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75"/>
  </p:notesMasterIdLst>
  <p:handoutMasterIdLst>
    <p:handoutMasterId r:id="rId76"/>
  </p:handoutMasterIdLst>
  <p:sldIdLst>
    <p:sldId id="259" r:id="rId2"/>
    <p:sldId id="260" r:id="rId3"/>
    <p:sldId id="261" r:id="rId4"/>
    <p:sldId id="262" r:id="rId5"/>
    <p:sldId id="264" r:id="rId6"/>
    <p:sldId id="332" r:id="rId7"/>
    <p:sldId id="333" r:id="rId8"/>
    <p:sldId id="334" r:id="rId9"/>
    <p:sldId id="338" r:id="rId10"/>
    <p:sldId id="339" r:id="rId11"/>
    <p:sldId id="340" r:id="rId12"/>
    <p:sldId id="341" r:id="rId13"/>
    <p:sldId id="342" r:id="rId14"/>
    <p:sldId id="344" r:id="rId15"/>
    <p:sldId id="345" r:id="rId16"/>
    <p:sldId id="352" r:id="rId17"/>
    <p:sldId id="353" r:id="rId18"/>
    <p:sldId id="354" r:id="rId19"/>
    <p:sldId id="355" r:id="rId20"/>
    <p:sldId id="356" r:id="rId21"/>
    <p:sldId id="357" r:id="rId22"/>
    <p:sldId id="358" r:id="rId23"/>
    <p:sldId id="359" r:id="rId24"/>
    <p:sldId id="360" r:id="rId25"/>
    <p:sldId id="362" r:id="rId26"/>
    <p:sldId id="363" r:id="rId27"/>
    <p:sldId id="366" r:id="rId28"/>
    <p:sldId id="395" r:id="rId29"/>
    <p:sldId id="371" r:id="rId30"/>
    <p:sldId id="287" r:id="rId31"/>
    <p:sldId id="284" r:id="rId32"/>
    <p:sldId id="370" r:id="rId33"/>
    <p:sldId id="279" r:id="rId34"/>
    <p:sldId id="281" r:id="rId35"/>
    <p:sldId id="280" r:id="rId36"/>
    <p:sldId id="387" r:id="rId37"/>
    <p:sldId id="388" r:id="rId38"/>
    <p:sldId id="389" r:id="rId39"/>
    <p:sldId id="373" r:id="rId40"/>
    <p:sldId id="374" r:id="rId41"/>
    <p:sldId id="375" r:id="rId42"/>
    <p:sldId id="376" r:id="rId43"/>
    <p:sldId id="377" r:id="rId44"/>
    <p:sldId id="378" r:id="rId45"/>
    <p:sldId id="292" r:id="rId46"/>
    <p:sldId id="294" r:id="rId47"/>
    <p:sldId id="295" r:id="rId48"/>
    <p:sldId id="296" r:id="rId49"/>
    <p:sldId id="379" r:id="rId50"/>
    <p:sldId id="380" r:id="rId51"/>
    <p:sldId id="381" r:id="rId52"/>
    <p:sldId id="282" r:id="rId53"/>
    <p:sldId id="283" r:id="rId54"/>
    <p:sldId id="286" r:id="rId55"/>
    <p:sldId id="285" r:id="rId56"/>
    <p:sldId id="396" r:id="rId57"/>
    <p:sldId id="397" r:id="rId58"/>
    <p:sldId id="398" r:id="rId59"/>
    <p:sldId id="399" r:id="rId60"/>
    <p:sldId id="316" r:id="rId61"/>
    <p:sldId id="303" r:id="rId62"/>
    <p:sldId id="304" r:id="rId63"/>
    <p:sldId id="305" r:id="rId64"/>
    <p:sldId id="400" r:id="rId65"/>
    <p:sldId id="311" r:id="rId66"/>
    <p:sldId id="391" r:id="rId67"/>
    <p:sldId id="326" r:id="rId68"/>
    <p:sldId id="328" r:id="rId69"/>
    <p:sldId id="329" r:id="rId70"/>
    <p:sldId id="386" r:id="rId71"/>
    <p:sldId id="393" r:id="rId72"/>
    <p:sldId id="392" r:id="rId73"/>
    <p:sldId id="390" r:id="rId74"/>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50180" autoAdjust="0"/>
  </p:normalViewPr>
  <p:slideViewPr>
    <p:cSldViewPr>
      <p:cViewPr>
        <p:scale>
          <a:sx n="78" d="100"/>
          <a:sy n="78" d="100"/>
        </p:scale>
        <p:origin x="-864" y="372"/>
      </p:cViewPr>
      <p:guideLst>
        <p:guide orient="horz" pos="2160"/>
        <p:guide pos="2880"/>
      </p:guideLst>
    </p:cSldViewPr>
  </p:slideViewPr>
  <p:notesTextViewPr>
    <p:cViewPr>
      <p:scale>
        <a:sx n="100" d="100"/>
        <a:sy n="100" d="100"/>
      </p:scale>
      <p:origin x="0" y="1008"/>
    </p:cViewPr>
  </p:notesTextViewPr>
  <p:sorterViewPr>
    <p:cViewPr>
      <p:scale>
        <a:sx n="66" d="100"/>
        <a:sy n="66" d="100"/>
      </p:scale>
      <p:origin x="0" y="1728"/>
    </p:cViewPr>
  </p:sorterViewPr>
  <p:notesViewPr>
    <p:cSldViewPr>
      <p:cViewPr varScale="1">
        <p:scale>
          <a:sx n="54" d="100"/>
          <a:sy n="54" d="100"/>
        </p:scale>
        <p:origin x="-2796" y="-9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374" cy="468474"/>
          </a:xfrm>
          <a:prstGeom prst="rect">
            <a:avLst/>
          </a:prstGeom>
        </p:spPr>
        <p:txBody>
          <a:bodyPr vert="horz" lIns="92181" tIns="46090" rIns="92181" bIns="46090" rtlCol="0"/>
          <a:lstStyle>
            <a:lvl1pPr algn="l">
              <a:defRPr sz="1200"/>
            </a:lvl1pPr>
          </a:lstStyle>
          <a:p>
            <a:endParaRPr lang="en-US"/>
          </a:p>
        </p:txBody>
      </p:sp>
      <p:sp>
        <p:nvSpPr>
          <p:cNvPr id="3" name="Date Placeholder 2"/>
          <p:cNvSpPr>
            <a:spLocks noGrp="1"/>
          </p:cNvSpPr>
          <p:nvPr>
            <p:ph type="dt" sz="quarter" idx="1"/>
          </p:nvPr>
        </p:nvSpPr>
        <p:spPr>
          <a:xfrm>
            <a:off x="4008100" y="0"/>
            <a:ext cx="3067374" cy="468474"/>
          </a:xfrm>
          <a:prstGeom prst="rect">
            <a:avLst/>
          </a:prstGeom>
        </p:spPr>
        <p:txBody>
          <a:bodyPr vert="horz" lIns="92181" tIns="46090" rIns="92181" bIns="46090" rtlCol="0"/>
          <a:lstStyle>
            <a:lvl1pPr algn="r">
              <a:defRPr sz="1200"/>
            </a:lvl1pPr>
          </a:lstStyle>
          <a:p>
            <a:fld id="{E5171672-0956-44C4-BF7B-367B80EE4A85}" type="datetimeFigureOut">
              <a:rPr lang="en-US" smtClean="0"/>
              <a:t>5/8/2014</a:t>
            </a:fld>
            <a:endParaRPr lang="en-US"/>
          </a:p>
        </p:txBody>
      </p:sp>
      <p:sp>
        <p:nvSpPr>
          <p:cNvPr id="4" name="Footer Placeholder 3"/>
          <p:cNvSpPr>
            <a:spLocks noGrp="1"/>
          </p:cNvSpPr>
          <p:nvPr>
            <p:ph type="ftr" sz="quarter" idx="2"/>
          </p:nvPr>
        </p:nvSpPr>
        <p:spPr>
          <a:xfrm>
            <a:off x="0" y="8893003"/>
            <a:ext cx="3067374" cy="468474"/>
          </a:xfrm>
          <a:prstGeom prst="rect">
            <a:avLst/>
          </a:prstGeom>
        </p:spPr>
        <p:txBody>
          <a:bodyPr vert="horz" lIns="92181" tIns="46090" rIns="92181" bIns="46090" rtlCol="0" anchor="b"/>
          <a:lstStyle>
            <a:lvl1pPr algn="l">
              <a:defRPr sz="1200"/>
            </a:lvl1pPr>
          </a:lstStyle>
          <a:p>
            <a:endParaRPr lang="en-US"/>
          </a:p>
        </p:txBody>
      </p:sp>
      <p:sp>
        <p:nvSpPr>
          <p:cNvPr id="5" name="Slide Number Placeholder 4"/>
          <p:cNvSpPr>
            <a:spLocks noGrp="1"/>
          </p:cNvSpPr>
          <p:nvPr>
            <p:ph type="sldNum" sz="quarter" idx="3"/>
          </p:nvPr>
        </p:nvSpPr>
        <p:spPr>
          <a:xfrm>
            <a:off x="4008100" y="8893003"/>
            <a:ext cx="3067374" cy="468474"/>
          </a:xfrm>
          <a:prstGeom prst="rect">
            <a:avLst/>
          </a:prstGeom>
        </p:spPr>
        <p:txBody>
          <a:bodyPr vert="horz" lIns="92181" tIns="46090" rIns="92181" bIns="46090" rtlCol="0" anchor="b"/>
          <a:lstStyle>
            <a:lvl1pPr algn="r">
              <a:defRPr sz="1200"/>
            </a:lvl1pPr>
          </a:lstStyle>
          <a:p>
            <a:fld id="{B016B583-AFD4-4414-B4F5-DF8308FB5638}" type="slidenum">
              <a:rPr lang="en-US" smtClean="0"/>
              <a:t>‹#›</a:t>
            </a:fld>
            <a:endParaRPr lang="en-US"/>
          </a:p>
        </p:txBody>
      </p:sp>
    </p:spTree>
    <p:extLst>
      <p:ext uri="{BB962C8B-B14F-4D97-AF65-F5344CB8AC3E}">
        <p14:creationId xmlns:p14="http://schemas.microsoft.com/office/powerpoint/2010/main" val="4252949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374" cy="468474"/>
          </a:xfrm>
          <a:prstGeom prst="rect">
            <a:avLst/>
          </a:prstGeom>
        </p:spPr>
        <p:txBody>
          <a:bodyPr vert="horz" lIns="92181" tIns="46090" rIns="92181" bIns="46090" rtlCol="0"/>
          <a:lstStyle>
            <a:lvl1pPr algn="l">
              <a:defRPr sz="1200"/>
            </a:lvl1pPr>
          </a:lstStyle>
          <a:p>
            <a:endParaRPr lang="en-US"/>
          </a:p>
        </p:txBody>
      </p:sp>
      <p:sp>
        <p:nvSpPr>
          <p:cNvPr id="3" name="Date Placeholder 2"/>
          <p:cNvSpPr>
            <a:spLocks noGrp="1"/>
          </p:cNvSpPr>
          <p:nvPr>
            <p:ph type="dt" idx="1"/>
          </p:nvPr>
        </p:nvSpPr>
        <p:spPr>
          <a:xfrm>
            <a:off x="4008100" y="0"/>
            <a:ext cx="3067374" cy="468474"/>
          </a:xfrm>
          <a:prstGeom prst="rect">
            <a:avLst/>
          </a:prstGeom>
        </p:spPr>
        <p:txBody>
          <a:bodyPr vert="horz" lIns="92181" tIns="46090" rIns="92181" bIns="46090" rtlCol="0"/>
          <a:lstStyle>
            <a:lvl1pPr algn="r">
              <a:defRPr sz="1200"/>
            </a:lvl1pPr>
          </a:lstStyle>
          <a:p>
            <a:fld id="{D2E789AE-EBFC-4D9E-9699-2718C102BCF7}" type="datetimeFigureOut">
              <a:rPr lang="en-US" smtClean="0"/>
              <a:t>5/8/2014</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2181" tIns="46090" rIns="92181" bIns="46090" rtlCol="0" anchor="ctr"/>
          <a:lstStyle/>
          <a:p>
            <a:endParaRPr lang="en-US"/>
          </a:p>
        </p:txBody>
      </p:sp>
      <p:sp>
        <p:nvSpPr>
          <p:cNvPr id="5" name="Notes Placeholder 4"/>
          <p:cNvSpPr>
            <a:spLocks noGrp="1"/>
          </p:cNvSpPr>
          <p:nvPr>
            <p:ph type="body" sz="quarter" idx="3"/>
          </p:nvPr>
        </p:nvSpPr>
        <p:spPr>
          <a:xfrm>
            <a:off x="708349" y="4448101"/>
            <a:ext cx="5660378" cy="4213064"/>
          </a:xfrm>
          <a:prstGeom prst="rect">
            <a:avLst/>
          </a:prstGeom>
        </p:spPr>
        <p:txBody>
          <a:bodyPr vert="horz" lIns="92181" tIns="46090" rIns="92181" bIns="4609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003"/>
            <a:ext cx="3067374" cy="468474"/>
          </a:xfrm>
          <a:prstGeom prst="rect">
            <a:avLst/>
          </a:prstGeom>
        </p:spPr>
        <p:txBody>
          <a:bodyPr vert="horz" lIns="92181" tIns="46090" rIns="92181" bIns="46090" rtlCol="0" anchor="b"/>
          <a:lstStyle>
            <a:lvl1pPr algn="l">
              <a:defRPr sz="1200"/>
            </a:lvl1pPr>
          </a:lstStyle>
          <a:p>
            <a:endParaRPr lang="en-US"/>
          </a:p>
        </p:txBody>
      </p:sp>
      <p:sp>
        <p:nvSpPr>
          <p:cNvPr id="7" name="Slide Number Placeholder 6"/>
          <p:cNvSpPr>
            <a:spLocks noGrp="1"/>
          </p:cNvSpPr>
          <p:nvPr>
            <p:ph type="sldNum" sz="quarter" idx="5"/>
          </p:nvPr>
        </p:nvSpPr>
        <p:spPr>
          <a:xfrm>
            <a:off x="4008100" y="8893003"/>
            <a:ext cx="3067374" cy="468474"/>
          </a:xfrm>
          <a:prstGeom prst="rect">
            <a:avLst/>
          </a:prstGeom>
        </p:spPr>
        <p:txBody>
          <a:bodyPr vert="horz" lIns="92181" tIns="46090" rIns="92181" bIns="46090" rtlCol="0" anchor="b"/>
          <a:lstStyle>
            <a:lvl1pPr algn="r">
              <a:defRPr sz="1200"/>
            </a:lvl1pPr>
          </a:lstStyle>
          <a:p>
            <a:fld id="{5C36579B-CB2F-44D1-BEC0-CBC37294ED32}" type="slidenum">
              <a:rPr lang="en-US" smtClean="0"/>
              <a:t>‹#›</a:t>
            </a:fld>
            <a:endParaRPr lang="en-US"/>
          </a:p>
        </p:txBody>
      </p:sp>
    </p:spTree>
    <p:extLst>
      <p:ext uri="{BB962C8B-B14F-4D97-AF65-F5344CB8AC3E}">
        <p14:creationId xmlns:p14="http://schemas.microsoft.com/office/powerpoint/2010/main" val="2015787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36579B-CB2F-44D1-BEC0-CBC37294ED32}" type="slidenum">
              <a:rPr lang="en-US" smtClean="0"/>
              <a:t>1</a:t>
            </a:fld>
            <a:endParaRPr lang="en-US"/>
          </a:p>
        </p:txBody>
      </p:sp>
    </p:spTree>
    <p:extLst>
      <p:ext uri="{BB962C8B-B14F-4D97-AF65-F5344CB8AC3E}">
        <p14:creationId xmlns:p14="http://schemas.microsoft.com/office/powerpoint/2010/main" val="4089044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5CDF8FF0-2606-4ACF-A4EE-62F9445F6BAC}" type="slidenum">
              <a:rPr lang="en-US" smtClean="0">
                <a:latin typeface="Arial" charset="0"/>
                <a:cs typeface="Arial" charset="0"/>
              </a:rPr>
              <a:pPr/>
              <a:t>10</a:t>
            </a:fld>
            <a:endParaRPr lang="en-US" smtClean="0">
              <a:latin typeface="Arial" charset="0"/>
              <a:cs typeface="Arial" charset="0"/>
            </a:endParaRPr>
          </a:p>
        </p:txBody>
      </p:sp>
      <p:sp>
        <p:nvSpPr>
          <p:cNvPr id="117763"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p>
        </p:txBody>
      </p:sp>
      <p:sp>
        <p:nvSpPr>
          <p:cNvPr id="117764"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E521C0AB-D378-437A-B159-6346C5983618}" type="slidenum">
              <a:rPr lang="en-US" sz="1200"/>
              <a:pPr algn="r"/>
              <a:t>10</a:t>
            </a:fld>
            <a:endParaRPr lang="en-US" sz="1200" dirty="0"/>
          </a:p>
        </p:txBody>
      </p:sp>
      <p:sp>
        <p:nvSpPr>
          <p:cNvPr id="117765"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07" tIns="46953" rIns="93907" bIns="46953" anchor="b"/>
          <a:lstStyle/>
          <a:p>
            <a:endParaRPr lang="en-US" sz="1200" dirty="0"/>
          </a:p>
        </p:txBody>
      </p:sp>
      <p:sp>
        <p:nvSpPr>
          <p:cNvPr id="117766"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07" tIns="46953" rIns="93907" bIns="46953" anchor="b"/>
          <a:lstStyle/>
          <a:p>
            <a:pPr algn="r"/>
            <a:fld id="{5FF8ED6B-2B4B-452B-882E-D24E8C9C0261}" type="slidenum">
              <a:rPr lang="en-US" sz="1200"/>
              <a:pPr algn="r"/>
              <a:t>10</a:t>
            </a:fld>
            <a:endParaRPr lang="en-US" sz="1200" dirty="0"/>
          </a:p>
        </p:txBody>
      </p:sp>
      <p:sp>
        <p:nvSpPr>
          <p:cNvPr id="117767" name="Rectangle 2"/>
          <p:cNvSpPr>
            <a:spLocks noGrp="1" noRot="1" noChangeAspect="1" noChangeArrowheads="1" noTextEdit="1"/>
          </p:cNvSpPr>
          <p:nvPr>
            <p:ph type="sldImg"/>
          </p:nvPr>
        </p:nvSpPr>
        <p:spPr>
          <a:xfrm>
            <a:off x="1198563" y="701675"/>
            <a:ext cx="4683125" cy="3511550"/>
          </a:xfrm>
          <a:ln/>
        </p:spPr>
      </p:sp>
      <p:sp>
        <p:nvSpPr>
          <p:cNvPr id="117768" name="Rectangle 3"/>
          <p:cNvSpPr>
            <a:spLocks noGrp="1" noChangeArrowheads="1"/>
          </p:cNvSpPr>
          <p:nvPr>
            <p:ph type="body" idx="1"/>
          </p:nvPr>
        </p:nvSpPr>
        <p:spPr>
          <a:xfrm>
            <a:off x="943611" y="4447462"/>
            <a:ext cx="5189855" cy="4213384"/>
          </a:xfrm>
          <a:noFill/>
          <a:ln/>
        </p:spPr>
        <p:txBody>
          <a:bodyPr lIns="93907" tIns="46953" rIns="93907" bIns="46953"/>
          <a:lstStyle/>
          <a:p>
            <a:pPr eaLnBrk="1" hangingPunct="1"/>
            <a:r>
              <a:rPr lang="en-US" sz="1000" dirty="0">
                <a:latin typeface="Arial" charset="0"/>
              </a:rPr>
              <a:t>Ref:  Updated Recommendations for Use of Tdap Vaccine from ACIP, 2010 MMWR 2011; 60(01);13-15 Jan 14, </a:t>
            </a:r>
            <a:r>
              <a:rPr lang="en-US" sz="1000" dirty="0" smtClean="0">
                <a:latin typeface="Arial" charset="0"/>
              </a:rPr>
              <a:t>2011</a:t>
            </a:r>
          </a:p>
          <a:p>
            <a:pPr eaLnBrk="1" hangingPunct="1"/>
            <a:endParaRPr lang="en-US" sz="1000" dirty="0" smtClean="0">
              <a:latin typeface="Arial" charset="0"/>
            </a:endParaRPr>
          </a:p>
          <a:p>
            <a:pPr eaLnBrk="1" hangingPunct="1"/>
            <a:r>
              <a:rPr lang="en-US" sz="1000" dirty="0" smtClean="0">
                <a:latin typeface="Arial" charset="0"/>
              </a:rPr>
              <a:t>Infants and young children: 5 dose series of DTaP</a:t>
            </a:r>
          </a:p>
          <a:p>
            <a:pPr eaLnBrk="1" hangingPunct="1"/>
            <a:r>
              <a:rPr lang="en-US" sz="1000" dirty="0" smtClean="0">
                <a:latin typeface="Arial" charset="0"/>
              </a:rPr>
              <a:t>-At 2, 4, 6, 15-18 months and 4-6 years</a:t>
            </a:r>
          </a:p>
          <a:p>
            <a:pPr eaLnBrk="1" hangingPunct="1"/>
            <a:r>
              <a:rPr lang="en-US" sz="1000" dirty="0" smtClean="0">
                <a:latin typeface="Arial" charset="0"/>
              </a:rPr>
              <a:t>-Do not give DTaP after 6 years of age</a:t>
            </a:r>
          </a:p>
          <a:p>
            <a:pPr eaLnBrk="1" hangingPunct="1"/>
            <a:endParaRPr lang="en-US" sz="1000" dirty="0" smtClean="0">
              <a:latin typeface="Arial" charset="0"/>
            </a:endParaRPr>
          </a:p>
          <a:p>
            <a:pPr eaLnBrk="1" hangingPunct="1"/>
            <a:r>
              <a:rPr lang="en-US" sz="1000" dirty="0" smtClean="0">
                <a:latin typeface="Arial" charset="0"/>
              </a:rPr>
              <a:t>Older Children and Adolescents: Booster Dose of Tdap* </a:t>
            </a:r>
          </a:p>
          <a:p>
            <a:pPr eaLnBrk="1" hangingPunct="1"/>
            <a:r>
              <a:rPr lang="en-US" sz="1000" dirty="0" smtClean="0">
                <a:latin typeface="Arial" charset="0"/>
              </a:rPr>
              <a:t>-one dose to all 11 through 12 years; Catch-up for all adolescents who have not received Tdap</a:t>
            </a:r>
          </a:p>
          <a:p>
            <a:pPr eaLnBrk="1" hangingPunct="1"/>
            <a:r>
              <a:rPr lang="en-US" sz="1000" dirty="0" smtClean="0">
                <a:latin typeface="Arial" charset="0"/>
              </a:rPr>
              <a:t>-Use Tdap regardless of interval since last Td</a:t>
            </a:r>
          </a:p>
          <a:p>
            <a:pPr eaLnBrk="1" hangingPunct="1"/>
            <a:endParaRPr lang="en-US" sz="1000" dirty="0" smtClean="0">
              <a:latin typeface="Arial" charset="0"/>
            </a:endParaRPr>
          </a:p>
          <a:p>
            <a:pPr eaLnBrk="1" hangingPunct="1"/>
            <a:endParaRPr lang="en-US" sz="1000" dirty="0">
              <a:latin typeface="Arial" charset="0"/>
            </a:endParaRPr>
          </a:p>
          <a:p>
            <a:pPr eaLnBrk="1" hangingPunct="1"/>
            <a:r>
              <a:rPr lang="en-US" sz="1000" dirty="0">
                <a:latin typeface="Arial" charset="0"/>
              </a:rPr>
              <a:t>Effective July1, 2014</a:t>
            </a:r>
          </a:p>
          <a:p>
            <a:pPr eaLnBrk="1" hangingPunct="1"/>
            <a:r>
              <a:rPr lang="en-US" sz="1000" dirty="0">
                <a:latin typeface="Arial" charset="0"/>
              </a:rPr>
              <a:t>-children born on or after January 1, 2014 who are attending seventh grade, and children who are new entrants into a Georgia School in grades eight through twelve, must have received one dose of Tdap vaccine.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23" tIns="46961" rIns="93923" bIns="46961" anchor="b"/>
          <a:lstStyle/>
          <a:p>
            <a:pPr algn="r"/>
            <a:fld id="{71472419-05C6-41C6-9498-DA6AE79EB022}" type="slidenum">
              <a:rPr lang="en-US" sz="1200">
                <a:solidFill>
                  <a:srgbClr val="000000"/>
                </a:solidFill>
                <a:latin typeface="Calibri" pitchFamily="34" charset="0"/>
              </a:rPr>
              <a:pPr algn="r"/>
              <a:t>11</a:t>
            </a:fld>
            <a:endParaRPr lang="en-US" sz="1200" dirty="0">
              <a:solidFill>
                <a:srgbClr val="000000"/>
              </a:solidFill>
              <a:latin typeface="Calibri" pitchFamily="34" charset="0"/>
            </a:endParaRPr>
          </a:p>
        </p:txBody>
      </p:sp>
      <p:sp>
        <p:nvSpPr>
          <p:cNvPr id="121859"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solidFill>
                <a:srgbClr val="000000"/>
              </a:solidFill>
            </a:endParaRPr>
          </a:p>
        </p:txBody>
      </p:sp>
      <p:sp>
        <p:nvSpPr>
          <p:cNvPr id="121860"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3DDDBEDE-1F38-4678-806F-4429D1769123}" type="slidenum">
              <a:rPr lang="en-US" sz="1200">
                <a:solidFill>
                  <a:srgbClr val="000000"/>
                </a:solidFill>
              </a:rPr>
              <a:pPr algn="r"/>
              <a:t>11</a:t>
            </a:fld>
            <a:endParaRPr lang="en-US" sz="1200" dirty="0">
              <a:solidFill>
                <a:srgbClr val="000000"/>
              </a:solidFill>
            </a:endParaRPr>
          </a:p>
        </p:txBody>
      </p:sp>
      <p:sp>
        <p:nvSpPr>
          <p:cNvPr id="121861"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solidFill>
                <a:srgbClr val="000000"/>
              </a:solidFill>
              <a:latin typeface="Calibri" pitchFamily="34" charset="0"/>
            </a:endParaRPr>
          </a:p>
        </p:txBody>
      </p:sp>
      <p:sp>
        <p:nvSpPr>
          <p:cNvPr id="121862"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F1196358-992A-486A-B65A-68300C90CC18}" type="slidenum">
              <a:rPr lang="en-US" sz="1200">
                <a:solidFill>
                  <a:srgbClr val="000000"/>
                </a:solidFill>
                <a:latin typeface="Calibri" pitchFamily="34" charset="0"/>
              </a:rPr>
              <a:pPr algn="r"/>
              <a:t>11</a:t>
            </a:fld>
            <a:endParaRPr lang="en-US" sz="1200" dirty="0">
              <a:solidFill>
                <a:srgbClr val="000000"/>
              </a:solidFill>
              <a:latin typeface="Calibri" pitchFamily="34" charset="0"/>
            </a:endParaRPr>
          </a:p>
        </p:txBody>
      </p:sp>
      <p:sp>
        <p:nvSpPr>
          <p:cNvPr id="121863" name="Rectangle 2"/>
          <p:cNvSpPr>
            <a:spLocks noGrp="1" noRot="1" noChangeAspect="1" noChangeArrowheads="1" noTextEdit="1"/>
          </p:cNvSpPr>
          <p:nvPr>
            <p:ph type="sldImg"/>
          </p:nvPr>
        </p:nvSpPr>
        <p:spPr>
          <a:xfrm>
            <a:off x="1200150" y="158750"/>
            <a:ext cx="4679950" cy="3509963"/>
          </a:xfrm>
          <a:ln/>
        </p:spPr>
      </p:sp>
      <p:sp>
        <p:nvSpPr>
          <p:cNvPr id="121864" name="Rectangle 3"/>
          <p:cNvSpPr>
            <a:spLocks noGrp="1" noChangeArrowheads="1"/>
          </p:cNvSpPr>
          <p:nvPr>
            <p:ph type="body" idx="1"/>
          </p:nvPr>
        </p:nvSpPr>
        <p:spPr>
          <a:xfrm>
            <a:off x="629073" y="3896407"/>
            <a:ext cx="5981112" cy="5008269"/>
          </a:xfrm>
          <a:noFill/>
          <a:ln/>
        </p:spPr>
        <p:txBody>
          <a:bodyPr lIns="93915" tIns="46957" rIns="93915" bIns="46957">
            <a:normAutofit fontScale="77500" lnSpcReduction="20000"/>
          </a:bodyPr>
          <a:lstStyle/>
          <a:p>
            <a:pPr>
              <a:spcBef>
                <a:spcPct val="0"/>
              </a:spcBef>
            </a:pPr>
            <a:r>
              <a:rPr lang="en-US" sz="1000" b="1" dirty="0" smtClean="0">
                <a:latin typeface="Arial" charset="0"/>
              </a:rPr>
              <a:t>In this slide we will take a look at Polio.  Can anyone identify</a:t>
            </a:r>
            <a:r>
              <a:rPr lang="en-US" sz="1000" b="1" baseline="0" dirty="0" smtClean="0">
                <a:latin typeface="Arial" charset="0"/>
              </a:rPr>
              <a:t> the top picture?</a:t>
            </a:r>
          </a:p>
          <a:p>
            <a:pPr>
              <a:spcBef>
                <a:spcPct val="0"/>
              </a:spcBef>
            </a:pPr>
            <a:endParaRPr lang="en-US" sz="1000" b="1" dirty="0" smtClean="0">
              <a:latin typeface="Arial" charset="0"/>
            </a:endParaRPr>
          </a:p>
          <a:p>
            <a:pPr>
              <a:spcBef>
                <a:spcPct val="0"/>
              </a:spcBef>
            </a:pPr>
            <a:r>
              <a:rPr lang="en-US" sz="1000" b="1" dirty="0" smtClean="0">
                <a:latin typeface="Arial" charset="0"/>
              </a:rPr>
              <a:t>The</a:t>
            </a:r>
            <a:r>
              <a:rPr lang="en-US" sz="1000" b="1" baseline="0" dirty="0" smtClean="0">
                <a:latin typeface="Arial" charset="0"/>
              </a:rPr>
              <a:t> top picture</a:t>
            </a:r>
            <a:r>
              <a:rPr lang="en-US" sz="1000" b="1" dirty="0" smtClean="0">
                <a:latin typeface="Arial" charset="0"/>
              </a:rPr>
              <a:t> </a:t>
            </a:r>
            <a:r>
              <a:rPr lang="en-US" sz="1000" b="1" dirty="0">
                <a:latin typeface="Arial" charset="0"/>
              </a:rPr>
              <a:t>shows </a:t>
            </a:r>
            <a:r>
              <a:rPr lang="en-US" sz="1000" b="1" dirty="0" smtClean="0">
                <a:latin typeface="Arial" charset="0"/>
              </a:rPr>
              <a:t>a child </a:t>
            </a:r>
            <a:r>
              <a:rPr lang="en-US" sz="1000" b="1" dirty="0">
                <a:latin typeface="Arial" charset="0"/>
              </a:rPr>
              <a:t>in an iron lung due to weak respiratory muscles (common in polio era</a:t>
            </a:r>
            <a:r>
              <a:rPr lang="en-US" sz="1000" b="1" dirty="0" smtClean="0">
                <a:latin typeface="Arial" charset="0"/>
              </a:rPr>
              <a:t>); In the 1950’s, when a person’s respiratory muscles were paralyzed, they were placed in iron lung machines and a child with muscle weakness, as a result of polio.  The bottom picture shows a </a:t>
            </a:r>
            <a:r>
              <a:rPr lang="en-US" b="1" dirty="0" smtClean="0"/>
              <a:t>child who has </a:t>
            </a:r>
            <a:r>
              <a:rPr lang="en-US" b="1" dirty="0" smtClean="0"/>
              <a:t>a severely deformed leg </a:t>
            </a:r>
            <a:r>
              <a:rPr lang="en-US" b="1" dirty="0" smtClean="0"/>
              <a:t>requiring</a:t>
            </a:r>
            <a:r>
              <a:rPr lang="en-US" b="1" baseline="0" dirty="0" smtClean="0"/>
              <a:t> the assistance of braces and crutches in order to walk.  </a:t>
            </a:r>
            <a:endParaRPr lang="en-US" b="1" baseline="0" dirty="0" smtClean="0">
              <a:latin typeface="Arial" charset="0"/>
            </a:endParaRPr>
          </a:p>
          <a:p>
            <a:pPr>
              <a:spcBef>
                <a:spcPct val="0"/>
              </a:spcBef>
            </a:pPr>
            <a:r>
              <a:rPr lang="en-US" b="0" dirty="0" smtClean="0">
                <a:latin typeface="Arial" charset="0"/>
              </a:rPr>
              <a:t>Polio is a virus and lives in the throat and intestines of an infected person and is spread by direct contact.  It can be spread to other people through contact with feces.  This is an example of good hand washing being crucial in preventing the transmission of disease, in addition to being immunized. </a:t>
            </a:r>
            <a:endParaRPr lang="en-US" b="0" dirty="0" smtClean="0">
              <a:latin typeface="Arial" charset="0"/>
            </a:endParaRPr>
          </a:p>
          <a:p>
            <a:pPr>
              <a:spcBef>
                <a:spcPct val="0"/>
              </a:spcBef>
            </a:pPr>
            <a:r>
              <a:rPr lang="en-US" b="1" dirty="0" smtClean="0">
                <a:latin typeface="Arial" charset="0"/>
              </a:rPr>
              <a:t> </a:t>
            </a:r>
            <a:endParaRPr lang="en-US" dirty="0" smtClean="0"/>
          </a:p>
          <a:p>
            <a:pPr eaLnBrk="1" hangingPunct="1">
              <a:buFontTx/>
              <a:buChar char="•"/>
            </a:pPr>
            <a:r>
              <a:rPr lang="en-US" dirty="0" smtClean="0"/>
              <a:t>IPV is the only polio vaccine listed on the schedule.  IPV has been the only polio vaccine routinely recommended for all four doses of polio, since Jan 2000.</a:t>
            </a:r>
          </a:p>
          <a:p>
            <a:pPr eaLnBrk="1" hangingPunct="1">
              <a:buFontTx/>
              <a:buChar char="•"/>
            </a:pPr>
            <a:r>
              <a:rPr lang="en-US" dirty="0" smtClean="0"/>
              <a:t>OPV is no longer being manufactured in the US.  The last production lot expired in November, 2000.</a:t>
            </a:r>
          </a:p>
          <a:p>
            <a:pPr eaLnBrk="1" hangingPunct="1">
              <a:buFontTx/>
              <a:buChar char="•"/>
            </a:pPr>
            <a:r>
              <a:rPr lang="en-US" dirty="0" smtClean="0"/>
              <a:t>All the General Recommendations that apply to inactivated vaccines apply here.</a:t>
            </a:r>
          </a:p>
          <a:p>
            <a:pPr lvl="1" eaLnBrk="1" hangingPunct="1">
              <a:buFontTx/>
              <a:buNone/>
            </a:pPr>
            <a:endParaRPr lang="en-US" dirty="0" smtClean="0"/>
          </a:p>
          <a:p>
            <a:pPr eaLnBrk="1" hangingPunct="1"/>
            <a:r>
              <a:rPr lang="en-US" b="1" dirty="0" smtClean="0"/>
              <a:t>The recommendations for an all IPV </a:t>
            </a:r>
            <a:r>
              <a:rPr lang="en-US" dirty="0" smtClean="0"/>
              <a:t>schedule:</a:t>
            </a:r>
          </a:p>
          <a:p>
            <a:pPr lvl="1" eaLnBrk="1" hangingPunct="1">
              <a:buSzPct val="75000"/>
              <a:buFont typeface="Webdings" pitchFamily="18" charset="2"/>
              <a:buChar char="&lt;"/>
            </a:pPr>
            <a:r>
              <a:rPr lang="en-US" dirty="0" smtClean="0"/>
              <a:t>First dose at 2 months of age</a:t>
            </a:r>
          </a:p>
          <a:p>
            <a:pPr lvl="1" eaLnBrk="1" hangingPunct="1">
              <a:buSzPct val="75000"/>
              <a:buFont typeface="Webdings" pitchFamily="18" charset="2"/>
              <a:buChar char="&lt;"/>
            </a:pPr>
            <a:r>
              <a:rPr lang="en-US" dirty="0" smtClean="0"/>
              <a:t>Second dose at 4 months of age</a:t>
            </a:r>
          </a:p>
          <a:p>
            <a:pPr lvl="1" eaLnBrk="1" hangingPunct="1">
              <a:buSzPct val="75000"/>
              <a:buFont typeface="Webdings" pitchFamily="18" charset="2"/>
              <a:buChar char="&lt;"/>
            </a:pPr>
            <a:r>
              <a:rPr lang="en-US" dirty="0" smtClean="0"/>
              <a:t>Third dose at 6 months of age</a:t>
            </a:r>
          </a:p>
          <a:p>
            <a:pPr lvl="1" eaLnBrk="1" hangingPunct="1">
              <a:buSzPct val="75000"/>
              <a:buFont typeface="Webdings" pitchFamily="18" charset="2"/>
              <a:buChar char="&lt;"/>
            </a:pPr>
            <a:r>
              <a:rPr lang="en-US" dirty="0" smtClean="0"/>
              <a:t>Fourth dose at 4-6 years of age</a:t>
            </a:r>
          </a:p>
          <a:p>
            <a:pPr lvl="1" eaLnBrk="1" hangingPunct="1">
              <a:buSzPct val="75000"/>
              <a:buFont typeface="Webdings" pitchFamily="18" charset="2"/>
              <a:buChar char="&lt;"/>
            </a:pPr>
            <a:r>
              <a:rPr lang="en-US" dirty="0" smtClean="0"/>
              <a:t> The minimum time interval between 1-3 doses is 4 weeks, the minimum time interval between the 3</a:t>
            </a:r>
            <a:r>
              <a:rPr lang="en-US" baseline="30000" dirty="0" smtClean="0"/>
              <a:t>rd</a:t>
            </a:r>
            <a:r>
              <a:rPr lang="en-US" dirty="0" smtClean="0"/>
              <a:t> and 4</a:t>
            </a:r>
            <a:r>
              <a:rPr lang="en-US" baseline="30000" dirty="0" smtClean="0"/>
              <a:t>th</a:t>
            </a:r>
            <a:r>
              <a:rPr lang="en-US" dirty="0" smtClean="0"/>
              <a:t> dose is 6 months.</a:t>
            </a:r>
            <a:endParaRPr lang="en-US" dirty="0" smtClean="0">
              <a:solidFill>
                <a:schemeClr val="tx2"/>
              </a:solidFill>
            </a:endParaRPr>
          </a:p>
          <a:p>
            <a:pPr lvl="1" eaLnBrk="1" hangingPunct="1">
              <a:buSzPct val="75000"/>
              <a:buFont typeface="Webdings" pitchFamily="18" charset="2"/>
              <a:buChar char="&lt;"/>
            </a:pPr>
            <a:r>
              <a:rPr lang="en-US" dirty="0" smtClean="0">
                <a:solidFill>
                  <a:schemeClr val="tx2"/>
                </a:solidFill>
              </a:rPr>
              <a:t>The final dose in the series should be administered on or after the 4</a:t>
            </a:r>
            <a:r>
              <a:rPr lang="en-US" baseline="30000" dirty="0" smtClean="0">
                <a:solidFill>
                  <a:schemeClr val="tx2"/>
                </a:solidFill>
              </a:rPr>
              <a:t>th</a:t>
            </a:r>
            <a:r>
              <a:rPr lang="en-US" dirty="0" smtClean="0">
                <a:solidFill>
                  <a:schemeClr val="tx2"/>
                </a:solidFill>
              </a:rPr>
              <a:t> birthday and at least 6 months following the previous dose.</a:t>
            </a:r>
          </a:p>
          <a:p>
            <a:pPr lvl="1" eaLnBrk="1" hangingPunct="1">
              <a:buSzPct val="75000"/>
              <a:buFont typeface="Webdings" pitchFamily="18" charset="2"/>
              <a:buNone/>
            </a:pPr>
            <a:r>
              <a:rPr lang="en-US" dirty="0" smtClean="0"/>
              <a:t>• If 4 doses are administered prior to age 4 years a fifth dose should be administered at age 4 through 6 years. See </a:t>
            </a:r>
            <a:r>
              <a:rPr lang="en-US" i="1" dirty="0" smtClean="0"/>
              <a:t>MMWR </a:t>
            </a:r>
            <a:r>
              <a:rPr lang="en-US" dirty="0" smtClean="0"/>
              <a:t>2009;58(30):829–30.</a:t>
            </a:r>
          </a:p>
          <a:p>
            <a:pPr lvl="1" eaLnBrk="1" hangingPunct="1">
              <a:buSzPct val="75000"/>
              <a:buFont typeface="Webdings" pitchFamily="18" charset="2"/>
              <a:buNone/>
            </a:pPr>
            <a:r>
              <a:rPr lang="en-US" b="1" dirty="0" smtClean="0"/>
              <a:t>For children on a catch up Immunization schedule:</a:t>
            </a:r>
          </a:p>
          <a:p>
            <a:pPr lvl="1" eaLnBrk="1" hangingPunct="1">
              <a:buSzPct val="75000"/>
              <a:buFont typeface="Webdings" pitchFamily="18" charset="2"/>
              <a:buNone/>
            </a:pPr>
            <a:r>
              <a:rPr lang="en-US" dirty="0" smtClean="0"/>
              <a:t>A fourth dose is not necessary if the third dose was administered at age 4 years or older and at least 6 months following the previous dose. </a:t>
            </a:r>
          </a:p>
          <a:p>
            <a:pPr lvl="1" eaLnBrk="1" hangingPunct="1">
              <a:buSzPct val="75000"/>
              <a:buFont typeface="Webdings" pitchFamily="18" charset="2"/>
              <a:buNone/>
            </a:pPr>
            <a:endParaRPr lang="en-US" dirty="0" smtClean="0"/>
          </a:p>
          <a:p>
            <a:pPr lvl="1" eaLnBrk="1" hangingPunct="1">
              <a:buFontTx/>
              <a:buNone/>
            </a:pPr>
            <a:endParaRPr lang="en-US" dirty="0" smtClean="0"/>
          </a:p>
          <a:p>
            <a:pPr>
              <a:lnSpc>
                <a:spcPct val="90000"/>
              </a:lnSpc>
              <a:spcBef>
                <a:spcPct val="0"/>
              </a:spcBef>
            </a:pPr>
            <a:endParaRPr lang="en-US" sz="1000" dirty="0">
              <a:latin typeface="Arial" charset="0"/>
            </a:endParaRPr>
          </a:p>
          <a:p>
            <a:pPr>
              <a:lnSpc>
                <a:spcPct val="90000"/>
              </a:lnSpc>
              <a:spcBef>
                <a:spcPct val="0"/>
              </a:spcBef>
            </a:pPr>
            <a:endParaRPr lang="en-US" sz="1000" dirty="0">
              <a:latin typeface="Arial" charset="0"/>
            </a:endParaRPr>
          </a:p>
          <a:p>
            <a:pPr>
              <a:lnSpc>
                <a:spcPct val="90000"/>
              </a:lnSpc>
              <a:spcBef>
                <a:spcPct val="0"/>
              </a:spcBef>
              <a:buFontTx/>
              <a:buChar char="•"/>
            </a:pPr>
            <a:r>
              <a:rPr lang="en-US" sz="1000" dirty="0">
                <a:latin typeface="Arial" charset="0"/>
              </a:rPr>
              <a:t>Oral polio vaccine still used in third world countries where polio is still endemic (Mainly in Nigeria, India, Pakistan, and Afghanistan). Other countries in Africa have had small outbreaks. </a:t>
            </a:r>
          </a:p>
          <a:p>
            <a:pPr>
              <a:lnSpc>
                <a:spcPct val="90000"/>
              </a:lnSpc>
              <a:spcBef>
                <a:spcPct val="0"/>
              </a:spcBef>
            </a:pPr>
            <a:endParaRPr lang="en-US" sz="1000" b="1" dirty="0">
              <a:latin typeface="Arial" charset="0"/>
            </a:endParaRPr>
          </a:p>
          <a:p>
            <a:pPr>
              <a:lnSpc>
                <a:spcPct val="90000"/>
              </a:lnSpc>
              <a:spcBef>
                <a:spcPct val="0"/>
              </a:spcBef>
            </a:pPr>
            <a:r>
              <a:rPr lang="en-US" sz="1000" dirty="0">
                <a:latin typeface="Arial" charset="0"/>
              </a:rPr>
              <a:t>For additional  information about polio refer to: Epidemiology and Prevention of Vaccine-Preventable Diseases, 12th edition May  2011.  HHS, CDC. </a:t>
            </a:r>
          </a:p>
          <a:p>
            <a:pPr>
              <a:lnSpc>
                <a:spcPct val="90000"/>
              </a:lnSpc>
              <a:spcBef>
                <a:spcPct val="0"/>
              </a:spcBef>
              <a:buFontTx/>
              <a:buChar char="•"/>
            </a:pPr>
            <a:endParaRPr lang="en-US" sz="1000"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6972A789-04CA-453D-9301-98D6A9D4BCB1}" type="slidenum">
              <a:rPr lang="en-US" smtClean="0"/>
              <a:pPr/>
              <a:t>12</a:t>
            </a:fld>
            <a:endParaRPr lang="en-US" smtClean="0"/>
          </a:p>
        </p:txBody>
      </p:sp>
      <p:sp>
        <p:nvSpPr>
          <p:cNvPr id="163843" name="Rectangle 2"/>
          <p:cNvSpPr>
            <a:spLocks noGrp="1" noRot="1" noChangeAspect="1" noChangeArrowheads="1" noTextEdit="1"/>
          </p:cNvSpPr>
          <p:nvPr>
            <p:ph type="sldImg"/>
          </p:nvPr>
        </p:nvSpPr>
        <p:spPr>
          <a:xfrm>
            <a:off x="2014538" y="460375"/>
            <a:ext cx="4160837" cy="3121025"/>
          </a:xfrm>
          <a:ln/>
        </p:spPr>
      </p:sp>
      <p:sp>
        <p:nvSpPr>
          <p:cNvPr id="163844" name="Rectangle 3"/>
          <p:cNvSpPr>
            <a:spLocks noGrp="1" noChangeArrowheads="1"/>
          </p:cNvSpPr>
          <p:nvPr>
            <p:ph type="body" idx="1"/>
          </p:nvPr>
        </p:nvSpPr>
        <p:spPr>
          <a:xfrm>
            <a:off x="471166" y="3742993"/>
            <a:ext cx="6056220" cy="4918173"/>
          </a:xfrm>
          <a:noFill/>
          <a:ln/>
        </p:spPr>
        <p:txBody>
          <a:bodyPr/>
          <a:lstStyle/>
          <a:p>
            <a:pPr eaLnBrk="1" hangingPunct="1">
              <a:buSzPct val="65000"/>
              <a:buFont typeface="Wingdings 2" pitchFamily="18" charset="2"/>
              <a:buNone/>
            </a:pPr>
            <a:r>
              <a:rPr lang="en-US" dirty="0" smtClean="0"/>
              <a:t>Next slide is Measles, Mumps, and Rubella.  Today, measles vaccination rate is above 95% for children of kindergarten age.  But there has been a small</a:t>
            </a:r>
            <a:r>
              <a:rPr lang="en-US" baseline="0" dirty="0" smtClean="0"/>
              <a:t> but growing trend of parents seeking exemptions for their children from school-entry vaccination requirements for religious or philosophical reasons.</a:t>
            </a:r>
          </a:p>
          <a:p>
            <a:pPr eaLnBrk="1" hangingPunct="1">
              <a:buSzPct val="65000"/>
              <a:buFont typeface="Wingdings 2" pitchFamily="18" charset="2"/>
              <a:buNone/>
            </a:pPr>
            <a:endParaRPr lang="en-US" baseline="0" dirty="0" smtClean="0"/>
          </a:p>
          <a:p>
            <a:pPr eaLnBrk="1" hangingPunct="1">
              <a:buSzPct val="65000"/>
              <a:buFont typeface="Wingdings 2" pitchFamily="18" charset="2"/>
              <a:buNone/>
            </a:pPr>
            <a:r>
              <a:rPr lang="en-US" dirty="0" smtClean="0"/>
              <a:t>-The child in the top left slide has a bad rash caused by measles.  The rash usually begins along the hairline and moves downward over the course of 4 days to the face, neck, body, hands, and feet. </a:t>
            </a:r>
          </a:p>
          <a:p>
            <a:pPr eaLnBrk="1" hangingPunct="1">
              <a:buSzPct val="65000"/>
              <a:buFont typeface="Wingdings 2" pitchFamily="18" charset="2"/>
              <a:buNone/>
            </a:pPr>
            <a:endParaRPr lang="en-US" dirty="0" smtClean="0"/>
          </a:p>
          <a:p>
            <a:pPr eaLnBrk="1" hangingPunct="1">
              <a:buSzPct val="65000"/>
              <a:buFont typeface="Wingdings 2" pitchFamily="18" charset="2"/>
              <a:buNone/>
            </a:pPr>
            <a:r>
              <a:rPr lang="en-US" dirty="0" smtClean="0"/>
              <a:t>-The bottom slide illustrates a child who has the mumps.  As you can see, the child is swollen under the jaw and in the cheeks. She may have a fever and headache</a:t>
            </a:r>
          </a:p>
          <a:p>
            <a:pPr eaLnBrk="1" hangingPunct="1">
              <a:buSzPct val="65000"/>
              <a:buFont typeface="Wingdings 2" pitchFamily="18" charset="2"/>
              <a:buNone/>
            </a:pPr>
            <a:endParaRPr lang="en-US" dirty="0" smtClean="0"/>
          </a:p>
          <a:p>
            <a:pPr eaLnBrk="1" hangingPunct="1">
              <a:buSzPct val="65000"/>
              <a:buFont typeface="Wingdings 2" pitchFamily="18" charset="2"/>
              <a:buNone/>
            </a:pPr>
            <a:r>
              <a:rPr lang="en-US" dirty="0" smtClean="0"/>
              <a:t>-The 2 pictures on the top right of the slide show a rubella rash on a young child, and also an infant suffering from congenital rubella syndrome, a potentially very devastating form of rubella.</a:t>
            </a:r>
          </a:p>
          <a:p>
            <a:pPr eaLnBrk="1" hangingPunct="1">
              <a:buSzPct val="65000"/>
              <a:buFont typeface="Wingdings 2" pitchFamily="18" charset="2"/>
              <a:buNone/>
            </a:pPr>
            <a:endParaRPr lang="en-US" dirty="0" smtClean="0"/>
          </a:p>
          <a:p>
            <a:pPr eaLnBrk="1" hangingPunct="1">
              <a:buSzPct val="65000"/>
              <a:buFont typeface="Wingdings 2" pitchFamily="18" charset="2"/>
              <a:buChar char="¢"/>
            </a:pPr>
            <a:endParaRPr lang="en-US" dirty="0" smtClean="0"/>
          </a:p>
          <a:p>
            <a:pPr eaLnBrk="1" hangingPunct="1">
              <a:buSzPct val="65000"/>
              <a:buFont typeface="Wingdings 2" pitchFamily="18" charset="2"/>
              <a:buChar char="¢"/>
            </a:pPr>
            <a:r>
              <a:rPr lang="en-US" dirty="0" smtClean="0"/>
              <a:t>MMR </a:t>
            </a:r>
            <a:r>
              <a:rPr lang="en-US" dirty="0" smtClean="0"/>
              <a:t>protects against these diseases.</a:t>
            </a:r>
          </a:p>
          <a:p>
            <a:pPr eaLnBrk="1" hangingPunct="1">
              <a:buSzPct val="65000"/>
              <a:buFont typeface="Wingdings 2" pitchFamily="18" charset="2"/>
              <a:buChar char="¢"/>
            </a:pPr>
            <a:r>
              <a:rPr lang="en-US" dirty="0" smtClean="0"/>
              <a:t>We </a:t>
            </a:r>
            <a:r>
              <a:rPr lang="en-US" dirty="0" smtClean="0"/>
              <a:t>also </a:t>
            </a:r>
            <a:r>
              <a:rPr lang="en-US" dirty="0" smtClean="0"/>
              <a:t>have </a:t>
            </a:r>
            <a:r>
              <a:rPr lang="en-US" dirty="0" smtClean="0"/>
              <a:t>MMRV</a:t>
            </a:r>
            <a:r>
              <a:rPr lang="en-US" dirty="0" smtClean="0"/>
              <a:t>, which provides the same protection in addition to varicella immunity</a:t>
            </a:r>
            <a:r>
              <a:rPr lang="en-US" dirty="0" smtClean="0"/>
              <a:t>.</a:t>
            </a:r>
            <a:endParaRPr lang="en-US" dirty="0" smtClean="0"/>
          </a:p>
          <a:p>
            <a:pPr eaLnBrk="1" hangingPunct="1">
              <a:buSzPct val="65000"/>
              <a:buFont typeface="Wingdings 2" pitchFamily="18" charset="2"/>
              <a:buChar char="¢"/>
            </a:pPr>
            <a:r>
              <a:rPr lang="en-US" dirty="0" smtClean="0"/>
              <a:t>The </a:t>
            </a:r>
            <a:r>
              <a:rPr lang="en-US" dirty="0" smtClean="0"/>
              <a:t>routine recommendations and footnotes for measles, mumps, and rubella did not change.  </a:t>
            </a:r>
          </a:p>
          <a:p>
            <a:pPr eaLnBrk="1" hangingPunct="1">
              <a:buSzPct val="65000"/>
              <a:buFont typeface="Wingdings 2" pitchFamily="18" charset="2"/>
              <a:buChar char="¢"/>
            </a:pPr>
            <a:endParaRPr lang="en-US" dirty="0" smtClean="0"/>
          </a:p>
          <a:p>
            <a:pPr eaLnBrk="1" hangingPunct="1">
              <a:buSzPct val="65000"/>
              <a:buFont typeface="Wingdings 2" pitchFamily="18" charset="2"/>
              <a:buChar char="¢"/>
            </a:pP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lvl="2" eaLnBrk="1" hangingPunct="1">
              <a:buFont typeface="Wingdings" pitchFamily="2" charset="2"/>
              <a:buChar char="n"/>
            </a:pPr>
            <a:endParaRPr lang="en-US" dirty="0" smtClean="0"/>
          </a:p>
          <a:p>
            <a:pPr eaLnBrk="1" hangingPunct="1">
              <a:buFont typeface="Wingdings" pitchFamily="2" charset="2"/>
              <a:buChar char="n"/>
            </a:pPr>
            <a:endParaRPr lang="en-US" sz="10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23" tIns="46961" rIns="93923" bIns="46961" anchor="b"/>
          <a:lstStyle/>
          <a:p>
            <a:pPr algn="r"/>
            <a:fld id="{DE63F7A1-A8C3-479E-B1B8-CA97480ABD40}" type="slidenum">
              <a:rPr lang="en-US" sz="1200">
                <a:solidFill>
                  <a:srgbClr val="000000"/>
                </a:solidFill>
              </a:rPr>
              <a:pPr algn="r"/>
              <a:t>13</a:t>
            </a:fld>
            <a:endParaRPr lang="en-US" sz="1200" dirty="0">
              <a:solidFill>
                <a:srgbClr val="000000"/>
              </a:solidFill>
            </a:endParaRPr>
          </a:p>
        </p:txBody>
      </p:sp>
      <p:sp>
        <p:nvSpPr>
          <p:cNvPr id="503811"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solidFill>
                <a:srgbClr val="000000"/>
              </a:solidFill>
            </a:endParaRPr>
          </a:p>
        </p:txBody>
      </p:sp>
      <p:sp>
        <p:nvSpPr>
          <p:cNvPr id="503812"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37D00FDF-A357-4B3A-8718-133F2B2CB1BE}" type="slidenum">
              <a:rPr lang="en-US" sz="1200">
                <a:solidFill>
                  <a:srgbClr val="000000"/>
                </a:solidFill>
              </a:rPr>
              <a:pPr algn="r"/>
              <a:t>13</a:t>
            </a:fld>
            <a:endParaRPr lang="en-US" sz="1200" dirty="0">
              <a:solidFill>
                <a:srgbClr val="000000"/>
              </a:solidFill>
            </a:endParaRPr>
          </a:p>
        </p:txBody>
      </p:sp>
      <p:sp>
        <p:nvSpPr>
          <p:cNvPr id="503813"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solidFill>
                <a:srgbClr val="000000"/>
              </a:solidFill>
            </a:endParaRPr>
          </a:p>
        </p:txBody>
      </p:sp>
      <p:sp>
        <p:nvSpPr>
          <p:cNvPr id="503814"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301CC27E-9290-4EDE-B2A5-B222195F136F}" type="slidenum">
              <a:rPr lang="en-US" sz="1200">
                <a:solidFill>
                  <a:srgbClr val="000000"/>
                </a:solidFill>
              </a:rPr>
              <a:pPr algn="r"/>
              <a:t>13</a:t>
            </a:fld>
            <a:endParaRPr lang="en-US" sz="1200" dirty="0">
              <a:solidFill>
                <a:srgbClr val="000000"/>
              </a:solidFill>
            </a:endParaRPr>
          </a:p>
        </p:txBody>
      </p:sp>
      <p:sp>
        <p:nvSpPr>
          <p:cNvPr id="503815" name="Rectangle 2"/>
          <p:cNvSpPr>
            <a:spLocks noGrp="1" noRot="1" noChangeAspect="1" noChangeArrowheads="1" noTextEdit="1"/>
          </p:cNvSpPr>
          <p:nvPr>
            <p:ph type="sldImg"/>
          </p:nvPr>
        </p:nvSpPr>
        <p:spPr>
          <a:xfrm>
            <a:off x="1198563" y="701675"/>
            <a:ext cx="4683125" cy="3511550"/>
          </a:xfrm>
          <a:ln/>
        </p:spPr>
      </p:sp>
      <p:sp>
        <p:nvSpPr>
          <p:cNvPr id="503816" name="Rectangle 3"/>
          <p:cNvSpPr>
            <a:spLocks noGrp="1" noChangeArrowheads="1"/>
          </p:cNvSpPr>
          <p:nvPr>
            <p:ph type="body" idx="1"/>
          </p:nvPr>
        </p:nvSpPr>
        <p:spPr>
          <a:noFill/>
          <a:ln/>
        </p:spPr>
        <p:txBody>
          <a:bodyPr lIns="93915" tIns="46957" rIns="93915" bIns="46957">
            <a:normAutofit fontScale="92500" lnSpcReduction="20000"/>
          </a:bodyPr>
          <a:lstStyle/>
          <a:p>
            <a:pPr defTabSz="921713">
              <a:spcBef>
                <a:spcPct val="0"/>
              </a:spcBef>
              <a:defRPr/>
            </a:pPr>
            <a:r>
              <a:rPr lang="en-US" cap="none" dirty="0" smtClean="0"/>
              <a:t>The </a:t>
            </a:r>
            <a:r>
              <a:rPr lang="en-US" b="1" cap="none" dirty="0" smtClean="0"/>
              <a:t>first dose </a:t>
            </a:r>
            <a:r>
              <a:rPr lang="en-US" cap="none" dirty="0" smtClean="0"/>
              <a:t>of </a:t>
            </a:r>
            <a:r>
              <a:rPr lang="en-US" b="1" cap="none" dirty="0" smtClean="0"/>
              <a:t>MMR </a:t>
            </a:r>
            <a:r>
              <a:rPr lang="en-US" cap="none" dirty="0" smtClean="0"/>
              <a:t>should be given on or after the first birthday. Any dose of measles-containing vaccine given before 12 months of age should not be counted as part of the series. Children vaccinated with measles-containing vaccine before 12 months of age should be revaccinated with two doses of MMR vaccine, the first of which should be administered when the child is at least 12 months of age.</a:t>
            </a:r>
          </a:p>
          <a:p>
            <a:pPr defTabSz="921713">
              <a:spcBef>
                <a:spcPct val="0"/>
              </a:spcBef>
              <a:defRPr/>
            </a:pPr>
            <a:endParaRPr lang="en-US" cap="none" dirty="0" smtClean="0"/>
          </a:p>
          <a:p>
            <a:pPr defTabSz="921713">
              <a:spcBef>
                <a:spcPct val="0"/>
              </a:spcBef>
              <a:defRPr/>
            </a:pPr>
            <a:r>
              <a:rPr lang="en-US" cap="none" dirty="0" smtClean="0"/>
              <a:t>A </a:t>
            </a:r>
            <a:r>
              <a:rPr lang="en-US" b="1" cap="none" dirty="0" smtClean="0"/>
              <a:t>second dose </a:t>
            </a:r>
            <a:r>
              <a:rPr lang="en-US" cap="none" dirty="0" smtClean="0"/>
              <a:t>of </a:t>
            </a:r>
            <a:r>
              <a:rPr lang="en-US" b="1" cap="none" dirty="0" smtClean="0"/>
              <a:t>MMR</a:t>
            </a:r>
            <a:r>
              <a:rPr lang="en-US" cap="none" dirty="0" smtClean="0"/>
              <a:t> is recommended to produce immunity in those who failed to respond to the first dose. The second dose of MMR vaccine should routinely be given at age 4–6 years, before a child enters kindergarten or first grade. The recommended visit at age 11 or 12 years can serve as a catch-up opportunity to verify vaccination status and administer MMR vaccine to those children who have not yet received two doses of MMR.</a:t>
            </a:r>
          </a:p>
          <a:p>
            <a:pPr defTabSz="921713">
              <a:spcBef>
                <a:spcPct val="0"/>
              </a:spcBef>
              <a:defRPr/>
            </a:pPr>
            <a:endParaRPr lang="en-US" cap="all" dirty="0" smtClean="0"/>
          </a:p>
          <a:p>
            <a:pPr defTabSz="921713">
              <a:spcBef>
                <a:spcPct val="0"/>
              </a:spcBef>
              <a:defRPr/>
            </a:pPr>
            <a:r>
              <a:rPr lang="en-US" cap="none" dirty="0" smtClean="0"/>
              <a:t>If a child has not received the second dose by 11-12 years of age, the opportunity should be utilized to assess and “catch up”; Minimal time interval between doses: 28 days</a:t>
            </a:r>
          </a:p>
          <a:p>
            <a:pPr defTabSz="921713">
              <a:spcBef>
                <a:spcPct val="0"/>
              </a:spcBef>
              <a:defRPr/>
            </a:pPr>
            <a:r>
              <a:rPr lang="en-US" cap="none" dirty="0" smtClean="0"/>
              <a:t>Second measles dose required for first time GA school entry and entry to 6th grade.</a:t>
            </a:r>
          </a:p>
          <a:p>
            <a:pPr defTabSz="921713">
              <a:spcBef>
                <a:spcPct val="0"/>
              </a:spcBef>
              <a:defRPr/>
            </a:pPr>
            <a:endParaRPr lang="en-US" cap="none" dirty="0" smtClean="0"/>
          </a:p>
          <a:p>
            <a:pPr defTabSz="921713">
              <a:spcBef>
                <a:spcPct val="0"/>
              </a:spcBef>
              <a:defRPr/>
            </a:pPr>
            <a:endParaRPr lang="en-US" cap="none" dirty="0" smtClean="0"/>
          </a:p>
          <a:p>
            <a:pPr defTabSz="921713">
              <a:spcBef>
                <a:spcPct val="0"/>
              </a:spcBef>
              <a:defRPr/>
            </a:pPr>
            <a:endParaRPr lang="en-US" cap="all" dirty="0" smtClean="0"/>
          </a:p>
          <a:p>
            <a:pPr eaLnBrk="1" hangingPunct="1"/>
            <a:r>
              <a:rPr lang="en-US" b="1" dirty="0" smtClean="0"/>
              <a:t>*Note the following guidelines regarding the administration of MMR vaccine:</a:t>
            </a:r>
          </a:p>
          <a:p>
            <a:pPr eaLnBrk="1" hangingPunct="1">
              <a:buSzPct val="65000"/>
              <a:buFont typeface="Wingdings 2" pitchFamily="18" charset="2"/>
              <a:buChar char="¢"/>
            </a:pPr>
            <a:r>
              <a:rPr lang="en-US" dirty="0" smtClean="0"/>
              <a:t>The first dose should not be administered prior to first birthday except when there is a chance of exposure. If this occurs, that dose would need to be repeated after the first birthday. </a:t>
            </a:r>
            <a:r>
              <a:rPr lang="en-US" b="1" dirty="0" smtClean="0">
                <a:solidFill>
                  <a:schemeClr val="tx2"/>
                </a:solidFill>
              </a:rPr>
              <a:t>(This would  be indicated if the infant will be traveling to a country where measles is endemic or you may see this on a previous immunization record , if the infant came from country where measles was endemic.) </a:t>
            </a:r>
            <a:endParaRPr lang="en-US" dirty="0" smtClean="0"/>
          </a:p>
          <a:p>
            <a:pPr eaLnBrk="1" hangingPunct="1">
              <a:buFont typeface="Wingdings" pitchFamily="2" charset="2"/>
              <a:buChar char="n"/>
            </a:pPr>
            <a:r>
              <a:rPr lang="en-US" dirty="0" smtClean="0">
                <a:solidFill>
                  <a:schemeClr val="tx2"/>
                </a:solidFill>
              </a:rPr>
              <a:t>The second dose of MMR is </a:t>
            </a:r>
            <a:r>
              <a:rPr lang="en-US" b="1" dirty="0" smtClean="0">
                <a:solidFill>
                  <a:schemeClr val="tx2"/>
                </a:solidFill>
              </a:rPr>
              <a:t>recommended to be routinely</a:t>
            </a:r>
            <a:r>
              <a:rPr lang="en-US" dirty="0" smtClean="0">
                <a:solidFill>
                  <a:schemeClr val="tx2"/>
                </a:solidFill>
              </a:rPr>
              <a:t> administered at age 4-6 years.  </a:t>
            </a:r>
            <a:r>
              <a:rPr lang="en-US" b="1" dirty="0" smtClean="0">
                <a:solidFill>
                  <a:schemeClr val="tx2"/>
                </a:solidFill>
              </a:rPr>
              <a:t>However it </a:t>
            </a:r>
            <a:r>
              <a:rPr lang="en-US" dirty="0" smtClean="0">
                <a:solidFill>
                  <a:schemeClr val="tx2"/>
                </a:solidFill>
              </a:rPr>
              <a:t>c</a:t>
            </a:r>
            <a:r>
              <a:rPr lang="en-US" b="1" dirty="0" smtClean="0">
                <a:solidFill>
                  <a:schemeClr val="tx2"/>
                </a:solidFill>
              </a:rPr>
              <a:t>an be administered on any visit, provided at least 4 weeks (28days) have lapsed since the receipt of the first dose, and both doses are administered at or after 12 months of age</a:t>
            </a:r>
          </a:p>
          <a:p>
            <a:pPr>
              <a:spcBef>
                <a:spcPct val="0"/>
              </a:spcBef>
            </a:pPr>
            <a:endParaRPr lang="en-US" sz="1000" dirty="0">
              <a:latin typeface="Arial" charset="0"/>
            </a:endParaRPr>
          </a:p>
          <a:p>
            <a:pPr>
              <a:spcBef>
                <a:spcPct val="0"/>
              </a:spcBef>
            </a:pPr>
            <a:endParaRPr lang="en-US" sz="1000" dirty="0">
              <a:latin typeface="Arial" charset="0"/>
            </a:endParaRPr>
          </a:p>
          <a:p>
            <a:pPr>
              <a:spcBef>
                <a:spcPct val="0"/>
              </a:spcBef>
            </a:pPr>
            <a:r>
              <a:rPr lang="en-US" sz="1000" b="1" dirty="0">
                <a:latin typeface="Arial" charset="0"/>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In a 2013 revision of the MMR vaccine recommendations, ACIP now includes lab confirmation of disease as evidence of MMR immunity.  ACIP removed physician diagnosis</a:t>
            </a:r>
            <a:r>
              <a:rPr lang="en-US" b="1" baseline="0" dirty="0" smtClean="0"/>
              <a:t> of disease as evidence of measles and mumps.  Physician diagnosis of disease had not previously been accepted as evidence of immunity for rubella.  With the decrease in measles and mumps cases over the last 30 years, the validity of physician diagnosed disease has become questionable.</a:t>
            </a:r>
          </a:p>
          <a:p>
            <a:endParaRPr lang="en-US" b="1" baseline="0" dirty="0" smtClean="0"/>
          </a:p>
          <a:p>
            <a:r>
              <a:rPr lang="en-US" b="1" baseline="0" dirty="0" smtClean="0"/>
              <a:t>This chart is a summary of the recommendations approved on October 24, 2012.</a:t>
            </a:r>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6EB42E58-0303-4EDC-B00D-35285B913AD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103D9768-5C58-4674-859A-EE2C478050E3}" type="slidenum">
              <a:rPr lang="en-US" smtClean="0">
                <a:latin typeface="Arial" charset="0"/>
                <a:cs typeface="Arial" charset="0"/>
              </a:rPr>
              <a:pPr/>
              <a:t>15</a:t>
            </a:fld>
            <a:endParaRPr lang="en-US" smtClean="0">
              <a:latin typeface="Arial" charset="0"/>
              <a:cs typeface="Arial" charset="0"/>
            </a:endParaRPr>
          </a:p>
        </p:txBody>
      </p:sp>
      <p:sp>
        <p:nvSpPr>
          <p:cNvPr id="124931"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p>
        </p:txBody>
      </p:sp>
      <p:sp>
        <p:nvSpPr>
          <p:cNvPr id="124932"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49523F05-D78C-418A-8AD6-72123C5A464D}" type="slidenum">
              <a:rPr lang="en-US" sz="1200"/>
              <a:pPr algn="r"/>
              <a:t>15</a:t>
            </a:fld>
            <a:endParaRPr lang="en-US" sz="1200" dirty="0"/>
          </a:p>
        </p:txBody>
      </p:sp>
      <p:sp>
        <p:nvSpPr>
          <p:cNvPr id="124933"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p>
        </p:txBody>
      </p:sp>
      <p:sp>
        <p:nvSpPr>
          <p:cNvPr id="124934"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1F458D4B-2D31-4E3B-91CE-334376D1FBD0}" type="slidenum">
              <a:rPr lang="en-US" sz="1200"/>
              <a:pPr algn="r"/>
              <a:t>15</a:t>
            </a:fld>
            <a:endParaRPr lang="en-US" sz="1200" dirty="0"/>
          </a:p>
        </p:txBody>
      </p:sp>
      <p:sp>
        <p:nvSpPr>
          <p:cNvPr id="124935" name="Rectangle 2"/>
          <p:cNvSpPr>
            <a:spLocks noGrp="1" noRot="1" noChangeAspect="1" noChangeArrowheads="1" noTextEdit="1"/>
          </p:cNvSpPr>
          <p:nvPr>
            <p:ph type="sldImg"/>
          </p:nvPr>
        </p:nvSpPr>
        <p:spPr>
          <a:xfrm>
            <a:off x="1198563" y="233363"/>
            <a:ext cx="4683125" cy="3511550"/>
          </a:xfrm>
          <a:ln/>
        </p:spPr>
      </p:sp>
      <p:sp>
        <p:nvSpPr>
          <p:cNvPr id="124936" name="Rectangle 3"/>
          <p:cNvSpPr>
            <a:spLocks noGrp="1" noChangeArrowheads="1"/>
          </p:cNvSpPr>
          <p:nvPr>
            <p:ph type="body" idx="1"/>
          </p:nvPr>
        </p:nvSpPr>
        <p:spPr>
          <a:xfrm>
            <a:off x="471806" y="3823257"/>
            <a:ext cx="6410323" cy="5242347"/>
          </a:xfrm>
          <a:noFill/>
          <a:ln/>
        </p:spPr>
        <p:txBody>
          <a:bodyPr lIns="93915" tIns="46957" rIns="93915" bIns="46957">
            <a:normAutofit/>
          </a:bodyPr>
          <a:lstStyle/>
          <a:p>
            <a:pPr eaLnBrk="1" hangingPunct="1"/>
            <a:r>
              <a:rPr lang="en-US" sz="1000" dirty="0" smtClean="0">
                <a:latin typeface="Arial" charset="0"/>
                <a:cs typeface="Times New Roman" pitchFamily="18" charset="0"/>
              </a:rPr>
              <a:t>Varicella spreads from person to person by direct contact via air coughing</a:t>
            </a:r>
            <a:r>
              <a:rPr lang="en-US" sz="1000" baseline="0" dirty="0" smtClean="0">
                <a:latin typeface="Arial" charset="0"/>
                <a:cs typeface="Times New Roman" pitchFamily="18" charset="0"/>
              </a:rPr>
              <a:t> and sneezing.  People with varicella are infectious for 4 to 7 days after the appearance of skin lesions and until all lesions are crusted </a:t>
            </a:r>
            <a:r>
              <a:rPr lang="en-US" sz="1000" baseline="0" dirty="0" err="1" smtClean="0">
                <a:latin typeface="Arial" charset="0"/>
                <a:cs typeface="Times New Roman" pitchFamily="18" charset="0"/>
              </a:rPr>
              <a:t>over.Prior</a:t>
            </a:r>
            <a:r>
              <a:rPr lang="en-US" sz="1000" baseline="0" dirty="0" smtClean="0">
                <a:latin typeface="Arial" charset="0"/>
                <a:cs typeface="Times New Roman" pitchFamily="18" charset="0"/>
              </a:rPr>
              <a:t> to the availability of varicella vaccine there were approximately 4 million cases of varicella a year in the U.S.  The most common complications from varicella include bacterial super-infections of the skin lesions, pneumonia, central nervous system involvement, and thrombocytopenia (low platelet count).</a:t>
            </a:r>
          </a:p>
          <a:p>
            <a:pPr eaLnBrk="1" hangingPunct="1"/>
            <a:endParaRPr lang="en-US" sz="1000" dirty="0" smtClean="0">
              <a:latin typeface="Arial" charset="0"/>
              <a:cs typeface="Times New Roman" pitchFamily="18" charset="0"/>
            </a:endParaRPr>
          </a:p>
          <a:p>
            <a:pPr eaLnBrk="1" hangingPunct="1"/>
            <a:r>
              <a:rPr lang="en-US" sz="1000" dirty="0" smtClean="0">
                <a:latin typeface="Arial" charset="0"/>
                <a:cs typeface="Times New Roman" pitchFamily="18" charset="0"/>
              </a:rPr>
              <a:t>The </a:t>
            </a:r>
            <a:r>
              <a:rPr lang="en-US" sz="1000" dirty="0">
                <a:latin typeface="Arial" charset="0"/>
                <a:cs typeface="Times New Roman" pitchFamily="18" charset="0"/>
              </a:rPr>
              <a:t>requirements for children entering kindergarten and sixth (6</a:t>
            </a:r>
            <a:r>
              <a:rPr lang="en-US" sz="1000" baseline="30000" dirty="0">
                <a:latin typeface="Arial" charset="0"/>
                <a:cs typeface="Times New Roman" pitchFamily="18" charset="0"/>
              </a:rPr>
              <a:t>th</a:t>
            </a:r>
            <a:r>
              <a:rPr lang="en-US" sz="1000" dirty="0">
                <a:latin typeface="Arial" charset="0"/>
                <a:cs typeface="Times New Roman" pitchFamily="18" charset="0"/>
              </a:rPr>
              <a:t>) grade, or students entering a Georgia school for the first time in any grade (kindergarten through 12th grade) are t</a:t>
            </a:r>
            <a:r>
              <a:rPr lang="en-US" sz="1000" dirty="0">
                <a:latin typeface="Arial" charset="0"/>
              </a:rPr>
              <a:t>wo (2) doses of a varicella-containing vaccine, or healthcare provider documentation of immunity from disease history or serologic proof of immunity. </a:t>
            </a:r>
          </a:p>
          <a:p>
            <a:pPr eaLnBrk="1" hangingPunct="1">
              <a:lnSpc>
                <a:spcPct val="80000"/>
              </a:lnSpc>
            </a:pPr>
            <a:r>
              <a:rPr lang="en-US" sz="1000" b="1" dirty="0">
                <a:latin typeface="Arial" charset="0"/>
              </a:rPr>
              <a:t>Preteen children who were up-to-date with one dose of varicella vaccine prior to starting school need the second dose if they have not received dose 2.</a:t>
            </a:r>
          </a:p>
          <a:p>
            <a:pPr eaLnBrk="1" hangingPunct="1">
              <a:lnSpc>
                <a:spcPct val="80000"/>
              </a:lnSpc>
            </a:pPr>
            <a:endParaRPr lang="en-US" sz="1000" b="1" dirty="0">
              <a:latin typeface="Arial" charset="0"/>
            </a:endParaRPr>
          </a:p>
          <a:p>
            <a:pPr eaLnBrk="1" hangingPunct="1">
              <a:lnSpc>
                <a:spcPct val="80000"/>
              </a:lnSpc>
            </a:pPr>
            <a:r>
              <a:rPr lang="en-US" sz="1000" b="1" dirty="0">
                <a:latin typeface="Arial" charset="0"/>
              </a:rPr>
              <a:t>However regardless of the child’s age, if the 2nd dose was administered at least 28 days following the 1st dose, the 2nd dose does not need to be repeated</a:t>
            </a:r>
          </a:p>
          <a:p>
            <a:pPr eaLnBrk="1" hangingPunct="1">
              <a:lnSpc>
                <a:spcPct val="80000"/>
              </a:lnSpc>
            </a:pPr>
            <a:r>
              <a:rPr lang="en-US" sz="1000" b="1" dirty="0">
                <a:latin typeface="Arial" charset="0"/>
              </a:rPr>
              <a:t>If using MMRV for children 12 months through 12 years of age: 3 months between </a:t>
            </a:r>
            <a:r>
              <a:rPr lang="en-US" sz="1000" b="1" dirty="0" smtClean="0">
                <a:latin typeface="Arial" charset="0"/>
              </a:rPr>
              <a:t>doses</a:t>
            </a:r>
            <a:endParaRPr lang="en-US" sz="1000" b="1" dirty="0">
              <a:latin typeface="Arial" charset="0"/>
            </a:endParaRPr>
          </a:p>
          <a:p>
            <a:pPr eaLnBrk="1" hangingPunct="1">
              <a:lnSpc>
                <a:spcPct val="80000"/>
              </a:lnSpc>
            </a:pPr>
            <a:r>
              <a:rPr lang="en-US" sz="1000" dirty="0">
                <a:latin typeface="Arial" charset="0"/>
              </a:rPr>
              <a:t>Reference: Prevention of Varicella - Recommendations of the Advisory Committee on Immunization Practices (ACIP) MMWR (2007);56(No. RR-4):23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ACIP considers evidence of immunity to varicella to be:</a:t>
            </a:r>
          </a:p>
          <a:p>
            <a:r>
              <a:rPr lang="en-US" dirty="0" smtClean="0"/>
              <a:t>-Documentation of 2 doses of vaccine given no earlier than age 12 months, with at least 3 months between doses for children younger than age 13 years, or at least 4 weeks between doses for people age 13 years and older</a:t>
            </a:r>
          </a:p>
          <a:p>
            <a:r>
              <a:rPr lang="en-US" dirty="0" smtClean="0"/>
              <a:t>-U.S.-born before 1980* </a:t>
            </a:r>
          </a:p>
          <a:p>
            <a:r>
              <a:rPr lang="en-US" dirty="0" smtClean="0"/>
              <a:t>-A healthcare provider's diagnosis of varicella or verification of history of varicella disease; </a:t>
            </a:r>
            <a:r>
              <a:rPr lang="en-US" b="1" dirty="0" smtClean="0"/>
              <a:t>*Note: year of birth is not considered as evidence of immunity for healthcare personnel,  immunosuppressed people, and pregnant women. </a:t>
            </a:r>
          </a:p>
          <a:p>
            <a:r>
              <a:rPr lang="en-US" dirty="0" smtClean="0"/>
              <a:t>- History of herpes zoster, based on healthcare provider diagnosis </a:t>
            </a:r>
          </a:p>
          <a:p>
            <a:r>
              <a:rPr lang="en-US" dirty="0" smtClean="0"/>
              <a:t>-</a:t>
            </a:r>
            <a:r>
              <a:rPr lang="en-US" baseline="0" dirty="0" smtClean="0"/>
              <a:t> </a:t>
            </a:r>
            <a:r>
              <a:rPr lang="en-US" dirty="0" smtClean="0"/>
              <a:t>Laboratory evidence of immunity or laboratory confirmation of disease </a:t>
            </a:r>
          </a:p>
          <a:p>
            <a:endParaRPr lang="en-US" dirty="0" smtClean="0"/>
          </a:p>
          <a:p>
            <a:r>
              <a:rPr lang="en-US" b="1" u="sng" dirty="0" smtClean="0"/>
              <a:t>ASK</a:t>
            </a:r>
            <a:r>
              <a:rPr lang="en-US" b="1" u="sng" baseline="0" dirty="0" smtClean="0"/>
              <a:t> THE EXPERTS</a:t>
            </a:r>
          </a:p>
          <a:p>
            <a:endParaRPr lang="en-US" b="1" u="sng" dirty="0" smtClean="0"/>
          </a:p>
          <a:p>
            <a:r>
              <a:rPr lang="en-US" b="1" dirty="0" smtClean="0"/>
              <a:t>If </a:t>
            </a:r>
            <a:r>
              <a:rPr lang="en-US" b="1" dirty="0" smtClean="0"/>
              <a:t>a healthcare worker does not have a history of varicella vaccination or disease but has had a clinically diagnosed case of shingles, does she or he still need varicella vaccination?</a:t>
            </a:r>
            <a:r>
              <a:rPr lang="en-US" dirty="0" smtClean="0"/>
              <a:t> </a:t>
            </a:r>
          </a:p>
          <a:p>
            <a:r>
              <a:rPr lang="en-US" dirty="0" smtClean="0"/>
              <a:t> </a:t>
            </a:r>
            <a:endParaRPr lang="en-US" dirty="0" smtClean="0"/>
          </a:p>
          <a:p>
            <a:r>
              <a:rPr lang="en-US" dirty="0" smtClean="0"/>
              <a:t>No</a:t>
            </a:r>
            <a:r>
              <a:rPr lang="en-US" dirty="0" smtClean="0"/>
              <a:t>. A healthcare provider's diagnosis or verification of a history of shingles is acceptable evidence of immunity to varicella. According to ACIP, acceptable evidence of varicella immunity in healthcare personnel includes (1) documentation of 2 doses of varicella vaccine given at least 28 days apart, (2) history of varicella or herpes zoster based on physician diagnosis, (3) laboratory evidence of immunity, or (4) laboratory confirmation of disease. </a:t>
            </a:r>
            <a:endParaRPr lang="en-US" dirty="0" smtClean="0"/>
          </a:p>
          <a:p>
            <a:endParaRPr lang="en-US" dirty="0" smtClean="0"/>
          </a:p>
          <a:p>
            <a:r>
              <a:rPr lang="en-US" b="1" dirty="0" smtClean="0"/>
              <a:t>Should a child who has had chickenpox prior to the first birthday get the first dose of varicella vaccine at age 1 year? </a:t>
            </a:r>
          </a:p>
          <a:p>
            <a:r>
              <a:rPr lang="en-US" dirty="0" smtClean="0"/>
              <a:t> </a:t>
            </a:r>
          </a:p>
          <a:p>
            <a:r>
              <a:rPr lang="en-US" dirty="0" smtClean="0"/>
              <a:t>If the child had confirmed varicella disease or laboratory evidence of prior disease, it is not necessary to vaccinate regardless of age at infection. If there is any doubt that the illness was actually varicella, the child should be vaccinated.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C36579B-CB2F-44D1-BEC0-CBC37294ED32}" type="slidenum">
              <a:rPr lang="en-US" smtClean="0"/>
              <a:t>16</a:t>
            </a:fld>
            <a:endParaRPr lang="en-US"/>
          </a:p>
        </p:txBody>
      </p:sp>
    </p:spTree>
    <p:extLst>
      <p:ext uri="{BB962C8B-B14F-4D97-AF65-F5344CB8AC3E}">
        <p14:creationId xmlns:p14="http://schemas.microsoft.com/office/powerpoint/2010/main" val="185331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4981A0F4-5FB3-4FFD-993A-A2A5D0889C5A}" type="slidenum">
              <a:rPr lang="en-US" smtClean="0"/>
              <a:pPr/>
              <a:t>17</a:t>
            </a:fld>
            <a:endParaRPr lang="en-US" smtClean="0"/>
          </a:p>
        </p:txBody>
      </p:sp>
      <p:sp>
        <p:nvSpPr>
          <p:cNvPr id="177155" name="Rectangle 2"/>
          <p:cNvSpPr>
            <a:spLocks noGrp="1" noRot="1" noChangeAspect="1" noChangeArrowheads="1" noTextEdit="1"/>
          </p:cNvSpPr>
          <p:nvPr>
            <p:ph type="sldImg"/>
          </p:nvPr>
        </p:nvSpPr>
        <p:spPr>
          <a:xfrm>
            <a:off x="1944688" y="392113"/>
            <a:ext cx="4054475" cy="3040062"/>
          </a:xfrm>
          <a:ln/>
        </p:spPr>
      </p:sp>
      <p:sp>
        <p:nvSpPr>
          <p:cNvPr id="177156" name="Rectangle 3"/>
          <p:cNvSpPr>
            <a:spLocks noGrp="1" noChangeArrowheads="1"/>
          </p:cNvSpPr>
          <p:nvPr>
            <p:ph type="body" idx="1"/>
          </p:nvPr>
        </p:nvSpPr>
        <p:spPr>
          <a:xfrm>
            <a:off x="314111" y="3509556"/>
            <a:ext cx="6370330" cy="3800551"/>
          </a:xfrm>
          <a:noFill/>
          <a:ln/>
        </p:spPr>
        <p:txBody>
          <a:bodyPr>
            <a:normAutofit fontScale="92500" lnSpcReduction="20000"/>
          </a:bodyPr>
          <a:lstStyle/>
          <a:p>
            <a:pPr eaLnBrk="1" hangingPunct="1">
              <a:buSzPct val="65000"/>
              <a:buFont typeface="Wingdings 2" pitchFamily="18" charset="2"/>
              <a:buChar char="¢"/>
            </a:pPr>
            <a:r>
              <a:rPr lang="en-US" b="1" dirty="0" smtClean="0">
                <a:cs typeface="Arial" pitchFamily="34" charset="0"/>
              </a:rPr>
              <a:t>Pneumococcal vaccines are the next vaccines on the list . Note that there are 2 types of pneumococcal vaccines on the schedule :</a:t>
            </a:r>
          </a:p>
          <a:p>
            <a:pPr lvl="1" eaLnBrk="1" hangingPunct="1">
              <a:buSzPct val="65000"/>
              <a:buFont typeface="Wingdings 2" pitchFamily="18" charset="2"/>
              <a:buChar char="¢"/>
            </a:pPr>
            <a:r>
              <a:rPr lang="en-US" b="1" dirty="0" smtClean="0">
                <a:cs typeface="Arial" pitchFamily="34" charset="0"/>
              </a:rPr>
              <a:t>PCV13 or Pneumococcal </a:t>
            </a:r>
            <a:r>
              <a:rPr lang="en-US" b="1" u="sng" dirty="0" smtClean="0">
                <a:cs typeface="Arial" pitchFamily="34" charset="0"/>
              </a:rPr>
              <a:t>Conjugate</a:t>
            </a:r>
            <a:r>
              <a:rPr lang="en-US" b="1" dirty="0" smtClean="0">
                <a:cs typeface="Arial" pitchFamily="34" charset="0"/>
              </a:rPr>
              <a:t> Vaccine and </a:t>
            </a:r>
          </a:p>
          <a:p>
            <a:pPr lvl="1" eaLnBrk="1" hangingPunct="1">
              <a:buSzPct val="65000"/>
              <a:buFont typeface="Wingdings 2" pitchFamily="18" charset="2"/>
              <a:buChar char="¢"/>
            </a:pPr>
            <a:r>
              <a:rPr lang="en-US" b="1" dirty="0" smtClean="0">
                <a:cs typeface="Arial" pitchFamily="34" charset="0"/>
              </a:rPr>
              <a:t>PPSV23 or Pneumococcal </a:t>
            </a:r>
            <a:r>
              <a:rPr lang="en-US" b="1" u="sng" dirty="0" smtClean="0">
                <a:cs typeface="Arial" pitchFamily="34" charset="0"/>
              </a:rPr>
              <a:t>Polysaccharide </a:t>
            </a:r>
            <a:r>
              <a:rPr lang="en-US" b="1" dirty="0" smtClean="0">
                <a:cs typeface="Arial" pitchFamily="34" charset="0"/>
              </a:rPr>
              <a:t> Vaccine </a:t>
            </a:r>
          </a:p>
          <a:p>
            <a:pPr eaLnBrk="1" hangingPunct="1">
              <a:buSzPct val="65000"/>
              <a:buFont typeface="Wingdings 2" pitchFamily="18" charset="2"/>
              <a:buChar char="¢"/>
            </a:pPr>
            <a:r>
              <a:rPr lang="en-US" dirty="0" smtClean="0">
                <a:solidFill>
                  <a:schemeClr val="tx2"/>
                </a:solidFill>
              </a:rPr>
              <a:t>Both vaccines protect against pneumococcal disease caused by serotypes of </a:t>
            </a:r>
            <a:r>
              <a:rPr lang="en-US" i="1" dirty="0" smtClean="0">
                <a:solidFill>
                  <a:schemeClr val="tx2"/>
                </a:solidFill>
              </a:rPr>
              <a:t>Streptococcus </a:t>
            </a:r>
            <a:r>
              <a:rPr lang="en-US" i="1" dirty="0" err="1" smtClean="0">
                <a:solidFill>
                  <a:schemeClr val="tx2"/>
                </a:solidFill>
              </a:rPr>
              <a:t>pneumoniae</a:t>
            </a:r>
            <a:r>
              <a:rPr lang="en-US" i="1" dirty="0" smtClean="0">
                <a:solidFill>
                  <a:schemeClr val="tx2"/>
                </a:solidFill>
              </a:rPr>
              <a:t>. </a:t>
            </a:r>
            <a:r>
              <a:rPr lang="en-US" dirty="0" smtClean="0">
                <a:solidFill>
                  <a:schemeClr val="tx2"/>
                </a:solidFill>
              </a:rPr>
              <a:t>The </a:t>
            </a:r>
            <a:r>
              <a:rPr lang="en-US" dirty="0" smtClean="0">
                <a:solidFill>
                  <a:schemeClr val="tx2"/>
                </a:solidFill>
              </a:rPr>
              <a:t>major clinical syndromes of pneumococcal disease include pneumonia, bacteremia, and meningitis</a:t>
            </a:r>
            <a:r>
              <a:rPr lang="en-US" i="1" dirty="0" smtClean="0">
                <a:solidFill>
                  <a:schemeClr val="tx2"/>
                </a:solidFill>
              </a:rPr>
              <a:t>. </a:t>
            </a:r>
          </a:p>
          <a:p>
            <a:pPr eaLnBrk="1" hangingPunct="1">
              <a:buSzPct val="65000"/>
              <a:buFont typeface="Wingdings 2" pitchFamily="18" charset="2"/>
              <a:buChar char="¢"/>
            </a:pPr>
            <a:r>
              <a:rPr lang="en-US" dirty="0" smtClean="0">
                <a:solidFill>
                  <a:schemeClr val="tx2"/>
                </a:solidFill>
              </a:rPr>
              <a:t>However each of these vaccines due to their composition are effective in protecting different age groups.</a:t>
            </a:r>
            <a:endParaRPr lang="en-US" i="1" dirty="0" smtClean="0">
              <a:solidFill>
                <a:schemeClr val="tx2"/>
              </a:solidFill>
            </a:endParaRPr>
          </a:p>
          <a:p>
            <a:pPr eaLnBrk="1" hangingPunct="1">
              <a:buSzPct val="65000"/>
              <a:buFont typeface="Wingdings 2" pitchFamily="18" charset="2"/>
              <a:buChar char="¢"/>
            </a:pPr>
            <a:r>
              <a:rPr lang="en-US" dirty="0" smtClean="0">
                <a:cs typeface="Arial" pitchFamily="34" charset="0"/>
              </a:rPr>
              <a:t>Here you see in the </a:t>
            </a:r>
            <a:r>
              <a:rPr lang="en-US" b="1" dirty="0" smtClean="0">
                <a:cs typeface="Arial" pitchFamily="34" charset="0"/>
              </a:rPr>
              <a:t>picture on the left</a:t>
            </a:r>
            <a:r>
              <a:rPr lang="en-US" dirty="0" smtClean="0">
                <a:cs typeface="Arial" pitchFamily="34" charset="0"/>
              </a:rPr>
              <a:t>,  a child with asplenia and evidence of thrombocytopenic </a:t>
            </a:r>
            <a:r>
              <a:rPr lang="en-US" dirty="0" err="1" smtClean="0">
                <a:cs typeface="Arial" pitchFamily="34" charset="0"/>
              </a:rPr>
              <a:t>purpura</a:t>
            </a:r>
            <a:r>
              <a:rPr lang="en-US" dirty="0" smtClean="0">
                <a:cs typeface="Arial" pitchFamily="34" charset="0"/>
              </a:rPr>
              <a:t> on her face from invasive pneumococcal disease. </a:t>
            </a:r>
            <a:r>
              <a:rPr lang="en-US" b="1" dirty="0" smtClean="0">
                <a:cs typeface="Arial" pitchFamily="34" charset="0"/>
              </a:rPr>
              <a:t>Picture on the right</a:t>
            </a:r>
            <a:r>
              <a:rPr lang="en-US" dirty="0" smtClean="0">
                <a:cs typeface="Arial" pitchFamily="34" charset="0"/>
              </a:rPr>
              <a:t>: Orbital </a:t>
            </a:r>
            <a:r>
              <a:rPr lang="en-US" dirty="0" err="1" smtClean="0">
                <a:cs typeface="Arial" pitchFamily="34" charset="0"/>
              </a:rPr>
              <a:t>cellulitis</a:t>
            </a:r>
            <a:r>
              <a:rPr lang="en-US" dirty="0" smtClean="0">
                <a:cs typeface="Arial" pitchFamily="34" charset="0"/>
              </a:rPr>
              <a:t> with edema and </a:t>
            </a:r>
            <a:r>
              <a:rPr lang="en-US" dirty="0" err="1" smtClean="0">
                <a:cs typeface="Arial" pitchFamily="34" charset="0"/>
              </a:rPr>
              <a:t>erythema</a:t>
            </a:r>
            <a:r>
              <a:rPr lang="en-US" dirty="0" smtClean="0">
                <a:cs typeface="Arial" pitchFamily="34" charset="0"/>
              </a:rPr>
              <a:t>. </a:t>
            </a:r>
          </a:p>
          <a:p>
            <a:pPr eaLnBrk="1" hangingPunct="1">
              <a:buSzPct val="65000"/>
              <a:buFont typeface="Wingdings 2" pitchFamily="18" charset="2"/>
              <a:buChar char="¢"/>
            </a:pPr>
            <a:r>
              <a:rPr lang="en-US" dirty="0" smtClean="0">
                <a:cs typeface="Arial" pitchFamily="34" charset="0"/>
              </a:rPr>
              <a:t>There were no changes in the recommendations for </a:t>
            </a:r>
            <a:r>
              <a:rPr lang="en-US" dirty="0" smtClean="0">
                <a:cs typeface="Arial" pitchFamily="34" charset="0"/>
              </a:rPr>
              <a:t>PCV13 </a:t>
            </a:r>
            <a:r>
              <a:rPr lang="en-US" dirty="0" smtClean="0">
                <a:cs typeface="Arial" pitchFamily="34" charset="0"/>
              </a:rPr>
              <a:t>or </a:t>
            </a:r>
            <a:r>
              <a:rPr lang="en-US" dirty="0" smtClean="0">
                <a:cs typeface="Arial" pitchFamily="34" charset="0"/>
              </a:rPr>
              <a:t>PPSV23. </a:t>
            </a:r>
            <a:endParaRPr lang="en-US" dirty="0" smtClean="0">
              <a:cs typeface="Arial" pitchFamily="34" charset="0"/>
            </a:endParaRPr>
          </a:p>
          <a:p>
            <a:pPr eaLnBrk="1" hangingPunct="1">
              <a:buSzPct val="65000"/>
              <a:buFont typeface="Wingdings 2" pitchFamily="18" charset="2"/>
              <a:buChar char="¢"/>
            </a:pPr>
            <a:r>
              <a:rPr lang="en-US" dirty="0" smtClean="0"/>
              <a:t>All the General Recommendations apply here with the exceptions of #1 &amp; 2, when it concerns spacing with the other pneumococcal vaccine, pneumococcal polysaccharide.</a:t>
            </a:r>
          </a:p>
          <a:p>
            <a:pPr eaLnBrk="1" hangingPunct="1">
              <a:buSzPct val="65000"/>
              <a:buFont typeface="Wingdings 2" pitchFamily="18" charset="2"/>
              <a:buChar char="¢"/>
            </a:pPr>
            <a:r>
              <a:rPr lang="en-US" dirty="0" smtClean="0">
                <a:solidFill>
                  <a:schemeClr val="tx2"/>
                </a:solidFill>
              </a:rPr>
              <a:t>This vaccine will become a requirement for pre-K and childcare attendance as of 7-1-07.</a:t>
            </a:r>
          </a:p>
          <a:p>
            <a:pPr eaLnBrk="1" hangingPunct="1">
              <a:buSzPct val="65000"/>
              <a:buFont typeface="Wingdings 2" pitchFamily="18" charset="2"/>
              <a:buChar char="¢"/>
            </a:pPr>
            <a:endParaRPr lang="en-US" dirty="0" smtClean="0">
              <a:solidFill>
                <a:schemeClr val="tx2"/>
              </a:solidFill>
            </a:endParaRPr>
          </a:p>
          <a:p>
            <a:pPr eaLnBrk="1" hangingPunct="1"/>
            <a:r>
              <a:rPr lang="en-US" dirty="0" smtClean="0">
                <a:latin typeface="Arial" charset="0"/>
              </a:rPr>
              <a:t>Pneumococcal disease is caused by a bacterium, Streptococcus </a:t>
            </a:r>
            <a:r>
              <a:rPr lang="en-US" dirty="0" err="1" smtClean="0">
                <a:latin typeface="Arial" charset="0"/>
              </a:rPr>
              <a:t>pneumoniae</a:t>
            </a:r>
            <a:r>
              <a:rPr lang="en-US" dirty="0" smtClean="0">
                <a:latin typeface="Arial" charset="0"/>
              </a:rPr>
              <a:t>, also called </a:t>
            </a:r>
            <a:r>
              <a:rPr lang="en-US" dirty="0" err="1" smtClean="0">
                <a:latin typeface="Arial" charset="0"/>
              </a:rPr>
              <a:t>pneumococcus</a:t>
            </a:r>
            <a:r>
              <a:rPr lang="en-US" dirty="0" smtClean="0">
                <a:latin typeface="Arial" charset="0"/>
              </a:rPr>
              <a:t>  (about 90 known serotypes)</a:t>
            </a:r>
          </a:p>
          <a:p>
            <a:pPr eaLnBrk="1" hangingPunct="1"/>
            <a:r>
              <a:rPr lang="en-US" dirty="0" smtClean="0">
                <a:latin typeface="Arial" charset="0"/>
              </a:rPr>
              <a:t>Causes pneumonia, bacteremia, meningitis and otitis media</a:t>
            </a:r>
          </a:p>
          <a:p>
            <a:pPr eaLnBrk="1" hangingPunct="1"/>
            <a:r>
              <a:rPr lang="en-US" dirty="0" smtClean="0">
                <a:latin typeface="Arial" charset="0"/>
              </a:rPr>
              <a:t>Highest rate of invasive disease is in children less than 2 years  </a:t>
            </a:r>
          </a:p>
          <a:p>
            <a:pPr eaLnBrk="1" hangingPunct="1"/>
            <a:r>
              <a:rPr lang="en-US" dirty="0" smtClean="0">
                <a:latin typeface="Arial" charset="0"/>
              </a:rPr>
              <a:t>Increased risk of infection in children with HIV infection, sickle cell disease, asplenia, day care attendees and in certain ethnic groups (African Americans, Alaskan natives and Native Americans)</a:t>
            </a:r>
          </a:p>
          <a:p>
            <a:pPr eaLnBrk="1" hangingPunct="1"/>
            <a:r>
              <a:rPr lang="en-US" dirty="0" smtClean="0">
                <a:latin typeface="Arial" charset="0"/>
              </a:rPr>
              <a:t>Increased risk in children &amp; adults with cardiovascular disease, pulmonary disease, diabetes, alcoholism, cirrhosis, immunocompromising conditions   </a:t>
            </a:r>
          </a:p>
          <a:p>
            <a:pPr eaLnBrk="1" hangingPunct="1"/>
            <a:r>
              <a:rPr lang="en-US" dirty="0" smtClean="0">
                <a:latin typeface="Arial" charset="0"/>
              </a:rPr>
              <a:t>Individuals who have asthma and those who smoke cigarettes are also at increased risk</a:t>
            </a:r>
          </a:p>
          <a:p>
            <a:pPr eaLnBrk="1" hangingPunct="1"/>
            <a:r>
              <a:rPr lang="en-US" dirty="0" smtClean="0">
                <a:latin typeface="Arial" charset="0"/>
              </a:rPr>
              <a:t>Estimated cases in the US each year more than any other vaccine-preventable disease</a:t>
            </a:r>
          </a:p>
          <a:p>
            <a:pPr eaLnBrk="1" hangingPunct="1"/>
            <a:r>
              <a:rPr lang="en-US" dirty="0" smtClean="0">
                <a:latin typeface="Arial" charset="0"/>
              </a:rPr>
              <a:t>Some serotypes of </a:t>
            </a:r>
            <a:r>
              <a:rPr lang="en-US" dirty="0" err="1" smtClean="0">
                <a:latin typeface="Arial" charset="0"/>
              </a:rPr>
              <a:t>pneumococcus</a:t>
            </a:r>
            <a:r>
              <a:rPr lang="en-US" dirty="0" smtClean="0">
                <a:latin typeface="Arial" charset="0"/>
              </a:rPr>
              <a:t> have become resistant to antibiotics</a:t>
            </a:r>
            <a:endParaRPr lang="en-US" dirty="0" smtClean="0">
              <a:solidFill>
                <a:schemeClr val="tx2"/>
              </a:solidFill>
            </a:endParaRPr>
          </a:p>
          <a:p>
            <a:pPr eaLnBrk="1" hangingPunct="1">
              <a:buSzPct val="65000"/>
              <a:buFont typeface="Wingdings 2" pitchFamily="18" charset="2"/>
              <a:buChar char="¢"/>
            </a:pPr>
            <a:endParaRPr lang="en-US" dirty="0" smtClean="0">
              <a:solidFill>
                <a:schemeClr val="tx2"/>
              </a:solidFill>
              <a:cs typeface="Arial" pitchFamily="34" charset="0"/>
            </a:endParaRPr>
          </a:p>
          <a:p>
            <a:pPr eaLnBrk="1" hangingPunct="1">
              <a:buSzPct val="65000"/>
              <a:buFont typeface="Wingdings 2" pitchFamily="18" charset="2"/>
              <a:buChar char="¢"/>
            </a:pPr>
            <a:endParaRPr lang="en-US" dirty="0" smtClean="0">
              <a:solidFill>
                <a:schemeClr val="tx2"/>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A0C19587-5212-467C-A238-CD549F56EE7A}" type="slidenum">
              <a:rPr lang="en-US" smtClean="0"/>
              <a:pPr/>
              <a:t>18</a:t>
            </a:fld>
            <a:endParaRPr lang="en-US" smtClean="0"/>
          </a:p>
        </p:txBody>
      </p:sp>
      <p:sp>
        <p:nvSpPr>
          <p:cNvPr id="178179" name="Rectangle 2"/>
          <p:cNvSpPr>
            <a:spLocks noGrp="1" noRot="1" noChangeAspect="1" noChangeArrowheads="1" noTextEdit="1"/>
          </p:cNvSpPr>
          <p:nvPr>
            <p:ph type="sldImg"/>
          </p:nvPr>
        </p:nvSpPr>
        <p:spPr>
          <a:xfrm>
            <a:off x="1373188" y="242888"/>
            <a:ext cx="4330700" cy="3248025"/>
          </a:xfrm>
          <a:ln/>
        </p:spPr>
      </p:sp>
      <p:sp>
        <p:nvSpPr>
          <p:cNvPr id="178180" name="Rectangle 3"/>
          <p:cNvSpPr>
            <a:spLocks noGrp="1" noChangeArrowheads="1"/>
          </p:cNvSpPr>
          <p:nvPr>
            <p:ph type="body" idx="1"/>
          </p:nvPr>
        </p:nvSpPr>
        <p:spPr>
          <a:xfrm>
            <a:off x="708349" y="3522347"/>
            <a:ext cx="5660378" cy="5840729"/>
          </a:xfrm>
          <a:noFill/>
          <a:ln/>
        </p:spPr>
        <p:txBody>
          <a:bodyPr/>
          <a:lstStyle/>
          <a:p>
            <a:pPr eaLnBrk="1" hangingPunct="1">
              <a:buFontTx/>
              <a:buChar char="•"/>
            </a:pPr>
            <a:r>
              <a:rPr lang="en-US" sz="1000" i="0" dirty="0" smtClean="0"/>
              <a:t>All children 6 weeks through 23 months of age</a:t>
            </a:r>
          </a:p>
          <a:p>
            <a:pPr eaLnBrk="1" hangingPunct="1">
              <a:buFontTx/>
              <a:buChar char="•"/>
            </a:pPr>
            <a:endParaRPr lang="en-US" sz="1000" i="0" dirty="0" smtClean="0"/>
          </a:p>
          <a:p>
            <a:pPr eaLnBrk="1" hangingPunct="1">
              <a:buFontTx/>
              <a:buChar char="•"/>
            </a:pPr>
            <a:r>
              <a:rPr lang="en-US" sz="1000" i="0" dirty="0" smtClean="0"/>
              <a:t>All unvaccinated healthy children aged 24--59 months should receive a single dose of PCV13. </a:t>
            </a:r>
          </a:p>
          <a:p>
            <a:pPr eaLnBrk="1" hangingPunct="1">
              <a:buFontTx/>
              <a:buChar char="•"/>
            </a:pPr>
            <a:endParaRPr lang="en-US" sz="1000" i="0" dirty="0" smtClean="0"/>
          </a:p>
          <a:p>
            <a:pPr eaLnBrk="1" hangingPunct="1">
              <a:buFontTx/>
              <a:buChar char="•"/>
            </a:pPr>
            <a:r>
              <a:rPr lang="en-US" sz="1000" i="0" dirty="0" smtClean="0"/>
              <a:t>For children aged 24--71 months with underlying medical conditions who have received any incomplete schedule of &lt;3 doses of PCV (PCV7 or PCV13) before age 24 months, 2 doses of PCV13 are recommended. For children with underlying medical conditions who have received 3 doses of PCV (PCV7 or PCV13), a single dose of PCV13 is recommended</a:t>
            </a:r>
          </a:p>
          <a:p>
            <a:pPr eaLnBrk="1" hangingPunct="1">
              <a:buFontTx/>
              <a:buNone/>
            </a:pPr>
            <a:endParaRPr lang="en-US" sz="1000" i="1" dirty="0" smtClean="0"/>
          </a:p>
          <a:p>
            <a:pPr eaLnBrk="1" hangingPunct="1">
              <a:buFontTx/>
              <a:buChar char="•"/>
            </a:pPr>
            <a:endParaRPr lang="en-US" sz="1000" i="1" dirty="0" smtClean="0"/>
          </a:p>
          <a:p>
            <a:pPr eaLnBrk="1" hangingPunct="1">
              <a:buFontTx/>
              <a:buChar char="•"/>
            </a:pPr>
            <a:endParaRPr lang="en-US" sz="1000" i="1" dirty="0" smtClean="0"/>
          </a:p>
          <a:p>
            <a:pPr eaLnBrk="1" hangingPunct="1">
              <a:buFontTx/>
              <a:buNone/>
            </a:pPr>
            <a:endParaRPr lang="en-US" sz="1000" b="1" i="1" dirty="0"/>
          </a:p>
          <a:p>
            <a:pPr eaLnBrk="1" hangingPunct="1"/>
            <a:endParaRPr lang="en-US" sz="10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2616548C-FBB2-4184-8665-414776448E7E}" type="slidenum">
              <a:rPr lang="en-US" smtClean="0"/>
              <a:pPr/>
              <a:t>19</a:t>
            </a:fld>
            <a:endParaRPr lang="en-US" smtClean="0"/>
          </a:p>
        </p:txBody>
      </p:sp>
      <p:sp>
        <p:nvSpPr>
          <p:cNvPr id="182275" name="Rectangle 2"/>
          <p:cNvSpPr>
            <a:spLocks noGrp="1" noRot="1" noChangeAspect="1" noChangeArrowheads="1" noTextEdit="1"/>
          </p:cNvSpPr>
          <p:nvPr>
            <p:ph type="sldImg"/>
          </p:nvPr>
        </p:nvSpPr>
        <p:spPr>
          <a:xfrm>
            <a:off x="1589088" y="468313"/>
            <a:ext cx="4056062" cy="3041650"/>
          </a:xfrm>
          <a:ln/>
        </p:spPr>
      </p:sp>
      <p:sp>
        <p:nvSpPr>
          <p:cNvPr id="182276" name="Rectangle 3"/>
          <p:cNvSpPr>
            <a:spLocks noGrp="1" noChangeArrowheads="1"/>
          </p:cNvSpPr>
          <p:nvPr>
            <p:ph type="body" idx="1"/>
          </p:nvPr>
        </p:nvSpPr>
        <p:spPr>
          <a:xfrm>
            <a:off x="943933" y="3667844"/>
            <a:ext cx="5189214" cy="4993321"/>
          </a:xfrm>
          <a:noFill/>
          <a:ln/>
        </p:spPr>
        <p:txBody>
          <a:bodyPr/>
          <a:lstStyle/>
          <a:p>
            <a:pPr eaLnBrk="1" hangingPunct="1"/>
            <a:r>
              <a:rPr lang="en-US" dirty="0" smtClean="0"/>
              <a:t>Now let’s look at hepatitis A vaccine . </a:t>
            </a:r>
          </a:p>
          <a:p>
            <a:pPr eaLnBrk="1" hangingPunct="1"/>
            <a:r>
              <a:rPr lang="en-US" dirty="0" smtClean="0"/>
              <a:t>The persons on this slide have hepatitis A . Note the jaundice of the skin and the sclera of the eye. </a:t>
            </a:r>
            <a:endParaRPr lang="en-US" dirty="0" smtClean="0"/>
          </a:p>
          <a:p>
            <a:pPr eaLnBrk="1" hangingPunct="1"/>
            <a:endParaRPr lang="en-US" dirty="0" smtClean="0"/>
          </a:p>
          <a:p>
            <a:pPr eaLnBrk="1" hangingPunct="1"/>
            <a:r>
              <a:rPr lang="en-US" dirty="0" smtClean="0"/>
              <a:t>-The nature of hepatitis A disease is that it is cyclical. It is spread by fecal/oral transmission.</a:t>
            </a:r>
          </a:p>
          <a:p>
            <a:pPr eaLnBrk="1" hangingPunct="1"/>
            <a:r>
              <a:rPr lang="en-US" dirty="0" smtClean="0"/>
              <a:t>-Children plan an important role in HAV transmission.  Symptomatic infection is uncommon in children, so they may be a source of infection for household or other close contacts.  Almost half of persons with hepatitis A do not have an identified source of their infection.  Groups of persons at risk for hepatitis A are international travelers, men who have sex with men, and illegal drug users.  Food handlers are not at risk.</a:t>
            </a:r>
          </a:p>
          <a:p>
            <a:pPr eaLnBrk="1" hangingPunct="1"/>
            <a:endParaRPr lang="en-US" dirty="0" smtClean="0"/>
          </a:p>
          <a:p>
            <a:pPr eaLnBrk="1" hangingPunct="1"/>
            <a:r>
              <a:rPr lang="en-US" dirty="0" smtClean="0"/>
              <a:t>This vaccine is now routinely recommended for all children ages 12-23 months.</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dirty="0" smtClean="0"/>
              <a:t>Neither the planners or presenters indicated that they have any real or perceived vested interest that relate to this presentation nor any relationships with pharmaceutical companies, biomedical device manufacturers, and/or  other corporations whose products and services are related to the vaccines we discuss.</a:t>
            </a:r>
          </a:p>
          <a:p>
            <a:endParaRPr lang="en-US" dirty="0" smtClean="0"/>
          </a:p>
          <a:p>
            <a:r>
              <a:rPr lang="en-US" dirty="0" smtClean="0"/>
              <a:t>There is no sponsorship or commercial support being received for this activity.</a:t>
            </a:r>
          </a:p>
          <a:p>
            <a:endParaRPr lang="en-US" dirty="0" smtClean="0"/>
          </a:p>
          <a:p>
            <a:r>
              <a:rPr lang="en-US" dirty="0" smtClean="0"/>
              <a:t>The mention of specific brands of vaccines in this presentation is for the purpose of providing education and does not constitute endorsement by the provider or ANCC of any commercial products.</a:t>
            </a:r>
          </a:p>
          <a:p>
            <a:endParaRPr lang="en-US" dirty="0" smtClean="0"/>
          </a:p>
          <a:p>
            <a:r>
              <a:rPr lang="en-US" dirty="0" smtClean="0"/>
              <a:t>For certain vaccines this may represent a slight departure from or off-label use of the vaccine package insert guidelines.</a:t>
            </a:r>
          </a:p>
        </p:txBody>
      </p:sp>
      <p:sp>
        <p:nvSpPr>
          <p:cNvPr id="55300" name="Slide Number Placeholder 3"/>
          <p:cNvSpPr>
            <a:spLocks noGrp="1"/>
          </p:cNvSpPr>
          <p:nvPr>
            <p:ph type="sldNum" sz="quarter" idx="5"/>
          </p:nvPr>
        </p:nvSpPr>
        <p:spPr>
          <a:noFill/>
        </p:spPr>
        <p:txBody>
          <a:bodyPr/>
          <a:lstStyle/>
          <a:p>
            <a:fld id="{CB323E87-2B63-4D76-88C4-5DBA64712600}"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44480F02-D0BD-481E-A487-35FF8D16E75D}" type="slidenum">
              <a:rPr lang="en-US" smtClean="0"/>
              <a:pPr/>
              <a:t>20</a:t>
            </a:fld>
            <a:endParaRPr lang="en-US" smtClean="0"/>
          </a:p>
        </p:txBody>
      </p:sp>
      <p:sp>
        <p:nvSpPr>
          <p:cNvPr id="183299" name="Rectangle 2"/>
          <p:cNvSpPr>
            <a:spLocks noGrp="1" noRot="1" noChangeAspect="1" noChangeArrowheads="1" noTextEdit="1"/>
          </p:cNvSpPr>
          <p:nvPr>
            <p:ph type="sldImg"/>
          </p:nvPr>
        </p:nvSpPr>
        <p:spPr>
          <a:xfrm>
            <a:off x="1230313" y="692150"/>
            <a:ext cx="4679950" cy="3509963"/>
          </a:xfrm>
          <a:ln/>
        </p:spPr>
      </p:sp>
      <p:sp>
        <p:nvSpPr>
          <p:cNvPr id="183300" name="Rectangle 3"/>
          <p:cNvSpPr>
            <a:spLocks noGrp="1" noChangeArrowheads="1"/>
          </p:cNvSpPr>
          <p:nvPr>
            <p:ph type="body" idx="1"/>
          </p:nvPr>
        </p:nvSpPr>
        <p:spPr>
          <a:xfrm>
            <a:off x="943933" y="4448102"/>
            <a:ext cx="5189214" cy="3667844"/>
          </a:xfrm>
          <a:noFill/>
          <a:ln/>
        </p:spPr>
        <p:txBody>
          <a:bodyPr/>
          <a:lstStyle/>
          <a:p>
            <a:pPr eaLnBrk="1" hangingPunct="1">
              <a:buSzPct val="65000"/>
              <a:buFont typeface="Wingdings 2" pitchFamily="18" charset="2"/>
              <a:buChar char="¢"/>
            </a:pPr>
            <a:r>
              <a:rPr lang="en-US" dirty="0" smtClean="0">
                <a:solidFill>
                  <a:schemeClr val="tx2"/>
                </a:solidFill>
              </a:rPr>
              <a:t>The Hepatitis A </a:t>
            </a:r>
            <a:r>
              <a:rPr lang="en-US" dirty="0" smtClean="0">
                <a:solidFill>
                  <a:schemeClr val="tx2"/>
                </a:solidFill>
              </a:rPr>
              <a:t>is </a:t>
            </a:r>
            <a:r>
              <a:rPr lang="en-US" dirty="0" smtClean="0">
                <a:solidFill>
                  <a:schemeClr val="tx2"/>
                </a:solidFill>
              </a:rPr>
              <a:t>routinely recommended for all children aged 12 through 23 months </a:t>
            </a:r>
            <a:endParaRPr lang="en-US" dirty="0" smtClean="0">
              <a:solidFill>
                <a:schemeClr val="tx2"/>
              </a:solidFill>
            </a:endParaRPr>
          </a:p>
          <a:p>
            <a:pPr eaLnBrk="1" hangingPunct="1">
              <a:buSzPct val="65000"/>
              <a:buFont typeface="Wingdings 2" pitchFamily="18" charset="2"/>
              <a:buChar char="¢"/>
            </a:pPr>
            <a:r>
              <a:rPr lang="en-US" dirty="0" smtClean="0">
                <a:solidFill>
                  <a:schemeClr val="tx2"/>
                </a:solidFill>
              </a:rPr>
              <a:t>Children </a:t>
            </a:r>
            <a:r>
              <a:rPr lang="en-US" dirty="0" smtClean="0">
                <a:solidFill>
                  <a:schemeClr val="tx2"/>
                </a:solidFill>
              </a:rPr>
              <a:t>not vaccinated by age 2 can be vaccinated at subsequent visits. </a:t>
            </a:r>
          </a:p>
          <a:p>
            <a:pPr eaLnBrk="1" hangingPunct="1">
              <a:buSzPct val="65000"/>
              <a:buFont typeface="Wingdings 2" pitchFamily="18" charset="2"/>
              <a:buChar char="¢"/>
            </a:pPr>
            <a:r>
              <a:rPr lang="en-US" dirty="0" smtClean="0">
                <a:solidFill>
                  <a:schemeClr val="tx2"/>
                </a:solidFill>
              </a:rPr>
              <a:t>The vaccine continues to be recommended for persons 2 years of age and older who are at high risk for disease.  Note the purple bar on the schedule</a:t>
            </a:r>
          </a:p>
          <a:p>
            <a:pPr eaLnBrk="1" hangingPunct="1">
              <a:buSzPct val="65000"/>
              <a:buFont typeface="Wingdings 2" pitchFamily="18" charset="2"/>
              <a:buChar char="¢"/>
            </a:pPr>
            <a:r>
              <a:rPr lang="en-US" dirty="0" smtClean="0">
                <a:solidFill>
                  <a:schemeClr val="tx2"/>
                </a:solidFill>
              </a:rPr>
              <a:t>is</a:t>
            </a:r>
            <a:r>
              <a:rPr lang="en-US" baseline="0" dirty="0" smtClean="0">
                <a:solidFill>
                  <a:schemeClr val="tx2"/>
                </a:solidFill>
              </a:rPr>
              <a:t> </a:t>
            </a:r>
            <a:r>
              <a:rPr lang="en-US" dirty="0" smtClean="0">
                <a:solidFill>
                  <a:schemeClr val="tx2"/>
                </a:solidFill>
              </a:rPr>
              <a:t>a </a:t>
            </a:r>
            <a:r>
              <a:rPr lang="en-US" dirty="0" smtClean="0">
                <a:solidFill>
                  <a:schemeClr val="tx2"/>
                </a:solidFill>
              </a:rPr>
              <a:t>requirement for entrance to school and child care </a:t>
            </a:r>
            <a:r>
              <a:rPr lang="en-US" dirty="0" smtClean="0">
                <a:solidFill>
                  <a:schemeClr val="tx2"/>
                </a:solidFill>
              </a:rPr>
              <a:t>for </a:t>
            </a:r>
            <a:r>
              <a:rPr lang="en-US" dirty="0" smtClean="0">
                <a:solidFill>
                  <a:schemeClr val="tx2"/>
                </a:solidFill>
              </a:rPr>
              <a:t>those children born on or after 1-1-06</a:t>
            </a:r>
            <a:r>
              <a:rPr lang="en-US" dirty="0" smtClean="0">
                <a:solidFill>
                  <a:schemeClr val="tx2"/>
                </a:solidFill>
              </a:rPr>
              <a:t>.</a:t>
            </a:r>
          </a:p>
          <a:p>
            <a:pPr eaLnBrk="1" hangingPunct="1">
              <a:buSzPct val="65000"/>
              <a:buFont typeface="Wingdings 2" pitchFamily="18" charset="2"/>
              <a:buNone/>
            </a:pPr>
            <a:endParaRPr lang="en-US" dirty="0" smtClean="0">
              <a:solidFill>
                <a:schemeClr val="tx2"/>
              </a:solidFill>
            </a:endParaRPr>
          </a:p>
          <a:p>
            <a:pPr eaLnBrk="1" hangingPunct="1">
              <a:buSzPct val="65000"/>
              <a:buFont typeface="Wingdings 2" pitchFamily="18" charset="2"/>
              <a:buChar char="¢"/>
            </a:pPr>
            <a:r>
              <a:rPr lang="en-US" b="1" dirty="0" smtClean="0">
                <a:solidFill>
                  <a:schemeClr val="tx2"/>
                </a:solidFill>
              </a:rPr>
              <a:t> If you are a VFC provider, and a VFC-eligible child between 12 months and 18 years of age requests hepatitis A vaccine, you should give him/her the vaccine from VFC stock.</a:t>
            </a:r>
          </a:p>
          <a:p>
            <a:pPr eaLnBrk="1" hangingPunct="1">
              <a:buSzPct val="65000"/>
              <a:buFont typeface="Wingdings 2" pitchFamily="18" charset="2"/>
              <a:buNone/>
            </a:pPr>
            <a:endParaRPr lang="en-US" dirty="0" smtClean="0">
              <a:solidFill>
                <a:schemeClr val="tx2"/>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A7938D40-1B93-4A98-9102-50C700326C24}" type="slidenum">
              <a:rPr lang="en-US" smtClean="0"/>
              <a:pPr/>
              <a:t>21</a:t>
            </a:fld>
            <a:endParaRPr lang="en-US" smtClean="0"/>
          </a:p>
        </p:txBody>
      </p:sp>
      <p:sp>
        <p:nvSpPr>
          <p:cNvPr id="158723" name="Rectangle 2"/>
          <p:cNvSpPr>
            <a:spLocks noGrp="1" noRot="1" noChangeAspect="1" noChangeArrowheads="1" noTextEdit="1"/>
          </p:cNvSpPr>
          <p:nvPr>
            <p:ph type="sldImg"/>
          </p:nvPr>
        </p:nvSpPr>
        <p:spPr>
          <a:xfrm>
            <a:off x="1665288" y="468313"/>
            <a:ext cx="3748087" cy="2809875"/>
          </a:xfrm>
          <a:ln/>
        </p:spPr>
      </p:sp>
      <p:sp>
        <p:nvSpPr>
          <p:cNvPr id="158724" name="Rectangle 3"/>
          <p:cNvSpPr>
            <a:spLocks noGrp="1" noChangeArrowheads="1"/>
          </p:cNvSpPr>
          <p:nvPr>
            <p:ph type="body" idx="1"/>
          </p:nvPr>
        </p:nvSpPr>
        <p:spPr>
          <a:xfrm>
            <a:off x="471164" y="3434408"/>
            <a:ext cx="6213275" cy="4799855"/>
          </a:xfrm>
          <a:noFill/>
          <a:ln/>
        </p:spPr>
        <p:txBody>
          <a:bodyPr/>
          <a:lstStyle/>
          <a:p>
            <a:pPr eaLnBrk="1" hangingPunct="1">
              <a:buSzPct val="65000"/>
              <a:buFont typeface="Wingdings 2" pitchFamily="18" charset="2"/>
              <a:buNone/>
            </a:pPr>
            <a:r>
              <a:rPr lang="en-US" i="0" dirty="0" err="1" smtClean="0"/>
              <a:t>Haemophilus</a:t>
            </a:r>
            <a:r>
              <a:rPr lang="en-US" i="0" dirty="0" smtClean="0"/>
              <a:t> </a:t>
            </a:r>
            <a:r>
              <a:rPr lang="en-US" i="0" dirty="0" err="1" smtClean="0"/>
              <a:t>influenzae</a:t>
            </a:r>
            <a:r>
              <a:rPr lang="en-US" i="0" dirty="0" smtClean="0"/>
              <a:t> Type b (</a:t>
            </a:r>
            <a:r>
              <a:rPr lang="en-US" i="0" dirty="0" err="1" smtClean="0"/>
              <a:t>Hib</a:t>
            </a:r>
            <a:r>
              <a:rPr lang="en-US" i="0" dirty="0" smtClean="0"/>
              <a:t>) is a polysaccharide-encapsulated</a:t>
            </a:r>
            <a:r>
              <a:rPr lang="en-US" i="0" baseline="0" dirty="0" smtClean="0"/>
              <a:t> bacteria that causes a variety of invasive disease, such as meningitis, Epiglottitis (inflammation of the tissue that covers the trachea (windpipe), and pneumonia.  It can also cause brain damage, seizures, paralysis, and hearing loss.  It enters the body through the nose and throat.</a:t>
            </a:r>
          </a:p>
          <a:p>
            <a:pPr eaLnBrk="1" hangingPunct="1">
              <a:buSzPct val="65000"/>
              <a:buFont typeface="Wingdings 2" pitchFamily="18" charset="2"/>
              <a:buNone/>
            </a:pPr>
            <a:endParaRPr lang="en-US" i="0" baseline="0" dirty="0" smtClean="0"/>
          </a:p>
          <a:p>
            <a:pPr eaLnBrk="1" hangingPunct="1">
              <a:buSzPct val="65000"/>
              <a:buFont typeface="Wingdings 2" pitchFamily="18" charset="2"/>
              <a:buNone/>
            </a:pPr>
            <a:r>
              <a:rPr lang="en-US" i="0" baseline="0" dirty="0" smtClean="0"/>
              <a:t>The child on the </a:t>
            </a:r>
            <a:r>
              <a:rPr lang="en-US" b="1" i="0" baseline="0" dirty="0" smtClean="0"/>
              <a:t>right</a:t>
            </a:r>
            <a:r>
              <a:rPr lang="en-US" i="0" baseline="0" dirty="0" smtClean="0"/>
              <a:t> has a swollen cheek due to </a:t>
            </a:r>
            <a:r>
              <a:rPr lang="en-US" i="0" baseline="0" dirty="0" err="1" smtClean="0"/>
              <a:t>Hib</a:t>
            </a:r>
            <a:r>
              <a:rPr lang="en-US" i="0" baseline="0" dirty="0" smtClean="0"/>
              <a:t> infection.  The tissue under the skin covering the jaw and cheek is infected and she is probably very sick. She may have a fever, severe headache, sore throat, or breathing problems.  </a:t>
            </a:r>
          </a:p>
          <a:p>
            <a:pPr eaLnBrk="1" hangingPunct="1">
              <a:buSzPct val="65000"/>
              <a:buFont typeface="Wingdings 2" pitchFamily="18" charset="2"/>
              <a:buNone/>
            </a:pPr>
            <a:r>
              <a:rPr lang="en-US" i="0" baseline="0" dirty="0" smtClean="0"/>
              <a:t>The photo on the </a:t>
            </a:r>
            <a:r>
              <a:rPr lang="en-US" b="1" i="0" baseline="0" dirty="0" smtClean="0"/>
              <a:t>left </a:t>
            </a:r>
            <a:r>
              <a:rPr lang="en-US" i="0" baseline="0" dirty="0" smtClean="0"/>
              <a:t>shows the tissue damage that can come from invasive </a:t>
            </a:r>
            <a:r>
              <a:rPr lang="en-US" i="0" baseline="0" dirty="0" err="1" smtClean="0"/>
              <a:t>Hib</a:t>
            </a:r>
            <a:r>
              <a:rPr lang="en-US" i="0" baseline="0" dirty="0" smtClean="0"/>
              <a:t> disease. </a:t>
            </a:r>
            <a:r>
              <a:rPr lang="en-US" i="0" baseline="0" dirty="0" err="1" smtClean="0"/>
              <a:t>Hib</a:t>
            </a:r>
            <a:r>
              <a:rPr lang="en-US" i="0" baseline="0" dirty="0" smtClean="0"/>
              <a:t> disease can be very dangerous to children under five years of age, especially infants.</a:t>
            </a:r>
          </a:p>
          <a:p>
            <a:pPr eaLnBrk="1" hangingPunct="1">
              <a:buSzPct val="65000"/>
              <a:buFont typeface="Wingdings 2" pitchFamily="18" charset="2"/>
              <a:buNone/>
            </a:pPr>
            <a:endParaRPr lang="en-US" i="1" dirty="0" smtClean="0"/>
          </a:p>
          <a:p>
            <a:pPr eaLnBrk="1" hangingPunct="1">
              <a:buSzPct val="65000"/>
              <a:buFont typeface="Wingdings 2" pitchFamily="18" charset="2"/>
              <a:buChar char="¢"/>
            </a:pPr>
            <a:r>
              <a:rPr lang="en-US" i="1" dirty="0" err="1" smtClean="0"/>
              <a:t>Haemophilus</a:t>
            </a:r>
            <a:r>
              <a:rPr lang="en-US" i="1" dirty="0" smtClean="0"/>
              <a:t> </a:t>
            </a:r>
            <a:r>
              <a:rPr lang="en-US" i="1" dirty="0" err="1" smtClean="0"/>
              <a:t>influenzae</a:t>
            </a:r>
            <a:r>
              <a:rPr lang="en-US" dirty="0" smtClean="0"/>
              <a:t> Type B vaccine (Hib) protects against Hib disease. </a:t>
            </a:r>
          </a:p>
          <a:p>
            <a:pPr eaLnBrk="1" hangingPunct="1">
              <a:buSzPct val="65000"/>
              <a:buFont typeface="Wingdings 2" pitchFamily="18" charset="2"/>
              <a:buNone/>
            </a:pPr>
            <a:r>
              <a:rPr lang="en-US" dirty="0" smtClean="0"/>
              <a:t>In </a:t>
            </a:r>
            <a:r>
              <a:rPr lang="en-US" dirty="0" smtClean="0"/>
              <a:t>Georgia , Hib vaccine is required for attendance in child care and pre-K for all children under age 5 years.</a:t>
            </a:r>
          </a:p>
          <a:p>
            <a:pPr eaLnBrk="1" hangingPunct="1">
              <a:buSzPct val="65000"/>
              <a:buFont typeface="Wingdings 2" pitchFamily="18" charset="2"/>
              <a:buChar char="¢"/>
            </a:pPr>
            <a:r>
              <a:rPr lang="en-US" dirty="0" smtClean="0"/>
              <a:t>2009 ACIP Recommended Catch up Immunization Schedule added Information (footnote 4) about the use of </a:t>
            </a:r>
            <a:r>
              <a:rPr lang="en-US" i="1" dirty="0" smtClean="0"/>
              <a:t>Haemophilus </a:t>
            </a:r>
            <a:r>
              <a:rPr lang="en-US" i="1" dirty="0" err="1" smtClean="0"/>
              <a:t>influenzae</a:t>
            </a:r>
            <a:r>
              <a:rPr lang="en-US" dirty="0" smtClean="0"/>
              <a:t> type b (Hib) conjugate vaccine among persons aged 5 years and older at increased risk for invasive Hib disease. Use of Hib vaccine for these persons is not contraindicated. </a:t>
            </a:r>
          </a:p>
          <a:p>
            <a:pPr eaLnBrk="1" hangingPunct="1">
              <a:buSzPct val="65000"/>
              <a:buFont typeface="Wingdings 2" pitchFamily="18" charset="2"/>
              <a:buChar char="¢"/>
            </a:pPr>
            <a:r>
              <a:rPr lang="en-US" dirty="0" smtClean="0"/>
              <a:t>All the General Recommendations that apply to inactivated vaccines would apply to HIB.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23" tIns="46961" rIns="93923" bIns="46961" anchor="b"/>
          <a:lstStyle/>
          <a:p>
            <a:pPr algn="r"/>
            <a:fld id="{D9BA0D0F-5C9E-4629-AAD5-0BF1359547AA}" type="slidenum">
              <a:rPr lang="en-US" sz="1200">
                <a:solidFill>
                  <a:srgbClr val="000000"/>
                </a:solidFill>
                <a:latin typeface="Calibri" pitchFamily="34" charset="0"/>
              </a:rPr>
              <a:pPr algn="r"/>
              <a:t>22</a:t>
            </a:fld>
            <a:endParaRPr lang="en-US" sz="1200" dirty="0">
              <a:solidFill>
                <a:srgbClr val="000000"/>
              </a:solidFill>
              <a:latin typeface="Calibri" pitchFamily="34" charset="0"/>
            </a:endParaRPr>
          </a:p>
        </p:txBody>
      </p:sp>
      <p:sp>
        <p:nvSpPr>
          <p:cNvPr id="120835"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solidFill>
                <a:srgbClr val="000000"/>
              </a:solidFill>
            </a:endParaRPr>
          </a:p>
        </p:txBody>
      </p:sp>
      <p:sp>
        <p:nvSpPr>
          <p:cNvPr id="120836"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672B312F-17DE-4CDB-93D3-1125DD6F685D}" type="slidenum">
              <a:rPr lang="en-US" sz="1200">
                <a:solidFill>
                  <a:srgbClr val="000000"/>
                </a:solidFill>
              </a:rPr>
              <a:pPr algn="r"/>
              <a:t>22</a:t>
            </a:fld>
            <a:endParaRPr lang="en-US" sz="1200" dirty="0">
              <a:solidFill>
                <a:srgbClr val="000000"/>
              </a:solidFill>
            </a:endParaRPr>
          </a:p>
        </p:txBody>
      </p:sp>
      <p:sp>
        <p:nvSpPr>
          <p:cNvPr id="120837"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solidFill>
                <a:srgbClr val="000000"/>
              </a:solidFill>
            </a:endParaRPr>
          </a:p>
        </p:txBody>
      </p:sp>
      <p:sp>
        <p:nvSpPr>
          <p:cNvPr id="120838"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710963DF-185A-41F4-A364-2875A815FBBF}" type="slidenum">
              <a:rPr lang="en-US" sz="1200">
                <a:solidFill>
                  <a:srgbClr val="000000"/>
                </a:solidFill>
              </a:rPr>
              <a:pPr algn="r"/>
              <a:t>22</a:t>
            </a:fld>
            <a:endParaRPr lang="en-US" sz="1200" dirty="0">
              <a:solidFill>
                <a:srgbClr val="000000"/>
              </a:solidFill>
            </a:endParaRPr>
          </a:p>
        </p:txBody>
      </p:sp>
      <p:sp>
        <p:nvSpPr>
          <p:cNvPr id="120839" name="Rectangle 2"/>
          <p:cNvSpPr>
            <a:spLocks noGrp="1" noRot="1" noChangeAspect="1" noChangeArrowheads="1" noTextEdit="1"/>
          </p:cNvSpPr>
          <p:nvPr>
            <p:ph type="sldImg"/>
          </p:nvPr>
        </p:nvSpPr>
        <p:spPr>
          <a:xfrm>
            <a:off x="1196975" y="309563"/>
            <a:ext cx="4684713" cy="2543174"/>
          </a:xfrm>
          <a:ln/>
        </p:spPr>
      </p:sp>
      <p:sp>
        <p:nvSpPr>
          <p:cNvPr id="120840" name="Rectangle 3"/>
          <p:cNvSpPr>
            <a:spLocks noGrp="1" noChangeArrowheads="1"/>
          </p:cNvSpPr>
          <p:nvPr>
            <p:ph type="body" idx="1"/>
          </p:nvPr>
        </p:nvSpPr>
        <p:spPr>
          <a:xfrm>
            <a:off x="471806" y="3386138"/>
            <a:ext cx="6140018" cy="5123534"/>
          </a:xfrm>
          <a:noFill/>
          <a:ln/>
        </p:spPr>
        <p:txBody>
          <a:bodyPr lIns="93915" tIns="46957" rIns="93915" bIns="46957">
            <a:normAutofit lnSpcReduction="10000"/>
          </a:bodyPr>
          <a:lstStyle/>
          <a:p>
            <a:pPr eaLnBrk="1" hangingPunct="1">
              <a:lnSpc>
                <a:spcPct val="80000"/>
              </a:lnSpc>
            </a:pPr>
            <a:r>
              <a:rPr lang="en-US" sz="1000" baseline="0" dirty="0"/>
              <a:t>Let’s take just a moment to review the highlights of  the recommended schedule for administering Hib vaccine. </a:t>
            </a:r>
          </a:p>
          <a:p>
            <a:pPr eaLnBrk="1" hangingPunct="1">
              <a:lnSpc>
                <a:spcPct val="80000"/>
              </a:lnSpc>
            </a:pPr>
            <a:r>
              <a:rPr lang="en-US" sz="1000" b="1" baseline="0" dirty="0">
                <a:solidFill>
                  <a:schemeClr val="tx2"/>
                </a:solidFill>
              </a:rPr>
              <a:t>Since Hib is a conjugate vaccine it is important to remember that conjugate vaccines should not be given before an infant is 6 weeks  of age and that the </a:t>
            </a:r>
            <a:r>
              <a:rPr lang="en-US" sz="1000" b="1" u="sng" baseline="0" dirty="0">
                <a:solidFill>
                  <a:schemeClr val="tx2"/>
                </a:solidFill>
              </a:rPr>
              <a:t>total number needed depends on the brand/or brands of Hib vaccine administered</a:t>
            </a:r>
            <a:r>
              <a:rPr lang="en-US" sz="1000" baseline="0" dirty="0">
                <a:solidFill>
                  <a:schemeClr val="tx2"/>
                </a:solidFill>
              </a:rPr>
              <a:t> </a:t>
            </a:r>
            <a:r>
              <a:rPr lang="en-US" sz="1000" b="1" u="sng" baseline="0" dirty="0">
                <a:solidFill>
                  <a:schemeClr val="tx2"/>
                </a:solidFill>
              </a:rPr>
              <a:t>and the age the infant receives the first dose</a:t>
            </a:r>
            <a:r>
              <a:rPr lang="en-US" sz="1000" baseline="0" dirty="0">
                <a:solidFill>
                  <a:schemeClr val="tx2"/>
                </a:solidFill>
              </a:rPr>
              <a:t> </a:t>
            </a:r>
            <a:r>
              <a:rPr lang="en-US" sz="1000" baseline="0" dirty="0" smtClean="0">
                <a:solidFill>
                  <a:schemeClr val="tx2"/>
                </a:solidFill>
              </a:rPr>
              <a:t>:</a:t>
            </a:r>
          </a:p>
          <a:p>
            <a:pPr eaLnBrk="1" hangingPunct="1">
              <a:lnSpc>
                <a:spcPct val="80000"/>
              </a:lnSpc>
            </a:pPr>
            <a:r>
              <a:rPr lang="en-US" sz="1000" baseline="0" dirty="0" smtClean="0">
                <a:solidFill>
                  <a:schemeClr val="tx2"/>
                </a:solidFill>
              </a:rPr>
              <a:t>Infants: 3 or 4 dose schedule</a:t>
            </a:r>
          </a:p>
          <a:p>
            <a:pPr eaLnBrk="1" hangingPunct="1">
              <a:lnSpc>
                <a:spcPct val="80000"/>
              </a:lnSpc>
            </a:pPr>
            <a:r>
              <a:rPr lang="en-US" sz="1000" baseline="0" dirty="0" smtClean="0">
                <a:solidFill>
                  <a:schemeClr val="tx2"/>
                </a:solidFill>
              </a:rPr>
              <a:t>Dose 1 @ 2 months of age</a:t>
            </a:r>
          </a:p>
          <a:p>
            <a:pPr eaLnBrk="1" hangingPunct="1">
              <a:lnSpc>
                <a:spcPct val="80000"/>
              </a:lnSpc>
            </a:pPr>
            <a:r>
              <a:rPr lang="en-US" sz="1000" baseline="0" dirty="0" smtClean="0">
                <a:solidFill>
                  <a:schemeClr val="tx2"/>
                </a:solidFill>
              </a:rPr>
              <a:t>Dose 2 @ 4 months of age</a:t>
            </a:r>
          </a:p>
          <a:p>
            <a:pPr eaLnBrk="1" hangingPunct="1">
              <a:lnSpc>
                <a:spcPct val="80000"/>
              </a:lnSpc>
            </a:pPr>
            <a:r>
              <a:rPr lang="en-US" sz="1000" baseline="0" dirty="0" smtClean="0">
                <a:solidFill>
                  <a:schemeClr val="tx2"/>
                </a:solidFill>
              </a:rPr>
              <a:t>Dose 3 @ 6 months of age </a:t>
            </a:r>
          </a:p>
          <a:p>
            <a:pPr eaLnBrk="1" hangingPunct="1">
              <a:lnSpc>
                <a:spcPct val="80000"/>
              </a:lnSpc>
            </a:pPr>
            <a:r>
              <a:rPr lang="en-US" sz="1000" baseline="0" dirty="0" smtClean="0">
                <a:solidFill>
                  <a:schemeClr val="tx2"/>
                </a:solidFill>
              </a:rPr>
              <a:t>(Not required if </a:t>
            </a:r>
            <a:r>
              <a:rPr lang="en-US" sz="1000" baseline="0" dirty="0" err="1" smtClean="0">
                <a:solidFill>
                  <a:schemeClr val="tx2"/>
                </a:solidFill>
              </a:rPr>
              <a:t>Pedvax</a:t>
            </a:r>
            <a:r>
              <a:rPr lang="en-US" sz="1000" baseline="0" dirty="0" smtClean="0">
                <a:solidFill>
                  <a:schemeClr val="tx2"/>
                </a:solidFill>
              </a:rPr>
              <a:t> HIB® or </a:t>
            </a:r>
            <a:r>
              <a:rPr lang="en-US" sz="1000" baseline="0" dirty="0" err="1" smtClean="0">
                <a:solidFill>
                  <a:schemeClr val="tx2"/>
                </a:solidFill>
              </a:rPr>
              <a:t>Comvax</a:t>
            </a:r>
            <a:r>
              <a:rPr lang="en-US" sz="1000" baseline="0" dirty="0" smtClean="0">
                <a:solidFill>
                  <a:schemeClr val="tx2"/>
                </a:solidFill>
              </a:rPr>
              <a:t>® administered at 2 and 4 months of age)</a:t>
            </a:r>
          </a:p>
          <a:p>
            <a:pPr eaLnBrk="1" hangingPunct="1">
              <a:lnSpc>
                <a:spcPct val="80000"/>
              </a:lnSpc>
            </a:pPr>
            <a:r>
              <a:rPr lang="en-US" sz="1000" baseline="0" dirty="0" smtClean="0">
                <a:solidFill>
                  <a:schemeClr val="tx2"/>
                </a:solidFill>
              </a:rPr>
              <a:t>Booster dose @ 12 through 15 months of age</a:t>
            </a:r>
          </a:p>
          <a:p>
            <a:pPr eaLnBrk="1" hangingPunct="1">
              <a:lnSpc>
                <a:spcPct val="80000"/>
              </a:lnSpc>
            </a:pPr>
            <a:endParaRPr lang="en-US" sz="1000" baseline="0" dirty="0" smtClean="0">
              <a:solidFill>
                <a:schemeClr val="tx2"/>
              </a:solidFill>
            </a:endParaRPr>
          </a:p>
          <a:p>
            <a:pPr eaLnBrk="1" hangingPunct="1">
              <a:lnSpc>
                <a:spcPct val="80000"/>
              </a:lnSpc>
            </a:pPr>
            <a:r>
              <a:rPr lang="en-US" sz="1000" baseline="0" dirty="0" err="1" smtClean="0">
                <a:solidFill>
                  <a:schemeClr val="tx2"/>
                </a:solidFill>
              </a:rPr>
              <a:t>MenHibrix</a:t>
            </a:r>
            <a:r>
              <a:rPr lang="en-US" sz="1000" baseline="0" dirty="0" smtClean="0">
                <a:solidFill>
                  <a:schemeClr val="tx2"/>
                </a:solidFill>
              </a:rPr>
              <a:t> ® approved for use in children 6 weeks of age through 18 months of age; </a:t>
            </a:r>
            <a:r>
              <a:rPr lang="en-US" sz="1000" baseline="0" dirty="0" err="1" smtClean="0">
                <a:solidFill>
                  <a:schemeClr val="tx2"/>
                </a:solidFill>
              </a:rPr>
              <a:t>MenHibrix</a:t>
            </a:r>
            <a:r>
              <a:rPr lang="en-US" sz="1000" baseline="0" dirty="0" smtClean="0">
                <a:solidFill>
                  <a:schemeClr val="tx2"/>
                </a:solidFill>
              </a:rPr>
              <a:t> is recommended by ACIP only for infants at increased risk for meningococcal disease.</a:t>
            </a:r>
          </a:p>
          <a:p>
            <a:pPr eaLnBrk="1" hangingPunct="1">
              <a:lnSpc>
                <a:spcPct val="80000"/>
              </a:lnSpc>
            </a:pPr>
            <a:r>
              <a:rPr lang="en-US" sz="1000" baseline="0" dirty="0" err="1" smtClean="0">
                <a:solidFill>
                  <a:schemeClr val="tx2"/>
                </a:solidFill>
              </a:rPr>
              <a:t>Hiberix</a:t>
            </a:r>
            <a:r>
              <a:rPr lang="en-US" sz="1000" baseline="0" dirty="0" smtClean="0">
                <a:solidFill>
                  <a:schemeClr val="tx2"/>
                </a:solidFill>
              </a:rPr>
              <a:t> ® can only be used as a booster dose (final) for children</a:t>
            </a:r>
          </a:p>
          <a:p>
            <a:pPr eaLnBrk="1" hangingPunct="1">
              <a:lnSpc>
                <a:spcPct val="80000"/>
              </a:lnSpc>
            </a:pPr>
            <a:r>
              <a:rPr lang="en-US" sz="1000" baseline="0" dirty="0" smtClean="0">
                <a:solidFill>
                  <a:schemeClr val="tx2"/>
                </a:solidFill>
              </a:rPr>
              <a:t>            who have previously received the primary 2 or 3 dose series of</a:t>
            </a:r>
          </a:p>
          <a:p>
            <a:pPr eaLnBrk="1" hangingPunct="1">
              <a:lnSpc>
                <a:spcPct val="80000"/>
              </a:lnSpc>
            </a:pPr>
            <a:r>
              <a:rPr lang="en-US" sz="1000" baseline="0" dirty="0" smtClean="0">
                <a:solidFill>
                  <a:schemeClr val="tx2"/>
                </a:solidFill>
              </a:rPr>
              <a:t>            </a:t>
            </a:r>
            <a:r>
              <a:rPr lang="en-US" sz="1000" baseline="0" dirty="0" err="1" smtClean="0">
                <a:solidFill>
                  <a:schemeClr val="tx2"/>
                </a:solidFill>
              </a:rPr>
              <a:t>Hib</a:t>
            </a:r>
            <a:r>
              <a:rPr lang="en-US" sz="1000" baseline="0" dirty="0" smtClean="0">
                <a:solidFill>
                  <a:schemeClr val="tx2"/>
                </a:solidFill>
              </a:rPr>
              <a:t> vaccine.</a:t>
            </a:r>
          </a:p>
          <a:p>
            <a:pPr eaLnBrk="1" hangingPunct="1">
              <a:lnSpc>
                <a:spcPct val="80000"/>
              </a:lnSpc>
            </a:pPr>
            <a:endParaRPr lang="en-US" sz="1000" baseline="0" dirty="0" smtClean="0">
              <a:solidFill>
                <a:schemeClr val="tx2"/>
              </a:solidFill>
            </a:endParaRPr>
          </a:p>
          <a:p>
            <a:pPr eaLnBrk="1" hangingPunct="1">
              <a:lnSpc>
                <a:spcPct val="80000"/>
              </a:lnSpc>
            </a:pPr>
            <a:r>
              <a:rPr lang="en-US" sz="1000" baseline="0" dirty="0" smtClean="0"/>
              <a:t>-</a:t>
            </a:r>
            <a:r>
              <a:rPr lang="en-US" sz="1000" b="1" baseline="0" dirty="0"/>
              <a:t>PedvaxHIB</a:t>
            </a:r>
            <a:r>
              <a:rPr lang="en-US" sz="1000" b="1" baseline="0" dirty="0">
                <a:cs typeface="Times New Roman" pitchFamily="18" charset="0"/>
              </a:rPr>
              <a:t>®</a:t>
            </a:r>
            <a:r>
              <a:rPr lang="en-US" sz="1000" baseline="0" dirty="0"/>
              <a:t>, manufactured by Merck requires </a:t>
            </a:r>
            <a:r>
              <a:rPr lang="en-US" sz="1000" b="1" baseline="0" dirty="0"/>
              <a:t>3 doses of vaccine</a:t>
            </a:r>
            <a:r>
              <a:rPr lang="en-US" sz="1000" baseline="0" dirty="0"/>
              <a:t>. </a:t>
            </a:r>
            <a:r>
              <a:rPr lang="en-US" sz="1000" baseline="0" dirty="0">
                <a:solidFill>
                  <a:schemeClr val="tx2"/>
                </a:solidFill>
              </a:rPr>
              <a:t>Currently this is the  brand of vaccine that we are shipping to VFC providers. (This is also the type of Hib vaccine in the combination vaccine, Comvax</a:t>
            </a:r>
            <a:r>
              <a:rPr lang="en-US" sz="1000" baseline="0" dirty="0">
                <a:solidFill>
                  <a:schemeClr val="tx2"/>
                </a:solidFill>
                <a:cs typeface="Times New Roman" pitchFamily="18" charset="0"/>
              </a:rPr>
              <a:t>®.)</a:t>
            </a:r>
            <a:r>
              <a:rPr lang="en-US" sz="1000" baseline="0" dirty="0">
                <a:solidFill>
                  <a:schemeClr val="tx2"/>
                </a:solidFill>
              </a:rPr>
              <a:t> The first two doses should be administered on the same schedule as the other brands.  </a:t>
            </a:r>
            <a:r>
              <a:rPr lang="en-US" sz="1000" b="1" baseline="0" dirty="0">
                <a:solidFill>
                  <a:schemeClr val="tx2"/>
                </a:solidFill>
              </a:rPr>
              <a:t>If the infant had PedvaxHIB</a:t>
            </a:r>
            <a:r>
              <a:rPr lang="en-US" sz="1000" b="1" baseline="0" dirty="0">
                <a:solidFill>
                  <a:schemeClr val="tx2"/>
                </a:solidFill>
                <a:cs typeface="Times New Roman" pitchFamily="18" charset="0"/>
              </a:rPr>
              <a:t>®</a:t>
            </a:r>
            <a:r>
              <a:rPr lang="en-US" sz="1000" b="1" baseline="0" dirty="0">
                <a:solidFill>
                  <a:schemeClr val="tx2"/>
                </a:solidFill>
              </a:rPr>
              <a:t> or Comvax</a:t>
            </a:r>
            <a:r>
              <a:rPr lang="en-US" sz="1000" b="1" baseline="0" dirty="0">
                <a:solidFill>
                  <a:schemeClr val="tx2"/>
                </a:solidFill>
                <a:cs typeface="Times New Roman" pitchFamily="18" charset="0"/>
              </a:rPr>
              <a:t>®</a:t>
            </a:r>
            <a:r>
              <a:rPr lang="en-US" sz="1000" b="1" baseline="0" dirty="0">
                <a:solidFill>
                  <a:schemeClr val="tx2"/>
                </a:solidFill>
              </a:rPr>
              <a:t> for the first two doses, a third dose is not needed at 6 months.</a:t>
            </a:r>
            <a:r>
              <a:rPr lang="en-US" sz="1000" baseline="0" dirty="0">
                <a:solidFill>
                  <a:schemeClr val="tx2"/>
                </a:solidFill>
              </a:rPr>
              <a:t>  The booster dose is recommended at 12-15 months.</a:t>
            </a:r>
          </a:p>
          <a:p>
            <a:pPr>
              <a:spcBef>
                <a:spcPct val="0"/>
              </a:spcBef>
            </a:pPr>
            <a:r>
              <a:rPr lang="en-US" sz="1000" baseline="0" dirty="0">
                <a:solidFill>
                  <a:schemeClr val="tx2"/>
                </a:solidFill>
              </a:rPr>
              <a:t>-</a:t>
            </a:r>
            <a:r>
              <a:rPr lang="en-US" sz="1000" b="1" baseline="0" dirty="0">
                <a:solidFill>
                  <a:schemeClr val="tx2"/>
                </a:solidFill>
              </a:rPr>
              <a:t>ActHIB </a:t>
            </a:r>
            <a:r>
              <a:rPr lang="en-US" sz="1000" b="1" baseline="0" dirty="0">
                <a:cs typeface="Times New Roman" pitchFamily="18" charset="0"/>
              </a:rPr>
              <a:t>®</a:t>
            </a:r>
            <a:r>
              <a:rPr lang="en-US" sz="1000" baseline="0" dirty="0">
                <a:cs typeface="Times New Roman" pitchFamily="18" charset="0"/>
              </a:rPr>
              <a:t>, requires </a:t>
            </a:r>
            <a:r>
              <a:rPr lang="en-US" sz="1000" b="1" baseline="0" dirty="0">
                <a:cs typeface="Times New Roman" pitchFamily="18" charset="0"/>
              </a:rPr>
              <a:t>3 doses of vaccine</a:t>
            </a:r>
            <a:r>
              <a:rPr lang="en-US" sz="1000" baseline="0" dirty="0">
                <a:cs typeface="Times New Roman" pitchFamily="18" charset="0"/>
              </a:rPr>
              <a:t>.  Previously unvaccinated infants aged 2 through 6 months should receive three doses administered 2 months apart, followed by a booster dose at age 12-15 months, administered at least 2 months after the last dose.</a:t>
            </a:r>
          </a:p>
          <a:p>
            <a:pPr>
              <a:spcBef>
                <a:spcPct val="0"/>
              </a:spcBef>
            </a:pPr>
            <a:r>
              <a:rPr lang="en-US" sz="1000" b="1" baseline="0" dirty="0">
                <a:cs typeface="Times New Roman" pitchFamily="18" charset="0"/>
              </a:rPr>
              <a:t>-Pentacel®, </a:t>
            </a:r>
            <a:r>
              <a:rPr lang="en-US" sz="1000" baseline="0" dirty="0">
                <a:cs typeface="Times New Roman" pitchFamily="18" charset="0"/>
              </a:rPr>
              <a:t>a combination vaccine that contains lyophilized Hib (ActHIB) vaccine that is reconstituted with a liquid DTaP-IPV solution; approved for doses 1 through 4 among children 6 weeks through 4 years of age</a:t>
            </a:r>
            <a:endParaRPr lang="en-US" sz="1000" b="1" baseline="0" dirty="0">
              <a:cs typeface="Times New Roman" pitchFamily="18" charset="0"/>
            </a:endParaRPr>
          </a:p>
          <a:p>
            <a:pPr>
              <a:spcBef>
                <a:spcPct val="0"/>
              </a:spcBef>
            </a:pPr>
            <a:endParaRPr lang="en-US" sz="1000" baseline="0" dirty="0">
              <a:latin typeface="Arial" charset="0"/>
            </a:endParaRPr>
          </a:p>
          <a:p>
            <a:pPr eaLnBrk="1" hangingPunct="1">
              <a:lnSpc>
                <a:spcPct val="80000"/>
              </a:lnSpc>
              <a:buSzPct val="75000"/>
              <a:buFont typeface="Webdings" pitchFamily="18" charset="2"/>
              <a:buNone/>
            </a:pPr>
            <a:r>
              <a:rPr lang="en-US" sz="1000" baseline="0" dirty="0">
                <a:latin typeface="Arial" charset="0"/>
              </a:rPr>
              <a:t>-</a:t>
            </a:r>
            <a:r>
              <a:rPr lang="en-US" sz="900" b="1" baseline="0" dirty="0">
                <a:solidFill>
                  <a:schemeClr val="tx2"/>
                </a:solidFill>
              </a:rPr>
              <a:t>What if a child receives a combination of different brands (including PedvaxHIB  or Comvax)  </a:t>
            </a:r>
            <a:r>
              <a:rPr lang="en-US" sz="900" b="1" u="sng" baseline="0" dirty="0">
                <a:solidFill>
                  <a:schemeClr val="tx2"/>
                </a:solidFill>
              </a:rPr>
              <a:t>or  </a:t>
            </a:r>
            <a:r>
              <a:rPr lang="en-US" sz="900" b="1" baseline="0" dirty="0">
                <a:solidFill>
                  <a:schemeClr val="tx2"/>
                </a:solidFill>
              </a:rPr>
              <a:t>if you do not know the brand of  Hib vaccine that a child  received for  previous doses,  How many doses should a child receive? The child needs a total of 4 doses</a:t>
            </a:r>
            <a:r>
              <a:rPr lang="en-US" sz="900" baseline="0" dirty="0">
                <a:solidFill>
                  <a:schemeClr val="tx2"/>
                </a:solidFill>
              </a:rPr>
              <a:t>.  Three doses are acceptable only when  a child has received  Pedvax Hib or Comvax for all 3 doses with the last dose administered on or after 12 months of age.</a:t>
            </a:r>
          </a:p>
          <a:p>
            <a:pPr eaLnBrk="1" hangingPunct="1">
              <a:lnSpc>
                <a:spcPct val="80000"/>
              </a:lnSpc>
            </a:pPr>
            <a:r>
              <a:rPr lang="en-US" sz="1000" baseline="0" dirty="0"/>
              <a:t>Hiberix® is licensed for use as the booster (final) dose for Hib vaccination for children aged 15 months through 4 years (before the 5th birthday) who have received a primary Hib vaccination series of 2 or 3 doses (depending on the formulation of the primary series vaccines). ACIP recommends Hib booster dosing at ages 12 through 15 months. It can NOT be used as the ONLY Hib dose in a child who has received no prior doses. </a:t>
            </a:r>
          </a:p>
          <a:p>
            <a:pPr eaLnBrk="1" hangingPunct="1">
              <a:lnSpc>
                <a:spcPct val="80000"/>
              </a:lnSpc>
            </a:pPr>
            <a:r>
              <a:rPr lang="en-US" sz="1000" baseline="0" dirty="0"/>
              <a:t>Hiberix® is not licensed for the primary Hib vaccination series; however, if Hiberix® is administered inadvertently during the primary vaccination series, the dose should be counted as a valid PRP-T dose that does not need to be repeated if it was administered according to schedule. In these children, a total of 3 doses will complete the routine primary </a:t>
            </a:r>
            <a:r>
              <a:rPr lang="en-US" sz="1000" baseline="0" dirty="0" smtClean="0"/>
              <a:t>series.</a:t>
            </a:r>
          </a:p>
          <a:p>
            <a:pPr eaLnBrk="1" hangingPunct="1">
              <a:lnSpc>
                <a:spcPct val="80000"/>
              </a:lnSpc>
            </a:pPr>
            <a:endParaRPr lang="en-US" sz="1000" b="0" baseline="0" dirty="0" smtClean="0">
              <a:solidFill>
                <a:schemeClr val="tx2"/>
              </a:solidFill>
            </a:endParaRPr>
          </a:p>
          <a:p>
            <a:pPr eaLnBrk="1" hangingPunct="1">
              <a:lnSpc>
                <a:spcPct val="80000"/>
              </a:lnSpc>
            </a:pPr>
            <a:r>
              <a:rPr lang="en-US" sz="800" b="0" baseline="0" dirty="0" smtClean="0">
                <a:solidFill>
                  <a:schemeClr val="tx2"/>
                </a:solidFill>
              </a:rPr>
              <a:t>Also </a:t>
            </a:r>
            <a:r>
              <a:rPr lang="en-US" sz="800" b="0" baseline="0" dirty="0">
                <a:solidFill>
                  <a:schemeClr val="tx2"/>
                </a:solidFill>
              </a:rPr>
              <a:t>note that the number of recommended doses may vary depending on the age the child begins receiving the vaccine. A detailed schedule outlining the number of recommended doses based on the age of initiating the series is in the Pink Book.  </a:t>
            </a:r>
            <a:endParaRPr lang="en-US" sz="800" b="0" baseline="0" dirty="0" smtClean="0">
              <a:solidFill>
                <a:schemeClr val="tx2"/>
              </a:solidFill>
            </a:endParaRPr>
          </a:p>
          <a:p>
            <a:pPr eaLnBrk="1" hangingPunct="1">
              <a:lnSpc>
                <a:spcPct val="80000"/>
              </a:lnSpc>
            </a:pPr>
            <a:endParaRPr lang="en-US" sz="900" baseline="0" dirty="0">
              <a:solidFill>
                <a:schemeClr val="tx2"/>
              </a:solidFill>
            </a:endParaRPr>
          </a:p>
          <a:p>
            <a:pPr>
              <a:spcBef>
                <a:spcPct val="0"/>
              </a:spcBef>
            </a:pPr>
            <a:endParaRPr lang="en-US" sz="1000" baseline="0" dirty="0">
              <a:latin typeface="Arial" charset="0"/>
            </a:endParaRPr>
          </a:p>
          <a:p>
            <a:pPr>
              <a:lnSpc>
                <a:spcPct val="80000"/>
              </a:lnSpc>
              <a:spcBef>
                <a:spcPct val="0"/>
              </a:spcBef>
              <a:buFontTx/>
              <a:buNone/>
            </a:pPr>
            <a:endParaRPr lang="en-US" sz="1000" baseline="0" dirty="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DDFAE1E-D076-4876-8141-3C65B2ED5096}" type="slidenum">
              <a:rPr lang="en-US" smtClean="0"/>
              <a:pPr/>
              <a:t>23</a:t>
            </a:fld>
            <a:endParaRPr lang="en-US" smtClean="0"/>
          </a:p>
        </p:txBody>
      </p:sp>
      <p:sp>
        <p:nvSpPr>
          <p:cNvPr id="142339" name="Rectangle 2"/>
          <p:cNvSpPr>
            <a:spLocks noGrp="1" noRot="1" noChangeAspect="1" noChangeArrowheads="1" noTextEdit="1"/>
          </p:cNvSpPr>
          <p:nvPr>
            <p:ph type="sldImg"/>
          </p:nvPr>
        </p:nvSpPr>
        <p:spPr>
          <a:xfrm>
            <a:off x="2362200" y="312738"/>
            <a:ext cx="3533775" cy="2651125"/>
          </a:xfrm>
          <a:ln/>
        </p:spPr>
      </p:sp>
      <p:sp>
        <p:nvSpPr>
          <p:cNvPr id="142340" name="Rectangle 3"/>
          <p:cNvSpPr>
            <a:spLocks noGrp="1" noChangeArrowheads="1"/>
          </p:cNvSpPr>
          <p:nvPr>
            <p:ph type="body" idx="1"/>
          </p:nvPr>
        </p:nvSpPr>
        <p:spPr>
          <a:xfrm>
            <a:off x="157055" y="3121025"/>
            <a:ext cx="6762966" cy="6024602"/>
          </a:xfrm>
          <a:noFill/>
          <a:ln/>
        </p:spPr>
        <p:txBody>
          <a:bodyPr/>
          <a:lstStyle/>
          <a:p>
            <a:pPr eaLnBrk="1" hangingPunct="1">
              <a:lnSpc>
                <a:spcPct val="90000"/>
              </a:lnSpc>
              <a:buSzPct val="65000"/>
              <a:buFont typeface="Wingdings 2" pitchFamily="18" charset="2"/>
              <a:buChar char="¢"/>
            </a:pPr>
            <a:r>
              <a:rPr lang="en-US" dirty="0" smtClean="0"/>
              <a:t>The woman shown in this slide has severe </a:t>
            </a:r>
            <a:r>
              <a:rPr lang="en-US" dirty="0" err="1" smtClean="0"/>
              <a:t>ascites</a:t>
            </a:r>
            <a:r>
              <a:rPr lang="en-US" dirty="0" smtClean="0"/>
              <a:t> due to liver damage caused by hepatitis B. Hepatitis B (</a:t>
            </a:r>
            <a:r>
              <a:rPr lang="en-US" b="1" dirty="0" smtClean="0"/>
              <a:t>she is not pregnant</a:t>
            </a:r>
            <a:r>
              <a:rPr lang="en-US" dirty="0" smtClean="0"/>
              <a:t>) can be prevented  by Hepatitis B vaccine, the first vaccine listed on the schedule.</a:t>
            </a:r>
          </a:p>
          <a:p>
            <a:pPr eaLnBrk="1" hangingPunct="1">
              <a:lnSpc>
                <a:spcPct val="90000"/>
              </a:lnSpc>
              <a:buSzPct val="65000"/>
              <a:buFont typeface="Wingdings 2" pitchFamily="18" charset="2"/>
              <a:buChar char="¢"/>
            </a:pPr>
            <a:r>
              <a:rPr lang="en-US" dirty="0" smtClean="0"/>
              <a:t>When administering Hepatitis B vaccine, it is important that you assess the mother’s hepatitis B surface antigen status so you will know how aggressively to administer the vaccine to the infant and also if you will need to do follow up testing on the infant.  </a:t>
            </a:r>
            <a:endParaRPr lang="en-US" b="1" dirty="0" smtClean="0"/>
          </a:p>
          <a:p>
            <a:pPr eaLnBrk="1" hangingPunct="1">
              <a:lnSpc>
                <a:spcPct val="90000"/>
              </a:lnSpc>
              <a:buSzPct val="65000"/>
              <a:buFont typeface="Wingdings 2" pitchFamily="18" charset="2"/>
              <a:buChar char="¢"/>
            </a:pPr>
            <a:r>
              <a:rPr lang="en-US" dirty="0" smtClean="0"/>
              <a:t>Hepatitis B disease:</a:t>
            </a:r>
          </a:p>
          <a:p>
            <a:pPr lvl="2" eaLnBrk="1" hangingPunct="1">
              <a:lnSpc>
                <a:spcPct val="90000"/>
              </a:lnSpc>
              <a:buFont typeface="Wingdings" pitchFamily="2" charset="2"/>
              <a:buChar char="n"/>
            </a:pPr>
            <a:r>
              <a:rPr lang="en-US" dirty="0" smtClean="0"/>
              <a:t>Hepatitis B is a viral disease that attacks the liver and cause severe illness and on going liver damage and/or cancer.  </a:t>
            </a:r>
            <a:r>
              <a:rPr lang="en-US" b="1" dirty="0" smtClean="0"/>
              <a:t>It is now the most prevalent form of acute viral hepatitis in the US.</a:t>
            </a:r>
          </a:p>
          <a:p>
            <a:pPr lvl="2" eaLnBrk="1" hangingPunct="1">
              <a:lnSpc>
                <a:spcPct val="90000"/>
              </a:lnSpc>
              <a:buFont typeface="Wingdings" pitchFamily="2" charset="2"/>
              <a:buChar char="n"/>
            </a:pPr>
            <a:r>
              <a:rPr lang="en-US" dirty="0" smtClean="0"/>
              <a:t>It is spread by contact with infected body fluids or blood.  Examples of methods of transmission include the following:</a:t>
            </a:r>
          </a:p>
          <a:p>
            <a:pPr lvl="3" eaLnBrk="1" hangingPunct="1">
              <a:lnSpc>
                <a:spcPct val="90000"/>
              </a:lnSpc>
              <a:buFontTx/>
              <a:buChar char="–"/>
            </a:pPr>
            <a:r>
              <a:rPr lang="en-US" dirty="0" smtClean="0"/>
              <a:t>Using unsterilized needles</a:t>
            </a:r>
          </a:p>
          <a:p>
            <a:pPr lvl="3" eaLnBrk="1" hangingPunct="1">
              <a:lnSpc>
                <a:spcPct val="90000"/>
              </a:lnSpc>
              <a:buFontTx/>
              <a:buChar char="–"/>
            </a:pPr>
            <a:r>
              <a:rPr lang="en-US" dirty="0" smtClean="0"/>
              <a:t>Sexual contact with a person who has hepatitis B</a:t>
            </a:r>
          </a:p>
          <a:p>
            <a:pPr lvl="3" eaLnBrk="1" hangingPunct="1">
              <a:lnSpc>
                <a:spcPct val="90000"/>
              </a:lnSpc>
              <a:buFontTx/>
              <a:buChar char="–"/>
            </a:pPr>
            <a:r>
              <a:rPr lang="en-US" dirty="0" smtClean="0"/>
              <a:t>Sharing toothbrushes, razors, or washcloths</a:t>
            </a:r>
          </a:p>
          <a:p>
            <a:pPr lvl="3" eaLnBrk="1" hangingPunct="1">
              <a:lnSpc>
                <a:spcPct val="90000"/>
              </a:lnSpc>
              <a:buFontTx/>
              <a:buChar char="–"/>
            </a:pPr>
            <a:r>
              <a:rPr lang="en-US" dirty="0" smtClean="0"/>
              <a:t>Babies can be infected during childbirth if the mom is infected</a:t>
            </a:r>
          </a:p>
          <a:p>
            <a:pPr lvl="3" eaLnBrk="1" hangingPunct="1">
              <a:lnSpc>
                <a:spcPct val="90000"/>
              </a:lnSpc>
              <a:buFontTx/>
              <a:buChar char="–"/>
            </a:pPr>
            <a:r>
              <a:rPr lang="en-US" dirty="0" smtClean="0"/>
              <a:t>Babies and young children can be infected if the infected person pre-chews baby food.</a:t>
            </a:r>
          </a:p>
          <a:p>
            <a:pPr lvl="2" eaLnBrk="1" hangingPunct="1">
              <a:lnSpc>
                <a:spcPct val="90000"/>
              </a:lnSpc>
              <a:buFont typeface="Wingdings" pitchFamily="2" charset="2"/>
              <a:buChar char="n"/>
            </a:pPr>
            <a:r>
              <a:rPr lang="en-US" dirty="0" smtClean="0"/>
              <a:t>Over half of the people who get hepatitis B have no symptoms.  For people who do get symptoms, they might include:</a:t>
            </a:r>
          </a:p>
          <a:p>
            <a:pPr lvl="3" algn="just" eaLnBrk="1" hangingPunct="1">
              <a:lnSpc>
                <a:spcPct val="90000"/>
              </a:lnSpc>
              <a:buFontTx/>
              <a:buChar char="-"/>
            </a:pPr>
            <a:r>
              <a:rPr lang="en-US" dirty="0" smtClean="0"/>
              <a:t>Loss of appetite, nausea or vomiting</a:t>
            </a:r>
          </a:p>
          <a:p>
            <a:pPr lvl="3" algn="just" eaLnBrk="1" hangingPunct="1">
              <a:lnSpc>
                <a:spcPct val="90000"/>
              </a:lnSpc>
              <a:buFontTx/>
              <a:buChar char="-"/>
            </a:pPr>
            <a:r>
              <a:rPr lang="en-US" dirty="0" smtClean="0"/>
              <a:t>Weakness and tiredness</a:t>
            </a:r>
          </a:p>
          <a:p>
            <a:pPr lvl="3" algn="just" eaLnBrk="1" hangingPunct="1">
              <a:lnSpc>
                <a:spcPct val="90000"/>
              </a:lnSpc>
              <a:buFontTx/>
              <a:buChar char="-"/>
            </a:pPr>
            <a:r>
              <a:rPr lang="en-US" dirty="0" smtClean="0"/>
              <a:t>Fever and headaches</a:t>
            </a:r>
          </a:p>
          <a:p>
            <a:pPr lvl="3" algn="just" eaLnBrk="1" hangingPunct="1">
              <a:lnSpc>
                <a:spcPct val="90000"/>
              </a:lnSpc>
              <a:buFontTx/>
              <a:buChar char="-"/>
            </a:pPr>
            <a:r>
              <a:rPr lang="en-US" dirty="0" smtClean="0"/>
              <a:t>Yellow skin and eyes</a:t>
            </a:r>
          </a:p>
          <a:p>
            <a:pPr lvl="2" eaLnBrk="1" hangingPunct="1">
              <a:lnSpc>
                <a:spcPct val="90000"/>
              </a:lnSpc>
              <a:buFont typeface="Wingdings" pitchFamily="2" charset="2"/>
              <a:buChar char="n"/>
            </a:pPr>
            <a:r>
              <a:rPr lang="en-US" dirty="0" smtClean="0"/>
              <a:t>Being immunized against Hepatitis B is also a requirement for attendance in child care and entry to school in GA.  </a:t>
            </a:r>
          </a:p>
          <a:p>
            <a:pPr lvl="2" eaLnBrk="1" hangingPunct="1">
              <a:lnSpc>
                <a:spcPct val="90000"/>
              </a:lnSpc>
              <a:buFont typeface="Wingdings" pitchFamily="2" charset="2"/>
              <a:buChar char="n"/>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8F58933-8EA7-4337-A7E6-947FD591D9DC}" type="slidenum">
              <a:rPr lang="en-US" smtClean="0"/>
              <a:pPr/>
              <a:t>24</a:t>
            </a:fld>
            <a:endParaRPr lang="en-US" smtClean="0"/>
          </a:p>
        </p:txBody>
      </p:sp>
      <p:sp>
        <p:nvSpPr>
          <p:cNvPr id="143363" name="Rectangle 2"/>
          <p:cNvSpPr>
            <a:spLocks noGrp="1" noRot="1" noChangeAspect="1" noChangeArrowheads="1" noTextEdit="1"/>
          </p:cNvSpPr>
          <p:nvPr>
            <p:ph type="sldImg"/>
          </p:nvPr>
        </p:nvSpPr>
        <p:spPr>
          <a:xfrm>
            <a:off x="1389063" y="306388"/>
            <a:ext cx="4298950" cy="3224212"/>
          </a:xfrm>
          <a:ln/>
        </p:spPr>
      </p:sp>
      <p:sp>
        <p:nvSpPr>
          <p:cNvPr id="143364" name="Rectangle 3"/>
          <p:cNvSpPr>
            <a:spLocks noGrp="1" noChangeArrowheads="1"/>
          </p:cNvSpPr>
          <p:nvPr>
            <p:ph type="body" idx="1"/>
          </p:nvPr>
        </p:nvSpPr>
        <p:spPr>
          <a:xfrm>
            <a:off x="455138" y="3683833"/>
            <a:ext cx="6089874" cy="7828145"/>
          </a:xfrm>
          <a:noFill/>
          <a:ln/>
        </p:spPr>
        <p:txBody>
          <a:bodyPr/>
          <a:lstStyle/>
          <a:p>
            <a:pPr eaLnBrk="1" hangingPunct="1">
              <a:lnSpc>
                <a:spcPct val="90000"/>
              </a:lnSpc>
            </a:pPr>
            <a:r>
              <a:rPr lang="en-US" sz="900" dirty="0"/>
              <a:t>If the woman has been tested and found not to have any sign of hepatitis B infection, she is considered “negative.”  A “positive” designation means the mother may be actively or chronically infected with the hepatitis B virus and this obviously can have implications for her newborn baby.</a:t>
            </a:r>
          </a:p>
          <a:p>
            <a:pPr eaLnBrk="1" hangingPunct="1">
              <a:lnSpc>
                <a:spcPct val="90000"/>
              </a:lnSpc>
            </a:pPr>
            <a:r>
              <a:rPr lang="en-US" sz="900" dirty="0"/>
              <a:t>For infants born to </a:t>
            </a:r>
            <a:r>
              <a:rPr lang="en-US" sz="900" b="1" dirty="0" err="1"/>
              <a:t>HBsAg</a:t>
            </a:r>
            <a:r>
              <a:rPr lang="en-US" sz="900" b="1" dirty="0"/>
              <a:t>- negative mothers</a:t>
            </a:r>
            <a:r>
              <a:rPr lang="en-US" sz="900" dirty="0"/>
              <a:t>, the routinely  recommended schedule is:</a:t>
            </a:r>
          </a:p>
          <a:p>
            <a:pPr lvl="1" eaLnBrk="1" hangingPunct="1">
              <a:lnSpc>
                <a:spcPct val="90000"/>
              </a:lnSpc>
              <a:buSzPct val="75000"/>
              <a:buFont typeface="Webdings" pitchFamily="18" charset="2"/>
              <a:buChar char="&lt;"/>
            </a:pPr>
            <a:r>
              <a:rPr lang="en-US" sz="900" dirty="0"/>
              <a:t> The first dose should be administered at birth.  This is the strong recommendation with the 2007 schedule. However, the footnote does state, “If mother is </a:t>
            </a:r>
            <a:r>
              <a:rPr lang="en-US" sz="900" dirty="0" err="1"/>
              <a:t>HBsAg</a:t>
            </a:r>
            <a:r>
              <a:rPr lang="en-US" sz="900" dirty="0"/>
              <a:t>-negative mothers, the birth dose can only be delayed with a physician’s order and mother’s </a:t>
            </a:r>
            <a:r>
              <a:rPr lang="en-US" sz="900" dirty="0" err="1"/>
              <a:t>HBsAg</a:t>
            </a:r>
            <a:r>
              <a:rPr lang="en-US" sz="900" dirty="0"/>
              <a:t>-negative laboratory report documented in the infant’s medical record.”</a:t>
            </a:r>
          </a:p>
          <a:p>
            <a:pPr lvl="1" eaLnBrk="1" hangingPunct="1">
              <a:lnSpc>
                <a:spcPct val="90000"/>
              </a:lnSpc>
              <a:buSzPct val="75000"/>
              <a:buFont typeface="Webdings" pitchFamily="18" charset="2"/>
              <a:buChar char="&lt;"/>
            </a:pPr>
            <a:r>
              <a:rPr lang="en-US" sz="900" dirty="0"/>
              <a:t> The recommended time intervals between doses did not change. </a:t>
            </a:r>
          </a:p>
          <a:p>
            <a:pPr lvl="1" eaLnBrk="1" hangingPunct="1">
              <a:lnSpc>
                <a:spcPct val="90000"/>
              </a:lnSpc>
              <a:buSzPct val="75000"/>
              <a:buFont typeface="Wingdings" pitchFamily="2" charset="2"/>
              <a:buChar char="n"/>
            </a:pPr>
            <a:r>
              <a:rPr lang="en-US" sz="900" dirty="0"/>
              <a:t> The second dose should be given by 4 months of age.  However, there should be at least 4 weeks or 1 month between the 1st and 2nd doses.</a:t>
            </a:r>
          </a:p>
          <a:p>
            <a:pPr lvl="1" eaLnBrk="1" hangingPunct="1">
              <a:lnSpc>
                <a:spcPct val="90000"/>
              </a:lnSpc>
              <a:buSzPct val="75000"/>
              <a:buFont typeface="Wingdings" pitchFamily="2" charset="2"/>
              <a:buChar char="n"/>
            </a:pPr>
            <a:r>
              <a:rPr lang="en-US" sz="900" dirty="0"/>
              <a:t> The third dose may be given at 6-18 months of age. As mentioned earlier, it should be given at least 4 months after the 1st dose, 2 months after the 2nd dose, but not before 24 weeks of age. </a:t>
            </a:r>
          </a:p>
          <a:p>
            <a:pPr lvl="1" eaLnBrk="1" hangingPunct="1">
              <a:lnSpc>
                <a:spcPct val="90000"/>
              </a:lnSpc>
              <a:buSzPct val="75000"/>
              <a:buFont typeface="Wingdings" pitchFamily="2" charset="2"/>
              <a:buNone/>
            </a:pPr>
            <a:endParaRPr lang="en-US" sz="900" dirty="0"/>
          </a:p>
          <a:p>
            <a:pPr lvl="1" eaLnBrk="1" hangingPunct="1">
              <a:lnSpc>
                <a:spcPct val="90000"/>
              </a:lnSpc>
              <a:buSzPct val="75000"/>
              <a:buFont typeface="Wingdings" pitchFamily="2" charset="2"/>
              <a:buNone/>
            </a:pPr>
            <a:r>
              <a:rPr lang="en-US" sz="900" b="1" dirty="0"/>
              <a:t>Recommended Hepatitis B Vaccine Schedule</a:t>
            </a:r>
            <a:br>
              <a:rPr lang="en-US" sz="900" b="1" dirty="0"/>
            </a:br>
            <a:r>
              <a:rPr lang="en-US" sz="900" dirty="0"/>
              <a:t>    For Infants Born to </a:t>
            </a:r>
            <a:r>
              <a:rPr lang="en-US" sz="900" dirty="0" err="1"/>
              <a:t>HBsAg</a:t>
            </a:r>
            <a:r>
              <a:rPr lang="en-US" sz="900" dirty="0"/>
              <a:t>-Positive Mothers</a:t>
            </a:r>
          </a:p>
          <a:p>
            <a:pPr lvl="1" eaLnBrk="1" hangingPunct="1">
              <a:lnSpc>
                <a:spcPct val="90000"/>
              </a:lnSpc>
              <a:buSzPct val="75000"/>
              <a:buFont typeface="Wingdings" pitchFamily="2" charset="2"/>
              <a:buChar char="n"/>
            </a:pPr>
            <a:r>
              <a:rPr lang="en-US" sz="900" dirty="0"/>
              <a:t> The infant should receive the first dose of hepatitis B vaccine plus 0.5-mL hepatitis B immune globulin (HBIG) within 12 hours of birth at separate sites. (HBIG can be given up to 7 days after birth).</a:t>
            </a:r>
          </a:p>
          <a:p>
            <a:pPr lvl="1" eaLnBrk="1" hangingPunct="1">
              <a:lnSpc>
                <a:spcPct val="90000"/>
              </a:lnSpc>
              <a:buSzPct val="75000"/>
              <a:buFont typeface="Wingdings" pitchFamily="2" charset="2"/>
              <a:buChar char="n"/>
            </a:pPr>
            <a:r>
              <a:rPr lang="en-US" sz="900" dirty="0"/>
              <a:t> The 2nd dose is recommended at 1-2 months of age.</a:t>
            </a:r>
          </a:p>
          <a:p>
            <a:pPr lvl="1" eaLnBrk="1" hangingPunct="1">
              <a:lnSpc>
                <a:spcPct val="90000"/>
              </a:lnSpc>
              <a:buSzPct val="75000"/>
              <a:buFont typeface="Wingdings" pitchFamily="2" charset="2"/>
              <a:buChar char="n"/>
            </a:pPr>
            <a:r>
              <a:rPr lang="en-US" sz="900" dirty="0"/>
              <a:t> The 3rd dose should be given at 6 calendar months of age but not before 24 weeks of age. </a:t>
            </a:r>
          </a:p>
          <a:p>
            <a:pPr lvl="1" eaLnBrk="1" hangingPunct="1">
              <a:lnSpc>
                <a:spcPct val="90000"/>
              </a:lnSpc>
              <a:buSzPct val="75000"/>
              <a:buFont typeface="Wingdings" pitchFamily="2" charset="2"/>
              <a:buChar char="n"/>
            </a:pPr>
            <a:r>
              <a:rPr lang="en-US" sz="900" dirty="0"/>
              <a:t>It is especially important that these infants receive their vaccine doses on schedule and complete the series at 6 calendar months of age.  In addition, they need to have a blood test (PVT- post vaccination test which must be a minimum of one month after final </a:t>
            </a:r>
            <a:r>
              <a:rPr lang="en-US" sz="900" dirty="0" err="1"/>
              <a:t>Hep</a:t>
            </a:r>
            <a:r>
              <a:rPr lang="en-US" sz="900" dirty="0"/>
              <a:t> B vaccine dose) between 9-18 mos. of age to make sure their vaccine protected them. (Wait till at least 9 mos. of age to eliminate the possibility of interference from the birth dose of HBIG, but get them in as soon as possible after that.)</a:t>
            </a:r>
          </a:p>
          <a:p>
            <a:pPr lvl="1" eaLnBrk="1" hangingPunct="1">
              <a:lnSpc>
                <a:spcPct val="90000"/>
              </a:lnSpc>
              <a:buSzPct val="75000"/>
              <a:buFont typeface="Wingdings" pitchFamily="2" charset="2"/>
              <a:buChar char="n"/>
            </a:pPr>
            <a:r>
              <a:rPr lang="en-US" sz="900" dirty="0"/>
              <a:t>If the mother does not know her antigen status, this is the schedule that should be followed.  If she is later determined to be negative for hepatitis B surface antigen, her baby would not need to have the blood test at 9-18 months of age.</a:t>
            </a:r>
          </a:p>
          <a:p>
            <a:pPr lvl="1" eaLnBrk="1" hangingPunct="1">
              <a:lnSpc>
                <a:spcPct val="90000"/>
              </a:lnSpc>
              <a:buSzPct val="75000"/>
              <a:buFont typeface="Wingdings" pitchFamily="2" charset="2"/>
              <a:buChar char="n"/>
            </a:pPr>
            <a:endParaRPr lang="en-US" sz="900" dirty="0"/>
          </a:p>
          <a:p>
            <a:pPr lvl="1" eaLnBrk="1" hangingPunct="1">
              <a:lnSpc>
                <a:spcPct val="90000"/>
              </a:lnSpc>
              <a:buSzPct val="75000"/>
              <a:buFont typeface="Wingdings" pitchFamily="2" charset="2"/>
              <a:buNone/>
            </a:pPr>
            <a:r>
              <a:rPr lang="en-US" sz="900" dirty="0"/>
              <a:t>Recommended Hepatitis B Schedule for Infants&lt; 2000 Grams</a:t>
            </a:r>
          </a:p>
          <a:p>
            <a:pPr lvl="1" eaLnBrk="1" hangingPunct="1">
              <a:lnSpc>
                <a:spcPct val="90000"/>
              </a:lnSpc>
              <a:buSzPct val="75000"/>
              <a:buFont typeface="Wingdings" pitchFamily="2" charset="2"/>
              <a:buNone/>
            </a:pPr>
            <a:r>
              <a:rPr lang="en-US" sz="900" dirty="0"/>
              <a:t>Infants under 2000 grams (4.4 </a:t>
            </a:r>
            <a:r>
              <a:rPr lang="en-US" sz="900" dirty="0" err="1"/>
              <a:t>lbs</a:t>
            </a:r>
            <a:r>
              <a:rPr lang="en-US" sz="900" dirty="0"/>
              <a:t>) respond poorly to vaccine</a:t>
            </a:r>
          </a:p>
          <a:p>
            <a:pPr lvl="1" eaLnBrk="1" hangingPunct="1">
              <a:lnSpc>
                <a:spcPct val="90000"/>
              </a:lnSpc>
              <a:buSzPct val="75000"/>
              <a:buFont typeface="Wingdings" pitchFamily="2" charset="2"/>
              <a:buNone/>
            </a:pPr>
            <a:r>
              <a:rPr lang="en-US" sz="900" dirty="0"/>
              <a:t>Premature infants born to </a:t>
            </a:r>
            <a:r>
              <a:rPr lang="en-US" sz="900" dirty="0" err="1"/>
              <a:t>HBsAg</a:t>
            </a:r>
            <a:r>
              <a:rPr lang="en-US" sz="900" dirty="0"/>
              <a:t>- negative moms: vaccinate at the chronological age of 1 month, regardless of weight.</a:t>
            </a:r>
          </a:p>
          <a:p>
            <a:pPr lvl="1" eaLnBrk="1" hangingPunct="1">
              <a:lnSpc>
                <a:spcPct val="90000"/>
              </a:lnSpc>
              <a:buSzPct val="75000"/>
              <a:buFont typeface="Wingdings" pitchFamily="2" charset="2"/>
              <a:buNone/>
            </a:pPr>
            <a:r>
              <a:rPr lang="en-US" sz="900" dirty="0"/>
              <a:t>Premature infants born to </a:t>
            </a:r>
            <a:r>
              <a:rPr lang="en-US" sz="900" dirty="0" err="1"/>
              <a:t>HBsAg</a:t>
            </a:r>
            <a:r>
              <a:rPr lang="en-US" sz="900" dirty="0"/>
              <a:t>- positive moms: vaccinate at birth </a:t>
            </a:r>
          </a:p>
          <a:p>
            <a:pPr lvl="1" eaLnBrk="1" hangingPunct="1">
              <a:lnSpc>
                <a:spcPct val="90000"/>
              </a:lnSpc>
              <a:buSzPct val="75000"/>
              <a:buFont typeface="Wingdings" pitchFamily="2" charset="2"/>
              <a:buNone/>
            </a:pPr>
            <a:r>
              <a:rPr lang="en-US" sz="900" dirty="0"/>
              <a:t>Next dose :   1 month of age, chronologically</a:t>
            </a:r>
          </a:p>
          <a:p>
            <a:pPr lvl="1" eaLnBrk="1" hangingPunct="1">
              <a:lnSpc>
                <a:spcPct val="90000"/>
              </a:lnSpc>
              <a:buSzPct val="75000"/>
              <a:buFont typeface="Wingdings" pitchFamily="2" charset="2"/>
              <a:buNone/>
            </a:pPr>
            <a:r>
              <a:rPr lang="en-US" sz="900" dirty="0"/>
              <a:t>Third dose:   1-2 months after the second dose</a:t>
            </a:r>
          </a:p>
          <a:p>
            <a:pPr lvl="1" eaLnBrk="1" hangingPunct="1">
              <a:lnSpc>
                <a:spcPct val="90000"/>
              </a:lnSpc>
              <a:buSzPct val="75000"/>
              <a:buFont typeface="Wingdings" pitchFamily="2" charset="2"/>
              <a:buNone/>
            </a:pPr>
            <a:r>
              <a:rPr lang="en-US" sz="900" dirty="0"/>
              <a:t>Fourth dose: At 6 months of age, but not before 24 weeks of age</a:t>
            </a:r>
          </a:p>
          <a:p>
            <a:pPr lvl="1" eaLnBrk="1" hangingPunct="1">
              <a:lnSpc>
                <a:spcPct val="90000"/>
              </a:lnSpc>
              <a:buSzPct val="75000"/>
              <a:buFont typeface="Wingdings" pitchFamily="2" charset="2"/>
              <a:buNone/>
            </a:pPr>
            <a:endParaRPr lang="en-US" dirty="0" smtClean="0"/>
          </a:p>
          <a:p>
            <a:pPr lvl="1" eaLnBrk="1" hangingPunct="1">
              <a:lnSpc>
                <a:spcPct val="90000"/>
              </a:lnSpc>
              <a:buSzPct val="75000"/>
              <a:buFont typeface="Wingdings" pitchFamily="2" charset="2"/>
              <a:buChar char="n"/>
            </a:pPr>
            <a:endParaRPr lang="en-US" dirty="0" smtClean="0"/>
          </a:p>
          <a:p>
            <a:pPr lvl="1" eaLnBrk="1" hangingPunct="1">
              <a:lnSpc>
                <a:spcPct val="90000"/>
              </a:lnSpc>
              <a:buSzPct val="75000"/>
              <a:buFont typeface="Wingdings" pitchFamily="2" charset="2"/>
              <a:buNone/>
            </a:pPr>
            <a:endParaRPr lang="en-US" dirty="0" smtClean="0"/>
          </a:p>
          <a:p>
            <a:pPr lvl="1" eaLnBrk="1" hangingPunct="1">
              <a:lnSpc>
                <a:spcPct val="90000"/>
              </a:lnSpc>
              <a:buSzPct val="75000"/>
              <a:buFont typeface="Wingdings" pitchFamily="2" charset="2"/>
              <a:buChar char="n"/>
            </a:pPr>
            <a:endParaRPr lang="en-US" dirty="0" smtClean="0"/>
          </a:p>
          <a:p>
            <a:pPr lvl="1" eaLnBrk="1" hangingPunct="1">
              <a:lnSpc>
                <a:spcPct val="90000"/>
              </a:lnSpc>
              <a:buSzPct val="75000"/>
              <a:buFont typeface="Wingdings" pitchFamily="2" charset="2"/>
              <a:buChar char="n"/>
            </a:pPr>
            <a:endParaRPr lang="en-US" dirty="0" smtClean="0"/>
          </a:p>
          <a:p>
            <a:pPr eaLnBrk="1" hangingPunct="1">
              <a:lnSpc>
                <a:spcPct val="90000"/>
              </a:lnSpc>
            </a:pPr>
            <a:endParaRPr lang="en-US" dirty="0" smtClean="0"/>
          </a:p>
          <a:p>
            <a:pPr eaLnBrk="1" hangingPunct="1">
              <a:lnSpc>
                <a:spcPct val="90000"/>
              </a:lnSpc>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D9C52AD8-66E4-4C6A-BCDE-5A6D4399D4CC}" type="slidenum">
              <a:rPr lang="en-US" smtClean="0"/>
              <a:pPr/>
              <a:t>25</a:t>
            </a:fld>
            <a:endParaRPr lang="en-US" smtClean="0"/>
          </a:p>
        </p:txBody>
      </p:sp>
      <p:sp>
        <p:nvSpPr>
          <p:cNvPr id="190467" name="Rectangle 2"/>
          <p:cNvSpPr>
            <a:spLocks noGrp="1" noRot="1" noChangeAspect="1" noChangeArrowheads="1" noTextEdit="1"/>
          </p:cNvSpPr>
          <p:nvPr>
            <p:ph type="sldImg"/>
          </p:nvPr>
        </p:nvSpPr>
        <p:spPr>
          <a:xfrm>
            <a:off x="1198563" y="701675"/>
            <a:ext cx="4681537" cy="3509963"/>
          </a:xfrm>
          <a:ln/>
        </p:spPr>
      </p:sp>
      <p:sp>
        <p:nvSpPr>
          <p:cNvPr id="190468" name="Rectangle 3"/>
          <p:cNvSpPr>
            <a:spLocks noGrp="1" noChangeArrowheads="1"/>
          </p:cNvSpPr>
          <p:nvPr>
            <p:ph type="body" idx="1"/>
          </p:nvPr>
        </p:nvSpPr>
        <p:spPr>
          <a:xfrm>
            <a:off x="943933" y="4448102"/>
            <a:ext cx="5189214" cy="4213064"/>
          </a:xfrm>
          <a:noFill/>
          <a:ln/>
        </p:spPr>
        <p:txBody>
          <a:bodyPr/>
          <a:lstStyle/>
          <a:p>
            <a:pPr eaLnBrk="1" hangingPunct="1"/>
            <a:r>
              <a:rPr lang="en-US" smtClean="0"/>
              <a:t>These very graphic photos show the possible results of a meningococcal infection becoming systemic and then infecting bodily tissues.</a:t>
            </a:r>
          </a:p>
          <a:p>
            <a:pPr eaLnBrk="1" hangingPunct="1"/>
            <a:r>
              <a:rPr lang="en-US" smtClean="0"/>
              <a:t>The 4 month old on the left has gangrene of the hands and lower extremities due to meningococcemia.</a:t>
            </a:r>
          </a:p>
          <a:p>
            <a:pPr eaLnBrk="1" hangingPunct="1"/>
            <a:r>
              <a:rPr lang="en-US" smtClean="0"/>
              <a:t>The picture on the right shows similar though not as severe tissue damage in an older child.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81826A7D-A7CB-443B-9DB3-FD8541DCA1F5}" type="slidenum">
              <a:rPr lang="en-US" smtClean="0"/>
              <a:pPr/>
              <a:t>26</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943933" y="4448102"/>
            <a:ext cx="5189214" cy="2774067"/>
          </a:xfrm>
          <a:noFill/>
          <a:ln/>
        </p:spPr>
        <p:txBody>
          <a:bodyPr/>
          <a:lstStyle/>
          <a:p>
            <a:pPr eaLnBrk="1" hangingPunct="1"/>
            <a:r>
              <a:rPr lang="en-US" dirty="0" smtClean="0"/>
              <a:t>Sometimes there is confusion about the difference between meningitis and meningococcemia. Both are caused by the </a:t>
            </a:r>
            <a:r>
              <a:rPr lang="en-US" i="1" dirty="0" smtClean="0"/>
              <a:t>Neisseria </a:t>
            </a:r>
            <a:r>
              <a:rPr lang="en-US" i="1" dirty="0" err="1" smtClean="0"/>
              <a:t>meningitidis</a:t>
            </a:r>
            <a:r>
              <a:rPr lang="en-US" i="1" dirty="0" smtClean="0"/>
              <a:t> </a:t>
            </a:r>
            <a:r>
              <a:rPr lang="en-US" dirty="0" smtClean="0"/>
              <a:t>organism, but can infect different body tissues, thus causing different symptoms and outcomes</a:t>
            </a:r>
            <a:r>
              <a:rPr lang="en-US" dirty="0" smtClean="0"/>
              <a:t>.</a:t>
            </a:r>
          </a:p>
          <a:p>
            <a:pPr eaLnBrk="1" hangingPunct="1"/>
            <a:endParaRPr lang="en-US" dirty="0" smtClean="0"/>
          </a:p>
          <a:p>
            <a:pPr eaLnBrk="1" hangingPunct="1"/>
            <a:r>
              <a:rPr lang="en-US" dirty="0" smtClean="0"/>
              <a:t>The most common clinical presentations of Meningococcal </a:t>
            </a:r>
            <a:r>
              <a:rPr lang="en-US" dirty="0" smtClean="0"/>
              <a:t>Disease are meningitis </a:t>
            </a:r>
            <a:r>
              <a:rPr lang="en-US" dirty="0" smtClean="0"/>
              <a:t>(inflammation of the membranes covering the brain and spinal cord) and meningococcemia (acute infection of the bloodstream and inflammation of the blood vessels</a:t>
            </a:r>
            <a:r>
              <a:rPr lang="en-US" dirty="0" smtClean="0"/>
              <a:t>.)</a:t>
            </a:r>
          </a:p>
          <a:p>
            <a:pPr eaLnBrk="1" hangingPunct="1"/>
            <a:endParaRPr lang="en-US" dirty="0" smtClean="0"/>
          </a:p>
          <a:p>
            <a:pPr eaLnBrk="1" hangingPunct="1"/>
            <a:r>
              <a:rPr lang="en-US" b="1" dirty="0" smtClean="0"/>
              <a:t>Meningitis:  Symptoms appear quickly over several days; typically 3-7 days after exposure.  In non-fatal cases permanent disabilities</a:t>
            </a:r>
            <a:r>
              <a:rPr lang="en-US" b="1" baseline="0" dirty="0" smtClean="0"/>
              <a:t> can include hearing loss and brain damage.</a:t>
            </a:r>
            <a:endParaRPr lang="en-US" b="1" dirty="0" smtClean="0"/>
          </a:p>
          <a:p>
            <a:pPr eaLnBrk="1" hangingPunct="1"/>
            <a:r>
              <a:rPr lang="en-US" b="0" dirty="0" smtClean="0"/>
              <a:t>Fever and headache</a:t>
            </a:r>
            <a:r>
              <a:rPr lang="en-US" b="0" baseline="0" dirty="0" smtClean="0"/>
              <a:t> </a:t>
            </a:r>
            <a:r>
              <a:rPr lang="en-US" b="0" dirty="0" smtClean="0"/>
              <a:t>(flu-like symptoms), Stiff neck, Nausea, Altered mental status, Seizures </a:t>
            </a:r>
          </a:p>
          <a:p>
            <a:pPr eaLnBrk="1" hangingPunct="1"/>
            <a:r>
              <a:rPr lang="en-US" b="0" dirty="0" smtClean="0"/>
              <a:t>~50% of cases</a:t>
            </a:r>
          </a:p>
          <a:p>
            <a:pPr eaLnBrk="1" hangingPunct="1"/>
            <a:r>
              <a:rPr lang="en-US" b="0" dirty="0" smtClean="0"/>
              <a:t>3%-10% fatality rate</a:t>
            </a:r>
          </a:p>
          <a:p>
            <a:pPr eaLnBrk="1" hangingPunct="1"/>
            <a:endParaRPr lang="en-US" b="1" dirty="0" smtClean="0"/>
          </a:p>
          <a:p>
            <a:pPr eaLnBrk="1" hangingPunct="1"/>
            <a:r>
              <a:rPr lang="en-US" b="1" dirty="0" smtClean="0"/>
              <a:t>Meningococcemia: the</a:t>
            </a:r>
            <a:r>
              <a:rPr lang="en-US" b="1" baseline="0" dirty="0" smtClean="0"/>
              <a:t> bacteria enters the bloodstream and multiply, damaging the walls of the blood vessels and causing bleeding into the skin and organs.  Symptoms include:</a:t>
            </a:r>
            <a:endParaRPr lang="en-US" b="1" dirty="0" smtClean="0"/>
          </a:p>
          <a:p>
            <a:pPr eaLnBrk="1" hangingPunct="1"/>
            <a:r>
              <a:rPr lang="en-US" b="0" dirty="0" smtClean="0"/>
              <a:t>Rash, </a:t>
            </a:r>
            <a:r>
              <a:rPr lang="en-US" b="0" baseline="0" dirty="0" smtClean="0"/>
              <a:t> </a:t>
            </a:r>
            <a:r>
              <a:rPr lang="en-US" b="0" dirty="0" smtClean="0"/>
              <a:t>Vascular damage, Disseminated intravascular</a:t>
            </a:r>
            <a:r>
              <a:rPr lang="en-US" b="0" baseline="0" dirty="0" smtClean="0"/>
              <a:t> </a:t>
            </a:r>
            <a:r>
              <a:rPr lang="en-US" b="0" dirty="0" smtClean="0"/>
              <a:t>coagulation, Multi-organ failure, Shock,</a:t>
            </a:r>
            <a:r>
              <a:rPr lang="en-US" b="0" baseline="0" dirty="0" smtClean="0"/>
              <a:t> and </a:t>
            </a:r>
            <a:r>
              <a:rPr lang="en-US" b="0" dirty="0" smtClean="0"/>
              <a:t>Death can occur in 24 hours</a:t>
            </a:r>
          </a:p>
          <a:p>
            <a:pPr eaLnBrk="1" hangingPunct="1"/>
            <a:r>
              <a:rPr lang="en-US" b="0" dirty="0" smtClean="0"/>
              <a:t>~5%-20% of cases</a:t>
            </a:r>
          </a:p>
          <a:p>
            <a:pPr eaLnBrk="1" hangingPunct="1"/>
            <a:r>
              <a:rPr lang="en-US" b="0" dirty="0" smtClean="0"/>
              <a:t>Up to 40% fatality rate</a:t>
            </a:r>
          </a:p>
          <a:p>
            <a:pPr eaLnBrk="1" hangingPunct="1"/>
            <a:endParaRPr lang="en-US" b="1"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23" tIns="46961" rIns="93923" bIns="46961" anchor="b"/>
          <a:lstStyle/>
          <a:p>
            <a:pPr algn="r"/>
            <a:fld id="{9C816CF7-A79A-45A9-9D34-6B4021FD991D}" type="slidenum">
              <a:rPr lang="en-US" sz="1200">
                <a:solidFill>
                  <a:srgbClr val="000000"/>
                </a:solidFill>
                <a:latin typeface="Calibri" pitchFamily="34" charset="0"/>
              </a:rPr>
              <a:pPr algn="r"/>
              <a:t>27</a:t>
            </a:fld>
            <a:endParaRPr lang="en-US" sz="1200" dirty="0">
              <a:solidFill>
                <a:srgbClr val="000000"/>
              </a:solidFill>
              <a:latin typeface="Calibri" pitchFamily="34" charset="0"/>
            </a:endParaRPr>
          </a:p>
        </p:txBody>
      </p:sp>
      <p:sp>
        <p:nvSpPr>
          <p:cNvPr id="493571"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23" tIns="46961" rIns="93923" bIns="46961" anchor="b"/>
          <a:lstStyle/>
          <a:p>
            <a:pPr algn="r"/>
            <a:fld id="{60E8A7E2-0090-4F60-A1ED-5F2D97F7EB44}" type="slidenum">
              <a:rPr lang="en-US" sz="1200">
                <a:solidFill>
                  <a:srgbClr val="000000"/>
                </a:solidFill>
                <a:latin typeface="Calibri" pitchFamily="34" charset="0"/>
              </a:rPr>
              <a:pPr algn="r"/>
              <a:t>27</a:t>
            </a:fld>
            <a:endParaRPr lang="en-US" sz="1200" dirty="0">
              <a:solidFill>
                <a:srgbClr val="000000"/>
              </a:solidFill>
              <a:latin typeface="Calibri" pitchFamily="34" charset="0"/>
            </a:endParaRPr>
          </a:p>
        </p:txBody>
      </p:sp>
      <p:sp>
        <p:nvSpPr>
          <p:cNvPr id="493572"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solidFill>
                <a:srgbClr val="000000"/>
              </a:solidFill>
            </a:endParaRPr>
          </a:p>
        </p:txBody>
      </p:sp>
      <p:sp>
        <p:nvSpPr>
          <p:cNvPr id="493573"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5945A82B-AF49-46B4-8D75-B4CD22EA0E49}" type="slidenum">
              <a:rPr lang="en-US" sz="1200">
                <a:solidFill>
                  <a:srgbClr val="000000"/>
                </a:solidFill>
              </a:rPr>
              <a:pPr algn="r"/>
              <a:t>27</a:t>
            </a:fld>
            <a:endParaRPr lang="en-US" sz="1200" dirty="0">
              <a:solidFill>
                <a:srgbClr val="000000"/>
              </a:solidFill>
            </a:endParaRPr>
          </a:p>
        </p:txBody>
      </p:sp>
      <p:sp>
        <p:nvSpPr>
          <p:cNvPr id="493574"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07" tIns="46953" rIns="93907" bIns="46953" anchor="b"/>
          <a:lstStyle/>
          <a:p>
            <a:endParaRPr lang="en-US" sz="1200" dirty="0">
              <a:solidFill>
                <a:srgbClr val="000000"/>
              </a:solidFill>
            </a:endParaRPr>
          </a:p>
        </p:txBody>
      </p:sp>
      <p:sp>
        <p:nvSpPr>
          <p:cNvPr id="493575"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07" tIns="46953" rIns="93907" bIns="46953" anchor="b"/>
          <a:lstStyle/>
          <a:p>
            <a:pPr algn="r"/>
            <a:fld id="{CA24AA58-B9AF-465B-8D8F-3B4334B3E297}" type="slidenum">
              <a:rPr lang="en-US" sz="1200">
                <a:solidFill>
                  <a:srgbClr val="000000"/>
                </a:solidFill>
              </a:rPr>
              <a:pPr algn="r"/>
              <a:t>27</a:t>
            </a:fld>
            <a:endParaRPr lang="en-US" sz="1200" dirty="0">
              <a:solidFill>
                <a:srgbClr val="000000"/>
              </a:solidFill>
            </a:endParaRPr>
          </a:p>
        </p:txBody>
      </p:sp>
      <p:sp>
        <p:nvSpPr>
          <p:cNvPr id="493576"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890" tIns="46944" rIns="93890" bIns="46944" anchor="b"/>
          <a:lstStyle/>
          <a:p>
            <a:pPr algn="r"/>
            <a:endParaRPr lang="en-US" sz="1200" dirty="0">
              <a:solidFill>
                <a:srgbClr val="000000"/>
              </a:solidFill>
            </a:endParaRPr>
          </a:p>
        </p:txBody>
      </p:sp>
      <p:sp>
        <p:nvSpPr>
          <p:cNvPr id="493577" name="Rectangle 2"/>
          <p:cNvSpPr>
            <a:spLocks noGrp="1" noRot="1" noChangeAspect="1" noChangeArrowheads="1" noTextEdit="1"/>
          </p:cNvSpPr>
          <p:nvPr>
            <p:ph type="sldImg"/>
          </p:nvPr>
        </p:nvSpPr>
        <p:spPr>
          <a:xfrm>
            <a:off x="1198563" y="701675"/>
            <a:ext cx="4683125" cy="3511550"/>
          </a:xfrm>
          <a:ln/>
        </p:spPr>
      </p:sp>
      <p:sp>
        <p:nvSpPr>
          <p:cNvPr id="493578" name="Rectangle 3"/>
          <p:cNvSpPr>
            <a:spLocks noGrp="1" noChangeArrowheads="1"/>
          </p:cNvSpPr>
          <p:nvPr>
            <p:ph type="body" idx="1"/>
          </p:nvPr>
        </p:nvSpPr>
        <p:spPr>
          <a:xfrm>
            <a:off x="663478" y="4447462"/>
            <a:ext cx="5823842" cy="4470218"/>
          </a:xfrm>
          <a:noFill/>
          <a:ln/>
        </p:spPr>
        <p:txBody>
          <a:bodyPr lIns="93890" tIns="46944" rIns="93890" bIns="46944">
            <a:normAutofit fontScale="77500" lnSpcReduction="20000"/>
          </a:bodyPr>
          <a:lstStyle/>
          <a:p>
            <a:pPr marL="2113257" lvl="4" indent="-1643644">
              <a:lnSpc>
                <a:spcPct val="80000"/>
              </a:lnSpc>
              <a:spcBef>
                <a:spcPct val="0"/>
              </a:spcBef>
            </a:pPr>
            <a:endParaRPr lang="en-US" sz="800" b="1" dirty="0">
              <a:latin typeface="Arial" charset="0"/>
            </a:endParaRPr>
          </a:p>
          <a:p>
            <a:pPr marL="2113257" lvl="4" indent="-1643644" algn="ctr">
              <a:lnSpc>
                <a:spcPct val="80000"/>
              </a:lnSpc>
              <a:spcBef>
                <a:spcPct val="0"/>
              </a:spcBef>
            </a:pPr>
            <a:r>
              <a:rPr lang="en-US" sz="1000" b="1" dirty="0">
                <a:latin typeface="Arial" charset="0"/>
              </a:rPr>
              <a:t>Recommendation for Routine Vaccination of Persons Aged 11 Through 18 Years</a:t>
            </a:r>
            <a:endParaRPr lang="en-US" sz="1000" dirty="0">
              <a:latin typeface="Arial" charset="0"/>
            </a:endParaRPr>
          </a:p>
          <a:p>
            <a:pPr>
              <a:spcBef>
                <a:spcPct val="0"/>
              </a:spcBef>
            </a:pPr>
            <a:r>
              <a:rPr lang="en-US" sz="1000" dirty="0">
                <a:latin typeface="Arial" charset="0"/>
              </a:rPr>
              <a:t>After a booster dose of meningococcal conjugate vaccine, antibody titers are higher than after the first dose and are expected to protect adolescents through the period of increased risk through age 21 years. Persons who receive their first dose of meningococcal conjugate vaccine at or after age 16 years do not need a booster dose. Routine vaccination of healthy persons who are not at increased risk for exposure to </a:t>
            </a:r>
            <a:r>
              <a:rPr lang="en-US" sz="1000" i="1" dirty="0">
                <a:latin typeface="Arial" charset="0"/>
              </a:rPr>
              <a:t>N. meningitidis </a:t>
            </a:r>
            <a:r>
              <a:rPr lang="en-US" sz="1000" dirty="0">
                <a:latin typeface="Arial" charset="0"/>
              </a:rPr>
              <a:t>is not recommended after age 21 years.</a:t>
            </a:r>
          </a:p>
          <a:p>
            <a:pPr algn="ctr">
              <a:spcBef>
                <a:spcPct val="0"/>
              </a:spcBef>
            </a:pPr>
            <a:endParaRPr lang="en-US" sz="1000" b="1" dirty="0">
              <a:latin typeface="Arial" charset="0"/>
            </a:endParaRPr>
          </a:p>
          <a:p>
            <a:pPr algn="ctr">
              <a:spcBef>
                <a:spcPct val="0"/>
              </a:spcBef>
            </a:pPr>
            <a:r>
              <a:rPr lang="en-US" sz="1000" b="1" dirty="0">
                <a:latin typeface="Arial" charset="0"/>
              </a:rPr>
              <a:t>CDC Guidance for Transition to an Adolescent Booster Dose</a:t>
            </a:r>
            <a:endParaRPr lang="en-US" sz="1000" dirty="0">
              <a:latin typeface="Arial" charset="0"/>
            </a:endParaRPr>
          </a:p>
          <a:p>
            <a:pPr>
              <a:spcBef>
                <a:spcPct val="0"/>
              </a:spcBef>
            </a:pPr>
            <a:r>
              <a:rPr lang="en-US" sz="1000" dirty="0">
                <a:latin typeface="Arial" charset="0"/>
              </a:rPr>
              <a:t>Some schools, colleges, and universities have policies requiring vaccination against meningococcal disease as a condition of enrollment. For ease of program implementation, persons aged 21 years or younger should have documentation of receipt of a dose of meningococcal conjugate vaccine not more than 5 years before enrollment. If the primary dose was administered before the 16th birthday, a booster dose should be administered before enrollment in college. The booster dose can be administered anytime after the 16th birthday to ensure that the booster is provided. The minimum interval between doses of meningococcal conjugate vaccine is 8 weeks.</a:t>
            </a:r>
          </a:p>
          <a:p>
            <a:pPr>
              <a:spcBef>
                <a:spcPct val="0"/>
              </a:spcBef>
            </a:pPr>
            <a:endParaRPr lang="en-US" sz="1000" dirty="0">
              <a:latin typeface="Arial" charset="0"/>
            </a:endParaRPr>
          </a:p>
          <a:p>
            <a:pPr defTabSz="921713">
              <a:spcBef>
                <a:spcPct val="0"/>
              </a:spcBef>
              <a:defRPr/>
            </a:pPr>
            <a:r>
              <a:rPr lang="en-US" sz="1000" dirty="0">
                <a:latin typeface="Arial" charset="0"/>
              </a:rPr>
              <a:t>Children 9 through 23 months of age with persistent complement component deficiency,  who are traveling to or residents of countries where meningococcal disease is hyperendemic or epidemic, and who are in a defined risk group during a community or institutional meningococcal outbreak  should receive a 2-dose series of Menactra brand  MCV4, 3 months apart. Because of their high risk for invasive pneumococcal disease, children with functional or anatomic asplenia should be vaccinated with MCV4 beginning at age 2 years to avoid interference with the immunologic response to the infant series of pneumococcal conjugate vaccine (PCV). The minimum interval between doses is 8 weeks.</a:t>
            </a:r>
          </a:p>
          <a:p>
            <a:pPr defTabSz="921713">
              <a:spcBef>
                <a:spcPct val="0"/>
              </a:spcBef>
              <a:defRPr/>
            </a:pPr>
            <a:endParaRPr lang="en-US" sz="1000" dirty="0">
              <a:latin typeface="Arial" charset="0"/>
            </a:endParaRPr>
          </a:p>
          <a:p>
            <a:pPr defTabSz="921713">
              <a:spcBef>
                <a:spcPct val="0"/>
              </a:spcBef>
              <a:defRPr/>
            </a:pPr>
            <a:r>
              <a:rPr lang="en-US" sz="1000" dirty="0">
                <a:latin typeface="Arial" charset="0"/>
              </a:rPr>
              <a:t>Persons who received the first dose of MCV or MPSV before 7 years of age and remain at increased risk for meningococcal disease should be revaccinated 3 years after the first dose. Persons who received a dose of MCV or MPSV at 7 years of age or older and remain at increased risk for meningococcal disease should be revaccinated 5 years after their previous dose</a:t>
            </a:r>
            <a:r>
              <a:rPr lang="en-US" sz="1000" dirty="0" smtClean="0">
                <a:latin typeface="Arial" charset="0"/>
              </a:rPr>
              <a:t>.</a:t>
            </a:r>
            <a:endParaRPr lang="en-US" sz="1000" dirty="0">
              <a:latin typeface="Arial" charset="0"/>
            </a:endParaRPr>
          </a:p>
          <a:p>
            <a:pPr>
              <a:spcBef>
                <a:spcPct val="0"/>
              </a:spcBef>
            </a:pPr>
            <a:endParaRPr lang="en-US" sz="1000" dirty="0">
              <a:latin typeface="Arial" charset="0"/>
            </a:endParaRPr>
          </a:p>
          <a:p>
            <a:pPr>
              <a:spcBef>
                <a:spcPct val="0"/>
              </a:spcBef>
            </a:pPr>
            <a:r>
              <a:rPr lang="en-US" sz="1000" dirty="0">
                <a:latin typeface="Arial" charset="0"/>
              </a:rPr>
              <a:t>No data are available on the interchangeability of vaccine products. Whenever feasible, the same brand of vaccine should be used for all doses of the vaccination series. If vaccination providers do not know or have available the type of vaccine product previously administered, any product should be used to continue or complete the series. </a:t>
            </a:r>
          </a:p>
          <a:p>
            <a:pPr>
              <a:lnSpc>
                <a:spcPct val="80000"/>
              </a:lnSpc>
              <a:spcBef>
                <a:spcPct val="0"/>
              </a:spcBef>
            </a:pPr>
            <a:endParaRPr lang="en-US" sz="800" dirty="0">
              <a:latin typeface="Arial" charset="0"/>
            </a:endParaRPr>
          </a:p>
          <a:p>
            <a:pPr>
              <a:spcBef>
                <a:spcPct val="0"/>
              </a:spcBef>
            </a:pPr>
            <a:r>
              <a:rPr lang="en-US" sz="1000" dirty="0">
                <a:latin typeface="Arial" charset="0"/>
              </a:rPr>
              <a:t>Ref. 1.Upated Recommendations for Use of Meningococcal Conjugate Vaccines – Advisory Committee on Immunization Practices (ACIP) MMWR  January 28, 2011 / 60(03);72-76</a:t>
            </a:r>
          </a:p>
          <a:p>
            <a:pPr>
              <a:spcBef>
                <a:spcPct val="0"/>
              </a:spcBef>
            </a:pPr>
            <a:r>
              <a:rPr lang="en-US" sz="1000" dirty="0">
                <a:latin typeface="Arial" charset="0"/>
              </a:rPr>
              <a:t>2. Recommendation of the ACIP for Use of Quadrivalent Meningococcal Conjugate Vaccine (</a:t>
            </a:r>
            <a:r>
              <a:rPr lang="en-US" sz="1000" dirty="0" err="1">
                <a:latin typeface="Arial" charset="0"/>
              </a:rPr>
              <a:t>MenACWY</a:t>
            </a:r>
            <a:r>
              <a:rPr lang="en-US" sz="1000" dirty="0">
                <a:latin typeface="Arial" charset="0"/>
              </a:rPr>
              <a:t>-D) Among Children Aged 9 Through 23 Months at Increased Risk for Invasive Meningococcal Disease MMWR; October 14, 2011 / 60(40);1391-1392 </a:t>
            </a:r>
            <a:br>
              <a:rPr lang="en-US" sz="1000" dirty="0">
                <a:latin typeface="Arial" charset="0"/>
              </a:rPr>
            </a:br>
            <a:endParaRPr lang="en-US" sz="1000" dirty="0">
              <a:latin typeface="Arial" charset="0"/>
            </a:endParaRPr>
          </a:p>
          <a:p>
            <a:pPr>
              <a:lnSpc>
                <a:spcPct val="80000"/>
              </a:lnSpc>
              <a:spcBef>
                <a:spcPct val="0"/>
              </a:spcBef>
            </a:pPr>
            <a:endParaRPr lang="en-US" sz="1000" dirty="0">
              <a:latin typeface="Arial" charset="0"/>
            </a:endParaRPr>
          </a:p>
          <a:p>
            <a:pPr>
              <a:lnSpc>
                <a:spcPct val="80000"/>
              </a:lnSpc>
              <a:spcBef>
                <a:spcPct val="0"/>
              </a:spcBef>
            </a:pPr>
            <a:endParaRPr lang="en-US" sz="900" dirty="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dirty="0" smtClean="0"/>
              <a:t>This chart represents the 20</a:t>
            </a:r>
            <a:r>
              <a:rPr lang="en-US" baseline="30000" dirty="0" smtClean="0"/>
              <a:t>th</a:t>
            </a:r>
            <a:r>
              <a:rPr lang="en-US" dirty="0" smtClean="0"/>
              <a:t> century</a:t>
            </a:r>
            <a:r>
              <a:rPr lang="en-US" baseline="0" dirty="0" smtClean="0"/>
              <a:t> peak and current morbidity for VPDs:  </a:t>
            </a:r>
            <a:endParaRPr lang="en-US" dirty="0" smtClean="0"/>
          </a:p>
          <a:p>
            <a:pPr>
              <a:buFontTx/>
              <a:buChar char="•"/>
            </a:pPr>
            <a:endParaRPr lang="en-US" dirty="0" smtClean="0"/>
          </a:p>
          <a:p>
            <a:pPr>
              <a:buFontTx/>
              <a:buChar char="•"/>
            </a:pPr>
            <a:r>
              <a:rPr lang="en-US" dirty="0" smtClean="0"/>
              <a:t>The </a:t>
            </a:r>
            <a:r>
              <a:rPr lang="en-US" dirty="0" smtClean="0"/>
              <a:t>2</a:t>
            </a:r>
            <a:r>
              <a:rPr lang="en-US" baseline="30000" dirty="0" smtClean="0"/>
              <a:t>nd</a:t>
            </a:r>
            <a:r>
              <a:rPr lang="en-US" dirty="0" smtClean="0"/>
              <a:t> column of this chart shows the number of cases in the peak year of the 20</a:t>
            </a:r>
            <a:r>
              <a:rPr lang="en-US" baseline="30000" dirty="0" smtClean="0"/>
              <a:t>th</a:t>
            </a:r>
            <a:r>
              <a:rPr lang="en-US" dirty="0" smtClean="0"/>
              <a:t> century (prevaccine) for each of the VPDs  listed in the 1</a:t>
            </a:r>
            <a:r>
              <a:rPr lang="en-US" baseline="30000" dirty="0" smtClean="0"/>
              <a:t>st</a:t>
            </a:r>
            <a:r>
              <a:rPr lang="en-US" dirty="0" smtClean="0"/>
              <a:t> column.</a:t>
            </a:r>
          </a:p>
          <a:p>
            <a:pPr>
              <a:buFontTx/>
              <a:buChar char="•"/>
            </a:pPr>
            <a:r>
              <a:rPr lang="en-US" dirty="0" smtClean="0"/>
              <a:t>The 3</a:t>
            </a:r>
            <a:r>
              <a:rPr lang="en-US" baseline="30000" dirty="0" smtClean="0"/>
              <a:t>rd</a:t>
            </a:r>
            <a:r>
              <a:rPr lang="en-US" dirty="0" smtClean="0"/>
              <a:t> column shows the number of cases reported in 2012.</a:t>
            </a:r>
          </a:p>
          <a:p>
            <a:pPr>
              <a:buFontTx/>
              <a:buChar char="•"/>
            </a:pPr>
            <a:r>
              <a:rPr lang="en-US" dirty="0" smtClean="0"/>
              <a:t>The last column shows the percent reduction in those disease cases after the introduction of vaccine.</a:t>
            </a:r>
          </a:p>
          <a:p>
            <a:pPr>
              <a:buFontTx/>
              <a:buChar char="•"/>
            </a:pPr>
            <a:r>
              <a:rPr lang="en-US" dirty="0" smtClean="0"/>
              <a:t>You can clearly see the impact vaccines have made.</a:t>
            </a:r>
            <a:r>
              <a:rPr lang="en-US" baseline="0" dirty="0" smtClean="0"/>
              <a:t> However, pertussis is the only vaccine-preventable disease with increasing case numbers and without a percent reduction &lt; 90%. </a:t>
            </a:r>
            <a:r>
              <a:rPr lang="en-US" u="sng" dirty="0" smtClean="0"/>
              <a:t>Pertussis is the only VPD that is on the rise; increasing by 61.2% from 2011 to 2012.</a:t>
            </a:r>
            <a:endParaRPr lang="en-US" dirty="0" smtClean="0"/>
          </a:p>
          <a:p>
            <a:pPr>
              <a:buFontTx/>
              <a:buChar char="•"/>
            </a:pPr>
            <a:r>
              <a:rPr lang="en-US" u="sng" dirty="0" smtClean="0"/>
              <a:t>Of the 55 measles cases in 2012,  34 were indigenous and 21 were imported</a:t>
            </a:r>
          </a:p>
          <a:p>
            <a:pPr>
              <a:buFontTx/>
              <a:buChar char="•"/>
            </a:pPr>
            <a:r>
              <a:rPr lang="en-US" dirty="0" smtClean="0"/>
              <a:t>In 2012, there were 13,447 cases of varicella (chickenpox); 3 deaths from chickenpox</a:t>
            </a:r>
          </a:p>
          <a:p>
            <a:pPr>
              <a:buFontTx/>
              <a:buChar char="•"/>
            </a:pPr>
            <a:r>
              <a:rPr lang="en-US" dirty="0" smtClean="0"/>
              <a:t>In addition, it has been estimated that vaccination with 7 of the 12 routinely recommended childhood vaccines prevents an estimated 33,000 deaths and 14 million cases of disease in every birth cohort, saves $10 billion in direct costs in each birth cohort, and saves society an additional $33 billion in costs that include disability and lost productivity.*</a:t>
            </a:r>
          </a:p>
          <a:p>
            <a:endParaRPr lang="en-US" dirty="0" smtClean="0"/>
          </a:p>
          <a:p>
            <a:r>
              <a:rPr lang="en-US" dirty="0" smtClean="0"/>
              <a:t>* Zhou F, Santoli J, Messonnier JL, et al.  Economic evaluation of the 7-vaccine routine childhood immunization schedule in the United States, 2001, Archives of Pediatric &amp; Adolescent Medicine, 2005;159(12):1136-1144.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F455121-4517-40F2-805D-52C500AD8829}" type="slidenum">
              <a:rPr lang="en-US" smtClean="0"/>
              <a:pPr/>
              <a:t>28</a:t>
            </a:fld>
            <a:endParaRPr lang="en-US" dirty="0"/>
          </a:p>
        </p:txBody>
      </p:sp>
    </p:spTree>
    <p:extLst>
      <p:ext uri="{BB962C8B-B14F-4D97-AF65-F5344CB8AC3E}">
        <p14:creationId xmlns:p14="http://schemas.microsoft.com/office/powerpoint/2010/main" val="35398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C47FA20E-747B-44DB-A540-C8590F9CB4B4}" type="slidenum">
              <a:rPr lang="en-US" smtClean="0"/>
              <a:pPr/>
              <a:t>29</a:t>
            </a:fld>
            <a:endParaRPr lang="en-US" smtClean="0"/>
          </a:p>
        </p:txBody>
      </p:sp>
      <p:sp>
        <p:nvSpPr>
          <p:cNvPr id="201731" name="Rectangle 2"/>
          <p:cNvSpPr>
            <a:spLocks noGrp="1" noRot="1" noChangeAspect="1" noChangeArrowheads="1" noTextEdit="1"/>
          </p:cNvSpPr>
          <p:nvPr>
            <p:ph type="sldImg"/>
          </p:nvPr>
        </p:nvSpPr>
        <p:spPr>
          <a:xfrm>
            <a:off x="1198563" y="701675"/>
            <a:ext cx="4681537" cy="3509963"/>
          </a:xfrm>
          <a:ln/>
        </p:spPr>
      </p:sp>
      <p:sp>
        <p:nvSpPr>
          <p:cNvPr id="201732" name="Rectangle 3"/>
          <p:cNvSpPr>
            <a:spLocks noGrp="1" noChangeArrowheads="1"/>
          </p:cNvSpPr>
          <p:nvPr>
            <p:ph type="body" idx="1"/>
          </p:nvPr>
        </p:nvSpPr>
        <p:spPr>
          <a:xfrm>
            <a:off x="943933" y="4448102"/>
            <a:ext cx="5189214" cy="4213064"/>
          </a:xfrm>
          <a:noFill/>
          <a:ln/>
        </p:spPr>
        <p:txBody>
          <a:bodyPr/>
          <a:lstStyle/>
          <a:p>
            <a:pPr eaLnBrk="1" hangingPunct="1"/>
            <a:r>
              <a:rPr lang="en-US" dirty="0" smtClean="0"/>
              <a:t>Now, let’s </a:t>
            </a:r>
            <a:r>
              <a:rPr lang="en-US" dirty="0" smtClean="0"/>
              <a:t>cover the difference between “recommendations” and “</a:t>
            </a:r>
            <a:r>
              <a:rPr lang="en-US" dirty="0" smtClean="0"/>
              <a:t>requirements” as we get into the school and child</a:t>
            </a:r>
            <a:r>
              <a:rPr lang="en-US" baseline="0" dirty="0" smtClean="0"/>
              <a:t> care requirements for attendance.</a:t>
            </a:r>
            <a:endParaRPr lang="en-US" dirty="0" smtClean="0"/>
          </a:p>
          <a:p>
            <a:pPr eaLnBrk="1" hangingPunct="1"/>
            <a:r>
              <a:rPr lang="en-US" dirty="0" smtClean="0"/>
              <a:t>Recommendations are:</a:t>
            </a:r>
          </a:p>
          <a:p>
            <a:pPr lvl="1" eaLnBrk="1" hangingPunct="1">
              <a:buFontTx/>
              <a:buChar char="•"/>
            </a:pPr>
            <a:r>
              <a:rPr lang="en-US" dirty="0" smtClean="0"/>
              <a:t> Developed by the ACIP</a:t>
            </a:r>
          </a:p>
          <a:p>
            <a:pPr lvl="1" eaLnBrk="1" hangingPunct="1">
              <a:buFontTx/>
              <a:buChar char="•"/>
            </a:pPr>
            <a:r>
              <a:rPr lang="en-US" dirty="0" smtClean="0"/>
              <a:t> The basis for </a:t>
            </a:r>
          </a:p>
          <a:p>
            <a:pPr lvl="2" eaLnBrk="1" hangingPunct="1">
              <a:buFontTx/>
              <a:buChar char="•"/>
            </a:pPr>
            <a:r>
              <a:rPr lang="en-US" dirty="0" smtClean="0"/>
              <a:t>Standards for best practice</a:t>
            </a:r>
          </a:p>
          <a:p>
            <a:pPr lvl="2" eaLnBrk="1" hangingPunct="1">
              <a:buFontTx/>
              <a:buChar char="•"/>
            </a:pPr>
            <a:r>
              <a:rPr lang="en-US" dirty="0" smtClean="0"/>
              <a:t>the school and child care requirements (not mandates for states to make them requirements)</a:t>
            </a:r>
          </a:p>
          <a:p>
            <a:pPr lvl="2" eaLnBrk="1" hangingPunct="1">
              <a:buFontTx/>
              <a:buChar char="•"/>
            </a:pPr>
            <a:r>
              <a:rPr lang="en-US" dirty="0" smtClean="0"/>
              <a:t>the GRITS algorithms or tables and logic</a:t>
            </a:r>
          </a:p>
          <a:p>
            <a:pPr eaLnBrk="1" hangingPunct="1"/>
            <a:r>
              <a:rPr lang="en-US" dirty="0" smtClean="0"/>
              <a:t>Requirements for school and child care are:</a:t>
            </a:r>
          </a:p>
          <a:p>
            <a:pPr lvl="1" eaLnBrk="1" hangingPunct="1">
              <a:buFontTx/>
              <a:buChar char="•"/>
            </a:pPr>
            <a:r>
              <a:rPr lang="en-US" dirty="0" smtClean="0">
                <a:solidFill>
                  <a:schemeClr val="tx2"/>
                </a:solidFill>
              </a:rPr>
              <a:t>Developed by each state in US</a:t>
            </a:r>
          </a:p>
          <a:p>
            <a:pPr lvl="1" eaLnBrk="1" hangingPunct="1">
              <a:buFontTx/>
              <a:buChar char="•"/>
            </a:pPr>
            <a:r>
              <a:rPr lang="en-US" dirty="0" smtClean="0">
                <a:solidFill>
                  <a:schemeClr val="tx2"/>
                </a:solidFill>
              </a:rPr>
              <a:t>Based on ACIP Recommendations</a:t>
            </a:r>
          </a:p>
          <a:p>
            <a:pPr lvl="1" eaLnBrk="1" hangingPunct="1">
              <a:buFontTx/>
              <a:buChar char="•"/>
            </a:pPr>
            <a:r>
              <a:rPr lang="en-US" dirty="0" smtClean="0">
                <a:solidFill>
                  <a:schemeClr val="tx2"/>
                </a:solidFill>
              </a:rPr>
              <a:t>May not include all recommended vaccines</a:t>
            </a:r>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buFontTx/>
              <a:buChar char="•"/>
            </a:pPr>
            <a:r>
              <a:rPr lang="en-US" b="1" dirty="0" smtClean="0"/>
              <a:t>To obtain nursing contact hours for this session, you must be present for the entire </a:t>
            </a:r>
            <a:r>
              <a:rPr lang="en-US" b="1" dirty="0" smtClean="0"/>
              <a:t>presentation </a:t>
            </a:r>
            <a:r>
              <a:rPr lang="en-US" b="1" dirty="0" smtClean="0"/>
              <a:t>and complete an evaluation.</a:t>
            </a:r>
          </a:p>
          <a:p>
            <a:pPr eaLnBrk="1" hangingPunct="1">
              <a:buFontTx/>
              <a:buChar char="•"/>
            </a:pPr>
            <a:r>
              <a:rPr lang="en-US" b="1" dirty="0" smtClean="0"/>
              <a:t>Contact hours for this session only are available </a:t>
            </a:r>
            <a:r>
              <a:rPr lang="en-US" b="1" dirty="0" smtClean="0"/>
              <a:t>until 8/31/2015.</a:t>
            </a:r>
            <a:endParaRPr lang="en-US" b="1" dirty="0" smtClean="0"/>
          </a:p>
          <a:p>
            <a:endParaRPr lang="en-US" dirty="0" smtClean="0"/>
          </a:p>
        </p:txBody>
      </p:sp>
      <p:sp>
        <p:nvSpPr>
          <p:cNvPr id="56324" name="Slide Number Placeholder 3"/>
          <p:cNvSpPr>
            <a:spLocks noGrp="1"/>
          </p:cNvSpPr>
          <p:nvPr>
            <p:ph type="sldNum" sz="quarter" idx="5"/>
          </p:nvPr>
        </p:nvSpPr>
        <p:spPr>
          <a:noFill/>
        </p:spPr>
        <p:txBody>
          <a:bodyPr/>
          <a:lstStyle/>
          <a:p>
            <a:fld id="{6C7EFB13-0929-43BE-8953-5B923B4F9B9A}"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txBox="1">
            <a:spLocks noGrp="1" noChangeArrowheads="1"/>
          </p:cNvSpPr>
          <p:nvPr/>
        </p:nvSpPr>
        <p:spPr bwMode="auto">
          <a:xfrm>
            <a:off x="4008706" y="8893297"/>
            <a:ext cx="3066733" cy="468154"/>
          </a:xfrm>
          <a:prstGeom prst="rect">
            <a:avLst/>
          </a:prstGeom>
          <a:noFill/>
          <a:ln w="9525">
            <a:noFill/>
            <a:miter lim="800000"/>
            <a:headEnd/>
            <a:tailEnd/>
          </a:ln>
        </p:spPr>
        <p:txBody>
          <a:bodyPr lIns="93921" tIns="46960" rIns="93921" bIns="46960" anchor="b"/>
          <a:lstStyle/>
          <a:p>
            <a:pPr algn="r"/>
            <a:fld id="{76F3CB41-8098-480C-A35F-77BCC6E5ACD7}" type="slidenum">
              <a:rPr lang="en-US" sz="1200">
                <a:solidFill>
                  <a:srgbClr val="000000"/>
                </a:solidFill>
              </a:rPr>
              <a:pPr algn="r"/>
              <a:t>30</a:t>
            </a:fld>
            <a:endParaRPr lang="en-US" sz="1200" dirty="0">
              <a:solidFill>
                <a:srgbClr val="000000"/>
              </a:solidFill>
            </a:endParaRPr>
          </a:p>
        </p:txBody>
      </p:sp>
      <p:sp>
        <p:nvSpPr>
          <p:cNvPr id="503811" name="Rectangle 7"/>
          <p:cNvSpPr txBox="1">
            <a:spLocks noGrp="1" noChangeArrowheads="1"/>
          </p:cNvSpPr>
          <p:nvPr/>
        </p:nvSpPr>
        <p:spPr bwMode="auto">
          <a:xfrm>
            <a:off x="4008706" y="8893297"/>
            <a:ext cx="3066733" cy="468154"/>
          </a:xfrm>
          <a:prstGeom prst="rect">
            <a:avLst/>
          </a:prstGeom>
          <a:noFill/>
          <a:ln w="9525">
            <a:noFill/>
            <a:miter lim="800000"/>
            <a:headEnd/>
            <a:tailEnd/>
          </a:ln>
        </p:spPr>
        <p:txBody>
          <a:bodyPr lIns="93913" tIns="46956" rIns="93913" bIns="46956" anchor="b"/>
          <a:lstStyle/>
          <a:p>
            <a:pPr algn="r" defTabSz="888739"/>
            <a:fld id="{11F8372D-8625-45D1-925A-19151E3391B8}" type="slidenum">
              <a:rPr lang="en-US" sz="1200">
                <a:solidFill>
                  <a:srgbClr val="000000"/>
                </a:solidFill>
              </a:rPr>
              <a:pPr algn="r" defTabSz="888739"/>
              <a:t>30</a:t>
            </a:fld>
            <a:endParaRPr lang="en-US" sz="1200" dirty="0">
              <a:solidFill>
                <a:srgbClr val="000000"/>
              </a:solidFill>
            </a:endParaRPr>
          </a:p>
        </p:txBody>
      </p:sp>
      <p:sp>
        <p:nvSpPr>
          <p:cNvPr id="503812" name="Rectangle 2"/>
          <p:cNvSpPr>
            <a:spLocks noGrp="1" noRot="1" noChangeAspect="1" noChangeArrowheads="1" noTextEdit="1"/>
          </p:cNvSpPr>
          <p:nvPr>
            <p:ph type="sldImg"/>
          </p:nvPr>
        </p:nvSpPr>
        <p:spPr>
          <a:xfrm>
            <a:off x="1198563" y="701675"/>
            <a:ext cx="4683125" cy="3511550"/>
          </a:xfrm>
          <a:ln/>
        </p:spPr>
      </p:sp>
      <p:sp>
        <p:nvSpPr>
          <p:cNvPr id="503813" name="Rectangle 3"/>
          <p:cNvSpPr>
            <a:spLocks noGrp="1" noChangeArrowheads="1"/>
          </p:cNvSpPr>
          <p:nvPr>
            <p:ph type="body" idx="1"/>
          </p:nvPr>
        </p:nvSpPr>
        <p:spPr>
          <a:noFill/>
          <a:ln/>
        </p:spPr>
        <p:txBody>
          <a:bodyPr lIns="93905" tIns="46952" rIns="93905" bIns="46952">
            <a:normAutofit/>
          </a:bodyPr>
          <a:lstStyle/>
          <a:p>
            <a:pPr>
              <a:spcBef>
                <a:spcPct val="0"/>
              </a:spcBef>
            </a:pPr>
            <a:r>
              <a:rPr lang="en-US" dirty="0" smtClean="0">
                <a:latin typeface="Arial" charset="0"/>
              </a:rPr>
              <a:t>School and child care</a:t>
            </a:r>
            <a:r>
              <a:rPr lang="en-US" baseline="0" dirty="0" smtClean="0">
                <a:latin typeface="Arial" charset="0"/>
              </a:rPr>
              <a:t> requirements are based on ACIP routinely recommended vaccines for children.  The schedule is released annually, normally at the end January.  </a:t>
            </a:r>
            <a:endParaRPr lang="en-US" dirty="0"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E3A5E99-8C94-4BF4-9B1A-7DEEABF938F3}" type="slidenum">
              <a:rPr lang="en-US" smtClean="0"/>
              <a:pPr/>
              <a:t>31</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708349" y="4448100"/>
            <a:ext cx="5660378" cy="4648381"/>
          </a:xfrm>
          <a:noFill/>
          <a:ln/>
        </p:spPr>
        <p:txBody>
          <a:bodyPr/>
          <a:lstStyle/>
          <a:p>
            <a:pPr lvl="1" eaLnBrk="1" hangingPunct="1">
              <a:lnSpc>
                <a:spcPct val="90000"/>
              </a:lnSpc>
              <a:buFont typeface="Webdings" pitchFamily="18" charset="2"/>
              <a:buNone/>
            </a:pPr>
            <a:r>
              <a:rPr lang="en-US" b="1" dirty="0" smtClean="0"/>
              <a:t>Vaccine requirements</a:t>
            </a:r>
            <a:r>
              <a:rPr lang="en-US" b="1" baseline="0" dirty="0" smtClean="0"/>
              <a:t> are consistent with the recommended childhood and adolescent immunization schedule; children are required to be age appropriately immunized against each of the listed diseases.</a:t>
            </a:r>
            <a:endParaRPr lang="en-US" b="1" dirty="0" smtClean="0"/>
          </a:p>
          <a:p>
            <a:pPr lvl="1" eaLnBrk="1" hangingPunct="1">
              <a:lnSpc>
                <a:spcPct val="90000"/>
              </a:lnSpc>
              <a:buFont typeface="Webdings" pitchFamily="18" charset="2"/>
              <a:buChar char="&lt;"/>
            </a:pPr>
            <a:endParaRPr lang="en-US" b="1" dirty="0" smtClean="0"/>
          </a:p>
          <a:p>
            <a:pPr lvl="1" eaLnBrk="1" hangingPunct="1">
              <a:lnSpc>
                <a:spcPct val="90000"/>
              </a:lnSpc>
              <a:buFont typeface="Webdings" pitchFamily="18" charset="2"/>
              <a:buChar char="&lt;"/>
            </a:pPr>
            <a:r>
              <a:rPr lang="en-US" b="1" dirty="0" smtClean="0"/>
              <a:t>On the Rules </a:t>
            </a:r>
            <a:r>
              <a:rPr lang="en-US" b="1" dirty="0" smtClean="0"/>
              <a:t>&amp; </a:t>
            </a:r>
            <a:r>
              <a:rPr lang="en-US" b="1" dirty="0" smtClean="0"/>
              <a:t>Regulations</a:t>
            </a:r>
            <a:r>
              <a:rPr lang="en-US" b="1" baseline="0" dirty="0" smtClean="0"/>
              <a:t> </a:t>
            </a:r>
            <a:r>
              <a:rPr lang="en-US" b="1" dirty="0" smtClean="0"/>
              <a:t>under </a:t>
            </a:r>
            <a:r>
              <a:rPr lang="en-US" b="1" dirty="0" smtClean="0"/>
              <a:t>—Official Immunization Schedules, bullet #1  states that an  immunization regimen equivalent with the current Immunization Schedule developed</a:t>
            </a:r>
            <a:r>
              <a:rPr lang="en-US" dirty="0" smtClean="0"/>
              <a:t> by the Advisory Committee on Immunization Practices (ACIP), the American Academy of Pediatrics (AAP), and the American Academy of Family Physicians (AAFP) shall be deemed the minimum regimen of immunization. So our vaccine requirements are consistent with the current schedule </a:t>
            </a:r>
          </a:p>
          <a:p>
            <a:pPr lvl="1" eaLnBrk="1" hangingPunct="1">
              <a:lnSpc>
                <a:spcPct val="90000"/>
              </a:lnSpc>
              <a:buFont typeface="Webdings" pitchFamily="18" charset="2"/>
              <a:buChar char="&lt;"/>
            </a:pPr>
            <a:endParaRPr lang="en-US" dirty="0" smtClean="0"/>
          </a:p>
          <a:p>
            <a:pPr lvl="1" eaLnBrk="1" hangingPunct="1">
              <a:lnSpc>
                <a:spcPct val="90000"/>
              </a:lnSpc>
              <a:buFont typeface="Webdings" pitchFamily="18" charset="2"/>
              <a:buChar char="&lt;"/>
            </a:pPr>
            <a:r>
              <a:rPr lang="en-US" dirty="0" smtClean="0"/>
              <a:t> This means that for </a:t>
            </a:r>
            <a:r>
              <a:rPr lang="en-US" b="1" dirty="0" smtClean="0"/>
              <a:t>children to enter a Georgia School for the first time and to attend child care facilities, they are required to be age appropriately immunized  against each of the diseases stated in the DPH Rules and Regulations</a:t>
            </a:r>
            <a:r>
              <a:rPr lang="en-US" dirty="0" smtClean="0"/>
              <a:t>, Section 290-5-4-.02</a:t>
            </a:r>
          </a:p>
          <a:p>
            <a:pPr lvl="1" eaLnBrk="1" hangingPunct="1">
              <a:lnSpc>
                <a:spcPct val="90000"/>
              </a:lnSpc>
              <a:buFont typeface="Webdings" pitchFamily="18" charset="2"/>
              <a:buChar char="&lt;"/>
            </a:pPr>
            <a:endParaRPr lang="en-US" dirty="0" smtClean="0"/>
          </a:p>
          <a:p>
            <a:pPr eaLnBrk="1" hangingPunct="1">
              <a:lnSpc>
                <a:spcPct val="90000"/>
              </a:lnSpc>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0"/>
            <a:ext cx="4683125" cy="3511550"/>
          </a:xfrm>
        </p:spPr>
      </p:sp>
      <p:sp>
        <p:nvSpPr>
          <p:cNvPr id="3" name="Notes Placeholder 2"/>
          <p:cNvSpPr>
            <a:spLocks noGrp="1"/>
          </p:cNvSpPr>
          <p:nvPr>
            <p:ph type="body" idx="1"/>
          </p:nvPr>
        </p:nvSpPr>
        <p:spPr>
          <a:xfrm>
            <a:off x="708349" y="3683834"/>
            <a:ext cx="5660378" cy="5679241"/>
          </a:xfrm>
        </p:spPr>
        <p:txBody>
          <a:bodyPr/>
          <a:lstStyle/>
          <a:p>
            <a:r>
              <a:rPr lang="en-US" sz="1100" dirty="0" smtClean="0"/>
              <a:t>This is a list of vaccines that are not</a:t>
            </a:r>
            <a:r>
              <a:rPr lang="en-US" sz="1100" baseline="0" dirty="0" smtClean="0"/>
              <a:t> required for school attendance, but are strongly recommended.</a:t>
            </a:r>
            <a:endParaRPr lang="en-US" sz="1100" dirty="0" smtClean="0"/>
          </a:p>
          <a:p>
            <a:endParaRPr lang="en-US" sz="1100" dirty="0" smtClean="0"/>
          </a:p>
          <a:p>
            <a:r>
              <a:rPr lang="en-US" sz="1100" b="1" dirty="0" smtClean="0"/>
              <a:t>The </a:t>
            </a:r>
            <a:r>
              <a:rPr lang="en-US" sz="1100" b="1" dirty="0"/>
              <a:t>routine use of Rotavirus vaccine </a:t>
            </a:r>
            <a:r>
              <a:rPr lang="en-US" sz="1100" dirty="0"/>
              <a:t>has resulted in a dramatic decrease in hospitalizations for the management of dehydration. In the developing world the use of the vaccine has dramatically reduced deaths from rotavirus infection.</a:t>
            </a:r>
          </a:p>
          <a:p>
            <a:r>
              <a:rPr lang="en-US" sz="1100" dirty="0" err="1"/>
              <a:t>Rotateq</a:t>
            </a:r>
            <a:r>
              <a:rPr lang="en-US" sz="1100" dirty="0"/>
              <a:t>® (Merck &amp; Co) is a live, oral </a:t>
            </a:r>
            <a:r>
              <a:rPr lang="en-US" sz="1100" dirty="0" err="1"/>
              <a:t>pentavalent</a:t>
            </a:r>
            <a:r>
              <a:rPr lang="en-US" sz="1100" dirty="0"/>
              <a:t> vaccine that contains of 5 live </a:t>
            </a:r>
            <a:r>
              <a:rPr lang="en-US" sz="1100" dirty="0" err="1"/>
              <a:t>reassortant</a:t>
            </a:r>
            <a:r>
              <a:rPr lang="en-US" sz="1100" dirty="0"/>
              <a:t> rotaviruses. (G1, G2, G3 and G4.) It is referred to as RV5 rotavirus vaccine. </a:t>
            </a:r>
          </a:p>
          <a:p>
            <a:r>
              <a:rPr lang="en-US" sz="1100" dirty="0"/>
              <a:t>Ref: </a:t>
            </a:r>
            <a:r>
              <a:rPr lang="en-US" sz="1100" dirty="0" err="1"/>
              <a:t>Rotateq</a:t>
            </a:r>
            <a:r>
              <a:rPr lang="en-US" sz="1100" dirty="0"/>
              <a:t>® Prescribing Information December 2009</a:t>
            </a:r>
          </a:p>
          <a:p>
            <a:r>
              <a:rPr lang="en-US" sz="1100" dirty="0" err="1"/>
              <a:t>Rotarix</a:t>
            </a:r>
            <a:r>
              <a:rPr lang="en-US" sz="1100" dirty="0"/>
              <a:t>®  (GSK) is a live, oral, monovalent attenuated rotavirus vaccine.  It is referred to as RV1 rotavirus vaccine. ACIP does not express a preference for RV5 or RV1.</a:t>
            </a:r>
          </a:p>
          <a:p>
            <a:endParaRPr lang="en-US" sz="1100" dirty="0"/>
          </a:p>
          <a:p>
            <a:r>
              <a:rPr lang="en-US" sz="1100" b="1" dirty="0"/>
              <a:t>Gardasil® (HPV4) from Merck is a </a:t>
            </a:r>
            <a:r>
              <a:rPr lang="en-US" sz="1100" b="1" dirty="0" err="1"/>
              <a:t>quadrivalent</a:t>
            </a:r>
            <a:r>
              <a:rPr lang="en-US" sz="1100" b="1" dirty="0"/>
              <a:t> HPV vaccine</a:t>
            </a:r>
            <a:r>
              <a:rPr lang="en-US" sz="1100" dirty="0"/>
              <a:t>, licensed 6-8-06 for females ages 9 through 26 years and in October 2009  the ACIP issued a permissive  provisional recommendation for this 3-dose vaccine series to be administered to males aged 9-18 years at their pre-adolescent visit to their healthcare provider to reduce their likelihood of acquiring genital warts. </a:t>
            </a:r>
          </a:p>
          <a:p>
            <a:r>
              <a:rPr lang="en-US" sz="1100" dirty="0"/>
              <a:t>Routine recommendations:  11-12 yrs. of age with catch-up for 13-26 year olds. The vaccination series can be started beginning at age 9 years.</a:t>
            </a:r>
          </a:p>
          <a:p>
            <a:r>
              <a:rPr lang="en-US" sz="1100" dirty="0"/>
              <a:t>Prevents infection from 4 serotypes:</a:t>
            </a:r>
          </a:p>
          <a:p>
            <a:r>
              <a:rPr lang="en-US" sz="1100" dirty="0"/>
              <a:t>   HPV types 6,11,16,18</a:t>
            </a:r>
          </a:p>
          <a:p>
            <a:r>
              <a:rPr lang="en-US" sz="1100" dirty="0"/>
              <a:t>   Types 6 and 11 cause 70% of cervical cancer</a:t>
            </a:r>
          </a:p>
          <a:p>
            <a:r>
              <a:rPr lang="en-US" sz="1100" dirty="0"/>
              <a:t>   Together these 4 serotypes cause 90% of genital warts</a:t>
            </a:r>
          </a:p>
          <a:p>
            <a:endParaRPr lang="en-US" sz="1100" dirty="0"/>
          </a:p>
          <a:p>
            <a:r>
              <a:rPr lang="en-US" sz="1100" b="1" dirty="0" err="1"/>
              <a:t>Cervarix</a:t>
            </a:r>
            <a:r>
              <a:rPr lang="en-US" sz="1100" b="1" dirty="0"/>
              <a:t> ® (HPV2) is a bivalent vaccine </a:t>
            </a:r>
            <a:r>
              <a:rPr lang="en-US" sz="1100" dirty="0"/>
              <a:t>licensed for females ages 9 through 26 years.</a:t>
            </a:r>
          </a:p>
          <a:p>
            <a:r>
              <a:rPr lang="en-US" sz="1100" dirty="0"/>
              <a:t>Prevents infection from 2 serotypes:</a:t>
            </a:r>
          </a:p>
          <a:p>
            <a:r>
              <a:rPr lang="en-US" sz="1100" dirty="0"/>
              <a:t>   HPV types 16,18</a:t>
            </a:r>
          </a:p>
          <a:p>
            <a:endParaRPr lang="en-US" sz="1100" dirty="0"/>
          </a:p>
          <a:p>
            <a:r>
              <a:rPr lang="en-US" sz="1100" b="1" dirty="0"/>
              <a:t>Routine annual influenza vaccination </a:t>
            </a:r>
            <a:r>
              <a:rPr lang="en-US" sz="1100" dirty="0"/>
              <a:t>is recommended for all persons aged ≥6 months. To permit time for production of protective antibody levels (4,5), vaccination optimally should occur before onset of influenza activity in the community. Therefore, vaccination providers should offer vaccination as soon as vaccine is available. Vaccination should be offered throughout the influenza season (i.e., as long as influenza viruses are circulating in the community).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C36579B-CB2F-44D1-BEC0-CBC37294ED32}" type="slidenum">
              <a:rPr lang="en-US" smtClean="0"/>
              <a:t>32</a:t>
            </a:fld>
            <a:endParaRPr lang="en-US"/>
          </a:p>
        </p:txBody>
      </p:sp>
    </p:spTree>
    <p:extLst>
      <p:ext uri="{BB962C8B-B14F-4D97-AF65-F5344CB8AC3E}">
        <p14:creationId xmlns:p14="http://schemas.microsoft.com/office/powerpoint/2010/main" val="710777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26A5600-DEBD-4BFF-959D-A66CDDE1A0D0}" type="slidenum">
              <a:rPr lang="en-US" smtClean="0"/>
              <a:pPr/>
              <a:t>33</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z="1000" dirty="0" smtClean="0"/>
              <a:t>Why </a:t>
            </a:r>
            <a:r>
              <a:rPr lang="en-US" sz="1000" dirty="0"/>
              <a:t>do we periodically change the Immunization rules and regulations?</a:t>
            </a:r>
          </a:p>
          <a:p>
            <a:pPr lvl="1" eaLnBrk="1" hangingPunct="1">
              <a:buFont typeface="Wingdings" pitchFamily="2" charset="2"/>
              <a:buChar char="n"/>
            </a:pPr>
            <a:r>
              <a:rPr lang="en-US" sz="1000" dirty="0"/>
              <a:t>As illustrated in the previous </a:t>
            </a:r>
            <a:r>
              <a:rPr lang="en-US" sz="1000" dirty="0" smtClean="0"/>
              <a:t>slides, </a:t>
            </a:r>
            <a:r>
              <a:rPr lang="en-US" sz="1000" b="1" dirty="0"/>
              <a:t>vaccines </a:t>
            </a:r>
            <a:r>
              <a:rPr lang="en-US" sz="1000" b="1" dirty="0" smtClean="0"/>
              <a:t>do work</a:t>
            </a:r>
            <a:r>
              <a:rPr lang="en-US" sz="1000" b="1" dirty="0"/>
              <a:t>. </a:t>
            </a:r>
            <a:r>
              <a:rPr lang="en-US" sz="1000" dirty="0"/>
              <a:t>New vaccines are being developed and recommendations for existing vaccines are being expanded. As these new vaccines become routinely recommended for children and adolescents who attend school and child care by the ACIP, AAP and AAFP</a:t>
            </a:r>
            <a:r>
              <a:rPr lang="en-US" sz="1000" b="1" dirty="0"/>
              <a:t> </a:t>
            </a:r>
            <a:r>
              <a:rPr lang="en-US" sz="1000" dirty="0"/>
              <a:t> we incorporate these recommendations into our school requirements . If we can adequately immunize our children and maintain high coverage levels, then the incidence of these vaccine preventable diseases will remain low. Our goal is to have </a:t>
            </a:r>
            <a:r>
              <a:rPr lang="en-US" sz="1000" dirty="0" smtClean="0"/>
              <a:t>100% </a:t>
            </a:r>
            <a:r>
              <a:rPr lang="en-US" sz="1000" dirty="0"/>
              <a:t>of all children attending child care and schools appropriately immunized for their age with all the recommended and required vaccinations,  </a:t>
            </a:r>
          </a:p>
          <a:p>
            <a:pPr lvl="1" eaLnBrk="1" hangingPunct="1">
              <a:buFont typeface="Wingdings" pitchFamily="2" charset="2"/>
              <a:buChar char="n"/>
            </a:pPr>
            <a:r>
              <a:rPr lang="en-US" sz="1000" dirty="0"/>
              <a:t>Also </a:t>
            </a:r>
            <a:r>
              <a:rPr lang="en-US" sz="1000" b="1" dirty="0"/>
              <a:t>immunization laws work!</a:t>
            </a:r>
            <a:r>
              <a:rPr lang="en-US" sz="1000" dirty="0"/>
              <a:t>  Laws requiring vaccination of school age children have been established for over thirty years.  Laws requiring vaccination of infants and children attending child care facilities have been in existence for the past twenty years.  These laws were established as a means to ensure that infants and children are adequately vaccinated and that high levels of immunization are maintained in all communities throughout Georgia. </a:t>
            </a:r>
          </a:p>
          <a:p>
            <a:pPr lvl="1" eaLnBrk="1" hangingPunct="1">
              <a:buFont typeface="Wingdings" pitchFamily="2" charset="2"/>
              <a:buChar char="n"/>
            </a:pPr>
            <a:r>
              <a:rPr lang="en-US" sz="1000" dirty="0"/>
              <a:t>These legal requirements have resulted in the need for partnerships to be developed between health care providers, parents, child care facilities, and schools.  Each partner has specific responsibilities and plays an important role in ensuring that Georgia’s children are adequately protected from vaccine preventable diseases.  As a result of the collaborative efforts of each partner, immunization rates are maintained and the incidence of disease remains low. </a:t>
            </a:r>
          </a:p>
          <a:p>
            <a:pPr eaLnBrk="1" hangingPunct="1"/>
            <a:r>
              <a:rPr lang="en-US" sz="1000" b="1" dirty="0"/>
              <a:t>So, partnerships work!  Counting on you to help us continue to keep our coverage levels high and incidence of VPDs low!</a:t>
            </a:r>
          </a:p>
          <a:p>
            <a:pPr eaLnBrk="1" hangingPunct="1"/>
            <a:endParaRPr lang="en-US" sz="1000" b="1" dirty="0"/>
          </a:p>
          <a:p>
            <a:pPr eaLnBrk="1" hangingPunct="1"/>
            <a:endParaRPr lang="en-US" sz="900" dirty="0"/>
          </a:p>
          <a:p>
            <a:pPr eaLnBrk="1" hangingPunct="1"/>
            <a:endParaRPr lang="en-US" sz="10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0624821-64F6-48C0-8C7C-FA90CCA22687}" type="slidenum">
              <a:rPr lang="en-US" smtClean="0"/>
              <a:pPr/>
              <a:t>34</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lnSpc>
                <a:spcPct val="90000"/>
              </a:lnSpc>
            </a:pPr>
            <a:r>
              <a:rPr lang="en-US" dirty="0" smtClean="0">
                <a:solidFill>
                  <a:schemeClr val="tx2"/>
                </a:solidFill>
              </a:rPr>
              <a:t>DPH </a:t>
            </a:r>
            <a:r>
              <a:rPr lang="en-US" dirty="0" smtClean="0">
                <a:solidFill>
                  <a:schemeClr val="tx2"/>
                </a:solidFill>
              </a:rPr>
              <a:t>Rules and Regulations</a:t>
            </a:r>
            <a:r>
              <a:rPr lang="en-US" baseline="0" dirty="0" smtClean="0">
                <a:solidFill>
                  <a:schemeClr val="tx2"/>
                </a:solidFill>
              </a:rPr>
              <a:t> </a:t>
            </a:r>
            <a:r>
              <a:rPr lang="en-US" baseline="0" dirty="0" smtClean="0">
                <a:solidFill>
                  <a:schemeClr val="tx2"/>
                </a:solidFill>
              </a:rPr>
              <a:t>were updated </a:t>
            </a:r>
            <a:r>
              <a:rPr lang="en-US" baseline="0" dirty="0" smtClean="0">
                <a:solidFill>
                  <a:schemeClr val="tx2"/>
                </a:solidFill>
              </a:rPr>
              <a:t>for the 2014-2015 school year to reflect the new school requirements.  </a:t>
            </a:r>
          </a:p>
          <a:p>
            <a:pPr eaLnBrk="1" hangingPunct="1">
              <a:lnSpc>
                <a:spcPct val="90000"/>
              </a:lnSpc>
            </a:pPr>
            <a:r>
              <a:rPr lang="en-US" baseline="0" dirty="0" smtClean="0">
                <a:solidFill>
                  <a:schemeClr val="tx2"/>
                </a:solidFill>
              </a:rPr>
              <a:t>(511-2-2)</a:t>
            </a:r>
            <a:endParaRPr lang="en-US" dirty="0" smtClean="0">
              <a:solidFill>
                <a:schemeClr val="tx2"/>
              </a:solidFill>
            </a:endParaRPr>
          </a:p>
          <a:p>
            <a:pPr eaLnBrk="1" hangingPunct="1">
              <a:lnSpc>
                <a:spcPct val="90000"/>
              </a:lnSpc>
            </a:pPr>
            <a:endParaRPr lang="en-US" dirty="0" smtClean="0">
              <a:solidFill>
                <a:schemeClr val="tx2"/>
              </a:solidFill>
            </a:endParaRPr>
          </a:p>
          <a:p>
            <a:pPr eaLnBrk="1" hangingPunct="1">
              <a:lnSpc>
                <a:spcPct val="90000"/>
              </a:lnSpc>
            </a:pPr>
            <a:r>
              <a:rPr lang="en-US" dirty="0" smtClean="0">
                <a:solidFill>
                  <a:schemeClr val="tx2"/>
                </a:solidFill>
              </a:rPr>
              <a:t>The DPH rules and regulations provide the details of those requirements </a:t>
            </a:r>
            <a:r>
              <a:rPr lang="en-US" dirty="0" smtClean="0">
                <a:solidFill>
                  <a:schemeClr val="tx2"/>
                </a:solidFill>
              </a:rPr>
              <a:t>by: </a:t>
            </a:r>
            <a:endParaRPr lang="en-US" dirty="0" smtClean="0">
              <a:solidFill>
                <a:schemeClr val="tx2"/>
              </a:solidFill>
            </a:endParaRPr>
          </a:p>
          <a:p>
            <a:pPr eaLnBrk="1" hangingPunct="1">
              <a:lnSpc>
                <a:spcPct val="90000"/>
              </a:lnSpc>
              <a:buFontTx/>
              <a:buChar char="•"/>
            </a:pPr>
            <a:r>
              <a:rPr lang="en-US" b="1" dirty="0" smtClean="0">
                <a:solidFill>
                  <a:schemeClr val="tx2"/>
                </a:solidFill>
              </a:rPr>
              <a:t>Defining terms for facility, school, and certificate of immunization</a:t>
            </a:r>
          </a:p>
          <a:p>
            <a:pPr lvl="1" eaLnBrk="1" hangingPunct="1">
              <a:lnSpc>
                <a:spcPct val="90000"/>
              </a:lnSpc>
              <a:buFontTx/>
              <a:buChar char="•"/>
            </a:pPr>
            <a:r>
              <a:rPr lang="en-US" dirty="0" smtClean="0">
                <a:solidFill>
                  <a:schemeClr val="tx2"/>
                </a:solidFill>
              </a:rPr>
              <a:t>Define “Facility” is defined as any public or private day center or nursery intended for the care, supervision, or instruction of children</a:t>
            </a:r>
          </a:p>
          <a:p>
            <a:pPr lvl="1" eaLnBrk="1" hangingPunct="1">
              <a:lnSpc>
                <a:spcPct val="90000"/>
              </a:lnSpc>
              <a:buFontTx/>
              <a:buChar char="•"/>
            </a:pPr>
            <a:r>
              <a:rPr lang="en-US" dirty="0" smtClean="0">
                <a:solidFill>
                  <a:schemeClr val="tx2"/>
                </a:solidFill>
              </a:rPr>
              <a:t>“School” is defined as any public or private educational program or institution instructing children at any level or levels, kindergarten through twelfth grade, or children of</a:t>
            </a:r>
            <a:r>
              <a:rPr lang="en-US" baseline="0" dirty="0" smtClean="0">
                <a:solidFill>
                  <a:schemeClr val="tx2"/>
                </a:solidFill>
              </a:rPr>
              <a:t> ages five through nineteen if grade divisions are not used</a:t>
            </a:r>
            <a:endParaRPr lang="en-US" dirty="0" smtClean="0">
              <a:solidFill>
                <a:schemeClr val="tx2"/>
              </a:solidFill>
            </a:endParaRPr>
          </a:p>
          <a:p>
            <a:pPr lvl="1" eaLnBrk="1" hangingPunct="1">
              <a:lnSpc>
                <a:spcPct val="90000"/>
              </a:lnSpc>
              <a:buFontTx/>
              <a:buChar char="•"/>
            </a:pPr>
            <a:r>
              <a:rPr lang="en-US" dirty="0" smtClean="0">
                <a:solidFill>
                  <a:schemeClr val="tx2"/>
                </a:solidFill>
              </a:rPr>
              <a:t> Certificate of Immunization is a certification by a physician licensed under GA law, advanced practice registered nurse or physician assistant</a:t>
            </a:r>
            <a:r>
              <a:rPr lang="en-US" baseline="0" dirty="0" smtClean="0">
                <a:solidFill>
                  <a:schemeClr val="tx2"/>
                </a:solidFill>
              </a:rPr>
              <a:t> </a:t>
            </a:r>
            <a:r>
              <a:rPr lang="en-US" dirty="0" smtClean="0">
                <a:solidFill>
                  <a:schemeClr val="tx2"/>
                </a:solidFill>
              </a:rPr>
              <a:t> or qualified employee of a local</a:t>
            </a:r>
            <a:r>
              <a:rPr lang="en-US" baseline="0" dirty="0" smtClean="0">
                <a:solidFill>
                  <a:schemeClr val="tx2"/>
                </a:solidFill>
              </a:rPr>
              <a:t> </a:t>
            </a:r>
            <a:r>
              <a:rPr lang="en-US" dirty="0" smtClean="0">
                <a:solidFill>
                  <a:schemeClr val="tx2"/>
                </a:solidFill>
              </a:rPr>
              <a:t>Board of Health or the State Immunization Program , on a form provided by the DPH that the named person has been immunized in accordance with the  R&amp;R of DPH- Requirement for Certificate of Immunization as means of documentation was mandated in 1981</a:t>
            </a:r>
          </a:p>
          <a:p>
            <a:pPr eaLnBrk="1" hangingPunct="1">
              <a:lnSpc>
                <a:spcPct val="90000"/>
              </a:lnSpc>
              <a:buFontTx/>
              <a:buChar char="•"/>
            </a:pPr>
            <a:r>
              <a:rPr lang="en-US" b="1" dirty="0" smtClean="0">
                <a:solidFill>
                  <a:schemeClr val="tx2"/>
                </a:solidFill>
              </a:rPr>
              <a:t>Determining  the specific requirements for immunization based on an immunization regimen equivalent to the current immunization schedule developed by the  ACIP  and adopted by DPH.  </a:t>
            </a:r>
          </a:p>
          <a:p>
            <a:pPr lvl="1" eaLnBrk="1" hangingPunct="1">
              <a:lnSpc>
                <a:spcPct val="90000"/>
              </a:lnSpc>
              <a:buFontTx/>
              <a:buChar char="•"/>
            </a:pPr>
            <a:r>
              <a:rPr lang="en-US" dirty="0" smtClean="0">
                <a:solidFill>
                  <a:schemeClr val="tx2"/>
                </a:solidFill>
              </a:rPr>
              <a:t>State which immunizations are required</a:t>
            </a:r>
          </a:p>
          <a:p>
            <a:pPr lvl="1" eaLnBrk="1" hangingPunct="1">
              <a:lnSpc>
                <a:spcPct val="90000"/>
              </a:lnSpc>
              <a:buFontTx/>
              <a:buChar char="•"/>
            </a:pPr>
            <a:r>
              <a:rPr lang="en-US" dirty="0" smtClean="0">
                <a:solidFill>
                  <a:schemeClr val="tx2"/>
                </a:solidFill>
              </a:rPr>
              <a:t>Provide acceptable means for documentation of immunity and for medical exemption and religious </a:t>
            </a:r>
            <a:r>
              <a:rPr lang="en-US" dirty="0" smtClean="0">
                <a:solidFill>
                  <a:schemeClr val="tx2"/>
                </a:solidFill>
              </a:rPr>
              <a:t>exemption</a:t>
            </a:r>
          </a:p>
          <a:p>
            <a:pPr lvl="1" eaLnBrk="1" hangingPunct="1">
              <a:lnSpc>
                <a:spcPct val="90000"/>
              </a:lnSpc>
              <a:buFontTx/>
              <a:buChar char="•"/>
            </a:pPr>
            <a:r>
              <a:rPr lang="en-US" dirty="0" smtClean="0">
                <a:solidFill>
                  <a:schemeClr val="tx2"/>
                </a:solidFill>
              </a:rPr>
              <a:t>Providing  </a:t>
            </a:r>
            <a:r>
              <a:rPr lang="en-US" dirty="0" smtClean="0">
                <a:solidFill>
                  <a:schemeClr val="tx2"/>
                </a:solidFill>
              </a:rPr>
              <a:t>directions for issuing, maintaining, and inspecting certificates</a:t>
            </a:r>
          </a:p>
          <a:p>
            <a:pPr eaLnBrk="1" hangingPunct="1">
              <a:lnSpc>
                <a:spcPct val="90000"/>
              </a:lnSpc>
            </a:pP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CD0C50-F52B-464D-99D4-BCF48FD664FD}" type="slidenum">
              <a:rPr lang="en-US"/>
              <a:pPr/>
              <a:t>35</a:t>
            </a:fld>
            <a:endParaRPr 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r>
              <a:rPr lang="en-US" dirty="0"/>
              <a:t>Let’s take a few minutes to review highlights of the Georgia requirements for children to attend day care and enter school. </a:t>
            </a:r>
          </a:p>
          <a:p>
            <a:endParaRPr lang="en-US" dirty="0"/>
          </a:p>
          <a:p>
            <a:pPr lvl="1">
              <a:buFont typeface="Wingdings" pitchFamily="2" charset="2"/>
              <a:buChar char="n"/>
            </a:pPr>
            <a:r>
              <a:rPr lang="en-US" dirty="0"/>
              <a:t>Georgia law requires that all children attending a facility or school must be immunized according to the rules and regulations established by the Department of </a:t>
            </a:r>
            <a:r>
              <a:rPr lang="en-US" dirty="0" smtClean="0"/>
              <a:t>Public Health (DPH).  </a:t>
            </a:r>
            <a:r>
              <a:rPr lang="en-US" dirty="0"/>
              <a:t>These rules were most recently revised in early</a:t>
            </a:r>
            <a:r>
              <a:rPr lang="en-US" dirty="0">
                <a:solidFill>
                  <a:schemeClr val="tx2"/>
                </a:solidFill>
              </a:rPr>
              <a:t> 2007</a:t>
            </a:r>
            <a:r>
              <a:rPr lang="en-US" dirty="0"/>
              <a:t> and will be discussed in the next few slides.</a:t>
            </a:r>
          </a:p>
          <a:p>
            <a:pPr lvl="1">
              <a:buFont typeface="Wingdings" pitchFamily="2" charset="2"/>
              <a:buChar char="n"/>
            </a:pPr>
            <a:r>
              <a:rPr lang="en-US" dirty="0"/>
              <a:t>“Facility” is defined as any public or private child care center or nursery intended for the care, supervision, or instruction of children.  This would include Pre-K programs, regardless of their physical location. </a:t>
            </a:r>
          </a:p>
          <a:p>
            <a:pPr lvl="1">
              <a:buFont typeface="Wingdings" pitchFamily="2" charset="2"/>
              <a:buChar char="n"/>
            </a:pPr>
            <a:r>
              <a:rPr lang="en-US" dirty="0"/>
              <a:t>“School” is defined as any public or private educational program or institution instructing children at any level or levels, kindergarten through twelfth grade, or children ages five through nineteen if grade divisions are not used. </a:t>
            </a:r>
          </a:p>
          <a:p>
            <a:pPr lvl="1">
              <a:buFont typeface="Wingdings" pitchFamily="2" charset="2"/>
              <a:buChar char="n"/>
            </a:pPr>
            <a:r>
              <a:rPr lang="en-US" dirty="0">
                <a:solidFill>
                  <a:schemeClr val="tx2"/>
                </a:solidFill>
              </a:rPr>
              <a:t>“New entrant” means any child entering any school or facility in GA for the 1</a:t>
            </a:r>
            <a:r>
              <a:rPr lang="en-US" baseline="30000" dirty="0">
                <a:solidFill>
                  <a:schemeClr val="tx2"/>
                </a:solidFill>
              </a:rPr>
              <a:t>st</a:t>
            </a:r>
            <a:r>
              <a:rPr lang="en-US" dirty="0">
                <a:solidFill>
                  <a:schemeClr val="tx2"/>
                </a:solidFill>
              </a:rPr>
              <a:t> time or entering after having been absent from a GA school or facility for &gt;12 mos. or 1 school year</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requirements will take effect</a:t>
            </a:r>
            <a:r>
              <a:rPr lang="en-US" baseline="0" dirty="0" smtClean="0"/>
              <a:t> July 1, 2014 for the 2014-2015 academic year.  Children born on or after January 1, 2002 who are attending seventh grade, and children who are new entrants into a Georgia school in grades eight through twelve, must have received one dose of Tdap vaccine and one dose of meningococcal conjugate vaccine.  </a:t>
            </a:r>
          </a:p>
          <a:p>
            <a:endParaRPr lang="en-US" baseline="0" dirty="0" smtClean="0"/>
          </a:p>
          <a:p>
            <a:endParaRPr lang="en-US" baseline="0" dirty="0" smtClean="0"/>
          </a:p>
          <a:p>
            <a:r>
              <a:rPr lang="en-US" baseline="0" dirty="0" smtClean="0"/>
              <a:t>All new entrants transferring into the 8th through 12th grades are also subject to the new requirements.</a:t>
            </a:r>
          </a:p>
          <a:p>
            <a:endParaRPr lang="en-US" baseline="0" dirty="0" smtClean="0"/>
          </a:p>
        </p:txBody>
      </p:sp>
      <p:sp>
        <p:nvSpPr>
          <p:cNvPr id="4" name="Slide Number Placeholder 3"/>
          <p:cNvSpPr>
            <a:spLocks noGrp="1"/>
          </p:cNvSpPr>
          <p:nvPr>
            <p:ph type="sldNum" sz="quarter" idx="10"/>
          </p:nvPr>
        </p:nvSpPr>
        <p:spPr/>
        <p:txBody>
          <a:bodyPr/>
          <a:lstStyle/>
          <a:p>
            <a:fld id="{A0874601-7A99-44FA-94D7-84CD44CC84E0}" type="slidenum">
              <a:rPr lang="en-US" smtClean="0"/>
              <a:pPr/>
              <a:t>36</a:t>
            </a:fld>
            <a:endParaRPr lang="en-US"/>
          </a:p>
        </p:txBody>
      </p:sp>
    </p:spTree>
    <p:extLst>
      <p:ext uri="{BB962C8B-B14F-4D97-AF65-F5344CB8AC3E}">
        <p14:creationId xmlns:p14="http://schemas.microsoft.com/office/powerpoint/2010/main" val="696912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261938"/>
            <a:ext cx="4681538" cy="3511550"/>
          </a:xfrm>
        </p:spPr>
      </p:sp>
      <p:sp>
        <p:nvSpPr>
          <p:cNvPr id="3" name="Notes Placeholder 2"/>
          <p:cNvSpPr>
            <a:spLocks noGrp="1"/>
          </p:cNvSpPr>
          <p:nvPr>
            <p:ph type="body" idx="1"/>
          </p:nvPr>
        </p:nvSpPr>
        <p:spPr>
          <a:xfrm>
            <a:off x="708350" y="3990820"/>
            <a:ext cx="5660378" cy="4670346"/>
          </a:xfrm>
        </p:spPr>
        <p:txBody>
          <a:bodyPr>
            <a:normAutofit fontScale="85000" lnSpcReduction="10000"/>
          </a:bodyPr>
          <a:lstStyle/>
          <a:p>
            <a:endParaRPr lang="en-US" baseline="0" dirty="0" smtClean="0"/>
          </a:p>
          <a:p>
            <a:r>
              <a:rPr lang="en-US" baseline="0" dirty="0" smtClean="0"/>
              <a:t>This next slide displays a chart taken from the Q&amp;A guide developed as a resource for school and public health nurses. The chart provides a quick look at which vaccines meet the requirement and at what age vaccines administered meet the requirement:</a:t>
            </a:r>
          </a:p>
          <a:p>
            <a:endParaRPr lang="en-US" baseline="0" dirty="0" smtClean="0"/>
          </a:p>
          <a:p>
            <a:r>
              <a:rPr lang="en-US" baseline="0" dirty="0" smtClean="0"/>
              <a:t>So, A dose of Tdap either (Adacel or Boostrix) given on or after the 7</a:t>
            </a:r>
            <a:r>
              <a:rPr lang="en-US" baseline="30000" dirty="0" smtClean="0"/>
              <a:t>th</a:t>
            </a:r>
            <a:r>
              <a:rPr lang="en-US" baseline="0" dirty="0" smtClean="0"/>
              <a:t> birthday, will meet the requirement.</a:t>
            </a:r>
          </a:p>
          <a:p>
            <a:endParaRPr lang="en-US" baseline="0" dirty="0" smtClean="0"/>
          </a:p>
          <a:p>
            <a:r>
              <a:rPr lang="en-US" dirty="0" smtClean="0"/>
              <a:t>A dose of DTaP</a:t>
            </a:r>
            <a:r>
              <a:rPr lang="en-US" baseline="0" dirty="0" smtClean="0"/>
              <a:t> </a:t>
            </a:r>
            <a:r>
              <a:rPr lang="en-US" dirty="0" smtClean="0"/>
              <a:t>or DTP </a:t>
            </a:r>
            <a:r>
              <a:rPr lang="en-US" b="1" dirty="0" smtClean="0"/>
              <a:t>inadvertently</a:t>
            </a:r>
            <a:r>
              <a:rPr lang="en-US" dirty="0" smtClean="0"/>
              <a:t> given at age 11 years or older,</a:t>
            </a:r>
            <a:r>
              <a:rPr lang="en-US" baseline="0" dirty="0" smtClean="0"/>
              <a:t> will </a:t>
            </a:r>
            <a:r>
              <a:rPr lang="en-US" dirty="0" smtClean="0"/>
              <a:t>meet the requirement, </a:t>
            </a:r>
            <a:r>
              <a:rPr lang="en-US" b="1" dirty="0" smtClean="0"/>
              <a:t>but</a:t>
            </a:r>
            <a:r>
              <a:rPr lang="en-US" dirty="0" smtClean="0"/>
              <a:t> these vaccines are</a:t>
            </a:r>
            <a:r>
              <a:rPr lang="en-US" baseline="0" dirty="0" smtClean="0"/>
              <a:t> not licensed for use or recommended for children 7 years of age or older; this would be considered off-label use.</a:t>
            </a:r>
          </a:p>
          <a:p>
            <a:r>
              <a:rPr lang="en-US" dirty="0" smtClean="0"/>
              <a:t>(The pediatric formulations usually have 3-5 times as much of the diphtheria component than what is in the adult formulation. This is indicated by an upper-case "D" for the pediatric formulation (i.e., DTaP, DT) and a lower case "d" for the adult formulation (Tdap, Td). The amount of tetanus toxoid in each of the products is equivalent, so it remains an upper-case "T.“)</a:t>
            </a:r>
          </a:p>
          <a:p>
            <a:endParaRPr lang="en-US" dirty="0" smtClean="0"/>
          </a:p>
          <a:p>
            <a:r>
              <a:rPr lang="en-US" dirty="0" smtClean="0"/>
              <a:t>A</a:t>
            </a:r>
            <a:r>
              <a:rPr lang="en-US" baseline="0" dirty="0" smtClean="0"/>
              <a:t> dose of Tdap either (Adacel or Boostrix) given before the 7</a:t>
            </a:r>
            <a:r>
              <a:rPr lang="en-US" baseline="30000" dirty="0" smtClean="0"/>
              <a:t>th</a:t>
            </a:r>
            <a:r>
              <a:rPr lang="en-US" baseline="0" dirty="0" smtClean="0"/>
              <a:t> birthday, does </a:t>
            </a:r>
            <a:r>
              <a:rPr lang="en-US" b="1" baseline="0" dirty="0" smtClean="0"/>
              <a:t>not </a:t>
            </a:r>
            <a:r>
              <a:rPr lang="en-US" baseline="0" dirty="0" smtClean="0"/>
              <a:t>meet the requirement.</a:t>
            </a:r>
          </a:p>
          <a:p>
            <a:endParaRPr lang="en-US" baseline="0" dirty="0" smtClean="0"/>
          </a:p>
          <a:p>
            <a:r>
              <a:rPr lang="en-US" baseline="0" dirty="0" smtClean="0"/>
              <a:t>And finally, Td; DT; DTaP or DTP given before the 7</a:t>
            </a:r>
            <a:r>
              <a:rPr lang="en-US" baseline="30000" dirty="0" smtClean="0"/>
              <a:t>th</a:t>
            </a:r>
            <a:r>
              <a:rPr lang="en-US" baseline="0" dirty="0" smtClean="0"/>
              <a:t> birthday, a History of pertussis disease, results of blood test for immunity to pertussis, does </a:t>
            </a:r>
            <a:r>
              <a:rPr lang="en-US" b="1" baseline="0" dirty="0" smtClean="0"/>
              <a:t>not</a:t>
            </a:r>
            <a:r>
              <a:rPr lang="en-US" baseline="0" dirty="0" smtClean="0"/>
              <a:t> meet the requirement.</a:t>
            </a:r>
          </a:p>
          <a:p>
            <a:endParaRPr lang="en-US" dirty="0" smtClean="0"/>
          </a:p>
          <a:p>
            <a:r>
              <a:rPr lang="en-US" dirty="0" smtClean="0"/>
              <a:t>Again, it is recommended that you always follow ACIP recommended</a:t>
            </a:r>
            <a:r>
              <a:rPr lang="en-US" baseline="0" dirty="0" smtClean="0"/>
              <a:t> minimum age and intervals when administering vaccines.</a:t>
            </a:r>
          </a:p>
          <a:p>
            <a:endParaRPr lang="en-US" dirty="0" smtClean="0"/>
          </a:p>
          <a:p>
            <a:r>
              <a:rPr lang="en-US" dirty="0" smtClean="0"/>
              <a:t>Extra</a:t>
            </a:r>
            <a:r>
              <a:rPr lang="en-US" baseline="0" dirty="0" smtClean="0"/>
              <a:t> Notes</a:t>
            </a:r>
            <a:r>
              <a:rPr lang="en-US" dirty="0" smtClean="0"/>
              <a:t>: </a:t>
            </a:r>
          </a:p>
          <a:p>
            <a:r>
              <a:rPr lang="en-US" dirty="0" smtClean="0"/>
              <a:t>•  Tdap given to a child younger than age 7 years as either dose 1, 2, or 3, is NOT valid. Repeat with DTaP as soon as feasible. </a:t>
            </a:r>
          </a:p>
          <a:p>
            <a:r>
              <a:rPr lang="en-US" dirty="0" smtClean="0"/>
              <a:t>•   Tdap given to a child younger than age 7 years as either dose 4 or 5 can be counted as valid for DTaP dose 4 or 5. </a:t>
            </a:r>
          </a:p>
          <a:p>
            <a:r>
              <a:rPr lang="en-US" dirty="0" smtClean="0"/>
              <a:t>•   DTaP given to patients age 7 or older can be counted as valid for the one-time Tdap dose.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A0874601-7A99-44FA-94D7-84CD44CC84E0}" type="slidenum">
              <a:rPr lang="en-US" smtClean="0"/>
              <a:pPr/>
              <a:t>37</a:t>
            </a:fld>
            <a:endParaRPr lang="en-US"/>
          </a:p>
        </p:txBody>
      </p:sp>
    </p:spTree>
    <p:extLst>
      <p:ext uri="{BB962C8B-B14F-4D97-AF65-F5344CB8AC3E}">
        <p14:creationId xmlns:p14="http://schemas.microsoft.com/office/powerpoint/2010/main" val="3089802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also taken from the guide</a:t>
            </a:r>
            <a:r>
              <a:rPr lang="en-US" baseline="0" dirty="0" smtClean="0"/>
              <a:t> provides a glance at what Meningococcal vaccines meet the requirement and at what age the vaccine administered meet the requirement:</a:t>
            </a:r>
          </a:p>
          <a:p>
            <a:endParaRPr lang="en-US" dirty="0" smtClean="0"/>
          </a:p>
          <a:p>
            <a:r>
              <a:rPr lang="en-US" dirty="0" smtClean="0"/>
              <a:t>MCV4 administered before the 10th birthday,</a:t>
            </a:r>
            <a:r>
              <a:rPr lang="en-US" baseline="0" dirty="0" smtClean="0"/>
              <a:t> </a:t>
            </a:r>
            <a:r>
              <a:rPr lang="en-US" dirty="0" smtClean="0"/>
              <a:t>does </a:t>
            </a:r>
            <a:r>
              <a:rPr lang="en-US" b="1" dirty="0" smtClean="0"/>
              <a:t>not</a:t>
            </a:r>
            <a:r>
              <a:rPr lang="en-US" dirty="0" smtClean="0"/>
              <a:t> fulfill the requirement, even if given immediately before the 10th birthday.  </a:t>
            </a:r>
          </a:p>
          <a:p>
            <a:r>
              <a:rPr lang="en-US" dirty="0" smtClean="0"/>
              <a:t>The student should receive another meningococcal conjugate vaccination after the 10th birthday to fulfill the requirement. </a:t>
            </a:r>
          </a:p>
          <a:p>
            <a:endParaRPr lang="en-US" dirty="0" smtClean="0"/>
          </a:p>
          <a:p>
            <a:r>
              <a:rPr lang="en-US" dirty="0" smtClean="0"/>
              <a:t>A dose of (polysaccharide)</a:t>
            </a:r>
            <a:r>
              <a:rPr lang="en-US" baseline="0" dirty="0" smtClean="0"/>
              <a:t> </a:t>
            </a:r>
            <a:r>
              <a:rPr lang="en-US" dirty="0" smtClean="0"/>
              <a:t>MPSV4;</a:t>
            </a:r>
            <a:r>
              <a:rPr lang="en-US" baseline="0" dirty="0" smtClean="0"/>
              <a:t> </a:t>
            </a:r>
            <a:r>
              <a:rPr lang="en-US" dirty="0" smtClean="0"/>
              <a:t>does </a:t>
            </a:r>
            <a:r>
              <a:rPr lang="en-US" b="1" dirty="0" smtClean="0"/>
              <a:t>not</a:t>
            </a:r>
            <a:r>
              <a:rPr lang="en-US" dirty="0" smtClean="0"/>
              <a:t> meet the requirement.  </a:t>
            </a:r>
          </a:p>
          <a:p>
            <a:r>
              <a:rPr lang="en-US" dirty="0" smtClean="0"/>
              <a:t> </a:t>
            </a:r>
          </a:p>
          <a:p>
            <a:r>
              <a:rPr lang="en-US" dirty="0" smtClean="0"/>
              <a:t>And finally,  history</a:t>
            </a:r>
            <a:r>
              <a:rPr lang="en-US" baseline="0" dirty="0" smtClean="0"/>
              <a:t> of meningitis, results of blood t</a:t>
            </a:r>
            <a:r>
              <a:rPr lang="en-US" dirty="0" smtClean="0"/>
              <a:t>ests</a:t>
            </a:r>
            <a:r>
              <a:rPr lang="en-US" baseline="0" dirty="0" smtClean="0"/>
              <a:t> for immunity to meningitis are not reliable and will </a:t>
            </a:r>
            <a:r>
              <a:rPr lang="en-US" b="1" baseline="0" dirty="0" smtClean="0"/>
              <a:t>not</a:t>
            </a:r>
            <a:r>
              <a:rPr lang="en-US" baseline="0" dirty="0" smtClean="0"/>
              <a:t> meet the school requirement.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874601-7A99-44FA-94D7-84CD44CC84E0}" type="slidenum">
              <a:rPr lang="en-US" smtClean="0"/>
              <a:pPr/>
              <a:t>38</a:t>
            </a:fld>
            <a:endParaRPr lang="en-US"/>
          </a:p>
        </p:txBody>
      </p:sp>
    </p:spTree>
    <p:extLst>
      <p:ext uri="{BB962C8B-B14F-4D97-AF65-F5344CB8AC3E}">
        <p14:creationId xmlns:p14="http://schemas.microsoft.com/office/powerpoint/2010/main" val="738570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350" y="4297807"/>
            <a:ext cx="5660378" cy="4528043"/>
          </a:xfrm>
        </p:spPr>
        <p:txBody>
          <a:bodyPr>
            <a:normAutofit fontScale="92500" lnSpcReduction="10000"/>
          </a:bodyPr>
          <a:lstStyle/>
          <a:p>
            <a:r>
              <a:rPr lang="en-US" dirty="0" smtClean="0"/>
              <a:t>The first document we will review is the Policy Guide 3231 REQ </a:t>
            </a:r>
          </a:p>
          <a:p>
            <a:r>
              <a:rPr lang="en-US" dirty="0" smtClean="0"/>
              <a:t>The 3231</a:t>
            </a:r>
            <a:r>
              <a:rPr lang="en-US" baseline="0" dirty="0" smtClean="0"/>
              <a:t> REQ highlights those </a:t>
            </a:r>
            <a:r>
              <a:rPr lang="en-US" dirty="0" smtClean="0"/>
              <a:t>“Vaccine Requirements for Attending Facilities and Schools in Georgia “;</a:t>
            </a:r>
            <a:r>
              <a:rPr lang="en-US" baseline="0" dirty="0" smtClean="0"/>
              <a:t> </a:t>
            </a:r>
            <a:r>
              <a:rPr lang="en-US" dirty="0" smtClean="0"/>
              <a:t>This guide</a:t>
            </a:r>
            <a:r>
              <a:rPr lang="en-US" baseline="0" dirty="0" smtClean="0"/>
              <a:t> is relative to the certificate of Immunization (form 3231) and was established in accordance with the current Recommended Childhood and Catch-up Immunization Schedules.</a:t>
            </a:r>
          </a:p>
          <a:p>
            <a:endParaRPr lang="en-US" baseline="0" dirty="0" smtClean="0"/>
          </a:p>
          <a:p>
            <a:r>
              <a:rPr lang="en-US" baseline="0" dirty="0" smtClean="0"/>
              <a:t>The guide</a:t>
            </a:r>
            <a:r>
              <a:rPr lang="en-US" dirty="0" smtClean="0"/>
              <a:t> is helpful for</a:t>
            </a:r>
            <a:r>
              <a:rPr lang="en-US" baseline="0" dirty="0" smtClean="0"/>
              <a:t> those </a:t>
            </a:r>
            <a:r>
              <a:rPr lang="en-US" dirty="0" smtClean="0"/>
              <a:t>school and public</a:t>
            </a:r>
            <a:r>
              <a:rPr lang="en-US" baseline="0" dirty="0" smtClean="0"/>
              <a:t> health </a:t>
            </a:r>
            <a:r>
              <a:rPr lang="en-US" dirty="0" smtClean="0"/>
              <a:t>nurses trained to perform assessments and</a:t>
            </a:r>
            <a:r>
              <a:rPr lang="en-US" baseline="0" dirty="0" smtClean="0"/>
              <a:t> also</a:t>
            </a:r>
            <a:r>
              <a:rPr lang="en-US" dirty="0" smtClean="0"/>
              <a:t> valuable for providers to understand what vaccines are required for child care and school attendance when immunizing and scheduling patients for future appointments:</a:t>
            </a:r>
          </a:p>
          <a:p>
            <a:endParaRPr lang="en-US" dirty="0" smtClean="0"/>
          </a:p>
          <a:p>
            <a:r>
              <a:rPr lang="en-US" dirty="0" smtClean="0"/>
              <a:t>The REQ has</a:t>
            </a:r>
            <a:r>
              <a:rPr lang="en-US" baseline="0" dirty="0" smtClean="0"/>
              <a:t> two sides; </a:t>
            </a:r>
            <a:r>
              <a:rPr lang="en-US" dirty="0" smtClean="0"/>
              <a:t>On side 1,</a:t>
            </a:r>
            <a:r>
              <a:rPr lang="en-US" baseline="0" dirty="0" smtClean="0"/>
              <a:t> </a:t>
            </a:r>
            <a:r>
              <a:rPr lang="en-US" dirty="0" smtClean="0"/>
              <a:t>the table relates to children who started receiving their vaccines prior to age 7 years </a:t>
            </a:r>
            <a:r>
              <a:rPr lang="en-US" baseline="0" dirty="0" smtClean="0"/>
              <a:t>and </a:t>
            </a:r>
            <a:r>
              <a:rPr lang="en-US" dirty="0" smtClean="0"/>
              <a:t>side 2 relates only to those children who start their immunizations at age 7 years or older.</a:t>
            </a:r>
          </a:p>
          <a:p>
            <a:endParaRPr lang="en-US" dirty="0" smtClean="0"/>
          </a:p>
          <a:p>
            <a:r>
              <a:rPr lang="en-US" dirty="0" smtClean="0"/>
              <a:t>So for</a:t>
            </a:r>
            <a:r>
              <a:rPr lang="en-US" baseline="0" dirty="0" smtClean="0"/>
              <a:t> the purpose of the new school requirements, we will review the changes to </a:t>
            </a:r>
            <a:r>
              <a:rPr lang="en-US" dirty="0" smtClean="0"/>
              <a:t>Side</a:t>
            </a:r>
            <a:r>
              <a:rPr lang="en-US" baseline="0" dirty="0" smtClean="0"/>
              <a:t> 2 ****</a:t>
            </a:r>
            <a:r>
              <a:rPr lang="en-US" b="1" dirty="0" smtClean="0"/>
              <a:t>New</a:t>
            </a:r>
            <a:r>
              <a:rPr lang="en-US" b="1" baseline="0" dirty="0" smtClean="0"/>
              <a:t> Requirements</a:t>
            </a:r>
          </a:p>
          <a:p>
            <a:r>
              <a:rPr lang="en-US" b="1" baseline="0" dirty="0" smtClean="0"/>
              <a:t>If you look at footnote #5 the language has been updated to include</a:t>
            </a:r>
            <a:endParaRPr lang="en-US" dirty="0" smtClean="0"/>
          </a:p>
          <a:p>
            <a:r>
              <a:rPr lang="en-US" dirty="0" smtClean="0"/>
              <a:t>5) One dose of Tdap is required for</a:t>
            </a:r>
            <a:r>
              <a:rPr lang="en-US" baseline="0" dirty="0" smtClean="0"/>
              <a:t> 7</a:t>
            </a:r>
            <a:r>
              <a:rPr lang="en-US" baseline="30000" dirty="0" smtClean="0"/>
              <a:t>th</a:t>
            </a:r>
            <a:r>
              <a:rPr lang="en-US" baseline="0" dirty="0" smtClean="0"/>
              <a:t> grade</a:t>
            </a:r>
            <a:r>
              <a:rPr lang="en-US" dirty="0" smtClean="0"/>
              <a:t>; Tdap can be administered regardless</a:t>
            </a:r>
            <a:r>
              <a:rPr lang="en-US" baseline="0" dirty="0" smtClean="0"/>
              <a:t> of the interval since the last Td.  If a primary series is indicated, one dose preferably the first dose, should be Tdap.  A dose of Tdap given on or after the 7</a:t>
            </a:r>
            <a:r>
              <a:rPr lang="en-US" baseline="30000" dirty="0" smtClean="0"/>
              <a:t>th</a:t>
            </a:r>
            <a:r>
              <a:rPr lang="en-US" baseline="0" dirty="0" smtClean="0"/>
              <a:t> birthday meets school requirement.  </a:t>
            </a:r>
            <a:r>
              <a:rPr lang="en-US" dirty="0" smtClean="0"/>
              <a:t>The number of doses of Td/Tdap depends on age at first dose and number of previous doses.  You</a:t>
            </a:r>
            <a:r>
              <a:rPr lang="en-US" baseline="0" dirty="0" smtClean="0"/>
              <a:t> would r</a:t>
            </a:r>
            <a:r>
              <a:rPr lang="en-US" dirty="0" smtClean="0"/>
              <a:t>efer to the</a:t>
            </a:r>
            <a:r>
              <a:rPr lang="en-US" baseline="0" dirty="0" smtClean="0"/>
              <a:t> current </a:t>
            </a:r>
            <a:r>
              <a:rPr lang="en-US" dirty="0" smtClean="0"/>
              <a:t>ACIP Catch-up Schedule when administering vaccines.</a:t>
            </a:r>
          </a:p>
          <a:p>
            <a:r>
              <a:rPr lang="en-US" b="1" dirty="0" smtClean="0"/>
              <a:t>And for footnote #6 the update includes</a:t>
            </a:r>
          </a:p>
          <a:p>
            <a:r>
              <a:rPr lang="en-US" dirty="0" smtClean="0"/>
              <a:t>6) One dose of MCV4 is required for 7</a:t>
            </a:r>
            <a:r>
              <a:rPr lang="en-US" baseline="30000" dirty="0" smtClean="0"/>
              <a:t>th</a:t>
            </a:r>
            <a:r>
              <a:rPr lang="en-US" dirty="0" smtClean="0"/>
              <a:t> grade; administer</a:t>
            </a:r>
            <a:r>
              <a:rPr lang="en-US" baseline="0" dirty="0" smtClean="0"/>
              <a:t> MCV4 vaccine routinely at age 11-12 years.  A dose of MCV4 given on or after the 10</a:t>
            </a:r>
            <a:r>
              <a:rPr lang="en-US" baseline="30000" dirty="0" smtClean="0"/>
              <a:t>th</a:t>
            </a:r>
            <a:r>
              <a:rPr lang="en-US" baseline="0" dirty="0" smtClean="0"/>
              <a:t> birthday meets school requirement. </a:t>
            </a:r>
          </a:p>
          <a:p>
            <a:endParaRPr lang="en-US" baseline="0" dirty="0" smtClean="0"/>
          </a:p>
          <a:p>
            <a:r>
              <a:rPr lang="en-US" baseline="0" dirty="0" smtClean="0"/>
              <a:t>This document can be found on the GA State Immunization Website:  http://dph.georgia.gov/schools-and-childcare</a:t>
            </a:r>
          </a:p>
          <a:p>
            <a:endParaRPr lang="en-US" dirty="0"/>
          </a:p>
        </p:txBody>
      </p:sp>
      <p:sp>
        <p:nvSpPr>
          <p:cNvPr id="4" name="Slide Number Placeholder 3"/>
          <p:cNvSpPr>
            <a:spLocks noGrp="1"/>
          </p:cNvSpPr>
          <p:nvPr>
            <p:ph type="sldNum" sz="quarter" idx="10"/>
          </p:nvPr>
        </p:nvSpPr>
        <p:spPr/>
        <p:txBody>
          <a:bodyPr/>
          <a:lstStyle/>
          <a:p>
            <a:fld id="{A0874601-7A99-44FA-94D7-84CD44CC84E0}" type="slidenum">
              <a:rPr lang="en-US" smtClean="0"/>
              <a:pPr/>
              <a:t>39</a:t>
            </a:fld>
            <a:endParaRPr lang="en-US"/>
          </a:p>
        </p:txBody>
      </p:sp>
    </p:spTree>
    <p:extLst>
      <p:ext uri="{BB962C8B-B14F-4D97-AF65-F5344CB8AC3E}">
        <p14:creationId xmlns:p14="http://schemas.microsoft.com/office/powerpoint/2010/main" val="2470664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end of this</a:t>
            </a:r>
            <a:r>
              <a:rPr lang="en-US" baseline="0" dirty="0" smtClean="0"/>
              <a:t> presentation the participant will be able to: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Review vaccine preventable diseases and morbidity rates for these preventable diseases in GA</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Discuss GA immunization law and DPH rules and regulations for GA immunization certificates; including the new seventh grade school requirements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Review the provider, school and parent responsibility to enforce the law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Describe standards for issuing and filing certificates of immunizations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Review the public health assessment process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Identify common errors seen on GA Immunization certificates</a:t>
            </a:r>
          </a:p>
          <a:p>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C2352DC-BB2E-40BA-8999-07771E5ACD75}"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form </a:t>
            </a:r>
            <a:r>
              <a:rPr lang="en-US" baseline="0" dirty="0" smtClean="0"/>
              <a:t>is the </a:t>
            </a:r>
            <a:r>
              <a:rPr lang="en-US" dirty="0" smtClean="0"/>
              <a:t>Policy Guide 3231INS  which is the “Standards for Issuing and Filing Certificates of Immunization”</a:t>
            </a:r>
          </a:p>
          <a:p>
            <a:r>
              <a:rPr lang="en-US" dirty="0" smtClean="0"/>
              <a:t>You have the responsibility of knowing and enforcing the immunization requirements as outlined in the Policy Guide 3231INS.  </a:t>
            </a:r>
          </a:p>
          <a:p>
            <a:endParaRPr lang="en-US" dirty="0" smtClean="0"/>
          </a:p>
          <a:p>
            <a:endParaRPr lang="en-US" dirty="0" smtClean="0"/>
          </a:p>
          <a:p>
            <a:r>
              <a:rPr lang="en-US" dirty="0" smtClean="0"/>
              <a:t>The 3231INS provides instructions on who is required to have the certificate of Immunizations (form 3231), who may issue a certificate,</a:t>
            </a:r>
            <a:r>
              <a:rPr lang="en-US" baseline="0" dirty="0" smtClean="0"/>
              <a:t> </a:t>
            </a:r>
            <a:r>
              <a:rPr lang="en-US" dirty="0" smtClean="0"/>
              <a:t>how to file and maintain certificates, instructions</a:t>
            </a:r>
            <a:r>
              <a:rPr lang="en-US" baseline="0" dirty="0" smtClean="0"/>
              <a:t> for </a:t>
            </a:r>
            <a:r>
              <a:rPr lang="en-US" dirty="0" smtClean="0"/>
              <a:t>completing certificates, and guidelines</a:t>
            </a:r>
            <a:r>
              <a:rPr lang="en-US" baseline="0" dirty="0" smtClean="0"/>
              <a:t> for the two </a:t>
            </a:r>
            <a:r>
              <a:rPr lang="en-US" dirty="0" smtClean="0"/>
              <a:t>recognized GA state immunization exemptions.</a:t>
            </a:r>
          </a:p>
          <a:p>
            <a:endParaRPr lang="en-US" dirty="0" smtClean="0"/>
          </a:p>
          <a:p>
            <a:r>
              <a:rPr lang="en-US" dirty="0" smtClean="0"/>
              <a:t>Basically,</a:t>
            </a:r>
            <a:r>
              <a:rPr lang="en-US" baseline="0" dirty="0" smtClean="0"/>
              <a:t> the 3231 INS instructions were updated based on the new requirements, we will review those physical changes to Immunization certificate in the next couple of slides.</a:t>
            </a:r>
          </a:p>
          <a:p>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902E5D7A-DA61-4AAA-B79C-996525CEFFA4}" type="slidenum">
              <a:rPr lang="en-US" smtClean="0"/>
              <a:t>40</a:t>
            </a:fld>
            <a:endParaRPr lang="en-US"/>
          </a:p>
        </p:txBody>
      </p:sp>
    </p:spTree>
    <p:extLst>
      <p:ext uri="{BB962C8B-B14F-4D97-AF65-F5344CB8AC3E}">
        <p14:creationId xmlns:p14="http://schemas.microsoft.com/office/powerpoint/2010/main" val="1488151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screen shot of how the Immunization certificate will appear as of July 1, 2014.  This top portion</a:t>
            </a:r>
            <a:r>
              <a:rPr lang="en-US" baseline="0" dirty="0" smtClean="0"/>
              <a:t> of the form has several areas that have been updated.</a:t>
            </a:r>
          </a:p>
          <a:p>
            <a:endParaRPr lang="en-US" dirty="0" smtClean="0"/>
          </a:p>
          <a:p>
            <a:r>
              <a:rPr lang="en-US" baseline="0" dirty="0" smtClean="0"/>
              <a:t>First we will look at the t</a:t>
            </a:r>
            <a:r>
              <a:rPr lang="en-US" dirty="0" smtClean="0"/>
              <a:t>wo boxes in the right upper corner; the top box is labeled</a:t>
            </a:r>
            <a:r>
              <a:rPr lang="en-US" baseline="0" dirty="0" smtClean="0"/>
              <a:t> </a:t>
            </a:r>
            <a:r>
              <a:rPr lang="en-US" dirty="0" smtClean="0"/>
              <a:t>“Complete For K through 6th Grade” and the bottom box is “Complete for 7th Grade or higher”.  So the instructions on how these</a:t>
            </a:r>
            <a:r>
              <a:rPr lang="en-US" baseline="0" dirty="0" smtClean="0"/>
              <a:t> two boxes are completed will be outlined on the </a:t>
            </a:r>
            <a:r>
              <a:rPr lang="en-US" dirty="0" smtClean="0"/>
              <a:t>3231 INS.</a:t>
            </a:r>
          </a:p>
          <a:p>
            <a:endParaRPr lang="en-US" dirty="0" smtClean="0"/>
          </a:p>
          <a:p>
            <a:r>
              <a:rPr lang="en-US" dirty="0" smtClean="0"/>
              <a:t>Next,</a:t>
            </a:r>
            <a:r>
              <a:rPr lang="en-US" baseline="0" dirty="0" smtClean="0"/>
              <a:t> if you look at the arrow; </a:t>
            </a:r>
            <a:endParaRPr lang="en-US" dirty="0" smtClean="0"/>
          </a:p>
          <a:p>
            <a:r>
              <a:rPr lang="en-US" dirty="0" smtClean="0"/>
              <a:t>-”Td” has been added to the first line with the DTP, DTaP, DT section; Td will</a:t>
            </a:r>
            <a:r>
              <a:rPr lang="en-US" baseline="0" dirty="0" smtClean="0"/>
              <a:t> be designated with a (++) symbol and the Td explanation text will appear in the bottom left corner of the form when printed</a:t>
            </a:r>
          </a:p>
          <a:p>
            <a:endParaRPr lang="en-US" dirty="0" smtClean="0"/>
          </a:p>
          <a:p>
            <a:r>
              <a:rPr lang="en-US" dirty="0" smtClean="0"/>
              <a:t>-”Polio” is now</a:t>
            </a:r>
            <a:r>
              <a:rPr lang="en-US" baseline="0" dirty="0" smtClean="0"/>
              <a:t> on one line; no separate line for “IPV”/”OPV”; OPV is designated with (^^) symbol, the polio explanation text “**unspecified polio dose/OPV dose appears in the bottom left corner of the form when printed</a:t>
            </a:r>
          </a:p>
          <a:p>
            <a:endParaRPr lang="en-US" baseline="0" dirty="0" smtClean="0"/>
          </a:p>
          <a:p>
            <a:r>
              <a:rPr lang="en-US" baseline="0" dirty="0" smtClean="0"/>
              <a:t>-The next two changes are for “Tdap” and “MCV4”; they will be listed on their own  separate lines; MCV4 row was moved up to the required section; only Menactra, Menveo and MCV4 unspecified doses will display; Menomune and </a:t>
            </a:r>
            <a:r>
              <a:rPr lang="en-US" baseline="0" dirty="0" err="1" smtClean="0"/>
              <a:t>Meningo</a:t>
            </a:r>
            <a:r>
              <a:rPr lang="en-US" baseline="0" dirty="0" smtClean="0"/>
              <a:t> </a:t>
            </a:r>
            <a:r>
              <a:rPr lang="en-US" baseline="0" dirty="0" smtClean="0"/>
              <a:t>unspecified do not display</a:t>
            </a:r>
          </a:p>
          <a:p>
            <a:endParaRPr lang="en-US" baseline="0" dirty="0" smtClean="0"/>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0874601-7A99-44FA-94D7-84CD44CC84E0}" type="slidenum">
              <a:rPr lang="en-US" smtClean="0"/>
              <a:pPr/>
              <a:t>41</a:t>
            </a:fld>
            <a:endParaRPr lang="en-US"/>
          </a:p>
        </p:txBody>
      </p:sp>
    </p:spTree>
    <p:extLst>
      <p:ext uri="{BB962C8B-B14F-4D97-AF65-F5344CB8AC3E}">
        <p14:creationId xmlns:p14="http://schemas.microsoft.com/office/powerpoint/2010/main" val="2020361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bottom section</a:t>
            </a:r>
            <a:r>
              <a:rPr lang="en-US" baseline="0" dirty="0" smtClean="0"/>
              <a:t> of the new certificate </a:t>
            </a:r>
            <a:r>
              <a:rPr lang="en-US" dirty="0" smtClean="0"/>
              <a:t>documents those recommended vaccines you</a:t>
            </a:r>
            <a:r>
              <a:rPr lang="en-US" baseline="0" dirty="0" smtClean="0"/>
              <a:t> may also administer</a:t>
            </a:r>
            <a:r>
              <a:rPr lang="en-US" dirty="0" smtClean="0"/>
              <a:t>, but at this time are not required for school.</a:t>
            </a:r>
          </a:p>
          <a:p>
            <a:endParaRPr lang="en-US" dirty="0" smtClean="0"/>
          </a:p>
          <a:p>
            <a:r>
              <a:rPr lang="en-US" dirty="0" smtClean="0"/>
              <a:t>Key Changes to the recommended section include:</a:t>
            </a:r>
          </a:p>
          <a:p>
            <a:endParaRPr lang="en-US" dirty="0" smtClean="0"/>
          </a:p>
          <a:p>
            <a:pPr marL="172785" indent="-172785">
              <a:buFontTx/>
              <a:buChar char="-"/>
            </a:pPr>
            <a:r>
              <a:rPr lang="en-US" dirty="0" smtClean="0"/>
              <a:t>HPV</a:t>
            </a:r>
            <a:r>
              <a:rPr lang="en-US" baseline="0" dirty="0" smtClean="0"/>
              <a:t> has been renamed to H</a:t>
            </a:r>
            <a:r>
              <a:rPr lang="en-US" dirty="0" smtClean="0"/>
              <a:t>PV(3</a:t>
            </a:r>
            <a:r>
              <a:rPr lang="en-US" baseline="0" dirty="0" smtClean="0"/>
              <a:t> doses); it is our </a:t>
            </a:r>
            <a:r>
              <a:rPr lang="en-US" dirty="0" smtClean="0"/>
              <a:t>hope that this simple</a:t>
            </a:r>
            <a:r>
              <a:rPr lang="en-US" baseline="0" dirty="0" smtClean="0"/>
              <a:t> change </a:t>
            </a:r>
            <a:r>
              <a:rPr lang="en-US" dirty="0" smtClean="0"/>
              <a:t>will be a reminder trigger for providers as well as parents to</a:t>
            </a:r>
            <a:r>
              <a:rPr lang="en-US" baseline="0" dirty="0" smtClean="0"/>
              <a:t> complete the HPV series</a:t>
            </a:r>
            <a:endParaRPr lang="en-US" dirty="0" smtClean="0"/>
          </a:p>
          <a:p>
            <a:pPr marL="172785" indent="-172785">
              <a:buFontTx/>
              <a:buChar char="-"/>
            </a:pPr>
            <a:r>
              <a:rPr lang="en-US" dirty="0" smtClean="0"/>
              <a:t>Booster doses of Td will also be listed here after the primary series is complete</a:t>
            </a:r>
          </a:p>
          <a:p>
            <a:pPr marL="172785" indent="-172785">
              <a:buFontTx/>
              <a:buChar char="-"/>
            </a:pPr>
            <a:r>
              <a:rPr lang="en-US" dirty="0" smtClean="0"/>
              <a:t>And finally,</a:t>
            </a:r>
            <a:r>
              <a:rPr lang="en-US" baseline="0" dirty="0" smtClean="0"/>
              <a:t> the </a:t>
            </a:r>
            <a:r>
              <a:rPr lang="en-US" dirty="0" smtClean="0"/>
              <a:t>certified</a:t>
            </a:r>
            <a:r>
              <a:rPr lang="en-US" baseline="0" dirty="0" smtClean="0"/>
              <a:t> </a:t>
            </a:r>
            <a:r>
              <a:rPr lang="en-US" dirty="0" smtClean="0"/>
              <a:t>by line reads “Signature/Signature stamp”.</a:t>
            </a:r>
          </a:p>
          <a:p>
            <a:endParaRPr lang="en-US" dirty="0" smtClean="0"/>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0874601-7A99-44FA-94D7-84CD44CC84E0}" type="slidenum">
              <a:rPr lang="en-US" smtClean="0"/>
              <a:pPr/>
              <a:t>42</a:t>
            </a:fld>
            <a:endParaRPr lang="en-US"/>
          </a:p>
        </p:txBody>
      </p:sp>
    </p:spTree>
    <p:extLst>
      <p:ext uri="{BB962C8B-B14F-4D97-AF65-F5344CB8AC3E}">
        <p14:creationId xmlns:p14="http://schemas.microsoft.com/office/powerpoint/2010/main" val="3766525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Immunization Office has been working very hard with the GRITS team to ensure that all of the data logic and algorithms in GRITS have been tested based on the new school requirements.  </a:t>
            </a:r>
          </a:p>
          <a:p>
            <a:endParaRPr lang="en-US" dirty="0" smtClean="0"/>
          </a:p>
          <a:p>
            <a:r>
              <a:rPr lang="en-US" dirty="0" smtClean="0"/>
              <a:t>The final version of the certificate will be ready for implementation on July 1, 2014, but until then,</a:t>
            </a:r>
            <a:r>
              <a:rPr lang="en-US" baseline="0" dirty="0" smtClean="0"/>
              <a:t> the State Office </a:t>
            </a:r>
            <a:r>
              <a:rPr lang="en-US" dirty="0" smtClean="0"/>
              <a:t>created</a:t>
            </a:r>
            <a:r>
              <a:rPr lang="en-US" baseline="0" dirty="0" smtClean="0"/>
              <a:t> </a:t>
            </a:r>
            <a:r>
              <a:rPr lang="en-US" dirty="0" smtClean="0"/>
              <a:t>an interim 3231 certificate to capture those students who receive vaccines prior to the go-live date.  This certificate will be dated March 2014 and will be </a:t>
            </a:r>
            <a:r>
              <a:rPr lang="en-US" dirty="0" smtClean="0"/>
              <a:t>only generated </a:t>
            </a:r>
            <a:r>
              <a:rPr lang="en-US" dirty="0" smtClean="0"/>
              <a:t>from GRITS.  </a:t>
            </a:r>
          </a:p>
          <a:p>
            <a:endParaRPr lang="en-US" dirty="0" smtClean="0"/>
          </a:p>
          <a:p>
            <a:r>
              <a:rPr lang="en-US" b="1" dirty="0" smtClean="0"/>
              <a:t>***This interim solution will display the word “interim” at the top left corner of the page and will display all</a:t>
            </a:r>
            <a:r>
              <a:rPr lang="en-US" b="1" baseline="0" dirty="0" smtClean="0"/>
              <a:t> the other physical changes as the final version of the 3231 certificate.  Please note that once a child completes the requirements for K-6</a:t>
            </a:r>
            <a:r>
              <a:rPr lang="en-US" b="1" baseline="30000" dirty="0" smtClean="0"/>
              <a:t>th</a:t>
            </a:r>
            <a:r>
              <a:rPr lang="en-US" b="1" baseline="0" dirty="0" smtClean="0"/>
              <a:t> grade, the GRITS generated certificate will place an “X” in the box; the provider will need to flag those certificates so that their record is reviewed to complete the Tdap and MCV4 dose for 7</a:t>
            </a:r>
            <a:r>
              <a:rPr lang="en-US" b="1" baseline="30000" dirty="0" smtClean="0"/>
              <a:t>th</a:t>
            </a:r>
            <a:r>
              <a:rPr lang="en-US" b="1" baseline="0" dirty="0" smtClean="0"/>
              <a:t> Grade, an expiration date will need to be indicated for those children.  Therefore, there will be an “x” and an “expiration date” during this “interim” period of transition</a:t>
            </a:r>
            <a:r>
              <a:rPr lang="en-US" b="1" baseline="0" dirty="0" smtClean="0"/>
              <a:t>.  Once the final version is put in place, these records will not have to be replaced unless the provider and/or school official wants to update the child’s file with the new certificate.</a:t>
            </a:r>
            <a:endParaRPr lang="en-US" b="1" baseline="0" dirty="0" smtClean="0"/>
          </a:p>
          <a:p>
            <a:endParaRPr lang="en-US" b="1"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02E5D7A-DA61-4AAA-B79C-996525CEFFA4}" type="slidenum">
              <a:rPr lang="en-US" smtClean="0"/>
              <a:t>43</a:t>
            </a:fld>
            <a:endParaRPr lang="en-US"/>
          </a:p>
        </p:txBody>
      </p:sp>
    </p:spTree>
    <p:extLst>
      <p:ext uri="{BB962C8B-B14F-4D97-AF65-F5344CB8AC3E}">
        <p14:creationId xmlns:p14="http://schemas.microsoft.com/office/powerpoint/2010/main" val="2924080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is the bottom portion of the “interim” 3231</a:t>
            </a:r>
          </a:p>
          <a:p>
            <a:endParaRPr lang="en-US" dirty="0" smtClean="0"/>
          </a:p>
          <a:p>
            <a:r>
              <a:rPr lang="en-US" dirty="0" smtClean="0"/>
              <a:t>Once all testing is complete</a:t>
            </a:r>
            <a:r>
              <a:rPr lang="en-US" baseline="0" dirty="0" smtClean="0"/>
              <a:t>, </a:t>
            </a:r>
            <a:r>
              <a:rPr lang="en-US" dirty="0" smtClean="0"/>
              <a:t>the final version of the certificate will be available.  As of Tuesday</a:t>
            </a:r>
            <a:r>
              <a:rPr lang="en-US" baseline="0" dirty="0" smtClean="0"/>
              <a:t> of this week, providers were notified of instructions for updating their electronic medical records systems to capture the 3231 updates.</a:t>
            </a:r>
          </a:p>
          <a:p>
            <a:endParaRPr lang="en-US" baseline="0" dirty="0" smtClean="0"/>
          </a:p>
          <a:p>
            <a:r>
              <a:rPr lang="en-US" baseline="0" dirty="0" smtClean="0"/>
              <a:t>Again, The interim certificate will only be printed from GRITS.  </a:t>
            </a:r>
            <a:endParaRPr lang="en-US" dirty="0"/>
          </a:p>
        </p:txBody>
      </p:sp>
      <p:sp>
        <p:nvSpPr>
          <p:cNvPr id="4" name="Slide Number Placeholder 3"/>
          <p:cNvSpPr>
            <a:spLocks noGrp="1"/>
          </p:cNvSpPr>
          <p:nvPr>
            <p:ph type="sldNum" sz="quarter" idx="10"/>
          </p:nvPr>
        </p:nvSpPr>
        <p:spPr/>
        <p:txBody>
          <a:bodyPr/>
          <a:lstStyle/>
          <a:p>
            <a:fld id="{902E5D7A-DA61-4AAA-B79C-996525CEFFA4}" type="slidenum">
              <a:rPr lang="en-US" smtClean="0"/>
              <a:t>44</a:t>
            </a:fld>
            <a:endParaRPr lang="en-US"/>
          </a:p>
        </p:txBody>
      </p:sp>
    </p:spTree>
    <p:extLst>
      <p:ext uri="{BB962C8B-B14F-4D97-AF65-F5344CB8AC3E}">
        <p14:creationId xmlns:p14="http://schemas.microsoft.com/office/powerpoint/2010/main" val="3616000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58415649-5419-4660-BABB-528930582007}" type="slidenum">
              <a:rPr lang="en-US" smtClean="0"/>
              <a:pPr/>
              <a:t>45</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lnSpc>
                <a:spcPct val="90000"/>
              </a:lnSpc>
            </a:pPr>
            <a:r>
              <a:rPr lang="en-US" b="1" dirty="0" smtClean="0"/>
              <a:t>Certificate of Immunization (Form 3231)</a:t>
            </a:r>
          </a:p>
          <a:p>
            <a:pPr lvl="1" eaLnBrk="1" hangingPunct="1">
              <a:lnSpc>
                <a:spcPct val="90000"/>
              </a:lnSpc>
            </a:pPr>
            <a:r>
              <a:rPr lang="en-US" b="1" dirty="0" smtClean="0"/>
              <a:t>(</a:t>
            </a:r>
            <a:r>
              <a:rPr lang="en-US" dirty="0" smtClean="0"/>
              <a:t>Refer to Policy Guide 3231 INS)</a:t>
            </a:r>
          </a:p>
          <a:p>
            <a:pPr lvl="2" eaLnBrk="1" hangingPunct="1">
              <a:lnSpc>
                <a:spcPct val="90000"/>
              </a:lnSpc>
            </a:pPr>
            <a:r>
              <a:rPr lang="en-US" dirty="0" smtClean="0"/>
              <a:t>Again these details for completing certificates are outlined in the policy Guide 3231INS: Section 3 “How to file and maintain certificates” and Section 4, “Instructions for completing certificates”:</a:t>
            </a:r>
          </a:p>
          <a:p>
            <a:pPr lvl="2" eaLnBrk="1" hangingPunct="1">
              <a:lnSpc>
                <a:spcPct val="90000"/>
              </a:lnSpc>
            </a:pPr>
            <a:r>
              <a:rPr lang="en-US" dirty="0" smtClean="0"/>
              <a:t>*A child must have a certificate on file at each facility or school he attends.  For example, if a child is enrolled in school and attends a child care facility after school, he must have a certificate on file at each facility. </a:t>
            </a:r>
          </a:p>
          <a:p>
            <a:pPr lvl="2" eaLnBrk="1" hangingPunct="1">
              <a:lnSpc>
                <a:spcPct val="90000"/>
              </a:lnSpc>
              <a:buFont typeface="Wingdings" pitchFamily="2" charset="2"/>
              <a:buChar char="n"/>
            </a:pPr>
            <a:r>
              <a:rPr lang="en-US" dirty="0" smtClean="0"/>
              <a:t>Photocopies of appropriately completed and signed certificates are acceptable.</a:t>
            </a:r>
          </a:p>
          <a:p>
            <a:pPr lvl="2" eaLnBrk="1" hangingPunct="1">
              <a:lnSpc>
                <a:spcPct val="90000"/>
              </a:lnSpc>
              <a:buFont typeface="Wingdings" pitchFamily="2" charset="2"/>
              <a:buChar char="n"/>
            </a:pPr>
            <a:r>
              <a:rPr lang="en-US" dirty="0" smtClean="0"/>
              <a:t>If a certificate is not on file for each child attending, the facility is held legally responsible.</a:t>
            </a:r>
          </a:p>
          <a:p>
            <a:pPr marL="921807" lvl="2" defTabSz="921807" fontAlgn="base">
              <a:lnSpc>
                <a:spcPct val="90000"/>
              </a:lnSpc>
              <a:spcBef>
                <a:spcPct val="30000"/>
              </a:spcBef>
              <a:spcAft>
                <a:spcPct val="0"/>
              </a:spcAft>
              <a:buFont typeface="Wingdings" pitchFamily="2" charset="2"/>
              <a:buChar char="n"/>
              <a:defRPr/>
            </a:pPr>
            <a:r>
              <a:rPr lang="en-US" dirty="0">
                <a:solidFill>
                  <a:schemeClr val="tx2"/>
                </a:solidFill>
                <a:latin typeface="Arial" charset="0"/>
              </a:rPr>
              <a:t>A </a:t>
            </a:r>
            <a:r>
              <a:rPr lang="en-US" b="1" dirty="0">
                <a:solidFill>
                  <a:schemeClr val="tx2"/>
                </a:solidFill>
                <a:latin typeface="Arial" charset="0"/>
              </a:rPr>
              <a:t>licensed Georgia physician, APRN, PA or public health official</a:t>
            </a:r>
            <a:r>
              <a:rPr lang="en-US" dirty="0">
                <a:solidFill>
                  <a:schemeClr val="tx2"/>
                </a:solidFill>
                <a:latin typeface="Arial" charset="0"/>
              </a:rPr>
              <a:t> is responsible for the interpretation of and compliance with the requirements for vaccines and completing the certificate. </a:t>
            </a:r>
            <a:r>
              <a:rPr lang="en-US" dirty="0" smtClean="0"/>
              <a:t>(See both policy guides: 3231 REQ addresses the number of doses and 3231 INS addresses the completion of certificates.) </a:t>
            </a:r>
            <a:endParaRPr lang="en-US" dirty="0">
              <a:solidFill>
                <a:schemeClr val="tx2"/>
              </a:solidFill>
              <a:latin typeface="Arial" charset="0"/>
            </a:endParaRPr>
          </a:p>
          <a:p>
            <a:pPr lvl="2" eaLnBrk="1" hangingPunct="1">
              <a:lnSpc>
                <a:spcPct val="90000"/>
              </a:lnSpc>
            </a:pPr>
            <a:r>
              <a:rPr lang="en-US" dirty="0" smtClean="0"/>
              <a:t>*This means that only physician offices and health clinics can obtain blank certificates. </a:t>
            </a:r>
          </a:p>
          <a:p>
            <a:pPr lvl="2" eaLnBrk="1" hangingPunct="1">
              <a:lnSpc>
                <a:spcPct val="90000"/>
              </a:lnSpc>
              <a:buFont typeface="Wingdings" pitchFamily="2" charset="2"/>
              <a:buNone/>
            </a:pPr>
            <a:endParaRPr lang="en-US" dirty="0" smtClean="0"/>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endParaRPr lang="en-US" b="1" dirty="0" smtClean="0"/>
          </a:p>
          <a:p>
            <a:pPr eaLnBrk="1" hangingPunct="1">
              <a:lnSpc>
                <a:spcPct val="90000"/>
              </a:lnSpc>
            </a:pPr>
            <a:endParaRPr lang="en-US" dirty="0" smtClean="0"/>
          </a:p>
          <a:p>
            <a:pPr eaLnBrk="1" hangingPunct="1">
              <a:lnSpc>
                <a:spcPct val="90000"/>
              </a:lnSpc>
            </a:pP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4F95BF86-E6A8-424B-A5C7-CE688DD1571F}" type="slidenum">
              <a:rPr lang="en-US" smtClean="0"/>
              <a:pPr/>
              <a:t>46</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lvl="1" eaLnBrk="1" hangingPunct="1">
              <a:lnSpc>
                <a:spcPct val="80000"/>
              </a:lnSpc>
              <a:buFont typeface="Wingdings" pitchFamily="2" charset="2"/>
              <a:buNone/>
            </a:pPr>
            <a:r>
              <a:rPr lang="en-US" sz="1000" dirty="0"/>
              <a:t>When completing and/or evaluating a certificate, what standards should be used? </a:t>
            </a:r>
          </a:p>
          <a:p>
            <a:pPr lvl="1" eaLnBrk="1" hangingPunct="1">
              <a:lnSpc>
                <a:spcPct val="80000"/>
              </a:lnSpc>
              <a:buFont typeface="Wingdings" pitchFamily="2" charset="2"/>
              <a:buNone/>
            </a:pPr>
            <a:r>
              <a:rPr lang="en-US" sz="1000" b="1" dirty="0"/>
              <a:t>The age of a child determines how a certificate should be completed and what you should review for validity.</a:t>
            </a:r>
          </a:p>
          <a:p>
            <a:pPr lvl="1" eaLnBrk="1" hangingPunct="1">
              <a:lnSpc>
                <a:spcPct val="80000"/>
              </a:lnSpc>
              <a:buFont typeface="Wingdings" pitchFamily="2" charset="2"/>
              <a:buChar char="n"/>
            </a:pPr>
            <a:r>
              <a:rPr lang="en-US" sz="1000" b="1" dirty="0"/>
              <a:t>If child is under four years of age, a certificate</a:t>
            </a:r>
          </a:p>
          <a:p>
            <a:pPr lvl="2" eaLnBrk="1" hangingPunct="1">
              <a:lnSpc>
                <a:spcPct val="80000"/>
              </a:lnSpc>
              <a:buFontTx/>
              <a:buChar char="-"/>
            </a:pPr>
            <a:r>
              <a:rPr lang="en-US" sz="1000" dirty="0"/>
              <a:t>Must be marked with a “Date of Expiration”.  This provides an opportunity to ensure that preschool children are immunized according to the current childhood immunization schedule recommendations, including </a:t>
            </a:r>
            <a:r>
              <a:rPr lang="en-US" sz="1000" dirty="0" err="1"/>
              <a:t>Hib</a:t>
            </a:r>
            <a:r>
              <a:rPr lang="en-US" sz="1000" dirty="0">
                <a:solidFill>
                  <a:srgbClr val="FF3300"/>
                </a:solidFill>
              </a:rPr>
              <a:t>, </a:t>
            </a:r>
            <a:r>
              <a:rPr lang="en-US" sz="1000" dirty="0">
                <a:solidFill>
                  <a:schemeClr val="tx2"/>
                </a:solidFill>
              </a:rPr>
              <a:t>hepatitis A, and pneumococcal vaccine. </a:t>
            </a:r>
          </a:p>
          <a:p>
            <a:pPr lvl="2" eaLnBrk="1" hangingPunct="1">
              <a:lnSpc>
                <a:spcPct val="80000"/>
              </a:lnSpc>
              <a:buFontTx/>
              <a:buChar char="-"/>
            </a:pPr>
            <a:r>
              <a:rPr lang="en-US" sz="1000" b="1" dirty="0">
                <a:solidFill>
                  <a:schemeClr val="tx2"/>
                </a:solidFill>
              </a:rPr>
              <a:t>Must have vaccine administration dates, year of diagnosis, positive serology, disease history, or medical exemption</a:t>
            </a:r>
            <a:endParaRPr lang="en-US" sz="1000" dirty="0">
              <a:solidFill>
                <a:schemeClr val="tx2"/>
              </a:solidFill>
            </a:endParaRPr>
          </a:p>
          <a:p>
            <a:pPr lvl="1" eaLnBrk="1" hangingPunct="1">
              <a:lnSpc>
                <a:spcPct val="80000"/>
              </a:lnSpc>
              <a:buFont typeface="Wingdings" pitchFamily="2" charset="2"/>
              <a:buChar char="n"/>
            </a:pPr>
            <a:r>
              <a:rPr lang="en-US" sz="1000" b="1" dirty="0">
                <a:solidFill>
                  <a:schemeClr val="tx2"/>
                </a:solidFill>
              </a:rPr>
              <a:t>If over four years of age must be completed with:</a:t>
            </a:r>
            <a:r>
              <a:rPr lang="en-US" sz="1000" dirty="0">
                <a:solidFill>
                  <a:schemeClr val="tx2"/>
                </a:solidFill>
              </a:rPr>
              <a:t> </a:t>
            </a:r>
          </a:p>
          <a:p>
            <a:pPr lvl="2" eaLnBrk="1" hangingPunct="1">
              <a:lnSpc>
                <a:spcPct val="80000"/>
              </a:lnSpc>
              <a:buFontTx/>
              <a:buChar char="-"/>
            </a:pPr>
            <a:r>
              <a:rPr lang="en-US" sz="1000" b="1" dirty="0">
                <a:solidFill>
                  <a:schemeClr val="tx2"/>
                </a:solidFill>
              </a:rPr>
              <a:t>Vaccine administration dates; </a:t>
            </a:r>
          </a:p>
          <a:p>
            <a:pPr lvl="3" eaLnBrk="1" hangingPunct="1">
              <a:lnSpc>
                <a:spcPct val="80000"/>
              </a:lnSpc>
              <a:buFont typeface="Wingdings" pitchFamily="2" charset="2"/>
              <a:buChar char="n"/>
            </a:pPr>
            <a:r>
              <a:rPr lang="en-US" sz="1000" dirty="0">
                <a:solidFill>
                  <a:schemeClr val="tx2"/>
                </a:solidFill>
              </a:rPr>
              <a:t>The dates of vaccine administration must be filled in with month/day/year </a:t>
            </a:r>
            <a:r>
              <a:rPr lang="en-US" sz="1000" b="1" dirty="0">
                <a:solidFill>
                  <a:schemeClr val="tx2"/>
                </a:solidFill>
              </a:rPr>
              <a:t>and/or</a:t>
            </a:r>
            <a:r>
              <a:rPr lang="en-US" sz="1000" dirty="0">
                <a:solidFill>
                  <a:schemeClr val="tx2"/>
                </a:solidFill>
              </a:rPr>
              <a:t> a year in the disease diagnosis, positive serology, disease history, or medical exemption boxes as indicated. </a:t>
            </a:r>
          </a:p>
          <a:p>
            <a:pPr lvl="3" eaLnBrk="1" hangingPunct="1">
              <a:lnSpc>
                <a:spcPct val="80000"/>
              </a:lnSpc>
              <a:buFont typeface="Wingdings" pitchFamily="2" charset="2"/>
              <a:buChar char="n"/>
            </a:pPr>
            <a:r>
              <a:rPr lang="en-US" sz="1000" dirty="0">
                <a:solidFill>
                  <a:schemeClr val="tx2"/>
                </a:solidFill>
              </a:rPr>
              <a:t> You will note that the blacked out boxes should not be completed with dates.  Immunity or medical exemption may be marked only in those boxes for which that specific criteria is acceptable.  For example, only a date of positive serology or medical exemption is acceptable in lieu of a vaccine administration date for hepatitis B, measles, mumps, rubella, hepatitis A, or varicella. </a:t>
            </a:r>
          </a:p>
          <a:p>
            <a:pPr lvl="3" eaLnBrk="1" hangingPunct="1">
              <a:lnSpc>
                <a:spcPct val="80000"/>
              </a:lnSpc>
              <a:buFont typeface="Wingdings" pitchFamily="2" charset="2"/>
              <a:buChar char="n"/>
            </a:pPr>
            <a:r>
              <a:rPr lang="en-US" sz="1000" dirty="0"/>
              <a:t>The categories for physician’s diagnosis or history of disease apply to varicella only.</a:t>
            </a:r>
          </a:p>
          <a:p>
            <a:pPr lvl="3" eaLnBrk="1" hangingPunct="1">
              <a:lnSpc>
                <a:spcPct val="80000"/>
              </a:lnSpc>
            </a:pPr>
            <a:r>
              <a:rPr lang="en-US" sz="1000" b="1" i="1" dirty="0"/>
              <a:t>   </a:t>
            </a:r>
            <a:r>
              <a:rPr lang="en-US" sz="1000" b="1" i="1" u="sng" dirty="0"/>
              <a:t>and</a:t>
            </a:r>
          </a:p>
          <a:p>
            <a:pPr lvl="2" eaLnBrk="1" hangingPunct="1">
              <a:lnSpc>
                <a:spcPct val="80000"/>
              </a:lnSpc>
              <a:buFontTx/>
              <a:buChar char="-"/>
            </a:pPr>
            <a:r>
              <a:rPr lang="en-US" sz="1000" b="1" dirty="0"/>
              <a:t>A “Date of Expiration”; </a:t>
            </a:r>
            <a:r>
              <a:rPr lang="en-US" sz="1000" b="1" i="1" u="sng" dirty="0"/>
              <a:t>or</a:t>
            </a:r>
          </a:p>
          <a:p>
            <a:pPr lvl="2" eaLnBrk="1" hangingPunct="1">
              <a:lnSpc>
                <a:spcPct val="80000"/>
              </a:lnSpc>
              <a:buFontTx/>
              <a:buChar char="-"/>
            </a:pPr>
            <a:r>
              <a:rPr lang="en-US" sz="1000" b="1" dirty="0"/>
              <a:t>A mark in the “Complete for School Attendance “box </a:t>
            </a:r>
          </a:p>
          <a:p>
            <a:pPr eaLnBrk="1" hangingPunct="1">
              <a:lnSpc>
                <a:spcPct val="80000"/>
              </a:lnSpc>
            </a:pPr>
            <a:endParaRPr lang="en-US" sz="1000" b="1" dirty="0"/>
          </a:p>
          <a:p>
            <a:pPr eaLnBrk="1" hangingPunct="1">
              <a:lnSpc>
                <a:spcPct val="80000"/>
              </a:lnSpc>
            </a:pPr>
            <a:endParaRPr lang="en-US" sz="9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B749E6D1-52C1-4CAC-AC80-E59DFD161390}" type="slidenum">
              <a:rPr lang="en-US" smtClean="0"/>
              <a:pPr/>
              <a:t>47</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lvl="1" eaLnBrk="1" hangingPunct="1"/>
            <a:r>
              <a:rPr lang="en-US" dirty="0" smtClean="0"/>
              <a:t>The  date of expiration is further explained in the 3</a:t>
            </a:r>
            <a:r>
              <a:rPr lang="en-US" baseline="30000" dirty="0" smtClean="0"/>
              <a:t>rd</a:t>
            </a:r>
            <a:r>
              <a:rPr lang="en-US" dirty="0" smtClean="0"/>
              <a:t> section of Policy Guide 3231INS.  An expiration date on the certificate:</a:t>
            </a:r>
          </a:p>
          <a:p>
            <a:pPr lvl="2" eaLnBrk="1" hangingPunct="1">
              <a:buSzPct val="65000"/>
              <a:buFont typeface="Wingdings 2" pitchFamily="18" charset="2"/>
              <a:buChar char="¢"/>
            </a:pPr>
            <a:r>
              <a:rPr lang="en-US" dirty="0" smtClean="0"/>
              <a:t>Expires on the date entered as “Expiration Date”</a:t>
            </a:r>
          </a:p>
          <a:p>
            <a:pPr lvl="2" eaLnBrk="1" hangingPunct="1">
              <a:buSzPct val="65000"/>
              <a:buFont typeface="Wingdings 2" pitchFamily="18" charset="2"/>
              <a:buChar char="¢"/>
            </a:pPr>
            <a:r>
              <a:rPr lang="en-US" dirty="0" smtClean="0"/>
              <a:t>The certificate must be replaced within 30 days after the “Expiration Date” or the child must be excluded from attending.</a:t>
            </a:r>
          </a:p>
          <a:p>
            <a:pPr lvl="2" eaLnBrk="1" hangingPunct="1">
              <a:buFont typeface="Wingdings" pitchFamily="2" charset="2"/>
              <a:buChar char="n"/>
            </a:pPr>
            <a:r>
              <a:rPr lang="en-US" dirty="0" smtClean="0"/>
              <a:t>Allows a child who does not meet all the immunization requirements to attend child care or school while he is catching up.  This is indicated on the certificate by marking a new expiration date each time the child gets a vaccine until all the requirements for school entry are met. </a:t>
            </a:r>
          </a:p>
          <a:p>
            <a:pPr lvl="1" eaLnBrk="1" hangingPunct="1"/>
            <a:r>
              <a:rPr lang="en-US" dirty="0" smtClean="0"/>
              <a:t>And, as explained earlier is:</a:t>
            </a:r>
          </a:p>
          <a:p>
            <a:pPr lvl="2" eaLnBrk="1" hangingPunct="1">
              <a:buFont typeface="Wingdings" pitchFamily="2" charset="2"/>
              <a:buChar char="n"/>
            </a:pPr>
            <a:r>
              <a:rPr lang="en-US" dirty="0" smtClean="0"/>
              <a:t>Required for all children under four years of age</a:t>
            </a:r>
          </a:p>
          <a:p>
            <a:pPr lvl="2" eaLnBrk="1" hangingPunct="1">
              <a:buFont typeface="Wingdings" pitchFamily="2" charset="2"/>
              <a:buChar char="n"/>
            </a:pPr>
            <a:r>
              <a:rPr lang="en-US" dirty="0" smtClean="0"/>
              <a:t>Required if a medical exemption for a vaccine(s) is marked</a:t>
            </a:r>
          </a:p>
          <a:p>
            <a:pPr lvl="2" eaLnBrk="1" hangingPunct="1">
              <a:buFont typeface="Wingdings" pitchFamily="2" charset="2"/>
              <a:buChar char="n"/>
            </a:pPr>
            <a:r>
              <a:rPr lang="en-US" dirty="0" smtClean="0"/>
              <a:t>Should not be completed if “Complete for School” is marked</a:t>
            </a:r>
          </a:p>
          <a:p>
            <a:pPr eaLnBrk="1" hangingPunct="1"/>
            <a:endParaRPr lang="en-US" dirty="0" smtClean="0"/>
          </a:p>
          <a:p>
            <a:pPr lvl="2" eaLnBrk="1" hangingPunct="1">
              <a:buFont typeface="Wingdings" pitchFamily="2" charset="2"/>
              <a:buChar char="n"/>
            </a:pPr>
            <a:endParaRPr lang="en-US" dirty="0" smtClean="0"/>
          </a:p>
          <a:p>
            <a:pPr eaLnBrk="1" hangingPunct="1"/>
            <a:endParaRPr lang="en-US" dirty="0" smtClean="0"/>
          </a:p>
          <a:p>
            <a:pPr lvl="2" eaLnBrk="1" hangingPunct="1"/>
            <a:endParaRPr lang="en-US" dirty="0" smtClean="0"/>
          </a:p>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E24CADD-A67F-47F5-A6B5-FD9B96EB533A}" type="slidenum">
              <a:rPr lang="en-US" smtClean="0"/>
              <a:pPr/>
              <a:t>48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lnSpc>
                <a:spcPct val="90000"/>
              </a:lnSpc>
            </a:pPr>
            <a:r>
              <a:rPr lang="en-US" dirty="0" smtClean="0"/>
              <a:t>The criteria for certificates marked “Complete for School Attendance” are explained in the 3</a:t>
            </a:r>
            <a:r>
              <a:rPr lang="en-US" baseline="30000" dirty="0" smtClean="0"/>
              <a:t>rd</a:t>
            </a:r>
            <a:r>
              <a:rPr lang="en-US" dirty="0" smtClean="0"/>
              <a:t> section of Policy Guide 3231INS, “How to File and Maintain the Certificates.”  To summarize, the standards state that the certificates marked as “Complete for School Attendance”:</a:t>
            </a:r>
          </a:p>
          <a:p>
            <a:pPr lvl="1" eaLnBrk="1" hangingPunct="1">
              <a:lnSpc>
                <a:spcPct val="90000"/>
              </a:lnSpc>
              <a:buFont typeface="Wingdings" pitchFamily="2" charset="2"/>
              <a:buChar char="n"/>
            </a:pPr>
            <a:r>
              <a:rPr lang="en-US" dirty="0" smtClean="0"/>
              <a:t>Do not expire</a:t>
            </a:r>
          </a:p>
          <a:p>
            <a:pPr lvl="1" eaLnBrk="1" hangingPunct="1">
              <a:lnSpc>
                <a:spcPct val="90000"/>
              </a:lnSpc>
              <a:buFont typeface="Wingdings" pitchFamily="2" charset="2"/>
              <a:buChar char="n"/>
            </a:pPr>
            <a:r>
              <a:rPr lang="en-US" dirty="0" smtClean="0"/>
              <a:t>May be issued only to children who:</a:t>
            </a:r>
          </a:p>
          <a:p>
            <a:pPr lvl="2" eaLnBrk="1" hangingPunct="1">
              <a:lnSpc>
                <a:spcPct val="90000"/>
              </a:lnSpc>
              <a:buFontTx/>
              <a:buChar char="-"/>
            </a:pPr>
            <a:r>
              <a:rPr lang="en-US" dirty="0" smtClean="0"/>
              <a:t>Are four years of age or older (This would apply to children who are four years of age, attending a Pre-K program, and have completed all vaccines required for school entry, including </a:t>
            </a:r>
            <a:r>
              <a:rPr lang="en-US" dirty="0" smtClean="0">
                <a:solidFill>
                  <a:schemeClr val="tx2"/>
                </a:solidFill>
              </a:rPr>
              <a:t>those required for child care attendance such as </a:t>
            </a:r>
            <a:r>
              <a:rPr lang="en-US" dirty="0" err="1" smtClean="0">
                <a:solidFill>
                  <a:schemeClr val="tx2"/>
                </a:solidFill>
              </a:rPr>
              <a:t>Hib</a:t>
            </a:r>
            <a:r>
              <a:rPr lang="en-US" dirty="0" smtClean="0">
                <a:solidFill>
                  <a:schemeClr val="tx2"/>
                </a:solidFill>
              </a:rPr>
              <a:t>, Hepatitis A and pneumococcal vaccine); </a:t>
            </a:r>
            <a:r>
              <a:rPr lang="en-US" b="1" dirty="0" smtClean="0">
                <a:solidFill>
                  <a:schemeClr val="tx2"/>
                </a:solidFill>
              </a:rPr>
              <a:t>and</a:t>
            </a:r>
          </a:p>
          <a:p>
            <a:pPr lvl="2" eaLnBrk="1" hangingPunct="1">
              <a:lnSpc>
                <a:spcPct val="90000"/>
              </a:lnSpc>
            </a:pPr>
            <a:r>
              <a:rPr lang="en-US" dirty="0" smtClean="0">
                <a:solidFill>
                  <a:schemeClr val="tx2"/>
                </a:solidFill>
              </a:rPr>
              <a:t>-Have met all the requirements</a:t>
            </a:r>
            <a:r>
              <a:rPr lang="en-US" dirty="0" smtClean="0"/>
              <a:t> for school attendance as outlined in the Policy Guide 3231REQ (“Vaccine Requirements for Attending Facilities and Schools”);</a:t>
            </a:r>
            <a:r>
              <a:rPr lang="en-US" b="1" dirty="0" smtClean="0"/>
              <a:t> and </a:t>
            </a:r>
          </a:p>
          <a:p>
            <a:pPr lvl="2" eaLnBrk="1" hangingPunct="1">
              <a:lnSpc>
                <a:spcPct val="90000"/>
              </a:lnSpc>
              <a:buFontTx/>
              <a:buChar char="-"/>
            </a:pPr>
            <a:r>
              <a:rPr lang="en-US" dirty="0" smtClean="0"/>
              <a:t>Have completed all the required vaccine administration dates, or natural immunity dates.  The health care provider is responsible for accurately completing this information.</a:t>
            </a:r>
          </a:p>
          <a:p>
            <a:pPr lvl="2" eaLnBrk="1" hangingPunct="1">
              <a:lnSpc>
                <a:spcPct val="90000"/>
              </a:lnSpc>
            </a:pPr>
            <a:r>
              <a:rPr lang="en-US" dirty="0" smtClean="0"/>
              <a:t>-Do not have a “Date of Expiration” indicated on the same certificate</a:t>
            </a:r>
          </a:p>
          <a:p>
            <a:pPr lvl="1" eaLnBrk="1" hangingPunct="1">
              <a:lnSpc>
                <a:spcPct val="90000"/>
              </a:lnSpc>
            </a:pPr>
            <a:r>
              <a:rPr lang="en-US" dirty="0" smtClean="0"/>
              <a:t>Let’s review the criteria for documenting natural immunity and medical exemption as outlined in Section 5, number 1.</a:t>
            </a:r>
          </a:p>
          <a:p>
            <a:pPr eaLnBrk="1" hangingPunct="1">
              <a:lnSpc>
                <a:spcPct val="90000"/>
              </a:lnSpc>
            </a:pPr>
            <a:endParaRPr lang="en-US" sz="1000" dirty="0"/>
          </a:p>
          <a:p>
            <a:pPr eaLnBrk="1" hangingPunct="1">
              <a:lnSpc>
                <a:spcPct val="90000"/>
              </a:lnSpc>
            </a:pPr>
            <a:endParaRPr lang="en-US" sz="1000" dirty="0"/>
          </a:p>
          <a:p>
            <a:pPr eaLnBrk="1" hangingPunct="1">
              <a:lnSpc>
                <a:spcPct val="90000"/>
              </a:lnSpc>
            </a:pP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FEB06D25-DE3D-4D92-9B74-117D080C02CC}" type="slidenum">
              <a:rPr lang="en-US" smtClean="0"/>
              <a:pPr/>
              <a:t>49</a:t>
            </a:fld>
            <a:endParaRPr lang="en-US" smtClean="0"/>
          </a:p>
        </p:txBody>
      </p:sp>
      <p:sp>
        <p:nvSpPr>
          <p:cNvPr id="112643" name="Rectangle 2"/>
          <p:cNvSpPr>
            <a:spLocks noGrp="1" noRot="1" noChangeAspect="1" noChangeArrowheads="1" noTextEdit="1"/>
          </p:cNvSpPr>
          <p:nvPr>
            <p:ph type="sldImg"/>
          </p:nvPr>
        </p:nvSpPr>
        <p:spPr>
          <a:xfrm>
            <a:off x="1195388" y="701675"/>
            <a:ext cx="4687887" cy="3514725"/>
          </a:xfrm>
          <a:ln/>
        </p:spPr>
      </p:sp>
      <p:sp>
        <p:nvSpPr>
          <p:cNvPr id="112644" name="Rectangle 3"/>
          <p:cNvSpPr>
            <a:spLocks noGrp="1" noChangeArrowheads="1"/>
          </p:cNvSpPr>
          <p:nvPr>
            <p:ph type="body" idx="1"/>
          </p:nvPr>
        </p:nvSpPr>
        <p:spPr>
          <a:xfrm>
            <a:off x="629824" y="4448103"/>
            <a:ext cx="5895959" cy="4213064"/>
          </a:xfrm>
          <a:noFill/>
          <a:ln/>
        </p:spPr>
        <p:txBody>
          <a:bodyPr/>
          <a:lstStyle/>
          <a:p>
            <a:pPr eaLnBrk="1" hangingPunct="1">
              <a:buFontTx/>
              <a:buNone/>
            </a:pPr>
            <a:r>
              <a:rPr lang="en-US" b="1" dirty="0" smtClean="0"/>
              <a:t>There</a:t>
            </a:r>
            <a:r>
              <a:rPr lang="en-US" b="1" baseline="0" dirty="0" smtClean="0"/>
              <a:t> have been no additional changes for documenting diagnosed disease, serology, disease history or medical exemptions.</a:t>
            </a:r>
          </a:p>
          <a:p>
            <a:pPr eaLnBrk="1" hangingPunct="1">
              <a:buFontTx/>
              <a:buNone/>
            </a:pPr>
            <a:endParaRPr lang="en-US" b="1" dirty="0" smtClean="0"/>
          </a:p>
          <a:p>
            <a:pPr eaLnBrk="1" hangingPunct="1">
              <a:buFontTx/>
              <a:buChar char="•"/>
            </a:pPr>
            <a:endParaRPr lang="en-US" b="1" dirty="0" smtClean="0"/>
          </a:p>
          <a:p>
            <a:pPr eaLnBrk="1" hangingPunct="1">
              <a:buFontTx/>
              <a:buChar char="•"/>
            </a:pPr>
            <a:r>
              <a:rPr lang="en-US" b="1" dirty="0" smtClean="0"/>
              <a:t>Immunity may be marked only for those boxes for which that specific criteria is indicated</a:t>
            </a:r>
            <a:r>
              <a:rPr lang="en-US" dirty="0" smtClean="0"/>
              <a:t>.  </a:t>
            </a:r>
            <a:r>
              <a:rPr lang="en-US" b="1" dirty="0" smtClean="0"/>
              <a:t>You will note that the blacked out boxes should not be completed with dates.   Many of you who have computer generated certificates may have to hand-write this information in.  For example:</a:t>
            </a:r>
          </a:p>
          <a:p>
            <a:pPr eaLnBrk="1" hangingPunct="1"/>
            <a:endParaRPr lang="en-US" b="1" dirty="0" smtClean="0"/>
          </a:p>
          <a:p>
            <a:pPr lvl="1" eaLnBrk="1" hangingPunct="1">
              <a:buFont typeface="Webdings" pitchFamily="18" charset="2"/>
              <a:buChar char="&lt;"/>
            </a:pPr>
            <a:r>
              <a:rPr lang="en-US" dirty="0" smtClean="0"/>
              <a:t>A date of positive serology is acceptable in lieu of a vaccine administration date for hepatitis B, measles, mumps, rubella</a:t>
            </a:r>
            <a:r>
              <a:rPr lang="en-US" dirty="0" smtClean="0">
                <a:solidFill>
                  <a:schemeClr val="tx2"/>
                </a:solidFill>
              </a:rPr>
              <a:t>, hepatitis A,</a:t>
            </a:r>
            <a:r>
              <a:rPr lang="en-US" dirty="0" smtClean="0">
                <a:solidFill>
                  <a:srgbClr val="FF3300"/>
                </a:solidFill>
              </a:rPr>
              <a:t> </a:t>
            </a:r>
            <a:r>
              <a:rPr lang="en-US" dirty="0" smtClean="0"/>
              <a:t>or varicella</a:t>
            </a:r>
          </a:p>
          <a:p>
            <a:pPr lvl="1" eaLnBrk="1" hangingPunct="1">
              <a:buFont typeface="Webdings" pitchFamily="18" charset="2"/>
              <a:buChar char="&lt;"/>
            </a:pPr>
            <a:r>
              <a:rPr lang="en-US" dirty="0" smtClean="0"/>
              <a:t>The categories for physician’s diagnosis or history of disease apply to varicella only </a:t>
            </a:r>
          </a:p>
          <a:p>
            <a:pPr lvl="1" eaLnBrk="1" hangingPunct="1">
              <a:buFont typeface="Webdings" pitchFamily="18" charset="2"/>
              <a:buChar char="&lt;"/>
            </a:pPr>
            <a:r>
              <a:rPr lang="en-US" dirty="0" smtClean="0"/>
              <a:t> Varicella disease history is defined in #8 of section four in the Policy Guide 3231INS as a health care provider’s interpretation that a parent/guardian description of chickenpox disease history is indicative of past infection; filling</a:t>
            </a:r>
            <a:r>
              <a:rPr lang="en-US" baseline="0" dirty="0" smtClean="0"/>
              <a:t> in a 4-digit year for the year of infection is required</a:t>
            </a:r>
            <a:r>
              <a:rPr lang="en-US" dirty="0" smtClean="0"/>
              <a:t>.  </a:t>
            </a:r>
          </a:p>
          <a:p>
            <a:pPr lvl="1" eaLnBrk="1" hangingPunct="1">
              <a:buFont typeface="Webdings" pitchFamily="18" charset="2"/>
              <a:buChar char="&lt;"/>
            </a:pPr>
            <a:r>
              <a:rPr lang="en-US" dirty="0" smtClean="0"/>
              <a:t> If the parent/guardian description of the chickenpox disease history is not clear, or there is any question that the child had the disease, the ACIP recommendation is to vaccinate. </a:t>
            </a:r>
          </a:p>
          <a:p>
            <a:pPr eaLnBrk="1" hangingPunct="1">
              <a:buFontTx/>
              <a:buChar char="•"/>
            </a:pPr>
            <a:r>
              <a:rPr lang="en-US" b="1" dirty="0" smtClean="0"/>
              <a:t>Georgia law provides for two exemptions: Medical and Religious</a:t>
            </a:r>
          </a:p>
          <a:p>
            <a:pPr lvl="1" eaLnBrk="1" hangingPunct="1">
              <a:buFont typeface="Webdings" pitchFamily="18" charset="2"/>
              <a:buChar char="&lt;"/>
            </a:pPr>
            <a:r>
              <a:rPr lang="en-US" b="1" dirty="0" smtClean="0"/>
              <a:t>Medical:</a:t>
            </a:r>
            <a:r>
              <a:rPr lang="en-US" dirty="0" smtClean="0"/>
              <a:t> medical exemptions should be documented on the 3231 in the last column. Lets discuss exemptions in a little more detail </a:t>
            </a:r>
          </a:p>
          <a:p>
            <a:pPr lvl="1" eaLnBrk="1" hangingPunct="1">
              <a:buFont typeface="Webdings" pitchFamily="18" charset="2"/>
              <a:buNone/>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CA7175C-0D12-4BF5-B840-28F7635EA5D6}" type="slidenum">
              <a:rPr lang="en-US" smtClean="0"/>
              <a:pPr/>
              <a:t>5</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lvl="1" eaLnBrk="1" hangingPunct="1">
              <a:buFontTx/>
              <a:buNone/>
            </a:pPr>
            <a:r>
              <a:rPr lang="en-US" dirty="0" smtClean="0"/>
              <a:t>Topics</a:t>
            </a:r>
            <a:r>
              <a:rPr lang="en-US" baseline="0" dirty="0" smtClean="0"/>
              <a:t> to be discussed:  </a:t>
            </a:r>
          </a:p>
          <a:p>
            <a:pPr lvl="1" eaLnBrk="1" hangingPunct="1">
              <a:buFontTx/>
              <a:buNone/>
            </a:pPr>
            <a:endParaRPr lang="en-US" baseline="0" dirty="0" smtClean="0"/>
          </a:p>
          <a:p>
            <a:pPr marL="633742" lvl="1" indent="-172839">
              <a:buFont typeface="Arial" panose="020B0604020202020204" pitchFamily="34" charset="0"/>
              <a:buChar char="•"/>
            </a:pPr>
            <a:r>
              <a:rPr lang="en-US" dirty="0" smtClean="0"/>
              <a:t>Review of childhood vaccine preventable diseases</a:t>
            </a:r>
          </a:p>
          <a:p>
            <a:pPr lvl="1" eaLnBrk="1" hangingPunct="1">
              <a:buFontTx/>
              <a:buNone/>
            </a:pPr>
            <a:endParaRPr lang="en-US" dirty="0" smtClean="0"/>
          </a:p>
          <a:p>
            <a:pPr marL="633742" lvl="1" indent="-172839">
              <a:buFont typeface="Arial" panose="020B0604020202020204" pitchFamily="34" charset="0"/>
              <a:buChar char="•"/>
            </a:pPr>
            <a:r>
              <a:rPr lang="en-US" dirty="0" smtClean="0"/>
              <a:t>Georgia immunization requirements for preschool, child care, and school attendance; including the implementation of the new 7th grade requirements</a:t>
            </a:r>
          </a:p>
          <a:p>
            <a:pPr lvl="1" eaLnBrk="1" hangingPunct="1">
              <a:buFontTx/>
              <a:buNone/>
            </a:pPr>
            <a:endParaRPr lang="en-US" dirty="0" smtClean="0"/>
          </a:p>
          <a:p>
            <a:pPr marL="633742" lvl="1" indent="-172839">
              <a:buFont typeface="Arial" panose="020B0604020202020204" pitchFamily="34" charset="0"/>
              <a:buChar char="•"/>
            </a:pPr>
            <a:r>
              <a:rPr lang="en-US" dirty="0" smtClean="0"/>
              <a:t>Review updates to the new Immunization Certificate and the policy guide for completing form 3231</a:t>
            </a:r>
          </a:p>
          <a:p>
            <a:pPr lvl="1" eaLnBrk="1" hangingPunct="1">
              <a:buFontTx/>
              <a:buNone/>
            </a:pPr>
            <a:endParaRPr lang="en-US" dirty="0" smtClean="0"/>
          </a:p>
          <a:p>
            <a:pPr marL="633742" lvl="1" indent="-172839">
              <a:buFont typeface="Arial" panose="020B0604020202020204" pitchFamily="34" charset="0"/>
              <a:buChar char="•"/>
            </a:pPr>
            <a:r>
              <a:rPr lang="en-US" dirty="0" smtClean="0"/>
              <a:t>How to monitor, follow up and enforce the requirements for the certificate of attendance</a:t>
            </a:r>
          </a:p>
          <a:p>
            <a:pPr lvl="1" eaLnBrk="1" hangingPunct="1">
              <a:buFontTx/>
              <a:buNone/>
            </a:pPr>
            <a:endParaRPr lang="en-US" dirty="0" smtClean="0"/>
          </a:p>
          <a:p>
            <a:pPr marL="633742" lvl="1" indent="-172839">
              <a:buFont typeface="Arial" panose="020B0604020202020204" pitchFamily="34" charset="0"/>
              <a:buChar char="•"/>
            </a:pPr>
            <a:r>
              <a:rPr lang="en-US" dirty="0" smtClean="0"/>
              <a:t>Review available resources for providers, schools and parents</a:t>
            </a:r>
          </a:p>
          <a:p>
            <a:pPr lvl="1" eaLnBrk="1" hangingPunct="1">
              <a:buFontTx/>
              <a:buNone/>
            </a:pPr>
            <a:endParaRPr lang="en-US" dirty="0" smtClean="0"/>
          </a:p>
          <a:p>
            <a:pPr lvl="1" eaLnBrk="1" hangingPunct="1">
              <a:buFontTx/>
              <a:buNone/>
            </a:pP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A3A84D7-DF0C-4EAA-BDB3-0F722391B4A5}" type="slidenum">
              <a:rPr lang="en-US" smtClean="0"/>
              <a:pPr/>
              <a:t>50</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lnSpc>
                <a:spcPct val="90000"/>
              </a:lnSpc>
            </a:pPr>
            <a:r>
              <a:rPr lang="en-US" dirty="0" smtClean="0"/>
              <a:t>As a quick review</a:t>
            </a:r>
            <a:r>
              <a:rPr lang="en-US" baseline="0" dirty="0" smtClean="0"/>
              <a:t> and also for those providers who may be new to immunizations, t</a:t>
            </a:r>
            <a:r>
              <a:rPr lang="en-US" dirty="0" smtClean="0"/>
              <a:t>he Official Code of Georgia provides for only two types of exemptions</a:t>
            </a:r>
            <a:r>
              <a:rPr lang="en-US" baseline="0" dirty="0" smtClean="0"/>
              <a:t> from immunization requirements.  </a:t>
            </a:r>
            <a:r>
              <a:rPr lang="en-US" dirty="0" smtClean="0"/>
              <a:t>Section 5 of the 3231 INS, Standards for Issuing and Filing Certificates of Immunization outlines the standards for “Exemptions:”  The first exemption is medical</a:t>
            </a:r>
            <a:r>
              <a:rPr lang="en-US" baseline="0" dirty="0" smtClean="0"/>
              <a:t> which </a:t>
            </a:r>
            <a:endParaRPr lang="en-US" dirty="0" smtClean="0"/>
          </a:p>
          <a:p>
            <a:pPr lvl="1" eaLnBrk="1" hangingPunct="1">
              <a:lnSpc>
                <a:spcPct val="90000"/>
              </a:lnSpc>
              <a:buFont typeface="Webdings" pitchFamily="18" charset="2"/>
              <a:buNone/>
            </a:pPr>
            <a:endParaRPr lang="en-US" dirty="0" smtClean="0"/>
          </a:p>
          <a:p>
            <a:pPr lvl="2" eaLnBrk="1" hangingPunct="1">
              <a:lnSpc>
                <a:spcPct val="90000"/>
              </a:lnSpc>
              <a:buFont typeface="Symbol" pitchFamily="18" charset="2"/>
              <a:buChar char="-"/>
            </a:pPr>
            <a:r>
              <a:rPr lang="en-US" dirty="0" smtClean="0"/>
              <a:t>Should be used only when there is a condition that contraindicates the administration of a required vaccine</a:t>
            </a:r>
          </a:p>
          <a:p>
            <a:pPr lvl="2" eaLnBrk="1" hangingPunct="1">
              <a:lnSpc>
                <a:spcPct val="90000"/>
              </a:lnSpc>
              <a:buFont typeface="Symbol" pitchFamily="18" charset="2"/>
              <a:buChar char="-"/>
            </a:pPr>
            <a:r>
              <a:rPr lang="en-US" dirty="0" smtClean="0"/>
              <a:t>Should be documented in the medical exemption box indicated for each vaccine</a:t>
            </a:r>
          </a:p>
          <a:p>
            <a:pPr lvl="2" eaLnBrk="1" hangingPunct="1">
              <a:lnSpc>
                <a:spcPct val="90000"/>
              </a:lnSpc>
              <a:buFont typeface="Symbol" pitchFamily="18" charset="2"/>
              <a:buChar char="-"/>
            </a:pPr>
            <a:r>
              <a:rPr lang="en-US" dirty="0" smtClean="0"/>
              <a:t>Should be reviewed annually and the certificate must be reissued with or without indication of exemption</a:t>
            </a:r>
          </a:p>
          <a:p>
            <a:pPr eaLnBrk="1" hangingPunct="1">
              <a:lnSpc>
                <a:spcPct val="90000"/>
              </a:lnSpc>
            </a:pPr>
            <a:endParaRPr lang="en-US" dirty="0" smtClean="0"/>
          </a:p>
          <a:p>
            <a:pPr eaLnBrk="1" hangingPunct="1">
              <a:lnSpc>
                <a:spcPct val="90000"/>
              </a:lnSpc>
            </a:pPr>
            <a:r>
              <a:rPr lang="en-US" i="1" dirty="0" smtClean="0"/>
              <a:t>O.C.G.A.</a:t>
            </a:r>
            <a:r>
              <a:rPr lang="en-US" i="1" baseline="0" dirty="0" smtClean="0"/>
              <a:t> </a:t>
            </a:r>
            <a:r>
              <a:rPr lang="en-US" i="1" baseline="0" dirty="0" smtClean="0">
                <a:latin typeface="Baskerville Old Face"/>
              </a:rPr>
              <a:t>§ 20-2-771 (d)</a:t>
            </a:r>
            <a:endParaRPr lang="en-US" i="1"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60759" lvl="1" defTabSz="921518" fontAlgn="base">
              <a:lnSpc>
                <a:spcPct val="90000"/>
              </a:lnSpc>
              <a:spcBef>
                <a:spcPct val="30000"/>
              </a:spcBef>
              <a:spcAft>
                <a:spcPct val="0"/>
              </a:spcAft>
              <a:defRPr/>
            </a:pPr>
            <a:r>
              <a:rPr lang="en-US" dirty="0" smtClean="0"/>
              <a:t>The next exemption covered</a:t>
            </a:r>
            <a:r>
              <a:rPr lang="en-US" baseline="0" dirty="0" smtClean="0"/>
              <a:t> in </a:t>
            </a:r>
            <a:r>
              <a:rPr lang="en-US" dirty="0" smtClean="0"/>
              <a:t>Section 5 of the 3231 INS Standards for Issuing and Filing Certificates of Immunization is Religious</a:t>
            </a:r>
            <a:r>
              <a:rPr lang="en-US" baseline="0" dirty="0" smtClean="0"/>
              <a:t> which is:</a:t>
            </a:r>
          </a:p>
          <a:p>
            <a:pPr lvl="1" eaLnBrk="1" hangingPunct="1">
              <a:lnSpc>
                <a:spcPct val="90000"/>
              </a:lnSpc>
              <a:buFont typeface="Webdings" pitchFamily="18" charset="2"/>
              <a:buNone/>
            </a:pPr>
            <a:endParaRPr lang="en-US" dirty="0" smtClean="0"/>
          </a:p>
          <a:p>
            <a:pPr lvl="2" eaLnBrk="1" hangingPunct="1">
              <a:lnSpc>
                <a:spcPct val="90000"/>
              </a:lnSpc>
              <a:buFont typeface="Symbol" pitchFamily="18" charset="2"/>
              <a:buChar char="-"/>
            </a:pPr>
            <a:r>
              <a:rPr lang="en-US" dirty="0" smtClean="0"/>
              <a:t>Not documented on the certificate</a:t>
            </a:r>
          </a:p>
          <a:p>
            <a:pPr lvl="2" eaLnBrk="1" hangingPunct="1">
              <a:lnSpc>
                <a:spcPct val="90000"/>
              </a:lnSpc>
              <a:buFont typeface="Symbol" pitchFamily="18" charset="2"/>
              <a:buChar char="-"/>
            </a:pPr>
            <a:r>
              <a:rPr lang="en-US" dirty="0" smtClean="0"/>
              <a:t>There is not a special certificate available or needed to document religious exemption.</a:t>
            </a:r>
          </a:p>
          <a:p>
            <a:pPr lvl="2" eaLnBrk="1" hangingPunct="1">
              <a:lnSpc>
                <a:spcPct val="90000"/>
              </a:lnSpc>
              <a:buFont typeface="Symbol" pitchFamily="18" charset="2"/>
              <a:buChar char="-"/>
            </a:pPr>
            <a:r>
              <a:rPr lang="en-US" dirty="0" smtClean="0"/>
              <a:t>Documented by a notarized affidavit stating that immunization conflicts with the parent/guardian’s religious belief</a:t>
            </a:r>
          </a:p>
          <a:p>
            <a:pPr lvl="2" eaLnBrk="1" hangingPunct="1">
              <a:lnSpc>
                <a:spcPct val="90000"/>
              </a:lnSpc>
              <a:buFont typeface="Symbol" pitchFamily="18" charset="2"/>
              <a:buChar char="-"/>
            </a:pPr>
            <a:r>
              <a:rPr lang="en-US" dirty="0" smtClean="0"/>
              <a:t>Notarized statement should be kept on file by  the school or facility in lieu of a Certificate of Immunization</a:t>
            </a:r>
          </a:p>
          <a:p>
            <a:pPr lvl="2" eaLnBrk="1" hangingPunct="1">
              <a:lnSpc>
                <a:spcPct val="90000"/>
              </a:lnSpc>
              <a:buFont typeface="Symbol" pitchFamily="18" charset="2"/>
              <a:buChar char="-"/>
            </a:pPr>
            <a:r>
              <a:rPr lang="en-US" dirty="0" smtClean="0"/>
              <a:t>Do not expire</a:t>
            </a:r>
          </a:p>
          <a:p>
            <a:pPr eaLnBrk="1" hangingPunct="1">
              <a:lnSpc>
                <a:spcPct val="90000"/>
              </a:lnSpc>
              <a:buFont typeface="Webdings" pitchFamily="18" charset="2"/>
              <a:buNone/>
            </a:pPr>
            <a:r>
              <a:rPr lang="en-US" dirty="0" smtClean="0"/>
              <a:t>Under both exemptions, in the event of an outbreak, the law states that a child must be excluded from attending child care or school until protected by immunization or natural immunity or all danger is passed.</a:t>
            </a:r>
          </a:p>
          <a:p>
            <a:pPr eaLnBrk="1" hangingPunct="1">
              <a:lnSpc>
                <a:spcPct val="90000"/>
              </a:lnSpc>
            </a:pPr>
            <a:endParaRPr lang="en-US" dirty="0" smtClean="0"/>
          </a:p>
          <a:p>
            <a:pPr eaLnBrk="1" hangingPunct="1">
              <a:lnSpc>
                <a:spcPct val="90000"/>
              </a:lnSpc>
            </a:pPr>
            <a:r>
              <a:rPr lang="en-US" i="1" dirty="0" smtClean="0"/>
              <a:t>O.C.G.A.  </a:t>
            </a:r>
            <a:r>
              <a:rPr lang="en-US" i="1" dirty="0" smtClean="0">
                <a:latin typeface="Baskerville Old Face"/>
              </a:rPr>
              <a:t>§ 20-2-771 (e)</a:t>
            </a:r>
            <a:endParaRPr lang="en-US" i="1" dirty="0" smtClean="0"/>
          </a:p>
          <a:p>
            <a:pPr eaLnBrk="1" hangingPunct="1">
              <a:lnSpc>
                <a:spcPct val="90000"/>
              </a:lnSpc>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C2352DC-BB2E-40BA-8999-07771E5ACD75}"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233B90F-18E9-4D76-9EC6-A9903FBFAA76}" type="slidenum">
              <a:rPr lang="en-US" smtClean="0"/>
              <a:pPr/>
              <a:t>52</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lnSpc>
                <a:spcPct val="80000"/>
              </a:lnSpc>
            </a:pPr>
            <a:r>
              <a:rPr lang="en-US" sz="1000" dirty="0"/>
              <a:t>Let’s discuss some of the responsibilities of  health care providers and day care facilities and schools that are required by the Rules and Regulations.</a:t>
            </a:r>
          </a:p>
          <a:p>
            <a:pPr eaLnBrk="1" hangingPunct="1">
              <a:lnSpc>
                <a:spcPct val="80000"/>
              </a:lnSpc>
            </a:pPr>
            <a:r>
              <a:rPr lang="en-US" sz="1000" b="1" u="sng" dirty="0"/>
              <a:t>Physicians and Public Health Clinics:</a:t>
            </a:r>
          </a:p>
          <a:p>
            <a:pPr eaLnBrk="1" hangingPunct="1">
              <a:lnSpc>
                <a:spcPct val="80000"/>
              </a:lnSpc>
              <a:buFont typeface="Wingdings" pitchFamily="2" charset="2"/>
              <a:buChar char="n"/>
            </a:pPr>
            <a:r>
              <a:rPr lang="en-US" sz="1000" dirty="0"/>
              <a:t>Knowing the current legal immunization requirements for attendance and accurately completing the certificate.  We will discuss these today.  To assist with this discussion, we will be using the 3231REQ, which has charts showing the requirements.</a:t>
            </a:r>
          </a:p>
          <a:p>
            <a:pPr eaLnBrk="1" hangingPunct="1">
              <a:lnSpc>
                <a:spcPct val="80000"/>
              </a:lnSpc>
              <a:buFont typeface="Wingdings" pitchFamily="2" charset="2"/>
              <a:buChar char="n"/>
            </a:pPr>
            <a:r>
              <a:rPr lang="en-US" sz="1000" dirty="0"/>
              <a:t>Administering  immunizations according to the current Recommended Childhood and Adolescent Immunization Schedule.  You will see from today’s discussion, that basically if you follow this schedule, your patients will meet the requirements for child care and school attendance.  In addition you will be following the standards for “best practice” outlined in the “Standards for Pediatric  Immunization Practice” which are published by the US Public Health Service and endorsed by the AAP.   </a:t>
            </a:r>
          </a:p>
          <a:p>
            <a:pPr eaLnBrk="1" hangingPunct="1">
              <a:lnSpc>
                <a:spcPct val="80000"/>
              </a:lnSpc>
              <a:buFont typeface="Wingdings" pitchFamily="2" charset="2"/>
              <a:buChar char="n"/>
            </a:pPr>
            <a:r>
              <a:rPr lang="en-US" sz="1000" dirty="0"/>
              <a:t>Reporting the occurrence of any disease listed on the “Notifiable Disease List”</a:t>
            </a:r>
          </a:p>
          <a:p>
            <a:pPr eaLnBrk="1" hangingPunct="1">
              <a:lnSpc>
                <a:spcPct val="80000"/>
              </a:lnSpc>
              <a:buFont typeface="Wingdings" pitchFamily="2" charset="2"/>
              <a:buChar char="n"/>
            </a:pPr>
            <a:r>
              <a:rPr lang="en-US" sz="1000" dirty="0"/>
              <a:t>Reporting any adverse event that occurs following the administration of any of the recommended childhood vaccines to the </a:t>
            </a:r>
            <a:r>
              <a:rPr lang="en-US" sz="1000" u="sng" dirty="0"/>
              <a:t>V</a:t>
            </a:r>
            <a:r>
              <a:rPr lang="en-US" sz="1000" dirty="0"/>
              <a:t>accine </a:t>
            </a:r>
            <a:r>
              <a:rPr lang="en-US" sz="1000" u="sng" dirty="0"/>
              <a:t>A</a:t>
            </a:r>
            <a:r>
              <a:rPr lang="en-US" sz="1000" dirty="0"/>
              <a:t>dverse </a:t>
            </a:r>
            <a:r>
              <a:rPr lang="en-US" sz="1000" u="sng" dirty="0"/>
              <a:t>Ev</a:t>
            </a:r>
            <a:r>
              <a:rPr lang="en-US" sz="1000" dirty="0"/>
              <a:t>ent </a:t>
            </a:r>
            <a:r>
              <a:rPr lang="en-US" sz="1000" u="sng" dirty="0"/>
              <a:t>R</a:t>
            </a:r>
            <a:r>
              <a:rPr lang="en-US" sz="1000" dirty="0"/>
              <a:t>eporting </a:t>
            </a:r>
            <a:r>
              <a:rPr lang="en-US" sz="1000" u="sng" dirty="0"/>
              <a:t>S</a:t>
            </a:r>
            <a:r>
              <a:rPr lang="en-US" sz="1000" dirty="0"/>
              <a:t>ystem (VAERS).  This reporting will help determine if there is a problem with  a particular vaccine as well as help maintain our credibility.   </a:t>
            </a:r>
          </a:p>
          <a:p>
            <a:pPr eaLnBrk="1" hangingPunct="1">
              <a:lnSpc>
                <a:spcPct val="80000"/>
              </a:lnSpc>
              <a:buFont typeface="Wingdings" pitchFamily="2" charset="2"/>
              <a:buChar char="n"/>
            </a:pPr>
            <a:r>
              <a:rPr lang="en-US" sz="1000" b="1" u="sng" dirty="0"/>
              <a:t>Child Care and Schools</a:t>
            </a:r>
            <a:r>
              <a:rPr lang="en-US" sz="1000" u="sng" dirty="0"/>
              <a:t>:</a:t>
            </a:r>
          </a:p>
          <a:p>
            <a:pPr eaLnBrk="1" hangingPunct="1">
              <a:lnSpc>
                <a:spcPct val="80000"/>
              </a:lnSpc>
              <a:buFont typeface="Wingdings" pitchFamily="2" charset="2"/>
              <a:buChar char="n"/>
            </a:pPr>
            <a:r>
              <a:rPr lang="en-US" sz="1000" b="1" dirty="0"/>
              <a:t> Principals and child care facility directors are held legally liable for enforcing the requirements.</a:t>
            </a:r>
          </a:p>
          <a:p>
            <a:pPr eaLnBrk="1" hangingPunct="1">
              <a:lnSpc>
                <a:spcPct val="80000"/>
              </a:lnSpc>
              <a:buFont typeface="Wingdings" pitchFamily="2" charset="2"/>
              <a:buChar char="n"/>
            </a:pPr>
            <a:r>
              <a:rPr lang="en-US" sz="1000" dirty="0"/>
              <a:t>Review the certificates for validity prior to accepting.</a:t>
            </a:r>
          </a:p>
          <a:p>
            <a:pPr eaLnBrk="1" hangingPunct="1">
              <a:lnSpc>
                <a:spcPct val="80000"/>
              </a:lnSpc>
              <a:buFont typeface="Wingdings" pitchFamily="2" charset="2"/>
              <a:buChar char="n"/>
            </a:pPr>
            <a:r>
              <a:rPr lang="en-US" sz="1000" dirty="0"/>
              <a:t>Develop a system for immunization certificate management. Keep certificates files current. Send notices home to parents for certificates that are going to expire within the next month.  If it is 30 days or more after a certificate has expired, exclude the child from school or child care. </a:t>
            </a:r>
          </a:p>
          <a:p>
            <a:pPr eaLnBrk="1" hangingPunct="1">
              <a:lnSpc>
                <a:spcPct val="80000"/>
              </a:lnSpc>
              <a:buFont typeface="Wingdings" pitchFamily="2" charset="2"/>
              <a:buChar char="n"/>
            </a:pPr>
            <a:r>
              <a:rPr lang="en-US" sz="1000" dirty="0"/>
              <a:t>Have certificates available for inspection and audit by health officials. The document that can help outline this is the 3231INS, or Standards for Issuing and Filing Certificates.</a:t>
            </a:r>
          </a:p>
          <a:p>
            <a:pPr eaLnBrk="1" hangingPunct="1">
              <a:lnSpc>
                <a:spcPct val="80000"/>
              </a:lnSpc>
              <a:buFont typeface="Wingdings" pitchFamily="2" charset="2"/>
              <a:buChar char="n"/>
            </a:pPr>
            <a:r>
              <a:rPr lang="en-US" sz="1000" dirty="0"/>
              <a:t>Report  the occurrence of  any disease listed on the “Notifiable Disease List.”</a:t>
            </a:r>
          </a:p>
          <a:p>
            <a:pPr lvl="2" eaLnBrk="1" hangingPunct="1">
              <a:lnSpc>
                <a:spcPct val="80000"/>
              </a:lnSpc>
              <a:buFont typeface="Wingdings" pitchFamily="2" charset="2"/>
              <a:buChar char="n"/>
            </a:pPr>
            <a:endParaRPr lang="en-US" sz="1000" dirty="0"/>
          </a:p>
          <a:p>
            <a:pPr eaLnBrk="1" hangingPunct="1">
              <a:lnSpc>
                <a:spcPct val="80000"/>
              </a:lnSpc>
            </a:pPr>
            <a:endParaRPr lang="en-US" sz="900" dirty="0"/>
          </a:p>
          <a:p>
            <a:pPr eaLnBrk="1" hangingPunct="1">
              <a:lnSpc>
                <a:spcPct val="80000"/>
              </a:lnSpc>
            </a:pPr>
            <a:endParaRPr lang="en-US" sz="900" dirty="0"/>
          </a:p>
          <a:p>
            <a:pPr eaLnBrk="1" hangingPunct="1">
              <a:lnSpc>
                <a:spcPct val="80000"/>
              </a:lnSpc>
            </a:pPr>
            <a:endParaRPr lang="en-US" sz="9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2CFF331-6A3A-40FF-86F6-967836B9B602}" type="slidenum">
              <a:rPr lang="en-US" smtClean="0"/>
              <a:pPr/>
              <a:t>53</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lvl="1" eaLnBrk="1" hangingPunct="1">
              <a:lnSpc>
                <a:spcPct val="90000"/>
              </a:lnSpc>
              <a:buFont typeface="Wingdings" pitchFamily="2" charset="2"/>
              <a:buNone/>
            </a:pPr>
            <a:r>
              <a:rPr lang="en-US" dirty="0" smtClean="0"/>
              <a:t>All of these legal requirements have resulted in the need for collaborative partnerships  between parents, child care facilities, schools, and health care providers.  Let’s now look at specific  responsibilities of each partner as they relate to the implementation and enforcement of the requirements. </a:t>
            </a:r>
          </a:p>
          <a:p>
            <a:pPr lvl="1" eaLnBrk="1" hangingPunct="1">
              <a:lnSpc>
                <a:spcPct val="90000"/>
              </a:lnSpc>
              <a:buFont typeface="Wingdings" pitchFamily="2" charset="2"/>
              <a:buNone/>
            </a:pPr>
            <a:r>
              <a:rPr lang="en-US" dirty="0" smtClean="0"/>
              <a:t>The Responsibilities of Parents or Caregivers are:</a:t>
            </a:r>
          </a:p>
          <a:p>
            <a:pPr lvl="2" eaLnBrk="1" hangingPunct="1">
              <a:lnSpc>
                <a:spcPct val="90000"/>
              </a:lnSpc>
              <a:buFont typeface="Wingdings" pitchFamily="2" charset="2"/>
              <a:buChar char="n"/>
            </a:pPr>
            <a:r>
              <a:rPr lang="en-US" dirty="0" smtClean="0"/>
              <a:t>Take child to health care provider for well check ups and immunizations at the recommended times </a:t>
            </a:r>
          </a:p>
          <a:p>
            <a:pPr lvl="2" eaLnBrk="1" hangingPunct="1">
              <a:lnSpc>
                <a:spcPct val="90000"/>
              </a:lnSpc>
              <a:buFont typeface="Wingdings" pitchFamily="2" charset="2"/>
              <a:buChar char="n"/>
            </a:pPr>
            <a:r>
              <a:rPr lang="en-US" dirty="0" smtClean="0"/>
              <a:t>Review all vaccine facts that they receive before their child is immunized </a:t>
            </a:r>
          </a:p>
          <a:p>
            <a:pPr lvl="2" eaLnBrk="1" hangingPunct="1">
              <a:lnSpc>
                <a:spcPct val="90000"/>
              </a:lnSpc>
              <a:buFont typeface="Wingdings" pitchFamily="2" charset="2"/>
              <a:buChar char="n"/>
            </a:pPr>
            <a:r>
              <a:rPr lang="en-US" dirty="0" smtClean="0"/>
              <a:t>Discuss any questions or concerns about vaccines with the child’s doctor or nurse</a:t>
            </a:r>
          </a:p>
          <a:p>
            <a:pPr lvl="2" eaLnBrk="1" hangingPunct="1">
              <a:lnSpc>
                <a:spcPct val="90000"/>
              </a:lnSpc>
              <a:buFont typeface="Wingdings" pitchFamily="2" charset="2"/>
              <a:buChar char="n"/>
            </a:pPr>
            <a:r>
              <a:rPr lang="en-US" dirty="0" smtClean="0"/>
              <a:t>Keep child’s personal immunization record and take it with them on each visit to the health care provider to be assessed and updated. </a:t>
            </a:r>
          </a:p>
          <a:p>
            <a:pPr lvl="2" eaLnBrk="1" hangingPunct="1">
              <a:lnSpc>
                <a:spcPct val="90000"/>
              </a:lnSpc>
              <a:buFont typeface="Wingdings" pitchFamily="2" charset="2"/>
              <a:buChar char="n"/>
            </a:pPr>
            <a:r>
              <a:rPr lang="en-US" dirty="0" smtClean="0"/>
              <a:t>Mark the date that a child’s vaccination is due and stay on schedule</a:t>
            </a:r>
          </a:p>
          <a:p>
            <a:pPr lvl="2" eaLnBrk="1" hangingPunct="1">
              <a:lnSpc>
                <a:spcPct val="90000"/>
              </a:lnSpc>
              <a:buFont typeface="Wingdings" pitchFamily="2" charset="2"/>
              <a:buChar char="n"/>
            </a:pPr>
            <a:r>
              <a:rPr lang="en-US" dirty="0" smtClean="0"/>
              <a:t>Obtain certificate for child care and school attendance from health care provider</a:t>
            </a:r>
          </a:p>
          <a:p>
            <a:pPr lvl="2" eaLnBrk="1" hangingPunct="1">
              <a:lnSpc>
                <a:spcPct val="90000"/>
              </a:lnSpc>
              <a:buFont typeface="Wingdings" pitchFamily="2" charset="2"/>
              <a:buChar char="n"/>
            </a:pPr>
            <a:r>
              <a:rPr lang="en-US" dirty="0" smtClean="0"/>
              <a:t>Give a copy of the certificates to each facility the child attends</a:t>
            </a:r>
          </a:p>
          <a:p>
            <a:pPr eaLnBrk="1" hangingPunct="1">
              <a:lnSpc>
                <a:spcPct val="90000"/>
              </a:lnSpc>
            </a:pP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AE05327-CD08-4A1C-97A0-470088ABDBDA}" type="slidenum">
              <a:rPr lang="en-US" smtClean="0"/>
              <a:pPr/>
              <a:t>54</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lvl="1" eaLnBrk="1" hangingPunct="1"/>
            <a:r>
              <a:rPr lang="en-US" b="1" dirty="0" smtClean="0"/>
              <a:t>In regards to the vaccine dose requirements  for day care:</a:t>
            </a:r>
          </a:p>
          <a:p>
            <a:pPr lvl="1" eaLnBrk="1" hangingPunct="1"/>
            <a:endParaRPr lang="en-US" b="1" dirty="0" smtClean="0"/>
          </a:p>
          <a:p>
            <a:pPr lvl="2" eaLnBrk="1" hangingPunct="1">
              <a:buFont typeface="Wingdings" pitchFamily="2" charset="2"/>
              <a:buChar char="n"/>
            </a:pPr>
            <a:r>
              <a:rPr lang="en-US" dirty="0" smtClean="0"/>
              <a:t>A child attending day care be age appropriately immunized with all the required vaccines while he attends. This is not new. </a:t>
            </a:r>
          </a:p>
          <a:p>
            <a:pPr lvl="2" eaLnBrk="1" hangingPunct="1">
              <a:buFont typeface="Wingdings" pitchFamily="2" charset="2"/>
              <a:buChar char="n"/>
            </a:pPr>
            <a:r>
              <a:rPr lang="en-US" dirty="0" smtClean="0"/>
              <a:t>The number of doses for each vaccine depends on the child’s age at the time of day care attendance.</a:t>
            </a:r>
          </a:p>
          <a:p>
            <a:pPr lvl="2" eaLnBrk="1" hangingPunct="1">
              <a:buFont typeface="Wingdings" pitchFamily="2" charset="2"/>
              <a:buChar char="n"/>
            </a:pPr>
            <a:endParaRPr lang="en-US" dirty="0" smtClean="0"/>
          </a:p>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A65E8F3-BB1B-40B8-BF3B-D0F1B468170D}" type="slidenum">
              <a:rPr lang="en-US" smtClean="0"/>
              <a:pPr/>
              <a:t>55</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lvl="1" eaLnBrk="1" hangingPunct="1"/>
            <a:r>
              <a:rPr lang="en-US" b="1" dirty="0" smtClean="0"/>
              <a:t>New Vaccine Dose Requirements </a:t>
            </a:r>
          </a:p>
          <a:p>
            <a:pPr lvl="1" eaLnBrk="1" hangingPunct="1"/>
            <a:r>
              <a:rPr lang="en-US" b="1" dirty="0" smtClean="0"/>
              <a:t>A new entrant enrolling in a GA school</a:t>
            </a:r>
            <a:r>
              <a:rPr lang="en-US" dirty="0" smtClean="0"/>
              <a:t> at any grade or level, must be age appropriately immunized with all required vaccines. (i.e. this could be at kindergarten or 12</a:t>
            </a:r>
            <a:r>
              <a:rPr lang="en-US" baseline="30000" dirty="0" smtClean="0"/>
              <a:t>th</a:t>
            </a:r>
            <a:r>
              <a:rPr lang="en-US" dirty="0" smtClean="0"/>
              <a:t> grade).</a:t>
            </a:r>
          </a:p>
          <a:p>
            <a:pPr lvl="2" eaLnBrk="1" hangingPunct="1">
              <a:buFont typeface="Wingdings" pitchFamily="2" charset="2"/>
              <a:buChar char="n"/>
            </a:pPr>
            <a:r>
              <a:rPr lang="en-US" dirty="0" smtClean="0"/>
              <a:t>Remember the new definition of “1</a:t>
            </a:r>
            <a:r>
              <a:rPr lang="en-US" baseline="30000" dirty="0" smtClean="0"/>
              <a:t>st</a:t>
            </a:r>
            <a:r>
              <a:rPr lang="en-US" dirty="0" smtClean="0"/>
              <a:t> time entrant” or “new entrant” is any child entering for the 1</a:t>
            </a:r>
            <a:r>
              <a:rPr lang="en-US" baseline="30000" dirty="0" smtClean="0"/>
              <a:t>st</a:t>
            </a:r>
            <a:r>
              <a:rPr lang="en-US" dirty="0" smtClean="0"/>
              <a:t> time, or after having been absent from a Georgia school or facility for more than 12 months or one school year.  GRITS does not document “New Entrant” </a:t>
            </a:r>
            <a:endParaRPr lang="en-US" b="1" dirty="0" smtClean="0">
              <a:solidFill>
                <a:srgbClr val="FF3300"/>
              </a:solidFill>
            </a:endParaRPr>
          </a:p>
          <a:p>
            <a:pPr lvl="2" eaLnBrk="1" hangingPunct="1">
              <a:buFont typeface="Wingdings" pitchFamily="2" charset="2"/>
              <a:buChar char="n"/>
            </a:pPr>
            <a:r>
              <a:rPr lang="en-US" dirty="0" smtClean="0"/>
              <a:t>The number of doses for each vaccine now depends on the child’s age at the time of school attendance.</a:t>
            </a:r>
          </a:p>
          <a:p>
            <a:pPr lvl="2" eaLnBrk="1" hangingPunct="1">
              <a:buFont typeface="Wingdings" pitchFamily="2" charset="2"/>
              <a:buChar char="n"/>
            </a:pPr>
            <a:r>
              <a:rPr lang="en-US" dirty="0" smtClean="0"/>
              <a:t>Each dose of all the required vaccines or the immunity status for each must be documented on the certificate.</a:t>
            </a:r>
          </a:p>
          <a:p>
            <a:pPr eaLnBrk="1" hangingPunct="1"/>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883A6CDA-DF56-4A8C-BCEC-0918E3E17522}" type="slidenum">
              <a:rPr lang="en-US" smtClean="0"/>
              <a:pPr/>
              <a:t>56</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buSzPct val="65000"/>
              <a:buFont typeface="Wingdings" pitchFamily="2" charset="2"/>
              <a:buNone/>
            </a:pPr>
            <a:r>
              <a:rPr lang="en-US" sz="1000" dirty="0"/>
              <a:t>On or after 7-1-14:</a:t>
            </a:r>
          </a:p>
          <a:p>
            <a:pPr eaLnBrk="1" hangingPunct="1">
              <a:buSzPct val="65000"/>
              <a:buFont typeface="Wingdings" pitchFamily="2" charset="2"/>
              <a:buNone/>
            </a:pPr>
            <a:r>
              <a:rPr lang="en-US" sz="1000" dirty="0"/>
              <a:t>For children entering kindergarten, 7th grade and all “new entrants”, base on the revised rules and regulations. </a:t>
            </a:r>
          </a:p>
          <a:p>
            <a:pPr eaLnBrk="1" hangingPunct="1">
              <a:buSzPct val="65000"/>
              <a:buFont typeface="Wingdings" pitchFamily="2" charset="2"/>
              <a:buNone/>
            </a:pPr>
            <a:endParaRPr lang="en-US" sz="1000" dirty="0"/>
          </a:p>
          <a:p>
            <a:pPr eaLnBrk="1" hangingPunct="1">
              <a:buSzPct val="65000"/>
              <a:buFont typeface="Wingdings" pitchFamily="2" charset="2"/>
              <a:buNone/>
            </a:pPr>
            <a:r>
              <a:rPr lang="en-US" sz="1000" dirty="0"/>
              <a:t>New school requirements on or after 7-1-14:</a:t>
            </a:r>
          </a:p>
          <a:p>
            <a:pPr eaLnBrk="1" hangingPunct="1">
              <a:buSzPct val="65000"/>
              <a:buFont typeface="Wingdings" pitchFamily="2" charset="2"/>
              <a:buNone/>
            </a:pPr>
            <a:r>
              <a:rPr lang="en-US" sz="1000" dirty="0"/>
              <a:t>Children entering kindergarten, 7th grade and all “new entrants”, must adhere to new school requirements based on the revised rules and regulations. </a:t>
            </a:r>
          </a:p>
          <a:p>
            <a:pPr eaLnBrk="1" hangingPunct="1">
              <a:buSzPct val="65000"/>
              <a:buFont typeface="Wingdings" pitchFamily="2" charset="2"/>
              <a:buNone/>
            </a:pPr>
            <a:endParaRPr lang="en-US" sz="1000" dirty="0"/>
          </a:p>
          <a:p>
            <a:pPr eaLnBrk="1" hangingPunct="1">
              <a:buSzPct val="65000"/>
              <a:buFont typeface="Wingdings" pitchFamily="2" charset="2"/>
              <a:buNone/>
            </a:pPr>
            <a:r>
              <a:rPr lang="en-US" sz="1000" dirty="0"/>
              <a:t>Students K-6 that have  a Form 3231 that is marked as “Complete for School Attendance” must obtain a new 3231 prior to 7th grade reflecting all new required vaccines.</a:t>
            </a:r>
          </a:p>
          <a:p>
            <a:pPr eaLnBrk="1" hangingPunct="1">
              <a:buSzPct val="65000"/>
              <a:buFont typeface="Wingdings" pitchFamily="2" charset="2"/>
              <a:buNone/>
            </a:pPr>
            <a:endParaRPr lang="en-US" sz="1000" dirty="0"/>
          </a:p>
          <a:p>
            <a:pPr eaLnBrk="1" hangingPunct="1">
              <a:buSzPct val="65000"/>
              <a:buFont typeface="Wingdings" pitchFamily="2" charset="2"/>
              <a:buNone/>
            </a:pPr>
            <a:r>
              <a:rPr lang="en-US" sz="1000" dirty="0"/>
              <a:t>Children who have certificates that will expire after 7-1-14 are considered to be current until the “Date of Expiration”.  They should obtain a new 3231.</a:t>
            </a:r>
          </a:p>
          <a:p>
            <a:pPr eaLnBrk="1" hangingPunct="1">
              <a:buSzPct val="65000"/>
              <a:buFont typeface="Wingdings" pitchFamily="2" charset="2"/>
              <a:buNone/>
            </a:pPr>
            <a:endParaRPr lang="en-US" sz="1000" dirty="0"/>
          </a:p>
          <a:p>
            <a:pPr eaLnBrk="1" hangingPunct="1">
              <a:buSzPct val="65000"/>
              <a:buFont typeface="Wingdings" pitchFamily="2" charset="2"/>
              <a:buNone/>
            </a:pPr>
            <a:r>
              <a:rPr lang="en-US" sz="1000" dirty="0"/>
              <a:t>Children in 7th grade or higher born prior to January 1, 2002 and have a “Complete for School” certificate on file, do not need to obtain a revised certificate. </a:t>
            </a:r>
          </a:p>
          <a:p>
            <a:pPr eaLnBrk="1" hangingPunct="1">
              <a:buSzPct val="65000"/>
              <a:buFont typeface="Wingdings" pitchFamily="2" charset="2"/>
              <a:buNone/>
            </a:pPr>
            <a:endParaRPr lang="en-US" sz="1000" dirty="0"/>
          </a:p>
          <a:p>
            <a:pPr eaLnBrk="1" hangingPunct="1">
              <a:buSzPct val="65000"/>
              <a:buFont typeface="Wingdings" pitchFamily="2" charset="2"/>
              <a:buNone/>
            </a:pPr>
            <a:endParaRPr lang="en-US" sz="1000" dirty="0"/>
          </a:p>
          <a:p>
            <a:pPr eaLnBrk="1" hangingPunct="1">
              <a:buSzPct val="65000"/>
              <a:buFont typeface="Wingdings" pitchFamily="2" charset="2"/>
              <a:buNone/>
            </a:pPr>
            <a:endParaRPr lang="en-US" sz="1000" dirty="0"/>
          </a:p>
          <a:p>
            <a:pPr eaLnBrk="1" hangingPunct="1">
              <a:buSzPct val="65000"/>
              <a:buFont typeface="Wingdings" pitchFamily="2" charset="2"/>
              <a:buNone/>
            </a:pPr>
            <a:endParaRPr lang="en-US" sz="10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1D1AA4E-34EF-4751-A32E-6F8CB35A7A83}" type="slidenum">
              <a:rPr lang="en-US" smtClean="0"/>
              <a:pPr/>
              <a:t>57</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lnSpc>
                <a:spcPct val="90000"/>
              </a:lnSpc>
            </a:pPr>
            <a:r>
              <a:rPr lang="en-US" sz="1000" b="1" dirty="0"/>
              <a:t>Optional for Health Care provider presentation</a:t>
            </a:r>
          </a:p>
          <a:p>
            <a:pPr eaLnBrk="1" hangingPunct="1">
              <a:lnSpc>
                <a:spcPct val="90000"/>
              </a:lnSpc>
            </a:pPr>
            <a:r>
              <a:rPr lang="en-US" sz="1000" dirty="0"/>
              <a:t>When assessments are performed, the health department or state immunization program representative is checking for the following information. By assessing the information obtained, public health is able to evaluate the levels of immunization coverage for children enrolled in day care and schools.  If you have maintained your records as recommended and outlined in the policy guide 3231 INS or Form 3258, you will find that this is not a dreaded task, but a time to validate that a high rate of your children are protected against the vaccine preventable diseases:</a:t>
            </a:r>
          </a:p>
          <a:p>
            <a:pPr lvl="1" eaLnBrk="1" hangingPunct="1">
              <a:lnSpc>
                <a:spcPct val="90000"/>
              </a:lnSpc>
              <a:buFont typeface="Wingdings" pitchFamily="2" charset="2"/>
              <a:buChar char="n"/>
            </a:pPr>
            <a:r>
              <a:rPr lang="en-US" sz="1000" dirty="0"/>
              <a:t>-What is the total number of children enrolled?</a:t>
            </a:r>
          </a:p>
          <a:p>
            <a:pPr lvl="1" eaLnBrk="1" hangingPunct="1">
              <a:lnSpc>
                <a:spcPct val="90000"/>
              </a:lnSpc>
              <a:buFont typeface="Wingdings" pitchFamily="2" charset="2"/>
              <a:buChar char="n"/>
            </a:pPr>
            <a:r>
              <a:rPr lang="en-US" sz="1000" dirty="0"/>
              <a:t>-How many children have valid certificates (certificates with current expiration dates)</a:t>
            </a:r>
          </a:p>
          <a:p>
            <a:pPr lvl="2" eaLnBrk="1" hangingPunct="1">
              <a:lnSpc>
                <a:spcPct val="90000"/>
              </a:lnSpc>
              <a:buFontTx/>
              <a:buChar char="-"/>
            </a:pPr>
            <a:r>
              <a:rPr lang="en-US" sz="1000" dirty="0"/>
              <a:t>For a child care facility, how many children have a certificate marked with a current  “Date of Expiration”? (Dates in future or </a:t>
            </a:r>
            <a:r>
              <a:rPr lang="en-US" sz="1000" u="sng" dirty="0">
                <a:cs typeface="Times New Roman" pitchFamily="18" charset="0"/>
              </a:rPr>
              <a:t>&lt; </a:t>
            </a:r>
            <a:r>
              <a:rPr lang="en-US" sz="1000" dirty="0">
                <a:cs typeface="Times New Roman" pitchFamily="18" charset="0"/>
              </a:rPr>
              <a:t>30 days expired)</a:t>
            </a:r>
            <a:endParaRPr lang="en-US" sz="1000" u="sng" dirty="0"/>
          </a:p>
          <a:p>
            <a:pPr lvl="2" eaLnBrk="1" hangingPunct="1">
              <a:lnSpc>
                <a:spcPct val="90000"/>
              </a:lnSpc>
              <a:buFontTx/>
              <a:buChar char="-"/>
            </a:pPr>
            <a:r>
              <a:rPr lang="en-US" sz="1000" dirty="0"/>
              <a:t>For child care/ school facilities , how many children (should be 4 yrs of age and older) have certificates marked as “Complete for School Attendance”?</a:t>
            </a:r>
          </a:p>
          <a:p>
            <a:pPr lvl="1" eaLnBrk="1" hangingPunct="1">
              <a:lnSpc>
                <a:spcPct val="90000"/>
              </a:lnSpc>
              <a:buFont typeface="Wingdings" pitchFamily="2" charset="2"/>
              <a:buChar char="n"/>
            </a:pPr>
            <a:r>
              <a:rPr lang="en-US" sz="1000" dirty="0"/>
              <a:t>How many children have certificates with expired “Date of Expiration”?</a:t>
            </a:r>
          </a:p>
          <a:p>
            <a:pPr lvl="1" eaLnBrk="1" hangingPunct="1">
              <a:lnSpc>
                <a:spcPct val="90000"/>
              </a:lnSpc>
              <a:buFont typeface="Wingdings" pitchFamily="2" charset="2"/>
              <a:buChar char="n"/>
            </a:pPr>
            <a:r>
              <a:rPr lang="en-US" sz="1000" dirty="0"/>
              <a:t>How many children have certificates  certified as “Complete” but have required missing doses?</a:t>
            </a:r>
          </a:p>
          <a:p>
            <a:pPr lvl="1" eaLnBrk="1" hangingPunct="1">
              <a:lnSpc>
                <a:spcPct val="90000"/>
              </a:lnSpc>
              <a:buFont typeface="Wingdings" pitchFamily="2" charset="2"/>
              <a:buChar char="n"/>
            </a:pPr>
            <a:r>
              <a:rPr lang="en-US" sz="1000" dirty="0"/>
              <a:t>How many children have been enrolled  in the day care or school less than the allowed waiver time period? (Thirty days)</a:t>
            </a:r>
          </a:p>
          <a:p>
            <a:pPr lvl="1" eaLnBrk="1" hangingPunct="1">
              <a:lnSpc>
                <a:spcPct val="90000"/>
              </a:lnSpc>
              <a:buFont typeface="Wingdings" pitchFamily="2" charset="2"/>
              <a:buChar char="n"/>
            </a:pPr>
            <a:r>
              <a:rPr lang="en-US" sz="1000" dirty="0"/>
              <a:t>How many children have nothing on file and are not within the waiver period?</a:t>
            </a:r>
          </a:p>
          <a:p>
            <a:pPr lvl="1" eaLnBrk="1" hangingPunct="1">
              <a:lnSpc>
                <a:spcPct val="90000"/>
              </a:lnSpc>
              <a:buFont typeface="Wingdings" pitchFamily="2" charset="2"/>
              <a:buChar char="n"/>
            </a:pPr>
            <a:r>
              <a:rPr lang="en-US" sz="1000" dirty="0"/>
              <a:t>How many children have religious exemptions?</a:t>
            </a:r>
          </a:p>
          <a:p>
            <a:pPr lvl="1" eaLnBrk="1" hangingPunct="1">
              <a:lnSpc>
                <a:spcPct val="90000"/>
              </a:lnSpc>
              <a:buFont typeface="Wingdings" pitchFamily="2" charset="2"/>
              <a:buChar char="n"/>
            </a:pPr>
            <a:r>
              <a:rPr lang="en-US" sz="1000" dirty="0"/>
              <a:t>How many children have medical exemptions?</a:t>
            </a:r>
          </a:p>
          <a:p>
            <a:pPr lvl="1" eaLnBrk="1" hangingPunct="1">
              <a:lnSpc>
                <a:spcPct val="90000"/>
              </a:lnSpc>
              <a:buFont typeface="Wingdings" pitchFamily="2" charset="2"/>
              <a:buChar char="n"/>
            </a:pPr>
            <a:r>
              <a:rPr lang="en-US" sz="1000" dirty="0"/>
              <a:t>Certificates should also be marked with a current “Date of Expiration” (within 12 months of the date of issue)</a:t>
            </a:r>
          </a:p>
          <a:p>
            <a:pPr eaLnBrk="1" hangingPunct="1">
              <a:lnSpc>
                <a:spcPct val="90000"/>
              </a:lnSpc>
            </a:pPr>
            <a:endParaRPr lang="en-US" sz="1000" b="1" dirty="0"/>
          </a:p>
          <a:p>
            <a:pPr eaLnBrk="1" hangingPunct="1">
              <a:lnSpc>
                <a:spcPct val="90000"/>
              </a:lnSpc>
            </a:pPr>
            <a:endParaRPr lang="en-US" sz="900" dirty="0"/>
          </a:p>
          <a:p>
            <a:pPr eaLnBrk="1" hangingPunct="1">
              <a:lnSpc>
                <a:spcPct val="90000"/>
              </a:lnSpc>
            </a:pPr>
            <a:endParaRPr lang="en-US" sz="9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is a screen shot of the Summary of Georgia Immunizations for childcare and school attendance.</a:t>
            </a:r>
          </a:p>
          <a:p>
            <a:endParaRPr lang="en-US" baseline="0" dirty="0" smtClean="0"/>
          </a:p>
          <a:p>
            <a:r>
              <a:rPr lang="en-US" baseline="0" dirty="0" smtClean="0"/>
              <a:t>The top portion is indicates the required number of doses for children who started immunizations before age 7 years.</a:t>
            </a:r>
            <a:endParaRPr lang="en-US" dirty="0"/>
          </a:p>
        </p:txBody>
      </p:sp>
      <p:sp>
        <p:nvSpPr>
          <p:cNvPr id="4" name="Slide Number Placeholder 3"/>
          <p:cNvSpPr>
            <a:spLocks noGrp="1"/>
          </p:cNvSpPr>
          <p:nvPr>
            <p:ph type="sldNum" sz="quarter" idx="10"/>
          </p:nvPr>
        </p:nvSpPr>
        <p:spPr/>
        <p:txBody>
          <a:bodyPr/>
          <a:lstStyle/>
          <a:p>
            <a:fld id="{5C36579B-CB2F-44D1-BEC0-CBC37294ED32}" type="slidenum">
              <a:rPr lang="en-US" smtClean="0"/>
              <a:t>58</a:t>
            </a:fld>
            <a:endParaRPr lang="en-US"/>
          </a:p>
        </p:txBody>
      </p:sp>
    </p:spTree>
    <p:extLst>
      <p:ext uri="{BB962C8B-B14F-4D97-AF65-F5344CB8AC3E}">
        <p14:creationId xmlns:p14="http://schemas.microsoft.com/office/powerpoint/2010/main" val="33629280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bottom portion indicates the required number of doses for children who started immunizations after age 7 years.</a:t>
            </a:r>
            <a:endParaRPr lang="en-US" dirty="0"/>
          </a:p>
        </p:txBody>
      </p:sp>
      <p:sp>
        <p:nvSpPr>
          <p:cNvPr id="4" name="Slide Number Placeholder 3"/>
          <p:cNvSpPr>
            <a:spLocks noGrp="1"/>
          </p:cNvSpPr>
          <p:nvPr>
            <p:ph type="sldNum" sz="quarter" idx="10"/>
          </p:nvPr>
        </p:nvSpPr>
        <p:spPr/>
        <p:txBody>
          <a:bodyPr/>
          <a:lstStyle/>
          <a:p>
            <a:fld id="{5C36579B-CB2F-44D1-BEC0-CBC37294ED32}" type="slidenum">
              <a:rPr lang="en-US" smtClean="0"/>
              <a:t>59</a:t>
            </a:fld>
            <a:endParaRPr lang="en-US"/>
          </a:p>
        </p:txBody>
      </p:sp>
    </p:spTree>
    <p:extLst>
      <p:ext uri="{BB962C8B-B14F-4D97-AF65-F5344CB8AC3E}">
        <p14:creationId xmlns:p14="http://schemas.microsoft.com/office/powerpoint/2010/main" val="91438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Slide Image Placeholder 1"/>
          <p:cNvSpPr>
            <a:spLocks noGrp="1" noRot="1" noChangeAspect="1" noTextEdit="1"/>
          </p:cNvSpPr>
          <p:nvPr>
            <p:ph type="sldImg"/>
          </p:nvPr>
        </p:nvSpPr>
        <p:spPr>
          <a:ln/>
        </p:spPr>
      </p:sp>
      <p:sp>
        <p:nvSpPr>
          <p:cNvPr id="480258" name="Notes Placeholder 2"/>
          <p:cNvSpPr>
            <a:spLocks noGrp="1"/>
          </p:cNvSpPr>
          <p:nvPr>
            <p:ph type="body" idx="1"/>
          </p:nvPr>
        </p:nvSpPr>
        <p:spPr>
          <a:noFill/>
          <a:ln/>
        </p:spPr>
        <p:txBody>
          <a:bodyPr/>
          <a:lstStyle/>
          <a:p>
            <a:r>
              <a:rPr lang="en-US" dirty="0" smtClean="0">
                <a:latin typeface="Arial" charset="0"/>
              </a:rPr>
              <a:t>Why do we immunize?</a:t>
            </a:r>
          </a:p>
          <a:p>
            <a:endParaRPr lang="en-US" dirty="0" smtClean="0">
              <a:latin typeface="Arial" charset="0"/>
            </a:endParaRPr>
          </a:p>
          <a:p>
            <a:r>
              <a:rPr lang="en-US" dirty="0" smtClean="0">
                <a:latin typeface="Arial" charset="0"/>
              </a:rPr>
              <a:t>Children</a:t>
            </a:r>
            <a:r>
              <a:rPr lang="en-US" baseline="0" dirty="0" smtClean="0">
                <a:latin typeface="Arial" charset="0"/>
              </a:rPr>
              <a:t> need immunizations (shots) to protect them from dangerous childhood diseases.  These diseases can have serious complications and even kill children.</a:t>
            </a:r>
            <a:endParaRPr lang="en-US" dirty="0" smtClean="0">
              <a:latin typeface="Arial" charset="0"/>
            </a:endParaRPr>
          </a:p>
        </p:txBody>
      </p:sp>
      <p:sp>
        <p:nvSpPr>
          <p:cNvPr id="4" name="Slide Number Placeholder 3"/>
          <p:cNvSpPr>
            <a:spLocks noGrp="1"/>
          </p:cNvSpPr>
          <p:nvPr>
            <p:ph type="sldNum" sz="quarter" idx="5"/>
          </p:nvPr>
        </p:nvSpPr>
        <p:spPr/>
        <p:txBody>
          <a:bodyPr/>
          <a:lstStyle/>
          <a:p>
            <a:pPr>
              <a:defRPr/>
            </a:pPr>
            <a:fld id="{9F1BABE4-7EEA-46B8-8E9C-FE794B0993D1}" type="slidenum">
              <a:rPr lang="en-US" smtClean="0"/>
              <a:pPr>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2AD6D54-DAB2-4FD2-B928-D1253F893C8E}" type="slidenum">
              <a:rPr lang="en-US" smtClean="0"/>
              <a:pPr/>
              <a:t>60</a:t>
            </a:fld>
            <a:endParaRPr lang="en-US" smtClean="0"/>
          </a:p>
        </p:txBody>
      </p:sp>
      <p:sp>
        <p:nvSpPr>
          <p:cNvPr id="125955" name="Rectangle 2"/>
          <p:cNvSpPr>
            <a:spLocks noGrp="1" noRot="1" noChangeAspect="1" noChangeArrowheads="1" noTextEdit="1"/>
          </p:cNvSpPr>
          <p:nvPr>
            <p:ph type="sldImg"/>
          </p:nvPr>
        </p:nvSpPr>
        <p:spPr>
          <a:xfrm>
            <a:off x="1309688" y="290513"/>
            <a:ext cx="4459287" cy="3344862"/>
          </a:xfrm>
          <a:ln/>
        </p:spPr>
      </p:sp>
      <p:sp>
        <p:nvSpPr>
          <p:cNvPr id="125956" name="Rectangle 3"/>
          <p:cNvSpPr>
            <a:spLocks noGrp="1" noChangeArrowheads="1"/>
          </p:cNvSpPr>
          <p:nvPr>
            <p:ph type="body" idx="1"/>
          </p:nvPr>
        </p:nvSpPr>
        <p:spPr>
          <a:xfrm>
            <a:off x="314110" y="3748460"/>
            <a:ext cx="6448856" cy="5331864"/>
          </a:xfrm>
          <a:noFill/>
          <a:ln/>
        </p:spPr>
        <p:txBody>
          <a:bodyPr/>
          <a:lstStyle/>
          <a:p>
            <a:pPr eaLnBrk="1" hangingPunct="1"/>
            <a:r>
              <a:rPr lang="en-US" dirty="0" smtClean="0">
                <a:cs typeface="Times New Roman" pitchFamily="18" charset="0"/>
              </a:rPr>
              <a:t>Current</a:t>
            </a:r>
            <a:r>
              <a:rPr lang="en-US" baseline="0" dirty="0" smtClean="0">
                <a:cs typeface="Times New Roman" pitchFamily="18" charset="0"/>
              </a:rPr>
              <a:t> bloopers; will update with new bloopers once new certificate is in place.</a:t>
            </a:r>
            <a:endParaRPr lang="en-US" dirty="0" smtClean="0">
              <a:cs typeface="Times New Roman" pitchFamily="18" charset="0"/>
            </a:endParaRPr>
          </a:p>
          <a:p>
            <a:pPr eaLnBrk="1" hangingPunct="1"/>
            <a:endParaRPr lang="en-US" dirty="0" smtClean="0">
              <a:cs typeface="Times New Roman" pitchFamily="18" charset="0"/>
            </a:endParaRPr>
          </a:p>
          <a:p>
            <a:pPr eaLnBrk="1" hangingPunct="1"/>
            <a:r>
              <a:rPr lang="en-US" dirty="0" smtClean="0">
                <a:cs typeface="Times New Roman" pitchFamily="18" charset="0"/>
              </a:rPr>
              <a:t>10. “Complete for School” checked for child under age 4.</a:t>
            </a:r>
          </a:p>
          <a:p>
            <a:pPr eaLnBrk="1" hangingPunct="1"/>
            <a:r>
              <a:rPr lang="en-US" dirty="0" smtClean="0">
                <a:cs typeface="Times New Roman" pitchFamily="18" charset="0"/>
              </a:rPr>
              <a:t>  9. No DTP/</a:t>
            </a:r>
            <a:r>
              <a:rPr lang="en-US" dirty="0" err="1" smtClean="0">
                <a:cs typeface="Times New Roman" pitchFamily="18" charset="0"/>
              </a:rPr>
              <a:t>DTaP</a:t>
            </a:r>
            <a:r>
              <a:rPr lang="en-US" dirty="0" smtClean="0">
                <a:cs typeface="Times New Roman" pitchFamily="18" charset="0"/>
              </a:rPr>
              <a:t>/DT given on or after the 4</a:t>
            </a:r>
            <a:r>
              <a:rPr lang="en-US" baseline="30000" dirty="0" smtClean="0">
                <a:cs typeface="Times New Roman" pitchFamily="18" charset="0"/>
              </a:rPr>
              <a:t>th</a:t>
            </a:r>
            <a:r>
              <a:rPr lang="en-US" dirty="0" smtClean="0">
                <a:cs typeface="Times New Roman" pitchFamily="18" charset="0"/>
              </a:rPr>
              <a:t> birthday.</a:t>
            </a:r>
          </a:p>
          <a:p>
            <a:pPr eaLnBrk="1" hangingPunct="1"/>
            <a:r>
              <a:rPr lang="en-US" dirty="0" smtClean="0">
                <a:cs typeface="Times New Roman" pitchFamily="18" charset="0"/>
              </a:rPr>
              <a:t>  8. No 2</a:t>
            </a:r>
            <a:r>
              <a:rPr lang="en-US" baseline="30000" dirty="0" smtClean="0">
                <a:cs typeface="Times New Roman" pitchFamily="18" charset="0"/>
              </a:rPr>
              <a:t>nd</a:t>
            </a:r>
            <a:r>
              <a:rPr lang="en-US" dirty="0" smtClean="0">
                <a:cs typeface="Times New Roman" pitchFamily="18" charset="0"/>
              </a:rPr>
              <a:t> dose of varicella documented.</a:t>
            </a:r>
          </a:p>
          <a:p>
            <a:pPr eaLnBrk="1" hangingPunct="1"/>
            <a:r>
              <a:rPr lang="en-US" dirty="0" smtClean="0">
                <a:cs typeface="Times New Roman" pitchFamily="18" charset="0"/>
              </a:rPr>
              <a:t>  7. 1</a:t>
            </a:r>
            <a:r>
              <a:rPr lang="en-US" baseline="30000" dirty="0" smtClean="0">
                <a:cs typeface="Times New Roman" pitchFamily="18" charset="0"/>
              </a:rPr>
              <a:t>st</a:t>
            </a:r>
            <a:r>
              <a:rPr lang="en-US" dirty="0" smtClean="0">
                <a:cs typeface="Times New Roman" pitchFamily="18" charset="0"/>
              </a:rPr>
              <a:t> dose MMR given before age 1 yr.</a:t>
            </a:r>
          </a:p>
          <a:p>
            <a:pPr eaLnBrk="1" hangingPunct="1"/>
            <a:r>
              <a:rPr lang="en-US" dirty="0" smtClean="0">
                <a:cs typeface="Times New Roman" pitchFamily="18" charset="0"/>
              </a:rPr>
              <a:t>  6. 1</a:t>
            </a:r>
            <a:r>
              <a:rPr lang="en-US" baseline="30000" dirty="0" smtClean="0">
                <a:cs typeface="Times New Roman" pitchFamily="18" charset="0"/>
              </a:rPr>
              <a:t>st</a:t>
            </a:r>
            <a:r>
              <a:rPr lang="en-US" dirty="0" smtClean="0">
                <a:cs typeface="Times New Roman" pitchFamily="18" charset="0"/>
              </a:rPr>
              <a:t> dose varicella given before age 1 yr.</a:t>
            </a:r>
          </a:p>
          <a:p>
            <a:pPr eaLnBrk="1" hangingPunct="1"/>
            <a:r>
              <a:rPr lang="en-US" dirty="0" smtClean="0">
                <a:cs typeface="Times New Roman" pitchFamily="18" charset="0"/>
              </a:rPr>
              <a:t>  5. Varicella immunity not documented.  A vaccine administration date, or a 4 year digit in the </a:t>
            </a:r>
          </a:p>
          <a:p>
            <a:pPr eaLnBrk="1" hangingPunct="1"/>
            <a:r>
              <a:rPr lang="en-US" dirty="0" smtClean="0">
                <a:cs typeface="Times New Roman" pitchFamily="18" charset="0"/>
              </a:rPr>
              <a:t>      box for diagnosed/serology/history is required.</a:t>
            </a:r>
          </a:p>
          <a:p>
            <a:pPr eaLnBrk="1" hangingPunct="1"/>
            <a:r>
              <a:rPr lang="en-US" dirty="0" smtClean="0">
                <a:cs typeface="Times New Roman" pitchFamily="18" charset="0"/>
              </a:rPr>
              <a:t>  4. Address and/or contact information not completed.</a:t>
            </a:r>
          </a:p>
          <a:p>
            <a:pPr eaLnBrk="1" hangingPunct="1"/>
            <a:r>
              <a:rPr lang="en-US" dirty="0" smtClean="0">
                <a:cs typeface="Times New Roman" pitchFamily="18" charset="0"/>
              </a:rPr>
              <a:t>  3. Writing in an expiration date </a:t>
            </a:r>
            <a:r>
              <a:rPr lang="en-US" b="1" dirty="0" smtClean="0">
                <a:cs typeface="Times New Roman" pitchFamily="18" charset="0"/>
              </a:rPr>
              <a:t>AND </a:t>
            </a:r>
            <a:r>
              <a:rPr lang="en-US" dirty="0" smtClean="0">
                <a:cs typeface="Times New Roman" pitchFamily="18" charset="0"/>
              </a:rPr>
              <a:t>checking the “Complete for School Attendance” box.  It  </a:t>
            </a:r>
          </a:p>
          <a:p>
            <a:pPr eaLnBrk="1" hangingPunct="1"/>
            <a:r>
              <a:rPr lang="en-US" dirty="0" smtClean="0">
                <a:cs typeface="Times New Roman" pitchFamily="18" charset="0"/>
              </a:rPr>
              <a:t>       should be one or the other. The most common mistake is that some providers fill in the date  </a:t>
            </a:r>
          </a:p>
          <a:p>
            <a:pPr eaLnBrk="1" hangingPunct="1"/>
            <a:r>
              <a:rPr lang="en-US" dirty="0" smtClean="0">
                <a:cs typeface="Times New Roman" pitchFamily="18" charset="0"/>
              </a:rPr>
              <a:t>       for the Tdap/Td booster here. Students in Georgia are encouraged but not routinely required to  </a:t>
            </a:r>
          </a:p>
          <a:p>
            <a:pPr eaLnBrk="1" hangingPunct="1"/>
            <a:r>
              <a:rPr lang="en-US" dirty="0" smtClean="0">
                <a:cs typeface="Times New Roman" pitchFamily="18" charset="0"/>
              </a:rPr>
              <a:t>      have this booster. </a:t>
            </a:r>
          </a:p>
          <a:p>
            <a:pPr eaLnBrk="1" hangingPunct="1"/>
            <a:r>
              <a:rPr lang="en-US" dirty="0" smtClean="0">
                <a:cs typeface="Times New Roman" pitchFamily="18" charset="0"/>
              </a:rPr>
              <a:t>  2.  Doses of Hepatitis B spaced incorrectly.  Frequently the 3</a:t>
            </a:r>
            <a:r>
              <a:rPr lang="en-US" baseline="30000" dirty="0" smtClean="0">
                <a:cs typeface="Times New Roman" pitchFamily="18" charset="0"/>
              </a:rPr>
              <a:t>rd</a:t>
            </a:r>
            <a:r>
              <a:rPr lang="en-US" dirty="0" smtClean="0">
                <a:cs typeface="Times New Roman" pitchFamily="18" charset="0"/>
              </a:rPr>
              <a:t> dose is given before 24 wks. of                             </a:t>
            </a:r>
          </a:p>
          <a:p>
            <a:pPr eaLnBrk="1" hangingPunct="1"/>
            <a:r>
              <a:rPr lang="en-US" dirty="0" smtClean="0">
                <a:cs typeface="Times New Roman" pitchFamily="18" charset="0"/>
              </a:rPr>
              <a:t>       age, the absolute minimum age.</a:t>
            </a:r>
          </a:p>
          <a:p>
            <a:pPr eaLnBrk="1" hangingPunct="1"/>
            <a:r>
              <a:rPr lang="en-US" dirty="0" smtClean="0">
                <a:cs typeface="Times New Roman" pitchFamily="18" charset="0"/>
              </a:rPr>
              <a:t>  1.  No physician signature.  By law, the form must be signed by a physician, Advance</a:t>
            </a:r>
            <a:r>
              <a:rPr lang="en-US" baseline="0" dirty="0" smtClean="0">
                <a:cs typeface="Times New Roman" pitchFamily="18" charset="0"/>
              </a:rPr>
              <a:t> Practice Registered Nurse, or Physician Assistant   licensed in Georgia, </a:t>
            </a:r>
            <a:r>
              <a:rPr lang="en-US" dirty="0" smtClean="0">
                <a:cs typeface="Times New Roman" pitchFamily="18" charset="0"/>
              </a:rPr>
              <a:t>public health official, or state immunization program personnel.  A stamp of a physician,</a:t>
            </a:r>
            <a:r>
              <a:rPr lang="en-US" baseline="0" dirty="0" smtClean="0">
                <a:cs typeface="Times New Roman" pitchFamily="18" charset="0"/>
              </a:rPr>
              <a:t> APRN or PA’s written signature is permissible when cosigned by an office staff member. </a:t>
            </a:r>
            <a:endParaRPr lang="en-US" dirty="0" smtClean="0"/>
          </a:p>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123A5E17-CC24-4EE1-889A-6DB5A99A1FE1}" type="slidenum">
              <a:rPr lang="en-US" smtClean="0"/>
              <a:pPr/>
              <a:t>61</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lvl="1" eaLnBrk="1" hangingPunct="1"/>
            <a:r>
              <a:rPr lang="en-US" dirty="0" smtClean="0"/>
              <a:t>Certificates must be legibly completed with all the information we have discussed. </a:t>
            </a:r>
          </a:p>
          <a:p>
            <a:pPr lvl="2" eaLnBrk="1" hangingPunct="1">
              <a:buFont typeface="Webdings" pitchFamily="18" charset="2"/>
              <a:buChar char="&lt;"/>
            </a:pPr>
            <a:r>
              <a:rPr lang="en-US" dirty="0" smtClean="0"/>
              <a:t>To be valid, certificates must be current: </a:t>
            </a:r>
          </a:p>
          <a:p>
            <a:pPr lvl="3" eaLnBrk="1" hangingPunct="1">
              <a:buClr>
                <a:schemeClr val="accent2"/>
              </a:buClr>
              <a:buFont typeface="Symbol" pitchFamily="18" charset="2"/>
              <a:buChar char="-"/>
            </a:pPr>
            <a:r>
              <a:rPr lang="en-US" dirty="0" smtClean="0"/>
              <a:t>A certificate becomes invalid on the “Date of Expiration.”</a:t>
            </a:r>
          </a:p>
          <a:p>
            <a:pPr lvl="3" eaLnBrk="1" hangingPunct="1">
              <a:buClr>
                <a:schemeClr val="accent2"/>
              </a:buClr>
              <a:buFont typeface="Symbol" pitchFamily="18" charset="2"/>
              <a:buChar char="-"/>
            </a:pPr>
            <a:r>
              <a:rPr lang="en-US" dirty="0" smtClean="0"/>
              <a:t>Child must submit a current certificate within 30 days after the expiration date or be excluded from attendance.</a:t>
            </a:r>
          </a:p>
          <a:p>
            <a:pPr lvl="3" eaLnBrk="1" hangingPunct="1">
              <a:buClr>
                <a:schemeClr val="accent2"/>
              </a:buClr>
              <a:buFont typeface="Symbol" pitchFamily="18" charset="2"/>
              <a:buChar char="-"/>
            </a:pPr>
            <a:r>
              <a:rPr lang="en-US" dirty="0" smtClean="0"/>
              <a:t>Facility or School is responsible for notifying parent/guardian of an upcoming expiration date and requesting a current certificate be submitted.</a:t>
            </a:r>
          </a:p>
          <a:p>
            <a:pPr lvl="3" eaLnBrk="1" hangingPunct="1">
              <a:buClr>
                <a:schemeClr val="accent2"/>
              </a:buClr>
              <a:buFont typeface="Symbol" pitchFamily="18" charset="2"/>
              <a:buChar char="-"/>
            </a:pPr>
            <a:r>
              <a:rPr lang="en-US" dirty="0" smtClean="0"/>
              <a:t>Any school/ facility official who does not enforce the requirements shall be guilty of a misdemeanor.</a:t>
            </a:r>
          </a:p>
          <a:p>
            <a:pPr lvl="1" eaLnBrk="1" hangingPunct="1">
              <a:buFont typeface="Webdings" pitchFamily="18" charset="2"/>
              <a:buChar char="&lt;"/>
            </a:pPr>
            <a:endParaRPr lang="en-US" dirty="0" smtClean="0"/>
          </a:p>
          <a:p>
            <a:pPr eaLnBrk="1" hangingPunct="1"/>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E97D2F4-3D8A-4436-A00C-1FCD73F8F2AD}" type="slidenum">
              <a:rPr lang="en-US" smtClean="0"/>
              <a:pPr/>
              <a:t>62</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buFont typeface="Wingdings" pitchFamily="2" charset="2"/>
              <a:buNone/>
            </a:pPr>
            <a:r>
              <a:rPr lang="en-US" dirty="0" smtClean="0"/>
              <a:t>Schools and child care facilities have the responsibility of developing and maintaining a system for certificate management.  </a:t>
            </a:r>
          </a:p>
          <a:p>
            <a:pPr lvl="1" eaLnBrk="1" hangingPunct="1">
              <a:buFont typeface="Wingdings" pitchFamily="2" charset="2"/>
              <a:buChar char="n"/>
            </a:pPr>
            <a:r>
              <a:rPr lang="en-US" dirty="0" smtClean="0"/>
              <a:t>The standards for maintaining files are outlined in the third section of the Policy Guide 3231INS.</a:t>
            </a:r>
          </a:p>
          <a:p>
            <a:pPr lvl="1" eaLnBrk="1" hangingPunct="1">
              <a:buFont typeface="Wingdings" pitchFamily="2" charset="2"/>
              <a:buChar char="n"/>
            </a:pPr>
            <a:r>
              <a:rPr lang="en-US" dirty="0" smtClean="0"/>
              <a:t> </a:t>
            </a:r>
            <a:r>
              <a:rPr lang="en-US" dirty="0" smtClean="0">
                <a:solidFill>
                  <a:schemeClr val="tx2"/>
                </a:solidFill>
              </a:rPr>
              <a:t>Additional details can be found in the brochure entitled “Immunization Guidelines for Child Care Facility Operators and School Personnel,” </a:t>
            </a:r>
            <a:r>
              <a:rPr lang="en-US" b="1" dirty="0" smtClean="0">
                <a:solidFill>
                  <a:schemeClr val="tx2"/>
                </a:solidFill>
              </a:rPr>
              <a:t>Form 3258.</a:t>
            </a:r>
            <a:r>
              <a:rPr lang="en-US" dirty="0" smtClean="0">
                <a:solidFill>
                  <a:schemeClr val="tx2"/>
                </a:solidFill>
              </a:rPr>
              <a:t> This brochure can be located on the Georgia Immunization website</a:t>
            </a:r>
            <a:r>
              <a:rPr lang="en-US" baseline="0" dirty="0" smtClean="0">
                <a:solidFill>
                  <a:schemeClr val="tx2"/>
                </a:solidFill>
              </a:rPr>
              <a:t> under School and Child Care Resources</a:t>
            </a:r>
            <a:endParaRPr lang="en-US" dirty="0" smtClean="0">
              <a:solidFill>
                <a:schemeClr val="tx2"/>
              </a:solidFill>
            </a:endParaRPr>
          </a:p>
          <a:p>
            <a:pPr lvl="1" eaLnBrk="1" hangingPunct="1">
              <a:buFont typeface="Wingdings" pitchFamily="2" charset="2"/>
              <a:buNone/>
            </a:pPr>
            <a:endParaRPr lang="en-US" dirty="0" smtClean="0">
              <a:solidFill>
                <a:schemeClr val="tx2"/>
              </a:solidFill>
            </a:endParaRPr>
          </a:p>
          <a:p>
            <a:pPr eaLnBrk="1" hangingPunct="1">
              <a:buFont typeface="Wingdings" pitchFamily="2" charset="2"/>
              <a:buNone/>
            </a:pPr>
            <a:r>
              <a:rPr lang="en-US" dirty="0" smtClean="0">
                <a:solidFill>
                  <a:schemeClr val="tx2"/>
                </a:solidFill>
              </a:rPr>
              <a:t>As mentioned earlier, all children enrolled must have</a:t>
            </a:r>
            <a:r>
              <a:rPr lang="en-US" dirty="0" smtClean="0"/>
              <a:t> a valid Certificate of Immunization on file.</a:t>
            </a:r>
          </a:p>
          <a:p>
            <a:pPr eaLnBrk="1" hangingPunct="1">
              <a:buFont typeface="Wingdings" pitchFamily="2" charset="2"/>
              <a:buNone/>
            </a:pPr>
            <a:r>
              <a:rPr lang="en-US" dirty="0" smtClean="0"/>
              <a:t>Certificates must be available for inspection by health officials.</a:t>
            </a:r>
          </a:p>
          <a:p>
            <a:pPr eaLnBrk="1" hangingPunct="1"/>
            <a:r>
              <a:rPr lang="en-US" dirty="0" smtClean="0"/>
              <a:t>If child attends more than one facility, a photocopy to the second facility is acceptable.</a:t>
            </a:r>
          </a:p>
          <a:p>
            <a:pPr eaLnBrk="1" hangingPunct="1"/>
            <a:r>
              <a:rPr lang="en-US" dirty="0" smtClean="0"/>
              <a:t>If child leaves or transfers to another school or facility, the certificate should be given to a parent/guardian </a:t>
            </a:r>
            <a:r>
              <a:rPr lang="en-US" b="1" dirty="0" smtClean="0"/>
              <a:t>or </a:t>
            </a:r>
            <a:r>
              <a:rPr lang="en-US" dirty="0" smtClean="0"/>
              <a:t>sent to the new school/facility.</a:t>
            </a:r>
          </a:p>
          <a:p>
            <a:pPr eaLnBrk="1" hangingPunct="1"/>
            <a:r>
              <a:rPr lang="en-US" dirty="0" smtClean="0"/>
              <a:t>If a child has a religious exemption, a dated notarized statement from the parent/legal guardian stating that immunizations are against his religious beliefs is required to be on file in lieu of the Certificate of Immunization.</a:t>
            </a:r>
          </a:p>
          <a:p>
            <a:pPr lvl="3" eaLnBrk="1" hangingPunct="1"/>
            <a:endParaRPr lang="en-US" b="1" dirty="0" smtClean="0"/>
          </a:p>
          <a:p>
            <a:pPr eaLnBrk="1" hangingPunct="1"/>
            <a:endParaRPr lang="en-US" dirty="0" smtClean="0"/>
          </a:p>
          <a:p>
            <a:pPr eaLnBrk="1" hangingPunct="1"/>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FF4117C-83A0-48AA-B93F-92378C277B74}" type="slidenum">
              <a:rPr lang="en-US" smtClean="0"/>
              <a:pPr/>
              <a:t>63</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lnSpc>
                <a:spcPct val="80000"/>
              </a:lnSpc>
            </a:pPr>
            <a:r>
              <a:rPr lang="en-US" sz="900" dirty="0"/>
              <a:t>The best method for maintaining current files is to develop an organized, user friendly, simple tickler filing system.</a:t>
            </a:r>
          </a:p>
          <a:p>
            <a:pPr eaLnBrk="1" hangingPunct="1">
              <a:lnSpc>
                <a:spcPct val="80000"/>
              </a:lnSpc>
              <a:buFont typeface="Wingdings" pitchFamily="2" charset="2"/>
              <a:buChar char="n"/>
            </a:pPr>
            <a:r>
              <a:rPr lang="en-US" sz="900" dirty="0"/>
              <a:t>Specific details for setting up a tickler system are outlined in the </a:t>
            </a:r>
            <a:r>
              <a:rPr lang="en-US" sz="900" u="sng" dirty="0"/>
              <a:t>Immunization Guidelines for Child Care Facility Operators and School Personnel  (</a:t>
            </a:r>
            <a:r>
              <a:rPr lang="en-US" sz="900" dirty="0"/>
              <a:t>Form 3258). </a:t>
            </a:r>
          </a:p>
          <a:p>
            <a:pPr eaLnBrk="1" hangingPunct="1">
              <a:lnSpc>
                <a:spcPct val="80000"/>
              </a:lnSpc>
              <a:buFont typeface="Wingdings" pitchFamily="2" charset="2"/>
              <a:buNone/>
            </a:pPr>
            <a:endParaRPr lang="en-US" sz="900" dirty="0"/>
          </a:p>
          <a:p>
            <a:pPr eaLnBrk="1" hangingPunct="1">
              <a:lnSpc>
                <a:spcPct val="80000"/>
              </a:lnSpc>
              <a:buFont typeface="Wingdings" pitchFamily="2" charset="2"/>
              <a:buChar char="n"/>
            </a:pPr>
            <a:r>
              <a:rPr lang="en-US" sz="900" dirty="0"/>
              <a:t>Basically, a tickler system is a method for filing the immunization certificate for each child attending and for maintaining current certificates.  Usually, these systems are set up by the month and year.  A child’s certificate is filed under the month and year that it will expire or that a new certificate needs to be obtained. Also you need to keep track of those new attendees who are given 30 days by the facility or school official to obtain a certificate.  (This applies to new students only).  Thirty days may be granted by a facility or school official to  students to obtain a certificate either showing complete for school or an expiration date indicating they are in the process of receiving the needed vaccines.) </a:t>
            </a:r>
          </a:p>
          <a:p>
            <a:pPr eaLnBrk="1" hangingPunct="1">
              <a:lnSpc>
                <a:spcPct val="80000"/>
              </a:lnSpc>
              <a:buFont typeface="Wingdings" pitchFamily="2" charset="2"/>
              <a:buNone/>
            </a:pPr>
            <a:endParaRPr lang="en-US" sz="900" dirty="0"/>
          </a:p>
          <a:p>
            <a:pPr eaLnBrk="1" hangingPunct="1">
              <a:lnSpc>
                <a:spcPct val="80000"/>
              </a:lnSpc>
              <a:buFont typeface="Wingdings" pitchFamily="2" charset="2"/>
              <a:buChar char="n"/>
            </a:pPr>
            <a:r>
              <a:rPr lang="en-US" sz="900" dirty="0"/>
              <a:t>You have the responsibility of reminding parents of upcoming expiration dates.  It is a good idea to notify them at least a month ahead of time.  (Suggestion: organize a sample tickler certificate notebook and offer to let attendees look at it at the break or after the presentation.)</a:t>
            </a:r>
          </a:p>
          <a:p>
            <a:pPr eaLnBrk="1" hangingPunct="1">
              <a:lnSpc>
                <a:spcPct val="80000"/>
              </a:lnSpc>
              <a:buFont typeface="Wingdings" pitchFamily="2" charset="2"/>
              <a:buNone/>
            </a:pPr>
            <a:endParaRPr lang="en-US" sz="900" dirty="0"/>
          </a:p>
          <a:p>
            <a:pPr eaLnBrk="1" hangingPunct="1">
              <a:lnSpc>
                <a:spcPct val="80000"/>
              </a:lnSpc>
              <a:buFont typeface="Wingdings" pitchFamily="2" charset="2"/>
              <a:buChar char="n"/>
            </a:pPr>
            <a:r>
              <a:rPr lang="en-US" sz="900" dirty="0"/>
              <a:t>Also, when a parent inquires about enrolling his child in day care or school, give him information about the immunization requirements.  Refer to handouts: </a:t>
            </a:r>
          </a:p>
          <a:p>
            <a:pPr lvl="1" eaLnBrk="1" hangingPunct="1">
              <a:lnSpc>
                <a:spcPct val="80000"/>
              </a:lnSpc>
              <a:buFontTx/>
              <a:buChar char="-"/>
            </a:pPr>
            <a:r>
              <a:rPr lang="en-US" sz="900" dirty="0"/>
              <a:t>“ Child Care Center/School’s Policy about Your Child’s Immunization Certificate” is a sample sheet of information you can personalize and copy for your facility to give parents to inform them at the time of enrollment about the requirements for a certificate.</a:t>
            </a:r>
          </a:p>
          <a:p>
            <a:pPr lvl="1" eaLnBrk="1" hangingPunct="1">
              <a:lnSpc>
                <a:spcPct val="80000"/>
              </a:lnSpc>
              <a:buFontTx/>
              <a:buChar char="-"/>
            </a:pPr>
            <a:r>
              <a:rPr lang="en-US" sz="900" dirty="0"/>
              <a:t>“Summary of Georgia Immunization Requirements for Child Care and School Attendance” (Form 3193-English) or (Form 3194-Spanish)</a:t>
            </a:r>
          </a:p>
          <a:p>
            <a:pPr eaLnBrk="1" hangingPunct="1">
              <a:lnSpc>
                <a:spcPct val="80000"/>
              </a:lnSpc>
              <a:buFont typeface="Wingdings" pitchFamily="2" charset="2"/>
              <a:buChar char="n"/>
            </a:pPr>
            <a:r>
              <a:rPr lang="en-US" sz="900" dirty="0"/>
              <a:t>Document follow up or any notices you give to parents reminding them of need to take child in for next immunization and obtain an updated certificate.</a:t>
            </a:r>
          </a:p>
          <a:p>
            <a:pPr eaLnBrk="1" hangingPunct="1">
              <a:lnSpc>
                <a:spcPct val="80000"/>
              </a:lnSpc>
              <a:buFont typeface="Webdings" pitchFamily="18" charset="2"/>
              <a:buChar char="&lt;"/>
            </a:pPr>
            <a:r>
              <a:rPr lang="en-US" sz="900" dirty="0"/>
              <a:t>Enforce requirements.  Once you have reminded parents of the need to have child’s immunizations reevaluated and a new certificate obtained, and it has been over 30 days after the certificate expires, it is your responsibility to exclude the child from attending until the requirements have been met.</a:t>
            </a:r>
          </a:p>
          <a:p>
            <a:pPr eaLnBrk="1" hangingPunct="1">
              <a:lnSpc>
                <a:spcPct val="80000"/>
              </a:lnSpc>
              <a:buFont typeface="Webdings" pitchFamily="18" charset="2"/>
              <a:buChar char="&lt;"/>
            </a:pPr>
            <a:r>
              <a:rPr lang="en-US" sz="900" dirty="0"/>
              <a:t>Maintaining an organized certificate management system enables you to provide more efficient follow up in the incidence of an occurrence of a disease in which contact notification and follow up is needed and also provides for a method for quickly assessing and auditing records.</a:t>
            </a:r>
            <a:r>
              <a:rPr lang="en-US" sz="800" dirty="0"/>
              <a:t>  </a:t>
            </a:r>
          </a:p>
          <a:p>
            <a:pPr eaLnBrk="1" hangingPunct="1">
              <a:lnSpc>
                <a:spcPct val="80000"/>
              </a:lnSpc>
            </a:pPr>
            <a:endParaRPr lang="en-US" sz="800" b="1" dirty="0"/>
          </a:p>
          <a:p>
            <a:pPr eaLnBrk="1" hangingPunct="1">
              <a:lnSpc>
                <a:spcPct val="80000"/>
              </a:lnSpc>
            </a:pPr>
            <a:endParaRPr lang="en-US" sz="900" dirty="0"/>
          </a:p>
          <a:p>
            <a:pPr eaLnBrk="1" hangingPunct="1">
              <a:lnSpc>
                <a:spcPct val="80000"/>
              </a:lnSpc>
            </a:pPr>
            <a:endParaRPr lang="en-US" sz="8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p:spPr>
        <p:txBody>
          <a:bodyPr/>
          <a:lstStyle/>
          <a:p>
            <a:r>
              <a:rPr lang="en-US" dirty="0" smtClean="0"/>
              <a:t>GRITS is a statewide Web-based system that stores immunization information about residents of Georgia from birth to death.  </a:t>
            </a:r>
          </a:p>
          <a:p>
            <a:endParaRPr lang="en-US" dirty="0" smtClean="0"/>
          </a:p>
          <a:p>
            <a:r>
              <a:rPr lang="en-US" dirty="0" smtClean="0"/>
              <a:t>The GRITS immunization information system allows for a child’s history to be stored in a secure database. Doctors’ offices, clinics, schools and childcare facilities enrolled as GRITS providers can access a child’s vaccination history quickly and easily.</a:t>
            </a:r>
          </a:p>
          <a:p>
            <a:endParaRPr lang="en-US" dirty="0" smtClean="0"/>
          </a:p>
          <a:p>
            <a:r>
              <a:rPr lang="en-US" dirty="0" smtClean="0"/>
              <a:t>GRITS determines the vaccinations that are due or overdue and those that are valid or invalid based on minimum age and time intervals from the Advisory Committee on Immunization Practices (ACIP). GRITS also:</a:t>
            </a:r>
          </a:p>
          <a:p>
            <a:endParaRPr lang="en-US" dirty="0" smtClean="0"/>
          </a:p>
          <a:p>
            <a:r>
              <a:rPr lang="en-US" dirty="0" smtClean="0"/>
              <a:t>Provides guidance to healthcare providers about which vaccines a child should receive at each visit.</a:t>
            </a:r>
          </a:p>
          <a:p>
            <a:r>
              <a:rPr lang="en-US" dirty="0" smtClean="0"/>
              <a:t>Creates and prints valid immunization certificates (Form 3231).</a:t>
            </a:r>
          </a:p>
          <a:p>
            <a:r>
              <a:rPr lang="en-US" dirty="0" smtClean="0"/>
              <a:t>Features a demographic screen where users can view and print data and access a child’s full immunization history.</a:t>
            </a:r>
          </a:p>
          <a:p>
            <a:r>
              <a:rPr lang="en-US" dirty="0" smtClean="0"/>
              <a:t>Enables schools and childcare providers to print signed copies of Form 3231 if the child is current on his immunizations.</a:t>
            </a:r>
          </a:p>
          <a:p>
            <a:r>
              <a:rPr lang="en-US" dirty="0" smtClean="0"/>
              <a:t>Allows schools and childcare facilities to create reports and manage immunization coverage within their facility.</a:t>
            </a:r>
          </a:p>
          <a:p>
            <a:r>
              <a:rPr lang="en-US" dirty="0" smtClean="0"/>
              <a:t>GRITS offers a variety of training methods, including onsite training and interactive CDs. Contact GRITS at 404-463-0807 for more information about how your facility can access GRITS.</a:t>
            </a:r>
          </a:p>
        </p:txBody>
      </p:sp>
      <p:sp>
        <p:nvSpPr>
          <p:cNvPr id="215044" name="Slide Number Placeholder 3"/>
          <p:cNvSpPr>
            <a:spLocks noGrp="1"/>
          </p:cNvSpPr>
          <p:nvPr>
            <p:ph type="sldNum" sz="quarter" idx="5"/>
          </p:nvPr>
        </p:nvSpPr>
        <p:spPr>
          <a:noFill/>
        </p:spPr>
        <p:txBody>
          <a:bodyPr/>
          <a:lstStyle/>
          <a:p>
            <a:fld id="{2FB44A2C-3B7A-4B70-B9F4-68B669652D08}"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7C8DC74-3344-4463-BC7E-A879F85442C1}" type="slidenum">
              <a:rPr lang="en-US" smtClean="0"/>
              <a:pPr/>
              <a:t>65</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dirty="0" smtClean="0">
                <a:solidFill>
                  <a:schemeClr val="tx2"/>
                </a:solidFill>
              </a:rPr>
              <a:t>Some of the new vaccines previously discussed are RECOMMENDED for particular age groups, but MAY NOT BE REQUIRED for school or child care attendance.</a:t>
            </a:r>
          </a:p>
          <a:p>
            <a:pPr eaLnBrk="1" hangingPunct="1"/>
            <a:r>
              <a:rPr lang="en-US" dirty="0" smtClean="0">
                <a:solidFill>
                  <a:schemeClr val="tx2"/>
                </a:solidFill>
              </a:rPr>
              <a:t>Remember, GRITS:</a:t>
            </a:r>
          </a:p>
          <a:p>
            <a:pPr lvl="1" eaLnBrk="1" hangingPunct="1"/>
            <a:r>
              <a:rPr lang="en-US" b="1" dirty="0" smtClean="0">
                <a:solidFill>
                  <a:schemeClr val="tx2"/>
                </a:solidFill>
              </a:rPr>
              <a:t>Calculates validity based on </a:t>
            </a:r>
            <a:r>
              <a:rPr lang="en-US" b="1" u="sng" dirty="0" smtClean="0">
                <a:solidFill>
                  <a:schemeClr val="tx2"/>
                </a:solidFill>
              </a:rPr>
              <a:t>recommendations</a:t>
            </a:r>
          </a:p>
          <a:p>
            <a:pPr lvl="1" eaLnBrk="1" hangingPunct="1"/>
            <a:r>
              <a:rPr lang="en-US" b="1" dirty="0" smtClean="0">
                <a:solidFill>
                  <a:schemeClr val="tx2"/>
                </a:solidFill>
              </a:rPr>
              <a:t>Prints certificates based on </a:t>
            </a:r>
            <a:r>
              <a:rPr lang="en-US" b="1" u="sng" dirty="0" smtClean="0">
                <a:solidFill>
                  <a:schemeClr val="tx2"/>
                </a:solidFill>
              </a:rPr>
              <a:t>requirements</a:t>
            </a:r>
            <a:r>
              <a:rPr lang="en-US" b="1" dirty="0" smtClean="0">
                <a:solidFill>
                  <a:schemeClr val="tx2"/>
                </a:solidFill>
              </a:rPr>
              <a:t>, which are first based on the recommendations.</a:t>
            </a:r>
          </a:p>
          <a:p>
            <a:pPr eaLnBrk="1" hangingPunct="1"/>
            <a:endParaRPr lang="en-US" dirty="0" smtClean="0"/>
          </a:p>
          <a:p>
            <a:pPr eaLnBrk="1" hangingPunct="1"/>
            <a:r>
              <a:rPr lang="en-US" dirty="0" smtClean="0"/>
              <a:t>Revised certificates are available from the GA Immunization Program Office</a:t>
            </a:r>
          </a:p>
          <a:p>
            <a:pPr eaLnBrk="1" hangingPunct="1"/>
            <a:r>
              <a:rPr lang="en-US" dirty="0" smtClean="0"/>
              <a:t>Can be printed from the GA Registry of Immunization Transactions and Services (GRITS)  (7/1/14) </a:t>
            </a:r>
          </a:p>
          <a:p>
            <a:pPr eaLnBrk="1" hangingPunct="1"/>
            <a:r>
              <a:rPr lang="en-US" dirty="0" smtClean="0"/>
              <a:t>Can be printed from office software systems</a:t>
            </a:r>
          </a:p>
          <a:p>
            <a:pPr eaLnBrk="1" hangingPunct="1"/>
            <a:r>
              <a:rPr lang="en-US" dirty="0" smtClean="0"/>
              <a:t>Providers requests permission and receives approval for the certificate from the Georgia Immunization Program</a:t>
            </a:r>
          </a:p>
          <a:p>
            <a:pPr eaLnBrk="1" hangingPunct="1"/>
            <a:r>
              <a:rPr lang="en-US" dirty="0" smtClean="0"/>
              <a:t>Provider has to be an active participant in GRITS</a:t>
            </a:r>
          </a:p>
          <a:p>
            <a:pPr eaLnBrk="1" hangingPunct="1"/>
            <a:r>
              <a:rPr lang="en-US" dirty="0" smtClean="0"/>
              <a:t>Certificate must include exact information and have same appearance as DPH Certificate to be approved</a:t>
            </a:r>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#1: Elizabeth... Continued:</a:t>
            </a:r>
          </a:p>
          <a:p>
            <a:r>
              <a:rPr lang="en-US" dirty="0" smtClean="0"/>
              <a:t>Can a certificate be issued today without administering any vaccines?</a:t>
            </a:r>
          </a:p>
          <a:p>
            <a:r>
              <a:rPr lang="en-US" dirty="0" smtClean="0"/>
              <a:t>No</a:t>
            </a:r>
          </a:p>
          <a:p>
            <a:r>
              <a:rPr lang="en-US" dirty="0" smtClean="0"/>
              <a:t>Which tables should be utilized to determine the required vaccines and minimal time intervals for doses if indicated?</a:t>
            </a:r>
          </a:p>
          <a:p>
            <a:r>
              <a:rPr lang="en-US" dirty="0" smtClean="0"/>
              <a:t>Required Doses for Attendance in  Facilities and Schools For Children Who Started  Immunization Before Age 7 Years; and </a:t>
            </a:r>
          </a:p>
          <a:p>
            <a:r>
              <a:rPr lang="en-US" dirty="0" smtClean="0"/>
              <a:t>Minimal Intervals Between Doses</a:t>
            </a:r>
          </a:p>
          <a:p>
            <a:r>
              <a:rPr lang="en-US" dirty="0" smtClean="0"/>
              <a:t>What vaccines if any should routinely  be given today?</a:t>
            </a:r>
          </a:p>
          <a:p>
            <a:r>
              <a:rPr lang="en-US" dirty="0" smtClean="0"/>
              <a:t>#2 DTaP</a:t>
            </a:r>
          </a:p>
          <a:p>
            <a:r>
              <a:rPr lang="en-US" dirty="0" smtClean="0"/>
              <a:t>#2 </a:t>
            </a:r>
            <a:r>
              <a:rPr lang="en-US" dirty="0" err="1" smtClean="0"/>
              <a:t>Hib</a:t>
            </a:r>
            <a:endParaRPr lang="en-US" dirty="0" smtClean="0"/>
          </a:p>
          <a:p>
            <a:r>
              <a:rPr lang="en-US" dirty="0" smtClean="0"/>
              <a:t>#3 </a:t>
            </a:r>
            <a:r>
              <a:rPr lang="en-US" dirty="0" err="1" smtClean="0"/>
              <a:t>Hep</a:t>
            </a:r>
            <a:r>
              <a:rPr lang="en-US" dirty="0" smtClean="0"/>
              <a:t> B</a:t>
            </a:r>
          </a:p>
          <a:p>
            <a:r>
              <a:rPr lang="en-US" dirty="0" smtClean="0"/>
              <a:t>#2 IPV</a:t>
            </a:r>
          </a:p>
          <a:p>
            <a:r>
              <a:rPr lang="en-US" dirty="0" smtClean="0"/>
              <a:t>#1 MMR</a:t>
            </a:r>
          </a:p>
          <a:p>
            <a:r>
              <a:rPr lang="en-US" dirty="0" smtClean="0"/>
              <a:t>#1 Varicella</a:t>
            </a:r>
          </a:p>
          <a:p>
            <a:r>
              <a:rPr lang="en-US" dirty="0" smtClean="0"/>
              <a:t>#1 PCV13 (required for attendance as of 7-1-07)</a:t>
            </a:r>
          </a:p>
          <a:p>
            <a:r>
              <a:rPr lang="en-US" dirty="0" smtClean="0"/>
              <a:t> #1 </a:t>
            </a:r>
            <a:r>
              <a:rPr lang="en-US" dirty="0" err="1" smtClean="0"/>
              <a:t>Hep</a:t>
            </a:r>
            <a:r>
              <a:rPr lang="en-US" dirty="0" smtClean="0"/>
              <a:t> A (recommended for child care attendance but not required since she was born before 1-1-06)</a:t>
            </a:r>
          </a:p>
          <a:p>
            <a:r>
              <a:rPr lang="en-US" dirty="0" smtClean="0"/>
              <a:t>or </a:t>
            </a:r>
          </a:p>
          <a:p>
            <a:r>
              <a:rPr lang="en-US" dirty="0" smtClean="0"/>
              <a:t>Pediarix</a:t>
            </a:r>
          </a:p>
          <a:p>
            <a:r>
              <a:rPr lang="en-US" dirty="0" smtClean="0"/>
              <a:t>#2 </a:t>
            </a:r>
            <a:r>
              <a:rPr lang="en-US" dirty="0" err="1" smtClean="0"/>
              <a:t>Hib</a:t>
            </a:r>
            <a:endParaRPr lang="en-US" dirty="0" smtClean="0"/>
          </a:p>
          <a:p>
            <a:r>
              <a:rPr lang="en-US" dirty="0" smtClean="0"/>
              <a:t>#1 MMR</a:t>
            </a:r>
          </a:p>
          <a:p>
            <a:r>
              <a:rPr lang="en-US" dirty="0" smtClean="0"/>
              <a:t>#1 Varicella  ( if available, could give MMR and varicella as MMRV)</a:t>
            </a:r>
          </a:p>
          <a:p>
            <a:r>
              <a:rPr lang="en-US" dirty="0" smtClean="0"/>
              <a:t>#1 PCV7</a:t>
            </a:r>
          </a:p>
          <a:p>
            <a:r>
              <a:rPr lang="en-US" dirty="0" smtClean="0"/>
              <a:t>#1 </a:t>
            </a:r>
            <a:r>
              <a:rPr lang="en-US" dirty="0" err="1" smtClean="0"/>
              <a:t>Hep</a:t>
            </a:r>
            <a:r>
              <a:rPr lang="en-US" dirty="0" smtClean="0"/>
              <a:t> A</a:t>
            </a:r>
          </a:p>
          <a:p>
            <a:endParaRPr lang="en-US" dirty="0"/>
          </a:p>
        </p:txBody>
      </p:sp>
      <p:sp>
        <p:nvSpPr>
          <p:cNvPr id="4" name="Slide Number Placeholder 3"/>
          <p:cNvSpPr>
            <a:spLocks noGrp="1"/>
          </p:cNvSpPr>
          <p:nvPr>
            <p:ph type="sldNum" sz="quarter" idx="10"/>
          </p:nvPr>
        </p:nvSpPr>
        <p:spPr/>
        <p:txBody>
          <a:bodyPr/>
          <a:lstStyle/>
          <a:p>
            <a:fld id="{5C36579B-CB2F-44D1-BEC0-CBC37294ED32}" type="slidenum">
              <a:rPr lang="en-US" smtClean="0"/>
              <a:t>66</a:t>
            </a:fld>
            <a:endParaRPr lang="en-US"/>
          </a:p>
        </p:txBody>
      </p:sp>
    </p:spTree>
    <p:extLst>
      <p:ext uri="{BB962C8B-B14F-4D97-AF65-F5344CB8AC3E}">
        <p14:creationId xmlns:p14="http://schemas.microsoft.com/office/powerpoint/2010/main" val="1080452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42721D6B-7D4D-4F61-A579-6A6CDB7B8853}" type="slidenum">
              <a:rPr lang="en-US" smtClean="0"/>
              <a:pPr/>
              <a:t>67</a:t>
            </a:fld>
            <a:endParaRPr lang="en-US" smtClean="0"/>
          </a:p>
        </p:txBody>
      </p:sp>
      <p:sp>
        <p:nvSpPr>
          <p:cNvPr id="145411" name="Rectangle 2"/>
          <p:cNvSpPr>
            <a:spLocks noGrp="1" noRot="1" noChangeAspect="1" noChangeArrowheads="1" noTextEdit="1"/>
          </p:cNvSpPr>
          <p:nvPr>
            <p:ph type="sldImg"/>
          </p:nvPr>
        </p:nvSpPr>
        <p:spPr>
          <a:xfrm>
            <a:off x="1419225" y="701675"/>
            <a:ext cx="3898900" cy="2924175"/>
          </a:xfrm>
          <a:ln/>
        </p:spPr>
      </p:sp>
      <p:sp>
        <p:nvSpPr>
          <p:cNvPr id="145412" name="Rectangle 3"/>
          <p:cNvSpPr>
            <a:spLocks noGrp="1" noChangeArrowheads="1"/>
          </p:cNvSpPr>
          <p:nvPr>
            <p:ph type="body" idx="1"/>
          </p:nvPr>
        </p:nvSpPr>
        <p:spPr>
          <a:xfrm>
            <a:off x="157055" y="3779766"/>
            <a:ext cx="6684439" cy="4807850"/>
          </a:xfrm>
          <a:noFill/>
          <a:ln/>
        </p:spPr>
        <p:txBody>
          <a:bodyPr/>
          <a:lstStyle/>
          <a:p>
            <a:pPr eaLnBrk="1" hangingPunct="1"/>
            <a:r>
              <a:rPr lang="en-US" dirty="0" smtClean="0"/>
              <a:t>It is important to establish employee immunizations as a safety measure:</a:t>
            </a:r>
          </a:p>
          <a:p>
            <a:pPr eaLnBrk="1" hangingPunct="1"/>
            <a:r>
              <a:rPr lang="en-US" dirty="0" smtClean="0">
                <a:cs typeface="Times New Roman" pitchFamily="18" charset="0"/>
              </a:rPr>
              <a:t>“Because of their contact with patients or infective material from patients, many health-care workers (HCWs), such as physicians, nurses, nursing students, lab technicians, volunteers, </a:t>
            </a:r>
            <a:r>
              <a:rPr lang="en-US" u="sng" dirty="0" smtClean="0">
                <a:cs typeface="Times New Roman" pitchFamily="18" charset="0"/>
              </a:rPr>
              <a:t>and administrative staff</a:t>
            </a:r>
            <a:r>
              <a:rPr lang="en-US" dirty="0" smtClean="0">
                <a:cs typeface="Times New Roman" pitchFamily="18" charset="0"/>
              </a:rPr>
              <a:t> are at risk for exposure to and possible transmission of vaccine-preventable diseases.  Maintenance of immunity is therefore an essential part of prevention and infection control programs for HCWs.”  </a:t>
            </a:r>
          </a:p>
          <a:p>
            <a:pPr eaLnBrk="1" hangingPunct="1"/>
            <a:r>
              <a:rPr lang="en-US" dirty="0" smtClean="0">
                <a:cs typeface="Times New Roman" pitchFamily="18" charset="0"/>
              </a:rPr>
              <a:t> “Any medical facility or health department that provides direct patient care is encouraged to formulate a comprehensive immunization policy for all HCWs.”</a:t>
            </a:r>
          </a:p>
          <a:p>
            <a:pPr eaLnBrk="1" hangingPunct="1"/>
            <a:r>
              <a:rPr lang="en-US" dirty="0" smtClean="0"/>
              <a:t>Both of these quotes come from the ACIP statement, “Immunization of Health-Care Workers,” MMWR, 12-26-97.</a:t>
            </a:r>
          </a:p>
          <a:p>
            <a:pPr eaLnBrk="1" hangingPunct="1"/>
            <a:r>
              <a:rPr lang="en-US" dirty="0" smtClean="0"/>
              <a:t>Also, this table is derived from that statement and also from the Adult Immunization Schedule, based on perceived risks for the different populations.  (Review table.)</a:t>
            </a:r>
          </a:p>
          <a:p>
            <a:pPr lvl="1" eaLnBrk="1" hangingPunct="1">
              <a:buFontTx/>
              <a:buChar char="•"/>
            </a:pPr>
            <a:r>
              <a:rPr lang="en-US" dirty="0" smtClean="0"/>
              <a:t>The left side of the table indicates those diseases for which HCWs should have immunity, either through history of disease (which could be MMR, varicella, hepatitis B), or documentation of vaccination, or positive serology.</a:t>
            </a:r>
          </a:p>
          <a:p>
            <a:pPr lvl="1" eaLnBrk="1" hangingPunct="1">
              <a:buFontTx/>
              <a:buChar char="•"/>
            </a:pPr>
            <a:r>
              <a:rPr lang="en-US" dirty="0" smtClean="0"/>
              <a:t>The right side of the table indicates other vaccines which may be needed by some HCWs who have additional medical risks.</a:t>
            </a:r>
          </a:p>
          <a:p>
            <a:pPr eaLnBrk="1" hangingPunct="1"/>
            <a:r>
              <a:rPr lang="en-US" dirty="0" smtClean="0"/>
              <a:t>This information can also be seen in the </a:t>
            </a:r>
            <a:r>
              <a:rPr lang="en-US" dirty="0" smtClean="0">
                <a:solidFill>
                  <a:schemeClr val="tx2"/>
                </a:solidFill>
              </a:rPr>
              <a:t>2009 </a:t>
            </a:r>
            <a:r>
              <a:rPr lang="en-US" dirty="0" smtClean="0"/>
              <a:t>Adult Immunization Schedule, as well as the information about immunization of persons with other conditions, such as pregnancy, diabetes, immunodeficiency, etc. which could pertain to HCWs as well.</a:t>
            </a:r>
          </a:p>
          <a:p>
            <a:pPr eaLnBrk="1" hangingPunct="1"/>
            <a:r>
              <a:rPr lang="en-US" dirty="0" smtClean="0"/>
              <a:t>Another excellent resource is the IAC document, Item #P2017, “Healthcare Worker Vaccination Recommendations.”  This is a one page summary of the above information which would make a good handout.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xfrm>
            <a:off x="1116013" y="258763"/>
            <a:ext cx="4845050" cy="3633787"/>
          </a:xfrm>
          <a:ln/>
        </p:spPr>
      </p:sp>
      <p:sp>
        <p:nvSpPr>
          <p:cNvPr id="3" name="Notes Placeholder 2"/>
          <p:cNvSpPr>
            <a:spLocks noGrp="1"/>
          </p:cNvSpPr>
          <p:nvPr>
            <p:ph type="body" idx="1"/>
          </p:nvPr>
        </p:nvSpPr>
        <p:spPr/>
        <p:txBody>
          <a:bodyPr>
            <a:normAutofit fontScale="77500" lnSpcReduction="20000"/>
          </a:bodyPr>
          <a:lstStyle/>
          <a:p>
            <a:pPr>
              <a:defRPr/>
            </a:pPr>
            <a:r>
              <a:rPr lang="en-US" dirty="0" smtClean="0"/>
              <a:t>VAERS provides a nationwide mechanism by which adverse events following immunization may be reported, analyzed, and made available to the public.  </a:t>
            </a:r>
          </a:p>
          <a:p>
            <a:pPr eaLnBrk="1" hangingPunct="1">
              <a:defRPr/>
            </a:pPr>
            <a:endParaRPr lang="en-US" b="1" dirty="0" smtClean="0"/>
          </a:p>
          <a:p>
            <a:pPr eaLnBrk="1" hangingPunct="1">
              <a:defRPr/>
            </a:pPr>
            <a:r>
              <a:rPr lang="en-US" dirty="0" smtClean="0"/>
              <a:t>The primary objectives of VAERS are to:</a:t>
            </a:r>
          </a:p>
          <a:p>
            <a:pPr eaLnBrk="1" hangingPunct="1">
              <a:buFont typeface="Arial" pitchFamily="34" charset="0"/>
              <a:buChar char="•"/>
              <a:defRPr/>
            </a:pPr>
            <a:r>
              <a:rPr lang="en-US" dirty="0" smtClean="0"/>
              <a:t> Detect new, unusual, or rare vaccine adverse events;</a:t>
            </a:r>
          </a:p>
          <a:p>
            <a:pPr eaLnBrk="1" hangingPunct="1">
              <a:buFont typeface="Arial" pitchFamily="34" charset="0"/>
              <a:buChar char="•"/>
              <a:defRPr/>
            </a:pPr>
            <a:r>
              <a:rPr lang="en-US" dirty="0" smtClean="0"/>
              <a:t> Monitor increases in known adverse events;</a:t>
            </a:r>
          </a:p>
          <a:p>
            <a:pPr eaLnBrk="1" hangingPunct="1">
              <a:buFont typeface="Arial" pitchFamily="34" charset="0"/>
              <a:buChar char="•"/>
              <a:defRPr/>
            </a:pPr>
            <a:r>
              <a:rPr lang="en-US" dirty="0" smtClean="0"/>
              <a:t> Identify potential patient risk factors for particular types of adverse events;</a:t>
            </a:r>
          </a:p>
          <a:p>
            <a:pPr eaLnBrk="1" hangingPunct="1">
              <a:buFont typeface="Arial" pitchFamily="34" charset="0"/>
              <a:buChar char="•"/>
              <a:defRPr/>
            </a:pPr>
            <a:r>
              <a:rPr lang="en-US" dirty="0" smtClean="0"/>
              <a:t> Identify vaccine lots with increased numbers or types of reported adverse events; and</a:t>
            </a:r>
          </a:p>
          <a:p>
            <a:pPr eaLnBrk="1" hangingPunct="1">
              <a:buFont typeface="Arial" pitchFamily="34" charset="0"/>
              <a:buChar char="•"/>
              <a:defRPr/>
            </a:pPr>
            <a:r>
              <a:rPr lang="en-US" dirty="0" smtClean="0"/>
              <a:t> Assess the safety of newly licensed vaccines.</a:t>
            </a:r>
          </a:p>
          <a:p>
            <a:pPr eaLnBrk="1" hangingPunct="1">
              <a:buFont typeface="Arial" pitchFamily="34" charset="0"/>
              <a:buChar char="•"/>
              <a:defRPr/>
            </a:pPr>
            <a:endParaRPr lang="en-US" dirty="0" smtClean="0"/>
          </a:p>
          <a:p>
            <a:pPr eaLnBrk="1" hangingPunct="1">
              <a:buFont typeface="Arial" pitchFamily="34" charset="0"/>
              <a:buChar char="•"/>
              <a:defRPr/>
            </a:pPr>
            <a:endParaRPr lang="en-US" dirty="0" smtClean="0"/>
          </a:p>
          <a:p>
            <a:pPr>
              <a:defRPr/>
            </a:pPr>
            <a:r>
              <a:rPr lang="en-US" b="1" dirty="0" smtClean="0"/>
              <a:t>What Can Be Reported to VAERS? </a:t>
            </a:r>
          </a:p>
          <a:p>
            <a:pPr>
              <a:defRPr/>
            </a:pPr>
            <a:r>
              <a:rPr lang="en-US" dirty="0" smtClean="0"/>
              <a:t>VAERS encourages the reporting of any clinically significant adverse event that occurs after the administration of any vaccine licensed in the United States.</a:t>
            </a:r>
          </a:p>
          <a:p>
            <a:pPr>
              <a:defRPr/>
            </a:pPr>
            <a:endParaRPr lang="en-US" b="1" dirty="0" smtClean="0"/>
          </a:p>
          <a:p>
            <a:pPr>
              <a:defRPr/>
            </a:pPr>
            <a:r>
              <a:rPr lang="en-US" b="1" dirty="0" smtClean="0"/>
              <a:t>Who Reports to VAERS? </a:t>
            </a:r>
          </a:p>
          <a:p>
            <a:pPr>
              <a:defRPr/>
            </a:pPr>
            <a:r>
              <a:rPr lang="en-US" dirty="0" smtClean="0"/>
              <a:t>Anyone can file a VAERS report, including parents, health care providers, manufacturers, and vaccine recipients.</a:t>
            </a:r>
          </a:p>
          <a:p>
            <a:pPr>
              <a:defRPr/>
            </a:pPr>
            <a:endParaRPr lang="en-US" b="1" dirty="0" smtClean="0"/>
          </a:p>
          <a:p>
            <a:pPr eaLnBrk="1" hangingPunct="1">
              <a:defRPr/>
            </a:pPr>
            <a:r>
              <a:rPr lang="en-US" b="1" dirty="0" smtClean="0"/>
              <a:t>Does VAERS Provide General Vaccine Information?</a:t>
            </a:r>
          </a:p>
          <a:p>
            <a:pPr eaLnBrk="1" hangingPunct="1">
              <a:defRPr/>
            </a:pPr>
            <a:r>
              <a:rPr lang="en-US" dirty="0" smtClean="0"/>
              <a:t>No. VAERS only collects and analyzes adverse event reports. In another example, VAERS determined that there may be a potential for a small increase in risk for  </a:t>
            </a:r>
            <a:r>
              <a:rPr lang="en-US" dirty="0" err="1" smtClean="0"/>
              <a:t>Guillain-Barre</a:t>
            </a:r>
            <a:r>
              <a:rPr lang="en-US" dirty="0" smtClean="0"/>
              <a:t> syndrome after the meningococcal conjugate vaccine, </a:t>
            </a:r>
            <a:r>
              <a:rPr lang="en-US" dirty="0" err="1" smtClean="0"/>
              <a:t>Menactra</a:t>
            </a:r>
            <a:r>
              <a:rPr lang="en-US" dirty="0" smtClean="0"/>
              <a:t>. As a result of this finding, a history of </a:t>
            </a:r>
            <a:r>
              <a:rPr lang="en-US" dirty="0" err="1" smtClean="0"/>
              <a:t>Guillain-Barre</a:t>
            </a:r>
            <a:r>
              <a:rPr lang="en-US" dirty="0" smtClean="0"/>
              <a:t> syndrome became a contraindication to the vaccine and further controlled studies are currently underway to research this issue.</a:t>
            </a:r>
          </a:p>
          <a:p>
            <a:pPr eaLnBrk="1" hangingPunct="1">
              <a:defRPr/>
            </a:pPr>
            <a:endParaRPr lang="en-US" dirty="0" smtClean="0"/>
          </a:p>
          <a:p>
            <a:pPr eaLnBrk="1" hangingPunct="1">
              <a:defRPr/>
            </a:pPr>
            <a:r>
              <a:rPr lang="en-US" dirty="0" smtClean="0"/>
              <a:t>The VAERS</a:t>
            </a:r>
            <a:r>
              <a:rPr lang="en-US" baseline="0" dirty="0" smtClean="0"/>
              <a:t> website for reporting is:  http:vaers.hhs.gov/  or you can call to report at 1-800-822-7967</a:t>
            </a:r>
          </a:p>
          <a:p>
            <a:pPr eaLnBrk="1" hangingPunct="1">
              <a:defRPr/>
            </a:pPr>
            <a:endParaRPr lang="en-US" baseline="0" dirty="0" smtClean="0"/>
          </a:p>
          <a:p>
            <a:pPr eaLnBrk="1" hangingPunct="1">
              <a:defRPr/>
            </a:pPr>
            <a:endParaRPr lang="en-US" dirty="0" smtClean="0"/>
          </a:p>
          <a:p>
            <a:pPr eaLnBrk="1" hangingPunct="1">
              <a:defRPr/>
            </a:pPr>
            <a:endParaRPr lang="en-US" dirty="0" smtClean="0"/>
          </a:p>
        </p:txBody>
      </p:sp>
      <p:sp>
        <p:nvSpPr>
          <p:cNvPr id="222212" name="Slide Number Placeholder 3"/>
          <p:cNvSpPr>
            <a:spLocks noGrp="1"/>
          </p:cNvSpPr>
          <p:nvPr>
            <p:ph type="sldNum" sz="quarter" idx="5"/>
          </p:nvPr>
        </p:nvSpPr>
        <p:spPr>
          <a:noFill/>
        </p:spPr>
        <p:txBody>
          <a:bodyPr/>
          <a:lstStyle/>
          <a:p>
            <a:fld id="{CBFB2491-D0C5-42AC-9333-9965C2AAE2FD}" type="slidenum">
              <a:rPr lang="en-US" smtClean="0"/>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r>
              <a:rPr lang="en-US" dirty="0" smtClean="0"/>
              <a:t>On October 1, 1988, the National Childhood Vaccine Injury Act of 1986 created the National Vaccine Injury Compensation Program (VICP). The VICP was established to ensure an adequate supply of vaccines, stabilize vaccine costs, and establish and maintain an accessible and efficient forum for individuals found to be injured by certain vaccines. The VICP is a no-fault alternative to the traditional public legal system for resolving vaccine injury claims that provides compensation to people found to be injured by certain vaccines. </a:t>
            </a:r>
          </a:p>
          <a:p>
            <a:endParaRPr lang="en-US" dirty="0" smtClean="0"/>
          </a:p>
          <a:p>
            <a:r>
              <a:rPr lang="en-US" dirty="0" smtClean="0"/>
              <a:t>The National Childhood Vaccine Injury Act (NCVIA) set forth 3 basic requirements for all vaccination providers, which are: </a:t>
            </a:r>
          </a:p>
          <a:p>
            <a:endParaRPr lang="en-US" dirty="0" smtClean="0"/>
          </a:p>
          <a:p>
            <a:pPr>
              <a:buFontTx/>
              <a:buChar char="•"/>
            </a:pPr>
            <a:r>
              <a:rPr lang="en-US" dirty="0" smtClean="0"/>
              <a:t> Providers must give the patient (or parent/legal representative of a minor) a copy of the relevant federal "Vaccine Information Statement" (VIS)        for the vaccine they are about to receive. </a:t>
            </a:r>
          </a:p>
          <a:p>
            <a:pPr>
              <a:buFontTx/>
              <a:buChar char="•"/>
            </a:pPr>
            <a:endParaRPr lang="en-US" dirty="0" smtClean="0"/>
          </a:p>
          <a:p>
            <a:pPr>
              <a:buFontTx/>
              <a:buChar char="•"/>
            </a:pPr>
            <a:r>
              <a:rPr lang="en-US" dirty="0" smtClean="0"/>
              <a:t> Providers must record certain information about the vaccine(s) administered in the patient's medical record or a permanent office log. </a:t>
            </a:r>
          </a:p>
          <a:p>
            <a:pPr>
              <a:buFontTx/>
              <a:buChar char="•"/>
            </a:pPr>
            <a:endParaRPr lang="en-US" dirty="0" smtClean="0"/>
          </a:p>
          <a:p>
            <a:pPr>
              <a:buFontTx/>
              <a:buChar char="•"/>
            </a:pPr>
            <a:r>
              <a:rPr lang="en-US" dirty="0" smtClean="0"/>
              <a:t> Providers must document any adverse event following the vaccination that the patient experiences and that becomes known to the provider, whether or not it is felt to be caused by the vaccine, and submit the report to the Vaccine Adverse Event Reporting System (VAERS).</a:t>
            </a:r>
          </a:p>
          <a:p>
            <a:endParaRPr lang="en-US" dirty="0" smtClean="0"/>
          </a:p>
          <a:p>
            <a:pPr eaLnBrk="1" hangingPunct="1"/>
            <a:endParaRPr lang="en-US" dirty="0" smtClean="0"/>
          </a:p>
        </p:txBody>
      </p:sp>
      <p:sp>
        <p:nvSpPr>
          <p:cNvPr id="223236" name="Slide Number Placeholder 3"/>
          <p:cNvSpPr>
            <a:spLocks noGrp="1"/>
          </p:cNvSpPr>
          <p:nvPr>
            <p:ph type="sldNum" sz="quarter" idx="5"/>
          </p:nvPr>
        </p:nvSpPr>
        <p:spPr>
          <a:noFill/>
        </p:spPr>
        <p:txBody>
          <a:bodyPr/>
          <a:lstStyle/>
          <a:p>
            <a:fld id="{B8A74DF6-6C21-4520-B241-0A826B3CA451}"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1713">
              <a:defRPr/>
            </a:pPr>
            <a:r>
              <a:rPr lang="en-US" dirty="0" smtClean="0">
                <a:latin typeface="Arial" charset="0"/>
              </a:rPr>
              <a:t>Herd immunity is a form of immunity that occurs when the vaccination of a significant portion of a population (or herd) provides a measure of protection for individuals who have not developed immunity. It arises when a high percentage of the population is protected through vaccination against a virus or bacteria, making it difficult for a disease to spread because there are so few susceptible people left to infect. This can effectively stop the spread of disease in the community. It is particularly crucial for protecting people who cannot be vaccinated. These include children who are too young to be vaccinated, people with immune system problems, and those who are too ill to receive vaccines. The proportion of the population which must be immunized in order to achieve herd immunity varies for each disease but the underlying idea is simple: once enough people are protected, they help to protect vulnerable members of their communities by reducing the spread of the disease. Most </a:t>
            </a:r>
            <a:r>
              <a:rPr lang="en-US" dirty="0" smtClean="0">
                <a:latin typeface="Arial" charset="0"/>
              </a:rPr>
              <a:t>vaccination policies are focused on creating herd immunity. The creation of herd immunity is especially important in crowded environments which facilitate the spread of disease, like schools. It is also extremely important to receive regular boosters, as some vaccines lose their efficacy over time, leaving people vulnerable to an outbreak. Herd immunity led to the eradication of smallpox, and it explains why diseases such as polio and diphtheria are rare in developed nations with established vaccination policies. </a:t>
            </a:r>
          </a:p>
          <a:p>
            <a:endParaRPr lang="en-US" dirty="0"/>
          </a:p>
        </p:txBody>
      </p:sp>
      <p:sp>
        <p:nvSpPr>
          <p:cNvPr id="4" name="Slide Number Placeholder 3"/>
          <p:cNvSpPr>
            <a:spLocks noGrp="1"/>
          </p:cNvSpPr>
          <p:nvPr>
            <p:ph type="sldNum" sz="quarter" idx="10"/>
          </p:nvPr>
        </p:nvSpPr>
        <p:spPr/>
        <p:txBody>
          <a:bodyPr/>
          <a:lstStyle/>
          <a:p>
            <a:fld id="{7A7D5701-B088-40FB-A119-00250FC084AF}"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350" y="4297806"/>
            <a:ext cx="5660378" cy="4604790"/>
          </a:xfrm>
        </p:spPr>
        <p:txBody>
          <a:bodyPr>
            <a:normAutofit fontScale="85000" lnSpcReduction="20000"/>
          </a:bodyPr>
          <a:lstStyle/>
          <a:p>
            <a:r>
              <a:rPr lang="en-US" dirty="0" smtClean="0"/>
              <a:t>The</a:t>
            </a:r>
            <a:r>
              <a:rPr lang="en-US" baseline="0" dirty="0" smtClean="0"/>
              <a:t> Immunization team has developed resources for parents, students, school nurses, public health staff and private providers</a:t>
            </a:r>
            <a:r>
              <a:rPr lang="en-US" baseline="0" dirty="0" smtClean="0"/>
              <a:t>.  </a:t>
            </a:r>
            <a:endParaRPr lang="en-US" baseline="0" dirty="0" smtClean="0"/>
          </a:p>
          <a:p>
            <a:endParaRPr lang="en-US" baseline="0" dirty="0" smtClean="0"/>
          </a:p>
          <a:p>
            <a:r>
              <a:rPr lang="en-US" baseline="0" dirty="0" smtClean="0"/>
              <a:t>We wanted to make a comprehensive guide for school and public health nurses to use as a quick reference.</a:t>
            </a:r>
          </a:p>
          <a:p>
            <a:endParaRPr lang="en-US" baseline="0" dirty="0" smtClean="0"/>
          </a:p>
          <a:p>
            <a:r>
              <a:rPr lang="en-US" baseline="0" dirty="0" smtClean="0"/>
              <a:t>1. The first document is the “New 7</a:t>
            </a:r>
            <a:r>
              <a:rPr lang="en-US" baseline="30000" dirty="0" smtClean="0"/>
              <a:t>th</a:t>
            </a:r>
            <a:r>
              <a:rPr lang="en-US" baseline="0" dirty="0" smtClean="0"/>
              <a:t> Grade Vaccination Requirements/Guidance for School Nurses &amp; Public Health Nurses”</a:t>
            </a:r>
          </a:p>
          <a:p>
            <a:r>
              <a:rPr lang="en-US" baseline="0" dirty="0" smtClean="0"/>
              <a:t>-this is a Q&amp;A document that provides you with a gamut of questions; it includes talking points for communicating with parents and caregivers.  It also provides questions related to GRITS, Exemptions, and Reporting.</a:t>
            </a:r>
          </a:p>
          <a:p>
            <a:endParaRPr lang="en-US" baseline="0" dirty="0" smtClean="0"/>
          </a:p>
          <a:p>
            <a:r>
              <a:rPr lang="en-US" baseline="0" dirty="0" smtClean="0"/>
              <a:t>2. The next document is the “Immunization Guidelines for Schools and Childcare Facilities”</a:t>
            </a:r>
          </a:p>
          <a:p>
            <a:r>
              <a:rPr lang="en-US" baseline="0" dirty="0" smtClean="0"/>
              <a:t>-this is an updated version of form 3258 with the addition of the new requirements</a:t>
            </a:r>
          </a:p>
          <a:p>
            <a:endParaRPr lang="en-US" baseline="0" dirty="0" smtClean="0"/>
          </a:p>
          <a:p>
            <a:r>
              <a:rPr lang="en-US" baseline="0" dirty="0" smtClean="0"/>
              <a:t>3. The next form is the parent flyer which is fun and animated; this particular form can be used by the schools to attach to progress reports, daily bulletins and report cards to remind parents of the upcoming </a:t>
            </a:r>
            <a:r>
              <a:rPr lang="en-US" baseline="0" dirty="0" smtClean="0"/>
              <a:t>requirements (available in Spanish)</a:t>
            </a:r>
            <a:endParaRPr lang="en-US" baseline="0" dirty="0" smtClean="0"/>
          </a:p>
          <a:p>
            <a:endParaRPr lang="en-US" baseline="0" dirty="0" smtClean="0"/>
          </a:p>
          <a:p>
            <a:r>
              <a:rPr lang="en-US" baseline="0" dirty="0" smtClean="0"/>
              <a:t>4. The parent teaching sheet is an informational form for parents to educate them on the new requirements as well as provide them with disease based information about pertussis and meningococcal disease; this form has a front and </a:t>
            </a:r>
            <a:r>
              <a:rPr lang="en-US" baseline="0" dirty="0" smtClean="0"/>
              <a:t>back (available in Spanish)</a:t>
            </a:r>
            <a:endParaRPr lang="en-US" baseline="0" dirty="0" smtClean="0"/>
          </a:p>
          <a:p>
            <a:endParaRPr lang="en-US" baseline="0" dirty="0" smtClean="0"/>
          </a:p>
          <a:p>
            <a:r>
              <a:rPr lang="en-US" baseline="0" dirty="0" smtClean="0"/>
              <a:t>5. The last form that was updated is the “Give </a:t>
            </a:r>
            <a:r>
              <a:rPr lang="en-US" baseline="0" dirty="0" err="1" smtClean="0"/>
              <a:t>Em</a:t>
            </a:r>
            <a:r>
              <a:rPr lang="en-US" baseline="0" dirty="0" smtClean="0"/>
              <a:t> Your Best Shot” brochure; this brochure was designed to educate parents on all of the required vaccines for School and Childcare attendance in Georgia.  It also includes a new animated look that will hopefully encourage a conversation between parents and their children about the importance of getting vaccinated against these deadly diseases</a:t>
            </a:r>
            <a:r>
              <a:rPr lang="en-US" baseline="0" dirty="0" smtClean="0"/>
              <a:t>. (available </a:t>
            </a:r>
            <a:r>
              <a:rPr lang="en-US" baseline="0" smtClean="0"/>
              <a:t>in Spanish)</a:t>
            </a:r>
            <a:endParaRPr lang="en-US" baseline="0" dirty="0" smtClean="0"/>
          </a:p>
          <a:p>
            <a:endParaRPr lang="en-US" baseline="0" dirty="0" smtClean="0"/>
          </a:p>
          <a:p>
            <a:endParaRPr lang="en-US" baseline="0" dirty="0" smtClean="0"/>
          </a:p>
          <a:p>
            <a:r>
              <a:rPr lang="en-US" baseline="0" dirty="0" smtClean="0"/>
              <a:t>All of these documents are available electronically and will be accessible on the Immunization Program Website.  Also, we have received a shipment of the new “Give </a:t>
            </a:r>
            <a:r>
              <a:rPr lang="en-US" baseline="0" dirty="0" err="1" smtClean="0"/>
              <a:t>Em</a:t>
            </a:r>
            <a:r>
              <a:rPr lang="en-US" baseline="0" dirty="0" smtClean="0"/>
              <a:t> Your Best Shot” brochure and they can be ordered via form 3184 from the State Office.</a:t>
            </a:r>
          </a:p>
          <a:p>
            <a:endParaRPr lang="en-US" baseline="0" dirty="0" smtClean="0"/>
          </a:p>
          <a:p>
            <a:r>
              <a:rPr lang="en-US" baseline="0" dirty="0" smtClean="0"/>
              <a:t>Lastly, please keep in mind that everyday we are getting new questions and/or concerns regarding documents and forms and sometimes even with many eyes looking over words and content sometimes things have to be tweaked and you may receive updated versions even after everything is said and done.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0874601-7A99-44FA-94D7-84CD44CC84E0}" type="slidenum">
              <a:rPr lang="en-US" smtClean="0"/>
              <a:pPr/>
              <a:t>70</a:t>
            </a:fld>
            <a:endParaRPr lang="en-US"/>
          </a:p>
        </p:txBody>
      </p:sp>
    </p:spTree>
    <p:extLst>
      <p:ext uri="{BB962C8B-B14F-4D97-AF65-F5344CB8AC3E}">
        <p14:creationId xmlns:p14="http://schemas.microsoft.com/office/powerpoint/2010/main" val="18531772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095FCB4-DBA9-4F5A-8485-1F55E01FF73F}" type="slidenum">
              <a:rPr lang="en-US" smtClean="0"/>
              <a:pPr/>
              <a:t>71</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dirty="0" smtClean="0"/>
              <a:t>If you need further information about the changes, or to ask questions later, please contact the GA Immunization Office</a:t>
            </a:r>
            <a:r>
              <a:rPr lang="en-US" baseline="0" dirty="0" smtClean="0"/>
              <a:t> and our partners GA AAP and GA AFP</a:t>
            </a:r>
          </a:p>
          <a:p>
            <a:pPr eaLnBrk="1" hangingPunct="1"/>
            <a:r>
              <a:rPr lang="en-US" baseline="0" dirty="0" smtClean="0"/>
              <a:t> </a:t>
            </a:r>
          </a:p>
          <a:p>
            <a:pPr eaLnBrk="1" hangingPunct="1"/>
            <a:r>
              <a:rPr lang="en-US" baseline="0" dirty="0" smtClean="0"/>
              <a:t>Your </a:t>
            </a:r>
            <a:r>
              <a:rPr lang="en-US" dirty="0" smtClean="0"/>
              <a:t>Local health department</a:t>
            </a:r>
          </a:p>
          <a:p>
            <a:pPr eaLnBrk="1" hangingPunct="1"/>
            <a:r>
              <a:rPr lang="en-US" dirty="0" smtClean="0"/>
              <a:t>District Immunization Coordinator (IPCs)</a:t>
            </a:r>
          </a:p>
          <a:p>
            <a:pPr eaLnBrk="1" hangingPunct="1"/>
            <a:r>
              <a:rPr lang="en-US" dirty="0" smtClean="0"/>
              <a:t>GA Immunization Program Office</a:t>
            </a:r>
          </a:p>
          <a:p>
            <a:pPr lvl="1" eaLnBrk="1" hangingPunct="1"/>
            <a:r>
              <a:rPr lang="en-US" dirty="0" smtClean="0"/>
              <a:t>404-657-3158</a:t>
            </a:r>
          </a:p>
          <a:p>
            <a:pPr lvl="1" eaLnBrk="1" hangingPunct="1"/>
            <a:r>
              <a:rPr lang="en-US" dirty="0" smtClean="0"/>
              <a:t>Website http://health.state.ga.us/programs/immunization</a:t>
            </a:r>
          </a:p>
          <a:p>
            <a:pPr eaLnBrk="1" hangingPunct="1"/>
            <a:r>
              <a:rPr lang="en-US" dirty="0" smtClean="0"/>
              <a:t>GA Chapter of the AAP</a:t>
            </a:r>
          </a:p>
          <a:p>
            <a:pPr eaLnBrk="1" hangingPunct="1"/>
            <a:r>
              <a:rPr lang="en-US" dirty="0" smtClean="0"/>
              <a:t>GAFP</a:t>
            </a:r>
          </a:p>
          <a:p>
            <a:pPr eaLnBrk="1" hangingPunct="1"/>
            <a:endParaRPr lang="en-US" dirty="0" smtClean="0"/>
          </a:p>
          <a:p>
            <a:pPr eaLnBrk="1" hangingPunct="1"/>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those who have not logged onto the Immunization page website here is the link to the main page.</a:t>
            </a:r>
            <a:endParaRPr lang="en-US" dirty="0"/>
          </a:p>
        </p:txBody>
      </p:sp>
      <p:sp>
        <p:nvSpPr>
          <p:cNvPr id="4" name="Slide Number Placeholder 3"/>
          <p:cNvSpPr>
            <a:spLocks noGrp="1"/>
          </p:cNvSpPr>
          <p:nvPr>
            <p:ph type="sldNum" sz="quarter" idx="10"/>
          </p:nvPr>
        </p:nvSpPr>
        <p:spPr/>
        <p:txBody>
          <a:bodyPr/>
          <a:lstStyle/>
          <a:p>
            <a:fld id="{902E5D7A-DA61-4AAA-B79C-996525CEFFA4}" type="slidenum">
              <a:rPr lang="en-US" smtClean="0"/>
              <a:t>72</a:t>
            </a:fld>
            <a:endParaRPr lang="en-US"/>
          </a:p>
        </p:txBody>
      </p:sp>
    </p:spTree>
    <p:extLst>
      <p:ext uri="{BB962C8B-B14F-4D97-AF65-F5344CB8AC3E}">
        <p14:creationId xmlns:p14="http://schemas.microsoft.com/office/powerpoint/2010/main" val="9852071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36579B-CB2F-44D1-BEC0-CBC37294ED32}" type="slidenum">
              <a:rPr lang="en-US" smtClean="0"/>
              <a:t>73</a:t>
            </a:fld>
            <a:endParaRPr lang="en-US"/>
          </a:p>
        </p:txBody>
      </p:sp>
    </p:spTree>
    <p:extLst>
      <p:ext uri="{BB962C8B-B14F-4D97-AF65-F5344CB8AC3E}">
        <p14:creationId xmlns:p14="http://schemas.microsoft.com/office/powerpoint/2010/main" val="189771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14A5B73C-499B-4A5B-BF73-A3D65DC4E378}" type="slidenum">
              <a:rPr lang="en-US" smtClean="0">
                <a:latin typeface="Arial" charset="0"/>
                <a:cs typeface="Arial" charset="0"/>
              </a:rPr>
              <a:pPr/>
              <a:t>8</a:t>
            </a:fld>
            <a:endParaRPr lang="en-US" smtClean="0">
              <a:latin typeface="Arial" charset="0"/>
              <a:cs typeface="Arial" charset="0"/>
            </a:endParaRPr>
          </a:p>
        </p:txBody>
      </p:sp>
      <p:sp>
        <p:nvSpPr>
          <p:cNvPr id="115715" name="Rectangle 6"/>
          <p:cNvSpPr txBox="1">
            <a:spLocks noGrp="1" noChangeArrowheads="1"/>
          </p:cNvSpPr>
          <p:nvPr/>
        </p:nvSpPr>
        <p:spPr bwMode="auto">
          <a:xfrm>
            <a:off x="0" y="8893298"/>
            <a:ext cx="3066733" cy="468154"/>
          </a:xfrm>
          <a:prstGeom prst="rect">
            <a:avLst/>
          </a:prstGeom>
          <a:noFill/>
          <a:ln w="9525">
            <a:noFill/>
            <a:miter lim="800000"/>
            <a:headEnd/>
            <a:tailEnd/>
          </a:ln>
        </p:spPr>
        <p:txBody>
          <a:bodyPr lIns="93915" tIns="46957" rIns="93915" bIns="46957" anchor="b"/>
          <a:lstStyle/>
          <a:p>
            <a:endParaRPr lang="en-US" sz="1200" dirty="0"/>
          </a:p>
        </p:txBody>
      </p:sp>
      <p:sp>
        <p:nvSpPr>
          <p:cNvPr id="115716" name="Rectangle 7"/>
          <p:cNvSpPr txBox="1">
            <a:spLocks noGrp="1" noChangeArrowheads="1"/>
          </p:cNvSpPr>
          <p:nvPr/>
        </p:nvSpPr>
        <p:spPr bwMode="auto">
          <a:xfrm>
            <a:off x="4008706" y="8893298"/>
            <a:ext cx="3066733" cy="468154"/>
          </a:xfrm>
          <a:prstGeom prst="rect">
            <a:avLst/>
          </a:prstGeom>
          <a:noFill/>
          <a:ln w="9525">
            <a:noFill/>
            <a:miter lim="800000"/>
            <a:headEnd/>
            <a:tailEnd/>
          </a:ln>
        </p:spPr>
        <p:txBody>
          <a:bodyPr lIns="93915" tIns="46957" rIns="93915" bIns="46957" anchor="b"/>
          <a:lstStyle/>
          <a:p>
            <a:pPr algn="r"/>
            <a:fld id="{D79293B6-E880-47F8-A1B8-40EB76A00D8A}" type="slidenum">
              <a:rPr lang="en-US" sz="1200"/>
              <a:pPr algn="r"/>
              <a:t>8</a:t>
            </a:fld>
            <a:endParaRPr lang="en-US" sz="1200" dirty="0"/>
          </a:p>
        </p:txBody>
      </p:sp>
      <p:sp>
        <p:nvSpPr>
          <p:cNvPr id="115717" name="Rectangle 2"/>
          <p:cNvSpPr>
            <a:spLocks noGrp="1" noRot="1" noChangeAspect="1" noChangeArrowheads="1" noTextEdit="1"/>
          </p:cNvSpPr>
          <p:nvPr>
            <p:ph type="sldImg"/>
          </p:nvPr>
        </p:nvSpPr>
        <p:spPr>
          <a:xfrm>
            <a:off x="1198563" y="701675"/>
            <a:ext cx="4683125" cy="3511550"/>
          </a:xfrm>
          <a:ln/>
        </p:spPr>
      </p:sp>
      <p:sp>
        <p:nvSpPr>
          <p:cNvPr id="115718" name="Rectangle 3"/>
          <p:cNvSpPr>
            <a:spLocks noGrp="1" noChangeArrowheads="1"/>
          </p:cNvSpPr>
          <p:nvPr>
            <p:ph type="body" idx="1"/>
          </p:nvPr>
        </p:nvSpPr>
        <p:spPr>
          <a:noFill/>
          <a:ln/>
        </p:spPr>
        <p:txBody>
          <a:bodyPr lIns="93915" tIns="46957" rIns="93915" bIns="46957"/>
          <a:lstStyle/>
          <a:p>
            <a:pPr eaLnBrk="1" hangingPunct="1"/>
            <a:r>
              <a:rPr lang="en-US" sz="1000" dirty="0">
                <a:latin typeface="Arial" charset="0"/>
              </a:rPr>
              <a:t>Many healthcare workers, patients and parents of young children and adolescents have grown up in the vaccine era. They are not familiar with the world we lived in before the availability of vaccines when most children were infected with whooping cough, measles, mumps, and chicken pox during their preschool or school years. These diseases were called “childhood diseases” because most children had these diseases during their childhood years. Most children were sick for a short period of time and recovered. Some children developed complications and some were left with permanent physical and/or mental disabilities. Some died as a result of these diseases.</a:t>
            </a:r>
          </a:p>
          <a:p>
            <a:pPr eaLnBrk="1" hangingPunct="1"/>
            <a:endParaRPr lang="en-US" sz="1000" dirty="0">
              <a:latin typeface="Arial" charset="0"/>
            </a:endParaRPr>
          </a:p>
          <a:p>
            <a:pPr eaLnBrk="1" hangingPunct="1"/>
            <a:r>
              <a:rPr lang="en-US" sz="1000" b="1" dirty="0">
                <a:latin typeface="Arial" charset="0"/>
              </a:rPr>
              <a:t>Patients and parents may ask about these diseases. Therefore, it is important for healthcare providers to be familiar with the symptoms of these vaccine preventable diseases. </a:t>
            </a:r>
          </a:p>
          <a:p>
            <a:pPr algn="ctr" eaLnBrk="1" hangingPunct="1"/>
            <a:endParaRPr lang="en-US" sz="1000" b="1" u="sng" dirty="0">
              <a:latin typeface="Arial" charset="0"/>
            </a:endParaRPr>
          </a:p>
          <a:p>
            <a:pPr algn="ctr" eaLnBrk="1" hangingPunct="1"/>
            <a:r>
              <a:rPr lang="en-US" sz="1000" b="1" u="sng" dirty="0">
                <a:latin typeface="Arial" charset="0"/>
              </a:rPr>
              <a:t>YOU MUST KNOW ABOUT THESE  DISEASES TO BE A </a:t>
            </a:r>
          </a:p>
          <a:p>
            <a:pPr algn="ctr" eaLnBrk="1" hangingPunct="1"/>
            <a:r>
              <a:rPr lang="en-US" sz="1000" b="1" u="sng" dirty="0">
                <a:latin typeface="Arial" charset="0"/>
              </a:rPr>
              <a:t>BETTER  ADVOCATE  FOR IMMUNIZATIONS </a:t>
            </a:r>
          </a:p>
          <a:p>
            <a:pPr algn="ctr" eaLnBrk="1" hangingPunct="1"/>
            <a:r>
              <a:rPr lang="en-US" sz="1000" b="1" u="sng" dirty="0">
                <a:latin typeface="Arial" charset="0"/>
              </a:rPr>
              <a:t> </a:t>
            </a: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81E856DF-D89F-4E96-BAF6-5AFD112D195B}" type="slidenum">
              <a:rPr lang="en-US" smtClean="0"/>
              <a:pPr/>
              <a:t>9</a:t>
            </a:fld>
            <a:endParaRPr lang="en-US" smtClean="0"/>
          </a:p>
        </p:txBody>
      </p:sp>
      <p:sp>
        <p:nvSpPr>
          <p:cNvPr id="146435" name="Rectangle 2"/>
          <p:cNvSpPr>
            <a:spLocks noGrp="1" noRot="1" noChangeAspect="1" noChangeArrowheads="1" noTextEdit="1"/>
          </p:cNvSpPr>
          <p:nvPr>
            <p:ph type="sldImg"/>
          </p:nvPr>
        </p:nvSpPr>
        <p:spPr>
          <a:xfrm>
            <a:off x="2103438" y="153988"/>
            <a:ext cx="2814637" cy="2111375"/>
          </a:xfrm>
          <a:ln/>
        </p:spPr>
      </p:sp>
      <p:sp>
        <p:nvSpPr>
          <p:cNvPr id="146436" name="Rectangle 3"/>
          <p:cNvSpPr>
            <a:spLocks noGrp="1" noChangeArrowheads="1"/>
          </p:cNvSpPr>
          <p:nvPr>
            <p:ph type="body" idx="1"/>
          </p:nvPr>
        </p:nvSpPr>
        <p:spPr>
          <a:xfrm>
            <a:off x="157055" y="2233646"/>
            <a:ext cx="6762966" cy="6467492"/>
          </a:xfrm>
          <a:noFill/>
          <a:ln/>
        </p:spPr>
        <p:txBody>
          <a:bodyPr/>
          <a:lstStyle/>
          <a:p>
            <a:pPr eaLnBrk="1" hangingPunct="1">
              <a:lnSpc>
                <a:spcPct val="90000"/>
              </a:lnSpc>
            </a:pPr>
            <a:r>
              <a:rPr lang="en-US" sz="1100" b="1" dirty="0" smtClean="0"/>
              <a:t>First we will take a look at diphtheria</a:t>
            </a:r>
            <a:r>
              <a:rPr lang="en-US" sz="1100" b="1" dirty="0"/>
              <a:t>, tetanus and pertussis, or whooping </a:t>
            </a:r>
            <a:r>
              <a:rPr lang="en-US" sz="1100" b="1" dirty="0" smtClean="0"/>
              <a:t>cough</a:t>
            </a:r>
            <a:r>
              <a:rPr lang="en-US" sz="1100" b="1" baseline="0" dirty="0" smtClean="0"/>
              <a:t> which DTaP vaccine helps to protect against.</a:t>
            </a:r>
          </a:p>
          <a:p>
            <a:pPr eaLnBrk="1" hangingPunct="1">
              <a:lnSpc>
                <a:spcPct val="90000"/>
              </a:lnSpc>
            </a:pPr>
            <a:endParaRPr lang="en-US" sz="1100" b="1" dirty="0"/>
          </a:p>
          <a:p>
            <a:pPr lvl="1" eaLnBrk="1" hangingPunct="1">
              <a:lnSpc>
                <a:spcPct val="90000"/>
              </a:lnSpc>
              <a:buFont typeface="Wingdings" pitchFamily="2" charset="2"/>
              <a:buChar char="§"/>
            </a:pPr>
            <a:r>
              <a:rPr lang="en-US" sz="1100" dirty="0" smtClean="0"/>
              <a:t>The </a:t>
            </a:r>
            <a:r>
              <a:rPr lang="en-US" sz="1100" dirty="0"/>
              <a:t>top left picture is of a throat of a child who has diphtheria.  You can see the thick gray coating over the back of the throat.  This coating can eventually expand down through the airway, and if not treated, a person could die from suffocation, or suffer other complications such as paralysis, heart failure, or coma</a:t>
            </a:r>
            <a:r>
              <a:rPr lang="en-US" sz="1100" dirty="0" smtClean="0"/>
              <a:t>.</a:t>
            </a:r>
          </a:p>
          <a:p>
            <a:pPr lvl="1" eaLnBrk="1" hangingPunct="1">
              <a:lnSpc>
                <a:spcPct val="90000"/>
              </a:lnSpc>
              <a:buFont typeface="Wingdings" pitchFamily="2" charset="2"/>
              <a:buNone/>
            </a:pPr>
            <a:endParaRPr lang="en-US" sz="1100" dirty="0"/>
          </a:p>
          <a:p>
            <a:pPr lvl="1" eaLnBrk="1" hangingPunct="1">
              <a:lnSpc>
                <a:spcPct val="90000"/>
              </a:lnSpc>
              <a:buFont typeface="Wingdings" pitchFamily="2" charset="2"/>
              <a:buChar char="§"/>
            </a:pPr>
            <a:r>
              <a:rPr lang="en-US" sz="1100" dirty="0"/>
              <a:t>In the top right picture, this child is experiencing painful muscle spasms from tetanus. It is nearly impossible for him to move or control the muscles in his body.  He cannot eat because the muscles in his mouth have become so tight and it is difficult for him to swallow.  Other possible complications are broken bones from muscle spasms, breathing problems, and death</a:t>
            </a:r>
            <a:r>
              <a:rPr lang="en-US" sz="1100" dirty="0" smtClean="0"/>
              <a:t>.</a:t>
            </a:r>
          </a:p>
          <a:p>
            <a:pPr lvl="1" eaLnBrk="1" hangingPunct="1">
              <a:lnSpc>
                <a:spcPct val="90000"/>
              </a:lnSpc>
              <a:buFont typeface="Wingdings" pitchFamily="2" charset="2"/>
              <a:buNone/>
            </a:pPr>
            <a:endParaRPr lang="en-US" sz="1100" dirty="0"/>
          </a:p>
          <a:p>
            <a:pPr lvl="1" eaLnBrk="1" hangingPunct="1">
              <a:lnSpc>
                <a:spcPct val="90000"/>
              </a:lnSpc>
              <a:buFont typeface="Wingdings" pitchFamily="2" charset="2"/>
              <a:buChar char="§"/>
            </a:pPr>
            <a:r>
              <a:rPr lang="en-US" sz="1100" dirty="0"/>
              <a:t>The bottom picture shows a child who is suffering from pertussis, commonly know as “whooping cough”. He is experiencing coughing spasms, which produce a “whooping” sound. The sound occurs because the child is trying to catch his breath before the next round of coughing.  Often children have difficulty breathing and experience vomiting and exhaustion from the severe coughing</a:t>
            </a:r>
            <a:r>
              <a:rPr lang="en-US" sz="1100" dirty="0" smtClean="0"/>
              <a:t>.</a:t>
            </a:r>
          </a:p>
          <a:p>
            <a:pPr lvl="1" eaLnBrk="1" hangingPunct="1">
              <a:lnSpc>
                <a:spcPct val="90000"/>
              </a:lnSpc>
              <a:buFont typeface="Wingdings" pitchFamily="2" charset="2"/>
              <a:buNone/>
            </a:pPr>
            <a:endParaRPr lang="en-US" sz="1100" dirty="0"/>
          </a:p>
          <a:p>
            <a:pPr eaLnBrk="1" hangingPunct="1">
              <a:lnSpc>
                <a:spcPct val="90000"/>
              </a:lnSpc>
              <a:buFontTx/>
              <a:buChar char="•"/>
            </a:pPr>
            <a:r>
              <a:rPr lang="en-US" sz="1100" b="1" dirty="0"/>
              <a:t>The recommendations for administering DTaP did not change since last year. Pertussis cases and infant deaths have increased over the past couple of years.  Often infants who are too young to have completed their initial vaccination series, contract the disease from an older child or an adult in their household.  Currently the DTaP vaccine is licensed for persons under 7 years of age.  Two acellular pertussis vaccines were licensed  in 2005 that can now be given to older children and adults. Hopefully this will decrease the number of  young infants who contract this disease. We will discuss  Tdap and Td after we cover DTaP.</a:t>
            </a:r>
          </a:p>
          <a:p>
            <a:pPr eaLnBrk="1" hangingPunct="1"/>
            <a:endParaRPr lang="en-US" sz="1100" dirty="0"/>
          </a:p>
          <a:p>
            <a:pPr eaLnBrk="1" hangingPunct="1"/>
            <a:endParaRPr lang="en-US" sz="10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1324572-11D9-453F-A41B-7C09992D24C9}" type="datetimeFigureOut">
              <a:rPr lang="en-US" smtClean="0"/>
              <a:pPr>
                <a:defRPr/>
              </a:pPr>
              <a:t>5/8/2014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ED69AF-1843-4120-837B-363FCF10EB93}" type="slidenum">
              <a:rPr lang="en-US" smtClean="0"/>
              <a:pPr>
                <a:defRPr/>
              </a:pPr>
              <a:t>‹#›</a:t>
            </a:fld>
            <a:endParaRPr lang="en-US"/>
          </a:p>
        </p:txBody>
      </p:sp>
      <p:pic>
        <p:nvPicPr>
          <p:cNvPr id="7" name="Picture 8" descr="DPH_PPT.jpg"/>
          <p:cNvPicPr>
            <a:picLocks noChangeAspect="1"/>
          </p:cNvPicPr>
          <p:nvPr userDrawn="1"/>
        </p:nvPicPr>
        <p:blipFill>
          <a:blip r:embed="rId2" cstate="print"/>
          <a:srcRect/>
          <a:stretch>
            <a:fillRect/>
          </a:stretch>
        </p:blipFill>
        <p:spPr bwMode="auto">
          <a:xfrm>
            <a:off x="0" y="-103188"/>
            <a:ext cx="9144000" cy="7064376"/>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C8251B7-2DA2-46D2-9F8B-14EDC82EE9DD}" type="datetimeFigureOut">
              <a:rPr lang="en-US" smtClean="0"/>
              <a:pPr>
                <a:defRPr/>
              </a:pPr>
              <a:t>5/8/2014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70DC63-F8D0-4EEB-B927-01BFB5494734}"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479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169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4CA12F5-1842-446C-A6AF-3603314DDAFF}" type="datetimeFigureOut">
              <a:rPr lang="en-US" smtClean="0"/>
              <a:pPr>
                <a:defRPr/>
              </a:pPr>
              <a:t>5/8/2014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982C2C-9DF9-4754-AE96-6ADF06652896}"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49DD280C-4C7A-4A78-97D9-73E815FE8199}" type="datetimeFigureOut">
              <a:rPr lang="en-US" smtClean="0"/>
              <a:pPr>
                <a:defRPr/>
              </a:pPr>
              <a:t>5/8/2014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5E7A0C4-7B6E-4AA0-B937-25DB1836DB52}"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520BB3B-0441-4DA8-AF71-550B9019B22C}" type="datetimeFigureOut">
              <a:rPr lang="en-US" smtClean="0"/>
              <a:pPr>
                <a:defRPr/>
              </a:pPr>
              <a:t>5/8/2014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C82FB86-571C-4FB7-A2C9-92265AC0F51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BF56162-CCBD-495A-B1FD-D4AA44F3F3A6}" type="datetimeFigureOut">
              <a:rPr lang="en-US" smtClean="0"/>
              <a:pPr>
                <a:defRPr/>
              </a:pPr>
              <a:t>5/8/2014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57CBFF0-3E49-4BB0-8140-B8AEDF30F9E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CAB5045-7FC0-41C3-978D-5F9400957537}" type="datetimeFigureOut">
              <a:rPr lang="en-US" smtClean="0"/>
              <a:pPr>
                <a:defRPr/>
              </a:pPr>
              <a:t>5/8/2014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16D3F53-4215-46A5-948E-95F23085F21D}"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415753F-3E5B-4571-871E-5A1C54717063}" type="datetimeFigureOut">
              <a:rPr lang="en-US" smtClean="0"/>
              <a:pPr>
                <a:defRPr/>
              </a:pPr>
              <a:t>5/8/2014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2DCCDE6-747B-4FE3-834F-3BCCE07ED4E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681098-4C0E-41BF-8522-F71BCF98CB52}" type="datetimeFigureOut">
              <a:rPr lang="en-US" smtClean="0"/>
              <a:pPr>
                <a:defRPr/>
              </a:pPr>
              <a:t>5/8/2014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FBE0E10-6F68-4C21-9F71-063DE455386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B6D1026-17F7-40D6-AF78-CA9618840B55}" type="datetimeFigureOut">
              <a:rPr lang="en-US" smtClean="0"/>
              <a:pPr>
                <a:defRPr/>
              </a:pPr>
              <a:t>5/8/2014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0545A8-5FE0-417D-9A11-E54C6869CFC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457200"/>
            <a:ext cx="8839200" cy="990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tabLst/>
              <a:defRPr/>
            </a:pPr>
            <a:r>
              <a:rPr kumimoji="0" lang="en-US" sz="4400" b="1" i="0" u="none" strike="noStrike" kern="1200" cap="none" spc="0" normalizeH="0" baseline="0" noProof="0" dirty="0" smtClean="0">
                <a:ln>
                  <a:noFill/>
                </a:ln>
                <a:solidFill>
                  <a:schemeClr val="tx1">
                    <a:lumMod val="50000"/>
                    <a:lumOff val="50000"/>
                  </a:schemeClr>
                </a:solidFill>
                <a:effectLst/>
                <a:uLnTx/>
                <a:uFillTx/>
                <a:latin typeface="Segoe UI" pitchFamily="34" charset="0"/>
                <a:ea typeface="+mj-ea"/>
                <a:cs typeface="Segoe UI" pitchFamily="34" charset="0"/>
              </a:rPr>
              <a:t>Use of bullets when you have text</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0932AF1-9B09-493D-A42B-8BC1590F1A8C}" type="datetimeFigureOut">
              <a:rPr lang="en-US" smtClean="0"/>
              <a:pPr>
                <a:defRPr/>
              </a:pPr>
              <a:t>5/8/2014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25EFF0-A14D-4684-8537-67F24F51B08C}" type="slidenum">
              <a:rPr lang="en-US" smtClean="0"/>
              <a:pPr>
                <a:defRPr/>
              </a:pPr>
              <a:t>‹#›</a:t>
            </a:fld>
            <a:endParaRPr lang="en-US"/>
          </a:p>
        </p:txBody>
      </p:sp>
      <p:pic>
        <p:nvPicPr>
          <p:cNvPr id="7" name="Picture 4" descr="DPH_PPT2.jpg"/>
          <p:cNvPicPr>
            <a:picLocks noChangeAspect="1"/>
          </p:cNvPicPr>
          <p:nvPr/>
        </p:nvPicPr>
        <p:blipFill>
          <a:blip r:embed="rId14" cstate="print"/>
          <a:srcRect/>
          <a:stretch>
            <a:fillRect/>
          </a:stretch>
        </p:blipFill>
        <p:spPr bwMode="auto">
          <a:xfrm>
            <a:off x="0" y="-103188"/>
            <a:ext cx="9144000" cy="706437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3"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7" r:id="rId12"/>
  </p:sldLayoutIdLst>
  <p:txStyles>
    <p:title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oleObject" Target="../embeddings/oleObject4.bin"/><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2.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4.png"/><Relationship Id="rId4" Type="http://schemas.openxmlformats.org/officeDocument/2006/relationships/oleObject" Target="../embeddings/oleObject5.bin"/><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9.png"/><Relationship Id="rId5" Type="http://schemas.openxmlformats.org/officeDocument/2006/relationships/oleObject" Target="../embeddings/oleObject7.bin"/><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31.png"/><Relationship Id="rId5" Type="http://schemas.openxmlformats.org/officeDocument/2006/relationships/oleObject" Target="../embeddings/oleObject8.bin"/><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hyperlink" Target="http://images.google.com/imgres?imgurl=http://i.esmas.com/image/0/000/003/834/hepatitis_nt.jpg&amp;imgrefurl=http://www.esmas.com/salud/enfermedades/infecciosas/402160.html&amp;h=200&amp;w=220&amp;sz=8&amp;hl=en&amp;start=14&amp;tbnid=Gl2w25MJbqtUJM:&amp;tbnh=97&amp;tbnw=107&amp;prev=/images?q=hepatitis+&amp;svnum=10&amp;hl=en&amp;l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37.png"/><Relationship Id="rId5" Type="http://schemas.openxmlformats.org/officeDocument/2006/relationships/oleObject" Target="../embeddings/oleObject10.bin"/><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39.png"/><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33.xml"/><Relationship Id="rId7" Type="http://schemas.openxmlformats.org/officeDocument/2006/relationships/image" Target="../media/image44.wmf"/><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oleObject" Target="../embeddings/oleObject13.bin"/><Relationship Id="rId5" Type="http://schemas.openxmlformats.org/officeDocument/2006/relationships/image" Target="../media/image43.wmf"/><Relationship Id="rId4" Type="http://schemas.openxmlformats.org/officeDocument/2006/relationships/oleObject" Target="../embeddings/oleObject12.bin"/><Relationship Id="rId9" Type="http://schemas.openxmlformats.org/officeDocument/2006/relationships/image" Target="../media/image45.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1.xml"/><Relationship Id="rId1" Type="http://schemas.openxmlformats.org/officeDocument/2006/relationships/vmlDrawing" Target="../drawings/vmlDrawing11.vml"/><Relationship Id="rId5" Type="http://schemas.openxmlformats.org/officeDocument/2006/relationships/image" Target="../media/image53.wmf"/><Relationship Id="rId4" Type="http://schemas.openxmlformats.org/officeDocument/2006/relationships/oleObject" Target="../embeddings/oleObject15.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1.xml"/><Relationship Id="rId1" Type="http://schemas.openxmlformats.org/officeDocument/2006/relationships/vmlDrawing" Target="../drawings/vmlDrawing12.vml"/><Relationship Id="rId5" Type="http://schemas.openxmlformats.org/officeDocument/2006/relationships/image" Target="../media/image53.wmf"/><Relationship Id="rId4" Type="http://schemas.openxmlformats.org/officeDocument/2006/relationships/oleObject" Target="../embeddings/oleObject16.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wmf"/><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56.wmf"/><Relationship Id="rId5" Type="http://schemas.openxmlformats.org/officeDocument/2006/relationships/oleObject" Target="../embeddings/oleObject17.bin"/><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1.xml"/><Relationship Id="rId1" Type="http://schemas.openxmlformats.org/officeDocument/2006/relationships/vmlDrawing" Target="../drawings/vmlDrawing14.vml"/><Relationship Id="rId5" Type="http://schemas.openxmlformats.org/officeDocument/2006/relationships/image" Target="../media/image58.wmf"/><Relationship Id="rId4" Type="http://schemas.openxmlformats.org/officeDocument/2006/relationships/oleObject" Target="../embeddings/oleObject18.bin"/></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hyperlink" Target="http://vaers.hhs.gov/"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wmf"/></Relationships>
</file>

<file path=ppt/slides/_rels/slide7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11.xml"/><Relationship Id="rId5" Type="http://schemas.openxmlformats.org/officeDocument/2006/relationships/image" Target="../media/image68.wmf"/><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oleObject" Target="../embeddings/oleObject2.bin"/><Relationship Id="rId10" Type="http://schemas.openxmlformats.org/officeDocument/2006/relationships/image" Target="../media/image19.png"/><Relationship Id="rId4" Type="http://schemas.openxmlformats.org/officeDocument/2006/relationships/notesSlide" Target="../notesSlides/notesSlide9.xml"/><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8"/>
          <p:cNvSpPr>
            <a:spLocks noChangeArrowheads="1"/>
          </p:cNvSpPr>
          <p:nvPr/>
        </p:nvSpPr>
        <p:spPr bwMode="auto">
          <a:xfrm>
            <a:off x="-47625" y="1516063"/>
            <a:ext cx="9191625" cy="1905000"/>
          </a:xfrm>
          <a:prstGeom prst="rect">
            <a:avLst/>
          </a:prstGeom>
          <a:noFill/>
          <a:ln w="38100">
            <a:noFill/>
            <a:miter lim="800000"/>
            <a:headEnd/>
            <a:tailEnd/>
          </a:ln>
        </p:spPr>
        <p:txBody>
          <a:bodyPr anchor="ctr"/>
          <a:lstStyle/>
          <a:p>
            <a:pPr algn="ctr">
              <a:spcAft>
                <a:spcPct val="25000"/>
              </a:spcAft>
              <a:defRPr/>
            </a:pPr>
            <a:r>
              <a:rPr lang="en-US" sz="2800" b="1" dirty="0" smtClean="0">
                <a:solidFill>
                  <a:schemeClr val="tx1">
                    <a:lumMod val="65000"/>
                    <a:lumOff val="35000"/>
                  </a:schemeClr>
                </a:solidFill>
                <a:latin typeface="Segoe UI" pitchFamily="34" charset="0"/>
                <a:cs typeface="Segoe UI" pitchFamily="34" charset="0"/>
              </a:rPr>
              <a:t>Georgia Requirements for School and Childcare Attendance</a:t>
            </a:r>
            <a:endParaRPr lang="en-US" sz="2800" b="1" dirty="0">
              <a:solidFill>
                <a:schemeClr val="tx1">
                  <a:lumMod val="65000"/>
                  <a:lumOff val="35000"/>
                </a:schemeClr>
              </a:solidFill>
              <a:latin typeface="Segoe UI" pitchFamily="34" charset="0"/>
              <a:cs typeface="Segoe UI" pitchFamily="34" charset="0"/>
            </a:endParaRPr>
          </a:p>
        </p:txBody>
      </p:sp>
      <p:sp>
        <p:nvSpPr>
          <p:cNvPr id="5" name="Rectangle 90"/>
          <p:cNvSpPr>
            <a:spLocks noChangeArrowheads="1"/>
          </p:cNvSpPr>
          <p:nvPr/>
        </p:nvSpPr>
        <p:spPr bwMode="auto">
          <a:xfrm>
            <a:off x="2782888" y="3675063"/>
            <a:ext cx="6172200" cy="1219200"/>
          </a:xfrm>
          <a:prstGeom prst="rect">
            <a:avLst/>
          </a:prstGeom>
          <a:noFill/>
          <a:ln w="9525">
            <a:noFill/>
            <a:miter lim="800000"/>
            <a:headEnd/>
            <a:tailEnd/>
          </a:ln>
        </p:spPr>
        <p:txBody>
          <a:bodyPr/>
          <a:lstStyle/>
          <a:p>
            <a:pPr>
              <a:lnSpc>
                <a:spcPct val="80000"/>
              </a:lnSpc>
              <a:spcBef>
                <a:spcPct val="20000"/>
              </a:spcBef>
              <a:spcAft>
                <a:spcPct val="30000"/>
              </a:spcAft>
              <a:defRPr/>
            </a:pPr>
            <a:r>
              <a:rPr lang="en-US" sz="2000" dirty="0" smtClean="0">
                <a:solidFill>
                  <a:schemeClr val="tx1">
                    <a:lumMod val="65000"/>
                    <a:lumOff val="35000"/>
                  </a:schemeClr>
                </a:solidFill>
                <a:latin typeface="Segoe UI" pitchFamily="34" charset="0"/>
                <a:cs typeface="Segoe UI" pitchFamily="34" charset="0"/>
              </a:rPr>
              <a:t>Presentation to: </a:t>
            </a:r>
          </a:p>
          <a:p>
            <a:pPr>
              <a:lnSpc>
                <a:spcPct val="80000"/>
              </a:lnSpc>
              <a:spcBef>
                <a:spcPct val="20000"/>
              </a:spcBef>
              <a:spcAft>
                <a:spcPct val="30000"/>
              </a:spcAft>
              <a:defRPr/>
            </a:pPr>
            <a:r>
              <a:rPr lang="en-US" sz="2000" dirty="0" smtClean="0">
                <a:solidFill>
                  <a:schemeClr val="tx1">
                    <a:lumMod val="65000"/>
                    <a:lumOff val="35000"/>
                  </a:schemeClr>
                </a:solidFill>
                <a:latin typeface="Segoe UI" pitchFamily="34" charset="0"/>
                <a:cs typeface="Segoe UI" pitchFamily="34" charset="0"/>
              </a:rPr>
              <a:t>Presented by:</a:t>
            </a:r>
          </a:p>
          <a:p>
            <a:pPr>
              <a:lnSpc>
                <a:spcPct val="80000"/>
              </a:lnSpc>
              <a:spcBef>
                <a:spcPct val="20000"/>
              </a:spcBef>
              <a:spcAft>
                <a:spcPct val="30000"/>
              </a:spcAft>
              <a:defRPr/>
            </a:pPr>
            <a:r>
              <a:rPr lang="en-US" sz="2000" dirty="0" smtClean="0">
                <a:solidFill>
                  <a:schemeClr val="tx1">
                    <a:lumMod val="65000"/>
                    <a:lumOff val="35000"/>
                  </a:schemeClr>
                </a:solidFill>
                <a:latin typeface="Segoe UI" pitchFamily="34" charset="0"/>
                <a:cs typeface="Segoe UI" pitchFamily="34" charset="0"/>
              </a:rPr>
              <a:t>Date:</a:t>
            </a:r>
          </a:p>
          <a:p>
            <a:pPr>
              <a:lnSpc>
                <a:spcPct val="80000"/>
              </a:lnSpc>
              <a:spcBef>
                <a:spcPct val="20000"/>
              </a:spcBef>
              <a:defRPr/>
            </a:pPr>
            <a:endParaRPr lang="en-US" dirty="0">
              <a:solidFill>
                <a:srgbClr val="006699"/>
              </a:solidFill>
              <a:latin typeface="Arial Narrow" pitchFamily="34" charset="0"/>
            </a:endParaRPr>
          </a:p>
        </p:txBody>
      </p:sp>
    </p:spTree>
    <p:extLst>
      <p:ext uri="{BB962C8B-B14F-4D97-AF65-F5344CB8AC3E}">
        <p14:creationId xmlns:p14="http://schemas.microsoft.com/office/powerpoint/2010/main" val="3166624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52400" y="0"/>
            <a:ext cx="8839200" cy="1066800"/>
          </a:xfrm>
        </p:spPr>
        <p:txBody>
          <a:bodyPr>
            <a:normAutofit fontScale="90000"/>
          </a:bodyPr>
          <a:lstStyle/>
          <a:p>
            <a:pPr eaLnBrk="1" hangingPunct="1"/>
            <a:r>
              <a:rPr lang="en-US" sz="3600" b="1" dirty="0" smtClean="0">
                <a:solidFill>
                  <a:srgbClr val="C00000"/>
                </a:solidFill>
              </a:rPr>
              <a:t>Diphtheria, Tetanus and Pertussis Vaccines </a:t>
            </a:r>
            <a:br>
              <a:rPr lang="en-US" sz="3600" b="1" dirty="0" smtClean="0">
                <a:solidFill>
                  <a:srgbClr val="C00000"/>
                </a:solidFill>
              </a:rPr>
            </a:br>
            <a:r>
              <a:rPr lang="en-US" sz="3600" b="1" dirty="0" smtClean="0">
                <a:solidFill>
                  <a:srgbClr val="C00000"/>
                </a:solidFill>
              </a:rPr>
              <a:t>for Children and Adolescents</a:t>
            </a:r>
          </a:p>
        </p:txBody>
      </p:sp>
      <p:sp>
        <p:nvSpPr>
          <p:cNvPr id="48131" name="Rectangle 4"/>
          <p:cNvSpPr>
            <a:spLocks noGrp="1" noChangeArrowheads="1"/>
          </p:cNvSpPr>
          <p:nvPr>
            <p:ph type="body" idx="4294967295"/>
          </p:nvPr>
        </p:nvSpPr>
        <p:spPr>
          <a:xfrm>
            <a:off x="838200" y="1371600"/>
            <a:ext cx="7772400" cy="1371600"/>
          </a:xfrm>
        </p:spPr>
        <p:txBody>
          <a:bodyPr/>
          <a:lstStyle/>
          <a:p>
            <a:pPr eaLnBrk="1" hangingPunct="1">
              <a:buFontTx/>
              <a:buNone/>
            </a:pPr>
            <a:r>
              <a:rPr lang="en-US" sz="2400" u="sng" dirty="0" smtClean="0"/>
              <a:t>Infants and young children: 5 dose series of </a:t>
            </a:r>
            <a:r>
              <a:rPr lang="en-US" sz="2400" b="1" u="sng" dirty="0" smtClean="0">
                <a:solidFill>
                  <a:srgbClr val="C00000"/>
                </a:solidFill>
              </a:rPr>
              <a:t>DTaP</a:t>
            </a:r>
          </a:p>
          <a:p>
            <a:pPr lvl="1" eaLnBrk="1" hangingPunct="1">
              <a:buClr>
                <a:srgbClr val="FFFFCC"/>
              </a:buClr>
              <a:buFontTx/>
              <a:buNone/>
            </a:pPr>
            <a:r>
              <a:rPr lang="en-US" sz="2000" dirty="0" smtClean="0"/>
              <a:t>-At 2, 4, 6, 15-18 months and 4-6 years</a:t>
            </a:r>
          </a:p>
          <a:p>
            <a:pPr lvl="1" eaLnBrk="1" hangingPunct="1">
              <a:buClr>
                <a:srgbClr val="FFFFCC"/>
              </a:buClr>
              <a:buFontTx/>
              <a:buNone/>
            </a:pPr>
            <a:r>
              <a:rPr lang="en-US" sz="2000" dirty="0" smtClean="0"/>
              <a:t>-Do not give DTaP after 6 years of age</a:t>
            </a:r>
          </a:p>
        </p:txBody>
      </p:sp>
      <p:sp>
        <p:nvSpPr>
          <p:cNvPr id="265221" name="Text Box 5"/>
          <p:cNvSpPr txBox="1">
            <a:spLocks noChangeArrowheads="1"/>
          </p:cNvSpPr>
          <p:nvPr/>
        </p:nvSpPr>
        <p:spPr bwMode="auto">
          <a:xfrm>
            <a:off x="762000" y="2895600"/>
            <a:ext cx="7772400" cy="1680460"/>
          </a:xfrm>
          <a:prstGeom prst="rect">
            <a:avLst/>
          </a:prstGeom>
          <a:noFill/>
          <a:ln w="9525">
            <a:noFill/>
            <a:miter lim="800000"/>
            <a:headEnd/>
            <a:tailEnd/>
          </a:ln>
        </p:spPr>
        <p:txBody>
          <a:bodyPr>
            <a:spAutoFit/>
          </a:bodyPr>
          <a:lstStyle/>
          <a:p>
            <a:pPr>
              <a:lnSpc>
                <a:spcPct val="90000"/>
              </a:lnSpc>
              <a:spcBef>
                <a:spcPct val="50000"/>
              </a:spcBef>
            </a:pPr>
            <a:r>
              <a:rPr lang="en-US" sz="2400" u="sng" dirty="0">
                <a:latin typeface="Calibri" pitchFamily="34" charset="0"/>
              </a:rPr>
              <a:t>Older Children and Adolescents: Booster Dose of </a:t>
            </a:r>
            <a:r>
              <a:rPr lang="en-US" sz="2400" b="1" u="sng" dirty="0" smtClean="0">
                <a:solidFill>
                  <a:srgbClr val="C00000"/>
                </a:solidFill>
                <a:latin typeface="Calibri" pitchFamily="34" charset="0"/>
              </a:rPr>
              <a:t>Tdap*</a:t>
            </a:r>
            <a:r>
              <a:rPr lang="en-US" sz="2400" dirty="0" smtClean="0">
                <a:solidFill>
                  <a:srgbClr val="C00000"/>
                </a:solidFill>
                <a:latin typeface="Calibri" pitchFamily="34" charset="0"/>
              </a:rPr>
              <a:t> </a:t>
            </a:r>
            <a:endParaRPr lang="en-US" sz="2400" dirty="0">
              <a:solidFill>
                <a:srgbClr val="C00000"/>
              </a:solidFill>
              <a:latin typeface="Calibri" pitchFamily="34" charset="0"/>
            </a:endParaRPr>
          </a:p>
          <a:p>
            <a:pPr lvl="1">
              <a:lnSpc>
                <a:spcPct val="90000"/>
              </a:lnSpc>
              <a:spcBef>
                <a:spcPct val="50000"/>
              </a:spcBef>
              <a:buClr>
                <a:srgbClr val="FFFFCC"/>
              </a:buClr>
            </a:pPr>
            <a:r>
              <a:rPr lang="en-US" sz="2400" dirty="0" smtClean="0">
                <a:latin typeface="Calibri" pitchFamily="34" charset="0"/>
              </a:rPr>
              <a:t>-</a:t>
            </a:r>
            <a:r>
              <a:rPr lang="en-US" sz="2000" dirty="0" smtClean="0">
                <a:latin typeface="Calibri" pitchFamily="34" charset="0"/>
              </a:rPr>
              <a:t>one dose to all 11 through </a:t>
            </a:r>
            <a:r>
              <a:rPr lang="en-US" sz="2000" dirty="0">
                <a:latin typeface="Calibri" pitchFamily="34" charset="0"/>
              </a:rPr>
              <a:t>12 </a:t>
            </a:r>
            <a:r>
              <a:rPr lang="en-US" sz="2000" dirty="0" smtClean="0">
                <a:latin typeface="Calibri" pitchFamily="34" charset="0"/>
              </a:rPr>
              <a:t>years; Catch-up </a:t>
            </a:r>
            <a:r>
              <a:rPr lang="en-US" sz="2000" dirty="0">
                <a:latin typeface="Calibri" pitchFamily="34" charset="0"/>
              </a:rPr>
              <a:t>for all adolescents who have not received Tdap</a:t>
            </a:r>
          </a:p>
          <a:p>
            <a:pPr lvl="1">
              <a:spcBef>
                <a:spcPct val="50000"/>
              </a:spcBef>
              <a:buClr>
                <a:srgbClr val="FFFFCC"/>
              </a:buClr>
            </a:pPr>
            <a:r>
              <a:rPr lang="en-US" sz="2000" dirty="0" smtClean="0">
                <a:latin typeface="Calibri" pitchFamily="34" charset="0"/>
              </a:rPr>
              <a:t>-Use </a:t>
            </a:r>
            <a:r>
              <a:rPr lang="en-US" sz="2000" dirty="0">
                <a:latin typeface="Calibri" pitchFamily="34" charset="0"/>
              </a:rPr>
              <a:t>Tdap regardless of interval since last </a:t>
            </a:r>
            <a:r>
              <a:rPr lang="en-US" sz="2000" dirty="0" smtClean="0">
                <a:latin typeface="Calibri" pitchFamily="34" charset="0"/>
              </a:rPr>
              <a:t>Td</a:t>
            </a:r>
          </a:p>
        </p:txBody>
      </p:sp>
      <p:sp>
        <p:nvSpPr>
          <p:cNvPr id="274438" name="TextBox 5"/>
          <p:cNvSpPr txBox="1">
            <a:spLocks noChangeArrowheads="1"/>
          </p:cNvSpPr>
          <p:nvPr/>
        </p:nvSpPr>
        <p:spPr bwMode="auto">
          <a:xfrm>
            <a:off x="152400" y="5986272"/>
            <a:ext cx="8839200" cy="304800"/>
          </a:xfrm>
          <a:prstGeom prst="rect">
            <a:avLst/>
          </a:prstGeom>
          <a:noFill/>
          <a:ln w="9525">
            <a:noFill/>
            <a:miter lim="800000"/>
            <a:headEnd/>
            <a:tailEnd/>
          </a:ln>
        </p:spPr>
        <p:txBody>
          <a:bodyPr>
            <a:spAutoFit/>
          </a:bodyPr>
          <a:lstStyle/>
          <a:p>
            <a:r>
              <a:rPr lang="en-US" sz="1400" dirty="0">
                <a:latin typeface="Calibri" pitchFamily="34" charset="0"/>
              </a:rPr>
              <a:t>   Ref:  Updated Recommendations for Use of Tdap Vaccine from ACIP, 2010 MMWR 2011; 60(01);13-15 Jan 14, 2011</a:t>
            </a:r>
            <a:endParaRPr lang="en-US" sz="1600" dirty="0"/>
          </a:p>
        </p:txBody>
      </p:sp>
      <p:sp>
        <p:nvSpPr>
          <p:cNvPr id="4" name="Rectangle 3"/>
          <p:cNvSpPr/>
          <p:nvPr/>
        </p:nvSpPr>
        <p:spPr>
          <a:xfrm>
            <a:off x="280416" y="4724400"/>
            <a:ext cx="8534400" cy="923330"/>
          </a:xfrm>
          <a:prstGeom prst="rect">
            <a:avLst/>
          </a:prstGeom>
        </p:spPr>
        <p:txBody>
          <a:bodyPr wrap="square">
            <a:spAutoFit/>
          </a:bodyPr>
          <a:lstStyle/>
          <a:p>
            <a:r>
              <a:rPr lang="en-US" dirty="0"/>
              <a:t>Effective July 1, 2014 children born on or after January 1, 2002 who are attending seventh grade, and children who are new entrants into a Georgia school in grades eight through twelve, must have received one dose of </a:t>
            </a:r>
            <a:r>
              <a:rPr lang="en-US" dirty="0" smtClean="0"/>
              <a:t>Tdap vaccine.</a:t>
            </a:r>
            <a:endParaRPr lang="en-US" dirty="0"/>
          </a:p>
        </p:txBody>
      </p:sp>
    </p:spTree>
    <p:extLst>
      <p:ext uri="{BB962C8B-B14F-4D97-AF65-F5344CB8AC3E}">
        <p14:creationId xmlns:p14="http://schemas.microsoft.com/office/powerpoint/2010/main" val="3714100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22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522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5221">
                                            <p:txEl>
                                              <p:pRg st="2" end="2"/>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744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1"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304800" y="381000"/>
            <a:ext cx="6191250" cy="676275"/>
          </a:xfrm>
        </p:spPr>
        <p:txBody>
          <a:bodyPr>
            <a:normAutofit fontScale="90000"/>
          </a:bodyPr>
          <a:lstStyle/>
          <a:p>
            <a:pPr eaLnBrk="1" hangingPunct="1"/>
            <a:r>
              <a:rPr lang="en-US" sz="3600" b="1" dirty="0" smtClean="0">
                <a:solidFill>
                  <a:srgbClr val="FFFF99"/>
                </a:solidFill>
              </a:rPr>
              <a:t/>
            </a:r>
            <a:br>
              <a:rPr lang="en-US" sz="3600" b="1" dirty="0" smtClean="0">
                <a:solidFill>
                  <a:srgbClr val="FFFF99"/>
                </a:solidFill>
              </a:rPr>
            </a:br>
            <a:endParaRPr lang="en-US" sz="2800" b="1" dirty="0" smtClean="0">
              <a:solidFill>
                <a:srgbClr val="FFFF99"/>
              </a:solidFill>
            </a:endParaRPr>
          </a:p>
        </p:txBody>
      </p:sp>
      <p:sp>
        <p:nvSpPr>
          <p:cNvPr id="52227" name="Text Box 3"/>
          <p:cNvSpPr txBox="1">
            <a:spLocks noChangeArrowheads="1"/>
          </p:cNvSpPr>
          <p:nvPr/>
        </p:nvSpPr>
        <p:spPr bwMode="auto">
          <a:xfrm>
            <a:off x="4924425" y="5556250"/>
            <a:ext cx="3024188" cy="366713"/>
          </a:xfrm>
          <a:prstGeom prst="rect">
            <a:avLst/>
          </a:prstGeom>
          <a:noFill/>
          <a:ln w="9525">
            <a:noFill/>
            <a:miter lim="800000"/>
            <a:headEnd/>
            <a:tailEnd/>
          </a:ln>
        </p:spPr>
        <p:txBody>
          <a:bodyPr>
            <a:spAutoFit/>
          </a:bodyPr>
          <a:lstStyle/>
          <a:p>
            <a:pPr>
              <a:spcBef>
                <a:spcPct val="50000"/>
              </a:spcBef>
            </a:pPr>
            <a:endParaRPr lang="en-US">
              <a:solidFill>
                <a:srgbClr val="FFFFFF"/>
              </a:solidFill>
            </a:endParaRPr>
          </a:p>
        </p:txBody>
      </p:sp>
      <p:pic>
        <p:nvPicPr>
          <p:cNvPr id="52228" name="Picture 4" descr="pik04"/>
          <p:cNvPicPr>
            <a:picLocks noChangeAspect="1" noChangeArrowheads="1"/>
          </p:cNvPicPr>
          <p:nvPr/>
        </p:nvPicPr>
        <p:blipFill>
          <a:blip r:embed="rId4" cstate="print"/>
          <a:srcRect/>
          <a:stretch>
            <a:fillRect/>
          </a:stretch>
        </p:blipFill>
        <p:spPr bwMode="auto">
          <a:xfrm>
            <a:off x="6324600" y="0"/>
            <a:ext cx="2514600" cy="2865437"/>
          </a:xfrm>
          <a:prstGeom prst="rect">
            <a:avLst/>
          </a:prstGeom>
          <a:noFill/>
          <a:ln w="9525">
            <a:solidFill>
              <a:schemeClr val="bg1"/>
            </a:solidFill>
            <a:miter lim="800000"/>
            <a:headEnd/>
            <a:tailEnd/>
          </a:ln>
        </p:spPr>
      </p:pic>
      <p:sp>
        <p:nvSpPr>
          <p:cNvPr id="74758" name="Text Box 6"/>
          <p:cNvSpPr txBox="1">
            <a:spLocks noChangeArrowheads="1"/>
          </p:cNvSpPr>
          <p:nvPr/>
        </p:nvSpPr>
        <p:spPr bwMode="auto">
          <a:xfrm>
            <a:off x="381000" y="1066800"/>
            <a:ext cx="5715000" cy="1616075"/>
          </a:xfrm>
          <a:prstGeom prst="rect">
            <a:avLst/>
          </a:prstGeom>
          <a:noFill/>
          <a:ln w="9525">
            <a:noFill/>
            <a:miter lim="800000"/>
            <a:headEnd/>
            <a:tailEnd/>
          </a:ln>
        </p:spPr>
        <p:txBody>
          <a:bodyPr>
            <a:spAutoFit/>
          </a:bodyPr>
          <a:lstStyle/>
          <a:p>
            <a:pPr>
              <a:spcBef>
                <a:spcPct val="50000"/>
              </a:spcBef>
            </a:pPr>
            <a:r>
              <a:rPr lang="en-US" sz="2000" dirty="0">
                <a:latin typeface="+mn-lt"/>
              </a:rPr>
              <a:t>For infants &amp; children: 4 doses of IPV: </a:t>
            </a:r>
          </a:p>
          <a:p>
            <a:pPr lvl="1" indent="-223838">
              <a:spcBef>
                <a:spcPct val="50000"/>
              </a:spcBef>
              <a:buFontTx/>
              <a:buChar char="•"/>
            </a:pPr>
            <a:r>
              <a:rPr lang="en-US" sz="2000" dirty="0">
                <a:latin typeface="+mn-lt"/>
              </a:rPr>
              <a:t>Dose @ 2, 4, and 6 – 18 months of age (usually administered at 12 – 18 months)</a:t>
            </a:r>
          </a:p>
          <a:p>
            <a:pPr lvl="1" indent="-223838">
              <a:spcBef>
                <a:spcPct val="50000"/>
              </a:spcBef>
              <a:buFontTx/>
              <a:buChar char="•"/>
            </a:pPr>
            <a:r>
              <a:rPr lang="en-US" sz="2000" dirty="0">
                <a:latin typeface="+mn-lt"/>
              </a:rPr>
              <a:t>Dose 4 @ 4 through 6 years of age</a:t>
            </a:r>
          </a:p>
        </p:txBody>
      </p:sp>
      <p:sp>
        <p:nvSpPr>
          <p:cNvPr id="52231" name="Rectangle 7"/>
          <p:cNvSpPr>
            <a:spLocks noChangeArrowheads="1"/>
          </p:cNvSpPr>
          <p:nvPr/>
        </p:nvSpPr>
        <p:spPr bwMode="auto">
          <a:xfrm>
            <a:off x="228600" y="304800"/>
            <a:ext cx="6191250" cy="762000"/>
          </a:xfrm>
          <a:prstGeom prst="rect">
            <a:avLst/>
          </a:prstGeom>
          <a:noFill/>
          <a:ln w="9525">
            <a:noFill/>
            <a:miter lim="800000"/>
            <a:headEnd/>
            <a:tailEnd/>
          </a:ln>
        </p:spPr>
        <p:txBody>
          <a:bodyPr anchor="ctr"/>
          <a:lstStyle/>
          <a:p>
            <a:pPr algn="ctr"/>
            <a:r>
              <a:rPr lang="en-US" sz="4400" b="1" dirty="0">
                <a:solidFill>
                  <a:srgbClr val="C00000"/>
                </a:solidFill>
                <a:latin typeface="+mj-lt"/>
              </a:rPr>
              <a:t>Polio </a:t>
            </a:r>
          </a:p>
        </p:txBody>
      </p:sp>
      <p:sp>
        <p:nvSpPr>
          <p:cNvPr id="74760" name="Text Box 8"/>
          <p:cNvSpPr txBox="1">
            <a:spLocks noChangeArrowheads="1"/>
          </p:cNvSpPr>
          <p:nvPr/>
        </p:nvSpPr>
        <p:spPr bwMode="auto">
          <a:xfrm>
            <a:off x="381000" y="2865437"/>
            <a:ext cx="6096000" cy="923330"/>
          </a:xfrm>
          <a:prstGeom prst="rect">
            <a:avLst/>
          </a:prstGeom>
          <a:noFill/>
          <a:ln w="9525">
            <a:noFill/>
            <a:miter lim="800000"/>
            <a:headEnd/>
            <a:tailEnd/>
          </a:ln>
        </p:spPr>
        <p:txBody>
          <a:bodyPr>
            <a:spAutoFit/>
          </a:bodyPr>
          <a:lstStyle/>
          <a:p>
            <a:pPr marL="457200" indent="-223838">
              <a:lnSpc>
                <a:spcPct val="90000"/>
              </a:lnSpc>
              <a:spcBef>
                <a:spcPct val="20000"/>
              </a:spcBef>
              <a:buFontTx/>
              <a:buChar char="•"/>
            </a:pPr>
            <a:r>
              <a:rPr lang="en-US" sz="2000" dirty="0">
                <a:latin typeface="+mn-lt"/>
              </a:rPr>
              <a:t>Final dose at 4 years of  age or older regardless of the number of previous </a:t>
            </a:r>
            <a:r>
              <a:rPr lang="en-US" sz="2000" dirty="0" smtClean="0">
                <a:latin typeface="+mn-lt"/>
              </a:rPr>
              <a:t>doses; at least 6 months following previous dose required</a:t>
            </a:r>
            <a:endParaRPr lang="en-US" sz="2000" dirty="0">
              <a:latin typeface="Calibri" pitchFamily="34" charset="0"/>
            </a:endParaRPr>
          </a:p>
        </p:txBody>
      </p:sp>
      <p:sp>
        <p:nvSpPr>
          <p:cNvPr id="74761" name="Text Box 9"/>
          <p:cNvSpPr txBox="1">
            <a:spLocks noChangeArrowheads="1"/>
          </p:cNvSpPr>
          <p:nvPr/>
        </p:nvSpPr>
        <p:spPr bwMode="auto">
          <a:xfrm>
            <a:off x="685800" y="6022777"/>
            <a:ext cx="4419600" cy="307777"/>
          </a:xfrm>
          <a:prstGeom prst="rect">
            <a:avLst/>
          </a:prstGeom>
          <a:noFill/>
          <a:ln w="9525">
            <a:noFill/>
            <a:miter lim="800000"/>
            <a:headEnd/>
            <a:tailEnd/>
          </a:ln>
        </p:spPr>
        <p:txBody>
          <a:bodyPr wrap="square">
            <a:spAutoFit/>
          </a:bodyPr>
          <a:lstStyle/>
          <a:p>
            <a:r>
              <a:rPr lang="en-US" sz="1400" b="1" dirty="0">
                <a:solidFill>
                  <a:srgbClr val="C00000"/>
                </a:solidFill>
                <a:latin typeface="Calibri" pitchFamily="34" charset="0"/>
              </a:rPr>
              <a:t>Ref. MMWR 2009; 58 (30);829-830 (August 7, 2009)</a:t>
            </a:r>
            <a:endParaRPr lang="en-US" sz="1400" b="1" dirty="0">
              <a:solidFill>
                <a:srgbClr val="C00000"/>
              </a:solidFill>
            </a:endParaRPr>
          </a:p>
        </p:txBody>
      </p:sp>
      <p:sp>
        <p:nvSpPr>
          <p:cNvPr id="57354" name="Text Box 11"/>
          <p:cNvSpPr txBox="1">
            <a:spLocks noChangeArrowheads="1"/>
          </p:cNvSpPr>
          <p:nvPr/>
        </p:nvSpPr>
        <p:spPr bwMode="auto">
          <a:xfrm>
            <a:off x="381000" y="4343400"/>
            <a:ext cx="5867400" cy="701675"/>
          </a:xfrm>
          <a:prstGeom prst="rect">
            <a:avLst/>
          </a:prstGeom>
          <a:noFill/>
          <a:ln w="9525">
            <a:noFill/>
            <a:miter lim="800000"/>
            <a:headEnd/>
            <a:tailEnd/>
          </a:ln>
        </p:spPr>
        <p:txBody>
          <a:bodyPr>
            <a:spAutoFit/>
          </a:bodyPr>
          <a:lstStyle/>
          <a:p>
            <a:pPr>
              <a:spcBef>
                <a:spcPct val="50000"/>
              </a:spcBef>
            </a:pPr>
            <a:r>
              <a:rPr lang="en-US" sz="2000" dirty="0">
                <a:latin typeface="+mn-lt"/>
              </a:rPr>
              <a:t>Single lifetime booster for travel to polio-endemic countries (Check www.cdc.gov/travel)</a:t>
            </a:r>
          </a:p>
        </p:txBody>
      </p:sp>
      <p:sp>
        <p:nvSpPr>
          <p:cNvPr id="13" name="Rectangle 12"/>
          <p:cNvSpPr>
            <a:spLocks noChangeArrowheads="1"/>
          </p:cNvSpPr>
          <p:nvPr/>
        </p:nvSpPr>
        <p:spPr bwMode="auto">
          <a:xfrm>
            <a:off x="4495800" y="6400800"/>
            <a:ext cx="1981200" cy="230188"/>
          </a:xfrm>
          <a:prstGeom prst="rect">
            <a:avLst/>
          </a:prstGeom>
          <a:noFill/>
          <a:ln w="9525">
            <a:noFill/>
            <a:miter lim="800000"/>
            <a:headEnd/>
            <a:tailEnd/>
          </a:ln>
        </p:spPr>
        <p:txBody>
          <a:bodyPr>
            <a:spAutoFit/>
          </a:bodyPr>
          <a:lstStyle/>
          <a:p>
            <a:pPr>
              <a:spcBef>
                <a:spcPct val="50000"/>
              </a:spcBef>
            </a:pPr>
            <a:r>
              <a:rPr lang="en-US" sz="900">
                <a:solidFill>
                  <a:srgbClr val="FFFFFF"/>
                </a:solidFill>
              </a:rPr>
              <a:t>Source: World Health Organization</a:t>
            </a:r>
          </a:p>
        </p:txBody>
      </p:sp>
      <p:graphicFrame>
        <p:nvGraphicFramePr>
          <p:cNvPr id="233474" name="Object 2"/>
          <p:cNvGraphicFramePr>
            <a:graphicFrameLocks noChangeAspect="1"/>
          </p:cNvGraphicFramePr>
          <p:nvPr/>
        </p:nvGraphicFramePr>
        <p:xfrm>
          <a:off x="6553200" y="3124200"/>
          <a:ext cx="2286000" cy="3048000"/>
        </p:xfrm>
        <a:graphic>
          <a:graphicData uri="http://schemas.openxmlformats.org/presentationml/2006/ole">
            <mc:AlternateContent xmlns:mc="http://schemas.openxmlformats.org/markup-compatibility/2006">
              <mc:Choice xmlns:v="urn:schemas-microsoft-com:vml" Requires="v">
                <p:oleObj spid="_x0000_s35868" name="PHOTO-PAINT Image" r:id="rId5" imgW="947850" imgH="1731267" progId="">
                  <p:embed/>
                </p:oleObj>
              </mc:Choice>
              <mc:Fallback>
                <p:oleObj name="PHOTO-PAINT Image" r:id="rId5" imgW="947850" imgH="173126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124200"/>
                        <a:ext cx="2286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685800" y="5410200"/>
            <a:ext cx="4826962" cy="369332"/>
          </a:xfrm>
          <a:prstGeom prst="rect">
            <a:avLst/>
          </a:prstGeom>
          <a:noFill/>
        </p:spPr>
        <p:txBody>
          <a:bodyPr wrap="none" rtlCol="0">
            <a:spAutoFit/>
          </a:bodyPr>
          <a:lstStyle/>
          <a:p>
            <a:r>
              <a:rPr lang="en-US" dirty="0" smtClean="0"/>
              <a:t>Required for school and childcare attendance</a:t>
            </a:r>
            <a:endParaRPr lang="en-US" dirty="0"/>
          </a:p>
        </p:txBody>
      </p:sp>
    </p:spTree>
    <p:extLst>
      <p:ext uri="{BB962C8B-B14F-4D97-AF65-F5344CB8AC3E}">
        <p14:creationId xmlns:p14="http://schemas.microsoft.com/office/powerpoint/2010/main" val="1263621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475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75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5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76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4760">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73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extLst>
              <p:ext uri="{D42A27DB-BD31-4B8C-83A1-F6EECF244321}">
                <p14:modId xmlns:p14="http://schemas.microsoft.com/office/powerpoint/2010/main" val="3331498595"/>
              </p:ext>
            </p:extLst>
          </p:nvPr>
        </p:nvGraphicFramePr>
        <p:xfrm>
          <a:off x="3276600" y="4295797"/>
          <a:ext cx="2514600" cy="2195513"/>
        </p:xfrm>
        <a:graphic>
          <a:graphicData uri="http://schemas.openxmlformats.org/presentationml/2006/ole">
            <mc:AlternateContent xmlns:mc="http://schemas.openxmlformats.org/markup-compatibility/2006">
              <mc:Choice xmlns:v="urn:schemas-microsoft-com:vml" Requires="v">
                <p:oleObj spid="_x0000_s36914" name="PHOTO-PAINT Image" r:id="rId4" imgW="2477819" imgH="2163901" progId="">
                  <p:embed/>
                </p:oleObj>
              </mc:Choice>
              <mc:Fallback>
                <p:oleObj name="PHOTO-PAINT Image" r:id="rId4" imgW="2477819" imgH="216390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295797"/>
                        <a:ext cx="25146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Text Box 3"/>
          <p:cNvSpPr txBox="1">
            <a:spLocks noChangeArrowheads="1"/>
          </p:cNvSpPr>
          <p:nvPr/>
        </p:nvSpPr>
        <p:spPr bwMode="auto">
          <a:xfrm>
            <a:off x="762000" y="3733800"/>
            <a:ext cx="1914307" cy="646331"/>
          </a:xfrm>
          <a:prstGeom prst="rect">
            <a:avLst/>
          </a:prstGeom>
          <a:noFill/>
          <a:ln w="12700" cap="sq">
            <a:noFill/>
            <a:miter lim="800000"/>
            <a:headEnd/>
            <a:tailEnd/>
          </a:ln>
        </p:spPr>
        <p:txBody>
          <a:bodyPr wrap="none">
            <a:spAutoFit/>
          </a:bodyPr>
          <a:lstStyle/>
          <a:p>
            <a:pPr eaLnBrk="0" hangingPunct="0">
              <a:spcBef>
                <a:spcPct val="30000"/>
              </a:spcBef>
            </a:pPr>
            <a:r>
              <a:rPr kumimoji="1" lang="en-US" sz="3600" b="1" dirty="0">
                <a:solidFill>
                  <a:srgbClr val="C00000"/>
                </a:solidFill>
                <a:latin typeface="+mn-lt"/>
              </a:rPr>
              <a:t>Measles</a:t>
            </a:r>
          </a:p>
        </p:txBody>
      </p:sp>
      <p:sp>
        <p:nvSpPr>
          <p:cNvPr id="17413" name="Text Box 4"/>
          <p:cNvSpPr txBox="1">
            <a:spLocks noChangeArrowheads="1"/>
          </p:cNvSpPr>
          <p:nvPr/>
        </p:nvSpPr>
        <p:spPr bwMode="auto">
          <a:xfrm>
            <a:off x="6477000" y="865188"/>
            <a:ext cx="1813317" cy="646331"/>
          </a:xfrm>
          <a:prstGeom prst="rect">
            <a:avLst/>
          </a:prstGeom>
          <a:noFill/>
          <a:ln w="12700" cap="sq">
            <a:noFill/>
            <a:miter lim="800000"/>
            <a:headEnd/>
            <a:tailEnd/>
          </a:ln>
        </p:spPr>
        <p:txBody>
          <a:bodyPr wrap="none">
            <a:spAutoFit/>
          </a:bodyPr>
          <a:lstStyle/>
          <a:p>
            <a:pPr eaLnBrk="0" hangingPunct="0">
              <a:spcBef>
                <a:spcPct val="30000"/>
              </a:spcBef>
            </a:pPr>
            <a:r>
              <a:rPr kumimoji="1" lang="en-US" sz="3600" b="1" dirty="0">
                <a:solidFill>
                  <a:srgbClr val="C00000"/>
                </a:solidFill>
                <a:latin typeface="+mn-lt"/>
              </a:rPr>
              <a:t>Rubella</a:t>
            </a:r>
          </a:p>
        </p:txBody>
      </p:sp>
      <p:sp>
        <p:nvSpPr>
          <p:cNvPr id="17414" name="Text Box 5"/>
          <p:cNvSpPr txBox="1">
            <a:spLocks noChangeArrowheads="1"/>
          </p:cNvSpPr>
          <p:nvPr/>
        </p:nvSpPr>
        <p:spPr bwMode="auto">
          <a:xfrm>
            <a:off x="5791200" y="5257800"/>
            <a:ext cx="2514600" cy="641350"/>
          </a:xfrm>
          <a:prstGeom prst="rect">
            <a:avLst/>
          </a:prstGeom>
          <a:noFill/>
          <a:ln w="12700" cap="sq">
            <a:noFill/>
            <a:miter lim="800000"/>
            <a:headEnd/>
            <a:tailEnd/>
          </a:ln>
        </p:spPr>
        <p:txBody>
          <a:bodyPr>
            <a:spAutoFit/>
          </a:bodyPr>
          <a:lstStyle/>
          <a:p>
            <a:pPr eaLnBrk="0" hangingPunct="0">
              <a:spcBef>
                <a:spcPct val="30000"/>
              </a:spcBef>
            </a:pPr>
            <a:r>
              <a:rPr kumimoji="1" lang="en-US" sz="3600" dirty="0" smtClean="0">
                <a:solidFill>
                  <a:schemeClr val="tx2"/>
                </a:solidFill>
                <a:latin typeface="+mn-lt"/>
              </a:rPr>
              <a:t>  </a:t>
            </a:r>
            <a:r>
              <a:rPr kumimoji="1" lang="en-US" sz="3600" b="1" dirty="0" smtClean="0">
                <a:solidFill>
                  <a:srgbClr val="C00000"/>
                </a:solidFill>
                <a:latin typeface="+mn-lt"/>
              </a:rPr>
              <a:t>Mumps</a:t>
            </a:r>
            <a:endParaRPr kumimoji="1" lang="en-US" sz="3600" b="1" dirty="0">
              <a:solidFill>
                <a:srgbClr val="C00000"/>
              </a:solidFill>
              <a:latin typeface="+mn-lt"/>
            </a:endParaRPr>
          </a:p>
        </p:txBody>
      </p:sp>
      <p:sp>
        <p:nvSpPr>
          <p:cNvPr id="17415" name="Text Box 6"/>
          <p:cNvSpPr txBox="1">
            <a:spLocks noChangeArrowheads="1"/>
          </p:cNvSpPr>
          <p:nvPr/>
        </p:nvSpPr>
        <p:spPr bwMode="auto">
          <a:xfrm>
            <a:off x="76200" y="4648200"/>
            <a:ext cx="3048000" cy="1015663"/>
          </a:xfrm>
          <a:prstGeom prst="rect">
            <a:avLst/>
          </a:prstGeom>
          <a:noFill/>
          <a:ln w="12700" cap="sq">
            <a:noFill/>
            <a:miter lim="800000"/>
            <a:headEnd/>
            <a:tailEnd/>
          </a:ln>
        </p:spPr>
        <p:txBody>
          <a:bodyPr wrap="square">
            <a:spAutoFit/>
          </a:bodyPr>
          <a:lstStyle/>
          <a:p>
            <a:pPr eaLnBrk="0" hangingPunct="0">
              <a:spcBef>
                <a:spcPct val="50000"/>
              </a:spcBef>
            </a:pPr>
            <a:r>
              <a:rPr kumimoji="1" lang="en-US" sz="2000" b="1" dirty="0" smtClean="0"/>
              <a:t>Required </a:t>
            </a:r>
            <a:r>
              <a:rPr kumimoji="1" lang="en-US" sz="2000" b="1" dirty="0"/>
              <a:t>for school and child care</a:t>
            </a:r>
            <a:r>
              <a:rPr kumimoji="1" lang="en-US" sz="2000" b="1" dirty="0">
                <a:solidFill>
                  <a:srgbClr val="99FF33"/>
                </a:solidFill>
              </a:rPr>
              <a:t> </a:t>
            </a:r>
            <a:r>
              <a:rPr kumimoji="1" lang="en-US" sz="2000" b="1" dirty="0"/>
              <a:t>attendance</a:t>
            </a:r>
          </a:p>
        </p:txBody>
      </p:sp>
      <p:graphicFrame>
        <p:nvGraphicFramePr>
          <p:cNvPr id="17411" name="Object 7"/>
          <p:cNvGraphicFramePr>
            <a:graphicFrameLocks noChangeAspect="1"/>
          </p:cNvGraphicFramePr>
          <p:nvPr/>
        </p:nvGraphicFramePr>
        <p:xfrm>
          <a:off x="609600" y="381000"/>
          <a:ext cx="2373313" cy="3200400"/>
        </p:xfrm>
        <a:graphic>
          <a:graphicData uri="http://schemas.openxmlformats.org/presentationml/2006/ole">
            <mc:AlternateContent xmlns:mc="http://schemas.openxmlformats.org/markup-compatibility/2006">
              <mc:Choice xmlns:v="urn:schemas-microsoft-com:vml" Requires="v">
                <p:oleObj spid="_x0000_s36915" name="Photo Editor Photo" r:id="rId6" imgW="15247619" imgH="22838095" progId="">
                  <p:embed/>
                </p:oleObj>
              </mc:Choice>
              <mc:Fallback>
                <p:oleObj name="Photo Editor Photo" r:id="rId6" imgW="15247619" imgH="2283809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81000"/>
                        <a:ext cx="2373313"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416" name="Picture 8" descr="rubeiac002a"/>
          <p:cNvPicPr>
            <a:picLocks noChangeAspect="1" noChangeArrowheads="1"/>
          </p:cNvPicPr>
          <p:nvPr/>
        </p:nvPicPr>
        <p:blipFill>
          <a:blip r:embed="rId8" cstate="print"/>
          <a:srcRect/>
          <a:stretch>
            <a:fillRect/>
          </a:stretch>
        </p:blipFill>
        <p:spPr bwMode="auto">
          <a:xfrm>
            <a:off x="5867400" y="2235200"/>
            <a:ext cx="2968625" cy="1976438"/>
          </a:xfrm>
          <a:prstGeom prst="rect">
            <a:avLst/>
          </a:prstGeom>
          <a:noFill/>
          <a:ln w="9525">
            <a:noFill/>
            <a:miter lim="800000"/>
            <a:headEnd/>
            <a:tailEnd/>
          </a:ln>
        </p:spPr>
      </p:pic>
      <p:pic>
        <p:nvPicPr>
          <p:cNvPr id="17417" name="Picture 9" descr="rubecdc002a"/>
          <p:cNvPicPr>
            <a:picLocks noChangeAspect="1" noChangeArrowheads="1"/>
          </p:cNvPicPr>
          <p:nvPr/>
        </p:nvPicPr>
        <p:blipFill>
          <a:blip r:embed="rId9" cstate="print"/>
          <a:srcRect/>
          <a:stretch>
            <a:fillRect/>
          </a:stretch>
        </p:blipFill>
        <p:spPr bwMode="auto">
          <a:xfrm>
            <a:off x="3886200" y="304800"/>
            <a:ext cx="1752600" cy="2667000"/>
          </a:xfrm>
          <a:prstGeom prst="rect">
            <a:avLst/>
          </a:prstGeom>
          <a:noFill/>
          <a:ln w="9525">
            <a:noFill/>
            <a:miter lim="800000"/>
            <a:headEnd/>
            <a:tailEnd/>
          </a:ln>
        </p:spPr>
      </p:pic>
    </p:spTree>
    <p:extLst>
      <p:ext uri="{BB962C8B-B14F-4D97-AF65-F5344CB8AC3E}">
        <p14:creationId xmlns:p14="http://schemas.microsoft.com/office/powerpoint/2010/main" val="227988105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52400" y="228600"/>
            <a:ext cx="8763000" cy="838200"/>
          </a:xfrm>
        </p:spPr>
        <p:txBody>
          <a:bodyPr/>
          <a:lstStyle/>
          <a:p>
            <a:r>
              <a:rPr lang="en-US" sz="4000" b="1" dirty="0" smtClean="0">
                <a:solidFill>
                  <a:srgbClr val="C00000"/>
                </a:solidFill>
              </a:rPr>
              <a:t>MMR Vaccine</a:t>
            </a:r>
          </a:p>
        </p:txBody>
      </p:sp>
      <p:sp>
        <p:nvSpPr>
          <p:cNvPr id="54275" name="Rectangle 3"/>
          <p:cNvSpPr>
            <a:spLocks noGrp="1" noChangeArrowheads="1"/>
          </p:cNvSpPr>
          <p:nvPr>
            <p:ph type="body" sz="half" idx="4294967295"/>
          </p:nvPr>
        </p:nvSpPr>
        <p:spPr>
          <a:xfrm>
            <a:off x="390525" y="990600"/>
            <a:ext cx="8167688" cy="4953000"/>
          </a:xfrm>
        </p:spPr>
        <p:txBody>
          <a:bodyPr>
            <a:noAutofit/>
          </a:bodyPr>
          <a:lstStyle/>
          <a:p>
            <a:pPr>
              <a:buFontTx/>
              <a:buNone/>
            </a:pPr>
            <a:r>
              <a:rPr lang="en-US" sz="2800" dirty="0" smtClean="0">
                <a:cs typeface="Arial" charset="0"/>
              </a:rPr>
              <a:t>2 Dose Series for children</a:t>
            </a:r>
          </a:p>
          <a:p>
            <a:pPr lvl="1"/>
            <a:r>
              <a:rPr lang="en-US" sz="2000" dirty="0" smtClean="0">
                <a:cs typeface="Arial" charset="0"/>
              </a:rPr>
              <a:t>Dose 1 @ 12 through 15 months of age</a:t>
            </a:r>
          </a:p>
          <a:p>
            <a:pPr lvl="1"/>
            <a:r>
              <a:rPr lang="en-US" sz="2000" dirty="0" smtClean="0">
                <a:cs typeface="Arial" charset="0"/>
              </a:rPr>
              <a:t>Dose 2 @ 4 through 6 years of age</a:t>
            </a:r>
            <a:endParaRPr lang="en-US" sz="2000" dirty="0" smtClean="0">
              <a:solidFill>
                <a:srgbClr val="FFFFCC"/>
              </a:solidFill>
              <a:cs typeface="Times New Roman" pitchFamily="18" charset="0"/>
            </a:endParaRPr>
          </a:p>
        </p:txBody>
      </p:sp>
      <p:sp>
        <p:nvSpPr>
          <p:cNvPr id="502790" name="Text Box 6"/>
          <p:cNvSpPr txBox="1">
            <a:spLocks noChangeArrowheads="1"/>
          </p:cNvSpPr>
          <p:nvPr/>
        </p:nvSpPr>
        <p:spPr bwMode="auto">
          <a:xfrm>
            <a:off x="7467600" y="6019800"/>
            <a:ext cx="1066800" cy="366713"/>
          </a:xfrm>
          <a:prstGeom prst="rect">
            <a:avLst/>
          </a:prstGeom>
          <a:noFill/>
          <a:ln w="9525">
            <a:noFill/>
            <a:miter lim="800000"/>
            <a:headEnd/>
            <a:tailEnd/>
          </a:ln>
        </p:spPr>
        <p:txBody>
          <a:bodyPr>
            <a:spAutoFit/>
          </a:bodyPr>
          <a:lstStyle/>
          <a:p>
            <a:pPr>
              <a:spcBef>
                <a:spcPct val="50000"/>
              </a:spcBef>
            </a:pPr>
            <a:endParaRPr lang="en-US" b="1">
              <a:solidFill>
                <a:srgbClr val="FF9900"/>
              </a:solidFill>
            </a:endParaRPr>
          </a:p>
        </p:txBody>
      </p:sp>
      <p:sp>
        <p:nvSpPr>
          <p:cNvPr id="7" name="Rectangle 6"/>
          <p:cNvSpPr/>
          <p:nvPr/>
        </p:nvSpPr>
        <p:spPr>
          <a:xfrm>
            <a:off x="304800" y="2971800"/>
            <a:ext cx="7848600" cy="1384995"/>
          </a:xfrm>
          <a:prstGeom prst="rect">
            <a:avLst/>
          </a:prstGeom>
        </p:spPr>
        <p:txBody>
          <a:bodyPr wrap="square">
            <a:spAutoFit/>
          </a:bodyPr>
          <a:lstStyle/>
          <a:p>
            <a:r>
              <a:rPr lang="en-US" sz="2800" b="1" u="sng" dirty="0" smtClean="0">
                <a:solidFill>
                  <a:srgbClr val="C00000"/>
                </a:solidFill>
                <a:latin typeface="Arial" pitchFamily="34" charset="0"/>
              </a:rPr>
              <a:t>However</a:t>
            </a:r>
            <a:r>
              <a:rPr lang="en-US" sz="2800" b="1" dirty="0" smtClean="0">
                <a:solidFill>
                  <a:srgbClr val="C00000"/>
                </a:solidFill>
                <a:latin typeface="Arial" pitchFamily="34" charset="0"/>
              </a:rPr>
              <a:t> , if it is given a minimum of 4 weeks after the 1</a:t>
            </a:r>
            <a:r>
              <a:rPr lang="en-US" sz="2800" b="1" baseline="30000" dirty="0" smtClean="0">
                <a:solidFill>
                  <a:srgbClr val="C00000"/>
                </a:solidFill>
                <a:latin typeface="Arial" pitchFamily="34" charset="0"/>
              </a:rPr>
              <a:t>st</a:t>
            </a:r>
            <a:r>
              <a:rPr lang="en-US" sz="2800" b="1" dirty="0" smtClean="0">
                <a:solidFill>
                  <a:srgbClr val="C00000"/>
                </a:solidFill>
                <a:latin typeface="Arial" pitchFamily="34" charset="0"/>
              </a:rPr>
              <a:t> dose (12 months of age or later), the dose at 4-6 years of age is not needed</a:t>
            </a:r>
            <a:endParaRPr lang="en-US" sz="2800" dirty="0">
              <a:solidFill>
                <a:srgbClr val="C00000"/>
              </a:solidFill>
            </a:endParaRPr>
          </a:p>
        </p:txBody>
      </p:sp>
    </p:spTree>
    <p:extLst>
      <p:ext uri="{BB962C8B-B14F-4D97-AF65-F5344CB8AC3E}">
        <p14:creationId xmlns:p14="http://schemas.microsoft.com/office/powerpoint/2010/main" val="339787780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38200"/>
          </a:xfrm>
        </p:spPr>
        <p:txBody>
          <a:bodyPr/>
          <a:lstStyle/>
          <a:p>
            <a:r>
              <a:rPr lang="en-US" b="1" dirty="0" smtClean="0">
                <a:solidFill>
                  <a:srgbClr val="C00000"/>
                </a:solidFill>
              </a:rPr>
              <a:t>Evidence of Immunity</a:t>
            </a:r>
            <a:endParaRPr lang="en-US" b="1" dirty="0">
              <a:solidFill>
                <a:srgbClr val="C00000"/>
              </a:solidFill>
            </a:endParaRPr>
          </a:p>
        </p:txBody>
      </p:sp>
      <p:pic>
        <p:nvPicPr>
          <p:cNvPr id="617474" name="Picture 2"/>
          <p:cNvPicPr>
            <a:picLocks noChangeAspect="1" noChangeArrowheads="1"/>
          </p:cNvPicPr>
          <p:nvPr/>
        </p:nvPicPr>
        <p:blipFill>
          <a:blip r:embed="rId3" cstate="print"/>
          <a:srcRect/>
          <a:stretch>
            <a:fillRect/>
          </a:stretch>
        </p:blipFill>
        <p:spPr bwMode="auto">
          <a:xfrm>
            <a:off x="304800" y="762001"/>
            <a:ext cx="8534400" cy="56388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2978745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3048000" y="685800"/>
            <a:ext cx="2895600" cy="952500"/>
          </a:xfrm>
        </p:spPr>
        <p:txBody>
          <a:bodyPr>
            <a:noAutofit/>
          </a:bodyPr>
          <a:lstStyle/>
          <a:p>
            <a:pPr eaLnBrk="1" hangingPunct="1"/>
            <a:r>
              <a:rPr lang="en-US" sz="3200" b="1" dirty="0" smtClean="0">
                <a:solidFill>
                  <a:srgbClr val="C00000"/>
                </a:solidFill>
                <a:latin typeface="Arial" pitchFamily="34" charset="0"/>
                <a:cs typeface="Arial" pitchFamily="34" charset="0"/>
              </a:rPr>
              <a:t>Varicella</a:t>
            </a:r>
            <a:br>
              <a:rPr lang="en-US" sz="3200" b="1" dirty="0" smtClean="0">
                <a:solidFill>
                  <a:srgbClr val="C00000"/>
                </a:solidFill>
                <a:latin typeface="Arial" pitchFamily="34" charset="0"/>
                <a:cs typeface="Arial" pitchFamily="34" charset="0"/>
              </a:rPr>
            </a:br>
            <a:r>
              <a:rPr lang="en-US" sz="3200" b="1" dirty="0" smtClean="0">
                <a:solidFill>
                  <a:srgbClr val="C00000"/>
                </a:solidFill>
                <a:latin typeface="Arial" pitchFamily="34" charset="0"/>
                <a:cs typeface="Arial" pitchFamily="34" charset="0"/>
              </a:rPr>
              <a:t>(Chickenpox)</a:t>
            </a:r>
          </a:p>
        </p:txBody>
      </p:sp>
      <p:sp>
        <p:nvSpPr>
          <p:cNvPr id="1192964" name="Text Box 4"/>
          <p:cNvSpPr txBox="1">
            <a:spLocks noChangeArrowheads="1"/>
          </p:cNvSpPr>
          <p:nvPr/>
        </p:nvSpPr>
        <p:spPr bwMode="auto">
          <a:xfrm>
            <a:off x="685800" y="2743200"/>
            <a:ext cx="7848600" cy="523220"/>
          </a:xfrm>
          <a:prstGeom prst="rect">
            <a:avLst/>
          </a:prstGeom>
          <a:noFill/>
          <a:ln w="9525">
            <a:noFill/>
            <a:miter lim="800000"/>
            <a:headEnd/>
            <a:tailEnd/>
          </a:ln>
        </p:spPr>
        <p:txBody>
          <a:bodyPr wrap="square">
            <a:spAutoFit/>
          </a:bodyPr>
          <a:lstStyle/>
          <a:p>
            <a:pPr>
              <a:spcBef>
                <a:spcPct val="50000"/>
              </a:spcBef>
            </a:pPr>
            <a:r>
              <a:rPr lang="en-US" sz="2800" dirty="0"/>
              <a:t>Routine Recommendations for Varicella Vaccine</a:t>
            </a:r>
          </a:p>
        </p:txBody>
      </p:sp>
      <p:sp>
        <p:nvSpPr>
          <p:cNvPr id="1192965" name="Text Box 5"/>
          <p:cNvSpPr txBox="1">
            <a:spLocks noChangeArrowheads="1"/>
          </p:cNvSpPr>
          <p:nvPr/>
        </p:nvSpPr>
        <p:spPr bwMode="auto">
          <a:xfrm>
            <a:off x="838200" y="3200400"/>
            <a:ext cx="7543800" cy="3345531"/>
          </a:xfrm>
          <a:prstGeom prst="rect">
            <a:avLst/>
          </a:prstGeom>
          <a:noFill/>
          <a:ln w="9525">
            <a:noFill/>
            <a:miter lim="800000"/>
            <a:headEnd/>
            <a:tailEnd/>
          </a:ln>
        </p:spPr>
        <p:txBody>
          <a:bodyPr wrap="square">
            <a:spAutoFit/>
          </a:bodyPr>
          <a:lstStyle/>
          <a:p>
            <a:pPr marL="509588" indent="-331788">
              <a:spcBef>
                <a:spcPct val="50000"/>
              </a:spcBef>
              <a:buClr>
                <a:schemeClr val="tx1"/>
              </a:buClr>
              <a:buFontTx/>
              <a:buChar char="•"/>
            </a:pPr>
            <a:r>
              <a:rPr lang="en-US" sz="2400" dirty="0">
                <a:latin typeface="Calibri" pitchFamily="34" charset="0"/>
                <a:cs typeface="Times New Roman" pitchFamily="18" charset="0"/>
              </a:rPr>
              <a:t>Dose 1 @ 12 months through 15 months of age </a:t>
            </a:r>
          </a:p>
          <a:p>
            <a:pPr marL="509588" indent="-331788">
              <a:lnSpc>
                <a:spcPct val="105000"/>
              </a:lnSpc>
              <a:spcBef>
                <a:spcPct val="50000"/>
              </a:spcBef>
              <a:buClr>
                <a:schemeClr val="tx1"/>
              </a:buClr>
              <a:buFontTx/>
              <a:buChar char="•"/>
            </a:pPr>
            <a:r>
              <a:rPr lang="en-US" sz="2400" dirty="0">
                <a:latin typeface="Calibri" pitchFamily="34" charset="0"/>
                <a:cs typeface="Times New Roman" pitchFamily="18" charset="0"/>
              </a:rPr>
              <a:t>Dose 2 @ 4 through 6 years of age*</a:t>
            </a:r>
          </a:p>
          <a:p>
            <a:pPr marL="509588" indent="-331788">
              <a:lnSpc>
                <a:spcPct val="105000"/>
              </a:lnSpc>
              <a:spcBef>
                <a:spcPct val="30000"/>
              </a:spcBef>
              <a:buClr>
                <a:schemeClr val="tx1"/>
              </a:buClr>
              <a:buFontTx/>
              <a:buChar char="•"/>
            </a:pPr>
            <a:r>
              <a:rPr lang="en-US" sz="2400" dirty="0">
                <a:latin typeface="Calibri" pitchFamily="34" charset="0"/>
                <a:cs typeface="Times New Roman" pitchFamily="18" charset="0"/>
              </a:rPr>
              <a:t>Those 13 years of age or older without evidence of immunity should receive 2 doses separated by 4 to 8 weeks</a:t>
            </a:r>
            <a:r>
              <a:rPr lang="en-US" sz="2400" dirty="0" smtClean="0">
                <a:latin typeface="Calibri" pitchFamily="34" charset="0"/>
                <a:cs typeface="Times New Roman" pitchFamily="18" charset="0"/>
              </a:rPr>
              <a:t>.</a:t>
            </a:r>
          </a:p>
          <a:p>
            <a:pPr marL="509588" indent="-331788">
              <a:lnSpc>
                <a:spcPct val="105000"/>
              </a:lnSpc>
              <a:spcBef>
                <a:spcPct val="30000"/>
              </a:spcBef>
              <a:buClr>
                <a:schemeClr val="tx1"/>
              </a:buClr>
              <a:buFontTx/>
              <a:buChar char="•"/>
            </a:pPr>
            <a:r>
              <a:rPr lang="en-US" sz="2400" b="1" dirty="0" smtClean="0">
                <a:solidFill>
                  <a:srgbClr val="C00000"/>
                </a:solidFill>
                <a:latin typeface="Calibri" pitchFamily="34" charset="0"/>
                <a:cs typeface="Times New Roman" pitchFamily="18" charset="0"/>
              </a:rPr>
              <a:t>Required for school and child care attendance</a:t>
            </a:r>
            <a:endParaRPr lang="en-US" sz="2400" b="1" dirty="0">
              <a:solidFill>
                <a:srgbClr val="C00000"/>
              </a:solidFill>
              <a:latin typeface="Calibri" pitchFamily="34" charset="0"/>
              <a:cs typeface="Times New Roman" pitchFamily="18" charset="0"/>
            </a:endParaRPr>
          </a:p>
          <a:p>
            <a:pPr marL="509588" indent="-331788">
              <a:spcBef>
                <a:spcPct val="50000"/>
              </a:spcBef>
              <a:buClr>
                <a:srgbClr val="FFFFCC"/>
              </a:buClr>
            </a:pPr>
            <a:r>
              <a:rPr lang="en-US" sz="1400" dirty="0">
                <a:latin typeface="Calibri" pitchFamily="34" charset="0"/>
              </a:rPr>
              <a:t>*</a:t>
            </a:r>
            <a:r>
              <a:rPr lang="en-US" sz="1400" b="1" dirty="0">
                <a:latin typeface="Calibri" pitchFamily="34" charset="0"/>
              </a:rPr>
              <a:t>Second dose can be administered at an earlier age  provided the  interval between the first and  second dose is at least 3 months.</a:t>
            </a:r>
          </a:p>
        </p:txBody>
      </p:sp>
      <p:pic>
        <p:nvPicPr>
          <p:cNvPr id="9" name="Picture 6" descr="chickenpox"/>
          <p:cNvPicPr>
            <a:picLocks noChangeAspect="1" noChangeArrowheads="1"/>
          </p:cNvPicPr>
          <p:nvPr/>
        </p:nvPicPr>
        <p:blipFill>
          <a:blip r:embed="rId4" cstate="print"/>
          <a:srcRect/>
          <a:stretch>
            <a:fillRect/>
          </a:stretch>
        </p:blipFill>
        <p:spPr bwMode="auto">
          <a:xfrm>
            <a:off x="533400" y="228600"/>
            <a:ext cx="2362200" cy="2351088"/>
          </a:xfrm>
          <a:prstGeom prst="rect">
            <a:avLst/>
          </a:prstGeom>
          <a:noFill/>
          <a:ln w="9525">
            <a:solidFill>
              <a:schemeClr val="bg1"/>
            </a:solidFill>
            <a:miter lim="800000"/>
            <a:headEnd/>
            <a:tailEnd/>
          </a:ln>
        </p:spPr>
      </p:pic>
      <p:graphicFrame>
        <p:nvGraphicFramePr>
          <p:cNvPr id="234498" name="Object 5"/>
          <p:cNvGraphicFramePr>
            <a:graphicFrameLocks noChangeAspect="1"/>
          </p:cNvGraphicFramePr>
          <p:nvPr/>
        </p:nvGraphicFramePr>
        <p:xfrm>
          <a:off x="5943600" y="0"/>
          <a:ext cx="2971800" cy="2743200"/>
        </p:xfrm>
        <a:graphic>
          <a:graphicData uri="http://schemas.openxmlformats.org/presentationml/2006/ole">
            <mc:AlternateContent xmlns:mc="http://schemas.openxmlformats.org/markup-compatibility/2006">
              <mc:Choice xmlns:v="urn:schemas-microsoft-com:vml" Requires="v">
                <p:oleObj spid="_x0000_s37914" name="Photo Editor Photo" r:id="rId5" imgW="3277057" imgH="4057143" progId="">
                  <p:embed/>
                </p:oleObj>
              </mc:Choice>
              <mc:Fallback>
                <p:oleObj name="Photo Editor Photo" r:id="rId5" imgW="3277057" imgH="40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0"/>
                        <a:ext cx="2971800" cy="2743200"/>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69614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296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296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9296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296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296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929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lstStyle/>
          <a:p>
            <a:r>
              <a:rPr lang="en-US" b="1" dirty="0" smtClean="0">
                <a:solidFill>
                  <a:srgbClr val="C00000"/>
                </a:solidFill>
              </a:rPr>
              <a:t>Immunity</a:t>
            </a:r>
            <a:endParaRPr lang="en-US" b="1" dirty="0">
              <a:solidFill>
                <a:srgbClr val="C00000"/>
              </a:solidFill>
            </a:endParaRPr>
          </a:p>
        </p:txBody>
      </p:sp>
      <p:sp>
        <p:nvSpPr>
          <p:cNvPr id="3" name="Content Placeholder 2"/>
          <p:cNvSpPr>
            <a:spLocks noGrp="1"/>
          </p:cNvSpPr>
          <p:nvPr>
            <p:ph idx="1"/>
          </p:nvPr>
        </p:nvSpPr>
        <p:spPr>
          <a:xfrm>
            <a:off x="457200" y="1066800"/>
            <a:ext cx="8229600" cy="5059363"/>
          </a:xfrm>
        </p:spPr>
        <p:txBody>
          <a:bodyPr>
            <a:normAutofit fontScale="25000" lnSpcReduction="20000"/>
          </a:bodyPr>
          <a:lstStyle/>
          <a:p>
            <a:pPr marL="0" indent="0">
              <a:buNone/>
            </a:pPr>
            <a:r>
              <a:rPr lang="en-US" sz="7200" b="1" dirty="0"/>
              <a:t>What are the criteria for evidence of immunity to varicella? </a:t>
            </a:r>
          </a:p>
          <a:p>
            <a:pPr marL="0" indent="0">
              <a:buNone/>
            </a:pPr>
            <a:r>
              <a:rPr lang="en-US" sz="7200" b="1" dirty="0"/>
              <a:t> </a:t>
            </a:r>
          </a:p>
          <a:p>
            <a:pPr marL="0" indent="0">
              <a:buNone/>
            </a:pPr>
            <a:r>
              <a:rPr lang="en-US" sz="7200" b="1" dirty="0"/>
              <a:t>ACIP considers evidence of immunity to varicella to be </a:t>
            </a:r>
          </a:p>
          <a:p>
            <a:pPr marL="0" indent="0">
              <a:buNone/>
            </a:pPr>
            <a:r>
              <a:rPr lang="en-US" dirty="0"/>
              <a:t> </a:t>
            </a:r>
          </a:p>
          <a:p>
            <a:pPr marL="0" indent="0">
              <a:buNone/>
            </a:pPr>
            <a:r>
              <a:rPr lang="en-US" dirty="0"/>
              <a:t> </a:t>
            </a:r>
          </a:p>
          <a:p>
            <a:pPr>
              <a:lnSpc>
                <a:spcPct val="120000"/>
              </a:lnSpc>
            </a:pPr>
            <a:r>
              <a:rPr lang="en-US" sz="6400" dirty="0" smtClean="0"/>
              <a:t>Documentation </a:t>
            </a:r>
            <a:r>
              <a:rPr lang="en-US" sz="6400" dirty="0"/>
              <a:t>of 2 doses of vaccine given no earlier than age 12 months, with at least 3 months between doses for children younger than age 13 years, or at least 4 weeks between doses for people age 13 years and older </a:t>
            </a:r>
            <a:endParaRPr lang="en-US" sz="6400" dirty="0" smtClean="0"/>
          </a:p>
          <a:p>
            <a:pPr marL="0" indent="0">
              <a:lnSpc>
                <a:spcPct val="120000"/>
              </a:lnSpc>
              <a:buNone/>
            </a:pPr>
            <a:endParaRPr lang="en-US" sz="6400" dirty="0"/>
          </a:p>
          <a:p>
            <a:pPr marL="0" indent="0">
              <a:lnSpc>
                <a:spcPct val="120000"/>
              </a:lnSpc>
              <a:buNone/>
            </a:pPr>
            <a:r>
              <a:rPr lang="en-US" sz="6400" dirty="0"/>
              <a:t>•   U.S.-born before 1980</a:t>
            </a:r>
            <a:r>
              <a:rPr lang="en-US" sz="6400" b="1" dirty="0"/>
              <a:t>*</a:t>
            </a:r>
            <a:r>
              <a:rPr lang="en-US" sz="6400" dirty="0"/>
              <a:t> </a:t>
            </a:r>
            <a:endParaRPr lang="en-US" sz="6400" dirty="0" smtClean="0"/>
          </a:p>
          <a:p>
            <a:pPr marL="0" indent="0">
              <a:lnSpc>
                <a:spcPct val="120000"/>
              </a:lnSpc>
              <a:buNone/>
            </a:pPr>
            <a:endParaRPr lang="en-US" sz="6400" dirty="0"/>
          </a:p>
          <a:p>
            <a:pPr marL="0" indent="0">
              <a:lnSpc>
                <a:spcPct val="120000"/>
              </a:lnSpc>
              <a:buNone/>
            </a:pPr>
            <a:r>
              <a:rPr lang="en-US" sz="6400" dirty="0"/>
              <a:t>•   A healthcare provider's diagnosis of varicella or verification of history of </a:t>
            </a:r>
            <a:endParaRPr lang="en-US" sz="6400" dirty="0" smtClean="0"/>
          </a:p>
          <a:p>
            <a:pPr marL="0" indent="0">
              <a:lnSpc>
                <a:spcPct val="120000"/>
              </a:lnSpc>
              <a:buNone/>
            </a:pPr>
            <a:r>
              <a:rPr lang="en-US" sz="6400" dirty="0"/>
              <a:t> </a:t>
            </a:r>
            <a:r>
              <a:rPr lang="en-US" sz="6400" dirty="0" smtClean="0"/>
              <a:t>    varicella disease </a:t>
            </a:r>
          </a:p>
          <a:p>
            <a:pPr marL="0" indent="0">
              <a:lnSpc>
                <a:spcPct val="120000"/>
              </a:lnSpc>
              <a:buNone/>
            </a:pPr>
            <a:endParaRPr lang="en-US" sz="6400" dirty="0"/>
          </a:p>
          <a:p>
            <a:pPr marL="0" indent="0">
              <a:lnSpc>
                <a:spcPct val="120000"/>
              </a:lnSpc>
              <a:buNone/>
            </a:pPr>
            <a:r>
              <a:rPr lang="en-US" sz="6400" dirty="0"/>
              <a:t>•   History of herpes zoster, based on healthcare provider diagnosis </a:t>
            </a:r>
            <a:endParaRPr lang="en-US" sz="6400" dirty="0" smtClean="0"/>
          </a:p>
          <a:p>
            <a:pPr marL="0" indent="0">
              <a:lnSpc>
                <a:spcPct val="120000"/>
              </a:lnSpc>
              <a:buNone/>
            </a:pPr>
            <a:endParaRPr lang="en-US" sz="6400" dirty="0"/>
          </a:p>
          <a:p>
            <a:pPr marL="0" indent="0">
              <a:lnSpc>
                <a:spcPct val="120000"/>
              </a:lnSpc>
              <a:buNone/>
            </a:pPr>
            <a:r>
              <a:rPr lang="en-US" sz="6400" dirty="0"/>
              <a:t>•   Laboratory evidence of immunity or laboratory confirmation of disease </a:t>
            </a:r>
          </a:p>
          <a:p>
            <a:pPr marL="0" indent="0">
              <a:lnSpc>
                <a:spcPct val="120000"/>
              </a:lnSpc>
              <a:buNone/>
            </a:pPr>
            <a:r>
              <a:rPr lang="en-US" sz="6400" b="1" dirty="0"/>
              <a:t>    *Note: year of birth is not considered as evidence of immunity for healthcare </a:t>
            </a:r>
            <a:endParaRPr lang="en-US" sz="6400" b="1" dirty="0" smtClean="0"/>
          </a:p>
          <a:p>
            <a:pPr marL="0" indent="0">
              <a:lnSpc>
                <a:spcPct val="120000"/>
              </a:lnSpc>
              <a:buNone/>
            </a:pPr>
            <a:r>
              <a:rPr lang="en-US" sz="6400" b="1" dirty="0"/>
              <a:t> </a:t>
            </a:r>
            <a:r>
              <a:rPr lang="en-US" sz="6400" b="1" dirty="0" smtClean="0"/>
              <a:t>    personnel</a:t>
            </a:r>
            <a:r>
              <a:rPr lang="en-US" sz="6400" b="1" dirty="0"/>
              <a:t>, </a:t>
            </a:r>
            <a:r>
              <a:rPr lang="en-US" sz="6400" b="1" dirty="0" smtClean="0"/>
              <a:t> </a:t>
            </a:r>
            <a:r>
              <a:rPr lang="en-US" sz="6400" b="1" dirty="0" smtClean="0"/>
              <a:t>immunosuppressed </a:t>
            </a:r>
            <a:r>
              <a:rPr lang="en-US" sz="6400" b="1" dirty="0"/>
              <a:t>people, and pregnant women. </a:t>
            </a:r>
          </a:p>
          <a:p>
            <a:pPr marL="0" indent="0">
              <a:lnSpc>
                <a:spcPct val="120000"/>
              </a:lnSpc>
              <a:buNone/>
            </a:pPr>
            <a:r>
              <a:rPr lang="en-US" sz="6400" b="1" dirty="0"/>
              <a:t> </a:t>
            </a:r>
          </a:p>
        </p:txBody>
      </p:sp>
    </p:spTree>
    <p:extLst>
      <p:ext uri="{BB962C8B-B14F-4D97-AF65-F5344CB8AC3E}">
        <p14:creationId xmlns:p14="http://schemas.microsoft.com/office/powerpoint/2010/main" val="4142765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359a"/>
          <p:cNvPicPr>
            <a:picLocks noChangeAspect="1" noChangeArrowheads="1"/>
          </p:cNvPicPr>
          <p:nvPr/>
        </p:nvPicPr>
        <p:blipFill>
          <a:blip r:embed="rId4" cstate="print"/>
          <a:srcRect/>
          <a:stretch>
            <a:fillRect/>
          </a:stretch>
        </p:blipFill>
        <p:spPr bwMode="auto">
          <a:xfrm>
            <a:off x="1198563" y="533400"/>
            <a:ext cx="2636837" cy="3505200"/>
          </a:xfrm>
          <a:prstGeom prst="rect">
            <a:avLst/>
          </a:prstGeom>
          <a:noFill/>
          <a:ln w="9525">
            <a:solidFill>
              <a:schemeClr val="bg1"/>
            </a:solidFill>
            <a:miter lim="800000"/>
            <a:headEnd/>
            <a:tailEnd/>
          </a:ln>
        </p:spPr>
      </p:pic>
      <p:graphicFrame>
        <p:nvGraphicFramePr>
          <p:cNvPr id="21506" name="Object 3"/>
          <p:cNvGraphicFramePr>
            <a:graphicFrameLocks noChangeAspect="1"/>
          </p:cNvGraphicFramePr>
          <p:nvPr/>
        </p:nvGraphicFramePr>
        <p:xfrm>
          <a:off x="4800600" y="1066800"/>
          <a:ext cx="3276600" cy="2292350"/>
        </p:xfrm>
        <a:graphic>
          <a:graphicData uri="http://schemas.openxmlformats.org/presentationml/2006/ole">
            <mc:AlternateContent xmlns:mc="http://schemas.openxmlformats.org/markup-compatibility/2006">
              <mc:Choice xmlns:v="urn:schemas-microsoft-com:vml" Requires="v">
                <p:oleObj spid="_x0000_s40984" name="Clip" r:id="rId5" imgW="952129" imgH="666667" progId="">
                  <p:embed/>
                </p:oleObj>
              </mc:Choice>
              <mc:Fallback>
                <p:oleObj name="Clip" r:id="rId5" imgW="952129" imgH="66666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066800"/>
                        <a:ext cx="3276600" cy="22923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Text Box 4"/>
          <p:cNvSpPr txBox="1">
            <a:spLocks noChangeArrowheads="1"/>
          </p:cNvSpPr>
          <p:nvPr/>
        </p:nvSpPr>
        <p:spPr bwMode="auto">
          <a:xfrm>
            <a:off x="914400" y="4267200"/>
            <a:ext cx="7620000" cy="769441"/>
          </a:xfrm>
          <a:prstGeom prst="rect">
            <a:avLst/>
          </a:prstGeom>
          <a:noFill/>
          <a:ln w="9525">
            <a:noFill/>
            <a:miter lim="800000"/>
            <a:headEnd/>
            <a:tailEnd/>
          </a:ln>
        </p:spPr>
        <p:txBody>
          <a:bodyPr wrap="square">
            <a:spAutoFit/>
          </a:bodyPr>
          <a:lstStyle/>
          <a:p>
            <a:pPr eaLnBrk="0" hangingPunct="0">
              <a:spcBef>
                <a:spcPct val="50000"/>
              </a:spcBef>
            </a:pPr>
            <a:r>
              <a:rPr kumimoji="1" lang="en-US" sz="4400" b="1" dirty="0">
                <a:solidFill>
                  <a:srgbClr val="C00000"/>
                </a:solidFill>
                <a:latin typeface="+mn-lt"/>
              </a:rPr>
              <a:t>Pneumococcal Disease</a:t>
            </a:r>
          </a:p>
        </p:txBody>
      </p:sp>
      <p:sp>
        <p:nvSpPr>
          <p:cNvPr id="21509" name="Text Box 5"/>
          <p:cNvSpPr txBox="1">
            <a:spLocks noChangeArrowheads="1"/>
          </p:cNvSpPr>
          <p:nvPr/>
        </p:nvSpPr>
        <p:spPr bwMode="auto">
          <a:xfrm>
            <a:off x="1219200" y="5791200"/>
            <a:ext cx="7315200" cy="396875"/>
          </a:xfrm>
          <a:prstGeom prst="rect">
            <a:avLst/>
          </a:prstGeom>
          <a:noFill/>
          <a:ln w="12700" cap="sq">
            <a:noFill/>
            <a:miter lim="800000"/>
            <a:headEnd/>
            <a:tailEnd/>
          </a:ln>
        </p:spPr>
        <p:txBody>
          <a:bodyPr>
            <a:spAutoFit/>
          </a:bodyPr>
          <a:lstStyle/>
          <a:p>
            <a:pPr eaLnBrk="0" hangingPunct="0">
              <a:spcBef>
                <a:spcPct val="50000"/>
              </a:spcBef>
            </a:pPr>
            <a:r>
              <a:rPr kumimoji="1" lang="en-US" sz="2000" b="1"/>
              <a:t>Required for child care and pre-K attendance</a:t>
            </a:r>
            <a:r>
              <a:rPr kumimoji="1" lang="en-US" sz="2000" b="1">
                <a:solidFill>
                  <a:srgbClr val="99FF33"/>
                </a:solidFill>
              </a:rPr>
              <a:t> </a:t>
            </a:r>
          </a:p>
        </p:txBody>
      </p:sp>
    </p:spTree>
    <p:extLst>
      <p:ext uri="{BB962C8B-B14F-4D97-AF65-F5344CB8AC3E}">
        <p14:creationId xmlns:p14="http://schemas.microsoft.com/office/powerpoint/2010/main" val="146731997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52400" y="0"/>
            <a:ext cx="8839200" cy="914400"/>
          </a:xfrm>
        </p:spPr>
        <p:txBody>
          <a:bodyPr>
            <a:normAutofit/>
          </a:bodyPr>
          <a:lstStyle/>
          <a:p>
            <a:pPr eaLnBrk="1" hangingPunct="1"/>
            <a:r>
              <a:rPr lang="en-US" b="1" dirty="0" smtClean="0">
                <a:solidFill>
                  <a:srgbClr val="C00000"/>
                </a:solidFill>
                <a:latin typeface="+mn-lt"/>
                <a:cs typeface="Arial" pitchFamily="34" charset="0"/>
              </a:rPr>
              <a:t>PCV13 Vaccine</a:t>
            </a:r>
          </a:p>
        </p:txBody>
      </p:sp>
      <p:sp>
        <p:nvSpPr>
          <p:cNvPr id="67587" name="Rectangle 3"/>
          <p:cNvSpPr>
            <a:spLocks noGrp="1" noChangeArrowheads="1"/>
          </p:cNvSpPr>
          <p:nvPr>
            <p:ph type="body" idx="1"/>
          </p:nvPr>
        </p:nvSpPr>
        <p:spPr>
          <a:xfrm>
            <a:off x="152400" y="1219199"/>
            <a:ext cx="8229600" cy="5219701"/>
          </a:xfrm>
        </p:spPr>
        <p:txBody>
          <a:bodyPr/>
          <a:lstStyle/>
          <a:p>
            <a:pPr eaLnBrk="1" hangingPunct="1"/>
            <a:r>
              <a:rPr lang="en-US" sz="2000" dirty="0" smtClean="0"/>
              <a:t>All children 6 weeks through 23 months of age</a:t>
            </a:r>
          </a:p>
          <a:p>
            <a:pPr eaLnBrk="1" hangingPunct="1">
              <a:buFontTx/>
              <a:buNone/>
            </a:pPr>
            <a:endParaRPr lang="en-US" sz="2000" dirty="0" smtClean="0"/>
          </a:p>
          <a:p>
            <a:pPr eaLnBrk="1" hangingPunct="1"/>
            <a:r>
              <a:rPr lang="en-US" sz="2000" dirty="0" smtClean="0"/>
              <a:t>All unvaccinated healthy children aged 24--59 months should receive a single dose of PCV13. </a:t>
            </a:r>
          </a:p>
          <a:p>
            <a:endParaRPr lang="en-US" sz="2000" dirty="0" smtClean="0"/>
          </a:p>
          <a:p>
            <a:r>
              <a:rPr lang="en-US" sz="2000" dirty="0" smtClean="0"/>
              <a:t>For children aged 24--71 months with underlying medical conditions who have received any incomplete schedule of &lt;3 doses of PCV (PCV7 or PCV13) before age 24 months, 2 doses of PCV13 are recommended. For children with underlying medical conditions who have received 3 doses of PCV (PCV7 or PCV13), a single dose of PCV13 is recommended</a:t>
            </a:r>
          </a:p>
          <a:p>
            <a:pPr marL="0" indent="0" eaLnBrk="1" hangingPunct="1">
              <a:buNone/>
            </a:pPr>
            <a:endParaRPr lang="en-US" sz="2800" dirty="0" smtClean="0"/>
          </a:p>
          <a:p>
            <a:pPr marL="0" indent="0" eaLnBrk="1" hangingPunct="1">
              <a:buNone/>
            </a:pPr>
            <a:endParaRPr lang="en-US" sz="2800" dirty="0" smtClean="0"/>
          </a:p>
        </p:txBody>
      </p:sp>
    </p:spTree>
    <p:extLst>
      <p:ext uri="{BB962C8B-B14F-4D97-AF65-F5344CB8AC3E}">
        <p14:creationId xmlns:p14="http://schemas.microsoft.com/office/powerpoint/2010/main" val="547584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4000500" y="685800"/>
            <a:ext cx="4953000" cy="830997"/>
          </a:xfrm>
          <a:prstGeom prst="rect">
            <a:avLst/>
          </a:prstGeom>
          <a:noFill/>
          <a:ln w="12700" cap="sq">
            <a:noFill/>
            <a:miter lim="800000"/>
            <a:headEnd/>
            <a:tailEnd/>
          </a:ln>
        </p:spPr>
        <p:txBody>
          <a:bodyPr wrap="square">
            <a:spAutoFit/>
          </a:bodyPr>
          <a:lstStyle/>
          <a:p>
            <a:pPr algn="ctr" eaLnBrk="0" hangingPunct="0">
              <a:spcBef>
                <a:spcPct val="30000"/>
              </a:spcBef>
            </a:pPr>
            <a:r>
              <a:rPr kumimoji="1" lang="en-US" sz="4800" b="1" dirty="0">
                <a:solidFill>
                  <a:srgbClr val="C00000"/>
                </a:solidFill>
                <a:latin typeface="+mj-lt"/>
              </a:rPr>
              <a:t>Hepatitis A</a:t>
            </a:r>
          </a:p>
        </p:txBody>
      </p:sp>
      <p:sp>
        <p:nvSpPr>
          <p:cNvPr id="70659" name="Text Box 3"/>
          <p:cNvSpPr txBox="1">
            <a:spLocks noChangeArrowheads="1"/>
          </p:cNvSpPr>
          <p:nvPr/>
        </p:nvSpPr>
        <p:spPr bwMode="auto">
          <a:xfrm>
            <a:off x="1447800" y="5410200"/>
            <a:ext cx="6096000" cy="701675"/>
          </a:xfrm>
          <a:prstGeom prst="rect">
            <a:avLst/>
          </a:prstGeom>
          <a:noFill/>
          <a:ln w="12700" cap="sq">
            <a:noFill/>
            <a:miter lim="800000"/>
            <a:headEnd/>
            <a:tailEnd/>
          </a:ln>
        </p:spPr>
        <p:txBody>
          <a:bodyPr>
            <a:spAutoFit/>
          </a:bodyPr>
          <a:lstStyle/>
          <a:p>
            <a:pPr eaLnBrk="0" hangingPunct="0">
              <a:spcBef>
                <a:spcPct val="50000"/>
              </a:spcBef>
            </a:pPr>
            <a:r>
              <a:rPr kumimoji="1" lang="en-US" sz="2000" b="1" dirty="0"/>
              <a:t>Required for school or child care attendance for children born on or after 1-1-06</a:t>
            </a:r>
          </a:p>
        </p:txBody>
      </p:sp>
      <p:pic>
        <p:nvPicPr>
          <p:cNvPr id="70660" name="Picture 4" descr="hepapmh001"/>
          <p:cNvPicPr>
            <a:picLocks noChangeAspect="1" noChangeArrowheads="1"/>
          </p:cNvPicPr>
          <p:nvPr/>
        </p:nvPicPr>
        <p:blipFill>
          <a:blip r:embed="rId3" cstate="print"/>
          <a:srcRect/>
          <a:stretch>
            <a:fillRect/>
          </a:stretch>
        </p:blipFill>
        <p:spPr bwMode="auto">
          <a:xfrm>
            <a:off x="914400" y="457200"/>
            <a:ext cx="2851150" cy="4267200"/>
          </a:xfrm>
          <a:prstGeom prst="rect">
            <a:avLst/>
          </a:prstGeom>
          <a:noFill/>
          <a:ln w="9525">
            <a:noFill/>
            <a:miter lim="800000"/>
            <a:headEnd/>
            <a:tailEnd/>
          </a:ln>
        </p:spPr>
      </p:pic>
      <p:pic>
        <p:nvPicPr>
          <p:cNvPr id="70661" name="Picture 5" descr="hepatitis_nt">
            <a:hlinkClick r:id="rId4"/>
          </p:cNvPr>
          <p:cNvPicPr>
            <a:picLocks noChangeAspect="1" noChangeArrowheads="1"/>
          </p:cNvPicPr>
          <p:nvPr/>
        </p:nvPicPr>
        <p:blipFill>
          <a:blip r:embed="rId5" cstate="print"/>
          <a:srcRect/>
          <a:stretch>
            <a:fillRect/>
          </a:stretch>
        </p:blipFill>
        <p:spPr bwMode="auto">
          <a:xfrm>
            <a:off x="5105400" y="1828800"/>
            <a:ext cx="3124200" cy="2590800"/>
          </a:xfrm>
          <a:prstGeom prst="rect">
            <a:avLst/>
          </a:prstGeom>
          <a:noFill/>
          <a:ln w="9525">
            <a:noFill/>
            <a:miter lim="800000"/>
            <a:headEnd/>
            <a:tailEnd/>
          </a:ln>
        </p:spPr>
      </p:pic>
    </p:spTree>
    <p:extLst>
      <p:ext uri="{BB962C8B-B14F-4D97-AF65-F5344CB8AC3E}">
        <p14:creationId xmlns:p14="http://schemas.microsoft.com/office/powerpoint/2010/main" val="267881932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lstStyle/>
          <a:p>
            <a:pPr algn="ctr">
              <a:defRPr/>
            </a:pPr>
            <a:r>
              <a:rPr lang="en-US" sz="3600" b="1" kern="1200" dirty="0" smtClean="0">
                <a:solidFill>
                  <a:srgbClr val="C00000"/>
                </a:solidFill>
              </a:rPr>
              <a:t>Conflicts of Interest and Disclosures</a:t>
            </a:r>
            <a:endParaRPr lang="en-US" sz="3600" b="1" dirty="0">
              <a:solidFill>
                <a:srgbClr val="C00000"/>
              </a:solidFill>
            </a:endParaRPr>
          </a:p>
        </p:txBody>
      </p:sp>
      <p:sp>
        <p:nvSpPr>
          <p:cNvPr id="6147" name="Content Placeholder 2"/>
          <p:cNvSpPr>
            <a:spLocks noGrp="1"/>
          </p:cNvSpPr>
          <p:nvPr>
            <p:ph idx="1"/>
          </p:nvPr>
        </p:nvSpPr>
        <p:spPr>
          <a:xfrm>
            <a:off x="152400" y="914400"/>
            <a:ext cx="8229600" cy="5705475"/>
          </a:xfrm>
        </p:spPr>
        <p:txBody>
          <a:bodyPr>
            <a:normAutofit/>
          </a:bodyPr>
          <a:lstStyle/>
          <a:p>
            <a:pPr eaLnBrk="1" hangingPunct="1"/>
            <a:r>
              <a:rPr lang="en-US" sz="1800" dirty="0" smtClean="0"/>
              <a:t>Neither the planners or presenters indicated that they have any real or perceived vested interest that relate to this presentation nor any relationships with pharmaceutical companies, biomedical device manufacturers, and/or  other corporations whose products and services are related to the vaccines we discuss.</a:t>
            </a:r>
          </a:p>
          <a:p>
            <a:pPr eaLnBrk="1" hangingPunct="1"/>
            <a:endParaRPr lang="en-US" sz="1800" dirty="0" smtClean="0"/>
          </a:p>
          <a:p>
            <a:pPr eaLnBrk="1" hangingPunct="1"/>
            <a:r>
              <a:rPr lang="en-US" sz="1800" dirty="0" smtClean="0"/>
              <a:t>There is no sponsorship or commercial support being received for this activity.</a:t>
            </a:r>
          </a:p>
          <a:p>
            <a:pPr marL="0" indent="0" eaLnBrk="1" hangingPunct="1">
              <a:buNone/>
            </a:pPr>
            <a:endParaRPr lang="en-US" sz="1800" dirty="0" smtClean="0"/>
          </a:p>
          <a:p>
            <a:pPr eaLnBrk="1" hangingPunct="1"/>
            <a:r>
              <a:rPr lang="en-US" sz="1800" dirty="0" smtClean="0"/>
              <a:t>The mention of specific brands of vaccines in this presentation is for the purpose of providing education and does not constitute endorsement by the provider or ANCC of any commercial products.</a:t>
            </a:r>
          </a:p>
          <a:p>
            <a:pPr eaLnBrk="1" hangingPunct="1">
              <a:buNone/>
            </a:pPr>
            <a:endParaRPr lang="en-US" sz="1800" dirty="0" smtClean="0"/>
          </a:p>
          <a:p>
            <a:pPr eaLnBrk="1" hangingPunct="1"/>
            <a:r>
              <a:rPr lang="en-US" sz="1800" dirty="0" smtClean="0"/>
              <a:t>For certain vaccines this may represent a slight departure from or off-label use of the vaccine package insert guidelines.</a:t>
            </a:r>
          </a:p>
          <a:p>
            <a:pPr>
              <a:buNone/>
            </a:pPr>
            <a:endParaRPr lang="en-US" dirty="0" smtClean="0"/>
          </a:p>
        </p:txBody>
      </p:sp>
    </p:spTree>
    <p:extLst>
      <p:ext uri="{BB962C8B-B14F-4D97-AF65-F5344CB8AC3E}">
        <p14:creationId xmlns:p14="http://schemas.microsoft.com/office/powerpoint/2010/main" val="462617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914400"/>
          </a:xfrm>
        </p:spPr>
        <p:txBody>
          <a:bodyPr/>
          <a:lstStyle/>
          <a:p>
            <a:pPr eaLnBrk="1" hangingPunct="1"/>
            <a:r>
              <a:rPr lang="en-US" sz="3600" b="1" dirty="0" smtClean="0">
                <a:solidFill>
                  <a:srgbClr val="C00000"/>
                </a:solidFill>
              </a:rPr>
              <a:t>Hepatitis A Recommendations</a:t>
            </a:r>
          </a:p>
        </p:txBody>
      </p:sp>
      <p:sp>
        <p:nvSpPr>
          <p:cNvPr id="71683" name="Rectangle 3"/>
          <p:cNvSpPr>
            <a:spLocks noGrp="1" noChangeArrowheads="1"/>
          </p:cNvSpPr>
          <p:nvPr>
            <p:ph type="body" idx="1"/>
          </p:nvPr>
        </p:nvSpPr>
        <p:spPr>
          <a:xfrm>
            <a:off x="381000" y="1143000"/>
            <a:ext cx="8534400" cy="4953000"/>
          </a:xfrm>
        </p:spPr>
        <p:txBody>
          <a:bodyPr>
            <a:normAutofit/>
          </a:bodyPr>
          <a:lstStyle/>
          <a:p>
            <a:pPr eaLnBrk="1" hangingPunct="1">
              <a:lnSpc>
                <a:spcPct val="90000"/>
              </a:lnSpc>
            </a:pPr>
            <a:r>
              <a:rPr lang="en-US" sz="1800" dirty="0" smtClean="0"/>
              <a:t>All children aged 12 through 23 months are recommended to receive this vaccine</a:t>
            </a:r>
          </a:p>
          <a:p>
            <a:pPr eaLnBrk="1" hangingPunct="1">
              <a:lnSpc>
                <a:spcPct val="90000"/>
              </a:lnSpc>
            </a:pPr>
            <a:endParaRPr lang="en-US" sz="1800" dirty="0" smtClean="0"/>
          </a:p>
          <a:p>
            <a:pPr eaLnBrk="1" hangingPunct="1">
              <a:lnSpc>
                <a:spcPct val="90000"/>
              </a:lnSpc>
            </a:pPr>
            <a:r>
              <a:rPr lang="en-US" sz="1800" dirty="0" smtClean="0"/>
              <a:t>Children not vaccinated by age 2 years can be vaccinated at subsequent visits</a:t>
            </a:r>
          </a:p>
          <a:p>
            <a:pPr eaLnBrk="1" hangingPunct="1">
              <a:lnSpc>
                <a:spcPct val="90000"/>
              </a:lnSpc>
            </a:pPr>
            <a:endParaRPr lang="en-US" sz="1800" dirty="0" smtClean="0"/>
          </a:p>
          <a:p>
            <a:pPr eaLnBrk="1" hangingPunct="1">
              <a:lnSpc>
                <a:spcPct val="90000"/>
              </a:lnSpc>
            </a:pPr>
            <a:r>
              <a:rPr lang="en-US" sz="1800" dirty="0" smtClean="0"/>
              <a:t>Continues to be recommended for persons 2 years of age and older who are at high risk for disease</a:t>
            </a:r>
          </a:p>
          <a:p>
            <a:pPr eaLnBrk="1" hangingPunct="1">
              <a:lnSpc>
                <a:spcPct val="90000"/>
              </a:lnSpc>
              <a:buFontTx/>
              <a:buNone/>
            </a:pPr>
            <a:endParaRPr lang="en-US" sz="1800" dirty="0" smtClean="0"/>
          </a:p>
          <a:p>
            <a:pPr eaLnBrk="1" hangingPunct="1">
              <a:lnSpc>
                <a:spcPct val="90000"/>
              </a:lnSpc>
            </a:pPr>
            <a:r>
              <a:rPr lang="en-US" sz="1800" dirty="0" smtClean="0"/>
              <a:t>Requirement for entrance to school and child care as of 7-1-07 for those children born on or after 1-1-06.</a:t>
            </a:r>
          </a:p>
          <a:p>
            <a:pPr eaLnBrk="1" hangingPunct="1">
              <a:lnSpc>
                <a:spcPct val="90000"/>
              </a:lnSpc>
            </a:pPr>
            <a:endParaRPr lang="en-US" sz="2600" dirty="0" smtClean="0">
              <a:solidFill>
                <a:schemeClr val="tx2"/>
              </a:solidFill>
              <a:latin typeface="Arial" pitchFamily="34" charset="0"/>
            </a:endParaRPr>
          </a:p>
          <a:p>
            <a:pPr eaLnBrk="1" hangingPunct="1">
              <a:lnSpc>
                <a:spcPct val="90000"/>
              </a:lnSpc>
            </a:pPr>
            <a:endParaRPr lang="en-US" sz="2400" dirty="0" smtClean="0">
              <a:solidFill>
                <a:schemeClr val="tx2"/>
              </a:solidFill>
              <a:latin typeface="Arial" pitchFamily="34" charset="0"/>
            </a:endParaRPr>
          </a:p>
        </p:txBody>
      </p:sp>
    </p:spTree>
    <p:extLst>
      <p:ext uri="{BB962C8B-B14F-4D97-AF65-F5344CB8AC3E}">
        <p14:creationId xmlns:p14="http://schemas.microsoft.com/office/powerpoint/2010/main" val="219178113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3810000" y="1981200"/>
          <a:ext cx="4876800" cy="3309938"/>
        </p:xfrm>
        <a:graphic>
          <a:graphicData uri="http://schemas.openxmlformats.org/presentationml/2006/ole">
            <mc:AlternateContent xmlns:mc="http://schemas.openxmlformats.org/markup-compatibility/2006">
              <mc:Choice xmlns:v="urn:schemas-microsoft-com:vml" Requires="v">
                <p:oleObj spid="_x0000_s42009" name="PHOTO-PAINT Image" r:id="rId4" imgW="1910938" imgH="1298121" progId="">
                  <p:embed/>
                </p:oleObj>
              </mc:Choice>
              <mc:Fallback>
                <p:oleObj name="PHOTO-PAINT Image" r:id="rId4" imgW="1910938" imgH="129812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81200"/>
                        <a:ext cx="4876800" cy="33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Text Box 3"/>
          <p:cNvSpPr txBox="1">
            <a:spLocks noChangeArrowheads="1"/>
          </p:cNvSpPr>
          <p:nvPr/>
        </p:nvSpPr>
        <p:spPr bwMode="auto">
          <a:xfrm>
            <a:off x="457200" y="517243"/>
            <a:ext cx="8162544" cy="978729"/>
          </a:xfrm>
          <a:prstGeom prst="rect">
            <a:avLst/>
          </a:prstGeom>
          <a:noFill/>
          <a:ln w="12700" cap="sq">
            <a:noFill/>
            <a:miter lim="800000"/>
            <a:headEnd/>
            <a:tailEnd/>
          </a:ln>
        </p:spPr>
        <p:txBody>
          <a:bodyPr wrap="square">
            <a:spAutoFit/>
          </a:bodyPr>
          <a:lstStyle/>
          <a:p>
            <a:pPr algn="ctr" eaLnBrk="0" hangingPunct="0">
              <a:lnSpc>
                <a:spcPct val="80000"/>
              </a:lnSpc>
              <a:spcBef>
                <a:spcPct val="30000"/>
              </a:spcBef>
            </a:pPr>
            <a:r>
              <a:rPr kumimoji="1" lang="en-US" sz="3600" b="1" i="1" dirty="0" err="1">
                <a:solidFill>
                  <a:srgbClr val="C00000"/>
                </a:solidFill>
                <a:latin typeface="+mj-lt"/>
              </a:rPr>
              <a:t>Haemophilus</a:t>
            </a:r>
            <a:r>
              <a:rPr kumimoji="1" lang="en-US" sz="3600" b="1" i="1" dirty="0">
                <a:solidFill>
                  <a:srgbClr val="C00000"/>
                </a:solidFill>
                <a:latin typeface="+mj-lt"/>
              </a:rPr>
              <a:t> </a:t>
            </a:r>
            <a:r>
              <a:rPr kumimoji="1" lang="en-US" sz="3600" b="1" i="1" dirty="0" err="1" smtClean="0">
                <a:solidFill>
                  <a:srgbClr val="C00000"/>
                </a:solidFill>
                <a:latin typeface="+mj-lt"/>
              </a:rPr>
              <a:t>influenzae</a:t>
            </a:r>
            <a:r>
              <a:rPr kumimoji="1" lang="en-US" sz="3600" b="1" i="1" dirty="0" smtClean="0">
                <a:solidFill>
                  <a:srgbClr val="C00000"/>
                </a:solidFill>
                <a:latin typeface="+mj-lt"/>
              </a:rPr>
              <a:t> </a:t>
            </a:r>
            <a:r>
              <a:rPr kumimoji="1" lang="en-US" sz="3600" b="1" dirty="0" smtClean="0">
                <a:solidFill>
                  <a:srgbClr val="C00000"/>
                </a:solidFill>
                <a:latin typeface="+mj-lt"/>
              </a:rPr>
              <a:t>Type </a:t>
            </a:r>
            <a:r>
              <a:rPr kumimoji="1" lang="en-US" sz="3600" b="1" dirty="0">
                <a:solidFill>
                  <a:srgbClr val="C00000"/>
                </a:solidFill>
                <a:latin typeface="+mj-lt"/>
              </a:rPr>
              <a:t>b (Hib)</a:t>
            </a:r>
          </a:p>
        </p:txBody>
      </p:sp>
      <p:sp>
        <p:nvSpPr>
          <p:cNvPr id="13316" name="Text Box 4"/>
          <p:cNvSpPr txBox="1">
            <a:spLocks noChangeArrowheads="1"/>
          </p:cNvSpPr>
          <p:nvPr/>
        </p:nvSpPr>
        <p:spPr bwMode="auto">
          <a:xfrm>
            <a:off x="1600200" y="5867400"/>
            <a:ext cx="6324600" cy="396875"/>
          </a:xfrm>
          <a:prstGeom prst="rect">
            <a:avLst/>
          </a:prstGeom>
          <a:noFill/>
          <a:ln w="12700" cap="sq">
            <a:noFill/>
            <a:miter lim="800000"/>
            <a:headEnd/>
            <a:tailEnd/>
          </a:ln>
        </p:spPr>
        <p:txBody>
          <a:bodyPr>
            <a:spAutoFit/>
          </a:bodyPr>
          <a:lstStyle/>
          <a:p>
            <a:pPr eaLnBrk="0" hangingPunct="0">
              <a:spcBef>
                <a:spcPct val="50000"/>
              </a:spcBef>
            </a:pPr>
            <a:r>
              <a:rPr kumimoji="1" lang="en-US" sz="2000" b="1"/>
              <a:t>Required only for child care and pre-K attendance</a:t>
            </a:r>
          </a:p>
        </p:txBody>
      </p:sp>
      <p:pic>
        <p:nvPicPr>
          <p:cNvPr id="13317" name="Picture 5" descr="hibinfant"/>
          <p:cNvPicPr>
            <a:picLocks noChangeAspect="1" noChangeArrowheads="1"/>
          </p:cNvPicPr>
          <p:nvPr/>
        </p:nvPicPr>
        <p:blipFill>
          <a:blip r:embed="rId6" cstate="print"/>
          <a:srcRect/>
          <a:stretch>
            <a:fillRect/>
          </a:stretch>
        </p:blipFill>
        <p:spPr bwMode="auto">
          <a:xfrm>
            <a:off x="685800" y="2590800"/>
            <a:ext cx="2436813" cy="216535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4788848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152401"/>
            <a:ext cx="6019800" cy="1219200"/>
          </a:xfrm>
        </p:spPr>
        <p:txBody>
          <a:bodyPr>
            <a:normAutofit/>
          </a:bodyPr>
          <a:lstStyle/>
          <a:p>
            <a:pPr eaLnBrk="1" hangingPunct="1"/>
            <a:r>
              <a:rPr lang="en-US" sz="2400" b="1" dirty="0" smtClean="0">
                <a:solidFill>
                  <a:srgbClr val="C00000"/>
                </a:solidFill>
              </a:rPr>
              <a:t>Haemophilus </a:t>
            </a:r>
            <a:r>
              <a:rPr lang="en-US" sz="2400" b="1" dirty="0" err="1" smtClean="0">
                <a:solidFill>
                  <a:srgbClr val="C00000"/>
                </a:solidFill>
              </a:rPr>
              <a:t>influenzae</a:t>
            </a:r>
            <a:r>
              <a:rPr lang="en-US" sz="2400" b="1" dirty="0" smtClean="0">
                <a:solidFill>
                  <a:srgbClr val="C00000"/>
                </a:solidFill>
              </a:rPr>
              <a:t> type b (Hib)</a:t>
            </a:r>
          </a:p>
        </p:txBody>
      </p:sp>
      <p:pic>
        <p:nvPicPr>
          <p:cNvPr id="51203" name="Picture 3" descr="img0020"/>
          <p:cNvPicPr>
            <a:picLocks noChangeAspect="1" noChangeArrowheads="1"/>
          </p:cNvPicPr>
          <p:nvPr/>
        </p:nvPicPr>
        <p:blipFill>
          <a:blip r:embed="rId4" cstate="print"/>
          <a:srcRect/>
          <a:stretch>
            <a:fillRect/>
          </a:stretch>
        </p:blipFill>
        <p:spPr bwMode="auto">
          <a:xfrm>
            <a:off x="6097588" y="238125"/>
            <a:ext cx="2879725" cy="1919288"/>
          </a:xfrm>
          <a:prstGeom prst="rect">
            <a:avLst/>
          </a:prstGeom>
          <a:noFill/>
          <a:ln w="9525">
            <a:solidFill>
              <a:schemeClr val="bg1"/>
            </a:solidFill>
            <a:miter lim="800000"/>
            <a:headEnd/>
            <a:tailEnd/>
          </a:ln>
        </p:spPr>
      </p:pic>
      <p:sp>
        <p:nvSpPr>
          <p:cNvPr id="51204" name="Text Box 5"/>
          <p:cNvSpPr txBox="1">
            <a:spLocks noChangeArrowheads="1"/>
          </p:cNvSpPr>
          <p:nvPr/>
        </p:nvSpPr>
        <p:spPr bwMode="auto">
          <a:xfrm>
            <a:off x="152400" y="2060575"/>
            <a:ext cx="8763000" cy="4650504"/>
          </a:xfrm>
          <a:prstGeom prst="rect">
            <a:avLst/>
          </a:prstGeom>
          <a:noFill/>
          <a:ln w="9525">
            <a:noFill/>
            <a:miter lim="800000"/>
            <a:headEnd/>
            <a:tailEnd/>
          </a:ln>
        </p:spPr>
        <p:txBody>
          <a:bodyPr>
            <a:spAutoFit/>
          </a:bodyPr>
          <a:lstStyle/>
          <a:p>
            <a:pPr>
              <a:spcBef>
                <a:spcPct val="50000"/>
              </a:spcBef>
            </a:pPr>
            <a:r>
              <a:rPr lang="en-US" dirty="0">
                <a:latin typeface="+mn-lt"/>
              </a:rPr>
              <a:t>Infants: 3 or 4 dose schedule</a:t>
            </a:r>
          </a:p>
          <a:p>
            <a:pPr marL="690563" lvl="1" indent="-233363">
              <a:lnSpc>
                <a:spcPct val="80000"/>
              </a:lnSpc>
              <a:spcBef>
                <a:spcPct val="50000"/>
              </a:spcBef>
              <a:buFontTx/>
              <a:buChar char="•"/>
            </a:pPr>
            <a:r>
              <a:rPr lang="en-US" dirty="0">
                <a:latin typeface="+mn-lt"/>
              </a:rPr>
              <a:t>Dose 1 @ 2 months of age</a:t>
            </a:r>
          </a:p>
          <a:p>
            <a:pPr marL="690563" lvl="1" indent="-233363">
              <a:lnSpc>
                <a:spcPct val="80000"/>
              </a:lnSpc>
              <a:spcBef>
                <a:spcPct val="50000"/>
              </a:spcBef>
              <a:buFontTx/>
              <a:buChar char="•"/>
            </a:pPr>
            <a:r>
              <a:rPr lang="en-US" dirty="0">
                <a:latin typeface="+mn-lt"/>
              </a:rPr>
              <a:t>Dose 2 @ 4 months of age</a:t>
            </a:r>
          </a:p>
          <a:p>
            <a:pPr marL="690563" lvl="1" indent="-233363">
              <a:lnSpc>
                <a:spcPct val="80000"/>
              </a:lnSpc>
              <a:spcBef>
                <a:spcPct val="50000"/>
              </a:spcBef>
              <a:buFontTx/>
              <a:buChar char="•"/>
            </a:pPr>
            <a:r>
              <a:rPr lang="en-US" dirty="0">
                <a:latin typeface="+mn-lt"/>
              </a:rPr>
              <a:t>Dose 3 @ 6 months of age </a:t>
            </a:r>
            <a:endParaRPr lang="en-US" dirty="0" smtClean="0">
              <a:latin typeface="+mn-lt"/>
            </a:endParaRPr>
          </a:p>
          <a:p>
            <a:pPr lvl="1">
              <a:lnSpc>
                <a:spcPct val="80000"/>
              </a:lnSpc>
              <a:spcBef>
                <a:spcPct val="50000"/>
              </a:spcBef>
            </a:pPr>
            <a:r>
              <a:rPr lang="en-US" sz="1600" b="1" dirty="0" smtClean="0">
                <a:latin typeface="+mn-lt"/>
              </a:rPr>
              <a:t>(</a:t>
            </a:r>
            <a:r>
              <a:rPr lang="en-US" sz="1600" b="1" dirty="0">
                <a:latin typeface="+mn-lt"/>
              </a:rPr>
              <a:t>Not required if Pedvax HIB® or Comvax® administered at 2 and 4 months of age)</a:t>
            </a:r>
          </a:p>
          <a:p>
            <a:pPr marL="690563" lvl="1" indent="-233363">
              <a:lnSpc>
                <a:spcPct val="80000"/>
              </a:lnSpc>
              <a:spcBef>
                <a:spcPct val="50000"/>
              </a:spcBef>
              <a:buFontTx/>
              <a:buChar char="•"/>
            </a:pPr>
            <a:r>
              <a:rPr lang="en-US" dirty="0">
                <a:latin typeface="+mn-lt"/>
              </a:rPr>
              <a:t>Booster dose @ 12 through 15 months of </a:t>
            </a:r>
            <a:r>
              <a:rPr lang="en-US" dirty="0" smtClean="0">
                <a:latin typeface="+mn-lt"/>
              </a:rPr>
              <a:t>age</a:t>
            </a:r>
          </a:p>
          <a:p>
            <a:pPr lvl="1">
              <a:lnSpc>
                <a:spcPct val="80000"/>
              </a:lnSpc>
              <a:spcBef>
                <a:spcPct val="50000"/>
              </a:spcBef>
            </a:pPr>
            <a:endParaRPr lang="en-US" dirty="0" smtClean="0">
              <a:latin typeface="+mn-lt"/>
            </a:endParaRPr>
          </a:p>
          <a:p>
            <a:pPr marL="742950" lvl="1" indent="-285750">
              <a:spcBef>
                <a:spcPct val="20000"/>
              </a:spcBef>
              <a:buFont typeface="Wingdings" panose="05000000000000000000" pitchFamily="2" charset="2"/>
              <a:buChar char="ü"/>
            </a:pPr>
            <a:r>
              <a:rPr lang="en-US" dirty="0" err="1">
                <a:latin typeface="+mn-lt"/>
              </a:rPr>
              <a:t>MenHibrix</a:t>
            </a:r>
            <a:r>
              <a:rPr lang="en-US" dirty="0">
                <a:latin typeface="+mn-lt"/>
              </a:rPr>
              <a:t> ® approved for use in children 6 weeks of age through 18 months of age; </a:t>
            </a:r>
            <a:r>
              <a:rPr lang="en-US" dirty="0" err="1">
                <a:latin typeface="+mn-lt"/>
              </a:rPr>
              <a:t>MenHibrix</a:t>
            </a:r>
            <a:r>
              <a:rPr lang="en-US" dirty="0">
                <a:latin typeface="+mn-lt"/>
              </a:rPr>
              <a:t> is recommended by ACIP only for infants at increased risk for meningococcal disease.</a:t>
            </a:r>
          </a:p>
          <a:p>
            <a:pPr marL="742950" lvl="1" indent="-285750">
              <a:spcBef>
                <a:spcPct val="20000"/>
              </a:spcBef>
              <a:buFont typeface="Wingdings" panose="05000000000000000000" pitchFamily="2" charset="2"/>
              <a:buChar char="ü"/>
            </a:pPr>
            <a:r>
              <a:rPr lang="en-US" dirty="0" err="1" smtClean="0">
                <a:latin typeface="+mn-lt"/>
              </a:rPr>
              <a:t>Hiberix</a:t>
            </a:r>
            <a:r>
              <a:rPr lang="en-US" dirty="0" smtClean="0">
                <a:latin typeface="+mn-lt"/>
              </a:rPr>
              <a:t> </a:t>
            </a:r>
            <a:r>
              <a:rPr lang="en-US" b="1" dirty="0">
                <a:latin typeface="+mn-lt"/>
              </a:rPr>
              <a:t>®</a:t>
            </a:r>
            <a:r>
              <a:rPr lang="en-US" dirty="0">
                <a:latin typeface="+mn-lt"/>
              </a:rPr>
              <a:t> can only be used as a </a:t>
            </a:r>
            <a:r>
              <a:rPr lang="en-US" b="1" u="sng" dirty="0">
                <a:latin typeface="+mn-lt"/>
              </a:rPr>
              <a:t>booster dose</a:t>
            </a:r>
            <a:r>
              <a:rPr lang="en-US" dirty="0">
                <a:latin typeface="+mn-lt"/>
              </a:rPr>
              <a:t> (final) for children</a:t>
            </a:r>
          </a:p>
          <a:p>
            <a:pPr>
              <a:spcBef>
                <a:spcPct val="20000"/>
              </a:spcBef>
            </a:pPr>
            <a:r>
              <a:rPr lang="en-US" dirty="0">
                <a:latin typeface="+mn-lt"/>
              </a:rPr>
              <a:t>          </a:t>
            </a:r>
            <a:r>
              <a:rPr lang="en-US" dirty="0" smtClean="0">
                <a:latin typeface="+mn-lt"/>
              </a:rPr>
              <a:t>  who </a:t>
            </a:r>
            <a:r>
              <a:rPr lang="en-US" dirty="0">
                <a:latin typeface="+mn-lt"/>
              </a:rPr>
              <a:t>have previously received the primary 2 or 3 dose series of</a:t>
            </a:r>
          </a:p>
          <a:p>
            <a:pPr>
              <a:spcBef>
                <a:spcPct val="20000"/>
              </a:spcBef>
            </a:pPr>
            <a:r>
              <a:rPr lang="en-US" dirty="0">
                <a:latin typeface="+mn-lt"/>
              </a:rPr>
              <a:t>          </a:t>
            </a:r>
            <a:r>
              <a:rPr lang="en-US" dirty="0" smtClean="0">
                <a:latin typeface="+mn-lt"/>
              </a:rPr>
              <a:t>  </a:t>
            </a:r>
            <a:r>
              <a:rPr lang="en-US" dirty="0" err="1" smtClean="0">
                <a:latin typeface="+mn-lt"/>
              </a:rPr>
              <a:t>Hib</a:t>
            </a:r>
            <a:r>
              <a:rPr lang="en-US" dirty="0" smtClean="0">
                <a:latin typeface="+mn-lt"/>
              </a:rPr>
              <a:t> </a:t>
            </a:r>
            <a:r>
              <a:rPr lang="en-US" dirty="0">
                <a:latin typeface="+mn-lt"/>
              </a:rPr>
              <a:t>vaccine</a:t>
            </a:r>
            <a:r>
              <a:rPr lang="en-US" dirty="0" smtClean="0">
                <a:latin typeface="+mn-lt"/>
              </a:rPr>
              <a:t>.</a:t>
            </a:r>
            <a:r>
              <a:rPr lang="en-US" dirty="0">
                <a:latin typeface="+mn-lt"/>
              </a:rPr>
              <a:t>	</a:t>
            </a:r>
            <a:r>
              <a:rPr lang="en-US" dirty="0" smtClean="0">
                <a:latin typeface="+mn-lt"/>
              </a:rPr>
              <a:t> </a:t>
            </a:r>
          </a:p>
          <a:p>
            <a:pPr>
              <a:lnSpc>
                <a:spcPct val="80000"/>
              </a:lnSpc>
              <a:spcBef>
                <a:spcPct val="20000"/>
              </a:spcBef>
            </a:pPr>
            <a:endParaRPr lang="en-US" dirty="0">
              <a:latin typeface="+mn-lt"/>
            </a:endParaRPr>
          </a:p>
        </p:txBody>
      </p:sp>
      <p:graphicFrame>
        <p:nvGraphicFramePr>
          <p:cNvPr id="51205" name="Object 6"/>
          <p:cNvGraphicFramePr>
            <a:graphicFrameLocks noChangeAspect="1"/>
          </p:cNvGraphicFramePr>
          <p:nvPr>
            <p:extLst>
              <p:ext uri="{D42A27DB-BD31-4B8C-83A1-F6EECF244321}">
                <p14:modId xmlns:p14="http://schemas.microsoft.com/office/powerpoint/2010/main" val="248330798"/>
              </p:ext>
            </p:extLst>
          </p:nvPr>
        </p:nvGraphicFramePr>
        <p:xfrm>
          <a:off x="7086600" y="1676400"/>
          <a:ext cx="1450975" cy="1600200"/>
        </p:xfrm>
        <a:graphic>
          <a:graphicData uri="http://schemas.openxmlformats.org/presentationml/2006/ole">
            <mc:AlternateContent xmlns:mc="http://schemas.openxmlformats.org/markup-compatibility/2006">
              <mc:Choice xmlns:v="urn:schemas-microsoft-com:vml" Requires="v">
                <p:oleObj spid="_x0000_s43035" name="Image" r:id="rId5" imgW="2320000" imgH="2560000" progId="">
                  <p:embed/>
                </p:oleObj>
              </mc:Choice>
              <mc:Fallback>
                <p:oleObj name="Image" r:id="rId5" imgW="2320000" imgH="256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676400"/>
                        <a:ext cx="1450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6" name="Picture 9" descr="hib_aap006"/>
          <p:cNvPicPr>
            <a:picLocks noChangeAspect="1" noChangeArrowheads="1"/>
          </p:cNvPicPr>
          <p:nvPr/>
        </p:nvPicPr>
        <p:blipFill>
          <a:blip r:embed="rId7" cstate="print"/>
          <a:srcRect/>
          <a:stretch>
            <a:fillRect/>
          </a:stretch>
        </p:blipFill>
        <p:spPr bwMode="auto">
          <a:xfrm>
            <a:off x="4686300" y="1244600"/>
            <a:ext cx="2057400" cy="1825625"/>
          </a:xfrm>
          <a:prstGeom prst="rect">
            <a:avLst/>
          </a:prstGeom>
          <a:noFill/>
          <a:ln w="9525">
            <a:noFill/>
            <a:miter lim="800000"/>
            <a:headEnd/>
            <a:tailEnd/>
          </a:ln>
        </p:spPr>
      </p:pic>
      <p:sp>
        <p:nvSpPr>
          <p:cNvPr id="51207" name="Text Box 8"/>
          <p:cNvSpPr txBox="1">
            <a:spLocks noChangeArrowheads="1"/>
          </p:cNvSpPr>
          <p:nvPr/>
        </p:nvSpPr>
        <p:spPr bwMode="auto">
          <a:xfrm>
            <a:off x="685800" y="5257800"/>
            <a:ext cx="8001000" cy="457200"/>
          </a:xfrm>
          <a:prstGeom prst="rect">
            <a:avLst/>
          </a:prstGeom>
          <a:noFill/>
          <a:ln w="9525">
            <a:noFill/>
            <a:miter lim="800000"/>
            <a:headEnd/>
            <a:tailEnd/>
          </a:ln>
        </p:spPr>
        <p:txBody>
          <a:bodyPr>
            <a:spAutoFit/>
          </a:bodyPr>
          <a:lstStyle/>
          <a:p>
            <a:pPr>
              <a:spcBef>
                <a:spcPct val="20000"/>
              </a:spcBef>
            </a:pPr>
            <a:endParaRPr lang="en-US" sz="2400">
              <a:solidFill>
                <a:srgbClr val="FFFFFF"/>
              </a:solidFill>
              <a:latin typeface="Calibri" pitchFamily="34" charset="0"/>
            </a:endParaRPr>
          </a:p>
        </p:txBody>
      </p:sp>
    </p:spTree>
    <p:extLst>
      <p:ext uri="{BB962C8B-B14F-4D97-AF65-F5344CB8AC3E}">
        <p14:creationId xmlns:p14="http://schemas.microsoft.com/office/powerpoint/2010/main" val="220118858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3048000" y="1371600"/>
          <a:ext cx="3248025" cy="3886200"/>
        </p:xfrm>
        <a:graphic>
          <a:graphicData uri="http://schemas.openxmlformats.org/presentationml/2006/ole">
            <mc:AlternateContent xmlns:mc="http://schemas.openxmlformats.org/markup-compatibility/2006">
              <mc:Choice xmlns:v="urn:schemas-microsoft-com:vml" Requires="v">
                <p:oleObj spid="_x0000_s44056" name="Photo Editor Photo" r:id="rId4" imgW="4877481" imgH="7314286" progId="">
                  <p:embed/>
                </p:oleObj>
              </mc:Choice>
              <mc:Fallback>
                <p:oleObj name="Photo Editor Photo" r:id="rId4" imgW="4877481" imgH="73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371600"/>
                        <a:ext cx="324802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5" name="Text Box 3"/>
          <p:cNvSpPr txBox="1">
            <a:spLocks noChangeArrowheads="1"/>
          </p:cNvSpPr>
          <p:nvPr/>
        </p:nvSpPr>
        <p:spPr bwMode="auto">
          <a:xfrm>
            <a:off x="0" y="555625"/>
            <a:ext cx="9144000" cy="769441"/>
          </a:xfrm>
          <a:prstGeom prst="rect">
            <a:avLst/>
          </a:prstGeom>
          <a:noFill/>
          <a:ln w="28575" cap="sq">
            <a:solidFill>
              <a:srgbClr val="C00000"/>
            </a:solidFill>
            <a:miter lim="800000"/>
            <a:headEnd/>
            <a:tailEnd/>
          </a:ln>
        </p:spPr>
        <p:txBody>
          <a:bodyPr>
            <a:spAutoFit/>
          </a:bodyPr>
          <a:lstStyle/>
          <a:p>
            <a:pPr algn="ctr" eaLnBrk="0" hangingPunct="0">
              <a:spcBef>
                <a:spcPct val="30000"/>
              </a:spcBef>
            </a:pPr>
            <a:r>
              <a:rPr kumimoji="1" lang="en-US" sz="4400" b="1" dirty="0">
                <a:solidFill>
                  <a:schemeClr val="tx2"/>
                </a:solidFill>
                <a:latin typeface="+mj-lt"/>
              </a:rPr>
              <a:t>  </a:t>
            </a:r>
            <a:r>
              <a:rPr kumimoji="1" lang="en-US" sz="4400" b="1" dirty="0">
                <a:solidFill>
                  <a:srgbClr val="C00000"/>
                </a:solidFill>
                <a:latin typeface="+mj-lt"/>
              </a:rPr>
              <a:t>Hepatitis B</a:t>
            </a:r>
          </a:p>
        </p:txBody>
      </p:sp>
      <p:sp>
        <p:nvSpPr>
          <p:cNvPr id="8196" name="Text Box 4"/>
          <p:cNvSpPr txBox="1">
            <a:spLocks noChangeArrowheads="1"/>
          </p:cNvSpPr>
          <p:nvPr/>
        </p:nvSpPr>
        <p:spPr bwMode="auto">
          <a:xfrm>
            <a:off x="838200" y="5562600"/>
            <a:ext cx="8001000" cy="523220"/>
          </a:xfrm>
          <a:prstGeom prst="rect">
            <a:avLst/>
          </a:prstGeom>
          <a:noFill/>
          <a:ln w="12700" cap="sq">
            <a:noFill/>
            <a:miter lim="800000"/>
            <a:headEnd/>
            <a:tailEnd/>
          </a:ln>
        </p:spPr>
        <p:txBody>
          <a:bodyPr wrap="square">
            <a:spAutoFit/>
          </a:bodyPr>
          <a:lstStyle/>
          <a:p>
            <a:pPr eaLnBrk="0" hangingPunct="0">
              <a:spcBef>
                <a:spcPct val="50000"/>
              </a:spcBef>
            </a:pPr>
            <a:r>
              <a:rPr kumimoji="1" lang="en-US" sz="2800" b="1" dirty="0">
                <a:latin typeface="+mn-lt"/>
              </a:rPr>
              <a:t>Required for school and child care attendance</a:t>
            </a:r>
          </a:p>
        </p:txBody>
      </p:sp>
    </p:spTree>
    <p:extLst>
      <p:ext uri="{BB962C8B-B14F-4D97-AF65-F5344CB8AC3E}">
        <p14:creationId xmlns:p14="http://schemas.microsoft.com/office/powerpoint/2010/main" val="203791635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 y="1"/>
            <a:ext cx="8991600" cy="914399"/>
          </a:xfrm>
        </p:spPr>
        <p:txBody>
          <a:bodyPr>
            <a:normAutofit/>
          </a:bodyPr>
          <a:lstStyle/>
          <a:p>
            <a:pPr eaLnBrk="1" hangingPunct="1"/>
            <a:r>
              <a:rPr lang="en-US" b="1" dirty="0" smtClean="0">
                <a:solidFill>
                  <a:srgbClr val="C00000"/>
                </a:solidFill>
              </a:rPr>
              <a:t>Hepatitis B Vaccine</a:t>
            </a:r>
          </a:p>
        </p:txBody>
      </p:sp>
      <p:sp>
        <p:nvSpPr>
          <p:cNvPr id="46083" name="Rectangle 3"/>
          <p:cNvSpPr>
            <a:spLocks noGrp="1" noChangeArrowheads="1"/>
          </p:cNvSpPr>
          <p:nvPr>
            <p:ph type="body" idx="1"/>
          </p:nvPr>
        </p:nvSpPr>
        <p:spPr>
          <a:xfrm>
            <a:off x="152400" y="1066801"/>
            <a:ext cx="8229600" cy="5126038"/>
          </a:xfrm>
        </p:spPr>
        <p:txBody>
          <a:bodyPr/>
          <a:lstStyle/>
          <a:p>
            <a:pPr eaLnBrk="1" hangingPunct="1"/>
            <a:r>
              <a:rPr lang="en-US" sz="2400" dirty="0" smtClean="0"/>
              <a:t>Dose 1 @ birth</a:t>
            </a:r>
          </a:p>
          <a:p>
            <a:pPr marL="0" indent="0" eaLnBrk="1" hangingPunct="1">
              <a:buNone/>
            </a:pPr>
            <a:endParaRPr lang="en-US" sz="2400" dirty="0" smtClean="0"/>
          </a:p>
          <a:p>
            <a:pPr eaLnBrk="1" hangingPunct="1"/>
            <a:r>
              <a:rPr lang="en-US" sz="2400" dirty="0" smtClean="0"/>
              <a:t>Dose 2 @ 4 months of age</a:t>
            </a:r>
          </a:p>
          <a:p>
            <a:pPr lvl="1" eaLnBrk="1" hangingPunct="1"/>
            <a:r>
              <a:rPr lang="en-US" sz="1800" dirty="0" smtClean="0"/>
              <a:t>at least 1 month after first dose</a:t>
            </a:r>
          </a:p>
          <a:p>
            <a:pPr marL="457200" lvl="1" indent="0" eaLnBrk="1" hangingPunct="1">
              <a:buNone/>
            </a:pPr>
            <a:endParaRPr lang="en-US" sz="2400" dirty="0" smtClean="0"/>
          </a:p>
          <a:p>
            <a:pPr eaLnBrk="1" hangingPunct="1"/>
            <a:r>
              <a:rPr lang="en-US" sz="2400" dirty="0" smtClean="0"/>
              <a:t>Dose 3 @ 6-18 months of age:</a:t>
            </a:r>
          </a:p>
          <a:p>
            <a:pPr lvl="1" eaLnBrk="1" hangingPunct="1"/>
            <a:r>
              <a:rPr lang="en-US" sz="1800" dirty="0" smtClean="0"/>
              <a:t>Minimum of 4 months after the first dose </a:t>
            </a:r>
          </a:p>
          <a:p>
            <a:pPr lvl="1" eaLnBrk="1" hangingPunct="1"/>
            <a:r>
              <a:rPr lang="en-US" sz="1800" dirty="0" smtClean="0"/>
              <a:t>Minimum of 2 months after the second dose but not before an infant is 24 weeks  of age</a:t>
            </a:r>
          </a:p>
          <a:p>
            <a:pPr marL="457200" lvl="1" indent="0" eaLnBrk="1" hangingPunct="1">
              <a:buNone/>
            </a:pPr>
            <a:endParaRPr lang="en-US" dirty="0" smtClean="0"/>
          </a:p>
        </p:txBody>
      </p:sp>
    </p:spTree>
    <p:extLst>
      <p:ext uri="{BB962C8B-B14F-4D97-AF65-F5344CB8AC3E}">
        <p14:creationId xmlns:p14="http://schemas.microsoft.com/office/powerpoint/2010/main" val="25352363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9144000" cy="685800"/>
          </a:xfrm>
        </p:spPr>
        <p:txBody>
          <a:bodyPr>
            <a:noAutofit/>
          </a:bodyPr>
          <a:lstStyle/>
          <a:p>
            <a:pPr eaLnBrk="1" hangingPunct="1"/>
            <a:r>
              <a:rPr lang="en-US" sz="4000" b="1" dirty="0" smtClean="0">
                <a:solidFill>
                  <a:srgbClr val="C00000"/>
                </a:solidFill>
              </a:rPr>
              <a:t>Meningococcal Disease</a:t>
            </a:r>
          </a:p>
        </p:txBody>
      </p:sp>
      <p:pic>
        <p:nvPicPr>
          <p:cNvPr id="81923" name="Picture 3" descr="menicdc001"/>
          <p:cNvPicPr>
            <a:picLocks noChangeAspect="1" noChangeArrowheads="1"/>
          </p:cNvPicPr>
          <p:nvPr/>
        </p:nvPicPr>
        <p:blipFill>
          <a:blip r:embed="rId3" cstate="print"/>
          <a:srcRect/>
          <a:stretch>
            <a:fillRect/>
          </a:stretch>
        </p:blipFill>
        <p:spPr bwMode="auto">
          <a:xfrm>
            <a:off x="304800" y="1973997"/>
            <a:ext cx="3657600" cy="3133725"/>
          </a:xfrm>
          <a:prstGeom prst="rect">
            <a:avLst/>
          </a:prstGeom>
          <a:noFill/>
          <a:ln w="25400">
            <a:solidFill>
              <a:schemeClr val="tx2"/>
            </a:solidFill>
            <a:miter lim="800000"/>
            <a:headEnd/>
            <a:tailEnd/>
          </a:ln>
        </p:spPr>
      </p:pic>
      <p:pic>
        <p:nvPicPr>
          <p:cNvPr id="81924" name="Picture 4" descr="meni_mt002"/>
          <p:cNvPicPr>
            <a:picLocks noChangeAspect="1" noChangeArrowheads="1"/>
          </p:cNvPicPr>
          <p:nvPr/>
        </p:nvPicPr>
        <p:blipFill>
          <a:blip r:embed="rId4" cstate="print"/>
          <a:srcRect/>
          <a:stretch>
            <a:fillRect/>
          </a:stretch>
        </p:blipFill>
        <p:spPr bwMode="auto">
          <a:xfrm>
            <a:off x="4667250" y="2971800"/>
            <a:ext cx="4171950" cy="2914650"/>
          </a:xfrm>
          <a:prstGeom prst="rect">
            <a:avLst/>
          </a:prstGeom>
          <a:noFill/>
          <a:ln w="28575">
            <a:solidFill>
              <a:schemeClr val="tx2"/>
            </a:solidFill>
            <a:miter lim="800000"/>
            <a:headEnd/>
            <a:tailEnd/>
          </a:ln>
        </p:spPr>
      </p:pic>
      <p:sp>
        <p:nvSpPr>
          <p:cNvPr id="2" name="TextBox 1"/>
          <p:cNvSpPr txBox="1"/>
          <p:nvPr/>
        </p:nvSpPr>
        <p:spPr>
          <a:xfrm>
            <a:off x="1143000" y="1143000"/>
            <a:ext cx="7924800" cy="461665"/>
          </a:xfrm>
          <a:prstGeom prst="rect">
            <a:avLst/>
          </a:prstGeom>
          <a:noFill/>
        </p:spPr>
        <p:txBody>
          <a:bodyPr wrap="square" rtlCol="0">
            <a:spAutoFit/>
          </a:bodyPr>
          <a:lstStyle/>
          <a:p>
            <a:pPr algn="ctr"/>
            <a:r>
              <a:rPr lang="en-US" sz="2400" b="1" dirty="0" smtClean="0">
                <a:latin typeface="+mn-lt"/>
              </a:rPr>
              <a:t>New 7</a:t>
            </a:r>
            <a:r>
              <a:rPr lang="en-US" sz="2400" b="1" baseline="30000" dirty="0" smtClean="0">
                <a:latin typeface="+mn-lt"/>
              </a:rPr>
              <a:t>th</a:t>
            </a:r>
            <a:r>
              <a:rPr lang="en-US" sz="2400" b="1" dirty="0" smtClean="0">
                <a:latin typeface="+mn-lt"/>
              </a:rPr>
              <a:t> Grade School Requirement</a:t>
            </a:r>
            <a:endParaRPr lang="en-US" sz="2400" b="1" dirty="0">
              <a:latin typeface="+mn-lt"/>
            </a:endParaRPr>
          </a:p>
        </p:txBody>
      </p:sp>
    </p:spTree>
    <p:extLst>
      <p:ext uri="{BB962C8B-B14F-4D97-AF65-F5344CB8AC3E}">
        <p14:creationId xmlns:p14="http://schemas.microsoft.com/office/powerpoint/2010/main" val="416328927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228600"/>
            <a:ext cx="9372600" cy="838200"/>
          </a:xfrm>
        </p:spPr>
        <p:txBody>
          <a:bodyPr/>
          <a:lstStyle/>
          <a:p>
            <a:pPr eaLnBrk="1" hangingPunct="1"/>
            <a:r>
              <a:rPr lang="en-US" sz="3600" b="1" dirty="0" smtClean="0">
                <a:solidFill>
                  <a:srgbClr val="C00000"/>
                </a:solidFill>
              </a:rPr>
              <a:t>Meningococcal Disease</a:t>
            </a:r>
          </a:p>
        </p:txBody>
      </p:sp>
      <p:sp>
        <p:nvSpPr>
          <p:cNvPr id="82947" name="Rectangle 3"/>
          <p:cNvSpPr>
            <a:spLocks noChangeArrowheads="1"/>
          </p:cNvSpPr>
          <p:nvPr/>
        </p:nvSpPr>
        <p:spPr bwMode="auto">
          <a:xfrm>
            <a:off x="685800" y="1524000"/>
            <a:ext cx="3810000" cy="4114800"/>
          </a:xfrm>
          <a:prstGeom prst="rect">
            <a:avLst/>
          </a:prstGeom>
          <a:noFill/>
          <a:ln w="9525">
            <a:noFill/>
            <a:miter lim="800000"/>
            <a:headEnd/>
            <a:tailEnd/>
          </a:ln>
        </p:spPr>
        <p:txBody>
          <a:bodyPr/>
          <a:lstStyle/>
          <a:p>
            <a:pPr marL="342900" indent="-342900">
              <a:lnSpc>
                <a:spcPct val="90000"/>
              </a:lnSpc>
              <a:spcBef>
                <a:spcPct val="20000"/>
              </a:spcBef>
            </a:pPr>
            <a:r>
              <a:rPr lang="en-US" sz="2400" b="1" u="sng" dirty="0"/>
              <a:t>Meningitis</a:t>
            </a:r>
          </a:p>
          <a:p>
            <a:pPr marL="342900" indent="-342900">
              <a:lnSpc>
                <a:spcPct val="90000"/>
              </a:lnSpc>
              <a:spcBef>
                <a:spcPct val="20000"/>
              </a:spcBef>
              <a:buFontTx/>
              <a:buChar char="•"/>
            </a:pPr>
            <a:r>
              <a:rPr lang="en-US" sz="2200" dirty="0"/>
              <a:t>Fever and headache</a:t>
            </a:r>
          </a:p>
          <a:p>
            <a:pPr marL="342900" indent="-342900">
              <a:lnSpc>
                <a:spcPct val="90000"/>
              </a:lnSpc>
              <a:spcBef>
                <a:spcPct val="20000"/>
              </a:spcBef>
            </a:pPr>
            <a:r>
              <a:rPr lang="en-US" sz="2200" dirty="0"/>
              <a:t>     (flu-like symptoms)</a:t>
            </a:r>
          </a:p>
          <a:p>
            <a:pPr marL="342900" indent="-342900">
              <a:lnSpc>
                <a:spcPct val="90000"/>
              </a:lnSpc>
              <a:spcBef>
                <a:spcPct val="20000"/>
              </a:spcBef>
              <a:buFontTx/>
              <a:buChar char="•"/>
            </a:pPr>
            <a:r>
              <a:rPr lang="en-US" sz="2200" dirty="0"/>
              <a:t>Stiff neck</a:t>
            </a:r>
          </a:p>
          <a:p>
            <a:pPr marL="342900" indent="-342900">
              <a:lnSpc>
                <a:spcPct val="90000"/>
              </a:lnSpc>
              <a:spcBef>
                <a:spcPct val="20000"/>
              </a:spcBef>
              <a:buFontTx/>
              <a:buChar char="•"/>
            </a:pPr>
            <a:r>
              <a:rPr lang="en-US" sz="2200" dirty="0"/>
              <a:t>Nausea</a:t>
            </a:r>
          </a:p>
          <a:p>
            <a:pPr marL="342900" indent="-342900">
              <a:lnSpc>
                <a:spcPct val="90000"/>
              </a:lnSpc>
              <a:spcBef>
                <a:spcPct val="20000"/>
              </a:spcBef>
              <a:buFontTx/>
              <a:buChar char="•"/>
            </a:pPr>
            <a:r>
              <a:rPr lang="en-US" sz="2200" dirty="0"/>
              <a:t>Altered mental status</a:t>
            </a:r>
          </a:p>
          <a:p>
            <a:pPr marL="342900" indent="-342900">
              <a:lnSpc>
                <a:spcPct val="90000"/>
              </a:lnSpc>
              <a:spcBef>
                <a:spcPct val="20000"/>
              </a:spcBef>
              <a:buFontTx/>
              <a:buChar char="•"/>
            </a:pPr>
            <a:r>
              <a:rPr lang="en-US" sz="2200" dirty="0"/>
              <a:t>Seizures </a:t>
            </a:r>
          </a:p>
          <a:p>
            <a:pPr marL="342900" indent="-342900">
              <a:lnSpc>
                <a:spcPct val="90000"/>
              </a:lnSpc>
              <a:spcBef>
                <a:spcPct val="20000"/>
              </a:spcBef>
            </a:pPr>
            <a:endParaRPr lang="en-US" sz="2200" dirty="0"/>
          </a:p>
          <a:p>
            <a:pPr marL="342900" indent="-342900">
              <a:lnSpc>
                <a:spcPct val="90000"/>
              </a:lnSpc>
              <a:spcBef>
                <a:spcPct val="20000"/>
              </a:spcBef>
            </a:pPr>
            <a:r>
              <a:rPr lang="en-US" sz="2400" b="1" dirty="0"/>
              <a:t>	~50% of cases</a:t>
            </a:r>
          </a:p>
          <a:p>
            <a:pPr marL="342900" indent="-342900">
              <a:lnSpc>
                <a:spcPct val="90000"/>
              </a:lnSpc>
              <a:spcBef>
                <a:spcPct val="20000"/>
              </a:spcBef>
            </a:pPr>
            <a:r>
              <a:rPr lang="en-US" sz="2400" b="1" dirty="0"/>
              <a:t>	3%-10% fatality rate       </a:t>
            </a:r>
          </a:p>
        </p:txBody>
      </p:sp>
      <p:sp>
        <p:nvSpPr>
          <p:cNvPr id="403460" name="Rectangle 4"/>
          <p:cNvSpPr>
            <a:spLocks noChangeArrowheads="1"/>
          </p:cNvSpPr>
          <p:nvPr/>
        </p:nvSpPr>
        <p:spPr bwMode="auto">
          <a:xfrm>
            <a:off x="4648200" y="1600200"/>
            <a:ext cx="4495800" cy="4114800"/>
          </a:xfrm>
          <a:prstGeom prst="rect">
            <a:avLst/>
          </a:prstGeom>
          <a:noFill/>
          <a:ln w="9525">
            <a:noFill/>
            <a:miter lim="800000"/>
            <a:headEnd/>
            <a:tailEnd/>
          </a:ln>
        </p:spPr>
        <p:txBody>
          <a:bodyPr/>
          <a:lstStyle/>
          <a:p>
            <a:pPr marL="411163" indent="-411163">
              <a:lnSpc>
                <a:spcPct val="80000"/>
              </a:lnSpc>
              <a:spcBef>
                <a:spcPct val="20000"/>
              </a:spcBef>
            </a:pPr>
            <a:r>
              <a:rPr lang="en-US" sz="2400" b="1" u="sng" dirty="0"/>
              <a:t>Meningococcemia</a:t>
            </a:r>
          </a:p>
          <a:p>
            <a:pPr marL="411163" indent="-411163">
              <a:lnSpc>
                <a:spcPct val="80000"/>
              </a:lnSpc>
              <a:spcBef>
                <a:spcPct val="20000"/>
              </a:spcBef>
              <a:buFontTx/>
              <a:buChar char="•"/>
            </a:pPr>
            <a:r>
              <a:rPr lang="en-US" sz="2200" dirty="0"/>
              <a:t>Rash</a:t>
            </a:r>
          </a:p>
          <a:p>
            <a:pPr marL="411163" indent="-411163">
              <a:lnSpc>
                <a:spcPct val="80000"/>
              </a:lnSpc>
              <a:spcBef>
                <a:spcPct val="20000"/>
              </a:spcBef>
              <a:buFontTx/>
              <a:buChar char="•"/>
            </a:pPr>
            <a:r>
              <a:rPr lang="en-US" sz="2200" dirty="0"/>
              <a:t>Vascular damage</a:t>
            </a:r>
          </a:p>
          <a:p>
            <a:pPr marL="411163" indent="-411163">
              <a:lnSpc>
                <a:spcPct val="80000"/>
              </a:lnSpc>
              <a:spcBef>
                <a:spcPct val="20000"/>
              </a:spcBef>
              <a:buFontTx/>
              <a:buChar char="•"/>
            </a:pPr>
            <a:r>
              <a:rPr lang="en-US" sz="2200" dirty="0"/>
              <a:t>Disseminated intravascular</a:t>
            </a:r>
          </a:p>
          <a:p>
            <a:pPr marL="411163" indent="-411163">
              <a:lnSpc>
                <a:spcPct val="80000"/>
              </a:lnSpc>
              <a:spcBef>
                <a:spcPct val="20000"/>
              </a:spcBef>
            </a:pPr>
            <a:r>
              <a:rPr lang="en-US" sz="2200" dirty="0"/>
              <a:t>      coagulation</a:t>
            </a:r>
          </a:p>
          <a:p>
            <a:pPr marL="411163" indent="-411163">
              <a:lnSpc>
                <a:spcPct val="80000"/>
              </a:lnSpc>
              <a:spcBef>
                <a:spcPct val="20000"/>
              </a:spcBef>
              <a:buFontTx/>
              <a:buChar char="•"/>
            </a:pPr>
            <a:r>
              <a:rPr lang="en-US" sz="2200" dirty="0"/>
              <a:t>Multi-organ failure</a:t>
            </a:r>
          </a:p>
          <a:p>
            <a:pPr marL="411163" indent="-411163">
              <a:lnSpc>
                <a:spcPct val="80000"/>
              </a:lnSpc>
              <a:spcBef>
                <a:spcPct val="20000"/>
              </a:spcBef>
              <a:buFontTx/>
              <a:buChar char="•"/>
            </a:pPr>
            <a:r>
              <a:rPr lang="en-US" sz="2200" dirty="0"/>
              <a:t>Shock</a:t>
            </a:r>
          </a:p>
          <a:p>
            <a:pPr marL="411163" indent="-411163">
              <a:lnSpc>
                <a:spcPct val="80000"/>
              </a:lnSpc>
              <a:spcBef>
                <a:spcPct val="20000"/>
              </a:spcBef>
              <a:buFontTx/>
              <a:buChar char="•"/>
            </a:pPr>
            <a:r>
              <a:rPr lang="en-US" sz="2200" dirty="0"/>
              <a:t>Death can occur in 24 hours</a:t>
            </a:r>
          </a:p>
          <a:p>
            <a:pPr marL="411163" indent="-411163">
              <a:lnSpc>
                <a:spcPct val="80000"/>
              </a:lnSpc>
              <a:spcBef>
                <a:spcPct val="20000"/>
              </a:spcBef>
            </a:pPr>
            <a:endParaRPr lang="en-US" sz="2400" b="1" dirty="0"/>
          </a:p>
          <a:p>
            <a:pPr marL="411163" indent="-411163">
              <a:lnSpc>
                <a:spcPct val="80000"/>
              </a:lnSpc>
              <a:spcBef>
                <a:spcPct val="20000"/>
              </a:spcBef>
            </a:pPr>
            <a:r>
              <a:rPr lang="en-US" sz="2400" b="1" dirty="0"/>
              <a:t>	~5%-20% of cases</a:t>
            </a:r>
          </a:p>
          <a:p>
            <a:pPr marL="411163" indent="-411163">
              <a:lnSpc>
                <a:spcPct val="80000"/>
              </a:lnSpc>
              <a:spcBef>
                <a:spcPct val="20000"/>
              </a:spcBef>
            </a:pPr>
            <a:r>
              <a:rPr lang="en-US" sz="2400" b="1" dirty="0"/>
              <a:t>	Up to 40% fatality rate</a:t>
            </a:r>
          </a:p>
        </p:txBody>
      </p:sp>
      <p:sp>
        <p:nvSpPr>
          <p:cNvPr id="82949" name="Rectangle 5"/>
          <p:cNvSpPr>
            <a:spLocks noChangeArrowheads="1"/>
          </p:cNvSpPr>
          <p:nvPr/>
        </p:nvSpPr>
        <p:spPr bwMode="auto">
          <a:xfrm>
            <a:off x="533400" y="5562600"/>
            <a:ext cx="3695242" cy="276999"/>
          </a:xfrm>
          <a:prstGeom prst="rect">
            <a:avLst/>
          </a:prstGeom>
          <a:noFill/>
          <a:ln w="9525">
            <a:noFill/>
            <a:miter lim="800000"/>
            <a:headEnd/>
            <a:tailEnd/>
          </a:ln>
        </p:spPr>
        <p:txBody>
          <a:bodyPr wrap="none">
            <a:spAutoFit/>
          </a:bodyPr>
          <a:lstStyle/>
          <a:p>
            <a:pPr>
              <a:spcBef>
                <a:spcPct val="20000"/>
              </a:spcBef>
            </a:pPr>
            <a:r>
              <a:rPr lang="en-US" sz="1200" b="1" dirty="0"/>
              <a:t>Rosenstein NE, et al. </a:t>
            </a:r>
            <a:r>
              <a:rPr lang="en-US" sz="1200" b="1" i="1" dirty="0"/>
              <a:t>J Infect</a:t>
            </a:r>
            <a:r>
              <a:rPr lang="en-US" sz="1200" b="1" dirty="0"/>
              <a:t> </a:t>
            </a:r>
            <a:r>
              <a:rPr lang="en-US" sz="1200" b="1" i="1" dirty="0"/>
              <a:t>Dis.</a:t>
            </a:r>
            <a:r>
              <a:rPr lang="en-US" sz="1200" b="1" dirty="0"/>
              <a:t> 1999;180:1894</a:t>
            </a:r>
          </a:p>
        </p:txBody>
      </p:sp>
      <p:sp>
        <p:nvSpPr>
          <p:cNvPr id="82950" name="Text Box 6"/>
          <p:cNvSpPr txBox="1">
            <a:spLocks noChangeArrowheads="1"/>
          </p:cNvSpPr>
          <p:nvPr/>
        </p:nvSpPr>
        <p:spPr bwMode="auto">
          <a:xfrm>
            <a:off x="533400" y="5943600"/>
            <a:ext cx="5130800" cy="274638"/>
          </a:xfrm>
          <a:prstGeom prst="rect">
            <a:avLst/>
          </a:prstGeom>
          <a:noFill/>
          <a:ln w="9525">
            <a:noFill/>
            <a:miter lim="800000"/>
            <a:headEnd/>
            <a:tailEnd/>
          </a:ln>
        </p:spPr>
        <p:txBody>
          <a:bodyPr>
            <a:spAutoFit/>
          </a:bodyPr>
          <a:lstStyle/>
          <a:p>
            <a:pPr>
              <a:spcBef>
                <a:spcPct val="50000"/>
              </a:spcBef>
            </a:pPr>
            <a:r>
              <a:rPr lang="en-US" sz="1200" b="1" dirty="0"/>
              <a:t>Rosenstein NE, et al. NEJM 2001;344:1378</a:t>
            </a:r>
          </a:p>
        </p:txBody>
      </p:sp>
    </p:spTree>
    <p:extLst>
      <p:ext uri="{BB962C8B-B14F-4D97-AF65-F5344CB8AC3E}">
        <p14:creationId xmlns:p14="http://schemas.microsoft.com/office/powerpoint/2010/main" val="322592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46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346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34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346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346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346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346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346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3460">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346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599A638E-022F-40E9-A66D-713513E9E340}" type="slidenum">
              <a:rPr lang="en-US" sz="1400" b="1">
                <a:solidFill>
                  <a:srgbClr val="FFFFFF"/>
                </a:solidFill>
              </a:rPr>
              <a:pPr algn="r"/>
              <a:t>27</a:t>
            </a:fld>
            <a:endParaRPr lang="en-US" sz="1400" b="1">
              <a:solidFill>
                <a:srgbClr val="FFFFFF"/>
              </a:solidFill>
            </a:endParaRPr>
          </a:p>
        </p:txBody>
      </p:sp>
      <p:sp>
        <p:nvSpPr>
          <p:cNvPr id="492547" name="Rectangle 2"/>
          <p:cNvSpPr>
            <a:spLocks noGrp="1" noChangeArrowheads="1"/>
          </p:cNvSpPr>
          <p:nvPr>
            <p:ph type="title" idx="4294967295"/>
          </p:nvPr>
        </p:nvSpPr>
        <p:spPr>
          <a:xfrm>
            <a:off x="-228600" y="-228600"/>
            <a:ext cx="9372600" cy="1143000"/>
          </a:xfrm>
        </p:spPr>
        <p:txBody>
          <a:bodyPr>
            <a:normAutofit/>
          </a:bodyPr>
          <a:lstStyle/>
          <a:p>
            <a:r>
              <a:rPr lang="en-US" sz="3200" b="1" dirty="0" smtClean="0">
                <a:solidFill>
                  <a:srgbClr val="C00000"/>
                </a:solidFill>
              </a:rPr>
              <a:t>Meningococcal Conjugate Vaccine (MCV4)</a:t>
            </a:r>
            <a:endParaRPr lang="en-US" sz="3200" b="1" dirty="0" smtClean="0">
              <a:solidFill>
                <a:srgbClr val="C00000"/>
              </a:solidFill>
              <a:sym typeface="Symbol" pitchFamily="18" charset="2"/>
            </a:endParaRPr>
          </a:p>
        </p:txBody>
      </p:sp>
      <p:sp>
        <p:nvSpPr>
          <p:cNvPr id="492548" name="Rectangle 3"/>
          <p:cNvSpPr>
            <a:spLocks noGrp="1" noChangeArrowheads="1"/>
          </p:cNvSpPr>
          <p:nvPr>
            <p:ph type="body" idx="4294967295"/>
          </p:nvPr>
        </p:nvSpPr>
        <p:spPr>
          <a:xfrm>
            <a:off x="0" y="685800"/>
            <a:ext cx="8915400" cy="1219200"/>
          </a:xfrm>
        </p:spPr>
        <p:txBody>
          <a:bodyPr>
            <a:normAutofit/>
          </a:bodyPr>
          <a:lstStyle/>
          <a:p>
            <a:pPr algn="ctr">
              <a:spcBef>
                <a:spcPct val="35000"/>
              </a:spcBef>
              <a:buClr>
                <a:srgbClr val="FFFFCC"/>
              </a:buClr>
              <a:buFontTx/>
              <a:buNone/>
            </a:pPr>
            <a:r>
              <a:rPr lang="en-US" sz="2400" dirty="0" smtClean="0"/>
              <a:t>Menactra</a:t>
            </a:r>
            <a:r>
              <a:rPr lang="en-US" sz="2400" dirty="0" smtClean="0">
                <a:sym typeface="Symbol" pitchFamily="18" charset="2"/>
              </a:rPr>
              <a:t></a:t>
            </a:r>
            <a:r>
              <a:rPr lang="en-US" sz="2400" dirty="0" smtClean="0"/>
              <a:t> licensed for 9 months</a:t>
            </a:r>
            <a:r>
              <a:rPr lang="en-US" sz="2400" dirty="0" smtClean="0">
                <a:solidFill>
                  <a:schemeClr val="accent1"/>
                </a:solidFill>
              </a:rPr>
              <a:t> </a:t>
            </a:r>
            <a:r>
              <a:rPr lang="en-US" sz="2400" dirty="0" smtClean="0"/>
              <a:t>through 55 years</a:t>
            </a:r>
          </a:p>
          <a:p>
            <a:pPr algn="ctr">
              <a:spcBef>
                <a:spcPct val="35000"/>
              </a:spcBef>
              <a:buClr>
                <a:srgbClr val="FFFFCC"/>
              </a:buClr>
              <a:buFontTx/>
              <a:buNone/>
            </a:pPr>
            <a:r>
              <a:rPr lang="en-US" sz="2400" dirty="0" smtClean="0"/>
              <a:t>Menveo</a:t>
            </a:r>
            <a:r>
              <a:rPr lang="en-US" sz="2400" dirty="0" smtClean="0">
                <a:sym typeface="Symbol" pitchFamily="18" charset="2"/>
              </a:rPr>
              <a:t>®</a:t>
            </a:r>
            <a:r>
              <a:rPr lang="en-US" sz="2400" dirty="0" smtClean="0"/>
              <a:t> licensed for ages 2 through 55 years</a:t>
            </a:r>
          </a:p>
        </p:txBody>
      </p:sp>
      <p:sp>
        <p:nvSpPr>
          <p:cNvPr id="332804" name="Text Box 4"/>
          <p:cNvSpPr txBox="1">
            <a:spLocks noChangeArrowheads="1"/>
          </p:cNvSpPr>
          <p:nvPr/>
        </p:nvSpPr>
        <p:spPr bwMode="auto">
          <a:xfrm>
            <a:off x="381000" y="1524000"/>
            <a:ext cx="8458200" cy="1692771"/>
          </a:xfrm>
          <a:prstGeom prst="rect">
            <a:avLst/>
          </a:prstGeom>
          <a:noFill/>
          <a:ln w="9525">
            <a:noFill/>
            <a:miter lim="800000"/>
            <a:headEnd/>
            <a:tailEnd/>
          </a:ln>
        </p:spPr>
        <p:txBody>
          <a:bodyPr wrap="square">
            <a:spAutoFit/>
          </a:bodyPr>
          <a:lstStyle/>
          <a:p>
            <a:endParaRPr lang="en-US" sz="2800" b="1" dirty="0" smtClean="0">
              <a:solidFill>
                <a:srgbClr val="C00000"/>
              </a:solidFill>
              <a:latin typeface="Calibri" pitchFamily="34" charset="0"/>
            </a:endParaRPr>
          </a:p>
          <a:p>
            <a:r>
              <a:rPr lang="en-US" sz="2800" b="1" dirty="0" smtClean="0">
                <a:latin typeface="+mn-lt"/>
              </a:rPr>
              <a:t>ACIP </a:t>
            </a:r>
            <a:r>
              <a:rPr lang="en-US" sz="2800" b="1" dirty="0">
                <a:latin typeface="+mn-lt"/>
              </a:rPr>
              <a:t>Recommendation: </a:t>
            </a:r>
          </a:p>
          <a:p>
            <a:pPr marL="463550" lvl="1" indent="-285750">
              <a:buFontTx/>
              <a:buChar char="•"/>
            </a:pPr>
            <a:r>
              <a:rPr lang="en-US" sz="2400" dirty="0">
                <a:latin typeface="+mn-lt"/>
              </a:rPr>
              <a:t>One dose at 11 or 12 years of age and a booster dose at 16 years of </a:t>
            </a:r>
            <a:r>
              <a:rPr lang="en-US" sz="2400" dirty="0" smtClean="0">
                <a:latin typeface="+mn-lt"/>
              </a:rPr>
              <a:t>age</a:t>
            </a:r>
            <a:endParaRPr lang="en-US" sz="2400" dirty="0">
              <a:latin typeface="+mn-lt"/>
            </a:endParaRPr>
          </a:p>
        </p:txBody>
      </p:sp>
      <p:sp>
        <p:nvSpPr>
          <p:cNvPr id="332805" name="Text Box 5"/>
          <p:cNvSpPr txBox="1">
            <a:spLocks noChangeArrowheads="1"/>
          </p:cNvSpPr>
          <p:nvPr/>
        </p:nvSpPr>
        <p:spPr bwMode="auto">
          <a:xfrm>
            <a:off x="381000" y="5822156"/>
            <a:ext cx="8305800" cy="461665"/>
          </a:xfrm>
          <a:prstGeom prst="rect">
            <a:avLst/>
          </a:prstGeom>
          <a:noFill/>
          <a:ln w="9525">
            <a:noFill/>
            <a:miter lim="800000"/>
            <a:headEnd/>
            <a:tailEnd/>
          </a:ln>
        </p:spPr>
        <p:txBody>
          <a:bodyPr wrap="square">
            <a:spAutoFit/>
          </a:bodyPr>
          <a:lstStyle/>
          <a:p>
            <a:pPr>
              <a:spcBef>
                <a:spcPct val="50000"/>
              </a:spcBef>
            </a:pPr>
            <a:r>
              <a:rPr lang="en-US" sz="1200" b="1" dirty="0">
                <a:latin typeface="Calibri" pitchFamily="34" charset="0"/>
              </a:rPr>
              <a:t>Ref. Updated Recommendations for Use of Meningococcal Conjugate Vaccines – Advisory Committee on Immunization Practices (ACIP) MMWR 2011; 60(3);72-76 January 28, 2011</a:t>
            </a:r>
          </a:p>
        </p:txBody>
      </p:sp>
      <p:sp>
        <p:nvSpPr>
          <p:cNvPr id="492551" name="Text Box 7"/>
          <p:cNvSpPr txBox="1">
            <a:spLocks noChangeArrowheads="1"/>
          </p:cNvSpPr>
          <p:nvPr/>
        </p:nvSpPr>
        <p:spPr bwMode="auto">
          <a:xfrm>
            <a:off x="7985125" y="3465513"/>
            <a:ext cx="184150" cy="366712"/>
          </a:xfrm>
          <a:prstGeom prst="rect">
            <a:avLst/>
          </a:prstGeom>
          <a:noFill/>
          <a:ln w="9525">
            <a:noFill/>
            <a:miter lim="800000"/>
            <a:headEnd/>
            <a:tailEnd/>
          </a:ln>
        </p:spPr>
        <p:txBody>
          <a:bodyPr wrap="none">
            <a:spAutoFit/>
          </a:bodyPr>
          <a:lstStyle/>
          <a:p>
            <a:endParaRPr lang="en-US">
              <a:solidFill>
                <a:srgbClr val="FFFFFF"/>
              </a:solidFill>
            </a:endParaRPr>
          </a:p>
        </p:txBody>
      </p:sp>
      <p:sp>
        <p:nvSpPr>
          <p:cNvPr id="492552" name="TextBox 6"/>
          <p:cNvSpPr txBox="1">
            <a:spLocks noChangeArrowheads="1"/>
          </p:cNvSpPr>
          <p:nvPr/>
        </p:nvSpPr>
        <p:spPr bwMode="auto">
          <a:xfrm>
            <a:off x="8001000" y="5638800"/>
            <a:ext cx="533400" cy="366713"/>
          </a:xfrm>
          <a:prstGeom prst="rect">
            <a:avLst/>
          </a:prstGeom>
          <a:noFill/>
          <a:ln w="9525">
            <a:noFill/>
            <a:miter lim="800000"/>
            <a:headEnd/>
            <a:tailEnd/>
          </a:ln>
        </p:spPr>
        <p:txBody>
          <a:bodyPr>
            <a:spAutoFit/>
          </a:bodyPr>
          <a:lstStyle/>
          <a:p>
            <a:endParaRPr lang="en-US" b="1">
              <a:solidFill>
                <a:srgbClr val="FFC000"/>
              </a:solidFill>
              <a:latin typeface="Calibri" pitchFamily="34" charset="0"/>
            </a:endParaRPr>
          </a:p>
        </p:txBody>
      </p:sp>
      <p:sp>
        <p:nvSpPr>
          <p:cNvPr id="2" name="TextBox 1"/>
          <p:cNvSpPr txBox="1"/>
          <p:nvPr/>
        </p:nvSpPr>
        <p:spPr>
          <a:xfrm>
            <a:off x="609600" y="3648869"/>
            <a:ext cx="8077200" cy="1200329"/>
          </a:xfrm>
          <a:prstGeom prst="rect">
            <a:avLst/>
          </a:prstGeom>
          <a:noFill/>
        </p:spPr>
        <p:txBody>
          <a:bodyPr wrap="square" rtlCol="0">
            <a:spAutoFit/>
          </a:bodyPr>
          <a:lstStyle/>
          <a:p>
            <a:r>
              <a:rPr lang="en-US" dirty="0" smtClean="0"/>
              <a:t>Effective July 1, 2014 children born on or after January 1, 2002 who are attending seventh grade, and children who are new entrants into a Georgia school in grades eight through twelve, must have received one dose of meningococcal conjugate vaccine (MCV4).</a:t>
            </a:r>
            <a:endParaRPr lang="en-US" dirty="0"/>
          </a:p>
        </p:txBody>
      </p:sp>
    </p:spTree>
    <p:extLst>
      <p:ext uri="{BB962C8B-B14F-4D97-AF65-F5344CB8AC3E}">
        <p14:creationId xmlns:p14="http://schemas.microsoft.com/office/powerpoint/2010/main" val="37663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80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280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280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7"/>
          <p:cNvGraphicFramePr>
            <a:graphicFrameLocks/>
          </p:cNvGraphicFramePr>
          <p:nvPr>
            <p:extLst>
              <p:ext uri="{D42A27DB-BD31-4B8C-83A1-F6EECF244321}">
                <p14:modId xmlns:p14="http://schemas.microsoft.com/office/powerpoint/2010/main" val="3466022814"/>
              </p:ext>
            </p:extLst>
          </p:nvPr>
        </p:nvGraphicFramePr>
        <p:xfrm>
          <a:off x="457200" y="1447800"/>
          <a:ext cx="8229600" cy="4734879"/>
        </p:xfrm>
        <a:graphic>
          <a:graphicData uri="http://schemas.openxmlformats.org/drawingml/2006/table">
            <a:tbl>
              <a:tblPr/>
              <a:tblGrid>
                <a:gridCol w="2146300"/>
                <a:gridCol w="1968500"/>
                <a:gridCol w="2057400"/>
                <a:gridCol w="2057400"/>
              </a:tblGrid>
              <a:tr h="522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Disease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Prevaccine (in peak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 Reduction of Cases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Diphtheria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30, 508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Measles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763,094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Mumps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212,932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Pertussis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265,269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48,277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81.8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Paralytic polio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63,302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r>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Rubella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488,796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Tetanus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601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93.8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84FF"/>
                    </a:solidFill>
                  </a:tcPr>
                </a:tc>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Hib, type 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(age &lt; 5 yrs.)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20,000 </a:t>
                      </a:r>
                      <a:r>
                        <a:rPr kumimoji="0" lang="en-US" sz="1600" b="1" i="0" u="none" strike="noStrike" cap="none" normalizeH="0" baseline="0" dirty="0" smtClean="0">
                          <a:ln>
                            <a:noFill/>
                          </a:ln>
                          <a:solidFill>
                            <a:schemeClr val="tx1"/>
                          </a:solidFill>
                          <a:effectLst/>
                          <a:latin typeface="Arial" charset="0"/>
                        </a:rPr>
                        <a:t>(yearly average in 1980’s)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30, </a:t>
                      </a:r>
                      <a:r>
                        <a:rPr kumimoji="0" lang="en-US" sz="1800" b="1" i="0" u="none" strike="noStrike" cap="none" normalizeH="0" baseline="0" dirty="0" smtClean="0">
                          <a:ln>
                            <a:noFill/>
                          </a:ln>
                          <a:solidFill>
                            <a:schemeClr val="tx1"/>
                          </a:solidFill>
                          <a:effectLst/>
                          <a:latin typeface="Arial" charset="0"/>
                        </a:rPr>
                        <a:t>plus 210 of unknown type</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&gt;99.8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solidFill>
                  </a:tcPr>
                </a:tc>
              </a:tr>
            </a:tbl>
          </a:graphicData>
        </a:graphic>
      </p:graphicFrame>
      <p:sp>
        <p:nvSpPr>
          <p:cNvPr id="3" name="Rectangle 56"/>
          <p:cNvSpPr txBox="1">
            <a:spLocks noChangeArrowheads="1"/>
          </p:cNvSpPr>
          <p:nvPr/>
        </p:nvSpPr>
        <p:spPr bwMode="auto">
          <a:xfrm>
            <a:off x="304800" y="152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dirty="0" smtClean="0">
                <a:solidFill>
                  <a:schemeClr val="accent1"/>
                </a:solidFill>
              </a:rPr>
              <a:t>20</a:t>
            </a:r>
            <a:r>
              <a:rPr lang="en-US" sz="3600" b="1" baseline="30000" dirty="0" smtClean="0">
                <a:solidFill>
                  <a:schemeClr val="accent1"/>
                </a:solidFill>
              </a:rPr>
              <a:t>th</a:t>
            </a:r>
            <a:r>
              <a:rPr lang="en-US" sz="3600" b="1" dirty="0" smtClean="0">
                <a:solidFill>
                  <a:schemeClr val="accent1"/>
                </a:solidFill>
              </a:rPr>
              <a:t> Century Peak &amp; Current Morbidity for VPDs</a:t>
            </a:r>
            <a:endParaRPr lang="en-US" sz="3600" b="1" dirty="0">
              <a:solidFill>
                <a:schemeClr val="accent1"/>
              </a:solidFill>
            </a:endParaRPr>
          </a:p>
        </p:txBody>
      </p:sp>
      <p:sp>
        <p:nvSpPr>
          <p:cNvPr id="4" name="Rectangle 59"/>
          <p:cNvSpPr>
            <a:spLocks noChangeArrowheads="1"/>
          </p:cNvSpPr>
          <p:nvPr/>
        </p:nvSpPr>
        <p:spPr bwMode="auto">
          <a:xfrm>
            <a:off x="228600" y="6324600"/>
            <a:ext cx="5622117" cy="369332"/>
          </a:xfrm>
          <a:prstGeom prst="rect">
            <a:avLst/>
          </a:prstGeom>
          <a:noFill/>
          <a:ln w="9525">
            <a:noFill/>
            <a:miter lim="800000"/>
            <a:headEnd/>
            <a:tailEnd/>
          </a:ln>
          <a:effectLst/>
        </p:spPr>
        <p:txBody>
          <a:bodyPr wrap="none">
            <a:spAutoFit/>
          </a:bodyPr>
          <a:lstStyle/>
          <a:p>
            <a:pPr eaLnBrk="0" hangingPunct="0">
              <a:spcBef>
                <a:spcPct val="50000"/>
              </a:spcBef>
            </a:pPr>
            <a:r>
              <a:rPr kumimoji="1" lang="en-US" b="1" dirty="0">
                <a:effectLst>
                  <a:outerShdw blurRad="38100" dist="38100" dir="2700000" algn="tl">
                    <a:srgbClr val="C0C0C0"/>
                  </a:outerShdw>
                </a:effectLst>
              </a:rPr>
              <a:t>MMWR (Weekly), August </a:t>
            </a:r>
            <a:r>
              <a:rPr kumimoji="1" lang="en-US" b="1" dirty="0" smtClean="0">
                <a:effectLst>
                  <a:outerShdw blurRad="38100" dist="38100" dir="2700000" algn="tl">
                    <a:srgbClr val="C0C0C0"/>
                  </a:outerShdw>
                </a:effectLst>
              </a:rPr>
              <a:t>23, 2013, 62(33); 669-682</a:t>
            </a:r>
            <a:endParaRPr kumimoji="1" lang="en-US" b="1" dirty="0">
              <a:effectLst>
                <a:outerShdw blurRad="38100" dist="38100" dir="2700000" algn="tl">
                  <a:srgbClr val="C0C0C0"/>
                </a:outerShdw>
              </a:effectLst>
            </a:endParaRPr>
          </a:p>
        </p:txBody>
      </p:sp>
      <p:sp>
        <p:nvSpPr>
          <p:cNvPr id="5" name="Oval 4"/>
          <p:cNvSpPr/>
          <p:nvPr/>
        </p:nvSpPr>
        <p:spPr>
          <a:xfrm>
            <a:off x="7010400" y="3510280"/>
            <a:ext cx="12954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8300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0"/>
            <a:ext cx="9144000" cy="838200"/>
          </a:xfrm>
        </p:spPr>
        <p:txBody>
          <a:bodyPr>
            <a:normAutofit/>
          </a:bodyPr>
          <a:lstStyle/>
          <a:p>
            <a:pPr eaLnBrk="1" hangingPunct="1"/>
            <a:r>
              <a:rPr lang="en-US" sz="4000" b="1" dirty="0" smtClean="0">
                <a:solidFill>
                  <a:srgbClr val="C00000"/>
                </a:solidFill>
              </a:rPr>
              <a:t>Recommendations vs. Requirements</a:t>
            </a:r>
          </a:p>
        </p:txBody>
      </p:sp>
      <p:sp>
        <p:nvSpPr>
          <p:cNvPr id="92163" name="Rectangle 3"/>
          <p:cNvSpPr>
            <a:spLocks noGrp="1" noChangeArrowheads="1"/>
          </p:cNvSpPr>
          <p:nvPr>
            <p:ph type="body" sz="half" idx="1"/>
          </p:nvPr>
        </p:nvSpPr>
        <p:spPr>
          <a:xfrm>
            <a:off x="304800" y="1066800"/>
            <a:ext cx="3962400" cy="4953000"/>
          </a:xfrm>
          <a:ln>
            <a:solidFill>
              <a:srgbClr val="FFCC66"/>
            </a:solidFill>
          </a:ln>
        </p:spPr>
        <p:txBody>
          <a:bodyPr/>
          <a:lstStyle/>
          <a:p>
            <a:pPr eaLnBrk="1" hangingPunct="1">
              <a:buFontTx/>
              <a:buNone/>
            </a:pPr>
            <a:r>
              <a:rPr lang="en-US" dirty="0" smtClean="0"/>
              <a:t>Recommendations:</a:t>
            </a:r>
          </a:p>
          <a:p>
            <a:pPr eaLnBrk="1" hangingPunct="1">
              <a:buFontTx/>
              <a:buNone/>
            </a:pPr>
            <a:endParaRPr lang="en-US" dirty="0" smtClean="0"/>
          </a:p>
          <a:p>
            <a:pPr lvl="1" eaLnBrk="1" hangingPunct="1"/>
            <a:r>
              <a:rPr lang="en-US" sz="2000" u="sng" dirty="0" smtClean="0"/>
              <a:t>Developed</a:t>
            </a:r>
            <a:r>
              <a:rPr lang="en-US" sz="2000" dirty="0" smtClean="0"/>
              <a:t> by ACIP</a:t>
            </a:r>
          </a:p>
          <a:p>
            <a:pPr lvl="1" eaLnBrk="1" hangingPunct="1"/>
            <a:r>
              <a:rPr lang="en-US" sz="2000" dirty="0" smtClean="0"/>
              <a:t>Basis for :</a:t>
            </a:r>
          </a:p>
          <a:p>
            <a:pPr lvl="2" eaLnBrk="1" hangingPunct="1"/>
            <a:r>
              <a:rPr lang="en-US" dirty="0" smtClean="0"/>
              <a:t>Standards for best practice</a:t>
            </a:r>
          </a:p>
          <a:p>
            <a:pPr lvl="2" eaLnBrk="1" hangingPunct="1"/>
            <a:r>
              <a:rPr lang="en-US" dirty="0" smtClean="0"/>
              <a:t>School/ Child care requirements</a:t>
            </a:r>
          </a:p>
          <a:p>
            <a:pPr lvl="2" eaLnBrk="1" hangingPunct="1">
              <a:buFontTx/>
              <a:buNone/>
            </a:pPr>
            <a:r>
              <a:rPr lang="en-US" dirty="0" smtClean="0"/>
              <a:t>	(Not mandates)</a:t>
            </a:r>
          </a:p>
          <a:p>
            <a:pPr lvl="2" eaLnBrk="1" hangingPunct="1"/>
            <a:r>
              <a:rPr lang="en-US" dirty="0" smtClean="0"/>
              <a:t>GRITS Algorithms</a:t>
            </a:r>
          </a:p>
          <a:p>
            <a:pPr lvl="1" eaLnBrk="1" hangingPunct="1">
              <a:buFontTx/>
              <a:buNone/>
            </a:pPr>
            <a:endParaRPr lang="en-US" dirty="0" smtClean="0"/>
          </a:p>
        </p:txBody>
      </p:sp>
      <p:sp>
        <p:nvSpPr>
          <p:cNvPr id="92164" name="Rectangle 4"/>
          <p:cNvSpPr>
            <a:spLocks noGrp="1" noChangeArrowheads="1"/>
          </p:cNvSpPr>
          <p:nvPr>
            <p:ph type="body" sz="half" idx="2"/>
          </p:nvPr>
        </p:nvSpPr>
        <p:spPr>
          <a:xfrm>
            <a:off x="4419600" y="1066800"/>
            <a:ext cx="4343400" cy="4953000"/>
          </a:xfrm>
          <a:ln>
            <a:solidFill>
              <a:srgbClr val="FFCC66"/>
            </a:solidFill>
          </a:ln>
        </p:spPr>
        <p:txBody>
          <a:bodyPr/>
          <a:lstStyle/>
          <a:p>
            <a:pPr eaLnBrk="1" hangingPunct="1">
              <a:buFontTx/>
              <a:buNone/>
            </a:pPr>
            <a:r>
              <a:rPr lang="en-US" dirty="0" smtClean="0"/>
              <a:t>Requirements:</a:t>
            </a:r>
          </a:p>
          <a:p>
            <a:pPr eaLnBrk="1" hangingPunct="1">
              <a:buFontTx/>
              <a:buNone/>
            </a:pPr>
            <a:endParaRPr lang="en-US" dirty="0" smtClean="0"/>
          </a:p>
          <a:p>
            <a:pPr lvl="1" eaLnBrk="1" hangingPunct="1"/>
            <a:r>
              <a:rPr lang="en-US" sz="2000" u="sng" dirty="0" smtClean="0"/>
              <a:t>Developed</a:t>
            </a:r>
            <a:r>
              <a:rPr lang="en-US" sz="2000" dirty="0" smtClean="0"/>
              <a:t> by each state in US</a:t>
            </a:r>
            <a:endParaRPr lang="en-US" sz="2000" u="sng" dirty="0" smtClean="0"/>
          </a:p>
          <a:p>
            <a:pPr lvl="1" eaLnBrk="1" hangingPunct="1"/>
            <a:r>
              <a:rPr lang="en-US" sz="2000" dirty="0" smtClean="0"/>
              <a:t>Based on ACIP Recommendations</a:t>
            </a:r>
          </a:p>
          <a:p>
            <a:pPr lvl="1" eaLnBrk="1" hangingPunct="1">
              <a:lnSpc>
                <a:spcPct val="0"/>
              </a:lnSpc>
            </a:pPr>
            <a:endParaRPr lang="en-US" sz="2000" dirty="0" smtClean="0"/>
          </a:p>
          <a:p>
            <a:pPr lvl="1" eaLnBrk="1" hangingPunct="1">
              <a:lnSpc>
                <a:spcPct val="110000"/>
              </a:lnSpc>
            </a:pPr>
            <a:r>
              <a:rPr lang="en-US" sz="2000" dirty="0" smtClean="0"/>
              <a:t>May </a:t>
            </a:r>
            <a:r>
              <a:rPr lang="en-US" sz="2000" b="1" dirty="0" smtClean="0"/>
              <a:t>not</a:t>
            </a:r>
            <a:r>
              <a:rPr lang="en-US" sz="2000" dirty="0" smtClean="0"/>
              <a:t> include all recommended vaccines</a:t>
            </a:r>
          </a:p>
          <a:p>
            <a:pPr lvl="1" eaLnBrk="1" hangingPunct="1">
              <a:buFontTx/>
              <a:buNone/>
            </a:pPr>
            <a:r>
              <a:rPr lang="en-US" dirty="0" smtClean="0">
                <a:solidFill>
                  <a:schemeClr val="tx2"/>
                </a:solidFill>
                <a:latin typeface="Arial" pitchFamily="34" charset="0"/>
              </a:rPr>
              <a:t> </a:t>
            </a:r>
          </a:p>
        </p:txBody>
      </p:sp>
    </p:spTree>
    <p:extLst>
      <p:ext uri="{BB962C8B-B14F-4D97-AF65-F5344CB8AC3E}">
        <p14:creationId xmlns:p14="http://schemas.microsoft.com/office/powerpoint/2010/main" val="79083257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38200"/>
          </a:xfrm>
        </p:spPr>
        <p:txBody>
          <a:bodyPr>
            <a:normAutofit/>
          </a:bodyPr>
          <a:lstStyle/>
          <a:p>
            <a:pPr algn="ctr">
              <a:defRPr/>
            </a:pPr>
            <a:r>
              <a:rPr lang="en-US" b="1" kern="1200" dirty="0" smtClean="0">
                <a:solidFill>
                  <a:srgbClr val="C00000"/>
                </a:solidFill>
              </a:rPr>
              <a:t>Notice of Requirements</a:t>
            </a:r>
            <a:endParaRPr lang="en-US" b="1" dirty="0">
              <a:solidFill>
                <a:srgbClr val="C00000"/>
              </a:solidFill>
            </a:endParaRPr>
          </a:p>
        </p:txBody>
      </p:sp>
      <p:sp>
        <p:nvSpPr>
          <p:cNvPr id="7171" name="Content Placeholder 2"/>
          <p:cNvSpPr>
            <a:spLocks noGrp="1"/>
          </p:cNvSpPr>
          <p:nvPr>
            <p:ph idx="1"/>
          </p:nvPr>
        </p:nvSpPr>
        <p:spPr>
          <a:xfrm>
            <a:off x="152400" y="1066800"/>
            <a:ext cx="8229600" cy="5372101"/>
          </a:xfrm>
        </p:spPr>
        <p:txBody>
          <a:bodyPr/>
          <a:lstStyle/>
          <a:p>
            <a:r>
              <a:rPr lang="en-US" sz="2000" dirty="0" smtClean="0"/>
              <a:t>To obtain nursing contact hours for this session, you must be present for the entire presentation and complete and submit an evaluation.  </a:t>
            </a:r>
          </a:p>
          <a:p>
            <a:pPr marL="0" indent="0">
              <a:buNone/>
            </a:pPr>
            <a:endParaRPr lang="en-US" sz="2000" dirty="0" smtClean="0"/>
          </a:p>
          <a:p>
            <a:r>
              <a:rPr lang="en-US" sz="2000" dirty="0" smtClean="0"/>
              <a:t>Contact hours for this session will be available </a:t>
            </a:r>
            <a:r>
              <a:rPr lang="en-US" sz="2000" dirty="0" smtClean="0"/>
              <a:t>5/1/2014 </a:t>
            </a:r>
            <a:r>
              <a:rPr lang="en-US" sz="2000" dirty="0" smtClean="0"/>
              <a:t>through 8/31/2015 only for those who successfully complete this educational activity.</a:t>
            </a:r>
          </a:p>
          <a:p>
            <a:endParaRPr lang="en-US" dirty="0" smtClean="0"/>
          </a:p>
        </p:txBody>
      </p:sp>
    </p:spTree>
    <p:extLst>
      <p:ext uri="{BB962C8B-B14F-4D97-AF65-F5344CB8AC3E}">
        <p14:creationId xmlns:p14="http://schemas.microsoft.com/office/powerpoint/2010/main" val="2500398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12"/>
          <p:cNvSpPr>
            <a:spLocks noChangeArrowheads="1"/>
          </p:cNvSpPr>
          <p:nvPr/>
        </p:nvSpPr>
        <p:spPr bwMode="auto">
          <a:xfrm>
            <a:off x="4572000" y="1905000"/>
            <a:ext cx="3886200" cy="1600200"/>
          </a:xfrm>
          <a:prstGeom prst="rect">
            <a:avLst/>
          </a:prstGeom>
          <a:noFill/>
          <a:ln w="9525">
            <a:solidFill>
              <a:schemeClr val="bg2"/>
            </a:solidFill>
            <a:miter lim="800000"/>
            <a:headEnd/>
            <a:tailEnd/>
          </a:ln>
        </p:spPr>
        <p:txBody>
          <a:bodyPr wrap="none" anchor="ctr"/>
          <a:lstStyle/>
          <a:p>
            <a:endParaRPr lang="en-US">
              <a:solidFill>
                <a:srgbClr val="FFFFFF"/>
              </a:solidFill>
            </a:endParaRPr>
          </a:p>
        </p:txBody>
      </p:sp>
      <p:sp>
        <p:nvSpPr>
          <p:cNvPr id="502787" name="Rectangle 11"/>
          <p:cNvSpPr>
            <a:spLocks noChangeArrowheads="1"/>
          </p:cNvSpPr>
          <p:nvPr/>
        </p:nvSpPr>
        <p:spPr bwMode="auto">
          <a:xfrm>
            <a:off x="4572000" y="1905000"/>
            <a:ext cx="3886200" cy="1600200"/>
          </a:xfrm>
          <a:prstGeom prst="rect">
            <a:avLst/>
          </a:prstGeom>
          <a:noFill/>
          <a:ln w="19050">
            <a:solidFill>
              <a:schemeClr val="bg2"/>
            </a:solidFill>
            <a:miter lim="800000"/>
            <a:headEnd/>
            <a:tailEnd/>
          </a:ln>
        </p:spPr>
        <p:txBody>
          <a:bodyPr wrap="none" anchor="ctr"/>
          <a:lstStyle/>
          <a:p>
            <a:endParaRPr lang="en-US">
              <a:solidFill>
                <a:srgbClr val="FFFFFF"/>
              </a:solidFill>
            </a:endParaRPr>
          </a:p>
        </p:txBody>
      </p:sp>
      <p:sp>
        <p:nvSpPr>
          <p:cNvPr id="502788" name="Rectangle 9"/>
          <p:cNvSpPr>
            <a:spLocks noChangeArrowheads="1"/>
          </p:cNvSpPr>
          <p:nvPr/>
        </p:nvSpPr>
        <p:spPr bwMode="auto">
          <a:xfrm>
            <a:off x="4572000" y="1905000"/>
            <a:ext cx="3886200" cy="1600200"/>
          </a:xfrm>
          <a:prstGeom prst="rect">
            <a:avLst/>
          </a:prstGeom>
          <a:noFill/>
          <a:ln w="19050">
            <a:solidFill>
              <a:schemeClr val="bg2"/>
            </a:solidFill>
            <a:miter lim="800000"/>
            <a:headEnd/>
            <a:tailEnd/>
          </a:ln>
        </p:spPr>
        <p:txBody>
          <a:bodyPr wrap="none" anchor="ctr"/>
          <a:lstStyle/>
          <a:p>
            <a:endParaRPr lang="en-US">
              <a:solidFill>
                <a:srgbClr val="FFFFFF"/>
              </a:solidFill>
            </a:endParaRPr>
          </a:p>
        </p:txBody>
      </p:sp>
      <p:sp>
        <p:nvSpPr>
          <p:cNvPr id="502789" name="Rectangle 4"/>
          <p:cNvSpPr>
            <a:spLocks noGrp="1" noChangeArrowheads="1"/>
          </p:cNvSpPr>
          <p:nvPr>
            <p:ph type="title" idx="4294967295"/>
          </p:nvPr>
        </p:nvSpPr>
        <p:spPr>
          <a:xfrm>
            <a:off x="685800" y="0"/>
            <a:ext cx="7772400" cy="914400"/>
          </a:xfrm>
        </p:spPr>
        <p:txBody>
          <a:bodyPr>
            <a:normAutofit/>
          </a:bodyPr>
          <a:lstStyle/>
          <a:p>
            <a:r>
              <a:rPr lang="en-US" sz="4000" b="1" dirty="0" smtClean="0">
                <a:solidFill>
                  <a:srgbClr val="C00000"/>
                </a:solidFill>
              </a:rPr>
              <a:t>2014 Immunization Schedules</a:t>
            </a:r>
          </a:p>
        </p:txBody>
      </p:sp>
      <p:sp>
        <p:nvSpPr>
          <p:cNvPr id="502790" name="Rectangle 16"/>
          <p:cNvSpPr>
            <a:spLocks noChangeArrowheads="1"/>
          </p:cNvSpPr>
          <p:nvPr/>
        </p:nvSpPr>
        <p:spPr bwMode="auto">
          <a:xfrm>
            <a:off x="1143000" y="5287190"/>
            <a:ext cx="6858000" cy="855619"/>
          </a:xfrm>
          <a:prstGeom prst="rect">
            <a:avLst/>
          </a:prstGeom>
          <a:noFill/>
          <a:ln w="9525">
            <a:noFill/>
            <a:miter lim="800000"/>
            <a:headEnd/>
            <a:tailEnd/>
          </a:ln>
        </p:spPr>
        <p:txBody>
          <a:bodyPr wrap="square">
            <a:spAutoFit/>
          </a:bodyPr>
          <a:lstStyle/>
          <a:p>
            <a:pPr>
              <a:lnSpc>
                <a:spcPct val="90000"/>
              </a:lnSpc>
              <a:spcBef>
                <a:spcPct val="20000"/>
              </a:spcBef>
            </a:pPr>
            <a:endParaRPr lang="en-US" sz="1600" b="1" u="sng" dirty="0" smtClean="0">
              <a:solidFill>
                <a:srgbClr val="FF0000"/>
              </a:solidFill>
              <a:latin typeface="+mn-lt"/>
            </a:endParaRPr>
          </a:p>
          <a:p>
            <a:pPr>
              <a:lnSpc>
                <a:spcPct val="90000"/>
              </a:lnSpc>
              <a:spcBef>
                <a:spcPct val="20000"/>
              </a:spcBef>
            </a:pPr>
            <a:r>
              <a:rPr lang="en-US" sz="1600" b="1" u="sng" dirty="0" smtClean="0">
                <a:solidFill>
                  <a:srgbClr val="FF0000"/>
                </a:solidFill>
                <a:latin typeface="+mn-lt"/>
              </a:rPr>
              <a:t>Children </a:t>
            </a:r>
          </a:p>
          <a:p>
            <a:pPr>
              <a:lnSpc>
                <a:spcPct val="90000"/>
              </a:lnSpc>
              <a:spcBef>
                <a:spcPct val="20000"/>
              </a:spcBef>
              <a:buFontTx/>
              <a:buChar char="•"/>
            </a:pPr>
            <a:r>
              <a:rPr lang="en-US" sz="1600" dirty="0" smtClean="0">
                <a:solidFill>
                  <a:srgbClr val="FF0000"/>
                </a:solidFill>
                <a:latin typeface="+mn-lt"/>
              </a:rPr>
              <a:t>0-18 years/Catch-Up schedule </a:t>
            </a:r>
            <a:r>
              <a:rPr lang="en-US" sz="1600" dirty="0">
                <a:solidFill>
                  <a:srgbClr val="FF0000"/>
                </a:solidFill>
                <a:latin typeface="+mn-lt"/>
              </a:rPr>
              <a:t>for children </a:t>
            </a:r>
            <a:r>
              <a:rPr lang="en-US" sz="1600" dirty="0" smtClean="0">
                <a:solidFill>
                  <a:srgbClr val="FF0000"/>
                </a:solidFill>
                <a:latin typeface="+mn-lt"/>
              </a:rPr>
              <a:t>4 </a:t>
            </a:r>
            <a:r>
              <a:rPr lang="en-US" sz="1600" dirty="0">
                <a:solidFill>
                  <a:srgbClr val="FF0000"/>
                </a:solidFill>
                <a:latin typeface="+mn-lt"/>
              </a:rPr>
              <a:t>months -18 </a:t>
            </a:r>
            <a:r>
              <a:rPr lang="en-US" sz="1600" dirty="0" smtClean="0">
                <a:solidFill>
                  <a:srgbClr val="FF0000"/>
                </a:solidFill>
                <a:latin typeface="+mn-lt"/>
              </a:rPr>
              <a:t>years</a:t>
            </a:r>
          </a:p>
        </p:txBody>
      </p:sp>
      <p:sp>
        <p:nvSpPr>
          <p:cNvPr id="502795" name="Rectangle 10"/>
          <p:cNvSpPr>
            <a:spLocks noChangeArrowheads="1"/>
          </p:cNvSpPr>
          <p:nvPr/>
        </p:nvSpPr>
        <p:spPr bwMode="auto">
          <a:xfrm>
            <a:off x="5791200" y="2590800"/>
            <a:ext cx="3048000" cy="1981200"/>
          </a:xfrm>
          <a:prstGeom prst="rect">
            <a:avLst/>
          </a:prstGeom>
          <a:noFill/>
          <a:ln w="3175">
            <a:solidFill>
              <a:schemeClr val="bg2"/>
            </a:solidFill>
            <a:miter lim="800000"/>
            <a:headEnd/>
            <a:tailEnd/>
          </a:ln>
        </p:spPr>
        <p:txBody>
          <a:bodyPr wrap="none" anchor="ctr"/>
          <a:lstStyle/>
          <a:p>
            <a:endParaRPr lang="en-US">
              <a:solidFill>
                <a:srgbClr val="FFFFFF"/>
              </a:solidFill>
            </a:endParaRPr>
          </a:p>
        </p:txBody>
      </p:sp>
      <p:sp>
        <p:nvSpPr>
          <p:cNvPr id="502796" name="Line 13"/>
          <p:cNvSpPr>
            <a:spLocks noChangeShapeType="1"/>
          </p:cNvSpPr>
          <p:nvPr/>
        </p:nvSpPr>
        <p:spPr bwMode="auto">
          <a:xfrm>
            <a:off x="4572000" y="1905000"/>
            <a:ext cx="3886200" cy="0"/>
          </a:xfrm>
          <a:prstGeom prst="line">
            <a:avLst/>
          </a:prstGeom>
          <a:noFill/>
          <a:ln w="3175">
            <a:solidFill>
              <a:schemeClr val="bg2"/>
            </a:solidFill>
            <a:round/>
            <a:headEnd/>
            <a:tailEnd/>
          </a:ln>
        </p:spPr>
        <p:txBody>
          <a:bodyPr/>
          <a:lstStyle/>
          <a:p>
            <a:endParaRPr lang="en-US"/>
          </a:p>
        </p:txBody>
      </p:sp>
      <p:sp>
        <p:nvSpPr>
          <p:cNvPr id="502797" name="Line 14"/>
          <p:cNvSpPr>
            <a:spLocks noChangeShapeType="1"/>
          </p:cNvSpPr>
          <p:nvPr/>
        </p:nvSpPr>
        <p:spPr bwMode="auto">
          <a:xfrm>
            <a:off x="4572000" y="1905000"/>
            <a:ext cx="0" cy="1600200"/>
          </a:xfrm>
          <a:prstGeom prst="line">
            <a:avLst/>
          </a:prstGeom>
          <a:noFill/>
          <a:ln w="3175">
            <a:solidFill>
              <a:schemeClr val="bg2"/>
            </a:solidFill>
            <a:round/>
            <a:headEnd/>
            <a:tailEnd/>
          </a:ln>
        </p:spPr>
        <p:txBody>
          <a:bodyPr/>
          <a:lstStyle/>
          <a:p>
            <a:endParaRPr lang="en-US"/>
          </a:p>
        </p:txBody>
      </p:sp>
      <p:sp>
        <p:nvSpPr>
          <p:cNvPr id="502800" name="Line 17"/>
          <p:cNvSpPr>
            <a:spLocks noChangeShapeType="1"/>
          </p:cNvSpPr>
          <p:nvPr/>
        </p:nvSpPr>
        <p:spPr bwMode="auto">
          <a:xfrm>
            <a:off x="4724400" y="3657600"/>
            <a:ext cx="2971800" cy="0"/>
          </a:xfrm>
          <a:prstGeom prst="line">
            <a:avLst/>
          </a:prstGeom>
          <a:noFill/>
          <a:ln w="3175">
            <a:solidFill>
              <a:schemeClr val="bg2"/>
            </a:solidFill>
            <a:round/>
            <a:headEnd/>
            <a:tailEnd/>
          </a:ln>
        </p:spPr>
        <p:txBody>
          <a:bodyPr/>
          <a:lstStyle/>
          <a:p>
            <a:endParaRPr lang="en-US"/>
          </a:p>
        </p:txBody>
      </p:sp>
      <p:sp>
        <p:nvSpPr>
          <p:cNvPr id="502801" name="Line 18"/>
          <p:cNvSpPr>
            <a:spLocks noChangeShapeType="1"/>
          </p:cNvSpPr>
          <p:nvPr/>
        </p:nvSpPr>
        <p:spPr bwMode="auto">
          <a:xfrm>
            <a:off x="7696200" y="3657600"/>
            <a:ext cx="0" cy="1066800"/>
          </a:xfrm>
          <a:prstGeom prst="line">
            <a:avLst/>
          </a:prstGeom>
          <a:noFill/>
          <a:ln w="3175">
            <a:solidFill>
              <a:schemeClr val="bg2"/>
            </a:solidFill>
            <a:round/>
            <a:headEnd/>
            <a:tailEnd/>
          </a:ln>
        </p:spPr>
        <p:txBody>
          <a:bodyPr/>
          <a:lstStyle/>
          <a:p>
            <a:endParaRPr lang="en-US"/>
          </a:p>
        </p:txBody>
      </p:sp>
      <p:sp>
        <p:nvSpPr>
          <p:cNvPr id="502802" name="Line 19"/>
          <p:cNvSpPr>
            <a:spLocks noChangeShapeType="1"/>
          </p:cNvSpPr>
          <p:nvPr/>
        </p:nvSpPr>
        <p:spPr bwMode="auto">
          <a:xfrm>
            <a:off x="6400800" y="4800600"/>
            <a:ext cx="2514600" cy="0"/>
          </a:xfrm>
          <a:prstGeom prst="line">
            <a:avLst/>
          </a:prstGeom>
          <a:noFill/>
          <a:ln w="3175">
            <a:solidFill>
              <a:schemeClr val="bg2"/>
            </a:solidFill>
            <a:round/>
            <a:headEnd/>
            <a:tailEnd/>
          </a:ln>
        </p:spPr>
        <p:txBody>
          <a:bodyPr/>
          <a:lstStyle/>
          <a:p>
            <a:endParaRPr lang="en-US"/>
          </a:p>
        </p:txBody>
      </p:sp>
      <p:sp>
        <p:nvSpPr>
          <p:cNvPr id="502803" name="Line 20"/>
          <p:cNvSpPr>
            <a:spLocks noChangeShapeType="1"/>
          </p:cNvSpPr>
          <p:nvPr/>
        </p:nvSpPr>
        <p:spPr bwMode="auto">
          <a:xfrm>
            <a:off x="6400800" y="4724400"/>
            <a:ext cx="0" cy="1981200"/>
          </a:xfrm>
          <a:prstGeom prst="line">
            <a:avLst/>
          </a:prstGeom>
          <a:noFill/>
          <a:ln w="3175">
            <a:solidFill>
              <a:schemeClr val="bg2"/>
            </a:solidFill>
            <a:round/>
            <a:headEnd/>
            <a:tailEnd/>
          </a:ln>
        </p:spPr>
        <p:txBody>
          <a:bodyPr/>
          <a:lstStyle/>
          <a:p>
            <a:endParaRPr lang="en-US"/>
          </a:p>
        </p:txBody>
      </p:sp>
      <p:cxnSp>
        <p:nvCxnSpPr>
          <p:cNvPr id="502804" name="Straight Connector 20"/>
          <p:cNvCxnSpPr>
            <a:cxnSpLocks noChangeShapeType="1"/>
          </p:cNvCxnSpPr>
          <p:nvPr/>
        </p:nvCxnSpPr>
        <p:spPr bwMode="auto">
          <a:xfrm>
            <a:off x="4114800" y="1066800"/>
            <a:ext cx="0" cy="1676400"/>
          </a:xfrm>
          <a:prstGeom prst="line">
            <a:avLst/>
          </a:prstGeom>
          <a:noFill/>
          <a:ln w="6350" algn="ctr">
            <a:solidFill>
              <a:schemeClr val="bg2"/>
            </a:solidFill>
            <a:round/>
            <a:headEnd/>
            <a:tailEnd/>
          </a:ln>
        </p:spPr>
      </p:cxnSp>
      <p:sp>
        <p:nvSpPr>
          <p:cNvPr id="24" name="TextBox 23"/>
          <p:cNvSpPr txBox="1"/>
          <p:nvPr/>
        </p:nvSpPr>
        <p:spPr>
          <a:xfrm>
            <a:off x="609600" y="6281988"/>
            <a:ext cx="6553200" cy="369332"/>
          </a:xfrm>
          <a:prstGeom prst="rect">
            <a:avLst/>
          </a:prstGeom>
          <a:noFill/>
        </p:spPr>
        <p:txBody>
          <a:bodyPr wrap="square" rtlCol="0">
            <a:spAutoFit/>
          </a:bodyPr>
          <a:lstStyle/>
          <a:p>
            <a:pPr fontAlgn="auto">
              <a:spcAft>
                <a:spcPts val="0"/>
              </a:spcAft>
              <a:defRPr/>
            </a:pPr>
            <a:r>
              <a:rPr lang="en-US" b="1" dirty="0" smtClean="0">
                <a:latin typeface="+mn-lt"/>
              </a:rPr>
              <a:t>         Be sure to review the “Notes” section – many changes</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458200" cy="4343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1063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152400" y="0"/>
            <a:ext cx="8839200" cy="914400"/>
          </a:xfrm>
        </p:spPr>
        <p:txBody>
          <a:bodyPr/>
          <a:lstStyle/>
          <a:p>
            <a:pPr algn="ctr" eaLnBrk="1" hangingPunct="1"/>
            <a:r>
              <a:rPr lang="en-US" b="1" dirty="0" smtClean="0">
                <a:solidFill>
                  <a:srgbClr val="C00000"/>
                </a:solidFill>
              </a:rPr>
              <a:t>Vaccine Requirements</a:t>
            </a:r>
          </a:p>
        </p:txBody>
      </p:sp>
      <p:sp>
        <p:nvSpPr>
          <p:cNvPr id="18436" name="Rectangle 3"/>
          <p:cNvSpPr>
            <a:spLocks noGrp="1" noChangeArrowheads="1"/>
          </p:cNvSpPr>
          <p:nvPr>
            <p:ph type="body" idx="1"/>
          </p:nvPr>
        </p:nvSpPr>
        <p:spPr>
          <a:xfrm>
            <a:off x="152400" y="1066801"/>
            <a:ext cx="8229600" cy="5126038"/>
          </a:xfrm>
        </p:spPr>
        <p:txBody>
          <a:bodyPr>
            <a:normAutofit/>
          </a:bodyPr>
          <a:lstStyle/>
          <a:p>
            <a:pPr eaLnBrk="1" hangingPunct="1"/>
            <a:r>
              <a:rPr lang="en-US" sz="1600" dirty="0" smtClean="0"/>
              <a:t>Consistent with the Recommended Childhood and Adolescent Immunization Schedule</a:t>
            </a:r>
          </a:p>
          <a:p>
            <a:pPr eaLnBrk="1" hangingPunct="1"/>
            <a:r>
              <a:rPr lang="en-US" sz="1600" dirty="0" smtClean="0"/>
              <a:t>Children are required to be age appropriately immunized against each of these diseases: </a:t>
            </a:r>
          </a:p>
          <a:p>
            <a:pPr eaLnBrk="1" hangingPunct="1">
              <a:buFontTx/>
              <a:buNone/>
            </a:pPr>
            <a:r>
              <a:rPr lang="en-US" sz="1600" dirty="0" smtClean="0"/>
              <a:t>	</a:t>
            </a:r>
          </a:p>
          <a:p>
            <a:pPr eaLnBrk="1" hangingPunct="1">
              <a:buClr>
                <a:schemeClr val="tx1"/>
              </a:buClr>
              <a:buFontTx/>
              <a:buNone/>
            </a:pPr>
            <a:r>
              <a:rPr lang="en-US" sz="1600" dirty="0" smtClean="0"/>
              <a:t>		Hepatitis B			            	Polio</a:t>
            </a:r>
          </a:p>
          <a:p>
            <a:pPr eaLnBrk="1" hangingPunct="1">
              <a:buClr>
                <a:schemeClr val="tx1"/>
              </a:buClr>
              <a:buFontTx/>
              <a:buNone/>
            </a:pPr>
            <a:r>
              <a:rPr lang="en-US" sz="1600" dirty="0" smtClean="0"/>
              <a:t>		Diphtheria*		                       	Measles</a:t>
            </a:r>
          </a:p>
          <a:p>
            <a:pPr eaLnBrk="1" hangingPunct="1">
              <a:buClr>
                <a:schemeClr val="tx1"/>
              </a:buClr>
              <a:buFontTx/>
              <a:buNone/>
            </a:pPr>
            <a:r>
              <a:rPr lang="en-US" sz="1600" dirty="0" smtClean="0"/>
              <a:t>		Tetanus*					Mumps</a:t>
            </a:r>
          </a:p>
          <a:p>
            <a:pPr eaLnBrk="1" hangingPunct="1">
              <a:buClr>
                <a:schemeClr val="tx1"/>
              </a:buClr>
              <a:buFontTx/>
              <a:buNone/>
            </a:pPr>
            <a:r>
              <a:rPr lang="en-US" sz="1600" dirty="0" smtClean="0"/>
              <a:t>		Pertussis*					Rubella</a:t>
            </a:r>
          </a:p>
          <a:p>
            <a:pPr eaLnBrk="1" hangingPunct="1">
              <a:buClr>
                <a:schemeClr val="tx1"/>
              </a:buClr>
              <a:buFontTx/>
              <a:buNone/>
            </a:pPr>
            <a:r>
              <a:rPr lang="en-US" sz="1600" dirty="0" smtClean="0"/>
              <a:t>		</a:t>
            </a:r>
            <a:r>
              <a:rPr lang="en-US" sz="1600" i="1" dirty="0" err="1" smtClean="0"/>
              <a:t>Haemophilus</a:t>
            </a:r>
            <a:r>
              <a:rPr lang="en-US" sz="1600" i="1" dirty="0" smtClean="0"/>
              <a:t> </a:t>
            </a:r>
            <a:r>
              <a:rPr lang="en-US" sz="1600" i="1" dirty="0" err="1" smtClean="0"/>
              <a:t>Influenzae</a:t>
            </a:r>
            <a:r>
              <a:rPr lang="en-US" sz="1600" dirty="0" smtClean="0"/>
              <a:t> type b			Hepatitis A</a:t>
            </a:r>
          </a:p>
          <a:p>
            <a:pPr eaLnBrk="1" hangingPunct="1">
              <a:buClr>
                <a:schemeClr val="tx1"/>
              </a:buClr>
              <a:buFontTx/>
              <a:buNone/>
            </a:pPr>
            <a:r>
              <a:rPr lang="en-US" sz="1600" dirty="0" smtClean="0"/>
              <a:t>  		Varicella (chicken pox)                  		Pneumococcal disease</a:t>
            </a:r>
          </a:p>
          <a:p>
            <a:pPr eaLnBrk="1" hangingPunct="1">
              <a:buClr>
                <a:schemeClr val="tx1"/>
              </a:buClr>
              <a:buFontTx/>
              <a:buNone/>
            </a:pPr>
            <a:r>
              <a:rPr lang="en-US" sz="1600" dirty="0" smtClean="0"/>
              <a:t>		Meningococcal disease*</a:t>
            </a:r>
          </a:p>
          <a:p>
            <a:pPr marL="0" indent="0" eaLnBrk="1" hangingPunct="1">
              <a:lnSpc>
                <a:spcPct val="80000"/>
              </a:lnSpc>
              <a:buNone/>
            </a:pPr>
            <a:endParaRPr lang="en-US" sz="2000" dirty="0" smtClean="0"/>
          </a:p>
          <a:p>
            <a:pPr marL="0" indent="0" eaLnBrk="1" hangingPunct="1">
              <a:lnSpc>
                <a:spcPct val="80000"/>
              </a:lnSpc>
              <a:buNone/>
            </a:pPr>
            <a:endParaRPr lang="en-US" sz="2000" dirty="0"/>
          </a:p>
          <a:p>
            <a:pPr marL="0" indent="0" eaLnBrk="1" hangingPunct="1">
              <a:lnSpc>
                <a:spcPct val="80000"/>
              </a:lnSpc>
              <a:buNone/>
            </a:pPr>
            <a:endParaRPr lang="en-US" sz="2000" dirty="0" smtClean="0"/>
          </a:p>
          <a:p>
            <a:pPr marL="0" indent="0" eaLnBrk="1" hangingPunct="1">
              <a:lnSpc>
                <a:spcPct val="80000"/>
              </a:lnSpc>
              <a:buNone/>
            </a:pPr>
            <a:endParaRPr lang="en-US" sz="2000" dirty="0" smtClean="0"/>
          </a:p>
          <a:p>
            <a:pPr marL="0" indent="0" eaLnBrk="1" hangingPunct="1">
              <a:lnSpc>
                <a:spcPct val="110000"/>
              </a:lnSpc>
              <a:buNone/>
            </a:pPr>
            <a:r>
              <a:rPr lang="en-US" sz="1600" dirty="0" smtClean="0"/>
              <a:t>*Effective July 1, 2014 requirement for Tdap and MCV4 for 7</a:t>
            </a:r>
            <a:r>
              <a:rPr lang="en-US" sz="1600" baseline="30000" dirty="0" smtClean="0"/>
              <a:t>th</a:t>
            </a:r>
            <a:r>
              <a:rPr lang="en-US" sz="1600" dirty="0" smtClean="0"/>
              <a:t> grade, born 1-1-2002 and new entrants 8</a:t>
            </a:r>
            <a:r>
              <a:rPr lang="en-US" sz="1600" baseline="30000" dirty="0" smtClean="0"/>
              <a:t>th</a:t>
            </a:r>
            <a:r>
              <a:rPr lang="en-US" sz="1600" dirty="0" smtClean="0"/>
              <a:t> through 12</a:t>
            </a:r>
            <a:r>
              <a:rPr lang="en-US" sz="1600" baseline="30000" dirty="0" smtClean="0"/>
              <a:t>th</a:t>
            </a:r>
            <a:r>
              <a:rPr lang="en-US" sz="1600" dirty="0" smtClean="0"/>
              <a:t> grade</a:t>
            </a:r>
          </a:p>
        </p:txBody>
      </p:sp>
    </p:spTree>
    <p:extLst>
      <p:ext uri="{BB962C8B-B14F-4D97-AF65-F5344CB8AC3E}">
        <p14:creationId xmlns:p14="http://schemas.microsoft.com/office/powerpoint/2010/main" val="2610177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295400"/>
          </a:xfrm>
        </p:spPr>
        <p:txBody>
          <a:bodyPr>
            <a:normAutofit fontScale="90000"/>
          </a:bodyPr>
          <a:lstStyle/>
          <a:p>
            <a:r>
              <a:rPr lang="en-US" b="1" dirty="0" smtClean="0">
                <a:solidFill>
                  <a:srgbClr val="C00000"/>
                </a:solidFill>
              </a:rPr>
              <a:t>Strongly Recommended Vaccines</a:t>
            </a:r>
            <a:endParaRPr lang="en-US" b="1" dirty="0">
              <a:solidFill>
                <a:srgbClr val="C00000"/>
              </a:solidFill>
            </a:endParaRPr>
          </a:p>
        </p:txBody>
      </p:sp>
      <p:sp>
        <p:nvSpPr>
          <p:cNvPr id="3" name="Content Placeholder 2"/>
          <p:cNvSpPr>
            <a:spLocks noGrp="1"/>
          </p:cNvSpPr>
          <p:nvPr>
            <p:ph idx="1"/>
          </p:nvPr>
        </p:nvSpPr>
        <p:spPr>
          <a:xfrm>
            <a:off x="457200" y="1371600"/>
            <a:ext cx="8229600" cy="4754563"/>
          </a:xfrm>
        </p:spPr>
        <p:txBody>
          <a:bodyPr>
            <a:normAutofit fontScale="70000" lnSpcReduction="20000"/>
          </a:bodyPr>
          <a:lstStyle/>
          <a:p>
            <a:r>
              <a:rPr lang="en-US" dirty="0" smtClean="0"/>
              <a:t>Rotavirus</a:t>
            </a:r>
          </a:p>
          <a:p>
            <a:pPr marL="0" indent="0">
              <a:buNone/>
            </a:pPr>
            <a:r>
              <a:rPr lang="en-US" dirty="0" smtClean="0"/>
              <a:t>	-</a:t>
            </a:r>
            <a:r>
              <a:rPr lang="en-US" sz="2600" dirty="0" err="1" smtClean="0"/>
              <a:t>RotaTeq</a:t>
            </a:r>
            <a:r>
              <a:rPr lang="en-US" sz="2600" dirty="0" smtClean="0"/>
              <a:t>: 3 doses; ages 2,4,6 months</a:t>
            </a:r>
          </a:p>
          <a:p>
            <a:pPr marL="0" indent="0">
              <a:buNone/>
            </a:pPr>
            <a:r>
              <a:rPr lang="en-US" sz="2600" dirty="0"/>
              <a:t>	</a:t>
            </a:r>
            <a:r>
              <a:rPr lang="en-US" sz="2600" dirty="0" smtClean="0"/>
              <a:t>-</a:t>
            </a:r>
            <a:r>
              <a:rPr lang="en-US" sz="2600" dirty="0" err="1" smtClean="0"/>
              <a:t>Rotarix</a:t>
            </a:r>
            <a:r>
              <a:rPr lang="en-US" sz="2600" dirty="0" smtClean="0"/>
              <a:t>: 2 doses; ages 2 and 4 months</a:t>
            </a:r>
            <a:endParaRPr lang="en-US" sz="2600" dirty="0"/>
          </a:p>
          <a:p>
            <a:r>
              <a:rPr lang="en-US" dirty="0" smtClean="0"/>
              <a:t>HPV</a:t>
            </a:r>
          </a:p>
          <a:p>
            <a:pPr marL="0" indent="0">
              <a:buNone/>
            </a:pPr>
            <a:r>
              <a:rPr lang="en-US" dirty="0"/>
              <a:t>	</a:t>
            </a:r>
            <a:r>
              <a:rPr lang="en-US" dirty="0" smtClean="0"/>
              <a:t>-</a:t>
            </a:r>
            <a:r>
              <a:rPr lang="en-US" sz="2600" dirty="0" smtClean="0"/>
              <a:t>Gardasil: 3 doses; 0, 2, and 6 months </a:t>
            </a:r>
          </a:p>
          <a:p>
            <a:pPr marL="0" indent="0">
              <a:buNone/>
            </a:pPr>
            <a:r>
              <a:rPr lang="en-US" sz="2600" dirty="0"/>
              <a:t>	</a:t>
            </a:r>
            <a:r>
              <a:rPr lang="en-US" sz="2600" dirty="0" smtClean="0"/>
              <a:t> (male and females)</a:t>
            </a:r>
          </a:p>
          <a:p>
            <a:pPr marL="0" indent="0">
              <a:buNone/>
            </a:pPr>
            <a:r>
              <a:rPr lang="en-US" sz="2600" dirty="0"/>
              <a:t>	</a:t>
            </a:r>
            <a:r>
              <a:rPr lang="en-US" sz="2600" dirty="0" smtClean="0"/>
              <a:t>-</a:t>
            </a:r>
            <a:r>
              <a:rPr lang="en-US" sz="2600" dirty="0" err="1" smtClean="0"/>
              <a:t>Cervarix</a:t>
            </a:r>
            <a:r>
              <a:rPr lang="en-US" sz="2600" dirty="0" smtClean="0"/>
              <a:t>: 3 doses; 0, 2, and 6 months</a:t>
            </a:r>
          </a:p>
          <a:p>
            <a:pPr marL="0" indent="0">
              <a:buNone/>
            </a:pPr>
            <a:r>
              <a:rPr lang="en-US" sz="2600" dirty="0"/>
              <a:t>	</a:t>
            </a:r>
            <a:r>
              <a:rPr lang="en-US" sz="2600" dirty="0" smtClean="0"/>
              <a:t> (females only)</a:t>
            </a:r>
          </a:p>
          <a:p>
            <a:endParaRPr lang="en-US" dirty="0"/>
          </a:p>
          <a:p>
            <a:r>
              <a:rPr lang="en-US" dirty="0" smtClean="0"/>
              <a:t>Influenza</a:t>
            </a:r>
          </a:p>
          <a:p>
            <a:pPr marL="0" indent="0">
              <a:buNone/>
            </a:pPr>
            <a:r>
              <a:rPr lang="en-US" dirty="0"/>
              <a:t>	-</a:t>
            </a:r>
            <a:r>
              <a:rPr lang="en-US" sz="2600" dirty="0"/>
              <a:t>Recommended for all people age 6 months </a:t>
            </a:r>
            <a:r>
              <a:rPr lang="en-US" sz="2600" dirty="0" smtClean="0"/>
              <a:t>and older.</a:t>
            </a:r>
          </a:p>
          <a:p>
            <a:pPr marL="0" indent="0">
              <a:buNone/>
            </a:pPr>
            <a:r>
              <a:rPr lang="en-US" sz="2600" dirty="0"/>
              <a:t>	-Children aged 6 months through 8 years who receive </a:t>
            </a:r>
            <a:endParaRPr lang="en-US" sz="2600" dirty="0" smtClean="0"/>
          </a:p>
          <a:p>
            <a:pPr marL="0" indent="0">
              <a:buNone/>
            </a:pPr>
            <a:r>
              <a:rPr lang="en-US" sz="2600" dirty="0"/>
              <a:t>	</a:t>
            </a:r>
            <a:r>
              <a:rPr lang="en-US" sz="2600" dirty="0" smtClean="0"/>
              <a:t>  influenza </a:t>
            </a:r>
            <a:r>
              <a:rPr lang="en-US" sz="2600" dirty="0"/>
              <a:t>vaccine for the first time require 2 </a:t>
            </a:r>
            <a:r>
              <a:rPr lang="en-US" sz="2600" dirty="0" smtClean="0"/>
              <a:t>doses,   	 	  	  administered </a:t>
            </a:r>
            <a:r>
              <a:rPr lang="en-US" sz="2600" dirty="0"/>
              <a:t>4 weeks apart. </a:t>
            </a:r>
          </a:p>
          <a:p>
            <a:pPr marL="0" indent="0">
              <a:buNone/>
            </a:pPr>
            <a:endParaRPr lang="en-US" dirty="0"/>
          </a:p>
        </p:txBody>
      </p:sp>
    </p:spTree>
    <p:extLst>
      <p:ext uri="{BB962C8B-B14F-4D97-AF65-F5344CB8AC3E}">
        <p14:creationId xmlns:p14="http://schemas.microsoft.com/office/powerpoint/2010/main" val="2512984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0" y="0"/>
            <a:ext cx="9144000" cy="1066800"/>
          </a:xfrm>
        </p:spPr>
        <p:txBody>
          <a:bodyPr>
            <a:normAutofit/>
          </a:bodyPr>
          <a:lstStyle/>
          <a:p>
            <a:pPr algn="ctr" eaLnBrk="1" hangingPunct="1"/>
            <a:r>
              <a:rPr lang="en-US" b="1" dirty="0" smtClean="0">
                <a:solidFill>
                  <a:srgbClr val="C00000"/>
                </a:solidFill>
              </a:rPr>
              <a:t>Goal</a:t>
            </a:r>
          </a:p>
        </p:txBody>
      </p:sp>
      <p:sp>
        <p:nvSpPr>
          <p:cNvPr id="12294" name="Rectangle 3"/>
          <p:cNvSpPr>
            <a:spLocks noGrp="1" noChangeArrowheads="1"/>
          </p:cNvSpPr>
          <p:nvPr>
            <p:ph type="body" sz="half" idx="1"/>
          </p:nvPr>
        </p:nvSpPr>
        <p:spPr>
          <a:xfrm>
            <a:off x="76200" y="1219200"/>
            <a:ext cx="4724400" cy="4906963"/>
          </a:xfrm>
        </p:spPr>
        <p:txBody>
          <a:bodyPr/>
          <a:lstStyle/>
          <a:p>
            <a:pPr eaLnBrk="1" hangingPunct="1"/>
            <a:r>
              <a:rPr lang="en-US" sz="2800" b="1" dirty="0" smtClean="0"/>
              <a:t>Vaccines work</a:t>
            </a:r>
          </a:p>
          <a:p>
            <a:pPr eaLnBrk="1" hangingPunct="1">
              <a:buNone/>
            </a:pPr>
            <a:r>
              <a:rPr lang="en-US" sz="2400" dirty="0" smtClean="0"/>
              <a:t>    Goal  100 % compliance rate</a:t>
            </a:r>
          </a:p>
          <a:p>
            <a:pPr eaLnBrk="1" hangingPunct="1">
              <a:buNone/>
            </a:pPr>
            <a:endParaRPr lang="en-US" sz="2400" dirty="0" smtClean="0"/>
          </a:p>
          <a:p>
            <a:pPr lvl="1" eaLnBrk="1" hangingPunct="1">
              <a:buFontTx/>
              <a:buNone/>
            </a:pPr>
            <a:endParaRPr lang="en-US" sz="2400" dirty="0" smtClean="0"/>
          </a:p>
          <a:p>
            <a:pPr eaLnBrk="1" hangingPunct="1"/>
            <a:r>
              <a:rPr lang="en-US" sz="2800" b="1" dirty="0" smtClean="0"/>
              <a:t>Immunization Laws work</a:t>
            </a:r>
          </a:p>
          <a:p>
            <a:pPr eaLnBrk="1" hangingPunct="1">
              <a:buFontTx/>
              <a:buNone/>
            </a:pPr>
            <a:endParaRPr lang="en-US" sz="2800" dirty="0" smtClean="0"/>
          </a:p>
          <a:p>
            <a:pPr eaLnBrk="1" hangingPunct="1">
              <a:buFontTx/>
              <a:buNone/>
            </a:pPr>
            <a:endParaRPr lang="en-US" sz="2800" dirty="0" smtClean="0"/>
          </a:p>
          <a:p>
            <a:pPr eaLnBrk="1" hangingPunct="1"/>
            <a:r>
              <a:rPr lang="en-US" sz="2800" b="1" dirty="0" smtClean="0"/>
              <a:t>Partnerships work</a:t>
            </a:r>
          </a:p>
          <a:p>
            <a:pPr eaLnBrk="1" hangingPunct="1"/>
            <a:endParaRPr lang="en-US" sz="2800" dirty="0" smtClean="0"/>
          </a:p>
        </p:txBody>
      </p:sp>
      <p:graphicFrame>
        <p:nvGraphicFramePr>
          <p:cNvPr id="12290" name="Object 4"/>
          <p:cNvGraphicFramePr>
            <a:graphicFrameLocks noGrp="1" noChangeAspect="1"/>
          </p:cNvGraphicFramePr>
          <p:nvPr>
            <p:ph sz="quarter" idx="2"/>
            <p:extLst>
              <p:ext uri="{D42A27DB-BD31-4B8C-83A1-F6EECF244321}">
                <p14:modId xmlns:p14="http://schemas.microsoft.com/office/powerpoint/2010/main" val="1567993442"/>
              </p:ext>
            </p:extLst>
          </p:nvPr>
        </p:nvGraphicFramePr>
        <p:xfrm>
          <a:off x="5638800" y="1219200"/>
          <a:ext cx="2743200" cy="1295400"/>
        </p:xfrm>
        <a:graphic>
          <a:graphicData uri="http://schemas.openxmlformats.org/presentationml/2006/ole">
            <mc:AlternateContent xmlns:mc="http://schemas.openxmlformats.org/markup-compatibility/2006">
              <mc:Choice xmlns:v="urn:schemas-microsoft-com:vml" Requires="v">
                <p:oleObj spid="_x0000_s12374" name="Clip" r:id="rId4" imgW="1901160" imgH="1881720" progId="">
                  <p:embed/>
                </p:oleObj>
              </mc:Choice>
              <mc:Fallback>
                <p:oleObj name="Clip" r:id="rId4" imgW="1901160" imgH="18817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219200"/>
                        <a:ext cx="2743200" cy="1295400"/>
                      </a:xfrm>
                      <a:prstGeom prst="rect">
                        <a:avLst/>
                      </a:prstGeom>
                      <a:noFill/>
                      <a:extLst/>
                    </p:spPr>
                  </p:pic>
                </p:oleObj>
              </mc:Fallback>
            </mc:AlternateContent>
          </a:graphicData>
        </a:graphic>
      </p:graphicFrame>
      <p:graphicFrame>
        <p:nvGraphicFramePr>
          <p:cNvPr id="12291" name="Object 6"/>
          <p:cNvGraphicFramePr>
            <a:graphicFrameLocks noGrp="1" noChangeAspect="1"/>
          </p:cNvGraphicFramePr>
          <p:nvPr>
            <p:ph sz="quarter" idx="3"/>
            <p:extLst>
              <p:ext uri="{D42A27DB-BD31-4B8C-83A1-F6EECF244321}">
                <p14:modId xmlns:p14="http://schemas.microsoft.com/office/powerpoint/2010/main" val="528498735"/>
              </p:ext>
            </p:extLst>
          </p:nvPr>
        </p:nvGraphicFramePr>
        <p:xfrm>
          <a:off x="5715000" y="2895600"/>
          <a:ext cx="2352675" cy="1066800"/>
        </p:xfrm>
        <a:graphic>
          <a:graphicData uri="http://schemas.openxmlformats.org/presentationml/2006/ole">
            <mc:AlternateContent xmlns:mc="http://schemas.openxmlformats.org/markup-compatibility/2006">
              <mc:Choice xmlns:v="urn:schemas-microsoft-com:vml" Requires="v">
                <p:oleObj spid="_x0000_s12375" name="Clip" r:id="rId6" imgW="1818720" imgH="1393560" progId="">
                  <p:embed/>
                </p:oleObj>
              </mc:Choice>
              <mc:Fallback>
                <p:oleObj name="Clip" r:id="rId6" imgW="1818720" imgH="13935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895600"/>
                        <a:ext cx="2352675" cy="1066800"/>
                      </a:xfrm>
                      <a:prstGeom prst="rect">
                        <a:avLst/>
                      </a:prstGeom>
                      <a:noFill/>
                      <a:extLst/>
                    </p:spPr>
                  </p:pic>
                </p:oleObj>
              </mc:Fallback>
            </mc:AlternateContent>
          </a:graphicData>
        </a:graphic>
      </p:graphicFrame>
      <p:graphicFrame>
        <p:nvGraphicFramePr>
          <p:cNvPr id="12292" name="Object 8"/>
          <p:cNvGraphicFramePr>
            <a:graphicFrameLocks noChangeAspect="1"/>
          </p:cNvGraphicFramePr>
          <p:nvPr>
            <p:extLst>
              <p:ext uri="{D42A27DB-BD31-4B8C-83A1-F6EECF244321}">
                <p14:modId xmlns:p14="http://schemas.microsoft.com/office/powerpoint/2010/main" val="4187921862"/>
              </p:ext>
            </p:extLst>
          </p:nvPr>
        </p:nvGraphicFramePr>
        <p:xfrm>
          <a:off x="5791200" y="4343400"/>
          <a:ext cx="2667000" cy="1295400"/>
        </p:xfrm>
        <a:graphic>
          <a:graphicData uri="http://schemas.openxmlformats.org/presentationml/2006/ole">
            <mc:AlternateContent xmlns:mc="http://schemas.openxmlformats.org/markup-compatibility/2006">
              <mc:Choice xmlns:v="urn:schemas-microsoft-com:vml" Requires="v">
                <p:oleObj spid="_x0000_s12376" name="Clip" r:id="rId8" imgW="5349600" imgH="2911320" progId="">
                  <p:embed/>
                </p:oleObj>
              </mc:Choice>
              <mc:Fallback>
                <p:oleObj name="Clip" r:id="rId8" imgW="5349600" imgH="291132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4343400"/>
                        <a:ext cx="2667000" cy="1295400"/>
                      </a:xfrm>
                      <a:prstGeom prst="rect">
                        <a:avLst/>
                      </a:prstGeom>
                      <a:noFill/>
                      <a:extLst/>
                    </p:spPr>
                  </p:pic>
                </p:oleObj>
              </mc:Fallback>
            </mc:AlternateContent>
          </a:graphicData>
        </a:graphic>
      </p:graphicFrame>
    </p:spTree>
    <p:extLst>
      <p:ext uri="{BB962C8B-B14F-4D97-AF65-F5344CB8AC3E}">
        <p14:creationId xmlns:p14="http://schemas.microsoft.com/office/powerpoint/2010/main" val="2528848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52400" y="-152400"/>
            <a:ext cx="8839200" cy="1219200"/>
          </a:xfrm>
        </p:spPr>
        <p:txBody>
          <a:bodyPr/>
          <a:lstStyle/>
          <a:p>
            <a:pPr algn="ctr" eaLnBrk="1" hangingPunct="1"/>
            <a:r>
              <a:rPr lang="en-US" b="1" dirty="0" smtClean="0">
                <a:solidFill>
                  <a:srgbClr val="C00000"/>
                </a:solidFill>
              </a:rPr>
              <a:t>DPH Rules and Regulations</a:t>
            </a:r>
          </a:p>
        </p:txBody>
      </p:sp>
      <p:sp>
        <p:nvSpPr>
          <p:cNvPr id="16388" name="Rectangle 3"/>
          <p:cNvSpPr>
            <a:spLocks noGrp="1" noChangeArrowheads="1"/>
          </p:cNvSpPr>
          <p:nvPr>
            <p:ph type="body" idx="1"/>
          </p:nvPr>
        </p:nvSpPr>
        <p:spPr>
          <a:xfrm>
            <a:off x="457200" y="990600"/>
            <a:ext cx="8229600" cy="5135563"/>
          </a:xfrm>
        </p:spPr>
        <p:txBody>
          <a:bodyPr>
            <a:normAutofit/>
          </a:bodyPr>
          <a:lstStyle/>
          <a:p>
            <a:pPr eaLnBrk="1" hangingPunct="1"/>
            <a:r>
              <a:rPr lang="en-US" sz="2400" dirty="0" smtClean="0"/>
              <a:t>Provide definition of terms</a:t>
            </a:r>
          </a:p>
          <a:p>
            <a:pPr marL="0" indent="0" eaLnBrk="1" hangingPunct="1">
              <a:buNone/>
            </a:pPr>
            <a:endParaRPr lang="en-US" sz="2400" dirty="0" smtClean="0"/>
          </a:p>
          <a:p>
            <a:pPr eaLnBrk="1" hangingPunct="1"/>
            <a:r>
              <a:rPr lang="en-US" sz="2400" dirty="0" smtClean="0"/>
              <a:t>Stipulate the </a:t>
            </a:r>
            <a:r>
              <a:rPr lang="en-US" sz="2400" dirty="0" smtClean="0">
                <a:cs typeface="Arial" pitchFamily="34" charset="0"/>
              </a:rPr>
              <a:t>specific</a:t>
            </a:r>
            <a:r>
              <a:rPr lang="en-US" sz="2400" dirty="0" smtClean="0"/>
              <a:t> requirements</a:t>
            </a:r>
          </a:p>
          <a:p>
            <a:pPr lvl="1" eaLnBrk="1" hangingPunct="1"/>
            <a:r>
              <a:rPr lang="en-US" sz="2000" dirty="0" smtClean="0"/>
              <a:t>List required vaccines or </a:t>
            </a:r>
          </a:p>
          <a:p>
            <a:pPr lvl="1" eaLnBrk="1" hangingPunct="1"/>
            <a:r>
              <a:rPr lang="en-US" sz="2000" dirty="0" smtClean="0"/>
              <a:t>Acceptable proof of immunity </a:t>
            </a:r>
          </a:p>
          <a:p>
            <a:pPr lvl="1" eaLnBrk="1" hangingPunct="1"/>
            <a:r>
              <a:rPr lang="en-US" sz="2000" dirty="0" smtClean="0"/>
              <a:t>Define medical  and religious exemptions </a:t>
            </a:r>
          </a:p>
          <a:p>
            <a:pPr marL="457200" lvl="1" indent="0" eaLnBrk="1" hangingPunct="1">
              <a:buNone/>
            </a:pPr>
            <a:endParaRPr lang="en-US" sz="2400" dirty="0" smtClean="0"/>
          </a:p>
          <a:p>
            <a:pPr eaLnBrk="1" hangingPunct="1"/>
            <a:r>
              <a:rPr lang="en-US" sz="2400" dirty="0" smtClean="0"/>
              <a:t>Provide directions for issuing, maintaining, and inspecting certificates </a:t>
            </a:r>
          </a:p>
          <a:p>
            <a:pPr eaLnBrk="1" hangingPunct="1"/>
            <a:endParaRPr lang="en-US" sz="2400" dirty="0"/>
          </a:p>
          <a:p>
            <a:pPr marL="0" indent="0">
              <a:buNone/>
            </a:pPr>
            <a:r>
              <a:rPr lang="en-US" sz="1600" dirty="0"/>
              <a:t>GA Rules and Regulations updated for the 2014-2015 school year to reflect the new school requirements.  </a:t>
            </a:r>
            <a:r>
              <a:rPr lang="en-US" sz="1600" dirty="0" smtClean="0"/>
              <a:t>(</a:t>
            </a:r>
            <a:r>
              <a:rPr lang="en-US" sz="1600" dirty="0"/>
              <a:t>511-2-2)</a:t>
            </a:r>
          </a:p>
          <a:p>
            <a:pPr marL="0" indent="0" eaLnBrk="1" hangingPunct="1">
              <a:buNone/>
            </a:pPr>
            <a:endParaRPr lang="en-US" sz="2400" dirty="0" smtClean="0"/>
          </a:p>
        </p:txBody>
      </p:sp>
    </p:spTree>
    <p:extLst>
      <p:ext uri="{BB962C8B-B14F-4D97-AF65-F5344CB8AC3E}">
        <p14:creationId xmlns:p14="http://schemas.microsoft.com/office/powerpoint/2010/main" val="5425363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152400" y="-304800"/>
            <a:ext cx="8839200" cy="1447800"/>
          </a:xfrm>
          <a:ln/>
        </p:spPr>
        <p:txBody>
          <a:bodyPr/>
          <a:lstStyle/>
          <a:p>
            <a:pPr algn="ctr"/>
            <a:r>
              <a:rPr lang="en-US" b="1" dirty="0">
                <a:solidFill>
                  <a:srgbClr val="C00000"/>
                </a:solidFill>
              </a:rPr>
              <a:t>Georgia Requirements</a:t>
            </a:r>
          </a:p>
        </p:txBody>
      </p:sp>
      <p:sp>
        <p:nvSpPr>
          <p:cNvPr id="429059" name="Rectangle 3"/>
          <p:cNvSpPr>
            <a:spLocks noGrp="1" noChangeArrowheads="1"/>
          </p:cNvSpPr>
          <p:nvPr>
            <p:ph type="body" idx="1"/>
          </p:nvPr>
        </p:nvSpPr>
        <p:spPr/>
        <p:txBody>
          <a:bodyPr>
            <a:normAutofit lnSpcReduction="10000"/>
          </a:bodyPr>
          <a:lstStyle/>
          <a:p>
            <a:pPr>
              <a:lnSpc>
                <a:spcPct val="110000"/>
              </a:lnSpc>
            </a:pPr>
            <a:r>
              <a:rPr lang="en-US" sz="1900" dirty="0"/>
              <a:t>Georgia law requires that all children attending a facility or school must be immunized according to the rules and regulations established by the Department of </a:t>
            </a:r>
            <a:r>
              <a:rPr lang="en-US" sz="1900" dirty="0" smtClean="0"/>
              <a:t>Public Health (DPH)</a:t>
            </a:r>
          </a:p>
          <a:p>
            <a:pPr marL="0" indent="0">
              <a:lnSpc>
                <a:spcPct val="110000"/>
              </a:lnSpc>
              <a:buNone/>
            </a:pPr>
            <a:endParaRPr lang="en-US" sz="1900" dirty="0"/>
          </a:p>
          <a:p>
            <a:pPr>
              <a:lnSpc>
                <a:spcPct val="110000"/>
              </a:lnSpc>
            </a:pPr>
            <a:r>
              <a:rPr lang="en-US" sz="1900" dirty="0"/>
              <a:t>“Facility” is defined as any public or private child care center or nursery intended for the care, supervision, or instruction of </a:t>
            </a:r>
            <a:r>
              <a:rPr lang="en-US" sz="1900" dirty="0" smtClean="0"/>
              <a:t>children</a:t>
            </a:r>
          </a:p>
          <a:p>
            <a:pPr marL="0" indent="0">
              <a:lnSpc>
                <a:spcPct val="110000"/>
              </a:lnSpc>
              <a:buNone/>
            </a:pPr>
            <a:endParaRPr lang="en-US" sz="1900" dirty="0"/>
          </a:p>
          <a:p>
            <a:pPr>
              <a:lnSpc>
                <a:spcPct val="110000"/>
              </a:lnSpc>
            </a:pPr>
            <a:r>
              <a:rPr lang="en-US" sz="1900" dirty="0"/>
              <a:t>“School” is defined as any public or private educational program or institution instructing children at any level or levels, kindergarten through twelfth </a:t>
            </a:r>
            <a:r>
              <a:rPr lang="en-US" sz="1900" dirty="0" smtClean="0"/>
              <a:t>grade</a:t>
            </a:r>
          </a:p>
          <a:p>
            <a:pPr marL="0" indent="0">
              <a:lnSpc>
                <a:spcPct val="110000"/>
              </a:lnSpc>
              <a:buNone/>
            </a:pPr>
            <a:endParaRPr lang="en-US" sz="1900" dirty="0"/>
          </a:p>
          <a:p>
            <a:pPr>
              <a:lnSpc>
                <a:spcPct val="110000"/>
              </a:lnSpc>
            </a:pPr>
            <a:r>
              <a:rPr lang="en-US" sz="1900" b="1" dirty="0"/>
              <a:t>“New entrant” means any child entering any </a:t>
            </a:r>
            <a:r>
              <a:rPr lang="en-US" sz="1900" b="1" dirty="0" smtClean="0"/>
              <a:t>school or </a:t>
            </a:r>
            <a:r>
              <a:rPr lang="en-US" sz="1900" b="1" dirty="0"/>
              <a:t>facility in GA for the 1</a:t>
            </a:r>
            <a:r>
              <a:rPr lang="en-US" sz="1900" b="1" baseline="30000" dirty="0"/>
              <a:t>st</a:t>
            </a:r>
            <a:r>
              <a:rPr lang="en-US" sz="1900" b="1" dirty="0"/>
              <a:t> time or entering after </a:t>
            </a:r>
            <a:r>
              <a:rPr lang="en-US" sz="1900" b="1" dirty="0" smtClean="0"/>
              <a:t>having </a:t>
            </a:r>
            <a:r>
              <a:rPr lang="en-US" sz="1900" b="1" dirty="0"/>
              <a:t>been absent from a GA school or </a:t>
            </a:r>
            <a:r>
              <a:rPr lang="en-US" sz="1900" b="1" dirty="0" smtClean="0"/>
              <a:t>facility for </a:t>
            </a:r>
            <a:r>
              <a:rPr lang="en-US" sz="1900" b="1" dirty="0"/>
              <a:t>&gt;12 mos. or 1 school year.</a:t>
            </a:r>
          </a:p>
          <a:p>
            <a:pPr marL="0" indent="0">
              <a:lnSpc>
                <a:spcPct val="80000"/>
              </a:lnSpc>
              <a:buNone/>
            </a:pPr>
            <a:endParaRPr lang="en-US" sz="2400" dirty="0"/>
          </a:p>
        </p:txBody>
      </p:sp>
    </p:spTree>
    <p:extLst>
      <p:ext uri="{BB962C8B-B14F-4D97-AF65-F5344CB8AC3E}">
        <p14:creationId xmlns:p14="http://schemas.microsoft.com/office/powerpoint/2010/main" val="17886747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Autofit/>
          </a:bodyPr>
          <a:lstStyle/>
          <a:p>
            <a:r>
              <a:rPr lang="en-US" sz="4000" b="1" dirty="0" smtClean="0">
                <a:solidFill>
                  <a:srgbClr val="C00000"/>
                </a:solidFill>
              </a:rPr>
              <a:t>New Requirements</a:t>
            </a:r>
            <a:r>
              <a:rPr lang="en-US" sz="4000" dirty="0" smtClean="0">
                <a:solidFill>
                  <a:srgbClr val="FF0000"/>
                </a:solidFill>
              </a:rPr>
              <a:t/>
            </a:r>
            <a:br>
              <a:rPr lang="en-US" sz="4000" dirty="0" smtClean="0">
                <a:solidFill>
                  <a:srgbClr val="FF0000"/>
                </a:solidFill>
              </a:rPr>
            </a:br>
            <a:endParaRPr lang="en-US" sz="4000" dirty="0">
              <a:solidFill>
                <a:srgbClr val="FF0000"/>
              </a:solidFill>
            </a:endParaRPr>
          </a:p>
        </p:txBody>
      </p:sp>
      <p:sp>
        <p:nvSpPr>
          <p:cNvPr id="3" name="Content Placeholder 2"/>
          <p:cNvSpPr>
            <a:spLocks noGrp="1"/>
          </p:cNvSpPr>
          <p:nvPr>
            <p:ph idx="1"/>
          </p:nvPr>
        </p:nvSpPr>
        <p:spPr>
          <a:xfrm>
            <a:off x="914400" y="685800"/>
            <a:ext cx="7543800" cy="4572001"/>
          </a:xfrm>
        </p:spPr>
        <p:txBody>
          <a:bodyPr>
            <a:normAutofit/>
          </a:bodyPr>
          <a:lstStyle/>
          <a:p>
            <a:pPr marL="0" indent="0">
              <a:buNone/>
            </a:pPr>
            <a:r>
              <a:rPr lang="en-US" sz="2400" dirty="0" smtClean="0"/>
              <a:t>Effective July 1, </a:t>
            </a:r>
            <a:r>
              <a:rPr lang="en-US" sz="2400" dirty="0" smtClean="0"/>
              <a:t>2014—</a:t>
            </a:r>
          </a:p>
          <a:p>
            <a:pPr marL="0" indent="0">
              <a:buNone/>
            </a:pPr>
            <a:endParaRPr lang="en-US" sz="2400" dirty="0" smtClean="0"/>
          </a:p>
          <a:p>
            <a:pPr marL="0" indent="0">
              <a:buNone/>
            </a:pPr>
            <a:r>
              <a:rPr lang="en-US" sz="2400" dirty="0" smtClean="0"/>
              <a:t>All </a:t>
            </a:r>
            <a:r>
              <a:rPr lang="en-US" sz="2400" dirty="0"/>
              <a:t>Children born on or after January 1, 2002 who are attending seventh grade, and children who are new entrants into a Georgia school in grades eight through twelve, must have received one dose of Tdap vaccine and one dose of meningococcal conjugate vaccine. </a:t>
            </a:r>
            <a:endParaRPr lang="en-US" sz="2800" dirty="0"/>
          </a:p>
        </p:txBody>
      </p:sp>
    </p:spTree>
    <p:extLst>
      <p:ext uri="{BB962C8B-B14F-4D97-AF65-F5344CB8AC3E}">
        <p14:creationId xmlns:p14="http://schemas.microsoft.com/office/powerpoint/2010/main" val="3005728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38200"/>
          </a:xfrm>
        </p:spPr>
        <p:txBody>
          <a:bodyPr/>
          <a:lstStyle/>
          <a:p>
            <a:r>
              <a:rPr lang="en-US" b="1" dirty="0" smtClean="0">
                <a:solidFill>
                  <a:srgbClr val="C00000"/>
                </a:solidFill>
              </a:rPr>
              <a:t>Tdap Requirement</a:t>
            </a:r>
            <a:endParaRPr lang="en-US" b="1" dirty="0">
              <a:solidFill>
                <a:srgbClr val="C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22501075"/>
              </p:ext>
            </p:extLst>
          </p:nvPr>
        </p:nvGraphicFramePr>
        <p:xfrm>
          <a:off x="533400" y="1066800"/>
          <a:ext cx="8305800" cy="5334001"/>
        </p:xfrm>
        <a:graphic>
          <a:graphicData uri="http://schemas.openxmlformats.org/drawingml/2006/table">
            <a:tbl>
              <a:tblPr firstRow="1" bandRow="1">
                <a:tableStyleId>{5C22544A-7EE6-4342-B048-85BDC9FD1C3A}</a:tableStyleId>
              </a:tblPr>
              <a:tblGrid>
                <a:gridCol w="2941638"/>
                <a:gridCol w="1672695"/>
                <a:gridCol w="3691467"/>
              </a:tblGrid>
              <a:tr h="599972">
                <a:tc>
                  <a:txBody>
                    <a:bodyPr/>
                    <a:lstStyle/>
                    <a:p>
                      <a:pPr algn="ctr"/>
                      <a:r>
                        <a:rPr lang="en-US" dirty="0" smtClean="0"/>
                        <a:t>Meets the Requirement</a:t>
                      </a:r>
                      <a:endParaRPr lang="en-US" dirty="0"/>
                    </a:p>
                  </a:txBody>
                  <a:tcPr/>
                </a:tc>
                <a:tc>
                  <a:txBody>
                    <a:bodyPr/>
                    <a:lstStyle/>
                    <a:p>
                      <a:pPr algn="ctr"/>
                      <a:r>
                        <a:rPr lang="en-US" dirty="0" smtClean="0"/>
                        <a:t>Vaccine</a:t>
                      </a:r>
                      <a:endParaRPr lang="en-US" dirty="0"/>
                    </a:p>
                  </a:txBody>
                  <a:tcPr/>
                </a:tc>
                <a:tc>
                  <a:txBody>
                    <a:bodyPr/>
                    <a:lstStyle/>
                    <a:p>
                      <a:pPr algn="ctr"/>
                      <a:r>
                        <a:rPr lang="en-US" dirty="0" smtClean="0"/>
                        <a:t>When given?</a:t>
                      </a:r>
                      <a:endParaRPr lang="en-US" dirty="0"/>
                    </a:p>
                  </a:txBody>
                  <a:tcPr/>
                </a:tc>
              </a:tr>
              <a:tr h="838318">
                <a:tc>
                  <a:txBody>
                    <a:bodyPr/>
                    <a:lstStyle/>
                    <a:p>
                      <a:r>
                        <a:rPr lang="en-US" sz="1600" b="1" dirty="0" smtClean="0"/>
                        <a:t>Yes, meets the requirement</a:t>
                      </a:r>
                      <a:endParaRPr lang="en-US" sz="1600" b="1" dirty="0"/>
                    </a:p>
                  </a:txBody>
                  <a:tcPr>
                    <a:solidFill>
                      <a:schemeClr val="accent1"/>
                    </a:solidFill>
                  </a:tcPr>
                </a:tc>
                <a:tc>
                  <a:txBody>
                    <a:bodyPr/>
                    <a:lstStyle/>
                    <a:p>
                      <a:r>
                        <a:rPr lang="en-US" sz="1600" b="1" dirty="0" smtClean="0"/>
                        <a:t>Tdap (Adacel, Boostrix)</a:t>
                      </a:r>
                      <a:endParaRPr lang="en-US" sz="1600" b="1" dirty="0"/>
                    </a:p>
                  </a:txBody>
                  <a:tcPr/>
                </a:tc>
                <a:tc>
                  <a:txBody>
                    <a:bodyPr/>
                    <a:lstStyle/>
                    <a:p>
                      <a:r>
                        <a:rPr lang="en-US" sz="1600" b="1" dirty="0" smtClean="0"/>
                        <a:t>Given on or after the 7</a:t>
                      </a:r>
                      <a:r>
                        <a:rPr lang="en-US" sz="1600" b="1" baseline="30000" dirty="0" smtClean="0"/>
                        <a:t>th</a:t>
                      </a:r>
                      <a:r>
                        <a:rPr lang="en-US" sz="1600" b="1" dirty="0" smtClean="0"/>
                        <a:t> birthday</a:t>
                      </a:r>
                      <a:endParaRPr lang="en-US" sz="1600" b="1" dirty="0"/>
                    </a:p>
                  </a:txBody>
                  <a:tcPr/>
                </a:tc>
              </a:tr>
              <a:tr h="1873885">
                <a:tc>
                  <a:txBody>
                    <a:bodyPr/>
                    <a:lstStyle/>
                    <a:p>
                      <a:pPr marL="0" algn="l" defTabSz="914400" rtl="0" eaLnBrk="1" latinLnBrk="0" hangingPunct="1"/>
                      <a:r>
                        <a:rPr lang="en-US" sz="1600" b="1" kern="1200" dirty="0" smtClean="0">
                          <a:solidFill>
                            <a:schemeClr val="dk1"/>
                          </a:solidFill>
                          <a:latin typeface="+mn-lt"/>
                          <a:ea typeface="+mn-ea"/>
                          <a:cs typeface="+mn-cs"/>
                        </a:rPr>
                        <a:t>Yes, meets the requirement</a:t>
                      </a:r>
                      <a:endParaRPr lang="en-US" sz="1600" b="1" kern="1200" dirty="0">
                        <a:solidFill>
                          <a:schemeClr val="dk1"/>
                        </a:solidFill>
                        <a:latin typeface="+mn-lt"/>
                        <a:ea typeface="+mn-ea"/>
                        <a:cs typeface="+mn-cs"/>
                      </a:endParaRPr>
                    </a:p>
                  </a:txBody>
                  <a:tcPr>
                    <a:solidFill>
                      <a:schemeClr val="accent1"/>
                    </a:solidFill>
                  </a:tcPr>
                </a:tc>
                <a:tc>
                  <a:txBody>
                    <a:bodyPr/>
                    <a:lstStyle/>
                    <a:p>
                      <a:r>
                        <a:rPr lang="en-US" sz="1600" b="1" dirty="0" smtClean="0"/>
                        <a:t>DTaP</a:t>
                      </a:r>
                      <a:r>
                        <a:rPr lang="en-US" sz="1600" b="1" baseline="0" dirty="0" smtClean="0"/>
                        <a:t> (TriHiBit, Pediarix, Daptacel, Infanrix, Tripedia Pentacel, Kinrix</a:t>
                      </a:r>
                      <a:endParaRPr lang="en-US" sz="1600" b="1" dirty="0"/>
                    </a:p>
                  </a:txBody>
                  <a:tcPr/>
                </a:tc>
                <a:tc>
                  <a:txBody>
                    <a:bodyPr/>
                    <a:lstStyle/>
                    <a:p>
                      <a:r>
                        <a:rPr lang="en-US" sz="1600" b="1" dirty="0" smtClean="0"/>
                        <a:t>In adolescents (aged 11-18 years)</a:t>
                      </a:r>
                      <a:r>
                        <a:rPr lang="en-US" sz="1600" b="1" baseline="0" dirty="0" smtClean="0"/>
                        <a:t> who inadvertently receive a pediatric DTaP, that dose should be considered the adolescent Tdap and does meet the 7</a:t>
                      </a:r>
                      <a:r>
                        <a:rPr lang="en-US" sz="1600" b="1" baseline="30000" dirty="0" smtClean="0"/>
                        <a:t>th</a:t>
                      </a:r>
                      <a:r>
                        <a:rPr lang="en-US" sz="1600" b="1" baseline="0" dirty="0" smtClean="0"/>
                        <a:t> grade requirement</a:t>
                      </a:r>
                      <a:endParaRPr lang="en-US" sz="1600" b="1" dirty="0"/>
                    </a:p>
                  </a:txBody>
                  <a:tcPr/>
                </a:tc>
              </a:tr>
              <a:tr h="838318">
                <a:tc>
                  <a:txBody>
                    <a:bodyPr/>
                    <a:lstStyle/>
                    <a:p>
                      <a:pPr marL="0" algn="l" defTabSz="914400" rtl="0" eaLnBrk="1" latinLnBrk="0" hangingPunct="1"/>
                      <a:r>
                        <a:rPr lang="en-US" sz="1600" b="1" kern="1200" dirty="0" smtClean="0">
                          <a:solidFill>
                            <a:schemeClr val="dk1"/>
                          </a:solidFill>
                          <a:latin typeface="+mn-lt"/>
                          <a:ea typeface="+mn-ea"/>
                          <a:cs typeface="+mn-cs"/>
                        </a:rPr>
                        <a:t>No, does not meet requirement</a:t>
                      </a:r>
                      <a:endParaRPr lang="en-US" sz="1600" b="1" kern="1200" dirty="0">
                        <a:solidFill>
                          <a:schemeClr val="dk1"/>
                        </a:solidFill>
                        <a:latin typeface="+mn-lt"/>
                        <a:ea typeface="+mn-ea"/>
                        <a:cs typeface="+mn-cs"/>
                      </a:endParaRPr>
                    </a:p>
                  </a:txBody>
                  <a:tcPr>
                    <a:solidFill>
                      <a:schemeClr val="accent1"/>
                    </a:solidFill>
                  </a:tcPr>
                </a:tc>
                <a:tc>
                  <a:txBody>
                    <a:bodyPr/>
                    <a:lstStyle/>
                    <a:p>
                      <a:r>
                        <a:rPr lang="en-US" sz="1600" b="1" dirty="0" smtClean="0"/>
                        <a:t>Tdap (Adacel,</a:t>
                      </a:r>
                      <a:r>
                        <a:rPr lang="en-US" sz="1600" b="1" baseline="0" dirty="0" smtClean="0"/>
                        <a:t> Boostrix)</a:t>
                      </a:r>
                      <a:endParaRPr lang="en-US" sz="1600" b="1" dirty="0"/>
                    </a:p>
                  </a:txBody>
                  <a:tcPr/>
                </a:tc>
                <a:tc>
                  <a:txBody>
                    <a:bodyPr/>
                    <a:lstStyle/>
                    <a:p>
                      <a:r>
                        <a:rPr lang="en-US" sz="1600" b="1" dirty="0" smtClean="0"/>
                        <a:t>Given before the 7</a:t>
                      </a:r>
                      <a:r>
                        <a:rPr lang="en-US" sz="1600" b="1" baseline="30000" dirty="0" smtClean="0"/>
                        <a:t>th</a:t>
                      </a:r>
                      <a:r>
                        <a:rPr lang="en-US" sz="1600" b="1" dirty="0" smtClean="0"/>
                        <a:t> birthday</a:t>
                      </a:r>
                      <a:endParaRPr lang="en-US" sz="1600" b="1" dirty="0"/>
                    </a:p>
                  </a:txBody>
                  <a:tcPr/>
                </a:tc>
              </a:tr>
              <a:tr h="1183508">
                <a:tc>
                  <a:txBody>
                    <a:bodyPr/>
                    <a:lstStyle/>
                    <a:p>
                      <a:r>
                        <a:rPr lang="en-US" sz="1600" b="1" dirty="0" smtClean="0"/>
                        <a:t>No,</a:t>
                      </a:r>
                      <a:r>
                        <a:rPr lang="en-US" sz="1600" b="1" baseline="0" dirty="0" smtClean="0"/>
                        <a:t> does not meet requirement</a:t>
                      </a:r>
                      <a:endParaRPr lang="en-US" sz="1600" b="1" dirty="0"/>
                    </a:p>
                  </a:txBody>
                  <a:tcPr>
                    <a:solidFill>
                      <a:schemeClr val="accent1"/>
                    </a:solidFill>
                  </a:tcPr>
                </a:tc>
                <a:tc gridSpan="2">
                  <a:txBody>
                    <a:bodyPr/>
                    <a:lstStyle/>
                    <a:p>
                      <a:r>
                        <a:rPr lang="en-US" sz="1600" b="1" dirty="0" smtClean="0"/>
                        <a:t>Td; DT; DTaP or DTP given before the 7</a:t>
                      </a:r>
                      <a:r>
                        <a:rPr lang="en-US" sz="1600" b="1" baseline="30000" dirty="0" smtClean="0"/>
                        <a:t>th</a:t>
                      </a:r>
                      <a:r>
                        <a:rPr lang="en-US" sz="1600" b="1" dirty="0" smtClean="0"/>
                        <a:t> birthday; History of pertussis disease; results of blood tests for immunity to pertussis</a:t>
                      </a:r>
                      <a:endParaRPr lang="en-US" sz="1600" b="1"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18236008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38200"/>
          </a:xfrm>
        </p:spPr>
        <p:txBody>
          <a:bodyPr/>
          <a:lstStyle/>
          <a:p>
            <a:r>
              <a:rPr lang="en-US" b="1" dirty="0" smtClean="0">
                <a:solidFill>
                  <a:srgbClr val="C00000"/>
                </a:solidFill>
              </a:rPr>
              <a:t>MCV4 Requirement</a:t>
            </a:r>
            <a:endParaRPr lang="en-US" b="1" dirty="0">
              <a:solidFill>
                <a:srgbClr val="C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3877892"/>
              </p:ext>
            </p:extLst>
          </p:nvPr>
        </p:nvGraphicFramePr>
        <p:xfrm>
          <a:off x="685800" y="914400"/>
          <a:ext cx="8001000" cy="5334000"/>
        </p:xfrm>
        <a:graphic>
          <a:graphicData uri="http://schemas.openxmlformats.org/drawingml/2006/table">
            <a:tbl>
              <a:tblPr firstRow="1" firstCol="1" bandRow="1">
                <a:tableStyleId>{5C22544A-7EE6-4342-B048-85BDC9FD1C3A}</a:tableStyleId>
              </a:tblPr>
              <a:tblGrid>
                <a:gridCol w="2362200"/>
                <a:gridCol w="2133600"/>
                <a:gridCol w="3505200"/>
              </a:tblGrid>
              <a:tr h="696509">
                <a:tc>
                  <a:txBody>
                    <a:bodyPr/>
                    <a:lstStyle/>
                    <a:p>
                      <a:pPr marL="0" marR="0" algn="ctr">
                        <a:lnSpc>
                          <a:spcPct val="115000"/>
                        </a:lnSpc>
                        <a:spcBef>
                          <a:spcPts val="0"/>
                        </a:spcBef>
                        <a:spcAft>
                          <a:spcPts val="0"/>
                        </a:spcAft>
                      </a:pPr>
                      <a:r>
                        <a:rPr lang="en-US" sz="1800" b="1" dirty="0">
                          <a:effectLst/>
                        </a:rPr>
                        <a:t>Meets the Requirement</a:t>
                      </a:r>
                      <a:endParaRPr lang="en-US" sz="1800" b="1" dirty="0">
                        <a:effectLst/>
                        <a:latin typeface="Calibri"/>
                        <a:ea typeface="Calibri"/>
                        <a:cs typeface="Times New Roman"/>
                      </a:endParaRPr>
                    </a:p>
                  </a:txBody>
                  <a:tcPr marL="19050" marR="19050" marT="19050" marB="19050" anchor="ctr"/>
                </a:tc>
                <a:tc>
                  <a:txBody>
                    <a:bodyPr/>
                    <a:lstStyle/>
                    <a:p>
                      <a:pPr marL="0" marR="0" algn="ctr">
                        <a:lnSpc>
                          <a:spcPct val="115000"/>
                        </a:lnSpc>
                        <a:spcBef>
                          <a:spcPts val="0"/>
                        </a:spcBef>
                        <a:spcAft>
                          <a:spcPts val="0"/>
                        </a:spcAft>
                      </a:pPr>
                      <a:r>
                        <a:rPr lang="en-US" sz="1800" dirty="0">
                          <a:effectLst/>
                        </a:rPr>
                        <a:t>Vaccine</a:t>
                      </a:r>
                      <a:endParaRPr lang="en-US" sz="18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800" dirty="0">
                          <a:effectLst/>
                        </a:rPr>
                        <a:t>When given?</a:t>
                      </a:r>
                      <a:endParaRPr lang="en-US" sz="1800" dirty="0">
                        <a:effectLst/>
                        <a:latin typeface="Calibri"/>
                        <a:ea typeface="Calibri"/>
                        <a:cs typeface="Times New Roman"/>
                      </a:endParaRPr>
                    </a:p>
                  </a:txBody>
                  <a:tcPr marL="9525" marR="9525" marT="9525" marB="9525" anchor="ctr"/>
                </a:tc>
              </a:tr>
              <a:tr h="1394892">
                <a:tc>
                  <a:txBody>
                    <a:bodyPr/>
                    <a:lstStyle/>
                    <a:p>
                      <a:pPr marL="0" marR="0" algn="ctr">
                        <a:lnSpc>
                          <a:spcPct val="115000"/>
                        </a:lnSpc>
                        <a:spcBef>
                          <a:spcPts val="0"/>
                        </a:spcBef>
                        <a:spcAft>
                          <a:spcPts val="0"/>
                        </a:spcAft>
                      </a:pPr>
                      <a:r>
                        <a:rPr lang="en-US" sz="1600" b="1" dirty="0">
                          <a:solidFill>
                            <a:schemeClr val="tx1"/>
                          </a:solidFill>
                          <a:effectLst/>
                        </a:rPr>
                        <a:t>YES, meets the requirement</a:t>
                      </a:r>
                      <a:endParaRPr lang="en-US" sz="1600" b="1" dirty="0">
                        <a:solidFill>
                          <a:schemeClr val="tx1"/>
                        </a:solidFill>
                        <a:effectLst/>
                        <a:latin typeface="Calibri"/>
                        <a:ea typeface="Calibri"/>
                        <a:cs typeface="Times New Roman"/>
                      </a:endParaRPr>
                    </a:p>
                  </a:txBody>
                  <a:tcPr marL="19050" marR="19050" marT="19050" marB="19050" anchor="ctr"/>
                </a:tc>
                <a:tc>
                  <a:txBody>
                    <a:bodyPr/>
                    <a:lstStyle/>
                    <a:p>
                      <a:pPr marL="0" marR="0" algn="ctr">
                        <a:lnSpc>
                          <a:spcPct val="115000"/>
                        </a:lnSpc>
                        <a:spcBef>
                          <a:spcPts val="0"/>
                        </a:spcBef>
                        <a:spcAft>
                          <a:spcPts val="0"/>
                        </a:spcAft>
                      </a:pPr>
                      <a:r>
                        <a:rPr lang="en-US" sz="1600" b="1" dirty="0">
                          <a:solidFill>
                            <a:schemeClr val="tx1"/>
                          </a:solidFill>
                          <a:effectLst/>
                        </a:rPr>
                        <a:t>MCV4 (Menactra, Menveo)</a:t>
                      </a:r>
                    </a:p>
                    <a:p>
                      <a:pPr marL="0" marR="0" algn="ctr">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600" b="1" dirty="0">
                          <a:effectLst/>
                        </a:rPr>
                        <a:t>Given on or after the 10</a:t>
                      </a:r>
                      <a:r>
                        <a:rPr lang="en-US" sz="1600" b="1" baseline="30000" dirty="0">
                          <a:effectLst/>
                        </a:rPr>
                        <a:t>th</a:t>
                      </a:r>
                      <a:r>
                        <a:rPr lang="en-US" sz="1600" b="1" dirty="0">
                          <a:effectLst/>
                        </a:rPr>
                        <a:t> birthday</a:t>
                      </a:r>
                      <a:endParaRPr lang="en-US" sz="1600" b="1" dirty="0">
                        <a:effectLst/>
                        <a:latin typeface="Calibri"/>
                        <a:ea typeface="Calibri"/>
                        <a:cs typeface="Times New Roman"/>
                      </a:endParaRPr>
                    </a:p>
                  </a:txBody>
                  <a:tcPr marL="9525" marR="9525" marT="9525" marB="9525" anchor="ctr"/>
                </a:tc>
              </a:tr>
              <a:tr h="1282631">
                <a:tc>
                  <a:txBody>
                    <a:bodyPr/>
                    <a:lstStyle/>
                    <a:p>
                      <a:pPr marL="0" marR="0" algn="ctr">
                        <a:lnSpc>
                          <a:spcPct val="115000"/>
                        </a:lnSpc>
                        <a:spcBef>
                          <a:spcPts val="0"/>
                        </a:spcBef>
                        <a:spcAft>
                          <a:spcPts val="0"/>
                        </a:spcAft>
                      </a:pPr>
                      <a:r>
                        <a:rPr lang="en-US" sz="1600" dirty="0">
                          <a:solidFill>
                            <a:schemeClr val="tx1"/>
                          </a:solidFill>
                          <a:effectLst/>
                        </a:rPr>
                        <a:t>NO, does not meet requirement</a:t>
                      </a:r>
                      <a:endParaRPr lang="en-US" sz="1600" dirty="0">
                        <a:solidFill>
                          <a:schemeClr val="tx1"/>
                        </a:solidFill>
                        <a:effectLst/>
                        <a:latin typeface="Calibri"/>
                        <a:ea typeface="Calibri"/>
                        <a:cs typeface="Times New Roman"/>
                      </a:endParaRPr>
                    </a:p>
                  </a:txBody>
                  <a:tcPr marL="19050" marR="19050" marT="19050" marB="19050" anchor="ctr"/>
                </a:tc>
                <a:tc>
                  <a:txBody>
                    <a:bodyPr/>
                    <a:lstStyle/>
                    <a:p>
                      <a:pPr marL="0" marR="0" algn="ctr">
                        <a:lnSpc>
                          <a:spcPct val="115000"/>
                        </a:lnSpc>
                        <a:spcBef>
                          <a:spcPts val="0"/>
                        </a:spcBef>
                        <a:spcAft>
                          <a:spcPts val="0"/>
                        </a:spcAft>
                      </a:pPr>
                      <a:r>
                        <a:rPr lang="en-US" sz="1600" b="1" dirty="0">
                          <a:effectLst/>
                        </a:rPr>
                        <a:t>MCV4 (Menactra, Menveo)</a:t>
                      </a:r>
                    </a:p>
                    <a:p>
                      <a:pPr marL="0" marR="0" algn="ctr">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600" b="1" dirty="0">
                          <a:effectLst/>
                        </a:rPr>
                        <a:t>Given before the 10</a:t>
                      </a:r>
                      <a:r>
                        <a:rPr lang="en-US" sz="1600" b="1" baseline="30000" dirty="0">
                          <a:effectLst/>
                        </a:rPr>
                        <a:t>th</a:t>
                      </a:r>
                      <a:r>
                        <a:rPr lang="en-US" sz="1600" b="1" dirty="0">
                          <a:effectLst/>
                        </a:rPr>
                        <a:t> birthday</a:t>
                      </a:r>
                      <a:endParaRPr lang="en-US" sz="1600" b="1" dirty="0">
                        <a:effectLst/>
                        <a:latin typeface="Calibri"/>
                        <a:ea typeface="Calibri"/>
                        <a:cs typeface="Times New Roman"/>
                      </a:endParaRPr>
                    </a:p>
                  </a:txBody>
                  <a:tcPr marL="9525" marR="9525" marT="9525" marB="9525" anchor="ctr"/>
                </a:tc>
              </a:tr>
              <a:tr h="1281792">
                <a:tc>
                  <a:txBody>
                    <a:bodyPr/>
                    <a:lstStyle/>
                    <a:p>
                      <a:pPr marL="0" marR="0" algn="ctr">
                        <a:lnSpc>
                          <a:spcPct val="115000"/>
                        </a:lnSpc>
                        <a:spcBef>
                          <a:spcPts val="0"/>
                        </a:spcBef>
                        <a:spcAft>
                          <a:spcPts val="0"/>
                        </a:spcAft>
                      </a:pPr>
                      <a:r>
                        <a:rPr lang="en-US" sz="1600" dirty="0">
                          <a:solidFill>
                            <a:schemeClr val="tx1"/>
                          </a:solidFill>
                          <a:effectLst/>
                        </a:rPr>
                        <a:t>NO, does not meet requirement</a:t>
                      </a:r>
                      <a:endParaRPr lang="en-US" sz="1600" dirty="0">
                        <a:solidFill>
                          <a:schemeClr val="tx1"/>
                        </a:solidFill>
                        <a:effectLst/>
                        <a:latin typeface="Calibri"/>
                        <a:ea typeface="Calibri"/>
                        <a:cs typeface="Times New Roman"/>
                      </a:endParaRPr>
                    </a:p>
                  </a:txBody>
                  <a:tcPr marL="19050" marR="19050" marT="19050" marB="19050" anchor="ctr"/>
                </a:tc>
                <a:tc>
                  <a:txBody>
                    <a:bodyPr/>
                    <a:lstStyle/>
                    <a:p>
                      <a:pPr marL="0" marR="0" algn="ctr">
                        <a:lnSpc>
                          <a:spcPct val="115000"/>
                        </a:lnSpc>
                        <a:spcBef>
                          <a:spcPts val="0"/>
                        </a:spcBef>
                        <a:spcAft>
                          <a:spcPts val="0"/>
                        </a:spcAft>
                      </a:pPr>
                      <a:r>
                        <a:rPr lang="en-US" sz="1600" b="1" dirty="0">
                          <a:solidFill>
                            <a:schemeClr val="tx1"/>
                          </a:solidFill>
                          <a:effectLst/>
                        </a:rPr>
                        <a:t>MPSV4 (Menomune)</a:t>
                      </a:r>
                      <a:endParaRPr lang="en-US" sz="1600" b="1" dirty="0">
                        <a:solidFill>
                          <a:schemeClr val="tx1"/>
                        </a:solidFill>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9525" marR="9525" marT="9525" marB="9525" anchor="ctr"/>
                </a:tc>
              </a:tr>
              <a:tr h="678176">
                <a:tc>
                  <a:txBody>
                    <a:bodyPr/>
                    <a:lstStyle/>
                    <a:p>
                      <a:pPr marL="0" marR="0" algn="ctr">
                        <a:lnSpc>
                          <a:spcPct val="115000"/>
                        </a:lnSpc>
                        <a:spcBef>
                          <a:spcPts val="0"/>
                        </a:spcBef>
                        <a:spcAft>
                          <a:spcPts val="0"/>
                        </a:spcAft>
                      </a:pPr>
                      <a:r>
                        <a:rPr lang="en-US" sz="1600" dirty="0">
                          <a:solidFill>
                            <a:schemeClr val="tx1"/>
                          </a:solidFill>
                          <a:effectLst/>
                        </a:rPr>
                        <a:t>NO, does not meet requirement</a:t>
                      </a:r>
                      <a:endParaRPr lang="en-US" sz="1600" dirty="0">
                        <a:solidFill>
                          <a:schemeClr val="tx1"/>
                        </a:solidFill>
                        <a:effectLst/>
                        <a:latin typeface="Calibri"/>
                        <a:ea typeface="Calibri"/>
                        <a:cs typeface="Times New Roman"/>
                      </a:endParaRPr>
                    </a:p>
                  </a:txBody>
                  <a:tcPr marL="19050" marR="19050" marT="19050" marB="19050" anchor="ctr"/>
                </a:tc>
                <a:tc gridSpan="2">
                  <a:txBody>
                    <a:bodyPr/>
                    <a:lstStyle/>
                    <a:p>
                      <a:pPr marL="0" marR="0">
                        <a:lnSpc>
                          <a:spcPct val="115000"/>
                        </a:lnSpc>
                        <a:spcBef>
                          <a:spcPts val="0"/>
                        </a:spcBef>
                        <a:spcAft>
                          <a:spcPts val="0"/>
                        </a:spcAft>
                      </a:pPr>
                      <a:r>
                        <a:rPr lang="en-US" sz="1600" b="1" dirty="0" smtClean="0">
                          <a:effectLst/>
                        </a:rPr>
                        <a:t> History </a:t>
                      </a:r>
                      <a:r>
                        <a:rPr lang="en-US" sz="1600" b="1" dirty="0">
                          <a:effectLst/>
                        </a:rPr>
                        <a:t>of meningitis; Results of blood tests for </a:t>
                      </a:r>
                      <a:r>
                        <a:rPr lang="en-US" sz="1600" b="1" dirty="0" smtClean="0">
                          <a:effectLst/>
                        </a:rPr>
                        <a:t>immunity   </a:t>
                      </a:r>
                      <a:r>
                        <a:rPr lang="en-US" sz="1600" b="1" baseline="0" dirty="0" smtClean="0">
                          <a:effectLst/>
                        </a:rPr>
                        <a:t> </a:t>
                      </a:r>
                      <a:r>
                        <a:rPr lang="en-US" sz="1600" b="1" dirty="0" smtClean="0">
                          <a:effectLst/>
                        </a:rPr>
                        <a:t>to </a:t>
                      </a:r>
                      <a:r>
                        <a:rPr lang="en-US" sz="1600" b="1" dirty="0">
                          <a:effectLst/>
                        </a:rPr>
                        <a:t>meningitis</a:t>
                      </a:r>
                      <a:endParaRPr lang="en-US" sz="1600" b="1" dirty="0">
                        <a:effectLst/>
                        <a:latin typeface="Calibri"/>
                        <a:ea typeface="Calibri"/>
                        <a:cs typeface="Times New Roman"/>
                      </a:endParaRPr>
                    </a:p>
                  </a:txBody>
                  <a:tcPr marL="9525" marR="9525" marT="9525" marB="9525" anchor="ctr"/>
                </a:tc>
                <a:tc hMerge="1">
                  <a:txBody>
                    <a:bodyPr/>
                    <a:lstStyle/>
                    <a:p>
                      <a:endParaRPr lang="en-US"/>
                    </a:p>
                  </a:txBody>
                  <a:tcPr/>
                </a:tc>
              </a:tr>
            </a:tbl>
          </a:graphicData>
        </a:graphic>
      </p:graphicFrame>
    </p:spTree>
    <p:extLst>
      <p:ext uri="{BB962C8B-B14F-4D97-AF65-F5344CB8AC3E}">
        <p14:creationId xmlns:p14="http://schemas.microsoft.com/office/powerpoint/2010/main" val="3391725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762000"/>
          </a:xfrm>
        </p:spPr>
        <p:txBody>
          <a:bodyPr>
            <a:normAutofit/>
          </a:bodyPr>
          <a:lstStyle/>
          <a:p>
            <a:r>
              <a:rPr lang="en-US" b="1" dirty="0" smtClean="0">
                <a:solidFill>
                  <a:srgbClr val="C00000"/>
                </a:solidFill>
              </a:rPr>
              <a:t>3231 REQ</a:t>
            </a:r>
            <a:endParaRPr lang="en-US" b="1" dirty="0">
              <a:solidFill>
                <a:srgbClr val="C00000"/>
              </a:solidFill>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132" y="799618"/>
            <a:ext cx="7620000" cy="538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3"/>
          <p:cNvSpPr>
            <a:spLocks noChangeArrowheads="1"/>
          </p:cNvSpPr>
          <p:nvPr/>
        </p:nvSpPr>
        <p:spPr bwMode="auto">
          <a:xfrm>
            <a:off x="53532" y="4950589"/>
            <a:ext cx="990600" cy="533400"/>
          </a:xfrm>
          <a:prstGeom prst="rightArrow">
            <a:avLst>
              <a:gd name="adj1" fmla="val 50000"/>
              <a:gd name="adj2" fmla="val 65000"/>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688324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lstStyle/>
          <a:p>
            <a:pPr algn="ctr"/>
            <a:r>
              <a:rPr lang="en-US" b="1" dirty="0" smtClean="0">
                <a:solidFill>
                  <a:srgbClr val="C00000"/>
                </a:solidFill>
                <a:cs typeface="Arial" pitchFamily="34" charset="0"/>
              </a:rPr>
              <a:t>Objectives</a:t>
            </a:r>
            <a:endParaRPr lang="en-US" b="1" dirty="0">
              <a:solidFill>
                <a:srgbClr val="C00000"/>
              </a:solidFill>
              <a:cs typeface="Arial" pitchFamily="34" charset="0"/>
            </a:endParaRPr>
          </a:p>
        </p:txBody>
      </p:sp>
      <p:sp>
        <p:nvSpPr>
          <p:cNvPr id="3" name="Content Placeholder 2"/>
          <p:cNvSpPr>
            <a:spLocks noGrp="1"/>
          </p:cNvSpPr>
          <p:nvPr>
            <p:ph idx="1"/>
          </p:nvPr>
        </p:nvSpPr>
        <p:spPr>
          <a:xfrm>
            <a:off x="123825" y="838200"/>
            <a:ext cx="8229600" cy="5848350"/>
          </a:xfrm>
        </p:spPr>
        <p:txBody>
          <a:bodyPr>
            <a:normAutofit/>
          </a:bodyPr>
          <a:lstStyle/>
          <a:p>
            <a:pPr>
              <a:lnSpc>
                <a:spcPct val="150000"/>
              </a:lnSpc>
            </a:pPr>
            <a:r>
              <a:rPr lang="en-US" sz="1600" dirty="0" smtClean="0">
                <a:cs typeface="Arial" pitchFamily="34" charset="0"/>
              </a:rPr>
              <a:t>Explain  vaccine preventable diseases and morbidity rates for preventable diseases in GA</a:t>
            </a:r>
          </a:p>
          <a:p>
            <a:pPr marL="0" indent="0">
              <a:lnSpc>
                <a:spcPct val="150000"/>
              </a:lnSpc>
              <a:buNone/>
            </a:pPr>
            <a:endParaRPr lang="en-US" sz="1600" dirty="0" smtClean="0">
              <a:cs typeface="Arial" pitchFamily="34" charset="0"/>
            </a:endParaRPr>
          </a:p>
          <a:p>
            <a:pPr>
              <a:lnSpc>
                <a:spcPct val="150000"/>
              </a:lnSpc>
            </a:pPr>
            <a:r>
              <a:rPr lang="en-US" sz="1600" dirty="0" smtClean="0">
                <a:cs typeface="Arial" pitchFamily="34" charset="0"/>
              </a:rPr>
              <a:t>Discuss the GA immunization law and DPH rules and regulations for GA immunization certificates and also the new seventh grade school requirements </a:t>
            </a:r>
          </a:p>
          <a:p>
            <a:pPr marL="0" indent="0">
              <a:lnSpc>
                <a:spcPct val="150000"/>
              </a:lnSpc>
              <a:buNone/>
            </a:pPr>
            <a:endParaRPr lang="en-US" sz="1600" dirty="0" smtClean="0">
              <a:cs typeface="Arial" pitchFamily="34" charset="0"/>
            </a:endParaRPr>
          </a:p>
          <a:p>
            <a:pPr>
              <a:lnSpc>
                <a:spcPct val="150000"/>
              </a:lnSpc>
            </a:pPr>
            <a:r>
              <a:rPr lang="en-US" sz="1600" dirty="0" smtClean="0">
                <a:cs typeface="Arial" pitchFamily="34" charset="0"/>
              </a:rPr>
              <a:t>Describe the public health assessment process and the responsibilities of providers,  schools and parents enforced by the law</a:t>
            </a:r>
            <a:endParaRPr lang="en-US" sz="1600" dirty="0">
              <a:cs typeface="Arial" pitchFamily="34" charset="0"/>
            </a:endParaRPr>
          </a:p>
          <a:p>
            <a:pPr marL="0" indent="0">
              <a:lnSpc>
                <a:spcPct val="150000"/>
              </a:lnSpc>
              <a:buNone/>
            </a:pPr>
            <a:endParaRPr lang="en-US" sz="1600" dirty="0" smtClean="0">
              <a:cs typeface="Arial" pitchFamily="34" charset="0"/>
            </a:endParaRPr>
          </a:p>
          <a:p>
            <a:pPr>
              <a:lnSpc>
                <a:spcPct val="150000"/>
              </a:lnSpc>
            </a:pPr>
            <a:r>
              <a:rPr lang="en-US" sz="1600" dirty="0" smtClean="0">
                <a:cs typeface="Arial" pitchFamily="34" charset="0"/>
              </a:rPr>
              <a:t>Describe the standards for issuing and filing certificates of immunizations</a:t>
            </a:r>
          </a:p>
          <a:p>
            <a:pPr marL="0" indent="0">
              <a:lnSpc>
                <a:spcPct val="150000"/>
              </a:lnSpc>
              <a:buNone/>
            </a:pPr>
            <a:endParaRPr lang="en-US" sz="1600" dirty="0">
              <a:cs typeface="Arial" pitchFamily="34" charset="0"/>
            </a:endParaRPr>
          </a:p>
          <a:p>
            <a:pPr>
              <a:lnSpc>
                <a:spcPct val="150000"/>
              </a:lnSpc>
            </a:pPr>
            <a:r>
              <a:rPr lang="en-US" sz="1600" dirty="0">
                <a:cs typeface="Arial" pitchFamily="34" charset="0"/>
              </a:rPr>
              <a:t>Identify common errors seen on GA Immunization certificates</a:t>
            </a:r>
          </a:p>
          <a:p>
            <a:pPr>
              <a:lnSpc>
                <a:spcPct val="150000"/>
              </a:lnSpc>
            </a:pPr>
            <a:endParaRPr lang="en-US" sz="1600" dirty="0" smtClean="0">
              <a:cs typeface="Arial" pitchFamily="34" charset="0"/>
            </a:endParaRPr>
          </a:p>
          <a:p>
            <a:pPr>
              <a:buNone/>
            </a:pP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2890138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90600"/>
          </a:xfrm>
        </p:spPr>
        <p:txBody>
          <a:bodyPr/>
          <a:lstStyle/>
          <a:p>
            <a:r>
              <a:rPr lang="en-US" b="1" dirty="0" smtClean="0">
                <a:solidFill>
                  <a:srgbClr val="C00000"/>
                </a:solidFill>
              </a:rPr>
              <a:t>3231 INS</a:t>
            </a:r>
            <a:endParaRPr lang="en-US" b="1" dirty="0">
              <a:solidFill>
                <a:srgbClr val="C0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8" y="762000"/>
            <a:ext cx="8512122" cy="5257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p:cNvSpPr>
            <a:spLocks noChangeArrowheads="1"/>
          </p:cNvSpPr>
          <p:nvPr/>
        </p:nvSpPr>
        <p:spPr bwMode="auto">
          <a:xfrm>
            <a:off x="120756" y="2132954"/>
            <a:ext cx="990600" cy="381000"/>
          </a:xfrm>
          <a:prstGeom prst="rightArrow">
            <a:avLst>
              <a:gd name="adj1" fmla="val 50000"/>
              <a:gd name="adj2" fmla="val 65000"/>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sp>
        <p:nvSpPr>
          <p:cNvPr id="6" name="AutoShape 3"/>
          <p:cNvSpPr>
            <a:spLocks noChangeArrowheads="1"/>
          </p:cNvSpPr>
          <p:nvPr/>
        </p:nvSpPr>
        <p:spPr bwMode="auto">
          <a:xfrm>
            <a:off x="88791" y="3177153"/>
            <a:ext cx="1054531" cy="381000"/>
          </a:xfrm>
          <a:prstGeom prst="rightArrow">
            <a:avLst>
              <a:gd name="adj1" fmla="val 50000"/>
              <a:gd name="adj2" fmla="val 65000"/>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spTree>
    <p:extLst>
      <p:ext uri="{BB962C8B-B14F-4D97-AF65-F5344CB8AC3E}">
        <p14:creationId xmlns:p14="http://schemas.microsoft.com/office/powerpoint/2010/main" val="33528960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8208"/>
          </a:xfrm>
        </p:spPr>
        <p:txBody>
          <a:bodyPr>
            <a:normAutofit fontScale="90000"/>
          </a:bodyPr>
          <a:lstStyle/>
          <a:p>
            <a:r>
              <a:rPr lang="en-US" b="1" dirty="0" smtClean="0">
                <a:solidFill>
                  <a:srgbClr val="C00000"/>
                </a:solidFill>
              </a:rPr>
              <a:t>Form 3231</a:t>
            </a:r>
            <a:endParaRPr lang="en-US" b="1" dirty="0">
              <a:solidFill>
                <a:srgbClr val="C00000"/>
              </a:solidFill>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37" y="708260"/>
            <a:ext cx="8458200" cy="518159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p:cNvSpPr>
            <a:spLocks noChangeArrowheads="1"/>
          </p:cNvSpPr>
          <p:nvPr/>
        </p:nvSpPr>
        <p:spPr bwMode="auto">
          <a:xfrm>
            <a:off x="137691" y="5105400"/>
            <a:ext cx="990600" cy="192882"/>
          </a:xfrm>
          <a:prstGeom prst="rightArrow">
            <a:avLst>
              <a:gd name="adj1" fmla="val 50000"/>
              <a:gd name="adj2" fmla="val 65000"/>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sp>
        <p:nvSpPr>
          <p:cNvPr id="7" name="Oval 6"/>
          <p:cNvSpPr/>
          <p:nvPr/>
        </p:nvSpPr>
        <p:spPr>
          <a:xfrm>
            <a:off x="5638800" y="1555830"/>
            <a:ext cx="2733554" cy="1263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AutoShape 3"/>
          <p:cNvSpPr>
            <a:spLocks noChangeArrowheads="1"/>
          </p:cNvSpPr>
          <p:nvPr/>
        </p:nvSpPr>
        <p:spPr bwMode="auto">
          <a:xfrm>
            <a:off x="137691" y="4868164"/>
            <a:ext cx="990600" cy="192882"/>
          </a:xfrm>
          <a:prstGeom prst="rightArrow">
            <a:avLst>
              <a:gd name="adj1" fmla="val 50000"/>
              <a:gd name="adj2" fmla="val 65000"/>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sp>
        <p:nvSpPr>
          <p:cNvPr id="9" name="Oval 8"/>
          <p:cNvSpPr/>
          <p:nvPr/>
        </p:nvSpPr>
        <p:spPr>
          <a:xfrm>
            <a:off x="990600" y="41910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0" name="Straight Arrow Connector 9"/>
          <p:cNvCxnSpPr/>
          <p:nvPr/>
        </p:nvCxnSpPr>
        <p:spPr>
          <a:xfrm>
            <a:off x="1905000" y="3048000"/>
            <a:ext cx="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7296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075" y="-12539"/>
            <a:ext cx="8839200" cy="774539"/>
          </a:xfrm>
        </p:spPr>
        <p:txBody>
          <a:bodyPr/>
          <a:lstStyle/>
          <a:p>
            <a:r>
              <a:rPr lang="en-US" b="1" dirty="0" smtClean="0">
                <a:solidFill>
                  <a:srgbClr val="C00000"/>
                </a:solidFill>
              </a:rPr>
              <a:t>Form 3231</a:t>
            </a:r>
            <a:endParaRPr lang="en-US" b="1" dirty="0">
              <a:solidFill>
                <a:srgbClr val="C00000"/>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78" y="914400"/>
            <a:ext cx="7924800" cy="5029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4851" y="2933700"/>
            <a:ext cx="2037627"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771646" y="3546675"/>
            <a:ext cx="2037627"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val 8"/>
          <p:cNvSpPr/>
          <p:nvPr/>
        </p:nvSpPr>
        <p:spPr>
          <a:xfrm>
            <a:off x="4724400" y="4876800"/>
            <a:ext cx="2037627"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842824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799"/>
          </a:xfrm>
        </p:spPr>
        <p:txBody>
          <a:bodyPr/>
          <a:lstStyle/>
          <a:p>
            <a:r>
              <a:rPr lang="en-US" b="1" dirty="0" smtClean="0">
                <a:solidFill>
                  <a:srgbClr val="C00000"/>
                </a:solidFill>
              </a:rPr>
              <a:t>Interim 3231/March 2014</a:t>
            </a:r>
            <a:endParaRPr lang="en-US" b="1" dirty="0">
              <a:solidFill>
                <a:srgbClr val="C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79" y="1016540"/>
            <a:ext cx="8077200" cy="5177738"/>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609600" y="1057072"/>
            <a:ext cx="2286000" cy="8479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838200" y="5486400"/>
            <a:ext cx="2667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7" name="Straight Arrow Connector 6"/>
          <p:cNvCxnSpPr/>
          <p:nvPr/>
        </p:nvCxnSpPr>
        <p:spPr>
          <a:xfrm>
            <a:off x="838200" y="5006503"/>
            <a:ext cx="6858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977957" y="3733800"/>
            <a:ext cx="0" cy="9144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3183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38200"/>
          </a:xfrm>
        </p:spPr>
        <p:txBody>
          <a:bodyPr/>
          <a:lstStyle/>
          <a:p>
            <a:r>
              <a:rPr lang="en-US" b="1" dirty="0" smtClean="0">
                <a:solidFill>
                  <a:srgbClr val="C00000"/>
                </a:solidFill>
              </a:rPr>
              <a:t>Interim 3231/March 2014</a:t>
            </a:r>
            <a:endParaRPr lang="en-US" b="1" dirty="0">
              <a:solidFill>
                <a:srgbClr val="C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79" y="990600"/>
            <a:ext cx="8610600" cy="5105399"/>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723089" y="4572000"/>
            <a:ext cx="2667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265079" y="2314778"/>
            <a:ext cx="2173321"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1969818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152400" y="0"/>
            <a:ext cx="8839200" cy="1371600"/>
          </a:xfrm>
        </p:spPr>
        <p:txBody>
          <a:bodyPr>
            <a:normAutofit fontScale="90000"/>
          </a:bodyPr>
          <a:lstStyle/>
          <a:p>
            <a:pPr algn="ctr" eaLnBrk="1" hangingPunct="1"/>
            <a:r>
              <a:rPr lang="en-US" sz="3600" b="0" dirty="0" smtClean="0">
                <a:latin typeface="Arial" charset="0"/>
              </a:rPr>
              <a:t/>
            </a:r>
            <a:br>
              <a:rPr lang="en-US" sz="3600" b="0" dirty="0" smtClean="0">
                <a:latin typeface="Arial" charset="0"/>
              </a:rPr>
            </a:br>
            <a:r>
              <a:rPr lang="en-US" b="1" dirty="0" smtClean="0">
                <a:solidFill>
                  <a:srgbClr val="C00000"/>
                </a:solidFill>
              </a:rPr>
              <a:t>Certificate of Immunization  </a:t>
            </a:r>
            <a:br>
              <a:rPr lang="en-US" b="1" dirty="0" smtClean="0">
                <a:solidFill>
                  <a:srgbClr val="C00000"/>
                </a:solidFill>
              </a:rPr>
            </a:br>
            <a:r>
              <a:rPr lang="en-US" b="1" dirty="0" smtClean="0">
                <a:solidFill>
                  <a:srgbClr val="C00000"/>
                </a:solidFill>
              </a:rPr>
              <a:t> (Form 3231) </a:t>
            </a:r>
            <a:r>
              <a:rPr lang="en-US" sz="3600" b="1" dirty="0" smtClean="0">
                <a:solidFill>
                  <a:srgbClr val="C00000"/>
                </a:solidFill>
                <a:latin typeface="Arial" charset="0"/>
              </a:rPr>
              <a:t/>
            </a:r>
            <a:br>
              <a:rPr lang="en-US" sz="3600" b="1" dirty="0" smtClean="0">
                <a:solidFill>
                  <a:srgbClr val="C00000"/>
                </a:solidFill>
                <a:latin typeface="Arial" charset="0"/>
              </a:rPr>
            </a:br>
            <a:endParaRPr lang="en-US" sz="3600" b="1" dirty="0" smtClean="0">
              <a:solidFill>
                <a:srgbClr val="C00000"/>
              </a:solidFill>
              <a:latin typeface="Arial" charset="0"/>
            </a:endParaRPr>
          </a:p>
        </p:txBody>
      </p:sp>
      <p:sp>
        <p:nvSpPr>
          <p:cNvPr id="22532" name="Rectangle 3"/>
          <p:cNvSpPr>
            <a:spLocks noGrp="1" noChangeArrowheads="1"/>
          </p:cNvSpPr>
          <p:nvPr>
            <p:ph type="body" idx="1"/>
          </p:nvPr>
        </p:nvSpPr>
        <p:spPr>
          <a:xfrm>
            <a:off x="152400" y="1390650"/>
            <a:ext cx="8229600" cy="5343525"/>
          </a:xfrm>
        </p:spPr>
        <p:txBody>
          <a:bodyPr>
            <a:normAutofit/>
          </a:bodyPr>
          <a:lstStyle/>
          <a:p>
            <a:pPr eaLnBrk="1" hangingPunct="1">
              <a:lnSpc>
                <a:spcPct val="110000"/>
              </a:lnSpc>
            </a:pPr>
            <a:r>
              <a:rPr lang="en-US" sz="1800" dirty="0" smtClean="0"/>
              <a:t>A child must have a certificate on file at each facility or school he attends</a:t>
            </a:r>
          </a:p>
          <a:p>
            <a:pPr eaLnBrk="1" hangingPunct="1">
              <a:lnSpc>
                <a:spcPct val="110000"/>
              </a:lnSpc>
              <a:buNone/>
            </a:pPr>
            <a:endParaRPr lang="en-US" sz="1800" dirty="0" smtClean="0"/>
          </a:p>
          <a:p>
            <a:pPr eaLnBrk="1" hangingPunct="1">
              <a:lnSpc>
                <a:spcPct val="110000"/>
              </a:lnSpc>
            </a:pPr>
            <a:r>
              <a:rPr lang="en-US" sz="1800" dirty="0" smtClean="0"/>
              <a:t>Photocopies of appropriately completed and signed certificates are acceptable</a:t>
            </a:r>
          </a:p>
          <a:p>
            <a:pPr eaLnBrk="1" hangingPunct="1">
              <a:lnSpc>
                <a:spcPct val="110000"/>
              </a:lnSpc>
              <a:buNone/>
            </a:pPr>
            <a:endParaRPr lang="en-US" sz="1800" dirty="0" smtClean="0"/>
          </a:p>
          <a:p>
            <a:pPr eaLnBrk="1" hangingPunct="1">
              <a:lnSpc>
                <a:spcPct val="110000"/>
              </a:lnSpc>
            </a:pPr>
            <a:r>
              <a:rPr lang="en-US" sz="1800" dirty="0" smtClean="0"/>
              <a:t>If a certificate is not on file for each child attending, the facility is held legally responsible</a:t>
            </a:r>
          </a:p>
          <a:p>
            <a:pPr eaLnBrk="1" hangingPunct="1">
              <a:lnSpc>
                <a:spcPct val="110000"/>
              </a:lnSpc>
              <a:buNone/>
            </a:pPr>
            <a:endParaRPr lang="en-US" sz="1800" dirty="0" smtClean="0"/>
          </a:p>
          <a:p>
            <a:pPr eaLnBrk="1" hangingPunct="1">
              <a:lnSpc>
                <a:spcPct val="110000"/>
              </a:lnSpc>
            </a:pPr>
            <a:r>
              <a:rPr lang="en-US" sz="1800" dirty="0" smtClean="0"/>
              <a:t>A licensed Georgia physician, APRN, PA or public health official is responsible for the interpretation of and compliance with the requirements for vaccines and completing the certificate</a:t>
            </a:r>
          </a:p>
          <a:p>
            <a:pPr eaLnBrk="1" hangingPunct="1">
              <a:lnSpc>
                <a:spcPct val="110000"/>
              </a:lnSpc>
              <a:buNone/>
            </a:pPr>
            <a:endParaRPr lang="en-US" sz="1800" dirty="0" smtClean="0"/>
          </a:p>
          <a:p>
            <a:pPr eaLnBrk="1" hangingPunct="1">
              <a:lnSpc>
                <a:spcPct val="110000"/>
              </a:lnSpc>
            </a:pPr>
            <a:r>
              <a:rPr lang="en-US" sz="1800" dirty="0" smtClean="0"/>
              <a:t>Only physician offices and health clinics can obtain blank certificates</a:t>
            </a:r>
          </a:p>
          <a:p>
            <a:pPr marL="0" indent="0" eaLnBrk="1" hangingPunct="1">
              <a:lnSpc>
                <a:spcPct val="80000"/>
              </a:lnSpc>
              <a:buNone/>
            </a:pPr>
            <a:endParaRPr lang="en-US" sz="1800" dirty="0" smtClean="0"/>
          </a:p>
        </p:txBody>
      </p:sp>
    </p:spTree>
    <p:extLst>
      <p:ext uri="{BB962C8B-B14F-4D97-AF65-F5344CB8AC3E}">
        <p14:creationId xmlns:p14="http://schemas.microsoft.com/office/powerpoint/2010/main" val="31365726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152400" y="-304800"/>
            <a:ext cx="8839200" cy="1371600"/>
          </a:xfrm>
        </p:spPr>
        <p:txBody>
          <a:bodyPr/>
          <a:lstStyle/>
          <a:p>
            <a:pPr algn="ctr" eaLnBrk="1" hangingPunct="1"/>
            <a:r>
              <a:rPr lang="en-US" sz="6000" b="1" dirty="0" smtClean="0">
                <a:solidFill>
                  <a:srgbClr val="C00000"/>
                </a:solidFill>
              </a:rPr>
              <a:t>X</a:t>
            </a:r>
            <a:r>
              <a:rPr lang="en-US" b="1" dirty="0" smtClean="0">
                <a:solidFill>
                  <a:srgbClr val="C00000"/>
                </a:solidFill>
              </a:rPr>
              <a:t>  “Marks the Spot”</a:t>
            </a:r>
          </a:p>
        </p:txBody>
      </p:sp>
      <p:sp>
        <p:nvSpPr>
          <p:cNvPr id="23556" name="Rectangle 3"/>
          <p:cNvSpPr>
            <a:spLocks noGrp="1" noChangeArrowheads="1"/>
          </p:cNvSpPr>
          <p:nvPr>
            <p:ph type="body" idx="1"/>
          </p:nvPr>
        </p:nvSpPr>
        <p:spPr>
          <a:xfrm>
            <a:off x="152400" y="1066801"/>
            <a:ext cx="8229600" cy="5353050"/>
          </a:xfrm>
        </p:spPr>
        <p:txBody>
          <a:bodyPr>
            <a:normAutofit/>
          </a:bodyPr>
          <a:lstStyle/>
          <a:p>
            <a:pPr eaLnBrk="1" hangingPunct="1">
              <a:lnSpc>
                <a:spcPct val="80000"/>
              </a:lnSpc>
            </a:pPr>
            <a:r>
              <a:rPr lang="en-US" sz="2000" dirty="0" smtClean="0">
                <a:cs typeface="Arial" pitchFamily="34" charset="0"/>
              </a:rPr>
              <a:t>If child is under four years of age, a certificate:</a:t>
            </a:r>
          </a:p>
          <a:p>
            <a:pPr marL="0" indent="0" eaLnBrk="1" hangingPunct="1">
              <a:lnSpc>
                <a:spcPct val="80000"/>
              </a:lnSpc>
              <a:buNone/>
            </a:pPr>
            <a:endParaRPr lang="en-US" sz="1800" dirty="0" smtClean="0"/>
          </a:p>
          <a:p>
            <a:pPr lvl="1" eaLnBrk="1" hangingPunct="1"/>
            <a:r>
              <a:rPr lang="en-US" sz="1600" dirty="0" smtClean="0"/>
              <a:t>Must be marked with a “Date of Expiration”</a:t>
            </a:r>
          </a:p>
          <a:p>
            <a:pPr lvl="1" eaLnBrk="1" hangingPunct="1"/>
            <a:r>
              <a:rPr lang="en-US" sz="1600" dirty="0" smtClean="0"/>
              <a:t>Must have vaccine administration dates, year of disease diagnosis, positive serology, disease history, or medical exemption</a:t>
            </a:r>
          </a:p>
          <a:p>
            <a:pPr eaLnBrk="1" hangingPunct="1">
              <a:lnSpc>
                <a:spcPct val="80000"/>
              </a:lnSpc>
              <a:buNone/>
            </a:pPr>
            <a:endParaRPr lang="en-US" sz="1800" dirty="0" smtClean="0"/>
          </a:p>
          <a:p>
            <a:pPr eaLnBrk="1" hangingPunct="1">
              <a:lnSpc>
                <a:spcPct val="80000"/>
              </a:lnSpc>
            </a:pPr>
            <a:r>
              <a:rPr lang="en-US" sz="2000" dirty="0" smtClean="0">
                <a:cs typeface="Arial" pitchFamily="34" charset="0"/>
              </a:rPr>
              <a:t>If child is over four years of age, a certificate must be completed with:</a:t>
            </a:r>
          </a:p>
          <a:p>
            <a:pPr lvl="1" eaLnBrk="1" hangingPunct="1"/>
            <a:r>
              <a:rPr lang="en-US" sz="1600" dirty="0" smtClean="0"/>
              <a:t>Vaccine administration dates, year of disease diagnosis, positive serology, disease history, or medical exemption; </a:t>
            </a:r>
            <a:r>
              <a:rPr lang="en-US" sz="1600" u="sng" dirty="0" smtClean="0"/>
              <a:t>and</a:t>
            </a:r>
          </a:p>
          <a:p>
            <a:pPr lvl="1" eaLnBrk="1" hangingPunct="1"/>
            <a:r>
              <a:rPr lang="en-US" sz="1600" dirty="0" smtClean="0"/>
              <a:t>A mark in the “Complete for K-6</a:t>
            </a:r>
            <a:r>
              <a:rPr lang="en-US" sz="1600" baseline="30000" dirty="0" smtClean="0"/>
              <a:t>th</a:t>
            </a:r>
            <a:r>
              <a:rPr lang="en-US" sz="1600" dirty="0" smtClean="0"/>
              <a:t> Grade“ box along with a “Date of Expiration”; </a:t>
            </a:r>
            <a:r>
              <a:rPr lang="en-US" sz="1600" u="sng" dirty="0" smtClean="0"/>
              <a:t>or</a:t>
            </a:r>
          </a:p>
          <a:p>
            <a:pPr lvl="1" eaLnBrk="1" hangingPunct="1"/>
            <a:r>
              <a:rPr lang="en-US" sz="1600" dirty="0" smtClean="0"/>
              <a:t>A mark in the “Complete for  7</a:t>
            </a:r>
            <a:r>
              <a:rPr lang="en-US" sz="1600" baseline="30000" dirty="0" smtClean="0"/>
              <a:t>th</a:t>
            </a:r>
            <a:r>
              <a:rPr lang="en-US" sz="1600" dirty="0" smtClean="0"/>
              <a:t> Grade or higher” box if all required vaccines for school attendance have been documented </a:t>
            </a:r>
          </a:p>
          <a:p>
            <a:pPr marL="457200" lvl="1" indent="0" eaLnBrk="1" hangingPunct="1">
              <a:lnSpc>
                <a:spcPct val="80000"/>
              </a:lnSpc>
              <a:buNone/>
            </a:pPr>
            <a:endParaRPr lang="en-US" sz="2400" dirty="0" smtClean="0"/>
          </a:p>
        </p:txBody>
      </p:sp>
    </p:spTree>
    <p:extLst>
      <p:ext uri="{BB962C8B-B14F-4D97-AF65-F5344CB8AC3E}">
        <p14:creationId xmlns:p14="http://schemas.microsoft.com/office/powerpoint/2010/main" val="14169282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52400" y="0"/>
            <a:ext cx="8839200" cy="838200"/>
          </a:xfrm>
        </p:spPr>
        <p:txBody>
          <a:bodyPr/>
          <a:lstStyle/>
          <a:p>
            <a:pPr algn="ctr" eaLnBrk="1" hangingPunct="1"/>
            <a:r>
              <a:rPr lang="en-US" b="1" dirty="0" smtClean="0">
                <a:solidFill>
                  <a:srgbClr val="C00000"/>
                </a:solidFill>
              </a:rPr>
              <a:t>Certificate Expiration Date</a:t>
            </a:r>
          </a:p>
        </p:txBody>
      </p:sp>
      <p:sp>
        <p:nvSpPr>
          <p:cNvPr id="24580" name="Rectangle 3"/>
          <p:cNvSpPr>
            <a:spLocks noGrp="1" noChangeArrowheads="1"/>
          </p:cNvSpPr>
          <p:nvPr>
            <p:ph type="body" idx="1"/>
          </p:nvPr>
        </p:nvSpPr>
        <p:spPr>
          <a:xfrm>
            <a:off x="457200" y="914400"/>
            <a:ext cx="8229600" cy="5211763"/>
          </a:xfrm>
        </p:spPr>
        <p:txBody>
          <a:bodyPr>
            <a:normAutofit/>
          </a:bodyPr>
          <a:lstStyle/>
          <a:p>
            <a:pPr eaLnBrk="1" hangingPunct="1"/>
            <a:r>
              <a:rPr lang="en-US" sz="1800" dirty="0" smtClean="0"/>
              <a:t>Expires on the date entered as “Expiration Date”</a:t>
            </a:r>
          </a:p>
          <a:p>
            <a:pPr marL="0" indent="0" eaLnBrk="1" hangingPunct="1">
              <a:buNone/>
            </a:pPr>
            <a:endParaRPr lang="en-US" sz="1800" dirty="0" smtClean="0"/>
          </a:p>
          <a:p>
            <a:pPr eaLnBrk="1" hangingPunct="1"/>
            <a:r>
              <a:rPr lang="en-US" sz="1800" dirty="0" smtClean="0"/>
              <a:t>Must be replaced with a current certificate within 30 days after the expiration date, or child is excluded from attending</a:t>
            </a:r>
          </a:p>
          <a:p>
            <a:pPr marL="0" indent="0" eaLnBrk="1" hangingPunct="1">
              <a:buNone/>
            </a:pPr>
            <a:endParaRPr lang="en-US" sz="1800" dirty="0" smtClean="0"/>
          </a:p>
          <a:p>
            <a:pPr eaLnBrk="1" hangingPunct="1"/>
            <a:r>
              <a:rPr lang="en-US" sz="1800" dirty="0" smtClean="0"/>
              <a:t>Allows for a child who does not meet all the immunization requirements to attend child care or school while he is catching up</a:t>
            </a:r>
          </a:p>
          <a:p>
            <a:pPr marL="0" indent="0" eaLnBrk="1" hangingPunct="1">
              <a:buNone/>
            </a:pPr>
            <a:endParaRPr lang="en-US" sz="1800" dirty="0" smtClean="0"/>
          </a:p>
          <a:p>
            <a:pPr eaLnBrk="1" hangingPunct="1"/>
            <a:r>
              <a:rPr lang="en-US" sz="1800" dirty="0" smtClean="0"/>
              <a:t>Required for all children four years and older who have not completed vaccine requirement for 7</a:t>
            </a:r>
            <a:r>
              <a:rPr lang="en-US" sz="1800" baseline="30000" dirty="0" smtClean="0"/>
              <a:t>th</a:t>
            </a:r>
            <a:r>
              <a:rPr lang="en-US" sz="1800" dirty="0" smtClean="0"/>
              <a:t> grade</a:t>
            </a:r>
          </a:p>
          <a:p>
            <a:pPr marL="0" indent="0" eaLnBrk="1" hangingPunct="1">
              <a:buNone/>
            </a:pPr>
            <a:endParaRPr lang="en-US" sz="1800" dirty="0" smtClean="0"/>
          </a:p>
          <a:p>
            <a:pPr eaLnBrk="1" hangingPunct="1"/>
            <a:r>
              <a:rPr lang="en-US" sz="1800" dirty="0" smtClean="0"/>
              <a:t>Required if a medical exemption for a vaccine(s) is marked</a:t>
            </a:r>
          </a:p>
          <a:p>
            <a:pPr marL="0" indent="0" eaLnBrk="1" hangingPunct="1">
              <a:buNone/>
            </a:pPr>
            <a:endParaRPr lang="en-US" sz="1800" dirty="0" smtClean="0"/>
          </a:p>
          <a:p>
            <a:pPr eaLnBrk="1" hangingPunct="1"/>
            <a:r>
              <a:rPr lang="en-US" sz="1800" dirty="0" smtClean="0"/>
              <a:t>Should not be completed if “Complete for 7</a:t>
            </a:r>
            <a:r>
              <a:rPr lang="en-US" sz="1800" baseline="30000" dirty="0" smtClean="0"/>
              <a:t>th</a:t>
            </a:r>
            <a:r>
              <a:rPr lang="en-US" sz="1800" dirty="0" smtClean="0"/>
              <a:t> Grade or higher” is marked</a:t>
            </a:r>
          </a:p>
          <a:p>
            <a:pPr marL="0" indent="0" eaLnBrk="1" hangingPunct="1">
              <a:lnSpc>
                <a:spcPct val="90000"/>
              </a:lnSpc>
              <a:buNone/>
            </a:pPr>
            <a:endParaRPr lang="en-US" sz="2400" dirty="0" smtClean="0"/>
          </a:p>
        </p:txBody>
      </p:sp>
    </p:spTree>
    <p:extLst>
      <p:ext uri="{BB962C8B-B14F-4D97-AF65-F5344CB8AC3E}">
        <p14:creationId xmlns:p14="http://schemas.microsoft.com/office/powerpoint/2010/main" val="30944089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152400" y="0"/>
            <a:ext cx="8839200" cy="1066800"/>
          </a:xfrm>
        </p:spPr>
        <p:txBody>
          <a:bodyPr>
            <a:normAutofit fontScale="90000"/>
          </a:bodyPr>
          <a:lstStyle/>
          <a:p>
            <a:pPr algn="ctr" eaLnBrk="1" hangingPunct="1"/>
            <a:r>
              <a:rPr lang="en-US" b="1" dirty="0" smtClean="0">
                <a:solidFill>
                  <a:srgbClr val="C00000"/>
                </a:solidFill>
              </a:rPr>
              <a:t>“Complete for School Attendance” </a:t>
            </a:r>
            <a:r>
              <a:rPr lang="en-US" sz="3600" b="0" dirty="0" smtClean="0">
                <a:latin typeface="Arial" charset="0"/>
              </a:rPr>
              <a:t/>
            </a:r>
            <a:br>
              <a:rPr lang="en-US" sz="3600" b="0" dirty="0" smtClean="0">
                <a:latin typeface="Arial" charset="0"/>
              </a:rPr>
            </a:br>
            <a:endParaRPr lang="en-US" sz="3600" b="0" dirty="0" smtClean="0">
              <a:latin typeface="Arial" charset="0"/>
            </a:endParaRPr>
          </a:p>
        </p:txBody>
      </p:sp>
      <p:sp>
        <p:nvSpPr>
          <p:cNvPr id="25604" name="Rectangle 3"/>
          <p:cNvSpPr>
            <a:spLocks noGrp="1" noChangeArrowheads="1"/>
          </p:cNvSpPr>
          <p:nvPr>
            <p:ph type="body" idx="1"/>
          </p:nvPr>
        </p:nvSpPr>
        <p:spPr/>
        <p:txBody>
          <a:bodyPr/>
          <a:lstStyle/>
          <a:p>
            <a:pPr eaLnBrk="1" hangingPunct="1"/>
            <a:r>
              <a:rPr lang="en-US" sz="2000" dirty="0" smtClean="0"/>
              <a:t>Do not expire</a:t>
            </a:r>
          </a:p>
          <a:p>
            <a:pPr marL="0" indent="0" eaLnBrk="1" hangingPunct="1">
              <a:buNone/>
            </a:pPr>
            <a:endParaRPr lang="en-US" sz="2000" dirty="0" smtClean="0"/>
          </a:p>
          <a:p>
            <a:pPr eaLnBrk="1" hangingPunct="1"/>
            <a:r>
              <a:rPr lang="en-US" sz="2000" dirty="0" smtClean="0"/>
              <a:t>May be issued only to children who:</a:t>
            </a:r>
          </a:p>
          <a:p>
            <a:pPr lvl="1" eaLnBrk="1" hangingPunct="1"/>
            <a:r>
              <a:rPr lang="en-US" sz="2000" dirty="0" smtClean="0"/>
              <a:t>Are four years of age or older; </a:t>
            </a:r>
            <a:r>
              <a:rPr lang="en-US" sz="2000" b="1" u="sng" dirty="0" smtClean="0"/>
              <a:t>and</a:t>
            </a:r>
          </a:p>
          <a:p>
            <a:pPr lvl="1" eaLnBrk="1" hangingPunct="1"/>
            <a:r>
              <a:rPr lang="en-US" sz="2000" dirty="0" smtClean="0"/>
              <a:t>Have met all the requirements for school attendance as outlined in the Policy Guide 3231REQ; </a:t>
            </a:r>
            <a:r>
              <a:rPr lang="en-US" sz="2000" b="1" u="sng" dirty="0" smtClean="0"/>
              <a:t>and</a:t>
            </a:r>
          </a:p>
          <a:p>
            <a:pPr lvl="1" eaLnBrk="1" hangingPunct="1"/>
            <a:r>
              <a:rPr lang="en-US" sz="2000" dirty="0" smtClean="0"/>
              <a:t>Have all the required vaccine administration dates or natural immunity dates filled in; </a:t>
            </a:r>
            <a:r>
              <a:rPr lang="en-US" sz="2000" b="1" u="sng" dirty="0" smtClean="0"/>
              <a:t>and</a:t>
            </a:r>
          </a:p>
          <a:p>
            <a:pPr lvl="1" eaLnBrk="1" hangingPunct="1"/>
            <a:r>
              <a:rPr lang="en-US" sz="2000" dirty="0" smtClean="0"/>
              <a:t>Do not have a “Date of Expiration” completed</a:t>
            </a:r>
          </a:p>
          <a:p>
            <a:pPr marL="0" indent="0" eaLnBrk="1" hangingPunct="1">
              <a:buNone/>
            </a:pPr>
            <a:endParaRPr lang="en-US" dirty="0" smtClean="0"/>
          </a:p>
          <a:p>
            <a:pPr eaLnBrk="1" hangingPunct="1"/>
            <a:endParaRPr lang="en-US" dirty="0" smtClean="0"/>
          </a:p>
        </p:txBody>
      </p:sp>
    </p:spTree>
    <p:extLst>
      <p:ext uri="{BB962C8B-B14F-4D97-AF65-F5344CB8AC3E}">
        <p14:creationId xmlns:p14="http://schemas.microsoft.com/office/powerpoint/2010/main" val="16579412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1752600" y="685800"/>
            <a:ext cx="5092700" cy="5915025"/>
          </a:xfrm>
          <a:prstGeom prst="rect">
            <a:avLst/>
          </a:prstGeom>
          <a:noFill/>
          <a:ln w="9525">
            <a:noFill/>
            <a:miter lim="800000"/>
            <a:headEnd/>
            <a:tailEnd/>
          </a:ln>
        </p:spPr>
      </p:pic>
      <p:sp>
        <p:nvSpPr>
          <p:cNvPr id="47107" name="Text Box 3"/>
          <p:cNvSpPr txBox="1">
            <a:spLocks noChangeArrowheads="1"/>
          </p:cNvSpPr>
          <p:nvPr/>
        </p:nvSpPr>
        <p:spPr bwMode="auto">
          <a:xfrm>
            <a:off x="533400" y="228600"/>
            <a:ext cx="8001000" cy="244475"/>
          </a:xfrm>
          <a:prstGeom prst="rect">
            <a:avLst/>
          </a:prstGeom>
          <a:noFill/>
          <a:ln w="12700" cap="sq">
            <a:noFill/>
            <a:miter lim="800000"/>
            <a:headEnd/>
            <a:tailEnd/>
          </a:ln>
        </p:spPr>
        <p:txBody>
          <a:bodyPr>
            <a:spAutoFit/>
          </a:bodyPr>
          <a:lstStyle/>
          <a:p>
            <a:pPr eaLnBrk="0" hangingPunct="0">
              <a:spcBef>
                <a:spcPct val="50000"/>
              </a:spcBef>
              <a:buFontTx/>
              <a:buChar char="•"/>
            </a:pPr>
            <a:endParaRPr kumimoji="1" lang="en-US" sz="1000">
              <a:latin typeface="Times New Roman" pitchFamily="18" charset="0"/>
            </a:endParaRPr>
          </a:p>
        </p:txBody>
      </p:sp>
      <p:sp>
        <p:nvSpPr>
          <p:cNvPr id="47108" name="Rectangle 4"/>
          <p:cNvSpPr>
            <a:spLocks noChangeArrowheads="1"/>
          </p:cNvSpPr>
          <p:nvPr/>
        </p:nvSpPr>
        <p:spPr bwMode="auto">
          <a:xfrm>
            <a:off x="685800" y="0"/>
            <a:ext cx="8565999" cy="707886"/>
          </a:xfrm>
          <a:prstGeom prst="rect">
            <a:avLst/>
          </a:prstGeom>
          <a:noFill/>
          <a:ln w="12700" cap="sq">
            <a:noFill/>
            <a:miter lim="800000"/>
            <a:headEnd/>
            <a:tailEnd/>
          </a:ln>
        </p:spPr>
        <p:txBody>
          <a:bodyPr wrap="none">
            <a:spAutoFit/>
          </a:bodyPr>
          <a:lstStyle/>
          <a:p>
            <a:pPr eaLnBrk="0" hangingPunct="0">
              <a:spcBef>
                <a:spcPct val="30000"/>
              </a:spcBef>
            </a:pPr>
            <a:r>
              <a:rPr kumimoji="1" lang="en-US" sz="4000" b="1" dirty="0">
                <a:solidFill>
                  <a:srgbClr val="C00000"/>
                </a:solidFill>
                <a:latin typeface="+mj-lt"/>
              </a:rPr>
              <a:t>Immunity and Medical Exemptions</a:t>
            </a:r>
          </a:p>
        </p:txBody>
      </p:sp>
      <p:sp>
        <p:nvSpPr>
          <p:cNvPr id="336901" name="Text Box 5"/>
          <p:cNvSpPr txBox="1">
            <a:spLocks noChangeArrowheads="1"/>
          </p:cNvSpPr>
          <p:nvPr/>
        </p:nvSpPr>
        <p:spPr bwMode="auto">
          <a:xfrm rot="-5383898">
            <a:off x="5172869" y="1761331"/>
            <a:ext cx="1296988" cy="365125"/>
          </a:xfrm>
          <a:prstGeom prst="rect">
            <a:avLst/>
          </a:prstGeom>
          <a:solidFill>
            <a:schemeClr val="tx1"/>
          </a:solidFill>
          <a:ln w="28575" cap="sq">
            <a:solidFill>
              <a:srgbClr val="000000"/>
            </a:solidFill>
            <a:miter lim="800000"/>
            <a:headEnd/>
            <a:tailEnd/>
          </a:ln>
        </p:spPr>
        <p:txBody>
          <a:bodyPr>
            <a:spAutoFit/>
          </a:bodyPr>
          <a:lstStyle/>
          <a:p>
            <a:pPr eaLnBrk="0" hangingPunct="0">
              <a:spcBef>
                <a:spcPct val="30000"/>
              </a:spcBef>
            </a:pPr>
            <a:r>
              <a:rPr kumimoji="1" lang="en-US" sz="1600" b="1" dirty="0">
                <a:solidFill>
                  <a:schemeClr val="bg2"/>
                </a:solidFill>
              </a:rPr>
              <a:t>Diagnosed</a:t>
            </a:r>
          </a:p>
        </p:txBody>
      </p:sp>
      <p:sp>
        <p:nvSpPr>
          <p:cNvPr id="336902" name="Text Box 6"/>
          <p:cNvSpPr txBox="1">
            <a:spLocks noChangeArrowheads="1"/>
          </p:cNvSpPr>
          <p:nvPr/>
        </p:nvSpPr>
        <p:spPr bwMode="auto">
          <a:xfrm rot="-5383898">
            <a:off x="5326063" y="1760537"/>
            <a:ext cx="1295400" cy="365125"/>
          </a:xfrm>
          <a:prstGeom prst="rect">
            <a:avLst/>
          </a:prstGeom>
          <a:solidFill>
            <a:schemeClr val="tx1"/>
          </a:solidFill>
          <a:ln w="28575" cap="sq">
            <a:solidFill>
              <a:srgbClr val="000000"/>
            </a:solidFill>
            <a:miter lim="800000"/>
            <a:headEnd/>
            <a:tailEnd/>
          </a:ln>
        </p:spPr>
        <p:txBody>
          <a:bodyPr>
            <a:spAutoFit/>
          </a:bodyPr>
          <a:lstStyle/>
          <a:p>
            <a:pPr eaLnBrk="0" hangingPunct="0">
              <a:spcBef>
                <a:spcPct val="30000"/>
              </a:spcBef>
            </a:pPr>
            <a:r>
              <a:rPr kumimoji="1" lang="en-US" sz="1600" b="1" dirty="0">
                <a:solidFill>
                  <a:schemeClr val="bg2"/>
                </a:solidFill>
              </a:rPr>
              <a:t>Serology</a:t>
            </a:r>
          </a:p>
        </p:txBody>
      </p:sp>
      <p:sp>
        <p:nvSpPr>
          <p:cNvPr id="336903" name="Text Box 7"/>
          <p:cNvSpPr txBox="1">
            <a:spLocks noChangeArrowheads="1"/>
          </p:cNvSpPr>
          <p:nvPr/>
        </p:nvSpPr>
        <p:spPr bwMode="auto">
          <a:xfrm rot="-5383898">
            <a:off x="5553869" y="1761331"/>
            <a:ext cx="1296988" cy="365125"/>
          </a:xfrm>
          <a:prstGeom prst="rect">
            <a:avLst/>
          </a:prstGeom>
          <a:solidFill>
            <a:schemeClr val="tx1"/>
          </a:solidFill>
          <a:ln w="28575" cap="sq">
            <a:solidFill>
              <a:srgbClr val="000000"/>
            </a:solidFill>
            <a:miter lim="800000"/>
            <a:headEnd/>
            <a:tailEnd/>
          </a:ln>
        </p:spPr>
        <p:txBody>
          <a:bodyPr>
            <a:spAutoFit/>
          </a:bodyPr>
          <a:lstStyle/>
          <a:p>
            <a:pPr eaLnBrk="0" hangingPunct="0">
              <a:spcBef>
                <a:spcPct val="30000"/>
              </a:spcBef>
            </a:pPr>
            <a:r>
              <a:rPr kumimoji="1" lang="en-US" sz="1600" b="1">
                <a:solidFill>
                  <a:schemeClr val="bg2"/>
                </a:solidFill>
              </a:rPr>
              <a:t>History</a:t>
            </a:r>
          </a:p>
        </p:txBody>
      </p:sp>
      <p:sp>
        <p:nvSpPr>
          <p:cNvPr id="336904" name="Text Box 8"/>
          <p:cNvSpPr txBox="1">
            <a:spLocks noChangeArrowheads="1"/>
          </p:cNvSpPr>
          <p:nvPr/>
        </p:nvSpPr>
        <p:spPr bwMode="auto">
          <a:xfrm rot="16216102" flipH="1">
            <a:off x="5828506" y="1639094"/>
            <a:ext cx="1296988" cy="609600"/>
          </a:xfrm>
          <a:prstGeom prst="rect">
            <a:avLst/>
          </a:prstGeom>
          <a:solidFill>
            <a:schemeClr val="tx1"/>
          </a:solidFill>
          <a:ln w="28575" cap="sq">
            <a:solidFill>
              <a:srgbClr val="000000"/>
            </a:solidFill>
            <a:miter lim="800000"/>
            <a:headEnd/>
            <a:tailEnd/>
          </a:ln>
        </p:spPr>
        <p:txBody>
          <a:bodyPr>
            <a:spAutoFit/>
          </a:bodyPr>
          <a:lstStyle/>
          <a:p>
            <a:pPr eaLnBrk="0" hangingPunct="0">
              <a:spcBef>
                <a:spcPct val="30000"/>
              </a:spcBef>
            </a:pPr>
            <a:r>
              <a:rPr kumimoji="1" lang="en-US" sz="1600" b="1" dirty="0">
                <a:solidFill>
                  <a:schemeClr val="bg2"/>
                </a:solidFill>
              </a:rPr>
              <a:t>Medical Exemption</a:t>
            </a:r>
          </a:p>
        </p:txBody>
      </p:sp>
    </p:spTree>
    <p:extLst>
      <p:ext uri="{BB962C8B-B14F-4D97-AF65-F5344CB8AC3E}">
        <p14:creationId xmlns:p14="http://schemas.microsoft.com/office/powerpoint/2010/main" val="3252484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6901"/>
                                        </p:tgtEl>
                                        <p:attrNameLst>
                                          <p:attrName>style.visibility</p:attrName>
                                        </p:attrNameLst>
                                      </p:cBhvr>
                                      <p:to>
                                        <p:strVal val="visible"/>
                                      </p:to>
                                    </p:set>
                                    <p:anim calcmode="lin" valueType="num">
                                      <p:cBhvr additive="base">
                                        <p:cTn id="7" dur="500" fill="hold"/>
                                        <p:tgtEl>
                                          <p:spTgt spid="336901"/>
                                        </p:tgtEl>
                                        <p:attrNameLst>
                                          <p:attrName>ppt_x</p:attrName>
                                        </p:attrNameLst>
                                      </p:cBhvr>
                                      <p:tavLst>
                                        <p:tav tm="0">
                                          <p:val>
                                            <p:strVal val="#ppt_x"/>
                                          </p:val>
                                        </p:tav>
                                        <p:tav tm="100000">
                                          <p:val>
                                            <p:strVal val="#ppt_x"/>
                                          </p:val>
                                        </p:tav>
                                      </p:tavLst>
                                    </p:anim>
                                    <p:anim calcmode="lin" valueType="num">
                                      <p:cBhvr additive="base">
                                        <p:cTn id="8" dur="500" fill="hold"/>
                                        <p:tgtEl>
                                          <p:spTgt spid="336901"/>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33690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36902"/>
                                        </p:tgtEl>
                                        <p:attrNameLst>
                                          <p:attrName>style.visibility</p:attrName>
                                        </p:attrNameLst>
                                      </p:cBhvr>
                                      <p:to>
                                        <p:strVal val="visible"/>
                                      </p:to>
                                    </p:set>
                                    <p:anim calcmode="lin" valueType="num">
                                      <p:cBhvr additive="base">
                                        <p:cTn id="13" dur="500" fill="hold"/>
                                        <p:tgtEl>
                                          <p:spTgt spid="336902"/>
                                        </p:tgtEl>
                                        <p:attrNameLst>
                                          <p:attrName>ppt_x</p:attrName>
                                        </p:attrNameLst>
                                      </p:cBhvr>
                                      <p:tavLst>
                                        <p:tav tm="0">
                                          <p:val>
                                            <p:strVal val="#ppt_x"/>
                                          </p:val>
                                        </p:tav>
                                        <p:tav tm="100000">
                                          <p:val>
                                            <p:strVal val="#ppt_x"/>
                                          </p:val>
                                        </p:tav>
                                      </p:tavLst>
                                    </p:anim>
                                    <p:anim calcmode="lin" valueType="num">
                                      <p:cBhvr additive="base">
                                        <p:cTn id="14" dur="500" fill="hold"/>
                                        <p:tgtEl>
                                          <p:spTgt spid="336902"/>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33690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36903"/>
                                        </p:tgtEl>
                                        <p:attrNameLst>
                                          <p:attrName>style.visibility</p:attrName>
                                        </p:attrNameLst>
                                      </p:cBhvr>
                                      <p:to>
                                        <p:strVal val="visible"/>
                                      </p:to>
                                    </p:set>
                                    <p:anim calcmode="lin" valueType="num">
                                      <p:cBhvr additive="base">
                                        <p:cTn id="19" dur="500" fill="hold"/>
                                        <p:tgtEl>
                                          <p:spTgt spid="336903"/>
                                        </p:tgtEl>
                                        <p:attrNameLst>
                                          <p:attrName>ppt_x</p:attrName>
                                        </p:attrNameLst>
                                      </p:cBhvr>
                                      <p:tavLst>
                                        <p:tav tm="0">
                                          <p:val>
                                            <p:strVal val="#ppt_x"/>
                                          </p:val>
                                        </p:tav>
                                        <p:tav tm="100000">
                                          <p:val>
                                            <p:strVal val="#ppt_x"/>
                                          </p:val>
                                        </p:tav>
                                      </p:tavLst>
                                    </p:anim>
                                    <p:anim calcmode="lin" valueType="num">
                                      <p:cBhvr additive="base">
                                        <p:cTn id="20" dur="500" fill="hold"/>
                                        <p:tgtEl>
                                          <p:spTgt spid="336903"/>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33690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36904"/>
                                        </p:tgtEl>
                                        <p:attrNameLst>
                                          <p:attrName>style.visibility</p:attrName>
                                        </p:attrNameLst>
                                      </p:cBhvr>
                                      <p:to>
                                        <p:strVal val="visible"/>
                                      </p:to>
                                    </p:set>
                                    <p:anim calcmode="lin" valueType="num">
                                      <p:cBhvr additive="base">
                                        <p:cTn id="25" dur="500" fill="hold"/>
                                        <p:tgtEl>
                                          <p:spTgt spid="336904"/>
                                        </p:tgtEl>
                                        <p:attrNameLst>
                                          <p:attrName>ppt_x</p:attrName>
                                        </p:attrNameLst>
                                      </p:cBhvr>
                                      <p:tavLst>
                                        <p:tav tm="0">
                                          <p:val>
                                            <p:strVal val="#ppt_x"/>
                                          </p:val>
                                        </p:tav>
                                        <p:tav tm="100000">
                                          <p:val>
                                            <p:strVal val="#ppt_x"/>
                                          </p:val>
                                        </p:tav>
                                      </p:tavLst>
                                    </p:anim>
                                    <p:anim calcmode="lin" valueType="num">
                                      <p:cBhvr additive="base">
                                        <p:cTn id="26" dur="500" fill="hold"/>
                                        <p:tgtEl>
                                          <p:spTgt spid="336904"/>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33690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1" grpId="0" animBg="1" autoUpdateAnimBg="0"/>
      <p:bldP spid="336902" grpId="0" animBg="1" autoUpdateAnimBg="0"/>
      <p:bldP spid="336903" grpId="0" animBg="1" autoUpdateAnimBg="0"/>
      <p:bldP spid="336904"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52400" y="0"/>
            <a:ext cx="8839200" cy="914400"/>
          </a:xfrm>
        </p:spPr>
        <p:txBody>
          <a:bodyPr/>
          <a:lstStyle/>
          <a:p>
            <a:pPr eaLnBrk="1" hangingPunct="1"/>
            <a:r>
              <a:rPr lang="en-US" b="1" dirty="0" smtClean="0">
                <a:solidFill>
                  <a:srgbClr val="C00000"/>
                </a:solidFill>
                <a:cs typeface="Arial" charset="0"/>
              </a:rPr>
              <a:t>Topics</a:t>
            </a:r>
          </a:p>
        </p:txBody>
      </p:sp>
      <p:sp>
        <p:nvSpPr>
          <p:cNvPr id="1028" name="Rectangle 8"/>
          <p:cNvSpPr>
            <a:spLocks noGrp="1" noChangeArrowheads="1"/>
          </p:cNvSpPr>
          <p:nvPr>
            <p:ph type="body" idx="1"/>
          </p:nvPr>
        </p:nvSpPr>
        <p:spPr>
          <a:xfrm>
            <a:off x="152400" y="990601"/>
            <a:ext cx="8229600" cy="5524500"/>
          </a:xfrm>
        </p:spPr>
        <p:txBody>
          <a:bodyPr>
            <a:normAutofit/>
          </a:bodyPr>
          <a:lstStyle/>
          <a:p>
            <a:pPr eaLnBrk="1" hangingPunct="1"/>
            <a:r>
              <a:rPr lang="en-US" sz="1800" dirty="0" smtClean="0">
                <a:cs typeface="Arial" charset="0"/>
              </a:rPr>
              <a:t>Review of childhood vaccine preventable diseases</a:t>
            </a:r>
          </a:p>
          <a:p>
            <a:pPr marL="0" indent="0" eaLnBrk="1" hangingPunct="1">
              <a:buNone/>
            </a:pPr>
            <a:endParaRPr lang="en-US" sz="1800" dirty="0" smtClean="0">
              <a:cs typeface="Arial" charset="0"/>
            </a:endParaRPr>
          </a:p>
          <a:p>
            <a:pPr eaLnBrk="1" hangingPunct="1"/>
            <a:r>
              <a:rPr lang="en-US" sz="1800" dirty="0" smtClean="0">
                <a:cs typeface="Arial" charset="0"/>
              </a:rPr>
              <a:t>Georgia immunization requirements for preschool, child care, and school attendance; including the implementation of the new 7</a:t>
            </a:r>
            <a:r>
              <a:rPr lang="en-US" sz="1800" baseline="30000" dirty="0" smtClean="0">
                <a:cs typeface="Arial" charset="0"/>
              </a:rPr>
              <a:t>th</a:t>
            </a:r>
            <a:r>
              <a:rPr lang="en-US" sz="1800" dirty="0" smtClean="0">
                <a:cs typeface="Arial" charset="0"/>
              </a:rPr>
              <a:t> grade requirements</a:t>
            </a:r>
          </a:p>
          <a:p>
            <a:pPr marL="0" indent="0" eaLnBrk="1" hangingPunct="1">
              <a:buNone/>
            </a:pPr>
            <a:endParaRPr lang="en-US" sz="1800" dirty="0" smtClean="0">
              <a:cs typeface="Arial" charset="0"/>
            </a:endParaRPr>
          </a:p>
          <a:p>
            <a:pPr eaLnBrk="1" hangingPunct="1"/>
            <a:r>
              <a:rPr lang="en-US" sz="1800" dirty="0" smtClean="0">
                <a:cs typeface="Arial" charset="0"/>
              </a:rPr>
              <a:t>Review updates to the new Immunization Certificate and the policy guide for completing form 3231</a:t>
            </a:r>
          </a:p>
          <a:p>
            <a:pPr marL="0" indent="0" eaLnBrk="1" hangingPunct="1">
              <a:buNone/>
            </a:pPr>
            <a:endParaRPr lang="en-US" sz="1800" dirty="0" smtClean="0">
              <a:cs typeface="Arial" charset="0"/>
            </a:endParaRPr>
          </a:p>
          <a:p>
            <a:pPr eaLnBrk="1" hangingPunct="1"/>
            <a:r>
              <a:rPr lang="en-US" sz="1800" dirty="0" smtClean="0">
                <a:cs typeface="Arial" charset="0"/>
              </a:rPr>
              <a:t>How to monitor, follow up and enforce the requirements for the certificate of attendance</a:t>
            </a:r>
          </a:p>
          <a:p>
            <a:pPr marL="0" indent="0" eaLnBrk="1" hangingPunct="1">
              <a:buNone/>
            </a:pPr>
            <a:endParaRPr lang="en-US" sz="1800" dirty="0" smtClean="0">
              <a:cs typeface="Arial" charset="0"/>
            </a:endParaRPr>
          </a:p>
          <a:p>
            <a:pPr eaLnBrk="1" hangingPunct="1"/>
            <a:r>
              <a:rPr lang="en-US" sz="1800" dirty="0" smtClean="0">
                <a:cs typeface="Arial" charset="0"/>
              </a:rPr>
              <a:t>Review available resources for providers, schools and parents</a:t>
            </a:r>
          </a:p>
        </p:txBody>
      </p:sp>
      <p:graphicFrame>
        <p:nvGraphicFramePr>
          <p:cNvPr id="1026" name="Object 4"/>
          <p:cNvGraphicFramePr>
            <a:graphicFrameLocks noGrp="1" noChangeAspect="1"/>
          </p:cNvGraphicFramePr>
          <p:nvPr>
            <p:ph idx="4294967295"/>
            <p:extLst>
              <p:ext uri="{D42A27DB-BD31-4B8C-83A1-F6EECF244321}">
                <p14:modId xmlns:p14="http://schemas.microsoft.com/office/powerpoint/2010/main" val="1274888851"/>
              </p:ext>
            </p:extLst>
          </p:nvPr>
        </p:nvGraphicFramePr>
        <p:xfrm>
          <a:off x="6553200" y="0"/>
          <a:ext cx="2362200" cy="1496568"/>
        </p:xfrm>
        <a:graphic>
          <a:graphicData uri="http://schemas.openxmlformats.org/presentationml/2006/ole">
            <mc:AlternateContent xmlns:mc="http://schemas.openxmlformats.org/markup-compatibility/2006">
              <mc:Choice xmlns:v="urn:schemas-microsoft-com:vml" Requires="v">
                <p:oleObj spid="_x0000_s1054" name="Clip" r:id="rId4" imgW="3251520" imgH="2390040" progId="">
                  <p:embed/>
                </p:oleObj>
              </mc:Choice>
              <mc:Fallback>
                <p:oleObj name="Clip" r:id="rId4" imgW="3251520" imgH="23900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0"/>
                        <a:ext cx="2362200" cy="1496568"/>
                      </a:xfrm>
                      <a:prstGeom prst="rect">
                        <a:avLst/>
                      </a:prstGeom>
                      <a:noFill/>
                      <a:extLst/>
                    </p:spPr>
                  </p:pic>
                </p:oleObj>
              </mc:Fallback>
            </mc:AlternateContent>
          </a:graphicData>
        </a:graphic>
      </p:graphicFrame>
    </p:spTree>
    <p:extLst>
      <p:ext uri="{BB962C8B-B14F-4D97-AF65-F5344CB8AC3E}">
        <p14:creationId xmlns:p14="http://schemas.microsoft.com/office/powerpoint/2010/main" val="13136620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52400" y="0"/>
            <a:ext cx="8839200" cy="1143000"/>
          </a:xfrm>
        </p:spPr>
        <p:txBody>
          <a:bodyPr/>
          <a:lstStyle/>
          <a:p>
            <a:pPr algn="ctr" eaLnBrk="1" hangingPunct="1"/>
            <a:r>
              <a:rPr lang="en-US" b="1" dirty="0" smtClean="0">
                <a:solidFill>
                  <a:srgbClr val="C00000"/>
                </a:solidFill>
              </a:rPr>
              <a:t>Exemptions</a:t>
            </a:r>
          </a:p>
        </p:txBody>
      </p:sp>
      <p:graphicFrame>
        <p:nvGraphicFramePr>
          <p:cNvPr id="26626" name="Object 4"/>
          <p:cNvGraphicFramePr>
            <a:graphicFrameLocks noGrp="1" noChangeAspect="1"/>
          </p:cNvGraphicFramePr>
          <p:nvPr>
            <p:ph idx="1"/>
            <p:extLst>
              <p:ext uri="{D42A27DB-BD31-4B8C-83A1-F6EECF244321}">
                <p14:modId xmlns:p14="http://schemas.microsoft.com/office/powerpoint/2010/main" val="2931754086"/>
              </p:ext>
            </p:extLst>
          </p:nvPr>
        </p:nvGraphicFramePr>
        <p:xfrm>
          <a:off x="7391400" y="228600"/>
          <a:ext cx="931863" cy="1371600"/>
        </p:xfrm>
        <a:graphic>
          <a:graphicData uri="http://schemas.openxmlformats.org/presentationml/2006/ole">
            <mc:AlternateContent xmlns:mc="http://schemas.openxmlformats.org/markup-compatibility/2006">
              <mc:Choice xmlns:v="urn:schemas-microsoft-com:vml" Requires="v">
                <p:oleObj spid="_x0000_s47128" name="Clip" r:id="rId4" imgW="2247480" imgH="3306240" progId="">
                  <p:embed/>
                </p:oleObj>
              </mc:Choice>
              <mc:Fallback>
                <p:oleObj name="Clip" r:id="rId4" imgW="2247480" imgH="33062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28600"/>
                        <a:ext cx="931863"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28" name="Rectangle 3"/>
          <p:cNvSpPr>
            <a:spLocks noGrp="1" noChangeArrowheads="1"/>
          </p:cNvSpPr>
          <p:nvPr>
            <p:ph type="body" idx="4294967295"/>
          </p:nvPr>
        </p:nvSpPr>
        <p:spPr>
          <a:xfrm>
            <a:off x="0" y="1600200"/>
            <a:ext cx="8229600" cy="4525963"/>
          </a:xfrm>
        </p:spPr>
        <p:txBody>
          <a:bodyPr/>
          <a:lstStyle/>
          <a:p>
            <a:pPr marL="0" indent="0" eaLnBrk="1" hangingPunct="1">
              <a:lnSpc>
                <a:spcPct val="80000"/>
              </a:lnSpc>
              <a:buNone/>
            </a:pPr>
            <a:r>
              <a:rPr lang="en-US" sz="2000" b="1" dirty="0" smtClean="0">
                <a:cs typeface="Arial" pitchFamily="34" charset="0"/>
              </a:rPr>
              <a:t>Medical:</a:t>
            </a:r>
          </a:p>
          <a:p>
            <a:pPr lvl="1" eaLnBrk="1" hangingPunct="1">
              <a:lnSpc>
                <a:spcPct val="80000"/>
              </a:lnSpc>
            </a:pPr>
            <a:r>
              <a:rPr lang="en-US" sz="2000" dirty="0" smtClean="0">
                <a:cs typeface="Arial" pitchFamily="34" charset="0"/>
              </a:rPr>
              <a:t>Should be used only when there is a physical disability or condition that contraindicates immunization for that specific vaccine</a:t>
            </a:r>
          </a:p>
          <a:p>
            <a:pPr lvl="1" eaLnBrk="1" hangingPunct="1">
              <a:lnSpc>
                <a:spcPct val="80000"/>
              </a:lnSpc>
              <a:buNone/>
            </a:pPr>
            <a:endParaRPr lang="en-US" sz="2000" dirty="0" smtClean="0">
              <a:cs typeface="Arial" pitchFamily="34" charset="0"/>
            </a:endParaRPr>
          </a:p>
          <a:p>
            <a:pPr lvl="1" eaLnBrk="1" hangingPunct="1">
              <a:lnSpc>
                <a:spcPct val="80000"/>
              </a:lnSpc>
            </a:pPr>
            <a:r>
              <a:rPr lang="en-US" sz="2000" dirty="0" smtClean="0">
                <a:cs typeface="Arial" pitchFamily="34" charset="0"/>
              </a:rPr>
              <a:t>Should be documented in the  medical exemption box indicated for each vaccine</a:t>
            </a:r>
          </a:p>
          <a:p>
            <a:pPr lvl="1" eaLnBrk="1" hangingPunct="1">
              <a:lnSpc>
                <a:spcPct val="80000"/>
              </a:lnSpc>
              <a:buNone/>
            </a:pPr>
            <a:endParaRPr lang="en-US" sz="2000" dirty="0" smtClean="0">
              <a:cs typeface="Arial" pitchFamily="34" charset="0"/>
            </a:endParaRPr>
          </a:p>
          <a:p>
            <a:pPr lvl="1" eaLnBrk="1" hangingPunct="1">
              <a:lnSpc>
                <a:spcPct val="80000"/>
              </a:lnSpc>
            </a:pPr>
            <a:r>
              <a:rPr lang="en-US" sz="2000" dirty="0" smtClean="0">
                <a:cs typeface="Arial" pitchFamily="34" charset="0"/>
              </a:rPr>
              <a:t>Should be reviewed annually</a:t>
            </a:r>
          </a:p>
          <a:p>
            <a:pPr eaLnBrk="1" hangingPunct="1">
              <a:lnSpc>
                <a:spcPct val="80000"/>
              </a:lnSpc>
              <a:buNone/>
            </a:pPr>
            <a:endParaRPr lang="en-US" sz="2400" dirty="0" smtClean="0"/>
          </a:p>
        </p:txBody>
      </p:sp>
    </p:spTree>
    <p:extLst>
      <p:ext uri="{BB962C8B-B14F-4D97-AF65-F5344CB8AC3E}">
        <p14:creationId xmlns:p14="http://schemas.microsoft.com/office/powerpoint/2010/main" val="1397697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pPr algn="ctr"/>
            <a:r>
              <a:rPr lang="en-US" b="1" dirty="0" smtClean="0">
                <a:solidFill>
                  <a:srgbClr val="C00000"/>
                </a:solidFill>
              </a:rPr>
              <a:t>Exemptions</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eaLnBrk="1" hangingPunct="1">
              <a:lnSpc>
                <a:spcPct val="80000"/>
              </a:lnSpc>
              <a:buNone/>
            </a:pPr>
            <a:r>
              <a:rPr lang="en-US" sz="2000" b="1" dirty="0" smtClean="0">
                <a:cs typeface="Arial" pitchFamily="34" charset="0"/>
              </a:rPr>
              <a:t>Religious:</a:t>
            </a:r>
          </a:p>
          <a:p>
            <a:pPr lvl="1" eaLnBrk="1" hangingPunct="1"/>
            <a:r>
              <a:rPr lang="en-US" sz="2000" dirty="0" smtClean="0">
                <a:cs typeface="Arial" pitchFamily="34" charset="0"/>
              </a:rPr>
              <a:t>Not documented on the certificate</a:t>
            </a:r>
          </a:p>
          <a:p>
            <a:pPr lvl="1" eaLnBrk="1" hangingPunct="1"/>
            <a:r>
              <a:rPr lang="en-US" sz="2000" dirty="0" smtClean="0">
                <a:cs typeface="Arial" pitchFamily="34" charset="0"/>
              </a:rPr>
              <a:t>No special certificate available or needed</a:t>
            </a:r>
          </a:p>
          <a:p>
            <a:pPr lvl="1" eaLnBrk="1" hangingPunct="1"/>
            <a:r>
              <a:rPr lang="en-US" sz="2000" dirty="0" smtClean="0">
                <a:cs typeface="Arial" pitchFamily="34" charset="0"/>
              </a:rPr>
              <a:t>Documented by a notarized affidavit stating that immunization conflicts with the parent/guardian’s religious belief</a:t>
            </a:r>
          </a:p>
          <a:p>
            <a:pPr lvl="1" eaLnBrk="1" hangingPunct="1"/>
            <a:r>
              <a:rPr lang="en-US" sz="2000" dirty="0" smtClean="0">
                <a:cs typeface="Arial" pitchFamily="34" charset="0"/>
              </a:rPr>
              <a:t>Notarized statement should be kept on file by  the school or facility in lieu of a Certificate of Immunization</a:t>
            </a:r>
          </a:p>
          <a:p>
            <a:pPr lvl="1" eaLnBrk="1" hangingPunct="1"/>
            <a:r>
              <a:rPr lang="en-US" sz="2000" dirty="0" smtClean="0">
                <a:cs typeface="Arial" pitchFamily="34" charset="0"/>
              </a:rPr>
              <a:t>Do not expire</a:t>
            </a:r>
            <a:endParaRPr lang="en-US" sz="2000" dirty="0">
              <a:cs typeface="Arial" pitchFamily="34" charset="0"/>
            </a:endParaRPr>
          </a:p>
        </p:txBody>
      </p:sp>
      <p:graphicFrame>
        <p:nvGraphicFramePr>
          <p:cNvPr id="187394" name="Object 4"/>
          <p:cNvGraphicFramePr>
            <a:graphicFrameLocks noChangeAspect="1"/>
          </p:cNvGraphicFramePr>
          <p:nvPr>
            <p:extLst>
              <p:ext uri="{D42A27DB-BD31-4B8C-83A1-F6EECF244321}">
                <p14:modId xmlns:p14="http://schemas.microsoft.com/office/powerpoint/2010/main" val="105753199"/>
              </p:ext>
            </p:extLst>
          </p:nvPr>
        </p:nvGraphicFramePr>
        <p:xfrm>
          <a:off x="7315200" y="457200"/>
          <a:ext cx="838200" cy="1295400"/>
        </p:xfrm>
        <a:graphic>
          <a:graphicData uri="http://schemas.openxmlformats.org/presentationml/2006/ole">
            <mc:AlternateContent xmlns:mc="http://schemas.openxmlformats.org/markup-compatibility/2006">
              <mc:Choice xmlns:v="urn:schemas-microsoft-com:vml" Requires="v">
                <p:oleObj spid="_x0000_s48152" name="Clip" r:id="rId4" imgW="2247480" imgH="3306240" progId="">
                  <p:embed/>
                </p:oleObj>
              </mc:Choice>
              <mc:Fallback>
                <p:oleObj name="Clip" r:id="rId4" imgW="2247480" imgH="33062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57200"/>
                        <a:ext cx="838200" cy="1295400"/>
                      </a:xfrm>
                      <a:prstGeom prst="rect">
                        <a:avLst/>
                      </a:prstGeom>
                      <a:noFill/>
                      <a:extLst/>
                    </p:spPr>
                  </p:pic>
                </p:oleObj>
              </mc:Fallback>
            </mc:AlternateContent>
          </a:graphicData>
        </a:graphic>
      </p:graphicFrame>
    </p:spTree>
    <p:extLst>
      <p:ext uri="{BB962C8B-B14F-4D97-AF65-F5344CB8AC3E}">
        <p14:creationId xmlns:p14="http://schemas.microsoft.com/office/powerpoint/2010/main" val="14551384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52400" y="-381000"/>
            <a:ext cx="8839200" cy="1295400"/>
          </a:xfrm>
        </p:spPr>
        <p:txBody>
          <a:bodyPr>
            <a:normAutofit/>
          </a:bodyPr>
          <a:lstStyle/>
          <a:p>
            <a:pPr algn="ctr" eaLnBrk="1" hangingPunct="1"/>
            <a:r>
              <a:rPr lang="en-US" b="1" dirty="0" smtClean="0">
                <a:solidFill>
                  <a:srgbClr val="C00000"/>
                </a:solidFill>
              </a:rPr>
              <a:t>Responsibilities</a:t>
            </a:r>
          </a:p>
        </p:txBody>
      </p:sp>
      <p:sp>
        <p:nvSpPr>
          <p:cNvPr id="13316" name="Rectangle 3"/>
          <p:cNvSpPr>
            <a:spLocks noGrp="1" noChangeArrowheads="1"/>
          </p:cNvSpPr>
          <p:nvPr>
            <p:ph type="body" idx="1"/>
          </p:nvPr>
        </p:nvSpPr>
        <p:spPr>
          <a:xfrm>
            <a:off x="457200" y="762000"/>
            <a:ext cx="8229600" cy="5364163"/>
          </a:xfrm>
        </p:spPr>
        <p:txBody>
          <a:bodyPr>
            <a:normAutofit fontScale="92500"/>
          </a:bodyPr>
          <a:lstStyle/>
          <a:p>
            <a:pPr eaLnBrk="1" hangingPunct="1">
              <a:lnSpc>
                <a:spcPct val="110000"/>
              </a:lnSpc>
            </a:pPr>
            <a:r>
              <a:rPr lang="en-US" sz="2400" dirty="0" smtClean="0"/>
              <a:t>Physicians and Public Health Clinics:</a:t>
            </a:r>
          </a:p>
          <a:p>
            <a:pPr lvl="1" eaLnBrk="1" hangingPunct="1">
              <a:lnSpc>
                <a:spcPct val="110000"/>
              </a:lnSpc>
            </a:pPr>
            <a:r>
              <a:rPr lang="en-US" sz="1800" dirty="0" smtClean="0"/>
              <a:t>Know current legal requirements for attendance and accurately completing the certificate </a:t>
            </a:r>
          </a:p>
          <a:p>
            <a:pPr lvl="1" eaLnBrk="1" hangingPunct="1">
              <a:lnSpc>
                <a:spcPct val="110000"/>
              </a:lnSpc>
            </a:pPr>
            <a:r>
              <a:rPr lang="en-US" sz="1800" dirty="0" smtClean="0"/>
              <a:t>Administering immunizations according to the current Recommended Childhood and Adolescent Immunization Schedule </a:t>
            </a:r>
          </a:p>
          <a:p>
            <a:pPr lvl="1" eaLnBrk="1" hangingPunct="1">
              <a:lnSpc>
                <a:spcPct val="110000"/>
              </a:lnSpc>
            </a:pPr>
            <a:r>
              <a:rPr lang="en-US" sz="1800" dirty="0" smtClean="0"/>
              <a:t>Report the occurrence of any disease listed on the “Notifiable Disease List”</a:t>
            </a:r>
          </a:p>
          <a:p>
            <a:pPr lvl="1" eaLnBrk="1" hangingPunct="1">
              <a:lnSpc>
                <a:spcPct val="110000"/>
              </a:lnSpc>
            </a:pPr>
            <a:r>
              <a:rPr lang="en-US" sz="1800" dirty="0" smtClean="0"/>
              <a:t>Report any adverse event following the administration of a vaccine to VAERS</a:t>
            </a:r>
          </a:p>
          <a:p>
            <a:pPr marL="457200" lvl="1" indent="0" eaLnBrk="1" hangingPunct="1">
              <a:lnSpc>
                <a:spcPct val="110000"/>
              </a:lnSpc>
              <a:buNone/>
            </a:pPr>
            <a:endParaRPr lang="en-US" sz="1800" dirty="0" smtClean="0"/>
          </a:p>
          <a:p>
            <a:pPr eaLnBrk="1" hangingPunct="1">
              <a:lnSpc>
                <a:spcPct val="110000"/>
              </a:lnSpc>
            </a:pPr>
            <a:r>
              <a:rPr lang="en-US" sz="2400" dirty="0" smtClean="0"/>
              <a:t>Child Care and School :</a:t>
            </a:r>
          </a:p>
          <a:p>
            <a:pPr lvl="1" eaLnBrk="1" hangingPunct="1">
              <a:lnSpc>
                <a:spcPct val="110000"/>
              </a:lnSpc>
            </a:pPr>
            <a:r>
              <a:rPr lang="en-US" sz="1800" dirty="0" smtClean="0"/>
              <a:t>Review the certificates for validity prior to accepting</a:t>
            </a:r>
          </a:p>
          <a:p>
            <a:pPr lvl="1" eaLnBrk="1" hangingPunct="1">
              <a:lnSpc>
                <a:spcPct val="110000"/>
              </a:lnSpc>
            </a:pPr>
            <a:r>
              <a:rPr lang="en-US" sz="1800" dirty="0" smtClean="0"/>
              <a:t>Develop a system for immunization certificate management/Tickler system</a:t>
            </a:r>
          </a:p>
          <a:p>
            <a:pPr lvl="1" eaLnBrk="1" hangingPunct="1">
              <a:lnSpc>
                <a:spcPct val="110000"/>
              </a:lnSpc>
            </a:pPr>
            <a:r>
              <a:rPr lang="en-US" sz="1800" dirty="0" smtClean="0"/>
              <a:t>Have certificates available for inspection and audit by health officials</a:t>
            </a:r>
          </a:p>
          <a:p>
            <a:pPr lvl="1" eaLnBrk="1" hangingPunct="1">
              <a:lnSpc>
                <a:spcPct val="110000"/>
              </a:lnSpc>
            </a:pPr>
            <a:r>
              <a:rPr lang="en-US" sz="1800" dirty="0" smtClean="0"/>
              <a:t>Report  the occurrence of  any disease listed on the “Notifiable Disease List”</a:t>
            </a:r>
          </a:p>
          <a:p>
            <a:pPr marL="0" indent="0" eaLnBrk="1" hangingPunct="1">
              <a:lnSpc>
                <a:spcPct val="90000"/>
              </a:lnSpc>
              <a:buNone/>
            </a:pPr>
            <a:endParaRPr lang="en-US" sz="2400" dirty="0" smtClean="0"/>
          </a:p>
          <a:p>
            <a:pPr eaLnBrk="1" hangingPunct="1">
              <a:lnSpc>
                <a:spcPct val="90000"/>
              </a:lnSpc>
              <a:buFontTx/>
              <a:buNone/>
            </a:pPr>
            <a:endParaRPr lang="en-US" sz="2400" dirty="0" smtClean="0"/>
          </a:p>
        </p:txBody>
      </p:sp>
    </p:spTree>
    <p:extLst>
      <p:ext uri="{BB962C8B-B14F-4D97-AF65-F5344CB8AC3E}">
        <p14:creationId xmlns:p14="http://schemas.microsoft.com/office/powerpoint/2010/main" val="771850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52400" y="0"/>
            <a:ext cx="8839200" cy="762000"/>
          </a:xfrm>
        </p:spPr>
        <p:txBody>
          <a:bodyPr>
            <a:normAutofit/>
          </a:bodyPr>
          <a:lstStyle/>
          <a:p>
            <a:pPr algn="ctr" eaLnBrk="1" hangingPunct="1"/>
            <a:r>
              <a:rPr lang="en-US" b="1" dirty="0" smtClean="0">
                <a:solidFill>
                  <a:srgbClr val="C00000"/>
                </a:solidFill>
              </a:rPr>
              <a:t>Responsibilities</a:t>
            </a:r>
          </a:p>
        </p:txBody>
      </p:sp>
      <p:sp>
        <p:nvSpPr>
          <p:cNvPr id="14340" name="Rectangle 3"/>
          <p:cNvSpPr>
            <a:spLocks noGrp="1" noChangeArrowheads="1"/>
          </p:cNvSpPr>
          <p:nvPr>
            <p:ph type="body" idx="1"/>
          </p:nvPr>
        </p:nvSpPr>
        <p:spPr>
          <a:xfrm>
            <a:off x="457200" y="838200"/>
            <a:ext cx="8229600" cy="5334000"/>
          </a:xfrm>
        </p:spPr>
        <p:txBody>
          <a:bodyPr>
            <a:normAutofit fontScale="92500" lnSpcReduction="10000"/>
          </a:bodyPr>
          <a:lstStyle/>
          <a:p>
            <a:pPr eaLnBrk="1" hangingPunct="1"/>
            <a:r>
              <a:rPr lang="en-US" sz="2200" dirty="0" smtClean="0"/>
              <a:t>Parents</a:t>
            </a:r>
          </a:p>
          <a:p>
            <a:pPr marL="0" indent="0" eaLnBrk="1" hangingPunct="1">
              <a:lnSpc>
                <a:spcPct val="150000"/>
              </a:lnSpc>
              <a:buNone/>
            </a:pPr>
            <a:r>
              <a:rPr lang="en-US" sz="2000" dirty="0" smtClean="0"/>
              <a:t>	</a:t>
            </a:r>
            <a:r>
              <a:rPr lang="en-US" sz="1800" dirty="0" smtClean="0"/>
              <a:t>-Take child to health care provider well check ups and 		immunizations at the recommended times </a:t>
            </a:r>
          </a:p>
          <a:p>
            <a:pPr marL="0" indent="0" eaLnBrk="1" hangingPunct="1">
              <a:lnSpc>
                <a:spcPct val="150000"/>
              </a:lnSpc>
              <a:buNone/>
            </a:pPr>
            <a:r>
              <a:rPr lang="en-US" sz="1800" dirty="0" smtClean="0"/>
              <a:t>	-Review all vaccine facts that they receive before their child is 	immunized</a:t>
            </a:r>
          </a:p>
          <a:p>
            <a:pPr marL="0" indent="0" eaLnBrk="1" hangingPunct="1">
              <a:lnSpc>
                <a:spcPct val="150000"/>
              </a:lnSpc>
              <a:buNone/>
            </a:pPr>
            <a:r>
              <a:rPr lang="en-US" sz="1800" dirty="0" smtClean="0"/>
              <a:t>	-Discuss any questions or concerns about vaccines with the child’s doctor 	or nurse</a:t>
            </a:r>
          </a:p>
          <a:p>
            <a:pPr marL="0" indent="0" eaLnBrk="1" hangingPunct="1">
              <a:lnSpc>
                <a:spcPct val="150000"/>
              </a:lnSpc>
              <a:buNone/>
            </a:pPr>
            <a:r>
              <a:rPr lang="en-US" sz="1800" dirty="0" smtClean="0"/>
              <a:t>	-Keep child’s personal immunization record and take it with them on 	each visit to the health care provider to be assessed and updated</a:t>
            </a:r>
          </a:p>
          <a:p>
            <a:pPr marL="0" indent="0" eaLnBrk="1" hangingPunct="1">
              <a:lnSpc>
                <a:spcPct val="150000"/>
              </a:lnSpc>
              <a:buNone/>
            </a:pPr>
            <a:r>
              <a:rPr lang="en-US" sz="1800" dirty="0" smtClean="0"/>
              <a:t>	-Mark the child’s vaccination due date and stay on schedule</a:t>
            </a:r>
          </a:p>
          <a:p>
            <a:pPr marL="0" indent="0" eaLnBrk="1" hangingPunct="1">
              <a:lnSpc>
                <a:spcPct val="150000"/>
              </a:lnSpc>
              <a:buNone/>
            </a:pPr>
            <a:r>
              <a:rPr lang="en-US" sz="1800" dirty="0" smtClean="0"/>
              <a:t>	Obtain appropriate certificate for child care and school attendance from 	health care provider</a:t>
            </a:r>
          </a:p>
          <a:p>
            <a:pPr marL="0" indent="0" eaLnBrk="1" hangingPunct="1">
              <a:lnSpc>
                <a:spcPct val="150000"/>
              </a:lnSpc>
              <a:buNone/>
            </a:pPr>
            <a:r>
              <a:rPr lang="en-US" sz="1800" dirty="0" smtClean="0"/>
              <a:t>	-Give a copy of the certificate to each facility the child attends</a:t>
            </a:r>
          </a:p>
          <a:p>
            <a:pPr marL="0" indent="0" eaLnBrk="1" hangingPunct="1">
              <a:lnSpc>
                <a:spcPct val="80000"/>
              </a:lnSpc>
              <a:buNone/>
            </a:pPr>
            <a:endParaRPr lang="en-US" sz="2000" dirty="0" smtClean="0"/>
          </a:p>
        </p:txBody>
      </p:sp>
    </p:spTree>
    <p:extLst>
      <p:ext uri="{BB962C8B-B14F-4D97-AF65-F5344CB8AC3E}">
        <p14:creationId xmlns:p14="http://schemas.microsoft.com/office/powerpoint/2010/main" val="4507804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52400" y="76200"/>
            <a:ext cx="8839200" cy="838200"/>
          </a:xfrm>
        </p:spPr>
        <p:txBody>
          <a:bodyPr/>
          <a:lstStyle/>
          <a:p>
            <a:pPr algn="ctr" eaLnBrk="1" hangingPunct="1"/>
            <a:r>
              <a:rPr lang="en-US" b="1" dirty="0" smtClean="0">
                <a:solidFill>
                  <a:srgbClr val="C00000"/>
                </a:solidFill>
              </a:rPr>
              <a:t>Child Care Vaccine Requirements</a:t>
            </a:r>
          </a:p>
        </p:txBody>
      </p:sp>
      <p:sp>
        <p:nvSpPr>
          <p:cNvPr id="20484" name="Rectangle 3"/>
          <p:cNvSpPr>
            <a:spLocks noGrp="1" noChangeArrowheads="1"/>
          </p:cNvSpPr>
          <p:nvPr>
            <p:ph type="body" idx="1"/>
          </p:nvPr>
        </p:nvSpPr>
        <p:spPr>
          <a:xfrm>
            <a:off x="152400" y="1066800"/>
            <a:ext cx="8801100" cy="5543551"/>
          </a:xfrm>
        </p:spPr>
        <p:txBody>
          <a:bodyPr/>
          <a:lstStyle/>
          <a:p>
            <a:pPr marL="0" indent="0" eaLnBrk="1" hangingPunct="1">
              <a:buNone/>
            </a:pPr>
            <a:r>
              <a:rPr lang="en-US" sz="2400" dirty="0" smtClean="0">
                <a:cs typeface="Arial" pitchFamily="34" charset="0"/>
              </a:rPr>
              <a:t>The number of doses for each required vaccine depends on the child’s age at the time of child care attendance.</a:t>
            </a:r>
          </a:p>
          <a:p>
            <a:pPr marL="0" indent="0" eaLnBrk="1" hangingPunct="1">
              <a:buNone/>
            </a:pPr>
            <a:endParaRPr lang="en-US" sz="2400" dirty="0" smtClean="0">
              <a:cs typeface="Arial" pitchFamily="34" charset="0"/>
            </a:endParaRPr>
          </a:p>
          <a:p>
            <a:pPr lvl="1" eaLnBrk="1" hangingPunct="1"/>
            <a:r>
              <a:rPr lang="en-US" sz="1800" dirty="0" smtClean="0">
                <a:cs typeface="Arial" pitchFamily="34" charset="0"/>
              </a:rPr>
              <a:t>If under 4 years of age, child will always need more doses and Certificate of Immunization  should have a current “Expiration Date” indicated.</a:t>
            </a:r>
          </a:p>
          <a:p>
            <a:pPr lvl="1" eaLnBrk="1" hangingPunct="1">
              <a:buNone/>
            </a:pPr>
            <a:r>
              <a:rPr lang="en-US" sz="1800" dirty="0" smtClean="0">
                <a:cs typeface="Arial" pitchFamily="34" charset="0"/>
              </a:rPr>
              <a:t> </a:t>
            </a:r>
          </a:p>
          <a:p>
            <a:pPr lvl="1" eaLnBrk="1" hangingPunct="1"/>
            <a:r>
              <a:rPr lang="en-US" sz="1800" dirty="0" smtClean="0">
                <a:cs typeface="Arial" pitchFamily="34" charset="0"/>
              </a:rPr>
              <a:t>If 4 years or older, and has met all requirements for school entry, the Certificate of Immunization is marked as  “Complete for K through 6</a:t>
            </a:r>
            <a:r>
              <a:rPr lang="en-US" sz="1800" baseline="30000" dirty="0" smtClean="0">
                <a:cs typeface="Arial" pitchFamily="34" charset="0"/>
              </a:rPr>
              <a:t>th</a:t>
            </a:r>
            <a:r>
              <a:rPr lang="en-US" sz="1800" dirty="0" smtClean="0">
                <a:cs typeface="Arial" pitchFamily="34" charset="0"/>
              </a:rPr>
              <a:t> Grade,” with a “Date of Expiration” indicated for 7</a:t>
            </a:r>
            <a:r>
              <a:rPr lang="en-US" sz="1800" baseline="30000" dirty="0" smtClean="0">
                <a:cs typeface="Arial" pitchFamily="34" charset="0"/>
              </a:rPr>
              <a:t>th</a:t>
            </a:r>
            <a:r>
              <a:rPr lang="en-US" sz="1800" dirty="0" smtClean="0">
                <a:cs typeface="Arial" pitchFamily="34" charset="0"/>
              </a:rPr>
              <a:t> Grade vaccination requirements. </a:t>
            </a:r>
          </a:p>
          <a:p>
            <a:pPr marL="0" indent="0" eaLnBrk="1" hangingPunct="1">
              <a:lnSpc>
                <a:spcPct val="90000"/>
              </a:lnSpc>
              <a:buNone/>
            </a:pPr>
            <a:endParaRPr lang="en-US" dirty="0" smtClean="0"/>
          </a:p>
        </p:txBody>
      </p:sp>
    </p:spTree>
    <p:extLst>
      <p:ext uri="{BB962C8B-B14F-4D97-AF65-F5344CB8AC3E}">
        <p14:creationId xmlns:p14="http://schemas.microsoft.com/office/powerpoint/2010/main" val="37204141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161924" y="38099"/>
            <a:ext cx="8867775" cy="800101"/>
          </a:xfrm>
        </p:spPr>
        <p:txBody>
          <a:bodyPr/>
          <a:lstStyle/>
          <a:p>
            <a:pPr algn="ctr" eaLnBrk="1" hangingPunct="1"/>
            <a:r>
              <a:rPr lang="en-US" b="1" dirty="0" smtClean="0">
                <a:solidFill>
                  <a:srgbClr val="C00000"/>
                </a:solidFill>
              </a:rPr>
              <a:t>School Vaccine Requirements</a:t>
            </a:r>
          </a:p>
        </p:txBody>
      </p:sp>
      <p:sp>
        <p:nvSpPr>
          <p:cNvPr id="19460" name="Rectangle 3"/>
          <p:cNvSpPr>
            <a:spLocks noGrp="1" noChangeArrowheads="1"/>
          </p:cNvSpPr>
          <p:nvPr>
            <p:ph type="body" idx="1"/>
          </p:nvPr>
        </p:nvSpPr>
        <p:spPr>
          <a:xfrm>
            <a:off x="152400" y="990600"/>
            <a:ext cx="8229600" cy="5514975"/>
          </a:xfrm>
        </p:spPr>
        <p:txBody>
          <a:bodyPr>
            <a:normAutofit/>
          </a:bodyPr>
          <a:lstStyle/>
          <a:p>
            <a:pPr eaLnBrk="1" hangingPunct="1"/>
            <a:r>
              <a:rPr lang="en-US" sz="1800" dirty="0" smtClean="0">
                <a:cs typeface="Arial" pitchFamily="34" charset="0"/>
              </a:rPr>
              <a:t>A “new entrant” enrolling in a Georgia school at any grade or level, must be age appropriately immunized with all the required vaccines.</a:t>
            </a:r>
          </a:p>
          <a:p>
            <a:pPr eaLnBrk="1" hangingPunct="1"/>
            <a:endParaRPr lang="en-US" sz="1800" dirty="0" smtClean="0">
              <a:cs typeface="Arial" pitchFamily="34" charset="0"/>
            </a:endParaRPr>
          </a:p>
          <a:p>
            <a:pPr eaLnBrk="1" hangingPunct="1"/>
            <a:r>
              <a:rPr lang="en-US" sz="1800" dirty="0" smtClean="0">
                <a:cs typeface="Arial" pitchFamily="34" charset="0"/>
              </a:rPr>
              <a:t>The number of doses for each vaccine depends on the child’s age at the time of school entry</a:t>
            </a:r>
          </a:p>
          <a:p>
            <a:pPr eaLnBrk="1" hangingPunct="1">
              <a:buNone/>
            </a:pPr>
            <a:endParaRPr lang="en-US" sz="1800" dirty="0" smtClean="0">
              <a:cs typeface="Arial" pitchFamily="34" charset="0"/>
            </a:endParaRPr>
          </a:p>
          <a:p>
            <a:pPr eaLnBrk="1" hangingPunct="1">
              <a:buNone/>
            </a:pPr>
            <a:endParaRPr lang="en-US" sz="1800" dirty="0" smtClean="0">
              <a:cs typeface="Arial" pitchFamily="34" charset="0"/>
            </a:endParaRPr>
          </a:p>
          <a:p>
            <a:pPr eaLnBrk="1" hangingPunct="1"/>
            <a:r>
              <a:rPr lang="en-US" sz="1800" dirty="0" smtClean="0">
                <a:cs typeface="Arial" pitchFamily="34" charset="0"/>
              </a:rPr>
              <a:t>Once enrolled and a “Complete for 7</a:t>
            </a:r>
            <a:r>
              <a:rPr lang="en-US" sz="1800" baseline="30000" dirty="0" smtClean="0">
                <a:cs typeface="Arial" pitchFamily="34" charset="0"/>
              </a:rPr>
              <a:t>th</a:t>
            </a:r>
            <a:r>
              <a:rPr lang="en-US" sz="1800" dirty="0" smtClean="0">
                <a:cs typeface="Arial" pitchFamily="34" charset="0"/>
              </a:rPr>
              <a:t> Grade or higher ” certificate is on file, further immunizations may be recommended but are not required.</a:t>
            </a:r>
          </a:p>
          <a:p>
            <a:pPr marL="0" indent="0" eaLnBrk="1" hangingPunct="1">
              <a:buNone/>
            </a:pPr>
            <a:endParaRPr lang="en-US" sz="1800" dirty="0" smtClean="0">
              <a:cs typeface="Arial" pitchFamily="34" charset="0"/>
            </a:endParaRPr>
          </a:p>
          <a:p>
            <a:pPr lvl="1"/>
            <a:r>
              <a:rPr lang="en-US" sz="1800" b="1" dirty="0" smtClean="0">
                <a:cs typeface="Arial" pitchFamily="34" charset="0"/>
              </a:rPr>
              <a:t>Exception:</a:t>
            </a:r>
            <a:r>
              <a:rPr lang="en-US" sz="1800" dirty="0" smtClean="0">
                <a:cs typeface="Arial" pitchFamily="34" charset="0"/>
              </a:rPr>
              <a:t>  Check for one dose of Tdap and one dose of MCV4 at entry into 7</a:t>
            </a:r>
            <a:r>
              <a:rPr lang="en-US" sz="1800" baseline="30000" dirty="0" smtClean="0">
                <a:cs typeface="Arial" pitchFamily="34" charset="0"/>
              </a:rPr>
              <a:t>th</a:t>
            </a:r>
            <a:r>
              <a:rPr lang="en-US" sz="1800" dirty="0" smtClean="0">
                <a:cs typeface="Arial" pitchFamily="34" charset="0"/>
              </a:rPr>
              <a:t> grade for those students born on or after 1-1-2002 and all   “new entrants” 8</a:t>
            </a:r>
            <a:r>
              <a:rPr lang="en-US" sz="1800" baseline="30000" dirty="0" smtClean="0">
                <a:cs typeface="Arial" pitchFamily="34" charset="0"/>
              </a:rPr>
              <a:t>th</a:t>
            </a:r>
            <a:r>
              <a:rPr lang="en-US" sz="1800" dirty="0" smtClean="0">
                <a:cs typeface="Arial" pitchFamily="34" charset="0"/>
              </a:rPr>
              <a:t> through 12</a:t>
            </a:r>
            <a:r>
              <a:rPr lang="en-US" sz="1800" baseline="30000" dirty="0" smtClean="0">
                <a:cs typeface="Arial" pitchFamily="34" charset="0"/>
              </a:rPr>
              <a:t>th</a:t>
            </a:r>
            <a:r>
              <a:rPr lang="en-US" sz="1800" dirty="0" smtClean="0">
                <a:cs typeface="Arial" pitchFamily="34" charset="0"/>
              </a:rPr>
              <a:t> grades</a:t>
            </a:r>
          </a:p>
          <a:p>
            <a:pPr marL="457200" lvl="1" indent="0">
              <a:buNone/>
            </a:pPr>
            <a:endParaRPr lang="en-US" sz="1800" dirty="0" smtClean="0">
              <a:cs typeface="Arial" pitchFamily="34" charset="0"/>
            </a:endParaRPr>
          </a:p>
          <a:p>
            <a:pPr lvl="1"/>
            <a:r>
              <a:rPr lang="en-US" sz="1800" dirty="0" smtClean="0">
                <a:cs typeface="Arial" pitchFamily="34" charset="0"/>
              </a:rPr>
              <a:t>Also double check for 2 doses of measles</a:t>
            </a:r>
            <a:r>
              <a:rPr lang="en-US" sz="1800" dirty="0">
                <a:cs typeface="Arial" pitchFamily="34" charset="0"/>
              </a:rPr>
              <a:t>, mumps, </a:t>
            </a:r>
            <a:r>
              <a:rPr lang="en-US" sz="1800" dirty="0" smtClean="0">
                <a:cs typeface="Arial" pitchFamily="34" charset="0"/>
              </a:rPr>
              <a:t>and varicella  or immunity status</a:t>
            </a:r>
            <a:endParaRPr lang="en-US" sz="2800" dirty="0" smtClean="0"/>
          </a:p>
        </p:txBody>
      </p:sp>
    </p:spTree>
    <p:extLst>
      <p:ext uri="{BB962C8B-B14F-4D97-AF65-F5344CB8AC3E}">
        <p14:creationId xmlns:p14="http://schemas.microsoft.com/office/powerpoint/2010/main" val="32180843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70090" y="469095"/>
            <a:ext cx="8839200" cy="838200"/>
          </a:xfrm>
        </p:spPr>
        <p:txBody>
          <a:bodyPr>
            <a:normAutofit fontScale="90000"/>
          </a:bodyPr>
          <a:lstStyle/>
          <a:p>
            <a:r>
              <a:rPr lang="en-US" b="1" dirty="0">
                <a:solidFill>
                  <a:srgbClr val="C00000"/>
                </a:solidFill>
              </a:rPr>
              <a:t>School </a:t>
            </a:r>
            <a:r>
              <a:rPr lang="en-US" b="1" dirty="0" smtClean="0">
                <a:solidFill>
                  <a:srgbClr val="C00000"/>
                </a:solidFill>
              </a:rPr>
              <a:t>Immunization </a:t>
            </a:r>
            <a:r>
              <a:rPr lang="en-US" b="1" dirty="0">
                <a:solidFill>
                  <a:srgbClr val="C00000"/>
                </a:solidFill>
              </a:rPr>
              <a:t>Assessments</a:t>
            </a:r>
            <a:r>
              <a:rPr lang="en-US" sz="3600" b="1" dirty="0" smtClean="0">
                <a:solidFill>
                  <a:srgbClr val="C00000"/>
                </a:solidFill>
                <a:latin typeface="Arial" charset="0"/>
              </a:rPr>
              <a:t/>
            </a:r>
            <a:br>
              <a:rPr lang="en-US" sz="3600" b="1" dirty="0" smtClean="0">
                <a:solidFill>
                  <a:srgbClr val="C00000"/>
                </a:solidFill>
                <a:latin typeface="Arial" charset="0"/>
              </a:rPr>
            </a:br>
            <a:endParaRPr lang="en-US" sz="3600" b="1" dirty="0" smtClean="0">
              <a:solidFill>
                <a:srgbClr val="C00000"/>
              </a:solidFill>
              <a:latin typeface="Arial" charset="0"/>
            </a:endParaRPr>
          </a:p>
        </p:txBody>
      </p:sp>
      <p:sp>
        <p:nvSpPr>
          <p:cNvPr id="54275" name="Rectangle 3"/>
          <p:cNvSpPr>
            <a:spLocks noGrp="1" noChangeArrowheads="1"/>
          </p:cNvSpPr>
          <p:nvPr>
            <p:ph type="body" idx="1"/>
          </p:nvPr>
        </p:nvSpPr>
        <p:spPr>
          <a:xfrm>
            <a:off x="321880" y="1142999"/>
            <a:ext cx="8610600" cy="5715001"/>
          </a:xfrm>
        </p:spPr>
        <p:txBody>
          <a:bodyPr>
            <a:normAutofit/>
          </a:bodyPr>
          <a:lstStyle/>
          <a:p>
            <a:pPr eaLnBrk="1" hangingPunct="1"/>
            <a:r>
              <a:rPr lang="en-US" sz="2000" b="1" dirty="0" smtClean="0"/>
              <a:t>New school requirements on or after 7-1-14:</a:t>
            </a:r>
          </a:p>
          <a:p>
            <a:pPr marL="0" indent="0" eaLnBrk="1" hangingPunct="1">
              <a:buNone/>
            </a:pPr>
            <a:endParaRPr lang="en-US" sz="500" b="1" dirty="0" smtClean="0"/>
          </a:p>
          <a:p>
            <a:pPr marL="0" indent="0" eaLnBrk="1" hangingPunct="1">
              <a:buNone/>
            </a:pPr>
            <a:endParaRPr lang="en-US" sz="500" b="1" dirty="0" smtClean="0"/>
          </a:p>
          <a:p>
            <a:pPr lvl="1" eaLnBrk="1" hangingPunct="1">
              <a:spcBef>
                <a:spcPts val="0"/>
              </a:spcBef>
            </a:pPr>
            <a:r>
              <a:rPr lang="en-US" sz="1800" dirty="0"/>
              <a:t>C</a:t>
            </a:r>
            <a:r>
              <a:rPr lang="en-US" sz="1800" dirty="0" smtClean="0"/>
              <a:t>hildren </a:t>
            </a:r>
            <a:r>
              <a:rPr lang="en-US" sz="1800" dirty="0"/>
              <a:t>entering kindergarten, </a:t>
            </a:r>
            <a:r>
              <a:rPr lang="en-US" sz="1800" dirty="0" smtClean="0"/>
              <a:t>7th </a:t>
            </a:r>
            <a:r>
              <a:rPr lang="en-US" sz="1800" dirty="0"/>
              <a:t>grade and all “new entrants”, </a:t>
            </a:r>
            <a:r>
              <a:rPr lang="en-US" sz="1800" dirty="0" smtClean="0"/>
              <a:t>must adhere to new school requirements based </a:t>
            </a:r>
            <a:r>
              <a:rPr lang="en-US" sz="1800" dirty="0"/>
              <a:t>on the revised rules and regulations. </a:t>
            </a:r>
          </a:p>
          <a:p>
            <a:pPr eaLnBrk="1" hangingPunct="1"/>
            <a:endParaRPr lang="en-US" sz="500" dirty="0" smtClean="0"/>
          </a:p>
          <a:p>
            <a:pPr lvl="1" eaLnBrk="1" hangingPunct="1"/>
            <a:r>
              <a:rPr lang="en-US" sz="1800" dirty="0" smtClean="0"/>
              <a:t>Students K-6 that have  a </a:t>
            </a:r>
            <a:r>
              <a:rPr lang="en-US" sz="1800" dirty="0"/>
              <a:t>Form 3231 </a:t>
            </a:r>
            <a:r>
              <a:rPr lang="en-US" sz="1800" dirty="0" smtClean="0"/>
              <a:t>that </a:t>
            </a:r>
            <a:r>
              <a:rPr lang="en-US" sz="1800" dirty="0"/>
              <a:t>is marked as “Complete for School Attendance” </a:t>
            </a:r>
            <a:r>
              <a:rPr lang="en-US" sz="1800" dirty="0" smtClean="0"/>
              <a:t>must obtain a new 3231 prior to 7</a:t>
            </a:r>
            <a:r>
              <a:rPr lang="en-US" sz="1800" baseline="30000" dirty="0" smtClean="0"/>
              <a:t>th</a:t>
            </a:r>
            <a:r>
              <a:rPr lang="en-US" sz="1800" dirty="0" smtClean="0"/>
              <a:t> grade reflecting all new required vaccines.</a:t>
            </a:r>
          </a:p>
          <a:p>
            <a:pPr lvl="1" eaLnBrk="1" hangingPunct="1"/>
            <a:endParaRPr lang="en-US" sz="500" dirty="0" smtClean="0"/>
          </a:p>
          <a:p>
            <a:pPr lvl="1" eaLnBrk="1" hangingPunct="1"/>
            <a:endParaRPr lang="en-US" sz="500" dirty="0"/>
          </a:p>
          <a:p>
            <a:pPr lvl="1">
              <a:spcBef>
                <a:spcPts val="0"/>
              </a:spcBef>
            </a:pPr>
            <a:r>
              <a:rPr lang="en-US" sz="1800" dirty="0"/>
              <a:t>Children who have certificates that will expire after 7-1-14 are considered to be current until the “Date of Expiration”. </a:t>
            </a:r>
            <a:r>
              <a:rPr lang="en-US" sz="1800" dirty="0" smtClean="0"/>
              <a:t> They should obtain a new 3231.</a:t>
            </a:r>
          </a:p>
          <a:p>
            <a:pPr lvl="1">
              <a:spcBef>
                <a:spcPts val="0"/>
              </a:spcBef>
            </a:pPr>
            <a:endParaRPr lang="en-US" sz="500" dirty="0"/>
          </a:p>
          <a:p>
            <a:pPr lvl="1">
              <a:spcBef>
                <a:spcPts val="0"/>
              </a:spcBef>
            </a:pPr>
            <a:endParaRPr lang="en-US" sz="500" dirty="0"/>
          </a:p>
          <a:p>
            <a:pPr lvl="1">
              <a:spcBef>
                <a:spcPts val="0"/>
              </a:spcBef>
            </a:pPr>
            <a:r>
              <a:rPr lang="en-US" sz="1800" dirty="0" smtClean="0"/>
              <a:t>Children </a:t>
            </a:r>
            <a:r>
              <a:rPr lang="en-US" sz="1800" dirty="0"/>
              <a:t>in 7th grade or higher born prior to January 1, 2002 and have a “Complete for School” certificate on file, do not need to obtain a revised certificate. </a:t>
            </a:r>
            <a:endParaRPr lang="en-US" sz="1800" dirty="0" smtClean="0"/>
          </a:p>
          <a:p>
            <a:pPr lvl="1">
              <a:spcBef>
                <a:spcPts val="0"/>
              </a:spcBef>
            </a:pPr>
            <a:endParaRPr lang="en-US" sz="1800" dirty="0"/>
          </a:p>
          <a:p>
            <a:pPr marL="0" indent="0" eaLnBrk="1" hangingPunct="1">
              <a:lnSpc>
                <a:spcPct val="150000"/>
              </a:lnSpc>
              <a:buNone/>
            </a:pPr>
            <a:endParaRPr lang="en-US" sz="1800" dirty="0"/>
          </a:p>
        </p:txBody>
      </p:sp>
    </p:spTree>
    <p:extLst>
      <p:ext uri="{BB962C8B-B14F-4D97-AF65-F5344CB8AC3E}">
        <p14:creationId xmlns:p14="http://schemas.microsoft.com/office/powerpoint/2010/main" val="36265323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 y="393200"/>
            <a:ext cx="8686800" cy="762000"/>
          </a:xfrm>
        </p:spPr>
        <p:txBody>
          <a:bodyPr>
            <a:normAutofit/>
          </a:bodyPr>
          <a:lstStyle/>
          <a:p>
            <a:pPr algn="r"/>
            <a:r>
              <a:rPr lang="en-US" b="1" dirty="0" smtClean="0">
                <a:solidFill>
                  <a:srgbClr val="C00000"/>
                </a:solidFill>
              </a:rPr>
              <a:t>Immunization Assessments</a:t>
            </a:r>
          </a:p>
        </p:txBody>
      </p:sp>
      <p:sp>
        <p:nvSpPr>
          <p:cNvPr id="52227" name="Rectangle 3"/>
          <p:cNvSpPr>
            <a:spLocks noGrp="1" noChangeArrowheads="1"/>
          </p:cNvSpPr>
          <p:nvPr>
            <p:ph type="body" idx="1"/>
          </p:nvPr>
        </p:nvSpPr>
        <p:spPr>
          <a:xfrm>
            <a:off x="473964" y="1759309"/>
            <a:ext cx="8229600" cy="4680193"/>
          </a:xfrm>
        </p:spPr>
        <p:txBody>
          <a:bodyPr>
            <a:normAutofit/>
          </a:bodyPr>
          <a:lstStyle/>
          <a:p>
            <a:r>
              <a:rPr lang="en-US" sz="2400" dirty="0"/>
              <a:t>The following information is recorded during the immunization assessment:</a:t>
            </a:r>
          </a:p>
          <a:p>
            <a:pPr>
              <a:buNone/>
            </a:pPr>
            <a:endParaRPr lang="en-US" sz="800" dirty="0"/>
          </a:p>
          <a:p>
            <a:pPr lvl="2">
              <a:buFont typeface="Wingdings" pitchFamily="2" charset="2"/>
              <a:buChar char="Ø"/>
            </a:pPr>
            <a:r>
              <a:rPr lang="en-US" sz="2200" dirty="0"/>
              <a:t> Number of children enrolled</a:t>
            </a:r>
          </a:p>
          <a:p>
            <a:pPr lvl="2">
              <a:buFont typeface="Wingdings" pitchFamily="2" charset="2"/>
              <a:buChar char="Ø"/>
            </a:pPr>
            <a:r>
              <a:rPr lang="en-US" sz="2200" dirty="0"/>
              <a:t> Number of children who have valid current certificates</a:t>
            </a:r>
          </a:p>
          <a:p>
            <a:pPr lvl="2">
              <a:buFont typeface="Wingdings" pitchFamily="2" charset="2"/>
              <a:buChar char="Ø"/>
            </a:pPr>
            <a:r>
              <a:rPr lang="en-US" sz="2200" dirty="0"/>
              <a:t> Number of children with expired certificates</a:t>
            </a:r>
          </a:p>
          <a:p>
            <a:pPr lvl="2">
              <a:buFont typeface="Wingdings" pitchFamily="2" charset="2"/>
              <a:buChar char="Ø"/>
            </a:pPr>
            <a:r>
              <a:rPr lang="en-US" sz="2200" dirty="0"/>
              <a:t> Number of children with current 30-day waivers</a:t>
            </a:r>
          </a:p>
          <a:p>
            <a:pPr lvl="2">
              <a:buFont typeface="Wingdings" pitchFamily="2" charset="2"/>
              <a:buChar char="Ø"/>
            </a:pPr>
            <a:r>
              <a:rPr lang="en-US" sz="2200" dirty="0"/>
              <a:t> Number of children with religious exemptions</a:t>
            </a:r>
          </a:p>
          <a:p>
            <a:pPr lvl="2">
              <a:buFont typeface="Wingdings" pitchFamily="2" charset="2"/>
              <a:buChar char="Ø"/>
            </a:pPr>
            <a:r>
              <a:rPr lang="en-US" sz="2200" dirty="0"/>
              <a:t> Number of children with medical exemptions</a:t>
            </a:r>
          </a:p>
          <a:p>
            <a:pPr lvl="2">
              <a:buFont typeface="Wingdings" pitchFamily="2" charset="2"/>
              <a:buChar char="Ø"/>
            </a:pPr>
            <a:r>
              <a:rPr lang="en-US" sz="2200" dirty="0"/>
              <a:t> Number of children with certificates marked “complete” </a:t>
            </a:r>
            <a:r>
              <a:rPr lang="en-US" sz="2200" dirty="0" smtClean="0"/>
              <a:t>but </a:t>
            </a:r>
            <a:r>
              <a:rPr lang="en-US" sz="2200" dirty="0"/>
              <a:t>missing required doses</a:t>
            </a:r>
          </a:p>
          <a:p>
            <a:pPr lvl="2">
              <a:buFont typeface="Wingdings" pitchFamily="2" charset="2"/>
              <a:buChar char="Ø"/>
            </a:pPr>
            <a:r>
              <a:rPr lang="en-US" sz="2200" dirty="0"/>
              <a:t> Number of children with no documentation on file</a:t>
            </a:r>
          </a:p>
          <a:p>
            <a:pPr eaLnBrk="1" hangingPunct="1">
              <a:lnSpc>
                <a:spcPct val="80000"/>
              </a:lnSpc>
            </a:pPr>
            <a:endParaRPr lang="en-US" sz="2000" dirty="0" smtClean="0"/>
          </a:p>
        </p:txBody>
      </p:sp>
      <p:sp>
        <p:nvSpPr>
          <p:cNvPr id="4" name="Rectangle 2"/>
          <p:cNvSpPr txBox="1">
            <a:spLocks noChangeArrowheads="1"/>
          </p:cNvSpPr>
          <p:nvPr/>
        </p:nvSpPr>
        <p:spPr>
          <a:xfrm>
            <a:off x="33528" y="89620"/>
            <a:ext cx="9110472" cy="1531015"/>
          </a:xfrm>
          <a:prstGeom prst="rect">
            <a:avLst/>
          </a:prstGeom>
        </p:spPr>
        <p:txBody>
          <a:bodyPr vert="horz" lIns="91440" tIns="45720" rIns="91440" bIns="45720" rtlCol="0" anchor="ctr">
            <a:normAutofit fontScale="97500"/>
          </a:bodyPr>
          <a:lstStyle>
            <a:lvl1pPr marL="0" marR="0" indent="0" algn="ctr" defTabSz="914400" rtl="0" eaLnBrk="1" fontAlgn="auto" latinLnBrk="0" hangingPunct="1">
              <a:lnSpc>
                <a:spcPct val="100000"/>
              </a:lnSpc>
              <a:spcBef>
                <a:spcPct val="0"/>
              </a:spcBef>
              <a:spcAft>
                <a:spcPts val="0"/>
              </a:spcAft>
              <a:buNone/>
              <a:tabLst/>
              <a:defRPr sz="4400" kern="1200">
                <a:solidFill>
                  <a:schemeClr val="tx1"/>
                </a:solidFill>
                <a:latin typeface="+mj-lt"/>
                <a:ea typeface="+mj-ea"/>
                <a:cs typeface="+mj-cs"/>
              </a:defRPr>
            </a:lvl1pPr>
          </a:lstStyle>
          <a:p>
            <a:r>
              <a:rPr lang="en-US" b="1" dirty="0" smtClean="0">
                <a:solidFill>
                  <a:srgbClr val="C00000"/>
                </a:solidFill>
              </a:rPr>
              <a:t/>
            </a:r>
            <a:br>
              <a:rPr lang="en-US" b="1" dirty="0" smtClean="0">
                <a:solidFill>
                  <a:srgbClr val="C00000"/>
                </a:solidFill>
              </a:rPr>
            </a:br>
            <a:endParaRPr lang="en-US" b="1" dirty="0" smtClean="0">
              <a:solidFill>
                <a:srgbClr val="C00000"/>
              </a:solidFill>
            </a:endParaRPr>
          </a:p>
        </p:txBody>
      </p:sp>
    </p:spTree>
    <p:extLst>
      <p:ext uri="{BB962C8B-B14F-4D97-AF65-F5344CB8AC3E}">
        <p14:creationId xmlns:p14="http://schemas.microsoft.com/office/powerpoint/2010/main" val="35641193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609600"/>
          </a:xfrm>
        </p:spPr>
        <p:txBody>
          <a:bodyPr>
            <a:noAutofit/>
          </a:bodyPr>
          <a:lstStyle/>
          <a:p>
            <a:r>
              <a:rPr lang="en-US" sz="2800" b="1" dirty="0">
                <a:solidFill>
                  <a:srgbClr val="C00000"/>
                </a:solidFill>
              </a:rPr>
              <a:t>Required Number of Doses For Children Who Started Immunizations </a:t>
            </a:r>
            <a:r>
              <a:rPr lang="en-US" sz="2800" b="1" u="sng" dirty="0">
                <a:solidFill>
                  <a:srgbClr val="C00000"/>
                </a:solidFill>
              </a:rPr>
              <a:t>Before</a:t>
            </a:r>
            <a:r>
              <a:rPr lang="en-US" sz="2800" b="1" dirty="0">
                <a:solidFill>
                  <a:srgbClr val="C00000"/>
                </a:solidFill>
              </a:rPr>
              <a:t> Age 7 Years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8839200"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6038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219200"/>
          </a:xfrm>
        </p:spPr>
        <p:txBody>
          <a:bodyPr>
            <a:normAutofit fontScale="90000"/>
          </a:bodyPr>
          <a:lstStyle/>
          <a:p>
            <a:r>
              <a:rPr lang="en-US" sz="2800" b="1" dirty="0">
                <a:solidFill>
                  <a:srgbClr val="C00000"/>
                </a:solidFill>
              </a:rPr>
              <a:t>Required Number of Doses For Children Who Started </a:t>
            </a:r>
            <a:r>
              <a:rPr lang="en-US" sz="2800" b="1" dirty="0" smtClean="0">
                <a:solidFill>
                  <a:srgbClr val="C00000"/>
                </a:solidFill>
              </a:rPr>
              <a:t/>
            </a:r>
            <a:br>
              <a:rPr lang="en-US" sz="2800" b="1" dirty="0" smtClean="0">
                <a:solidFill>
                  <a:srgbClr val="C00000"/>
                </a:solidFill>
              </a:rPr>
            </a:br>
            <a:r>
              <a:rPr lang="en-US" sz="2800" b="1" dirty="0" smtClean="0">
                <a:solidFill>
                  <a:srgbClr val="C00000"/>
                </a:solidFill>
              </a:rPr>
              <a:t>Immunizations </a:t>
            </a:r>
            <a:r>
              <a:rPr lang="en-US" sz="2800" b="1" u="sng" dirty="0">
                <a:solidFill>
                  <a:srgbClr val="C00000"/>
                </a:solidFill>
              </a:rPr>
              <a:t>After</a:t>
            </a:r>
            <a:r>
              <a:rPr lang="en-US" sz="2800" b="1" dirty="0">
                <a:solidFill>
                  <a:srgbClr val="C00000"/>
                </a:solidFill>
              </a:rPr>
              <a:t> Age 7 Years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219200"/>
            <a:ext cx="86963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508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Box 2"/>
          <p:cNvSpPr txBox="1">
            <a:spLocks noChangeArrowheads="1"/>
          </p:cNvSpPr>
          <p:nvPr/>
        </p:nvSpPr>
        <p:spPr bwMode="auto">
          <a:xfrm>
            <a:off x="609600" y="220663"/>
            <a:ext cx="7924800" cy="708025"/>
          </a:xfrm>
          <a:prstGeom prst="rect">
            <a:avLst/>
          </a:prstGeom>
          <a:noFill/>
          <a:ln w="9525">
            <a:noFill/>
            <a:miter lim="800000"/>
            <a:headEnd/>
            <a:tailEnd/>
          </a:ln>
        </p:spPr>
        <p:txBody>
          <a:bodyPr>
            <a:spAutoFit/>
          </a:bodyPr>
          <a:lstStyle/>
          <a:p>
            <a:pPr algn="ctr"/>
            <a:r>
              <a:rPr lang="en-US" sz="4000" b="1" dirty="0">
                <a:solidFill>
                  <a:srgbClr val="C00000"/>
                </a:solidFill>
                <a:latin typeface="+mj-lt"/>
              </a:rPr>
              <a:t>Why Do We Immunize?</a:t>
            </a:r>
          </a:p>
        </p:txBody>
      </p:sp>
      <p:sp>
        <p:nvSpPr>
          <p:cNvPr id="4" name="TextBox 3"/>
          <p:cNvSpPr txBox="1">
            <a:spLocks noChangeArrowheads="1"/>
          </p:cNvSpPr>
          <p:nvPr/>
        </p:nvSpPr>
        <p:spPr bwMode="auto">
          <a:xfrm>
            <a:off x="1828800" y="2819400"/>
            <a:ext cx="7086600" cy="1077218"/>
          </a:xfrm>
          <a:prstGeom prst="rect">
            <a:avLst/>
          </a:prstGeom>
          <a:noFill/>
          <a:ln w="9525">
            <a:noFill/>
            <a:miter lim="800000"/>
            <a:headEnd/>
            <a:tailEnd/>
          </a:ln>
        </p:spPr>
        <p:txBody>
          <a:bodyPr wrap="square">
            <a:spAutoFit/>
          </a:bodyPr>
          <a:lstStyle/>
          <a:p>
            <a:r>
              <a:rPr lang="en-US" sz="3200" b="1" dirty="0">
                <a:solidFill>
                  <a:srgbClr val="C00000"/>
                </a:solidFill>
                <a:latin typeface="+mj-lt"/>
              </a:rPr>
              <a:t>We Immunize To Prevent These Diseases</a:t>
            </a:r>
          </a:p>
        </p:txBody>
      </p:sp>
      <p:pic>
        <p:nvPicPr>
          <p:cNvPr id="261124" name="Picture 20"/>
          <p:cNvPicPr>
            <a:picLocks noChangeAspect="1" noChangeArrowheads="1"/>
          </p:cNvPicPr>
          <p:nvPr/>
        </p:nvPicPr>
        <p:blipFill>
          <a:blip r:embed="rId3" cstate="print"/>
          <a:srcRect/>
          <a:stretch>
            <a:fillRect/>
          </a:stretch>
        </p:blipFill>
        <p:spPr bwMode="auto">
          <a:xfrm>
            <a:off x="7391400" y="228600"/>
            <a:ext cx="1371600" cy="2057400"/>
          </a:xfrm>
          <a:prstGeom prst="rect">
            <a:avLst/>
          </a:prstGeom>
          <a:noFill/>
          <a:ln w="9525">
            <a:noFill/>
            <a:miter lim="800000"/>
            <a:headEnd/>
            <a:tailEnd/>
          </a:ln>
        </p:spPr>
      </p:pic>
      <p:pic>
        <p:nvPicPr>
          <p:cNvPr id="261125" name="Picture 41" descr="Chickenpox image"/>
          <p:cNvPicPr>
            <a:picLocks noChangeAspect="1" noChangeArrowheads="1"/>
          </p:cNvPicPr>
          <p:nvPr/>
        </p:nvPicPr>
        <p:blipFill>
          <a:blip r:embed="rId4" cstate="print"/>
          <a:srcRect/>
          <a:stretch>
            <a:fillRect/>
          </a:stretch>
        </p:blipFill>
        <p:spPr bwMode="auto">
          <a:xfrm>
            <a:off x="6858000" y="3581400"/>
            <a:ext cx="2152650" cy="1419225"/>
          </a:xfrm>
          <a:prstGeom prst="rect">
            <a:avLst/>
          </a:prstGeom>
          <a:noFill/>
          <a:ln w="9525">
            <a:noFill/>
            <a:miter lim="800000"/>
            <a:headEnd/>
            <a:tailEnd/>
          </a:ln>
        </p:spPr>
      </p:pic>
      <p:pic>
        <p:nvPicPr>
          <p:cNvPr id="261126" name="Picture 41"/>
          <p:cNvPicPr>
            <a:picLocks noChangeAspect="1" noChangeArrowheads="1"/>
          </p:cNvPicPr>
          <p:nvPr/>
        </p:nvPicPr>
        <p:blipFill>
          <a:blip r:embed="rId5" cstate="print"/>
          <a:srcRect/>
          <a:stretch>
            <a:fillRect/>
          </a:stretch>
        </p:blipFill>
        <p:spPr bwMode="auto">
          <a:xfrm>
            <a:off x="381000" y="228600"/>
            <a:ext cx="1219200" cy="1846263"/>
          </a:xfrm>
          <a:prstGeom prst="rect">
            <a:avLst/>
          </a:prstGeom>
          <a:noFill/>
          <a:ln w="9525">
            <a:noFill/>
            <a:miter lim="800000"/>
            <a:headEnd/>
            <a:tailEnd/>
          </a:ln>
        </p:spPr>
      </p:pic>
      <p:pic>
        <p:nvPicPr>
          <p:cNvPr id="261127" name="Picture 8"/>
          <p:cNvPicPr>
            <a:picLocks noChangeAspect="1" noChangeArrowheads="1"/>
          </p:cNvPicPr>
          <p:nvPr/>
        </p:nvPicPr>
        <p:blipFill>
          <a:blip r:embed="rId6" cstate="print"/>
          <a:srcRect/>
          <a:stretch>
            <a:fillRect/>
          </a:stretch>
        </p:blipFill>
        <p:spPr bwMode="auto">
          <a:xfrm>
            <a:off x="2209800" y="1066800"/>
            <a:ext cx="2293938" cy="1524000"/>
          </a:xfrm>
          <a:prstGeom prst="rect">
            <a:avLst/>
          </a:prstGeom>
          <a:noFill/>
          <a:ln w="9525">
            <a:noFill/>
            <a:miter lim="800000"/>
            <a:headEnd/>
            <a:tailEnd/>
          </a:ln>
        </p:spPr>
      </p:pic>
      <p:pic>
        <p:nvPicPr>
          <p:cNvPr id="261128" name="Picture 10" descr="img0007"/>
          <p:cNvPicPr>
            <a:picLocks noChangeAspect="1" noChangeArrowheads="1"/>
          </p:cNvPicPr>
          <p:nvPr/>
        </p:nvPicPr>
        <p:blipFill>
          <a:blip r:embed="rId7" cstate="print"/>
          <a:srcRect/>
          <a:stretch>
            <a:fillRect/>
          </a:stretch>
        </p:blipFill>
        <p:spPr bwMode="auto">
          <a:xfrm>
            <a:off x="5029200" y="914400"/>
            <a:ext cx="1771650" cy="1827213"/>
          </a:xfrm>
          <a:prstGeom prst="rect">
            <a:avLst/>
          </a:prstGeom>
          <a:noFill/>
          <a:ln w="9525">
            <a:solidFill>
              <a:schemeClr val="bg1"/>
            </a:solidFill>
            <a:miter lim="800000"/>
            <a:headEnd/>
            <a:tailEnd/>
          </a:ln>
        </p:spPr>
      </p:pic>
      <p:pic>
        <p:nvPicPr>
          <p:cNvPr id="261129" name="Picture 3" descr="img0020"/>
          <p:cNvPicPr>
            <a:picLocks noChangeAspect="1" noChangeArrowheads="1"/>
          </p:cNvPicPr>
          <p:nvPr/>
        </p:nvPicPr>
        <p:blipFill>
          <a:blip r:embed="rId8" cstate="print"/>
          <a:srcRect/>
          <a:stretch>
            <a:fillRect/>
          </a:stretch>
        </p:blipFill>
        <p:spPr bwMode="auto">
          <a:xfrm>
            <a:off x="762000" y="5181600"/>
            <a:ext cx="1866900" cy="1244600"/>
          </a:xfrm>
          <a:prstGeom prst="rect">
            <a:avLst/>
          </a:prstGeom>
          <a:noFill/>
          <a:ln w="9525">
            <a:solidFill>
              <a:schemeClr val="bg1"/>
            </a:solidFill>
            <a:miter lim="800000"/>
            <a:headEnd/>
            <a:tailEnd/>
          </a:ln>
        </p:spPr>
      </p:pic>
      <p:pic>
        <p:nvPicPr>
          <p:cNvPr id="261130" name="Picture 3" descr="measiac004"/>
          <p:cNvPicPr>
            <a:picLocks noChangeAspect="1" noChangeArrowheads="1"/>
          </p:cNvPicPr>
          <p:nvPr/>
        </p:nvPicPr>
        <p:blipFill>
          <a:blip r:embed="rId9" cstate="print"/>
          <a:srcRect/>
          <a:stretch>
            <a:fillRect/>
          </a:stretch>
        </p:blipFill>
        <p:spPr bwMode="auto">
          <a:xfrm>
            <a:off x="228600" y="2362200"/>
            <a:ext cx="1219200" cy="1830388"/>
          </a:xfrm>
          <a:prstGeom prst="rect">
            <a:avLst/>
          </a:prstGeom>
          <a:noFill/>
          <a:ln w="9525">
            <a:solidFill>
              <a:schemeClr val="bg1"/>
            </a:solidFill>
            <a:miter lim="800000"/>
            <a:headEnd/>
            <a:tailEnd/>
          </a:ln>
        </p:spPr>
      </p:pic>
      <p:pic>
        <p:nvPicPr>
          <p:cNvPr id="261131" name="Picture 6" descr="img0016"/>
          <p:cNvPicPr>
            <a:picLocks noChangeAspect="1" noChangeArrowheads="1"/>
          </p:cNvPicPr>
          <p:nvPr/>
        </p:nvPicPr>
        <p:blipFill>
          <a:blip r:embed="rId10" cstate="print"/>
          <a:srcRect/>
          <a:stretch>
            <a:fillRect/>
          </a:stretch>
        </p:blipFill>
        <p:spPr bwMode="auto">
          <a:xfrm>
            <a:off x="1676400" y="3429000"/>
            <a:ext cx="2206625" cy="1643063"/>
          </a:xfrm>
          <a:prstGeom prst="rect">
            <a:avLst/>
          </a:prstGeom>
          <a:noFill/>
          <a:ln w="9525">
            <a:solidFill>
              <a:schemeClr val="bg1"/>
            </a:solidFill>
            <a:miter lim="800000"/>
            <a:headEnd/>
            <a:tailEnd/>
          </a:ln>
        </p:spPr>
      </p:pic>
      <p:pic>
        <p:nvPicPr>
          <p:cNvPr id="261132" name="Picture 7"/>
          <p:cNvPicPr>
            <a:picLocks noChangeAspect="1" noChangeArrowheads="1"/>
          </p:cNvPicPr>
          <p:nvPr/>
        </p:nvPicPr>
        <p:blipFill>
          <a:blip r:embed="rId11" cstate="print"/>
          <a:srcRect/>
          <a:stretch>
            <a:fillRect/>
          </a:stretch>
        </p:blipFill>
        <p:spPr bwMode="auto">
          <a:xfrm>
            <a:off x="7086600" y="5105400"/>
            <a:ext cx="1524000" cy="1171575"/>
          </a:xfrm>
          <a:prstGeom prst="rect">
            <a:avLst/>
          </a:prstGeom>
          <a:noFill/>
          <a:ln w="9525">
            <a:noFill/>
            <a:miter lim="800000"/>
            <a:headEnd/>
            <a:tailEnd/>
          </a:ln>
        </p:spPr>
      </p:pic>
      <p:pic>
        <p:nvPicPr>
          <p:cNvPr id="261133" name="Picture 4" descr="hepacdc001"/>
          <p:cNvPicPr>
            <a:picLocks noChangeAspect="1" noChangeArrowheads="1"/>
          </p:cNvPicPr>
          <p:nvPr/>
        </p:nvPicPr>
        <p:blipFill>
          <a:blip r:embed="rId12" cstate="print"/>
          <a:srcRect/>
          <a:stretch>
            <a:fillRect/>
          </a:stretch>
        </p:blipFill>
        <p:spPr bwMode="auto">
          <a:xfrm>
            <a:off x="3200400" y="5257800"/>
            <a:ext cx="1524000" cy="1092200"/>
          </a:xfrm>
          <a:prstGeom prst="rect">
            <a:avLst/>
          </a:prstGeom>
          <a:noFill/>
          <a:ln w="9525">
            <a:noFill/>
            <a:miter lim="800000"/>
            <a:headEnd/>
            <a:tailEnd/>
          </a:ln>
        </p:spPr>
      </p:pic>
      <p:pic>
        <p:nvPicPr>
          <p:cNvPr id="261134" name="Picture 9" descr="img0018"/>
          <p:cNvPicPr>
            <a:picLocks noChangeAspect="1" noChangeArrowheads="1"/>
          </p:cNvPicPr>
          <p:nvPr/>
        </p:nvPicPr>
        <p:blipFill>
          <a:blip r:embed="rId13" cstate="print"/>
          <a:srcRect/>
          <a:stretch>
            <a:fillRect/>
          </a:stretch>
        </p:blipFill>
        <p:spPr bwMode="auto">
          <a:xfrm>
            <a:off x="4038600" y="3505200"/>
            <a:ext cx="2463800" cy="1295400"/>
          </a:xfrm>
          <a:prstGeom prst="rect">
            <a:avLst/>
          </a:prstGeom>
          <a:noFill/>
          <a:ln w="9525">
            <a:solidFill>
              <a:schemeClr val="bg1"/>
            </a:solidFill>
            <a:miter lim="800000"/>
            <a:headEnd/>
            <a:tailEnd/>
          </a:ln>
        </p:spPr>
      </p:pic>
      <p:pic>
        <p:nvPicPr>
          <p:cNvPr id="261135" name="Picture 7" descr="meniaap002"/>
          <p:cNvPicPr>
            <a:picLocks noChangeAspect="1" noChangeArrowheads="1"/>
          </p:cNvPicPr>
          <p:nvPr/>
        </p:nvPicPr>
        <p:blipFill>
          <a:blip r:embed="rId14" cstate="print"/>
          <a:srcRect/>
          <a:stretch>
            <a:fillRect/>
          </a:stretch>
        </p:blipFill>
        <p:spPr bwMode="auto">
          <a:xfrm>
            <a:off x="5105400" y="5105400"/>
            <a:ext cx="1447800" cy="1368425"/>
          </a:xfrm>
          <a:prstGeom prst="rect">
            <a:avLst/>
          </a:prstGeom>
          <a:noFill/>
          <a:ln w="9525">
            <a:noFill/>
            <a:miter lim="800000"/>
            <a:headEnd/>
            <a:tailEnd/>
          </a:ln>
        </p:spPr>
      </p:pic>
    </p:spTree>
    <p:extLst>
      <p:ext uri="{BB962C8B-B14F-4D97-AF65-F5344CB8AC3E}">
        <p14:creationId xmlns:p14="http://schemas.microsoft.com/office/powerpoint/2010/main" val="3999294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61124"/>
                                        </p:tgtEl>
                                        <p:attrNameLst>
                                          <p:attrName>style.visibility</p:attrName>
                                        </p:attrNameLst>
                                      </p:cBhvr>
                                      <p:to>
                                        <p:strVal val="visible"/>
                                      </p:to>
                                    </p:set>
                                    <p:animEffect transition="in" filter="checkerboard(across)">
                                      <p:cBhvr>
                                        <p:cTn id="9" dur="1000"/>
                                        <p:tgtEl>
                                          <p:spTgt spid="261124"/>
                                        </p:tgtEl>
                                      </p:cBhvr>
                                    </p:animEffect>
                                  </p:childTnLst>
                                </p:cTn>
                              </p:par>
                              <p:par>
                                <p:cTn id="10" presetID="5" presetClass="entr" presetSubtype="10" fill="hold" nodeType="withEffect">
                                  <p:stCondLst>
                                    <p:cond delay="0"/>
                                  </p:stCondLst>
                                  <p:childTnLst>
                                    <p:set>
                                      <p:cBhvr>
                                        <p:cTn id="11" dur="1" fill="hold">
                                          <p:stCondLst>
                                            <p:cond delay="0"/>
                                          </p:stCondLst>
                                        </p:cTn>
                                        <p:tgtEl>
                                          <p:spTgt spid="261125"/>
                                        </p:tgtEl>
                                        <p:attrNameLst>
                                          <p:attrName>style.visibility</p:attrName>
                                        </p:attrNameLst>
                                      </p:cBhvr>
                                      <p:to>
                                        <p:strVal val="visible"/>
                                      </p:to>
                                    </p:set>
                                    <p:animEffect transition="in" filter="checkerboard(across)">
                                      <p:cBhvr>
                                        <p:cTn id="12" dur="1000"/>
                                        <p:tgtEl>
                                          <p:spTgt spid="261125"/>
                                        </p:tgtEl>
                                      </p:cBhvr>
                                    </p:animEffect>
                                  </p:childTnLst>
                                </p:cTn>
                              </p:par>
                              <p:par>
                                <p:cTn id="13" presetID="5" presetClass="entr" presetSubtype="10" fill="hold" nodeType="withEffect">
                                  <p:stCondLst>
                                    <p:cond delay="0"/>
                                  </p:stCondLst>
                                  <p:childTnLst>
                                    <p:set>
                                      <p:cBhvr>
                                        <p:cTn id="14" dur="1" fill="hold">
                                          <p:stCondLst>
                                            <p:cond delay="0"/>
                                          </p:stCondLst>
                                        </p:cTn>
                                        <p:tgtEl>
                                          <p:spTgt spid="261126"/>
                                        </p:tgtEl>
                                        <p:attrNameLst>
                                          <p:attrName>style.visibility</p:attrName>
                                        </p:attrNameLst>
                                      </p:cBhvr>
                                      <p:to>
                                        <p:strVal val="visible"/>
                                      </p:to>
                                    </p:set>
                                    <p:animEffect transition="in" filter="checkerboard(across)">
                                      <p:cBhvr>
                                        <p:cTn id="15" dur="1000"/>
                                        <p:tgtEl>
                                          <p:spTgt spid="261126"/>
                                        </p:tgtEl>
                                      </p:cBhvr>
                                    </p:animEffect>
                                  </p:childTnLst>
                                </p:cTn>
                              </p:par>
                              <p:par>
                                <p:cTn id="16" presetID="5" presetClass="entr" presetSubtype="10" fill="hold" nodeType="withEffect">
                                  <p:stCondLst>
                                    <p:cond delay="0"/>
                                  </p:stCondLst>
                                  <p:childTnLst>
                                    <p:set>
                                      <p:cBhvr>
                                        <p:cTn id="17" dur="1" fill="hold">
                                          <p:stCondLst>
                                            <p:cond delay="0"/>
                                          </p:stCondLst>
                                        </p:cTn>
                                        <p:tgtEl>
                                          <p:spTgt spid="261127"/>
                                        </p:tgtEl>
                                        <p:attrNameLst>
                                          <p:attrName>style.visibility</p:attrName>
                                        </p:attrNameLst>
                                      </p:cBhvr>
                                      <p:to>
                                        <p:strVal val="visible"/>
                                      </p:to>
                                    </p:set>
                                    <p:animEffect transition="in" filter="checkerboard(across)">
                                      <p:cBhvr>
                                        <p:cTn id="18" dur="1000"/>
                                        <p:tgtEl>
                                          <p:spTgt spid="261127"/>
                                        </p:tgtEl>
                                      </p:cBhvr>
                                    </p:animEffect>
                                  </p:childTnLst>
                                </p:cTn>
                              </p:par>
                              <p:par>
                                <p:cTn id="19" presetID="5" presetClass="entr" presetSubtype="10" fill="hold" nodeType="withEffect">
                                  <p:stCondLst>
                                    <p:cond delay="0"/>
                                  </p:stCondLst>
                                  <p:childTnLst>
                                    <p:set>
                                      <p:cBhvr>
                                        <p:cTn id="20" dur="1" fill="hold">
                                          <p:stCondLst>
                                            <p:cond delay="0"/>
                                          </p:stCondLst>
                                        </p:cTn>
                                        <p:tgtEl>
                                          <p:spTgt spid="261128"/>
                                        </p:tgtEl>
                                        <p:attrNameLst>
                                          <p:attrName>style.visibility</p:attrName>
                                        </p:attrNameLst>
                                      </p:cBhvr>
                                      <p:to>
                                        <p:strVal val="visible"/>
                                      </p:to>
                                    </p:set>
                                    <p:animEffect transition="in" filter="checkerboard(across)">
                                      <p:cBhvr>
                                        <p:cTn id="21" dur="1000"/>
                                        <p:tgtEl>
                                          <p:spTgt spid="261128"/>
                                        </p:tgtEl>
                                      </p:cBhvr>
                                    </p:animEffect>
                                  </p:childTnLst>
                                </p:cTn>
                              </p:par>
                              <p:par>
                                <p:cTn id="22" presetID="5" presetClass="entr" presetSubtype="10" fill="hold" nodeType="withEffect">
                                  <p:stCondLst>
                                    <p:cond delay="0"/>
                                  </p:stCondLst>
                                  <p:childTnLst>
                                    <p:set>
                                      <p:cBhvr>
                                        <p:cTn id="23" dur="1" fill="hold">
                                          <p:stCondLst>
                                            <p:cond delay="0"/>
                                          </p:stCondLst>
                                        </p:cTn>
                                        <p:tgtEl>
                                          <p:spTgt spid="261129"/>
                                        </p:tgtEl>
                                        <p:attrNameLst>
                                          <p:attrName>style.visibility</p:attrName>
                                        </p:attrNameLst>
                                      </p:cBhvr>
                                      <p:to>
                                        <p:strVal val="visible"/>
                                      </p:to>
                                    </p:set>
                                    <p:animEffect transition="in" filter="checkerboard(across)">
                                      <p:cBhvr>
                                        <p:cTn id="24" dur="1000"/>
                                        <p:tgtEl>
                                          <p:spTgt spid="261129"/>
                                        </p:tgtEl>
                                      </p:cBhvr>
                                    </p:animEffect>
                                  </p:childTnLst>
                                </p:cTn>
                              </p:par>
                              <p:par>
                                <p:cTn id="25" presetID="5" presetClass="entr" presetSubtype="10" fill="hold" nodeType="withEffect">
                                  <p:stCondLst>
                                    <p:cond delay="0"/>
                                  </p:stCondLst>
                                  <p:childTnLst>
                                    <p:set>
                                      <p:cBhvr>
                                        <p:cTn id="26" dur="1" fill="hold">
                                          <p:stCondLst>
                                            <p:cond delay="0"/>
                                          </p:stCondLst>
                                        </p:cTn>
                                        <p:tgtEl>
                                          <p:spTgt spid="261130"/>
                                        </p:tgtEl>
                                        <p:attrNameLst>
                                          <p:attrName>style.visibility</p:attrName>
                                        </p:attrNameLst>
                                      </p:cBhvr>
                                      <p:to>
                                        <p:strVal val="visible"/>
                                      </p:to>
                                    </p:set>
                                    <p:animEffect transition="in" filter="checkerboard(across)">
                                      <p:cBhvr>
                                        <p:cTn id="27" dur="1000"/>
                                        <p:tgtEl>
                                          <p:spTgt spid="261130"/>
                                        </p:tgtEl>
                                      </p:cBhvr>
                                    </p:animEffect>
                                  </p:childTnLst>
                                </p:cTn>
                              </p:par>
                              <p:par>
                                <p:cTn id="28" presetID="5" presetClass="entr" presetSubtype="10" fill="hold" nodeType="withEffect">
                                  <p:stCondLst>
                                    <p:cond delay="0"/>
                                  </p:stCondLst>
                                  <p:childTnLst>
                                    <p:set>
                                      <p:cBhvr>
                                        <p:cTn id="29" dur="1" fill="hold">
                                          <p:stCondLst>
                                            <p:cond delay="0"/>
                                          </p:stCondLst>
                                        </p:cTn>
                                        <p:tgtEl>
                                          <p:spTgt spid="261131"/>
                                        </p:tgtEl>
                                        <p:attrNameLst>
                                          <p:attrName>style.visibility</p:attrName>
                                        </p:attrNameLst>
                                      </p:cBhvr>
                                      <p:to>
                                        <p:strVal val="visible"/>
                                      </p:to>
                                    </p:set>
                                    <p:animEffect transition="in" filter="checkerboard(across)">
                                      <p:cBhvr>
                                        <p:cTn id="30" dur="1000"/>
                                        <p:tgtEl>
                                          <p:spTgt spid="261131"/>
                                        </p:tgtEl>
                                      </p:cBhvr>
                                    </p:animEffect>
                                  </p:childTnLst>
                                </p:cTn>
                              </p:par>
                              <p:par>
                                <p:cTn id="31" presetID="5" presetClass="entr" presetSubtype="10" fill="hold" nodeType="withEffect">
                                  <p:stCondLst>
                                    <p:cond delay="0"/>
                                  </p:stCondLst>
                                  <p:childTnLst>
                                    <p:set>
                                      <p:cBhvr>
                                        <p:cTn id="32" dur="1" fill="hold">
                                          <p:stCondLst>
                                            <p:cond delay="0"/>
                                          </p:stCondLst>
                                        </p:cTn>
                                        <p:tgtEl>
                                          <p:spTgt spid="261132"/>
                                        </p:tgtEl>
                                        <p:attrNameLst>
                                          <p:attrName>style.visibility</p:attrName>
                                        </p:attrNameLst>
                                      </p:cBhvr>
                                      <p:to>
                                        <p:strVal val="visible"/>
                                      </p:to>
                                    </p:set>
                                    <p:animEffect transition="in" filter="checkerboard(across)">
                                      <p:cBhvr>
                                        <p:cTn id="33" dur="1000"/>
                                        <p:tgtEl>
                                          <p:spTgt spid="261132"/>
                                        </p:tgtEl>
                                      </p:cBhvr>
                                    </p:animEffect>
                                  </p:childTnLst>
                                </p:cTn>
                              </p:par>
                              <p:par>
                                <p:cTn id="34" presetID="5" presetClass="entr" presetSubtype="10" fill="hold" nodeType="withEffect">
                                  <p:stCondLst>
                                    <p:cond delay="0"/>
                                  </p:stCondLst>
                                  <p:childTnLst>
                                    <p:set>
                                      <p:cBhvr>
                                        <p:cTn id="35" dur="1" fill="hold">
                                          <p:stCondLst>
                                            <p:cond delay="0"/>
                                          </p:stCondLst>
                                        </p:cTn>
                                        <p:tgtEl>
                                          <p:spTgt spid="261133"/>
                                        </p:tgtEl>
                                        <p:attrNameLst>
                                          <p:attrName>style.visibility</p:attrName>
                                        </p:attrNameLst>
                                      </p:cBhvr>
                                      <p:to>
                                        <p:strVal val="visible"/>
                                      </p:to>
                                    </p:set>
                                    <p:animEffect transition="in" filter="checkerboard(across)">
                                      <p:cBhvr>
                                        <p:cTn id="36" dur="1000"/>
                                        <p:tgtEl>
                                          <p:spTgt spid="261133"/>
                                        </p:tgtEl>
                                      </p:cBhvr>
                                    </p:animEffect>
                                  </p:childTnLst>
                                </p:cTn>
                              </p:par>
                              <p:par>
                                <p:cTn id="37" presetID="5" presetClass="entr" presetSubtype="10" fill="hold" nodeType="withEffect">
                                  <p:stCondLst>
                                    <p:cond delay="0"/>
                                  </p:stCondLst>
                                  <p:childTnLst>
                                    <p:set>
                                      <p:cBhvr>
                                        <p:cTn id="38" dur="1" fill="hold">
                                          <p:stCondLst>
                                            <p:cond delay="0"/>
                                          </p:stCondLst>
                                        </p:cTn>
                                        <p:tgtEl>
                                          <p:spTgt spid="261134"/>
                                        </p:tgtEl>
                                        <p:attrNameLst>
                                          <p:attrName>style.visibility</p:attrName>
                                        </p:attrNameLst>
                                      </p:cBhvr>
                                      <p:to>
                                        <p:strVal val="visible"/>
                                      </p:to>
                                    </p:set>
                                    <p:animEffect transition="in" filter="checkerboard(across)">
                                      <p:cBhvr>
                                        <p:cTn id="39" dur="1000"/>
                                        <p:tgtEl>
                                          <p:spTgt spid="261134"/>
                                        </p:tgtEl>
                                      </p:cBhvr>
                                    </p:animEffect>
                                  </p:childTnLst>
                                </p:cTn>
                              </p:par>
                              <p:par>
                                <p:cTn id="40" presetID="5" presetClass="entr" presetSubtype="10" fill="hold" nodeType="withEffect">
                                  <p:stCondLst>
                                    <p:cond delay="0"/>
                                  </p:stCondLst>
                                  <p:childTnLst>
                                    <p:set>
                                      <p:cBhvr>
                                        <p:cTn id="41" dur="1" fill="hold">
                                          <p:stCondLst>
                                            <p:cond delay="0"/>
                                          </p:stCondLst>
                                        </p:cTn>
                                        <p:tgtEl>
                                          <p:spTgt spid="261135"/>
                                        </p:tgtEl>
                                        <p:attrNameLst>
                                          <p:attrName>style.visibility</p:attrName>
                                        </p:attrNameLst>
                                      </p:cBhvr>
                                      <p:to>
                                        <p:strVal val="visible"/>
                                      </p:to>
                                    </p:set>
                                    <p:animEffect transition="in" filter="checkerboard(across)">
                                      <p:cBhvr>
                                        <p:cTn id="42" dur="1000"/>
                                        <p:tgtEl>
                                          <p:spTgt spid="261135"/>
                                        </p:tgtEl>
                                      </p:cBhvr>
                                    </p:animEffect>
                                  </p:childTnLst>
                                </p:cTn>
                              </p:par>
                              <p:par>
                                <p:cTn id="43" presetID="1" presetClass="exit" presetSubtype="0" fill="hold" nodeType="withEffect">
                                  <p:stCondLst>
                                    <p:cond delay="0"/>
                                  </p:stCondLst>
                                  <p:childTnLst>
                                    <p:set>
                                      <p:cBhvr>
                                        <p:cTn id="44" dur="1" fill="hold">
                                          <p:stCondLst>
                                            <p:cond delay="0"/>
                                          </p:stCondLst>
                                        </p:cTn>
                                        <p:tgtEl>
                                          <p:spTgt spid="24166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4" cstate="print"/>
          <a:srcRect/>
          <a:stretch>
            <a:fillRect/>
          </a:stretch>
        </p:blipFill>
        <p:spPr bwMode="auto">
          <a:xfrm>
            <a:off x="2362200" y="685800"/>
            <a:ext cx="4533900" cy="5891213"/>
          </a:xfrm>
          <a:prstGeom prst="rect">
            <a:avLst/>
          </a:prstGeom>
          <a:noFill/>
          <a:ln w="9525">
            <a:noFill/>
            <a:miter lim="800000"/>
            <a:headEnd/>
            <a:tailEnd/>
          </a:ln>
        </p:spPr>
      </p:pic>
      <p:graphicFrame>
        <p:nvGraphicFramePr>
          <p:cNvPr id="30722" name="Object 3"/>
          <p:cNvGraphicFramePr>
            <a:graphicFrameLocks noChangeAspect="1"/>
          </p:cNvGraphicFramePr>
          <p:nvPr/>
        </p:nvGraphicFramePr>
        <p:xfrm>
          <a:off x="1130300" y="1581150"/>
          <a:ext cx="727075" cy="609600"/>
        </p:xfrm>
        <a:graphic>
          <a:graphicData uri="http://schemas.openxmlformats.org/presentationml/2006/ole">
            <mc:AlternateContent xmlns:mc="http://schemas.openxmlformats.org/markup-compatibility/2006">
              <mc:Choice xmlns:v="urn:schemas-microsoft-com:vml" Requires="v">
                <p:oleObj spid="_x0000_s30749" name="Clip" r:id="rId5" imgW="2309760" imgH="3176280" progId="">
                  <p:embed/>
                </p:oleObj>
              </mc:Choice>
              <mc:Fallback>
                <p:oleObj name="Clip" r:id="rId5" imgW="2309760" imgH="31762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300" y="1581150"/>
                        <a:ext cx="72707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5573" name="Text Box 5"/>
          <p:cNvSpPr txBox="1">
            <a:spLocks noChangeArrowheads="1"/>
          </p:cNvSpPr>
          <p:nvPr/>
        </p:nvSpPr>
        <p:spPr bwMode="auto">
          <a:xfrm>
            <a:off x="4783836" y="862363"/>
            <a:ext cx="4267200" cy="584775"/>
          </a:xfrm>
          <a:prstGeom prst="rect">
            <a:avLst/>
          </a:prstGeom>
          <a:solidFill>
            <a:srgbClr val="969696"/>
          </a:solidFill>
          <a:ln w="12700" cap="sq">
            <a:noFill/>
            <a:miter lim="800000"/>
            <a:headEnd/>
            <a:tailEnd/>
          </a:ln>
        </p:spPr>
        <p:txBody>
          <a:bodyPr wrap="square">
            <a:spAutoFit/>
          </a:bodyPr>
          <a:lstStyle/>
          <a:p>
            <a:pPr eaLnBrk="0" hangingPunct="0"/>
            <a:r>
              <a:rPr lang="en-US" sz="1600" b="1" dirty="0"/>
              <a:t>3: Completing both </a:t>
            </a:r>
            <a:r>
              <a:rPr lang="en-US" sz="1600" b="1" dirty="0" smtClean="0"/>
              <a:t>boxes: When all requirements have not been met</a:t>
            </a:r>
            <a:endParaRPr lang="en-US" sz="1600" b="1" dirty="0"/>
          </a:p>
        </p:txBody>
      </p:sp>
      <p:sp>
        <p:nvSpPr>
          <p:cNvPr id="365574" name="Text Box 6"/>
          <p:cNvSpPr txBox="1">
            <a:spLocks noChangeArrowheads="1"/>
          </p:cNvSpPr>
          <p:nvPr/>
        </p:nvSpPr>
        <p:spPr bwMode="auto">
          <a:xfrm>
            <a:off x="4724400" y="2667000"/>
            <a:ext cx="3581400" cy="336550"/>
          </a:xfrm>
          <a:prstGeom prst="rect">
            <a:avLst/>
          </a:prstGeom>
          <a:solidFill>
            <a:srgbClr val="969696"/>
          </a:solidFill>
          <a:ln w="12700" cap="sq">
            <a:noFill/>
            <a:miter lim="800000"/>
            <a:headEnd/>
            <a:tailEnd/>
          </a:ln>
        </p:spPr>
        <p:txBody>
          <a:bodyPr>
            <a:spAutoFit/>
          </a:bodyPr>
          <a:lstStyle/>
          <a:p>
            <a:pPr eaLnBrk="0" hangingPunct="0">
              <a:spcBef>
                <a:spcPct val="50000"/>
              </a:spcBef>
            </a:pPr>
            <a:r>
              <a:rPr lang="en-US" sz="1600" b="1" dirty="0"/>
              <a:t>2: Doses Hep B spaced incorrectly</a:t>
            </a:r>
          </a:p>
        </p:txBody>
      </p:sp>
      <p:sp>
        <p:nvSpPr>
          <p:cNvPr id="365575" name="Rectangle 7"/>
          <p:cNvSpPr>
            <a:spLocks noChangeArrowheads="1"/>
          </p:cNvSpPr>
          <p:nvPr/>
        </p:nvSpPr>
        <p:spPr bwMode="auto">
          <a:xfrm>
            <a:off x="4724400" y="2362200"/>
            <a:ext cx="3505200" cy="336550"/>
          </a:xfrm>
          <a:prstGeom prst="rect">
            <a:avLst/>
          </a:prstGeom>
          <a:solidFill>
            <a:srgbClr val="969696"/>
          </a:solidFill>
          <a:ln w="12700" cap="sq">
            <a:noFill/>
            <a:miter lim="800000"/>
            <a:headEnd/>
            <a:tailEnd/>
          </a:ln>
        </p:spPr>
        <p:txBody>
          <a:bodyPr>
            <a:spAutoFit/>
          </a:bodyPr>
          <a:lstStyle/>
          <a:p>
            <a:pPr eaLnBrk="0" hangingPunct="0">
              <a:spcBef>
                <a:spcPct val="30000"/>
              </a:spcBef>
            </a:pPr>
            <a:r>
              <a:rPr lang="en-US" sz="1600" b="1" dirty="0"/>
              <a:t>9: No dose DTaP after 4</a:t>
            </a:r>
            <a:r>
              <a:rPr lang="en-US" sz="1600" b="1" baseline="30000" dirty="0"/>
              <a:t>th</a:t>
            </a:r>
            <a:r>
              <a:rPr lang="en-US" sz="1600" b="1" dirty="0"/>
              <a:t> birthday</a:t>
            </a:r>
          </a:p>
        </p:txBody>
      </p:sp>
      <p:sp>
        <p:nvSpPr>
          <p:cNvPr id="365576" name="Text Box 8"/>
          <p:cNvSpPr txBox="1">
            <a:spLocks noChangeArrowheads="1"/>
          </p:cNvSpPr>
          <p:nvPr/>
        </p:nvSpPr>
        <p:spPr bwMode="auto">
          <a:xfrm>
            <a:off x="5867400" y="4191000"/>
            <a:ext cx="3276600" cy="825500"/>
          </a:xfrm>
          <a:prstGeom prst="rect">
            <a:avLst/>
          </a:prstGeom>
          <a:solidFill>
            <a:srgbClr val="969696"/>
          </a:solidFill>
          <a:ln w="12700" cap="sq">
            <a:noFill/>
            <a:miter lim="800000"/>
            <a:headEnd/>
            <a:tailEnd/>
          </a:ln>
        </p:spPr>
        <p:txBody>
          <a:bodyPr>
            <a:spAutoFit/>
          </a:bodyPr>
          <a:lstStyle/>
          <a:p>
            <a:pPr eaLnBrk="0" hangingPunct="0"/>
            <a:r>
              <a:rPr lang="en-US" sz="1600" b="1"/>
              <a:t>5: Varicella Immunity not documented by vaccine or hx/dx/serology date</a:t>
            </a:r>
            <a:endParaRPr kumimoji="1" lang="en-US" sz="1000">
              <a:latin typeface="Times New Roman" pitchFamily="18" charset="0"/>
            </a:endParaRPr>
          </a:p>
        </p:txBody>
      </p:sp>
      <p:sp>
        <p:nvSpPr>
          <p:cNvPr id="365577" name="Text Box 9"/>
          <p:cNvSpPr txBox="1">
            <a:spLocks noChangeArrowheads="1"/>
          </p:cNvSpPr>
          <p:nvPr/>
        </p:nvSpPr>
        <p:spPr bwMode="auto">
          <a:xfrm>
            <a:off x="533400" y="3733800"/>
            <a:ext cx="4114800" cy="336550"/>
          </a:xfrm>
          <a:prstGeom prst="rect">
            <a:avLst/>
          </a:prstGeom>
          <a:solidFill>
            <a:srgbClr val="969696"/>
          </a:solidFill>
          <a:ln w="12700" cap="sq">
            <a:noFill/>
            <a:miter lim="800000"/>
            <a:headEnd/>
            <a:tailEnd/>
          </a:ln>
        </p:spPr>
        <p:txBody>
          <a:bodyPr>
            <a:spAutoFit/>
          </a:bodyPr>
          <a:lstStyle/>
          <a:p>
            <a:pPr eaLnBrk="0" hangingPunct="0">
              <a:spcBef>
                <a:spcPct val="50000"/>
              </a:spcBef>
            </a:pPr>
            <a:r>
              <a:rPr lang="en-US" sz="1600" b="1"/>
              <a:t>7: 1st dose MMR given before age 1 yr.</a:t>
            </a:r>
          </a:p>
        </p:txBody>
      </p:sp>
      <p:sp>
        <p:nvSpPr>
          <p:cNvPr id="365578" name="Text Box 10"/>
          <p:cNvSpPr txBox="1">
            <a:spLocks noChangeArrowheads="1"/>
          </p:cNvSpPr>
          <p:nvPr/>
        </p:nvSpPr>
        <p:spPr bwMode="auto">
          <a:xfrm>
            <a:off x="533400" y="4343400"/>
            <a:ext cx="4343400" cy="336550"/>
          </a:xfrm>
          <a:prstGeom prst="rect">
            <a:avLst/>
          </a:prstGeom>
          <a:solidFill>
            <a:srgbClr val="969696"/>
          </a:solidFill>
          <a:ln w="12700" cap="sq">
            <a:noFill/>
            <a:miter lim="800000"/>
            <a:headEnd/>
            <a:tailEnd/>
          </a:ln>
        </p:spPr>
        <p:txBody>
          <a:bodyPr>
            <a:spAutoFit/>
          </a:bodyPr>
          <a:lstStyle/>
          <a:p>
            <a:pPr eaLnBrk="0" hangingPunct="0">
              <a:spcBef>
                <a:spcPct val="50000"/>
              </a:spcBef>
            </a:pPr>
            <a:r>
              <a:rPr lang="en-US" sz="1600" b="1"/>
              <a:t>6: 1st dose varicella given before age 1 yr.</a:t>
            </a:r>
          </a:p>
        </p:txBody>
      </p:sp>
      <p:sp>
        <p:nvSpPr>
          <p:cNvPr id="365579" name="Text Box 11"/>
          <p:cNvSpPr txBox="1">
            <a:spLocks noChangeArrowheads="1"/>
          </p:cNvSpPr>
          <p:nvPr/>
        </p:nvSpPr>
        <p:spPr bwMode="auto">
          <a:xfrm>
            <a:off x="5410200" y="5486402"/>
            <a:ext cx="2895600" cy="584775"/>
          </a:xfrm>
          <a:prstGeom prst="rect">
            <a:avLst/>
          </a:prstGeom>
          <a:solidFill>
            <a:srgbClr val="969696"/>
          </a:solidFill>
          <a:ln w="12700" cap="sq">
            <a:noFill/>
            <a:miter lim="800000"/>
            <a:headEnd/>
            <a:tailEnd/>
          </a:ln>
        </p:spPr>
        <p:txBody>
          <a:bodyPr wrap="square">
            <a:spAutoFit/>
          </a:bodyPr>
          <a:lstStyle/>
          <a:p>
            <a:pPr eaLnBrk="0" hangingPunct="0">
              <a:spcBef>
                <a:spcPct val="50000"/>
              </a:spcBef>
            </a:pPr>
            <a:r>
              <a:rPr lang="en-US" sz="1600" b="1" dirty="0">
                <a:solidFill>
                  <a:srgbClr val="010000"/>
                </a:solidFill>
              </a:rPr>
              <a:t>4: Address and/or contact information not completed</a:t>
            </a:r>
          </a:p>
        </p:txBody>
      </p:sp>
      <p:sp>
        <p:nvSpPr>
          <p:cNvPr id="365580" name="Text Box 12"/>
          <p:cNvSpPr txBox="1">
            <a:spLocks noChangeArrowheads="1"/>
          </p:cNvSpPr>
          <p:nvPr/>
        </p:nvSpPr>
        <p:spPr bwMode="auto">
          <a:xfrm>
            <a:off x="4800600" y="6096000"/>
            <a:ext cx="2667000" cy="584775"/>
          </a:xfrm>
          <a:prstGeom prst="rect">
            <a:avLst/>
          </a:prstGeom>
          <a:solidFill>
            <a:srgbClr val="969696"/>
          </a:solidFill>
          <a:ln w="12700" cap="sq">
            <a:noFill/>
            <a:miter lim="800000"/>
            <a:headEnd/>
            <a:tailEnd/>
          </a:ln>
        </p:spPr>
        <p:txBody>
          <a:bodyPr wrap="square">
            <a:spAutoFit/>
          </a:bodyPr>
          <a:lstStyle/>
          <a:p>
            <a:pPr eaLnBrk="0" hangingPunct="0">
              <a:spcBef>
                <a:spcPct val="50000"/>
              </a:spcBef>
            </a:pPr>
            <a:r>
              <a:rPr lang="en-US" sz="1600" b="1" dirty="0">
                <a:solidFill>
                  <a:srgbClr val="010000"/>
                </a:solidFill>
              </a:rPr>
              <a:t>1: No </a:t>
            </a:r>
            <a:r>
              <a:rPr lang="en-US" sz="1600" b="1" dirty="0" smtClean="0">
                <a:solidFill>
                  <a:srgbClr val="010000"/>
                </a:solidFill>
              </a:rPr>
              <a:t>physician, APRN or PA </a:t>
            </a:r>
            <a:r>
              <a:rPr lang="en-US" sz="1600" b="1" dirty="0">
                <a:solidFill>
                  <a:srgbClr val="010000"/>
                </a:solidFill>
              </a:rPr>
              <a:t>signature</a:t>
            </a:r>
          </a:p>
        </p:txBody>
      </p:sp>
      <p:sp>
        <p:nvSpPr>
          <p:cNvPr id="30732" name="Text Box 13"/>
          <p:cNvSpPr txBox="1">
            <a:spLocks noChangeArrowheads="1"/>
          </p:cNvSpPr>
          <p:nvPr/>
        </p:nvSpPr>
        <p:spPr bwMode="auto">
          <a:xfrm>
            <a:off x="762000" y="0"/>
            <a:ext cx="8229600" cy="584200"/>
          </a:xfrm>
          <a:prstGeom prst="rect">
            <a:avLst/>
          </a:prstGeom>
          <a:solidFill>
            <a:srgbClr val="969696"/>
          </a:solidFill>
          <a:ln w="12700" cap="sq">
            <a:noFill/>
            <a:miter lim="800000"/>
            <a:headEnd/>
            <a:tailEnd/>
          </a:ln>
        </p:spPr>
        <p:txBody>
          <a:bodyPr>
            <a:spAutoFit/>
          </a:bodyPr>
          <a:lstStyle/>
          <a:p>
            <a:pPr algn="ctr" eaLnBrk="0" hangingPunct="0"/>
            <a:r>
              <a:rPr kumimoji="1" lang="en-US" sz="3200">
                <a:solidFill>
                  <a:srgbClr val="010000"/>
                </a:solidFill>
                <a:latin typeface="Times New Roman" pitchFamily="18" charset="0"/>
              </a:rPr>
              <a:t>Top Ten Certificate “Bloopers”</a:t>
            </a:r>
            <a:endParaRPr kumimoji="1" lang="en-US" sz="1000">
              <a:latin typeface="Times New Roman" pitchFamily="18" charset="0"/>
            </a:endParaRPr>
          </a:p>
        </p:txBody>
      </p:sp>
      <p:sp>
        <p:nvSpPr>
          <p:cNvPr id="365582" name="Text Box 14"/>
          <p:cNvSpPr txBox="1">
            <a:spLocks noChangeArrowheads="1"/>
          </p:cNvSpPr>
          <p:nvPr/>
        </p:nvSpPr>
        <p:spPr bwMode="auto">
          <a:xfrm>
            <a:off x="914400" y="4800600"/>
            <a:ext cx="4343400" cy="336550"/>
          </a:xfrm>
          <a:prstGeom prst="rect">
            <a:avLst/>
          </a:prstGeom>
          <a:solidFill>
            <a:srgbClr val="969696"/>
          </a:solidFill>
          <a:ln w="12700" cap="sq">
            <a:noFill/>
            <a:miter lim="800000"/>
            <a:headEnd/>
            <a:tailEnd/>
          </a:ln>
        </p:spPr>
        <p:txBody>
          <a:bodyPr>
            <a:spAutoFit/>
          </a:bodyPr>
          <a:lstStyle/>
          <a:p>
            <a:pPr eaLnBrk="0" hangingPunct="0">
              <a:spcBef>
                <a:spcPct val="50000"/>
              </a:spcBef>
            </a:pPr>
            <a:r>
              <a:rPr lang="en-US" sz="1600" b="1"/>
              <a:t>8: No 2nd dose varicella documented</a:t>
            </a:r>
          </a:p>
        </p:txBody>
      </p:sp>
      <p:sp>
        <p:nvSpPr>
          <p:cNvPr id="365583" name="Text Box 15"/>
          <p:cNvSpPr txBox="1">
            <a:spLocks noChangeArrowheads="1"/>
          </p:cNvSpPr>
          <p:nvPr/>
        </p:nvSpPr>
        <p:spPr bwMode="auto">
          <a:xfrm>
            <a:off x="5334000" y="1524000"/>
            <a:ext cx="3124200" cy="581025"/>
          </a:xfrm>
          <a:prstGeom prst="rect">
            <a:avLst/>
          </a:prstGeom>
          <a:solidFill>
            <a:srgbClr val="969696"/>
          </a:solidFill>
          <a:ln w="12700" cap="sq">
            <a:noFill/>
            <a:miter lim="800000"/>
            <a:headEnd/>
            <a:tailEnd/>
          </a:ln>
        </p:spPr>
        <p:txBody>
          <a:bodyPr>
            <a:spAutoFit/>
          </a:bodyPr>
          <a:lstStyle/>
          <a:p>
            <a:pPr eaLnBrk="0" hangingPunct="0"/>
            <a:r>
              <a:rPr lang="en-US" sz="1600" b="1"/>
              <a:t>10: “Complete for School” checked for child under age 4</a:t>
            </a:r>
          </a:p>
        </p:txBody>
      </p:sp>
    </p:spTree>
    <p:extLst>
      <p:ext uri="{BB962C8B-B14F-4D97-AF65-F5344CB8AC3E}">
        <p14:creationId xmlns:p14="http://schemas.microsoft.com/office/powerpoint/2010/main" val="1689986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5583"/>
                                        </p:tgtEl>
                                        <p:attrNameLst>
                                          <p:attrName>style.visibility</p:attrName>
                                        </p:attrNameLst>
                                      </p:cBhvr>
                                      <p:to>
                                        <p:strVal val="visible"/>
                                      </p:to>
                                    </p:set>
                                    <p:anim calcmode="lin" valueType="num">
                                      <p:cBhvr additive="base">
                                        <p:cTn id="7" dur="500" fill="hold"/>
                                        <p:tgtEl>
                                          <p:spTgt spid="365583"/>
                                        </p:tgtEl>
                                        <p:attrNameLst>
                                          <p:attrName>ppt_x</p:attrName>
                                        </p:attrNameLst>
                                      </p:cBhvr>
                                      <p:tavLst>
                                        <p:tav tm="0">
                                          <p:val>
                                            <p:strVal val="1+#ppt_w/2"/>
                                          </p:val>
                                        </p:tav>
                                        <p:tav tm="100000">
                                          <p:val>
                                            <p:strVal val="#ppt_x"/>
                                          </p:val>
                                        </p:tav>
                                      </p:tavLst>
                                    </p:anim>
                                    <p:anim calcmode="lin" valueType="num">
                                      <p:cBhvr additive="base">
                                        <p:cTn id="8" dur="500" fill="hold"/>
                                        <p:tgtEl>
                                          <p:spTgt spid="3655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65575"/>
                                        </p:tgtEl>
                                        <p:attrNameLst>
                                          <p:attrName>style.visibility</p:attrName>
                                        </p:attrNameLst>
                                      </p:cBhvr>
                                      <p:to>
                                        <p:strVal val="visible"/>
                                      </p:to>
                                    </p:set>
                                    <p:anim calcmode="lin" valueType="num">
                                      <p:cBhvr additive="base">
                                        <p:cTn id="13" dur="500" fill="hold"/>
                                        <p:tgtEl>
                                          <p:spTgt spid="365575"/>
                                        </p:tgtEl>
                                        <p:attrNameLst>
                                          <p:attrName>ppt_x</p:attrName>
                                        </p:attrNameLst>
                                      </p:cBhvr>
                                      <p:tavLst>
                                        <p:tav tm="0">
                                          <p:val>
                                            <p:strVal val="1+#ppt_w/2"/>
                                          </p:val>
                                        </p:tav>
                                        <p:tav tm="100000">
                                          <p:val>
                                            <p:strVal val="#ppt_x"/>
                                          </p:val>
                                        </p:tav>
                                      </p:tavLst>
                                    </p:anim>
                                    <p:anim calcmode="lin" valueType="num">
                                      <p:cBhvr additive="base">
                                        <p:cTn id="14" dur="500" fill="hold"/>
                                        <p:tgtEl>
                                          <p:spTgt spid="36557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5582"/>
                                        </p:tgtEl>
                                        <p:attrNameLst>
                                          <p:attrName>style.visibility</p:attrName>
                                        </p:attrNameLst>
                                      </p:cBhvr>
                                      <p:to>
                                        <p:strVal val="visible"/>
                                      </p:to>
                                    </p:set>
                                    <p:anim calcmode="lin" valueType="num">
                                      <p:cBhvr additive="base">
                                        <p:cTn id="19" dur="500" fill="hold"/>
                                        <p:tgtEl>
                                          <p:spTgt spid="365582"/>
                                        </p:tgtEl>
                                        <p:attrNameLst>
                                          <p:attrName>ppt_x</p:attrName>
                                        </p:attrNameLst>
                                      </p:cBhvr>
                                      <p:tavLst>
                                        <p:tav tm="0">
                                          <p:val>
                                            <p:strVal val="0-#ppt_w/2"/>
                                          </p:val>
                                        </p:tav>
                                        <p:tav tm="100000">
                                          <p:val>
                                            <p:strVal val="#ppt_x"/>
                                          </p:val>
                                        </p:tav>
                                      </p:tavLst>
                                    </p:anim>
                                    <p:anim calcmode="lin" valueType="num">
                                      <p:cBhvr additive="base">
                                        <p:cTn id="20" dur="500" fill="hold"/>
                                        <p:tgtEl>
                                          <p:spTgt spid="36558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5577"/>
                                        </p:tgtEl>
                                        <p:attrNameLst>
                                          <p:attrName>style.visibility</p:attrName>
                                        </p:attrNameLst>
                                      </p:cBhvr>
                                      <p:to>
                                        <p:strVal val="visible"/>
                                      </p:to>
                                    </p:set>
                                    <p:anim calcmode="lin" valueType="num">
                                      <p:cBhvr additive="base">
                                        <p:cTn id="25" dur="500" fill="hold"/>
                                        <p:tgtEl>
                                          <p:spTgt spid="365577"/>
                                        </p:tgtEl>
                                        <p:attrNameLst>
                                          <p:attrName>ppt_x</p:attrName>
                                        </p:attrNameLst>
                                      </p:cBhvr>
                                      <p:tavLst>
                                        <p:tav tm="0">
                                          <p:val>
                                            <p:strVal val="0-#ppt_w/2"/>
                                          </p:val>
                                        </p:tav>
                                        <p:tav tm="100000">
                                          <p:val>
                                            <p:strVal val="#ppt_x"/>
                                          </p:val>
                                        </p:tav>
                                      </p:tavLst>
                                    </p:anim>
                                    <p:anim calcmode="lin" valueType="num">
                                      <p:cBhvr additive="base">
                                        <p:cTn id="26" dur="500" fill="hold"/>
                                        <p:tgtEl>
                                          <p:spTgt spid="3655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65578"/>
                                        </p:tgtEl>
                                        <p:attrNameLst>
                                          <p:attrName>style.visibility</p:attrName>
                                        </p:attrNameLst>
                                      </p:cBhvr>
                                      <p:to>
                                        <p:strVal val="visible"/>
                                      </p:to>
                                    </p:set>
                                    <p:anim calcmode="lin" valueType="num">
                                      <p:cBhvr additive="base">
                                        <p:cTn id="31" dur="500" fill="hold"/>
                                        <p:tgtEl>
                                          <p:spTgt spid="365578"/>
                                        </p:tgtEl>
                                        <p:attrNameLst>
                                          <p:attrName>ppt_x</p:attrName>
                                        </p:attrNameLst>
                                      </p:cBhvr>
                                      <p:tavLst>
                                        <p:tav tm="0">
                                          <p:val>
                                            <p:strVal val="0-#ppt_w/2"/>
                                          </p:val>
                                        </p:tav>
                                        <p:tav tm="100000">
                                          <p:val>
                                            <p:strVal val="#ppt_x"/>
                                          </p:val>
                                        </p:tav>
                                      </p:tavLst>
                                    </p:anim>
                                    <p:anim calcmode="lin" valueType="num">
                                      <p:cBhvr additive="base">
                                        <p:cTn id="32" dur="500" fill="hold"/>
                                        <p:tgtEl>
                                          <p:spTgt spid="36557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65576"/>
                                        </p:tgtEl>
                                        <p:attrNameLst>
                                          <p:attrName>style.visibility</p:attrName>
                                        </p:attrNameLst>
                                      </p:cBhvr>
                                      <p:to>
                                        <p:strVal val="visible"/>
                                      </p:to>
                                    </p:set>
                                    <p:anim calcmode="lin" valueType="num">
                                      <p:cBhvr additive="base">
                                        <p:cTn id="37" dur="500" fill="hold"/>
                                        <p:tgtEl>
                                          <p:spTgt spid="365576"/>
                                        </p:tgtEl>
                                        <p:attrNameLst>
                                          <p:attrName>ppt_x</p:attrName>
                                        </p:attrNameLst>
                                      </p:cBhvr>
                                      <p:tavLst>
                                        <p:tav tm="0">
                                          <p:val>
                                            <p:strVal val="1+#ppt_w/2"/>
                                          </p:val>
                                        </p:tav>
                                        <p:tav tm="100000">
                                          <p:val>
                                            <p:strVal val="#ppt_x"/>
                                          </p:val>
                                        </p:tav>
                                      </p:tavLst>
                                    </p:anim>
                                    <p:anim calcmode="lin" valueType="num">
                                      <p:cBhvr additive="base">
                                        <p:cTn id="38" dur="500" fill="hold"/>
                                        <p:tgtEl>
                                          <p:spTgt spid="36557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65579"/>
                                        </p:tgtEl>
                                        <p:attrNameLst>
                                          <p:attrName>style.visibility</p:attrName>
                                        </p:attrNameLst>
                                      </p:cBhvr>
                                      <p:to>
                                        <p:strVal val="visible"/>
                                      </p:to>
                                    </p:set>
                                    <p:anim calcmode="lin" valueType="num">
                                      <p:cBhvr additive="base">
                                        <p:cTn id="43" dur="500" fill="hold"/>
                                        <p:tgtEl>
                                          <p:spTgt spid="365579"/>
                                        </p:tgtEl>
                                        <p:attrNameLst>
                                          <p:attrName>ppt_x</p:attrName>
                                        </p:attrNameLst>
                                      </p:cBhvr>
                                      <p:tavLst>
                                        <p:tav tm="0">
                                          <p:val>
                                            <p:strVal val="1+#ppt_w/2"/>
                                          </p:val>
                                        </p:tav>
                                        <p:tav tm="100000">
                                          <p:val>
                                            <p:strVal val="#ppt_x"/>
                                          </p:val>
                                        </p:tav>
                                      </p:tavLst>
                                    </p:anim>
                                    <p:anim calcmode="lin" valueType="num">
                                      <p:cBhvr additive="base">
                                        <p:cTn id="44" dur="500" fill="hold"/>
                                        <p:tgtEl>
                                          <p:spTgt spid="36557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65573"/>
                                        </p:tgtEl>
                                        <p:attrNameLst>
                                          <p:attrName>style.visibility</p:attrName>
                                        </p:attrNameLst>
                                      </p:cBhvr>
                                      <p:to>
                                        <p:strVal val="visible"/>
                                      </p:to>
                                    </p:set>
                                    <p:anim calcmode="lin" valueType="num">
                                      <p:cBhvr additive="base">
                                        <p:cTn id="49" dur="500" fill="hold"/>
                                        <p:tgtEl>
                                          <p:spTgt spid="365573"/>
                                        </p:tgtEl>
                                        <p:attrNameLst>
                                          <p:attrName>ppt_x</p:attrName>
                                        </p:attrNameLst>
                                      </p:cBhvr>
                                      <p:tavLst>
                                        <p:tav tm="0">
                                          <p:val>
                                            <p:strVal val="1+#ppt_w/2"/>
                                          </p:val>
                                        </p:tav>
                                        <p:tav tm="100000">
                                          <p:val>
                                            <p:strVal val="#ppt_x"/>
                                          </p:val>
                                        </p:tav>
                                      </p:tavLst>
                                    </p:anim>
                                    <p:anim calcmode="lin" valueType="num">
                                      <p:cBhvr additive="base">
                                        <p:cTn id="50" dur="500" fill="hold"/>
                                        <p:tgtEl>
                                          <p:spTgt spid="36557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65574"/>
                                        </p:tgtEl>
                                        <p:attrNameLst>
                                          <p:attrName>style.visibility</p:attrName>
                                        </p:attrNameLst>
                                      </p:cBhvr>
                                      <p:to>
                                        <p:strVal val="visible"/>
                                      </p:to>
                                    </p:set>
                                    <p:anim calcmode="lin" valueType="num">
                                      <p:cBhvr additive="base">
                                        <p:cTn id="55" dur="500" fill="hold"/>
                                        <p:tgtEl>
                                          <p:spTgt spid="365574"/>
                                        </p:tgtEl>
                                        <p:attrNameLst>
                                          <p:attrName>ppt_x</p:attrName>
                                        </p:attrNameLst>
                                      </p:cBhvr>
                                      <p:tavLst>
                                        <p:tav tm="0">
                                          <p:val>
                                            <p:strVal val="1+#ppt_w/2"/>
                                          </p:val>
                                        </p:tav>
                                        <p:tav tm="100000">
                                          <p:val>
                                            <p:strVal val="#ppt_x"/>
                                          </p:val>
                                        </p:tav>
                                      </p:tavLst>
                                    </p:anim>
                                    <p:anim calcmode="lin" valueType="num">
                                      <p:cBhvr additive="base">
                                        <p:cTn id="56" dur="500" fill="hold"/>
                                        <p:tgtEl>
                                          <p:spTgt spid="36557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65580"/>
                                        </p:tgtEl>
                                        <p:attrNameLst>
                                          <p:attrName>style.visibility</p:attrName>
                                        </p:attrNameLst>
                                      </p:cBhvr>
                                      <p:to>
                                        <p:strVal val="visible"/>
                                      </p:to>
                                    </p:set>
                                    <p:anim calcmode="lin" valueType="num">
                                      <p:cBhvr additive="base">
                                        <p:cTn id="61" dur="500" fill="hold"/>
                                        <p:tgtEl>
                                          <p:spTgt spid="365580"/>
                                        </p:tgtEl>
                                        <p:attrNameLst>
                                          <p:attrName>ppt_x</p:attrName>
                                        </p:attrNameLst>
                                      </p:cBhvr>
                                      <p:tavLst>
                                        <p:tav tm="0">
                                          <p:val>
                                            <p:strVal val="1+#ppt_w/2"/>
                                          </p:val>
                                        </p:tav>
                                        <p:tav tm="100000">
                                          <p:val>
                                            <p:strVal val="#ppt_x"/>
                                          </p:val>
                                        </p:tav>
                                      </p:tavLst>
                                    </p:anim>
                                    <p:anim calcmode="lin" valueType="num">
                                      <p:cBhvr additive="base">
                                        <p:cTn id="62" dur="500" fill="hold"/>
                                        <p:tgtEl>
                                          <p:spTgt spid="3655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3" grpId="0" animBg="1" autoUpdateAnimBg="0"/>
      <p:bldP spid="365574" grpId="0" animBg="1" autoUpdateAnimBg="0"/>
      <p:bldP spid="365575" grpId="0" animBg="1" autoUpdateAnimBg="0"/>
      <p:bldP spid="365576" grpId="0" animBg="1" autoUpdateAnimBg="0"/>
      <p:bldP spid="365577" grpId="0" animBg="1" autoUpdateAnimBg="0"/>
      <p:bldP spid="365578" grpId="0" animBg="1" autoUpdateAnimBg="0"/>
      <p:bldP spid="365579" grpId="0" animBg="1" autoUpdateAnimBg="0"/>
      <p:bldP spid="365580" grpId="0" animBg="1" autoUpdateAnimBg="0"/>
      <p:bldP spid="365582" grpId="0" animBg="1" autoUpdateAnimBg="0"/>
      <p:bldP spid="365583"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 y="-76200"/>
            <a:ext cx="8839200" cy="1066800"/>
          </a:xfrm>
        </p:spPr>
        <p:txBody>
          <a:bodyPr>
            <a:normAutofit/>
          </a:bodyPr>
          <a:lstStyle/>
          <a:p>
            <a:pPr algn="ctr" eaLnBrk="1" hangingPunct="1"/>
            <a:r>
              <a:rPr lang="en-US" b="1" dirty="0" smtClean="0">
                <a:solidFill>
                  <a:srgbClr val="C00000"/>
                </a:solidFill>
              </a:rPr>
              <a:t>Maintenance of Certificates</a:t>
            </a:r>
          </a:p>
        </p:txBody>
      </p:sp>
      <p:sp>
        <p:nvSpPr>
          <p:cNvPr id="51203" name="Rectangle 3"/>
          <p:cNvSpPr>
            <a:spLocks noGrp="1" noChangeArrowheads="1"/>
          </p:cNvSpPr>
          <p:nvPr>
            <p:ph type="body" sz="half" idx="1"/>
          </p:nvPr>
        </p:nvSpPr>
        <p:spPr>
          <a:xfrm>
            <a:off x="152400" y="990600"/>
            <a:ext cx="5029200" cy="5648325"/>
          </a:xfrm>
        </p:spPr>
        <p:txBody>
          <a:bodyPr/>
          <a:lstStyle/>
          <a:p>
            <a:pPr eaLnBrk="1" hangingPunct="1">
              <a:lnSpc>
                <a:spcPct val="80000"/>
              </a:lnSpc>
            </a:pPr>
            <a:r>
              <a:rPr lang="en-US" sz="1800" b="1" dirty="0" smtClean="0">
                <a:cs typeface="Arial" pitchFamily="34" charset="0"/>
              </a:rPr>
              <a:t>To be valid, certificates must be current</a:t>
            </a:r>
          </a:p>
          <a:p>
            <a:pPr lvl="1" eaLnBrk="1" hangingPunct="1"/>
            <a:r>
              <a:rPr lang="en-US" sz="1800" dirty="0" smtClean="0">
                <a:cs typeface="Arial" pitchFamily="34" charset="0"/>
              </a:rPr>
              <a:t>Certificate becomes invalid on the “Date of Expiration”	</a:t>
            </a:r>
          </a:p>
          <a:p>
            <a:pPr lvl="1" eaLnBrk="1" hangingPunct="1">
              <a:buNone/>
            </a:pPr>
            <a:endParaRPr lang="en-US" sz="1800" dirty="0" smtClean="0">
              <a:cs typeface="Arial" pitchFamily="34" charset="0"/>
            </a:endParaRPr>
          </a:p>
          <a:p>
            <a:pPr lvl="1" eaLnBrk="1" hangingPunct="1"/>
            <a:r>
              <a:rPr lang="en-US" sz="1800" dirty="0" smtClean="0">
                <a:cs typeface="Arial" pitchFamily="34" charset="0"/>
              </a:rPr>
              <a:t>Child must submit a current certificate within </a:t>
            </a:r>
            <a:r>
              <a:rPr lang="en-US" sz="1800" b="1" dirty="0" smtClean="0">
                <a:cs typeface="Arial" pitchFamily="34" charset="0"/>
              </a:rPr>
              <a:t>30</a:t>
            </a:r>
            <a:r>
              <a:rPr lang="en-US" sz="1800" dirty="0" smtClean="0">
                <a:cs typeface="Arial" pitchFamily="34" charset="0"/>
              </a:rPr>
              <a:t> days after the expiration date or be excluded from attendance</a:t>
            </a:r>
          </a:p>
          <a:p>
            <a:pPr lvl="1" eaLnBrk="1" hangingPunct="1">
              <a:buNone/>
            </a:pPr>
            <a:endParaRPr lang="en-US" sz="1800" dirty="0" smtClean="0">
              <a:cs typeface="Arial" pitchFamily="34" charset="0"/>
            </a:endParaRPr>
          </a:p>
          <a:p>
            <a:pPr lvl="1" eaLnBrk="1" hangingPunct="1"/>
            <a:r>
              <a:rPr lang="en-US" sz="1800" dirty="0" smtClean="0">
                <a:cs typeface="Arial" pitchFamily="34" charset="0"/>
              </a:rPr>
              <a:t>Facility or school is responsible for notifying parent/guardian of an upcoming expiration date and requesting a current certificate be submitted</a:t>
            </a:r>
          </a:p>
          <a:p>
            <a:pPr lvl="1" eaLnBrk="1" hangingPunct="1"/>
            <a:endParaRPr lang="en-US" sz="1800" dirty="0" smtClean="0">
              <a:cs typeface="Arial" pitchFamily="34" charset="0"/>
            </a:endParaRPr>
          </a:p>
          <a:p>
            <a:pPr lvl="1" eaLnBrk="1" hangingPunct="1"/>
            <a:r>
              <a:rPr lang="en-US" sz="1800" dirty="0" smtClean="0">
                <a:cs typeface="Arial" pitchFamily="34" charset="0"/>
              </a:rPr>
              <a:t>Any school/facility official who does not enforce the requirements shall be guilty of a misdemeanor</a:t>
            </a:r>
          </a:p>
          <a:p>
            <a:pPr lvl="1" eaLnBrk="1" hangingPunct="1">
              <a:lnSpc>
                <a:spcPct val="80000"/>
              </a:lnSpc>
            </a:pPr>
            <a:endParaRPr lang="en-US" sz="1600" dirty="0" smtClean="0"/>
          </a:p>
          <a:p>
            <a:pPr eaLnBrk="1" hangingPunct="1">
              <a:lnSpc>
                <a:spcPct val="80000"/>
              </a:lnSpc>
            </a:pPr>
            <a:endParaRPr lang="en-US" sz="1800" dirty="0" smtClean="0"/>
          </a:p>
        </p:txBody>
      </p:sp>
      <p:pic>
        <p:nvPicPr>
          <p:cNvPr id="51204" name="Picture 5" descr="BD19550_"/>
          <p:cNvPicPr preferRelativeResize="0">
            <a:picLocks noGrp="1" noChangeArrowheads="1" noCrop="1"/>
          </p:cNvPicPr>
          <p:nvPr>
            <p:ph type="body" sz="half" idx="2"/>
          </p:nvPr>
        </p:nvPicPr>
        <p:blipFill>
          <a:blip r:embed="rId3" cstate="print"/>
          <a:srcRect/>
          <a:stretch>
            <a:fillRect/>
          </a:stretch>
        </p:blipFill>
        <p:spPr>
          <a:xfrm>
            <a:off x="5638800" y="1371600"/>
            <a:ext cx="2514600" cy="2438400"/>
          </a:xfrm>
          <a:noFill/>
        </p:spPr>
      </p:pic>
    </p:spTree>
    <p:extLst>
      <p:ext uri="{BB962C8B-B14F-4D97-AF65-F5344CB8AC3E}">
        <p14:creationId xmlns:p14="http://schemas.microsoft.com/office/powerpoint/2010/main" val="26658769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152400" y="-152400"/>
            <a:ext cx="8839200" cy="1066800"/>
          </a:xfrm>
        </p:spPr>
        <p:txBody>
          <a:bodyPr/>
          <a:lstStyle/>
          <a:p>
            <a:pPr algn="ctr" eaLnBrk="1" hangingPunct="1"/>
            <a:r>
              <a:rPr lang="en-US" b="1" dirty="0" smtClean="0">
                <a:solidFill>
                  <a:srgbClr val="C00000"/>
                </a:solidFill>
              </a:rPr>
              <a:t>Filing of Certificates</a:t>
            </a:r>
          </a:p>
        </p:txBody>
      </p:sp>
      <p:sp>
        <p:nvSpPr>
          <p:cNvPr id="27652" name="Rectangle 3"/>
          <p:cNvSpPr>
            <a:spLocks noGrp="1" noChangeArrowheads="1"/>
          </p:cNvSpPr>
          <p:nvPr>
            <p:ph type="body" idx="1"/>
          </p:nvPr>
        </p:nvSpPr>
        <p:spPr>
          <a:xfrm>
            <a:off x="457200" y="990600"/>
            <a:ext cx="8229600" cy="5135563"/>
          </a:xfrm>
        </p:spPr>
        <p:txBody>
          <a:bodyPr/>
          <a:lstStyle/>
          <a:p>
            <a:pPr eaLnBrk="1" hangingPunct="1"/>
            <a:r>
              <a:rPr lang="en-US" sz="2000" dirty="0" smtClean="0"/>
              <a:t>All children enrolled must have a valid Certificate of Immunization on file</a:t>
            </a:r>
          </a:p>
          <a:p>
            <a:pPr eaLnBrk="1" hangingPunct="1"/>
            <a:endParaRPr lang="en-US" sz="2000" dirty="0" smtClean="0"/>
          </a:p>
          <a:p>
            <a:pPr eaLnBrk="1" hangingPunct="1"/>
            <a:r>
              <a:rPr lang="en-US" sz="2000" dirty="0" smtClean="0"/>
              <a:t>Certificates must be available for inspection by health officials</a:t>
            </a:r>
          </a:p>
          <a:p>
            <a:pPr eaLnBrk="1" hangingPunct="1"/>
            <a:endParaRPr lang="en-US" sz="2000" dirty="0" smtClean="0"/>
          </a:p>
          <a:p>
            <a:pPr eaLnBrk="1" hangingPunct="1"/>
            <a:r>
              <a:rPr lang="en-US" sz="2000" dirty="0" smtClean="0"/>
              <a:t>If child attends more than one facility, a photocopy to the second facility is acceptable</a:t>
            </a:r>
          </a:p>
          <a:p>
            <a:pPr eaLnBrk="1" hangingPunct="1"/>
            <a:endParaRPr lang="en-US" sz="2000" dirty="0" smtClean="0"/>
          </a:p>
          <a:p>
            <a:pPr eaLnBrk="1" hangingPunct="1"/>
            <a:r>
              <a:rPr lang="en-US" sz="2000" dirty="0" smtClean="0"/>
              <a:t>If child leaves or transfers to another school or facility, the certificate should be given to a parent/guardian or sent to the new school/facility</a:t>
            </a:r>
          </a:p>
          <a:p>
            <a:pPr marL="0" indent="0" eaLnBrk="1" hangingPunct="1">
              <a:buNone/>
            </a:pPr>
            <a:endParaRPr lang="en-US" sz="2000" dirty="0" smtClean="0"/>
          </a:p>
          <a:p>
            <a:pPr eaLnBrk="1" hangingPunct="1"/>
            <a:r>
              <a:rPr lang="en-US" sz="2000" dirty="0" smtClean="0"/>
              <a:t>In the case of religious exemption, a dated notarized statement must be on file</a:t>
            </a:r>
          </a:p>
          <a:p>
            <a:pPr marL="0" indent="0" eaLnBrk="1" hangingPunct="1">
              <a:lnSpc>
                <a:spcPct val="80000"/>
              </a:lnSpc>
              <a:buNone/>
            </a:pPr>
            <a:endParaRPr lang="en-US" sz="2400" dirty="0" smtClean="0"/>
          </a:p>
        </p:txBody>
      </p:sp>
    </p:spTree>
    <p:extLst>
      <p:ext uri="{BB962C8B-B14F-4D97-AF65-F5344CB8AC3E}">
        <p14:creationId xmlns:p14="http://schemas.microsoft.com/office/powerpoint/2010/main" val="19931735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152400" y="0"/>
            <a:ext cx="8839200" cy="762000"/>
          </a:xfrm>
        </p:spPr>
        <p:txBody>
          <a:bodyPr/>
          <a:lstStyle/>
          <a:p>
            <a:pPr algn="ctr" eaLnBrk="1" hangingPunct="1"/>
            <a:r>
              <a:rPr lang="en-US" b="1" dirty="0" smtClean="0">
                <a:solidFill>
                  <a:srgbClr val="C00000"/>
                </a:solidFill>
              </a:rPr>
              <a:t>Tickler Filing System</a:t>
            </a:r>
          </a:p>
        </p:txBody>
      </p:sp>
      <p:sp>
        <p:nvSpPr>
          <p:cNvPr id="28676" name="Rectangle 3"/>
          <p:cNvSpPr>
            <a:spLocks noGrp="1" noChangeArrowheads="1"/>
          </p:cNvSpPr>
          <p:nvPr>
            <p:ph type="body" idx="1"/>
          </p:nvPr>
        </p:nvSpPr>
        <p:spPr>
          <a:xfrm>
            <a:off x="457200" y="914400"/>
            <a:ext cx="8229600" cy="5211763"/>
          </a:xfrm>
        </p:spPr>
        <p:txBody>
          <a:bodyPr/>
          <a:lstStyle/>
          <a:p>
            <a:pPr eaLnBrk="1" hangingPunct="1">
              <a:lnSpc>
                <a:spcPct val="90000"/>
              </a:lnSpc>
            </a:pPr>
            <a:r>
              <a:rPr lang="en-US" sz="2000" u="sng" dirty="0" smtClean="0"/>
              <a:t>Immunization Guidelines for Child Care Facility Operators &amp; School Personnel</a:t>
            </a:r>
            <a:r>
              <a:rPr lang="en-US" sz="2000" dirty="0" smtClean="0"/>
              <a:t> (</a:t>
            </a:r>
            <a:r>
              <a:rPr lang="en-US" sz="2000" b="1" dirty="0" smtClean="0"/>
              <a:t>Form 3258</a:t>
            </a:r>
            <a:r>
              <a:rPr lang="en-US" sz="2000" dirty="0" smtClean="0"/>
              <a:t>) provides “how to” instructions</a:t>
            </a:r>
          </a:p>
          <a:p>
            <a:pPr marL="0" indent="0" eaLnBrk="1" hangingPunct="1">
              <a:lnSpc>
                <a:spcPct val="90000"/>
              </a:lnSpc>
              <a:buNone/>
            </a:pPr>
            <a:endParaRPr lang="en-US" sz="2000" dirty="0" smtClean="0"/>
          </a:p>
          <a:p>
            <a:pPr eaLnBrk="1" hangingPunct="1">
              <a:lnSpc>
                <a:spcPct val="90000"/>
              </a:lnSpc>
            </a:pPr>
            <a:r>
              <a:rPr lang="en-US" sz="2000" dirty="0" smtClean="0"/>
              <a:t>Tickler system is method for filing and maintaining current certificates  (set up by month and year)</a:t>
            </a:r>
          </a:p>
          <a:p>
            <a:pPr eaLnBrk="1" hangingPunct="1">
              <a:lnSpc>
                <a:spcPct val="90000"/>
              </a:lnSpc>
            </a:pPr>
            <a:endParaRPr lang="en-US" sz="2000" dirty="0" smtClean="0"/>
          </a:p>
          <a:p>
            <a:pPr eaLnBrk="1" hangingPunct="1">
              <a:lnSpc>
                <a:spcPct val="90000"/>
              </a:lnSpc>
            </a:pPr>
            <a:r>
              <a:rPr lang="en-US" sz="2000" dirty="0" smtClean="0"/>
              <a:t>Remind parents or care givers</a:t>
            </a:r>
          </a:p>
          <a:p>
            <a:pPr marL="0" indent="0" eaLnBrk="1" hangingPunct="1">
              <a:lnSpc>
                <a:spcPct val="90000"/>
              </a:lnSpc>
              <a:buNone/>
            </a:pPr>
            <a:endParaRPr lang="en-US" sz="2000" dirty="0" smtClean="0"/>
          </a:p>
          <a:p>
            <a:pPr eaLnBrk="1" hangingPunct="1">
              <a:lnSpc>
                <a:spcPct val="90000"/>
              </a:lnSpc>
            </a:pPr>
            <a:r>
              <a:rPr lang="en-US" sz="2000" dirty="0" smtClean="0"/>
              <a:t>Give parents information sheet about requirements </a:t>
            </a:r>
          </a:p>
          <a:p>
            <a:pPr eaLnBrk="1" hangingPunct="1">
              <a:lnSpc>
                <a:spcPct val="90000"/>
              </a:lnSpc>
            </a:pPr>
            <a:endParaRPr lang="en-US" sz="2000" dirty="0" smtClean="0"/>
          </a:p>
          <a:p>
            <a:pPr eaLnBrk="1" hangingPunct="1">
              <a:lnSpc>
                <a:spcPct val="90000"/>
              </a:lnSpc>
            </a:pPr>
            <a:r>
              <a:rPr lang="en-US" sz="2000" dirty="0" smtClean="0"/>
              <a:t>Document follow-up</a:t>
            </a:r>
          </a:p>
          <a:p>
            <a:pPr eaLnBrk="1" hangingPunct="1">
              <a:lnSpc>
                <a:spcPct val="90000"/>
              </a:lnSpc>
            </a:pPr>
            <a:endParaRPr lang="en-US" sz="2000" dirty="0" smtClean="0"/>
          </a:p>
          <a:p>
            <a:pPr eaLnBrk="1" hangingPunct="1">
              <a:lnSpc>
                <a:spcPct val="90000"/>
              </a:lnSpc>
            </a:pPr>
            <a:r>
              <a:rPr lang="en-US" sz="2000" dirty="0" smtClean="0"/>
              <a:t>Enforce requirements</a:t>
            </a:r>
          </a:p>
          <a:p>
            <a:pPr eaLnBrk="1" hangingPunct="1">
              <a:lnSpc>
                <a:spcPct val="90000"/>
              </a:lnSpc>
            </a:pPr>
            <a:endParaRPr lang="en-US" sz="2400" dirty="0" smtClean="0"/>
          </a:p>
        </p:txBody>
      </p:sp>
      <p:graphicFrame>
        <p:nvGraphicFramePr>
          <p:cNvPr id="28674" name="Object 4"/>
          <p:cNvGraphicFramePr>
            <a:graphicFrameLocks noGrp="1" noChangeAspect="1"/>
          </p:cNvGraphicFramePr>
          <p:nvPr>
            <p:ph sz="half" idx="4294967295"/>
          </p:nvPr>
        </p:nvGraphicFramePr>
        <p:xfrm>
          <a:off x="6553200" y="4495800"/>
          <a:ext cx="2073275" cy="1643063"/>
        </p:xfrm>
        <a:graphic>
          <a:graphicData uri="http://schemas.openxmlformats.org/presentationml/2006/ole">
            <mc:AlternateContent xmlns:mc="http://schemas.openxmlformats.org/markup-compatibility/2006">
              <mc:Choice xmlns:v="urn:schemas-microsoft-com:vml" Requires="v">
                <p:oleObj spid="_x0000_s28701" name="Clip" r:id="rId4" imgW="2073600" imgH="1643760" progId="">
                  <p:embed/>
                </p:oleObj>
              </mc:Choice>
              <mc:Fallback>
                <p:oleObj name="Clip" r:id="rId4" imgW="2073600" imgH="1643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495800"/>
                        <a:ext cx="2073275" cy="164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467130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152400" y="152400"/>
            <a:ext cx="8839200" cy="1295400"/>
          </a:xfrm>
        </p:spPr>
        <p:txBody>
          <a:bodyPr>
            <a:normAutofit fontScale="90000"/>
          </a:bodyPr>
          <a:lstStyle/>
          <a:p>
            <a:r>
              <a:rPr lang="en-US" b="1" dirty="0" smtClean="0">
                <a:solidFill>
                  <a:srgbClr val="C00000"/>
                </a:solidFill>
              </a:rPr>
              <a:t>Georgia Registry of Immunization Transactions and Services (GRITS)</a:t>
            </a:r>
          </a:p>
        </p:txBody>
      </p:sp>
      <p:pic>
        <p:nvPicPr>
          <p:cNvPr id="98307" name="Picture 2"/>
          <p:cNvPicPr>
            <a:picLocks noChangeAspect="1" noChangeArrowheads="1"/>
          </p:cNvPicPr>
          <p:nvPr/>
        </p:nvPicPr>
        <p:blipFill>
          <a:blip r:embed="rId3" cstate="print"/>
          <a:srcRect/>
          <a:stretch>
            <a:fillRect/>
          </a:stretch>
        </p:blipFill>
        <p:spPr bwMode="auto">
          <a:xfrm>
            <a:off x="380999" y="1676400"/>
            <a:ext cx="8534401" cy="4441433"/>
          </a:xfrm>
          <a:prstGeom prst="rect">
            <a:avLst/>
          </a:prstGeom>
          <a:noFill/>
          <a:ln w="19050">
            <a:solidFill>
              <a:srgbClr val="006699"/>
            </a:solidFill>
            <a:miter lim="800000"/>
            <a:headEnd/>
            <a:tailEnd/>
          </a:ln>
        </p:spPr>
      </p:pic>
    </p:spTree>
    <p:extLst>
      <p:ext uri="{BB962C8B-B14F-4D97-AF65-F5344CB8AC3E}">
        <p14:creationId xmlns:p14="http://schemas.microsoft.com/office/powerpoint/2010/main" val="2765056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 y="0"/>
            <a:ext cx="8839200" cy="914400"/>
          </a:xfrm>
        </p:spPr>
        <p:txBody>
          <a:bodyPr>
            <a:normAutofit fontScale="90000"/>
          </a:bodyPr>
          <a:lstStyle/>
          <a:p>
            <a:pPr algn="ctr" eaLnBrk="1" hangingPunct="1"/>
            <a:r>
              <a:rPr lang="en-US" b="1" dirty="0" smtClean="0">
                <a:solidFill>
                  <a:srgbClr val="C00000"/>
                </a:solidFill>
              </a:rPr>
              <a:t>School &amp; Child Care Requirements</a:t>
            </a:r>
          </a:p>
        </p:txBody>
      </p:sp>
      <p:sp>
        <p:nvSpPr>
          <p:cNvPr id="56323" name="Rectangle 3"/>
          <p:cNvSpPr>
            <a:spLocks noGrp="1" noChangeArrowheads="1"/>
          </p:cNvSpPr>
          <p:nvPr>
            <p:ph type="body" idx="1"/>
          </p:nvPr>
        </p:nvSpPr>
        <p:spPr>
          <a:xfrm>
            <a:off x="457200" y="1066800"/>
            <a:ext cx="8229600" cy="5059363"/>
          </a:xfrm>
        </p:spPr>
        <p:txBody>
          <a:bodyPr/>
          <a:lstStyle/>
          <a:p>
            <a:pPr eaLnBrk="1" hangingPunct="1"/>
            <a:r>
              <a:rPr lang="en-US" sz="2000" dirty="0" smtClean="0"/>
              <a:t>Some of the new vaccines that are RECOMMENDED for particular age groups, may NOT BE REQUIRED for school or child care attendance.</a:t>
            </a:r>
          </a:p>
          <a:p>
            <a:pPr marL="0" indent="0" eaLnBrk="1" hangingPunct="1">
              <a:buNone/>
            </a:pPr>
            <a:endParaRPr lang="en-US" sz="2000" dirty="0" smtClean="0"/>
          </a:p>
          <a:p>
            <a:pPr eaLnBrk="1" hangingPunct="1"/>
            <a:r>
              <a:rPr lang="en-US" sz="2000" dirty="0" smtClean="0"/>
              <a:t>Remember, GRITS</a:t>
            </a:r>
          </a:p>
          <a:p>
            <a:pPr lvl="1" eaLnBrk="1" hangingPunct="1"/>
            <a:r>
              <a:rPr lang="en-US" sz="2000" dirty="0" smtClean="0"/>
              <a:t>Calculates validity based on recommendations</a:t>
            </a:r>
          </a:p>
          <a:p>
            <a:pPr lvl="1" eaLnBrk="1" hangingPunct="1"/>
            <a:r>
              <a:rPr lang="en-US" sz="2000" dirty="0" smtClean="0"/>
              <a:t>Prints certificates based on requirements</a:t>
            </a:r>
          </a:p>
          <a:p>
            <a:pPr eaLnBrk="1" hangingPunct="1"/>
            <a:endParaRPr lang="en-US" dirty="0" smtClean="0"/>
          </a:p>
        </p:txBody>
      </p:sp>
    </p:spTree>
    <p:extLst>
      <p:ext uri="{BB962C8B-B14F-4D97-AF65-F5344CB8AC3E}">
        <p14:creationId xmlns:p14="http://schemas.microsoft.com/office/powerpoint/2010/main" val="11908661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GA Requirement Trivia</a:t>
            </a:r>
            <a:endParaRPr lang="en-US" b="1" dirty="0">
              <a:solidFill>
                <a:srgbClr val="C00000"/>
              </a:solidFill>
            </a:endParaRPr>
          </a:p>
        </p:txBody>
      </p:sp>
      <p:sp>
        <p:nvSpPr>
          <p:cNvPr id="3" name="Text Placeholder 2"/>
          <p:cNvSpPr>
            <a:spLocks noGrp="1"/>
          </p:cNvSpPr>
          <p:nvPr>
            <p:ph type="body" sz="half" idx="1"/>
          </p:nvPr>
        </p:nvSpPr>
        <p:spPr>
          <a:xfrm>
            <a:off x="457200" y="1371600"/>
            <a:ext cx="4038600" cy="5105400"/>
          </a:xfrm>
        </p:spPr>
        <p:txBody>
          <a:bodyPr>
            <a:normAutofit/>
          </a:bodyPr>
          <a:lstStyle/>
          <a:p>
            <a:r>
              <a:rPr lang="en-US" sz="2600" dirty="0" smtClean="0"/>
              <a:t>Case #1 Elizabeth</a:t>
            </a:r>
          </a:p>
          <a:p>
            <a:pPr marL="0" indent="0">
              <a:buNone/>
            </a:pPr>
            <a:r>
              <a:rPr lang="en-US" sz="2600" dirty="0" smtClean="0"/>
              <a:t>-</a:t>
            </a:r>
            <a:r>
              <a:rPr lang="en-US" sz="1800" dirty="0" smtClean="0"/>
              <a:t>DOB: 7/1/11</a:t>
            </a:r>
          </a:p>
          <a:p>
            <a:pPr marL="0" indent="0">
              <a:buNone/>
            </a:pPr>
            <a:r>
              <a:rPr lang="en-US" sz="1800" dirty="0" smtClean="0"/>
              <a:t>-Health check visit today 8/1/13;  will be starting daycare on tomorrow 8/2/13</a:t>
            </a:r>
          </a:p>
          <a:p>
            <a:pPr marL="0" indent="0">
              <a:buNone/>
            </a:pPr>
            <a:r>
              <a:rPr lang="en-US" sz="1800" dirty="0"/>
              <a:t>-</a:t>
            </a:r>
            <a:r>
              <a:rPr lang="en-US" sz="1800" dirty="0" smtClean="0"/>
              <a:t>No medical </a:t>
            </a:r>
            <a:r>
              <a:rPr lang="en-US" sz="1800" dirty="0" err="1" smtClean="0"/>
              <a:t>hx</a:t>
            </a:r>
            <a:r>
              <a:rPr lang="en-US" sz="1800" dirty="0" smtClean="0"/>
              <a:t>, NKDA</a:t>
            </a:r>
          </a:p>
          <a:p>
            <a:pPr marL="0" indent="0">
              <a:buNone/>
            </a:pPr>
            <a:endParaRPr lang="en-US" sz="2600" dirty="0" smtClean="0"/>
          </a:p>
          <a:p>
            <a:r>
              <a:rPr lang="en-US" sz="2600" dirty="0" smtClean="0"/>
              <a:t>Vaccine history:</a:t>
            </a:r>
          </a:p>
          <a:p>
            <a:pPr marL="0" indent="0">
              <a:buNone/>
            </a:pPr>
            <a:r>
              <a:rPr lang="en-US" sz="1900" dirty="0" smtClean="0"/>
              <a:t>DTaP: 9/1/11</a:t>
            </a:r>
          </a:p>
          <a:p>
            <a:pPr marL="0" indent="0">
              <a:buNone/>
            </a:pPr>
            <a:r>
              <a:rPr lang="en-US" sz="1900" dirty="0" err="1" smtClean="0"/>
              <a:t>Hep</a:t>
            </a:r>
            <a:r>
              <a:rPr lang="en-US" sz="1900" dirty="0" smtClean="0"/>
              <a:t> B: 7/1/11, 9/1/11</a:t>
            </a:r>
          </a:p>
          <a:p>
            <a:pPr marL="0" indent="0">
              <a:buNone/>
            </a:pPr>
            <a:r>
              <a:rPr lang="en-US" sz="1900" dirty="0" err="1" smtClean="0"/>
              <a:t>Hib</a:t>
            </a:r>
            <a:r>
              <a:rPr lang="en-US" sz="1900" dirty="0" smtClean="0"/>
              <a:t>: 9/1/11</a:t>
            </a:r>
          </a:p>
          <a:p>
            <a:pPr marL="0" indent="0">
              <a:buNone/>
            </a:pPr>
            <a:r>
              <a:rPr lang="en-US" sz="1900" dirty="0" smtClean="0"/>
              <a:t>IPV: 9/1/11</a:t>
            </a:r>
          </a:p>
          <a:p>
            <a:pPr marL="0" indent="0">
              <a:buNone/>
            </a:pPr>
            <a:endParaRPr lang="en-US" dirty="0" smtClean="0"/>
          </a:p>
        </p:txBody>
      </p:sp>
      <p:sp>
        <p:nvSpPr>
          <p:cNvPr id="4" name="Content Placeholder 3"/>
          <p:cNvSpPr>
            <a:spLocks noGrp="1"/>
          </p:cNvSpPr>
          <p:nvPr>
            <p:ph sz="quarter" idx="2"/>
          </p:nvPr>
        </p:nvSpPr>
        <p:spPr>
          <a:xfrm>
            <a:off x="4648200" y="1295400"/>
            <a:ext cx="4038600" cy="2133600"/>
          </a:xfrm>
        </p:spPr>
        <p:txBody>
          <a:bodyPr>
            <a:normAutofit/>
          </a:bodyPr>
          <a:lstStyle/>
          <a:p>
            <a:pPr>
              <a:lnSpc>
                <a:spcPct val="120000"/>
              </a:lnSpc>
            </a:pPr>
            <a:r>
              <a:rPr lang="en-US" sz="1800" dirty="0" smtClean="0"/>
              <a:t>Can a certificate be issued today without administering vaccines?  </a:t>
            </a:r>
            <a:endParaRPr lang="en-US" sz="1800" b="1" dirty="0" smtClean="0"/>
          </a:p>
          <a:p>
            <a:pPr>
              <a:lnSpc>
                <a:spcPct val="120000"/>
              </a:lnSpc>
            </a:pPr>
            <a:r>
              <a:rPr lang="en-US" sz="1800" dirty="0" smtClean="0"/>
              <a:t>Which table on the policy guide should be utilized to determine the required vaccines for childcare attendance? </a:t>
            </a:r>
            <a:endParaRPr lang="en-US" sz="1800" dirty="0"/>
          </a:p>
        </p:txBody>
      </p:sp>
      <p:sp>
        <p:nvSpPr>
          <p:cNvPr id="5" name="Content Placeholder 4"/>
          <p:cNvSpPr>
            <a:spLocks noGrp="1"/>
          </p:cNvSpPr>
          <p:nvPr>
            <p:ph sz="quarter" idx="3"/>
          </p:nvPr>
        </p:nvSpPr>
        <p:spPr>
          <a:xfrm>
            <a:off x="4648200" y="4495800"/>
            <a:ext cx="4038600" cy="1905000"/>
          </a:xfrm>
        </p:spPr>
        <p:txBody>
          <a:bodyPr>
            <a:normAutofit fontScale="25000" lnSpcReduction="20000"/>
          </a:bodyPr>
          <a:lstStyle/>
          <a:p>
            <a:r>
              <a:rPr lang="en-US" sz="6400" dirty="0" smtClean="0"/>
              <a:t>What vaccines if any should be administered today?</a:t>
            </a:r>
          </a:p>
          <a:p>
            <a:pPr marL="0" indent="0">
              <a:buNone/>
            </a:pPr>
            <a:endParaRPr lang="en-US" sz="6400" dirty="0" smtClean="0"/>
          </a:p>
          <a:p>
            <a:pPr marL="0" indent="0">
              <a:buNone/>
            </a:pPr>
            <a:endParaRPr lang="en-US" sz="6400" b="1" dirty="0" smtClean="0"/>
          </a:p>
          <a:p>
            <a:pPr marL="0" indent="0">
              <a:buNone/>
            </a:pPr>
            <a:r>
              <a:rPr lang="en-US" sz="6400" b="1" dirty="0" smtClean="0"/>
              <a:t>#</a:t>
            </a:r>
            <a:r>
              <a:rPr lang="en-US" sz="6400" b="1" dirty="0"/>
              <a:t>2 DTaP;  </a:t>
            </a:r>
            <a:r>
              <a:rPr lang="en-US" sz="6400" b="1" dirty="0" smtClean="0"/>
              <a:t>#</a:t>
            </a:r>
            <a:r>
              <a:rPr lang="en-US" sz="6400" b="1" dirty="0"/>
              <a:t>2 </a:t>
            </a:r>
            <a:r>
              <a:rPr lang="en-US" sz="6400" b="1" dirty="0" smtClean="0"/>
              <a:t>HIB</a:t>
            </a:r>
            <a:r>
              <a:rPr lang="en-US" sz="6400" b="1" dirty="0"/>
              <a:t>,  </a:t>
            </a:r>
            <a:r>
              <a:rPr lang="en-US" sz="6400" b="1" dirty="0" smtClean="0"/>
              <a:t>#</a:t>
            </a:r>
            <a:r>
              <a:rPr lang="en-US" sz="6400" b="1" dirty="0"/>
              <a:t>3 </a:t>
            </a:r>
            <a:r>
              <a:rPr lang="en-US" sz="6400" b="1" dirty="0" err="1" smtClean="0"/>
              <a:t>Hep</a:t>
            </a:r>
            <a:r>
              <a:rPr lang="en-US" sz="6400" b="1" dirty="0" smtClean="0"/>
              <a:t> </a:t>
            </a:r>
            <a:r>
              <a:rPr lang="en-US" sz="6400" b="1" dirty="0"/>
              <a:t>B,  </a:t>
            </a:r>
            <a:r>
              <a:rPr lang="en-US" sz="6400" b="1" dirty="0" smtClean="0"/>
              <a:t>#</a:t>
            </a:r>
            <a:r>
              <a:rPr lang="en-US" sz="6400" b="1" dirty="0"/>
              <a:t>2 IPV, </a:t>
            </a:r>
            <a:endParaRPr lang="en-US" sz="6400" b="1" dirty="0" smtClean="0"/>
          </a:p>
          <a:p>
            <a:pPr marL="0" indent="0">
              <a:buNone/>
            </a:pPr>
            <a:r>
              <a:rPr lang="en-US" sz="6400" b="1" dirty="0" smtClean="0"/>
              <a:t>#</a:t>
            </a:r>
            <a:r>
              <a:rPr lang="en-US" sz="6400" b="1" dirty="0"/>
              <a:t>1 MMR,  </a:t>
            </a:r>
            <a:r>
              <a:rPr lang="en-US" sz="6400" b="1" dirty="0" smtClean="0"/>
              <a:t>#</a:t>
            </a:r>
            <a:r>
              <a:rPr lang="en-US" sz="6400" b="1" dirty="0"/>
              <a:t>1 Varicella,  </a:t>
            </a:r>
            <a:r>
              <a:rPr lang="en-US" sz="6400" b="1" dirty="0" smtClean="0"/>
              <a:t>#</a:t>
            </a:r>
            <a:r>
              <a:rPr lang="en-US" sz="6400" b="1" dirty="0"/>
              <a:t>1 PCV13 , and </a:t>
            </a:r>
            <a:endParaRPr lang="en-US" sz="6400" b="1" dirty="0" smtClean="0"/>
          </a:p>
          <a:p>
            <a:pPr marL="0" indent="0">
              <a:buNone/>
            </a:pPr>
            <a:r>
              <a:rPr lang="en-US" sz="6400" b="1" dirty="0" smtClean="0"/>
              <a:t>#</a:t>
            </a:r>
            <a:r>
              <a:rPr lang="en-US" sz="6400" b="1" dirty="0"/>
              <a:t>1 </a:t>
            </a:r>
            <a:r>
              <a:rPr lang="en-US" sz="6400" b="1" dirty="0" err="1"/>
              <a:t>Hep</a:t>
            </a:r>
            <a:r>
              <a:rPr lang="en-US" sz="6400" b="1" dirty="0"/>
              <a:t> A</a:t>
            </a:r>
          </a:p>
          <a:p>
            <a:pPr marL="0" indent="0">
              <a:buNone/>
            </a:pPr>
            <a:endParaRPr lang="en-US" dirty="0" smtClean="0"/>
          </a:p>
          <a:p>
            <a:pPr marL="0" indent="0">
              <a:buNone/>
            </a:pPr>
            <a:r>
              <a:rPr lang="en-US" dirty="0" smtClean="0"/>
              <a:t> </a:t>
            </a:r>
            <a:endParaRPr lang="en-US" dirty="0"/>
          </a:p>
        </p:txBody>
      </p:sp>
      <p:sp>
        <p:nvSpPr>
          <p:cNvPr id="6" name="TextBox 5"/>
          <p:cNvSpPr txBox="1"/>
          <p:nvPr/>
        </p:nvSpPr>
        <p:spPr>
          <a:xfrm>
            <a:off x="8458200" y="1676400"/>
            <a:ext cx="533400" cy="369332"/>
          </a:xfrm>
          <a:prstGeom prst="rect">
            <a:avLst/>
          </a:prstGeom>
          <a:noFill/>
        </p:spPr>
        <p:txBody>
          <a:bodyPr wrap="square" rtlCol="0">
            <a:spAutoFit/>
          </a:bodyPr>
          <a:lstStyle/>
          <a:p>
            <a:r>
              <a:rPr lang="en-US" b="1" dirty="0" smtClean="0"/>
              <a:t>No</a:t>
            </a:r>
            <a:endParaRPr lang="en-US" b="1" dirty="0"/>
          </a:p>
        </p:txBody>
      </p:sp>
      <p:sp>
        <p:nvSpPr>
          <p:cNvPr id="8" name="TextBox 7"/>
          <p:cNvSpPr txBox="1"/>
          <p:nvPr/>
        </p:nvSpPr>
        <p:spPr>
          <a:xfrm>
            <a:off x="4876800" y="3625334"/>
            <a:ext cx="3581400" cy="369332"/>
          </a:xfrm>
          <a:prstGeom prst="rect">
            <a:avLst/>
          </a:prstGeom>
          <a:noFill/>
        </p:spPr>
        <p:txBody>
          <a:bodyPr wrap="square" rtlCol="0">
            <a:spAutoFit/>
          </a:bodyPr>
          <a:lstStyle/>
          <a:p>
            <a:r>
              <a:rPr lang="en-US" b="1" dirty="0" smtClean="0"/>
              <a:t>3231 REQ/Side 1</a:t>
            </a:r>
            <a:endParaRPr lang="en-US" b="1" dirty="0"/>
          </a:p>
        </p:txBody>
      </p:sp>
    </p:spTree>
    <p:extLst>
      <p:ext uri="{BB962C8B-B14F-4D97-AF65-F5344CB8AC3E}">
        <p14:creationId xmlns:p14="http://schemas.microsoft.com/office/powerpoint/2010/main" val="152542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barn(inVertical)">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fade">
                                      <p:cBhvr>
                                        <p:cTn id="44" dur="1000"/>
                                        <p:tgtEl>
                                          <p:spTgt spid="5">
                                            <p:txEl>
                                              <p:pRg st="4" end="4"/>
                                            </p:txEl>
                                          </p:spTgt>
                                        </p:tgtEl>
                                      </p:cBhvr>
                                    </p:animEffect>
                                    <p:anim calcmode="lin" valueType="num">
                                      <p:cBhvr>
                                        <p:cTn id="4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4" end="4"/>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1066800"/>
          </a:xfrm>
        </p:spPr>
        <p:txBody>
          <a:bodyPr/>
          <a:lstStyle/>
          <a:p>
            <a:pPr algn="ctr" eaLnBrk="1" hangingPunct="1"/>
            <a:r>
              <a:rPr lang="en-US" b="1" dirty="0" smtClean="0">
                <a:solidFill>
                  <a:srgbClr val="C00000"/>
                </a:solidFill>
              </a:rPr>
              <a:t>Healthcare Worker Immunization</a:t>
            </a:r>
          </a:p>
        </p:txBody>
      </p:sp>
      <p:sp>
        <p:nvSpPr>
          <p:cNvPr id="71683" name="Rectangle 3"/>
          <p:cNvSpPr>
            <a:spLocks noGrp="1" noChangeArrowheads="1"/>
          </p:cNvSpPr>
          <p:nvPr>
            <p:ph type="body" idx="1"/>
          </p:nvPr>
        </p:nvSpPr>
        <p:spPr>
          <a:xfrm>
            <a:off x="457200" y="990600"/>
            <a:ext cx="8178800" cy="1924050"/>
          </a:xfrm>
        </p:spPr>
        <p:txBody>
          <a:bodyPr>
            <a:normAutofit/>
          </a:bodyPr>
          <a:lstStyle/>
          <a:p>
            <a:pPr eaLnBrk="1" hangingPunct="1">
              <a:lnSpc>
                <a:spcPct val="80000"/>
              </a:lnSpc>
            </a:pPr>
            <a:r>
              <a:rPr lang="en-US" sz="2000" dirty="0" smtClean="0"/>
              <a:t>HCW immunization is an important safety measure</a:t>
            </a:r>
          </a:p>
          <a:p>
            <a:pPr eaLnBrk="1" hangingPunct="1">
              <a:lnSpc>
                <a:spcPct val="80000"/>
              </a:lnSpc>
            </a:pPr>
            <a:endParaRPr lang="en-US" sz="2000" dirty="0" smtClean="0"/>
          </a:p>
          <a:p>
            <a:pPr eaLnBrk="1" hangingPunct="1">
              <a:lnSpc>
                <a:spcPct val="80000"/>
              </a:lnSpc>
            </a:pPr>
            <a:r>
              <a:rPr lang="en-US" sz="2000" dirty="0" smtClean="0"/>
              <a:t>Medical facilities providing direct patient care should formulate an immunization policy for their employees.</a:t>
            </a:r>
          </a:p>
        </p:txBody>
      </p:sp>
      <p:graphicFrame>
        <p:nvGraphicFramePr>
          <p:cNvPr id="404484" name="Group 4"/>
          <p:cNvGraphicFramePr>
            <a:graphicFrameLocks noGrp="1"/>
          </p:cNvGraphicFramePr>
          <p:nvPr>
            <p:extLst>
              <p:ext uri="{D42A27DB-BD31-4B8C-83A1-F6EECF244321}">
                <p14:modId xmlns:p14="http://schemas.microsoft.com/office/powerpoint/2010/main" val="3921011579"/>
              </p:ext>
            </p:extLst>
          </p:nvPr>
        </p:nvGraphicFramePr>
        <p:xfrm>
          <a:off x="228600" y="2590800"/>
          <a:ext cx="8763000" cy="3763011"/>
        </p:xfrm>
        <a:graphic>
          <a:graphicData uri="http://schemas.openxmlformats.org/drawingml/2006/table">
            <a:tbl>
              <a:tblPr/>
              <a:tblGrid>
                <a:gridCol w="4192588"/>
                <a:gridCol w="300037"/>
                <a:gridCol w="4270375"/>
              </a:tblGrid>
              <a:tr h="13563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rPr>
                        <a:t>Recommended for Healthcare Workers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2"/>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rPr>
                        <a:t>Recommended for HCWs with Other Risk Factors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Hepatitis B</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Hepatitis 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98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Flu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Pneumococcal</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MMR</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Meningococcal</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Varicella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34" charset="0"/>
                        </a:rPr>
                        <a:t>Diphtheria,Tetanus</a:t>
                      </a:r>
                      <a:r>
                        <a:rPr kumimoji="0" lang="en-US" sz="2000" b="0" i="0" u="none" strike="noStrike" cap="none" normalizeH="0" baseline="0" dirty="0" smtClean="0">
                          <a:ln>
                            <a:noFill/>
                          </a:ln>
                          <a:solidFill>
                            <a:schemeClr val="tx1"/>
                          </a:solidFill>
                          <a:effectLst/>
                          <a:latin typeface="Arial" pitchFamily="34" charset="0"/>
                        </a:rPr>
                        <a:t>, &amp; Pertussis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0492052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0" y="152401"/>
            <a:ext cx="8991600" cy="1028700"/>
          </a:xfrm>
        </p:spPr>
        <p:txBody>
          <a:bodyPr>
            <a:noAutofit/>
          </a:bodyPr>
          <a:lstStyle/>
          <a:p>
            <a:pPr algn="ctr" eaLnBrk="1" hangingPunct="1"/>
            <a:r>
              <a:rPr lang="en-US" sz="3600" b="1" dirty="0" smtClean="0">
                <a:solidFill>
                  <a:srgbClr val="C00000"/>
                </a:solidFill>
              </a:rPr>
              <a:t>Vaccine Adverse Event Reporting System</a:t>
            </a:r>
          </a:p>
        </p:txBody>
      </p:sp>
      <p:sp>
        <p:nvSpPr>
          <p:cNvPr id="108547" name="Content Placeholder 2"/>
          <p:cNvSpPr>
            <a:spLocks noGrp="1"/>
          </p:cNvSpPr>
          <p:nvPr>
            <p:ph idx="1"/>
          </p:nvPr>
        </p:nvSpPr>
        <p:spPr>
          <a:xfrm>
            <a:off x="304800" y="1219201"/>
            <a:ext cx="8677275" cy="5391150"/>
          </a:xfrm>
        </p:spPr>
        <p:txBody>
          <a:bodyPr>
            <a:normAutofit/>
          </a:bodyPr>
          <a:lstStyle/>
          <a:p>
            <a:pPr eaLnBrk="1" hangingPunct="1">
              <a:buFontTx/>
              <a:buNone/>
            </a:pPr>
            <a:r>
              <a:rPr lang="en-US" dirty="0" smtClean="0"/>
              <a:t>   </a:t>
            </a:r>
            <a:r>
              <a:rPr lang="en-US" sz="2400" dirty="0" smtClean="0"/>
              <a:t>The </a:t>
            </a:r>
            <a:r>
              <a:rPr lang="en-US" sz="2400" b="1" dirty="0" smtClean="0"/>
              <a:t>Vaccine Adverse Event Reporting System (VAERS)</a:t>
            </a:r>
            <a:r>
              <a:rPr lang="en-US" sz="2400" dirty="0" smtClean="0"/>
              <a:t> is a national vaccine safety surveillance program co-sponsored by the Centers for Disease Control and Prevention and the Food and Drug Administration.</a:t>
            </a:r>
          </a:p>
          <a:p>
            <a:pPr eaLnBrk="1" hangingPunct="1">
              <a:buFontTx/>
              <a:buNone/>
            </a:pPr>
            <a:endParaRPr lang="en-US" sz="2400" dirty="0" smtClean="0"/>
          </a:p>
          <a:p>
            <a:pPr eaLnBrk="1" hangingPunct="1"/>
            <a:r>
              <a:rPr lang="en-US" sz="2400" dirty="0" smtClean="0"/>
              <a:t>What Can Be Reported to VAERS? </a:t>
            </a:r>
          </a:p>
          <a:p>
            <a:pPr eaLnBrk="1" hangingPunct="1"/>
            <a:r>
              <a:rPr lang="en-US" sz="2400" dirty="0" smtClean="0"/>
              <a:t>Who Reports to VAERS? </a:t>
            </a:r>
          </a:p>
          <a:p>
            <a:pPr eaLnBrk="1" hangingPunct="1"/>
            <a:r>
              <a:rPr lang="en-US" sz="2400" dirty="0" smtClean="0"/>
              <a:t>Does VAERS Provide General Vaccine Information?</a:t>
            </a:r>
          </a:p>
          <a:p>
            <a:pPr eaLnBrk="1" hangingPunct="1">
              <a:buNone/>
            </a:pPr>
            <a:r>
              <a:rPr lang="en-US" sz="2400" dirty="0" smtClean="0">
                <a:solidFill>
                  <a:srgbClr val="006699"/>
                </a:solidFill>
                <a:ea typeface="+mj-ea"/>
                <a:cs typeface="+mj-cs"/>
                <a:hlinkClick r:id="rId3"/>
              </a:rPr>
              <a:t>http://vaers.hhs.gov/</a:t>
            </a:r>
            <a:r>
              <a:rPr lang="en-US" sz="2400" dirty="0" smtClean="0">
                <a:solidFill>
                  <a:srgbClr val="006699"/>
                </a:solidFill>
                <a:ea typeface="+mj-ea"/>
                <a:cs typeface="+mj-cs"/>
              </a:rPr>
              <a:t> </a:t>
            </a:r>
            <a:r>
              <a:rPr lang="en-US" sz="2400" dirty="0" smtClean="0"/>
              <a:t>or 1-800-822-7967</a:t>
            </a:r>
          </a:p>
          <a:p>
            <a:pPr eaLnBrk="1" hangingPunct="1"/>
            <a:endParaRPr lang="en-US" dirty="0" smtClean="0"/>
          </a:p>
        </p:txBody>
      </p:sp>
    </p:spTree>
    <p:extLst>
      <p:ext uri="{BB962C8B-B14F-4D97-AF65-F5344CB8AC3E}">
        <p14:creationId xmlns:p14="http://schemas.microsoft.com/office/powerpoint/2010/main" val="11949323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0"/>
            <a:ext cx="8229600" cy="838200"/>
          </a:xfrm>
        </p:spPr>
        <p:txBody>
          <a:bodyPr>
            <a:noAutofit/>
          </a:bodyPr>
          <a:lstStyle/>
          <a:p>
            <a:pPr algn="ctr" eaLnBrk="1" hangingPunct="1"/>
            <a:r>
              <a:rPr lang="en-US" sz="2800" b="1" dirty="0" smtClean="0">
                <a:solidFill>
                  <a:srgbClr val="C00000"/>
                </a:solidFill>
              </a:rPr>
              <a:t>Vaccine Injury Compensation Program (VICP)</a:t>
            </a:r>
          </a:p>
        </p:txBody>
      </p:sp>
      <p:sp>
        <p:nvSpPr>
          <p:cNvPr id="109571" name="Content Placeholder 2"/>
          <p:cNvSpPr>
            <a:spLocks noGrp="1"/>
          </p:cNvSpPr>
          <p:nvPr>
            <p:ph idx="1"/>
          </p:nvPr>
        </p:nvSpPr>
        <p:spPr>
          <a:xfrm>
            <a:off x="304800" y="838200"/>
            <a:ext cx="8610600" cy="5668963"/>
          </a:xfrm>
        </p:spPr>
        <p:txBody>
          <a:bodyPr>
            <a:normAutofit/>
          </a:bodyPr>
          <a:lstStyle/>
          <a:p>
            <a:pPr eaLnBrk="1" hangingPunct="1"/>
            <a:r>
              <a:rPr lang="en-US" sz="2400" dirty="0" smtClean="0"/>
              <a:t>National Vaccine Injury Compensation Program </a:t>
            </a:r>
            <a:br>
              <a:rPr lang="en-US" sz="2400" dirty="0" smtClean="0"/>
            </a:br>
            <a:r>
              <a:rPr lang="en-US" sz="2400" dirty="0" smtClean="0"/>
              <a:t>provides compensation to individuals found  to be injured by or have died from certain childhood  vaccines.</a:t>
            </a:r>
          </a:p>
          <a:p>
            <a:pPr marL="0" indent="0" eaLnBrk="1" hangingPunct="1">
              <a:buNone/>
            </a:pPr>
            <a:endParaRPr lang="en-US" sz="2400" dirty="0" smtClean="0"/>
          </a:p>
          <a:p>
            <a:pPr lvl="1" eaLnBrk="1" hangingPunct="1"/>
            <a:r>
              <a:rPr lang="en-US" sz="2400" dirty="0" smtClean="0"/>
              <a:t>Established in 1988 by NCVIA</a:t>
            </a:r>
          </a:p>
          <a:p>
            <a:pPr lvl="1" eaLnBrk="1" hangingPunct="1"/>
            <a:r>
              <a:rPr lang="en-US" sz="2400" dirty="0" smtClean="0"/>
              <a:t>Federal “no fault” system to compensate those injured</a:t>
            </a:r>
          </a:p>
          <a:p>
            <a:pPr lvl="1" eaLnBrk="1" hangingPunct="1"/>
            <a:r>
              <a:rPr lang="en-US" sz="2400" dirty="0" smtClean="0"/>
              <a:t>Claim must be filed by individual, parent or guardian</a:t>
            </a:r>
          </a:p>
          <a:p>
            <a:pPr lvl="1" eaLnBrk="1" hangingPunct="1"/>
            <a:r>
              <a:rPr lang="en-US" sz="2400" dirty="0" smtClean="0"/>
              <a:t>Must show that injury is on “Vaccine Injury Table”</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582882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914400"/>
          </a:xfrm>
        </p:spPr>
        <p:txBody>
          <a:bodyPr>
            <a:normAutofit fontScale="90000"/>
          </a:bodyPr>
          <a:lstStyle/>
          <a:p>
            <a:r>
              <a:rPr lang="en-US" dirty="0" smtClean="0">
                <a:solidFill>
                  <a:srgbClr val="FF0000"/>
                </a:solidFill>
                <a:latin typeface="Calibri" pitchFamily="34" charset="0"/>
              </a:rPr>
              <a:t/>
            </a:r>
            <a:br>
              <a:rPr lang="en-US" dirty="0" smtClean="0">
                <a:solidFill>
                  <a:srgbClr val="FF0000"/>
                </a:solidFill>
                <a:latin typeface="Calibri" pitchFamily="34" charset="0"/>
              </a:rPr>
            </a:br>
            <a:r>
              <a:rPr lang="en-US" dirty="0" smtClean="0">
                <a:solidFill>
                  <a:srgbClr val="FF0000"/>
                </a:solidFill>
                <a:latin typeface="Calibri" pitchFamily="34" charset="0"/>
              </a:rPr>
              <a:t/>
            </a:r>
            <a:br>
              <a:rPr lang="en-US" dirty="0" smtClean="0">
                <a:solidFill>
                  <a:srgbClr val="FF0000"/>
                </a:solidFill>
                <a:latin typeface="Calibri" pitchFamily="34" charset="0"/>
              </a:rPr>
            </a:br>
            <a:r>
              <a:rPr lang="en-US" dirty="0" smtClean="0">
                <a:solidFill>
                  <a:srgbClr val="C00000"/>
                </a:solidFill>
              </a:rPr>
              <a:t>Herd Immunity</a:t>
            </a:r>
            <a:r>
              <a:rPr lang="en-US" dirty="0" smtClean="0">
                <a:solidFill>
                  <a:srgbClr val="C00000"/>
                </a:solidFill>
                <a:latin typeface="Calibri" pitchFamily="34" charset="0"/>
              </a:rPr>
              <a:t/>
            </a:r>
            <a:br>
              <a:rPr lang="en-US" dirty="0" smtClean="0">
                <a:solidFill>
                  <a:srgbClr val="C00000"/>
                </a:solidFill>
                <a:latin typeface="Calibri" pitchFamily="34" charset="0"/>
              </a:rPr>
            </a:br>
            <a:r>
              <a:rPr lang="en-US" sz="2200" b="1" dirty="0" smtClean="0">
                <a:solidFill>
                  <a:srgbClr val="C00000"/>
                </a:solidFill>
                <a:latin typeface="Calibri" pitchFamily="34" charset="0"/>
              </a:rPr>
              <a:t>Immunized individuals block infection from reaching  those who are unimmunized</a:t>
            </a:r>
            <a:r>
              <a:rPr lang="en-US" sz="2200" dirty="0" smtClean="0">
                <a:solidFill>
                  <a:srgbClr val="C00000"/>
                </a:solidFill>
                <a:latin typeface="Calibri" pitchFamily="34" charset="0"/>
              </a:rPr>
              <a:t/>
            </a:r>
            <a:br>
              <a:rPr lang="en-US" sz="2200" dirty="0" smtClean="0">
                <a:solidFill>
                  <a:srgbClr val="C00000"/>
                </a:solidFill>
                <a:latin typeface="Calibri" pitchFamily="34" charset="0"/>
              </a:rPr>
            </a:br>
            <a:r>
              <a:rPr lang="en-US" dirty="0" smtClean="0">
                <a:solidFill>
                  <a:srgbClr val="FF0000"/>
                </a:solidFill>
                <a:latin typeface="Calibri" pitchFamily="34" charset="0"/>
              </a:rPr>
              <a:t/>
            </a:r>
            <a:br>
              <a:rPr lang="en-US" dirty="0" smtClean="0">
                <a:solidFill>
                  <a:srgbClr val="FF0000"/>
                </a:solidFill>
                <a:latin typeface="Calibri" pitchFamily="34" charset="0"/>
              </a:rPr>
            </a:br>
            <a:r>
              <a:rPr lang="en-US" dirty="0" smtClean="0">
                <a:solidFill>
                  <a:srgbClr val="FF0000"/>
                </a:solidFill>
                <a:latin typeface="Calibri" pitchFamily="34" charset="0"/>
              </a:rPr>
              <a:t/>
            </a:r>
            <a:br>
              <a:rPr lang="en-US" dirty="0" smtClean="0">
                <a:solidFill>
                  <a:srgbClr val="FF0000"/>
                </a:solidFill>
                <a:latin typeface="Calibri" pitchFamily="34" charset="0"/>
              </a:rPr>
            </a:br>
            <a:endParaRPr lang="en-US" dirty="0">
              <a:solidFill>
                <a:srgbClr val="FF0000"/>
              </a:solidFill>
            </a:endParaRPr>
          </a:p>
        </p:txBody>
      </p:sp>
      <p:pic>
        <p:nvPicPr>
          <p:cNvPr id="3" name="Picture 9" descr="MCAN04299_0000[1]"/>
          <p:cNvPicPr>
            <a:picLocks noChangeAspect="1" noChangeArrowheads="1"/>
          </p:cNvPicPr>
          <p:nvPr/>
        </p:nvPicPr>
        <p:blipFill>
          <a:blip r:embed="rId3" cstate="print"/>
          <a:srcRect/>
          <a:stretch>
            <a:fillRect/>
          </a:stretch>
        </p:blipFill>
        <p:spPr bwMode="auto">
          <a:xfrm>
            <a:off x="228600" y="2590800"/>
            <a:ext cx="1809750" cy="914400"/>
          </a:xfrm>
          <a:prstGeom prst="rect">
            <a:avLst/>
          </a:prstGeom>
          <a:noFill/>
          <a:ln w="9525">
            <a:noFill/>
            <a:miter lim="800000"/>
            <a:headEnd/>
            <a:tailEnd/>
          </a:ln>
        </p:spPr>
      </p:pic>
      <p:sp>
        <p:nvSpPr>
          <p:cNvPr id="4" name="Oval 25"/>
          <p:cNvSpPr>
            <a:spLocks noChangeArrowheads="1"/>
          </p:cNvSpPr>
          <p:nvPr/>
        </p:nvSpPr>
        <p:spPr bwMode="auto">
          <a:xfrm>
            <a:off x="838200" y="2743200"/>
            <a:ext cx="838200" cy="381000"/>
          </a:xfrm>
          <a:prstGeom prst="ellipse">
            <a:avLst/>
          </a:prstGeom>
          <a:solidFill>
            <a:schemeClr val="accent1"/>
          </a:solidFill>
          <a:ln w="9525">
            <a:solidFill>
              <a:schemeClr val="tx1"/>
            </a:solidFill>
            <a:round/>
            <a:headEnd/>
            <a:tailEnd/>
          </a:ln>
        </p:spPr>
        <p:txBody>
          <a:bodyPr wrap="none" anchor="ctr"/>
          <a:lstStyle/>
          <a:p>
            <a:pPr algn="ctr"/>
            <a:r>
              <a:rPr lang="en-US" sz="900" dirty="0">
                <a:solidFill>
                  <a:srgbClr val="000000"/>
                </a:solidFill>
              </a:rPr>
              <a:t>INFECTED</a:t>
            </a:r>
          </a:p>
        </p:txBody>
      </p:sp>
      <p:pic>
        <p:nvPicPr>
          <p:cNvPr id="5" name="Picture 10" descr="MCAN04299_0000[1]"/>
          <p:cNvPicPr>
            <a:picLocks noChangeAspect="1" noChangeArrowheads="1"/>
          </p:cNvPicPr>
          <p:nvPr/>
        </p:nvPicPr>
        <p:blipFill>
          <a:blip r:embed="rId3" cstate="print"/>
          <a:srcRect/>
          <a:stretch>
            <a:fillRect/>
          </a:stretch>
        </p:blipFill>
        <p:spPr bwMode="auto">
          <a:xfrm>
            <a:off x="1752600" y="1676400"/>
            <a:ext cx="1809750" cy="1012825"/>
          </a:xfrm>
          <a:prstGeom prst="rect">
            <a:avLst/>
          </a:prstGeom>
          <a:noFill/>
          <a:ln w="9525">
            <a:noFill/>
            <a:miter lim="800000"/>
            <a:headEnd/>
            <a:tailEnd/>
          </a:ln>
        </p:spPr>
      </p:pic>
      <p:pic>
        <p:nvPicPr>
          <p:cNvPr id="6" name="Picture 28" descr="MCHM00173_0000[1]"/>
          <p:cNvPicPr>
            <a:picLocks noChangeAspect="1" noChangeArrowheads="1"/>
          </p:cNvPicPr>
          <p:nvPr/>
        </p:nvPicPr>
        <p:blipFill>
          <a:blip r:embed="rId4" cstate="print"/>
          <a:srcRect/>
          <a:stretch>
            <a:fillRect/>
          </a:stretch>
        </p:blipFill>
        <p:spPr bwMode="auto">
          <a:xfrm flipH="1">
            <a:off x="3429000" y="1066800"/>
            <a:ext cx="509588" cy="766763"/>
          </a:xfrm>
          <a:prstGeom prst="rect">
            <a:avLst/>
          </a:prstGeom>
          <a:noFill/>
          <a:ln w="9525">
            <a:noFill/>
            <a:miter lim="800000"/>
            <a:headEnd/>
            <a:tailEnd/>
          </a:ln>
        </p:spPr>
      </p:pic>
      <p:pic>
        <p:nvPicPr>
          <p:cNvPr id="7" name="Picture 4" descr="MCAN04299_0000[1]"/>
          <p:cNvPicPr>
            <a:picLocks noChangeAspect="1" noChangeArrowheads="1"/>
          </p:cNvPicPr>
          <p:nvPr/>
        </p:nvPicPr>
        <p:blipFill>
          <a:blip r:embed="rId3" cstate="print"/>
          <a:srcRect/>
          <a:stretch>
            <a:fillRect/>
          </a:stretch>
        </p:blipFill>
        <p:spPr bwMode="auto">
          <a:xfrm>
            <a:off x="4114800" y="1524000"/>
            <a:ext cx="1809750" cy="1012825"/>
          </a:xfrm>
          <a:prstGeom prst="rect">
            <a:avLst/>
          </a:prstGeom>
          <a:noFill/>
          <a:ln w="9525">
            <a:noFill/>
            <a:miter lim="800000"/>
            <a:headEnd/>
            <a:tailEnd/>
          </a:ln>
        </p:spPr>
      </p:pic>
      <p:sp>
        <p:nvSpPr>
          <p:cNvPr id="8" name="Text Box 33"/>
          <p:cNvSpPr txBox="1">
            <a:spLocks noChangeArrowheads="1"/>
          </p:cNvSpPr>
          <p:nvPr/>
        </p:nvSpPr>
        <p:spPr bwMode="auto">
          <a:xfrm>
            <a:off x="4724400" y="1828800"/>
            <a:ext cx="990600" cy="215444"/>
          </a:xfrm>
          <a:prstGeom prst="rect">
            <a:avLst/>
          </a:prstGeom>
          <a:solidFill>
            <a:srgbClr val="00B0F0"/>
          </a:solidFill>
          <a:ln w="9525">
            <a:noFill/>
            <a:miter lim="800000"/>
            <a:headEnd/>
            <a:tailEnd/>
          </a:ln>
        </p:spPr>
        <p:txBody>
          <a:bodyPr wrap="square">
            <a:spAutoFit/>
          </a:bodyPr>
          <a:lstStyle/>
          <a:p>
            <a:pPr algn="ctr">
              <a:spcBef>
                <a:spcPct val="50000"/>
              </a:spcBef>
            </a:pPr>
            <a:r>
              <a:rPr lang="en-US" sz="800" dirty="0">
                <a:solidFill>
                  <a:srgbClr val="FFFFFF"/>
                </a:solidFill>
              </a:rPr>
              <a:t>UNIMMUNIZED</a:t>
            </a:r>
          </a:p>
        </p:txBody>
      </p:sp>
      <p:pic>
        <p:nvPicPr>
          <p:cNvPr id="9" name="Picture 8" descr="MCAN04299_0000[1]"/>
          <p:cNvPicPr>
            <a:picLocks noChangeAspect="1" noChangeArrowheads="1"/>
          </p:cNvPicPr>
          <p:nvPr/>
        </p:nvPicPr>
        <p:blipFill>
          <a:blip r:embed="rId3" cstate="print"/>
          <a:srcRect/>
          <a:stretch>
            <a:fillRect/>
          </a:stretch>
        </p:blipFill>
        <p:spPr bwMode="auto">
          <a:xfrm>
            <a:off x="6400800" y="1600200"/>
            <a:ext cx="1809750" cy="1012825"/>
          </a:xfrm>
          <a:prstGeom prst="rect">
            <a:avLst/>
          </a:prstGeom>
          <a:noFill/>
          <a:ln w="9525">
            <a:noFill/>
            <a:miter lim="800000"/>
            <a:headEnd/>
            <a:tailEnd/>
          </a:ln>
        </p:spPr>
      </p:pic>
      <p:pic>
        <p:nvPicPr>
          <p:cNvPr id="10" name="Picture 28" descr="MCHM00173_0000[1]"/>
          <p:cNvPicPr>
            <a:picLocks noChangeAspect="1" noChangeArrowheads="1"/>
          </p:cNvPicPr>
          <p:nvPr/>
        </p:nvPicPr>
        <p:blipFill>
          <a:blip r:embed="rId4" cstate="print"/>
          <a:srcRect/>
          <a:stretch>
            <a:fillRect/>
          </a:stretch>
        </p:blipFill>
        <p:spPr bwMode="auto">
          <a:xfrm flipH="1">
            <a:off x="8001000" y="1066800"/>
            <a:ext cx="509587" cy="766762"/>
          </a:xfrm>
          <a:prstGeom prst="rect">
            <a:avLst/>
          </a:prstGeom>
          <a:noFill/>
          <a:ln w="9525">
            <a:noFill/>
            <a:miter lim="800000"/>
            <a:headEnd/>
            <a:tailEnd/>
          </a:ln>
        </p:spPr>
      </p:pic>
      <p:pic>
        <p:nvPicPr>
          <p:cNvPr id="11" name="Picture 7" descr="MCAN04299_0000[1]"/>
          <p:cNvPicPr>
            <a:picLocks noChangeAspect="1" noChangeArrowheads="1"/>
          </p:cNvPicPr>
          <p:nvPr/>
        </p:nvPicPr>
        <p:blipFill>
          <a:blip r:embed="rId3" cstate="print"/>
          <a:srcRect/>
          <a:stretch>
            <a:fillRect/>
          </a:stretch>
        </p:blipFill>
        <p:spPr bwMode="auto">
          <a:xfrm>
            <a:off x="2057400" y="2971800"/>
            <a:ext cx="1809750" cy="1012825"/>
          </a:xfrm>
          <a:prstGeom prst="rect">
            <a:avLst/>
          </a:prstGeom>
          <a:noFill/>
          <a:ln w="9525">
            <a:noFill/>
            <a:miter lim="800000"/>
            <a:headEnd/>
            <a:tailEnd/>
          </a:ln>
        </p:spPr>
      </p:pic>
      <p:pic>
        <p:nvPicPr>
          <p:cNvPr id="12" name="Picture 28" descr="MCHM00173_0000[1]"/>
          <p:cNvPicPr>
            <a:picLocks noChangeAspect="1" noChangeArrowheads="1"/>
          </p:cNvPicPr>
          <p:nvPr/>
        </p:nvPicPr>
        <p:blipFill>
          <a:blip r:embed="rId4" cstate="print"/>
          <a:srcRect/>
          <a:stretch>
            <a:fillRect/>
          </a:stretch>
        </p:blipFill>
        <p:spPr bwMode="auto">
          <a:xfrm flipH="1">
            <a:off x="3657600" y="2362200"/>
            <a:ext cx="509588" cy="766763"/>
          </a:xfrm>
          <a:prstGeom prst="rect">
            <a:avLst/>
          </a:prstGeom>
          <a:noFill/>
          <a:ln w="9525">
            <a:noFill/>
            <a:miter lim="800000"/>
            <a:headEnd/>
            <a:tailEnd/>
          </a:ln>
        </p:spPr>
      </p:pic>
      <p:pic>
        <p:nvPicPr>
          <p:cNvPr id="13" name="Picture 2" descr="MCAN04299_0000[1]"/>
          <p:cNvPicPr>
            <a:picLocks noChangeAspect="1" noChangeArrowheads="1"/>
          </p:cNvPicPr>
          <p:nvPr/>
        </p:nvPicPr>
        <p:blipFill>
          <a:blip r:embed="rId3" cstate="print"/>
          <a:srcRect/>
          <a:stretch>
            <a:fillRect/>
          </a:stretch>
        </p:blipFill>
        <p:spPr bwMode="auto">
          <a:xfrm>
            <a:off x="4419600" y="2819400"/>
            <a:ext cx="1809750" cy="1012825"/>
          </a:xfrm>
          <a:prstGeom prst="rect">
            <a:avLst/>
          </a:prstGeom>
          <a:noFill/>
          <a:ln w="9525">
            <a:noFill/>
            <a:miter lim="800000"/>
            <a:headEnd/>
            <a:tailEnd/>
          </a:ln>
        </p:spPr>
      </p:pic>
      <p:pic>
        <p:nvPicPr>
          <p:cNvPr id="14" name="Picture 28" descr="MCHM00173_0000[1]"/>
          <p:cNvPicPr>
            <a:picLocks noChangeAspect="1" noChangeArrowheads="1"/>
          </p:cNvPicPr>
          <p:nvPr/>
        </p:nvPicPr>
        <p:blipFill>
          <a:blip r:embed="rId4" cstate="print"/>
          <a:srcRect/>
          <a:stretch>
            <a:fillRect/>
          </a:stretch>
        </p:blipFill>
        <p:spPr bwMode="auto">
          <a:xfrm flipH="1">
            <a:off x="5943600" y="2133600"/>
            <a:ext cx="509588" cy="766763"/>
          </a:xfrm>
          <a:prstGeom prst="rect">
            <a:avLst/>
          </a:prstGeom>
          <a:noFill/>
          <a:ln w="9525">
            <a:noFill/>
            <a:miter lim="800000"/>
            <a:headEnd/>
            <a:tailEnd/>
          </a:ln>
        </p:spPr>
      </p:pic>
      <p:pic>
        <p:nvPicPr>
          <p:cNvPr id="15" name="Picture 9" descr="MCAN04299_0000[1]"/>
          <p:cNvPicPr>
            <a:picLocks noChangeAspect="1" noChangeArrowheads="1"/>
          </p:cNvPicPr>
          <p:nvPr/>
        </p:nvPicPr>
        <p:blipFill>
          <a:blip r:embed="rId3" cstate="print"/>
          <a:srcRect/>
          <a:stretch>
            <a:fillRect/>
          </a:stretch>
        </p:blipFill>
        <p:spPr bwMode="auto">
          <a:xfrm>
            <a:off x="6629400" y="2971800"/>
            <a:ext cx="1497013" cy="838200"/>
          </a:xfrm>
          <a:prstGeom prst="rect">
            <a:avLst/>
          </a:prstGeom>
          <a:noFill/>
          <a:ln w="9525">
            <a:noFill/>
            <a:miter lim="800000"/>
            <a:headEnd/>
            <a:tailEnd/>
          </a:ln>
        </p:spPr>
      </p:pic>
      <p:sp>
        <p:nvSpPr>
          <p:cNvPr id="16" name="Oval 25"/>
          <p:cNvSpPr>
            <a:spLocks noChangeArrowheads="1"/>
          </p:cNvSpPr>
          <p:nvPr/>
        </p:nvSpPr>
        <p:spPr bwMode="auto">
          <a:xfrm>
            <a:off x="7086600" y="3124200"/>
            <a:ext cx="814387" cy="327025"/>
          </a:xfrm>
          <a:prstGeom prst="ellipse">
            <a:avLst/>
          </a:prstGeom>
          <a:solidFill>
            <a:schemeClr val="accent1"/>
          </a:solidFill>
          <a:ln w="9525">
            <a:solidFill>
              <a:schemeClr val="tx1"/>
            </a:solidFill>
            <a:round/>
            <a:headEnd/>
            <a:tailEnd/>
          </a:ln>
        </p:spPr>
        <p:txBody>
          <a:bodyPr wrap="none" anchor="ctr"/>
          <a:lstStyle/>
          <a:p>
            <a:pPr algn="ctr"/>
            <a:r>
              <a:rPr lang="en-US" sz="900" dirty="0">
                <a:solidFill>
                  <a:srgbClr val="000000"/>
                </a:solidFill>
              </a:rPr>
              <a:t>INFECTED</a:t>
            </a:r>
          </a:p>
        </p:txBody>
      </p:sp>
      <p:pic>
        <p:nvPicPr>
          <p:cNvPr id="17" name="Picture 12" descr="MCAN04299_0000[1]"/>
          <p:cNvPicPr>
            <a:picLocks noChangeAspect="1" noChangeArrowheads="1"/>
          </p:cNvPicPr>
          <p:nvPr/>
        </p:nvPicPr>
        <p:blipFill>
          <a:blip r:embed="rId3" cstate="print"/>
          <a:srcRect/>
          <a:stretch>
            <a:fillRect/>
          </a:stretch>
        </p:blipFill>
        <p:spPr bwMode="auto">
          <a:xfrm>
            <a:off x="228600" y="4419600"/>
            <a:ext cx="1809750" cy="1012825"/>
          </a:xfrm>
          <a:prstGeom prst="rect">
            <a:avLst/>
          </a:prstGeom>
          <a:noFill/>
          <a:ln w="9525">
            <a:noFill/>
            <a:miter lim="800000"/>
            <a:headEnd/>
            <a:tailEnd/>
          </a:ln>
        </p:spPr>
      </p:pic>
      <p:pic>
        <p:nvPicPr>
          <p:cNvPr id="18" name="Picture 12" descr="MCAN04299_0000[1]"/>
          <p:cNvPicPr>
            <a:picLocks noChangeAspect="1" noChangeArrowheads="1"/>
          </p:cNvPicPr>
          <p:nvPr/>
        </p:nvPicPr>
        <p:blipFill>
          <a:blip r:embed="rId3" cstate="print"/>
          <a:srcRect/>
          <a:stretch>
            <a:fillRect/>
          </a:stretch>
        </p:blipFill>
        <p:spPr bwMode="auto">
          <a:xfrm>
            <a:off x="2514600" y="4191000"/>
            <a:ext cx="1809750" cy="1012825"/>
          </a:xfrm>
          <a:prstGeom prst="rect">
            <a:avLst/>
          </a:prstGeom>
          <a:noFill/>
          <a:ln w="9525">
            <a:noFill/>
            <a:miter lim="800000"/>
            <a:headEnd/>
            <a:tailEnd/>
          </a:ln>
        </p:spPr>
      </p:pic>
      <p:pic>
        <p:nvPicPr>
          <p:cNvPr id="19" name="Picture 12" descr="MCAN04299_0000[1]"/>
          <p:cNvPicPr>
            <a:picLocks noChangeAspect="1" noChangeArrowheads="1"/>
          </p:cNvPicPr>
          <p:nvPr/>
        </p:nvPicPr>
        <p:blipFill>
          <a:blip r:embed="rId3" cstate="print"/>
          <a:srcRect/>
          <a:stretch>
            <a:fillRect/>
          </a:stretch>
        </p:blipFill>
        <p:spPr bwMode="auto">
          <a:xfrm>
            <a:off x="4724400" y="4038600"/>
            <a:ext cx="1809750" cy="1012825"/>
          </a:xfrm>
          <a:prstGeom prst="rect">
            <a:avLst/>
          </a:prstGeom>
          <a:noFill/>
          <a:ln w="9525">
            <a:noFill/>
            <a:miter lim="800000"/>
            <a:headEnd/>
            <a:tailEnd/>
          </a:ln>
        </p:spPr>
      </p:pic>
      <p:pic>
        <p:nvPicPr>
          <p:cNvPr id="20" name="Picture 12" descr="MCAN04299_0000[1]"/>
          <p:cNvPicPr>
            <a:picLocks noChangeAspect="1" noChangeArrowheads="1"/>
          </p:cNvPicPr>
          <p:nvPr/>
        </p:nvPicPr>
        <p:blipFill>
          <a:blip r:embed="rId3" cstate="print"/>
          <a:srcRect/>
          <a:stretch>
            <a:fillRect/>
          </a:stretch>
        </p:blipFill>
        <p:spPr bwMode="auto">
          <a:xfrm>
            <a:off x="6934200" y="4038600"/>
            <a:ext cx="1809750" cy="1012825"/>
          </a:xfrm>
          <a:prstGeom prst="rect">
            <a:avLst/>
          </a:prstGeom>
          <a:noFill/>
          <a:ln w="9525">
            <a:noFill/>
            <a:miter lim="800000"/>
            <a:headEnd/>
            <a:tailEnd/>
          </a:ln>
        </p:spPr>
      </p:pic>
      <p:pic>
        <p:nvPicPr>
          <p:cNvPr id="21" name="Picture 28" descr="MCHM00173_0000[1]"/>
          <p:cNvPicPr>
            <a:picLocks noChangeAspect="1" noChangeArrowheads="1"/>
          </p:cNvPicPr>
          <p:nvPr/>
        </p:nvPicPr>
        <p:blipFill>
          <a:blip r:embed="rId4" cstate="print"/>
          <a:srcRect/>
          <a:stretch>
            <a:fillRect/>
          </a:stretch>
        </p:blipFill>
        <p:spPr bwMode="auto">
          <a:xfrm flipH="1">
            <a:off x="1828800" y="3733800"/>
            <a:ext cx="509588" cy="766763"/>
          </a:xfrm>
          <a:prstGeom prst="rect">
            <a:avLst/>
          </a:prstGeom>
          <a:noFill/>
          <a:ln w="9525">
            <a:noFill/>
            <a:miter lim="800000"/>
            <a:headEnd/>
            <a:tailEnd/>
          </a:ln>
        </p:spPr>
      </p:pic>
      <p:pic>
        <p:nvPicPr>
          <p:cNvPr id="22" name="Picture 14" descr="MCAN04299_0000[1]"/>
          <p:cNvPicPr>
            <a:picLocks noChangeAspect="1" noChangeArrowheads="1"/>
          </p:cNvPicPr>
          <p:nvPr/>
        </p:nvPicPr>
        <p:blipFill>
          <a:blip r:embed="rId3" cstate="print"/>
          <a:srcRect/>
          <a:stretch>
            <a:fillRect/>
          </a:stretch>
        </p:blipFill>
        <p:spPr bwMode="auto">
          <a:xfrm>
            <a:off x="3810000" y="5410200"/>
            <a:ext cx="1809750" cy="1012825"/>
          </a:xfrm>
          <a:prstGeom prst="rect">
            <a:avLst/>
          </a:prstGeom>
          <a:noFill/>
          <a:ln w="9525">
            <a:noFill/>
            <a:miter lim="800000"/>
            <a:headEnd/>
            <a:tailEnd/>
          </a:ln>
        </p:spPr>
      </p:pic>
      <p:pic>
        <p:nvPicPr>
          <p:cNvPr id="23" name="Picture 28" descr="MCHM00173_0000[1]"/>
          <p:cNvPicPr>
            <a:picLocks noChangeAspect="1" noChangeArrowheads="1"/>
          </p:cNvPicPr>
          <p:nvPr/>
        </p:nvPicPr>
        <p:blipFill>
          <a:blip r:embed="rId4" cstate="print"/>
          <a:srcRect/>
          <a:stretch>
            <a:fillRect/>
          </a:stretch>
        </p:blipFill>
        <p:spPr bwMode="auto">
          <a:xfrm flipH="1">
            <a:off x="5486400" y="4800600"/>
            <a:ext cx="509588" cy="766763"/>
          </a:xfrm>
          <a:prstGeom prst="rect">
            <a:avLst/>
          </a:prstGeom>
          <a:noFill/>
          <a:ln w="9525">
            <a:noFill/>
            <a:miter lim="800000"/>
            <a:headEnd/>
            <a:tailEnd/>
          </a:ln>
        </p:spPr>
      </p:pic>
      <p:pic>
        <p:nvPicPr>
          <p:cNvPr id="24" name="Picture 28" descr="MCHM00173_0000[1]"/>
          <p:cNvPicPr>
            <a:picLocks noChangeAspect="1" noChangeArrowheads="1"/>
          </p:cNvPicPr>
          <p:nvPr/>
        </p:nvPicPr>
        <p:blipFill>
          <a:blip r:embed="rId4" cstate="print"/>
          <a:srcRect/>
          <a:stretch>
            <a:fillRect/>
          </a:stretch>
        </p:blipFill>
        <p:spPr bwMode="auto">
          <a:xfrm flipH="1">
            <a:off x="8382000" y="3352800"/>
            <a:ext cx="509588" cy="766763"/>
          </a:xfrm>
          <a:prstGeom prst="rect">
            <a:avLst/>
          </a:prstGeom>
          <a:noFill/>
          <a:ln w="9525">
            <a:noFill/>
            <a:miter lim="800000"/>
            <a:headEnd/>
            <a:tailEnd/>
          </a:ln>
        </p:spPr>
      </p:pic>
      <p:pic>
        <p:nvPicPr>
          <p:cNvPr id="25" name="Picture 28" descr="MCHM00173_0000[1]"/>
          <p:cNvPicPr>
            <a:picLocks noChangeAspect="1" noChangeArrowheads="1"/>
          </p:cNvPicPr>
          <p:nvPr/>
        </p:nvPicPr>
        <p:blipFill>
          <a:blip r:embed="rId4" cstate="print"/>
          <a:srcRect/>
          <a:stretch>
            <a:fillRect/>
          </a:stretch>
        </p:blipFill>
        <p:spPr bwMode="auto">
          <a:xfrm flipH="1">
            <a:off x="4114800" y="3429000"/>
            <a:ext cx="509588" cy="766763"/>
          </a:xfrm>
          <a:prstGeom prst="rect">
            <a:avLst/>
          </a:prstGeom>
          <a:noFill/>
          <a:ln w="9525">
            <a:noFill/>
            <a:miter lim="800000"/>
            <a:headEnd/>
            <a:tailEnd/>
          </a:ln>
        </p:spPr>
      </p:pic>
      <p:sp>
        <p:nvSpPr>
          <p:cNvPr id="26" name="Oval 25"/>
          <p:cNvSpPr>
            <a:spLocks noChangeArrowheads="1"/>
          </p:cNvSpPr>
          <p:nvPr/>
        </p:nvSpPr>
        <p:spPr bwMode="auto">
          <a:xfrm>
            <a:off x="5410200" y="4267200"/>
            <a:ext cx="738187" cy="327025"/>
          </a:xfrm>
          <a:prstGeom prst="ellipse">
            <a:avLst/>
          </a:prstGeom>
          <a:solidFill>
            <a:schemeClr val="accent1"/>
          </a:solidFill>
          <a:ln w="9525">
            <a:solidFill>
              <a:schemeClr val="tx1"/>
            </a:solidFill>
            <a:round/>
            <a:headEnd/>
            <a:tailEnd/>
          </a:ln>
        </p:spPr>
        <p:txBody>
          <a:bodyPr wrap="none" anchor="ctr"/>
          <a:lstStyle/>
          <a:p>
            <a:pPr algn="ctr"/>
            <a:r>
              <a:rPr lang="en-US" sz="900" dirty="0">
                <a:solidFill>
                  <a:srgbClr val="000000"/>
                </a:solidFill>
              </a:rPr>
              <a:t>INFECTED</a:t>
            </a:r>
          </a:p>
        </p:txBody>
      </p:sp>
      <p:pic>
        <p:nvPicPr>
          <p:cNvPr id="28" name="Picture 28" descr="MCHM00173_0000[1]"/>
          <p:cNvPicPr>
            <a:picLocks noChangeAspect="1" noChangeArrowheads="1"/>
          </p:cNvPicPr>
          <p:nvPr/>
        </p:nvPicPr>
        <p:blipFill>
          <a:blip r:embed="rId4" cstate="print"/>
          <a:srcRect/>
          <a:stretch>
            <a:fillRect/>
          </a:stretch>
        </p:blipFill>
        <p:spPr bwMode="auto">
          <a:xfrm flipH="1">
            <a:off x="1295400" y="5715000"/>
            <a:ext cx="509588" cy="766763"/>
          </a:xfrm>
          <a:prstGeom prst="rect">
            <a:avLst/>
          </a:prstGeom>
          <a:noFill/>
          <a:ln w="9525">
            <a:noFill/>
            <a:miter lim="800000"/>
            <a:headEnd/>
            <a:tailEnd/>
          </a:ln>
        </p:spPr>
      </p:pic>
      <p:sp>
        <p:nvSpPr>
          <p:cNvPr id="29" name="TextBox 28"/>
          <p:cNvSpPr txBox="1"/>
          <p:nvPr/>
        </p:nvSpPr>
        <p:spPr>
          <a:xfrm>
            <a:off x="1905000" y="5943600"/>
            <a:ext cx="1752600" cy="369332"/>
          </a:xfrm>
          <a:prstGeom prst="rect">
            <a:avLst/>
          </a:prstGeom>
          <a:noFill/>
        </p:spPr>
        <p:txBody>
          <a:bodyPr wrap="square" rtlCol="0">
            <a:spAutoFit/>
          </a:bodyPr>
          <a:lstStyle/>
          <a:p>
            <a:r>
              <a:rPr lang="en-US" dirty="0" smtClean="0"/>
              <a:t>= immunized</a:t>
            </a:r>
            <a:endParaRPr lang="en-US" dirty="0"/>
          </a:p>
        </p:txBody>
      </p:sp>
    </p:spTree>
    <p:extLst>
      <p:ext uri="{BB962C8B-B14F-4D97-AF65-F5344CB8AC3E}">
        <p14:creationId xmlns:p14="http://schemas.microsoft.com/office/powerpoint/2010/main" val="9650453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b="1" dirty="0" smtClean="0">
                <a:solidFill>
                  <a:srgbClr val="C00000"/>
                </a:solidFill>
              </a:rPr>
              <a:t>Additional Resources</a:t>
            </a:r>
            <a:endParaRPr lang="en-US" b="1" dirty="0">
              <a:solidFill>
                <a:srgbClr val="C00000"/>
              </a:solidFill>
            </a:endParaRP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6858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72900"/>
            <a:ext cx="6248400" cy="54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990600"/>
            <a:ext cx="7010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990599"/>
            <a:ext cx="7772400"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990599"/>
            <a:ext cx="8077200"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528" y="976744"/>
            <a:ext cx="7917872"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07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9939"/>
                                        </p:tgtEl>
                                        <p:attrNameLst>
                                          <p:attrName>style.visibility</p:attrName>
                                        </p:attrNameLst>
                                      </p:cBhvr>
                                      <p:to>
                                        <p:strVal val="visible"/>
                                      </p:to>
                                    </p:set>
                                    <p:animEffect transition="in" filter="fade">
                                      <p:cBhvr>
                                        <p:cTn id="13" dur="1000"/>
                                        <p:tgtEl>
                                          <p:spTgt spid="39939"/>
                                        </p:tgtEl>
                                      </p:cBhvr>
                                    </p:animEffect>
                                    <p:anim calcmode="lin" valueType="num">
                                      <p:cBhvr>
                                        <p:cTn id="14" dur="1000" fill="hold"/>
                                        <p:tgtEl>
                                          <p:spTgt spid="39939"/>
                                        </p:tgtEl>
                                        <p:attrNameLst>
                                          <p:attrName>ppt_x</p:attrName>
                                        </p:attrNameLst>
                                      </p:cBhvr>
                                      <p:tavLst>
                                        <p:tav tm="0">
                                          <p:val>
                                            <p:strVal val="#ppt_x"/>
                                          </p:val>
                                        </p:tav>
                                        <p:tav tm="100000">
                                          <p:val>
                                            <p:strVal val="#ppt_x"/>
                                          </p:val>
                                        </p:tav>
                                      </p:tavLst>
                                    </p:anim>
                                    <p:anim calcmode="lin" valueType="num">
                                      <p:cBhvr>
                                        <p:cTn id="15" dur="1000" fill="hold"/>
                                        <p:tgtEl>
                                          <p:spTgt spid="3993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9940"/>
                                        </p:tgtEl>
                                        <p:attrNameLst>
                                          <p:attrName>style.visibility</p:attrName>
                                        </p:attrNameLst>
                                      </p:cBhvr>
                                      <p:to>
                                        <p:strVal val="visible"/>
                                      </p:to>
                                    </p:set>
                                    <p:animEffect transition="in" filter="fade">
                                      <p:cBhvr>
                                        <p:cTn id="20" dur="1000"/>
                                        <p:tgtEl>
                                          <p:spTgt spid="39940"/>
                                        </p:tgtEl>
                                      </p:cBhvr>
                                    </p:animEffect>
                                    <p:anim calcmode="lin" valueType="num">
                                      <p:cBhvr>
                                        <p:cTn id="21" dur="1000" fill="hold"/>
                                        <p:tgtEl>
                                          <p:spTgt spid="39940"/>
                                        </p:tgtEl>
                                        <p:attrNameLst>
                                          <p:attrName>ppt_x</p:attrName>
                                        </p:attrNameLst>
                                      </p:cBhvr>
                                      <p:tavLst>
                                        <p:tav tm="0">
                                          <p:val>
                                            <p:strVal val="#ppt_x"/>
                                          </p:val>
                                        </p:tav>
                                        <p:tav tm="100000">
                                          <p:val>
                                            <p:strVal val="#ppt_x"/>
                                          </p:val>
                                        </p:tav>
                                      </p:tavLst>
                                    </p:anim>
                                    <p:anim calcmode="lin" valueType="num">
                                      <p:cBhvr>
                                        <p:cTn id="22" dur="1000" fill="hold"/>
                                        <p:tgtEl>
                                          <p:spTgt spid="3994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9941"/>
                                        </p:tgtEl>
                                        <p:attrNameLst>
                                          <p:attrName>style.visibility</p:attrName>
                                        </p:attrNameLst>
                                      </p:cBhvr>
                                      <p:to>
                                        <p:strVal val="visible"/>
                                      </p:to>
                                    </p:set>
                                    <p:animEffect transition="in" filter="fade">
                                      <p:cBhvr>
                                        <p:cTn id="27" dur="1000"/>
                                        <p:tgtEl>
                                          <p:spTgt spid="39941"/>
                                        </p:tgtEl>
                                      </p:cBhvr>
                                    </p:animEffect>
                                    <p:anim calcmode="lin" valueType="num">
                                      <p:cBhvr>
                                        <p:cTn id="28" dur="1000" fill="hold"/>
                                        <p:tgtEl>
                                          <p:spTgt spid="39941"/>
                                        </p:tgtEl>
                                        <p:attrNameLst>
                                          <p:attrName>ppt_x</p:attrName>
                                        </p:attrNameLst>
                                      </p:cBhvr>
                                      <p:tavLst>
                                        <p:tav tm="0">
                                          <p:val>
                                            <p:strVal val="#ppt_x"/>
                                          </p:val>
                                        </p:tav>
                                        <p:tav tm="100000">
                                          <p:val>
                                            <p:strVal val="#ppt_x"/>
                                          </p:val>
                                        </p:tav>
                                      </p:tavLst>
                                    </p:anim>
                                    <p:anim calcmode="lin" valueType="num">
                                      <p:cBhvr>
                                        <p:cTn id="29"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9942"/>
                                        </p:tgtEl>
                                        <p:attrNameLst>
                                          <p:attrName>style.visibility</p:attrName>
                                        </p:attrNameLst>
                                      </p:cBhvr>
                                      <p:to>
                                        <p:strVal val="visible"/>
                                      </p:to>
                                    </p:set>
                                    <p:animEffect transition="in" filter="wipe(left)">
                                      <p:cBhvr>
                                        <p:cTn id="34" dur="500"/>
                                        <p:tgtEl>
                                          <p:spTgt spid="3994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9943"/>
                                        </p:tgtEl>
                                        <p:attrNameLst>
                                          <p:attrName>style.visibility</p:attrName>
                                        </p:attrNameLst>
                                      </p:cBhvr>
                                      <p:to>
                                        <p:strVal val="visible"/>
                                      </p:to>
                                    </p:set>
                                    <p:animEffect transition="in" filter="fade">
                                      <p:cBhvr>
                                        <p:cTn id="39" dur="1000"/>
                                        <p:tgtEl>
                                          <p:spTgt spid="39943"/>
                                        </p:tgtEl>
                                      </p:cBhvr>
                                    </p:animEffect>
                                    <p:anim calcmode="lin" valueType="num">
                                      <p:cBhvr>
                                        <p:cTn id="40" dur="1000" fill="hold"/>
                                        <p:tgtEl>
                                          <p:spTgt spid="39943"/>
                                        </p:tgtEl>
                                        <p:attrNameLst>
                                          <p:attrName>ppt_x</p:attrName>
                                        </p:attrNameLst>
                                      </p:cBhvr>
                                      <p:tavLst>
                                        <p:tav tm="0">
                                          <p:val>
                                            <p:strVal val="#ppt_x"/>
                                          </p:val>
                                        </p:tav>
                                        <p:tav tm="100000">
                                          <p:val>
                                            <p:strVal val="#ppt_x"/>
                                          </p:val>
                                        </p:tav>
                                      </p:tavLst>
                                    </p:anim>
                                    <p:anim calcmode="lin" valueType="num">
                                      <p:cBhvr>
                                        <p:cTn id="41"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0"/>
            <a:ext cx="8229600" cy="1066800"/>
          </a:xfrm>
        </p:spPr>
        <p:txBody>
          <a:bodyPr/>
          <a:lstStyle/>
          <a:p>
            <a:pPr algn="ctr" eaLnBrk="1" hangingPunct="1"/>
            <a:r>
              <a:rPr lang="en-US" b="1" dirty="0" smtClean="0">
                <a:solidFill>
                  <a:srgbClr val="C00000"/>
                </a:solidFill>
              </a:rPr>
              <a:t>Resources</a:t>
            </a:r>
          </a:p>
        </p:txBody>
      </p:sp>
      <p:sp>
        <p:nvSpPr>
          <p:cNvPr id="61443" name="Rectangle 3"/>
          <p:cNvSpPr>
            <a:spLocks noGrp="1" noChangeArrowheads="1"/>
          </p:cNvSpPr>
          <p:nvPr>
            <p:ph idx="1"/>
          </p:nvPr>
        </p:nvSpPr>
        <p:spPr>
          <a:xfrm>
            <a:off x="457200" y="1253125"/>
            <a:ext cx="8305800" cy="4724400"/>
          </a:xfrm>
        </p:spPr>
        <p:txBody>
          <a:bodyPr/>
          <a:lstStyle/>
          <a:p>
            <a:pPr eaLnBrk="1" hangingPunct="1">
              <a:lnSpc>
                <a:spcPct val="90000"/>
              </a:lnSpc>
            </a:pPr>
            <a:r>
              <a:rPr lang="en-US" sz="1800" dirty="0" smtClean="0"/>
              <a:t>Local health department</a:t>
            </a:r>
          </a:p>
          <a:p>
            <a:pPr eaLnBrk="1" hangingPunct="1">
              <a:lnSpc>
                <a:spcPct val="90000"/>
              </a:lnSpc>
            </a:pPr>
            <a:endParaRPr lang="en-US" sz="1800" dirty="0" smtClean="0"/>
          </a:p>
          <a:p>
            <a:pPr eaLnBrk="1" hangingPunct="1">
              <a:lnSpc>
                <a:spcPct val="90000"/>
              </a:lnSpc>
            </a:pPr>
            <a:r>
              <a:rPr lang="en-US" sz="1800" dirty="0" smtClean="0"/>
              <a:t>District Immunization Coordinator</a:t>
            </a:r>
          </a:p>
          <a:p>
            <a:pPr eaLnBrk="1" hangingPunct="1">
              <a:lnSpc>
                <a:spcPct val="90000"/>
              </a:lnSpc>
            </a:pPr>
            <a:r>
              <a:rPr lang="en-US" sz="1800" dirty="0" smtClean="0"/>
              <a:t>GA Immunization Program Office</a:t>
            </a:r>
          </a:p>
          <a:p>
            <a:pPr eaLnBrk="1" hangingPunct="1">
              <a:lnSpc>
                <a:spcPct val="90000"/>
              </a:lnSpc>
            </a:pPr>
            <a:endParaRPr lang="en-US" sz="1800" dirty="0" smtClean="0"/>
          </a:p>
          <a:p>
            <a:pPr lvl="1" eaLnBrk="1" hangingPunct="1">
              <a:lnSpc>
                <a:spcPct val="90000"/>
              </a:lnSpc>
            </a:pPr>
            <a:r>
              <a:rPr lang="en-US" sz="1800" dirty="0" smtClean="0"/>
              <a:t>On call Help line: 404-657-3158</a:t>
            </a:r>
          </a:p>
          <a:p>
            <a:pPr lvl="1" eaLnBrk="1" hangingPunct="1">
              <a:lnSpc>
                <a:spcPct val="90000"/>
              </a:lnSpc>
            </a:pPr>
            <a:r>
              <a:rPr lang="en-US" sz="1800" dirty="0" smtClean="0"/>
              <a:t>GRITS Help Line:1-866-483-2958</a:t>
            </a:r>
          </a:p>
          <a:p>
            <a:pPr lvl="1" eaLnBrk="1" hangingPunct="1">
              <a:lnSpc>
                <a:spcPct val="90000"/>
              </a:lnSpc>
            </a:pPr>
            <a:r>
              <a:rPr lang="en-US" sz="1800" dirty="0" smtClean="0"/>
              <a:t>VFC Help Line:1-800-848-3868</a:t>
            </a:r>
          </a:p>
          <a:p>
            <a:pPr lvl="1" eaLnBrk="1" hangingPunct="1">
              <a:lnSpc>
                <a:spcPct val="90000"/>
              </a:lnSpc>
            </a:pPr>
            <a:r>
              <a:rPr lang="en-US" sz="1800" dirty="0" smtClean="0"/>
              <a:t>Website http://</a:t>
            </a:r>
            <a:r>
              <a:rPr lang="en-US" sz="1800" dirty="0" smtClean="0">
                <a:solidFill>
                  <a:schemeClr val="tx2"/>
                </a:solidFill>
              </a:rPr>
              <a:t>dph.georgia.gov/immunization-section</a:t>
            </a:r>
          </a:p>
          <a:p>
            <a:pPr lvl="1" eaLnBrk="1" hangingPunct="1">
              <a:lnSpc>
                <a:spcPct val="90000"/>
              </a:lnSpc>
            </a:pPr>
            <a:r>
              <a:rPr lang="en-US" sz="1800" dirty="0" smtClean="0"/>
              <a:t>Your local Immunization Program Consultant (IPC) </a:t>
            </a:r>
          </a:p>
          <a:p>
            <a:pPr marL="457200" lvl="1" indent="0" eaLnBrk="1" hangingPunct="1">
              <a:lnSpc>
                <a:spcPct val="90000"/>
              </a:lnSpc>
              <a:buNone/>
            </a:pPr>
            <a:endParaRPr lang="en-US" sz="1800" dirty="0" smtClean="0"/>
          </a:p>
          <a:p>
            <a:pPr eaLnBrk="1" hangingPunct="1">
              <a:lnSpc>
                <a:spcPct val="90000"/>
              </a:lnSpc>
            </a:pPr>
            <a:r>
              <a:rPr lang="en-US" sz="1800" dirty="0" smtClean="0"/>
              <a:t>GA Chapter of the AAP</a:t>
            </a:r>
          </a:p>
          <a:p>
            <a:pPr eaLnBrk="1" hangingPunct="1">
              <a:lnSpc>
                <a:spcPct val="90000"/>
              </a:lnSpc>
            </a:pPr>
            <a:endParaRPr lang="en-US" sz="1800" dirty="0" smtClean="0"/>
          </a:p>
          <a:p>
            <a:pPr eaLnBrk="1" hangingPunct="1">
              <a:lnSpc>
                <a:spcPct val="90000"/>
              </a:lnSpc>
            </a:pPr>
            <a:r>
              <a:rPr lang="en-US" sz="1800" dirty="0" smtClean="0"/>
              <a:t>GA Academy of Family Physicians</a:t>
            </a:r>
          </a:p>
          <a:p>
            <a:pPr eaLnBrk="1" hangingPunct="1">
              <a:lnSpc>
                <a:spcPct val="90000"/>
              </a:lnSpc>
            </a:pPr>
            <a:endParaRPr lang="en-US" sz="2400" dirty="0" smtClean="0"/>
          </a:p>
        </p:txBody>
      </p:sp>
      <p:pic>
        <p:nvPicPr>
          <p:cNvPr id="61444" name="Picture 4" descr="j0382574"/>
          <p:cNvPicPr>
            <a:picLocks noChangeAspect="1" noChangeArrowheads="1"/>
          </p:cNvPicPr>
          <p:nvPr/>
        </p:nvPicPr>
        <p:blipFill>
          <a:blip r:embed="rId3" cstate="print"/>
          <a:srcRect/>
          <a:stretch>
            <a:fillRect/>
          </a:stretch>
        </p:blipFill>
        <p:spPr bwMode="auto">
          <a:xfrm>
            <a:off x="7162800" y="381000"/>
            <a:ext cx="1600200" cy="1600200"/>
          </a:xfrm>
          <a:prstGeom prst="rect">
            <a:avLst/>
          </a:prstGeom>
          <a:noFill/>
          <a:ln w="25400">
            <a:solidFill>
              <a:srgbClr val="FF0000"/>
            </a:solidFill>
            <a:miter lim="800000"/>
            <a:headEnd/>
            <a:tailEnd/>
          </a:ln>
        </p:spPr>
      </p:pic>
      <p:pic>
        <p:nvPicPr>
          <p:cNvPr id="61445" name="Picture 5" descr="j0402147"/>
          <p:cNvPicPr>
            <a:picLocks noChangeAspect="1" noChangeArrowheads="1"/>
          </p:cNvPicPr>
          <p:nvPr/>
        </p:nvPicPr>
        <p:blipFill>
          <a:blip r:embed="rId4" cstate="print"/>
          <a:srcRect/>
          <a:stretch>
            <a:fillRect/>
          </a:stretch>
        </p:blipFill>
        <p:spPr bwMode="auto">
          <a:xfrm>
            <a:off x="5943600" y="1600200"/>
            <a:ext cx="1371600" cy="1347788"/>
          </a:xfrm>
          <a:prstGeom prst="rect">
            <a:avLst/>
          </a:prstGeom>
          <a:noFill/>
          <a:ln w="25400">
            <a:solidFill>
              <a:srgbClr val="FF0000"/>
            </a:solidFill>
            <a:miter lim="800000"/>
            <a:headEnd/>
            <a:tailEnd/>
          </a:ln>
        </p:spPr>
      </p:pic>
      <p:pic>
        <p:nvPicPr>
          <p:cNvPr id="61446" name="Picture 6" descr="j0410515"/>
          <p:cNvPicPr>
            <a:picLocks noChangeAspect="1" noChangeArrowheads="1"/>
          </p:cNvPicPr>
          <p:nvPr/>
        </p:nvPicPr>
        <p:blipFill>
          <a:blip r:embed="rId5" cstate="print"/>
          <a:srcRect/>
          <a:stretch>
            <a:fillRect/>
          </a:stretch>
        </p:blipFill>
        <p:spPr bwMode="auto">
          <a:xfrm>
            <a:off x="7239000" y="2590800"/>
            <a:ext cx="1371600" cy="1295400"/>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17216378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800" b="1" dirty="0">
                <a:solidFill>
                  <a:srgbClr val="C00000"/>
                </a:solidFill>
              </a:rPr>
              <a:t>http://dph.georgia.gov/immunization-section</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8229600" cy="5486400"/>
          </a:xfrm>
          <a:prstGeom prst="rect">
            <a:avLst/>
          </a:prstGeom>
          <a:solidFill>
            <a:srgbClr val="FF0000"/>
          </a:solidFill>
          <a:ln w="28575">
            <a:solidFill>
              <a:srgbClr val="FF0000"/>
            </a:solidFill>
            <a:miter lim="800000"/>
            <a:headEnd/>
            <a:tailEnd/>
          </a:ln>
          <a:effectLst/>
        </p:spPr>
      </p:pic>
    </p:spTree>
    <p:extLst>
      <p:ext uri="{BB962C8B-B14F-4D97-AF65-F5344CB8AC3E}">
        <p14:creationId xmlns:p14="http://schemas.microsoft.com/office/powerpoint/2010/main" val="22881658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lstStyle/>
          <a:p>
            <a:r>
              <a:rPr lang="en-US" b="1" dirty="0" smtClean="0">
                <a:solidFill>
                  <a:srgbClr val="C00000"/>
                </a:solidFill>
              </a:rPr>
              <a:t>Take Away Message</a:t>
            </a:r>
            <a:endParaRPr lang="en-US" b="1" dirty="0">
              <a:solidFill>
                <a:srgbClr val="C00000"/>
              </a:solidFill>
            </a:endParaRPr>
          </a:p>
        </p:txBody>
      </p:sp>
      <p:sp>
        <p:nvSpPr>
          <p:cNvPr id="3" name="Content Placeholder 2"/>
          <p:cNvSpPr>
            <a:spLocks noGrp="1"/>
          </p:cNvSpPr>
          <p:nvPr>
            <p:ph idx="1"/>
          </p:nvPr>
        </p:nvSpPr>
        <p:spPr>
          <a:xfrm>
            <a:off x="457200" y="1066800"/>
            <a:ext cx="8229600" cy="5059363"/>
          </a:xfrm>
        </p:spPr>
        <p:txBody>
          <a:bodyPr>
            <a:normAutofit/>
          </a:bodyPr>
          <a:lstStyle/>
          <a:p>
            <a:r>
              <a:rPr lang="en-US" sz="2000" dirty="0" smtClean="0"/>
              <a:t>Vaccines are our best defense for preventing vaccine </a:t>
            </a:r>
            <a:r>
              <a:rPr lang="en-US" sz="2000" dirty="0"/>
              <a:t>preventable </a:t>
            </a:r>
            <a:r>
              <a:rPr lang="en-US" sz="2000" dirty="0" smtClean="0"/>
              <a:t>diseases</a:t>
            </a:r>
          </a:p>
          <a:p>
            <a:endParaRPr lang="en-US" sz="2000" dirty="0"/>
          </a:p>
          <a:p>
            <a:r>
              <a:rPr lang="en-US" sz="2000" dirty="0"/>
              <a:t>Georgia law requires that all children attending a facility or school must be immunized according to the rules and regulations established by the Department of Public Health (DPH</a:t>
            </a:r>
            <a:r>
              <a:rPr lang="en-US" sz="2000" dirty="0" smtClean="0"/>
              <a:t>)</a:t>
            </a:r>
          </a:p>
          <a:p>
            <a:endParaRPr lang="en-US" sz="2000" dirty="0"/>
          </a:p>
          <a:p>
            <a:r>
              <a:rPr lang="en-US" sz="2000" dirty="0" smtClean="0"/>
              <a:t>It is the responsibility of physicians, public health clinics, childcare facilities, schools and parents to ensure that all children are properly immunized for childcare and school attendance</a:t>
            </a:r>
          </a:p>
          <a:p>
            <a:endParaRPr lang="en-US" dirty="0"/>
          </a:p>
          <a:p>
            <a:pPr marL="0" indent="0">
              <a:buNone/>
            </a:pPr>
            <a:endParaRPr lang="en-US" dirty="0"/>
          </a:p>
        </p:txBody>
      </p:sp>
    </p:spTree>
    <p:extLst>
      <p:ext uri="{BB962C8B-B14F-4D97-AF65-F5344CB8AC3E}">
        <p14:creationId xmlns:p14="http://schemas.microsoft.com/office/powerpoint/2010/main" val="3289557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685800" y="838200"/>
            <a:ext cx="7772400" cy="3657600"/>
          </a:xfrm>
        </p:spPr>
        <p:txBody>
          <a:bodyPr>
            <a:noAutofit/>
          </a:bodyPr>
          <a:lstStyle/>
          <a:p>
            <a:pPr eaLnBrk="1" hangingPunct="1"/>
            <a:r>
              <a:rPr lang="en-US" sz="5400" dirty="0" smtClean="0">
                <a:solidFill>
                  <a:srgbClr val="C00000"/>
                </a:solidFill>
              </a:rPr>
              <a:t>What You Need To Know About</a:t>
            </a:r>
            <a:br>
              <a:rPr lang="en-US" sz="5400" dirty="0" smtClean="0">
                <a:solidFill>
                  <a:srgbClr val="C00000"/>
                </a:solidFill>
              </a:rPr>
            </a:br>
            <a:r>
              <a:rPr lang="en-US" sz="5400" b="1" dirty="0" smtClean="0">
                <a:solidFill>
                  <a:srgbClr val="C00000"/>
                </a:solidFill>
              </a:rPr>
              <a:t>V</a:t>
            </a:r>
            <a:r>
              <a:rPr lang="en-US" sz="5400" dirty="0" smtClean="0">
                <a:solidFill>
                  <a:srgbClr val="C00000"/>
                </a:solidFill>
              </a:rPr>
              <a:t>accine </a:t>
            </a:r>
            <a:r>
              <a:rPr lang="en-US" sz="5400" b="1" dirty="0" smtClean="0">
                <a:solidFill>
                  <a:srgbClr val="C00000"/>
                </a:solidFill>
              </a:rPr>
              <a:t>P</a:t>
            </a:r>
            <a:r>
              <a:rPr lang="en-US" sz="5400" dirty="0" smtClean="0">
                <a:solidFill>
                  <a:srgbClr val="C00000"/>
                </a:solidFill>
              </a:rPr>
              <a:t>reventable </a:t>
            </a:r>
            <a:r>
              <a:rPr lang="en-US" sz="5400" b="1" dirty="0" smtClean="0">
                <a:solidFill>
                  <a:srgbClr val="C00000"/>
                </a:solidFill>
              </a:rPr>
              <a:t>D</a:t>
            </a:r>
            <a:r>
              <a:rPr lang="en-US" sz="5400" dirty="0" smtClean="0">
                <a:solidFill>
                  <a:srgbClr val="C00000"/>
                </a:solidFill>
              </a:rPr>
              <a:t>iseases</a:t>
            </a:r>
          </a:p>
        </p:txBody>
      </p:sp>
    </p:spTree>
    <p:extLst>
      <p:ext uri="{BB962C8B-B14F-4D97-AF65-F5344CB8AC3E}">
        <p14:creationId xmlns:p14="http://schemas.microsoft.com/office/powerpoint/2010/main" val="2553031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extLst>
              <p:ext uri="{D42A27DB-BD31-4B8C-83A1-F6EECF244321}">
                <p14:modId xmlns:p14="http://schemas.microsoft.com/office/powerpoint/2010/main" val="2917293594"/>
              </p:ext>
            </p:extLst>
          </p:nvPr>
        </p:nvGraphicFramePr>
        <p:xfrm>
          <a:off x="3886200" y="3733800"/>
          <a:ext cx="2030413" cy="2667000"/>
        </p:xfrm>
        <a:graphic>
          <a:graphicData uri="http://schemas.openxmlformats.org/presentationml/2006/ole">
            <mc:AlternateContent xmlns:mc="http://schemas.openxmlformats.org/markup-compatibility/2006">
              <mc:Choice xmlns:v="urn:schemas-microsoft-com:vml" Requires="v">
                <p:oleObj spid="_x0000_s34866" name="PHOTO-PAINT Image" r:id="rId5" imgW="1234129" imgH="1621402" progId="">
                  <p:embed/>
                </p:oleObj>
              </mc:Choice>
              <mc:Fallback>
                <p:oleObj name="PHOTO-PAINT Image" r:id="rId5" imgW="1234129" imgH="162140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733800"/>
                        <a:ext cx="203041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 Box 3"/>
          <p:cNvSpPr txBox="1">
            <a:spLocks noChangeArrowheads="1"/>
          </p:cNvSpPr>
          <p:nvPr/>
        </p:nvSpPr>
        <p:spPr bwMode="auto">
          <a:xfrm>
            <a:off x="838200" y="179388"/>
            <a:ext cx="2606996" cy="646331"/>
          </a:xfrm>
          <a:prstGeom prst="rect">
            <a:avLst/>
          </a:prstGeom>
          <a:noFill/>
          <a:ln w="12700" cap="sq">
            <a:noFill/>
            <a:miter lim="800000"/>
            <a:headEnd/>
            <a:tailEnd/>
          </a:ln>
        </p:spPr>
        <p:txBody>
          <a:bodyPr wrap="none">
            <a:spAutoFit/>
          </a:bodyPr>
          <a:lstStyle/>
          <a:p>
            <a:pPr eaLnBrk="0" hangingPunct="0">
              <a:spcBef>
                <a:spcPct val="30000"/>
              </a:spcBef>
            </a:pPr>
            <a:r>
              <a:rPr kumimoji="1" lang="en-US" sz="3600" b="1" dirty="0">
                <a:solidFill>
                  <a:srgbClr val="C00000"/>
                </a:solidFill>
                <a:latin typeface="+mj-lt"/>
              </a:rPr>
              <a:t>Diphtheria</a:t>
            </a:r>
            <a:r>
              <a:rPr kumimoji="1" lang="en-US" sz="3200" b="1" dirty="0">
                <a:solidFill>
                  <a:srgbClr val="C00000"/>
                </a:solidFill>
                <a:latin typeface="+mj-lt"/>
              </a:rPr>
              <a:t> </a:t>
            </a:r>
          </a:p>
        </p:txBody>
      </p:sp>
      <p:sp>
        <p:nvSpPr>
          <p:cNvPr id="9221" name="Text Box 4"/>
          <p:cNvSpPr txBox="1">
            <a:spLocks noChangeArrowheads="1"/>
          </p:cNvSpPr>
          <p:nvPr/>
        </p:nvSpPr>
        <p:spPr bwMode="auto">
          <a:xfrm>
            <a:off x="6324600" y="4700588"/>
            <a:ext cx="2286000" cy="641350"/>
          </a:xfrm>
          <a:prstGeom prst="rect">
            <a:avLst/>
          </a:prstGeom>
          <a:noFill/>
          <a:ln w="12700" cap="sq">
            <a:noFill/>
            <a:miter lim="800000"/>
            <a:headEnd/>
            <a:tailEnd/>
          </a:ln>
        </p:spPr>
        <p:txBody>
          <a:bodyPr>
            <a:spAutoFit/>
          </a:bodyPr>
          <a:lstStyle/>
          <a:p>
            <a:pPr eaLnBrk="0" hangingPunct="0">
              <a:spcBef>
                <a:spcPct val="30000"/>
              </a:spcBef>
            </a:pPr>
            <a:r>
              <a:rPr kumimoji="1" lang="en-US" sz="3600" b="1" dirty="0">
                <a:solidFill>
                  <a:srgbClr val="C00000"/>
                </a:solidFill>
                <a:latin typeface="+mj-lt"/>
              </a:rPr>
              <a:t>Pertussis</a:t>
            </a:r>
          </a:p>
        </p:txBody>
      </p:sp>
      <p:pic>
        <p:nvPicPr>
          <p:cNvPr id="9222" name="Picture 5">
            <a:hlinkClick r:id="" action="ppaction://ole?verb=0"/>
          </p:cNvPr>
          <p:cNvPicPr>
            <a:picLocks noRot="1" noChangeAspect="1" noChangeArrowheads="1"/>
          </p:cNvPicPr>
          <p:nvPr>
            <a:wavAudioFile r:embed="rId2" name="cough"/>
          </p:nvPr>
        </p:nvPicPr>
        <p:blipFill>
          <a:blip r:embed="rId7" cstate="print"/>
          <a:srcRect/>
          <a:stretch>
            <a:fillRect/>
          </a:stretch>
        </p:blipFill>
        <p:spPr bwMode="auto">
          <a:xfrm>
            <a:off x="6553200" y="6248400"/>
            <a:ext cx="238125" cy="304800"/>
          </a:xfrm>
          <a:prstGeom prst="rect">
            <a:avLst/>
          </a:prstGeom>
          <a:noFill/>
          <a:ln w="9525">
            <a:noFill/>
            <a:miter lim="800000"/>
            <a:headEnd/>
            <a:tailEnd/>
          </a:ln>
        </p:spPr>
      </p:pic>
      <p:pic>
        <p:nvPicPr>
          <p:cNvPr id="9223" name="Picture 6" descr="img0003"/>
          <p:cNvPicPr>
            <a:picLocks noChangeAspect="1" noChangeArrowheads="1"/>
          </p:cNvPicPr>
          <p:nvPr/>
        </p:nvPicPr>
        <p:blipFill>
          <a:blip r:embed="rId8" cstate="print"/>
          <a:srcRect/>
          <a:stretch>
            <a:fillRect/>
          </a:stretch>
        </p:blipFill>
        <p:spPr bwMode="auto">
          <a:xfrm>
            <a:off x="4495800" y="990600"/>
            <a:ext cx="3657600" cy="2438400"/>
          </a:xfrm>
          <a:prstGeom prst="rect">
            <a:avLst/>
          </a:prstGeom>
          <a:noFill/>
          <a:ln w="9525">
            <a:noFill/>
            <a:miter lim="800000"/>
            <a:headEnd/>
            <a:tailEnd/>
          </a:ln>
        </p:spPr>
      </p:pic>
      <p:sp>
        <p:nvSpPr>
          <p:cNvPr id="9224" name="Rectangle 7"/>
          <p:cNvSpPr>
            <a:spLocks noChangeArrowheads="1"/>
          </p:cNvSpPr>
          <p:nvPr/>
        </p:nvSpPr>
        <p:spPr bwMode="auto">
          <a:xfrm>
            <a:off x="5562600" y="255588"/>
            <a:ext cx="1853584" cy="646331"/>
          </a:xfrm>
          <a:prstGeom prst="rect">
            <a:avLst/>
          </a:prstGeom>
          <a:noFill/>
          <a:ln w="9525">
            <a:noFill/>
            <a:miter lim="800000"/>
            <a:headEnd/>
            <a:tailEnd/>
          </a:ln>
        </p:spPr>
        <p:txBody>
          <a:bodyPr wrap="none">
            <a:spAutoFit/>
          </a:bodyPr>
          <a:lstStyle/>
          <a:p>
            <a:pPr eaLnBrk="0" hangingPunct="0">
              <a:spcBef>
                <a:spcPct val="30000"/>
              </a:spcBef>
            </a:pPr>
            <a:r>
              <a:rPr kumimoji="1" lang="en-US" sz="3600" b="1" dirty="0">
                <a:solidFill>
                  <a:srgbClr val="C00000"/>
                </a:solidFill>
                <a:latin typeface="+mj-lt"/>
              </a:rPr>
              <a:t>Tetanus</a:t>
            </a:r>
          </a:p>
        </p:txBody>
      </p:sp>
      <p:sp>
        <p:nvSpPr>
          <p:cNvPr id="9225" name="Text Box 8"/>
          <p:cNvSpPr txBox="1">
            <a:spLocks noChangeArrowheads="1"/>
          </p:cNvSpPr>
          <p:nvPr/>
        </p:nvSpPr>
        <p:spPr bwMode="auto">
          <a:xfrm>
            <a:off x="152400" y="4267200"/>
            <a:ext cx="3124200" cy="707886"/>
          </a:xfrm>
          <a:prstGeom prst="rect">
            <a:avLst/>
          </a:prstGeom>
          <a:noFill/>
          <a:ln w="12700" cap="sq">
            <a:noFill/>
            <a:miter lim="800000"/>
            <a:headEnd/>
            <a:tailEnd/>
          </a:ln>
        </p:spPr>
        <p:txBody>
          <a:bodyPr wrap="square">
            <a:spAutoFit/>
          </a:bodyPr>
          <a:lstStyle/>
          <a:p>
            <a:pPr eaLnBrk="0" hangingPunct="0">
              <a:spcBef>
                <a:spcPct val="50000"/>
              </a:spcBef>
            </a:pPr>
            <a:r>
              <a:rPr kumimoji="1" lang="en-US" sz="2000" b="1" dirty="0"/>
              <a:t>Required for school </a:t>
            </a:r>
            <a:r>
              <a:rPr kumimoji="1" lang="en-US" sz="2000" b="1" dirty="0" smtClean="0"/>
              <a:t>and child </a:t>
            </a:r>
            <a:r>
              <a:rPr kumimoji="1" lang="en-US" sz="2000" b="1" dirty="0"/>
              <a:t>care attendance</a:t>
            </a:r>
          </a:p>
        </p:txBody>
      </p:sp>
      <p:graphicFrame>
        <p:nvGraphicFramePr>
          <p:cNvPr id="9219" name="Object 9"/>
          <p:cNvGraphicFramePr>
            <a:graphicFrameLocks noChangeAspect="1"/>
          </p:cNvGraphicFramePr>
          <p:nvPr/>
        </p:nvGraphicFramePr>
        <p:xfrm>
          <a:off x="685800" y="1295400"/>
          <a:ext cx="2362200" cy="2362200"/>
        </p:xfrm>
        <a:graphic>
          <a:graphicData uri="http://schemas.openxmlformats.org/presentationml/2006/ole">
            <mc:AlternateContent xmlns:mc="http://schemas.openxmlformats.org/markup-compatibility/2006">
              <mc:Choice xmlns:v="urn:schemas-microsoft-com:vml" Requires="v">
                <p:oleObj spid="_x0000_s34867" name="Photo Editor Photo" r:id="rId9" imgW="1419048" imgH="952633" progId="">
                  <p:embed/>
                </p:oleObj>
              </mc:Choice>
              <mc:Fallback>
                <p:oleObj name="Photo Editor Photo" r:id="rId9" imgW="1419048" imgH="95263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2998332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PH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1328</TotalTime>
  <Words>17373</Words>
  <Application>Microsoft Office PowerPoint</Application>
  <PresentationFormat>On-screen Show (4:3)</PresentationFormat>
  <Paragraphs>1444</Paragraphs>
  <Slides>73</Slides>
  <Notes>73</Notes>
  <HiddenSlides>0</HiddenSlides>
  <MMClips>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73</vt:i4>
      </vt:variant>
    </vt:vector>
  </HeadingPairs>
  <TitlesOfParts>
    <vt:vector size="78" baseType="lpstr">
      <vt:lpstr>DPH_PPT_TEMPLATE</vt:lpstr>
      <vt:lpstr>Clip</vt:lpstr>
      <vt:lpstr>PHOTO-PAINT Image</vt:lpstr>
      <vt:lpstr>Photo Editor Photo</vt:lpstr>
      <vt:lpstr>Image</vt:lpstr>
      <vt:lpstr>PowerPoint Presentation</vt:lpstr>
      <vt:lpstr>Conflicts of Interest and Disclosures</vt:lpstr>
      <vt:lpstr>Notice of Requirements</vt:lpstr>
      <vt:lpstr>Objectives</vt:lpstr>
      <vt:lpstr>Topics</vt:lpstr>
      <vt:lpstr>PowerPoint Presentation</vt:lpstr>
      <vt:lpstr>  Herd Immunity Immunized individuals block infection from reaching  those who are unimmunized   </vt:lpstr>
      <vt:lpstr>What You Need To Know About Vaccine Preventable Diseases</vt:lpstr>
      <vt:lpstr>PowerPoint Presentation</vt:lpstr>
      <vt:lpstr>Diphtheria, Tetanus and Pertussis Vaccines  for Children and Adolescents</vt:lpstr>
      <vt:lpstr> </vt:lpstr>
      <vt:lpstr>PowerPoint Presentation</vt:lpstr>
      <vt:lpstr>MMR Vaccine</vt:lpstr>
      <vt:lpstr>Evidence of Immunity</vt:lpstr>
      <vt:lpstr>Varicella (Chickenpox)</vt:lpstr>
      <vt:lpstr>Immunity</vt:lpstr>
      <vt:lpstr>PowerPoint Presentation</vt:lpstr>
      <vt:lpstr>PCV13 Vaccine</vt:lpstr>
      <vt:lpstr>PowerPoint Presentation</vt:lpstr>
      <vt:lpstr>Hepatitis A Recommendations</vt:lpstr>
      <vt:lpstr>PowerPoint Presentation</vt:lpstr>
      <vt:lpstr>Haemophilus influenzae type b (Hib)</vt:lpstr>
      <vt:lpstr>PowerPoint Presentation</vt:lpstr>
      <vt:lpstr>Hepatitis B Vaccine</vt:lpstr>
      <vt:lpstr>Meningococcal Disease</vt:lpstr>
      <vt:lpstr>Meningococcal Disease</vt:lpstr>
      <vt:lpstr>Meningococcal Conjugate Vaccine (MCV4)</vt:lpstr>
      <vt:lpstr>PowerPoint Presentation</vt:lpstr>
      <vt:lpstr>Recommendations vs. Requirements</vt:lpstr>
      <vt:lpstr>2014 Immunization Schedules</vt:lpstr>
      <vt:lpstr>Vaccine Requirements</vt:lpstr>
      <vt:lpstr>Strongly Recommended Vaccines</vt:lpstr>
      <vt:lpstr>Goal</vt:lpstr>
      <vt:lpstr>DPH Rules and Regulations</vt:lpstr>
      <vt:lpstr>Georgia Requirements</vt:lpstr>
      <vt:lpstr>New Requirements </vt:lpstr>
      <vt:lpstr>Tdap Requirement</vt:lpstr>
      <vt:lpstr>MCV4 Requirement</vt:lpstr>
      <vt:lpstr>3231 REQ</vt:lpstr>
      <vt:lpstr>3231 INS</vt:lpstr>
      <vt:lpstr>Form 3231</vt:lpstr>
      <vt:lpstr>Form 3231</vt:lpstr>
      <vt:lpstr>Interim 3231/March 2014</vt:lpstr>
      <vt:lpstr>Interim 3231/March 2014</vt:lpstr>
      <vt:lpstr> Certificate of Immunization    (Form 3231)  </vt:lpstr>
      <vt:lpstr>X  “Marks the Spot”</vt:lpstr>
      <vt:lpstr>Certificate Expiration Date</vt:lpstr>
      <vt:lpstr>“Complete for School Attendance”  </vt:lpstr>
      <vt:lpstr>PowerPoint Presentation</vt:lpstr>
      <vt:lpstr>Exemptions</vt:lpstr>
      <vt:lpstr>Exemptions</vt:lpstr>
      <vt:lpstr>Responsibilities</vt:lpstr>
      <vt:lpstr>Responsibilities</vt:lpstr>
      <vt:lpstr>Child Care Vaccine Requirements</vt:lpstr>
      <vt:lpstr>School Vaccine Requirements</vt:lpstr>
      <vt:lpstr>School Immunization Assessments </vt:lpstr>
      <vt:lpstr>Immunization Assessments</vt:lpstr>
      <vt:lpstr>Required Number of Doses For Children Who Started Immunizations Before Age 7 Years</vt:lpstr>
      <vt:lpstr>Required Number of Doses For Children Who Started  Immunizations After Age 7 Years</vt:lpstr>
      <vt:lpstr>PowerPoint Presentation</vt:lpstr>
      <vt:lpstr>Maintenance of Certificates</vt:lpstr>
      <vt:lpstr>Filing of Certificates</vt:lpstr>
      <vt:lpstr>Tickler Filing System</vt:lpstr>
      <vt:lpstr>Georgia Registry of Immunization Transactions and Services (GRITS)</vt:lpstr>
      <vt:lpstr>School &amp; Child Care Requirements</vt:lpstr>
      <vt:lpstr>GA Requirement Trivia</vt:lpstr>
      <vt:lpstr>Healthcare Worker Immunization</vt:lpstr>
      <vt:lpstr>Vaccine Adverse Event Reporting System</vt:lpstr>
      <vt:lpstr>Vaccine Injury Compensation Program (VICP)</vt:lpstr>
      <vt:lpstr>Additional Resources</vt:lpstr>
      <vt:lpstr>Resources</vt:lpstr>
      <vt:lpstr>http://dph.georgia.gov/immunization-section</vt:lpstr>
      <vt:lpstr>Take Away Message</vt:lpstr>
    </vt:vector>
  </TitlesOfParts>
  <Company>Georgia Department of Public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jpmcgruder</dc:creator>
  <cp:lastModifiedBy>jpmcgruder</cp:lastModifiedBy>
  <cp:revision>81</cp:revision>
  <cp:lastPrinted>2014-04-22T20:21:58Z</cp:lastPrinted>
  <dcterms:created xsi:type="dcterms:W3CDTF">2014-03-10T13:20:19Z</dcterms:created>
  <dcterms:modified xsi:type="dcterms:W3CDTF">2014-05-08T16:37:21Z</dcterms:modified>
</cp:coreProperties>
</file>