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6.xml" ContentType="application/vnd.openxmlformats-officedocument.themeOverrid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7.xml" ContentType="application/vnd.openxmlformats-officedocument.themeOverrid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8.xml" ContentType="application/vnd.openxmlformats-officedocument.themeOverrid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9.xml" ContentType="application/vnd.openxmlformats-officedocument.themeOverride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0.xml" ContentType="application/vnd.openxmlformats-officedocument.themeOverride+xml"/>
  <Override PartName="/ppt/notesSlides/notesSlide14.xml" ContentType="application/vnd.openxmlformats-officedocument.presentationml.notesSlid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7"/>
  </p:notesMasterIdLst>
  <p:handoutMasterIdLst>
    <p:handoutMasterId r:id="rId18"/>
  </p:handoutMasterIdLst>
  <p:sldIdLst>
    <p:sldId id="264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Book3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C:\Users\wwen\Desktop\Wen\Trends%20Fact%20Sheet\ALL%20TABLES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C:\Users\wwen\Desktop\Wen\Trends%20Fact%20Sheet\ALL%20TABLE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wen\Desktop\Wen\Trends%20Fact%20Sheet\ALL%20TABLES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wen\Desktop\Wen\Trends%20Fact%20Sheet\ALL%20TABLES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Book3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wewen\AppData\Local\Microsoft\Windows\INetCache\Content.Outlook\X4C09A03\trend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Book3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Book3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Book3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'by gender'!$A$2</c:f>
              <c:strCache>
                <c:ptCount val="1"/>
                <c:pt idx="0">
                  <c:v>Male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'by gender'!$B$1:$H$1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'by gender'!$B$2:$H$2</c:f>
              <c:numCache>
                <c:formatCode>General</c:formatCode>
                <c:ptCount val="7"/>
                <c:pt idx="0">
                  <c:v>2181</c:v>
                </c:pt>
                <c:pt idx="1">
                  <c:v>2180</c:v>
                </c:pt>
                <c:pt idx="2">
                  <c:v>1942</c:v>
                </c:pt>
                <c:pt idx="3">
                  <c:v>1971</c:v>
                </c:pt>
                <c:pt idx="4">
                  <c:v>2183</c:v>
                </c:pt>
                <c:pt idx="5">
                  <c:v>2076</c:v>
                </c:pt>
                <c:pt idx="6">
                  <c:v>2085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29E-9146-AE76-61380608AD59}"/>
            </c:ext>
          </c:extLst>
        </c:ser>
        <c:ser>
          <c:idx val="1"/>
          <c:order val="1"/>
          <c:tx>
            <c:strRef>
              <c:f>'by gender'!$A$3</c:f>
              <c:strCache>
                <c:ptCount val="1"/>
                <c:pt idx="0">
                  <c:v>Female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'by gender'!$B$1:$H$1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'by gender'!$B$3:$H$3</c:f>
              <c:numCache>
                <c:formatCode>General</c:formatCode>
                <c:ptCount val="7"/>
                <c:pt idx="0">
                  <c:v>654</c:v>
                </c:pt>
                <c:pt idx="1">
                  <c:v>644</c:v>
                </c:pt>
                <c:pt idx="2">
                  <c:v>486</c:v>
                </c:pt>
                <c:pt idx="3">
                  <c:v>486</c:v>
                </c:pt>
                <c:pt idx="4">
                  <c:v>517</c:v>
                </c:pt>
                <c:pt idx="5">
                  <c:v>529</c:v>
                </c:pt>
                <c:pt idx="6">
                  <c:v>587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29E-9146-AE76-61380608AD59}"/>
            </c:ext>
          </c:extLst>
        </c:ser>
        <c:ser>
          <c:idx val="2"/>
          <c:order val="2"/>
          <c:tx>
            <c:strRef>
              <c:f>'by gender'!$A$4</c:f>
              <c:strCache>
                <c:ptCount val="1"/>
                <c:pt idx="0">
                  <c:v>Transgender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'by gender'!$B$1:$H$1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'by gender'!$B$4:$H$4</c:f>
              <c:numCache>
                <c:formatCode>General</c:formatCode>
                <c:ptCount val="7"/>
                <c:pt idx="0">
                  <c:v>28</c:v>
                </c:pt>
                <c:pt idx="1">
                  <c:v>24</c:v>
                </c:pt>
                <c:pt idx="2">
                  <c:v>30</c:v>
                </c:pt>
                <c:pt idx="3">
                  <c:v>30</c:v>
                </c:pt>
                <c:pt idx="4">
                  <c:v>31</c:v>
                </c:pt>
                <c:pt idx="5">
                  <c:v>32</c:v>
                </c:pt>
                <c:pt idx="6">
                  <c:v>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29E-9146-AE76-61380608AD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6484520"/>
        <c:axId val="356481776"/>
      </c:lineChart>
      <c:catAx>
        <c:axId val="356484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481776"/>
        <c:crosses val="autoZero"/>
        <c:auto val="1"/>
        <c:lblAlgn val="ctr"/>
        <c:lblOffset val="100"/>
        <c:noMultiLvlLbl val="0"/>
      </c:catAx>
      <c:valAx>
        <c:axId val="35648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Number of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484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'msm idu by age group'!$A$2</c:f>
              <c:strCache>
                <c:ptCount val="1"/>
                <c:pt idx="0">
                  <c:v>13-19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'msm idu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'msm idu by age group'!$B$2:$H$2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BEA-F94C-979C-5C6EE3625D1C}"/>
            </c:ext>
          </c:extLst>
        </c:ser>
        <c:ser>
          <c:idx val="1"/>
          <c:order val="1"/>
          <c:tx>
            <c:strRef>
              <c:f>'msm idu by age group'!$A$3</c:f>
              <c:strCache>
                <c:ptCount val="1"/>
                <c:pt idx="0">
                  <c:v>20-29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'msm idu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'msm idu by age group'!$B$3:$H$3</c:f>
              <c:numCache>
                <c:formatCode>General</c:formatCode>
                <c:ptCount val="7"/>
                <c:pt idx="0">
                  <c:v>21</c:v>
                </c:pt>
                <c:pt idx="1">
                  <c:v>22</c:v>
                </c:pt>
                <c:pt idx="2">
                  <c:v>17</c:v>
                </c:pt>
                <c:pt idx="3">
                  <c:v>14</c:v>
                </c:pt>
                <c:pt idx="4">
                  <c:v>23</c:v>
                </c:pt>
                <c:pt idx="5">
                  <c:v>18</c:v>
                </c:pt>
                <c:pt idx="6">
                  <c:v>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BEA-F94C-979C-5C6EE3625D1C}"/>
            </c:ext>
          </c:extLst>
        </c:ser>
        <c:ser>
          <c:idx val="2"/>
          <c:order val="2"/>
          <c:tx>
            <c:strRef>
              <c:f>'msm idu by age group'!$A$4</c:f>
              <c:strCache>
                <c:ptCount val="1"/>
                <c:pt idx="0">
                  <c:v>30-39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'msm idu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'msm idu by age group'!$B$4:$H$4</c:f>
              <c:numCache>
                <c:formatCode>General</c:formatCode>
                <c:ptCount val="7"/>
                <c:pt idx="0">
                  <c:v>14</c:v>
                </c:pt>
                <c:pt idx="1">
                  <c:v>11</c:v>
                </c:pt>
                <c:pt idx="2">
                  <c:v>13</c:v>
                </c:pt>
                <c:pt idx="3">
                  <c:v>10</c:v>
                </c:pt>
                <c:pt idx="4">
                  <c:v>11</c:v>
                </c:pt>
                <c:pt idx="5">
                  <c:v>15</c:v>
                </c:pt>
                <c:pt idx="6">
                  <c:v>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BEA-F94C-979C-5C6EE3625D1C}"/>
            </c:ext>
          </c:extLst>
        </c:ser>
        <c:ser>
          <c:idx val="3"/>
          <c:order val="3"/>
          <c:tx>
            <c:strRef>
              <c:f>'msm idu by age group'!$A$5</c:f>
              <c:strCache>
                <c:ptCount val="1"/>
                <c:pt idx="0">
                  <c:v>40-49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'msm idu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'msm idu by age group'!$B$5:$H$5</c:f>
              <c:numCache>
                <c:formatCode>General</c:formatCode>
                <c:ptCount val="7"/>
                <c:pt idx="0">
                  <c:v>12</c:v>
                </c:pt>
                <c:pt idx="1">
                  <c:v>13</c:v>
                </c:pt>
                <c:pt idx="2">
                  <c:v>10</c:v>
                </c:pt>
                <c:pt idx="3">
                  <c:v>6</c:v>
                </c:pt>
                <c:pt idx="4">
                  <c:v>6</c:v>
                </c:pt>
                <c:pt idx="5">
                  <c:v>7</c:v>
                </c:pt>
                <c:pt idx="6">
                  <c:v>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BEA-F94C-979C-5C6EE3625D1C}"/>
            </c:ext>
          </c:extLst>
        </c:ser>
        <c:ser>
          <c:idx val="4"/>
          <c:order val="4"/>
          <c:tx>
            <c:strRef>
              <c:f>'msm idu by age group'!$A$6</c:f>
              <c:strCache>
                <c:ptCount val="1"/>
                <c:pt idx="0">
                  <c:v>50-59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numRef>
              <c:f>'msm idu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'msm idu by age group'!$B$6:$H$6</c:f>
              <c:numCache>
                <c:formatCode>General</c:formatCode>
                <c:ptCount val="7"/>
                <c:pt idx="0">
                  <c:v>6</c:v>
                </c:pt>
                <c:pt idx="1">
                  <c:v>8</c:v>
                </c:pt>
                <c:pt idx="2">
                  <c:v>4</c:v>
                </c:pt>
                <c:pt idx="3">
                  <c:v>3</c:v>
                </c:pt>
                <c:pt idx="4">
                  <c:v>7</c:v>
                </c:pt>
                <c:pt idx="5">
                  <c:v>8</c:v>
                </c:pt>
                <c:pt idx="6">
                  <c:v>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EBEA-F94C-979C-5C6EE3625D1C}"/>
            </c:ext>
          </c:extLst>
        </c:ser>
        <c:ser>
          <c:idx val="5"/>
          <c:order val="5"/>
          <c:tx>
            <c:strRef>
              <c:f>'msm idu by age group'!$A$7</c:f>
              <c:strCache>
                <c:ptCount val="1"/>
                <c:pt idx="0">
                  <c:v>60+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cat>
            <c:numRef>
              <c:f>'msm idu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'msm idu by age group'!$B$7:$H$7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EBEA-F94C-979C-5C6EE3625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0910608"/>
        <c:axId val="360911000"/>
      </c:lineChart>
      <c:catAx>
        <c:axId val="36091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911000"/>
        <c:crosses val="autoZero"/>
        <c:auto val="1"/>
        <c:lblAlgn val="ctr"/>
        <c:lblOffset val="100"/>
        <c:noMultiLvlLbl val="0"/>
      </c:catAx>
      <c:valAx>
        <c:axId val="360911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number of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91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'het female by age group'!$A$2</c:f>
              <c:strCache>
                <c:ptCount val="1"/>
                <c:pt idx="0">
                  <c:v>13-19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'het female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'het female by age group'!$B$2:$H$2</c:f>
              <c:numCache>
                <c:formatCode>General</c:formatCode>
                <c:ptCount val="7"/>
                <c:pt idx="0">
                  <c:v>29</c:v>
                </c:pt>
                <c:pt idx="1">
                  <c:v>24</c:v>
                </c:pt>
                <c:pt idx="2">
                  <c:v>16</c:v>
                </c:pt>
                <c:pt idx="3">
                  <c:v>23</c:v>
                </c:pt>
                <c:pt idx="4">
                  <c:v>16</c:v>
                </c:pt>
                <c:pt idx="5">
                  <c:v>20</c:v>
                </c:pt>
                <c:pt idx="6">
                  <c:v>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15F-E949-AB43-2E6FA43E8D7C}"/>
            </c:ext>
          </c:extLst>
        </c:ser>
        <c:ser>
          <c:idx val="1"/>
          <c:order val="1"/>
          <c:tx>
            <c:strRef>
              <c:f>'het female by age group'!$A$3</c:f>
              <c:strCache>
                <c:ptCount val="1"/>
                <c:pt idx="0">
                  <c:v>20-29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'het female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'het female by age group'!$B$3:$H$3</c:f>
              <c:numCache>
                <c:formatCode>General</c:formatCode>
                <c:ptCount val="7"/>
                <c:pt idx="0">
                  <c:v>137</c:v>
                </c:pt>
                <c:pt idx="1">
                  <c:v>118</c:v>
                </c:pt>
                <c:pt idx="2">
                  <c:v>106</c:v>
                </c:pt>
                <c:pt idx="3">
                  <c:v>95</c:v>
                </c:pt>
                <c:pt idx="4">
                  <c:v>107</c:v>
                </c:pt>
                <c:pt idx="5">
                  <c:v>124</c:v>
                </c:pt>
                <c:pt idx="6">
                  <c:v>130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15F-E949-AB43-2E6FA43E8D7C}"/>
            </c:ext>
          </c:extLst>
        </c:ser>
        <c:ser>
          <c:idx val="2"/>
          <c:order val="2"/>
          <c:tx>
            <c:strRef>
              <c:f>'het female by age group'!$A$4</c:f>
              <c:strCache>
                <c:ptCount val="1"/>
                <c:pt idx="0">
                  <c:v>30-39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'het female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'het female by age group'!$B$4:$H$4</c:f>
              <c:numCache>
                <c:formatCode>General</c:formatCode>
                <c:ptCount val="7"/>
                <c:pt idx="0">
                  <c:v>141</c:v>
                </c:pt>
                <c:pt idx="1">
                  <c:v>138</c:v>
                </c:pt>
                <c:pt idx="2">
                  <c:v>99</c:v>
                </c:pt>
                <c:pt idx="3">
                  <c:v>110</c:v>
                </c:pt>
                <c:pt idx="4">
                  <c:v>129</c:v>
                </c:pt>
                <c:pt idx="5">
                  <c:v>105</c:v>
                </c:pt>
                <c:pt idx="6">
                  <c:v>139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15F-E949-AB43-2E6FA43E8D7C}"/>
            </c:ext>
          </c:extLst>
        </c:ser>
        <c:ser>
          <c:idx val="3"/>
          <c:order val="3"/>
          <c:tx>
            <c:strRef>
              <c:f>'het female by age group'!$A$5</c:f>
              <c:strCache>
                <c:ptCount val="1"/>
                <c:pt idx="0">
                  <c:v>40-49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'het female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'het female by age group'!$B$5:$H$5</c:f>
              <c:numCache>
                <c:formatCode>General</c:formatCode>
                <c:ptCount val="7"/>
                <c:pt idx="0">
                  <c:v>138</c:v>
                </c:pt>
                <c:pt idx="1">
                  <c:v>149</c:v>
                </c:pt>
                <c:pt idx="2">
                  <c:v>104</c:v>
                </c:pt>
                <c:pt idx="3">
                  <c:v>83</c:v>
                </c:pt>
                <c:pt idx="4">
                  <c:v>113</c:v>
                </c:pt>
                <c:pt idx="5">
                  <c:v>96</c:v>
                </c:pt>
                <c:pt idx="6">
                  <c:v>106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15F-E949-AB43-2E6FA43E8D7C}"/>
            </c:ext>
          </c:extLst>
        </c:ser>
        <c:ser>
          <c:idx val="4"/>
          <c:order val="4"/>
          <c:tx>
            <c:strRef>
              <c:f>'het female by age group'!$A$6</c:f>
              <c:strCache>
                <c:ptCount val="1"/>
                <c:pt idx="0">
                  <c:v>50-59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numRef>
              <c:f>'het female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'het female by age group'!$B$6:$H$6</c:f>
              <c:numCache>
                <c:formatCode>General</c:formatCode>
                <c:ptCount val="7"/>
                <c:pt idx="0">
                  <c:v>96</c:v>
                </c:pt>
                <c:pt idx="1">
                  <c:v>98</c:v>
                </c:pt>
                <c:pt idx="2">
                  <c:v>92</c:v>
                </c:pt>
                <c:pt idx="3">
                  <c:v>95</c:v>
                </c:pt>
                <c:pt idx="4">
                  <c:v>85</c:v>
                </c:pt>
                <c:pt idx="5">
                  <c:v>82</c:v>
                </c:pt>
                <c:pt idx="6">
                  <c:v>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15F-E949-AB43-2E6FA43E8D7C}"/>
            </c:ext>
          </c:extLst>
        </c:ser>
        <c:ser>
          <c:idx val="5"/>
          <c:order val="5"/>
          <c:tx>
            <c:strRef>
              <c:f>'het female by age group'!$A$7</c:f>
              <c:strCache>
                <c:ptCount val="1"/>
                <c:pt idx="0">
                  <c:v>60+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cat>
            <c:numRef>
              <c:f>'het female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'het female by age group'!$B$7:$H$7</c:f>
              <c:numCache>
                <c:formatCode>General</c:formatCode>
                <c:ptCount val="7"/>
                <c:pt idx="0">
                  <c:v>34</c:v>
                </c:pt>
                <c:pt idx="1">
                  <c:v>31</c:v>
                </c:pt>
                <c:pt idx="2">
                  <c:v>26</c:v>
                </c:pt>
                <c:pt idx="3">
                  <c:v>33</c:v>
                </c:pt>
                <c:pt idx="4">
                  <c:v>27</c:v>
                </c:pt>
                <c:pt idx="5">
                  <c:v>47</c:v>
                </c:pt>
                <c:pt idx="6">
                  <c:v>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D15F-E949-AB43-2E6FA43E8D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1131208"/>
        <c:axId val="522948736"/>
      </c:lineChart>
      <c:catAx>
        <c:axId val="361131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2948736"/>
        <c:crosses val="autoZero"/>
        <c:auto val="1"/>
        <c:lblAlgn val="ctr"/>
        <c:lblOffset val="100"/>
        <c:noMultiLvlLbl val="0"/>
      </c:catAx>
      <c:valAx>
        <c:axId val="522948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number of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131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'het male by age group'!$A$2</c:f>
              <c:strCache>
                <c:ptCount val="1"/>
                <c:pt idx="0">
                  <c:v>13-19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'het male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'het male by age group'!$B$2:$H$2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552-0E4D-9E2B-FC52A415878D}"/>
            </c:ext>
          </c:extLst>
        </c:ser>
        <c:ser>
          <c:idx val="1"/>
          <c:order val="1"/>
          <c:tx>
            <c:strRef>
              <c:f>'het male by age group'!$A$3</c:f>
              <c:strCache>
                <c:ptCount val="1"/>
                <c:pt idx="0">
                  <c:v>20-29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'het male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'het male by age group'!$B$3:$H$3</c:f>
              <c:numCache>
                <c:formatCode>General</c:formatCode>
                <c:ptCount val="7"/>
                <c:pt idx="0">
                  <c:v>17</c:v>
                </c:pt>
                <c:pt idx="1">
                  <c:v>17</c:v>
                </c:pt>
                <c:pt idx="2">
                  <c:v>37</c:v>
                </c:pt>
                <c:pt idx="3">
                  <c:v>25</c:v>
                </c:pt>
                <c:pt idx="4">
                  <c:v>49</c:v>
                </c:pt>
                <c:pt idx="5">
                  <c:v>44</c:v>
                </c:pt>
                <c:pt idx="6">
                  <c:v>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552-0E4D-9E2B-FC52A415878D}"/>
            </c:ext>
          </c:extLst>
        </c:ser>
        <c:ser>
          <c:idx val="2"/>
          <c:order val="2"/>
          <c:tx>
            <c:strRef>
              <c:f>'het male by age group'!$A$4</c:f>
              <c:strCache>
                <c:ptCount val="1"/>
                <c:pt idx="0">
                  <c:v>30-39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'het male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'het male by age group'!$B$4:$H$4</c:f>
              <c:numCache>
                <c:formatCode>General</c:formatCode>
                <c:ptCount val="7"/>
                <c:pt idx="0">
                  <c:v>41</c:v>
                </c:pt>
                <c:pt idx="1">
                  <c:v>32</c:v>
                </c:pt>
                <c:pt idx="2">
                  <c:v>43</c:v>
                </c:pt>
                <c:pt idx="3">
                  <c:v>47</c:v>
                </c:pt>
                <c:pt idx="4">
                  <c:v>47</c:v>
                </c:pt>
                <c:pt idx="5">
                  <c:v>52</c:v>
                </c:pt>
                <c:pt idx="6">
                  <c:v>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552-0E4D-9E2B-FC52A415878D}"/>
            </c:ext>
          </c:extLst>
        </c:ser>
        <c:ser>
          <c:idx val="3"/>
          <c:order val="3"/>
          <c:tx>
            <c:strRef>
              <c:f>'het male by age group'!$A$5</c:f>
              <c:strCache>
                <c:ptCount val="1"/>
                <c:pt idx="0">
                  <c:v>40-49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'het male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'het male by age group'!$B$5:$H$5</c:f>
              <c:numCache>
                <c:formatCode>General</c:formatCode>
                <c:ptCount val="7"/>
                <c:pt idx="0">
                  <c:v>48</c:v>
                </c:pt>
                <c:pt idx="1">
                  <c:v>49</c:v>
                </c:pt>
                <c:pt idx="2">
                  <c:v>44</c:v>
                </c:pt>
                <c:pt idx="3">
                  <c:v>45</c:v>
                </c:pt>
                <c:pt idx="4">
                  <c:v>53</c:v>
                </c:pt>
                <c:pt idx="5">
                  <c:v>51</c:v>
                </c:pt>
                <c:pt idx="6">
                  <c:v>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552-0E4D-9E2B-FC52A415878D}"/>
            </c:ext>
          </c:extLst>
        </c:ser>
        <c:ser>
          <c:idx val="4"/>
          <c:order val="4"/>
          <c:tx>
            <c:strRef>
              <c:f>'het male by age group'!$A$6</c:f>
              <c:strCache>
                <c:ptCount val="1"/>
                <c:pt idx="0">
                  <c:v>50-59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numRef>
              <c:f>'het male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'het male by age group'!$B$6:$H$6</c:f>
              <c:numCache>
                <c:formatCode>General</c:formatCode>
                <c:ptCount val="7"/>
                <c:pt idx="0">
                  <c:v>44</c:v>
                </c:pt>
                <c:pt idx="1">
                  <c:v>49</c:v>
                </c:pt>
                <c:pt idx="2">
                  <c:v>43</c:v>
                </c:pt>
                <c:pt idx="3">
                  <c:v>56</c:v>
                </c:pt>
                <c:pt idx="4">
                  <c:v>59</c:v>
                </c:pt>
                <c:pt idx="5">
                  <c:v>44</c:v>
                </c:pt>
                <c:pt idx="6">
                  <c:v>47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E552-0E4D-9E2B-FC52A415878D}"/>
            </c:ext>
          </c:extLst>
        </c:ser>
        <c:ser>
          <c:idx val="5"/>
          <c:order val="5"/>
          <c:tx>
            <c:strRef>
              <c:f>'het male by age group'!$A$7</c:f>
              <c:strCache>
                <c:ptCount val="1"/>
                <c:pt idx="0">
                  <c:v>60+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cat>
            <c:numRef>
              <c:f>'het male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'het male by age group'!$B$7:$H$7</c:f>
              <c:numCache>
                <c:formatCode>General</c:formatCode>
                <c:ptCount val="7"/>
                <c:pt idx="0">
                  <c:v>26</c:v>
                </c:pt>
                <c:pt idx="1">
                  <c:v>20</c:v>
                </c:pt>
                <c:pt idx="2">
                  <c:v>26</c:v>
                </c:pt>
                <c:pt idx="3">
                  <c:v>28</c:v>
                </c:pt>
                <c:pt idx="4">
                  <c:v>34</c:v>
                </c:pt>
                <c:pt idx="5">
                  <c:v>27</c:v>
                </c:pt>
                <c:pt idx="6">
                  <c:v>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E552-0E4D-9E2B-FC52A4158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2950304"/>
        <c:axId val="522950696"/>
      </c:lineChart>
      <c:catAx>
        <c:axId val="52295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2950696"/>
        <c:crosses val="autoZero"/>
        <c:auto val="1"/>
        <c:lblAlgn val="ctr"/>
        <c:lblOffset val="100"/>
        <c:noMultiLvlLbl val="0"/>
      </c:catAx>
      <c:valAx>
        <c:axId val="522950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number of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295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'males by risk'!$A$2</c:f>
              <c:strCache>
                <c:ptCount val="1"/>
                <c:pt idx="0">
                  <c:v>MSM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'males by risk'!$B$1:$H$1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'males by risk'!$B$2:$H$2</c:f>
              <c:numCache>
                <c:formatCode>General</c:formatCode>
                <c:ptCount val="7"/>
                <c:pt idx="0">
                  <c:v>1820</c:v>
                </c:pt>
                <c:pt idx="1">
                  <c:v>1849</c:v>
                </c:pt>
                <c:pt idx="2">
                  <c:v>1622</c:v>
                </c:pt>
                <c:pt idx="3">
                  <c:v>1675</c:v>
                </c:pt>
                <c:pt idx="4">
                  <c:v>1832</c:v>
                </c:pt>
                <c:pt idx="5">
                  <c:v>1746</c:v>
                </c:pt>
                <c:pt idx="6">
                  <c:v>1735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4D2-2641-A288-7AFD82F548CA}"/>
            </c:ext>
          </c:extLst>
        </c:ser>
        <c:ser>
          <c:idx val="1"/>
          <c:order val="1"/>
          <c:tx>
            <c:strRef>
              <c:f>'males by risk'!$A$3</c:f>
              <c:strCache>
                <c:ptCount val="1"/>
                <c:pt idx="0">
                  <c:v>IDU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'males by risk'!$B$1:$H$1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'males by risk'!$B$3:$H$3</c:f>
              <c:numCache>
                <c:formatCode>General</c:formatCode>
                <c:ptCount val="7"/>
                <c:pt idx="0">
                  <c:v>73</c:v>
                </c:pt>
                <c:pt idx="1">
                  <c:v>54</c:v>
                </c:pt>
                <c:pt idx="2">
                  <c:v>45</c:v>
                </c:pt>
                <c:pt idx="3">
                  <c:v>49</c:v>
                </c:pt>
                <c:pt idx="4">
                  <c:v>41</c:v>
                </c:pt>
                <c:pt idx="5">
                  <c:v>32</c:v>
                </c:pt>
                <c:pt idx="6">
                  <c:v>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4D2-2641-A288-7AFD82F548CA}"/>
            </c:ext>
          </c:extLst>
        </c:ser>
        <c:ser>
          <c:idx val="2"/>
          <c:order val="2"/>
          <c:tx>
            <c:strRef>
              <c:f>'males by risk'!$A$4</c:f>
              <c:strCache>
                <c:ptCount val="1"/>
                <c:pt idx="0">
                  <c:v>MSM/IDU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'males by risk'!$B$1:$H$1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'males by risk'!$B$4:$H$4</c:f>
              <c:numCache>
                <c:formatCode>General</c:formatCode>
                <c:ptCount val="7"/>
                <c:pt idx="0">
                  <c:v>56</c:v>
                </c:pt>
                <c:pt idx="1">
                  <c:v>55</c:v>
                </c:pt>
                <c:pt idx="2">
                  <c:v>48</c:v>
                </c:pt>
                <c:pt idx="3">
                  <c:v>35</c:v>
                </c:pt>
                <c:pt idx="4">
                  <c:v>48</c:v>
                </c:pt>
                <c:pt idx="5">
                  <c:v>51</c:v>
                </c:pt>
                <c:pt idx="6">
                  <c:v>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4D2-2641-A288-7AFD82F548CA}"/>
            </c:ext>
          </c:extLst>
        </c:ser>
        <c:ser>
          <c:idx val="3"/>
          <c:order val="3"/>
          <c:tx>
            <c:strRef>
              <c:f>'males by risk'!$A$5</c:f>
              <c:strCache>
                <c:ptCount val="1"/>
                <c:pt idx="0">
                  <c:v>Het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'males by risk'!$B$1:$H$1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'males by risk'!$B$5:$H$5</c:f>
              <c:numCache>
                <c:formatCode>General</c:formatCode>
                <c:ptCount val="7"/>
                <c:pt idx="0">
                  <c:v>176</c:v>
                </c:pt>
                <c:pt idx="1">
                  <c:v>169</c:v>
                </c:pt>
                <c:pt idx="2">
                  <c:v>198</c:v>
                </c:pt>
                <c:pt idx="3">
                  <c:v>204</c:v>
                </c:pt>
                <c:pt idx="4">
                  <c:v>245</c:v>
                </c:pt>
                <c:pt idx="5">
                  <c:v>220</c:v>
                </c:pt>
                <c:pt idx="6">
                  <c:v>244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6718-9846-9E5C-701EDC29E7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1806184"/>
        <c:axId val="361806576"/>
      </c:lineChart>
      <c:catAx>
        <c:axId val="361806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806576"/>
        <c:crosses val="autoZero"/>
        <c:auto val="1"/>
        <c:lblAlgn val="ctr"/>
        <c:lblOffset val="100"/>
        <c:noMultiLvlLbl val="0"/>
      </c:catAx>
      <c:valAx>
        <c:axId val="361806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number of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806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'females by risk'!$A$2</c:f>
              <c:strCache>
                <c:ptCount val="1"/>
                <c:pt idx="0">
                  <c:v>IDU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'females by risk'!$B$1:$H$1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'females by risk'!$B$2:$H$2</c:f>
              <c:numCache>
                <c:formatCode>General</c:formatCode>
                <c:ptCount val="7"/>
                <c:pt idx="0">
                  <c:v>58</c:v>
                </c:pt>
                <c:pt idx="1">
                  <c:v>46</c:v>
                </c:pt>
                <c:pt idx="2">
                  <c:v>31</c:v>
                </c:pt>
                <c:pt idx="3">
                  <c:v>32</c:v>
                </c:pt>
                <c:pt idx="4">
                  <c:v>31</c:v>
                </c:pt>
                <c:pt idx="5">
                  <c:v>32</c:v>
                </c:pt>
                <c:pt idx="6">
                  <c:v>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4D2-2641-A288-7AFD82F548CA}"/>
            </c:ext>
          </c:extLst>
        </c:ser>
        <c:ser>
          <c:idx val="1"/>
          <c:order val="1"/>
          <c:tx>
            <c:strRef>
              <c:f>'females by risk'!$A$3</c:f>
              <c:strCache>
                <c:ptCount val="1"/>
                <c:pt idx="0">
                  <c:v>Het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'females by risk'!$B$1:$H$1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'females by risk'!$B$3:$H$3</c:f>
              <c:numCache>
                <c:formatCode>General</c:formatCode>
                <c:ptCount val="7"/>
                <c:pt idx="0">
                  <c:v>574</c:v>
                </c:pt>
                <c:pt idx="1">
                  <c:v>558</c:v>
                </c:pt>
                <c:pt idx="2">
                  <c:v>443</c:v>
                </c:pt>
                <c:pt idx="3">
                  <c:v>439</c:v>
                </c:pt>
                <c:pt idx="4">
                  <c:v>475</c:v>
                </c:pt>
                <c:pt idx="5">
                  <c:v>475</c:v>
                </c:pt>
                <c:pt idx="6">
                  <c:v>529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4D2-2641-A288-7AFD82F548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1805008"/>
        <c:axId val="358567968"/>
      </c:lineChart>
      <c:catAx>
        <c:axId val="36180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567968"/>
        <c:crosses val="autoZero"/>
        <c:auto val="1"/>
        <c:lblAlgn val="ctr"/>
        <c:lblOffset val="100"/>
        <c:noMultiLvlLbl val="0"/>
      </c:catAx>
      <c:valAx>
        <c:axId val="358567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Number of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80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'msm by race'!$A$2</c:f>
              <c:strCache>
                <c:ptCount val="1"/>
                <c:pt idx="0">
                  <c:v>White/Non Hispanic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'msm by race'!$B$1:$H$1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'msm by race'!$B$2:$H$2</c:f>
              <c:numCache>
                <c:formatCode>General</c:formatCode>
                <c:ptCount val="7"/>
                <c:pt idx="0">
                  <c:v>320</c:v>
                </c:pt>
                <c:pt idx="1">
                  <c:v>332</c:v>
                </c:pt>
                <c:pt idx="2">
                  <c:v>293</c:v>
                </c:pt>
                <c:pt idx="3">
                  <c:v>288</c:v>
                </c:pt>
                <c:pt idx="4">
                  <c:v>288</c:v>
                </c:pt>
                <c:pt idx="5">
                  <c:v>276</c:v>
                </c:pt>
                <c:pt idx="6">
                  <c:v>306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BF4-1349-899F-F378DE95D0C4}"/>
            </c:ext>
          </c:extLst>
        </c:ser>
        <c:ser>
          <c:idx val="1"/>
          <c:order val="1"/>
          <c:tx>
            <c:strRef>
              <c:f>'msm by race'!$A$3</c:f>
              <c:strCache>
                <c:ptCount val="1"/>
                <c:pt idx="0">
                  <c:v>Black/Non Hispanic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'msm by race'!$B$1:$H$1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'msm by race'!$B$3:$H$3</c:f>
              <c:numCache>
                <c:formatCode>General</c:formatCode>
                <c:ptCount val="7"/>
                <c:pt idx="0">
                  <c:v>1305</c:v>
                </c:pt>
                <c:pt idx="1">
                  <c:v>1297</c:v>
                </c:pt>
                <c:pt idx="2">
                  <c:v>1144</c:v>
                </c:pt>
                <c:pt idx="3">
                  <c:v>1189</c:v>
                </c:pt>
                <c:pt idx="4">
                  <c:v>1319</c:v>
                </c:pt>
                <c:pt idx="5">
                  <c:v>1252</c:v>
                </c:pt>
                <c:pt idx="6">
                  <c:v>1225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BF4-1349-899F-F378DE95D0C4}"/>
            </c:ext>
          </c:extLst>
        </c:ser>
        <c:ser>
          <c:idx val="2"/>
          <c:order val="2"/>
          <c:tx>
            <c:strRef>
              <c:f>'msm by race'!$A$4</c:f>
              <c:strCache>
                <c:ptCount val="1"/>
                <c:pt idx="0">
                  <c:v>Hispanic, Any Race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'msm by race'!$B$1:$H$1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'msm by race'!$B$4:$H$4</c:f>
              <c:numCache>
                <c:formatCode>General</c:formatCode>
                <c:ptCount val="7"/>
                <c:pt idx="0">
                  <c:v>119</c:v>
                </c:pt>
                <c:pt idx="1">
                  <c:v>128</c:v>
                </c:pt>
                <c:pt idx="2">
                  <c:v>128</c:v>
                </c:pt>
                <c:pt idx="3">
                  <c:v>123</c:v>
                </c:pt>
                <c:pt idx="4">
                  <c:v>141</c:v>
                </c:pt>
                <c:pt idx="5">
                  <c:v>143</c:v>
                </c:pt>
                <c:pt idx="6">
                  <c:v>138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BF4-1349-899F-F378DE95D0C4}"/>
            </c:ext>
          </c:extLst>
        </c:ser>
        <c:ser>
          <c:idx val="3"/>
          <c:order val="3"/>
          <c:tx>
            <c:strRef>
              <c:f>'msm by race'!$A$5</c:f>
              <c:strCache>
                <c:ptCount val="1"/>
                <c:pt idx="0">
                  <c:v>Other/Unknown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'msm by race'!$B$1:$H$1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'msm by race'!$B$5:$H$5</c:f>
              <c:numCache>
                <c:formatCode>General</c:formatCode>
                <c:ptCount val="7"/>
                <c:pt idx="0">
                  <c:v>76</c:v>
                </c:pt>
                <c:pt idx="1">
                  <c:v>92</c:v>
                </c:pt>
                <c:pt idx="2">
                  <c:v>57</c:v>
                </c:pt>
                <c:pt idx="3">
                  <c:v>73</c:v>
                </c:pt>
                <c:pt idx="4">
                  <c:v>24</c:v>
                </c:pt>
                <c:pt idx="5">
                  <c:v>75</c:v>
                </c:pt>
                <c:pt idx="6">
                  <c:v>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BF4-1349-899F-F378DE95D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568752"/>
        <c:axId val="358567184"/>
      </c:lineChart>
      <c:catAx>
        <c:axId val="35856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567184"/>
        <c:crosses val="autoZero"/>
        <c:auto val="1"/>
        <c:lblAlgn val="ctr"/>
        <c:lblOffset val="100"/>
        <c:noMultiLvlLbl val="0"/>
      </c:catAx>
      <c:valAx>
        <c:axId val="358567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Number of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568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'black msm by age group'!$A$2</c:f>
              <c:strCache>
                <c:ptCount val="1"/>
                <c:pt idx="0">
                  <c:v>13-19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'black msm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'black msm by age group'!$B$2:$H$2</c:f>
              <c:numCache>
                <c:formatCode>General</c:formatCode>
                <c:ptCount val="7"/>
                <c:pt idx="0">
                  <c:v>92</c:v>
                </c:pt>
                <c:pt idx="1">
                  <c:v>100</c:v>
                </c:pt>
                <c:pt idx="2">
                  <c:v>71</c:v>
                </c:pt>
                <c:pt idx="3">
                  <c:v>67</c:v>
                </c:pt>
                <c:pt idx="4">
                  <c:v>96</c:v>
                </c:pt>
                <c:pt idx="5">
                  <c:v>88</c:v>
                </c:pt>
                <c:pt idx="6">
                  <c:v>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378-4603-B737-C17B77ADFD12}"/>
            </c:ext>
          </c:extLst>
        </c:ser>
        <c:ser>
          <c:idx val="1"/>
          <c:order val="1"/>
          <c:tx>
            <c:strRef>
              <c:f>'black msm by age group'!$A$3</c:f>
              <c:strCache>
                <c:ptCount val="1"/>
                <c:pt idx="0">
                  <c:v>20-29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'black msm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'black msm by age group'!$B$3:$H$3</c:f>
              <c:numCache>
                <c:formatCode>General</c:formatCode>
                <c:ptCount val="7"/>
                <c:pt idx="0">
                  <c:v>662</c:v>
                </c:pt>
                <c:pt idx="1">
                  <c:v>647</c:v>
                </c:pt>
                <c:pt idx="2">
                  <c:v>610</c:v>
                </c:pt>
                <c:pt idx="3">
                  <c:v>645</c:v>
                </c:pt>
                <c:pt idx="4">
                  <c:v>737</c:v>
                </c:pt>
                <c:pt idx="5">
                  <c:v>698</c:v>
                </c:pt>
                <c:pt idx="6">
                  <c:v>648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378-4603-B737-C17B77ADFD12}"/>
            </c:ext>
          </c:extLst>
        </c:ser>
        <c:ser>
          <c:idx val="2"/>
          <c:order val="2"/>
          <c:tx>
            <c:strRef>
              <c:f>'black msm by age group'!$A$4</c:f>
              <c:strCache>
                <c:ptCount val="1"/>
                <c:pt idx="0">
                  <c:v>30-39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'black msm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'black msm by age group'!$B$4:$H$4</c:f>
              <c:numCache>
                <c:formatCode>General</c:formatCode>
                <c:ptCount val="7"/>
                <c:pt idx="0">
                  <c:v>266</c:v>
                </c:pt>
                <c:pt idx="1">
                  <c:v>245</c:v>
                </c:pt>
                <c:pt idx="2">
                  <c:v>221</c:v>
                </c:pt>
                <c:pt idx="3">
                  <c:v>258</c:v>
                </c:pt>
                <c:pt idx="4">
                  <c:v>261</c:v>
                </c:pt>
                <c:pt idx="5">
                  <c:v>282</c:v>
                </c:pt>
                <c:pt idx="6">
                  <c:v>298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378-4603-B737-C17B77ADFD12}"/>
            </c:ext>
          </c:extLst>
        </c:ser>
        <c:ser>
          <c:idx val="3"/>
          <c:order val="3"/>
          <c:tx>
            <c:strRef>
              <c:f>'black msm by age group'!$A$5</c:f>
              <c:strCache>
                <c:ptCount val="1"/>
                <c:pt idx="0">
                  <c:v>40-49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'black msm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'black msm by age group'!$B$5:$H$5</c:f>
              <c:numCache>
                <c:formatCode>General</c:formatCode>
                <c:ptCount val="7"/>
                <c:pt idx="0">
                  <c:v>180</c:v>
                </c:pt>
                <c:pt idx="1">
                  <c:v>195</c:v>
                </c:pt>
                <c:pt idx="2">
                  <c:v>145</c:v>
                </c:pt>
                <c:pt idx="3">
                  <c:v>133</c:v>
                </c:pt>
                <c:pt idx="4">
                  <c:v>142</c:v>
                </c:pt>
                <c:pt idx="5">
                  <c:v>96</c:v>
                </c:pt>
                <c:pt idx="6">
                  <c:v>107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378-4603-B737-C17B77ADFD12}"/>
            </c:ext>
          </c:extLst>
        </c:ser>
        <c:ser>
          <c:idx val="4"/>
          <c:order val="4"/>
          <c:tx>
            <c:strRef>
              <c:f>'black msm by age group'!$A$6</c:f>
              <c:strCache>
                <c:ptCount val="1"/>
                <c:pt idx="0">
                  <c:v>50-59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numRef>
              <c:f>'black msm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'black msm by age group'!$B$6:$H$6</c:f>
              <c:numCache>
                <c:formatCode>General</c:formatCode>
                <c:ptCount val="7"/>
                <c:pt idx="0">
                  <c:v>84</c:v>
                </c:pt>
                <c:pt idx="1">
                  <c:v>86</c:v>
                </c:pt>
                <c:pt idx="2">
                  <c:v>83</c:v>
                </c:pt>
                <c:pt idx="3">
                  <c:v>67</c:v>
                </c:pt>
                <c:pt idx="4">
                  <c:v>69</c:v>
                </c:pt>
                <c:pt idx="5">
                  <c:v>77</c:v>
                </c:pt>
                <c:pt idx="6">
                  <c:v>60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E378-4603-B737-C17B77ADFD12}"/>
            </c:ext>
          </c:extLst>
        </c:ser>
        <c:ser>
          <c:idx val="5"/>
          <c:order val="5"/>
          <c:tx>
            <c:strRef>
              <c:f>'black msm by age group'!$A$7</c:f>
              <c:strCache>
                <c:ptCount val="1"/>
                <c:pt idx="0">
                  <c:v>60+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cat>
            <c:numRef>
              <c:f>'black msm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'black msm by age group'!$B$7:$H$7</c:f>
              <c:numCache>
                <c:formatCode>General</c:formatCode>
                <c:ptCount val="7"/>
                <c:pt idx="0">
                  <c:v>20</c:v>
                </c:pt>
                <c:pt idx="1">
                  <c:v>25</c:v>
                </c:pt>
                <c:pt idx="2">
                  <c:v>14</c:v>
                </c:pt>
                <c:pt idx="3">
                  <c:v>19</c:v>
                </c:pt>
                <c:pt idx="4">
                  <c:v>14</c:v>
                </c:pt>
                <c:pt idx="5">
                  <c:v>10</c:v>
                </c:pt>
                <c:pt idx="6">
                  <c:v>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E378-4603-B737-C17B77ADFD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5111624"/>
        <c:axId val="240444064"/>
      </c:lineChart>
      <c:catAx>
        <c:axId val="28511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444064"/>
        <c:crosses val="autoZero"/>
        <c:auto val="1"/>
        <c:lblAlgn val="ctr"/>
        <c:lblOffset val="100"/>
        <c:noMultiLvlLbl val="0"/>
      </c:catAx>
      <c:valAx>
        <c:axId val="240444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number of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111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'hispanic msm by age group'!$A$2</c:f>
              <c:strCache>
                <c:ptCount val="1"/>
                <c:pt idx="0">
                  <c:v>13-19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'hispanic msm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'hispanic msm by age group'!$B$2:$H$2</c:f>
              <c:numCache>
                <c:formatCode>General</c:formatCode>
                <c:ptCount val="7"/>
                <c:pt idx="0">
                  <c:v>9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7</c:v>
                </c:pt>
                <c:pt idx="5">
                  <c:v>9</c:v>
                </c:pt>
                <c:pt idx="6">
                  <c:v>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F5A-CB4F-B396-4276FCB313BD}"/>
            </c:ext>
          </c:extLst>
        </c:ser>
        <c:ser>
          <c:idx val="1"/>
          <c:order val="1"/>
          <c:tx>
            <c:strRef>
              <c:f>'hispanic msm by age group'!$A$3</c:f>
              <c:strCache>
                <c:ptCount val="1"/>
                <c:pt idx="0">
                  <c:v>20-29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'hispanic msm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'hispanic msm by age group'!$B$3:$H$3</c:f>
              <c:numCache>
                <c:formatCode>General</c:formatCode>
                <c:ptCount val="7"/>
                <c:pt idx="0">
                  <c:v>37</c:v>
                </c:pt>
                <c:pt idx="1">
                  <c:v>58</c:v>
                </c:pt>
                <c:pt idx="2">
                  <c:v>54</c:v>
                </c:pt>
                <c:pt idx="3">
                  <c:v>46</c:v>
                </c:pt>
                <c:pt idx="4">
                  <c:v>59</c:v>
                </c:pt>
                <c:pt idx="5">
                  <c:v>61</c:v>
                </c:pt>
                <c:pt idx="6">
                  <c:v>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F5A-CB4F-B396-4276FCB313BD}"/>
            </c:ext>
          </c:extLst>
        </c:ser>
        <c:ser>
          <c:idx val="2"/>
          <c:order val="2"/>
          <c:tx>
            <c:strRef>
              <c:f>'hispanic msm by age group'!$A$4</c:f>
              <c:strCache>
                <c:ptCount val="1"/>
                <c:pt idx="0">
                  <c:v>30-39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'hispanic msm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'hispanic msm by age group'!$B$4:$H$4</c:f>
              <c:numCache>
                <c:formatCode>General</c:formatCode>
                <c:ptCount val="7"/>
                <c:pt idx="0">
                  <c:v>45</c:v>
                </c:pt>
                <c:pt idx="1">
                  <c:v>35</c:v>
                </c:pt>
                <c:pt idx="2">
                  <c:v>43</c:v>
                </c:pt>
                <c:pt idx="3">
                  <c:v>41</c:v>
                </c:pt>
                <c:pt idx="4">
                  <c:v>46</c:v>
                </c:pt>
                <c:pt idx="5">
                  <c:v>43</c:v>
                </c:pt>
                <c:pt idx="6">
                  <c:v>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F5A-CB4F-B396-4276FCB313BD}"/>
            </c:ext>
          </c:extLst>
        </c:ser>
        <c:ser>
          <c:idx val="3"/>
          <c:order val="3"/>
          <c:tx>
            <c:strRef>
              <c:f>'hispanic msm by age group'!$A$5</c:f>
              <c:strCache>
                <c:ptCount val="1"/>
                <c:pt idx="0">
                  <c:v>40-49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'hispanic msm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'hispanic msm by age group'!$B$5:$H$5</c:f>
              <c:numCache>
                <c:formatCode>General</c:formatCode>
                <c:ptCount val="7"/>
                <c:pt idx="0">
                  <c:v>20</c:v>
                </c:pt>
                <c:pt idx="1">
                  <c:v>28</c:v>
                </c:pt>
                <c:pt idx="2">
                  <c:v>22</c:v>
                </c:pt>
                <c:pt idx="3">
                  <c:v>25</c:v>
                </c:pt>
                <c:pt idx="4">
                  <c:v>24</c:v>
                </c:pt>
                <c:pt idx="5">
                  <c:v>21</c:v>
                </c:pt>
                <c:pt idx="6">
                  <c:v>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F5A-CB4F-B396-4276FCB313BD}"/>
            </c:ext>
          </c:extLst>
        </c:ser>
        <c:ser>
          <c:idx val="4"/>
          <c:order val="4"/>
          <c:tx>
            <c:strRef>
              <c:f>'hispanic msm by age group'!$A$6</c:f>
              <c:strCache>
                <c:ptCount val="1"/>
                <c:pt idx="0">
                  <c:v>50-59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numRef>
              <c:f>'hispanic msm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'hispanic msm by age group'!$B$6:$H$6</c:f>
              <c:numCache>
                <c:formatCode>General</c:formatCode>
                <c:ptCount val="7"/>
                <c:pt idx="0">
                  <c:v>6</c:v>
                </c:pt>
                <c:pt idx="1">
                  <c:v>4</c:v>
                </c:pt>
                <c:pt idx="2">
                  <c:v>6</c:v>
                </c:pt>
                <c:pt idx="3">
                  <c:v>6</c:v>
                </c:pt>
                <c:pt idx="4">
                  <c:v>4</c:v>
                </c:pt>
                <c:pt idx="5">
                  <c:v>6</c:v>
                </c:pt>
                <c:pt idx="6">
                  <c:v>10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F5A-CB4F-B396-4276FCB313BD}"/>
            </c:ext>
          </c:extLst>
        </c:ser>
        <c:ser>
          <c:idx val="5"/>
          <c:order val="5"/>
          <c:tx>
            <c:strRef>
              <c:f>'hispanic msm by age group'!$A$7</c:f>
              <c:strCache>
                <c:ptCount val="1"/>
                <c:pt idx="0">
                  <c:v>60+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cat>
            <c:numRef>
              <c:f>'hispanic msm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'hispanic msm by age group'!$B$7:$H$7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AF5A-CB4F-B396-4276FCB313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6874424"/>
        <c:axId val="287291320"/>
      </c:lineChart>
      <c:catAx>
        <c:axId val="356874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291320"/>
        <c:crosses val="autoZero"/>
        <c:auto val="1"/>
        <c:lblAlgn val="ctr"/>
        <c:lblOffset val="100"/>
        <c:noMultiLvlLbl val="0"/>
      </c:catAx>
      <c:valAx>
        <c:axId val="28729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number of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874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'white msm by age group'!$A$2</c:f>
              <c:strCache>
                <c:ptCount val="1"/>
                <c:pt idx="0">
                  <c:v>13-19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'white msm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'white msm by age group'!$B$2:$H$2</c:f>
              <c:numCache>
                <c:formatCode>General</c:formatCode>
                <c:ptCount val="7"/>
                <c:pt idx="0">
                  <c:v>7</c:v>
                </c:pt>
                <c:pt idx="1">
                  <c:v>7</c:v>
                </c:pt>
                <c:pt idx="2">
                  <c:v>3</c:v>
                </c:pt>
                <c:pt idx="3">
                  <c:v>6</c:v>
                </c:pt>
                <c:pt idx="4">
                  <c:v>13</c:v>
                </c:pt>
                <c:pt idx="5">
                  <c:v>4</c:v>
                </c:pt>
                <c:pt idx="6">
                  <c:v>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E8F-184A-8AB6-9F322AEA2BA9}"/>
            </c:ext>
          </c:extLst>
        </c:ser>
        <c:ser>
          <c:idx val="1"/>
          <c:order val="1"/>
          <c:tx>
            <c:strRef>
              <c:f>'white msm by age group'!$A$3</c:f>
              <c:strCache>
                <c:ptCount val="1"/>
                <c:pt idx="0">
                  <c:v>20-29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'white msm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'white msm by age group'!$B$3:$H$3</c:f>
              <c:numCache>
                <c:formatCode>General</c:formatCode>
                <c:ptCount val="7"/>
                <c:pt idx="0">
                  <c:v>64</c:v>
                </c:pt>
                <c:pt idx="1">
                  <c:v>79</c:v>
                </c:pt>
                <c:pt idx="2">
                  <c:v>70</c:v>
                </c:pt>
                <c:pt idx="3">
                  <c:v>74</c:v>
                </c:pt>
                <c:pt idx="4">
                  <c:v>77</c:v>
                </c:pt>
                <c:pt idx="5">
                  <c:v>86</c:v>
                </c:pt>
                <c:pt idx="6">
                  <c:v>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E8F-184A-8AB6-9F322AEA2BA9}"/>
            </c:ext>
          </c:extLst>
        </c:ser>
        <c:ser>
          <c:idx val="2"/>
          <c:order val="2"/>
          <c:tx>
            <c:strRef>
              <c:f>'white msm by age group'!$A$4</c:f>
              <c:strCache>
                <c:ptCount val="1"/>
                <c:pt idx="0">
                  <c:v>30-39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'white msm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'white msm by age group'!$B$4:$H$4</c:f>
              <c:numCache>
                <c:formatCode>General</c:formatCode>
                <c:ptCount val="7"/>
                <c:pt idx="0">
                  <c:v>62</c:v>
                </c:pt>
                <c:pt idx="1">
                  <c:v>62</c:v>
                </c:pt>
                <c:pt idx="2">
                  <c:v>70</c:v>
                </c:pt>
                <c:pt idx="3">
                  <c:v>74</c:v>
                </c:pt>
                <c:pt idx="4">
                  <c:v>75</c:v>
                </c:pt>
                <c:pt idx="5">
                  <c:v>63</c:v>
                </c:pt>
                <c:pt idx="6">
                  <c:v>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E8F-184A-8AB6-9F322AEA2BA9}"/>
            </c:ext>
          </c:extLst>
        </c:ser>
        <c:ser>
          <c:idx val="3"/>
          <c:order val="3"/>
          <c:tx>
            <c:strRef>
              <c:f>'white msm by age group'!$A$5</c:f>
              <c:strCache>
                <c:ptCount val="1"/>
                <c:pt idx="0">
                  <c:v>40-49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'white msm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'white msm by age group'!$B$5:$H$5</c:f>
              <c:numCache>
                <c:formatCode>General</c:formatCode>
                <c:ptCount val="7"/>
                <c:pt idx="0">
                  <c:v>113</c:v>
                </c:pt>
                <c:pt idx="1">
                  <c:v>102</c:v>
                </c:pt>
                <c:pt idx="2">
                  <c:v>87</c:v>
                </c:pt>
                <c:pt idx="3">
                  <c:v>67</c:v>
                </c:pt>
                <c:pt idx="4">
                  <c:v>54</c:v>
                </c:pt>
                <c:pt idx="5">
                  <c:v>69</c:v>
                </c:pt>
                <c:pt idx="6">
                  <c:v>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E8F-184A-8AB6-9F322AEA2BA9}"/>
            </c:ext>
          </c:extLst>
        </c:ser>
        <c:ser>
          <c:idx val="4"/>
          <c:order val="4"/>
          <c:tx>
            <c:strRef>
              <c:f>'white msm by age group'!$A$6</c:f>
              <c:strCache>
                <c:ptCount val="1"/>
                <c:pt idx="0">
                  <c:v>50-59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numRef>
              <c:f>'white msm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'white msm by age group'!$B$6:$H$6</c:f>
              <c:numCache>
                <c:formatCode>General</c:formatCode>
                <c:ptCount val="7"/>
                <c:pt idx="0">
                  <c:v>62</c:v>
                </c:pt>
                <c:pt idx="1">
                  <c:v>62</c:v>
                </c:pt>
                <c:pt idx="2">
                  <c:v>51</c:v>
                </c:pt>
                <c:pt idx="3">
                  <c:v>53</c:v>
                </c:pt>
                <c:pt idx="4">
                  <c:v>55</c:v>
                </c:pt>
                <c:pt idx="5">
                  <c:v>38</c:v>
                </c:pt>
                <c:pt idx="6">
                  <c:v>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E8F-184A-8AB6-9F322AEA2BA9}"/>
            </c:ext>
          </c:extLst>
        </c:ser>
        <c:ser>
          <c:idx val="5"/>
          <c:order val="5"/>
          <c:tx>
            <c:strRef>
              <c:f>'white msm by age group'!$A$7</c:f>
              <c:strCache>
                <c:ptCount val="1"/>
                <c:pt idx="0">
                  <c:v>60+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cat>
            <c:numRef>
              <c:f>'white msm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'white msm by age group'!$B$7:$H$7</c:f>
              <c:numCache>
                <c:formatCode>General</c:formatCode>
                <c:ptCount val="7"/>
                <c:pt idx="0">
                  <c:v>12</c:v>
                </c:pt>
                <c:pt idx="1">
                  <c:v>19</c:v>
                </c:pt>
                <c:pt idx="2">
                  <c:v>13</c:v>
                </c:pt>
                <c:pt idx="3">
                  <c:v>15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BE8F-184A-8AB6-9F322AEA2B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1211768"/>
        <c:axId val="361212160"/>
      </c:lineChart>
      <c:catAx>
        <c:axId val="361211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212160"/>
        <c:crosses val="autoZero"/>
        <c:auto val="1"/>
        <c:lblAlgn val="ctr"/>
        <c:lblOffset val="100"/>
        <c:noMultiLvlLbl val="0"/>
      </c:catAx>
      <c:valAx>
        <c:axId val="361212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number of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211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'male idu by age group'!$A$2</c:f>
              <c:strCache>
                <c:ptCount val="1"/>
                <c:pt idx="0">
                  <c:v>13-19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'male idu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'male idu by age group'!$B$2:$H$2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DA2-7147-8C84-415F5A522545}"/>
            </c:ext>
          </c:extLst>
        </c:ser>
        <c:ser>
          <c:idx val="1"/>
          <c:order val="1"/>
          <c:tx>
            <c:strRef>
              <c:f>'male idu by age group'!$A$3</c:f>
              <c:strCache>
                <c:ptCount val="1"/>
                <c:pt idx="0">
                  <c:v>20-29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'male idu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'male idu by age group'!$B$3:$H$3</c:f>
              <c:numCache>
                <c:formatCode>General</c:formatCode>
                <c:ptCount val="7"/>
                <c:pt idx="0">
                  <c:v>4</c:v>
                </c:pt>
                <c:pt idx="1">
                  <c:v>6</c:v>
                </c:pt>
                <c:pt idx="2">
                  <c:v>7</c:v>
                </c:pt>
                <c:pt idx="3">
                  <c:v>5</c:v>
                </c:pt>
                <c:pt idx="4">
                  <c:v>12</c:v>
                </c:pt>
                <c:pt idx="5">
                  <c:v>2</c:v>
                </c:pt>
                <c:pt idx="6">
                  <c:v>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DA2-7147-8C84-415F5A522545}"/>
            </c:ext>
          </c:extLst>
        </c:ser>
        <c:ser>
          <c:idx val="2"/>
          <c:order val="2"/>
          <c:tx>
            <c:strRef>
              <c:f>'male idu by age group'!$A$4</c:f>
              <c:strCache>
                <c:ptCount val="1"/>
                <c:pt idx="0">
                  <c:v>30-39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'male idu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'male idu by age group'!$B$4:$H$4</c:f>
              <c:numCache>
                <c:formatCode>General</c:formatCode>
                <c:ptCount val="7"/>
                <c:pt idx="0">
                  <c:v>13</c:v>
                </c:pt>
                <c:pt idx="1">
                  <c:v>6</c:v>
                </c:pt>
                <c:pt idx="2">
                  <c:v>7</c:v>
                </c:pt>
                <c:pt idx="3">
                  <c:v>10</c:v>
                </c:pt>
                <c:pt idx="4">
                  <c:v>5</c:v>
                </c:pt>
                <c:pt idx="5">
                  <c:v>8</c:v>
                </c:pt>
                <c:pt idx="6">
                  <c:v>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DA2-7147-8C84-415F5A522545}"/>
            </c:ext>
          </c:extLst>
        </c:ser>
        <c:ser>
          <c:idx val="3"/>
          <c:order val="3"/>
          <c:tx>
            <c:strRef>
              <c:f>'male idu by age group'!$A$5</c:f>
              <c:strCache>
                <c:ptCount val="1"/>
                <c:pt idx="0">
                  <c:v>40-49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'male idu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'male idu by age group'!$B$5:$H$5</c:f>
              <c:numCache>
                <c:formatCode>General</c:formatCode>
                <c:ptCount val="7"/>
                <c:pt idx="0">
                  <c:v>15</c:v>
                </c:pt>
                <c:pt idx="1">
                  <c:v>15</c:v>
                </c:pt>
                <c:pt idx="2">
                  <c:v>11</c:v>
                </c:pt>
                <c:pt idx="3">
                  <c:v>12</c:v>
                </c:pt>
                <c:pt idx="4">
                  <c:v>6</c:v>
                </c:pt>
                <c:pt idx="5">
                  <c:v>4</c:v>
                </c:pt>
                <c:pt idx="6">
                  <c:v>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DA2-7147-8C84-415F5A522545}"/>
            </c:ext>
          </c:extLst>
        </c:ser>
        <c:ser>
          <c:idx val="4"/>
          <c:order val="4"/>
          <c:tx>
            <c:strRef>
              <c:f>'male idu by age group'!$A$6</c:f>
              <c:strCache>
                <c:ptCount val="1"/>
                <c:pt idx="0">
                  <c:v>50-59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numRef>
              <c:f>'male idu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'male idu by age group'!$B$6:$H$6</c:f>
              <c:numCache>
                <c:formatCode>General</c:formatCode>
                <c:ptCount val="7"/>
                <c:pt idx="0">
                  <c:v>30</c:v>
                </c:pt>
                <c:pt idx="1">
                  <c:v>20</c:v>
                </c:pt>
                <c:pt idx="2">
                  <c:v>13</c:v>
                </c:pt>
                <c:pt idx="3">
                  <c:v>12</c:v>
                </c:pt>
                <c:pt idx="4">
                  <c:v>10</c:v>
                </c:pt>
                <c:pt idx="5">
                  <c:v>11</c:v>
                </c:pt>
                <c:pt idx="6">
                  <c:v>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5DA2-7147-8C84-415F5A522545}"/>
            </c:ext>
          </c:extLst>
        </c:ser>
        <c:ser>
          <c:idx val="5"/>
          <c:order val="5"/>
          <c:tx>
            <c:strRef>
              <c:f>'male idu by age group'!$A$7</c:f>
              <c:strCache>
                <c:ptCount val="1"/>
                <c:pt idx="0">
                  <c:v>60+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cat>
            <c:numRef>
              <c:f>'male idu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'male idu by age group'!$B$7:$H$7</c:f>
              <c:numCache>
                <c:formatCode>General</c:formatCode>
                <c:ptCount val="7"/>
                <c:pt idx="0">
                  <c:v>19</c:v>
                </c:pt>
                <c:pt idx="1">
                  <c:v>7</c:v>
                </c:pt>
                <c:pt idx="2">
                  <c:v>7</c:v>
                </c:pt>
                <c:pt idx="3">
                  <c:v>9</c:v>
                </c:pt>
                <c:pt idx="4">
                  <c:v>7</c:v>
                </c:pt>
                <c:pt idx="5">
                  <c:v>5</c:v>
                </c:pt>
                <c:pt idx="6">
                  <c:v>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5DA2-7147-8C84-415F5A5225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1213728"/>
        <c:axId val="361214120"/>
      </c:lineChart>
      <c:catAx>
        <c:axId val="36121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214120"/>
        <c:crosses val="autoZero"/>
        <c:auto val="1"/>
        <c:lblAlgn val="ctr"/>
        <c:lblOffset val="100"/>
        <c:noMultiLvlLbl val="0"/>
      </c:catAx>
      <c:valAx>
        <c:axId val="36121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number of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213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'female idu by age group'!$A$2</c:f>
              <c:strCache>
                <c:ptCount val="1"/>
                <c:pt idx="0">
                  <c:v>13-19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'female idu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'female idu by age group'!$B$2:$H$2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71E-764D-8928-87E05A71E77C}"/>
            </c:ext>
          </c:extLst>
        </c:ser>
        <c:ser>
          <c:idx val="1"/>
          <c:order val="1"/>
          <c:tx>
            <c:strRef>
              <c:f>'female idu by age group'!$A$3</c:f>
              <c:strCache>
                <c:ptCount val="1"/>
                <c:pt idx="0">
                  <c:v>20-29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'female idu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'female idu by age group'!$B$3:$H$3</c:f>
              <c:numCache>
                <c:formatCode>General</c:formatCode>
                <c:ptCount val="7"/>
                <c:pt idx="0">
                  <c:v>7</c:v>
                </c:pt>
                <c:pt idx="1">
                  <c:v>3</c:v>
                </c:pt>
                <c:pt idx="2">
                  <c:v>3</c:v>
                </c:pt>
                <c:pt idx="3">
                  <c:v>7</c:v>
                </c:pt>
                <c:pt idx="4">
                  <c:v>8</c:v>
                </c:pt>
                <c:pt idx="5">
                  <c:v>5</c:v>
                </c:pt>
                <c:pt idx="6">
                  <c:v>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71E-764D-8928-87E05A71E77C}"/>
            </c:ext>
          </c:extLst>
        </c:ser>
        <c:ser>
          <c:idx val="2"/>
          <c:order val="2"/>
          <c:tx>
            <c:strRef>
              <c:f>'female idu by age group'!$A$4</c:f>
              <c:strCache>
                <c:ptCount val="1"/>
                <c:pt idx="0">
                  <c:v>30-39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'female idu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'female idu by age group'!$B$4:$H$4</c:f>
              <c:numCache>
                <c:formatCode>General</c:formatCode>
                <c:ptCount val="7"/>
                <c:pt idx="0">
                  <c:v>12</c:v>
                </c:pt>
                <c:pt idx="1">
                  <c:v>8</c:v>
                </c:pt>
                <c:pt idx="2">
                  <c:v>7</c:v>
                </c:pt>
                <c:pt idx="3">
                  <c:v>8</c:v>
                </c:pt>
                <c:pt idx="4">
                  <c:v>4</c:v>
                </c:pt>
                <c:pt idx="5">
                  <c:v>8</c:v>
                </c:pt>
                <c:pt idx="6">
                  <c:v>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71E-764D-8928-87E05A71E77C}"/>
            </c:ext>
          </c:extLst>
        </c:ser>
        <c:ser>
          <c:idx val="3"/>
          <c:order val="3"/>
          <c:tx>
            <c:strRef>
              <c:f>'female idu by age group'!$A$5</c:f>
              <c:strCache>
                <c:ptCount val="1"/>
                <c:pt idx="0">
                  <c:v>40-49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'female idu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'female idu by age group'!$B$5:$H$5</c:f>
              <c:numCache>
                <c:formatCode>General</c:formatCode>
                <c:ptCount val="7"/>
                <c:pt idx="0">
                  <c:v>17</c:v>
                </c:pt>
                <c:pt idx="1">
                  <c:v>18</c:v>
                </c:pt>
                <c:pt idx="2">
                  <c:v>8</c:v>
                </c:pt>
                <c:pt idx="3">
                  <c:v>7</c:v>
                </c:pt>
                <c:pt idx="4">
                  <c:v>9</c:v>
                </c:pt>
                <c:pt idx="5">
                  <c:v>4</c:v>
                </c:pt>
                <c:pt idx="6">
                  <c:v>10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71E-764D-8928-87E05A71E77C}"/>
            </c:ext>
          </c:extLst>
        </c:ser>
        <c:ser>
          <c:idx val="4"/>
          <c:order val="4"/>
          <c:tx>
            <c:strRef>
              <c:f>'female idu by age group'!$A$6</c:f>
              <c:strCache>
                <c:ptCount val="1"/>
                <c:pt idx="0">
                  <c:v>50-59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numRef>
              <c:f>'female idu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'female idu by age group'!$B$6:$H$6</c:f>
              <c:numCache>
                <c:formatCode>General</c:formatCode>
                <c:ptCount val="7"/>
                <c:pt idx="0">
                  <c:v>16</c:v>
                </c:pt>
                <c:pt idx="1">
                  <c:v>13</c:v>
                </c:pt>
                <c:pt idx="2">
                  <c:v>10</c:v>
                </c:pt>
                <c:pt idx="3">
                  <c:v>7</c:v>
                </c:pt>
                <c:pt idx="4">
                  <c:v>7</c:v>
                </c:pt>
                <c:pt idx="5">
                  <c:v>9</c:v>
                </c:pt>
                <c:pt idx="6">
                  <c:v>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771E-764D-8928-87E05A71E77C}"/>
            </c:ext>
          </c:extLst>
        </c:ser>
        <c:ser>
          <c:idx val="5"/>
          <c:order val="5"/>
          <c:tx>
            <c:strRef>
              <c:f>'female idu by age group'!$A$7</c:f>
              <c:strCache>
                <c:ptCount val="1"/>
                <c:pt idx="0">
                  <c:v>60+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cat>
            <c:numRef>
              <c:f>'female idu by age group'!$B$1:$H$1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'female idu by age group'!$B$7:$H$7</c:f>
              <c:numCache>
                <c:formatCode>General</c:formatCode>
                <c:ptCount val="7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6</c:v>
                </c:pt>
                <c:pt idx="6">
                  <c:v>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771E-764D-8928-87E05A71E7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0908648"/>
        <c:axId val="360909040"/>
      </c:lineChart>
      <c:catAx>
        <c:axId val="360908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909040"/>
        <c:crosses val="autoZero"/>
        <c:auto val="1"/>
        <c:lblAlgn val="ctr"/>
        <c:lblOffset val="100"/>
        <c:noMultiLvlLbl val="0"/>
      </c:catAx>
      <c:valAx>
        <c:axId val="360909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number of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908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AB0369-924A-428F-BE7C-41976604372B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480858-9D7A-4C0E-A6DB-B73FA7D05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77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5F4C64-86AF-4E7D-9C53-18F29E766F2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583CD7-165F-4D7E-A7A3-D662128ED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5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787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781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5909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6392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951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802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506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129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509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881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927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41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59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198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6101"/>
            <a:ext cx="9867900" cy="753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1669122"/>
            <a:ext cx="7061200" cy="7798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aseline="0">
                <a:solidFill>
                  <a:srgbClr val="EC1C28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Title Heading 1(as needed)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985" y="5816200"/>
            <a:ext cx="1574165" cy="719546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2547302"/>
            <a:ext cx="3829484" cy="577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5pPr marL="1828800" indent="0">
              <a:buNone/>
              <a:defRPr/>
            </a:lvl5pPr>
          </a:lstStyle>
          <a:p>
            <a:pPr algn="ctr"/>
            <a:r>
              <a:rPr lang="en-US" sz="4500" dirty="0">
                <a:solidFill>
                  <a:schemeClr val="bg1"/>
                </a:solidFill>
                <a:latin typeface="Segoe UI Light" panose="020B0502040204020203" pitchFamily="34" charset="0"/>
              </a:rPr>
              <a:t>Title Heading 2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5396580"/>
            <a:ext cx="9633585" cy="419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Audience   /   Presenter’s name   /   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73800" y="3390900"/>
            <a:ext cx="2959100" cy="406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Sub Heading (as needed)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657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5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08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3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8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1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241015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588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7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500" baseline="0">
                <a:latin typeface="Segoe UI Semibold" panose="020B0702040204020203" pitchFamily="34" charset="0"/>
              </a:defRPr>
            </a:lvl1pPr>
          </a:lstStyle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2275495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900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4012"/>
            <a:ext cx="9867900" cy="75388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2508690"/>
            <a:ext cx="4362450" cy="644525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HEADING</a:t>
            </a:r>
          </a:p>
        </p:txBody>
      </p:sp>
    </p:spTree>
    <p:extLst>
      <p:ext uri="{BB962C8B-B14F-4D97-AF65-F5344CB8AC3E}">
        <p14:creationId xmlns:p14="http://schemas.microsoft.com/office/powerpoint/2010/main" val="2844504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0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2932776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0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82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2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7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0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1428327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09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6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000" baseline="0">
                <a:latin typeface="Segoe UI Semibold" panose="020B0702040204020203" pitchFamily="34" charset="0"/>
              </a:defRPr>
            </a:lvl1pPr>
          </a:lstStyle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401738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8895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76173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4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1"/>
            <a:ext cx="3469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spc="100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197335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5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3"/>
            <a:ext cx="346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50" spc="75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291756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35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56426"/>
            <a:ext cx="8699500" cy="892558"/>
          </a:xfrm>
        </p:spPr>
        <p:txBody>
          <a:bodyPr>
            <a:normAutofit/>
          </a:bodyPr>
          <a:lstStyle/>
          <a:p>
            <a:r>
              <a:rPr lang="en-US" dirty="0" smtClean="0"/>
              <a:t>Trends in HIV Diagnoses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533400" y="2448984"/>
            <a:ext cx="4621924" cy="675461"/>
          </a:xfrm>
        </p:spPr>
        <p:txBody>
          <a:bodyPr/>
          <a:lstStyle/>
          <a:p>
            <a:r>
              <a:rPr lang="en-US" dirty="0" smtClean="0"/>
              <a:t>Georgia, 2011-2017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HIV Epidemiology Section, Georgia Department of Public Health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7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78971"/>
            <a:ext cx="9895115" cy="915115"/>
          </a:xfrm>
        </p:spPr>
        <p:txBody>
          <a:bodyPr>
            <a:noAutofit/>
          </a:bodyPr>
          <a:lstStyle/>
          <a:p>
            <a:pPr algn="ctr">
              <a:defRPr sz="16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cap="all" spc="12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hiv</a:t>
            </a: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 diagnoses among males with history of injection drug use by age group, </a:t>
            </a:r>
            <a:r>
              <a:rPr lang="en-US" sz="2800" b="1" cap="all" spc="12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georgia</a:t>
            </a: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, 2011-2017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w16se="http://schemas.microsoft.com/office/word/2015/wordml/symex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C81BA8DA-9971-8C48-9E1D-127B6DB2F9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0099517"/>
              </p:ext>
            </p:extLst>
          </p:nvPr>
        </p:nvGraphicFramePr>
        <p:xfrm>
          <a:off x="1317149" y="1665514"/>
          <a:ext cx="9416166" cy="4256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990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00743"/>
            <a:ext cx="10091057" cy="893343"/>
          </a:xfrm>
        </p:spPr>
        <p:txBody>
          <a:bodyPr>
            <a:noAutofit/>
          </a:bodyPr>
          <a:lstStyle/>
          <a:p>
            <a:pPr algn="ctr">
              <a:defRPr sz="16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cap="all" spc="12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hiv</a:t>
            </a: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 diagnoses among females with history of injection drug use by age group, </a:t>
            </a:r>
            <a:r>
              <a:rPr lang="en-US" sz="2800" b="1" cap="all" spc="12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georgia</a:t>
            </a: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, 2011-2017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w16se="http://schemas.microsoft.com/office/word/2015/wordml/symex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301E3E06-1133-C040-BDFE-F73719B5DB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130243"/>
              </p:ext>
            </p:extLst>
          </p:nvPr>
        </p:nvGraphicFramePr>
        <p:xfrm>
          <a:off x="1796098" y="1796142"/>
          <a:ext cx="8243252" cy="4321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35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429"/>
            <a:ext cx="9764486" cy="958657"/>
          </a:xfrm>
        </p:spPr>
        <p:txBody>
          <a:bodyPr>
            <a:noAutofit/>
          </a:bodyPr>
          <a:lstStyle/>
          <a:p>
            <a:pPr algn="ctr">
              <a:defRPr sz="16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cap="all" spc="12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hiv</a:t>
            </a: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 diagnoses among </a:t>
            </a:r>
            <a:r>
              <a:rPr lang="en-US" sz="2800" b="1" cap="all" spc="12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msm</a:t>
            </a: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 with history of injection drug use by age group, </a:t>
            </a:r>
            <a:r>
              <a:rPr lang="en-US" sz="2800" b="1" cap="all" spc="12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georgia</a:t>
            </a: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, 2011-2017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w16se="http://schemas.microsoft.com/office/word/2015/wordml/symex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E15148C4-BEF4-0740-AC4C-636E8620E3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2531448"/>
              </p:ext>
            </p:extLst>
          </p:nvPr>
        </p:nvGraphicFramePr>
        <p:xfrm>
          <a:off x="1796098" y="1861457"/>
          <a:ext cx="8243252" cy="4125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176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13657"/>
            <a:ext cx="10417629" cy="980429"/>
          </a:xfrm>
        </p:spPr>
        <p:txBody>
          <a:bodyPr>
            <a:noAutofit/>
          </a:bodyPr>
          <a:lstStyle/>
          <a:p>
            <a:pPr algn="ctr">
              <a:defRPr sz="16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cap="all" spc="12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hiv</a:t>
            </a: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 diagnoses attributed to heterosexual contact among females by age group, </a:t>
            </a:r>
            <a:r>
              <a:rPr lang="en-US" sz="2800" b="1" cap="all" spc="12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georgia</a:t>
            </a: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, 2011-2017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w16se="http://schemas.microsoft.com/office/word/2015/wordml/symex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4A2CD49B-7AAB-B945-8670-4093778429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143046"/>
              </p:ext>
            </p:extLst>
          </p:nvPr>
        </p:nvGraphicFramePr>
        <p:xfrm>
          <a:off x="1796098" y="1752600"/>
          <a:ext cx="8243252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438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13657"/>
            <a:ext cx="10417629" cy="980429"/>
          </a:xfrm>
        </p:spPr>
        <p:txBody>
          <a:bodyPr>
            <a:noAutofit/>
          </a:bodyPr>
          <a:lstStyle/>
          <a:p>
            <a:pPr algn="ctr">
              <a:defRPr sz="16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cap="all" spc="12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hiv</a:t>
            </a: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 diagnoses attributed to heterosexual contact among </a:t>
            </a:r>
            <a:r>
              <a:rPr lang="en-US" sz="2800" b="1" cap="all" spc="12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males </a:t>
            </a: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by age group, </a:t>
            </a:r>
            <a:r>
              <a:rPr lang="en-US" sz="2800" b="1" cap="all" spc="12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georgia</a:t>
            </a: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, 2011-2017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w16se="http://schemas.microsoft.com/office/word/2015/wordml/symex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804CE4E7-7476-1240-A96C-3AA399FFDD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0209788"/>
              </p:ext>
            </p:extLst>
          </p:nvPr>
        </p:nvGraphicFramePr>
        <p:xfrm>
          <a:off x="1698171" y="1556656"/>
          <a:ext cx="8360229" cy="4865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680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749"/>
            <a:ext cx="9201150" cy="849337"/>
          </a:xfrm>
        </p:spPr>
        <p:txBody>
          <a:bodyPr>
            <a:noAutofit/>
          </a:bodyPr>
          <a:lstStyle/>
          <a:p>
            <a:pPr algn="ctr">
              <a:defRPr sz="16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cap="all" spc="12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Methods</a:t>
            </a:r>
            <a:endParaRPr lang="en-US" sz="2800" b="1" cap="all" spc="12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6310" y="2017986"/>
            <a:ext cx="105287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Figures are based on data reported through December 31, 2018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Multiple </a:t>
            </a:r>
            <a:r>
              <a:rPr lang="en-US" sz="2800" dirty="0"/>
              <a:t>imputation was used to assign transmission category where missing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" pitchFamily="34" charset="0"/>
              </a:rPr>
              <a:t>MSM = Male to male sexual contact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" pitchFamily="34" charset="0"/>
              </a:rPr>
              <a:t>IDU = Injection drug </a:t>
            </a:r>
            <a:r>
              <a:rPr lang="en-US" sz="2400" dirty="0" smtClean="0">
                <a:latin typeface="Calibri" pitchFamily="34" charset="0"/>
              </a:rPr>
              <a:t>use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alibri" pitchFamily="34" charset="0"/>
              </a:rPr>
              <a:t>MSM/IDU </a:t>
            </a:r>
            <a:r>
              <a:rPr lang="en-US" sz="2400" dirty="0">
                <a:latin typeface="Calibri" pitchFamily="34" charset="0"/>
              </a:rPr>
              <a:t>= Male to male sexual contact and injection drug </a:t>
            </a:r>
            <a:r>
              <a:rPr lang="en-US" sz="2400" dirty="0" smtClean="0">
                <a:latin typeface="Calibri" pitchFamily="34" charset="0"/>
              </a:rPr>
              <a:t>use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alibri" pitchFamily="34" charset="0"/>
              </a:rPr>
              <a:t>HET </a:t>
            </a:r>
            <a:r>
              <a:rPr lang="en-US" sz="2400" dirty="0">
                <a:latin typeface="Calibri" pitchFamily="34" charset="0"/>
              </a:rPr>
              <a:t>= Heterosexual contact with a person known to have, or to be at high risk for, HIV infection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228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749"/>
            <a:ext cx="9201150" cy="849337"/>
          </a:xfrm>
        </p:spPr>
        <p:txBody>
          <a:bodyPr>
            <a:noAutofit/>
          </a:bodyPr>
          <a:lstStyle/>
          <a:p>
            <a:pPr algn="ctr">
              <a:defRPr sz="16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HIV Diagnoses by gender, </a:t>
            </a:r>
            <a:r>
              <a:rPr lang="en-US" sz="2800" b="1" cap="all" spc="12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georgia</a:t>
            </a: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, 2011-2017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w16se="http://schemas.microsoft.com/office/word/2015/wordml/symex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38242FF2-28DD-EA41-80ED-9EC24FD73D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9171797"/>
              </p:ext>
            </p:extLst>
          </p:nvPr>
        </p:nvGraphicFramePr>
        <p:xfrm>
          <a:off x="1623849" y="1663262"/>
          <a:ext cx="8135006" cy="4674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757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749"/>
            <a:ext cx="9201150" cy="849337"/>
          </a:xfrm>
        </p:spPr>
        <p:txBody>
          <a:bodyPr>
            <a:noAutofit/>
          </a:bodyPr>
          <a:lstStyle/>
          <a:p>
            <a:pPr algn="ctr">
              <a:defRPr sz="16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HIV Diagnoses Among males by transmission category, </a:t>
            </a:r>
            <a:r>
              <a:rPr lang="en-US" sz="2800" b="1" cap="all" spc="12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Georgia, </a:t>
            </a: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2011-2017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A612CFF3-D203-E74D-B87E-39F4765EB1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2510118"/>
              </p:ext>
            </p:extLst>
          </p:nvPr>
        </p:nvGraphicFramePr>
        <p:xfrm>
          <a:off x="1683112" y="1742089"/>
          <a:ext cx="8356238" cy="4059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842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749"/>
            <a:ext cx="9201150" cy="849337"/>
          </a:xfrm>
        </p:spPr>
        <p:txBody>
          <a:bodyPr>
            <a:noAutofit/>
          </a:bodyPr>
          <a:lstStyle/>
          <a:p>
            <a:pPr algn="ctr">
              <a:defRPr sz="16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HIV diagnoses among females by transmission category, </a:t>
            </a:r>
            <a:r>
              <a:rPr lang="en-US" sz="2800" b="1" cap="all" spc="12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georgia</a:t>
            </a: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, 2011-2017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A377B750-7683-354D-9EF6-6EA8A912B6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1384729"/>
              </p:ext>
            </p:extLst>
          </p:nvPr>
        </p:nvGraphicFramePr>
        <p:xfrm>
          <a:off x="1635815" y="1552903"/>
          <a:ext cx="8800957" cy="4658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26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749"/>
            <a:ext cx="9201150" cy="849337"/>
          </a:xfrm>
        </p:spPr>
        <p:txBody>
          <a:bodyPr>
            <a:noAutofit/>
          </a:bodyPr>
          <a:lstStyle/>
          <a:p>
            <a:pPr algn="ctr">
              <a:defRPr sz="16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HIV DIAGNOSES AMONG MSM BY RACE/ETHNICITY, GEORGIA, 2011-2017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w16se="http://schemas.microsoft.com/office/word/2015/wordml/symex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E05B47B4-E431-2E49-917B-7D0D422113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0748363"/>
              </p:ext>
            </p:extLst>
          </p:nvPr>
        </p:nvGraphicFramePr>
        <p:xfrm>
          <a:off x="1665514" y="1665514"/>
          <a:ext cx="9397138" cy="4386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888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749"/>
            <a:ext cx="9201150" cy="849337"/>
          </a:xfrm>
        </p:spPr>
        <p:txBody>
          <a:bodyPr>
            <a:noAutofit/>
          </a:bodyPr>
          <a:lstStyle/>
          <a:p>
            <a:pPr algn="ctr">
              <a:defRPr sz="16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HIV Diagnoses among black </a:t>
            </a:r>
            <a:r>
              <a:rPr lang="en-US" sz="2800" b="1" cap="all" spc="12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msm</a:t>
            </a: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 by age group, </a:t>
            </a:r>
            <a:r>
              <a:rPr lang="en-US" sz="2800" b="1" cap="all" spc="12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georgia</a:t>
            </a: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, 2011-2017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w16se="http://schemas.microsoft.com/office/word/2015/wordml/symex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3357A76E-43A9-4E01-B58B-5928687C71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6610890"/>
              </p:ext>
            </p:extLst>
          </p:nvPr>
        </p:nvGraphicFramePr>
        <p:xfrm>
          <a:off x="1850572" y="1730828"/>
          <a:ext cx="8493623" cy="4474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301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749"/>
            <a:ext cx="9201150" cy="849337"/>
          </a:xfrm>
        </p:spPr>
        <p:txBody>
          <a:bodyPr>
            <a:noAutofit/>
          </a:bodyPr>
          <a:lstStyle/>
          <a:p>
            <a:pPr algn="ctr">
              <a:defRPr sz="16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HIV Diagnoses among </a:t>
            </a:r>
            <a:r>
              <a:rPr lang="en-US" sz="2800" b="1" cap="all" spc="12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hispanic</a:t>
            </a: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 MSM BY AGE GROUP, </a:t>
            </a:r>
            <a:r>
              <a:rPr lang="en-US" sz="2800" b="1" cap="all" spc="12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georgia</a:t>
            </a: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, 2011-2017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w16se="http://schemas.microsoft.com/office/word/2015/wordml/symex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871CF8B2-E15D-EF40-9DE4-864BE417F5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6549042"/>
              </p:ext>
            </p:extLst>
          </p:nvPr>
        </p:nvGraphicFramePr>
        <p:xfrm>
          <a:off x="1262743" y="1665514"/>
          <a:ext cx="9299167" cy="4648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468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749"/>
            <a:ext cx="9201150" cy="849337"/>
          </a:xfrm>
        </p:spPr>
        <p:txBody>
          <a:bodyPr>
            <a:noAutofit/>
          </a:bodyPr>
          <a:lstStyle/>
          <a:p>
            <a:pPr algn="ctr">
              <a:defRPr sz="16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cap="all" spc="12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hiv</a:t>
            </a: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 diagnoses among white </a:t>
            </a:r>
            <a:r>
              <a:rPr lang="en-US" sz="2800" b="1" cap="all" spc="12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msm</a:t>
            </a: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 by age group, </a:t>
            </a:r>
            <a:r>
              <a:rPr lang="en-US" sz="2800" b="1" cap="all" spc="12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georgia</a:t>
            </a:r>
            <a:r>
              <a:rPr lang="en-US" sz="2800" b="1" cap="all" spc="120" dirty="0">
                <a:solidFill>
                  <a:prstClr val="black">
                    <a:lumMod val="65000"/>
                    <a:lumOff val="35000"/>
                  </a:prstClr>
                </a:solidFill>
              </a:rPr>
              <a:t>, 2011-2017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w16se="http://schemas.microsoft.com/office/word/2015/wordml/symex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D67CA245-231E-E54E-A63A-1CC7937D8D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1743261"/>
              </p:ext>
            </p:extLst>
          </p:nvPr>
        </p:nvGraphicFramePr>
        <p:xfrm>
          <a:off x="1632858" y="1730828"/>
          <a:ext cx="8904513" cy="4408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569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PH Power Point Template July 2018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 DPH Theme" id="{E1CCD909-0D60-49BD-A0F7-5463BC2A0010}" vid="{91C0C1DB-AF6D-4B8B-8C55-A08C88F13158}"/>
    </a:ext>
  </a:extLst>
</a:theme>
</file>

<file path=ppt/theme/theme2.xml><?xml version="1.0" encoding="utf-8"?>
<a:theme xmlns:a="http://schemas.openxmlformats.org/drawingml/2006/main" name="4_Final DPH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M Symposium" id="{B94C475E-E579-CB4E-AEC4-54A9F6952019}" vid="{3C4EA84A-40C7-F94F-9857-9C41297D7C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367</Words>
  <Application>Microsoft Office PowerPoint</Application>
  <PresentationFormat>Widescreen</PresentationFormat>
  <Paragraphs>62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Courier New</vt:lpstr>
      <vt:lpstr>Segoe UI</vt:lpstr>
      <vt:lpstr>Segoe UI Light</vt:lpstr>
      <vt:lpstr>Segoe UI Semibold</vt:lpstr>
      <vt:lpstr>1_DPH Power Point Template July 2018</vt:lpstr>
      <vt:lpstr>4_Final DPH Theme</vt:lpstr>
      <vt:lpstr>Trends in HIV Diagnoses</vt:lpstr>
      <vt:lpstr>Methods</vt:lpstr>
      <vt:lpstr>HIV Diagnoses by gender, georgia, 2011-2017</vt:lpstr>
      <vt:lpstr>HIV Diagnoses Among males by transmission category, Georgia, 2011-2017</vt:lpstr>
      <vt:lpstr>HIV diagnoses among females by transmission category, georgia, 2011-2017</vt:lpstr>
      <vt:lpstr>HIV DIAGNOSES AMONG MSM BY RACE/ETHNICITY, GEORGIA, 2011-2017</vt:lpstr>
      <vt:lpstr>HIV Diagnoses among black msm by age group, georgia, 2011-2017</vt:lpstr>
      <vt:lpstr>HIV Diagnoses among hispanic MSM BY AGE GROUP, georgia, 2011-2017</vt:lpstr>
      <vt:lpstr>hiv diagnoses among white msm by age group, georgia, 2011-2017</vt:lpstr>
      <vt:lpstr>hiv diagnoses among males with history of injection drug use by age group, georgia, 2011-2017</vt:lpstr>
      <vt:lpstr>hiv diagnoses among females with history of injection drug use by age group, georgia, 2011-2017</vt:lpstr>
      <vt:lpstr>hiv diagnoses among msm with history of injection drug use by age group, georgia, 2011-2017 </vt:lpstr>
      <vt:lpstr>hiv diagnoses attributed to heterosexual contact among females by age group, georgia, 2011-2017</vt:lpstr>
      <vt:lpstr>hiv diagnoses attributed to heterosexual contact among males by age group, georgia, 2011-2017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Pascale Wortley</dc:creator>
  <cp:lastModifiedBy>Pascale Wortley</cp:lastModifiedBy>
  <cp:revision>16</cp:revision>
  <cp:lastPrinted>2019-03-01T21:55:37Z</cp:lastPrinted>
  <dcterms:created xsi:type="dcterms:W3CDTF">2019-02-25T21:20:22Z</dcterms:created>
  <dcterms:modified xsi:type="dcterms:W3CDTF">2019-04-02T17:03:15Z</dcterms:modified>
</cp:coreProperties>
</file>