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2" r:id="rId1"/>
  </p:sldMasterIdLst>
  <p:notesMasterIdLst>
    <p:notesMasterId r:id="rId31"/>
  </p:notesMasterIdLst>
  <p:handoutMasterIdLst>
    <p:handoutMasterId r:id="rId32"/>
  </p:handoutMasterIdLst>
  <p:sldIdLst>
    <p:sldId id="303" r:id="rId2"/>
    <p:sldId id="302" r:id="rId3"/>
    <p:sldId id="395" r:id="rId4"/>
    <p:sldId id="432" r:id="rId5"/>
    <p:sldId id="435" r:id="rId6"/>
    <p:sldId id="403" r:id="rId7"/>
    <p:sldId id="420" r:id="rId8"/>
    <p:sldId id="316" r:id="rId9"/>
    <p:sldId id="317" r:id="rId10"/>
    <p:sldId id="319" r:id="rId11"/>
    <p:sldId id="320" r:id="rId12"/>
    <p:sldId id="321" r:id="rId13"/>
    <p:sldId id="361" r:id="rId14"/>
    <p:sldId id="362" r:id="rId15"/>
    <p:sldId id="443" r:id="rId16"/>
    <p:sldId id="444" r:id="rId17"/>
    <p:sldId id="445" r:id="rId18"/>
    <p:sldId id="396" r:id="rId19"/>
    <p:sldId id="397" r:id="rId20"/>
    <p:sldId id="398" r:id="rId21"/>
    <p:sldId id="399" r:id="rId22"/>
    <p:sldId id="448" r:id="rId23"/>
    <p:sldId id="449" r:id="rId24"/>
    <p:sldId id="450" r:id="rId25"/>
    <p:sldId id="451" r:id="rId26"/>
    <p:sldId id="452" r:id="rId27"/>
    <p:sldId id="453" r:id="rId28"/>
    <p:sldId id="454" r:id="rId29"/>
    <p:sldId id="447" r:id="rId30"/>
  </p:sldIdLst>
  <p:sldSz cx="9144000" cy="6858000" type="screen4x3"/>
  <p:notesSz cx="6881813"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jstahnke" initials="bjs" lastIdx="6"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959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84507" autoAdjust="0"/>
  </p:normalViewPr>
  <p:slideViewPr>
    <p:cSldViewPr>
      <p:cViewPr varScale="1">
        <p:scale>
          <a:sx n="88" d="100"/>
          <a:sy n="88" d="100"/>
        </p:scale>
        <p:origin x="-570" y="-13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1808" cy="464662"/>
          </a:xfrm>
          <a:prstGeom prst="rect">
            <a:avLst/>
          </a:prstGeom>
        </p:spPr>
        <p:txBody>
          <a:bodyPr vert="horz" lIns="90608" tIns="45304" rIns="90608" bIns="45304" rtlCol="0"/>
          <a:lstStyle>
            <a:lvl1pPr algn="l">
              <a:defRPr sz="1200"/>
            </a:lvl1pPr>
          </a:lstStyle>
          <a:p>
            <a:endParaRPr lang="en-US"/>
          </a:p>
        </p:txBody>
      </p:sp>
      <p:sp>
        <p:nvSpPr>
          <p:cNvPr id="3" name="Date Placeholder 2"/>
          <p:cNvSpPr>
            <a:spLocks noGrp="1"/>
          </p:cNvSpPr>
          <p:nvPr>
            <p:ph type="dt" sz="quarter" idx="1"/>
          </p:nvPr>
        </p:nvSpPr>
        <p:spPr>
          <a:xfrm>
            <a:off x="3898449" y="0"/>
            <a:ext cx="2981808" cy="464662"/>
          </a:xfrm>
          <a:prstGeom prst="rect">
            <a:avLst/>
          </a:prstGeom>
        </p:spPr>
        <p:txBody>
          <a:bodyPr vert="horz" lIns="90608" tIns="45304" rIns="90608" bIns="45304" rtlCol="0"/>
          <a:lstStyle>
            <a:lvl1pPr algn="r">
              <a:defRPr sz="1200"/>
            </a:lvl1pPr>
          </a:lstStyle>
          <a:p>
            <a:fld id="{0C2DF0E6-3213-4FA0-A067-3DF718CC761C}" type="datetimeFigureOut">
              <a:rPr lang="en-US" smtClean="0"/>
              <a:pPr/>
              <a:t>8/14/2015</a:t>
            </a:fld>
            <a:endParaRPr lang="en-US"/>
          </a:p>
        </p:txBody>
      </p:sp>
      <p:sp>
        <p:nvSpPr>
          <p:cNvPr id="4" name="Footer Placeholder 3"/>
          <p:cNvSpPr>
            <a:spLocks noGrp="1"/>
          </p:cNvSpPr>
          <p:nvPr>
            <p:ph type="ftr" sz="quarter" idx="2"/>
          </p:nvPr>
        </p:nvSpPr>
        <p:spPr>
          <a:xfrm>
            <a:off x="0" y="8830153"/>
            <a:ext cx="2981808" cy="464662"/>
          </a:xfrm>
          <a:prstGeom prst="rect">
            <a:avLst/>
          </a:prstGeom>
        </p:spPr>
        <p:txBody>
          <a:bodyPr vert="horz" lIns="90608" tIns="45304" rIns="90608" bIns="45304" rtlCol="0" anchor="b"/>
          <a:lstStyle>
            <a:lvl1pPr algn="l">
              <a:defRPr sz="1200"/>
            </a:lvl1pPr>
          </a:lstStyle>
          <a:p>
            <a:endParaRPr lang="en-US"/>
          </a:p>
        </p:txBody>
      </p:sp>
      <p:sp>
        <p:nvSpPr>
          <p:cNvPr id="5" name="Slide Number Placeholder 4"/>
          <p:cNvSpPr>
            <a:spLocks noGrp="1"/>
          </p:cNvSpPr>
          <p:nvPr>
            <p:ph type="sldNum" sz="quarter" idx="3"/>
          </p:nvPr>
        </p:nvSpPr>
        <p:spPr>
          <a:xfrm>
            <a:off x="3898449" y="8830153"/>
            <a:ext cx="2981808" cy="464662"/>
          </a:xfrm>
          <a:prstGeom prst="rect">
            <a:avLst/>
          </a:prstGeom>
        </p:spPr>
        <p:txBody>
          <a:bodyPr vert="horz" lIns="90608" tIns="45304" rIns="90608" bIns="45304" rtlCol="0" anchor="b"/>
          <a:lstStyle>
            <a:lvl1pPr algn="r">
              <a:defRPr sz="1200"/>
            </a:lvl1pPr>
          </a:lstStyle>
          <a:p>
            <a:fld id="{8351DC54-67CD-43BA-989C-C4D482F11E5C}" type="slidenum">
              <a:rPr lang="en-US" smtClean="0"/>
              <a:pPr/>
              <a:t>‹#›</a:t>
            </a:fld>
            <a:endParaRPr lang="en-US"/>
          </a:p>
        </p:txBody>
      </p:sp>
    </p:spTree>
    <p:extLst>
      <p:ext uri="{BB962C8B-B14F-4D97-AF65-F5344CB8AC3E}">
        <p14:creationId xmlns:p14="http://schemas.microsoft.com/office/powerpoint/2010/main" val="35078711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82742" cy="465138"/>
          </a:xfrm>
          <a:prstGeom prst="rect">
            <a:avLst/>
          </a:prstGeom>
        </p:spPr>
        <p:txBody>
          <a:bodyPr vert="horz" lIns="90708" tIns="45353" rIns="90708" bIns="45353" rtlCol="0"/>
          <a:lstStyle>
            <a:lvl1pPr algn="l">
              <a:defRPr sz="1200"/>
            </a:lvl1pPr>
          </a:lstStyle>
          <a:p>
            <a:endParaRPr lang="en-US"/>
          </a:p>
        </p:txBody>
      </p:sp>
      <p:sp>
        <p:nvSpPr>
          <p:cNvPr id="3" name="Date Placeholder 2"/>
          <p:cNvSpPr>
            <a:spLocks noGrp="1"/>
          </p:cNvSpPr>
          <p:nvPr>
            <p:ph type="dt" idx="1"/>
          </p:nvPr>
        </p:nvSpPr>
        <p:spPr>
          <a:xfrm>
            <a:off x="3897514" y="1"/>
            <a:ext cx="2982742" cy="465138"/>
          </a:xfrm>
          <a:prstGeom prst="rect">
            <a:avLst/>
          </a:prstGeom>
        </p:spPr>
        <p:txBody>
          <a:bodyPr vert="horz" lIns="90708" tIns="45353" rIns="90708" bIns="45353" rtlCol="0"/>
          <a:lstStyle>
            <a:lvl1pPr algn="r">
              <a:defRPr sz="1200"/>
            </a:lvl1pPr>
          </a:lstStyle>
          <a:p>
            <a:fld id="{D5EDC7F9-76E5-47D3-A053-5FB18B37E764}" type="datetimeFigureOut">
              <a:rPr lang="en-US" smtClean="0"/>
              <a:pPr/>
              <a:t>8/14/2015</a:t>
            </a:fld>
            <a:endParaRPr lang="en-US"/>
          </a:p>
        </p:txBody>
      </p:sp>
      <p:sp>
        <p:nvSpPr>
          <p:cNvPr id="4" name="Slide Image Placeholder 3"/>
          <p:cNvSpPr>
            <a:spLocks noGrp="1" noRot="1" noChangeAspect="1"/>
          </p:cNvSpPr>
          <p:nvPr>
            <p:ph type="sldImg" idx="2"/>
          </p:nvPr>
        </p:nvSpPr>
        <p:spPr>
          <a:xfrm>
            <a:off x="1117600" y="696913"/>
            <a:ext cx="4646613" cy="3486150"/>
          </a:xfrm>
          <a:prstGeom prst="rect">
            <a:avLst/>
          </a:prstGeom>
          <a:noFill/>
          <a:ln w="12700">
            <a:solidFill>
              <a:prstClr val="black"/>
            </a:solidFill>
          </a:ln>
        </p:spPr>
        <p:txBody>
          <a:bodyPr vert="horz" lIns="90708" tIns="45353" rIns="90708" bIns="45353" rtlCol="0" anchor="ctr"/>
          <a:lstStyle/>
          <a:p>
            <a:endParaRPr lang="en-US"/>
          </a:p>
        </p:txBody>
      </p:sp>
      <p:sp>
        <p:nvSpPr>
          <p:cNvPr id="5" name="Notes Placeholder 4"/>
          <p:cNvSpPr>
            <a:spLocks noGrp="1"/>
          </p:cNvSpPr>
          <p:nvPr>
            <p:ph type="body" sz="quarter" idx="3"/>
          </p:nvPr>
        </p:nvSpPr>
        <p:spPr>
          <a:xfrm>
            <a:off x="688805" y="4416426"/>
            <a:ext cx="5504203" cy="4183063"/>
          </a:xfrm>
          <a:prstGeom prst="rect">
            <a:avLst/>
          </a:prstGeom>
        </p:spPr>
        <p:txBody>
          <a:bodyPr vert="horz" lIns="90708" tIns="45353" rIns="90708" bIns="45353"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29676"/>
            <a:ext cx="2982742" cy="465138"/>
          </a:xfrm>
          <a:prstGeom prst="rect">
            <a:avLst/>
          </a:prstGeom>
        </p:spPr>
        <p:txBody>
          <a:bodyPr vert="horz" lIns="90708" tIns="45353" rIns="90708" bIns="45353" rtlCol="0" anchor="b"/>
          <a:lstStyle>
            <a:lvl1pPr algn="l">
              <a:defRPr sz="1200"/>
            </a:lvl1pPr>
          </a:lstStyle>
          <a:p>
            <a:endParaRPr lang="en-US"/>
          </a:p>
        </p:txBody>
      </p:sp>
      <p:sp>
        <p:nvSpPr>
          <p:cNvPr id="7" name="Slide Number Placeholder 6"/>
          <p:cNvSpPr>
            <a:spLocks noGrp="1"/>
          </p:cNvSpPr>
          <p:nvPr>
            <p:ph type="sldNum" sz="quarter" idx="5"/>
          </p:nvPr>
        </p:nvSpPr>
        <p:spPr>
          <a:xfrm>
            <a:off x="3897514" y="8829676"/>
            <a:ext cx="2982742" cy="465138"/>
          </a:xfrm>
          <a:prstGeom prst="rect">
            <a:avLst/>
          </a:prstGeom>
        </p:spPr>
        <p:txBody>
          <a:bodyPr vert="horz" lIns="90708" tIns="45353" rIns="90708" bIns="45353" rtlCol="0" anchor="b"/>
          <a:lstStyle>
            <a:lvl1pPr algn="r">
              <a:defRPr sz="1200"/>
            </a:lvl1pPr>
          </a:lstStyle>
          <a:p>
            <a:fld id="{1A27FAF2-2396-4780-9FC8-234357CA1B96}" type="slidenum">
              <a:rPr lang="en-US" smtClean="0"/>
              <a:pPr/>
              <a:t>‹#›</a:t>
            </a:fld>
            <a:endParaRPr lang="en-US"/>
          </a:p>
        </p:txBody>
      </p:sp>
    </p:spTree>
    <p:extLst>
      <p:ext uri="{BB962C8B-B14F-4D97-AF65-F5344CB8AC3E}">
        <p14:creationId xmlns:p14="http://schemas.microsoft.com/office/powerpoint/2010/main" val="12582796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A27FAF2-2396-4780-9FC8-234357CA1B96}" type="slidenum">
              <a:rPr lang="en-US" smtClean="0"/>
              <a:pPr/>
              <a:t>1</a:t>
            </a:fld>
            <a:endParaRPr lang="en-US"/>
          </a:p>
        </p:txBody>
      </p:sp>
    </p:spTree>
    <p:extLst>
      <p:ext uri="{BB962C8B-B14F-4D97-AF65-F5344CB8AC3E}">
        <p14:creationId xmlns:p14="http://schemas.microsoft.com/office/powerpoint/2010/main" val="37723968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A27FAF2-2396-4780-9FC8-234357CA1B96}" type="slidenum">
              <a:rPr lang="en-US" smtClean="0"/>
              <a:pPr/>
              <a:t>11</a:t>
            </a:fld>
            <a:endParaRPr lang="en-US"/>
          </a:p>
        </p:txBody>
      </p:sp>
    </p:spTree>
    <p:extLst>
      <p:ext uri="{BB962C8B-B14F-4D97-AF65-F5344CB8AC3E}">
        <p14:creationId xmlns:p14="http://schemas.microsoft.com/office/powerpoint/2010/main" val="36043023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	Interrelationships</a:t>
            </a:r>
          </a:p>
          <a:p>
            <a:r>
              <a:rPr lang="en-US" dirty="0" smtClean="0"/>
              <a:t>	Documentation</a:t>
            </a:r>
          </a:p>
          <a:p>
            <a:r>
              <a:rPr lang="en-US" dirty="0" smtClean="0"/>
              <a:t>	Assessment, Assessment, Assessment</a:t>
            </a:r>
          </a:p>
          <a:p>
            <a:r>
              <a:rPr lang="en-US" dirty="0" smtClean="0"/>
              <a:t>	Client focused</a:t>
            </a:r>
          </a:p>
          <a:p>
            <a:endParaRPr lang="en-US" dirty="0" smtClean="0"/>
          </a:p>
          <a:p>
            <a:r>
              <a:rPr lang="en-US" dirty="0" smtClean="0"/>
              <a:t>2.) 	Open ended interactive Questions….make</a:t>
            </a:r>
            <a:r>
              <a:rPr lang="en-US" baseline="0" dirty="0" smtClean="0"/>
              <a:t> sure the group comes to consensus with some of the content below:</a:t>
            </a:r>
            <a:endParaRPr lang="en-US" dirty="0" smtClean="0"/>
          </a:p>
          <a:p>
            <a:endParaRPr lang="en-US" dirty="0" smtClean="0"/>
          </a:p>
          <a:p>
            <a:r>
              <a:rPr lang="en-US" dirty="0" smtClean="0"/>
              <a:t>The WIC Certification when completed by an RD should meet</a:t>
            </a:r>
            <a:r>
              <a:rPr lang="en-US" baseline="0" dirty="0" smtClean="0"/>
              <a:t> the steps of the Nutrition Care Process</a:t>
            </a:r>
          </a:p>
          <a:p>
            <a:r>
              <a:rPr lang="en-US" baseline="0" dirty="0" smtClean="0"/>
              <a:t>	The WIC Certification as defined in Georgia WIC can meet the steps of the Nutrition Care Process:  ABCD information is obtained, evaluation and ongoing assessment is performed in a standardized manner, nutrition risk (nutrition diagnosis) are developed, standardized education and interventions occur, and ongoing monitoring and evaluation is included.  However, if not performed to include many of the detailed pieces like going back and reviewing progress toward goals, utilizing active listening skills, treating each client individually, using evidenced based information, being careful and accurate in data capture and documentation, working in collaboration with others, etc…see our SOPP – Standards of Professional Practice for these quality measures. </a:t>
            </a:r>
          </a:p>
          <a:p>
            <a:endParaRPr lang="en-US" baseline="0" dirty="0" smtClean="0"/>
          </a:p>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1A27FAF2-2396-4780-9FC8-234357CA1B96}" type="slidenum">
              <a:rPr lang="en-US" smtClean="0"/>
              <a:pPr/>
              <a:t>12</a:t>
            </a:fld>
            <a:endParaRPr lang="en-US"/>
          </a:p>
        </p:txBody>
      </p:sp>
    </p:spTree>
    <p:extLst>
      <p:ext uri="{BB962C8B-B14F-4D97-AF65-F5344CB8AC3E}">
        <p14:creationId xmlns:p14="http://schemas.microsoft.com/office/powerpoint/2010/main" val="38801166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A27FAF2-2396-4780-9FC8-234357CA1B96}" type="slidenum">
              <a:rPr lang="en-US" smtClean="0"/>
              <a:pPr/>
              <a:t>13</a:t>
            </a:fld>
            <a:endParaRPr lang="en-US"/>
          </a:p>
        </p:txBody>
      </p:sp>
    </p:spTree>
    <p:extLst>
      <p:ext uri="{BB962C8B-B14F-4D97-AF65-F5344CB8AC3E}">
        <p14:creationId xmlns:p14="http://schemas.microsoft.com/office/powerpoint/2010/main" val="27713690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A27FAF2-2396-4780-9FC8-234357CA1B96}" type="slidenum">
              <a:rPr lang="en-US" smtClean="0"/>
              <a:pPr/>
              <a:t>14</a:t>
            </a:fld>
            <a:endParaRPr lang="en-US"/>
          </a:p>
        </p:txBody>
      </p:sp>
    </p:spTree>
    <p:extLst>
      <p:ext uri="{BB962C8B-B14F-4D97-AF65-F5344CB8AC3E}">
        <p14:creationId xmlns:p14="http://schemas.microsoft.com/office/powerpoint/2010/main" val="22506290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 All-inclusive</a:t>
            </a:r>
          </a:p>
          <a:p>
            <a:r>
              <a:rPr lang="en-US" dirty="0" smtClean="0"/>
              <a:t>Not</a:t>
            </a:r>
            <a:r>
              <a:rPr lang="en-US" baseline="0" dirty="0" smtClean="0"/>
              <a:t> everything applies to every participant</a:t>
            </a:r>
          </a:p>
          <a:p>
            <a:r>
              <a:rPr lang="en-US" baseline="0" dirty="0" smtClean="0"/>
              <a:t>These are not the actual questions – these are questions to help you think through what questions you need to ask. </a:t>
            </a:r>
          </a:p>
          <a:p>
            <a:endParaRPr lang="en-US" dirty="0"/>
          </a:p>
        </p:txBody>
      </p:sp>
      <p:sp>
        <p:nvSpPr>
          <p:cNvPr id="4" name="Slide Number Placeholder 3"/>
          <p:cNvSpPr>
            <a:spLocks noGrp="1"/>
          </p:cNvSpPr>
          <p:nvPr>
            <p:ph type="sldNum" sz="quarter" idx="10"/>
          </p:nvPr>
        </p:nvSpPr>
        <p:spPr/>
        <p:txBody>
          <a:bodyPr/>
          <a:lstStyle/>
          <a:p>
            <a:fld id="{1A27FAF2-2396-4780-9FC8-234357CA1B96}" type="slidenum">
              <a:rPr lang="en-US" smtClean="0"/>
              <a:pPr/>
              <a:t>15</a:t>
            </a:fld>
            <a:endParaRPr lang="en-US"/>
          </a:p>
        </p:txBody>
      </p:sp>
    </p:spTree>
    <p:extLst>
      <p:ext uri="{BB962C8B-B14F-4D97-AF65-F5344CB8AC3E}">
        <p14:creationId xmlns:p14="http://schemas.microsoft.com/office/powerpoint/2010/main" val="320464517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First you prioritize,</a:t>
            </a:r>
            <a:r>
              <a:rPr lang="en-US" baseline="0" dirty="0" smtClean="0"/>
              <a:t> then you fish.</a:t>
            </a:r>
          </a:p>
          <a:p>
            <a:endParaRPr lang="en-US" baseline="0" dirty="0" smtClean="0"/>
          </a:p>
          <a:p>
            <a:r>
              <a:rPr lang="en-US" baseline="0" dirty="0" smtClean="0"/>
              <a:t>The fisherman decides on equipment, boat , nets, lures before he goes to fish, but when he gets there he targets based on the actual environment that exists. </a:t>
            </a:r>
            <a:endParaRPr lang="en-US" dirty="0"/>
          </a:p>
        </p:txBody>
      </p:sp>
      <p:sp>
        <p:nvSpPr>
          <p:cNvPr id="4" name="Slide Number Placeholder 3"/>
          <p:cNvSpPr>
            <a:spLocks noGrp="1"/>
          </p:cNvSpPr>
          <p:nvPr>
            <p:ph type="sldNum" sz="quarter" idx="10"/>
          </p:nvPr>
        </p:nvSpPr>
        <p:spPr/>
        <p:txBody>
          <a:bodyPr/>
          <a:lstStyle/>
          <a:p>
            <a:fld id="{1A27FAF2-2396-4780-9FC8-234357CA1B96}" type="slidenum">
              <a:rPr lang="en-US" smtClean="0"/>
              <a:pPr/>
              <a:t>17</a:t>
            </a:fld>
            <a:endParaRPr lang="en-US"/>
          </a:p>
        </p:txBody>
      </p:sp>
    </p:spTree>
    <p:extLst>
      <p:ext uri="{BB962C8B-B14F-4D97-AF65-F5344CB8AC3E}">
        <p14:creationId xmlns:p14="http://schemas.microsoft.com/office/powerpoint/2010/main" val="282102537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A27FAF2-2396-4780-9FC8-234357CA1B96}" type="slidenum">
              <a:rPr lang="en-US" smtClean="0"/>
              <a:pPr/>
              <a:t>18</a:t>
            </a:fld>
            <a:endParaRPr lang="en-US"/>
          </a:p>
        </p:txBody>
      </p:sp>
    </p:spTree>
    <p:extLst>
      <p:ext uri="{BB962C8B-B14F-4D97-AF65-F5344CB8AC3E}">
        <p14:creationId xmlns:p14="http://schemas.microsoft.com/office/powerpoint/2010/main" val="29597576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A27FAF2-2396-4780-9FC8-234357CA1B96}" type="slidenum">
              <a:rPr lang="en-US" smtClean="0"/>
              <a:pPr/>
              <a:t>19</a:t>
            </a:fld>
            <a:endParaRPr lang="en-US"/>
          </a:p>
        </p:txBody>
      </p:sp>
    </p:spTree>
    <p:extLst>
      <p:ext uri="{BB962C8B-B14F-4D97-AF65-F5344CB8AC3E}">
        <p14:creationId xmlns:p14="http://schemas.microsoft.com/office/powerpoint/2010/main" val="304764793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A27FAF2-2396-4780-9FC8-234357CA1B96}" type="slidenum">
              <a:rPr lang="en-US" smtClean="0"/>
              <a:pPr/>
              <a:t>20</a:t>
            </a:fld>
            <a:endParaRPr lang="en-US"/>
          </a:p>
        </p:txBody>
      </p:sp>
    </p:spTree>
    <p:extLst>
      <p:ext uri="{BB962C8B-B14F-4D97-AF65-F5344CB8AC3E}">
        <p14:creationId xmlns:p14="http://schemas.microsoft.com/office/powerpoint/2010/main" val="154867924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A27FAF2-2396-4780-9FC8-234357CA1B96}" type="slidenum">
              <a:rPr lang="en-US" smtClean="0"/>
              <a:pPr/>
              <a:t>21</a:t>
            </a:fld>
            <a:endParaRPr lang="en-US"/>
          </a:p>
        </p:txBody>
      </p:sp>
    </p:spTree>
    <p:extLst>
      <p:ext uri="{BB962C8B-B14F-4D97-AF65-F5344CB8AC3E}">
        <p14:creationId xmlns:p14="http://schemas.microsoft.com/office/powerpoint/2010/main" val="20532031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A27FAF2-2396-4780-9FC8-234357CA1B96}" type="slidenum">
              <a:rPr lang="en-US" smtClean="0"/>
              <a:pPr/>
              <a:t>2</a:t>
            </a:fld>
            <a:endParaRPr lang="en-US"/>
          </a:p>
        </p:txBody>
      </p:sp>
    </p:spTree>
    <p:extLst>
      <p:ext uri="{BB962C8B-B14F-4D97-AF65-F5344CB8AC3E}">
        <p14:creationId xmlns:p14="http://schemas.microsoft.com/office/powerpoint/2010/main" val="311571779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None/>
            </a:pPr>
            <a:r>
              <a:rPr lang="en-US" b="1" dirty="0" smtClean="0"/>
              <a:t>See Handouts</a:t>
            </a:r>
          </a:p>
          <a:p>
            <a:pPr>
              <a:buNone/>
            </a:pPr>
            <a:endParaRPr lang="en-US" dirty="0" smtClean="0"/>
          </a:p>
          <a:p>
            <a:pPr>
              <a:buNone/>
            </a:pPr>
            <a:r>
              <a:rPr lang="en-US" dirty="0" smtClean="0"/>
              <a:t>Must </a:t>
            </a:r>
            <a:r>
              <a:rPr lang="en-US" dirty="0" smtClean="0"/>
              <a:t>be individual</a:t>
            </a:r>
          </a:p>
          <a:p>
            <a:r>
              <a:rPr lang="en-US" sz="2400" dirty="0"/>
              <a:t>Date, Topic(s), Title of Provider, Method</a:t>
            </a:r>
          </a:p>
          <a:p>
            <a:r>
              <a:rPr lang="en-US" dirty="0" smtClean="0">
                <a:solidFill>
                  <a:srgbClr val="0070C0"/>
                </a:solidFill>
              </a:rPr>
              <a:t>A detailed care plan</a:t>
            </a:r>
          </a:p>
          <a:p>
            <a:pPr lvl="1"/>
            <a:r>
              <a:rPr lang="en-US" dirty="0" smtClean="0"/>
              <a:t>Goals (Are they making progress?)</a:t>
            </a:r>
          </a:p>
          <a:p>
            <a:pPr lvl="1"/>
            <a:r>
              <a:rPr lang="en-US" dirty="0" smtClean="0"/>
              <a:t>Risks (What made them high risk?)</a:t>
            </a:r>
          </a:p>
          <a:p>
            <a:pPr lvl="1"/>
            <a:r>
              <a:rPr lang="en-US" dirty="0" smtClean="0"/>
              <a:t>Formula tolerance </a:t>
            </a:r>
          </a:p>
          <a:p>
            <a:pPr lvl="1"/>
            <a:r>
              <a:rPr lang="en-US" dirty="0" smtClean="0"/>
              <a:t>Guidance provided</a:t>
            </a:r>
          </a:p>
          <a:p>
            <a:endParaRPr lang="en-US" dirty="0"/>
          </a:p>
        </p:txBody>
      </p:sp>
      <p:sp>
        <p:nvSpPr>
          <p:cNvPr id="4" name="Slide Number Placeholder 3"/>
          <p:cNvSpPr>
            <a:spLocks noGrp="1"/>
          </p:cNvSpPr>
          <p:nvPr>
            <p:ph type="sldNum" sz="quarter" idx="10"/>
          </p:nvPr>
        </p:nvSpPr>
        <p:spPr/>
        <p:txBody>
          <a:bodyPr/>
          <a:lstStyle/>
          <a:p>
            <a:fld id="{1A27FAF2-2396-4780-9FC8-234357CA1B96}" type="slidenum">
              <a:rPr lang="en-US" smtClean="0"/>
              <a:pPr/>
              <a:t>22</a:t>
            </a:fld>
            <a:endParaRPr lang="en-US"/>
          </a:p>
        </p:txBody>
      </p:sp>
    </p:spTree>
    <p:extLst>
      <p:ext uri="{BB962C8B-B14F-4D97-AF65-F5344CB8AC3E}">
        <p14:creationId xmlns:p14="http://schemas.microsoft.com/office/powerpoint/2010/main" val="177866742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None/>
            </a:pPr>
            <a:r>
              <a:rPr lang="en-US" b="1" dirty="0" smtClean="0"/>
              <a:t>See Handouts</a:t>
            </a:r>
          </a:p>
          <a:p>
            <a:pPr>
              <a:buNone/>
            </a:pPr>
            <a:endParaRPr lang="en-US" dirty="0" smtClean="0"/>
          </a:p>
          <a:p>
            <a:pPr>
              <a:buNone/>
            </a:pPr>
            <a:r>
              <a:rPr lang="en-US" dirty="0" smtClean="0"/>
              <a:t>Must </a:t>
            </a:r>
            <a:r>
              <a:rPr lang="en-US" dirty="0" smtClean="0"/>
              <a:t>be individual</a:t>
            </a:r>
          </a:p>
          <a:p>
            <a:r>
              <a:rPr lang="en-US" sz="2400" dirty="0"/>
              <a:t>Date, Topic(s), Title of Provider, Method</a:t>
            </a:r>
          </a:p>
          <a:p>
            <a:r>
              <a:rPr lang="en-US" dirty="0" smtClean="0">
                <a:solidFill>
                  <a:srgbClr val="0070C0"/>
                </a:solidFill>
              </a:rPr>
              <a:t>A detailed care plan</a:t>
            </a:r>
          </a:p>
          <a:p>
            <a:pPr lvl="1"/>
            <a:r>
              <a:rPr lang="en-US" dirty="0" smtClean="0"/>
              <a:t>Goals (Are they making progress?)</a:t>
            </a:r>
          </a:p>
          <a:p>
            <a:pPr lvl="1"/>
            <a:r>
              <a:rPr lang="en-US" dirty="0" smtClean="0"/>
              <a:t>Risks (What made them high risk?)</a:t>
            </a:r>
          </a:p>
          <a:p>
            <a:pPr lvl="1"/>
            <a:r>
              <a:rPr lang="en-US" dirty="0" smtClean="0"/>
              <a:t>Formula tolerance </a:t>
            </a:r>
          </a:p>
          <a:p>
            <a:pPr lvl="1"/>
            <a:r>
              <a:rPr lang="en-US" dirty="0" smtClean="0"/>
              <a:t>Guidance provided</a:t>
            </a:r>
          </a:p>
          <a:p>
            <a:endParaRPr lang="en-US" dirty="0"/>
          </a:p>
        </p:txBody>
      </p:sp>
      <p:sp>
        <p:nvSpPr>
          <p:cNvPr id="4" name="Slide Number Placeholder 3"/>
          <p:cNvSpPr>
            <a:spLocks noGrp="1"/>
          </p:cNvSpPr>
          <p:nvPr>
            <p:ph type="sldNum" sz="quarter" idx="10"/>
          </p:nvPr>
        </p:nvSpPr>
        <p:spPr/>
        <p:txBody>
          <a:bodyPr/>
          <a:lstStyle/>
          <a:p>
            <a:fld id="{1A27FAF2-2396-4780-9FC8-234357CA1B96}" type="slidenum">
              <a:rPr lang="en-US" smtClean="0"/>
              <a:pPr/>
              <a:t>23</a:t>
            </a:fld>
            <a:endParaRPr lang="en-US"/>
          </a:p>
        </p:txBody>
      </p:sp>
    </p:spTree>
    <p:extLst>
      <p:ext uri="{BB962C8B-B14F-4D97-AF65-F5344CB8AC3E}">
        <p14:creationId xmlns:p14="http://schemas.microsoft.com/office/powerpoint/2010/main" val="177866742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Some questions:</a:t>
            </a:r>
          </a:p>
          <a:p>
            <a:endParaRPr lang="en-US" dirty="0" smtClean="0"/>
          </a:p>
          <a:p>
            <a:r>
              <a:rPr lang="en-US" dirty="0" smtClean="0"/>
              <a:t>Growth</a:t>
            </a:r>
            <a:r>
              <a:rPr lang="en-US" baseline="0" dirty="0" smtClean="0"/>
              <a:t> and Development</a:t>
            </a:r>
          </a:p>
          <a:p>
            <a:r>
              <a:rPr lang="en-US" baseline="0" dirty="0" smtClean="0"/>
              <a:t>How is nursing going</a:t>
            </a:r>
          </a:p>
          <a:p>
            <a:r>
              <a:rPr lang="en-US" baseline="0" dirty="0" smtClean="0"/>
              <a:t>What formula on now…MDF current</a:t>
            </a:r>
          </a:p>
          <a:p>
            <a:r>
              <a:rPr lang="en-US" baseline="0" dirty="0" smtClean="0"/>
              <a:t>Volume of formula intake?</a:t>
            </a:r>
          </a:p>
          <a:p>
            <a:endParaRPr lang="en-US" baseline="0"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1A27FAF2-2396-4780-9FC8-234357CA1B96}" type="slidenum">
              <a:rPr lang="en-US" smtClean="0"/>
              <a:pPr/>
              <a:t>25</a:t>
            </a:fld>
            <a:endParaRPr lang="en-US"/>
          </a:p>
        </p:txBody>
      </p:sp>
    </p:spTree>
    <p:extLst>
      <p:ext uri="{BB962C8B-B14F-4D97-AF65-F5344CB8AC3E}">
        <p14:creationId xmlns:p14="http://schemas.microsoft.com/office/powerpoint/2010/main" val="240873785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Mom is breastfeeding but getting discouraged because the baby is nursing for 1 hour out of every 2-3 hours and frequently falls asleep while feeding</a:t>
            </a:r>
          </a:p>
          <a:p>
            <a:r>
              <a:rPr lang="en-US" dirty="0" smtClean="0"/>
              <a:t>Drinks 16 </a:t>
            </a:r>
            <a:r>
              <a:rPr lang="en-US" dirty="0" err="1" smtClean="0"/>
              <a:t>oz</a:t>
            </a:r>
            <a:r>
              <a:rPr lang="en-US" dirty="0" smtClean="0"/>
              <a:t> of formula per day</a:t>
            </a:r>
          </a:p>
          <a:p>
            <a:r>
              <a:rPr lang="en-US" dirty="0" smtClean="0"/>
              <a:t>Infant often refuses bottle</a:t>
            </a:r>
          </a:p>
          <a:p>
            <a:endParaRPr lang="en-US" dirty="0"/>
          </a:p>
        </p:txBody>
      </p:sp>
      <p:sp>
        <p:nvSpPr>
          <p:cNvPr id="4" name="Slide Number Placeholder 3"/>
          <p:cNvSpPr>
            <a:spLocks noGrp="1"/>
          </p:cNvSpPr>
          <p:nvPr>
            <p:ph type="sldNum" sz="quarter" idx="10"/>
          </p:nvPr>
        </p:nvSpPr>
        <p:spPr/>
        <p:txBody>
          <a:bodyPr/>
          <a:lstStyle/>
          <a:p>
            <a:fld id="{1A27FAF2-2396-4780-9FC8-234357CA1B96}" type="slidenum">
              <a:rPr lang="en-US" smtClean="0"/>
              <a:pPr/>
              <a:t>26</a:t>
            </a:fld>
            <a:endParaRPr lang="en-US"/>
          </a:p>
        </p:txBody>
      </p:sp>
    </p:spTree>
    <p:extLst>
      <p:ext uri="{BB962C8B-B14F-4D97-AF65-F5344CB8AC3E}">
        <p14:creationId xmlns:p14="http://schemas.microsoft.com/office/powerpoint/2010/main" val="18925236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first is a classic – it is the legal and economic argument</a:t>
            </a:r>
          </a:p>
          <a:p>
            <a:r>
              <a:rPr lang="en-US" dirty="0" smtClean="0"/>
              <a:t>The second is what many people think</a:t>
            </a:r>
            <a:r>
              <a:rPr lang="en-US" baseline="0" dirty="0" smtClean="0"/>
              <a:t> when they hear the question – more on the legal and economic argument</a:t>
            </a:r>
          </a:p>
          <a:p>
            <a:r>
              <a:rPr lang="en-US" baseline="0" dirty="0" smtClean="0"/>
              <a:t>The third is another good reason.  By documenting care accurately in standardized, systematic way we can assure that information is communicated from one provider to another about the participant. This can help us understand more about the participant experience and the participant’s desires and needs from our services.  It can help someone move forward when they are provided information about where they were and where they wanted to go and how things have changed.  </a:t>
            </a:r>
          </a:p>
          <a:p>
            <a:r>
              <a:rPr lang="en-US" baseline="0" dirty="0" smtClean="0"/>
              <a:t>The fourth is the overarching reason of why we check documentation.  Documentation is all of the above reasons; when we audit, we see the care, accuracy, follow-through, basically the ongoing evidence of Nutrition Care Process.  It helps us know what we are doing good on, what we need to work on and where do we have the biggest problems.  </a:t>
            </a:r>
            <a:endParaRPr lang="en-US" dirty="0"/>
          </a:p>
        </p:txBody>
      </p:sp>
      <p:sp>
        <p:nvSpPr>
          <p:cNvPr id="4" name="Slide Number Placeholder 3"/>
          <p:cNvSpPr>
            <a:spLocks noGrp="1"/>
          </p:cNvSpPr>
          <p:nvPr>
            <p:ph type="sldNum" sz="quarter" idx="10"/>
          </p:nvPr>
        </p:nvSpPr>
        <p:spPr/>
        <p:txBody>
          <a:bodyPr/>
          <a:lstStyle/>
          <a:p>
            <a:fld id="{1A27FAF2-2396-4780-9FC8-234357CA1B96}" type="slidenum">
              <a:rPr lang="en-US" smtClean="0"/>
              <a:pPr/>
              <a:t>3</a:t>
            </a:fld>
            <a:endParaRPr lang="en-US"/>
          </a:p>
        </p:txBody>
      </p:sp>
    </p:spTree>
    <p:extLst>
      <p:ext uri="{BB962C8B-B14F-4D97-AF65-F5344CB8AC3E}">
        <p14:creationId xmlns:p14="http://schemas.microsoft.com/office/powerpoint/2010/main" val="31431381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Premature, LBW,</a:t>
            </a:r>
            <a:r>
              <a:rPr lang="en-US" baseline="0" dirty="0" smtClean="0"/>
              <a:t> Inadequate Growth infant </a:t>
            </a:r>
            <a:endParaRPr lang="en-US" dirty="0"/>
          </a:p>
        </p:txBody>
      </p:sp>
      <p:sp>
        <p:nvSpPr>
          <p:cNvPr id="4" name="Slide Number Placeholder 3"/>
          <p:cNvSpPr>
            <a:spLocks noGrp="1"/>
          </p:cNvSpPr>
          <p:nvPr>
            <p:ph type="sldNum" sz="quarter" idx="10"/>
          </p:nvPr>
        </p:nvSpPr>
        <p:spPr/>
        <p:txBody>
          <a:bodyPr/>
          <a:lstStyle/>
          <a:p>
            <a:fld id="{1A27FAF2-2396-4780-9FC8-234357CA1B96}" type="slidenum">
              <a:rPr lang="en-US" smtClean="0"/>
              <a:pPr/>
              <a:t>4</a:t>
            </a:fld>
            <a:endParaRPr lang="en-US"/>
          </a:p>
        </p:txBody>
      </p:sp>
    </p:spTree>
    <p:extLst>
      <p:ext uri="{BB962C8B-B14F-4D97-AF65-F5344CB8AC3E}">
        <p14:creationId xmlns:p14="http://schemas.microsoft.com/office/powerpoint/2010/main" val="25764358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Although we prefer that you write out the actual risk – if you document the risk number we don’t count off in review.</a:t>
            </a:r>
            <a:r>
              <a:rPr lang="en-US" baseline="0" dirty="0" smtClean="0"/>
              <a:t>  It makes it easier for the reviewer or next contact to read the note and hear the story. </a:t>
            </a:r>
            <a:endParaRPr lang="en-US" dirty="0"/>
          </a:p>
        </p:txBody>
      </p:sp>
      <p:sp>
        <p:nvSpPr>
          <p:cNvPr id="4" name="Slide Number Placeholder 3"/>
          <p:cNvSpPr>
            <a:spLocks noGrp="1"/>
          </p:cNvSpPr>
          <p:nvPr>
            <p:ph type="sldNum" sz="quarter" idx="10"/>
          </p:nvPr>
        </p:nvSpPr>
        <p:spPr/>
        <p:txBody>
          <a:bodyPr/>
          <a:lstStyle/>
          <a:p>
            <a:fld id="{1A27FAF2-2396-4780-9FC8-234357CA1B96}" type="slidenum">
              <a:rPr lang="en-US" smtClean="0"/>
              <a:pPr/>
              <a:t>5</a:t>
            </a:fld>
            <a:endParaRPr lang="en-US"/>
          </a:p>
        </p:txBody>
      </p:sp>
    </p:spTree>
    <p:extLst>
      <p:ext uri="{BB962C8B-B14F-4D97-AF65-F5344CB8AC3E}">
        <p14:creationId xmlns:p14="http://schemas.microsoft.com/office/powerpoint/2010/main" val="25764358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Standard</a:t>
            </a:r>
            <a:r>
              <a:rPr lang="en-US" baseline="0" dirty="0" smtClean="0"/>
              <a:t> of Practice and Standard of Professional Performance  If you are an RD or planning to be an RD, this is a standard you must be following.  This is the primary documentation format currently being trained on in Dietetics Eligible degree programs.  Nutrition Care Process can be documented in SOAP or ADIME depending on your agency.  As a WIC CPA it is a good framework for an excellent assessment and intervention with a WIC participant.</a:t>
            </a:r>
          </a:p>
          <a:p>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Assessment (Certification is the first step; the high risk visit provides for in-depth evaluation, counseling,</a:t>
            </a:r>
            <a:r>
              <a:rPr lang="en-US" baseline="0" dirty="0" smtClean="0"/>
              <a:t> </a:t>
            </a:r>
            <a:r>
              <a:rPr lang="en-US" dirty="0" smtClean="0"/>
              <a:t>and education)</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Diagnosis (What is the problem? Why are we doing a 	high risk visit?)</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Intervention (What did you do for and with the participant?)</a:t>
            </a:r>
          </a:p>
          <a:p>
            <a:pPr marL="0" indent="0">
              <a:buNone/>
              <a:tabLst>
                <a:tab pos="284163" algn="l"/>
              </a:tabLst>
            </a:pPr>
            <a:r>
              <a:rPr lang="en-US" dirty="0" smtClean="0"/>
              <a:t>Monitoring/Evaluation (What is your follow-up plan?)</a:t>
            </a:r>
          </a:p>
          <a:p>
            <a:pPr marL="0" indent="0">
              <a:buNone/>
              <a:tabLst>
                <a:tab pos="284163" algn="l"/>
              </a:tabLst>
            </a:pPr>
            <a:r>
              <a:rPr lang="en-US" dirty="0" smtClean="0"/>
              <a:t>	</a:t>
            </a:r>
          </a:p>
          <a:p>
            <a:endParaRPr lang="en-US" dirty="0"/>
          </a:p>
        </p:txBody>
      </p:sp>
      <p:sp>
        <p:nvSpPr>
          <p:cNvPr id="4" name="Slide Number Placeholder 3"/>
          <p:cNvSpPr>
            <a:spLocks noGrp="1"/>
          </p:cNvSpPr>
          <p:nvPr>
            <p:ph type="sldNum" sz="quarter" idx="10"/>
          </p:nvPr>
        </p:nvSpPr>
        <p:spPr/>
        <p:txBody>
          <a:bodyPr/>
          <a:lstStyle/>
          <a:p>
            <a:fld id="{1A27FAF2-2396-4780-9FC8-234357CA1B96}" type="slidenum">
              <a:rPr lang="en-US" smtClean="0"/>
              <a:pPr/>
              <a:t>7</a:t>
            </a:fld>
            <a:endParaRPr lang="en-US"/>
          </a:p>
        </p:txBody>
      </p:sp>
    </p:spTree>
    <p:extLst>
      <p:ext uri="{BB962C8B-B14F-4D97-AF65-F5344CB8AC3E}">
        <p14:creationId xmlns:p14="http://schemas.microsoft.com/office/powerpoint/2010/main" val="26926452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ABCD – Anthropometric, Biochemical, Clinical and Diet History; some of the</a:t>
            </a:r>
            <a:r>
              <a:rPr lang="en-US" baseline="0" dirty="0" smtClean="0"/>
              <a:t> assessment at the high risk visit was initiated at the certification; however, if changes have occurred between certification and secondary </a:t>
            </a:r>
            <a:r>
              <a:rPr lang="en-US" baseline="0" dirty="0" err="1" smtClean="0"/>
              <a:t>ed</a:t>
            </a:r>
            <a:r>
              <a:rPr lang="en-US" baseline="0" dirty="0" smtClean="0"/>
              <a:t> then this should be evaluated and documented for future follow-up.</a:t>
            </a:r>
            <a:endParaRPr lang="en-US" dirty="0"/>
          </a:p>
        </p:txBody>
      </p:sp>
      <p:sp>
        <p:nvSpPr>
          <p:cNvPr id="4" name="Slide Number Placeholder 3"/>
          <p:cNvSpPr>
            <a:spLocks noGrp="1"/>
          </p:cNvSpPr>
          <p:nvPr>
            <p:ph type="sldNum" sz="quarter" idx="10"/>
          </p:nvPr>
        </p:nvSpPr>
        <p:spPr/>
        <p:txBody>
          <a:bodyPr/>
          <a:lstStyle/>
          <a:p>
            <a:fld id="{1A27FAF2-2396-4780-9FC8-234357CA1B96}" type="slidenum">
              <a:rPr lang="en-US" smtClean="0"/>
              <a:pPr/>
              <a:t>8</a:t>
            </a:fld>
            <a:endParaRPr lang="en-US"/>
          </a:p>
        </p:txBody>
      </p:sp>
    </p:spTree>
    <p:extLst>
      <p:ext uri="{BB962C8B-B14F-4D97-AF65-F5344CB8AC3E}">
        <p14:creationId xmlns:p14="http://schemas.microsoft.com/office/powerpoint/2010/main" val="34651638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a:t>
            </a:r>
            <a:r>
              <a:rPr lang="en-US" baseline="0" dirty="0" smtClean="0"/>
              <a:t> WIC typically the diagnosis is the WIC Risk Criteria – each of the WIC risk criteria are nationwide validated diagnoses using standardized assessment and language.  Some diagnoses have additional documentation required where the signs and symptoms or etiology may not be evident within the certification.  Standard Nutrition Diagnosis may also be used at a WIC High Risk Visit when appropriate.  GA WIC only requires the High Risk Criteria (Diagnosis(</a:t>
            </a:r>
            <a:r>
              <a:rPr lang="en-US" baseline="0" dirty="0" err="1" smtClean="0"/>
              <a:t>es</a:t>
            </a:r>
            <a:r>
              <a:rPr lang="en-US" baseline="0" dirty="0" smtClean="0"/>
              <a:t>)) that were addressed at the secondary </a:t>
            </a:r>
            <a:r>
              <a:rPr lang="en-US" baseline="0" dirty="0" err="1" smtClean="0"/>
              <a:t>ed</a:t>
            </a:r>
            <a:r>
              <a:rPr lang="en-US" baseline="0" dirty="0" smtClean="0"/>
              <a:t> visit be in the documentation; for it to be counted as a high risk – the visit must address at least one of the high risk criteria and the documentation must indicate that because that is our current way to evaluate this. </a:t>
            </a:r>
            <a:endParaRPr lang="en-US" dirty="0"/>
          </a:p>
        </p:txBody>
      </p:sp>
      <p:sp>
        <p:nvSpPr>
          <p:cNvPr id="4" name="Slide Number Placeholder 3"/>
          <p:cNvSpPr>
            <a:spLocks noGrp="1"/>
          </p:cNvSpPr>
          <p:nvPr>
            <p:ph type="sldNum" sz="quarter" idx="10"/>
          </p:nvPr>
        </p:nvSpPr>
        <p:spPr/>
        <p:txBody>
          <a:bodyPr/>
          <a:lstStyle/>
          <a:p>
            <a:fld id="{1A27FAF2-2396-4780-9FC8-234357CA1B96}" type="slidenum">
              <a:rPr lang="en-US" smtClean="0"/>
              <a:pPr/>
              <a:t>9</a:t>
            </a:fld>
            <a:endParaRPr lang="en-US"/>
          </a:p>
        </p:txBody>
      </p:sp>
    </p:spTree>
    <p:extLst>
      <p:ext uri="{BB962C8B-B14F-4D97-AF65-F5344CB8AC3E}">
        <p14:creationId xmlns:p14="http://schemas.microsoft.com/office/powerpoint/2010/main" val="25827949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A27FAF2-2396-4780-9FC8-234357CA1B96}" type="slidenum">
              <a:rPr lang="en-US" smtClean="0"/>
              <a:pPr/>
              <a:t>10</a:t>
            </a:fld>
            <a:endParaRPr lang="en-US"/>
          </a:p>
        </p:txBody>
      </p:sp>
    </p:spTree>
    <p:extLst>
      <p:ext uri="{BB962C8B-B14F-4D97-AF65-F5344CB8AC3E}">
        <p14:creationId xmlns:p14="http://schemas.microsoft.com/office/powerpoint/2010/main" val="33332457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cstate="print"/>
          <a:srcRect/>
          <a:stretch>
            <a:fillRect/>
          </a:stretch>
        </p:blipFill>
        <p:spPr bwMode="auto">
          <a:xfrm>
            <a:off x="0" y="-114300"/>
            <a:ext cx="9144000" cy="7105650"/>
          </a:xfrm>
          <a:prstGeom prst="rect">
            <a:avLst/>
          </a:prstGeom>
          <a:noFill/>
          <a:ln w="9525">
            <a:noFill/>
            <a:miter lim="800000"/>
            <a:headEnd/>
            <a:tailEnd/>
          </a:ln>
        </p:spPr>
      </p:pic>
      <p:sp>
        <p:nvSpPr>
          <p:cNvPr id="2" name="Title 1"/>
          <p:cNvSpPr>
            <a:spLocks noGrp="1"/>
          </p:cNvSpPr>
          <p:nvPr>
            <p:ph type="ctrTitle"/>
          </p:nvPr>
        </p:nvSpPr>
        <p:spPr>
          <a:xfrm>
            <a:off x="0" y="1517903"/>
            <a:ext cx="9144000" cy="1901952"/>
          </a:xfrm>
        </p:spPr>
        <p:txBody>
          <a:bodyPr>
            <a:normAutofit/>
          </a:bodyPr>
          <a:lstStyle>
            <a:lvl1pPr>
              <a:defRPr sz="2800" b="1">
                <a:solidFill>
                  <a:schemeClr val="tx1">
                    <a:lumMod val="65000"/>
                    <a:lumOff val="35000"/>
                  </a:schemeClr>
                </a:solidFill>
                <a:latin typeface="+mj-lt"/>
              </a:defRPr>
            </a:lvl1pPr>
          </a:lstStyle>
          <a:p>
            <a:r>
              <a:rPr lang="en-US" dirty="0" smtClean="0"/>
              <a:t>Click to edit Master title style</a:t>
            </a:r>
            <a:endParaRPr lang="en-US" dirty="0"/>
          </a:p>
        </p:txBody>
      </p:sp>
      <p:sp>
        <p:nvSpPr>
          <p:cNvPr id="8" name="Rectangle 90"/>
          <p:cNvSpPr>
            <a:spLocks noChangeArrowheads="1"/>
          </p:cNvSpPr>
          <p:nvPr userDrawn="1"/>
        </p:nvSpPr>
        <p:spPr bwMode="auto">
          <a:xfrm>
            <a:off x="2782888" y="3675063"/>
            <a:ext cx="6172200" cy="1219200"/>
          </a:xfrm>
          <a:prstGeom prst="rect">
            <a:avLst/>
          </a:prstGeom>
          <a:noFill/>
          <a:ln w="9525">
            <a:noFill/>
            <a:miter lim="800000"/>
            <a:headEnd/>
            <a:tailEnd/>
          </a:ln>
        </p:spPr>
        <p:txBody>
          <a:bodyPr/>
          <a:lstStyle/>
          <a:p>
            <a:pPr>
              <a:lnSpc>
                <a:spcPct val="80000"/>
              </a:lnSpc>
              <a:spcBef>
                <a:spcPct val="20000"/>
              </a:spcBef>
              <a:spcAft>
                <a:spcPct val="30000"/>
              </a:spcAft>
              <a:defRPr/>
            </a:pPr>
            <a:r>
              <a:rPr lang="en-US" sz="2000" dirty="0" smtClean="0">
                <a:solidFill>
                  <a:schemeClr val="tx1">
                    <a:lumMod val="65000"/>
                    <a:lumOff val="35000"/>
                  </a:schemeClr>
                </a:solidFill>
                <a:latin typeface="Segoe UI" pitchFamily="34" charset="0"/>
                <a:cs typeface="Segoe UI" pitchFamily="34" charset="0"/>
              </a:rPr>
              <a:t>Presentation to: </a:t>
            </a:r>
          </a:p>
          <a:p>
            <a:pPr>
              <a:lnSpc>
                <a:spcPct val="80000"/>
              </a:lnSpc>
              <a:spcBef>
                <a:spcPct val="20000"/>
              </a:spcBef>
              <a:spcAft>
                <a:spcPct val="30000"/>
              </a:spcAft>
              <a:defRPr/>
            </a:pPr>
            <a:r>
              <a:rPr lang="en-US" sz="2000" dirty="0" smtClean="0">
                <a:solidFill>
                  <a:schemeClr val="tx1">
                    <a:lumMod val="65000"/>
                    <a:lumOff val="35000"/>
                  </a:schemeClr>
                </a:solidFill>
                <a:latin typeface="Segoe UI" pitchFamily="34" charset="0"/>
                <a:cs typeface="Segoe UI" pitchFamily="34" charset="0"/>
              </a:rPr>
              <a:t>Presented by:</a:t>
            </a:r>
          </a:p>
          <a:p>
            <a:pPr>
              <a:lnSpc>
                <a:spcPct val="80000"/>
              </a:lnSpc>
              <a:spcBef>
                <a:spcPct val="20000"/>
              </a:spcBef>
              <a:spcAft>
                <a:spcPct val="30000"/>
              </a:spcAft>
              <a:defRPr/>
            </a:pPr>
            <a:r>
              <a:rPr lang="en-US" sz="2000" dirty="0" smtClean="0">
                <a:solidFill>
                  <a:schemeClr val="tx1">
                    <a:lumMod val="65000"/>
                    <a:lumOff val="35000"/>
                  </a:schemeClr>
                </a:solidFill>
                <a:latin typeface="Segoe UI" pitchFamily="34" charset="0"/>
                <a:cs typeface="Segoe UI" pitchFamily="34" charset="0"/>
              </a:rPr>
              <a:t>Date:</a:t>
            </a:r>
          </a:p>
          <a:p>
            <a:pPr>
              <a:lnSpc>
                <a:spcPct val="80000"/>
              </a:lnSpc>
              <a:spcBef>
                <a:spcPct val="20000"/>
              </a:spcBef>
              <a:defRPr/>
            </a:pPr>
            <a:endParaRPr lang="en-US" dirty="0">
              <a:solidFill>
                <a:srgbClr val="006699"/>
              </a:solidFill>
              <a:latin typeface="Arial Narrow"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6B6D1026-17F7-40D6-AF78-CA9618840B55}" type="datetimeFigureOut">
              <a:rPr lang="en-US" smtClean="0"/>
              <a:pPr>
                <a:defRPr/>
              </a:pPr>
              <a:t>8/14/2015</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F00545A8-5FE0-417D-9A11-E54C6869CFCB}"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0C8251B7-2DA2-46D2-9F8B-14EDC82EE9DD}" type="datetimeFigureOut">
              <a:rPr lang="en-US" smtClean="0"/>
              <a:pPr>
                <a:defRPr/>
              </a:pPr>
              <a:t>8/14/2015</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4270DC63-F8D0-4EEB-B927-01BFB5494734}" type="slidenum">
              <a:rPr lang="en-US" smtClean="0"/>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200" b="1">
                <a:solidFill>
                  <a:srgbClr val="00A6B5"/>
                </a:solidFil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defRPr sz="2600"/>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561BCD25-110F-DA46-B8C9-AA5FF813C059}" type="datetimeFigureOut">
              <a:rPr lang="en-US" smtClean="0"/>
              <a:pPr/>
              <a:t>8/14/2015</a:t>
            </a:fld>
            <a:endParaRPr lang="en-US"/>
          </a:p>
        </p:txBody>
      </p:sp>
      <p:sp>
        <p:nvSpPr>
          <p:cNvPr id="6" name="Slide Number Placeholder 5"/>
          <p:cNvSpPr>
            <a:spLocks noGrp="1"/>
          </p:cNvSpPr>
          <p:nvPr>
            <p:ph type="sldNum" sz="quarter" idx="12"/>
          </p:nvPr>
        </p:nvSpPr>
        <p:spPr/>
        <p:txBody>
          <a:bodyPr/>
          <a:lstStyle/>
          <a:p>
            <a:fld id="{FB3261BE-5583-2B4B-9359-B33A8536F1A3}" type="slidenum">
              <a:rPr lang="en-US" smtClean="0"/>
              <a:pPr/>
              <a:t>‹#›</a:t>
            </a:fld>
            <a:endParaRPr lang="en-US"/>
          </a:p>
        </p:txBody>
      </p:sp>
    </p:spTree>
    <p:extLst>
      <p:ext uri="{BB962C8B-B14F-4D97-AF65-F5344CB8AC3E}">
        <p14:creationId xmlns:p14="http://schemas.microsoft.com/office/powerpoint/2010/main" val="19516975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fld id="{34CA12F5-1842-446C-A6AF-3603314DDAFF}" type="datetimeFigureOut">
              <a:rPr lang="en-US" smtClean="0"/>
              <a:pPr>
                <a:defRPr/>
              </a:pPr>
              <a:t>8/14/2015</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4E982C2C-9DF9-4754-AE96-6ADF06652896}"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ne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57200" y="1600200"/>
            <a:ext cx="8229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defRPr/>
            </a:pPr>
            <a:fld id="{49DD280C-4C7A-4A78-97D9-73E815FE8199}" type="datetimeFigureOut">
              <a:rPr lang="en-US" smtClean="0"/>
              <a:pPr>
                <a:defRPr/>
              </a:pPr>
              <a:t>8/14/2015</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C5E7A0C4-7B6E-4AA0-B937-25DB1836DB52}"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defRPr/>
            </a:pPr>
            <a:fld id="{49DD280C-4C7A-4A78-97D9-73E815FE8199}" type="datetimeFigureOut">
              <a:rPr lang="en-US" smtClean="0"/>
              <a:pPr>
                <a:defRPr/>
              </a:pPr>
              <a:t>8/14/2015</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C5E7A0C4-7B6E-4AA0-B937-25DB1836DB52}" type="slidenum">
              <a:rPr lang="en-US" smtClean="0"/>
              <a:pPr>
                <a:defRPr/>
              </a:pPr>
              <a:t>‹#›</a:t>
            </a:fld>
            <a:endParaRPr lang="en-US"/>
          </a:p>
        </p:txBody>
      </p:sp>
    </p:spTree>
    <p:extLst>
      <p:ext uri="{BB962C8B-B14F-4D97-AF65-F5344CB8AC3E}">
        <p14:creationId xmlns:p14="http://schemas.microsoft.com/office/powerpoint/2010/main" val="302674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a:defRPr/>
            </a:pPr>
            <a:fld id="{A520BB3B-0441-4DA8-AF71-550B9019B22C}" type="datetimeFigureOut">
              <a:rPr lang="en-US" smtClean="0"/>
              <a:pPr>
                <a:defRPr/>
              </a:pPr>
              <a:t>8/14/2015</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4C82FB86-571C-4FB7-A2C9-92265AC0F510}"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fld id="{FBF56162-CCBD-495A-B1FD-D4AA44F3F3A6}" type="datetimeFigureOut">
              <a:rPr lang="en-US" smtClean="0"/>
              <a:pPr>
                <a:defRPr/>
              </a:pPr>
              <a:t>8/14/2015</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F57CBFF0-3E49-4BB0-8140-B8AEDF30F9E6}"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ACAB5045-7FC0-41C3-978D-5F9400957537}" type="datetimeFigureOut">
              <a:rPr lang="en-US" smtClean="0"/>
              <a:pPr>
                <a:defRPr/>
              </a:pPr>
              <a:t>8/14/2015</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116D3F53-4215-46A5-948E-95F23085F21D}"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A415753F-3E5B-4571-871E-5A1C54717063}" type="datetimeFigureOut">
              <a:rPr lang="en-US" smtClean="0"/>
              <a:pPr>
                <a:defRPr/>
              </a:pPr>
              <a:t>8/14/2015</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B2DCCDE6-747B-4FE3-834F-3BCCE07ED4E9}"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F5681098-4C0E-41BF-8522-F71BCF98CB52}" type="datetimeFigureOut">
              <a:rPr lang="en-US" smtClean="0"/>
              <a:pPr>
                <a:defRPr/>
              </a:pPr>
              <a:t>8/14/2015</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5FBE0E10-6F68-4C21-9F71-063DE4553860}" type="slidenum">
              <a:rPr lang="en-US" smtClean="0"/>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2400" y="457200"/>
            <a:ext cx="8839200" cy="990600"/>
          </a:xfrm>
          <a:prstGeom prst="rect">
            <a:avLst/>
          </a:prstGeom>
        </p:spPr>
        <p:txBody>
          <a:bodyPr vert="horz" lIns="91440" tIns="45720" rIns="91440" bIns="45720" rtlCol="0" anchor="ctr">
            <a:normAutofit/>
          </a:bodyPr>
          <a:lstStyle/>
          <a:p>
            <a:pPr marL="0" marR="0" lvl="0" indent="0" defTabSz="914400" rtl="0" eaLnBrk="1" fontAlgn="auto" latinLnBrk="0" hangingPunct="1">
              <a:lnSpc>
                <a:spcPct val="100000"/>
              </a:lnSpc>
              <a:spcBef>
                <a:spcPct val="0"/>
              </a:spcBef>
              <a:spcAft>
                <a:spcPts val="0"/>
              </a:spcAft>
              <a:tabLst/>
              <a:defRPr/>
            </a:pPr>
            <a:r>
              <a:rPr kumimoji="0" lang="en-US" sz="4400" b="1" i="0" u="none" strike="noStrike" kern="1200" cap="none" spc="0" normalizeH="0" baseline="0" noProof="0" dirty="0" smtClean="0">
                <a:ln>
                  <a:noFill/>
                </a:ln>
                <a:solidFill>
                  <a:schemeClr val="tx1">
                    <a:lumMod val="50000"/>
                    <a:lumOff val="50000"/>
                  </a:schemeClr>
                </a:solidFill>
                <a:effectLst/>
                <a:uLnTx/>
                <a:uFillTx/>
                <a:latin typeface="Segoe UI" pitchFamily="34" charset="0"/>
                <a:ea typeface="+mj-ea"/>
                <a:cs typeface="Segoe UI" pitchFamily="34" charset="0"/>
              </a:rPr>
              <a:t>Use of bullets when you have text</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00932AF1-9B09-493D-A42B-8BC1590F1A8C}" type="datetimeFigureOut">
              <a:rPr lang="en-US" smtClean="0"/>
              <a:pPr>
                <a:defRPr/>
              </a:pPr>
              <a:t>8/14/2015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CE25EFF0-A14D-4684-8537-67F24F51B08C}" type="slidenum">
              <a:rPr lang="en-US" smtClean="0"/>
              <a:pPr>
                <a:defRPr/>
              </a:pPr>
              <a:t>‹#›</a:t>
            </a:fld>
            <a:endParaRPr lang="en-US"/>
          </a:p>
        </p:txBody>
      </p:sp>
      <p:pic>
        <p:nvPicPr>
          <p:cNvPr id="7" name="Picture 4" descr="DPH_PPT2.jpg"/>
          <p:cNvPicPr>
            <a:picLocks noChangeAspect="1"/>
          </p:cNvPicPr>
          <p:nvPr/>
        </p:nvPicPr>
        <p:blipFill>
          <a:blip r:embed="rId14" cstate="print"/>
          <a:srcRect/>
          <a:stretch>
            <a:fillRect/>
          </a:stretch>
        </p:blipFill>
        <p:spPr bwMode="auto">
          <a:xfrm>
            <a:off x="0" y="-103188"/>
            <a:ext cx="9144000" cy="7064376"/>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813" r:id="rId1"/>
    <p:sldLayoutId id="2147483815" r:id="rId2"/>
    <p:sldLayoutId id="2147483816" r:id="rId3"/>
    <p:sldLayoutId id="2147483824" r:id="rId4"/>
    <p:sldLayoutId id="2147483817" r:id="rId5"/>
    <p:sldLayoutId id="2147483818" r:id="rId6"/>
    <p:sldLayoutId id="2147483819" r:id="rId7"/>
    <p:sldLayoutId id="2147483820" r:id="rId8"/>
    <p:sldLayoutId id="2147483821" r:id="rId9"/>
    <p:sldLayoutId id="2147483822" r:id="rId10"/>
    <p:sldLayoutId id="2147483823" r:id="rId11"/>
    <p:sldLayoutId id="2147483825" r:id="rId12"/>
  </p:sldLayoutIdLst>
  <p:txStyles>
    <p:titleStyle>
      <a:lvl1pPr marL="0" marR="0" indent="0" algn="ctr" defTabSz="914400" rtl="0" eaLnBrk="1" fontAlgn="auto" latinLnBrk="0" hangingPunct="1">
        <a:lnSpc>
          <a:spcPct val="100000"/>
        </a:lnSpc>
        <a:spcBef>
          <a:spcPct val="0"/>
        </a:spcBef>
        <a:spcAft>
          <a:spcPts val="0"/>
        </a:spcAft>
        <a:buNone/>
        <a:tabLst/>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88"/>
          <p:cNvSpPr>
            <a:spLocks noChangeArrowheads="1"/>
          </p:cNvSpPr>
          <p:nvPr/>
        </p:nvSpPr>
        <p:spPr bwMode="auto">
          <a:xfrm>
            <a:off x="-47625" y="1516063"/>
            <a:ext cx="9191625" cy="1905000"/>
          </a:xfrm>
          <a:prstGeom prst="rect">
            <a:avLst/>
          </a:prstGeom>
          <a:noFill/>
          <a:ln w="38100">
            <a:noFill/>
            <a:miter lim="800000"/>
            <a:headEnd/>
            <a:tailEnd/>
          </a:ln>
        </p:spPr>
        <p:txBody>
          <a:bodyPr anchor="ctr"/>
          <a:lstStyle/>
          <a:p>
            <a:pPr algn="ctr">
              <a:spcAft>
                <a:spcPct val="25000"/>
              </a:spcAft>
              <a:defRPr/>
            </a:pPr>
            <a:endParaRPr lang="en-US" sz="2800" b="1" dirty="0">
              <a:solidFill>
                <a:schemeClr val="tx1">
                  <a:lumMod val="65000"/>
                  <a:lumOff val="35000"/>
                </a:schemeClr>
              </a:solidFill>
              <a:latin typeface="Segoe UI" pitchFamily="34" charset="0"/>
              <a:cs typeface="Segoe UI" pitchFamily="34" charset="0"/>
            </a:endParaRPr>
          </a:p>
        </p:txBody>
      </p:sp>
      <p:sp>
        <p:nvSpPr>
          <p:cNvPr id="12" name="Title 11"/>
          <p:cNvSpPr>
            <a:spLocks noGrp="1"/>
          </p:cNvSpPr>
          <p:nvPr>
            <p:ph type="ctrTitle"/>
          </p:nvPr>
        </p:nvSpPr>
        <p:spPr/>
        <p:txBody>
          <a:bodyPr/>
          <a:lstStyle/>
          <a:p>
            <a:r>
              <a:rPr lang="en-US" dirty="0" smtClean="0"/>
              <a:t>High Risk Secondary Education </a:t>
            </a:r>
            <a:br>
              <a:rPr lang="en-US" dirty="0" smtClean="0"/>
            </a:br>
            <a:r>
              <a:rPr lang="en-US" dirty="0" smtClean="0"/>
              <a:t>&amp; Documentation</a:t>
            </a:r>
            <a:br>
              <a:rPr lang="en-US" dirty="0" smtClean="0"/>
            </a:br>
            <a:r>
              <a:rPr lang="en-US" dirty="0" smtClean="0"/>
              <a:t>GA WIC</a:t>
            </a:r>
            <a:endParaRPr lang="en-US" dirty="0"/>
          </a:p>
        </p:txBody>
      </p:sp>
      <p:sp>
        <p:nvSpPr>
          <p:cNvPr id="9" name="Text Placeholder 5"/>
          <p:cNvSpPr>
            <a:spLocks noGrp="1"/>
          </p:cNvSpPr>
          <p:nvPr>
            <p:ph type="body" sz="quarter" idx="4294967295"/>
          </p:nvPr>
        </p:nvSpPr>
        <p:spPr>
          <a:xfrm>
            <a:off x="4724400" y="3611880"/>
            <a:ext cx="4191000" cy="381000"/>
          </a:xfrm>
        </p:spPr>
        <p:txBody>
          <a:bodyPr>
            <a:noAutofit/>
          </a:bodyPr>
          <a:lstStyle>
            <a:lvl1pPr marL="0" indent="0">
              <a:buFontTx/>
              <a:buNone/>
              <a:defRPr sz="2000"/>
            </a:lvl1pPr>
            <a:lvl2pPr marL="457200" indent="0">
              <a:buFontTx/>
              <a:buNone/>
              <a:defRPr sz="2000"/>
            </a:lvl2pPr>
            <a:lvl3pPr marL="914400" indent="0">
              <a:buFontTx/>
              <a:buNone/>
              <a:defRPr sz="2000"/>
            </a:lvl3pPr>
            <a:lvl4pPr marL="1371600" indent="0">
              <a:buFontTx/>
              <a:buNone/>
              <a:defRPr sz="2000"/>
            </a:lvl4pPr>
            <a:lvl5pPr marL="1828800" indent="0">
              <a:buFontTx/>
              <a:buNone/>
              <a:defRPr sz="2000"/>
            </a:lvl5pPr>
          </a:lstStyle>
          <a:p>
            <a:pPr lvl="0"/>
            <a:r>
              <a:rPr lang="en-US" dirty="0" smtClean="0">
                <a:solidFill>
                  <a:srgbClr val="595959"/>
                </a:solidFill>
              </a:rPr>
              <a:t>August WIC Conference</a:t>
            </a:r>
            <a:endParaRPr lang="en-US" dirty="0">
              <a:solidFill>
                <a:srgbClr val="595959"/>
              </a:solidFill>
            </a:endParaRPr>
          </a:p>
        </p:txBody>
      </p:sp>
      <p:sp>
        <p:nvSpPr>
          <p:cNvPr id="10" name="Text Placeholder 5"/>
          <p:cNvSpPr>
            <a:spLocks noGrp="1"/>
          </p:cNvSpPr>
          <p:nvPr>
            <p:ph type="body" sz="quarter" idx="4294967295"/>
          </p:nvPr>
        </p:nvSpPr>
        <p:spPr>
          <a:xfrm>
            <a:off x="4724400" y="4009644"/>
            <a:ext cx="4191000" cy="381000"/>
          </a:xfrm>
        </p:spPr>
        <p:txBody>
          <a:bodyPr>
            <a:noAutofit/>
          </a:bodyPr>
          <a:lstStyle>
            <a:lvl1pPr marL="0" indent="0">
              <a:buFontTx/>
              <a:buNone/>
              <a:defRPr sz="2000"/>
            </a:lvl1pPr>
            <a:lvl2pPr marL="457200" indent="0">
              <a:buFontTx/>
              <a:buNone/>
              <a:defRPr sz="2000"/>
            </a:lvl2pPr>
            <a:lvl3pPr marL="914400" indent="0">
              <a:buFontTx/>
              <a:buNone/>
              <a:defRPr sz="2000"/>
            </a:lvl3pPr>
            <a:lvl4pPr marL="1371600" indent="0">
              <a:buFontTx/>
              <a:buNone/>
              <a:defRPr sz="2000"/>
            </a:lvl4pPr>
            <a:lvl5pPr marL="1828800" indent="0">
              <a:buFontTx/>
              <a:buNone/>
              <a:defRPr sz="2000"/>
            </a:lvl5pPr>
          </a:lstStyle>
          <a:p>
            <a:pPr lvl="0"/>
            <a:r>
              <a:rPr lang="en-US" dirty="0" smtClean="0">
                <a:solidFill>
                  <a:srgbClr val="595959"/>
                </a:solidFill>
              </a:rPr>
              <a:t>Barbara Stahnke &amp; Julianne Gaston</a:t>
            </a:r>
            <a:endParaRPr lang="en-US" dirty="0">
              <a:solidFill>
                <a:srgbClr val="595959"/>
              </a:solidFill>
            </a:endParaRPr>
          </a:p>
        </p:txBody>
      </p:sp>
      <p:sp>
        <p:nvSpPr>
          <p:cNvPr id="11" name="Text Placeholder 5"/>
          <p:cNvSpPr>
            <a:spLocks noGrp="1"/>
          </p:cNvSpPr>
          <p:nvPr>
            <p:ph type="body" sz="quarter" idx="4294967295"/>
          </p:nvPr>
        </p:nvSpPr>
        <p:spPr>
          <a:xfrm>
            <a:off x="4724400" y="4407408"/>
            <a:ext cx="4191000" cy="381000"/>
          </a:xfrm>
        </p:spPr>
        <p:txBody>
          <a:bodyPr>
            <a:noAutofit/>
          </a:bodyPr>
          <a:lstStyle>
            <a:lvl1pPr marL="0" indent="0">
              <a:buFontTx/>
              <a:buNone/>
              <a:defRPr sz="2000"/>
            </a:lvl1pPr>
            <a:lvl2pPr marL="457200" indent="0">
              <a:buFontTx/>
              <a:buNone/>
              <a:defRPr sz="2000"/>
            </a:lvl2pPr>
            <a:lvl3pPr marL="914400" indent="0">
              <a:buFontTx/>
              <a:buNone/>
              <a:defRPr sz="2000"/>
            </a:lvl3pPr>
            <a:lvl4pPr marL="1371600" indent="0">
              <a:buFontTx/>
              <a:buNone/>
              <a:defRPr sz="2000"/>
            </a:lvl4pPr>
            <a:lvl5pPr marL="1828800" indent="0">
              <a:buFontTx/>
              <a:buNone/>
              <a:defRPr sz="2000"/>
            </a:lvl5pPr>
          </a:lstStyle>
          <a:p>
            <a:pPr lvl="0"/>
            <a:r>
              <a:rPr lang="en-US" smtClean="0">
                <a:solidFill>
                  <a:srgbClr val="595959"/>
                </a:solidFill>
              </a:rPr>
              <a:t>August, </a:t>
            </a:r>
            <a:r>
              <a:rPr lang="en-US" dirty="0" smtClean="0">
                <a:solidFill>
                  <a:srgbClr val="595959"/>
                </a:solidFill>
              </a:rPr>
              <a:t>2015</a:t>
            </a:r>
            <a:endParaRPr lang="en-US" dirty="0">
              <a:solidFill>
                <a:srgbClr val="595959"/>
              </a:solidFill>
            </a:endParaRPr>
          </a:p>
        </p:txBody>
      </p:sp>
    </p:spTree>
    <p:extLst>
      <p:ext uri="{BB962C8B-B14F-4D97-AF65-F5344CB8AC3E}">
        <p14:creationId xmlns:p14="http://schemas.microsoft.com/office/powerpoint/2010/main" val="7330613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 y="152400"/>
            <a:ext cx="8839200" cy="990600"/>
          </a:xfrm>
        </p:spPr>
        <p:txBody>
          <a:bodyPr>
            <a:normAutofit fontScale="90000"/>
          </a:bodyPr>
          <a:lstStyle/>
          <a:p>
            <a:r>
              <a:rPr lang="en-US" dirty="0" smtClean="0"/>
              <a:t/>
            </a:r>
            <a:br>
              <a:rPr lang="en-US" dirty="0" smtClean="0"/>
            </a:br>
            <a:r>
              <a:rPr lang="en-US" dirty="0" smtClean="0"/>
              <a:t>INTERVENTION</a:t>
            </a:r>
            <a:r>
              <a:rPr lang="en-US" dirty="0"/>
              <a:t/>
            </a:r>
            <a:br>
              <a:rPr lang="en-US" dirty="0"/>
            </a:br>
            <a:endParaRPr lang="en-US" dirty="0"/>
          </a:p>
        </p:txBody>
      </p:sp>
      <p:sp>
        <p:nvSpPr>
          <p:cNvPr id="3" name="Content Placeholder 2"/>
          <p:cNvSpPr>
            <a:spLocks noGrp="1"/>
          </p:cNvSpPr>
          <p:nvPr>
            <p:ph sz="half" idx="1"/>
          </p:nvPr>
        </p:nvSpPr>
        <p:spPr/>
        <p:txBody>
          <a:bodyPr>
            <a:normAutofit fontScale="85000" lnSpcReduction="20000"/>
          </a:bodyPr>
          <a:lstStyle/>
          <a:p>
            <a:pPr>
              <a:spcBef>
                <a:spcPts val="1200"/>
              </a:spcBef>
              <a:tabLst>
                <a:tab pos="284163" algn="l"/>
              </a:tabLst>
            </a:pPr>
            <a:r>
              <a:rPr lang="en-US" dirty="0" smtClean="0"/>
              <a:t>action step</a:t>
            </a:r>
          </a:p>
          <a:p>
            <a:pPr>
              <a:spcBef>
                <a:spcPts val="1200"/>
              </a:spcBef>
              <a:tabLst>
                <a:tab pos="284163" algn="l"/>
              </a:tabLst>
            </a:pPr>
            <a:r>
              <a:rPr lang="en-US" dirty="0" smtClean="0"/>
              <a:t>must be related to the diagnosis and assessment</a:t>
            </a:r>
          </a:p>
          <a:p>
            <a:pPr>
              <a:spcBef>
                <a:spcPts val="1200"/>
              </a:spcBef>
              <a:tabLst>
                <a:tab pos="284163" algn="l"/>
              </a:tabLst>
            </a:pPr>
            <a:r>
              <a:rPr lang="en-US" dirty="0" smtClean="0"/>
              <a:t>planned education, counseling, or activities that will lead to positive changes in the patient’s nutrition risk </a:t>
            </a:r>
          </a:p>
          <a:p>
            <a:pPr lvl="1">
              <a:spcBef>
                <a:spcPts val="1200"/>
              </a:spcBef>
              <a:tabLst>
                <a:tab pos="284163" algn="l"/>
              </a:tabLst>
            </a:pPr>
            <a:r>
              <a:rPr lang="en-US" dirty="0" smtClean="0"/>
              <a:t>evidenced based</a:t>
            </a:r>
          </a:p>
          <a:p>
            <a:pPr lvl="1">
              <a:spcBef>
                <a:spcPts val="1200"/>
              </a:spcBef>
              <a:tabLst>
                <a:tab pos="284163" algn="l"/>
              </a:tabLst>
            </a:pPr>
            <a:r>
              <a:rPr lang="en-US" dirty="0"/>
              <a:t>d</a:t>
            </a:r>
            <a:r>
              <a:rPr lang="en-US" dirty="0" smtClean="0"/>
              <a:t>ynamic</a:t>
            </a:r>
          </a:p>
          <a:p>
            <a:pPr lvl="1">
              <a:spcBef>
                <a:spcPts val="1200"/>
              </a:spcBef>
              <a:tabLst>
                <a:tab pos="284163" algn="l"/>
              </a:tabLst>
            </a:pPr>
            <a:r>
              <a:rPr lang="en-US" dirty="0" smtClean="0"/>
              <a:t>includes goal setting with the client</a:t>
            </a:r>
          </a:p>
          <a:p>
            <a:pPr lvl="1">
              <a:spcBef>
                <a:spcPts val="1200"/>
              </a:spcBef>
              <a:tabLst>
                <a:tab pos="284163" algn="l"/>
              </a:tabLst>
            </a:pPr>
            <a:r>
              <a:rPr lang="en-US" dirty="0" smtClean="0"/>
              <a:t>includes a follow-up plan</a:t>
            </a:r>
          </a:p>
          <a:p>
            <a:pPr>
              <a:spcBef>
                <a:spcPts val="1200"/>
              </a:spcBef>
              <a:tabLst>
                <a:tab pos="284163" algn="l"/>
              </a:tabLst>
            </a:pPr>
            <a:r>
              <a:rPr lang="en-US" dirty="0"/>
              <a:t>i</a:t>
            </a:r>
            <a:r>
              <a:rPr lang="en-US" dirty="0" smtClean="0"/>
              <a:t>ncludes appropriate documentation</a:t>
            </a:r>
          </a:p>
          <a:p>
            <a:pPr marL="0" indent="0">
              <a:buNone/>
              <a:tabLst>
                <a:tab pos="284163" algn="l"/>
              </a:tabLst>
            </a:pPr>
            <a:endParaRPr lang="en-US" dirty="0"/>
          </a:p>
          <a:p>
            <a:pPr marL="0" indent="0" algn="r">
              <a:buNone/>
              <a:tabLst>
                <a:tab pos="284163" algn="l"/>
              </a:tabLst>
            </a:pPr>
            <a:r>
              <a:rPr lang="en-US" dirty="0" smtClean="0"/>
              <a:t>Leads to Monitoring/Evaluation</a:t>
            </a:r>
            <a:endParaRPr lang="en-US" dirty="0"/>
          </a:p>
          <a:p>
            <a:endParaRPr lang="en-US" dirty="0"/>
          </a:p>
        </p:txBody>
      </p:sp>
    </p:spTree>
    <p:extLst>
      <p:ext uri="{BB962C8B-B14F-4D97-AF65-F5344CB8AC3E}">
        <p14:creationId xmlns:p14="http://schemas.microsoft.com/office/powerpoint/2010/main" val="17148448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MONITORING/EVALUATION</a:t>
            </a:r>
            <a:r>
              <a:rPr lang="en-US" dirty="0"/>
              <a:t/>
            </a:r>
            <a:br>
              <a:rPr lang="en-US" dirty="0"/>
            </a:br>
            <a:endParaRPr lang="en-US" dirty="0"/>
          </a:p>
        </p:txBody>
      </p:sp>
      <p:sp>
        <p:nvSpPr>
          <p:cNvPr id="3" name="Content Placeholder 2"/>
          <p:cNvSpPr>
            <a:spLocks noGrp="1"/>
          </p:cNvSpPr>
          <p:nvPr>
            <p:ph sz="half" idx="1"/>
          </p:nvPr>
        </p:nvSpPr>
        <p:spPr/>
        <p:txBody>
          <a:bodyPr>
            <a:normAutofit/>
          </a:bodyPr>
          <a:lstStyle/>
          <a:p>
            <a:pPr>
              <a:spcBef>
                <a:spcPts val="1200"/>
              </a:spcBef>
              <a:tabLst>
                <a:tab pos="284163" algn="l"/>
              </a:tabLst>
            </a:pPr>
            <a:r>
              <a:rPr lang="en-US" dirty="0" smtClean="0"/>
              <a:t>ongoing assessment of nutrition risk (s), outcomes, and progress (comparisons made to goals established)</a:t>
            </a:r>
          </a:p>
          <a:p>
            <a:pPr>
              <a:spcBef>
                <a:spcPts val="1200"/>
              </a:spcBef>
              <a:tabLst>
                <a:tab pos="284163" algn="l"/>
              </a:tabLst>
            </a:pPr>
            <a:r>
              <a:rPr lang="en-US" dirty="0"/>
              <a:t>i</a:t>
            </a:r>
            <a:r>
              <a:rPr lang="en-US" dirty="0" smtClean="0"/>
              <a:t>dentification of new nutrition risk (s)</a:t>
            </a:r>
          </a:p>
          <a:p>
            <a:pPr>
              <a:spcBef>
                <a:spcPts val="1200"/>
              </a:spcBef>
              <a:tabLst>
                <a:tab pos="284163" algn="l"/>
              </a:tabLst>
            </a:pPr>
            <a:r>
              <a:rPr lang="en-US" dirty="0"/>
              <a:t>c</a:t>
            </a:r>
            <a:r>
              <a:rPr lang="en-US" dirty="0" smtClean="0"/>
              <a:t>ritically evaluates the care process for the client</a:t>
            </a:r>
          </a:p>
          <a:p>
            <a:pPr>
              <a:spcBef>
                <a:spcPts val="1200"/>
              </a:spcBef>
              <a:tabLst>
                <a:tab pos="284163" algn="l"/>
              </a:tabLst>
            </a:pPr>
            <a:r>
              <a:rPr lang="en-US" dirty="0"/>
              <a:t>includes appropriate documentation</a:t>
            </a:r>
          </a:p>
          <a:p>
            <a:pPr marL="0" indent="0">
              <a:spcBef>
                <a:spcPts val="1200"/>
              </a:spcBef>
              <a:buNone/>
              <a:tabLst>
                <a:tab pos="284163" algn="l"/>
              </a:tabLst>
            </a:pPr>
            <a:endParaRPr lang="en-US" dirty="0" smtClean="0"/>
          </a:p>
          <a:p>
            <a:pPr>
              <a:spcBef>
                <a:spcPts val="1200"/>
              </a:spcBef>
              <a:tabLst>
                <a:tab pos="284163" algn="l"/>
              </a:tabLst>
            </a:pPr>
            <a:endParaRPr lang="en-US" dirty="0" smtClean="0"/>
          </a:p>
          <a:p>
            <a:pPr>
              <a:spcBef>
                <a:spcPts val="1200"/>
              </a:spcBef>
              <a:tabLst>
                <a:tab pos="284163" algn="l"/>
              </a:tabLst>
            </a:pPr>
            <a:endParaRPr lang="en-US" dirty="0"/>
          </a:p>
          <a:p>
            <a:endParaRPr lang="en-US" dirty="0"/>
          </a:p>
        </p:txBody>
      </p:sp>
    </p:spTree>
    <p:extLst>
      <p:ext uri="{BB962C8B-B14F-4D97-AF65-F5344CB8AC3E}">
        <p14:creationId xmlns:p14="http://schemas.microsoft.com/office/powerpoint/2010/main" val="27862638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High Risk Secondary Education</a:t>
            </a:r>
            <a:endParaRPr lang="en-US" dirty="0"/>
          </a:p>
        </p:txBody>
      </p:sp>
      <p:sp>
        <p:nvSpPr>
          <p:cNvPr id="3" name="Content Placeholder 2"/>
          <p:cNvSpPr>
            <a:spLocks noGrp="1"/>
          </p:cNvSpPr>
          <p:nvPr>
            <p:ph sz="half" idx="1"/>
          </p:nvPr>
        </p:nvSpPr>
        <p:spPr/>
        <p:txBody>
          <a:bodyPr/>
          <a:lstStyle/>
          <a:p>
            <a:pPr marL="0" indent="0">
              <a:buNone/>
            </a:pPr>
            <a:r>
              <a:rPr lang="en-US" dirty="0" smtClean="0"/>
              <a:t>What do you see throughout all the steps of the Nutrition Care Process?</a:t>
            </a:r>
          </a:p>
          <a:p>
            <a:pPr marL="0" indent="0">
              <a:buNone/>
            </a:pPr>
            <a:endParaRPr lang="en-US" dirty="0"/>
          </a:p>
          <a:p>
            <a:pPr marL="0" indent="0">
              <a:buNone/>
            </a:pPr>
            <a:r>
              <a:rPr lang="en-US" dirty="0" smtClean="0"/>
              <a:t>How do you see this in comparison to your current WIC processes?</a:t>
            </a:r>
          </a:p>
          <a:p>
            <a:pPr marL="0" indent="0">
              <a:buNone/>
            </a:pPr>
            <a:endParaRPr lang="en-US" dirty="0"/>
          </a:p>
        </p:txBody>
      </p:sp>
    </p:spTree>
    <p:extLst>
      <p:ext uri="{BB962C8B-B14F-4D97-AF65-F5344CB8AC3E}">
        <p14:creationId xmlns:p14="http://schemas.microsoft.com/office/powerpoint/2010/main" val="4381790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2657"/>
            <a:ext cx="8839200" cy="990600"/>
          </a:xfrm>
        </p:spPr>
        <p:txBody>
          <a:bodyPr>
            <a:normAutofit fontScale="90000"/>
          </a:bodyPr>
          <a:lstStyle/>
          <a:p>
            <a:r>
              <a:rPr lang="en-US" sz="3200" b="1" dirty="0">
                <a:solidFill>
                  <a:schemeClr val="accent4">
                    <a:lumMod val="75000"/>
                  </a:schemeClr>
                </a:solidFill>
              </a:rPr>
              <a:t>GA WIC Minimum Standards - High Risk Contact</a:t>
            </a:r>
          </a:p>
        </p:txBody>
      </p:sp>
      <p:graphicFrame>
        <p:nvGraphicFramePr>
          <p:cNvPr id="4" name="Table 3"/>
          <p:cNvGraphicFramePr>
            <a:graphicFrameLocks noGrp="1"/>
          </p:cNvGraphicFramePr>
          <p:nvPr>
            <p:extLst>
              <p:ext uri="{D42A27DB-BD31-4B8C-83A1-F6EECF244321}">
                <p14:modId xmlns:p14="http://schemas.microsoft.com/office/powerpoint/2010/main" val="2057861152"/>
              </p:ext>
            </p:extLst>
          </p:nvPr>
        </p:nvGraphicFramePr>
        <p:xfrm>
          <a:off x="284544" y="1388634"/>
          <a:ext cx="8249856" cy="4450080"/>
        </p:xfrm>
        <a:graphic>
          <a:graphicData uri="http://schemas.openxmlformats.org/drawingml/2006/table">
            <a:tbl>
              <a:tblPr firstRow="1" bandRow="1">
                <a:tableStyleId>{5C22544A-7EE6-4342-B048-85BDC9FD1C3A}</a:tableStyleId>
              </a:tblPr>
              <a:tblGrid>
                <a:gridCol w="3677856"/>
                <a:gridCol w="4572000"/>
              </a:tblGrid>
              <a:tr h="329568">
                <a:tc>
                  <a:txBody>
                    <a:bodyPr/>
                    <a:lstStyle/>
                    <a:p>
                      <a:r>
                        <a:rPr lang="en-US" sz="3600" dirty="0" smtClean="0"/>
                        <a:t>SOAP</a:t>
                      </a:r>
                      <a:endParaRPr lang="en-US" sz="3600" dirty="0"/>
                    </a:p>
                  </a:txBody>
                  <a:tcPr/>
                </a:tc>
                <a:tc>
                  <a:txBody>
                    <a:bodyPr/>
                    <a:lstStyle/>
                    <a:p>
                      <a:pPr marL="228600" indent="0"/>
                      <a:r>
                        <a:rPr lang="en-US" sz="3600" dirty="0" smtClean="0"/>
                        <a:t>ADIME</a:t>
                      </a:r>
                      <a:endParaRPr lang="en-US" sz="3600" dirty="0"/>
                    </a:p>
                  </a:txBody>
                  <a:tcPr/>
                </a:tc>
              </a:tr>
              <a:tr h="549279">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4400" b="1" smtClean="0"/>
                        <a:t>S</a:t>
                      </a:r>
                      <a:r>
                        <a:rPr lang="en-US" sz="4400" b="0" smtClean="0"/>
                        <a:t>ubjective</a:t>
                      </a:r>
                      <a:endParaRPr lang="en-US" sz="4400" b="0" dirty="0"/>
                    </a:p>
                  </a:txBody>
                  <a:tcPr/>
                </a:tc>
                <a:tc>
                  <a:txBody>
                    <a:bodyPr/>
                    <a:lstStyle/>
                    <a:p>
                      <a:pPr marL="0" indent="228600"/>
                      <a:r>
                        <a:rPr lang="en-US" sz="4400" b="1" dirty="0" smtClean="0"/>
                        <a:t>A</a:t>
                      </a:r>
                      <a:r>
                        <a:rPr lang="en-US" sz="4400" b="0" dirty="0" smtClean="0"/>
                        <a:t>ssessment</a:t>
                      </a:r>
                      <a:endParaRPr lang="en-US" sz="4400" b="0" dirty="0"/>
                    </a:p>
                  </a:txBody>
                  <a:tcPr/>
                </a:tc>
              </a:tr>
              <a:tr h="549279">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4400" b="1" dirty="0" smtClean="0"/>
                        <a:t>O</a:t>
                      </a:r>
                      <a:r>
                        <a:rPr lang="en-US" sz="4400" b="0" dirty="0" smtClean="0"/>
                        <a:t>bjective</a:t>
                      </a:r>
                      <a:endParaRPr lang="en-US" sz="4400" b="0" dirty="0"/>
                    </a:p>
                  </a:txBody>
                  <a:tcPr/>
                </a:tc>
                <a:tc>
                  <a:txBody>
                    <a:bodyPr/>
                    <a:lstStyle/>
                    <a:p>
                      <a:pPr marL="0" indent="228600"/>
                      <a:r>
                        <a:rPr lang="en-US" sz="4400" b="1" dirty="0" smtClean="0"/>
                        <a:t>D</a:t>
                      </a:r>
                      <a:r>
                        <a:rPr lang="en-US" sz="4400" b="0" dirty="0" smtClean="0"/>
                        <a:t>iagnosis</a:t>
                      </a:r>
                      <a:endParaRPr lang="en-US" sz="4400" b="0" dirty="0"/>
                    </a:p>
                  </a:txBody>
                  <a:tcPr/>
                </a:tc>
              </a:tr>
              <a:tr h="549279">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4400" b="1" dirty="0" smtClean="0"/>
                        <a:t>A</a:t>
                      </a:r>
                      <a:r>
                        <a:rPr lang="en-US" sz="4400" b="0" dirty="0" smtClean="0"/>
                        <a:t>ssessment</a:t>
                      </a:r>
                      <a:endParaRPr lang="en-US" sz="4400" b="0" dirty="0"/>
                    </a:p>
                  </a:txBody>
                  <a:tcPr/>
                </a:tc>
                <a:tc>
                  <a:txBody>
                    <a:bodyPr/>
                    <a:lstStyle/>
                    <a:p>
                      <a:pPr marL="228600" indent="0"/>
                      <a:r>
                        <a:rPr lang="en-US" sz="4400" b="1" dirty="0" smtClean="0"/>
                        <a:t>I</a:t>
                      </a:r>
                      <a:r>
                        <a:rPr lang="en-US" sz="4400" b="0" dirty="0" smtClean="0"/>
                        <a:t>ntervention</a:t>
                      </a:r>
                      <a:endParaRPr lang="en-US" sz="4400" b="0" dirty="0"/>
                    </a:p>
                  </a:txBody>
                  <a:tcPr/>
                </a:tc>
              </a:tr>
              <a:tr h="298180">
                <a:tc>
                  <a:txBody>
                    <a:bodyPr/>
                    <a:lstStyle/>
                    <a:p>
                      <a:r>
                        <a:rPr lang="en-US" sz="4400" b="1" dirty="0" smtClean="0"/>
                        <a:t>P</a:t>
                      </a:r>
                      <a:r>
                        <a:rPr lang="en-US" sz="4400" b="0" dirty="0" smtClean="0"/>
                        <a:t>lan</a:t>
                      </a:r>
                      <a:endParaRPr lang="en-US" sz="4400" b="0" dirty="0"/>
                    </a:p>
                  </a:txBody>
                  <a:tcPr/>
                </a:tc>
                <a:tc>
                  <a:txBody>
                    <a:bodyPr/>
                    <a:lstStyle/>
                    <a:p>
                      <a:pPr marL="228600" indent="0"/>
                      <a:r>
                        <a:rPr lang="en-US" sz="4400" b="1" dirty="0" smtClean="0"/>
                        <a:t>M</a:t>
                      </a:r>
                      <a:r>
                        <a:rPr lang="en-US" sz="4400" b="0" dirty="0" smtClean="0"/>
                        <a:t>onitoring</a:t>
                      </a:r>
                      <a:endParaRPr lang="en-US" sz="4400" b="0" dirty="0"/>
                    </a:p>
                  </a:txBody>
                  <a:tcPr/>
                </a:tc>
              </a:tr>
              <a:tr h="298180">
                <a:tc>
                  <a:txBody>
                    <a:bodyPr/>
                    <a:lstStyle/>
                    <a:p>
                      <a:endParaRPr lang="en-US" sz="4400" b="0" dirty="0"/>
                    </a:p>
                  </a:txBody>
                  <a:tcPr/>
                </a:tc>
                <a:tc>
                  <a:txBody>
                    <a:bodyPr/>
                    <a:lstStyle/>
                    <a:p>
                      <a:pPr marL="228600" indent="0"/>
                      <a:r>
                        <a:rPr lang="en-US" sz="4400" b="1" dirty="0" smtClean="0"/>
                        <a:t>E</a:t>
                      </a:r>
                      <a:r>
                        <a:rPr lang="en-US" sz="4400" b="0" dirty="0" smtClean="0"/>
                        <a:t>valuation</a:t>
                      </a:r>
                      <a:endParaRPr lang="en-US" sz="4400" b="0" dirty="0"/>
                    </a:p>
                  </a:txBody>
                  <a:tcPr/>
                </a:tc>
              </a:tr>
            </a:tbl>
          </a:graphicData>
        </a:graphic>
      </p:graphicFrame>
      <p:sp>
        <p:nvSpPr>
          <p:cNvPr id="5" name="TextBox 4"/>
          <p:cNvSpPr txBox="1"/>
          <p:nvPr/>
        </p:nvSpPr>
        <p:spPr>
          <a:xfrm>
            <a:off x="609600" y="827314"/>
            <a:ext cx="7696200" cy="523220"/>
          </a:xfrm>
          <a:prstGeom prst="rect">
            <a:avLst/>
          </a:prstGeom>
          <a:noFill/>
        </p:spPr>
        <p:txBody>
          <a:bodyPr wrap="square" rtlCol="0">
            <a:spAutoFit/>
          </a:bodyPr>
          <a:lstStyle/>
          <a:p>
            <a:pPr algn="ctr"/>
            <a:r>
              <a:rPr lang="en-US" sz="2800" b="1" dirty="0" smtClean="0"/>
              <a:t>Two Approved Documentation Formats</a:t>
            </a:r>
            <a:endParaRPr lang="en-US" sz="2800" b="1" dirty="0"/>
          </a:p>
        </p:txBody>
      </p:sp>
      <p:cxnSp>
        <p:nvCxnSpPr>
          <p:cNvPr id="8" name="Straight Connector 7"/>
          <p:cNvCxnSpPr/>
          <p:nvPr/>
        </p:nvCxnSpPr>
        <p:spPr>
          <a:xfrm>
            <a:off x="3962400" y="1350534"/>
            <a:ext cx="0" cy="4516866"/>
          </a:xfrm>
          <a:prstGeom prst="line">
            <a:avLst/>
          </a:prstGeom>
          <a:ln w="635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721144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chemeClr val="accent4">
                    <a:lumMod val="75000"/>
                  </a:schemeClr>
                </a:solidFill>
              </a:rPr>
              <a:t>High Risk Care Plan</a:t>
            </a:r>
            <a:endParaRPr lang="en-US" sz="3200" b="1" dirty="0">
              <a:solidFill>
                <a:schemeClr val="accent4">
                  <a:lumMod val="75000"/>
                </a:schemeClr>
              </a:solidFill>
            </a:endParaRPr>
          </a:p>
        </p:txBody>
      </p:sp>
      <p:sp>
        <p:nvSpPr>
          <p:cNvPr id="3" name="Content Placeholder 2"/>
          <p:cNvSpPr>
            <a:spLocks noGrp="1"/>
          </p:cNvSpPr>
          <p:nvPr>
            <p:ph sz="half" idx="1"/>
          </p:nvPr>
        </p:nvSpPr>
        <p:spPr>
          <a:xfrm>
            <a:off x="457200" y="1600200"/>
            <a:ext cx="8382000" cy="4525963"/>
          </a:xfrm>
        </p:spPr>
        <p:txBody>
          <a:bodyPr>
            <a:normAutofit/>
          </a:bodyPr>
          <a:lstStyle/>
          <a:p>
            <a:pPr marL="457200" lvl="1" indent="0">
              <a:buNone/>
            </a:pPr>
            <a:r>
              <a:rPr lang="en-US" dirty="0" smtClean="0"/>
              <a:t>	</a:t>
            </a:r>
            <a:endParaRPr lang="en-US" dirty="0" smtClean="0"/>
          </a:p>
          <a:p>
            <a:pPr lvl="1">
              <a:buFont typeface="Arial" panose="020B0604020202020204" pitchFamily="34" charset="0"/>
              <a:buChar char="•"/>
            </a:pPr>
            <a:r>
              <a:rPr lang="en-US" sz="4400" dirty="0" smtClean="0">
                <a:latin typeface="+mj-lt"/>
              </a:rPr>
              <a:t>Tell </a:t>
            </a:r>
            <a:r>
              <a:rPr lang="en-US" sz="4400" dirty="0" smtClean="0">
                <a:latin typeface="+mj-lt"/>
              </a:rPr>
              <a:t>the participant’s “story”</a:t>
            </a:r>
          </a:p>
          <a:p>
            <a:pPr lvl="1">
              <a:buFont typeface="Arial" panose="020B0604020202020204" pitchFamily="34" charset="0"/>
              <a:buChar char="•"/>
            </a:pPr>
            <a:r>
              <a:rPr lang="en-US" sz="4400" dirty="0" smtClean="0">
                <a:latin typeface="+mj-lt"/>
              </a:rPr>
              <a:t>	What happened at the visit</a:t>
            </a:r>
          </a:p>
          <a:p>
            <a:pPr lvl="1">
              <a:buFont typeface="Arial" panose="020B0604020202020204" pitchFamily="34" charset="0"/>
              <a:buChar char="•"/>
            </a:pPr>
            <a:r>
              <a:rPr lang="en-US" sz="4400" dirty="0" smtClean="0">
                <a:latin typeface="+mj-lt"/>
              </a:rPr>
              <a:t>	What is happening next </a:t>
            </a:r>
          </a:p>
        </p:txBody>
      </p:sp>
    </p:spTree>
    <p:extLst>
      <p:ext uri="{BB962C8B-B14F-4D97-AF65-F5344CB8AC3E}">
        <p14:creationId xmlns:p14="http://schemas.microsoft.com/office/powerpoint/2010/main" val="6872074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Targeted Questions for High Risk Efficiency</a:t>
            </a:r>
            <a:endParaRPr lang="en-US" dirty="0"/>
          </a:p>
        </p:txBody>
      </p:sp>
      <p:sp>
        <p:nvSpPr>
          <p:cNvPr id="3" name="Content Placeholder 2"/>
          <p:cNvSpPr>
            <a:spLocks noGrp="1"/>
          </p:cNvSpPr>
          <p:nvPr>
            <p:ph sz="half" idx="1"/>
          </p:nvPr>
        </p:nvSpPr>
        <p:spPr/>
        <p:txBody>
          <a:bodyPr/>
          <a:lstStyle/>
          <a:p>
            <a:r>
              <a:rPr lang="en-US" dirty="0" smtClean="0"/>
              <a:t>What are the High Risk Reasons?</a:t>
            </a:r>
          </a:p>
          <a:p>
            <a:r>
              <a:rPr lang="en-US" dirty="0" smtClean="0"/>
              <a:t>What was the goal?</a:t>
            </a:r>
          </a:p>
          <a:p>
            <a:r>
              <a:rPr lang="en-US" dirty="0" smtClean="0"/>
              <a:t>Was everything captured at the certification?</a:t>
            </a:r>
          </a:p>
          <a:p>
            <a:r>
              <a:rPr lang="en-US" dirty="0" smtClean="0"/>
              <a:t>Overall growth –what does it look like?</a:t>
            </a:r>
          </a:p>
          <a:p>
            <a:r>
              <a:rPr lang="en-US" dirty="0" smtClean="0"/>
              <a:t>How has the participant’s situation changed over time (may be from documentation history or from recall)?</a:t>
            </a:r>
          </a:p>
          <a:p>
            <a:r>
              <a:rPr lang="en-US" dirty="0" smtClean="0"/>
              <a:t>Does the client recall their goal?  </a:t>
            </a:r>
          </a:p>
          <a:p>
            <a:r>
              <a:rPr lang="en-US" dirty="0" smtClean="0"/>
              <a:t>How does the client feel about WIC?</a:t>
            </a:r>
          </a:p>
        </p:txBody>
      </p:sp>
    </p:spTree>
    <p:extLst>
      <p:ext uri="{BB962C8B-B14F-4D97-AF65-F5344CB8AC3E}">
        <p14:creationId xmlns:p14="http://schemas.microsoft.com/office/powerpoint/2010/main" val="39718598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Targeted Questions for High Risk Efficiency</a:t>
            </a:r>
          </a:p>
        </p:txBody>
      </p:sp>
      <p:sp>
        <p:nvSpPr>
          <p:cNvPr id="3" name="Content Placeholder 2"/>
          <p:cNvSpPr>
            <a:spLocks noGrp="1"/>
          </p:cNvSpPr>
          <p:nvPr>
            <p:ph sz="half" idx="1"/>
          </p:nvPr>
        </p:nvSpPr>
        <p:spPr/>
        <p:txBody>
          <a:bodyPr/>
          <a:lstStyle/>
          <a:p>
            <a:r>
              <a:rPr lang="en-US" dirty="0" smtClean="0"/>
              <a:t>Are they on a non-contract or special formulas (exempt formulas and WIC Nutritionals)?</a:t>
            </a:r>
          </a:p>
          <a:p>
            <a:r>
              <a:rPr lang="en-US" dirty="0" smtClean="0"/>
              <a:t>Have they missed visits?</a:t>
            </a:r>
          </a:p>
          <a:p>
            <a:r>
              <a:rPr lang="en-US" dirty="0" smtClean="0"/>
              <a:t>Is the MDF current?</a:t>
            </a:r>
          </a:p>
          <a:p>
            <a:r>
              <a:rPr lang="en-US" dirty="0" smtClean="0"/>
              <a:t>Did the Nutrition Assistant or WIC Clerk give you some information that is important to evaluate?</a:t>
            </a:r>
          </a:p>
          <a:p>
            <a:r>
              <a:rPr lang="en-US" dirty="0" smtClean="0"/>
              <a:t>Specific questions by type like for BF – were they having problems, how are they nursing, did they have </a:t>
            </a:r>
            <a:r>
              <a:rPr lang="en-US" dirty="0" err="1" smtClean="0"/>
              <a:t>c-section</a:t>
            </a:r>
            <a:r>
              <a:rPr lang="en-US" dirty="0" smtClean="0"/>
              <a:t>?</a:t>
            </a:r>
          </a:p>
          <a:p>
            <a:endParaRPr lang="en-US" dirty="0" smtClean="0"/>
          </a:p>
          <a:p>
            <a:endParaRPr lang="en-US" dirty="0"/>
          </a:p>
        </p:txBody>
      </p:sp>
    </p:spTree>
    <p:extLst>
      <p:ext uri="{BB962C8B-B14F-4D97-AF65-F5344CB8AC3E}">
        <p14:creationId xmlns:p14="http://schemas.microsoft.com/office/powerpoint/2010/main" val="12217916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0641" y="381000"/>
            <a:ext cx="8839200" cy="990600"/>
          </a:xfrm>
        </p:spPr>
        <p:txBody>
          <a:bodyPr/>
          <a:lstStyle/>
          <a:p>
            <a:r>
              <a:rPr lang="en-US" dirty="0" smtClean="0"/>
              <a:t>Prioritize</a:t>
            </a:r>
            <a:endParaRPr lang="en-US" dirty="0"/>
          </a:p>
        </p:txBody>
      </p:sp>
      <p:sp>
        <p:nvSpPr>
          <p:cNvPr id="3" name="Content Placeholder 2"/>
          <p:cNvSpPr>
            <a:spLocks noGrp="1"/>
          </p:cNvSpPr>
          <p:nvPr>
            <p:ph sz="half" idx="1"/>
          </p:nvPr>
        </p:nvSpPr>
        <p:spPr>
          <a:xfrm>
            <a:off x="304800" y="1295400"/>
            <a:ext cx="8382000" cy="4830763"/>
          </a:xfrm>
        </p:spPr>
        <p:txBody>
          <a:bodyPr>
            <a:normAutofit/>
          </a:bodyPr>
          <a:lstStyle/>
          <a:p>
            <a:r>
              <a:rPr lang="en-US" dirty="0" smtClean="0"/>
              <a:t>Focus </a:t>
            </a:r>
          </a:p>
          <a:p>
            <a:pPr lvl="1"/>
            <a:r>
              <a:rPr lang="en-US" dirty="0" smtClean="0"/>
              <a:t>Based </a:t>
            </a:r>
            <a:r>
              <a:rPr lang="en-US" dirty="0" smtClean="0"/>
              <a:t>on Client need and concerns brought up in the visit</a:t>
            </a:r>
          </a:p>
          <a:p>
            <a:pPr lvl="1"/>
            <a:r>
              <a:rPr lang="en-US" dirty="0" smtClean="0"/>
              <a:t>Identified Risk</a:t>
            </a:r>
          </a:p>
          <a:p>
            <a:pPr lvl="1"/>
            <a:r>
              <a:rPr lang="en-US" dirty="0" smtClean="0"/>
              <a:t>History in WIC</a:t>
            </a:r>
          </a:p>
          <a:p>
            <a:pPr lvl="1"/>
            <a:r>
              <a:rPr lang="en-US" dirty="0" smtClean="0"/>
              <a:t>What is the clinic like today?</a:t>
            </a:r>
          </a:p>
          <a:p>
            <a:pPr lvl="2"/>
            <a:r>
              <a:rPr lang="en-US" sz="2400" dirty="0" smtClean="0"/>
              <a:t>Short staffed</a:t>
            </a:r>
          </a:p>
          <a:p>
            <a:pPr lvl="2"/>
            <a:r>
              <a:rPr lang="en-US" sz="2400" dirty="0" smtClean="0"/>
              <a:t>High Show rate</a:t>
            </a:r>
          </a:p>
          <a:p>
            <a:r>
              <a:rPr lang="en-US" dirty="0" smtClean="0"/>
              <a:t>Remember you are “fishing” for information – throw out a lure and see what get. </a:t>
            </a:r>
          </a:p>
          <a:p>
            <a:r>
              <a:rPr lang="en-US" dirty="0" smtClean="0"/>
              <a:t>USE YOUR Critical Thinking Skills</a:t>
            </a:r>
          </a:p>
          <a:p>
            <a:pPr lvl="1"/>
            <a:endParaRPr lang="en-US" dirty="0" smtClean="0"/>
          </a:p>
          <a:p>
            <a:pPr lvl="2"/>
            <a:endParaRPr lang="en-US" dirty="0" smtClean="0"/>
          </a:p>
        </p:txBody>
      </p:sp>
    </p:spTree>
    <p:extLst>
      <p:ext uri="{BB962C8B-B14F-4D97-AF65-F5344CB8AC3E}">
        <p14:creationId xmlns:p14="http://schemas.microsoft.com/office/powerpoint/2010/main" val="15462327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normAutofit/>
          </a:bodyPr>
          <a:lstStyle/>
          <a:p>
            <a:r>
              <a:rPr lang="en-US" sz="3200" b="1" dirty="0" smtClean="0">
                <a:solidFill>
                  <a:schemeClr val="accent4">
                    <a:lumMod val="75000"/>
                  </a:schemeClr>
                </a:solidFill>
              </a:rPr>
              <a:t>TX </a:t>
            </a:r>
            <a:r>
              <a:rPr lang="en-US" b="1" i="1" dirty="0" smtClean="0">
                <a:solidFill>
                  <a:schemeClr val="accent4">
                    <a:lumMod val="75000"/>
                  </a:schemeClr>
                </a:solidFill>
              </a:rPr>
              <a:t>Plan</a:t>
            </a:r>
            <a:r>
              <a:rPr lang="en-US" sz="3200" b="1" dirty="0" smtClean="0">
                <a:solidFill>
                  <a:schemeClr val="accent4">
                    <a:lumMod val="75000"/>
                  </a:schemeClr>
                </a:solidFill>
              </a:rPr>
              <a:t>ning Appropriate Referrals Made</a:t>
            </a:r>
            <a:endParaRPr lang="en-US" sz="3200" b="1" dirty="0">
              <a:solidFill>
                <a:schemeClr val="accent4">
                  <a:lumMod val="75000"/>
                </a:schemeClr>
              </a:solidFill>
            </a:endParaRPr>
          </a:p>
        </p:txBody>
      </p:sp>
      <p:sp>
        <p:nvSpPr>
          <p:cNvPr id="14" name="Content Placeholder 13"/>
          <p:cNvSpPr>
            <a:spLocks noGrp="1"/>
          </p:cNvSpPr>
          <p:nvPr>
            <p:ph sz="half" idx="1"/>
          </p:nvPr>
        </p:nvSpPr>
        <p:spPr>
          <a:xfrm>
            <a:off x="457200" y="1600200"/>
            <a:ext cx="8305800" cy="4525963"/>
          </a:xfrm>
        </p:spPr>
        <p:txBody>
          <a:bodyPr>
            <a:normAutofit/>
          </a:bodyPr>
          <a:lstStyle/>
          <a:p>
            <a:r>
              <a:rPr lang="en-US" b="1" dirty="0" smtClean="0"/>
              <a:t>Children’s First</a:t>
            </a:r>
          </a:p>
          <a:p>
            <a:pPr lvl="1"/>
            <a:r>
              <a:rPr lang="en-US" dirty="0" smtClean="0"/>
              <a:t>Copy of referral in chart?</a:t>
            </a:r>
          </a:p>
          <a:p>
            <a:pPr lvl="1"/>
            <a:r>
              <a:rPr lang="en-US" dirty="0" smtClean="0"/>
              <a:t>Documented in notes?</a:t>
            </a:r>
          </a:p>
          <a:p>
            <a:r>
              <a:rPr lang="en-US" b="1" dirty="0" smtClean="0"/>
              <a:t>Physician/Specialist</a:t>
            </a:r>
          </a:p>
          <a:p>
            <a:pPr lvl="1"/>
            <a:r>
              <a:rPr lang="en-US" dirty="0" smtClean="0"/>
              <a:t>Growth and development concerns</a:t>
            </a:r>
          </a:p>
          <a:p>
            <a:pPr lvl="1">
              <a:buNone/>
            </a:pPr>
            <a:endParaRPr lang="en-US" dirty="0" smtClean="0"/>
          </a:p>
        </p:txBody>
      </p:sp>
    </p:spTree>
    <p:extLst>
      <p:ext uri="{BB962C8B-B14F-4D97-AF65-F5344CB8AC3E}">
        <p14:creationId xmlns:p14="http://schemas.microsoft.com/office/powerpoint/2010/main" val="38946100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200" b="1" dirty="0" err="1" smtClean="0">
                <a:solidFill>
                  <a:schemeClr val="accent4">
                    <a:lumMod val="75000"/>
                  </a:schemeClr>
                </a:solidFill>
              </a:rPr>
              <a:t>Tx</a:t>
            </a:r>
            <a:r>
              <a:rPr lang="en-US" sz="3200" b="1" dirty="0" smtClean="0">
                <a:solidFill>
                  <a:schemeClr val="accent4">
                    <a:lumMod val="75000"/>
                  </a:schemeClr>
                </a:solidFill>
              </a:rPr>
              <a:t> </a:t>
            </a:r>
            <a:r>
              <a:rPr lang="en-US" b="1" i="1" dirty="0" smtClean="0">
                <a:solidFill>
                  <a:schemeClr val="accent4">
                    <a:lumMod val="75000"/>
                  </a:schemeClr>
                </a:solidFill>
              </a:rPr>
              <a:t>Plan</a:t>
            </a:r>
            <a:r>
              <a:rPr lang="en-US" sz="3200" b="1" dirty="0" smtClean="0">
                <a:solidFill>
                  <a:schemeClr val="accent4">
                    <a:lumMod val="75000"/>
                  </a:schemeClr>
                </a:solidFill>
              </a:rPr>
              <a:t>ning - Issuance Matches Medical Documentation - </a:t>
            </a:r>
            <a:r>
              <a:rPr lang="en-US" sz="4000" b="1" i="1" dirty="0" smtClean="0">
                <a:solidFill>
                  <a:schemeClr val="accent4">
                    <a:lumMod val="75000"/>
                  </a:schemeClr>
                </a:solidFill>
              </a:rPr>
              <a:t>Formula </a:t>
            </a:r>
            <a:endParaRPr lang="en-US" sz="4000" b="1" i="1" dirty="0">
              <a:solidFill>
                <a:schemeClr val="accent4">
                  <a:lumMod val="75000"/>
                </a:schemeClr>
              </a:solidFill>
            </a:endParaRPr>
          </a:p>
        </p:txBody>
      </p:sp>
      <p:sp>
        <p:nvSpPr>
          <p:cNvPr id="3" name="Content Placeholder 2"/>
          <p:cNvSpPr>
            <a:spLocks noGrp="1"/>
          </p:cNvSpPr>
          <p:nvPr>
            <p:ph sz="half" idx="1"/>
          </p:nvPr>
        </p:nvSpPr>
        <p:spPr>
          <a:xfrm>
            <a:off x="457200" y="1600200"/>
            <a:ext cx="8382000" cy="4525963"/>
          </a:xfrm>
        </p:spPr>
        <p:txBody>
          <a:bodyPr>
            <a:normAutofit/>
          </a:bodyPr>
          <a:lstStyle/>
          <a:p>
            <a:r>
              <a:rPr lang="en-US" dirty="0" smtClean="0"/>
              <a:t>Was the correct formula issued?</a:t>
            </a:r>
          </a:p>
          <a:p>
            <a:pPr lvl="1"/>
            <a:r>
              <a:rPr lang="en-US" dirty="0" smtClean="0"/>
              <a:t>Infant </a:t>
            </a:r>
            <a:r>
              <a:rPr lang="en-US" dirty="0" err="1" smtClean="0"/>
              <a:t>vs</a:t>
            </a:r>
            <a:r>
              <a:rPr lang="en-US" dirty="0" smtClean="0"/>
              <a:t> junior</a:t>
            </a:r>
          </a:p>
          <a:p>
            <a:pPr lvl="1"/>
            <a:r>
              <a:rPr lang="en-US" dirty="0" smtClean="0"/>
              <a:t>Regular </a:t>
            </a:r>
            <a:r>
              <a:rPr lang="en-US" dirty="0" err="1" smtClean="0"/>
              <a:t>vs</a:t>
            </a:r>
            <a:r>
              <a:rPr lang="en-US" dirty="0" smtClean="0"/>
              <a:t> fiber</a:t>
            </a:r>
          </a:p>
          <a:p>
            <a:r>
              <a:rPr lang="en-US" dirty="0" smtClean="0"/>
              <a:t>Was the amount prescribed on the MDF the amount issued?</a:t>
            </a:r>
          </a:p>
          <a:p>
            <a:pPr lvl="1"/>
            <a:r>
              <a:rPr lang="en-US" dirty="0" smtClean="0"/>
              <a:t>For fully formula fed infants – always issue max allowed</a:t>
            </a:r>
          </a:p>
          <a:p>
            <a:pPr lvl="1"/>
            <a:r>
              <a:rPr lang="en-US" dirty="0" smtClean="0"/>
              <a:t>For children – issue only amount prescribed (up to max)</a:t>
            </a:r>
          </a:p>
          <a:p>
            <a:endParaRPr lang="en-US" dirty="0" smtClean="0"/>
          </a:p>
          <a:p>
            <a:pPr lvl="1"/>
            <a:endParaRPr lang="en-US" dirty="0" smtClean="0"/>
          </a:p>
          <a:p>
            <a:pPr lvl="1">
              <a:buNone/>
            </a:pPr>
            <a:endParaRPr lang="en-US" dirty="0" smtClean="0"/>
          </a:p>
        </p:txBody>
      </p:sp>
    </p:spTree>
    <p:extLst>
      <p:ext uri="{BB962C8B-B14F-4D97-AF65-F5344CB8AC3E}">
        <p14:creationId xmlns:p14="http://schemas.microsoft.com/office/powerpoint/2010/main" val="32780951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190500" y="381000"/>
            <a:ext cx="8839200" cy="990600"/>
          </a:xfrm>
        </p:spPr>
        <p:txBody>
          <a:bodyPr/>
          <a:lstStyle/>
          <a:p>
            <a:pPr eaLnBrk="1" hangingPunct="1"/>
            <a:r>
              <a:rPr lang="en-US" dirty="0" smtClean="0">
                <a:latin typeface="Arial" charset="0"/>
              </a:rPr>
              <a:t>GA WIC</a:t>
            </a:r>
          </a:p>
        </p:txBody>
      </p:sp>
      <p:sp>
        <p:nvSpPr>
          <p:cNvPr id="37891" name="Rectangle 3"/>
          <p:cNvSpPr>
            <a:spLocks noGrp="1" noChangeArrowheads="1"/>
          </p:cNvSpPr>
          <p:nvPr>
            <p:ph idx="1"/>
          </p:nvPr>
        </p:nvSpPr>
        <p:spPr/>
        <p:txBody>
          <a:bodyPr>
            <a:normAutofit/>
          </a:bodyPr>
          <a:lstStyle/>
          <a:p>
            <a:pPr eaLnBrk="1" hangingPunct="1">
              <a:buFontTx/>
              <a:buNone/>
            </a:pPr>
            <a:r>
              <a:rPr lang="en-US" dirty="0" smtClean="0"/>
              <a:t>Objectives: </a:t>
            </a:r>
          </a:p>
          <a:p>
            <a:pPr eaLnBrk="1" hangingPunct="1">
              <a:buFontTx/>
              <a:buNone/>
            </a:pPr>
            <a:r>
              <a:rPr lang="en-US" dirty="0" smtClean="0"/>
              <a:t> Participants will be able to:</a:t>
            </a:r>
          </a:p>
          <a:p>
            <a:pPr eaLnBrk="1" hangingPunct="1">
              <a:buFontTx/>
              <a:buNone/>
            </a:pPr>
            <a:r>
              <a:rPr lang="en-US" dirty="0" smtClean="0"/>
              <a:t>1.)	Utilize Nutrition Care Process to provide and document High Risk Secondary Education.</a:t>
            </a:r>
          </a:p>
          <a:p>
            <a:pPr eaLnBrk="1" hangingPunct="1">
              <a:buFontTx/>
              <a:buNone/>
            </a:pPr>
            <a:r>
              <a:rPr lang="en-US" i="1" dirty="0" smtClean="0"/>
              <a:t>2.) 	</a:t>
            </a:r>
            <a:r>
              <a:rPr lang="en-US" dirty="0" smtClean="0"/>
              <a:t>Identify targeted questions to increase efficiency and effectiveness in conducting the WIC High Risk Secondary Education.</a:t>
            </a:r>
          </a:p>
          <a:p>
            <a:pPr eaLnBrk="1" hangingPunct="1">
              <a:buFontTx/>
              <a:buNone/>
            </a:pPr>
            <a:r>
              <a:rPr lang="en-US" dirty="0"/>
              <a:t>3</a:t>
            </a:r>
            <a:r>
              <a:rPr lang="en-US" dirty="0" smtClean="0"/>
              <a:t>.)	Utilize SOAP/ADIME notes to completely and accurately document the High Risk Secondary Education to meet WIC High Risk Secondary Ed requirements. </a:t>
            </a:r>
          </a:p>
          <a:p>
            <a:pPr eaLnBrk="1" hangingPunct="1">
              <a:buFontTx/>
              <a:buNone/>
            </a:pPr>
            <a:endParaRPr lang="en-US" dirty="0" smtClean="0"/>
          </a:p>
          <a:p>
            <a:pPr eaLnBrk="1" hangingPunct="1">
              <a:buFontTx/>
              <a:buNone/>
            </a:pPr>
            <a:endParaRPr lang="en-US" dirty="0"/>
          </a:p>
        </p:txBody>
      </p:sp>
    </p:spTree>
    <p:extLst>
      <p:ext uri="{BB962C8B-B14F-4D97-AF65-F5344CB8AC3E}">
        <p14:creationId xmlns:p14="http://schemas.microsoft.com/office/powerpoint/2010/main" val="238330458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200" b="1" dirty="0" smtClean="0">
                <a:solidFill>
                  <a:schemeClr val="accent4">
                    <a:lumMod val="75000"/>
                  </a:schemeClr>
                </a:solidFill>
              </a:rPr>
              <a:t>TX </a:t>
            </a:r>
            <a:r>
              <a:rPr lang="en-US" b="1" i="1" dirty="0" smtClean="0">
                <a:solidFill>
                  <a:schemeClr val="accent4">
                    <a:lumMod val="75000"/>
                  </a:schemeClr>
                </a:solidFill>
              </a:rPr>
              <a:t>Plan</a:t>
            </a:r>
            <a:r>
              <a:rPr lang="en-US" sz="3200" b="1" dirty="0" smtClean="0">
                <a:solidFill>
                  <a:schemeClr val="accent4">
                    <a:lumMod val="75000"/>
                  </a:schemeClr>
                </a:solidFill>
              </a:rPr>
              <a:t>ning Issuance Matches Medical Documentation - </a:t>
            </a:r>
            <a:r>
              <a:rPr lang="en-US" sz="4000" b="1" i="1" dirty="0" smtClean="0">
                <a:solidFill>
                  <a:schemeClr val="accent4">
                    <a:lumMod val="75000"/>
                  </a:schemeClr>
                </a:solidFill>
              </a:rPr>
              <a:t>Food</a:t>
            </a:r>
            <a:endParaRPr lang="en-US" sz="4000" b="1" i="1" dirty="0">
              <a:solidFill>
                <a:schemeClr val="accent4">
                  <a:lumMod val="75000"/>
                </a:schemeClr>
              </a:solidFill>
            </a:endParaRPr>
          </a:p>
        </p:txBody>
      </p:sp>
      <p:sp>
        <p:nvSpPr>
          <p:cNvPr id="3" name="Content Placeholder 2"/>
          <p:cNvSpPr>
            <a:spLocks noGrp="1"/>
          </p:cNvSpPr>
          <p:nvPr>
            <p:ph sz="half" idx="1"/>
          </p:nvPr>
        </p:nvSpPr>
        <p:spPr>
          <a:xfrm>
            <a:off x="457200" y="1600200"/>
            <a:ext cx="8382000" cy="4525963"/>
          </a:xfrm>
        </p:spPr>
        <p:txBody>
          <a:bodyPr>
            <a:normAutofit/>
          </a:bodyPr>
          <a:lstStyle/>
          <a:p>
            <a:r>
              <a:rPr lang="en-US" dirty="0" smtClean="0"/>
              <a:t>Did the food portion of the package assigned match MDF?</a:t>
            </a:r>
          </a:p>
          <a:p>
            <a:r>
              <a:rPr lang="en-US" dirty="0" smtClean="0"/>
              <a:t>If a 999 food package issued were the correct voucher codes used?</a:t>
            </a:r>
          </a:p>
          <a:p>
            <a:endParaRPr lang="en-US" dirty="0" smtClean="0"/>
          </a:p>
          <a:p>
            <a:pPr>
              <a:buNone/>
            </a:pPr>
            <a:endParaRPr lang="en-US" dirty="0" smtClean="0"/>
          </a:p>
          <a:p>
            <a:endParaRPr lang="en-US" dirty="0" smtClean="0"/>
          </a:p>
          <a:p>
            <a:pPr marL="0" indent="0">
              <a:buNone/>
            </a:pPr>
            <a:endParaRPr lang="en-US" dirty="0" smtClean="0"/>
          </a:p>
          <a:p>
            <a:endParaRPr lang="en-US" dirty="0" smtClean="0"/>
          </a:p>
          <a:p>
            <a:pPr>
              <a:buNone/>
            </a:pPr>
            <a:endParaRPr lang="en-US" dirty="0"/>
          </a:p>
        </p:txBody>
      </p:sp>
    </p:spTree>
    <p:extLst>
      <p:ext uri="{BB962C8B-B14F-4D97-AF65-F5344CB8AC3E}">
        <p14:creationId xmlns:p14="http://schemas.microsoft.com/office/powerpoint/2010/main" val="32444210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200" b="1" dirty="0" smtClean="0">
                <a:solidFill>
                  <a:schemeClr val="accent4">
                    <a:lumMod val="75000"/>
                  </a:schemeClr>
                </a:solidFill>
              </a:rPr>
              <a:t>TX </a:t>
            </a:r>
            <a:r>
              <a:rPr lang="en-US" b="1" i="1" dirty="0" smtClean="0">
                <a:solidFill>
                  <a:schemeClr val="accent4">
                    <a:lumMod val="75000"/>
                  </a:schemeClr>
                </a:solidFill>
              </a:rPr>
              <a:t>Plan</a:t>
            </a:r>
            <a:r>
              <a:rPr lang="en-US" sz="3200" b="1" dirty="0" smtClean="0">
                <a:solidFill>
                  <a:schemeClr val="accent4">
                    <a:lumMod val="75000"/>
                  </a:schemeClr>
                </a:solidFill>
              </a:rPr>
              <a:t>ning - Food Package Changes Adjusted Correctly Documentation </a:t>
            </a:r>
            <a:r>
              <a:rPr lang="en-US" sz="3200" b="1" dirty="0">
                <a:solidFill>
                  <a:schemeClr val="accent4">
                    <a:lumMod val="75000"/>
                  </a:schemeClr>
                </a:solidFill>
              </a:rPr>
              <a:t>- </a:t>
            </a:r>
            <a:r>
              <a:rPr lang="en-US" sz="4000" b="1" i="1" dirty="0">
                <a:solidFill>
                  <a:schemeClr val="accent4">
                    <a:lumMod val="75000"/>
                  </a:schemeClr>
                </a:solidFill>
              </a:rPr>
              <a:t>Food</a:t>
            </a:r>
            <a:endParaRPr lang="en-US" sz="3200" b="1" dirty="0">
              <a:solidFill>
                <a:schemeClr val="accent4">
                  <a:lumMod val="75000"/>
                </a:schemeClr>
              </a:solidFill>
            </a:endParaRPr>
          </a:p>
        </p:txBody>
      </p:sp>
      <p:sp>
        <p:nvSpPr>
          <p:cNvPr id="3" name="Content Placeholder 2"/>
          <p:cNvSpPr>
            <a:spLocks noGrp="1"/>
          </p:cNvSpPr>
          <p:nvPr>
            <p:ph sz="half" idx="1"/>
          </p:nvPr>
        </p:nvSpPr>
        <p:spPr>
          <a:xfrm>
            <a:off x="457200" y="1600200"/>
            <a:ext cx="8382000" cy="4525963"/>
          </a:xfrm>
        </p:spPr>
        <p:txBody>
          <a:bodyPr>
            <a:normAutofit/>
          </a:bodyPr>
          <a:lstStyle/>
          <a:p>
            <a:r>
              <a:rPr lang="en-US" dirty="0" smtClean="0"/>
              <a:t>If vouchers returned, were they voided?</a:t>
            </a:r>
          </a:p>
          <a:p>
            <a:pPr lvl="1"/>
            <a:r>
              <a:rPr lang="en-US" dirty="0" smtClean="0"/>
              <a:t>Never delete history</a:t>
            </a:r>
          </a:p>
          <a:p>
            <a:r>
              <a:rPr lang="en-US" dirty="0" smtClean="0"/>
              <a:t>If formula returned, was the correct amount of new formula issued?</a:t>
            </a:r>
          </a:p>
          <a:p>
            <a:r>
              <a:rPr lang="en-US" dirty="0" smtClean="0"/>
              <a:t>If issued from stock was it documented correctly in formula log? Was tracking voucher issued?</a:t>
            </a:r>
          </a:p>
          <a:p>
            <a:r>
              <a:rPr lang="en-US" dirty="0" smtClean="0"/>
              <a:t>Was food package issuance updated at cert?</a:t>
            </a:r>
          </a:p>
          <a:p>
            <a:endParaRPr lang="en-US" dirty="0" smtClean="0">
              <a:solidFill>
                <a:schemeClr val="accent1">
                  <a:lumMod val="75000"/>
                </a:schemeClr>
              </a:solidFill>
            </a:endParaRPr>
          </a:p>
          <a:p>
            <a:pPr>
              <a:buNone/>
            </a:pPr>
            <a:endParaRPr lang="en-US" dirty="0"/>
          </a:p>
        </p:txBody>
      </p:sp>
    </p:spTree>
    <p:extLst>
      <p:ext uri="{BB962C8B-B14F-4D97-AF65-F5344CB8AC3E}">
        <p14:creationId xmlns:p14="http://schemas.microsoft.com/office/powerpoint/2010/main" val="2663015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6329"/>
            <a:ext cx="8839200" cy="990600"/>
          </a:xfrm>
        </p:spPr>
        <p:txBody>
          <a:bodyPr>
            <a:normAutofit fontScale="90000"/>
          </a:bodyPr>
          <a:lstStyle/>
          <a:p>
            <a:r>
              <a:rPr lang="en-US" sz="3200" b="1" dirty="0" smtClean="0">
                <a:solidFill>
                  <a:schemeClr val="accent4">
                    <a:lumMod val="75000"/>
                  </a:schemeClr>
                </a:solidFill>
              </a:rPr>
              <a:t>GA WIC Minimum Standards - High Risk Contact</a:t>
            </a:r>
            <a:endParaRPr lang="en-US" sz="3200" b="1" dirty="0">
              <a:solidFill>
                <a:schemeClr val="accent4">
                  <a:lumMod val="75000"/>
                </a:schemeClr>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2556706685"/>
              </p:ext>
            </p:extLst>
          </p:nvPr>
        </p:nvGraphicFramePr>
        <p:xfrm>
          <a:off x="304800" y="838200"/>
          <a:ext cx="8458200" cy="5178791"/>
        </p:xfrm>
        <a:graphic>
          <a:graphicData uri="http://schemas.openxmlformats.org/drawingml/2006/table">
            <a:tbl>
              <a:tblPr firstRow="1" bandRow="1">
                <a:tableStyleId>{5C22544A-7EE6-4342-B048-85BDC9FD1C3A}</a:tableStyleId>
              </a:tblPr>
              <a:tblGrid>
                <a:gridCol w="2395243"/>
                <a:gridCol w="6062957"/>
              </a:tblGrid>
              <a:tr h="533579">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600" b="1" dirty="0" smtClean="0"/>
                        <a:t>1.)  Was a high risk contact recorded?</a:t>
                      </a:r>
                      <a:endParaRPr lang="en-US" sz="2600" b="1" dirty="0"/>
                    </a:p>
                  </a:txBody>
                  <a:tcPr/>
                </a:tc>
                <a:tc hMerge="1">
                  <a:txBody>
                    <a:bodyPr/>
                    <a:lstStyle/>
                    <a:p>
                      <a:endParaRPr lang="en-US"/>
                    </a:p>
                  </a:txBody>
                  <a:tcPr/>
                </a:tc>
              </a:tr>
              <a:tr h="600276">
                <a:tc gridSpan="2">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en-US" sz="2600" b="1" dirty="0" smtClean="0"/>
                        <a:t>2.)  Does your note tell the story?  (It can be a short story)</a:t>
                      </a:r>
                      <a:endParaRPr lang="en-US" sz="2600" b="1" dirty="0"/>
                    </a:p>
                  </a:txBody>
                  <a:tcPr/>
                </a:tc>
                <a:tc hMerge="1">
                  <a:txBody>
                    <a:bodyPr/>
                    <a:lstStyle/>
                    <a:p>
                      <a:endParaRPr lang="en-US" dirty="0"/>
                    </a:p>
                  </a:txBody>
                  <a:tcPr/>
                </a:tc>
              </a:tr>
              <a:tr h="1457885">
                <a:tc>
                  <a:txBody>
                    <a:bodyPr/>
                    <a:lstStyle/>
                    <a:p>
                      <a:r>
                        <a:rPr lang="en-US" sz="2400" b="0" dirty="0" smtClean="0"/>
                        <a:t>Subjective*</a:t>
                      </a:r>
                      <a:endParaRPr lang="en-US" sz="2400" b="0" dirty="0"/>
                    </a:p>
                  </a:txBody>
                  <a:tcPr/>
                </a:tc>
                <a:tc>
                  <a:txBody>
                    <a:bodyPr/>
                    <a:lstStyle/>
                    <a:p>
                      <a:pPr marL="914400" lvl="2" indent="-914400"/>
                      <a:r>
                        <a:rPr lang="en-US" sz="2400" b="0" dirty="0" smtClean="0"/>
                        <a:t>Are they tolerating formula?</a:t>
                      </a:r>
                    </a:p>
                    <a:p>
                      <a:pPr marL="914400" lvl="2" indent="-914400"/>
                      <a:r>
                        <a:rPr lang="en-US" sz="2400" b="0" dirty="0" smtClean="0"/>
                        <a:t>How much formula are they consuming?</a:t>
                      </a:r>
                    </a:p>
                    <a:p>
                      <a:r>
                        <a:rPr lang="en-US" sz="2400" b="0" dirty="0" smtClean="0"/>
                        <a:t>What is happening with</a:t>
                      </a:r>
                      <a:r>
                        <a:rPr lang="en-US" sz="2400" b="0" baseline="0" dirty="0" smtClean="0"/>
                        <a:t> their weight?</a:t>
                      </a:r>
                    </a:p>
                    <a:p>
                      <a:r>
                        <a:rPr lang="en-US" sz="2400" b="0" baseline="0" dirty="0" smtClean="0"/>
                        <a:t>What is happening with their </a:t>
                      </a:r>
                      <a:r>
                        <a:rPr lang="en-US" sz="2400" b="0" baseline="0" dirty="0" err="1" smtClean="0"/>
                        <a:t>hgb</a:t>
                      </a:r>
                      <a:r>
                        <a:rPr lang="en-US" sz="2400" b="0" baseline="0" dirty="0" smtClean="0"/>
                        <a:t>?</a:t>
                      </a:r>
                    </a:p>
                  </a:txBody>
                  <a:tcPr/>
                </a:tc>
              </a:tr>
              <a:tr h="720331">
                <a:tc>
                  <a:txBody>
                    <a:bodyPr/>
                    <a:lstStyle/>
                    <a:p>
                      <a:r>
                        <a:rPr lang="en-US" sz="2400" b="0" dirty="0" smtClean="0"/>
                        <a:t>Objective</a:t>
                      </a:r>
                      <a:endParaRPr lang="en-US" sz="2400" b="0" dirty="0"/>
                    </a:p>
                  </a:txBody>
                  <a:tcPr/>
                </a:tc>
                <a:tc>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en-US" sz="2400" b="0" dirty="0" smtClean="0"/>
                        <a:t>List</a:t>
                      </a:r>
                      <a:r>
                        <a:rPr lang="en-US" sz="2400" b="0" baseline="0" dirty="0" smtClean="0"/>
                        <a:t> the reason for the High Risk Contact</a:t>
                      </a:r>
                    </a:p>
                  </a:txBody>
                  <a:tcPr/>
                </a:tc>
              </a:tr>
              <a:tr h="771822">
                <a:tc>
                  <a:txBody>
                    <a:bodyPr/>
                    <a:lstStyle/>
                    <a:p>
                      <a:r>
                        <a:rPr lang="en-US" sz="2400" b="0" dirty="0" smtClean="0"/>
                        <a:t>Assessment</a:t>
                      </a:r>
                      <a:endParaRPr lang="en-US" sz="2400" b="0" dirty="0"/>
                    </a:p>
                  </a:txBody>
                  <a:tcPr/>
                </a:tc>
                <a:tc>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en-US" sz="2400" b="0" dirty="0" smtClean="0"/>
                        <a:t>Evaluation of subjective &amp; objective needed for High Risk</a:t>
                      </a:r>
                    </a:p>
                  </a:txBody>
                  <a:tcPr/>
                </a:tc>
              </a:tr>
              <a:tr h="947165">
                <a:tc>
                  <a:txBody>
                    <a:bodyPr/>
                    <a:lstStyle/>
                    <a:p>
                      <a:r>
                        <a:rPr lang="en-US" sz="2400" b="0" dirty="0" smtClean="0"/>
                        <a:t>Plan</a:t>
                      </a:r>
                      <a:endParaRPr lang="en-US" sz="2400" b="0" dirty="0"/>
                    </a:p>
                  </a:txBody>
                  <a:tcPr/>
                </a:tc>
                <a:tc>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en-US" sz="2400" b="0" dirty="0" smtClean="0"/>
                        <a:t>What education/counseling was provided?</a:t>
                      </a:r>
                    </a:p>
                    <a:p>
                      <a:pPr marL="0" marR="0" lvl="2" indent="0" algn="l" defTabSz="914400" rtl="0" eaLnBrk="1" fontAlgn="auto" latinLnBrk="0" hangingPunct="1">
                        <a:lnSpc>
                          <a:spcPct val="100000"/>
                        </a:lnSpc>
                        <a:spcBef>
                          <a:spcPts val="0"/>
                        </a:spcBef>
                        <a:spcAft>
                          <a:spcPts val="0"/>
                        </a:spcAft>
                        <a:buClrTx/>
                        <a:buSzTx/>
                        <a:buFontTx/>
                        <a:buNone/>
                        <a:tabLst/>
                        <a:defRPr/>
                      </a:pPr>
                      <a:r>
                        <a:rPr lang="en-US" sz="2400" b="0" dirty="0" smtClean="0"/>
                        <a:t>Follow-up plan</a:t>
                      </a:r>
                    </a:p>
                  </a:txBody>
                  <a:tcPr/>
                </a:tc>
              </a:tr>
            </a:tbl>
          </a:graphicData>
        </a:graphic>
      </p:graphicFrame>
      <p:sp>
        <p:nvSpPr>
          <p:cNvPr id="6" name="TextBox 5"/>
          <p:cNvSpPr txBox="1"/>
          <p:nvPr/>
        </p:nvSpPr>
        <p:spPr>
          <a:xfrm>
            <a:off x="304800" y="6216134"/>
            <a:ext cx="6857198" cy="461665"/>
          </a:xfrm>
          <a:prstGeom prst="rect">
            <a:avLst/>
          </a:prstGeom>
          <a:noFill/>
        </p:spPr>
        <p:txBody>
          <a:bodyPr wrap="none" rtlCol="0">
            <a:spAutoFit/>
          </a:bodyPr>
          <a:lstStyle/>
          <a:p>
            <a:r>
              <a:rPr lang="en-US" sz="2400" dirty="0" smtClean="0"/>
              <a:t>*These are examples and not an all-inclusive list</a:t>
            </a:r>
            <a:endParaRPr lang="en-US" sz="2400" dirty="0"/>
          </a:p>
        </p:txBody>
      </p:sp>
    </p:spTree>
    <p:extLst>
      <p:ext uri="{BB962C8B-B14F-4D97-AF65-F5344CB8AC3E}">
        <p14:creationId xmlns:p14="http://schemas.microsoft.com/office/powerpoint/2010/main" val="6995807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839200" cy="990600"/>
          </a:xfrm>
        </p:spPr>
        <p:txBody>
          <a:bodyPr>
            <a:normAutofit fontScale="90000"/>
          </a:bodyPr>
          <a:lstStyle/>
          <a:p>
            <a:r>
              <a:rPr lang="en-US" sz="3200" b="1" dirty="0" smtClean="0">
                <a:solidFill>
                  <a:schemeClr val="accent4">
                    <a:lumMod val="75000"/>
                  </a:schemeClr>
                </a:solidFill>
              </a:rPr>
              <a:t>GA WIC Minimum Standards - High Risk Contact</a:t>
            </a:r>
            <a:endParaRPr lang="en-US" sz="3200" b="1" dirty="0">
              <a:solidFill>
                <a:schemeClr val="accent4">
                  <a:lumMod val="75000"/>
                </a:schemeClr>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4160305733"/>
              </p:ext>
            </p:extLst>
          </p:nvPr>
        </p:nvGraphicFramePr>
        <p:xfrm>
          <a:off x="283029" y="872131"/>
          <a:ext cx="8686800" cy="5142795"/>
        </p:xfrm>
        <a:graphic>
          <a:graphicData uri="http://schemas.openxmlformats.org/drawingml/2006/table">
            <a:tbl>
              <a:tblPr firstRow="1" bandRow="1">
                <a:tableStyleId>{5C22544A-7EE6-4342-B048-85BDC9FD1C3A}</a:tableStyleId>
              </a:tblPr>
              <a:tblGrid>
                <a:gridCol w="3335112"/>
                <a:gridCol w="5351688"/>
              </a:tblGrid>
              <a:tr h="555301">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600" b="1" dirty="0" smtClean="0"/>
                        <a:t>1.)  Was a high risk contact recorded?</a:t>
                      </a:r>
                      <a:endParaRPr lang="en-US" sz="2600" b="1" dirty="0"/>
                    </a:p>
                  </a:txBody>
                  <a:tcPr/>
                </a:tc>
                <a:tc hMerge="1">
                  <a:txBody>
                    <a:bodyPr/>
                    <a:lstStyle/>
                    <a:p>
                      <a:endParaRPr lang="en-US"/>
                    </a:p>
                  </a:txBody>
                  <a:tcPr/>
                </a:tc>
              </a:tr>
              <a:tr h="624715">
                <a:tc gridSpan="2">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en-US" sz="2600" b="1" dirty="0" smtClean="0"/>
                        <a:t>2.)  Does your note tell the story?  (It can be a short story)</a:t>
                      </a:r>
                      <a:endParaRPr lang="en-US" sz="2600" b="1" dirty="0"/>
                    </a:p>
                  </a:txBody>
                  <a:tcPr/>
                </a:tc>
                <a:tc hMerge="1">
                  <a:txBody>
                    <a:bodyPr/>
                    <a:lstStyle/>
                    <a:p>
                      <a:endParaRPr lang="en-US" dirty="0"/>
                    </a:p>
                  </a:txBody>
                  <a:tcPr/>
                </a:tc>
              </a:tr>
              <a:tr h="1834036">
                <a:tc>
                  <a:txBody>
                    <a:bodyPr/>
                    <a:lstStyle/>
                    <a:p>
                      <a:r>
                        <a:rPr lang="en-US" sz="2400" b="0" dirty="0" smtClean="0"/>
                        <a:t>Assessment*</a:t>
                      </a:r>
                      <a:endParaRPr lang="en-US" sz="2400" b="0" dirty="0"/>
                    </a:p>
                  </a:txBody>
                  <a:tcPr/>
                </a:tc>
                <a:tc>
                  <a:txBody>
                    <a:bodyPr/>
                    <a:lstStyle/>
                    <a:p>
                      <a:pPr marL="914400" lvl="2" indent="-914400"/>
                      <a:r>
                        <a:rPr lang="en-US" sz="2400" b="0" dirty="0" smtClean="0"/>
                        <a:t>Are they tolerating formula?</a:t>
                      </a:r>
                    </a:p>
                    <a:p>
                      <a:pPr marL="914400" lvl="2" indent="-914400"/>
                      <a:r>
                        <a:rPr lang="en-US" sz="2400" b="0" dirty="0" smtClean="0"/>
                        <a:t>How much formula are they consuming?</a:t>
                      </a:r>
                    </a:p>
                    <a:p>
                      <a:r>
                        <a:rPr lang="en-US" sz="2400" b="0" dirty="0" smtClean="0"/>
                        <a:t>What is happening with</a:t>
                      </a:r>
                      <a:r>
                        <a:rPr lang="en-US" sz="2400" b="0" baseline="0" dirty="0" smtClean="0"/>
                        <a:t> their weight?</a:t>
                      </a:r>
                    </a:p>
                    <a:p>
                      <a:r>
                        <a:rPr lang="en-US" sz="2400" b="0" baseline="0" dirty="0" smtClean="0"/>
                        <a:t>Evaluation of the necessary information for the high risk visit</a:t>
                      </a:r>
                    </a:p>
                  </a:txBody>
                  <a:tcPr/>
                </a:tc>
              </a:tr>
              <a:tr h="472006">
                <a:tc>
                  <a:txBody>
                    <a:bodyPr/>
                    <a:lstStyle/>
                    <a:p>
                      <a:r>
                        <a:rPr lang="en-US" sz="2400" b="0" dirty="0" smtClean="0"/>
                        <a:t>Diagnosis</a:t>
                      </a:r>
                      <a:endParaRPr lang="en-US" sz="2400" b="0" dirty="0"/>
                    </a:p>
                  </a:txBody>
                  <a:tcPr/>
                </a:tc>
                <a:tc>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en-US" sz="2400" b="0" dirty="0" smtClean="0"/>
                        <a:t>List</a:t>
                      </a:r>
                      <a:r>
                        <a:rPr lang="en-US" sz="2400" b="0" baseline="0" dirty="0" smtClean="0"/>
                        <a:t> the reason for the High Risk Contact</a:t>
                      </a:r>
                      <a:endParaRPr lang="en-US" sz="2400" b="0" dirty="0"/>
                    </a:p>
                  </a:txBody>
                  <a:tcPr/>
                </a:tc>
              </a:tr>
              <a:tr h="584807">
                <a:tc>
                  <a:txBody>
                    <a:bodyPr/>
                    <a:lstStyle/>
                    <a:p>
                      <a:r>
                        <a:rPr lang="en-US" sz="2400" b="0" dirty="0" smtClean="0"/>
                        <a:t>Intervention</a:t>
                      </a:r>
                      <a:endParaRPr lang="en-US" sz="2400" b="0" dirty="0"/>
                    </a:p>
                  </a:txBody>
                  <a:tcPr/>
                </a:tc>
                <a:tc>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en-US" sz="2400" b="0" dirty="0" smtClean="0"/>
                        <a:t>What education/counseling was provided?</a:t>
                      </a:r>
                      <a:endParaRPr lang="en-US" sz="2400" b="0" dirty="0"/>
                    </a:p>
                  </a:txBody>
                  <a:tcPr/>
                </a:tc>
              </a:tr>
              <a:tr h="985726">
                <a:tc>
                  <a:txBody>
                    <a:bodyPr/>
                    <a:lstStyle/>
                    <a:p>
                      <a:r>
                        <a:rPr lang="en-US" sz="2400" b="0" dirty="0" smtClean="0"/>
                        <a:t>Monitoring/Evaluation</a:t>
                      </a:r>
                      <a:endParaRPr lang="en-US" sz="2400" b="0" dirty="0"/>
                    </a:p>
                  </a:txBody>
                  <a:tcPr/>
                </a:tc>
                <a:tc>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en-US" sz="2400" b="0" dirty="0" smtClean="0"/>
                        <a:t>Did they meet their goal?</a:t>
                      </a:r>
                    </a:p>
                    <a:p>
                      <a:pPr marL="0" marR="0" lvl="2" indent="0" algn="l" defTabSz="914400" rtl="0" eaLnBrk="1" fontAlgn="auto" latinLnBrk="0" hangingPunct="1">
                        <a:lnSpc>
                          <a:spcPct val="100000"/>
                        </a:lnSpc>
                        <a:spcBef>
                          <a:spcPts val="0"/>
                        </a:spcBef>
                        <a:spcAft>
                          <a:spcPts val="0"/>
                        </a:spcAft>
                        <a:buClrTx/>
                        <a:buSzTx/>
                        <a:buFontTx/>
                        <a:buNone/>
                        <a:tabLst/>
                        <a:defRPr/>
                      </a:pPr>
                      <a:r>
                        <a:rPr lang="en-US" sz="2400" b="0" dirty="0" smtClean="0"/>
                        <a:t>Follow-up plan</a:t>
                      </a:r>
                    </a:p>
                  </a:txBody>
                  <a:tcPr/>
                </a:tc>
              </a:tr>
            </a:tbl>
          </a:graphicData>
        </a:graphic>
      </p:graphicFrame>
      <p:sp>
        <p:nvSpPr>
          <p:cNvPr id="6" name="TextBox 5"/>
          <p:cNvSpPr txBox="1"/>
          <p:nvPr/>
        </p:nvSpPr>
        <p:spPr>
          <a:xfrm>
            <a:off x="0" y="6248204"/>
            <a:ext cx="6857198" cy="461665"/>
          </a:xfrm>
          <a:prstGeom prst="rect">
            <a:avLst/>
          </a:prstGeom>
          <a:noFill/>
        </p:spPr>
        <p:txBody>
          <a:bodyPr wrap="none" rtlCol="0">
            <a:spAutoFit/>
          </a:bodyPr>
          <a:lstStyle/>
          <a:p>
            <a:r>
              <a:rPr lang="en-US" sz="2400" dirty="0" smtClean="0"/>
              <a:t>*These are examples and not an all-inclusive list</a:t>
            </a:r>
            <a:endParaRPr lang="en-US" sz="2400" dirty="0"/>
          </a:p>
        </p:txBody>
      </p:sp>
    </p:spTree>
    <p:extLst>
      <p:ext uri="{BB962C8B-B14F-4D97-AF65-F5344CB8AC3E}">
        <p14:creationId xmlns:p14="http://schemas.microsoft.com/office/powerpoint/2010/main" val="19423046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LBW/Premature Infant</a:t>
            </a:r>
            <a:endParaRPr lang="en-US" dirty="0"/>
          </a:p>
        </p:txBody>
      </p:sp>
      <p:sp>
        <p:nvSpPr>
          <p:cNvPr id="3" name="Content Placeholder 2"/>
          <p:cNvSpPr>
            <a:spLocks noGrp="1"/>
          </p:cNvSpPr>
          <p:nvPr>
            <p:ph sz="half" idx="1"/>
          </p:nvPr>
        </p:nvSpPr>
        <p:spPr/>
        <p:txBody>
          <a:bodyPr>
            <a:normAutofit/>
          </a:bodyPr>
          <a:lstStyle/>
          <a:p>
            <a:r>
              <a:rPr lang="en-US" dirty="0" smtClean="0"/>
              <a:t>Male certified at 3 weeks old</a:t>
            </a:r>
          </a:p>
          <a:p>
            <a:r>
              <a:rPr lang="en-US" dirty="0" smtClean="0"/>
              <a:t>Born at 35 weeks gestation</a:t>
            </a:r>
          </a:p>
          <a:p>
            <a:r>
              <a:rPr lang="en-US" dirty="0" smtClean="0"/>
              <a:t>Birth Weight: 5 </a:t>
            </a:r>
            <a:r>
              <a:rPr lang="en-US" dirty="0" err="1" smtClean="0"/>
              <a:t>lb</a:t>
            </a:r>
            <a:r>
              <a:rPr lang="en-US" dirty="0" smtClean="0"/>
              <a:t> 4 </a:t>
            </a:r>
            <a:r>
              <a:rPr lang="en-US" dirty="0" err="1" smtClean="0"/>
              <a:t>oz</a:t>
            </a:r>
            <a:r>
              <a:rPr lang="en-US" dirty="0" smtClean="0"/>
              <a:t>   Birth Length: 18 inch</a:t>
            </a:r>
          </a:p>
          <a:p>
            <a:r>
              <a:rPr lang="en-US" dirty="0" smtClean="0"/>
              <a:t>Weight: 7 </a:t>
            </a:r>
            <a:r>
              <a:rPr lang="en-US" dirty="0" err="1" smtClean="0"/>
              <a:t>lb</a:t>
            </a:r>
            <a:r>
              <a:rPr lang="en-US" dirty="0" smtClean="0"/>
              <a:t> 1 </a:t>
            </a:r>
            <a:r>
              <a:rPr lang="en-US" dirty="0" err="1" smtClean="0"/>
              <a:t>oz</a:t>
            </a:r>
            <a:r>
              <a:rPr lang="en-US" dirty="0" smtClean="0"/>
              <a:t> (10</a:t>
            </a:r>
            <a:r>
              <a:rPr lang="en-US" baseline="30000" dirty="0" smtClean="0"/>
              <a:t>th</a:t>
            </a:r>
            <a:r>
              <a:rPr lang="en-US" dirty="0" smtClean="0"/>
              <a:t>)   Length 19.5 inch (5</a:t>
            </a:r>
            <a:r>
              <a:rPr lang="en-US" baseline="30000" dirty="0" smtClean="0"/>
              <a:t>th</a:t>
            </a:r>
            <a:r>
              <a:rPr lang="en-US" dirty="0" smtClean="0"/>
              <a:t>) actual </a:t>
            </a:r>
          </a:p>
          <a:p>
            <a:r>
              <a:rPr lang="en-US" dirty="0" smtClean="0"/>
              <a:t>Risks identified: LBW, Prematurity</a:t>
            </a:r>
          </a:p>
          <a:p>
            <a:r>
              <a:rPr lang="en-US" dirty="0" smtClean="0"/>
              <a:t>Breastfeeding for one half of the feedings</a:t>
            </a:r>
          </a:p>
          <a:p>
            <a:r>
              <a:rPr lang="en-US" dirty="0" err="1" smtClean="0"/>
              <a:t>MDF</a:t>
            </a:r>
            <a:r>
              <a:rPr lang="en-US" dirty="0" smtClean="0"/>
              <a:t> for </a:t>
            </a:r>
            <a:r>
              <a:rPr lang="en-US" dirty="0" err="1" smtClean="0"/>
              <a:t>Neosure</a:t>
            </a:r>
            <a:r>
              <a:rPr lang="en-US" dirty="0" smtClean="0"/>
              <a:t>, assigned </a:t>
            </a:r>
            <a:r>
              <a:rPr lang="en-US" dirty="0" err="1" smtClean="0"/>
              <a:t>MBF</a:t>
            </a:r>
            <a:r>
              <a:rPr lang="en-US" dirty="0" smtClean="0"/>
              <a:t> max package</a:t>
            </a:r>
          </a:p>
        </p:txBody>
      </p:sp>
    </p:spTree>
    <p:extLst>
      <p:ext uri="{BB962C8B-B14F-4D97-AF65-F5344CB8AC3E}">
        <p14:creationId xmlns:p14="http://schemas.microsoft.com/office/powerpoint/2010/main" val="33709327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LBW/Premature Infant</a:t>
            </a:r>
          </a:p>
        </p:txBody>
      </p:sp>
      <p:sp>
        <p:nvSpPr>
          <p:cNvPr id="3" name="Content Placeholder 2"/>
          <p:cNvSpPr>
            <a:spLocks noGrp="1"/>
          </p:cNvSpPr>
          <p:nvPr>
            <p:ph sz="half" idx="1"/>
          </p:nvPr>
        </p:nvSpPr>
        <p:spPr/>
        <p:txBody>
          <a:bodyPr/>
          <a:lstStyle/>
          <a:p>
            <a:pPr marL="0" indent="0">
              <a:buNone/>
            </a:pPr>
            <a:r>
              <a:rPr lang="en-US" dirty="0" smtClean="0"/>
              <a:t>				</a:t>
            </a:r>
          </a:p>
          <a:p>
            <a:pPr marL="0" indent="0">
              <a:buNone/>
            </a:pPr>
            <a:endParaRPr lang="en-US" dirty="0"/>
          </a:p>
          <a:p>
            <a:pPr marL="0" indent="0">
              <a:buNone/>
            </a:pPr>
            <a:endParaRPr lang="en-US" dirty="0"/>
          </a:p>
          <a:p>
            <a:pPr marL="0" indent="0">
              <a:buNone/>
            </a:pPr>
            <a:r>
              <a:rPr lang="en-US" dirty="0" smtClean="0"/>
              <a:t>			</a:t>
            </a:r>
            <a:r>
              <a:rPr lang="en-US" sz="4400" b="1" dirty="0" smtClean="0"/>
              <a:t>Focus</a:t>
            </a:r>
          </a:p>
          <a:p>
            <a:pPr marL="0" indent="0">
              <a:buNone/>
            </a:pPr>
            <a:endParaRPr lang="en-US" dirty="0"/>
          </a:p>
          <a:p>
            <a:endParaRPr lang="en-US" dirty="0" smtClean="0"/>
          </a:p>
        </p:txBody>
      </p:sp>
    </p:spTree>
    <p:extLst>
      <p:ext uri="{BB962C8B-B14F-4D97-AF65-F5344CB8AC3E}">
        <p14:creationId xmlns:p14="http://schemas.microsoft.com/office/powerpoint/2010/main" val="89158158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High </a:t>
            </a:r>
            <a:r>
              <a:rPr lang="en-US" dirty="0" smtClean="0"/>
              <a:t>Risk </a:t>
            </a:r>
            <a:r>
              <a:rPr lang="en-US" dirty="0"/>
              <a:t>follow-up at </a:t>
            </a:r>
            <a:r>
              <a:rPr lang="en-US" dirty="0" smtClean="0"/>
              <a:t>3.5 months</a:t>
            </a:r>
            <a:endParaRPr lang="en-US" dirty="0"/>
          </a:p>
        </p:txBody>
      </p:sp>
      <p:sp>
        <p:nvSpPr>
          <p:cNvPr id="3" name="Content Placeholder 2"/>
          <p:cNvSpPr>
            <a:spLocks noGrp="1"/>
          </p:cNvSpPr>
          <p:nvPr>
            <p:ph sz="half" idx="1"/>
          </p:nvPr>
        </p:nvSpPr>
        <p:spPr/>
        <p:txBody>
          <a:bodyPr>
            <a:normAutofit/>
          </a:bodyPr>
          <a:lstStyle/>
          <a:p>
            <a:pPr marL="0" indent="0">
              <a:buNone/>
            </a:pPr>
            <a:r>
              <a:rPr lang="en-US" dirty="0" smtClean="0"/>
              <a:t>I obtained the anthropometrics for follow-up on High Risk Low Birth Weight</a:t>
            </a:r>
          </a:p>
          <a:p>
            <a:endParaRPr lang="en-US" dirty="0"/>
          </a:p>
          <a:p>
            <a:pPr marL="0" indent="0">
              <a:buNone/>
            </a:pPr>
            <a:r>
              <a:rPr lang="en-US" dirty="0" smtClean="0"/>
              <a:t>Weight</a:t>
            </a:r>
            <a:r>
              <a:rPr lang="en-US" dirty="0" smtClean="0"/>
              <a:t>: 11 </a:t>
            </a:r>
            <a:r>
              <a:rPr lang="en-US" dirty="0" err="1" smtClean="0"/>
              <a:t>lb</a:t>
            </a:r>
            <a:r>
              <a:rPr lang="en-US" dirty="0" smtClean="0"/>
              <a:t> 4 </a:t>
            </a:r>
            <a:r>
              <a:rPr lang="en-US" dirty="0" err="1" smtClean="0"/>
              <a:t>oz</a:t>
            </a:r>
            <a:r>
              <a:rPr lang="en-US" dirty="0" smtClean="0"/>
              <a:t>  (&lt; 5</a:t>
            </a:r>
            <a:r>
              <a:rPr lang="en-US" baseline="30000" dirty="0" smtClean="0"/>
              <a:t>th</a:t>
            </a:r>
            <a:r>
              <a:rPr lang="en-US" dirty="0" smtClean="0"/>
              <a:t>)  Length: 23.5 inches (10-25</a:t>
            </a:r>
            <a:r>
              <a:rPr lang="en-US" baseline="30000" dirty="0" smtClean="0"/>
              <a:t>th</a:t>
            </a:r>
            <a:r>
              <a:rPr lang="en-US" dirty="0" smtClean="0"/>
              <a:t>); </a:t>
            </a:r>
            <a:r>
              <a:rPr lang="en-US" dirty="0" err="1" smtClean="0"/>
              <a:t>wgt</a:t>
            </a:r>
            <a:r>
              <a:rPr lang="en-US" dirty="0" smtClean="0"/>
              <a:t>/length (10</a:t>
            </a:r>
            <a:r>
              <a:rPr lang="en-US" baseline="30000" dirty="0" smtClean="0"/>
              <a:t>th</a:t>
            </a:r>
            <a:r>
              <a:rPr lang="en-US" dirty="0" smtClean="0"/>
              <a:t>) actual</a:t>
            </a:r>
          </a:p>
          <a:p>
            <a:endParaRPr lang="en-US" dirty="0" smtClean="0"/>
          </a:p>
        </p:txBody>
      </p:sp>
    </p:spTree>
    <p:extLst>
      <p:ext uri="{BB962C8B-B14F-4D97-AF65-F5344CB8AC3E}">
        <p14:creationId xmlns:p14="http://schemas.microsoft.com/office/powerpoint/2010/main" val="5133085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Document</a:t>
            </a:r>
            <a:endParaRPr lang="en-US" dirty="0"/>
          </a:p>
        </p:txBody>
      </p:sp>
      <p:sp>
        <p:nvSpPr>
          <p:cNvPr id="3" name="Content Placeholder 2"/>
          <p:cNvSpPr>
            <a:spLocks noGrp="1"/>
          </p:cNvSpPr>
          <p:nvPr>
            <p:ph sz="half" idx="1"/>
          </p:nvPr>
        </p:nvSpPr>
        <p:spPr/>
        <p:txBody>
          <a:bodyPr/>
          <a:lstStyle/>
          <a:p>
            <a:pPr marL="0" indent="0">
              <a:buNone/>
            </a:pPr>
            <a:endParaRPr lang="en-US" dirty="0" smtClean="0"/>
          </a:p>
          <a:p>
            <a:pPr marL="0" indent="0">
              <a:buNone/>
            </a:pPr>
            <a:endParaRPr lang="en-US" dirty="0"/>
          </a:p>
          <a:p>
            <a:pPr marL="0" indent="0">
              <a:buNone/>
            </a:pPr>
            <a:r>
              <a:rPr lang="en-US" sz="3200" b="1" dirty="0" smtClean="0"/>
              <a:t>Practice </a:t>
            </a:r>
            <a:r>
              <a:rPr lang="en-US" sz="3200" b="1" dirty="0" smtClean="0"/>
              <a:t>writing a brief SOAP note (the story).</a:t>
            </a:r>
            <a:endParaRPr lang="en-US" sz="3200" b="1" dirty="0"/>
          </a:p>
        </p:txBody>
      </p:sp>
    </p:spTree>
    <p:extLst>
      <p:ext uri="{BB962C8B-B14F-4D97-AF65-F5344CB8AC3E}">
        <p14:creationId xmlns:p14="http://schemas.microsoft.com/office/powerpoint/2010/main" val="8388883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High Risk Follow-up Documentation</a:t>
            </a:r>
          </a:p>
        </p:txBody>
      </p:sp>
      <p:sp>
        <p:nvSpPr>
          <p:cNvPr id="3" name="Content Placeholder 2"/>
          <p:cNvSpPr>
            <a:spLocks noGrp="1"/>
          </p:cNvSpPr>
          <p:nvPr>
            <p:ph idx="1"/>
          </p:nvPr>
        </p:nvSpPr>
        <p:spPr/>
        <p:txBody>
          <a:bodyPr>
            <a:normAutofit fontScale="92500"/>
          </a:bodyPr>
          <a:lstStyle/>
          <a:p>
            <a:pPr marL="0" indent="0">
              <a:buNone/>
            </a:pPr>
            <a:r>
              <a:rPr lang="en-US" dirty="0" smtClean="0"/>
              <a:t>S- </a:t>
            </a:r>
            <a:r>
              <a:rPr lang="en-US" dirty="0"/>
              <a:t>B</a:t>
            </a:r>
            <a:r>
              <a:rPr lang="en-US" dirty="0" smtClean="0"/>
              <a:t>reastfeeding every 2-3 hours for an hour at a time.  Baby is falling asleep during many of these hour long feedings. </a:t>
            </a:r>
            <a:r>
              <a:rPr lang="en-US" dirty="0"/>
              <a:t>16 ounces of formula per day; </a:t>
            </a:r>
            <a:r>
              <a:rPr lang="en-US" dirty="0" smtClean="0"/>
              <a:t>mom wants to keep breastfeeding but is getting discouraged.</a:t>
            </a:r>
          </a:p>
          <a:p>
            <a:pPr marL="0" indent="0">
              <a:buNone/>
            </a:pPr>
            <a:r>
              <a:rPr lang="en-US" dirty="0" smtClean="0"/>
              <a:t>O- Wt=</a:t>
            </a:r>
            <a:r>
              <a:rPr lang="en-US" dirty="0"/>
              <a:t> 11 lb 4 </a:t>
            </a:r>
            <a:r>
              <a:rPr lang="en-US" dirty="0" smtClean="0"/>
              <a:t>oz; Length =</a:t>
            </a:r>
            <a:r>
              <a:rPr lang="en-US" dirty="0"/>
              <a:t> 23.5 inches </a:t>
            </a:r>
            <a:r>
              <a:rPr lang="en-US" dirty="0" smtClean="0"/>
              <a:t>HR LBW</a:t>
            </a:r>
            <a:br>
              <a:rPr lang="en-US" dirty="0" smtClean="0"/>
            </a:br>
            <a:r>
              <a:rPr lang="en-US" dirty="0" smtClean="0"/>
              <a:t>A </a:t>
            </a:r>
            <a:r>
              <a:rPr lang="en-US" smtClean="0"/>
              <a:t>– Inadequate </a:t>
            </a:r>
            <a:r>
              <a:rPr lang="en-US" dirty="0" smtClean="0"/>
              <a:t>Growth for infant with catch-up growth needs.  Main problem appears to be breastfeeding problems related to formula intake leading to decreased </a:t>
            </a:r>
            <a:r>
              <a:rPr lang="en-US" dirty="0" err="1" smtClean="0"/>
              <a:t>breastmilk</a:t>
            </a:r>
            <a:r>
              <a:rPr lang="en-US" dirty="0" smtClean="0"/>
              <a:t> supply.  Mom is in action stage for improving </a:t>
            </a:r>
            <a:r>
              <a:rPr lang="en-US" dirty="0" err="1" smtClean="0"/>
              <a:t>breastmilk</a:t>
            </a:r>
            <a:r>
              <a:rPr lang="en-US" dirty="0" smtClean="0"/>
              <a:t> supply.</a:t>
            </a:r>
          </a:p>
          <a:p>
            <a:pPr marL="0" indent="0">
              <a:buNone/>
            </a:pPr>
            <a:r>
              <a:rPr lang="en-US" dirty="0" smtClean="0"/>
              <a:t>P- Counseled on offering breast first and on infant feeding cues.</a:t>
            </a:r>
          </a:p>
          <a:p>
            <a:pPr marL="0" indent="0">
              <a:buNone/>
            </a:pPr>
            <a:r>
              <a:rPr lang="en-US" dirty="0" smtClean="0"/>
              <a:t>Referred to a Peer Counselor for ongoing support.</a:t>
            </a:r>
          </a:p>
        </p:txBody>
      </p:sp>
    </p:spTree>
    <p:extLst>
      <p:ext uri="{BB962C8B-B14F-4D97-AF65-F5344CB8AC3E}">
        <p14:creationId xmlns:p14="http://schemas.microsoft.com/office/powerpoint/2010/main" val="324210325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p:txBody>
          <a:bodyPr/>
          <a:lstStyle/>
          <a:p>
            <a:pPr marL="0" indent="0">
              <a:buNone/>
            </a:pPr>
            <a:endParaRPr lang="en-US" dirty="0" smtClean="0"/>
          </a:p>
          <a:p>
            <a:pPr marL="0" indent="0">
              <a:buNone/>
            </a:pPr>
            <a:endParaRPr lang="en-US" dirty="0"/>
          </a:p>
          <a:p>
            <a:pPr marL="0" indent="0">
              <a:buNone/>
            </a:pPr>
            <a:endParaRPr lang="en-US" dirty="0" smtClean="0"/>
          </a:p>
          <a:p>
            <a:pPr marL="0" indent="0">
              <a:buNone/>
            </a:pPr>
            <a:r>
              <a:rPr lang="en-US" dirty="0"/>
              <a:t>	</a:t>
            </a:r>
            <a:r>
              <a:rPr lang="en-US" sz="4800" dirty="0" smtClean="0"/>
              <a:t>Discussion </a:t>
            </a:r>
            <a:r>
              <a:rPr lang="en-US" sz="4800" dirty="0"/>
              <a:t>and Questions</a:t>
            </a:r>
            <a:endParaRPr lang="en-US" sz="4800" dirty="0"/>
          </a:p>
        </p:txBody>
      </p:sp>
    </p:spTree>
    <p:extLst>
      <p:ext uri="{BB962C8B-B14F-4D97-AF65-F5344CB8AC3E}">
        <p14:creationId xmlns:p14="http://schemas.microsoft.com/office/powerpoint/2010/main" val="4195844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do you Document?</a:t>
            </a:r>
            <a:endParaRPr lang="en-US" dirty="0"/>
          </a:p>
        </p:txBody>
      </p:sp>
      <p:sp>
        <p:nvSpPr>
          <p:cNvPr id="3" name="Content Placeholder 2"/>
          <p:cNvSpPr>
            <a:spLocks noGrp="1"/>
          </p:cNvSpPr>
          <p:nvPr>
            <p:ph sz="half" idx="1"/>
          </p:nvPr>
        </p:nvSpPr>
        <p:spPr/>
        <p:txBody>
          <a:bodyPr/>
          <a:lstStyle/>
          <a:p>
            <a:r>
              <a:rPr lang="en-US" dirty="0" smtClean="0"/>
              <a:t>If you didn’t document it – you didn’t do it.</a:t>
            </a:r>
          </a:p>
          <a:p>
            <a:r>
              <a:rPr lang="en-US" dirty="0" smtClean="0"/>
              <a:t>Because I have to</a:t>
            </a:r>
          </a:p>
          <a:p>
            <a:r>
              <a:rPr lang="en-US" dirty="0" smtClean="0"/>
              <a:t>To improve participant care and coordination</a:t>
            </a:r>
          </a:p>
          <a:p>
            <a:r>
              <a:rPr lang="en-US" dirty="0" smtClean="0"/>
              <a:t>To improve program integrity and service delivery</a:t>
            </a:r>
          </a:p>
          <a:p>
            <a:endParaRPr lang="en-US" dirty="0" smtClean="0"/>
          </a:p>
          <a:p>
            <a:endParaRPr lang="en-US" dirty="0" smtClean="0"/>
          </a:p>
        </p:txBody>
      </p:sp>
    </p:spTree>
    <p:extLst>
      <p:ext uri="{BB962C8B-B14F-4D97-AF65-F5344CB8AC3E}">
        <p14:creationId xmlns:p14="http://schemas.microsoft.com/office/powerpoint/2010/main" val="42809214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Documentation – Good or </a:t>
            </a:r>
            <a:r>
              <a:rPr lang="en-US" dirty="0" smtClean="0"/>
              <a:t>Bad?</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t>S- Participant is angry about the delay in service; she is swearing in the clinic; she did not bring an MDF or any formula back for a new formula; she has made a complaint to my supervisor that we would not help her. She wants a new formula for her baby who is crying and not tolerating the current formula</a:t>
            </a:r>
          </a:p>
          <a:p>
            <a:pPr marL="0" indent="0">
              <a:buNone/>
            </a:pPr>
            <a:r>
              <a:rPr lang="en-US" dirty="0" smtClean="0"/>
              <a:t>O- H/R 141, 142, 135</a:t>
            </a:r>
          </a:p>
          <a:p>
            <a:pPr marL="0" indent="0">
              <a:buNone/>
            </a:pPr>
            <a:r>
              <a:rPr lang="en-US" dirty="0" smtClean="0"/>
              <a:t>A – Invalid complaint because participant does not have the appropriate information or formula</a:t>
            </a:r>
          </a:p>
          <a:p>
            <a:pPr marL="0" indent="0">
              <a:buNone/>
            </a:pPr>
            <a:r>
              <a:rPr lang="en-US" dirty="0" smtClean="0"/>
              <a:t>P- Wait for MDF and returned formula and then make the exchange.</a:t>
            </a:r>
            <a:endParaRPr lang="en-US" dirty="0"/>
          </a:p>
        </p:txBody>
      </p:sp>
    </p:spTree>
    <p:extLst>
      <p:ext uri="{BB962C8B-B14F-4D97-AF65-F5344CB8AC3E}">
        <p14:creationId xmlns:p14="http://schemas.microsoft.com/office/powerpoint/2010/main" val="25865952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Documentation – </a:t>
            </a:r>
            <a:r>
              <a:rPr lang="en-US" dirty="0" smtClean="0"/>
              <a:t>Good</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S- Participant is angry about the delay in service. Mom would like a new formula for her baby who is crying and not tolerating the current formula; did not bring WIC ID folder to visit; has not seen MD; has 4 cans of formula at home</a:t>
            </a:r>
          </a:p>
          <a:p>
            <a:pPr marL="0" indent="0">
              <a:buNone/>
            </a:pPr>
            <a:r>
              <a:rPr lang="en-US" dirty="0" smtClean="0"/>
              <a:t>O- Prematurity, Low Birth Weight, Inadequate Growth (HR)</a:t>
            </a:r>
          </a:p>
          <a:p>
            <a:pPr marL="0" indent="0">
              <a:buNone/>
            </a:pPr>
            <a:r>
              <a:rPr lang="en-US" dirty="0" smtClean="0"/>
              <a:t>A – Infant at risk for ongoing growth c/o.  Potential formula intolerance; however, would benefit from medical advisement; unable to counsel at clinic visit because mom upset.</a:t>
            </a:r>
          </a:p>
          <a:p>
            <a:pPr marL="0" indent="0">
              <a:buNone/>
            </a:pPr>
            <a:r>
              <a:rPr lang="en-US" dirty="0" smtClean="0"/>
              <a:t>P- Remain available for ongoing service delivery</a:t>
            </a:r>
            <a:endParaRPr lang="en-US" dirty="0"/>
          </a:p>
        </p:txBody>
      </p:sp>
    </p:spTree>
    <p:extLst>
      <p:ext uri="{BB962C8B-B14F-4D97-AF65-F5344CB8AC3E}">
        <p14:creationId xmlns:p14="http://schemas.microsoft.com/office/powerpoint/2010/main" val="22310934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 for Documentation</a:t>
            </a:r>
            <a:endParaRPr lang="en-US" dirty="0"/>
          </a:p>
        </p:txBody>
      </p:sp>
      <p:sp>
        <p:nvSpPr>
          <p:cNvPr id="3" name="Content Placeholder 2"/>
          <p:cNvSpPr>
            <a:spLocks noGrp="1"/>
          </p:cNvSpPr>
          <p:nvPr>
            <p:ph sz="half" idx="1"/>
          </p:nvPr>
        </p:nvSpPr>
        <p:spPr/>
        <p:txBody>
          <a:bodyPr/>
          <a:lstStyle/>
          <a:p>
            <a:r>
              <a:rPr lang="en-US" dirty="0" smtClean="0"/>
              <a:t>Personal Opinion</a:t>
            </a:r>
          </a:p>
          <a:p>
            <a:r>
              <a:rPr lang="en-US" dirty="0" smtClean="0"/>
              <a:t>Disagreements with other providers</a:t>
            </a:r>
          </a:p>
          <a:p>
            <a:r>
              <a:rPr lang="en-US" dirty="0" smtClean="0"/>
              <a:t>Complaints</a:t>
            </a:r>
          </a:p>
        </p:txBody>
      </p:sp>
    </p:spTree>
    <p:extLst>
      <p:ext uri="{BB962C8B-B14F-4D97-AF65-F5344CB8AC3E}">
        <p14:creationId xmlns:p14="http://schemas.microsoft.com/office/powerpoint/2010/main" val="40547580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Academy of Nutrition &amp; Dietetics (AND) SOP and SOPP</a:t>
            </a:r>
            <a:endParaRPr lang="en-US" dirty="0"/>
          </a:p>
        </p:txBody>
      </p:sp>
      <p:sp>
        <p:nvSpPr>
          <p:cNvPr id="3" name="Content Placeholder 2"/>
          <p:cNvSpPr>
            <a:spLocks noGrp="1"/>
          </p:cNvSpPr>
          <p:nvPr>
            <p:ph sz="half" idx="1"/>
          </p:nvPr>
        </p:nvSpPr>
        <p:spPr/>
        <p:txBody>
          <a:bodyPr>
            <a:normAutofit fontScale="85000" lnSpcReduction="10000"/>
          </a:bodyPr>
          <a:lstStyle/>
          <a:p>
            <a:pPr marL="0" indent="0">
              <a:buNone/>
              <a:tabLst>
                <a:tab pos="284163" algn="l"/>
              </a:tabLst>
            </a:pPr>
            <a:r>
              <a:rPr lang="en-US" dirty="0" smtClean="0"/>
              <a:t>Remember to follow Nutrition Care Process in all things related to Practice</a:t>
            </a:r>
          </a:p>
          <a:p>
            <a:pPr marL="0" indent="0">
              <a:buNone/>
              <a:tabLst>
                <a:tab pos="284163" algn="l"/>
              </a:tabLst>
            </a:pPr>
            <a:r>
              <a:rPr lang="en-US" dirty="0"/>
              <a:t>	</a:t>
            </a:r>
            <a:r>
              <a:rPr lang="en-US" dirty="0" smtClean="0"/>
              <a:t>Nutrition Care Process	</a:t>
            </a:r>
          </a:p>
          <a:p>
            <a:pPr marL="0" indent="0">
              <a:buNone/>
              <a:tabLst>
                <a:tab pos="284163" algn="l"/>
              </a:tabLst>
            </a:pPr>
            <a:r>
              <a:rPr lang="en-US" dirty="0"/>
              <a:t>	</a:t>
            </a:r>
            <a:r>
              <a:rPr lang="en-US" dirty="0" smtClean="0"/>
              <a:t>	</a:t>
            </a:r>
            <a:r>
              <a:rPr lang="en-US" b="1" dirty="0" smtClean="0"/>
              <a:t>Assessment </a:t>
            </a:r>
            <a:r>
              <a:rPr lang="en-US" dirty="0" smtClean="0"/>
              <a:t>(Certification is the first step; the high 			risk visit provides for in-depth evaluation, counseling 		and education)</a:t>
            </a:r>
          </a:p>
          <a:p>
            <a:pPr marL="0" indent="0">
              <a:buNone/>
              <a:tabLst>
                <a:tab pos="284163" algn="l"/>
              </a:tabLst>
            </a:pPr>
            <a:r>
              <a:rPr lang="en-US" dirty="0"/>
              <a:t>	</a:t>
            </a:r>
            <a:r>
              <a:rPr lang="en-US" dirty="0" smtClean="0"/>
              <a:t>	</a:t>
            </a:r>
            <a:r>
              <a:rPr lang="en-US" b="1" dirty="0" smtClean="0"/>
              <a:t>Diagnosis</a:t>
            </a:r>
            <a:r>
              <a:rPr lang="en-US" dirty="0" smtClean="0"/>
              <a:t> (What is the problem? Why are we doing a 		high risk visit?)</a:t>
            </a:r>
          </a:p>
          <a:p>
            <a:pPr marL="0" indent="0">
              <a:buNone/>
              <a:tabLst>
                <a:tab pos="284163" algn="l"/>
              </a:tabLst>
            </a:pPr>
            <a:r>
              <a:rPr lang="en-US" dirty="0"/>
              <a:t>	</a:t>
            </a:r>
            <a:r>
              <a:rPr lang="en-US" dirty="0" smtClean="0"/>
              <a:t>	</a:t>
            </a:r>
            <a:r>
              <a:rPr lang="en-US" b="1" dirty="0" smtClean="0"/>
              <a:t>Intervention</a:t>
            </a:r>
            <a:r>
              <a:rPr lang="en-US" dirty="0" smtClean="0"/>
              <a:t> (What did you do for and with the   			participant?)</a:t>
            </a:r>
          </a:p>
          <a:p>
            <a:pPr marL="0" indent="0">
              <a:buNone/>
              <a:tabLst>
                <a:tab pos="284163" algn="l"/>
              </a:tabLst>
            </a:pPr>
            <a:r>
              <a:rPr lang="en-US" dirty="0"/>
              <a:t>	</a:t>
            </a:r>
            <a:r>
              <a:rPr lang="en-US" dirty="0" smtClean="0"/>
              <a:t>	</a:t>
            </a:r>
            <a:r>
              <a:rPr lang="en-US" b="1" dirty="0" smtClean="0"/>
              <a:t>Monitoring/Evaluation</a:t>
            </a:r>
            <a:r>
              <a:rPr lang="en-US" dirty="0" smtClean="0"/>
              <a:t> (What is your follow-up plan?)</a:t>
            </a:r>
          </a:p>
          <a:p>
            <a:pPr marL="0" indent="0">
              <a:buNone/>
              <a:tabLst>
                <a:tab pos="284163" algn="l"/>
              </a:tabLst>
            </a:pPr>
            <a:r>
              <a:rPr lang="en-US" dirty="0"/>
              <a:t>	</a:t>
            </a:r>
            <a:endParaRPr lang="en-US" dirty="0" smtClean="0"/>
          </a:p>
        </p:txBody>
      </p:sp>
    </p:spTree>
    <p:extLst>
      <p:ext uri="{BB962C8B-B14F-4D97-AF65-F5344CB8AC3E}">
        <p14:creationId xmlns:p14="http://schemas.microsoft.com/office/powerpoint/2010/main" val="11811568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p:txBody>
          <a:bodyPr>
            <a:normAutofit fontScale="85000" lnSpcReduction="10000"/>
          </a:bodyPr>
          <a:lstStyle/>
          <a:p>
            <a:pPr>
              <a:spcBef>
                <a:spcPts val="1200"/>
              </a:spcBef>
              <a:tabLst>
                <a:tab pos="284163" algn="l"/>
              </a:tabLst>
            </a:pPr>
            <a:r>
              <a:rPr lang="en-US" dirty="0"/>
              <a:t>	</a:t>
            </a:r>
            <a:r>
              <a:rPr lang="en-US" dirty="0" smtClean="0"/>
              <a:t>ongoing process utilizing multiple tools as appropriate for 	the client within their community and family</a:t>
            </a:r>
          </a:p>
          <a:p>
            <a:pPr>
              <a:spcBef>
                <a:spcPts val="1200"/>
              </a:spcBef>
              <a:tabLst>
                <a:tab pos="284163" algn="l"/>
              </a:tabLst>
            </a:pPr>
            <a:r>
              <a:rPr lang="en-US" dirty="0"/>
              <a:t>	</a:t>
            </a:r>
            <a:r>
              <a:rPr lang="en-US" dirty="0" smtClean="0"/>
              <a:t>includes A, B, C, D </a:t>
            </a:r>
          </a:p>
          <a:p>
            <a:pPr>
              <a:spcBef>
                <a:spcPts val="1200"/>
              </a:spcBef>
              <a:tabLst>
                <a:tab pos="284163" algn="l"/>
              </a:tabLst>
            </a:pPr>
            <a:r>
              <a:rPr lang="en-US" dirty="0"/>
              <a:t>	</a:t>
            </a:r>
            <a:r>
              <a:rPr lang="en-US" dirty="0" smtClean="0"/>
              <a:t>requires critical thinking</a:t>
            </a:r>
          </a:p>
          <a:p>
            <a:pPr>
              <a:spcBef>
                <a:spcPts val="1200"/>
              </a:spcBef>
              <a:tabLst>
                <a:tab pos="284163" algn="l"/>
              </a:tabLst>
            </a:pPr>
            <a:r>
              <a:rPr lang="en-US" dirty="0"/>
              <a:t>	</a:t>
            </a:r>
            <a:r>
              <a:rPr lang="en-US" dirty="0" smtClean="0"/>
              <a:t>is client focused</a:t>
            </a:r>
          </a:p>
          <a:p>
            <a:pPr>
              <a:spcBef>
                <a:spcPts val="1200"/>
              </a:spcBef>
              <a:tabLst>
                <a:tab pos="284163" algn="l"/>
              </a:tabLst>
            </a:pPr>
            <a:r>
              <a:rPr lang="en-US" dirty="0"/>
              <a:t>	</a:t>
            </a:r>
            <a:r>
              <a:rPr lang="en-US" dirty="0" smtClean="0"/>
              <a:t>is evidenced based</a:t>
            </a:r>
          </a:p>
          <a:p>
            <a:pPr>
              <a:spcBef>
                <a:spcPts val="1200"/>
              </a:spcBef>
              <a:tabLst>
                <a:tab pos="284163" algn="l"/>
              </a:tabLst>
            </a:pPr>
            <a:r>
              <a:rPr lang="en-US" dirty="0"/>
              <a:t>	</a:t>
            </a:r>
            <a:r>
              <a:rPr lang="en-US" dirty="0" smtClean="0"/>
              <a:t>includes appropriate documentation</a:t>
            </a:r>
          </a:p>
          <a:p>
            <a:pPr marL="0" indent="0">
              <a:buNone/>
              <a:tabLst>
                <a:tab pos="284163" algn="l"/>
              </a:tabLst>
            </a:pPr>
            <a:r>
              <a:rPr lang="en-US" dirty="0"/>
              <a:t>	</a:t>
            </a:r>
            <a:r>
              <a:rPr lang="en-US" dirty="0" smtClean="0"/>
              <a:t>		</a:t>
            </a:r>
          </a:p>
          <a:p>
            <a:pPr marL="0" indent="0">
              <a:buNone/>
              <a:tabLst>
                <a:tab pos="284163" algn="l"/>
              </a:tabLst>
            </a:pPr>
            <a:endParaRPr lang="en-US" dirty="0"/>
          </a:p>
          <a:p>
            <a:pPr marL="0" indent="0" algn="r">
              <a:buNone/>
              <a:tabLst>
                <a:tab pos="284163" algn="l"/>
              </a:tabLst>
            </a:pPr>
            <a:r>
              <a:rPr lang="en-US" sz="3800" dirty="0" smtClean="0"/>
              <a:t>Leads to DIAGNOSIS</a:t>
            </a:r>
          </a:p>
          <a:p>
            <a:endParaRPr lang="en-US" dirty="0"/>
          </a:p>
        </p:txBody>
      </p:sp>
      <p:sp>
        <p:nvSpPr>
          <p:cNvPr id="4" name="Title 1"/>
          <p:cNvSpPr>
            <a:spLocks noGrp="1"/>
          </p:cNvSpPr>
          <p:nvPr>
            <p:ph type="title"/>
          </p:nvPr>
        </p:nvSpPr>
        <p:spPr/>
        <p:txBody>
          <a:bodyPr>
            <a:normAutofit/>
          </a:bodyPr>
          <a:lstStyle/>
          <a:p>
            <a:r>
              <a:rPr lang="en-US" dirty="0" smtClean="0"/>
              <a:t>Assessment</a:t>
            </a:r>
            <a:endParaRPr lang="en-US" dirty="0"/>
          </a:p>
        </p:txBody>
      </p:sp>
    </p:spTree>
    <p:extLst>
      <p:ext uri="{BB962C8B-B14F-4D97-AF65-F5344CB8AC3E}">
        <p14:creationId xmlns:p14="http://schemas.microsoft.com/office/powerpoint/2010/main" val="37814721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DIAGNOSIS</a:t>
            </a:r>
            <a:endParaRPr lang="en-US" dirty="0"/>
          </a:p>
        </p:txBody>
      </p:sp>
      <p:sp>
        <p:nvSpPr>
          <p:cNvPr id="3" name="Content Placeholder 2"/>
          <p:cNvSpPr>
            <a:spLocks noGrp="1"/>
          </p:cNvSpPr>
          <p:nvPr>
            <p:ph sz="half" idx="1"/>
          </p:nvPr>
        </p:nvSpPr>
        <p:spPr/>
        <p:txBody>
          <a:bodyPr>
            <a:normAutofit lnSpcReduction="10000"/>
          </a:bodyPr>
          <a:lstStyle/>
          <a:p>
            <a:pPr marL="0" indent="0">
              <a:buNone/>
              <a:tabLst>
                <a:tab pos="284163" algn="l"/>
              </a:tabLst>
            </a:pPr>
            <a:r>
              <a:rPr lang="en-US" dirty="0" smtClean="0"/>
              <a:t>DIAGNOSIS – </a:t>
            </a:r>
          </a:p>
          <a:p>
            <a:pPr>
              <a:tabLst>
                <a:tab pos="284163" algn="l"/>
              </a:tabLst>
            </a:pPr>
            <a:r>
              <a:rPr lang="en-US" dirty="0" smtClean="0"/>
              <a:t>a process of organizing, analyzing and synthesizing the assessment information into a nutrition focused diagnosis for the client</a:t>
            </a:r>
          </a:p>
          <a:p>
            <a:pPr>
              <a:tabLst>
                <a:tab pos="284163" algn="l"/>
              </a:tabLst>
            </a:pPr>
            <a:r>
              <a:rPr lang="en-US" dirty="0"/>
              <a:t>r</a:t>
            </a:r>
            <a:r>
              <a:rPr lang="en-US" dirty="0" smtClean="0"/>
              <a:t>evised and updated as new information is obtained or attained</a:t>
            </a:r>
          </a:p>
          <a:p>
            <a:pPr>
              <a:tabLst>
                <a:tab pos="284163" algn="l"/>
              </a:tabLst>
            </a:pPr>
            <a:r>
              <a:rPr lang="en-US" dirty="0"/>
              <a:t>i</a:t>
            </a:r>
            <a:r>
              <a:rPr lang="en-US" dirty="0" smtClean="0"/>
              <a:t>ncludes appropriate documentation</a:t>
            </a:r>
          </a:p>
          <a:p>
            <a:pPr>
              <a:tabLst>
                <a:tab pos="284163" algn="l"/>
              </a:tabLst>
            </a:pPr>
            <a:endParaRPr lang="en-US" dirty="0" smtClean="0"/>
          </a:p>
          <a:p>
            <a:pPr marL="0" indent="0" algn="r">
              <a:buNone/>
              <a:tabLst>
                <a:tab pos="284163" algn="l"/>
              </a:tabLst>
            </a:pPr>
            <a:endParaRPr lang="en-US" dirty="0" smtClean="0"/>
          </a:p>
          <a:p>
            <a:pPr marL="0" indent="0" algn="r">
              <a:buNone/>
              <a:tabLst>
                <a:tab pos="284163" algn="l"/>
              </a:tabLst>
            </a:pPr>
            <a:r>
              <a:rPr lang="en-US" dirty="0" smtClean="0"/>
              <a:t>Leads to the planned Intervention</a:t>
            </a:r>
          </a:p>
        </p:txBody>
      </p:sp>
    </p:spTree>
    <p:extLst>
      <p:ext uri="{BB962C8B-B14F-4D97-AF65-F5344CB8AC3E}">
        <p14:creationId xmlns:p14="http://schemas.microsoft.com/office/powerpoint/2010/main" val="2430102592"/>
      </p:ext>
    </p:extLst>
  </p:cSld>
  <p:clrMapOvr>
    <a:masterClrMapping/>
  </p:clrMapOvr>
</p:sld>
</file>

<file path=ppt/theme/theme1.xml><?xml version="1.0" encoding="utf-8"?>
<a:theme xmlns:a="http://schemas.openxmlformats.org/drawingml/2006/main" name="DPH_PPT_TEMPLATE-1">
  <a:themeElements>
    <a:clrScheme name="DPH">
      <a:dk1>
        <a:sysClr val="windowText" lastClr="000000"/>
      </a:dk1>
      <a:lt1>
        <a:sysClr val="window" lastClr="FFFFFF"/>
      </a:lt1>
      <a:dk2>
        <a:srgbClr val="1F497D"/>
      </a:dk2>
      <a:lt2>
        <a:srgbClr val="EEECE1"/>
      </a:lt2>
      <a:accent1>
        <a:srgbClr val="CE242E"/>
      </a:accent1>
      <a:accent2>
        <a:srgbClr val="1F497D"/>
      </a:accent2>
      <a:accent3>
        <a:srgbClr val="9BBB59"/>
      </a:accent3>
      <a:accent4>
        <a:srgbClr val="8064A2"/>
      </a:accent4>
      <a:accent5>
        <a:srgbClr val="4BACC6"/>
      </a:accent5>
      <a:accent6>
        <a:srgbClr val="671117"/>
      </a:accent6>
      <a:hlink>
        <a:srgbClr val="0F243E"/>
      </a:hlink>
      <a:folHlink>
        <a:srgbClr val="4F6128"/>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DPH_PPT_TEMPLATE-1</Template>
  <TotalTime>2557</TotalTime>
  <Words>1957</Words>
  <Application>Microsoft Office PowerPoint</Application>
  <PresentationFormat>On-screen Show (4:3)</PresentationFormat>
  <Paragraphs>291</Paragraphs>
  <Slides>29</Slides>
  <Notes>23</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DPH_PPT_TEMPLATE-1</vt:lpstr>
      <vt:lpstr>High Risk Secondary Education  &amp; Documentation GA WIC</vt:lpstr>
      <vt:lpstr>GA WIC</vt:lpstr>
      <vt:lpstr>Why do you Document?</vt:lpstr>
      <vt:lpstr>Documentation – Good or Bad?</vt:lpstr>
      <vt:lpstr>Documentation – Good</vt:lpstr>
      <vt:lpstr>Not for Documentation</vt:lpstr>
      <vt:lpstr>Academy of Nutrition &amp; Dietetics (AND) SOP and SOPP</vt:lpstr>
      <vt:lpstr>Assessment</vt:lpstr>
      <vt:lpstr>DIAGNOSIS</vt:lpstr>
      <vt:lpstr> INTERVENTION </vt:lpstr>
      <vt:lpstr> MONITORING/EVALUATION </vt:lpstr>
      <vt:lpstr>High Risk Secondary Education</vt:lpstr>
      <vt:lpstr>GA WIC Minimum Standards - High Risk Contact</vt:lpstr>
      <vt:lpstr>High Risk Care Plan</vt:lpstr>
      <vt:lpstr>Targeted Questions for High Risk Efficiency</vt:lpstr>
      <vt:lpstr>Targeted Questions for High Risk Efficiency</vt:lpstr>
      <vt:lpstr>Prioritize</vt:lpstr>
      <vt:lpstr>TX Planning Appropriate Referrals Made</vt:lpstr>
      <vt:lpstr>Tx Planning - Issuance Matches Medical Documentation - Formula </vt:lpstr>
      <vt:lpstr>TX Planning Issuance Matches Medical Documentation - Food</vt:lpstr>
      <vt:lpstr>TX Planning - Food Package Changes Adjusted Correctly Documentation - Food</vt:lpstr>
      <vt:lpstr>GA WIC Minimum Standards - High Risk Contact</vt:lpstr>
      <vt:lpstr>GA WIC Minimum Standards - High Risk Contact</vt:lpstr>
      <vt:lpstr>LBW/Premature Infant</vt:lpstr>
      <vt:lpstr>LBW/Premature Infant</vt:lpstr>
      <vt:lpstr>High Risk follow-up at 3.5 months</vt:lpstr>
      <vt:lpstr>Document</vt:lpstr>
      <vt:lpstr>High Risk Follow-up Documentation</vt:lpstr>
      <vt:lpstr>PowerPoint Presentation</vt:lpstr>
    </vt:vector>
  </TitlesOfParts>
  <Company>Georgia Department of Public Health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Lisa A. Miller</dc:creator>
  <cp:lastModifiedBy>bjstahnke</cp:lastModifiedBy>
  <cp:revision>146</cp:revision>
  <cp:lastPrinted>2015-08-14T18:12:15Z</cp:lastPrinted>
  <dcterms:created xsi:type="dcterms:W3CDTF">2014-03-11T14:24:55Z</dcterms:created>
  <dcterms:modified xsi:type="dcterms:W3CDTF">2015-08-14T18:34:00Z</dcterms:modified>
</cp:coreProperties>
</file>