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76" autoAdjust="0"/>
  </p:normalViewPr>
  <p:slideViewPr>
    <p:cSldViewPr>
      <p:cViewPr>
        <p:scale>
          <a:sx n="104" d="100"/>
          <a:sy n="104" d="100"/>
        </p:scale>
        <p:origin x="-59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498EA-D204-406E-8A1F-08F35C6A5B9F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B2C4-BDBB-4699-9198-81F66211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58ED-1F8D-4A97-B15F-B0449B353DC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7C56-B6B2-42E6-8CFF-BB906DCC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7C56-B6B2-42E6-8CFF-BB906DCCD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2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2014 Final Rule Food Package Updates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B9839D-2968-4371-91FB-3521AF527D89}" type="datetime7">
              <a:rPr lang="en-US" smtClean="0"/>
              <a:t>Aug-15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7688-0F0E-402C-8092-D1C5BE9385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2014 Final Rule Food Package Updates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B9839D-2968-4371-91FB-3521AF527D89}" type="datetime7">
              <a:rPr lang="en-US" smtClean="0"/>
              <a:t>Aug-15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7688-0F0E-402C-8092-D1C5BE9385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PH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7903"/>
            <a:ext cx="9144000" cy="19019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2782888" y="3675063"/>
            <a:ext cx="617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Presentation to: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Presented by: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Date: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6699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D1026-17F7-40D6-AF78-CA9618840B55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45A8-5FE0-417D-9A11-E54C6869C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251B7-2DA2-46D2-9F8B-14EDC82EE9DD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DC63-F8D0-4EEB-B927-01BFB5494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24572-11D9-453F-A41B-7C09992D24C9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D69AF-1843-4120-837B-363FCF10EB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3350"/>
            <a:ext cx="91440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33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A12F5-1842-446C-A6AF-3603314DDAFF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82C2C-9DF9-4754-AE96-6ADF06652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280C-4C7A-4A78-97D9-73E815FE8199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280C-4C7A-4A78-97D9-73E815FE8199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0BB3B-0441-4DA8-AF71-550B9019B22C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2FB86-571C-4FB7-A2C9-92265AC0F5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56162-CCBD-495A-B1FD-D4AA44F3F3A6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CBFF0-3E49-4BB0-8140-B8AEDF30F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B5045-7FC0-41C3-978D-5F9400957537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3F53-4215-46A5-948E-95F23085F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5753F-3E5B-4571-871E-5A1C54717063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CDE6-747B-4FE3-834F-3BCCE07ED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81098-4C0E-41BF-8522-F71BCF98CB52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E0E10-6F68-4C21-9F71-063DE4553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Use of bullets when you have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32AF1-9B09-493D-A42B-8BC1590F1A8C}" type="datetimeFigureOut">
              <a:rPr lang="en-US" smtClean="0"/>
              <a:pPr>
                <a:defRPr/>
              </a:pPr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25EFF0-A14D-4684-8537-67F24F51B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DPH_PPT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5" r:id="rId2"/>
    <p:sldLayoutId id="2147483816" r:id="rId3"/>
    <p:sldLayoutId id="2147483824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5" r:id="rId12"/>
  </p:sldLayoutIdLst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-47625" y="1516063"/>
            <a:ext cx="9191625" cy="1905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500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Breastfeeding Presentation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auto">
          <a:xfrm>
            <a:off x="2782888" y="3092070"/>
            <a:ext cx="6172200" cy="18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Presentation to: Nutrition Services Directors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	Breastfeeding Coordinators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Presented by:    Patricia Cwiklinski RD, LD, CLC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	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          Shlonda Smith, CLC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                       Angela Hammond-Damon, IBCLC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  Date:              July 8, 2015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66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447800"/>
          </a:xfrm>
        </p:spPr>
        <p:txBody>
          <a:bodyPr/>
          <a:lstStyle/>
          <a:p>
            <a:r>
              <a:rPr lang="en-US" dirty="0" smtClean="0"/>
              <a:t>How do we reduce the amount of formula being issued?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8305800" cy="3942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Segoe UI" charset="0"/>
              </a:rPr>
              <a:t>How does the large amount of formula given to breastfed infants affect our duration rates? </a:t>
            </a:r>
            <a:endParaRPr lang="ko-KR" altLang="en-US" sz="3200" dirty="0" smtClean="0">
              <a:latin typeface="Segoe UI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>
              <a:latin typeface="Segoe UI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Segoe UI" charset="0"/>
              </a:rPr>
              <a:t>What message are we giving participants?</a:t>
            </a:r>
            <a:endParaRPr lang="ko-KR" altLang="en-US" sz="3200" dirty="0" smtClean="0">
              <a:latin typeface="Segoe UI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>
              <a:latin typeface="Segoe UI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Segoe UI" charset="0"/>
              </a:rPr>
              <a:t>How can we change the infant feeding culture of GA WIC?</a:t>
            </a:r>
            <a:endParaRPr lang="ko-KR" altLang="en-US" sz="3200" dirty="0" smtClean="0">
              <a:latin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Right Formula Package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1148941"/>
              </p:ext>
            </p:extLst>
          </p:nvPr>
        </p:nvGraphicFramePr>
        <p:xfrm>
          <a:off x="457200" y="1600200"/>
          <a:ext cx="82296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  <a:gridCol w="1524000"/>
                <a:gridCol w="2057400"/>
                <a:gridCol w="2057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Feeding Type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Daily Intake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Weekly Intake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Monthly Intake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14 -20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60-90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21-41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91-180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42-62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181-270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63-83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271-360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84-102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361-450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105-125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451-540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SBF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126-146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541-630 </a:t>
                      </a:r>
                      <a:r>
                        <a:rPr lang="en-US" sz="2800" dirty="0" err="1" smtClean="0"/>
                        <a:t>oz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72400" cy="1362075"/>
          </a:xfrm>
        </p:spPr>
        <p:txBody>
          <a:bodyPr/>
          <a:lstStyle/>
          <a:p>
            <a:r>
              <a:rPr lang="en-US" dirty="0" smtClean="0"/>
              <a:t>Breast Pumps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318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Inventory for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5271"/>
            <a:ext cx="2209800" cy="17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744919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5399"/>
            <a:ext cx="25828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3"/>
            <a:ext cx="7067550" cy="6057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4495800"/>
            <a:ext cx="1371600" cy="455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7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315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96084" y="2819400"/>
            <a:ext cx="851916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9400" y="2438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25119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685800"/>
            <a:ext cx="818388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04800" y="4301490"/>
            <a:ext cx="39624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62000" y="5013959"/>
            <a:ext cx="426718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1362075"/>
          </a:xfrm>
        </p:spPr>
        <p:txBody>
          <a:bodyPr/>
          <a:lstStyle/>
          <a:p>
            <a:pPr algn="ctr"/>
            <a:r>
              <a:rPr lang="en-US" dirty="0" smtClean="0"/>
              <a:t>Breast Pump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381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(Georgia WIC Draft)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093913"/>
            <a:ext cx="2689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Counselor (PC)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Core WIC service</a:t>
            </a:r>
          </a:p>
          <a:p>
            <a:r>
              <a:rPr lang="en-US" dirty="0" smtClean="0"/>
              <a:t>Providing additional time &amp; skilled breastfeeding help when needed.</a:t>
            </a:r>
          </a:p>
          <a:p>
            <a:r>
              <a:rPr lang="en-US" dirty="0" smtClean="0"/>
              <a:t>Updates: </a:t>
            </a:r>
          </a:p>
          <a:p>
            <a:pPr lvl="1"/>
            <a:r>
              <a:rPr lang="en-US" dirty="0" smtClean="0"/>
              <a:t>Issue, Follow up, CANNOT track or clean breast pumps</a:t>
            </a:r>
          </a:p>
          <a:p>
            <a:pPr lvl="1"/>
            <a:r>
              <a:rPr lang="en-US" dirty="0" smtClean="0"/>
              <a:t>Can teach/support breastfeeding classes WITH CPA</a:t>
            </a:r>
          </a:p>
          <a:p>
            <a:r>
              <a:rPr lang="en-US" dirty="0" smtClean="0"/>
              <a:t>Encourage PCs to attend 2015 GA WIC Conference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Counselor Database (PCDB)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Central place for data storage</a:t>
            </a:r>
          </a:p>
          <a:p>
            <a:r>
              <a:rPr lang="en-US" dirty="0" smtClean="0"/>
              <a:t>Utilized by PCs and Lactation Specialists (LS) to facilitate communication</a:t>
            </a:r>
          </a:p>
          <a:p>
            <a:r>
              <a:rPr lang="en-US" dirty="0" smtClean="0"/>
              <a:t>Allows the State WIC Office (SWO) to collect data for required reports</a:t>
            </a:r>
          </a:p>
          <a:p>
            <a:r>
              <a:rPr lang="en-US" dirty="0" smtClean="0"/>
              <a:t>Prioritizes participants needing PC/LS follow up</a:t>
            </a:r>
          </a:p>
          <a:p>
            <a:r>
              <a:rPr lang="en-US" dirty="0" smtClean="0"/>
              <a:t>Tracks relevant breastfeeding support information</a:t>
            </a:r>
          </a:p>
          <a:p>
            <a:r>
              <a:rPr lang="en-US" dirty="0" smtClean="0"/>
              <a:t>COMING SOON!!!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Counselor Database (PCDB)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2362200" cy="2971800"/>
          </a:xfrm>
          <a:ln w="285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7000" y="162763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COMING SOON!!!!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2362200" cy="29758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Counselor Training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505200" cy="12001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19600" cy="4525963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200" dirty="0" smtClean="0"/>
              <a:t>Tentative Dates/Location:</a:t>
            </a:r>
          </a:p>
          <a:p>
            <a:pPr lvl="1"/>
            <a:r>
              <a:rPr lang="en-US" sz="2200" dirty="0" smtClean="0"/>
              <a:t>September 14th &amp; 15th</a:t>
            </a:r>
          </a:p>
          <a:p>
            <a:pPr lvl="1"/>
            <a:r>
              <a:rPr lang="en-US" sz="2200" dirty="0" smtClean="0"/>
              <a:t>September 28, 2015</a:t>
            </a:r>
          </a:p>
          <a:p>
            <a:endParaRPr lang="en-US" sz="2200" dirty="0"/>
          </a:p>
          <a:p>
            <a:r>
              <a:rPr lang="en-US" sz="2200" dirty="0" smtClean="0"/>
              <a:t>Middle Georgia State College  Macon, GA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63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0"/>
            <a:ext cx="7467600" cy="1362075"/>
          </a:xfrm>
        </p:spPr>
        <p:txBody>
          <a:bodyPr/>
          <a:lstStyle/>
          <a:p>
            <a:r>
              <a:rPr lang="en-US" dirty="0" smtClean="0"/>
              <a:t>Breastfeeding Women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Food Packages for</a:t>
            </a:r>
            <a:endParaRPr lang="en-U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41060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Contract Formula Packages (State)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698693"/>
              </p:ext>
            </p:extLst>
          </p:nvPr>
        </p:nvGraphicFramePr>
        <p:xfrm>
          <a:off x="457200" y="1752600"/>
          <a:ext cx="8229600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946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Amount of Formula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 of Packages</a:t>
                      </a:r>
                      <a:endParaRPr lang="en-US" sz="2800" dirty="0"/>
                    </a:p>
                  </a:txBody>
                  <a:tcPr anchor="ctr"/>
                </a:tc>
              </a:tr>
              <a:tr h="6946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Full</a:t>
                      </a:r>
                      <a:r>
                        <a:rPr lang="en-US" sz="2800" baseline="0" dirty="0" smtClean="0"/>
                        <a:t> Formula Package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88.2%</a:t>
                      </a:r>
                      <a:endParaRPr lang="en-US" sz="2800" dirty="0"/>
                    </a:p>
                  </a:txBody>
                  <a:tcPr anchor="ctr"/>
                </a:tc>
              </a:tr>
              <a:tr h="6946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Mostly BF Package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7.4%</a:t>
                      </a:r>
                      <a:endParaRPr lang="en-US" sz="2800" dirty="0"/>
                    </a:p>
                  </a:txBody>
                  <a:tcPr anchor="ctr"/>
                </a:tc>
              </a:tr>
              <a:tr h="6946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Some</a:t>
                      </a:r>
                      <a:r>
                        <a:rPr lang="en-US" sz="2800" baseline="0" dirty="0" smtClean="0"/>
                        <a:t> BF (¾) Package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4.4%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4876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dirty="0" err="1" smtClean="0"/>
              <a:t>FFF</a:t>
            </a:r>
            <a:r>
              <a:rPr lang="en-US" sz="2400" dirty="0" smtClean="0"/>
              <a:t> package includes infants listed as some  breastfeeding</a:t>
            </a:r>
          </a:p>
          <a:p>
            <a:r>
              <a:rPr lang="en-US" sz="2400" dirty="0" smtClean="0"/>
              <a:t>**Based on packages printed in March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8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Breastfeeding Package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7004596"/>
              </p:ext>
            </p:extLst>
          </p:nvPr>
        </p:nvGraphicFramePr>
        <p:xfrm>
          <a:off x="457200" y="160020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4384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Amount of Formula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March</a:t>
                      </a:r>
                      <a:r>
                        <a:rPr lang="en-US" sz="2800" baseline="0" dirty="0" smtClean="0"/>
                        <a:t> 2015 Percentage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Goal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Districts Meeting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FFF</a:t>
                      </a:r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88.2%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85%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</a:t>
                      </a:r>
                      <a:r>
                        <a:rPr lang="en-US" sz="2800" baseline="0" dirty="0" err="1" smtClean="0"/>
                        <a:t>BF</a:t>
                      </a:r>
                      <a:r>
                        <a:rPr lang="en-US" sz="2800" baseline="0" dirty="0" smtClean="0"/>
                        <a:t>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10%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EBF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Pkg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</a:t>
                      </a:r>
                      <a:r>
                        <a:rPr lang="en-US" sz="2800" baseline="0" dirty="0" smtClean="0"/>
                        <a:t> 9 %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EBF</a:t>
                      </a:r>
                      <a:r>
                        <a:rPr lang="en-US" sz="2800" dirty="0" smtClean="0"/>
                        <a:t> participant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9%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25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Percent of  Contract/non-contact  infant food packages, special formulas not included </a:t>
            </a:r>
          </a:p>
          <a:p>
            <a:r>
              <a:rPr lang="en-US" dirty="0" smtClean="0"/>
              <a:t>** Percent of Contract/non-contract + </a:t>
            </a:r>
            <a:r>
              <a:rPr lang="en-US" dirty="0" err="1" smtClean="0"/>
              <a:t>EBF</a:t>
            </a:r>
            <a:r>
              <a:rPr lang="en-US" dirty="0" smtClean="0"/>
              <a:t> packages, special formulas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Meet Breastfeeding Food Package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 1</a:t>
            </a:r>
          </a:p>
          <a:p>
            <a:pPr lvl="1"/>
            <a:r>
              <a:rPr lang="en-US" sz="2800" dirty="0"/>
              <a:t>Issue </a:t>
            </a:r>
            <a:r>
              <a:rPr lang="en-US" sz="2800" dirty="0" err="1"/>
              <a:t>SBF</a:t>
            </a:r>
            <a:r>
              <a:rPr lang="en-US" sz="2800" dirty="0"/>
              <a:t> women, the “P” </a:t>
            </a:r>
            <a:r>
              <a:rPr lang="en-US" sz="2800" dirty="0" smtClean="0"/>
              <a:t>package</a:t>
            </a:r>
          </a:p>
          <a:p>
            <a:r>
              <a:rPr lang="en-US" dirty="0" smtClean="0"/>
              <a:t>Goal 2</a:t>
            </a:r>
          </a:p>
          <a:p>
            <a:pPr lvl="1"/>
            <a:r>
              <a:rPr lang="en-US" sz="2800" dirty="0" smtClean="0"/>
              <a:t>Promote advantages of </a:t>
            </a:r>
            <a:r>
              <a:rPr lang="en-US" sz="2800" dirty="0" err="1" smtClean="0"/>
              <a:t>MBF</a:t>
            </a:r>
            <a:r>
              <a:rPr lang="en-US" sz="2800" dirty="0" smtClean="0"/>
              <a:t> over </a:t>
            </a:r>
            <a:r>
              <a:rPr lang="en-US" sz="2800" dirty="0" err="1" smtClean="0"/>
              <a:t>SBF</a:t>
            </a:r>
            <a:endParaRPr lang="en-US" sz="2800" dirty="0" smtClean="0"/>
          </a:p>
          <a:p>
            <a:r>
              <a:rPr lang="en-US" dirty="0" smtClean="0"/>
              <a:t>Goal 3</a:t>
            </a:r>
          </a:p>
          <a:p>
            <a:pPr lvl="1"/>
            <a:r>
              <a:rPr lang="en-US" sz="2800" dirty="0" smtClean="0"/>
              <a:t>Increase duration of </a:t>
            </a:r>
            <a:r>
              <a:rPr lang="en-US" sz="2800" dirty="0" err="1" smtClean="0"/>
              <a:t>EBF</a:t>
            </a:r>
            <a:endParaRPr lang="en-US" sz="2800" dirty="0" smtClean="0"/>
          </a:p>
          <a:p>
            <a:pPr lvl="1"/>
            <a:r>
              <a:rPr lang="en-US" sz="2800" dirty="0" smtClean="0"/>
              <a:t>Choose no formula option for </a:t>
            </a:r>
            <a:r>
              <a:rPr lang="en-US" sz="2800" dirty="0" err="1" smtClean="0"/>
              <a:t>MBF</a:t>
            </a:r>
            <a:r>
              <a:rPr lang="en-US" sz="2800" dirty="0" smtClean="0"/>
              <a:t> first month</a:t>
            </a:r>
          </a:p>
          <a:p>
            <a:r>
              <a:rPr lang="en-US" dirty="0" smtClean="0"/>
              <a:t>Goal 4</a:t>
            </a:r>
          </a:p>
          <a:p>
            <a:pPr lvl="1"/>
            <a:r>
              <a:rPr lang="en-US" sz="2800" dirty="0"/>
              <a:t>Increase duration of </a:t>
            </a:r>
            <a:r>
              <a:rPr lang="en-US" sz="2800" dirty="0" err="1"/>
              <a:t>EBF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H_PPT_TEMPLATE-1">
  <a:themeElements>
    <a:clrScheme name="DP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E242E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671117"/>
      </a:accent6>
      <a:hlink>
        <a:srgbClr val="0F243E"/>
      </a:hlink>
      <a:folHlink>
        <a:srgbClr val="4F6128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Pages>17</Pages>
  <Words>447</Words>
  <Characters>0</Characters>
  <Application>Microsoft Office PowerPoint</Application>
  <DocSecurity>0</DocSecurity>
  <PresentationFormat>On-screen Show (4:3)</PresentationFormat>
  <Lines>0</Lines>
  <Paragraphs>135</Paragraphs>
  <Slides>17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DPH_PPT_TEMPLATE-1</vt:lpstr>
      <vt:lpstr>PowerPoint Presentation</vt:lpstr>
      <vt:lpstr>Peer Counselor (PC) Program</vt:lpstr>
      <vt:lpstr>Peer Counselor Database (PCDB)</vt:lpstr>
      <vt:lpstr>Peer Counselor Database (PCDB)</vt:lpstr>
      <vt:lpstr>Peer Counselor Training</vt:lpstr>
      <vt:lpstr>Breastfeeding Women</vt:lpstr>
      <vt:lpstr>Percent of Contract Formula Packages (State)</vt:lpstr>
      <vt:lpstr>Breastfeeding Package Goals</vt:lpstr>
      <vt:lpstr>How to Meet Breastfeeding Food Package Goals</vt:lpstr>
      <vt:lpstr>How do we reduce the amount of formula being issued?</vt:lpstr>
      <vt:lpstr>The Right Formula Package</vt:lpstr>
      <vt:lpstr>Breast Pumps</vt:lpstr>
      <vt:lpstr>PowerPoint Presentation</vt:lpstr>
      <vt:lpstr>PowerPoint Presentation</vt:lpstr>
      <vt:lpstr>PowerPoint Presentation</vt:lpstr>
      <vt:lpstr>PowerPoint Presentation</vt:lpstr>
      <vt:lpstr>Breast Pump Policy</vt:lpstr>
    </vt:vector>
  </TitlesOfParts>
  <Company>Georgia Department of Public Health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A. Miller</dc:creator>
  <cp:lastModifiedBy>Dalambert, Deborah</cp:lastModifiedBy>
  <cp:revision>4</cp:revision>
  <cp:lastPrinted>2015-07-06T17:41:20Z</cp:lastPrinted>
  <dcterms:modified xsi:type="dcterms:W3CDTF">2015-08-06T14:55:16Z</dcterms:modified>
</cp:coreProperties>
</file>

<file path=docProps/infrawarePen.xml><?xml version="1.0" encoding="utf-8"?>
<InfrawarePenDraw xmlns="http://www.infraware.co.kr/2012/penmode"/>
</file>