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14"/>
  </p:notesMasterIdLst>
  <p:sldIdLst>
    <p:sldId id="260" r:id="rId2"/>
    <p:sldId id="264" r:id="rId3"/>
    <p:sldId id="258" r:id="rId4"/>
    <p:sldId id="270" r:id="rId5"/>
    <p:sldId id="261" r:id="rId6"/>
    <p:sldId id="262" r:id="rId7"/>
    <p:sldId id="263" r:id="rId8"/>
    <p:sldId id="271" r:id="rId9"/>
    <p:sldId id="265" r:id="rId10"/>
    <p:sldId id="267" r:id="rId11"/>
    <p:sldId id="268" r:id="rId12"/>
    <p:sldId id="272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gela Damon" initials="AD" lastIdx="8" clrIdx="0">
    <p:extLst>
      <p:ext uri="{19B8F6BF-5375-455C-9EA6-DF929625EA0E}">
        <p15:presenceInfo xmlns:p15="http://schemas.microsoft.com/office/powerpoint/2012/main" userId="Angela Damon" providerId="None"/>
      </p:ext>
    </p:extLst>
  </p:cmAuthor>
  <p:cmAuthor id="2" name="Smith, Shlonda" initials="SS" lastIdx="3" clrIdx="1">
    <p:extLst>
      <p:ext uri="{19B8F6BF-5375-455C-9EA6-DF929625EA0E}">
        <p15:presenceInfo xmlns:p15="http://schemas.microsoft.com/office/powerpoint/2012/main" userId="Smith, Shlonda" providerId="None"/>
      </p:ext>
    </p:extLst>
  </p:cmAuthor>
  <p:cmAuthor id="3" name="Damon, Angela" initials="DA" lastIdx="5" clrIdx="2">
    <p:extLst>
      <p:ext uri="{19B8F6BF-5375-455C-9EA6-DF929625EA0E}">
        <p15:presenceInfo xmlns:p15="http://schemas.microsoft.com/office/powerpoint/2012/main" userId="Damon, Angela" providerId="None"/>
      </p:ext>
    </p:extLst>
  </p:cmAuthor>
  <p:cmAuthor id="4" name="Osmani, LaToya" initials="OL" lastIdx="7" clrIdx="3">
    <p:extLst>
      <p:ext uri="{19B8F6BF-5375-455C-9EA6-DF929625EA0E}">
        <p15:presenceInfo xmlns:p15="http://schemas.microsoft.com/office/powerpoint/2012/main" userId="Osmani, LaToya" providerId="None"/>
      </p:ext>
    </p:extLst>
  </p:cmAuthor>
  <p:cmAuthor id="5" name="Bostick, Jehan" initials="BJ" lastIdx="28" clrIdx="4">
    <p:extLst>
      <p:ext uri="{19B8F6BF-5375-455C-9EA6-DF929625EA0E}">
        <p15:presenceInfo xmlns:p15="http://schemas.microsoft.com/office/powerpoint/2012/main" userId="Bostick, Jeh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2771" autoAdjust="0"/>
  </p:normalViewPr>
  <p:slideViewPr>
    <p:cSldViewPr>
      <p:cViewPr varScale="1">
        <p:scale>
          <a:sx n="72" d="100"/>
          <a:sy n="72" d="100"/>
        </p:scale>
        <p:origin x="18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A9DE3-CB11-4FE9-AC07-5C2040C30450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FF406-4349-4F71-AA9C-A2919EB4F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2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FF406-4349-4F71-AA9C-A2919EB4F6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36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FF406-4349-4F71-AA9C-A2919EB4F6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02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DPH_PP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17903"/>
            <a:ext cx="9144000" cy="1901952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90"/>
          <p:cNvSpPr>
            <a:spLocks noChangeArrowheads="1"/>
          </p:cNvSpPr>
          <p:nvPr userDrawn="1"/>
        </p:nvSpPr>
        <p:spPr bwMode="auto">
          <a:xfrm>
            <a:off x="2782888" y="3675063"/>
            <a:ext cx="6172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Presentation to: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Presented by: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Date: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en-US" dirty="0">
              <a:solidFill>
                <a:srgbClr val="00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6D1026-17F7-40D6-AF78-CA9618840B55}" type="datetimeFigureOut">
              <a:rPr lang="en-US" smtClean="0"/>
              <a:pPr>
                <a:defRPr/>
              </a:pPr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0545A8-5FE0-417D-9A11-E54C6869CF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8251B7-2DA2-46D2-9F8B-14EDC82EE9DD}" type="datetimeFigureOut">
              <a:rPr lang="en-US" smtClean="0"/>
              <a:pPr>
                <a:defRPr/>
              </a:pPr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0DC63-F8D0-4EEB-B927-01BFB54947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324572-11D9-453F-A41B-7C09992D24C9}" type="datetimeFigureOut">
              <a:rPr lang="en-US" smtClean="0"/>
              <a:pPr>
                <a:defRPr/>
              </a:pPr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ED69AF-1843-4120-837B-363FCF10EB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33350"/>
            <a:ext cx="9144000" cy="710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633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CA12F5-1842-446C-A6AF-3603314DDAFF}" type="datetimeFigureOut">
              <a:rPr lang="en-US" smtClean="0"/>
              <a:pPr>
                <a:defRPr/>
              </a:pPr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982C2C-9DF9-4754-AE96-6ADF066528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DD280C-4C7A-4A78-97D9-73E815FE8199}" type="datetimeFigureOut">
              <a:rPr lang="en-US" smtClean="0"/>
              <a:pPr>
                <a:defRPr/>
              </a:pPr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7A0C4-7B6E-4AA0-B937-25DB1836DB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DD280C-4C7A-4A78-97D9-73E815FE8199}" type="datetimeFigureOut">
              <a:rPr lang="en-US" smtClean="0"/>
              <a:pPr>
                <a:defRPr/>
              </a:pPr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7A0C4-7B6E-4AA0-B937-25DB1836DB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4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20BB3B-0441-4DA8-AF71-550B9019B22C}" type="datetimeFigureOut">
              <a:rPr lang="en-US" smtClean="0"/>
              <a:pPr>
                <a:defRPr/>
              </a:pPr>
              <a:t>6/7/2017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82FB86-571C-4FB7-A2C9-92265AC0F5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F56162-CCBD-495A-B1FD-D4AA44F3F3A6}" type="datetimeFigureOut">
              <a:rPr lang="en-US" smtClean="0"/>
              <a:pPr>
                <a:defRPr/>
              </a:pPr>
              <a:t>6/7/2017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CBFF0-3E49-4BB0-8140-B8AEDF30F9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AB5045-7FC0-41C3-978D-5F9400957537}" type="datetimeFigureOut">
              <a:rPr lang="en-US" smtClean="0"/>
              <a:pPr>
                <a:defRPr/>
              </a:pPr>
              <a:t>6/7/2017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D3F53-4215-46A5-948E-95F23085F2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15753F-3E5B-4571-871E-5A1C54717063}" type="datetimeFigureOut">
              <a:rPr lang="en-US" smtClean="0"/>
              <a:pPr>
                <a:defRPr/>
              </a:pPr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CCDE6-747B-4FE3-834F-3BCCE07ED4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81098-4C0E-41BF-8522-F71BCF98CB52}" type="datetimeFigureOut">
              <a:rPr lang="en-US" smtClean="0"/>
              <a:pPr>
                <a:defRPr/>
              </a:pPr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BE0E10-6F68-4C21-9F71-063DE45538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Segoe UI" pitchFamily="34" charset="0"/>
                <a:ea typeface="+mj-ea"/>
                <a:cs typeface="Segoe UI" pitchFamily="34" charset="0"/>
              </a:rPr>
              <a:t>Use of bullets when you have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0932AF1-9B09-493D-A42B-8BC1590F1A8C}" type="datetimeFigureOut">
              <a:rPr lang="en-US" smtClean="0"/>
              <a:pPr>
                <a:defRPr/>
              </a:pPr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E25EFF0-A14D-4684-8537-67F24F51B0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4" descr="DPH_PPT2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5" r:id="rId2"/>
    <p:sldLayoutId id="2147483816" r:id="rId3"/>
    <p:sldLayoutId id="2147483824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5" r:id="rId12"/>
  </p:sldLayoutIdLst>
  <p:txStyles>
    <p:titleStyle>
      <a:lvl1pPr marL="0" marR="0" indent="0" algn="ctr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None/>
        <a:tabLst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hlonda.smith@dph.ga.gov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Breastfeeding Programmatic Updates</a:t>
            </a:r>
          </a:p>
        </p:txBody>
      </p:sp>
      <p:sp>
        <p:nvSpPr>
          <p:cNvPr id="5" name="Text Placeholder 5"/>
          <p:cNvSpPr txBox="1">
            <a:spLocks/>
          </p:cNvSpPr>
          <p:nvPr/>
        </p:nvSpPr>
        <p:spPr>
          <a:xfrm>
            <a:off x="4648200" y="3619500"/>
            <a:ext cx="41910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595959"/>
                </a:solidFill>
              </a:rPr>
              <a:t>Nutrition Services Directors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648200" y="4009645"/>
            <a:ext cx="41910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595959"/>
                </a:solidFill>
              </a:rPr>
              <a:t>Shlonda Smith, CLC</a:t>
            </a:r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4648200" y="4390645"/>
            <a:ext cx="41910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595959"/>
                </a:solidFill>
              </a:rPr>
              <a:t>June 13, 2017</a:t>
            </a:r>
          </a:p>
        </p:txBody>
      </p:sp>
    </p:spTree>
    <p:extLst>
      <p:ext uri="{BB962C8B-B14F-4D97-AF65-F5344CB8AC3E}">
        <p14:creationId xmlns:p14="http://schemas.microsoft.com/office/powerpoint/2010/main" val="380050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438400"/>
            <a:ext cx="8839200" cy="990600"/>
          </a:xfrm>
        </p:spPr>
        <p:txBody>
          <a:bodyPr/>
          <a:lstStyle/>
          <a:p>
            <a:r>
              <a:rPr lang="en-US" b="1" dirty="0"/>
              <a:t>What questions do you have?</a:t>
            </a:r>
          </a:p>
        </p:txBody>
      </p:sp>
    </p:spTree>
    <p:extLst>
      <p:ext uri="{BB962C8B-B14F-4D97-AF65-F5344CB8AC3E}">
        <p14:creationId xmlns:p14="http://schemas.microsoft.com/office/powerpoint/2010/main" val="389828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Contact Information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b="1" dirty="0"/>
              <a:t>Shlonda B Smith, CLC</a:t>
            </a:r>
            <a:br>
              <a:rPr lang="en-US" b="1" dirty="0"/>
            </a:br>
            <a:r>
              <a:rPr lang="en-US" dirty="0"/>
              <a:t>404.463.0901 Desk</a:t>
            </a:r>
            <a:br>
              <a:rPr lang="en-US" dirty="0"/>
            </a:br>
            <a:r>
              <a:rPr lang="en-US" dirty="0"/>
              <a:t>404.309.4648 Mobile</a:t>
            </a:r>
            <a:br>
              <a:rPr lang="en-US" dirty="0"/>
            </a:br>
            <a:r>
              <a:rPr lang="en-US" dirty="0">
                <a:hlinkClick r:id="rId2"/>
              </a:rPr>
              <a:t>Shlonda.smith@dph.ga.gov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Breastfeeding Program Specialist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81014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914400"/>
            <a:ext cx="5346700" cy="4063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28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Report progress on the Statewide Breast Pump Program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Discuss updates on the </a:t>
            </a:r>
            <a:r>
              <a:rPr lang="en-US" i="1" dirty="0"/>
              <a:t>Loving Support Award of Excellence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dirty="0"/>
              <a:t>Outline the work progressing through the Georgia WIC Branded Breastfeeding Education Materials Committee initiative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Identify topics to be reviewed at the upcoming breastfeeding coordinators’ meeting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Discuss upcoming events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539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Breast Pump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Orders </a:t>
            </a:r>
          </a:p>
          <a:p>
            <a:pPr lvl="1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Quarter </a:t>
            </a:r>
          </a:p>
          <a:p>
            <a:pPr lvl="2"/>
            <a:r>
              <a:rPr lang="en-US" dirty="0"/>
              <a:t>Shipments received</a:t>
            </a:r>
          </a:p>
          <a:p>
            <a:pPr lvl="1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Quarter </a:t>
            </a:r>
          </a:p>
          <a:p>
            <a:pPr lvl="2"/>
            <a:r>
              <a:rPr lang="en-US" dirty="0"/>
              <a:t>Forecast sent to Medela April 26, 2017</a:t>
            </a:r>
          </a:p>
          <a:p>
            <a:pPr lvl="2"/>
            <a:r>
              <a:rPr lang="en-US" dirty="0"/>
              <a:t>Expectant shipment date </a:t>
            </a:r>
            <a:r>
              <a:rPr lang="en-US" dirty="0" smtClean="0"/>
              <a:t>the </a:t>
            </a:r>
            <a:r>
              <a:rPr lang="en-US" dirty="0"/>
              <a:t>week of June 19, 2017  </a:t>
            </a:r>
          </a:p>
          <a:p>
            <a:pPr lvl="1"/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Quarter</a:t>
            </a:r>
          </a:p>
          <a:p>
            <a:pPr lvl="2"/>
            <a:r>
              <a:rPr lang="en-US" dirty="0"/>
              <a:t>Order due July 1, 2017 </a:t>
            </a:r>
          </a:p>
          <a:p>
            <a:r>
              <a:rPr lang="en-US" dirty="0"/>
              <a:t>Repairs</a:t>
            </a:r>
          </a:p>
          <a:p>
            <a:pPr lvl="1"/>
            <a:r>
              <a:rPr lang="en-US" dirty="0"/>
              <a:t>88 pumps statewide</a:t>
            </a:r>
          </a:p>
          <a:p>
            <a:pPr lvl="1"/>
            <a:r>
              <a:rPr lang="en-US" dirty="0"/>
              <a:t>5 pumps within warranty</a:t>
            </a:r>
          </a:p>
          <a:p>
            <a:pPr lvl="1"/>
            <a:r>
              <a:rPr lang="en-US" dirty="0"/>
              <a:t>Trade-In option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Monthly conference calls with Medela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Loving Support Award </a:t>
            </a:r>
            <a:br>
              <a:rPr lang="en-US" b="1" dirty="0"/>
            </a:br>
            <a:r>
              <a:rPr lang="en-US" b="1" dirty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11933" y="2252610"/>
            <a:ext cx="4040188" cy="3951288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Rome</a:t>
            </a:r>
          </a:p>
          <a:p>
            <a:pPr lvl="1"/>
            <a:r>
              <a:rPr lang="en-US" sz="2800" dirty="0"/>
              <a:t>Fulton</a:t>
            </a:r>
          </a:p>
          <a:p>
            <a:pPr lvl="1"/>
            <a:r>
              <a:rPr lang="en-US" sz="2800" dirty="0"/>
              <a:t>Gwinnett</a:t>
            </a:r>
          </a:p>
          <a:p>
            <a:pPr lvl="1"/>
            <a:r>
              <a:rPr lang="en-US" sz="2800" dirty="0"/>
              <a:t>DeKalb</a:t>
            </a:r>
          </a:p>
          <a:p>
            <a:pPr lvl="1"/>
            <a:r>
              <a:rPr lang="en-US" sz="2800" dirty="0"/>
              <a:t>LaGrange</a:t>
            </a:r>
          </a:p>
          <a:p>
            <a:pPr lvl="1"/>
            <a:r>
              <a:rPr lang="en-US" sz="2800" dirty="0"/>
              <a:t>Augusta</a:t>
            </a:r>
          </a:p>
          <a:p>
            <a:pPr lvl="1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1112" y="1512477"/>
            <a:ext cx="4041775" cy="639762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Congratulations!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2225" y="2252610"/>
            <a:ext cx="4041775" cy="3951288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Grady</a:t>
            </a:r>
          </a:p>
          <a:p>
            <a:pPr lvl="1"/>
            <a:r>
              <a:rPr lang="en-US" sz="2800" dirty="0"/>
              <a:t>Valdosta</a:t>
            </a:r>
          </a:p>
          <a:p>
            <a:pPr lvl="1"/>
            <a:r>
              <a:rPr lang="en-US" sz="2800" dirty="0"/>
              <a:t>Albany</a:t>
            </a:r>
          </a:p>
          <a:p>
            <a:pPr lvl="1"/>
            <a:r>
              <a:rPr lang="en-US" sz="2800" dirty="0"/>
              <a:t>Coastal</a:t>
            </a:r>
          </a:p>
          <a:p>
            <a:pPr lvl="1"/>
            <a:r>
              <a:rPr lang="en-US" sz="2800" dirty="0"/>
              <a:t>Athens</a:t>
            </a:r>
          </a:p>
        </p:txBody>
      </p:sp>
    </p:spTree>
    <p:extLst>
      <p:ext uri="{BB962C8B-B14F-4D97-AF65-F5344CB8AC3E}">
        <p14:creationId xmlns:p14="http://schemas.microsoft.com/office/powerpoint/2010/main" val="188602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Georgia WIC Branded Breastfeeding  Education Materials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050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/>
              <a:t>Representatives from</a:t>
            </a:r>
          </a:p>
          <a:p>
            <a:pPr lvl="1"/>
            <a:r>
              <a:rPr lang="en-US" sz="2800" dirty="0"/>
              <a:t>DeKalb</a:t>
            </a:r>
          </a:p>
          <a:p>
            <a:pPr lvl="1"/>
            <a:r>
              <a:rPr lang="en-US" sz="2800" dirty="0"/>
              <a:t>Waycross</a:t>
            </a:r>
          </a:p>
          <a:p>
            <a:pPr lvl="1"/>
            <a:r>
              <a:rPr lang="en-US" sz="2800" dirty="0"/>
              <a:t>LaGrange</a:t>
            </a:r>
          </a:p>
          <a:p>
            <a:pPr lvl="1"/>
            <a:r>
              <a:rPr lang="en-US" sz="2800" dirty="0"/>
              <a:t>Columbus</a:t>
            </a:r>
          </a:p>
          <a:p>
            <a:pPr lvl="1"/>
            <a:r>
              <a:rPr lang="en-US" sz="2800" dirty="0"/>
              <a:t>Augusta</a:t>
            </a:r>
          </a:p>
          <a:p>
            <a:pPr lvl="1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/>
              <a:t>Focal Subject Areas</a:t>
            </a:r>
          </a:p>
          <a:p>
            <a:pPr lvl="1"/>
            <a:r>
              <a:rPr lang="en-US" sz="2800" dirty="0"/>
              <a:t>Pumping/Storage</a:t>
            </a:r>
          </a:p>
          <a:p>
            <a:pPr lvl="1"/>
            <a:r>
              <a:rPr lang="en-US" sz="2800" dirty="0"/>
              <a:t>Engorgement</a:t>
            </a:r>
          </a:p>
          <a:p>
            <a:pPr lvl="1"/>
            <a:r>
              <a:rPr lang="en-US" sz="2800" dirty="0"/>
              <a:t>Maintaining Supply</a:t>
            </a:r>
          </a:p>
          <a:p>
            <a:pPr lvl="1"/>
            <a:r>
              <a:rPr lang="en-US" sz="2800" dirty="0"/>
              <a:t>Breastfeeding &amp; Returning to Work</a:t>
            </a:r>
          </a:p>
        </p:txBody>
      </p:sp>
    </p:spTree>
    <p:extLst>
      <p:ext uri="{BB962C8B-B14F-4D97-AF65-F5344CB8AC3E}">
        <p14:creationId xmlns:p14="http://schemas.microsoft.com/office/powerpoint/2010/main" val="323928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Upcoming Coordinators’ Meeting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3 Step Counseling</a:t>
            </a:r>
          </a:p>
          <a:p>
            <a:r>
              <a:rPr lang="en-US" sz="2400" dirty="0"/>
              <a:t>2018 Program Planning</a:t>
            </a:r>
          </a:p>
          <a:p>
            <a:pPr lvl="1"/>
            <a:r>
              <a:rPr lang="en-US" dirty="0"/>
              <a:t>Cadence Calls</a:t>
            </a:r>
          </a:p>
          <a:p>
            <a:pPr lvl="1"/>
            <a:r>
              <a:rPr lang="en-US" dirty="0"/>
              <a:t>Coordinators’ Meetings</a:t>
            </a:r>
          </a:p>
          <a:p>
            <a:pPr lvl="1"/>
            <a:r>
              <a:rPr lang="en-US" dirty="0"/>
              <a:t>Loving Support Trainings</a:t>
            </a:r>
          </a:p>
          <a:p>
            <a:r>
              <a:rPr lang="en-US" sz="2400" dirty="0"/>
              <a:t>World Breastfeeding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Safe Sleep </a:t>
            </a:r>
          </a:p>
          <a:p>
            <a:r>
              <a:rPr lang="en-US" sz="2400" dirty="0"/>
              <a:t>Breastfeeding Reports</a:t>
            </a:r>
          </a:p>
          <a:p>
            <a:pPr lvl="1"/>
            <a:r>
              <a:rPr lang="en-US" dirty="0"/>
              <a:t>Breastfeeding Inventory </a:t>
            </a:r>
            <a:r>
              <a:rPr lang="en-US" dirty="0" smtClean="0"/>
              <a:t>Tracking System </a:t>
            </a:r>
            <a:r>
              <a:rPr lang="en-US" dirty="0"/>
              <a:t>Updates</a:t>
            </a:r>
          </a:p>
          <a:p>
            <a:pPr lvl="1"/>
            <a:r>
              <a:rPr lang="en-US" dirty="0"/>
              <a:t>Albany’s Quarterly District Report</a:t>
            </a:r>
          </a:p>
          <a:p>
            <a:r>
              <a:rPr lang="en-US" sz="2400" dirty="0"/>
              <a:t>New Policies</a:t>
            </a:r>
          </a:p>
        </p:txBody>
      </p:sp>
    </p:spTree>
    <p:extLst>
      <p:ext uri="{BB962C8B-B14F-4D97-AF65-F5344CB8AC3E}">
        <p14:creationId xmlns:p14="http://schemas.microsoft.com/office/powerpoint/2010/main" val="1216709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Upcoming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Monthly Cadence Calls</a:t>
            </a:r>
          </a:p>
          <a:p>
            <a:pPr lvl="1"/>
            <a:r>
              <a:rPr lang="en-US" dirty="0"/>
              <a:t>July 18, 2017 </a:t>
            </a:r>
          </a:p>
          <a:p>
            <a:pPr lvl="1"/>
            <a:r>
              <a:rPr lang="en-US" dirty="0"/>
              <a:t>August 15, 2017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Quarterly Coordinators’ Meeting</a:t>
            </a:r>
          </a:p>
          <a:p>
            <a:pPr lvl="1"/>
            <a:r>
              <a:rPr lang="en-US" dirty="0"/>
              <a:t>June 27 &amp; 28, 2017 in Macon, GA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VICs Breastfeeding Presentation</a:t>
            </a:r>
          </a:p>
          <a:p>
            <a:pPr lvl="1"/>
            <a:r>
              <a:rPr lang="en-US" dirty="0"/>
              <a:t>Topic: TBD</a:t>
            </a:r>
          </a:p>
          <a:p>
            <a:pPr lvl="1"/>
            <a:r>
              <a:rPr lang="en-US" dirty="0"/>
              <a:t>June 21, 2017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Loving Support™ Training for New Peer Counselors</a:t>
            </a:r>
          </a:p>
          <a:p>
            <a:pPr lvl="1"/>
            <a:r>
              <a:rPr lang="en-US" dirty="0"/>
              <a:t>September 13 &amp; 14 2017 (Location: TBD)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684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Upcoming Events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b="1" i="1" dirty="0"/>
              <a:t>Loving Support for New Peer Counselors Training </a:t>
            </a:r>
          </a:p>
          <a:p>
            <a:pPr marL="0" indent="0" algn="ctr">
              <a:buNone/>
            </a:pPr>
            <a:endParaRPr lang="en-US" b="1" i="1" dirty="0"/>
          </a:p>
          <a:p>
            <a:pPr marL="0" indent="0" algn="ctr">
              <a:buNone/>
            </a:pPr>
            <a:r>
              <a:rPr lang="en-US" b="1" i="1" dirty="0"/>
              <a:t>July 26</a:t>
            </a:r>
            <a:r>
              <a:rPr lang="en-US" b="1" i="1" baseline="30000" dirty="0"/>
              <a:t>th</a:t>
            </a:r>
            <a:r>
              <a:rPr lang="en-US" b="1" i="1" dirty="0"/>
              <a:t> &amp; 27</a:t>
            </a:r>
            <a:r>
              <a:rPr lang="en-US" b="1" i="1" baseline="30000" dirty="0"/>
              <a:t>th</a:t>
            </a:r>
            <a:r>
              <a:rPr lang="en-US" b="1" i="1" dirty="0"/>
              <a:t> 2017 in Columbus, GA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19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Compile FY 2017 4</a:t>
            </a:r>
            <a:r>
              <a:rPr lang="en-US" baseline="30000" dirty="0"/>
              <a:t>th</a:t>
            </a:r>
            <a:r>
              <a:rPr lang="en-US" dirty="0"/>
              <a:t> quarter </a:t>
            </a:r>
            <a:r>
              <a:rPr lang="en-US" dirty="0" smtClean="0"/>
              <a:t>order</a:t>
            </a:r>
          </a:p>
          <a:p>
            <a:endParaRPr lang="en-US" dirty="0" smtClean="0"/>
          </a:p>
          <a:p>
            <a:r>
              <a:rPr lang="en-US" dirty="0" smtClean="0"/>
              <a:t>Breast Pump Inventory Tracking System Updates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Finalize the repair or purchase of Symphony pumps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Continue collaboration with Office of Inspector General concerning “</a:t>
            </a:r>
            <a:r>
              <a:rPr lang="en-US" i="1" dirty="0"/>
              <a:t>Prior</a:t>
            </a:r>
            <a:r>
              <a:rPr lang="en-US" dirty="0"/>
              <a:t> </a:t>
            </a:r>
            <a:r>
              <a:rPr lang="en-US" i="1" dirty="0"/>
              <a:t>to</a:t>
            </a:r>
            <a:r>
              <a:rPr lang="en-US" dirty="0"/>
              <a:t>” state purchased multi-user pumps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Provide the final draft of Georgia WIC Branded Breastfeeding Resources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Complete FY 2018 program planning</a:t>
            </a:r>
          </a:p>
        </p:txBody>
      </p:sp>
    </p:spTree>
    <p:extLst>
      <p:ext uri="{BB962C8B-B14F-4D97-AF65-F5344CB8AC3E}">
        <p14:creationId xmlns:p14="http://schemas.microsoft.com/office/powerpoint/2010/main" val="397110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PH_PPT_TEMPLATE-1">
  <a:themeElements>
    <a:clrScheme name="DPH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E242E"/>
      </a:accent1>
      <a:accent2>
        <a:srgbClr val="1F497D"/>
      </a:accent2>
      <a:accent3>
        <a:srgbClr val="9BBB59"/>
      </a:accent3>
      <a:accent4>
        <a:srgbClr val="8064A2"/>
      </a:accent4>
      <a:accent5>
        <a:srgbClr val="4BACC6"/>
      </a:accent5>
      <a:accent6>
        <a:srgbClr val="671117"/>
      </a:accent6>
      <a:hlink>
        <a:srgbClr val="0F243E"/>
      </a:hlink>
      <a:folHlink>
        <a:srgbClr val="4F6128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3362</TotalTime>
  <Words>334</Words>
  <Application>Microsoft Office PowerPoint</Application>
  <PresentationFormat>On-screen Show (4:3)</PresentationFormat>
  <Paragraphs>104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Narrow</vt:lpstr>
      <vt:lpstr>Calibri</vt:lpstr>
      <vt:lpstr>Segoe UI</vt:lpstr>
      <vt:lpstr>DPH_PPT_TEMPLATE-1</vt:lpstr>
      <vt:lpstr>Breastfeeding Programmatic Updates</vt:lpstr>
      <vt:lpstr>Objectives</vt:lpstr>
      <vt:lpstr>Breast Pump Updates</vt:lpstr>
      <vt:lpstr>Loving Support Award  Recommendations</vt:lpstr>
      <vt:lpstr>Georgia WIC Branded Breastfeeding  Education Materials Committee</vt:lpstr>
      <vt:lpstr>Upcoming Coordinators’ Meeting </vt:lpstr>
      <vt:lpstr>Upcoming Events</vt:lpstr>
      <vt:lpstr>Upcoming Events (cont.)</vt:lpstr>
      <vt:lpstr>Next Steps</vt:lpstr>
      <vt:lpstr>What questions do you have?</vt:lpstr>
      <vt:lpstr>Contact Information</vt:lpstr>
      <vt:lpstr>PowerPoint Presentation</vt:lpstr>
    </vt:vector>
  </TitlesOfParts>
  <Company>Georgia Department of Public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A. Miller</dc:creator>
  <cp:lastModifiedBy>Bostick, Jehan</cp:lastModifiedBy>
  <cp:revision>83</cp:revision>
  <dcterms:created xsi:type="dcterms:W3CDTF">2014-03-11T14:24:55Z</dcterms:created>
  <dcterms:modified xsi:type="dcterms:W3CDTF">2017-06-07T18:08:03Z</dcterms:modified>
</cp:coreProperties>
</file>