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9" r:id="rId3"/>
    <p:sldId id="263" r:id="rId4"/>
    <p:sldId id="352" r:id="rId5"/>
    <p:sldId id="349" r:id="rId6"/>
    <p:sldId id="348" r:id="rId7"/>
    <p:sldId id="350" r:id="rId8"/>
    <p:sldId id="341" r:id="rId9"/>
    <p:sldId id="354" r:id="rId10"/>
    <p:sldId id="344" r:id="rId11"/>
    <p:sldId id="346" r:id="rId12"/>
    <p:sldId id="358" r:id="rId13"/>
    <p:sldId id="356" r:id="rId14"/>
    <p:sldId id="359" r:id="rId15"/>
    <p:sldId id="360" r:id="rId16"/>
    <p:sldId id="361" r:id="rId17"/>
    <p:sldId id="362" r:id="rId18"/>
    <p:sldId id="394" r:id="rId19"/>
    <p:sldId id="377" r:id="rId20"/>
    <p:sldId id="376" r:id="rId21"/>
    <p:sldId id="369" r:id="rId22"/>
    <p:sldId id="325" r:id="rId23"/>
    <p:sldId id="381" r:id="rId24"/>
    <p:sldId id="382" r:id="rId25"/>
    <p:sldId id="379" r:id="rId26"/>
    <p:sldId id="395" r:id="rId27"/>
    <p:sldId id="397" r:id="rId28"/>
    <p:sldId id="399" r:id="rId29"/>
    <p:sldId id="398" r:id="rId30"/>
    <p:sldId id="370" r:id="rId31"/>
    <p:sldId id="306" r:id="rId32"/>
    <p:sldId id="402" r:id="rId33"/>
    <p:sldId id="400" r:id="rId34"/>
    <p:sldId id="272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5406338096625"/>
          <c:y val="0.26257499062617173"/>
          <c:w val="0.78215982550792262"/>
          <c:h val="0.577073959505061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14.5</c:v>
                </c:pt>
                <c:pt idx="1">
                  <c:v>13.2</c:v>
                </c:pt>
                <c:pt idx="2">
                  <c:v>12.4</c:v>
                </c:pt>
                <c:pt idx="3">
                  <c:v>13.7</c:v>
                </c:pt>
                <c:pt idx="4">
                  <c:v>13.1</c:v>
                </c:pt>
                <c:pt idx="5">
                  <c:v>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9.6</c:v>
                </c:pt>
                <c:pt idx="1">
                  <c:v>7.4</c:v>
                </c:pt>
                <c:pt idx="2">
                  <c:v>7.7</c:v>
                </c:pt>
                <c:pt idx="3">
                  <c:v>5.9</c:v>
                </c:pt>
                <c:pt idx="4">
                  <c:v>7.9</c:v>
                </c:pt>
                <c:pt idx="5">
                  <c:v>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594048"/>
        <c:axId val="94402048"/>
      </c:lineChart>
      <c:catAx>
        <c:axId val="845940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94402048"/>
        <c:crosses val="autoZero"/>
        <c:auto val="1"/>
        <c:lblAlgn val="ctr"/>
        <c:lblOffset val="100"/>
        <c:noMultiLvlLbl val="0"/>
      </c:catAx>
      <c:valAx>
        <c:axId val="94402048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84594048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.25917841665140695"/>
          <c:y val="4.8137212015164792E-2"/>
          <c:w val="0.4563344930720869"/>
          <c:h val="8.3705943007124126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26.9</c:v>
                </c:pt>
                <c:pt idx="1">
                  <c:v>35.700000000000003</c:v>
                </c:pt>
                <c:pt idx="2">
                  <c:v>43.9</c:v>
                </c:pt>
                <c:pt idx="3">
                  <c:v>46.6</c:v>
                </c:pt>
                <c:pt idx="4" formatCode="0.0">
                  <c:v>62</c:v>
                </c:pt>
                <c:pt idx="5">
                  <c:v>81.599999999999994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524160"/>
        <c:axId val="98538240"/>
      </c:barChart>
      <c:catAx>
        <c:axId val="9852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98538240"/>
        <c:crosses val="autoZero"/>
        <c:auto val="1"/>
        <c:lblAlgn val="ctr"/>
        <c:lblOffset val="100"/>
        <c:noMultiLvlLbl val="0"/>
      </c:catAx>
      <c:valAx>
        <c:axId val="9853824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524160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</c:v>
                </c:pt>
                <c:pt idx="2">
                  <c:v>Some College</c:v>
                </c:pt>
                <c:pt idx="3">
                  <c:v>College Graduated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36.9</c:v>
                </c:pt>
                <c:pt idx="1">
                  <c:v>48.7</c:v>
                </c:pt>
                <c:pt idx="2">
                  <c:v>53.2</c:v>
                </c:pt>
                <c:pt idx="3">
                  <c:v>73.3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305536"/>
        <c:axId val="100307328"/>
      </c:barChart>
      <c:catAx>
        <c:axId val="10030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307328"/>
        <c:crosses val="autoZero"/>
        <c:auto val="1"/>
        <c:lblAlgn val="ctr"/>
        <c:lblOffset val="100"/>
        <c:noMultiLvlLbl val="0"/>
      </c:catAx>
      <c:valAx>
        <c:axId val="10030732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0305536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669728783902"/>
          <c:y val="0.1450102442286868"/>
          <c:w val="0.86373055798580733"/>
          <c:h val="0.73041604626462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Middle School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Any SHS</c:v>
                </c:pt>
                <c:pt idx="1">
                  <c:v>Home</c:v>
                </c:pt>
                <c:pt idx="2">
                  <c:v>Car</c:v>
                </c:pt>
                <c:pt idx="3">
                  <c:v>School</c:v>
                </c:pt>
                <c:pt idx="4">
                  <c:v>Public place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19</c:v>
                </c:pt>
                <c:pt idx="2">
                  <c:v>18</c:v>
                </c:pt>
                <c:pt idx="3">
                  <c:v>13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Any SHS</c:v>
                </c:pt>
                <c:pt idx="1">
                  <c:v>Home</c:v>
                </c:pt>
                <c:pt idx="2">
                  <c:v>Car</c:v>
                </c:pt>
                <c:pt idx="3">
                  <c:v>School</c:v>
                </c:pt>
                <c:pt idx="4">
                  <c:v>Public place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49</c:v>
                </c:pt>
                <c:pt idx="1">
                  <c:v>24</c:v>
                </c:pt>
                <c:pt idx="2">
                  <c:v>26</c:v>
                </c:pt>
                <c:pt idx="3">
                  <c:v>25</c:v>
                </c:pt>
                <c:pt idx="4">
                  <c:v>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2"/>
        <c:overlap val="-37"/>
        <c:axId val="99968128"/>
        <c:axId val="99969664"/>
      </c:barChart>
      <c:catAx>
        <c:axId val="9996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99969664"/>
        <c:crosses val="autoZero"/>
        <c:auto val="1"/>
        <c:lblAlgn val="ctr"/>
        <c:lblOffset val="100"/>
        <c:noMultiLvlLbl val="0"/>
      </c:catAx>
      <c:valAx>
        <c:axId val="9996966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968128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Vehicle</c:v>
                </c:pt>
                <c:pt idx="1">
                  <c:v>Home</c:v>
                </c:pt>
                <c:pt idx="2">
                  <c:v>Public Place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Vehicle</c:v>
                </c:pt>
                <c:pt idx="1">
                  <c:v>Home</c:v>
                </c:pt>
                <c:pt idx="2">
                  <c:v>Public Place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Vehicle</c:v>
                </c:pt>
                <c:pt idx="1">
                  <c:v>Home</c:v>
                </c:pt>
                <c:pt idx="2">
                  <c:v>Public Place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1"/>
        <c:overlap val="-50"/>
        <c:axId val="99765632"/>
        <c:axId val="99775616"/>
      </c:barChart>
      <c:catAx>
        <c:axId val="99765632"/>
        <c:scaling>
          <c:orientation val="minMax"/>
        </c:scaling>
        <c:delete val="0"/>
        <c:axPos val="b"/>
        <c:majorTickMark val="out"/>
        <c:minorTickMark val="none"/>
        <c:tickLblPos val="nextTo"/>
        <c:crossAx val="99775616"/>
        <c:crosses val="autoZero"/>
        <c:auto val="1"/>
        <c:lblAlgn val="ctr"/>
        <c:lblOffset val="100"/>
        <c:noMultiLvlLbl val="0"/>
      </c:catAx>
      <c:valAx>
        <c:axId val="9977561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765632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4845435987169"/>
          <c:y val="0.13659214624600333"/>
          <c:w val="0.86373055798580733"/>
          <c:h val="0.73041604626462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Vehicle</c:v>
                </c:pt>
                <c:pt idx="1">
                  <c:v>Home</c:v>
                </c:pt>
                <c:pt idx="2">
                  <c:v>Public Place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Vehicle</c:v>
                </c:pt>
                <c:pt idx="1">
                  <c:v>Home</c:v>
                </c:pt>
                <c:pt idx="2">
                  <c:v>Public Place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28</c:v>
                </c:pt>
                <c:pt idx="2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Vehicle</c:v>
                </c:pt>
                <c:pt idx="1">
                  <c:v>Home</c:v>
                </c:pt>
                <c:pt idx="2">
                  <c:v>Public Place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1"/>
        <c:overlap val="-50"/>
        <c:axId val="99866496"/>
        <c:axId val="99868032"/>
      </c:barChart>
      <c:catAx>
        <c:axId val="9986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99868032"/>
        <c:crosses val="autoZero"/>
        <c:auto val="1"/>
        <c:lblAlgn val="ctr"/>
        <c:lblOffset val="100"/>
        <c:noMultiLvlLbl val="0"/>
      </c:catAx>
      <c:valAx>
        <c:axId val="9986803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86649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35746573344998"/>
          <c:y val="0.1450102442286868"/>
          <c:w val="0.84875364537766118"/>
          <c:h val="0.73041604626462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Middle School</c:v>
                </c:pt>
                <c:pt idx="2">
                  <c:v>High School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Non-Smoker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Middle School</c:v>
                </c:pt>
                <c:pt idx="2">
                  <c:v>High School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2">
                  <c:v>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73"/>
        <c:axId val="99920896"/>
        <c:axId val="99926784"/>
      </c:barChart>
      <c:catAx>
        <c:axId val="9992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99926784"/>
        <c:crosses val="autoZero"/>
        <c:auto val="1"/>
        <c:lblAlgn val="ctr"/>
        <c:lblOffset val="100"/>
        <c:noMultiLvlLbl val="0"/>
      </c:catAx>
      <c:valAx>
        <c:axId val="9992678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92089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Any Place</c:v>
                </c:pt>
                <c:pt idx="1">
                  <c:v>Public Place</c:v>
                </c:pt>
                <c:pt idx="2">
                  <c:v>Work</c:v>
                </c:pt>
                <c:pt idx="3">
                  <c:v>Vehicle</c:v>
                </c:pt>
                <c:pt idx="4">
                  <c:v>Home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30</c:v>
                </c:pt>
                <c:pt idx="2">
                  <c:v>17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023296"/>
        <c:axId val="100074240"/>
      </c:barChart>
      <c:catAx>
        <c:axId val="10002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074240"/>
        <c:crosses val="autoZero"/>
        <c:auto val="1"/>
        <c:lblAlgn val="ctr"/>
        <c:lblOffset val="100"/>
        <c:noMultiLvlLbl val="0"/>
      </c:catAx>
      <c:valAx>
        <c:axId val="10007424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0023296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Indoor Workplace</c:v>
                </c:pt>
                <c:pt idx="1">
                  <c:v>Outdoor Workplace</c:v>
                </c:pt>
                <c:pt idx="2">
                  <c:v>Indoor in restaurant</c:v>
                </c:pt>
                <c:pt idx="3">
                  <c:v>Indoor in bar, casino, or club</c:v>
                </c:pt>
                <c:pt idx="4">
                  <c:v>At 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</c:v>
                </c:pt>
                <c:pt idx="1">
                  <c:v>10</c:v>
                </c:pt>
                <c:pt idx="2">
                  <c:v>71</c:v>
                </c:pt>
                <c:pt idx="3">
                  <c:v>21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Non-Smoker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Indoor Workplace</c:v>
                </c:pt>
                <c:pt idx="1">
                  <c:v>Outdoor Workplace</c:v>
                </c:pt>
                <c:pt idx="2">
                  <c:v>Indoor in restaurant</c:v>
                </c:pt>
                <c:pt idx="3">
                  <c:v>Indoor in bar, casino, or club</c:v>
                </c:pt>
                <c:pt idx="4">
                  <c:v>At 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88</c:v>
                </c:pt>
                <c:pt idx="1">
                  <c:v>33</c:v>
                </c:pt>
                <c:pt idx="2">
                  <c:v>84</c:v>
                </c:pt>
                <c:pt idx="3">
                  <c:v>55</c:v>
                </c:pt>
                <c:pt idx="4">
                  <c:v>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29"/>
        <c:axId val="100119680"/>
        <c:axId val="100121216"/>
      </c:barChart>
      <c:catAx>
        <c:axId val="10011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121216"/>
        <c:crosses val="autoZero"/>
        <c:auto val="1"/>
        <c:lblAlgn val="ctr"/>
        <c:lblOffset val="100"/>
        <c:noMultiLvlLbl val="0"/>
      </c:catAx>
      <c:valAx>
        <c:axId val="10012121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0119680"/>
        <c:crosses val="autoZero"/>
        <c:crossBetween val="between"/>
        <c:majorUnit val="20"/>
        <c:minorUnit val="4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Smoker</c:v>
                </c:pt>
                <c:pt idx="2">
                  <c:v>Non-Smoker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2">
                  <c:v>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Smoker</c:v>
                </c:pt>
                <c:pt idx="2">
                  <c:v>Non-Smoker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91</c:v>
                </c:pt>
                <c:pt idx="2">
                  <c:v>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7"/>
        <c:axId val="100378880"/>
        <c:axId val="100380672"/>
      </c:barChart>
      <c:catAx>
        <c:axId val="10037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380672"/>
        <c:crosses val="autoZero"/>
        <c:auto val="1"/>
        <c:lblAlgn val="ctr"/>
        <c:lblOffset val="100"/>
        <c:noMultiLvlLbl val="0"/>
      </c:catAx>
      <c:valAx>
        <c:axId val="10038067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0378880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Smoker</c:v>
                </c:pt>
                <c:pt idx="2">
                  <c:v>Non-Smoker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2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Smoker</c:v>
                </c:pt>
                <c:pt idx="2">
                  <c:v>Non-Smoker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2">
                  <c:v>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5"/>
        <c:axId val="103337344"/>
        <c:axId val="103347328"/>
      </c:barChart>
      <c:catAx>
        <c:axId val="10333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47328"/>
        <c:crosses val="autoZero"/>
        <c:auto val="1"/>
        <c:lblAlgn val="ctr"/>
        <c:lblOffset val="100"/>
        <c:noMultiLvlLbl val="0"/>
      </c:catAx>
      <c:valAx>
        <c:axId val="103347328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3337344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4272761359376"/>
          <c:y val="0.24116834019600761"/>
          <c:w val="0.76968209187755277"/>
          <c:h val="0.577073959505061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 Black</c:v>
                </c:pt>
              </c:strCache>
            </c:strRef>
          </c:tx>
          <c:dLbls>
            <c:dLbl>
              <c:idx val="0"/>
              <c:layout>
                <c:manualLayout>
                  <c:x val="-4.8915339070988223E-3"/>
                  <c:y val="5.8188013195598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496185069889521E-2"/>
                  <c:y val="4.9013701268992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348898248184094E-2"/>
                  <c:y val="6.4304221146668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9773545748642E-2"/>
                  <c:y val="7.3478533073274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8.4</c:v>
                </c:pt>
                <c:pt idx="1">
                  <c:v>8.1</c:v>
                </c:pt>
                <c:pt idx="2">
                  <c:v>7.9</c:v>
                </c:pt>
                <c:pt idx="3">
                  <c:v>7.4</c:v>
                </c:pt>
                <c:pt idx="4">
                  <c:v>7.1</c:v>
                </c:pt>
                <c:pt idx="5">
                  <c:v>7.4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1"/>
              <c:layout>
                <c:manualLayout>
                  <c:x val="-3.7221021790880791E-2"/>
                  <c:y val="-9.1659081605624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147347860587195E-2"/>
                  <c:y val="6.7362325122203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802356100836232E-2"/>
                  <c:y val="7.0420429097738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604040773973021E-3"/>
                  <c:y val="-2.1322690168316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11.1</c:v>
                </c:pt>
                <c:pt idx="1">
                  <c:v>12.1</c:v>
                </c:pt>
                <c:pt idx="2">
                  <c:v>7.5</c:v>
                </c:pt>
                <c:pt idx="3" formatCode="0.0">
                  <c:v>7</c:v>
                </c:pt>
                <c:pt idx="4">
                  <c:v>9.6999999999999993</c:v>
                </c:pt>
                <c:pt idx="5" formatCode="0.0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 White</c:v>
                </c:pt>
              </c:strCache>
            </c:strRef>
          </c:tx>
          <c:dLbls>
            <c:dLbl>
              <c:idx val="1"/>
              <c:layout>
                <c:manualLayout>
                  <c:x val="-4.4972959775376915E-2"/>
                  <c:y val="3.9839389342387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12.0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907587133003723E-3"/>
                  <c:y val="3.3723181391316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15.1</c:v>
                </c:pt>
                <c:pt idx="1">
                  <c:v>11.6</c:v>
                </c:pt>
                <c:pt idx="2">
                  <c:v>12</c:v>
                </c:pt>
                <c:pt idx="3">
                  <c:v>12.1</c:v>
                </c:pt>
                <c:pt idx="4">
                  <c:v>13.7</c:v>
                </c:pt>
                <c:pt idx="5">
                  <c:v>7.9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995776"/>
        <c:axId val="95899648"/>
      </c:lineChart>
      <c:catAx>
        <c:axId val="9599577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95899648"/>
        <c:crosses val="autoZero"/>
        <c:auto val="1"/>
        <c:lblAlgn val="ctr"/>
        <c:lblOffset val="100"/>
        <c:noMultiLvlLbl val="0"/>
      </c:catAx>
      <c:valAx>
        <c:axId val="95899648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 nt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95995776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7.5543812371047223E-2"/>
          <c:y val="1.6629061718162426E-2"/>
          <c:w val="0.92445618762895276"/>
          <c:h val="9.670150880262774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7072865891799"/>
          <c:y val="0.222272997125359"/>
          <c:w val="0.82483689538807703"/>
          <c:h val="0.65436039245094402"/>
        </c:manualLayout>
      </c:layout>
      <c:lineChart>
        <c:grouping val="standard"/>
        <c:varyColors val="0"/>
        <c:ser>
          <c:idx val="0"/>
          <c:order val="0"/>
          <c:tx>
            <c:strRef>
              <c:f>'Any Tobacco'!$A$8</c:f>
              <c:strCache>
                <c:ptCount val="1"/>
                <c:pt idx="0">
                  <c:v>Male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0838080723780497E-3"/>
                  <c:y val="-5.3237509895684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29.0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'Any Tobacco'!$B$7:$G$7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'Any Tobacco'!$B$8:$G$8</c:f>
              <c:numCache>
                <c:formatCode>General</c:formatCode>
                <c:ptCount val="6"/>
                <c:pt idx="0">
                  <c:v>31.7</c:v>
                </c:pt>
                <c:pt idx="1">
                  <c:v>29</c:v>
                </c:pt>
                <c:pt idx="2">
                  <c:v>31.1</c:v>
                </c:pt>
                <c:pt idx="3">
                  <c:v>28.3</c:v>
                </c:pt>
                <c:pt idx="4">
                  <c:v>27.1</c:v>
                </c:pt>
                <c:pt idx="5">
                  <c:v>22.8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'Any Tobacco'!$A$9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layout>
                <c:manualLayout>
                  <c:x val="-3.0838080723780497E-3"/>
                  <c:y val="-5.604354255657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19.0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'Any Tobacco'!$B$7:$G$7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'Any Tobacco'!$B$9:$G$9</c:f>
              <c:numCache>
                <c:formatCode>General</c:formatCode>
                <c:ptCount val="6"/>
                <c:pt idx="0">
                  <c:v>20.6</c:v>
                </c:pt>
                <c:pt idx="1">
                  <c:v>19.2</c:v>
                </c:pt>
                <c:pt idx="2">
                  <c:v>21.4</c:v>
                </c:pt>
                <c:pt idx="3">
                  <c:v>19</c:v>
                </c:pt>
                <c:pt idx="4">
                  <c:v>18.3</c:v>
                </c:pt>
                <c:pt idx="5">
                  <c:v>16.100000000000001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935488"/>
        <c:axId val="95937664"/>
      </c:lineChart>
      <c:catAx>
        <c:axId val="9593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888298337707898"/>
              <c:y val="0.94384103649093798"/>
            </c:manualLayout>
          </c:layout>
          <c:overlay val="0"/>
        </c:title>
        <c:numFmt formatCode="General" sourceLinked="1"/>
        <c:majorTickMark val="none"/>
        <c:minorTickMark val="out"/>
        <c:tickLblPos val="nextTo"/>
        <c:crossAx val="95937664"/>
        <c:crosses val="autoZero"/>
        <c:auto val="1"/>
        <c:lblAlgn val="ctr"/>
        <c:lblOffset val="100"/>
        <c:noMultiLvlLbl val="0"/>
      </c:catAx>
      <c:valAx>
        <c:axId val="95937664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8241648360757699E-3"/>
              <c:y val="0.44249014736467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935488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2193419198408401"/>
          <c:y val="8.2843363942657067E-2"/>
          <c:w val="0.81500093063906598"/>
          <c:h val="7.74716894503998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28296934581291E-2"/>
          <c:y val="0.22614855667180664"/>
          <c:w val="0.83104185663364705"/>
          <c:h val="0.64993991333998979"/>
        </c:manualLayout>
      </c:layout>
      <c:lineChart>
        <c:grouping val="standard"/>
        <c:varyColors val="0"/>
        <c:ser>
          <c:idx val="0"/>
          <c:order val="0"/>
          <c:tx>
            <c:strRef>
              <c:f>'Any Tobacco'!$A$14</c:f>
              <c:strCache>
                <c:ptCount val="1"/>
                <c:pt idx="0">
                  <c:v>NH Black</c:v>
                </c:pt>
              </c:strCache>
            </c:strRef>
          </c:tx>
          <c:dLbls>
            <c:dLbl>
              <c:idx val="0"/>
              <c:layout>
                <c:manualLayout>
                  <c:x val="-3.9421279236647143E-2"/>
                  <c:y val="5.619776387920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705351486236602E-2"/>
                  <c:y val="5.3391731218306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34738761103138E-2"/>
                  <c:y val="5.619776387920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34738761103138E-2"/>
                  <c:y val="5.9003796540095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129746712695399E-2"/>
                  <c:y val="6.180982920098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'Any Tobacco'!$B$13:$G$13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'Any Tobacco'!$B$14:$G$14</c:f>
              <c:numCache>
                <c:formatCode>General</c:formatCode>
                <c:ptCount val="6"/>
                <c:pt idx="0">
                  <c:v>12.6</c:v>
                </c:pt>
                <c:pt idx="1">
                  <c:v>16.7</c:v>
                </c:pt>
                <c:pt idx="2">
                  <c:v>17.8</c:v>
                </c:pt>
                <c:pt idx="3">
                  <c:v>16.8</c:v>
                </c:pt>
                <c:pt idx="4">
                  <c:v>14.9</c:v>
                </c:pt>
                <c:pt idx="5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'Any Tobacco'!$A$15</c:f>
              <c:strCache>
                <c:ptCount val="1"/>
                <c:pt idx="0">
                  <c:v>Hispanic</c:v>
                </c:pt>
              </c:strCache>
            </c:strRef>
          </c:tx>
          <c:cat>
            <c:numRef>
              <c:f>'Any Tobacco'!$B$13:$G$13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'Any Tobacco'!$B$15:$G$15</c:f>
              <c:numCache>
                <c:formatCode>General</c:formatCode>
                <c:ptCount val="6"/>
                <c:pt idx="2">
                  <c:v>23.8</c:v>
                </c:pt>
                <c:pt idx="3">
                  <c:v>18.8</c:v>
                </c:pt>
                <c:pt idx="4">
                  <c:v>19.399999999999999</c:v>
                </c:pt>
                <c:pt idx="5">
                  <c:v>18.3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'Any Tobacco'!$A$16</c:f>
              <c:strCache>
                <c:ptCount val="1"/>
                <c:pt idx="0">
                  <c:v>NH White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30.0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26.0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'Any Tobacco'!$B$13:$G$13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'Any Tobacco'!$B$16:$G$16</c:f>
              <c:numCache>
                <c:formatCode>General</c:formatCode>
                <c:ptCount val="6"/>
                <c:pt idx="0">
                  <c:v>34.799999999999997</c:v>
                </c:pt>
                <c:pt idx="1">
                  <c:v>30</c:v>
                </c:pt>
                <c:pt idx="2">
                  <c:v>32.6</c:v>
                </c:pt>
                <c:pt idx="3">
                  <c:v>30.3</c:v>
                </c:pt>
                <c:pt idx="4">
                  <c:v>30.1</c:v>
                </c:pt>
                <c:pt idx="5">
                  <c:v>26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063872"/>
        <c:axId val="96066944"/>
      </c:lineChart>
      <c:catAx>
        <c:axId val="9606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crossAx val="96066944"/>
        <c:crosses val="autoZero"/>
        <c:auto val="1"/>
        <c:lblAlgn val="ctr"/>
        <c:lblOffset val="100"/>
        <c:noMultiLvlLbl val="0"/>
      </c:catAx>
      <c:valAx>
        <c:axId val="96066944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(%)</a:t>
                </a:r>
              </a:p>
            </c:rich>
          </c:tx>
          <c:layout>
            <c:manualLayout>
              <c:xMode val="edge"/>
              <c:yMode val="edge"/>
              <c:x val="0"/>
              <c:y val="0.3750470341891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6063872"/>
        <c:crosses val="autoZero"/>
        <c:crossBetween val="midCat"/>
        <c:majorUnit val="10"/>
      </c:valAx>
    </c:plotArea>
    <c:legend>
      <c:legendPos val="t"/>
      <c:layout>
        <c:manualLayout>
          <c:xMode val="edge"/>
          <c:yMode val="edge"/>
          <c:x val="3.2895026052777887E-2"/>
          <c:y val="2.5510151099335104E-2"/>
          <c:w val="0.93090001680824397"/>
          <c:h val="0.166726948496927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Sheet1!$A$2:$A$8</c:f>
              <c:strCache>
                <c:ptCount val="7"/>
                <c:pt idx="0">
                  <c:v>Middle School</c:v>
                </c:pt>
                <c:pt idx="1">
                  <c:v>Male</c:v>
                </c:pt>
                <c:pt idx="2">
                  <c:v>Female</c:v>
                </c:pt>
                <c:pt idx="4">
                  <c:v>High School</c:v>
                </c:pt>
                <c:pt idx="5">
                  <c:v>Male</c:v>
                </c:pt>
                <c:pt idx="6">
                  <c:v>Female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3.5</c:v>
                </c:pt>
                <c:pt idx="1">
                  <c:v>4.3</c:v>
                </c:pt>
                <c:pt idx="2">
                  <c:v>2.7</c:v>
                </c:pt>
                <c:pt idx="4">
                  <c:v>10.3</c:v>
                </c:pt>
                <c:pt idx="5">
                  <c:v>9.3000000000000007</c:v>
                </c:pt>
                <c:pt idx="6">
                  <c:v>13.7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overlap val="-100"/>
        <c:axId val="96196480"/>
        <c:axId val="96198016"/>
      </c:barChart>
      <c:catAx>
        <c:axId val="961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198016"/>
        <c:crosses val="autoZero"/>
        <c:auto val="1"/>
        <c:lblAlgn val="ctr"/>
        <c:lblOffset val="100"/>
        <c:noMultiLvlLbl val="0"/>
      </c:catAx>
      <c:valAx>
        <c:axId val="96198016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(%)</a:t>
                </a:r>
                <a:endParaRPr lang="en-US" dirty="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9619648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Sheet1!$A$2:$A$10</c:f>
              <c:strCache>
                <c:ptCount val="9"/>
                <c:pt idx="0">
                  <c:v>Middle School</c:v>
                </c:pt>
                <c:pt idx="1">
                  <c:v>NH Black</c:v>
                </c:pt>
                <c:pt idx="2">
                  <c:v>NH White</c:v>
                </c:pt>
                <c:pt idx="3">
                  <c:v>Hispanics</c:v>
                </c:pt>
                <c:pt idx="5">
                  <c:v>High School</c:v>
                </c:pt>
                <c:pt idx="6">
                  <c:v>NH Black</c:v>
                </c:pt>
                <c:pt idx="7">
                  <c:v>NH White</c:v>
                </c:pt>
                <c:pt idx="8">
                  <c:v>Hispanics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3.5</c:v>
                </c:pt>
                <c:pt idx="1">
                  <c:v>3.5</c:v>
                </c:pt>
                <c:pt idx="2">
                  <c:v>4.4000000000000004</c:v>
                </c:pt>
                <c:pt idx="3">
                  <c:v>3</c:v>
                </c:pt>
                <c:pt idx="5">
                  <c:v>10.3</c:v>
                </c:pt>
                <c:pt idx="6">
                  <c:v>9.5</c:v>
                </c:pt>
                <c:pt idx="7">
                  <c:v>10.3</c:v>
                </c:pt>
                <c:pt idx="8">
                  <c:v>13.4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overlap val="-100"/>
        <c:axId val="85018112"/>
        <c:axId val="85019648"/>
      </c:barChart>
      <c:catAx>
        <c:axId val="850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5019648"/>
        <c:crosses val="autoZero"/>
        <c:auto val="1"/>
        <c:lblAlgn val="ctr"/>
        <c:lblOffset val="100"/>
        <c:noMultiLvlLbl val="0"/>
      </c:catAx>
      <c:valAx>
        <c:axId val="85019648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(%)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8501811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3528722157093"/>
          <c:y val="6.8669527896995833E-2"/>
          <c:w val="0.85111371629542865"/>
          <c:h val="0.6909871244635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Policies</c:v>
                </c:pt>
              </c:strCache>
            </c:strRef>
          </c:tx>
          <c:spPr>
            <a:solidFill>
              <a:schemeClr val="accent1"/>
            </a:solidFill>
            <a:ln w="1223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473">
                <a:noFill/>
              </a:ln>
            </c:spPr>
            <c:txPr>
              <a:bodyPr/>
              <a:lstStyle/>
              <a:p>
                <a:pPr>
                  <a:defRPr sz="17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35</c:v>
                </c:pt>
                <c:pt idx="5">
                  <c:v>53</c:v>
                </c:pt>
                <c:pt idx="6">
                  <c:v>72</c:v>
                </c:pt>
                <c:pt idx="7">
                  <c:v>80</c:v>
                </c:pt>
                <c:pt idx="8">
                  <c:v>91</c:v>
                </c:pt>
                <c:pt idx="9">
                  <c:v>96</c:v>
                </c:pt>
                <c:pt idx="10">
                  <c:v>101</c:v>
                </c:pt>
                <c:pt idx="11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45152"/>
        <c:axId val="97759616"/>
      </c:barChart>
      <c:catAx>
        <c:axId val="9774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 Model Policy Adopted</a:t>
                </a:r>
              </a:p>
            </c:rich>
          </c:tx>
          <c:layout>
            <c:manualLayout>
              <c:xMode val="edge"/>
              <c:yMode val="edge"/>
              <c:x val="0.37631897249167795"/>
              <c:y val="0.88412017891276506"/>
            </c:manualLayout>
          </c:layout>
          <c:overlay val="0"/>
          <c:spPr>
            <a:noFill/>
            <a:ln w="2447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0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596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7759616"/>
        <c:scaling>
          <c:orientation val="minMax"/>
          <c:max val="1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745152"/>
        <c:crosses val="autoZero"/>
        <c:crossBetween val="between"/>
        <c:majorUnit val="60"/>
        <c:minorUnit val="20"/>
      </c:valAx>
      <c:spPr>
        <a:noFill/>
        <a:ln w="254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4024857903762"/>
          <c:y val="0.22825662417197851"/>
          <c:w val="0.82876164587020851"/>
          <c:h val="0.6472339395075617"/>
        </c:manualLayout>
      </c:layout>
      <c:lineChart>
        <c:grouping val="standard"/>
        <c:varyColors val="0"/>
        <c:ser>
          <c:idx val="1"/>
          <c:order val="0"/>
          <c:tx>
            <c:strRef>
              <c:f>'Smoking Cessation'!$A$9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'Smoking Cessation'!$B$3:$G$3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'Smoking Cessation'!$B$9:$G$9</c:f>
              <c:numCache>
                <c:formatCode>General</c:formatCode>
                <c:ptCount val="6"/>
                <c:pt idx="0">
                  <c:v>59.4</c:v>
                </c:pt>
                <c:pt idx="1">
                  <c:v>57.3</c:v>
                </c:pt>
                <c:pt idx="2">
                  <c:v>58</c:v>
                </c:pt>
                <c:pt idx="3">
                  <c:v>56.3</c:v>
                </c:pt>
                <c:pt idx="4">
                  <c:v>48.6</c:v>
                </c:pt>
                <c:pt idx="5">
                  <c:v>54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365440"/>
        <c:axId val="98367360"/>
      </c:lineChart>
      <c:catAx>
        <c:axId val="9836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365280511811022"/>
              <c:y val="0.924391339478471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8367360"/>
        <c:crosses val="autoZero"/>
        <c:auto val="1"/>
        <c:lblAlgn val="ctr"/>
        <c:lblOffset val="100"/>
        <c:noMultiLvlLbl val="0"/>
      </c:catAx>
      <c:valAx>
        <c:axId val="9836736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365440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  <c:pt idx="3">
                  <c:v>NH Black</c:v>
                </c:pt>
                <c:pt idx="4">
                  <c:v>NH White</c:v>
                </c:pt>
                <c:pt idx="5">
                  <c:v>Hispanics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52.3</c:v>
                </c:pt>
                <c:pt idx="1">
                  <c:v>52.1</c:v>
                </c:pt>
                <c:pt idx="2">
                  <c:v>52.6</c:v>
                </c:pt>
                <c:pt idx="3">
                  <c:v>45.7</c:v>
                </c:pt>
                <c:pt idx="4">
                  <c:v>55.2</c:v>
                </c:pt>
                <c:pt idx="5">
                  <c:v>47.1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488320"/>
        <c:axId val="98489856"/>
      </c:barChart>
      <c:catAx>
        <c:axId val="9848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8489856"/>
        <c:crosses val="autoZero"/>
        <c:auto val="1"/>
        <c:lblAlgn val="ctr"/>
        <c:lblOffset val="100"/>
        <c:noMultiLvlLbl val="0"/>
      </c:catAx>
      <c:valAx>
        <c:axId val="9848985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488320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FFA97-3EA8-4171-8997-4C03C57CBF0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5A28E-39E2-429D-8596-F97FC5A25718}">
      <dgm:prSet phldrT="[Text]"/>
      <dgm:spPr/>
      <dgm:t>
        <a:bodyPr/>
        <a:lstStyle/>
        <a:p>
          <a:r>
            <a:rPr lang="en-US" b="1" dirty="0" smtClean="0"/>
            <a:t>Before age of 11</a:t>
          </a:r>
          <a:endParaRPr lang="en-US" b="1" dirty="0"/>
        </a:p>
      </dgm:t>
    </dgm:pt>
    <dgm:pt modelId="{8A5C3B15-581B-45C2-B3BD-863C12105875}" type="parTrans" cxnId="{1A2BFD34-5A34-4E1F-ABB7-8BCB53230FCA}">
      <dgm:prSet/>
      <dgm:spPr/>
      <dgm:t>
        <a:bodyPr/>
        <a:lstStyle/>
        <a:p>
          <a:endParaRPr lang="en-US"/>
        </a:p>
      </dgm:t>
    </dgm:pt>
    <dgm:pt modelId="{37EBD368-2B27-455E-BB43-976FB995899F}" type="sibTrans" cxnId="{1A2BFD34-5A34-4E1F-ABB7-8BCB53230FCA}">
      <dgm:prSet/>
      <dgm:spPr/>
      <dgm:t>
        <a:bodyPr/>
        <a:lstStyle/>
        <a:p>
          <a:endParaRPr lang="en-US"/>
        </a:p>
      </dgm:t>
    </dgm:pt>
    <dgm:pt modelId="{1E208DBE-C4FB-4876-A19D-D9B1C76A0C36}">
      <dgm:prSet phldrT="[Text]"/>
      <dgm:spPr/>
      <dgm:t>
        <a:bodyPr/>
        <a:lstStyle/>
        <a:p>
          <a:r>
            <a:rPr lang="en-US" b="1" dirty="0" smtClean="0"/>
            <a:t>Before age of 13</a:t>
          </a:r>
          <a:endParaRPr lang="en-US" b="1" dirty="0"/>
        </a:p>
      </dgm:t>
    </dgm:pt>
    <dgm:pt modelId="{AA53CDC1-ADC1-4C08-834E-5A276BA4F36C}" type="parTrans" cxnId="{9C3CB796-2391-476A-BF4C-BC52240EBF87}">
      <dgm:prSet/>
      <dgm:spPr/>
      <dgm:t>
        <a:bodyPr/>
        <a:lstStyle/>
        <a:p>
          <a:endParaRPr lang="en-US"/>
        </a:p>
      </dgm:t>
    </dgm:pt>
    <dgm:pt modelId="{65BE720C-C008-4F0F-877A-52C67C58E419}" type="sibTrans" cxnId="{9C3CB796-2391-476A-BF4C-BC52240EBF87}">
      <dgm:prSet/>
      <dgm:spPr/>
      <dgm:t>
        <a:bodyPr/>
        <a:lstStyle/>
        <a:p>
          <a:endParaRPr lang="en-US"/>
        </a:p>
      </dgm:t>
    </dgm:pt>
    <dgm:pt modelId="{181B3B52-21FF-4D69-B0CD-39B1164FF453}" type="pres">
      <dgm:prSet presAssocID="{76FFFA97-3EA8-4171-8997-4C03C57CBF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DDC75-C956-40F6-9A55-928EE1EC87EF}" type="pres">
      <dgm:prSet presAssocID="{F635A28E-39E2-429D-8596-F97FC5A25718}" presName="arrow" presStyleLbl="node1" presStyleIdx="0" presStyleCnt="2" custRadScaleRad="100098" custRadScaleInc="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7E356-86BD-4EA8-BE62-D9B6C00E9AE3}" type="pres">
      <dgm:prSet presAssocID="{1E208DBE-C4FB-4876-A19D-D9B1C76A0C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BFD34-5A34-4E1F-ABB7-8BCB53230FCA}" srcId="{76FFFA97-3EA8-4171-8997-4C03C57CBF08}" destId="{F635A28E-39E2-429D-8596-F97FC5A25718}" srcOrd="0" destOrd="0" parTransId="{8A5C3B15-581B-45C2-B3BD-863C12105875}" sibTransId="{37EBD368-2B27-455E-BB43-976FB995899F}"/>
    <dgm:cxn modelId="{9C3CB796-2391-476A-BF4C-BC52240EBF87}" srcId="{76FFFA97-3EA8-4171-8997-4C03C57CBF08}" destId="{1E208DBE-C4FB-4876-A19D-D9B1C76A0C36}" srcOrd="1" destOrd="0" parTransId="{AA53CDC1-ADC1-4C08-834E-5A276BA4F36C}" sibTransId="{65BE720C-C008-4F0F-877A-52C67C58E419}"/>
    <dgm:cxn modelId="{649C9CAB-C547-4EEC-A116-D9F0AB8ADE59}" type="presOf" srcId="{F635A28E-39E2-429D-8596-F97FC5A25718}" destId="{AA3DDC75-C956-40F6-9A55-928EE1EC87EF}" srcOrd="0" destOrd="0" presId="urn:microsoft.com/office/officeart/2005/8/layout/arrow1"/>
    <dgm:cxn modelId="{9710CE05-8E5F-4CE7-8052-DC14EF3501E8}" type="presOf" srcId="{1E208DBE-C4FB-4876-A19D-D9B1C76A0C36}" destId="{C007E356-86BD-4EA8-BE62-D9B6C00E9AE3}" srcOrd="0" destOrd="0" presId="urn:microsoft.com/office/officeart/2005/8/layout/arrow1"/>
    <dgm:cxn modelId="{D169DF26-0FBE-4B7D-A03E-F4EB44E33E5E}" type="presOf" srcId="{76FFFA97-3EA8-4171-8997-4C03C57CBF08}" destId="{181B3B52-21FF-4D69-B0CD-39B1164FF453}" srcOrd="0" destOrd="0" presId="urn:microsoft.com/office/officeart/2005/8/layout/arrow1"/>
    <dgm:cxn modelId="{44F9595C-4072-4B0E-BD28-430FF9E0F5A6}" type="presParOf" srcId="{181B3B52-21FF-4D69-B0CD-39B1164FF453}" destId="{AA3DDC75-C956-40F6-9A55-928EE1EC87EF}" srcOrd="0" destOrd="0" presId="urn:microsoft.com/office/officeart/2005/8/layout/arrow1"/>
    <dgm:cxn modelId="{4FA405EA-235A-4F3D-96B2-485369026E04}" type="presParOf" srcId="{181B3B52-21FF-4D69-B0CD-39B1164FF453}" destId="{C007E356-86BD-4EA8-BE62-D9B6C00E9AE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FFA97-3EA8-4171-8997-4C03C57CBF0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5A28E-39E2-429D-8596-F97FC5A25718}">
      <dgm:prSet phldrT="[Text]"/>
      <dgm:spPr/>
      <dgm:t>
        <a:bodyPr/>
        <a:lstStyle/>
        <a:p>
          <a:r>
            <a:rPr lang="en-US" b="1" dirty="0" smtClean="0"/>
            <a:t>Before age of 11</a:t>
          </a:r>
          <a:endParaRPr lang="en-US" b="1" dirty="0"/>
        </a:p>
      </dgm:t>
    </dgm:pt>
    <dgm:pt modelId="{8A5C3B15-581B-45C2-B3BD-863C12105875}" type="parTrans" cxnId="{1A2BFD34-5A34-4E1F-ABB7-8BCB53230FCA}">
      <dgm:prSet/>
      <dgm:spPr/>
      <dgm:t>
        <a:bodyPr/>
        <a:lstStyle/>
        <a:p>
          <a:endParaRPr lang="en-US"/>
        </a:p>
      </dgm:t>
    </dgm:pt>
    <dgm:pt modelId="{37EBD368-2B27-455E-BB43-976FB995899F}" type="sibTrans" cxnId="{1A2BFD34-5A34-4E1F-ABB7-8BCB53230FCA}">
      <dgm:prSet/>
      <dgm:spPr/>
      <dgm:t>
        <a:bodyPr/>
        <a:lstStyle/>
        <a:p>
          <a:endParaRPr lang="en-US"/>
        </a:p>
      </dgm:t>
    </dgm:pt>
    <dgm:pt modelId="{1E208DBE-C4FB-4876-A19D-D9B1C76A0C36}">
      <dgm:prSet phldrT="[Text]"/>
      <dgm:spPr/>
      <dgm:t>
        <a:bodyPr/>
        <a:lstStyle/>
        <a:p>
          <a:r>
            <a:rPr lang="en-US" b="1" dirty="0" smtClean="0"/>
            <a:t>Before age of 13</a:t>
          </a:r>
          <a:endParaRPr lang="en-US" b="1" dirty="0"/>
        </a:p>
      </dgm:t>
    </dgm:pt>
    <dgm:pt modelId="{AA53CDC1-ADC1-4C08-834E-5A276BA4F36C}" type="parTrans" cxnId="{9C3CB796-2391-476A-BF4C-BC52240EBF87}">
      <dgm:prSet/>
      <dgm:spPr/>
      <dgm:t>
        <a:bodyPr/>
        <a:lstStyle/>
        <a:p>
          <a:endParaRPr lang="en-US"/>
        </a:p>
      </dgm:t>
    </dgm:pt>
    <dgm:pt modelId="{65BE720C-C008-4F0F-877A-52C67C58E419}" type="sibTrans" cxnId="{9C3CB796-2391-476A-BF4C-BC52240EBF87}">
      <dgm:prSet/>
      <dgm:spPr/>
      <dgm:t>
        <a:bodyPr/>
        <a:lstStyle/>
        <a:p>
          <a:endParaRPr lang="en-US"/>
        </a:p>
      </dgm:t>
    </dgm:pt>
    <dgm:pt modelId="{181B3B52-21FF-4D69-B0CD-39B1164FF453}" type="pres">
      <dgm:prSet presAssocID="{76FFFA97-3EA8-4171-8997-4C03C57CBF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DDC75-C956-40F6-9A55-928EE1EC87EF}" type="pres">
      <dgm:prSet presAssocID="{F635A28E-39E2-429D-8596-F97FC5A2571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7E356-86BD-4EA8-BE62-D9B6C00E9AE3}" type="pres">
      <dgm:prSet presAssocID="{1E208DBE-C4FB-4876-A19D-D9B1C76A0C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BFD34-5A34-4E1F-ABB7-8BCB53230FCA}" srcId="{76FFFA97-3EA8-4171-8997-4C03C57CBF08}" destId="{F635A28E-39E2-429D-8596-F97FC5A25718}" srcOrd="0" destOrd="0" parTransId="{8A5C3B15-581B-45C2-B3BD-863C12105875}" sibTransId="{37EBD368-2B27-455E-BB43-976FB995899F}"/>
    <dgm:cxn modelId="{9C3CB796-2391-476A-BF4C-BC52240EBF87}" srcId="{76FFFA97-3EA8-4171-8997-4C03C57CBF08}" destId="{1E208DBE-C4FB-4876-A19D-D9B1C76A0C36}" srcOrd="1" destOrd="0" parTransId="{AA53CDC1-ADC1-4C08-834E-5A276BA4F36C}" sibTransId="{65BE720C-C008-4F0F-877A-52C67C58E419}"/>
    <dgm:cxn modelId="{F6603BA9-572B-422E-8D61-0D1A2597EF02}" type="presOf" srcId="{1E208DBE-C4FB-4876-A19D-D9B1C76A0C36}" destId="{C007E356-86BD-4EA8-BE62-D9B6C00E9AE3}" srcOrd="0" destOrd="0" presId="urn:microsoft.com/office/officeart/2005/8/layout/arrow1"/>
    <dgm:cxn modelId="{385C52E3-9DC2-4B46-9593-7C13F48DCD8C}" type="presOf" srcId="{F635A28E-39E2-429D-8596-F97FC5A25718}" destId="{AA3DDC75-C956-40F6-9A55-928EE1EC87EF}" srcOrd="0" destOrd="0" presId="urn:microsoft.com/office/officeart/2005/8/layout/arrow1"/>
    <dgm:cxn modelId="{FF6A5BFC-185F-4FB5-BA88-8E4D753534D8}" type="presOf" srcId="{76FFFA97-3EA8-4171-8997-4C03C57CBF08}" destId="{181B3B52-21FF-4D69-B0CD-39B1164FF453}" srcOrd="0" destOrd="0" presId="urn:microsoft.com/office/officeart/2005/8/layout/arrow1"/>
    <dgm:cxn modelId="{3609D190-FBBB-4838-B063-5C23A1561AAC}" type="presParOf" srcId="{181B3B52-21FF-4D69-B0CD-39B1164FF453}" destId="{AA3DDC75-C956-40F6-9A55-928EE1EC87EF}" srcOrd="0" destOrd="0" presId="urn:microsoft.com/office/officeart/2005/8/layout/arrow1"/>
    <dgm:cxn modelId="{4AC45E12-C124-4C8F-9CB3-45DB87C62316}" type="presParOf" srcId="{181B3B52-21FF-4D69-B0CD-39B1164FF453}" destId="{C007E356-86BD-4EA8-BE62-D9B6C00E9AE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0.78788</cdr:x>
      <cdr:y>0.13761</cdr:y>
    </cdr:from>
    <cdr:to>
      <cdr:x>0.98701</cdr:x>
      <cdr:y>0.43119</cdr:y>
    </cdr:to>
    <cdr:sp macro="" textlink="">
      <cdr:nvSpPr>
        <cdr:cNvPr id="4" name="Oval 3"/>
        <cdr:cNvSpPr/>
      </cdr:nvSpPr>
      <cdr:spPr>
        <a:xfrm xmlns:a="http://schemas.openxmlformats.org/drawingml/2006/main">
          <a:off x="6934200" y="571500"/>
          <a:ext cx="1752600" cy="12192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</a:t>
          </a:r>
        </a:p>
        <a:p xmlns:a="http://schemas.openxmlformats.org/drawingml/2006/main">
          <a:pPr algn="ctr"/>
          <a:r>
            <a:rPr lang="en-US" sz="1500" b="1" dirty="0" smtClean="0"/>
            <a:t>↓ youth tobacco use to 8%</a:t>
          </a:r>
          <a:endParaRPr lang="en-US" sz="15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0.41667</cdr:x>
      <cdr:y>0.15153</cdr:y>
    </cdr:from>
    <cdr:to>
      <cdr:x>0.68981</cdr:x>
      <cdr:y>0.58927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429000" y="685800"/>
          <a:ext cx="2247900" cy="19812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 </a:t>
          </a:r>
          <a:r>
            <a:rPr lang="en-US" sz="1500" b="1" dirty="0"/>
            <a:t>↑</a:t>
          </a:r>
          <a:r>
            <a:rPr lang="en-US" sz="1500" b="1" dirty="0" smtClean="0"/>
            <a:t> % of individuals who report living in a smoke-free home to 100%</a:t>
          </a:r>
          <a:endParaRPr lang="en-US" sz="15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0.79263</cdr:x>
      <cdr:y>0.01626</cdr:y>
    </cdr:from>
    <cdr:to>
      <cdr:x>1</cdr:x>
      <cdr:y>0.3252</cdr:y>
    </cdr:to>
    <cdr:sp macro="" textlink="">
      <cdr:nvSpPr>
        <cdr:cNvPr id="4" name="Oval 3"/>
        <cdr:cNvSpPr/>
      </cdr:nvSpPr>
      <cdr:spPr>
        <a:xfrm xmlns:a="http://schemas.openxmlformats.org/drawingml/2006/main">
          <a:off x="6553200" y="76200"/>
          <a:ext cx="1714500" cy="14478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</a:t>
          </a:r>
        </a:p>
        <a:p xmlns:a="http://schemas.openxmlformats.org/drawingml/2006/main">
          <a:pPr algn="ctr"/>
          <a:r>
            <a:rPr lang="en-US" sz="1500" b="1" dirty="0" smtClean="0"/>
            <a:t>↓ youth tobacco use to 8%</a:t>
          </a:r>
          <a:endParaRPr lang="en-US" sz="15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0.15764</cdr:x>
      <cdr:y>0.02293</cdr:y>
    </cdr:from>
    <cdr:to>
      <cdr:x>0.41626</cdr:x>
      <cdr:y>0.35965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19235" y="103772"/>
          <a:ext cx="2000215" cy="152400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 smtClean="0"/>
            <a:t>Obj. by 2020: ↑ # </a:t>
          </a:r>
          <a:r>
            <a:rPr lang="en-US" sz="1500" b="1" dirty="0"/>
            <a:t>of quit attempts by </a:t>
          </a:r>
          <a:r>
            <a:rPr lang="en-US" sz="1500" b="1" dirty="0" smtClean="0"/>
            <a:t>young adults to 70</a:t>
          </a:r>
          <a:r>
            <a:rPr lang="en-US" sz="1500" b="1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0.75463</cdr:x>
      <cdr:y>0.06262</cdr:y>
    </cdr:from>
    <cdr:to>
      <cdr:x>1</cdr:x>
      <cdr:y>0.42937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210300" y="266700"/>
          <a:ext cx="2019300" cy="15621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 ↓ in public place to 22% </a:t>
          </a:r>
          <a:r>
            <a:rPr lang="en-US" sz="1500" b="1" dirty="0"/>
            <a:t>&amp;</a:t>
          </a:r>
          <a:r>
            <a:rPr lang="en-US" sz="1500" b="1" dirty="0" smtClean="0"/>
            <a:t> </a:t>
          </a:r>
          <a:r>
            <a:rPr lang="en-US" sz="1500" b="1" dirty="0"/>
            <a:t>↑</a:t>
          </a:r>
          <a:r>
            <a:rPr lang="en-US" sz="1500" b="1" dirty="0" smtClean="0"/>
            <a:t> smoke-free home to 100%</a:t>
          </a:r>
          <a:endParaRPr lang="en-US" sz="15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0.73148</cdr:x>
      <cdr:y>0.05893</cdr:y>
    </cdr:from>
    <cdr:to>
      <cdr:x>0.96759</cdr:x>
      <cdr:y>0.41529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019800" y="266700"/>
          <a:ext cx="1943100" cy="16129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 ↓ in public place to 22% </a:t>
          </a:r>
          <a:r>
            <a:rPr lang="en-US" sz="1500" b="1" dirty="0"/>
            <a:t>&amp;</a:t>
          </a:r>
          <a:r>
            <a:rPr lang="en-US" sz="1500" b="1" dirty="0" smtClean="0"/>
            <a:t> </a:t>
          </a:r>
          <a:r>
            <a:rPr lang="en-US" sz="1500" b="1" dirty="0"/>
            <a:t>↑</a:t>
          </a:r>
          <a:r>
            <a:rPr lang="en-US" sz="1500" b="1" dirty="0" smtClean="0"/>
            <a:t> smoke-free home to 100%</a:t>
          </a:r>
          <a:endParaRPr lang="en-US" sz="15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0.72685</cdr:x>
      <cdr:y>0.03367</cdr:y>
    </cdr:from>
    <cdr:to>
      <cdr:x>1</cdr:x>
      <cdr:y>0.43774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981700" y="152400"/>
          <a:ext cx="2247900" cy="18288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 </a:t>
          </a:r>
          <a:r>
            <a:rPr lang="en-US" sz="1500" b="1" dirty="0"/>
            <a:t>↑</a:t>
          </a:r>
          <a:r>
            <a:rPr lang="en-US" sz="1500" b="1" dirty="0" smtClean="0"/>
            <a:t> % of individuals who report living in a smoke-free home to 100%</a:t>
          </a:r>
          <a:endParaRPr lang="en-US" sz="15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0.74804</cdr:x>
      <cdr:y>0.01739</cdr:y>
    </cdr:from>
    <cdr:to>
      <cdr:x>0.98748</cdr:x>
      <cdr:y>0.36522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070600" y="76200"/>
          <a:ext cx="1943100" cy="15240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 ↓ in public place to 22% </a:t>
          </a:r>
          <a:r>
            <a:rPr lang="en-US" sz="1500" b="1" dirty="0"/>
            <a:t>&amp;</a:t>
          </a:r>
          <a:r>
            <a:rPr lang="en-US" sz="1500" b="1" dirty="0" smtClean="0"/>
            <a:t> </a:t>
          </a:r>
          <a:r>
            <a:rPr lang="en-US" sz="1500" b="1" dirty="0"/>
            <a:t>↑</a:t>
          </a:r>
          <a:r>
            <a:rPr lang="en-US" sz="1500" b="1" dirty="0" smtClean="0"/>
            <a:t> smoke-free home to 100%</a:t>
          </a:r>
          <a:endParaRPr lang="en-US" sz="15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0.737</cdr:x>
      <cdr:y>0</cdr:y>
    </cdr:from>
    <cdr:to>
      <cdr:x>0.97095</cdr:x>
      <cdr:y>0.3529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121400" y="0"/>
          <a:ext cx="1943100" cy="16510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 ↓ in public place to 22% </a:t>
          </a:r>
          <a:r>
            <a:rPr lang="en-US" sz="1500" b="1" dirty="0"/>
            <a:t>&amp;</a:t>
          </a:r>
          <a:r>
            <a:rPr lang="en-US" sz="1500" b="1" dirty="0" smtClean="0"/>
            <a:t> </a:t>
          </a:r>
          <a:r>
            <a:rPr lang="en-US" sz="1500" b="1" dirty="0"/>
            <a:t>↑</a:t>
          </a:r>
          <a:r>
            <a:rPr lang="en-US" sz="1500" b="1" dirty="0" smtClean="0"/>
            <a:t> smoke-free home to 100%</a:t>
          </a:r>
          <a:endParaRPr lang="en-US" sz="15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0.42593</cdr:x>
      <cdr:y>0.19236</cdr:y>
    </cdr:from>
    <cdr:to>
      <cdr:x>0.68981</cdr:x>
      <cdr:y>0.69744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505200" y="870596"/>
          <a:ext cx="2171700" cy="22860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/>
            <a:t>Obj. by 2020: </a:t>
          </a:r>
        </a:p>
        <a:p xmlns:a="http://schemas.openxmlformats.org/drawingml/2006/main">
          <a:pPr algn="ctr"/>
          <a:r>
            <a:rPr lang="en-US" sz="1500" b="1" dirty="0" smtClean="0"/>
            <a:t>↓ % of population reporting exposure to SHS in the workplace to 22%</a:t>
          </a:r>
          <a:endParaRPr lang="en-US" sz="15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E70FE-E291-4B5A-A55B-3BAF1C97B0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29B49-36B0-4FAA-8D99-EA1CECA7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8322D-1383-4731-98A2-37D52519663A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7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4884-2E8E-4A9F-A930-0794D65FD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4884-2E8E-4A9F-A930-0794D65FD0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6961-BA0E-46F1-98B8-86CF3F4127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190DD4-07DB-4B83-BE1B-DBEB3D50808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6961-BA0E-46F1-98B8-86CF3F4127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6961-BA0E-46F1-98B8-86CF3F4127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4884-2E8E-4A9F-A930-0794D65FD0E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6961-BA0E-46F1-98B8-86CF3F4127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PH_PP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7903"/>
            <a:ext cx="9144000" cy="19019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2782888" y="3675063"/>
            <a:ext cx="617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Presentation to: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Presented by: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Date: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6699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D1026-17F7-40D6-AF78-CA9618840B55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45A8-5FE0-417D-9A11-E54C6869C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251B7-2DA2-46D2-9F8B-14EDC82EE9DD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0DC63-F8D0-4EEB-B927-01BFB5494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1A62-81A7-467B-85E3-0AD1FCF1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FA92-A63B-4A83-BB28-FF792B647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A12F5-1842-446C-A6AF-3603314DDAFF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82C2C-9DF9-4754-AE96-6ADF06652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D280C-4C7A-4A78-97D9-73E815FE8199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D280C-4C7A-4A78-97D9-73E815FE8199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0BB3B-0441-4DA8-AF71-550B9019B22C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2FB86-571C-4FB7-A2C9-92265AC0F5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56162-CCBD-495A-B1FD-D4AA44F3F3A6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CBFF0-3E49-4BB0-8140-B8AEDF30F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B5045-7FC0-41C3-978D-5F9400957537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3F53-4215-46A5-948E-95F23085F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5753F-3E5B-4571-871E-5A1C54717063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CDE6-747B-4FE3-834F-3BCCE07ED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81098-4C0E-41BF-8522-F71BCF98CB52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E0E10-6F68-4C21-9F71-063DE4553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Use of bullets when you have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32AF1-9B09-493D-A42B-8BC1590F1A8C}" type="datetimeFigureOut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25EFF0-A14D-4684-8537-67F24F51B0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DPH_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03188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5" r:id="rId2"/>
    <p:sldLayoutId id="2147483816" r:id="rId3"/>
    <p:sldLayoutId id="2147483824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5" r:id="rId12"/>
    <p:sldLayoutId id="2147483826" r:id="rId13"/>
  </p:sldLayoutIdLst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asis.state.ga.us/oasis/yrbs/" TargetMode="External"/><Relationship Id="rId2" Type="http://schemas.openxmlformats.org/officeDocument/2006/relationships/hyperlink" Target="http://dph.georgia.gov/georgia-tobacco-use-surveillanc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dc.gov/tobacco/index.htm" TargetMode="External"/><Relationship Id="rId4" Type="http://schemas.openxmlformats.org/officeDocument/2006/relationships/hyperlink" Target="https://oasis.state.ga.us/oasis/brfss/qryBRFSS.aspx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-47625" y="1516063"/>
            <a:ext cx="9191625" cy="1905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5000"/>
              </a:spcAft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Burden of Tobacco Use in Georgia:</a:t>
            </a:r>
            <a:br>
              <a:rPr lang="en-US" dirty="0" smtClean="0"/>
            </a:br>
            <a:r>
              <a:rPr lang="en-US" dirty="0" smtClean="0"/>
              <a:t>Surveillance Update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24400" y="3657600"/>
            <a:ext cx="4419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>
                <a:solidFill>
                  <a:srgbClr val="595959"/>
                </a:solidFill>
              </a:rPr>
              <a:t>Tobacco Advisory &amp; Coalition Board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24400" y="4009644"/>
            <a:ext cx="41910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>
                <a:solidFill>
                  <a:srgbClr val="595959"/>
                </a:solidFill>
              </a:rPr>
              <a:t>Alina Chung, MPH, Epidemiologist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24400" y="4407408"/>
            <a:ext cx="41910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>
                <a:solidFill>
                  <a:srgbClr val="595959"/>
                </a:solidFill>
              </a:rPr>
              <a:t>July 22, 2015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05800" cy="1219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 How Much Did We Do?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15443"/>
              </p:ext>
            </p:extLst>
          </p:nvPr>
        </p:nvGraphicFramePr>
        <p:xfrm>
          <a:off x="665163" y="228601"/>
          <a:ext cx="789622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990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Cumulative Number of Model Policies Adopted by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School Districts in Georgia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0" y="5608638"/>
            <a:ext cx="617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Currently, </a:t>
            </a:r>
            <a:r>
              <a:rPr lang="en-US" sz="1600" dirty="0" smtClean="0"/>
              <a:t>102 </a:t>
            </a:r>
            <a:r>
              <a:rPr lang="en-US" sz="1600" dirty="0"/>
              <a:t>(</a:t>
            </a:r>
            <a:r>
              <a:rPr lang="en-US" sz="1600" dirty="0" smtClean="0"/>
              <a:t>56%) </a:t>
            </a:r>
            <a:r>
              <a:rPr lang="en-US" sz="1600" dirty="0"/>
              <a:t>out of 181 school districts have adopted the model policy. 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52400" y="1638300"/>
            <a:ext cx="21336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Obj. by 2020:  </a:t>
            </a:r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↑ # of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100% TFS policy</a:t>
            </a:r>
          </a:p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100% (total 181)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6674" y="4686300"/>
            <a:ext cx="2295526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1,319,358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youth and </a:t>
            </a:r>
            <a:r>
              <a:rPr lang="en-US" dirty="0" smtClean="0">
                <a:solidFill>
                  <a:schemeClr val="bg1"/>
                </a:solidFill>
              </a:rPr>
              <a:t>thousands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employees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from 1,737 schools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are covered</a:t>
            </a:r>
          </a:p>
        </p:txBody>
      </p:sp>
    </p:spTree>
    <p:extLst>
      <p:ext uri="{BB962C8B-B14F-4D97-AF65-F5344CB8AC3E}">
        <p14:creationId xmlns:p14="http://schemas.microsoft.com/office/powerpoint/2010/main" val="11790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934200" y="4876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N = </a:t>
            </a:r>
            <a:r>
              <a:rPr lang="en-US" sz="2400" dirty="0" smtClean="0">
                <a:solidFill>
                  <a:srgbClr val="259325"/>
                </a:solidFill>
              </a:rPr>
              <a:t>102</a:t>
            </a:r>
            <a:endParaRPr lang="en-US" sz="2400" dirty="0">
              <a:solidFill>
                <a:srgbClr val="25932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82455"/>
            <a:ext cx="8913125" cy="6858000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134100" y="2933701"/>
            <a:ext cx="2095500" cy="163829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Obj. by 2020: 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↑ # of 100% TFS policy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100% </a:t>
            </a:r>
            <a:r>
              <a:rPr lang="en-US" sz="1500" b="1" dirty="0" smtClean="0">
                <a:solidFill>
                  <a:schemeClr val="bg1"/>
                </a:solidFill>
              </a:rPr>
              <a:t>(total 181)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How Much Did We Do?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92200" y="1760538"/>
          <a:ext cx="6030913" cy="427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hart" r:id="rId5" imgW="6105523" imgH="4324336" progId="Excel.Chart.8">
                  <p:embed/>
                </p:oleObj>
              </mc:Choice>
              <mc:Fallback>
                <p:oleObj name="Chart" r:id="rId5" imgW="6105523" imgH="432433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760538"/>
                        <a:ext cx="6030913" cy="427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914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Cumulative Number of 100% Tobacco Free* Policies Adopted by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Colleges &amp; Universities in Georgia</a:t>
            </a: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63500" y="5105400"/>
            <a:ext cx="1993900" cy="17145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374,018+</a:t>
            </a:r>
          </a:p>
          <a:p>
            <a:pPr algn="ctr"/>
            <a:r>
              <a:rPr lang="en-US"/>
              <a:t>students and </a:t>
            </a:r>
          </a:p>
          <a:p>
            <a:pPr algn="ctr"/>
            <a:r>
              <a:rPr lang="en-US"/>
              <a:t>thousands </a:t>
            </a:r>
          </a:p>
          <a:p>
            <a:pPr algn="ctr"/>
            <a:r>
              <a:rPr lang="en-US"/>
              <a:t>of employees</a:t>
            </a:r>
          </a:p>
          <a:p>
            <a:pPr algn="ctr"/>
            <a:r>
              <a:rPr lang="en-US"/>
              <a:t>are covered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1676400" y="5905500"/>
            <a:ext cx="67135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*No forms of tobacco products allowed indoors and outdoors </a:t>
            </a:r>
          </a:p>
          <a:p>
            <a:pPr algn="ctr" eaLnBrk="1" hangingPunct="1"/>
            <a:r>
              <a:rPr lang="en-US" sz="1400" b="1"/>
              <a:t>(ANR- Americans for Non-Smokers’ Rights</a:t>
            </a:r>
            <a:r>
              <a:rPr lang="en-US" sz="1600" b="1"/>
              <a:t>)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712527" y="1676400"/>
            <a:ext cx="2126673" cy="144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Obj. by 2020: 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↑ # of 100% TFS policy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100% </a:t>
            </a:r>
            <a:r>
              <a:rPr lang="en-US" sz="1500" b="1" dirty="0" smtClean="0">
                <a:solidFill>
                  <a:schemeClr val="bg1"/>
                </a:solidFill>
              </a:rPr>
              <a:t>(total 128)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463"/>
            <a:ext cx="8850313" cy="6840537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400800" y="2819400"/>
            <a:ext cx="2171699" cy="148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Obj. by 2020: 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↑ # of 100% TFS policy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100% </a:t>
            </a:r>
            <a:r>
              <a:rPr lang="en-US" sz="1500" b="1" dirty="0" smtClean="0">
                <a:solidFill>
                  <a:schemeClr val="bg1"/>
                </a:solidFill>
              </a:rPr>
              <a:t>(total 128)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How Much Did We Do?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66850" y="1752600"/>
          <a:ext cx="671512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r:id="rId4" imgW="6712278" imgH="3566469" progId="Excel.Chart.8">
                  <p:embed/>
                </p:oleObj>
              </mc:Choice>
              <mc:Fallback>
                <p:oleObj r:id="rId4" imgW="6712278" imgH="356646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752600"/>
                        <a:ext cx="6715125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914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Cumulative Number of 100% Tobacco-free &amp; Smoke-free Policies Adopted by Park and Recreation Facilities in Georgia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7300" y="5286375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/>
              <a:t>Out of 203 parks and recreation association facilities, </a:t>
            </a:r>
            <a:br>
              <a:rPr lang="en-US" sz="1400" dirty="0"/>
            </a:br>
            <a:r>
              <a:rPr lang="en-US" sz="1400" b="1" dirty="0"/>
              <a:t>19 (9%) have adopted 100% Tobacco-free model policies </a:t>
            </a:r>
            <a:r>
              <a:rPr lang="en-US" sz="1400" dirty="0"/>
              <a:t>and </a:t>
            </a:r>
            <a:br>
              <a:rPr lang="en-US" sz="1400" dirty="0"/>
            </a:br>
            <a:r>
              <a:rPr lang="en-US" sz="1400" b="1" dirty="0"/>
              <a:t>8 (4%)</a:t>
            </a:r>
            <a:r>
              <a:rPr lang="en-US" sz="1400" dirty="0"/>
              <a:t> </a:t>
            </a:r>
            <a:r>
              <a:rPr lang="en-US" sz="1400" b="1" dirty="0"/>
              <a:t>Smoke-free policies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76200" y="4953000"/>
            <a:ext cx="24384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2,505,368+</a:t>
            </a:r>
          </a:p>
          <a:p>
            <a:pPr algn="ctr"/>
            <a:r>
              <a:rPr lang="en-US" sz="1600"/>
              <a:t>youth and adults </a:t>
            </a:r>
          </a:p>
          <a:p>
            <a:pPr algn="ctr"/>
            <a:r>
              <a:rPr lang="en-US" sz="1600"/>
              <a:t>are now free from the </a:t>
            </a:r>
          </a:p>
          <a:p>
            <a:pPr algn="ctr"/>
            <a:r>
              <a:rPr lang="en-US" sz="1600"/>
              <a:t>dangers of secondhand </a:t>
            </a:r>
          </a:p>
          <a:p>
            <a:pPr algn="ctr"/>
            <a:r>
              <a:rPr lang="en-US" sz="1600"/>
              <a:t>smoke in parks and </a:t>
            </a:r>
          </a:p>
          <a:p>
            <a:pPr algn="ctr"/>
            <a:r>
              <a:rPr lang="en-US" sz="1600"/>
              <a:t>recreation facilities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971800" y="6043613"/>
            <a:ext cx="5867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i="1"/>
              <a:t>*Kennesaw City and **Troup County smoke-free </a:t>
            </a:r>
            <a:br>
              <a:rPr lang="en-US" sz="1400" i="1"/>
            </a:br>
            <a:r>
              <a:rPr lang="en-US" sz="1400" i="1"/>
              <a:t>policies became tobacco-free; currently 27 total facilities are exclusively</a:t>
            </a:r>
          </a:p>
          <a:p>
            <a:pPr algn="ctr" eaLnBrk="1" hangingPunct="1"/>
            <a:r>
              <a:rPr lang="en-US" sz="1400" i="1"/>
              <a:t> 100% tobacco-free or smoke-free</a:t>
            </a:r>
          </a:p>
        </p:txBody>
      </p:sp>
      <p:sp>
        <p:nvSpPr>
          <p:cNvPr id="3081" name="TextBox 3"/>
          <p:cNvSpPr txBox="1">
            <a:spLocks noChangeArrowheads="1"/>
          </p:cNvSpPr>
          <p:nvPr/>
        </p:nvSpPr>
        <p:spPr bwMode="auto">
          <a:xfrm>
            <a:off x="2667000" y="4133850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1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3200400" y="4133850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1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712527" y="2019300"/>
            <a:ext cx="2126673" cy="152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Obj. by 2020: 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↑ # of 100% </a:t>
            </a:r>
            <a:r>
              <a:rPr lang="en-US" sz="1500" b="1" dirty="0" smtClean="0">
                <a:solidFill>
                  <a:schemeClr val="bg1"/>
                </a:solidFill>
              </a:rPr>
              <a:t>TF </a:t>
            </a:r>
            <a:r>
              <a:rPr lang="en-US" sz="1500" b="1" dirty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100% </a:t>
            </a:r>
            <a:r>
              <a:rPr lang="en-US" sz="1500" b="1" dirty="0" smtClean="0">
                <a:solidFill>
                  <a:schemeClr val="bg1"/>
                </a:solidFill>
              </a:rPr>
              <a:t>(total 203)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5" y="152400"/>
            <a:ext cx="8969375" cy="670560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819900" y="3162300"/>
            <a:ext cx="2019300" cy="1409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Obj. by 2020: 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↑ # of 100% </a:t>
            </a:r>
            <a:r>
              <a:rPr lang="en-US" sz="1500" b="1" dirty="0" smtClean="0">
                <a:solidFill>
                  <a:schemeClr val="bg1"/>
                </a:solidFill>
              </a:rPr>
              <a:t>TF </a:t>
            </a:r>
            <a:r>
              <a:rPr lang="en-US" sz="1500" b="1" dirty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100% </a:t>
            </a:r>
            <a:r>
              <a:rPr lang="en-US" sz="1500" b="1" dirty="0" smtClean="0">
                <a:solidFill>
                  <a:schemeClr val="bg1"/>
                </a:solidFill>
              </a:rPr>
              <a:t>(total 203)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24003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Goal Area 2: 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Promote Tobacco Cessation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954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high school students who tried to quit smoking cigarettes, </a:t>
            </a:r>
            <a:br>
              <a:rPr lang="en-US" sz="3300" b="1" dirty="0" smtClean="0"/>
            </a:br>
            <a:r>
              <a:rPr lang="en-US" sz="3300" b="1" dirty="0" smtClean="0"/>
              <a:t>GA, 2003-2013</a:t>
            </a:r>
            <a:endParaRPr lang="en-US" sz="33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4424444"/>
              </p:ext>
            </p:extLst>
          </p:nvPr>
        </p:nvGraphicFramePr>
        <p:xfrm>
          <a:off x="800100" y="647700"/>
          <a:ext cx="7315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6477000" y="1340427"/>
            <a:ext cx="1981200" cy="1440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/>
              <a:t>Obj. by 2020: ↑ # </a:t>
            </a:r>
            <a:r>
              <a:rPr lang="en-US" sz="1500" b="1" dirty="0"/>
              <a:t>of </a:t>
            </a:r>
            <a:r>
              <a:rPr lang="en-US" sz="1500" b="1" dirty="0" smtClean="0"/>
              <a:t>quit attempts </a:t>
            </a:r>
            <a:r>
              <a:rPr lang="en-US" sz="1500" b="1" dirty="0"/>
              <a:t>by </a:t>
            </a:r>
            <a:r>
              <a:rPr lang="en-US" sz="1500" b="1" dirty="0" smtClean="0"/>
              <a:t>youth to 60</a:t>
            </a:r>
            <a:r>
              <a:rPr lang="en-US" sz="1500" b="1" dirty="0"/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286500"/>
            <a:ext cx="445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Risk Factor Surveillance System (YRBS)</a:t>
            </a:r>
          </a:p>
        </p:txBody>
      </p:sp>
    </p:spTree>
    <p:extLst>
      <p:ext uri="{BB962C8B-B14F-4D97-AF65-F5344CB8AC3E}">
        <p14:creationId xmlns:p14="http://schemas.microsoft.com/office/powerpoint/2010/main" val="23868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079"/>
            <a:ext cx="8839200" cy="14097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Adult Cigarette Smoking Quit Ratio*, </a:t>
            </a:r>
            <a:br>
              <a:rPr lang="en-US" sz="3300" b="1" dirty="0" smtClean="0"/>
            </a:br>
            <a:r>
              <a:rPr lang="en-US" sz="3300" b="1" dirty="0" smtClean="0"/>
              <a:t>by sex and race/ethnicity, GA, 2013</a:t>
            </a:r>
            <a:endParaRPr lang="en-US" sz="33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2883515"/>
              </p:ext>
            </p:extLst>
          </p:nvPr>
        </p:nvGraphicFramePr>
        <p:xfrm>
          <a:off x="381000" y="1444679"/>
          <a:ext cx="81153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613669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Behavioral Risk Factor Surveillance System (BRFSS)</a:t>
            </a:r>
          </a:p>
          <a:p>
            <a:r>
              <a:rPr lang="en-US" sz="1200" dirty="0" smtClean="0"/>
              <a:t>*Quit Ratio= % of adult former smokers among ever smokers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02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485900"/>
          </a:xfrm>
        </p:spPr>
        <p:txBody>
          <a:bodyPr>
            <a:noAutofit/>
          </a:bodyPr>
          <a:lstStyle/>
          <a:p>
            <a:r>
              <a:rPr lang="en-US" sz="3300" b="1" dirty="0"/>
              <a:t>Adult Cigarette Smoking Quit </a:t>
            </a:r>
            <a:r>
              <a:rPr lang="en-US" sz="3300" b="1" dirty="0" smtClean="0"/>
              <a:t>Ratio*, </a:t>
            </a:r>
            <a:br>
              <a:rPr lang="en-US" sz="3300" b="1" dirty="0" smtClean="0"/>
            </a:br>
            <a:r>
              <a:rPr lang="en-US" sz="3300" b="1" dirty="0" smtClean="0"/>
              <a:t>by age groups, GA, 2013</a:t>
            </a:r>
            <a:endParaRPr lang="en-US" sz="33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3235411"/>
              </p:ext>
            </p:extLst>
          </p:nvPr>
        </p:nvGraphicFramePr>
        <p:xfrm>
          <a:off x="438150" y="1610727"/>
          <a:ext cx="77343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613669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Behavioral Risk Factor Surveillance System (BRFSS)</a:t>
            </a:r>
          </a:p>
          <a:p>
            <a:r>
              <a:rPr lang="en-US" sz="1200" dirty="0"/>
              <a:t>*Quit Ratio= % of adult former smokers among ever smokers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62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101" y="304800"/>
            <a:ext cx="7772400" cy="57531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300" dirty="0" smtClean="0"/>
              <a:t>outline</a:t>
            </a:r>
            <a:br>
              <a:rPr lang="en-US" sz="3300" dirty="0" smtClean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2800" u="sng" dirty="0" smtClean="0"/>
              <a:t>Goal area</a:t>
            </a:r>
            <a:br>
              <a:rPr lang="en-US" sz="2800" u="sng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1. </a:t>
            </a:r>
            <a:r>
              <a:rPr lang="en-US" sz="2800" b="0" dirty="0"/>
              <a:t>Preventing Tobacco Use Initiation among Youth and Young </a:t>
            </a:r>
            <a:r>
              <a:rPr lang="en-US" sz="2800" b="0" dirty="0" smtClean="0"/>
              <a:t>Adults</a:t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2. Promote Tobacco cessation</a:t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3. Eliminate exposure to secondhand smoke and Create tobacco-free places</a:t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4. eliminate the disparities associated with tobacco use and exposure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30101" y="401505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b="1" cap="all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91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839200" cy="1409700"/>
          </a:xfrm>
        </p:spPr>
        <p:txBody>
          <a:bodyPr>
            <a:noAutofit/>
          </a:bodyPr>
          <a:lstStyle/>
          <a:p>
            <a:r>
              <a:rPr lang="en-US" sz="3300" b="1" dirty="0"/>
              <a:t>Adult Cigarette Smoking Quit </a:t>
            </a:r>
            <a:r>
              <a:rPr lang="en-US" sz="3300" b="1" dirty="0" smtClean="0"/>
              <a:t>Ratio*, </a:t>
            </a:r>
            <a:br>
              <a:rPr lang="en-US" sz="3300" b="1" dirty="0" smtClean="0"/>
            </a:br>
            <a:r>
              <a:rPr lang="en-US" sz="3300" b="1" dirty="0" smtClean="0"/>
              <a:t>by education level, GA, 2013</a:t>
            </a:r>
            <a:endParaRPr lang="en-US" sz="33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9236413"/>
              </p:ext>
            </p:extLst>
          </p:nvPr>
        </p:nvGraphicFramePr>
        <p:xfrm>
          <a:off x="457200" y="1600200"/>
          <a:ext cx="77343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613669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Behavioral Risk Factor Surveillance System (BRFSS)</a:t>
            </a:r>
          </a:p>
          <a:p>
            <a:r>
              <a:rPr lang="en-US" sz="1200" dirty="0"/>
              <a:t>*Quit Ratio= % of adult former smokers among ever smokers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65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257300"/>
            <a:ext cx="9144000" cy="28956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Goal Area 3: 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Eliminate Exposure to Secondhand Smoke 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and Create Tobacco-Free Places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371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300" b="1" dirty="0" smtClean="0"/>
              <a:t>Percent of youth who were exposed </a:t>
            </a:r>
            <a:br>
              <a:rPr lang="en-US" sz="3300" b="1" dirty="0" smtClean="0"/>
            </a:br>
            <a:r>
              <a:rPr lang="en-US" sz="3300" b="1" dirty="0" smtClean="0"/>
              <a:t>to secondhand smoke in the past week, </a:t>
            </a:r>
            <a:br>
              <a:rPr lang="en-US" sz="3300" b="1" dirty="0" smtClean="0"/>
            </a:br>
            <a:r>
              <a:rPr lang="en-US" sz="3300" b="1" dirty="0" smtClean="0"/>
              <a:t>by location, Georgia, 2013</a:t>
            </a:r>
            <a:endParaRPr lang="en-US" sz="33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25796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63246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Tobacco Survey (YTS)</a:t>
            </a:r>
          </a:p>
        </p:txBody>
      </p:sp>
      <p:sp>
        <p:nvSpPr>
          <p:cNvPr id="5" name="Oval 4"/>
          <p:cNvSpPr/>
          <p:nvPr/>
        </p:nvSpPr>
        <p:spPr>
          <a:xfrm>
            <a:off x="6591300" y="1714500"/>
            <a:ext cx="20193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Obj. by 2020: ↓ in public place to 22% </a:t>
            </a:r>
            <a:r>
              <a:rPr lang="en-US" sz="1500" b="1" dirty="0"/>
              <a:t>&amp;</a:t>
            </a:r>
            <a:r>
              <a:rPr lang="en-US" sz="1500" b="1" dirty="0" smtClean="0"/>
              <a:t> </a:t>
            </a:r>
            <a:r>
              <a:rPr lang="en-US" sz="1500" b="1" dirty="0"/>
              <a:t>↑</a:t>
            </a:r>
            <a:r>
              <a:rPr lang="en-US" sz="1500" b="1" dirty="0" smtClean="0"/>
              <a:t> smoke-free home to 100%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4676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839200" cy="1600200"/>
          </a:xfrm>
        </p:spPr>
        <p:txBody>
          <a:bodyPr>
            <a:noAutofit/>
          </a:bodyPr>
          <a:lstStyle/>
          <a:p>
            <a:r>
              <a:rPr lang="en-US" sz="3300" b="1" dirty="0"/>
              <a:t>Percent of </a:t>
            </a:r>
            <a:r>
              <a:rPr lang="en-US" sz="3300" b="1" dirty="0" smtClean="0"/>
              <a:t>middle school students </a:t>
            </a:r>
            <a:r>
              <a:rPr lang="en-US" sz="3300" b="1" dirty="0"/>
              <a:t>who </a:t>
            </a:r>
            <a:r>
              <a:rPr lang="en-US" sz="3300" b="1" dirty="0" smtClean="0"/>
              <a:t>exposed to secondhand smoke, </a:t>
            </a:r>
            <a:br>
              <a:rPr lang="en-US" sz="3300" b="1" dirty="0" smtClean="0"/>
            </a:br>
            <a:r>
              <a:rPr lang="en-US" sz="3300" b="1" dirty="0" smtClean="0"/>
              <a:t>by location and race/ethnicity,</a:t>
            </a:r>
            <a:r>
              <a:rPr lang="en-US" sz="3300" b="1" dirty="0"/>
              <a:t> </a:t>
            </a:r>
            <a:r>
              <a:rPr lang="en-US" sz="3300" b="1" dirty="0" smtClean="0"/>
              <a:t>GA</a:t>
            </a:r>
            <a:r>
              <a:rPr lang="en-US" sz="3300" b="1" dirty="0"/>
              <a:t>, 2013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9476476"/>
              </p:ext>
            </p:extLst>
          </p:nvPr>
        </p:nvGraphicFramePr>
        <p:xfrm>
          <a:off x="457200" y="1866900"/>
          <a:ext cx="8229600" cy="4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6362700"/>
            <a:ext cx="422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Tobacco Survey (YTS)</a:t>
            </a:r>
          </a:p>
        </p:txBody>
      </p:sp>
    </p:spTree>
    <p:extLst>
      <p:ext uri="{BB962C8B-B14F-4D97-AF65-F5344CB8AC3E}">
        <p14:creationId xmlns:p14="http://schemas.microsoft.com/office/powerpoint/2010/main" val="90050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418230"/>
          </a:xfrm>
        </p:spPr>
        <p:txBody>
          <a:bodyPr>
            <a:noAutofit/>
          </a:bodyPr>
          <a:lstStyle/>
          <a:p>
            <a:r>
              <a:rPr lang="en-US" sz="3300" b="1" dirty="0"/>
              <a:t>Percent of </a:t>
            </a:r>
            <a:r>
              <a:rPr lang="en-US" sz="3300" b="1" dirty="0" smtClean="0"/>
              <a:t>high school students </a:t>
            </a:r>
            <a:r>
              <a:rPr lang="en-US" sz="3300" b="1" dirty="0"/>
              <a:t>who </a:t>
            </a:r>
            <a:r>
              <a:rPr lang="en-US" sz="3300" b="1" dirty="0" smtClean="0"/>
              <a:t>exposed to secondhand smoke, </a:t>
            </a:r>
            <a:br>
              <a:rPr lang="en-US" sz="3300" b="1" dirty="0" smtClean="0"/>
            </a:br>
            <a:r>
              <a:rPr lang="en-US" sz="3300" b="1" dirty="0" smtClean="0"/>
              <a:t>by  location and race/ethnicity,</a:t>
            </a:r>
            <a:r>
              <a:rPr lang="en-US" sz="3300" b="1" dirty="0"/>
              <a:t> </a:t>
            </a:r>
            <a:r>
              <a:rPr lang="en-US" sz="3300" b="1" dirty="0" smtClean="0"/>
              <a:t>GA</a:t>
            </a:r>
            <a:r>
              <a:rPr lang="en-US" sz="3300" b="1" dirty="0"/>
              <a:t>, 2013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7931650"/>
              </p:ext>
            </p:extLst>
          </p:nvPr>
        </p:nvGraphicFramePr>
        <p:xfrm>
          <a:off x="4191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6362700"/>
            <a:ext cx="422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Tobacco Survey (YTS)</a:t>
            </a:r>
          </a:p>
        </p:txBody>
      </p:sp>
    </p:spTree>
    <p:extLst>
      <p:ext uri="{BB962C8B-B14F-4D97-AF65-F5344CB8AC3E}">
        <p14:creationId xmlns:p14="http://schemas.microsoft.com/office/powerpoint/2010/main" val="3554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295400"/>
          </a:xfrm>
        </p:spPr>
        <p:txBody>
          <a:bodyPr>
            <a:noAutofit/>
          </a:bodyPr>
          <a:lstStyle/>
          <a:p>
            <a:r>
              <a:rPr lang="en-US" sz="3300" b="1" dirty="0"/>
              <a:t>Percent of youth who live with a </a:t>
            </a:r>
            <a:r>
              <a:rPr lang="en-US" sz="3300" b="1" dirty="0" smtClean="0"/>
              <a:t>smoker, </a:t>
            </a:r>
            <a:br>
              <a:rPr lang="en-US" sz="3300" b="1" dirty="0" smtClean="0"/>
            </a:br>
            <a:r>
              <a:rPr lang="en-US" sz="3300" b="1" dirty="0" smtClean="0"/>
              <a:t>by smoking status</a:t>
            </a:r>
            <a:r>
              <a:rPr lang="en-US" sz="3300" b="1" dirty="0"/>
              <a:t>, GA, 2013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81863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6362700"/>
            <a:ext cx="422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Tobacco Survey (YTS)</a:t>
            </a:r>
          </a:p>
        </p:txBody>
      </p:sp>
    </p:spTree>
    <p:extLst>
      <p:ext uri="{BB962C8B-B14F-4D97-AF65-F5344CB8AC3E}">
        <p14:creationId xmlns:p14="http://schemas.microsoft.com/office/powerpoint/2010/main" val="161576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14300"/>
            <a:ext cx="8839200" cy="12954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adults exposed to secondhand smoke in the past 7 days, by location, </a:t>
            </a:r>
            <a:br>
              <a:rPr lang="en-US" sz="3300" b="1" dirty="0" smtClean="0"/>
            </a:br>
            <a:r>
              <a:rPr lang="en-US" sz="3300" b="1" dirty="0" smtClean="0"/>
              <a:t>GA, 2014</a:t>
            </a:r>
            <a:endParaRPr lang="en-US" sz="33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7448450"/>
              </p:ext>
            </p:extLst>
          </p:nvPr>
        </p:nvGraphicFramePr>
        <p:xfrm>
          <a:off x="457200" y="1600201"/>
          <a:ext cx="81153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613669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Adult Tobacco Survey (ATS)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78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447800"/>
          </a:xfrm>
        </p:spPr>
        <p:txBody>
          <a:bodyPr>
            <a:noAutofit/>
          </a:bodyPr>
          <a:lstStyle/>
          <a:p>
            <a:r>
              <a:rPr lang="en-US" sz="3300" b="1" dirty="0"/>
              <a:t>Percent of </a:t>
            </a:r>
            <a:r>
              <a:rPr lang="en-US" sz="3300" b="1" dirty="0" smtClean="0"/>
              <a:t>adults supporting smoke-free policies, by smoking status, GA, 2014</a:t>
            </a:r>
            <a:endParaRPr lang="en-US" sz="33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2677796"/>
              </p:ext>
            </p:extLst>
          </p:nvPr>
        </p:nvGraphicFramePr>
        <p:xfrm>
          <a:off x="457200" y="1447800"/>
          <a:ext cx="83058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613669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Adult Tobacco Survey (ATS)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94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76400"/>
          </a:xfrm>
        </p:spPr>
        <p:txBody>
          <a:bodyPr>
            <a:noAutofit/>
          </a:bodyPr>
          <a:lstStyle/>
          <a:p>
            <a:r>
              <a:rPr lang="en-US" sz="3300" b="1" dirty="0"/>
              <a:t>Percent of </a:t>
            </a:r>
            <a:r>
              <a:rPr lang="en-US" sz="3300" b="1" dirty="0" smtClean="0"/>
              <a:t>adults who work in smoke-free* workplaces, by sex and smoking status, </a:t>
            </a:r>
            <a:br>
              <a:rPr lang="en-US" sz="3300" b="1" dirty="0" smtClean="0"/>
            </a:br>
            <a:r>
              <a:rPr lang="en-US" sz="3300" b="1" dirty="0" smtClean="0"/>
              <a:t>GA, 2014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3317913"/>
              </p:ext>
            </p:extLst>
          </p:nvPr>
        </p:nvGraphicFramePr>
        <p:xfrm>
          <a:off x="381000" y="16059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613186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</a:t>
            </a:r>
            <a:r>
              <a:rPr lang="en-US" sz="1200" dirty="0" smtClean="0"/>
              <a:t>Adult </a:t>
            </a:r>
            <a:r>
              <a:rPr lang="en-US" sz="1200" dirty="0"/>
              <a:t>Tobacco Survey </a:t>
            </a:r>
            <a:r>
              <a:rPr lang="en-US" sz="1200" dirty="0" smtClean="0"/>
              <a:t>(ATS)</a:t>
            </a:r>
          </a:p>
          <a:p>
            <a:pPr eaLnBrk="1" hangingPunct="1"/>
            <a:r>
              <a:rPr lang="en-US" sz="1200" dirty="0" smtClean="0"/>
              <a:t>*smoking never allowed indoor areas at the workplace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27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409700"/>
          </a:xfrm>
        </p:spPr>
        <p:txBody>
          <a:bodyPr>
            <a:noAutofit/>
          </a:bodyPr>
          <a:lstStyle/>
          <a:p>
            <a:r>
              <a:rPr lang="en-US" sz="3300" b="1" dirty="0"/>
              <a:t>Percent of </a:t>
            </a:r>
            <a:r>
              <a:rPr lang="en-US" sz="3300" b="1" dirty="0" smtClean="0"/>
              <a:t>adults who live in smoke-free* homes by sex and smoking status, GA, 2014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02747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613186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</a:t>
            </a:r>
            <a:r>
              <a:rPr lang="en-US" sz="1200" dirty="0" smtClean="0"/>
              <a:t>Adult </a:t>
            </a:r>
            <a:r>
              <a:rPr lang="en-US" sz="1200" dirty="0"/>
              <a:t>Tobacco Survey </a:t>
            </a:r>
            <a:r>
              <a:rPr lang="en-US" sz="1200" dirty="0" smtClean="0"/>
              <a:t>(ATS)</a:t>
            </a:r>
          </a:p>
          <a:p>
            <a:pPr eaLnBrk="1" hangingPunct="1"/>
            <a:r>
              <a:rPr lang="en-US" sz="1200" dirty="0" smtClean="0"/>
              <a:t>*smoking never allowed inside the home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780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52500"/>
            <a:ext cx="9144000" cy="34671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Goal Area 1: 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Preventing Tobacco Use Initiation 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among Youth and Young Adults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876300"/>
            <a:ext cx="9144000" cy="36957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Goal Area </a:t>
            </a:r>
            <a:r>
              <a:rPr lang="en-US" sz="3500" b="1" dirty="0">
                <a:solidFill>
                  <a:srgbClr val="FF0000"/>
                </a:solidFill>
              </a:rPr>
              <a:t>4</a:t>
            </a:r>
            <a:r>
              <a:rPr lang="en-US" sz="3500" b="1" dirty="0" smtClean="0">
                <a:solidFill>
                  <a:srgbClr val="FF0000"/>
                </a:solidFill>
              </a:rPr>
              <a:t>: 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Eliminate the Disparities Associated 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with Tobacco Use and Exposure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525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Youth Summary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333500"/>
            <a:ext cx="8229600" cy="43815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u="sng" dirty="0" smtClean="0"/>
              <a:t>Highest tobacco use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Hispanic males among MS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NH White males among HS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Youth who live with adult smokers at home  </a:t>
            </a:r>
          </a:p>
          <a:p>
            <a:pPr marL="457200" lvl="1" indent="0">
              <a:buNone/>
            </a:pPr>
            <a:r>
              <a:rPr lang="en-US" sz="2200" u="sng" dirty="0" smtClean="0"/>
              <a:t>Highest smoking initiation</a:t>
            </a:r>
            <a:endParaRPr lang="en-US" sz="22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NH White males for MS before age of 11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Hispanic females for HS before age of 13</a:t>
            </a:r>
          </a:p>
          <a:p>
            <a:pPr marL="457200" lvl="1" indent="0">
              <a:buNone/>
            </a:pPr>
            <a:r>
              <a:rPr lang="en-US" sz="2200" u="sng" dirty="0" smtClean="0"/>
              <a:t>Highest secondhand smoke exposure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NH White in vehicle, home, 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and public places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2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525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Adult Summary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990600"/>
            <a:ext cx="8229600" cy="544830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2800" u="sng" dirty="0" smtClean="0"/>
              <a:t>Highest cigarette use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NH White males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25-34 age group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L</a:t>
            </a:r>
            <a:r>
              <a:rPr lang="en-US" sz="2800" dirty="0" smtClean="0"/>
              <a:t>ess than HS</a:t>
            </a:r>
          </a:p>
          <a:p>
            <a:pPr marL="457200" lvl="1" indent="0">
              <a:buNone/>
            </a:pPr>
            <a:r>
              <a:rPr lang="en-US" sz="2800" u="sng" dirty="0" smtClean="0"/>
              <a:t>Highest smokeless tobacco use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 NH White males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18-24 age group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L</a:t>
            </a:r>
            <a:r>
              <a:rPr lang="en-US" sz="2800" dirty="0" smtClean="0"/>
              <a:t>ess than HS</a:t>
            </a:r>
          </a:p>
          <a:p>
            <a:pPr marL="457200" lvl="1" indent="0">
              <a:buNone/>
            </a:pPr>
            <a:r>
              <a:rPr lang="en-US" sz="2800" u="sng" dirty="0" smtClean="0"/>
              <a:t>Highest quit ratio</a:t>
            </a:r>
            <a:endParaRPr lang="en-US" sz="28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 NH </a:t>
            </a:r>
            <a:r>
              <a:rPr lang="en-US" sz="2800" dirty="0"/>
              <a:t>White </a:t>
            </a:r>
            <a:r>
              <a:rPr lang="en-US" sz="2800" dirty="0" smtClean="0"/>
              <a:t>females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65</a:t>
            </a:r>
            <a:r>
              <a:rPr lang="en-US" sz="2800" dirty="0"/>
              <a:t>+ age </a:t>
            </a:r>
            <a:r>
              <a:rPr lang="en-US" sz="2800" dirty="0" smtClean="0"/>
              <a:t>group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college </a:t>
            </a:r>
            <a:r>
              <a:rPr lang="en-US" sz="2800" dirty="0"/>
              <a:t>graduated</a:t>
            </a:r>
          </a:p>
          <a:p>
            <a:pPr marL="457200" lvl="1" indent="0">
              <a:buNone/>
            </a:pPr>
            <a:r>
              <a:rPr lang="en-US" sz="2800" u="sng" dirty="0" smtClean="0"/>
              <a:t>Highest secondhand smoke exposure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Male smoker at workplace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Female smoker at home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2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525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Data Availability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409700"/>
            <a:ext cx="8229600" cy="47244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Georgia Tobacco Use Surveillance</a:t>
            </a:r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dph.georgia.gov/georgia-tobacco-use-surveillance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OASIS on YRBS and BRFSS (most updated 2013)</a:t>
            </a:r>
          </a:p>
          <a:p>
            <a:pPr marL="457200" lvl="1" indent="0">
              <a:buNone/>
            </a:pPr>
            <a:r>
              <a:rPr lang="en-US" sz="2200" dirty="0">
                <a:hlinkClick r:id="rId3"/>
              </a:rPr>
              <a:t>https://oasis.state.ga.us/oasis/yrbs</a:t>
            </a:r>
            <a:r>
              <a:rPr lang="en-US" sz="2200" dirty="0" smtClean="0">
                <a:hlinkClick r:id="rId3"/>
              </a:rPr>
              <a:t>/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>
                <a:hlinkClick r:id="rId4"/>
              </a:rPr>
              <a:t>https://</a:t>
            </a:r>
            <a:r>
              <a:rPr lang="en-US" sz="2200" dirty="0" smtClean="0">
                <a:hlinkClick r:id="rId4"/>
              </a:rPr>
              <a:t>oasis.state.ga.us/oasis/brfss/qryBRFSS.aspx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 CDC Smoking and Tobacco Use</a:t>
            </a:r>
          </a:p>
          <a:p>
            <a:pPr marL="457200" lvl="1" indent="0">
              <a:buNone/>
            </a:pPr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www.cdc.gov/tobacco/index.htm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 Trends of Youth and Adult Smoking Data on Handouts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4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1333501"/>
            <a:ext cx="7772400" cy="2743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839200" cy="12573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middle </a:t>
            </a:r>
            <a:r>
              <a:rPr lang="en-US" sz="3300" b="1" dirty="0"/>
              <a:t>s</a:t>
            </a:r>
            <a:r>
              <a:rPr lang="en-US" sz="3300" b="1" dirty="0" smtClean="0"/>
              <a:t>chool </a:t>
            </a:r>
            <a:r>
              <a:rPr lang="en-US" sz="3300" b="1" dirty="0"/>
              <a:t>s</a:t>
            </a:r>
            <a:r>
              <a:rPr lang="en-US" sz="3300" b="1" dirty="0" smtClean="0"/>
              <a:t>tudents who used </a:t>
            </a:r>
            <a:r>
              <a:rPr lang="en-US" sz="3300" b="1" dirty="0"/>
              <a:t>a</a:t>
            </a:r>
            <a:r>
              <a:rPr lang="en-US" sz="3300" b="1" dirty="0" smtClean="0"/>
              <a:t>ny </a:t>
            </a:r>
            <a:r>
              <a:rPr lang="en-US" sz="3300" b="1" dirty="0"/>
              <a:t>t</a:t>
            </a:r>
            <a:r>
              <a:rPr lang="en-US" sz="3300" b="1" dirty="0" smtClean="0"/>
              <a:t>obacco </a:t>
            </a:r>
            <a:r>
              <a:rPr lang="en-US" sz="3300" b="1" dirty="0"/>
              <a:t>p</a:t>
            </a:r>
            <a:r>
              <a:rPr lang="en-US" sz="3300" b="1" dirty="0" smtClean="0"/>
              <a:t>roduct, by sex, GA, 2003-2013</a:t>
            </a:r>
            <a:endParaRPr lang="en-US" sz="33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3341957"/>
              </p:ext>
            </p:extLst>
          </p:nvPr>
        </p:nvGraphicFramePr>
        <p:xfrm>
          <a:off x="533400" y="1905000"/>
          <a:ext cx="81915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62865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Risk Factor Surveillance System (YRBS)</a:t>
            </a:r>
          </a:p>
        </p:txBody>
      </p:sp>
      <p:sp>
        <p:nvSpPr>
          <p:cNvPr id="4" name="Oval 3"/>
          <p:cNvSpPr/>
          <p:nvPr/>
        </p:nvSpPr>
        <p:spPr>
          <a:xfrm>
            <a:off x="6515100" y="1447800"/>
            <a:ext cx="19812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Obj. by 2020:</a:t>
            </a:r>
          </a:p>
          <a:p>
            <a:pPr algn="ctr"/>
            <a:r>
              <a:rPr lang="en-US" sz="1500" b="1" dirty="0" smtClean="0"/>
              <a:t>↓ youth tobacco use to 8%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1129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8839200" cy="12573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middle school </a:t>
            </a:r>
            <a:r>
              <a:rPr lang="en-US" sz="3300" b="1" dirty="0"/>
              <a:t>s</a:t>
            </a:r>
            <a:r>
              <a:rPr lang="en-US" sz="3300" b="1" dirty="0" smtClean="0"/>
              <a:t>tudents who used </a:t>
            </a:r>
            <a:r>
              <a:rPr lang="en-US" sz="3300" b="1" dirty="0"/>
              <a:t>a</a:t>
            </a:r>
            <a:r>
              <a:rPr lang="en-US" sz="3300" b="1" dirty="0" smtClean="0"/>
              <a:t>ny </a:t>
            </a:r>
            <a:r>
              <a:rPr lang="en-US" sz="3300" b="1" dirty="0"/>
              <a:t>t</a:t>
            </a:r>
            <a:r>
              <a:rPr lang="en-US" sz="3300" b="1" dirty="0" smtClean="0"/>
              <a:t>obacco </a:t>
            </a:r>
            <a:r>
              <a:rPr lang="en-US" sz="3300" b="1" dirty="0"/>
              <a:t>p</a:t>
            </a:r>
            <a:r>
              <a:rPr lang="en-US" sz="3300" b="1" dirty="0" smtClean="0"/>
              <a:t>roduct, </a:t>
            </a:r>
            <a:br>
              <a:rPr lang="en-US" sz="3300" b="1" dirty="0" smtClean="0"/>
            </a:br>
            <a:r>
              <a:rPr lang="en-US" sz="3300" b="1" dirty="0" smtClean="0"/>
              <a:t>by race/ethnicity , GA, 2003-2013</a:t>
            </a:r>
            <a:endParaRPr lang="en-US" sz="33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1644690"/>
              </p:ext>
            </p:extLst>
          </p:nvPr>
        </p:nvGraphicFramePr>
        <p:xfrm>
          <a:off x="152400" y="1905000"/>
          <a:ext cx="88011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19300" y="6286500"/>
            <a:ext cx="453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Risk Factor Surveillance System (YRBS)</a:t>
            </a:r>
          </a:p>
        </p:txBody>
      </p:sp>
    </p:spTree>
    <p:extLst>
      <p:ext uri="{BB962C8B-B14F-4D97-AF65-F5344CB8AC3E}">
        <p14:creationId xmlns:p14="http://schemas.microsoft.com/office/powerpoint/2010/main" val="40801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13335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high </a:t>
            </a:r>
            <a:r>
              <a:rPr lang="en-US" sz="3300" b="1" dirty="0"/>
              <a:t>s</a:t>
            </a:r>
            <a:r>
              <a:rPr lang="en-US" sz="3300" b="1" dirty="0" smtClean="0"/>
              <a:t>chool </a:t>
            </a:r>
            <a:r>
              <a:rPr lang="en-US" sz="3300" b="1" dirty="0"/>
              <a:t>s</a:t>
            </a:r>
            <a:r>
              <a:rPr lang="en-US" sz="3300" b="1" dirty="0" smtClean="0"/>
              <a:t>tudents who used </a:t>
            </a:r>
            <a:r>
              <a:rPr lang="en-US" sz="3300" b="1" dirty="0"/>
              <a:t>a</a:t>
            </a:r>
            <a:r>
              <a:rPr lang="en-US" sz="3300" b="1" dirty="0" smtClean="0"/>
              <a:t>ny </a:t>
            </a:r>
            <a:r>
              <a:rPr lang="en-US" sz="3300" b="1" dirty="0"/>
              <a:t>t</a:t>
            </a:r>
            <a:r>
              <a:rPr lang="en-US" sz="3300" b="1" dirty="0" smtClean="0"/>
              <a:t>obacco </a:t>
            </a:r>
            <a:r>
              <a:rPr lang="en-US" sz="3300" b="1" dirty="0"/>
              <a:t>p</a:t>
            </a:r>
            <a:r>
              <a:rPr lang="en-US" sz="3300" b="1" dirty="0" smtClean="0"/>
              <a:t>roduct, by sex, </a:t>
            </a:r>
            <a:br>
              <a:rPr lang="en-US" sz="3300" b="1" dirty="0" smtClean="0"/>
            </a:br>
            <a:r>
              <a:rPr lang="en-US" sz="3300" b="1" dirty="0" smtClean="0"/>
              <a:t>GA, 2003-2013</a:t>
            </a:r>
            <a:endParaRPr lang="en-US" sz="3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6438900"/>
            <a:ext cx="445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Risk Factor Surveillance System (YRBS)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1230501"/>
              </p:ext>
            </p:extLst>
          </p:nvPr>
        </p:nvGraphicFramePr>
        <p:xfrm>
          <a:off x="457200" y="1600200"/>
          <a:ext cx="82677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3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954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high </a:t>
            </a:r>
            <a:r>
              <a:rPr lang="en-US" sz="3300" b="1" dirty="0"/>
              <a:t>s</a:t>
            </a:r>
            <a:r>
              <a:rPr lang="en-US" sz="3300" b="1" dirty="0" smtClean="0"/>
              <a:t>chool </a:t>
            </a:r>
            <a:r>
              <a:rPr lang="en-US" sz="3300" b="1" dirty="0"/>
              <a:t>s</a:t>
            </a:r>
            <a:r>
              <a:rPr lang="en-US" sz="3300" b="1" dirty="0" smtClean="0"/>
              <a:t>tudents who used </a:t>
            </a:r>
            <a:r>
              <a:rPr lang="en-US" sz="3300" b="1" dirty="0"/>
              <a:t>a</a:t>
            </a:r>
            <a:r>
              <a:rPr lang="en-US" sz="3300" b="1" dirty="0" smtClean="0"/>
              <a:t>ny </a:t>
            </a:r>
            <a:r>
              <a:rPr lang="en-US" sz="3300" b="1" dirty="0"/>
              <a:t>t</a:t>
            </a:r>
            <a:r>
              <a:rPr lang="en-US" sz="3300" b="1" dirty="0" smtClean="0"/>
              <a:t>obacco </a:t>
            </a:r>
            <a:r>
              <a:rPr lang="en-US" sz="3300" b="1" dirty="0"/>
              <a:t>p</a:t>
            </a:r>
            <a:r>
              <a:rPr lang="en-US" sz="3300" b="1" dirty="0" smtClean="0"/>
              <a:t>roduct, by race/ethnicity, </a:t>
            </a:r>
            <a:br>
              <a:rPr lang="en-US" sz="3300" b="1" dirty="0" smtClean="0"/>
            </a:br>
            <a:r>
              <a:rPr lang="en-US" sz="3300" b="1" dirty="0" smtClean="0"/>
              <a:t>GA, 2003-2013</a:t>
            </a:r>
            <a:endParaRPr lang="en-US" sz="33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9604161"/>
              </p:ext>
            </p:extLst>
          </p:nvPr>
        </p:nvGraphicFramePr>
        <p:xfrm>
          <a:off x="228600" y="1874837"/>
          <a:ext cx="77343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6438900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Risk Factor Surveillance System (YRBS)</a:t>
            </a:r>
          </a:p>
        </p:txBody>
      </p:sp>
      <p:sp>
        <p:nvSpPr>
          <p:cNvPr id="8" name="Oval 7"/>
          <p:cNvSpPr/>
          <p:nvPr/>
        </p:nvSpPr>
        <p:spPr>
          <a:xfrm>
            <a:off x="6972300" y="1981200"/>
            <a:ext cx="16002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Obj. by 2020:</a:t>
            </a:r>
          </a:p>
          <a:p>
            <a:pPr algn="ctr"/>
            <a:r>
              <a:rPr lang="en-US" sz="1500" b="1" dirty="0" smtClean="0"/>
              <a:t>↓ youth tobacco use to 8%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8117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4859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youth who </a:t>
            </a:r>
            <a:r>
              <a:rPr lang="en-US" sz="3300" b="1" dirty="0"/>
              <a:t>s</a:t>
            </a:r>
            <a:r>
              <a:rPr lang="en-US" sz="3300" b="1" dirty="0" smtClean="0"/>
              <a:t>moked a </a:t>
            </a:r>
            <a:r>
              <a:rPr lang="en-US" sz="3300" b="1" dirty="0"/>
              <a:t>w</a:t>
            </a:r>
            <a:r>
              <a:rPr lang="en-US" sz="3300" b="1" dirty="0" smtClean="0"/>
              <a:t>hole cigarette, by age, GA, 2013 </a:t>
            </a:r>
            <a:endParaRPr lang="en-US" sz="33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001643"/>
              </p:ext>
            </p:extLst>
          </p:nvPr>
        </p:nvGraphicFramePr>
        <p:xfrm>
          <a:off x="571500" y="1485900"/>
          <a:ext cx="8153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9700" y="6210300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Risk Factor Surveillance System (YRBS)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69889807"/>
              </p:ext>
            </p:extLst>
          </p:nvPr>
        </p:nvGraphicFramePr>
        <p:xfrm>
          <a:off x="2743200" y="4572000"/>
          <a:ext cx="4953000" cy="163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06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14859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Percent of high </a:t>
            </a:r>
            <a:r>
              <a:rPr lang="en-US" sz="3300" b="1" dirty="0"/>
              <a:t>s</a:t>
            </a:r>
            <a:r>
              <a:rPr lang="en-US" sz="3300" b="1" dirty="0" smtClean="0"/>
              <a:t>chool </a:t>
            </a:r>
            <a:r>
              <a:rPr lang="en-US" sz="3300" b="1" dirty="0"/>
              <a:t>s</a:t>
            </a:r>
            <a:r>
              <a:rPr lang="en-US" sz="3300" b="1" dirty="0" smtClean="0"/>
              <a:t>tudents who </a:t>
            </a:r>
            <a:r>
              <a:rPr lang="en-US" sz="3300" b="1" dirty="0"/>
              <a:t>s</a:t>
            </a:r>
            <a:r>
              <a:rPr lang="en-US" sz="3300" b="1" dirty="0" smtClean="0"/>
              <a:t>moked a </a:t>
            </a:r>
            <a:r>
              <a:rPr lang="en-US" sz="3300" b="1" dirty="0"/>
              <a:t>w</a:t>
            </a:r>
            <a:r>
              <a:rPr lang="en-US" sz="3300" b="1" dirty="0" smtClean="0"/>
              <a:t>hole cigarette, </a:t>
            </a:r>
            <a:br>
              <a:rPr lang="en-US" sz="3300" b="1" dirty="0" smtClean="0"/>
            </a:br>
            <a:r>
              <a:rPr lang="en-US" sz="3300" b="1" dirty="0" smtClean="0"/>
              <a:t>by race/ethnicity, GA, 2013 </a:t>
            </a:r>
            <a:endParaRPr lang="en-US" sz="33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2711890"/>
              </p:ext>
            </p:extLst>
          </p:nvPr>
        </p:nvGraphicFramePr>
        <p:xfrm>
          <a:off x="190500" y="1600201"/>
          <a:ext cx="8534400" cy="331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9700" y="6210300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/>
              <a:t>Data Source: Youth Risk Factor Surveillance System (YRBS)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42943996"/>
              </p:ext>
            </p:extLst>
          </p:nvPr>
        </p:nvGraphicFramePr>
        <p:xfrm>
          <a:off x="2819400" y="4759036"/>
          <a:ext cx="4610100" cy="145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7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H_PPT_TEMPLATE-1">
  <a:themeElements>
    <a:clrScheme name="DP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E242E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671117"/>
      </a:accent6>
      <a:hlink>
        <a:srgbClr val="0F243E"/>
      </a:hlink>
      <a:folHlink>
        <a:srgbClr val="4F6128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DPH_PPT_TEMPLATE-1</Template>
  <TotalTime>5629</TotalTime>
  <Words>1218</Words>
  <Application>Microsoft Office PowerPoint</Application>
  <PresentationFormat>On-screen Show (4:3)</PresentationFormat>
  <Paragraphs>212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DPH_PPT_TEMPLATE-1</vt:lpstr>
      <vt:lpstr>Chart</vt:lpstr>
      <vt:lpstr>Microsoft Excel Chart</vt:lpstr>
      <vt:lpstr>Burden of Tobacco Use in Georgia: Surveillance Update</vt:lpstr>
      <vt:lpstr>outline  Goal area  1. Preventing Tobacco Use Initiation among Youth and Young Adults  2. Promote Tobacco cessation  3. Eliminate exposure to secondhand smoke and Create tobacco-free places  4. eliminate the disparities associated with tobacco use and exposure   </vt:lpstr>
      <vt:lpstr>Goal Area 1:  Preventing Tobacco Use Initiation  among Youth and Young Adults</vt:lpstr>
      <vt:lpstr>Percent of middle school students who used any tobacco product, by sex, GA, 2003-2013</vt:lpstr>
      <vt:lpstr>Percent of middle school students who used any tobacco product,  by race/ethnicity , GA, 2003-2013</vt:lpstr>
      <vt:lpstr>Percent of high school students who used any tobacco product, by sex,  GA, 2003-2013</vt:lpstr>
      <vt:lpstr>Percent of high school students who used any tobacco product, by race/ethnicity,  GA, 2003-2013</vt:lpstr>
      <vt:lpstr>Percent of youth who smoked a whole cigarette, by age, GA, 2013 </vt:lpstr>
      <vt:lpstr>Percent of high school students who smoked a whole cigarette,  by race/ethnicity, GA, 2013 </vt:lpstr>
      <vt:lpstr> How Much Did We Do?</vt:lpstr>
      <vt:lpstr>PowerPoint Presentation</vt:lpstr>
      <vt:lpstr>How Much Did We Do?</vt:lpstr>
      <vt:lpstr>PowerPoint Presentation</vt:lpstr>
      <vt:lpstr>How Much Did We Do?</vt:lpstr>
      <vt:lpstr>PowerPoint Presentation</vt:lpstr>
      <vt:lpstr>Goal Area 2:  Promote Tobacco Cessation</vt:lpstr>
      <vt:lpstr>Percent of high school students who tried to quit smoking cigarettes,  GA, 2003-2013</vt:lpstr>
      <vt:lpstr>Adult Cigarette Smoking Quit Ratio*,  by sex and race/ethnicity, GA, 2013</vt:lpstr>
      <vt:lpstr>Adult Cigarette Smoking Quit Ratio*,  by age groups, GA, 2013</vt:lpstr>
      <vt:lpstr>Adult Cigarette Smoking Quit Ratio*,  by education level, GA, 2013</vt:lpstr>
      <vt:lpstr>Goal Area 3:  Eliminate Exposure to Secondhand Smoke  and Create Tobacco-Free Places</vt:lpstr>
      <vt:lpstr>Percent of youth who were exposed  to secondhand smoke in the past week,  by location, Georgia, 2013</vt:lpstr>
      <vt:lpstr>Percent of middle school students who exposed to secondhand smoke,  by location and race/ethnicity, GA, 2013</vt:lpstr>
      <vt:lpstr>Percent of high school students who exposed to secondhand smoke,  by  location and race/ethnicity, GA, 2013</vt:lpstr>
      <vt:lpstr>Percent of youth who live with a smoker,  by smoking status, GA, 2013</vt:lpstr>
      <vt:lpstr>Percent of adults exposed to secondhand smoke in the past 7 days, by location,  GA, 2014</vt:lpstr>
      <vt:lpstr>Percent of adults supporting smoke-free policies, by smoking status, GA, 2014</vt:lpstr>
      <vt:lpstr>Percent of adults who work in smoke-free* workplaces, by sex and smoking status,  GA, 2014</vt:lpstr>
      <vt:lpstr>Percent of adults who live in smoke-free* homes by sex and smoking status, GA, 2014</vt:lpstr>
      <vt:lpstr>Goal Area 4:  Eliminate the Disparities Associated  with Tobacco Use and Exposure</vt:lpstr>
      <vt:lpstr>Youth Summary</vt:lpstr>
      <vt:lpstr>Adult Summary</vt:lpstr>
      <vt:lpstr>Data Availability</vt:lpstr>
      <vt:lpstr>Thank you!  Questions?</vt:lpstr>
    </vt:vector>
  </TitlesOfParts>
  <Company>Georgia Department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A. Miller</dc:creator>
  <cp:lastModifiedBy>Melissa Kinkoph</cp:lastModifiedBy>
  <cp:revision>417</cp:revision>
  <cp:lastPrinted>2015-07-17T16:07:57Z</cp:lastPrinted>
  <dcterms:created xsi:type="dcterms:W3CDTF">2014-03-11T14:24:55Z</dcterms:created>
  <dcterms:modified xsi:type="dcterms:W3CDTF">2015-07-23T16:13:46Z</dcterms:modified>
</cp:coreProperties>
</file>