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64" r:id="rId2"/>
    <p:sldId id="272" r:id="rId3"/>
    <p:sldId id="273" r:id="rId4"/>
    <p:sldId id="274" r:id="rId5"/>
    <p:sldId id="275" r:id="rId6"/>
    <p:sldId id="276" r:id="rId7"/>
    <p:sldId id="279" r:id="rId8"/>
    <p:sldId id="280" r:id="rId9"/>
    <p:sldId id="271" r:id="rId10"/>
    <p:sldId id="277" r:id="rId11"/>
    <p:sldId id="278" r:id="rId12"/>
    <p:sldId id="261" r:id="rId13"/>
    <p:sldId id="257" r:id="rId14"/>
    <p:sldId id="258" r:id="rId15"/>
    <p:sldId id="259" r:id="rId16"/>
    <p:sldId id="260" r:id="rId17"/>
    <p:sldId id="256" r:id="rId18"/>
    <p:sldId id="262" r:id="rId19"/>
    <p:sldId id="263" r:id="rId20"/>
    <p:sldId id="266" r:id="rId21"/>
    <p:sldId id="265" r:id="rId22"/>
    <p:sldId id="267" r:id="rId23"/>
    <p:sldId id="269" r:id="rId24"/>
    <p:sldId id="270" r:id="rId25"/>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78" y="258"/>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Cover Slide">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76101"/>
            <a:ext cx="9867900" cy="753883"/>
          </a:xfrm>
          <a:prstGeom prst="rect">
            <a:avLst/>
          </a:prstGeom>
        </p:spPr>
      </p:pic>
      <p:sp>
        <p:nvSpPr>
          <p:cNvPr id="2" name="Title 1"/>
          <p:cNvSpPr>
            <a:spLocks noGrp="1"/>
          </p:cNvSpPr>
          <p:nvPr>
            <p:ph type="ctrTitle" hasCustomPrompt="1"/>
          </p:nvPr>
        </p:nvSpPr>
        <p:spPr>
          <a:xfrm>
            <a:off x="533400" y="1669122"/>
            <a:ext cx="7061200" cy="779862"/>
          </a:xfrm>
          <a:prstGeom prst="rect">
            <a:avLst/>
          </a:prstGeom>
        </p:spPr>
        <p:txBody>
          <a:bodyPr anchor="b">
            <a:normAutofit/>
          </a:bodyPr>
          <a:lstStyle>
            <a:lvl1pPr algn="l">
              <a:defRPr sz="4000" baseline="0">
                <a:solidFill>
                  <a:srgbClr val="EC1C28"/>
                </a:solidFill>
                <a:latin typeface="Segoe UI Light" panose="020B0502040204020203" pitchFamily="34" charset="0"/>
                <a:cs typeface="Segoe UI Light" panose="020B0502040204020203" pitchFamily="34" charset="0"/>
              </a:defRPr>
            </a:lvl1pPr>
          </a:lstStyle>
          <a:p>
            <a:r>
              <a:rPr lang="en-US" dirty="0"/>
              <a:t>Title Heading 1(as needed)</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66985" y="5816200"/>
            <a:ext cx="1574165" cy="719546"/>
          </a:xfrm>
          <a:prstGeom prst="rect">
            <a:avLst/>
          </a:prstGeom>
        </p:spPr>
      </p:pic>
      <p:sp>
        <p:nvSpPr>
          <p:cNvPr id="16" name="Text Placeholder 15"/>
          <p:cNvSpPr>
            <a:spLocks noGrp="1"/>
          </p:cNvSpPr>
          <p:nvPr>
            <p:ph type="body" sz="quarter" idx="10" hasCustomPrompt="1"/>
          </p:nvPr>
        </p:nvSpPr>
        <p:spPr>
          <a:xfrm>
            <a:off x="533400" y="2547302"/>
            <a:ext cx="3829484" cy="577143"/>
          </a:xfrm>
          <a:prstGeom prst="rect">
            <a:avLst/>
          </a:prstGeom>
        </p:spPr>
        <p:txBody>
          <a:bodyPr/>
          <a:lstStyle>
            <a:lvl1pPr marL="0" indent="0">
              <a:buNone/>
              <a:defRPr sz="4000">
                <a:solidFill>
                  <a:schemeClr val="bg1"/>
                </a:solidFill>
                <a:latin typeface="Segoe UI" panose="020B0502040204020203" pitchFamily="34" charset="0"/>
                <a:cs typeface="Segoe UI" panose="020B0502040204020203" pitchFamily="34" charset="0"/>
              </a:defRPr>
            </a:lvl1pPr>
            <a:lvl5pPr marL="1828800" indent="0">
              <a:buNone/>
              <a:defRPr/>
            </a:lvl5pPr>
          </a:lstStyle>
          <a:p>
            <a:pPr algn="ctr"/>
            <a:r>
              <a:rPr lang="en-US" sz="4500" dirty="0">
                <a:solidFill>
                  <a:schemeClr val="bg1"/>
                </a:solidFill>
                <a:latin typeface="Segoe UI Light" panose="020B0502040204020203" pitchFamily="34" charset="0"/>
              </a:rPr>
              <a:t>Title Heading 2</a:t>
            </a:r>
          </a:p>
        </p:txBody>
      </p:sp>
      <p:sp>
        <p:nvSpPr>
          <p:cNvPr id="20" name="Text Placeholder 19"/>
          <p:cNvSpPr>
            <a:spLocks noGrp="1"/>
          </p:cNvSpPr>
          <p:nvPr>
            <p:ph type="body" sz="quarter" idx="12" hasCustomPrompt="1"/>
          </p:nvPr>
        </p:nvSpPr>
        <p:spPr>
          <a:xfrm>
            <a:off x="533400" y="5396580"/>
            <a:ext cx="9633585" cy="419620"/>
          </a:xfrm>
          <a:prstGeom prst="rect">
            <a:avLst/>
          </a:prstGeom>
        </p:spPr>
        <p:txBody>
          <a:bodyPr/>
          <a:lstStyle>
            <a:lvl1pPr marL="0" indent="0">
              <a:buNone/>
              <a:defRPr sz="2000" baseline="0">
                <a:solidFill>
                  <a:schemeClr val="tx1">
                    <a:lumMod val="75000"/>
                    <a:lumOff val="25000"/>
                  </a:schemeClr>
                </a:solidFill>
                <a:latin typeface="Segoe UI Light" panose="020B0502040204020203" pitchFamily="34" charset="0"/>
                <a:cs typeface="Segoe UI Light" panose="020B0502040204020203" pitchFamily="34" charset="0"/>
              </a:defRPr>
            </a:lvl1pPr>
          </a:lstStyle>
          <a:p>
            <a:pPr lvl="0"/>
            <a:r>
              <a:rPr lang="en-US" dirty="0"/>
              <a:t>Audience   /   Presenter’s name   /   Date</a:t>
            </a:r>
          </a:p>
        </p:txBody>
      </p:sp>
      <p:sp>
        <p:nvSpPr>
          <p:cNvPr id="5" name="Text Placeholder 4"/>
          <p:cNvSpPr>
            <a:spLocks noGrp="1"/>
          </p:cNvSpPr>
          <p:nvPr>
            <p:ph type="body" sz="quarter" idx="13" hasCustomPrompt="1"/>
          </p:nvPr>
        </p:nvSpPr>
        <p:spPr>
          <a:xfrm>
            <a:off x="6273800" y="3390900"/>
            <a:ext cx="2959100" cy="4064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1">
                    <a:lumMod val="75000"/>
                    <a:lumOff val="25000"/>
                  </a:schemeClr>
                </a:solidFill>
                <a:latin typeface="Segoe UI Light" panose="020B0502040204020203" pitchFamily="34" charset="0"/>
                <a:cs typeface="Segoe UI Light" panose="020B0502040204020203" pitchFamily="34" charset="0"/>
              </a:rPr>
              <a:t>Sub Heading (as needed)</a:t>
            </a:r>
          </a:p>
          <a:p>
            <a:pPr lvl="0"/>
            <a:endParaRPr lang="en-US" dirty="0"/>
          </a:p>
        </p:txBody>
      </p:sp>
    </p:spTree>
    <p:extLst>
      <p:ext uri="{BB962C8B-B14F-4D97-AF65-F5344CB8AC3E}">
        <p14:creationId xmlns:p14="http://schemas.microsoft.com/office/powerpoint/2010/main" val="1304206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Section Headin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54012"/>
            <a:ext cx="9867900" cy="753883"/>
          </a:xfrm>
          <a:prstGeom prst="rect">
            <a:avLst/>
          </a:prstGeom>
        </p:spPr>
      </p:pic>
      <p:sp>
        <p:nvSpPr>
          <p:cNvPr id="5" name="Text Placeholder 4"/>
          <p:cNvSpPr>
            <a:spLocks noGrp="1"/>
          </p:cNvSpPr>
          <p:nvPr>
            <p:ph type="body" sz="quarter" idx="10" hasCustomPrompt="1"/>
          </p:nvPr>
        </p:nvSpPr>
        <p:spPr>
          <a:xfrm>
            <a:off x="571500" y="2508690"/>
            <a:ext cx="4362450" cy="644525"/>
          </a:xfrm>
          <a:prstGeom prst="rect">
            <a:avLst/>
          </a:prstGeom>
        </p:spPr>
        <p:txBody>
          <a:bodyPr/>
          <a:lstStyle>
            <a:lvl1pPr>
              <a:defRPr sz="4000" baseline="0">
                <a:solidFill>
                  <a:schemeClr val="bg1"/>
                </a:solidFill>
              </a:defRPr>
            </a:lvl1pPr>
          </a:lstStyle>
          <a:p>
            <a:pPr lvl="0"/>
            <a:r>
              <a:rPr lang="en-US" dirty="0"/>
              <a:t>SECTION HEADING</a:t>
            </a:r>
          </a:p>
        </p:txBody>
      </p:sp>
    </p:spTree>
    <p:extLst>
      <p:ext uri="{BB962C8B-B14F-4D97-AF65-F5344CB8AC3E}">
        <p14:creationId xmlns:p14="http://schemas.microsoft.com/office/powerpoint/2010/main" val="110974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Header w/1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6"/>
            <a:ext cx="10515600" cy="1028960"/>
          </a:xfrm>
          <a:prstGeom prst="rect">
            <a:avLst/>
          </a:prstGeom>
        </p:spPr>
        <p:txBody>
          <a:bodyPr>
            <a:normAutofit/>
          </a:bodyPr>
          <a:lstStyle>
            <a:lvl1pPr>
              <a:defRPr sz="4000" baseline="0">
                <a:solidFill>
                  <a:schemeClr val="tx1">
                    <a:lumMod val="75000"/>
                    <a:lumOff val="25000"/>
                  </a:schemeClr>
                </a:solidFill>
                <a:latin typeface="Segoe UI" panose="020B0502040204020203" pitchFamily="34" charset="0"/>
                <a:cs typeface="Segoe UI" panose="020B0502040204020203" pitchFamily="34" charset="0"/>
              </a:defRPr>
            </a:lvl1pPr>
          </a:lstStyle>
          <a:p>
            <a:r>
              <a:rPr lang="en-US" dirty="0"/>
              <a:t>Page Title</a:t>
            </a:r>
          </a:p>
        </p:txBody>
      </p:sp>
      <p:cxnSp>
        <p:nvCxnSpPr>
          <p:cNvPr id="11" name="Straight Connector 10"/>
          <p:cNvCxnSpPr/>
          <p:nvPr/>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sz="quarter" idx="10" hasCustomPrompt="1"/>
          </p:nvPr>
        </p:nvSpPr>
        <p:spPr>
          <a:xfrm>
            <a:off x="838200" y="1784350"/>
            <a:ext cx="10515600" cy="4437063"/>
          </a:xfrm>
          <a:prstGeom prst="rect">
            <a:avLst/>
          </a:prstGeom>
        </p:spPr>
        <p:txBody>
          <a:bodyPr/>
          <a:lstStyle>
            <a:lvl1pPr>
              <a:defRPr sz="2400">
                <a:latin typeface="Segoe UI" panose="020B0502040204020203" pitchFamily="34" charset="0"/>
                <a:cs typeface="Segoe UI" panose="020B0502040204020203" pitchFamily="34" charset="0"/>
              </a:defRPr>
            </a:lvl1pPr>
          </a:lstStyle>
          <a:p>
            <a:pPr lvl="0"/>
            <a:r>
              <a:rPr lang="en-US" dirty="0"/>
              <a:t>Content should be written in Segoe UI. Font size should be 24 or 28 depending on amount of text. Font should not be smaller than 18 point.  </a:t>
            </a:r>
          </a:p>
        </p:txBody>
      </p:sp>
    </p:spTree>
    <p:extLst>
      <p:ext uri="{BB962C8B-B14F-4D97-AF65-F5344CB8AC3E}">
        <p14:creationId xmlns:p14="http://schemas.microsoft.com/office/powerpoint/2010/main" val="1875140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Header w/1 content &amp; sourc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6"/>
            <a:ext cx="10515600" cy="1028960"/>
          </a:xfrm>
          <a:prstGeom prst="rect">
            <a:avLst/>
          </a:prstGeom>
        </p:spPr>
        <p:txBody>
          <a:bodyPr>
            <a:normAutofit/>
          </a:bodyPr>
          <a:lstStyle>
            <a:lvl1pPr>
              <a:defRPr sz="4000" baseline="0">
                <a:solidFill>
                  <a:schemeClr val="tx1">
                    <a:lumMod val="75000"/>
                    <a:lumOff val="25000"/>
                  </a:schemeClr>
                </a:solidFill>
                <a:latin typeface="Segoe UI" panose="020B0502040204020203" pitchFamily="34" charset="0"/>
                <a:cs typeface="Segoe UI" panose="020B0502040204020203" pitchFamily="34" charset="0"/>
              </a:defRPr>
            </a:lvl1pPr>
          </a:lstStyle>
          <a:p>
            <a:r>
              <a:rPr lang="en-US" dirty="0"/>
              <a:t>Page Title</a:t>
            </a:r>
          </a:p>
        </p:txBody>
      </p:sp>
      <p:cxnSp>
        <p:nvCxnSpPr>
          <p:cNvPr id="11" name="Straight Connector 10"/>
          <p:cNvCxnSpPr/>
          <p:nvPr/>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
        <p:nvSpPr>
          <p:cNvPr id="6" name="Content Placeholder 5"/>
          <p:cNvSpPr>
            <a:spLocks noGrp="1"/>
          </p:cNvSpPr>
          <p:nvPr>
            <p:ph sz="quarter" idx="10" hasCustomPrompt="1"/>
          </p:nvPr>
        </p:nvSpPr>
        <p:spPr>
          <a:xfrm>
            <a:off x="838200" y="1784350"/>
            <a:ext cx="10515600" cy="4437063"/>
          </a:xfrm>
          <a:prstGeom prst="rect">
            <a:avLst/>
          </a:prstGeom>
        </p:spPr>
        <p:txBody>
          <a:bodyPr/>
          <a:lstStyle>
            <a:lvl1pPr>
              <a:defRPr sz="2400">
                <a:latin typeface="Segoe UI" panose="020B0502040204020203" pitchFamily="34" charset="0"/>
                <a:cs typeface="Segoe UI" panose="020B0502040204020203" pitchFamily="34" charset="0"/>
              </a:defRPr>
            </a:lvl1pPr>
          </a:lstStyle>
          <a:p>
            <a:pPr lvl="0"/>
            <a:r>
              <a:rPr lang="en-US" dirty="0"/>
              <a:t>Content should be written in Segoe UI. Font size should be 24 or 28 depending on amount of text. Font should not be smaller than 18 point.  </a:t>
            </a:r>
          </a:p>
        </p:txBody>
      </p:sp>
      <p:sp>
        <p:nvSpPr>
          <p:cNvPr id="5" name="Text Placeholder 4"/>
          <p:cNvSpPr>
            <a:spLocks noGrp="1"/>
          </p:cNvSpPr>
          <p:nvPr>
            <p:ph type="body" sz="quarter" idx="11" hasCustomPrompt="1"/>
          </p:nvPr>
        </p:nvSpPr>
        <p:spPr>
          <a:xfrm>
            <a:off x="838200" y="6332276"/>
            <a:ext cx="3225800" cy="2794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200" dirty="0">
                <a:latin typeface="Segoe UI" panose="020B0502040204020203" pitchFamily="34" charset="0"/>
                <a:cs typeface="Segoe UI" panose="020B0502040204020203" pitchFamily="34" charset="0"/>
              </a:rPr>
              <a:t>Source: Segoe UI 10 or 12</a:t>
            </a:r>
          </a:p>
          <a:p>
            <a:pPr lvl="0"/>
            <a:endParaRPr lang="en-US" dirty="0"/>
          </a:p>
        </p:txBody>
      </p:sp>
    </p:spTree>
    <p:extLst>
      <p:ext uri="{BB962C8B-B14F-4D97-AF65-F5344CB8AC3E}">
        <p14:creationId xmlns:p14="http://schemas.microsoft.com/office/powerpoint/2010/main" val="2173614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Header w/2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6"/>
            <a:ext cx="10515600" cy="1028960"/>
          </a:xfrm>
          <a:prstGeom prst="rect">
            <a:avLst/>
          </a:prstGeom>
        </p:spPr>
        <p:txBody>
          <a:bodyPr>
            <a:normAutofit/>
          </a:bodyPr>
          <a:lstStyle>
            <a:lvl1pPr>
              <a:defRPr sz="4000" baseline="0">
                <a:solidFill>
                  <a:schemeClr val="tx1">
                    <a:lumMod val="75000"/>
                    <a:lumOff val="25000"/>
                  </a:schemeClr>
                </a:solidFill>
                <a:latin typeface="Segoe UI" panose="020B0502040204020203" pitchFamily="34" charset="0"/>
                <a:cs typeface="Segoe UI" panose="020B0502040204020203" pitchFamily="34" charset="0"/>
              </a:defRPr>
            </a:lvl1pPr>
          </a:lstStyle>
          <a:p>
            <a:r>
              <a:rPr lang="en-US" dirty="0"/>
              <a:t>Page Title</a:t>
            </a:r>
          </a:p>
        </p:txBody>
      </p:sp>
      <p:sp>
        <p:nvSpPr>
          <p:cNvPr id="4" name="Content Placeholder 3"/>
          <p:cNvSpPr>
            <a:spLocks noGrp="1"/>
          </p:cNvSpPr>
          <p:nvPr>
            <p:ph sz="half" idx="2" hasCustomPrompt="1"/>
          </p:nvPr>
        </p:nvSpPr>
        <p:spPr>
          <a:xfrm>
            <a:off x="6625652" y="1648919"/>
            <a:ext cx="4728148" cy="4512038"/>
          </a:xfrm>
          <a:prstGeom prst="rect">
            <a:avLst/>
          </a:prstGeom>
        </p:spPr>
        <p:txBody>
          <a:bodyPr/>
          <a:lstStyle>
            <a:lvl1pPr>
              <a:defRPr>
                <a:latin typeface="Segoe UI" panose="020B0502040204020203" pitchFamily="34" charset="0"/>
                <a:cs typeface="Segoe UI" panose="020B0502040204020203" pitchFamily="34" charset="0"/>
              </a:defRPr>
            </a:lvl1pPr>
          </a:lstStyle>
          <a:p>
            <a:pPr lvl="0"/>
            <a:r>
              <a:rPr lang="en-US" dirty="0"/>
              <a:t>Content should be written in Segoe UI. Font size should not be smaller than 18 point.  </a:t>
            </a:r>
          </a:p>
        </p:txBody>
      </p:sp>
      <p:cxnSp>
        <p:nvCxnSpPr>
          <p:cNvPr id="11" name="Straight Connector 10"/>
          <p:cNvCxnSpPr/>
          <p:nvPr/>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6086007" y="1648919"/>
            <a:ext cx="39973" cy="4512038"/>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
        <p:nvSpPr>
          <p:cNvPr id="15" name="Content Placeholder 3"/>
          <p:cNvSpPr>
            <a:spLocks noGrp="1"/>
          </p:cNvSpPr>
          <p:nvPr>
            <p:ph sz="half" idx="10" hasCustomPrompt="1"/>
          </p:nvPr>
        </p:nvSpPr>
        <p:spPr>
          <a:xfrm>
            <a:off x="838200" y="1648919"/>
            <a:ext cx="4728148" cy="4512038"/>
          </a:xfrm>
          <a:prstGeom prst="rect">
            <a:avLst/>
          </a:prstGeom>
        </p:spPr>
        <p:txBody>
          <a:bodyPr/>
          <a:lstStyle>
            <a:lvl1pPr>
              <a:defRPr>
                <a:latin typeface="Segoe UI" panose="020B0502040204020203" pitchFamily="34" charset="0"/>
                <a:cs typeface="Segoe UI" panose="020B0502040204020203" pitchFamily="34" charset="0"/>
              </a:defRPr>
            </a:lvl1pPr>
          </a:lstStyle>
          <a:p>
            <a:pPr lvl="0"/>
            <a:r>
              <a:rPr lang="en-US" dirty="0"/>
              <a:t>Content should be written in Segoe UI. Font size should not be smaller than 18 point.  </a:t>
            </a:r>
          </a:p>
        </p:txBody>
      </p:sp>
    </p:spTree>
    <p:extLst>
      <p:ext uri="{BB962C8B-B14F-4D97-AF65-F5344CB8AC3E}">
        <p14:creationId xmlns:p14="http://schemas.microsoft.com/office/powerpoint/2010/main" val="2208121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ag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0">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hasCustomPrompt="1"/>
          </p:nvPr>
        </p:nvSpPr>
        <p:spPr>
          <a:xfrm>
            <a:off x="839788" y="2505075"/>
            <a:ext cx="5157787" cy="3684588"/>
          </a:xfrm>
          <a:prstGeom prst="rect">
            <a:avLst/>
          </a:prstGeom>
        </p:spPr>
        <p:txBody>
          <a:bodyPr/>
          <a:lstStyle>
            <a:lvl1pPr>
              <a:defRPr>
                <a:latin typeface="Segoe UI" panose="020B0502040204020203" pitchFamily="34" charset="0"/>
                <a:cs typeface="Segoe UI" panose="020B0502040204020203" pitchFamily="34" charset="0"/>
              </a:defRPr>
            </a:lvl1pPr>
          </a:lstStyle>
          <a:p>
            <a:pPr lvl="0"/>
            <a:r>
              <a:rPr lang="en-US" dirty="0"/>
              <a:t>Content should be written in Segoe UI. Font size should not to be smaller than 18 point.  </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0">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hasCustomPrompt="1"/>
          </p:nvPr>
        </p:nvSpPr>
        <p:spPr>
          <a:xfrm>
            <a:off x="6172200" y="2505075"/>
            <a:ext cx="5183188" cy="3684588"/>
          </a:xfrm>
          <a:prstGeom prst="rect">
            <a:avLst/>
          </a:prstGeom>
        </p:spPr>
        <p:txBody>
          <a:bodyPr/>
          <a:lstStyle>
            <a:lvl1pPr>
              <a:defRPr>
                <a:latin typeface="Segoe UI" panose="020B0502040204020203" pitchFamily="34" charset="0"/>
                <a:cs typeface="Segoe UI" panose="020B0502040204020203" pitchFamily="34" charset="0"/>
              </a:defRPr>
            </a:lvl1pPr>
          </a:lstStyle>
          <a:p>
            <a:pPr lvl="0"/>
            <a:r>
              <a:rPr lang="en-US" dirty="0"/>
              <a:t>Content should be written in Segoe UI Light. Font size should not to be smaller than 18 point.  </a:t>
            </a:r>
          </a:p>
        </p:txBody>
      </p:sp>
      <p:sp>
        <p:nvSpPr>
          <p:cNvPr id="10" name="Title 1"/>
          <p:cNvSpPr>
            <a:spLocks noGrp="1"/>
          </p:cNvSpPr>
          <p:nvPr>
            <p:ph type="title" hasCustomPrompt="1"/>
          </p:nvPr>
        </p:nvSpPr>
        <p:spPr>
          <a:xfrm>
            <a:off x="838200" y="365126"/>
            <a:ext cx="10515600" cy="1028960"/>
          </a:xfrm>
          <a:prstGeom prst="rect">
            <a:avLst/>
          </a:prstGeom>
        </p:spPr>
        <p:txBody>
          <a:bodyPr>
            <a:normAutofit/>
          </a:bodyPr>
          <a:lstStyle>
            <a:lvl1pPr>
              <a:defRPr sz="4000" baseline="0">
                <a:solidFill>
                  <a:schemeClr val="tx1">
                    <a:lumMod val="75000"/>
                    <a:lumOff val="25000"/>
                  </a:schemeClr>
                </a:solidFill>
                <a:latin typeface="Segoe UI" panose="020B0502040204020203" pitchFamily="34" charset="0"/>
                <a:cs typeface="Segoe UI" panose="020B0502040204020203" pitchFamily="34" charset="0"/>
              </a:defRPr>
            </a:lvl1pPr>
          </a:lstStyle>
          <a:p>
            <a:r>
              <a:rPr lang="en-US" dirty="0"/>
              <a:t>Page Title</a:t>
            </a:r>
          </a:p>
        </p:txBody>
      </p:sp>
      <p:cxnSp>
        <p:nvCxnSpPr>
          <p:cNvPr id="11" name="Straight Connector 10"/>
          <p:cNvCxnSpPr/>
          <p:nvPr/>
        </p:nvCxnSpPr>
        <p:spPr>
          <a:xfrm>
            <a:off x="838200" y="1394086"/>
            <a:ext cx="10515600" cy="0"/>
          </a:xfrm>
          <a:prstGeom prst="line">
            <a:avLst/>
          </a:prstGeom>
          <a:ln>
            <a:solidFill>
              <a:srgbClr val="EC1C2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428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5616" y="4582697"/>
            <a:ext cx="10193313" cy="349068"/>
          </a:xfrm>
          <a:prstGeom prst="rect">
            <a:avLst/>
          </a:prstGeom>
        </p:spPr>
        <p:txBody>
          <a:bodyPr anchor="b">
            <a:noAutofit/>
          </a:bodyPr>
          <a:lstStyle>
            <a:lvl1pPr algn="l">
              <a:defRPr sz="2000" baseline="0">
                <a:latin typeface="Segoe UI Semibold" panose="020B0702040204020203" pitchFamily="34" charset="0"/>
              </a:defRPr>
            </a:lvl1pPr>
          </a:lstStyle>
          <a:p>
            <a:pPr lvl="0"/>
            <a:br>
              <a:rPr lang="en-US" dirty="0"/>
            </a:br>
            <a:r>
              <a:rPr lang="en-US" dirty="0"/>
              <a:t>Font for caption should be Segoe UI </a:t>
            </a:r>
            <a:r>
              <a:rPr lang="en-US" dirty="0" err="1"/>
              <a:t>Semibold</a:t>
            </a:r>
            <a:r>
              <a:rPr lang="en-US" dirty="0"/>
              <a:t>.</a:t>
            </a:r>
          </a:p>
        </p:txBody>
      </p:sp>
      <p:sp>
        <p:nvSpPr>
          <p:cNvPr id="3" name="Picture Placeholder 2"/>
          <p:cNvSpPr>
            <a:spLocks noGrp="1"/>
          </p:cNvSpPr>
          <p:nvPr>
            <p:ph type="pic" idx="1"/>
          </p:nvPr>
        </p:nvSpPr>
        <p:spPr>
          <a:xfrm>
            <a:off x="965617" y="342424"/>
            <a:ext cx="10193312" cy="4113290"/>
          </a:xfrm>
          <a:prstGeom prst="rect">
            <a:avLst/>
          </a:prstGeom>
        </p:spPr>
        <p:txBody>
          <a:bodyPr/>
          <a:lstStyle>
            <a:lvl1pPr marL="0" indent="0">
              <a:buNone/>
              <a:defRPr sz="3200">
                <a:solidFill>
                  <a:schemeClr val="tx1"/>
                </a:solidFill>
                <a:latin typeface="Segoe UI" panose="020B0502040204020203" pitchFamily="34" charset="0"/>
                <a:cs typeface="Segoe UI" panose="020B0502040204020203"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944380" y="5058749"/>
            <a:ext cx="9233941" cy="1357042"/>
          </a:xfrm>
          <a:prstGeom prst="rect">
            <a:avLst/>
          </a:prstGeom>
        </p:spPr>
        <p:txBody>
          <a:bodyPr>
            <a:normAutofit/>
          </a:bodyPr>
          <a:lstStyle>
            <a:lvl1pPr marL="0" indent="0">
              <a:buNone/>
              <a:defRPr sz="1800">
                <a:latin typeface="Segoe UI" panose="020B0502040204020203" pitchFamily="34" charset="0"/>
                <a:cs typeface="Segoe UI" panose="020B050204020402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Content should be written in Segoe UI. Font size should be at least 18 point.</a:t>
            </a:r>
          </a:p>
        </p:txBody>
      </p:sp>
    </p:spTree>
    <p:extLst>
      <p:ext uri="{BB962C8B-B14F-4D97-AF65-F5344CB8AC3E}">
        <p14:creationId xmlns:p14="http://schemas.microsoft.com/office/powerpoint/2010/main" val="2030174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3982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677706" y="6662657"/>
            <a:ext cx="6514294" cy="202838"/>
          </a:xfrm>
          <a:prstGeom prst="rect">
            <a:avLst/>
          </a:prstGeom>
        </p:spPr>
      </p:pic>
      <p:sp>
        <p:nvSpPr>
          <p:cNvPr id="8" name="TextBox 7"/>
          <p:cNvSpPr txBox="1"/>
          <p:nvPr/>
        </p:nvSpPr>
        <p:spPr>
          <a:xfrm>
            <a:off x="7088072" y="6639701"/>
            <a:ext cx="3469216" cy="246221"/>
          </a:xfrm>
          <a:prstGeom prst="rect">
            <a:avLst/>
          </a:prstGeom>
          <a:noFill/>
        </p:spPr>
        <p:txBody>
          <a:bodyPr wrap="square" rtlCol="0">
            <a:spAutoFit/>
          </a:bodyPr>
          <a:lstStyle/>
          <a:p>
            <a:pPr algn="r"/>
            <a:r>
              <a:rPr lang="en-US" sz="1000" spc="100"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GEORGIA DEPARTMENT OF PUBLIC HEALTH</a:t>
            </a:r>
          </a:p>
        </p:txBody>
      </p:sp>
    </p:spTree>
    <p:extLst>
      <p:ext uri="{BB962C8B-B14F-4D97-AF65-F5344CB8AC3E}">
        <p14:creationId xmlns:p14="http://schemas.microsoft.com/office/powerpoint/2010/main" val="117502763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686" r:id="rId3"/>
    <p:sldLayoutId id="2147483708" r:id="rId4"/>
    <p:sldLayoutId id="2147483665" r:id="rId5"/>
    <p:sldLayoutId id="2147483678" r:id="rId6"/>
    <p:sldLayoutId id="2147483670" r:id="rId7"/>
    <p:sldLayoutId id="2147483707" r:id="rId8"/>
  </p:sldLayoutIdLst>
  <p:txStyles>
    <p:title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www.georgiawatch.org/a-look-at-georgias-coverage-gap/"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hyperlink" Target="https://dph.georgia.gov/cancer-state-aid-2" TargetMode="External"/><Relationship Id="rId2" Type="http://schemas.openxmlformats.org/officeDocument/2006/relationships/hyperlink" Target="http://www.georgiawatch.org/a-look-at-georgias-coverage-gap/"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9F752-3F9E-4DD6-8EE7-890321F5AD4A}"/>
              </a:ext>
            </a:extLst>
          </p:cNvPr>
          <p:cNvSpPr>
            <a:spLocks noGrp="1"/>
          </p:cNvSpPr>
          <p:nvPr>
            <p:ph type="ctrTitle"/>
          </p:nvPr>
        </p:nvSpPr>
        <p:spPr>
          <a:xfrm>
            <a:off x="2955145" y="931176"/>
            <a:ext cx="7061200" cy="779862"/>
          </a:xfrm>
        </p:spPr>
        <p:txBody>
          <a:bodyPr/>
          <a:lstStyle/>
          <a:p>
            <a:r>
              <a:rPr lang="en-US" b="1" dirty="0">
                <a:solidFill>
                  <a:schemeClr val="tx1"/>
                </a:solidFill>
              </a:rPr>
              <a:t>Partnering to </a:t>
            </a:r>
            <a:r>
              <a:rPr lang="en-US" b="1" u="sng" dirty="0">
                <a:solidFill>
                  <a:schemeClr val="tx1"/>
                </a:solidFill>
              </a:rPr>
              <a:t>PREVENT</a:t>
            </a:r>
            <a:r>
              <a:rPr lang="en-US" b="1" dirty="0">
                <a:solidFill>
                  <a:schemeClr val="tx1"/>
                </a:solidFill>
              </a:rPr>
              <a:t> Cancer!</a:t>
            </a:r>
          </a:p>
        </p:txBody>
      </p:sp>
      <p:sp>
        <p:nvSpPr>
          <p:cNvPr id="4" name="Text Placeholder 3">
            <a:extLst>
              <a:ext uri="{FF2B5EF4-FFF2-40B4-BE49-F238E27FC236}">
                <a16:creationId xmlns:a16="http://schemas.microsoft.com/office/drawing/2014/main" id="{DEB2C5D4-F65A-4FB6-B923-76412165BC91}"/>
              </a:ext>
            </a:extLst>
          </p:cNvPr>
          <p:cNvSpPr>
            <a:spLocks noGrp="1"/>
          </p:cNvSpPr>
          <p:nvPr>
            <p:ph type="body" sz="quarter" idx="12"/>
          </p:nvPr>
        </p:nvSpPr>
        <p:spPr>
          <a:xfrm>
            <a:off x="1279207" y="3473970"/>
            <a:ext cx="9633585" cy="2359165"/>
          </a:xfrm>
        </p:spPr>
        <p:txBody>
          <a:bodyPr/>
          <a:lstStyle/>
          <a:p>
            <a:r>
              <a:rPr lang="en-US" dirty="0"/>
              <a:t>Presentation to: 	Chronic Disease University  </a:t>
            </a:r>
          </a:p>
          <a:p>
            <a:pPr lvl="0">
              <a:lnSpc>
                <a:spcPct val="70000"/>
              </a:lnSpc>
              <a:spcBef>
                <a:spcPts val="0"/>
              </a:spcBef>
            </a:pPr>
            <a:endParaRPr lang="en-US" dirty="0"/>
          </a:p>
          <a:p>
            <a:pPr lvl="0"/>
            <a:r>
              <a:rPr lang="en-US" dirty="0"/>
              <a:t>Presented by: 	</a:t>
            </a:r>
            <a:r>
              <a:rPr lang="en-US" dirty="0" err="1"/>
              <a:t>Tamira</a:t>
            </a:r>
            <a:r>
              <a:rPr lang="en-US" dirty="0"/>
              <a:t> M. Moon, MPH, MCHES</a:t>
            </a:r>
          </a:p>
          <a:p>
            <a:pPr lvl="0"/>
            <a:r>
              <a:rPr lang="en-US" dirty="0"/>
              <a:t>		Program Director | GA Comprehensive Cancer Control Program</a:t>
            </a:r>
          </a:p>
          <a:p>
            <a:pPr>
              <a:spcBef>
                <a:spcPts val="0"/>
              </a:spcBef>
            </a:pPr>
            <a:endParaRPr lang="en-US" dirty="0"/>
          </a:p>
          <a:p>
            <a:r>
              <a:rPr lang="en-US" dirty="0"/>
              <a:t>Date:  		July 18, 2018</a:t>
            </a:r>
          </a:p>
        </p:txBody>
      </p:sp>
    </p:spTree>
    <p:extLst>
      <p:ext uri="{BB962C8B-B14F-4D97-AF65-F5344CB8AC3E}">
        <p14:creationId xmlns:p14="http://schemas.microsoft.com/office/powerpoint/2010/main" val="991575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3841FE1-FFF6-4CD3-958A-D752E9FAEDD3}"/>
              </a:ext>
            </a:extLst>
          </p:cNvPr>
          <p:cNvSpPr>
            <a:spLocks noGrp="1"/>
          </p:cNvSpPr>
          <p:nvPr>
            <p:ph type="body" sz="quarter" idx="4294967295"/>
          </p:nvPr>
        </p:nvSpPr>
        <p:spPr>
          <a:xfrm>
            <a:off x="695196" y="154664"/>
            <a:ext cx="11256962" cy="909637"/>
          </a:xfrm>
          <a:prstGeom prst="rect">
            <a:avLst/>
          </a:prstGeom>
        </p:spPr>
        <p:txBody>
          <a:bodyPr>
            <a:noAutofit/>
          </a:bodyPr>
          <a:lstStyle/>
          <a:p>
            <a:r>
              <a:rPr lang="en-US" sz="3200" b="1" dirty="0">
                <a:solidFill>
                  <a:schemeClr val="tx1"/>
                </a:solidFill>
              </a:rPr>
              <a:t>How Can Your Organization Partner with Us to PREVENT Cancer?</a:t>
            </a:r>
          </a:p>
        </p:txBody>
      </p:sp>
      <p:sp>
        <p:nvSpPr>
          <p:cNvPr id="4" name="Content Placeholder 2">
            <a:extLst>
              <a:ext uri="{FF2B5EF4-FFF2-40B4-BE49-F238E27FC236}">
                <a16:creationId xmlns:a16="http://schemas.microsoft.com/office/drawing/2014/main" id="{6BC29614-5C30-4653-B8B0-7BF3B288081B}"/>
              </a:ext>
            </a:extLst>
          </p:cNvPr>
          <p:cNvSpPr txBox="1">
            <a:spLocks/>
          </p:cNvSpPr>
          <p:nvPr/>
        </p:nvSpPr>
        <p:spPr>
          <a:xfrm>
            <a:off x="935038" y="1064301"/>
            <a:ext cx="10343214" cy="4961745"/>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Char char="•"/>
            </a:pPr>
            <a:r>
              <a:rPr lang="en-US" sz="2800" dirty="0"/>
              <a:t>Join a GC3 workgroup.</a:t>
            </a:r>
          </a:p>
          <a:p>
            <a:pPr marL="457200" indent="-457200">
              <a:buFont typeface="Arial" panose="020B0604020202020204" pitchFamily="34" charset="0"/>
              <a:buChar char="•"/>
            </a:pPr>
            <a:r>
              <a:rPr lang="en-US" sz="2800" dirty="0"/>
              <a:t>Host a </a:t>
            </a:r>
            <a:r>
              <a:rPr lang="en-US" sz="2800" i="1" dirty="0"/>
              <a:t>Someone You Love </a:t>
            </a:r>
            <a:r>
              <a:rPr lang="en-US" sz="2800" dirty="0"/>
              <a:t>screening.</a:t>
            </a:r>
          </a:p>
          <a:p>
            <a:pPr marL="457200" indent="-457200">
              <a:buFont typeface="Arial" panose="020B0604020202020204" pitchFamily="34" charset="0"/>
              <a:buChar char="•"/>
            </a:pPr>
            <a:r>
              <a:rPr lang="en-US" sz="2800" dirty="0"/>
              <a:t>Promote the HPV vaccination for our youth.  </a:t>
            </a:r>
          </a:p>
          <a:p>
            <a:pPr marL="457200" indent="-457200">
              <a:buFont typeface="Arial" panose="020B0604020202020204" pitchFamily="34" charset="0"/>
              <a:buChar char="•"/>
            </a:pPr>
            <a:r>
              <a:rPr lang="en-US" sz="2800" dirty="0"/>
              <a:t>Join us on June 30, 2019 for Cervical Cancer Awareness Day at the Georgia Capitol.</a:t>
            </a:r>
          </a:p>
          <a:p>
            <a:pPr marL="457200" indent="-457200">
              <a:buFont typeface="Arial" panose="020B0604020202020204" pitchFamily="34" charset="0"/>
              <a:buChar char="•"/>
            </a:pPr>
            <a:r>
              <a:rPr lang="en-US" sz="2800" dirty="0"/>
              <a:t>Participate in the Cancer Survivors Fair on June 6, 2019.</a:t>
            </a:r>
          </a:p>
          <a:p>
            <a:pPr marL="457200" indent="-457200">
              <a:buFont typeface="Arial" panose="020B0604020202020204" pitchFamily="34" charset="0"/>
              <a:buChar char="•"/>
            </a:pPr>
            <a:r>
              <a:rPr lang="en-US" sz="2800" dirty="0"/>
              <a:t>Attend and/or recommend a cancer survivor panelist for the Cancer Survivors Panel Discussion on June 12, 2019.</a:t>
            </a:r>
          </a:p>
          <a:p>
            <a:pPr marL="457200" indent="-457200">
              <a:buFont typeface="Arial" panose="020B0604020202020204" pitchFamily="34" charset="0"/>
              <a:buChar char="•"/>
            </a:pPr>
            <a:r>
              <a:rPr lang="en-US" sz="2800" dirty="0"/>
              <a:t>Get involved and promote our cancer prevention activities.</a:t>
            </a:r>
          </a:p>
        </p:txBody>
      </p:sp>
    </p:spTree>
    <p:extLst>
      <p:ext uri="{BB962C8B-B14F-4D97-AF65-F5344CB8AC3E}">
        <p14:creationId xmlns:p14="http://schemas.microsoft.com/office/powerpoint/2010/main" val="514984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Tamira\AppData\Local\Microsoft\Windows\INetCache\IE\VG9DYQY6\depositphotos_4439888-Question-Marks-Around-Word[1].jpg">
            <a:extLst>
              <a:ext uri="{FF2B5EF4-FFF2-40B4-BE49-F238E27FC236}">
                <a16:creationId xmlns:a16="http://schemas.microsoft.com/office/drawing/2014/main" id="{CBEB0E4B-08EA-4A7D-A6C1-879CC1E0053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69811" y="164892"/>
            <a:ext cx="8452378" cy="50673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1300F4EF-022B-4A9A-9F4F-D54A4B7E17F3}"/>
              </a:ext>
            </a:extLst>
          </p:cNvPr>
          <p:cNvSpPr txBox="1">
            <a:spLocks/>
          </p:cNvSpPr>
          <p:nvPr/>
        </p:nvSpPr>
        <p:spPr>
          <a:xfrm>
            <a:off x="1676400" y="5232192"/>
            <a:ext cx="8839200" cy="990600"/>
          </a:xfrm>
          <a:prstGeom prst="rect">
            <a:avLst/>
          </a:prstGeom>
        </p:spPr>
        <p:txBody>
          <a:bodyPr>
            <a:normAutofit/>
          </a:bodyPr>
          <a:lst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a:lstStyle>
          <a:p>
            <a:pPr algn="ctr"/>
            <a:r>
              <a:rPr lang="en-US" sz="2400" dirty="0">
                <a:solidFill>
                  <a:schemeClr val="tx1"/>
                </a:solidFill>
              </a:rPr>
              <a:t>Tamira.Moon@dph.ga.gov</a:t>
            </a:r>
            <a:br>
              <a:rPr lang="en-US" sz="2400" dirty="0">
                <a:solidFill>
                  <a:schemeClr val="tx1"/>
                </a:solidFill>
              </a:rPr>
            </a:br>
            <a:r>
              <a:rPr lang="en-US" sz="2400" dirty="0">
                <a:solidFill>
                  <a:schemeClr val="tx1"/>
                </a:solidFill>
              </a:rPr>
              <a:t>404-657-6315</a:t>
            </a:r>
          </a:p>
        </p:txBody>
      </p:sp>
    </p:spTree>
    <p:extLst>
      <p:ext uri="{BB962C8B-B14F-4D97-AF65-F5344CB8AC3E}">
        <p14:creationId xmlns:p14="http://schemas.microsoft.com/office/powerpoint/2010/main" val="3199269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D5DD0-4D35-40F5-8A94-D175B1C63CD8}"/>
              </a:ext>
            </a:extLst>
          </p:cNvPr>
          <p:cNvSpPr>
            <a:spLocks noGrp="1"/>
          </p:cNvSpPr>
          <p:nvPr>
            <p:ph type="ctrTitle"/>
          </p:nvPr>
        </p:nvSpPr>
        <p:spPr>
          <a:xfrm>
            <a:off x="533399" y="1669122"/>
            <a:ext cx="9060305" cy="779862"/>
          </a:xfrm>
        </p:spPr>
        <p:txBody>
          <a:bodyPr>
            <a:normAutofit fontScale="90000"/>
          </a:bodyPr>
          <a:lstStyle/>
          <a:p>
            <a:r>
              <a:rPr lang="en-US" b="1" dirty="0">
                <a:solidFill>
                  <a:schemeClr val="tx1">
                    <a:lumMod val="75000"/>
                    <a:lumOff val="25000"/>
                  </a:schemeClr>
                </a:solidFill>
              </a:rPr>
              <a:t>BREAST AND CERVICAL CANCER PROGRAM</a:t>
            </a:r>
            <a:endParaRPr lang="en-US" dirty="0">
              <a:solidFill>
                <a:schemeClr val="tx1">
                  <a:lumMod val="75000"/>
                  <a:lumOff val="25000"/>
                </a:schemeClr>
              </a:solidFill>
            </a:endParaRPr>
          </a:p>
        </p:txBody>
      </p:sp>
      <p:sp>
        <p:nvSpPr>
          <p:cNvPr id="5" name="Text Placeholder 3">
            <a:extLst>
              <a:ext uri="{FF2B5EF4-FFF2-40B4-BE49-F238E27FC236}">
                <a16:creationId xmlns:a16="http://schemas.microsoft.com/office/drawing/2014/main" id="{B0B8A65A-DB60-4AF2-9093-E538F69BE66B}"/>
              </a:ext>
            </a:extLst>
          </p:cNvPr>
          <p:cNvSpPr>
            <a:spLocks noGrp="1"/>
          </p:cNvSpPr>
          <p:nvPr>
            <p:ph type="body" sz="quarter" idx="12"/>
          </p:nvPr>
        </p:nvSpPr>
        <p:spPr>
          <a:xfrm>
            <a:off x="668338" y="3702050"/>
            <a:ext cx="9632950" cy="1979613"/>
          </a:xfrm>
        </p:spPr>
        <p:txBody>
          <a:bodyPr/>
          <a:lstStyle/>
          <a:p>
            <a:r>
              <a:rPr lang="en-US"/>
              <a:t>CHRONIC DISEASE UNIVERSITY</a:t>
            </a:r>
          </a:p>
          <a:p>
            <a:r>
              <a:rPr lang="en-US"/>
              <a:t>Cathy Broom, Program Manager</a:t>
            </a:r>
          </a:p>
          <a:p>
            <a:r>
              <a:rPr lang="en-US"/>
              <a:t>July 18, 2018</a:t>
            </a:r>
            <a:endParaRPr lang="en-US" dirty="0"/>
          </a:p>
        </p:txBody>
      </p:sp>
    </p:spTree>
    <p:extLst>
      <p:ext uri="{BB962C8B-B14F-4D97-AF65-F5344CB8AC3E}">
        <p14:creationId xmlns:p14="http://schemas.microsoft.com/office/powerpoint/2010/main" val="2412639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12395" y="2413415"/>
            <a:ext cx="8749719" cy="849901"/>
          </a:xfrm>
        </p:spPr>
        <p:txBody>
          <a:bodyPr/>
          <a:lstStyle/>
          <a:p>
            <a:r>
              <a:rPr lang="en-US" sz="2800" dirty="0"/>
              <a:t>Implementation of the National Breast and Cervical Early Detection Program</a:t>
            </a:r>
            <a:endParaRPr lang="en-US" sz="2000" dirty="0"/>
          </a:p>
          <a:p>
            <a:pPr marL="571500" indent="-571500">
              <a:buFont typeface="Arial" panose="020B0604020202020204" pitchFamily="34" charset="0"/>
              <a:buChar char="•"/>
            </a:pPr>
            <a:endParaRPr lang="en-US" dirty="0"/>
          </a:p>
        </p:txBody>
      </p:sp>
      <p:sp>
        <p:nvSpPr>
          <p:cNvPr id="3" name="TextBox 2"/>
          <p:cNvSpPr txBox="1"/>
          <p:nvPr/>
        </p:nvSpPr>
        <p:spPr>
          <a:xfrm>
            <a:off x="612395" y="3263317"/>
            <a:ext cx="10251348" cy="3477875"/>
          </a:xfrm>
          <a:prstGeom prst="rect">
            <a:avLst/>
          </a:prstGeom>
          <a:noFill/>
        </p:spPr>
        <p:txBody>
          <a:bodyPr wrap="square" rtlCol="0">
            <a:spAutoFit/>
          </a:bodyPr>
          <a:lstStyle/>
          <a:p>
            <a:pPr marL="342900" indent="-342900">
              <a:buFont typeface="Arial" panose="020B0604020202020204" pitchFamily="34" charset="0"/>
              <a:buChar char="•"/>
            </a:pPr>
            <a:r>
              <a:rPr lang="en-US" sz="2000" dirty="0"/>
              <a:t>In 1990, Congress passed the National Breast and Cervical Cancer Mortality Prevention Act because of the number of low-income and uninsured women being diagnosed with breast cancer.</a:t>
            </a:r>
          </a:p>
          <a:p>
            <a:pPr marL="342900" indent="-342900">
              <a:buFont typeface="Arial" panose="020B0604020202020204" pitchFamily="34" charset="0"/>
              <a:buChar char="•"/>
            </a:pPr>
            <a:r>
              <a:rPr lang="en-US" sz="2000" dirty="0"/>
              <a:t>Authorized the CDC to establish the NBCCEDP to provide high quality and timely breast and cervical cancer screening and diagnostic services to low-income, uninsured women.</a:t>
            </a:r>
          </a:p>
          <a:p>
            <a:pPr marL="342900" indent="-342900">
              <a:buFont typeface="Arial" panose="020B0604020202020204" pitchFamily="34" charset="0"/>
              <a:buChar char="•"/>
            </a:pPr>
            <a:r>
              <a:rPr lang="en-US" sz="2000" dirty="0"/>
              <a:t>NBCCEDP began in 1991 and in 1993 Congress amended the act to allow CDC to fund American Indian and Alaska Native tribes and tribal organizations.</a:t>
            </a:r>
          </a:p>
          <a:p>
            <a:pPr marL="342900" indent="-342900">
              <a:buFont typeface="Arial" panose="020B0604020202020204" pitchFamily="34" charset="0"/>
              <a:buChar char="•"/>
            </a:pPr>
            <a:r>
              <a:rPr lang="en-US" sz="2000" dirty="0"/>
              <a:t>By 1996, the program was providing cancer screening across the U.S.</a:t>
            </a:r>
          </a:p>
          <a:p>
            <a:pPr marL="342900" indent="-342900">
              <a:buFont typeface="Arial" panose="020B0604020202020204" pitchFamily="34" charset="0"/>
              <a:buChar char="•"/>
            </a:pPr>
            <a:r>
              <a:rPr lang="en-US" sz="2000" dirty="0"/>
              <a:t>Georgia was funded in 1995. Currently there are 67 programs, including all 50 states, DC, 5 US territories, and 11 tribes or tribal organizations.</a:t>
            </a:r>
          </a:p>
          <a:p>
            <a:pPr marL="342900"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4167357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1500" y="2508690"/>
            <a:ext cx="8857726" cy="644525"/>
          </a:xfrm>
        </p:spPr>
        <p:txBody>
          <a:bodyPr/>
          <a:lstStyle/>
          <a:p>
            <a:r>
              <a:rPr lang="en-US" sz="2800" dirty="0"/>
              <a:t>Breast and Cervical Cancer Prevention &amp; Treatment Act</a:t>
            </a:r>
          </a:p>
        </p:txBody>
      </p:sp>
      <p:sp>
        <p:nvSpPr>
          <p:cNvPr id="4" name="TextBox 3"/>
          <p:cNvSpPr txBox="1"/>
          <p:nvPr/>
        </p:nvSpPr>
        <p:spPr>
          <a:xfrm>
            <a:off x="571500" y="3523376"/>
            <a:ext cx="8857726" cy="3170099"/>
          </a:xfrm>
          <a:prstGeom prst="rect">
            <a:avLst/>
          </a:prstGeom>
          <a:noFill/>
        </p:spPr>
        <p:txBody>
          <a:bodyPr wrap="square" rtlCol="0">
            <a:spAutoFit/>
          </a:bodyPr>
          <a:lstStyle/>
          <a:p>
            <a:pPr marL="342900" indent="-342900">
              <a:buFont typeface="Arial" panose="020B0604020202020204" pitchFamily="34" charset="0"/>
              <a:buChar char="•"/>
            </a:pPr>
            <a:r>
              <a:rPr lang="en-US" sz="2000" dirty="0"/>
              <a:t>Legislation authorized the NBCCEDP included reimbursement for screening and diagnostic services but prohibited the use of program funds for breast and cervical cancer treatment.</a:t>
            </a:r>
          </a:p>
          <a:p>
            <a:pPr marL="342900" indent="-342900">
              <a:buFont typeface="Arial" panose="020B0604020202020204" pitchFamily="34" charset="0"/>
              <a:buChar char="•"/>
            </a:pPr>
            <a:r>
              <a:rPr lang="en-US" sz="2000" dirty="0"/>
              <a:t>In 2000, Congress passed the Breast and Cervical Cancer Prevention &amp; Treatment Act, which authorized states and territories to provide Medicaid coverage as an option for treatment of women dx through the NBCCEDP with breast or cervical cancer or precancerous conditions.</a:t>
            </a:r>
          </a:p>
          <a:p>
            <a:pPr marL="342900" indent="-342900">
              <a:buFont typeface="Arial" panose="020B0604020202020204" pitchFamily="34" charset="0"/>
              <a:buChar char="•"/>
            </a:pPr>
            <a:r>
              <a:rPr lang="en-US" sz="2000" dirty="0"/>
              <a:t>A partnership was established between the CDC, CMS, state Medicaid directors, and directors of state and tribal cooperative agreement programs.</a:t>
            </a:r>
          </a:p>
          <a:p>
            <a:pPr marL="342900" indent="-342900">
              <a:buFont typeface="Arial" panose="020B0604020202020204" pitchFamily="34" charset="0"/>
              <a:buChar char="•"/>
            </a:pPr>
            <a:r>
              <a:rPr lang="en-US" sz="2000" dirty="0"/>
              <a:t>By October 2008, all 50 states and DC were participating.</a:t>
            </a:r>
          </a:p>
        </p:txBody>
      </p:sp>
    </p:spTree>
    <p:extLst>
      <p:ext uri="{BB962C8B-B14F-4D97-AF65-F5344CB8AC3E}">
        <p14:creationId xmlns:p14="http://schemas.microsoft.com/office/powerpoint/2010/main" val="1498811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1499" y="2508690"/>
            <a:ext cx="8832559" cy="644525"/>
          </a:xfrm>
        </p:spPr>
        <p:txBody>
          <a:bodyPr/>
          <a:lstStyle/>
          <a:p>
            <a:r>
              <a:rPr lang="en-US" sz="2800" dirty="0"/>
              <a:t>Georgia’s Breast and Cervical Cancer Program</a:t>
            </a:r>
          </a:p>
        </p:txBody>
      </p:sp>
      <p:sp>
        <p:nvSpPr>
          <p:cNvPr id="3" name="TextBox 2"/>
          <p:cNvSpPr txBox="1"/>
          <p:nvPr/>
        </p:nvSpPr>
        <p:spPr>
          <a:xfrm>
            <a:off x="729842" y="3632433"/>
            <a:ext cx="8607105" cy="2554545"/>
          </a:xfrm>
          <a:prstGeom prst="rect">
            <a:avLst/>
          </a:prstGeom>
          <a:noFill/>
        </p:spPr>
        <p:txBody>
          <a:bodyPr wrap="square" rtlCol="0">
            <a:spAutoFit/>
          </a:bodyPr>
          <a:lstStyle/>
          <a:p>
            <a:pPr marL="342900" indent="-342900">
              <a:buFont typeface="Arial" panose="020B0604020202020204" pitchFamily="34" charset="0"/>
              <a:buChar char="•"/>
            </a:pPr>
            <a:r>
              <a:rPr lang="en-US" sz="2000" dirty="0"/>
              <a:t>CDC funded Georgia in 1995 (a little over $2 million)</a:t>
            </a:r>
          </a:p>
          <a:p>
            <a:pPr marL="342900" indent="-342900">
              <a:buFont typeface="Arial" panose="020B0604020202020204" pitchFamily="34" charset="0"/>
              <a:buChar char="•"/>
            </a:pPr>
            <a:r>
              <a:rPr lang="en-US" sz="2000" dirty="0"/>
              <a:t>With the competitive cooperative grant, Georgia was awarded $4.5 million</a:t>
            </a:r>
          </a:p>
          <a:p>
            <a:pPr marL="342900" indent="-342900">
              <a:buFont typeface="Arial" panose="020B0604020202020204" pitchFamily="34" charset="0"/>
              <a:buChar char="•"/>
            </a:pPr>
            <a:r>
              <a:rPr lang="en-US" sz="2000" dirty="0"/>
              <a:t>We also receive funds from the Tobacco Master Settlement fund for screening and diagnostic evaluation.</a:t>
            </a:r>
          </a:p>
          <a:p>
            <a:pPr marL="342900" indent="-342900">
              <a:buFont typeface="Arial" panose="020B0604020202020204" pitchFamily="34" charset="0"/>
              <a:buChar char="•"/>
            </a:pPr>
            <a:r>
              <a:rPr lang="en-US" sz="2000" dirty="0"/>
              <a:t>BCCP also has the Breast Cancer Genomics Program conducted in the Family Planning program in local health departments across the state.</a:t>
            </a:r>
          </a:p>
          <a:p>
            <a:pPr marL="342900" indent="-342900">
              <a:buFont typeface="Arial" panose="020B0604020202020204" pitchFamily="34" charset="0"/>
              <a:buChar char="•"/>
            </a:pPr>
            <a:endParaRPr lang="en-US" sz="2000" dirty="0"/>
          </a:p>
          <a:p>
            <a:endParaRPr lang="en-US" sz="2000" dirty="0"/>
          </a:p>
        </p:txBody>
      </p:sp>
    </p:spTree>
    <p:extLst>
      <p:ext uri="{BB962C8B-B14F-4D97-AF65-F5344CB8AC3E}">
        <p14:creationId xmlns:p14="http://schemas.microsoft.com/office/powerpoint/2010/main" val="2067039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5343" y="788565"/>
            <a:ext cx="10477850" cy="5878532"/>
          </a:xfrm>
          <a:prstGeom prst="rect">
            <a:avLst/>
          </a:prstGeom>
          <a:noFill/>
        </p:spPr>
        <p:txBody>
          <a:bodyPr wrap="square" rtlCol="0">
            <a:spAutoFit/>
          </a:bodyPr>
          <a:lstStyle/>
          <a:p>
            <a:r>
              <a:rPr lang="en-US" sz="2800" b="1" dirty="0"/>
              <a:t>Who’s Eligible </a:t>
            </a:r>
            <a:r>
              <a:rPr lang="en-US" sz="2800" b="1"/>
              <a:t>in Georgia?</a:t>
            </a:r>
            <a:endParaRPr lang="en-US" sz="2800" b="1" dirty="0"/>
          </a:p>
          <a:p>
            <a:endParaRPr lang="en-US" sz="2800" dirty="0"/>
          </a:p>
          <a:p>
            <a:pPr marL="457200" indent="-457200">
              <a:buFont typeface="Arial" panose="020B0604020202020204" pitchFamily="34" charset="0"/>
              <a:buChar char="•"/>
            </a:pPr>
            <a:r>
              <a:rPr lang="en-US" sz="2800" dirty="0"/>
              <a:t>Women with no health insurance or are under-insured</a:t>
            </a:r>
          </a:p>
          <a:p>
            <a:endParaRPr lang="en-US" sz="2800" dirty="0"/>
          </a:p>
          <a:p>
            <a:pPr marL="457200" indent="-457200">
              <a:buFont typeface="Arial" panose="020B0604020202020204" pitchFamily="34" charset="0"/>
              <a:buChar char="•"/>
            </a:pPr>
            <a:r>
              <a:rPr lang="en-US" sz="2800" dirty="0"/>
              <a:t>Income cannot exceed 200% of the FPL</a:t>
            </a:r>
          </a:p>
          <a:p>
            <a:endParaRPr lang="en-US" sz="2800" dirty="0"/>
          </a:p>
          <a:p>
            <a:pPr marL="457200" indent="-457200">
              <a:buFont typeface="Arial" panose="020B0604020202020204" pitchFamily="34" charset="0"/>
              <a:buChar char="•"/>
            </a:pPr>
            <a:r>
              <a:rPr lang="en-US" sz="2800" dirty="0"/>
              <a:t>Must be a resident of Georgia</a:t>
            </a:r>
          </a:p>
          <a:p>
            <a:endParaRPr lang="en-US" sz="2800" dirty="0"/>
          </a:p>
          <a:p>
            <a:pPr marL="457200" indent="-457200">
              <a:buFont typeface="Arial" panose="020B0604020202020204" pitchFamily="34" charset="0"/>
              <a:buChar char="•"/>
            </a:pPr>
            <a:r>
              <a:rPr lang="en-US" sz="2800" dirty="0"/>
              <a:t>For breast cancer screening must be between 40-64 years of age</a:t>
            </a:r>
          </a:p>
          <a:p>
            <a:endParaRPr lang="en-US" sz="2800" dirty="0"/>
          </a:p>
          <a:p>
            <a:pPr marL="457200" indent="-457200">
              <a:buFont typeface="Arial" panose="020B0604020202020204" pitchFamily="34" charset="0"/>
              <a:buChar char="•"/>
            </a:pPr>
            <a:r>
              <a:rPr lang="en-US" sz="2800" dirty="0"/>
              <a:t>For cervical cancer screening must be between 21-64 years of age</a:t>
            </a:r>
          </a:p>
          <a:p>
            <a:pPr marL="457200" indent="-457200">
              <a:buFont typeface="Arial" panose="020B0604020202020204" pitchFamily="34" charset="0"/>
              <a:buChar char="•"/>
            </a:pPr>
            <a:endParaRPr lang="en-US" sz="2800" dirty="0"/>
          </a:p>
          <a:p>
            <a:endParaRPr lang="en-US" sz="2000" dirty="0"/>
          </a:p>
          <a:p>
            <a:endParaRPr lang="en-US" sz="2000" dirty="0"/>
          </a:p>
        </p:txBody>
      </p:sp>
    </p:spTree>
    <p:extLst>
      <p:ext uri="{BB962C8B-B14F-4D97-AF65-F5344CB8AC3E}">
        <p14:creationId xmlns:p14="http://schemas.microsoft.com/office/powerpoint/2010/main" val="3086241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39140" y="996830"/>
            <a:ext cx="6713720" cy="1009928"/>
          </a:xfrm>
        </p:spPr>
        <p:txBody>
          <a:bodyPr>
            <a:noAutofit/>
          </a:bodyPr>
          <a:lstStyle/>
          <a:p>
            <a:pPr algn="ctr"/>
            <a:r>
              <a:rPr lang="en-US" sz="3600" b="1" dirty="0">
                <a:solidFill>
                  <a:schemeClr val="tx1"/>
                </a:solidFill>
              </a:rPr>
              <a:t>Chronic Disease University </a:t>
            </a:r>
            <a:br>
              <a:rPr lang="en-US" sz="3600" b="1" dirty="0">
                <a:solidFill>
                  <a:schemeClr val="tx1"/>
                </a:solidFill>
              </a:rPr>
            </a:br>
            <a:r>
              <a:rPr lang="en-US" sz="3600" b="1" dirty="0">
                <a:solidFill>
                  <a:schemeClr val="tx1"/>
                </a:solidFill>
              </a:rPr>
              <a:t>Georgia Cancer State Aid (CSA)</a:t>
            </a:r>
          </a:p>
        </p:txBody>
      </p:sp>
      <p:sp>
        <p:nvSpPr>
          <p:cNvPr id="4" name="Text Placeholder 3"/>
          <p:cNvSpPr>
            <a:spLocks noGrp="1"/>
          </p:cNvSpPr>
          <p:nvPr>
            <p:ph type="body" sz="quarter" idx="12"/>
          </p:nvPr>
        </p:nvSpPr>
        <p:spPr>
          <a:xfrm>
            <a:off x="479686" y="3687580"/>
            <a:ext cx="9687300" cy="2173590"/>
          </a:xfrm>
        </p:spPr>
        <p:txBody>
          <a:bodyPr/>
          <a:lstStyle/>
          <a:p>
            <a:r>
              <a:rPr lang="en-US" dirty="0"/>
              <a:t>Yolanda L. Palmer </a:t>
            </a:r>
          </a:p>
          <a:p>
            <a:r>
              <a:rPr lang="en-US" dirty="0"/>
              <a:t>Program Manager, Georgia CSA </a:t>
            </a:r>
          </a:p>
          <a:p>
            <a:r>
              <a:rPr lang="en-US" dirty="0"/>
              <a:t>Office of Prevention, Screening and Treatment </a:t>
            </a:r>
          </a:p>
          <a:p>
            <a:r>
              <a:rPr lang="en-US" dirty="0"/>
              <a:t>Georgia Department of Public Health </a:t>
            </a:r>
          </a:p>
          <a:p>
            <a:r>
              <a:rPr lang="en-US" dirty="0"/>
              <a:t>July 18, 2018</a:t>
            </a:r>
          </a:p>
        </p:txBody>
      </p:sp>
    </p:spTree>
    <p:extLst>
      <p:ext uri="{BB962C8B-B14F-4D97-AF65-F5344CB8AC3E}">
        <p14:creationId xmlns:p14="http://schemas.microsoft.com/office/powerpoint/2010/main" val="53652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EB6E8-C97C-4315-ACA3-CDE6A1FE0A95}"/>
              </a:ext>
            </a:extLst>
          </p:cNvPr>
          <p:cNvSpPr>
            <a:spLocks noGrp="1"/>
          </p:cNvSpPr>
          <p:nvPr>
            <p:ph type="ctrTitle"/>
          </p:nvPr>
        </p:nvSpPr>
        <p:spPr>
          <a:xfrm>
            <a:off x="533398" y="1177023"/>
            <a:ext cx="9285157" cy="657364"/>
          </a:xfrm>
        </p:spPr>
        <p:txBody>
          <a:bodyPr>
            <a:normAutofit/>
          </a:bodyPr>
          <a:lstStyle/>
          <a:p>
            <a:r>
              <a:rPr lang="en-US" sz="3200" b="1" dirty="0">
                <a:solidFill>
                  <a:schemeClr val="tx1"/>
                </a:solidFill>
              </a:rPr>
              <a:t>Georgia Cancer State Aid Program</a:t>
            </a:r>
            <a:endParaRPr lang="en-US" sz="3200" dirty="0">
              <a:solidFill>
                <a:schemeClr val="tx1"/>
              </a:solidFill>
            </a:endParaRPr>
          </a:p>
        </p:txBody>
      </p:sp>
      <p:sp>
        <p:nvSpPr>
          <p:cNvPr id="6" name="Content Placeholder 4">
            <a:extLst>
              <a:ext uri="{FF2B5EF4-FFF2-40B4-BE49-F238E27FC236}">
                <a16:creationId xmlns:a16="http://schemas.microsoft.com/office/drawing/2014/main" id="{780B9DFC-9751-4921-B789-C71B35D8D6C7}"/>
              </a:ext>
            </a:extLst>
          </p:cNvPr>
          <p:cNvSpPr txBox="1">
            <a:spLocks/>
          </p:cNvSpPr>
          <p:nvPr/>
        </p:nvSpPr>
        <p:spPr>
          <a:xfrm>
            <a:off x="533398" y="3207896"/>
            <a:ext cx="9674903" cy="3297836"/>
          </a:xfrm>
          <a:prstGeom prst="rect">
            <a:avLst/>
          </a:prstGeom>
          <a:noFill/>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2000" b="1" dirty="0"/>
              <a:t>Program Purpose: </a:t>
            </a:r>
          </a:p>
          <a:p>
            <a:pPr marL="800100" lvl="2" indent="0" algn="just">
              <a:buFont typeface="Arial" panose="020B0604020202020204" pitchFamily="34" charset="0"/>
              <a:buNone/>
            </a:pPr>
            <a:r>
              <a:rPr lang="en-US" dirty="0"/>
              <a:t>Established in 1937 by the Georgia legislature at the request of physicians, the Georgia Cancer State Aid (CSA) Program supports diagnostic and cancer treatment services for Georgia adults who are uninsured and under-insured. The CSA Program provides re-imbursement to participating facilities with the intent of preventing the pauperization of cancer patients and their families due to the rising cost of cancer treatment services.</a:t>
            </a:r>
          </a:p>
          <a:p>
            <a:r>
              <a:rPr lang="en-US" sz="2000" b="1" dirty="0"/>
              <a:t>Funding total:</a:t>
            </a:r>
            <a:r>
              <a:rPr lang="en-US" sz="2000" dirty="0"/>
              <a:t> $6,600,000  (90% of funding covers patient benefits)</a:t>
            </a:r>
          </a:p>
          <a:p>
            <a:r>
              <a:rPr lang="en-US" sz="2000" b="1" dirty="0"/>
              <a:t>Funding source: </a:t>
            </a:r>
            <a:r>
              <a:rPr lang="en-US" sz="2000" dirty="0"/>
              <a:t>Tobacco MSA Funds (4054930391)</a:t>
            </a:r>
          </a:p>
        </p:txBody>
      </p:sp>
    </p:spTree>
    <p:extLst>
      <p:ext uri="{BB962C8B-B14F-4D97-AF65-F5344CB8AC3E}">
        <p14:creationId xmlns:p14="http://schemas.microsoft.com/office/powerpoint/2010/main" val="3951995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2F729-BABC-4F2A-813D-9F41DC73A6F1}"/>
              </a:ext>
            </a:extLst>
          </p:cNvPr>
          <p:cNvSpPr>
            <a:spLocks noGrp="1"/>
          </p:cNvSpPr>
          <p:nvPr>
            <p:ph type="ctrTitle"/>
          </p:nvPr>
        </p:nvSpPr>
        <p:spPr>
          <a:xfrm>
            <a:off x="533400" y="1117218"/>
            <a:ext cx="5562600" cy="779862"/>
          </a:xfrm>
        </p:spPr>
        <p:txBody>
          <a:bodyPr>
            <a:normAutofit/>
          </a:bodyPr>
          <a:lstStyle/>
          <a:p>
            <a:r>
              <a:rPr lang="en-US" sz="3200" b="1" dirty="0">
                <a:solidFill>
                  <a:schemeClr val="tx1"/>
                </a:solidFill>
              </a:rPr>
              <a:t>Special Populations Impacted</a:t>
            </a:r>
            <a:endParaRPr lang="en-US" sz="3200" dirty="0">
              <a:solidFill>
                <a:schemeClr val="tx1"/>
              </a:solidFill>
            </a:endParaRPr>
          </a:p>
        </p:txBody>
      </p:sp>
      <p:sp>
        <p:nvSpPr>
          <p:cNvPr id="4" name="Text Placeholder 3">
            <a:extLst>
              <a:ext uri="{FF2B5EF4-FFF2-40B4-BE49-F238E27FC236}">
                <a16:creationId xmlns:a16="http://schemas.microsoft.com/office/drawing/2014/main" id="{CC96A58C-7E49-4FB0-9587-6CE567D51CD8}"/>
              </a:ext>
            </a:extLst>
          </p:cNvPr>
          <p:cNvSpPr>
            <a:spLocks noGrp="1"/>
          </p:cNvSpPr>
          <p:nvPr>
            <p:ph type="body" sz="quarter" idx="12"/>
          </p:nvPr>
        </p:nvSpPr>
        <p:spPr>
          <a:xfrm>
            <a:off x="533401" y="6144319"/>
            <a:ext cx="9195216" cy="406400"/>
          </a:xfrm>
        </p:spPr>
        <p:txBody>
          <a:bodyPr/>
          <a:lstStyle/>
          <a:p>
            <a:pPr>
              <a:lnSpc>
                <a:spcPct val="100000"/>
              </a:lnSpc>
              <a:spcBef>
                <a:spcPts val="0"/>
              </a:spcBef>
            </a:pPr>
            <a:r>
              <a:rPr lang="en-US" sz="1100" dirty="0">
                <a:solidFill>
                  <a:schemeClr val="tx1"/>
                </a:solidFill>
                <a:latin typeface="Arial" panose="020B0604020202020204" pitchFamily="34" charset="0"/>
                <a:cs typeface="Arial" panose="020B0604020202020204" pitchFamily="34" charset="0"/>
              </a:rPr>
              <a:t>Source: Georgia Department of Public Health. (2018) Georgia Cancer State Aid Program (CSA) Website</a:t>
            </a:r>
          </a:p>
          <a:p>
            <a:pPr>
              <a:lnSpc>
                <a:spcPct val="100000"/>
              </a:lnSpc>
              <a:spcBef>
                <a:spcPts val="0"/>
              </a:spcBef>
            </a:pPr>
            <a:r>
              <a:rPr lang="en-US" sz="1100" dirty="0">
                <a:solidFill>
                  <a:schemeClr val="tx1"/>
                </a:solidFill>
                <a:latin typeface="Arial" panose="020B0604020202020204" pitchFamily="34" charset="0"/>
                <a:cs typeface="Arial" panose="020B0604020202020204" pitchFamily="34" charset="0"/>
              </a:rPr>
              <a:t>Georgia Watch. (June 7, 2018) </a:t>
            </a:r>
            <a:r>
              <a:rPr lang="en-US" sz="1100" i="1" dirty="0">
                <a:solidFill>
                  <a:schemeClr val="tx1"/>
                </a:solidFill>
                <a:latin typeface="Arial" panose="020B0604020202020204" pitchFamily="34" charset="0"/>
                <a:cs typeface="Arial" panose="020B0604020202020204" pitchFamily="34" charset="0"/>
                <a:hlinkClick r:id="rId2"/>
              </a:rPr>
              <a:t>A Look At Georgia’s Coverage Gap</a:t>
            </a:r>
            <a:r>
              <a:rPr lang="en-US" sz="1100" dirty="0">
                <a:solidFill>
                  <a:schemeClr val="tx1"/>
                </a:solidFill>
                <a:latin typeface="Arial" panose="020B0604020202020204" pitchFamily="34" charset="0"/>
                <a:cs typeface="Arial" panose="020B0604020202020204" pitchFamily="34" charset="0"/>
              </a:rPr>
              <a:t>. </a:t>
            </a:r>
            <a:r>
              <a:rPr lang="en-US" sz="1100" i="1" dirty="0">
                <a:solidFill>
                  <a:schemeClr val="tx1"/>
                </a:solidFill>
                <a:latin typeface="Arial" panose="020B0604020202020204" pitchFamily="34" charset="0"/>
                <a:cs typeface="Arial" panose="020B0604020202020204" pitchFamily="34" charset="0"/>
              </a:rPr>
              <a:t>Accessed July 13, 2018.</a:t>
            </a:r>
            <a:endParaRPr lang="en-US" sz="1100" dirty="0">
              <a:solidFill>
                <a:schemeClr val="tx1"/>
              </a:solidFill>
              <a:latin typeface="Arial" panose="020B0604020202020204" pitchFamily="34" charset="0"/>
              <a:cs typeface="Arial" panose="020B0604020202020204" pitchFamily="34" charset="0"/>
            </a:endParaRPr>
          </a:p>
        </p:txBody>
      </p:sp>
      <p:sp>
        <p:nvSpPr>
          <p:cNvPr id="6" name="Content Placeholder 4">
            <a:extLst>
              <a:ext uri="{FF2B5EF4-FFF2-40B4-BE49-F238E27FC236}">
                <a16:creationId xmlns:a16="http://schemas.microsoft.com/office/drawing/2014/main" id="{9F8AC9B3-DE56-43AE-8FCF-00D4838F9C1A}"/>
              </a:ext>
            </a:extLst>
          </p:cNvPr>
          <p:cNvSpPr txBox="1">
            <a:spLocks/>
          </p:cNvSpPr>
          <p:nvPr/>
        </p:nvSpPr>
        <p:spPr>
          <a:xfrm>
            <a:off x="533399" y="3312826"/>
            <a:ext cx="9839794" cy="2831493"/>
          </a:xfrm>
          <a:prstGeom prst="rect">
            <a:avLst/>
          </a:prstGeom>
          <a:noFill/>
        </p:spPr>
        <p:txBody>
          <a:bodyPr>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buFont typeface="Arial" panose="020B0604020202020204" pitchFamily="34" charset="0"/>
              <a:buChar char="•"/>
            </a:pPr>
            <a:r>
              <a:rPr lang="en-US" sz="2000" dirty="0">
                <a:latin typeface="+mn-lt"/>
                <a:cs typeface="Arial" panose="020B0604020202020204" pitchFamily="34" charset="0"/>
              </a:rPr>
              <a:t>Uninsured adults at or below 250% FPL who do not meet eligibility requirements for coverage under indigent, Medicaid or Medicare health coverage options.</a:t>
            </a:r>
          </a:p>
          <a:p>
            <a:pPr marL="285750" indent="-285750" algn="just">
              <a:buFont typeface="Arial" panose="020B0604020202020204" pitchFamily="34" charset="0"/>
              <a:buChar char="•"/>
            </a:pPr>
            <a:r>
              <a:rPr lang="en-US" sz="2000" dirty="0">
                <a:latin typeface="+mn-lt"/>
                <a:cs typeface="Arial" panose="020B0604020202020204" pitchFamily="34" charset="0"/>
              </a:rPr>
              <a:t>Underinsured adults who have health plans that do not cover cancer treatment services or have payment caps on such services.</a:t>
            </a:r>
          </a:p>
          <a:p>
            <a:pPr marL="285750" indent="-285750" algn="just">
              <a:buFont typeface="Arial" panose="020B0604020202020204" pitchFamily="34" charset="0"/>
              <a:buChar char="•"/>
            </a:pPr>
            <a:r>
              <a:rPr lang="en-US" sz="2000" dirty="0">
                <a:latin typeface="+mn-lt"/>
                <a:cs typeface="Arial" panose="020B0604020202020204" pitchFamily="34" charset="0"/>
              </a:rPr>
              <a:t>A percentage of the estimated 240,000 uninsured Georgians who fall into the coverage gap and are ineligible for indigent services, Medicaid or Medicare coverage. </a:t>
            </a:r>
          </a:p>
          <a:p>
            <a:pPr marL="285750" indent="-285750" algn="just">
              <a:buFont typeface="Arial" panose="020B0604020202020204" pitchFamily="34" charset="0"/>
              <a:buChar char="•"/>
            </a:pPr>
            <a:r>
              <a:rPr lang="en-US" sz="2000" dirty="0">
                <a:latin typeface="+mn-lt"/>
                <a:cs typeface="Arial" panose="020B0604020202020204" pitchFamily="34" charset="0"/>
              </a:rPr>
              <a:t>Uninsured and under-insured adults with limited annual household income who may qualify but cannot afford monthly health insurance premiums and, therefore, do not enroll for such coverage.</a:t>
            </a:r>
          </a:p>
          <a:p>
            <a:pPr algn="just"/>
            <a:endParaRPr lang="en-US" sz="2000" b="1" dirty="0"/>
          </a:p>
        </p:txBody>
      </p:sp>
    </p:spTree>
    <p:extLst>
      <p:ext uri="{BB962C8B-B14F-4D97-AF65-F5344CB8AC3E}">
        <p14:creationId xmlns:p14="http://schemas.microsoft.com/office/powerpoint/2010/main" val="3498010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7B700-596A-47EC-9E22-AE25D786F97E}"/>
              </a:ext>
            </a:extLst>
          </p:cNvPr>
          <p:cNvSpPr txBox="1">
            <a:spLocks/>
          </p:cNvSpPr>
          <p:nvPr/>
        </p:nvSpPr>
        <p:spPr>
          <a:xfrm>
            <a:off x="1676400" y="209863"/>
            <a:ext cx="8839200" cy="990600"/>
          </a:xfrm>
          <a:prstGeom prst="rect">
            <a:avLst/>
          </a:prstGeom>
        </p:spPr>
        <p:txBody>
          <a:bodyPr/>
          <a:lst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a:lstStyle>
          <a:p>
            <a:pPr algn="ctr"/>
            <a:r>
              <a:rPr lang="en-US" sz="4400" b="1" dirty="0">
                <a:solidFill>
                  <a:schemeClr val="tx1"/>
                </a:solidFill>
              </a:rPr>
              <a:t>Objectives:</a:t>
            </a:r>
          </a:p>
        </p:txBody>
      </p:sp>
      <p:sp>
        <p:nvSpPr>
          <p:cNvPr id="3" name="TextBox 2">
            <a:extLst>
              <a:ext uri="{FF2B5EF4-FFF2-40B4-BE49-F238E27FC236}">
                <a16:creationId xmlns:a16="http://schemas.microsoft.com/office/drawing/2014/main" id="{93720273-24E6-44D3-90C0-7D052F6FDC43}"/>
              </a:ext>
            </a:extLst>
          </p:cNvPr>
          <p:cNvSpPr txBox="1"/>
          <p:nvPr/>
        </p:nvSpPr>
        <p:spPr>
          <a:xfrm>
            <a:off x="764499" y="1634553"/>
            <a:ext cx="10822898" cy="2046714"/>
          </a:xfrm>
          <a:prstGeom prst="rect">
            <a:avLst/>
          </a:prstGeom>
          <a:noFill/>
        </p:spPr>
        <p:txBody>
          <a:bodyPr wrap="square" rtlCol="0">
            <a:spAutoFit/>
          </a:bodyPr>
          <a:lstStyle/>
          <a:p>
            <a:pPr>
              <a:spcAft>
                <a:spcPts val="1200"/>
              </a:spcAft>
            </a:pPr>
            <a:r>
              <a:rPr lang="en-US" sz="2400" dirty="0">
                <a:latin typeface="+mj-lt"/>
              </a:rPr>
              <a:t>By the conclusion of the presentation, CDU attendees will have a better understanding of:</a:t>
            </a:r>
          </a:p>
          <a:p>
            <a:pPr marL="285750" indent="-285750">
              <a:buFont typeface="Arial" panose="020B0604020202020204" pitchFamily="34" charset="0"/>
              <a:buChar char="•"/>
            </a:pPr>
            <a:r>
              <a:rPr lang="en-US" sz="2300" dirty="0">
                <a:latin typeface="+mj-lt"/>
              </a:rPr>
              <a:t>The Georgia Comprehensive Cancer Control Program</a:t>
            </a:r>
          </a:p>
          <a:p>
            <a:pPr marL="285750" indent="-285750">
              <a:buFont typeface="Arial" panose="020B0604020202020204" pitchFamily="34" charset="0"/>
              <a:buChar char="•"/>
            </a:pPr>
            <a:r>
              <a:rPr lang="en-US" sz="2300" dirty="0">
                <a:latin typeface="+mj-lt"/>
              </a:rPr>
              <a:t>Partnerships between DPH’s cancer programs</a:t>
            </a:r>
          </a:p>
          <a:p>
            <a:pPr marL="285750" indent="-285750">
              <a:buFont typeface="Arial" panose="020B0604020202020204" pitchFamily="34" charset="0"/>
              <a:buChar char="•"/>
            </a:pPr>
            <a:r>
              <a:rPr lang="en-US" sz="2300" dirty="0">
                <a:latin typeface="+mj-lt"/>
              </a:rPr>
              <a:t>How your organization can partner to prevent cancer in Georgia</a:t>
            </a:r>
          </a:p>
        </p:txBody>
      </p:sp>
    </p:spTree>
    <p:extLst>
      <p:ext uri="{BB962C8B-B14F-4D97-AF65-F5344CB8AC3E}">
        <p14:creationId xmlns:p14="http://schemas.microsoft.com/office/powerpoint/2010/main" val="1781985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a:extLst>
              <a:ext uri="{FF2B5EF4-FFF2-40B4-BE49-F238E27FC236}">
                <a16:creationId xmlns:a16="http://schemas.microsoft.com/office/drawing/2014/main" id="{B53D338F-F9AD-4DFA-94F3-A7D773D77014}"/>
              </a:ext>
            </a:extLst>
          </p:cNvPr>
          <p:cNvSpPr txBox="1">
            <a:spLocks/>
          </p:cNvSpPr>
          <p:nvPr/>
        </p:nvSpPr>
        <p:spPr>
          <a:xfrm>
            <a:off x="533399" y="3428999"/>
            <a:ext cx="9599951" cy="3241623"/>
          </a:xfrm>
          <a:prstGeom prst="rect">
            <a:avLst/>
          </a:prstGeom>
          <a:noFill/>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1600" b="1" dirty="0"/>
              <a:t>In an effort to reduce the burden of cancer, the Georgia CSA Program strives to address Healthy People 2020 National Objectives and state priorities by meeting the following goals:</a:t>
            </a:r>
          </a:p>
          <a:p>
            <a:pPr algn="just">
              <a:lnSpc>
                <a:spcPct val="50000"/>
              </a:lnSpc>
              <a:spcBef>
                <a:spcPts val="600"/>
              </a:spcBef>
              <a:spcAft>
                <a:spcPts val="600"/>
              </a:spcAft>
            </a:pPr>
            <a:endParaRPr lang="en-US" sz="1600" b="1" dirty="0"/>
          </a:p>
          <a:p>
            <a:pPr>
              <a:lnSpc>
                <a:spcPct val="50000"/>
              </a:lnSpc>
              <a:spcBef>
                <a:spcPts val="600"/>
              </a:spcBef>
              <a:spcAft>
                <a:spcPts val="600"/>
              </a:spcAft>
            </a:pPr>
            <a:r>
              <a:rPr lang="en-US" sz="1600" b="1" dirty="0"/>
              <a:t>Goal 1: 	</a:t>
            </a:r>
            <a:r>
              <a:rPr lang="en-US" sz="1600" dirty="0"/>
              <a:t>To increase access to early cancer detection and treatment.</a:t>
            </a:r>
          </a:p>
          <a:p>
            <a:pPr>
              <a:lnSpc>
                <a:spcPct val="50000"/>
              </a:lnSpc>
              <a:spcBef>
                <a:spcPts val="600"/>
              </a:spcBef>
              <a:spcAft>
                <a:spcPts val="600"/>
              </a:spcAft>
            </a:pPr>
            <a:endParaRPr lang="en-US" sz="1600" b="1" dirty="0"/>
          </a:p>
          <a:p>
            <a:pPr>
              <a:lnSpc>
                <a:spcPct val="50000"/>
              </a:lnSpc>
              <a:spcBef>
                <a:spcPts val="600"/>
              </a:spcBef>
              <a:spcAft>
                <a:spcPts val="600"/>
              </a:spcAft>
            </a:pPr>
            <a:r>
              <a:rPr lang="en-US" sz="1600" b="1" dirty="0"/>
              <a:t>Goal 2: 	</a:t>
            </a:r>
            <a:r>
              <a:rPr lang="en-US" sz="1600" dirty="0"/>
              <a:t>To provide funding for cancer-related diagnostic services.</a:t>
            </a:r>
          </a:p>
          <a:p>
            <a:pPr>
              <a:lnSpc>
                <a:spcPct val="50000"/>
              </a:lnSpc>
              <a:spcBef>
                <a:spcPts val="600"/>
              </a:spcBef>
              <a:spcAft>
                <a:spcPts val="600"/>
              </a:spcAft>
            </a:pPr>
            <a:endParaRPr lang="en-US" sz="1600" b="1" dirty="0"/>
          </a:p>
          <a:p>
            <a:pPr marL="914400" indent="-914400">
              <a:lnSpc>
                <a:spcPct val="70000"/>
              </a:lnSpc>
              <a:spcBef>
                <a:spcPts val="600"/>
              </a:spcBef>
              <a:spcAft>
                <a:spcPts val="600"/>
              </a:spcAft>
            </a:pPr>
            <a:r>
              <a:rPr lang="en-US" sz="1600" b="1" dirty="0"/>
              <a:t>Goal 3: 	</a:t>
            </a:r>
            <a:r>
              <a:rPr lang="en-US" sz="1600" dirty="0"/>
              <a:t>To provide funding for cancer staging and treatment planning for Georgians who have a cancer diagnosis, but have not yet received a comprehensive medical workup.</a:t>
            </a:r>
          </a:p>
          <a:p>
            <a:pPr marL="914400" indent="-914400">
              <a:lnSpc>
                <a:spcPct val="50000"/>
              </a:lnSpc>
              <a:spcBef>
                <a:spcPts val="600"/>
              </a:spcBef>
              <a:spcAft>
                <a:spcPts val="600"/>
              </a:spcAft>
            </a:pPr>
            <a:endParaRPr lang="en-US" sz="1600" b="1" dirty="0"/>
          </a:p>
          <a:p>
            <a:pPr marL="914400" indent="-914400">
              <a:lnSpc>
                <a:spcPct val="70000"/>
              </a:lnSpc>
              <a:spcBef>
                <a:spcPts val="600"/>
              </a:spcBef>
              <a:spcAft>
                <a:spcPts val="600"/>
              </a:spcAft>
            </a:pPr>
            <a:r>
              <a:rPr lang="en-US" sz="1600" b="1" dirty="0"/>
              <a:t>Goal 4: 	</a:t>
            </a:r>
            <a:r>
              <a:rPr lang="en-US" sz="1600" dirty="0"/>
              <a:t>To provide funding for standard cancer treatment services for patients whose prognosis and planned treatments are medically eligible.</a:t>
            </a:r>
          </a:p>
        </p:txBody>
      </p:sp>
      <p:sp>
        <p:nvSpPr>
          <p:cNvPr id="7" name="Title 1">
            <a:extLst>
              <a:ext uri="{FF2B5EF4-FFF2-40B4-BE49-F238E27FC236}">
                <a16:creationId xmlns:a16="http://schemas.microsoft.com/office/drawing/2014/main" id="{B6700DA9-019C-40E0-81E5-675E96AF62E2}"/>
              </a:ext>
            </a:extLst>
          </p:cNvPr>
          <p:cNvSpPr>
            <a:spLocks noGrp="1"/>
          </p:cNvSpPr>
          <p:nvPr>
            <p:ph type="ctrTitle"/>
          </p:nvPr>
        </p:nvSpPr>
        <p:spPr>
          <a:xfrm>
            <a:off x="533399" y="1139251"/>
            <a:ext cx="7276477" cy="689549"/>
          </a:xfrm>
        </p:spPr>
        <p:txBody>
          <a:bodyPr>
            <a:noAutofit/>
          </a:bodyPr>
          <a:lstStyle/>
          <a:p>
            <a:r>
              <a:rPr lang="en-US" sz="3200" b="1" dirty="0">
                <a:solidFill>
                  <a:schemeClr val="tx1"/>
                </a:solidFill>
              </a:rPr>
              <a:t>Georgia Cancer State Aid Program Goals</a:t>
            </a:r>
          </a:p>
        </p:txBody>
      </p:sp>
    </p:spTree>
    <p:extLst>
      <p:ext uri="{BB962C8B-B14F-4D97-AF65-F5344CB8AC3E}">
        <p14:creationId xmlns:p14="http://schemas.microsoft.com/office/powerpoint/2010/main" val="4122966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22FD1DB-C0E3-415E-BDC2-8558AF15BA07}"/>
              </a:ext>
            </a:extLst>
          </p:cNvPr>
          <p:cNvSpPr>
            <a:spLocks noGrp="1"/>
          </p:cNvSpPr>
          <p:nvPr>
            <p:ph type="ctrTitle"/>
          </p:nvPr>
        </p:nvSpPr>
        <p:spPr>
          <a:xfrm>
            <a:off x="533399" y="1169233"/>
            <a:ext cx="9210207" cy="652429"/>
          </a:xfrm>
        </p:spPr>
        <p:txBody>
          <a:bodyPr>
            <a:noAutofit/>
          </a:bodyPr>
          <a:lstStyle/>
          <a:p>
            <a:r>
              <a:rPr lang="en-US" sz="3200" b="1" dirty="0">
                <a:solidFill>
                  <a:schemeClr val="tx1"/>
                </a:solidFill>
              </a:rPr>
              <a:t>Georgia Cancer State Aid Program Medical Priorities</a:t>
            </a:r>
          </a:p>
        </p:txBody>
      </p:sp>
      <p:sp>
        <p:nvSpPr>
          <p:cNvPr id="7" name="Content Placeholder 4">
            <a:extLst>
              <a:ext uri="{FF2B5EF4-FFF2-40B4-BE49-F238E27FC236}">
                <a16:creationId xmlns:a16="http://schemas.microsoft.com/office/drawing/2014/main" id="{2D26E4AA-3FD0-4CFD-9C1E-95948AD2BAAF}"/>
              </a:ext>
            </a:extLst>
          </p:cNvPr>
          <p:cNvSpPr txBox="1">
            <a:spLocks/>
          </p:cNvSpPr>
          <p:nvPr/>
        </p:nvSpPr>
        <p:spPr>
          <a:xfrm>
            <a:off x="638330" y="3282846"/>
            <a:ext cx="9450049" cy="3372787"/>
          </a:xfrm>
          <a:prstGeom prst="rect">
            <a:avLst/>
          </a:prstGeom>
          <a:noFill/>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t>Priority 1:</a:t>
            </a:r>
          </a:p>
          <a:p>
            <a:pPr algn="just"/>
            <a:r>
              <a:rPr lang="en-US" sz="2000" i="1" dirty="0"/>
              <a:t>Diagnosis and staging to be established</a:t>
            </a:r>
            <a:r>
              <a:rPr lang="en-US" sz="2000" dirty="0"/>
              <a:t>. A condition medically evaluated to be "highly suspicious for cancer" may be eligible for diagnostic services. Eligible patients with some confirmation of cancer but inadequate staging may be approved to complete the staging and allow proposal of a treatment plan.</a:t>
            </a:r>
          </a:p>
          <a:p>
            <a:r>
              <a:rPr lang="en-US" sz="2000" b="1" dirty="0"/>
              <a:t>Priority 2:</a:t>
            </a:r>
          </a:p>
          <a:p>
            <a:pPr algn="just"/>
            <a:r>
              <a:rPr lang="en-US" sz="2000" i="1" dirty="0"/>
              <a:t>Active standard cancer treatment</a:t>
            </a:r>
            <a:r>
              <a:rPr lang="en-US" sz="2000" dirty="0"/>
              <a:t>. Due to limited funds a prognosis triage is performed based on nationally published five year survivals; patients with less than a 25% predicted five year survival are ineligible for funding.</a:t>
            </a:r>
          </a:p>
          <a:p>
            <a:endParaRPr lang="en-US" sz="1600" b="1" dirty="0"/>
          </a:p>
        </p:txBody>
      </p:sp>
    </p:spTree>
    <p:extLst>
      <p:ext uri="{BB962C8B-B14F-4D97-AF65-F5344CB8AC3E}">
        <p14:creationId xmlns:p14="http://schemas.microsoft.com/office/powerpoint/2010/main" val="2845899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4">
            <a:extLst>
              <a:ext uri="{FF2B5EF4-FFF2-40B4-BE49-F238E27FC236}">
                <a16:creationId xmlns:a16="http://schemas.microsoft.com/office/drawing/2014/main" id="{5E9D601D-274F-4935-956D-64AA3C13D2C8}"/>
              </a:ext>
            </a:extLst>
          </p:cNvPr>
          <p:cNvSpPr txBox="1">
            <a:spLocks/>
          </p:cNvSpPr>
          <p:nvPr/>
        </p:nvSpPr>
        <p:spPr>
          <a:xfrm>
            <a:off x="533399" y="3319073"/>
            <a:ext cx="9629931" cy="3411512"/>
          </a:xfrm>
          <a:prstGeom prst="rect">
            <a:avLst/>
          </a:prstGeom>
          <a:noFill/>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gn="just">
              <a:buFont typeface="+mj-lt"/>
              <a:buAutoNum type="arabicPeriod"/>
            </a:pPr>
            <a:r>
              <a:rPr lang="en-US" sz="1400" b="1" dirty="0"/>
              <a:t>Maintain program funding and enrollment activities in line with prior year (PY) approvals.</a:t>
            </a:r>
          </a:p>
          <a:p>
            <a:pPr marL="457200" indent="-457200" algn="just">
              <a:buFont typeface="+mj-lt"/>
              <a:buAutoNum type="arabicPeriod"/>
            </a:pPr>
            <a:r>
              <a:rPr lang="en-US" sz="1400" b="1" dirty="0"/>
              <a:t>Maintain established network of providers for the provision of cancer care in line with PY participation.</a:t>
            </a:r>
          </a:p>
          <a:p>
            <a:pPr marL="457200" indent="-457200" algn="just">
              <a:buFont typeface="+mj-lt"/>
              <a:buAutoNum type="arabicPeriod"/>
            </a:pPr>
            <a:r>
              <a:rPr lang="en-US" sz="1400" b="1" dirty="0"/>
              <a:t>Continue recruitment efforts to increase the number of participating treatment sites, especially in underserved areas of the state (PH Districts 6, 9-1 and 10).</a:t>
            </a:r>
          </a:p>
          <a:p>
            <a:pPr marL="457200" indent="-457200" algn="just">
              <a:buFont typeface="+mj-lt"/>
              <a:buAutoNum type="arabicPeriod"/>
            </a:pPr>
            <a:r>
              <a:rPr lang="en-US" sz="1400" b="1" dirty="0"/>
              <a:t>Adhere to standards for determining eligibility of patients for diagnosis or treatment through quarterly application audits.</a:t>
            </a:r>
          </a:p>
          <a:p>
            <a:pPr marL="457200" indent="-457200" algn="just">
              <a:buFont typeface="+mj-lt"/>
              <a:buAutoNum type="arabicPeriod"/>
            </a:pPr>
            <a:r>
              <a:rPr lang="en-US" sz="1400" b="1" dirty="0"/>
              <a:t>Maintain contractual relationships with oncology consultants in the state to develop standard cancer treatment guidelines throughout each fiscal year.</a:t>
            </a:r>
          </a:p>
          <a:p>
            <a:pPr marL="457200" indent="-457200" algn="just">
              <a:buFont typeface="+mj-lt"/>
              <a:buAutoNum type="arabicPeriod"/>
            </a:pPr>
            <a:r>
              <a:rPr lang="en-US" sz="1400" b="1" dirty="0"/>
              <a:t>Participate in or fund educational programs through collaborations with other state and local agencies for the purpose of preventing cancer throughout the State of Georgia.</a:t>
            </a:r>
          </a:p>
          <a:p>
            <a:pPr marL="457200" indent="-457200" algn="just">
              <a:buFont typeface="+mj-lt"/>
              <a:buAutoNum type="arabicPeriod"/>
            </a:pPr>
            <a:r>
              <a:rPr lang="en-US" sz="1400" b="1" dirty="0"/>
              <a:t>Work with state level, facility and community based organizations to obtain additional cancer resource options to share with patients in need.</a:t>
            </a:r>
          </a:p>
          <a:p>
            <a:pPr marL="457200" indent="-457200" algn="just">
              <a:buFont typeface="+mj-lt"/>
              <a:buAutoNum type="arabicPeriod"/>
            </a:pPr>
            <a:r>
              <a:rPr lang="en-US" sz="1400" b="1" dirty="0"/>
              <a:t>Monitor and reconcile refund request and deposit activities monthly to promote timely return of funds to the program and/or state budget.</a:t>
            </a:r>
          </a:p>
          <a:p>
            <a:endParaRPr lang="en-US" sz="1600" b="1" dirty="0"/>
          </a:p>
        </p:txBody>
      </p:sp>
      <p:sp>
        <p:nvSpPr>
          <p:cNvPr id="8" name="Title 1">
            <a:extLst>
              <a:ext uri="{FF2B5EF4-FFF2-40B4-BE49-F238E27FC236}">
                <a16:creationId xmlns:a16="http://schemas.microsoft.com/office/drawing/2014/main" id="{29A20053-4FCE-4E3E-B7BE-AC3F6494EB19}"/>
              </a:ext>
            </a:extLst>
          </p:cNvPr>
          <p:cNvSpPr txBox="1">
            <a:spLocks noGrp="1"/>
          </p:cNvSpPr>
          <p:nvPr>
            <p:ph type="ctrTitle"/>
          </p:nvPr>
        </p:nvSpPr>
        <p:spPr>
          <a:xfrm>
            <a:off x="533397" y="929390"/>
            <a:ext cx="11113960" cy="890007"/>
          </a:xfrm>
          <a:prstGeom prst="rect">
            <a:avLst/>
          </a:prstGeom>
        </p:spPr>
        <p:txBody>
          <a:bodyPr anchor="b">
            <a:noAutofit/>
          </a:bodyPr>
          <a:lstStyle>
            <a:lvl1pPr algn="l" defTabSz="914400" rtl="0" eaLnBrk="1" latinLnBrk="0" hangingPunct="1">
              <a:lnSpc>
                <a:spcPct val="90000"/>
              </a:lnSpc>
              <a:spcBef>
                <a:spcPct val="0"/>
              </a:spcBef>
              <a:buNone/>
              <a:defRPr sz="4000" kern="1200" baseline="0">
                <a:solidFill>
                  <a:srgbClr val="EC1C28"/>
                </a:solidFill>
                <a:latin typeface="Segoe UI Light" panose="020B0502040204020203" pitchFamily="34" charset="0"/>
                <a:ea typeface="+mj-ea"/>
                <a:cs typeface="Segoe UI Light" panose="020B0502040204020203" pitchFamily="34" charset="0"/>
              </a:defRPr>
            </a:lvl1pPr>
          </a:lstStyle>
          <a:p>
            <a:r>
              <a:rPr lang="en-US" sz="3200" b="1" dirty="0">
                <a:solidFill>
                  <a:schemeClr val="tx1"/>
                </a:solidFill>
              </a:rPr>
              <a:t>Georgia Cancer State Aid Program FY 18 Measurable Objectives</a:t>
            </a:r>
          </a:p>
        </p:txBody>
      </p:sp>
    </p:spTree>
    <p:extLst>
      <p:ext uri="{BB962C8B-B14F-4D97-AF65-F5344CB8AC3E}">
        <p14:creationId xmlns:p14="http://schemas.microsoft.com/office/powerpoint/2010/main" val="1655523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279C98C-82FC-49BD-81A4-74EBCE0C93F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894444" y="794479"/>
            <a:ext cx="5679929" cy="5831173"/>
          </a:xfrm>
          <a:prstGeom prst="rect">
            <a:avLst/>
          </a:prstGeom>
        </p:spPr>
      </p:pic>
      <p:sp>
        <p:nvSpPr>
          <p:cNvPr id="3" name="Title 1">
            <a:extLst>
              <a:ext uri="{FF2B5EF4-FFF2-40B4-BE49-F238E27FC236}">
                <a16:creationId xmlns:a16="http://schemas.microsoft.com/office/drawing/2014/main" id="{E607059E-C457-4ADD-BE22-946B68AB2E91}"/>
              </a:ext>
            </a:extLst>
          </p:cNvPr>
          <p:cNvSpPr txBox="1">
            <a:spLocks/>
          </p:cNvSpPr>
          <p:nvPr/>
        </p:nvSpPr>
        <p:spPr>
          <a:xfrm>
            <a:off x="1676400" y="243590"/>
            <a:ext cx="8839200" cy="685800"/>
          </a:xfrm>
          <a:prstGeom prst="rect">
            <a:avLst/>
          </a:prstGeom>
        </p:spPr>
        <p:txBody>
          <a:bodyPr>
            <a:normAutofit/>
          </a:bodyPr>
          <a:lst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a:lstStyle>
          <a:p>
            <a:pPr algn="ctr"/>
            <a:r>
              <a:rPr lang="en-US" sz="2800" b="1"/>
              <a:t>CSA Facility Participation by County</a:t>
            </a:r>
            <a:endParaRPr lang="en-US" sz="2800" b="1" dirty="0"/>
          </a:p>
        </p:txBody>
      </p:sp>
    </p:spTree>
    <p:extLst>
      <p:ext uri="{BB962C8B-B14F-4D97-AF65-F5344CB8AC3E}">
        <p14:creationId xmlns:p14="http://schemas.microsoft.com/office/powerpoint/2010/main" val="1935990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525D7-DF5E-4201-A351-A45DA18083BA}"/>
              </a:ext>
            </a:extLst>
          </p:cNvPr>
          <p:cNvSpPr txBox="1">
            <a:spLocks/>
          </p:cNvSpPr>
          <p:nvPr/>
        </p:nvSpPr>
        <p:spPr>
          <a:xfrm>
            <a:off x="1676400" y="273571"/>
            <a:ext cx="8839200" cy="685800"/>
          </a:xfrm>
          <a:prstGeom prst="rect">
            <a:avLst/>
          </a:prstGeom>
        </p:spPr>
        <p:txBody>
          <a:bodyPr>
            <a:normAutofit/>
          </a:bodyPr>
          <a:lst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a:lstStyle>
          <a:p>
            <a:pPr algn="ctr"/>
            <a:r>
              <a:rPr lang="en-US" sz="2800"/>
              <a:t>Sources Cited</a:t>
            </a:r>
            <a:endParaRPr lang="en-US" sz="2800" dirty="0"/>
          </a:p>
        </p:txBody>
      </p:sp>
      <p:sp>
        <p:nvSpPr>
          <p:cNvPr id="3" name="Content Placeholder 2">
            <a:extLst>
              <a:ext uri="{FF2B5EF4-FFF2-40B4-BE49-F238E27FC236}">
                <a16:creationId xmlns:a16="http://schemas.microsoft.com/office/drawing/2014/main" id="{508B8F6E-A733-4A37-9236-8E319DDC8EBE}"/>
              </a:ext>
            </a:extLst>
          </p:cNvPr>
          <p:cNvSpPr txBox="1">
            <a:spLocks/>
          </p:cNvSpPr>
          <p:nvPr/>
        </p:nvSpPr>
        <p:spPr>
          <a:xfrm>
            <a:off x="2430904" y="1214204"/>
            <a:ext cx="8229600" cy="4754563"/>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a:p>
          <a:p>
            <a:r>
              <a:rPr lang="en-US" sz="1200" b="1">
                <a:solidFill>
                  <a:schemeClr val="tx2">
                    <a:lumMod val="50000"/>
                  </a:schemeClr>
                </a:solidFill>
              </a:rPr>
              <a:t>Georgia Watch</a:t>
            </a:r>
            <a:r>
              <a:rPr lang="en-US" sz="1200">
                <a:solidFill>
                  <a:schemeClr val="tx2">
                    <a:lumMod val="50000"/>
                  </a:schemeClr>
                </a:solidFill>
              </a:rPr>
              <a:t>. (June 7, 2018) </a:t>
            </a:r>
            <a:r>
              <a:rPr lang="en-US" sz="1200" i="1">
                <a:solidFill>
                  <a:schemeClr val="tx2">
                    <a:lumMod val="50000"/>
                  </a:schemeClr>
                </a:solidFill>
              </a:rPr>
              <a:t>A Look At Georgia’s Coverage Gap</a:t>
            </a:r>
            <a:r>
              <a:rPr lang="en-US" sz="1200">
                <a:solidFill>
                  <a:schemeClr val="tx2">
                    <a:lumMod val="50000"/>
                  </a:schemeClr>
                </a:solidFill>
              </a:rPr>
              <a:t>. </a:t>
            </a:r>
            <a:r>
              <a:rPr lang="en-US" sz="1200" i="1">
                <a:solidFill>
                  <a:schemeClr val="tx2">
                    <a:lumMod val="50000"/>
                  </a:schemeClr>
                </a:solidFill>
              </a:rPr>
              <a:t>Retrieved July 13, 2018. </a:t>
            </a:r>
            <a:r>
              <a:rPr lang="en-US" sz="1200">
                <a:hlinkClick r:id="rId2"/>
              </a:rPr>
              <a:t>http://www.georgiawatch.org/a-look-at-georgias-coverage-gap/</a:t>
            </a:r>
            <a:endParaRPr lang="en-US" sz="1200">
              <a:solidFill>
                <a:schemeClr val="tx2">
                  <a:lumMod val="50000"/>
                </a:schemeClr>
              </a:solidFill>
            </a:endParaRPr>
          </a:p>
          <a:p>
            <a:endParaRPr lang="en-US" sz="1200"/>
          </a:p>
          <a:p>
            <a:r>
              <a:rPr lang="en-US" sz="1200" b="1">
                <a:solidFill>
                  <a:schemeClr val="tx2">
                    <a:lumMod val="50000"/>
                  </a:schemeClr>
                </a:solidFill>
              </a:rPr>
              <a:t>Georgia Department of Public Health</a:t>
            </a:r>
            <a:r>
              <a:rPr lang="en-US" sz="1200">
                <a:solidFill>
                  <a:schemeClr val="tx2">
                    <a:lumMod val="50000"/>
                  </a:schemeClr>
                </a:solidFill>
              </a:rPr>
              <a:t>. (2018) Georgia Cancer State Aid Program (CSA) </a:t>
            </a:r>
            <a:r>
              <a:rPr lang="en-US" sz="1200">
                <a:solidFill>
                  <a:schemeClr val="tx2">
                    <a:lumMod val="50000"/>
                  </a:schemeClr>
                </a:solidFill>
                <a:hlinkClick r:id="rId3"/>
              </a:rPr>
              <a:t>https://dph.georgia.gov/cancer-state-aid-2</a:t>
            </a:r>
            <a:endParaRPr lang="en-US" sz="1200"/>
          </a:p>
          <a:p>
            <a:endParaRPr lang="en-US" sz="1200"/>
          </a:p>
          <a:p>
            <a:endParaRPr lang="en-US" sz="1200"/>
          </a:p>
          <a:p>
            <a:endParaRPr lang="en-US" sz="1200" dirty="0"/>
          </a:p>
        </p:txBody>
      </p:sp>
    </p:spTree>
    <p:extLst>
      <p:ext uri="{BB962C8B-B14F-4D97-AF65-F5344CB8AC3E}">
        <p14:creationId xmlns:p14="http://schemas.microsoft.com/office/powerpoint/2010/main" val="2372381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14F83-6790-42A3-9AF8-F5379E965A47}"/>
              </a:ext>
            </a:extLst>
          </p:cNvPr>
          <p:cNvSpPr txBox="1">
            <a:spLocks/>
          </p:cNvSpPr>
          <p:nvPr/>
        </p:nvSpPr>
        <p:spPr>
          <a:xfrm>
            <a:off x="929390" y="212457"/>
            <a:ext cx="10313233" cy="840698"/>
          </a:xfrm>
          <a:prstGeom prst="rect">
            <a:avLst/>
          </a:prstGeom>
        </p:spPr>
        <p:txBody>
          <a:bodyPr>
            <a:noAutofit/>
          </a:bodyPr>
          <a:lst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a:lstStyle>
          <a:p>
            <a:r>
              <a:rPr lang="en-US" sz="3200" b="1" dirty="0">
                <a:solidFill>
                  <a:schemeClr val="tx1"/>
                </a:solidFill>
              </a:rPr>
              <a:t>Georgia Comprehensive Cancer Control Program Overview</a:t>
            </a:r>
          </a:p>
        </p:txBody>
      </p:sp>
      <p:sp>
        <p:nvSpPr>
          <p:cNvPr id="3" name="TextBox 2">
            <a:extLst>
              <a:ext uri="{FF2B5EF4-FFF2-40B4-BE49-F238E27FC236}">
                <a16:creationId xmlns:a16="http://schemas.microsoft.com/office/drawing/2014/main" id="{286D5B4A-BC15-4DE6-9F08-3273D6D881B0}"/>
              </a:ext>
            </a:extLst>
          </p:cNvPr>
          <p:cNvSpPr txBox="1"/>
          <p:nvPr/>
        </p:nvSpPr>
        <p:spPr>
          <a:xfrm>
            <a:off x="629588" y="1053155"/>
            <a:ext cx="10793228" cy="5216813"/>
          </a:xfrm>
          <a:prstGeom prst="rect">
            <a:avLst/>
          </a:prstGeom>
          <a:noFill/>
        </p:spPr>
        <p:txBody>
          <a:bodyPr wrap="square" rtlCol="0">
            <a:spAutoFit/>
          </a:bodyPr>
          <a:lstStyle/>
          <a:p>
            <a:pPr>
              <a:spcAft>
                <a:spcPts val="600"/>
              </a:spcAft>
            </a:pPr>
            <a:r>
              <a:rPr lang="en-US" sz="2400" b="1" dirty="0">
                <a:latin typeface="+mj-lt"/>
              </a:rPr>
              <a:t>Program Goals:  </a:t>
            </a:r>
          </a:p>
          <a:p>
            <a:pPr marL="742950" lvl="1" indent="-285750">
              <a:spcAft>
                <a:spcPts val="600"/>
              </a:spcAft>
              <a:buFont typeface="Wingdings" panose="05000000000000000000" pitchFamily="2" charset="2"/>
              <a:buChar char="v"/>
            </a:pPr>
            <a:r>
              <a:rPr lang="en-US" sz="2400" dirty="0">
                <a:latin typeface="+mj-lt"/>
              </a:rPr>
              <a:t>To bring together key partners and organizations to develop, implement and evaluate a plan to reduce the number of community members who get or die from cancer.</a:t>
            </a:r>
          </a:p>
          <a:p>
            <a:pPr marL="742950" lvl="1" indent="-285750">
              <a:buFont typeface="Wingdings" panose="05000000000000000000" pitchFamily="2" charset="2"/>
              <a:buChar char="v"/>
            </a:pPr>
            <a:r>
              <a:rPr lang="en-US" sz="2400" dirty="0">
                <a:latin typeface="+mj-lt"/>
              </a:rPr>
              <a:t>To utilize the Georgia cancer plan as a  road map for comprehensive cancer prevention and control that focus on the following eight priority areas:</a:t>
            </a:r>
          </a:p>
          <a:p>
            <a:pPr lvl="1"/>
            <a:endParaRPr lang="en-US" sz="1100" dirty="0">
              <a:latin typeface="+mj-lt"/>
            </a:endParaRPr>
          </a:p>
          <a:p>
            <a:pPr lvl="0"/>
            <a:r>
              <a:rPr lang="en-US" dirty="0">
                <a:latin typeface="+mj-lt"/>
              </a:rPr>
              <a:t>	1) Cancer risk reduction – tobacco and obesity </a:t>
            </a:r>
          </a:p>
          <a:p>
            <a:pPr lvl="0"/>
            <a:r>
              <a:rPr lang="en-US" dirty="0">
                <a:latin typeface="+mj-lt"/>
              </a:rPr>
              <a:t>	2) Vaccination for human papilloma virus </a:t>
            </a:r>
          </a:p>
          <a:p>
            <a:pPr lvl="0"/>
            <a:r>
              <a:rPr lang="en-US" dirty="0">
                <a:latin typeface="+mj-lt"/>
              </a:rPr>
              <a:t>	3) Breast and cervical cancer screening </a:t>
            </a:r>
          </a:p>
          <a:p>
            <a:pPr lvl="0"/>
            <a:r>
              <a:rPr lang="en-US" dirty="0">
                <a:latin typeface="+mj-lt"/>
              </a:rPr>
              <a:t>	4) Colorectal cancer screening </a:t>
            </a:r>
          </a:p>
          <a:p>
            <a:pPr lvl="0"/>
            <a:r>
              <a:rPr lang="en-US" dirty="0">
                <a:latin typeface="+mj-lt"/>
              </a:rPr>
              <a:t>	5) Lung cancer screening </a:t>
            </a:r>
          </a:p>
          <a:p>
            <a:pPr lvl="0"/>
            <a:r>
              <a:rPr lang="en-US" dirty="0">
                <a:latin typeface="+mj-lt"/>
              </a:rPr>
              <a:t>	6) Quality cancer diagnosis and treatment </a:t>
            </a:r>
          </a:p>
          <a:p>
            <a:pPr lvl="0"/>
            <a:r>
              <a:rPr lang="en-US" dirty="0">
                <a:latin typeface="+mj-lt"/>
              </a:rPr>
              <a:t>	7) Access to palliative care and survivorship </a:t>
            </a:r>
          </a:p>
          <a:p>
            <a:pPr lvl="0"/>
            <a:r>
              <a:rPr lang="en-US" dirty="0">
                <a:latin typeface="+mj-lt"/>
              </a:rPr>
              <a:t>	8) Patient Case Management and Care Coordination</a:t>
            </a:r>
          </a:p>
          <a:p>
            <a:pPr marL="742950" lvl="1" indent="-285750">
              <a:buFont typeface="Wingdings" panose="05000000000000000000" pitchFamily="2" charset="2"/>
              <a:buChar char="v"/>
            </a:pPr>
            <a:endParaRPr lang="en-US" sz="2400" dirty="0">
              <a:latin typeface="+mj-lt"/>
            </a:endParaRPr>
          </a:p>
        </p:txBody>
      </p:sp>
    </p:spTree>
    <p:extLst>
      <p:ext uri="{BB962C8B-B14F-4D97-AF65-F5344CB8AC3E}">
        <p14:creationId xmlns:p14="http://schemas.microsoft.com/office/powerpoint/2010/main" val="3140517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a:extLst>
              <a:ext uri="{FF2B5EF4-FFF2-40B4-BE49-F238E27FC236}">
                <a16:creationId xmlns:a16="http://schemas.microsoft.com/office/drawing/2014/main" id="{93C3D8A0-042F-4FEA-82F4-AB1D1889ADE0}"/>
              </a:ext>
            </a:extLst>
          </p:cNvPr>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3430" y="135400"/>
            <a:ext cx="4863107" cy="1603457"/>
          </a:xfrm>
          <a:prstGeom prst="rect">
            <a:avLst/>
          </a:prstGeom>
          <a:noFill/>
          <a:ln>
            <a:noFill/>
          </a:ln>
        </p:spPr>
      </p:pic>
      <p:sp>
        <p:nvSpPr>
          <p:cNvPr id="3" name="Title 1">
            <a:extLst>
              <a:ext uri="{FF2B5EF4-FFF2-40B4-BE49-F238E27FC236}">
                <a16:creationId xmlns:a16="http://schemas.microsoft.com/office/drawing/2014/main" id="{FD99D73F-A5C5-409B-9209-902C1CF5D77D}"/>
              </a:ext>
            </a:extLst>
          </p:cNvPr>
          <p:cNvSpPr txBox="1">
            <a:spLocks/>
          </p:cNvSpPr>
          <p:nvPr/>
        </p:nvSpPr>
        <p:spPr>
          <a:xfrm>
            <a:off x="1576464" y="135400"/>
            <a:ext cx="6248401" cy="1483537"/>
          </a:xfrm>
          <a:prstGeom prst="rect">
            <a:avLst/>
          </a:prstGeom>
        </p:spPr>
        <p:txBody>
          <a:bodyPr anchor="ctr"/>
          <a:lst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a:lstStyle>
          <a:p>
            <a:pPr algn="r"/>
            <a:r>
              <a:rPr lang="en-US" b="1" dirty="0"/>
              <a:t>                  </a:t>
            </a:r>
            <a:r>
              <a:rPr lang="en-US" b="1" dirty="0">
                <a:solidFill>
                  <a:schemeClr val="tx1"/>
                </a:solidFill>
              </a:rPr>
              <a:t>Overview</a:t>
            </a:r>
          </a:p>
        </p:txBody>
      </p:sp>
      <p:sp>
        <p:nvSpPr>
          <p:cNvPr id="4" name="TextBox 3">
            <a:extLst>
              <a:ext uri="{FF2B5EF4-FFF2-40B4-BE49-F238E27FC236}">
                <a16:creationId xmlns:a16="http://schemas.microsoft.com/office/drawing/2014/main" id="{5C430F50-378E-4297-9EC0-DB2FFC24F2CD}"/>
              </a:ext>
            </a:extLst>
          </p:cNvPr>
          <p:cNvSpPr txBox="1"/>
          <p:nvPr/>
        </p:nvSpPr>
        <p:spPr>
          <a:xfrm>
            <a:off x="596785" y="2211657"/>
            <a:ext cx="9911319" cy="2677656"/>
          </a:xfrm>
          <a:prstGeom prst="rect">
            <a:avLst/>
          </a:prstGeom>
          <a:noFill/>
        </p:spPr>
        <p:txBody>
          <a:bodyPr wrap="square" rtlCol="0">
            <a:spAutoFit/>
          </a:bodyPr>
          <a:lstStyle/>
          <a:p>
            <a:pPr marL="342900" indent="-342900">
              <a:buFont typeface="Wingdings" panose="05000000000000000000" pitchFamily="2" charset="2"/>
              <a:buChar char="v"/>
            </a:pPr>
            <a:r>
              <a:rPr lang="en-US" sz="2400" dirty="0">
                <a:latin typeface="+mn-lt"/>
              </a:rPr>
              <a:t>Partnerships across the government, academic, research, business, and non-profit sectors.</a:t>
            </a:r>
          </a:p>
          <a:p>
            <a:pPr marL="342900" indent="-342900">
              <a:buFont typeface="Wingdings" panose="05000000000000000000" pitchFamily="2" charset="2"/>
              <a:buChar char="v"/>
            </a:pPr>
            <a:r>
              <a:rPr lang="en-US" sz="2400" dirty="0">
                <a:latin typeface="+mn-lt"/>
              </a:rPr>
              <a:t>Roadmap for cancer control in Georgia. </a:t>
            </a:r>
          </a:p>
          <a:p>
            <a:pPr marL="342900" indent="-342900">
              <a:buFont typeface="Wingdings" panose="05000000000000000000" pitchFamily="2" charset="2"/>
              <a:buChar char="v"/>
            </a:pPr>
            <a:r>
              <a:rPr lang="en-US" sz="2400" dirty="0">
                <a:latin typeface="+mn-lt"/>
              </a:rPr>
              <a:t>Builds on the first statewide plan, issued in 2007.</a:t>
            </a:r>
          </a:p>
          <a:p>
            <a:pPr marL="342900" indent="-342900">
              <a:buFont typeface="Wingdings" panose="05000000000000000000" pitchFamily="2" charset="2"/>
              <a:buChar char="v"/>
            </a:pPr>
            <a:r>
              <a:rPr lang="en-US" sz="2400" dirty="0">
                <a:latin typeface="+mn-lt"/>
              </a:rPr>
              <a:t>Establishes priorities; allocates responsibilities and resources; and, sets targets for prevention and control that will help to continue to move us forward together toward the same goals. </a:t>
            </a:r>
          </a:p>
        </p:txBody>
      </p:sp>
    </p:spTree>
    <p:extLst>
      <p:ext uri="{BB962C8B-B14F-4D97-AF65-F5344CB8AC3E}">
        <p14:creationId xmlns:p14="http://schemas.microsoft.com/office/powerpoint/2010/main" val="3101912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F8EF2-25BF-4E09-A837-319E2A42FC60}"/>
              </a:ext>
            </a:extLst>
          </p:cNvPr>
          <p:cNvSpPr txBox="1">
            <a:spLocks/>
          </p:cNvSpPr>
          <p:nvPr/>
        </p:nvSpPr>
        <p:spPr>
          <a:xfrm>
            <a:off x="1676400" y="234221"/>
            <a:ext cx="8839200" cy="990600"/>
          </a:xfrm>
          <a:prstGeom prst="rect">
            <a:avLst/>
          </a:prstGeom>
        </p:spPr>
        <p:txBody>
          <a:bodyPr/>
          <a:lst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a:lstStyle>
          <a:p>
            <a:pPr algn="ctr"/>
            <a:r>
              <a:rPr lang="en-US" b="1" dirty="0">
                <a:solidFill>
                  <a:schemeClr val="tx1"/>
                </a:solidFill>
              </a:rPr>
              <a:t>Internal Partnerships</a:t>
            </a:r>
          </a:p>
        </p:txBody>
      </p:sp>
      <p:sp>
        <p:nvSpPr>
          <p:cNvPr id="3" name="Content Placeholder 2">
            <a:extLst>
              <a:ext uri="{FF2B5EF4-FFF2-40B4-BE49-F238E27FC236}">
                <a16:creationId xmlns:a16="http://schemas.microsoft.com/office/drawing/2014/main" id="{7AA2E018-B19A-43A7-84C4-5152BB76129D}"/>
              </a:ext>
            </a:extLst>
          </p:cNvPr>
          <p:cNvSpPr txBox="1">
            <a:spLocks/>
          </p:cNvSpPr>
          <p:nvPr/>
        </p:nvSpPr>
        <p:spPr>
          <a:xfrm>
            <a:off x="1019331" y="1224821"/>
            <a:ext cx="9773587" cy="452596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3200" b="1" dirty="0">
                <a:solidFill>
                  <a:srgbClr val="00B050"/>
                </a:solidFill>
              </a:rPr>
              <a:t>Comprehensive Cancer Control Program</a:t>
            </a:r>
            <a:r>
              <a:rPr lang="en-US" sz="3200" b="1" dirty="0"/>
              <a:t> </a:t>
            </a:r>
          </a:p>
          <a:p>
            <a:pPr algn="ctr"/>
            <a:r>
              <a:rPr lang="en-US" sz="3200" b="1" dirty="0"/>
              <a:t>+ </a:t>
            </a:r>
          </a:p>
          <a:p>
            <a:pPr algn="ctr"/>
            <a:r>
              <a:rPr lang="en-US" sz="3200" b="1" dirty="0">
                <a:solidFill>
                  <a:srgbClr val="FF66FF"/>
                </a:solidFill>
              </a:rPr>
              <a:t>Breast &amp; Cervical Cancer Program </a:t>
            </a:r>
          </a:p>
          <a:p>
            <a:pPr algn="ctr"/>
            <a:r>
              <a:rPr lang="en-US" sz="3200" b="1" dirty="0"/>
              <a:t>+</a:t>
            </a:r>
            <a:r>
              <a:rPr lang="en-US" sz="3200" dirty="0"/>
              <a:t> </a:t>
            </a:r>
          </a:p>
          <a:p>
            <a:pPr algn="ctr"/>
            <a:r>
              <a:rPr lang="en-US" sz="3200" b="1" dirty="0">
                <a:solidFill>
                  <a:srgbClr val="00B0F0"/>
                </a:solidFill>
              </a:rPr>
              <a:t>Cancer State Aid </a:t>
            </a:r>
          </a:p>
          <a:p>
            <a:pPr algn="ctr"/>
            <a:r>
              <a:rPr lang="en-US" sz="3200" b="1" dirty="0"/>
              <a:t>_______________________________________</a:t>
            </a:r>
          </a:p>
          <a:p>
            <a:pPr algn="ctr"/>
            <a:r>
              <a:rPr lang="en-US" sz="3200" dirty="0"/>
              <a:t>Collective efforts to achieve </a:t>
            </a:r>
            <a:r>
              <a:rPr lang="en-US" sz="3200" b="1" dirty="0"/>
              <a:t>prevention</a:t>
            </a:r>
            <a:r>
              <a:rPr lang="en-US" sz="3200" dirty="0"/>
              <a:t>, </a:t>
            </a:r>
            <a:r>
              <a:rPr lang="en-US" sz="3200" b="1" dirty="0"/>
              <a:t>early detection</a:t>
            </a:r>
            <a:r>
              <a:rPr lang="en-US" sz="3200" dirty="0"/>
              <a:t> &amp; </a:t>
            </a:r>
            <a:r>
              <a:rPr lang="en-US" sz="3200" b="1" dirty="0"/>
              <a:t>screening</a:t>
            </a:r>
            <a:r>
              <a:rPr lang="en-US" sz="3200" dirty="0"/>
              <a:t> </a:t>
            </a:r>
          </a:p>
        </p:txBody>
      </p:sp>
    </p:spTree>
    <p:extLst>
      <p:ext uri="{BB962C8B-B14F-4D97-AF65-F5344CB8AC3E}">
        <p14:creationId xmlns:p14="http://schemas.microsoft.com/office/powerpoint/2010/main" val="4265780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F4542-A058-446E-9AA6-104B5C4EE3E3}"/>
              </a:ext>
            </a:extLst>
          </p:cNvPr>
          <p:cNvSpPr txBox="1">
            <a:spLocks/>
          </p:cNvSpPr>
          <p:nvPr/>
        </p:nvSpPr>
        <p:spPr>
          <a:xfrm>
            <a:off x="1676400" y="259829"/>
            <a:ext cx="8839200" cy="990600"/>
          </a:xfrm>
          <a:prstGeom prst="rect">
            <a:avLst/>
          </a:prstGeom>
        </p:spPr>
        <p:txBody>
          <a:bodyPr/>
          <a:lst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a:lstStyle>
          <a:p>
            <a:pPr algn="ctr"/>
            <a:r>
              <a:rPr lang="en-US" sz="4200" b="1" dirty="0">
                <a:solidFill>
                  <a:schemeClr val="tx1"/>
                </a:solidFill>
              </a:rPr>
              <a:t>Collaborative Efforts</a:t>
            </a:r>
          </a:p>
        </p:txBody>
      </p:sp>
      <p:sp>
        <p:nvSpPr>
          <p:cNvPr id="3" name="Content Placeholder 2">
            <a:extLst>
              <a:ext uri="{FF2B5EF4-FFF2-40B4-BE49-F238E27FC236}">
                <a16:creationId xmlns:a16="http://schemas.microsoft.com/office/drawing/2014/main" id="{C43B6424-974A-4D90-AFF7-46342C8CF56B}"/>
              </a:ext>
            </a:extLst>
          </p:cNvPr>
          <p:cNvSpPr txBox="1">
            <a:spLocks/>
          </p:cNvSpPr>
          <p:nvPr/>
        </p:nvSpPr>
        <p:spPr>
          <a:xfrm>
            <a:off x="839449" y="1333500"/>
            <a:ext cx="10792918" cy="4191000"/>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Light" panose="020B05020402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US" sz="2400" dirty="0"/>
              <a:t>Georgia Cancer Control Consortium (GC3) Steering Team</a:t>
            </a:r>
          </a:p>
          <a:p>
            <a:pPr marL="342900" indent="-342900">
              <a:buFont typeface="Arial" panose="020B0604020202020204" pitchFamily="34" charset="0"/>
              <a:buChar char="•"/>
            </a:pPr>
            <a:r>
              <a:rPr lang="en-US" sz="2400" dirty="0"/>
              <a:t>Georgia Cancer Programs Leadership Team</a:t>
            </a:r>
          </a:p>
          <a:p>
            <a:pPr marL="342900" indent="-342900">
              <a:buFont typeface="Arial" panose="020B0604020202020204" pitchFamily="34" charset="0"/>
              <a:buChar char="•"/>
            </a:pPr>
            <a:r>
              <a:rPr lang="en-US" sz="2400" dirty="0"/>
              <a:t>I Will Survive, Inc. (Breast Cancer Awareness Project)</a:t>
            </a:r>
          </a:p>
          <a:p>
            <a:pPr marL="342900" indent="-342900">
              <a:buFont typeface="Arial" panose="020B0604020202020204" pitchFamily="34" charset="0"/>
              <a:buChar char="•"/>
            </a:pPr>
            <a:r>
              <a:rPr lang="en-US" sz="2400" b="1" dirty="0"/>
              <a:t>Cervical Cancer Awareness Day at the Georgia Capitol</a:t>
            </a:r>
          </a:p>
          <a:p>
            <a:pPr lvl="1">
              <a:buFont typeface="Courier New" panose="02070309020205020404" pitchFamily="49" charset="0"/>
              <a:buChar char="o"/>
            </a:pPr>
            <a:r>
              <a:rPr lang="en-US" dirty="0">
                <a:solidFill>
                  <a:srgbClr val="FF0000"/>
                </a:solidFill>
              </a:rPr>
              <a:t>Wednesday, January 30, 2019</a:t>
            </a:r>
          </a:p>
          <a:p>
            <a:pPr marL="342900" indent="-342900">
              <a:buFont typeface="Arial" panose="020B0604020202020204" pitchFamily="34" charset="0"/>
              <a:buChar char="•"/>
            </a:pPr>
            <a:r>
              <a:rPr lang="en-US" sz="2400" b="1" dirty="0"/>
              <a:t>National Cancer Survivors Month</a:t>
            </a:r>
            <a:r>
              <a:rPr lang="en-US" sz="2400" dirty="0"/>
              <a:t> (June)</a:t>
            </a:r>
          </a:p>
          <a:p>
            <a:pPr lvl="1">
              <a:buFont typeface="Courier New" panose="02070309020205020404" pitchFamily="49" charset="0"/>
              <a:buChar char="o"/>
            </a:pPr>
            <a:r>
              <a:rPr lang="en-US" dirty="0"/>
              <a:t>Cancer Survivors Fair  </a:t>
            </a:r>
            <a:r>
              <a:rPr lang="en-US" dirty="0">
                <a:solidFill>
                  <a:srgbClr val="FF0000"/>
                </a:solidFill>
              </a:rPr>
              <a:t>(Thursday, June 6, 2019)</a:t>
            </a:r>
          </a:p>
          <a:p>
            <a:pPr lvl="1">
              <a:buFont typeface="Courier New" panose="02070309020205020404" pitchFamily="49" charset="0"/>
              <a:buChar char="o"/>
            </a:pPr>
            <a:r>
              <a:rPr lang="en-US" dirty="0"/>
              <a:t>Cancer Survivors Panel Discussion </a:t>
            </a:r>
            <a:r>
              <a:rPr lang="en-US" dirty="0">
                <a:solidFill>
                  <a:srgbClr val="FF0000"/>
                </a:solidFill>
              </a:rPr>
              <a:t>(Wednesday, June 12, 2019)</a:t>
            </a:r>
          </a:p>
        </p:txBody>
      </p:sp>
    </p:spTree>
    <p:extLst>
      <p:ext uri="{BB962C8B-B14F-4D97-AF65-F5344CB8AC3E}">
        <p14:creationId xmlns:p14="http://schemas.microsoft.com/office/powerpoint/2010/main" val="311745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29159-21A5-4CF4-A7C1-90BCC6CFD8EF}"/>
              </a:ext>
            </a:extLst>
          </p:cNvPr>
          <p:cNvSpPr txBox="1">
            <a:spLocks/>
          </p:cNvSpPr>
          <p:nvPr/>
        </p:nvSpPr>
        <p:spPr>
          <a:xfrm>
            <a:off x="1676400" y="235470"/>
            <a:ext cx="8839200" cy="990600"/>
          </a:xfrm>
          <a:prstGeom prst="rect">
            <a:avLst/>
          </a:prstGeom>
        </p:spPr>
        <p:txBody>
          <a:bodyPr/>
          <a:lstStyle>
            <a:lvl1pPr algn="l" defTabSz="914400" rtl="0" eaLnBrk="1" latinLnBrk="0" hangingPunct="1">
              <a:lnSpc>
                <a:spcPct val="90000"/>
              </a:lnSpc>
              <a:spcBef>
                <a:spcPct val="0"/>
              </a:spcBef>
              <a:buNone/>
              <a:defRPr sz="4000" kern="1200" baseline="0">
                <a:solidFill>
                  <a:schemeClr val="tx1">
                    <a:lumMod val="75000"/>
                    <a:lumOff val="25000"/>
                  </a:schemeClr>
                </a:solidFill>
                <a:latin typeface="Segoe UI Light" panose="020B0502040204020203" pitchFamily="34" charset="0"/>
                <a:ea typeface="+mj-ea"/>
                <a:cs typeface="+mj-cs"/>
              </a:defRPr>
            </a:lvl1pPr>
          </a:lstStyle>
          <a:p>
            <a:pPr algn="ctr"/>
            <a:r>
              <a:rPr lang="en-US" b="1" dirty="0">
                <a:solidFill>
                  <a:schemeClr val="tx1"/>
                </a:solidFill>
              </a:rPr>
              <a:t>Cancer PREVENTION</a:t>
            </a:r>
          </a:p>
        </p:txBody>
      </p:sp>
      <p:pic>
        <p:nvPicPr>
          <p:cNvPr id="3" name="Picture 2" descr="Image result for quote on prevention">
            <a:extLst>
              <a:ext uri="{FF2B5EF4-FFF2-40B4-BE49-F238E27FC236}">
                <a16:creationId xmlns:a16="http://schemas.microsoft.com/office/drawing/2014/main" id="{4074DA30-7008-4A5B-9BD1-1D72BCF65F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507" y="1079293"/>
            <a:ext cx="10702977" cy="53814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580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Image result for public health prevention diagram three levels of prevention">
            <a:extLst>
              <a:ext uri="{FF2B5EF4-FFF2-40B4-BE49-F238E27FC236}">
                <a16:creationId xmlns:a16="http://schemas.microsoft.com/office/drawing/2014/main" id="{E251D903-E6E1-4DFF-905E-B951C38EAB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8939" y="44970"/>
            <a:ext cx="8889166" cy="6610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9721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6">
            <a:extLst>
              <a:ext uri="{FF2B5EF4-FFF2-40B4-BE49-F238E27FC236}">
                <a16:creationId xmlns:a16="http://schemas.microsoft.com/office/drawing/2014/main" id="{C40A7718-95C8-452C-BAE2-27FFDB0C0427}"/>
              </a:ext>
            </a:extLst>
          </p:cNvPr>
          <p:cNvSpPr txBox="1">
            <a:spLocks/>
          </p:cNvSpPr>
          <p:nvPr/>
        </p:nvSpPr>
        <p:spPr>
          <a:xfrm>
            <a:off x="289811" y="1034343"/>
            <a:ext cx="8839200" cy="990600"/>
          </a:xfrm>
          <a:prstGeom prst="rect">
            <a:avLst/>
          </a:prstGeom>
        </p:spPr>
        <p:txBody>
          <a:bodyPr anchor="b">
            <a:normAutofit fontScale="90000" lnSpcReduction="20000"/>
          </a:bodyPr>
          <a:lstStyle>
            <a:lvl1pPr algn="l" defTabSz="914400" rtl="0" eaLnBrk="1" latinLnBrk="0" hangingPunct="1">
              <a:lnSpc>
                <a:spcPct val="90000"/>
              </a:lnSpc>
              <a:spcBef>
                <a:spcPct val="0"/>
              </a:spcBef>
              <a:buNone/>
              <a:defRPr sz="4000" kern="1200" baseline="0">
                <a:solidFill>
                  <a:srgbClr val="EC1C28"/>
                </a:solidFill>
                <a:latin typeface="Segoe UI Light" panose="020B0502040204020203" pitchFamily="34" charset="0"/>
                <a:ea typeface="+mj-ea"/>
                <a:cs typeface="Segoe UI Light" panose="020B0502040204020203" pitchFamily="34" charset="0"/>
              </a:defRPr>
            </a:lvl1pPr>
          </a:lstStyle>
          <a:p>
            <a:r>
              <a:rPr lang="en-US" b="1" dirty="0"/>
              <a:t> </a:t>
            </a:r>
            <a:r>
              <a:rPr lang="en-US" sz="4900" b="1" dirty="0">
                <a:solidFill>
                  <a:schemeClr val="tx1"/>
                </a:solidFill>
              </a:rPr>
              <a:t>Cancer PREVENTION Projects</a:t>
            </a:r>
            <a:br>
              <a:rPr lang="en-US" sz="5300" b="1" dirty="0"/>
            </a:br>
            <a:endParaRPr lang="en-US" b="1" dirty="0"/>
          </a:p>
        </p:txBody>
      </p:sp>
      <p:sp>
        <p:nvSpPr>
          <p:cNvPr id="7" name="TextBox 6">
            <a:extLst>
              <a:ext uri="{FF2B5EF4-FFF2-40B4-BE49-F238E27FC236}">
                <a16:creationId xmlns:a16="http://schemas.microsoft.com/office/drawing/2014/main" id="{30305D77-99E8-4190-958C-EE316936A486}"/>
              </a:ext>
            </a:extLst>
          </p:cNvPr>
          <p:cNvSpPr txBox="1"/>
          <p:nvPr/>
        </p:nvSpPr>
        <p:spPr>
          <a:xfrm>
            <a:off x="1379095" y="3264109"/>
            <a:ext cx="8991601" cy="4154984"/>
          </a:xfrm>
          <a:prstGeom prst="rect">
            <a:avLst/>
          </a:prstGeom>
          <a:noFill/>
        </p:spPr>
        <p:txBody>
          <a:bodyPr wrap="square" rtlCol="0">
            <a:spAutoFit/>
          </a:bodyPr>
          <a:lstStyle/>
          <a:p>
            <a:pPr marL="342900" indent="-342900">
              <a:buFont typeface="Arial" panose="020B0604020202020204" pitchFamily="34" charset="0"/>
              <a:buChar char="•"/>
            </a:pPr>
            <a:r>
              <a:rPr lang="en-US" sz="2400" b="1" dirty="0">
                <a:latin typeface="+mj-lt"/>
              </a:rPr>
              <a:t>Pathways to Freedom (</a:t>
            </a:r>
            <a:r>
              <a:rPr lang="en-US" sz="2400" b="1" dirty="0"/>
              <a:t>Tobacco Cessation)</a:t>
            </a:r>
          </a:p>
          <a:p>
            <a:pPr lvl="2"/>
            <a:r>
              <a:rPr lang="en-US" sz="2400" dirty="0">
                <a:latin typeface="+mj-lt"/>
              </a:rPr>
              <a:t>-National African American Tobacco Prevention Network</a:t>
            </a:r>
          </a:p>
          <a:p>
            <a:pPr marL="800100" lvl="1" indent="-342900">
              <a:buFont typeface="Arial" panose="020B0604020202020204" pitchFamily="34" charset="0"/>
              <a:buChar char="•"/>
            </a:pPr>
            <a:endParaRPr lang="en-US" sz="2400" dirty="0">
              <a:latin typeface="+mj-lt"/>
            </a:endParaRPr>
          </a:p>
          <a:p>
            <a:pPr marL="342900" indent="-342900">
              <a:buFont typeface="Arial" panose="020B0604020202020204" pitchFamily="34" charset="0"/>
              <a:buChar char="•"/>
            </a:pPr>
            <a:r>
              <a:rPr lang="en-US" sz="2400" b="1" dirty="0"/>
              <a:t>Youth Healthy Eating Cancer Prevention Project</a:t>
            </a:r>
          </a:p>
          <a:p>
            <a:pPr lvl="2"/>
            <a:r>
              <a:rPr lang="en-US" sz="2400" dirty="0">
                <a:latin typeface="+mj-lt"/>
              </a:rPr>
              <a:t>-Logan Wilkes Foundation</a:t>
            </a:r>
          </a:p>
          <a:p>
            <a:pPr lvl="2"/>
            <a:endParaRPr lang="en-US" sz="2400" dirty="0">
              <a:latin typeface="+mj-lt"/>
            </a:endParaRPr>
          </a:p>
          <a:p>
            <a:pPr marL="342900" lvl="0" indent="-342900">
              <a:buFont typeface="Arial" panose="020B0604020202020204" pitchFamily="34" charset="0"/>
              <a:buChar char="•"/>
            </a:pPr>
            <a:r>
              <a:rPr lang="en-US" sz="2400" b="1" dirty="0">
                <a:latin typeface="+mj-lt"/>
              </a:rPr>
              <a:t>HPV Cancer-related Awareness Project</a:t>
            </a:r>
          </a:p>
          <a:p>
            <a:pPr lvl="2"/>
            <a:r>
              <a:rPr lang="en-US" sz="2400" dirty="0">
                <a:latin typeface="+mj-lt"/>
              </a:rPr>
              <a:t>-Cancer Pathways</a:t>
            </a:r>
          </a:p>
          <a:p>
            <a:pPr lvl="2"/>
            <a:r>
              <a:rPr lang="en-US" sz="2400" dirty="0">
                <a:latin typeface="+mj-lt"/>
              </a:rPr>
              <a:t>-</a:t>
            </a:r>
            <a:r>
              <a:rPr lang="en-US" sz="2400" i="1" dirty="0">
                <a:latin typeface="+mj-lt"/>
              </a:rPr>
              <a:t>Someone You Love </a:t>
            </a:r>
          </a:p>
          <a:p>
            <a:pPr marL="342900" lvl="0" indent="-342900">
              <a:buFont typeface="Arial" panose="020B0604020202020204" pitchFamily="34" charset="0"/>
              <a:buChar char="•"/>
            </a:pPr>
            <a:endParaRPr lang="en-US" sz="2400" dirty="0">
              <a:latin typeface="+mj-lt"/>
            </a:endParaRPr>
          </a:p>
          <a:p>
            <a:pPr marL="342900" lvl="0" indent="-342900">
              <a:buFont typeface="Arial" panose="020B0604020202020204" pitchFamily="34" charset="0"/>
              <a:buChar char="•"/>
            </a:pPr>
            <a:endParaRPr lang="en-US" sz="2400" dirty="0">
              <a:latin typeface="+mj-lt"/>
            </a:endParaRPr>
          </a:p>
        </p:txBody>
      </p:sp>
    </p:spTree>
    <p:extLst>
      <p:ext uri="{BB962C8B-B14F-4D97-AF65-F5344CB8AC3E}">
        <p14:creationId xmlns:p14="http://schemas.microsoft.com/office/powerpoint/2010/main" val="3459533742"/>
      </p:ext>
    </p:extLst>
  </p:cSld>
  <p:clrMapOvr>
    <a:masterClrMapping/>
  </p:clrMapOvr>
</p:sld>
</file>

<file path=ppt/theme/theme1.xml><?xml version="1.0" encoding="utf-8"?>
<a:theme xmlns:a="http://schemas.openxmlformats.org/drawingml/2006/main" name="Final DPH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nal DPH Theme" id="{E1CCD909-0D60-49BD-A0F7-5463BC2A0010}" vid="{91C0C1DB-AF6D-4B8B-8C55-A08C88F13158}"/>
    </a:ext>
  </a:extLst>
</a:theme>
</file>

<file path=docProps/app.xml><?xml version="1.0" encoding="utf-8"?>
<Properties xmlns="http://schemas.openxmlformats.org/officeDocument/2006/extended-properties" xmlns:vt="http://schemas.openxmlformats.org/officeDocument/2006/docPropsVTypes">
  <Template>DPH Power Point Template July 2018</Template>
  <TotalTime>241</TotalTime>
  <Words>1462</Words>
  <Application>Microsoft Office PowerPoint</Application>
  <PresentationFormat>Widescreen</PresentationFormat>
  <Paragraphs>148</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Calibri Light</vt:lpstr>
      <vt:lpstr>Courier New</vt:lpstr>
      <vt:lpstr>Segoe UI</vt:lpstr>
      <vt:lpstr>Segoe UI Light</vt:lpstr>
      <vt:lpstr>Segoe UI Semibold</vt:lpstr>
      <vt:lpstr>Wingdings</vt:lpstr>
      <vt:lpstr>Final DPH Theme</vt:lpstr>
      <vt:lpstr>Partnering to PREVENT Cancer!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BREAST AND CERVICAL CANCER PROGRAM</vt:lpstr>
      <vt:lpstr>PowerPoint Presentation</vt:lpstr>
      <vt:lpstr>PowerPoint Presentation</vt:lpstr>
      <vt:lpstr>PowerPoint Presentation</vt:lpstr>
      <vt:lpstr>PowerPoint Presentation</vt:lpstr>
      <vt:lpstr>Chronic Disease University  Georgia Cancer State Aid (CSA)</vt:lpstr>
      <vt:lpstr>Georgia Cancer State Aid Program</vt:lpstr>
      <vt:lpstr>Special Populations Impacted</vt:lpstr>
      <vt:lpstr>Georgia Cancer State Aid Program Goals</vt:lpstr>
      <vt:lpstr>Georgia Cancer State Aid Program Medical Priorities</vt:lpstr>
      <vt:lpstr>Georgia Cancer State Aid Program FY 18 Measurable Objectives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Broom, Cathy</dc:creator>
  <cp:lastModifiedBy>Disease, Chronic</cp:lastModifiedBy>
  <cp:revision>55</cp:revision>
  <cp:lastPrinted>2018-07-23T15:31:29Z</cp:lastPrinted>
  <dcterms:created xsi:type="dcterms:W3CDTF">2018-07-17T20:23:15Z</dcterms:created>
  <dcterms:modified xsi:type="dcterms:W3CDTF">2018-07-23T15:35:26Z</dcterms:modified>
</cp:coreProperties>
</file>