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notesMasterIdLst>
    <p:notesMasterId r:id="rId27"/>
  </p:notesMasterIdLst>
  <p:sldIdLst>
    <p:sldId id="260" r:id="rId2"/>
    <p:sldId id="269" r:id="rId3"/>
    <p:sldId id="270" r:id="rId4"/>
    <p:sldId id="261" r:id="rId5"/>
    <p:sldId id="273" r:id="rId6"/>
    <p:sldId id="274" r:id="rId7"/>
    <p:sldId id="280" r:id="rId8"/>
    <p:sldId id="279" r:id="rId9"/>
    <p:sldId id="275" r:id="rId10"/>
    <p:sldId id="264" r:id="rId11"/>
    <p:sldId id="259" r:id="rId12"/>
    <p:sldId id="283" r:id="rId13"/>
    <p:sldId id="262" r:id="rId14"/>
    <p:sldId id="266" r:id="rId15"/>
    <p:sldId id="281" r:id="rId16"/>
    <p:sldId id="284" r:id="rId17"/>
    <p:sldId id="285" r:id="rId18"/>
    <p:sldId id="286" r:id="rId19"/>
    <p:sldId id="288" r:id="rId20"/>
    <p:sldId id="289" r:id="rId21"/>
    <p:sldId id="290" r:id="rId22"/>
    <p:sldId id="282" r:id="rId23"/>
    <p:sldId id="276" r:id="rId24"/>
    <p:sldId id="277" r:id="rId25"/>
    <p:sldId id="278" r:id="rId26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mith, Shlonda" initials="SS" lastIdx="36" clrIdx="0">
    <p:extLst>
      <p:ext uri="{19B8F6BF-5375-455C-9EA6-DF929625EA0E}">
        <p15:presenceInfo xmlns:p15="http://schemas.microsoft.com/office/powerpoint/2012/main" userId="Smith, Shlonda" providerId="None"/>
      </p:ext>
    </p:extLst>
  </p:cmAuthor>
  <p:cmAuthor id="2" name="Riley, Cheryl" initials="RC" lastIdx="14" clrIdx="1">
    <p:extLst>
      <p:ext uri="{19B8F6BF-5375-455C-9EA6-DF929625EA0E}">
        <p15:presenceInfo xmlns:p15="http://schemas.microsoft.com/office/powerpoint/2012/main" userId="Riley, Cheryl" providerId="None"/>
      </p:ext>
    </p:extLst>
  </p:cmAuthor>
  <p:cmAuthor id="3" name="Damon, Angela" initials="DA" lastIdx="4" clrIdx="2">
    <p:extLst>
      <p:ext uri="{19B8F6BF-5375-455C-9EA6-DF929625EA0E}">
        <p15:presenceInfo xmlns:p15="http://schemas.microsoft.com/office/powerpoint/2012/main" userId="Damon, Angela" providerId="None"/>
      </p:ext>
    </p:extLst>
  </p:cmAuthor>
  <p:cmAuthor id="4" name="Osmani, LaToya" initials="OL" lastIdx="2" clrIdx="3">
    <p:extLst>
      <p:ext uri="{19B8F6BF-5375-455C-9EA6-DF929625EA0E}">
        <p15:presenceInfo xmlns:p15="http://schemas.microsoft.com/office/powerpoint/2012/main" userId="Osmani, LaTo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771" autoAdjust="0"/>
  </p:normalViewPr>
  <p:slideViewPr>
    <p:cSldViewPr>
      <p:cViewPr varScale="1">
        <p:scale>
          <a:sx n="72" d="100"/>
          <a:sy n="72" d="100"/>
        </p:scale>
        <p:origin x="114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5733" y="0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052A9DE3-CB11-4FE9-AC07-5C2040C30450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41" tIns="45770" rIns="91541" bIns="457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9" y="4420950"/>
            <a:ext cx="5614668" cy="4187349"/>
          </a:xfrm>
          <a:prstGeom prst="rect">
            <a:avLst/>
          </a:prstGeom>
        </p:spPr>
        <p:txBody>
          <a:bodyPr vert="horz" lIns="91541" tIns="45770" rIns="91541" bIns="4577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5733" y="8838722"/>
            <a:ext cx="3042603" cy="465615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5B1FF406-4349-4F71-AA9C-A2919EB4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24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FF406-4349-4F71-AA9C-A2919EB4F68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0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FF406-4349-4F71-AA9C-A2919EB4F68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10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FF406-4349-4F71-AA9C-A2919EB4F68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02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FF406-4349-4F71-AA9C-A2919EB4F68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73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Note for the facilitator:</a:t>
            </a:r>
            <a:r>
              <a:rPr lang="en-US" dirty="0"/>
              <a:t> Ask</a:t>
            </a:r>
            <a:r>
              <a:rPr lang="en-US" baseline="0" dirty="0"/>
              <a:t> learners to be mindful of other peers presenting and to keep presentations at a minimum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FF406-4349-4F71-AA9C-A2919EB4F68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12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DPH_PP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03188"/>
            <a:ext cx="9144000" cy="706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17903"/>
            <a:ext cx="9144000" cy="1901952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90"/>
          <p:cNvSpPr>
            <a:spLocks noChangeArrowheads="1"/>
          </p:cNvSpPr>
          <p:nvPr userDrawn="1"/>
        </p:nvSpPr>
        <p:spPr bwMode="auto">
          <a:xfrm>
            <a:off x="2782888" y="3675063"/>
            <a:ext cx="6172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Presentation to: </a:t>
            </a: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Presented by:</a:t>
            </a: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Date: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en-US" dirty="0">
              <a:solidFill>
                <a:srgbClr val="00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6D1026-17F7-40D6-AF78-CA9618840B55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0545A8-5FE0-417D-9A11-E54C6869CF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8251B7-2DA2-46D2-9F8B-14EDC82EE9DD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70DC63-F8D0-4EEB-B927-01BFB54947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324572-11D9-453F-A41B-7C09992D24C9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D69AF-1843-4120-837B-363FCF10EB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3350"/>
            <a:ext cx="9144000" cy="710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86334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CA12F5-1842-446C-A6AF-3603314DDAFF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982C2C-9DF9-4754-AE96-6ADF066528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DD280C-4C7A-4A78-97D9-73E815FE8199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7A0C4-7B6E-4AA0-B937-25DB1836DB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DD280C-4C7A-4A78-97D9-73E815FE8199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E7A0C4-7B6E-4AA0-B937-25DB1836DB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4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20BB3B-0441-4DA8-AF71-550B9019B22C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82FB86-571C-4FB7-A2C9-92265AC0F5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F56162-CCBD-495A-B1FD-D4AA44F3F3A6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CBFF0-3E49-4BB0-8140-B8AEDF30F9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AB5045-7FC0-41C3-978D-5F9400957537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D3F53-4215-46A5-948E-95F23085F2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15753F-3E5B-4571-871E-5A1C54717063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DCCDE6-747B-4FE3-834F-3BCCE07ED4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681098-4C0E-41BF-8522-F71BCF98CB52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BE0E10-6F68-4C21-9F71-063DE45538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8392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Segoe UI" pitchFamily="34" charset="0"/>
                <a:ea typeface="+mj-ea"/>
                <a:cs typeface="Segoe UI" pitchFamily="34" charset="0"/>
              </a:rPr>
              <a:t>Use of bullets when you have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0932AF1-9B09-493D-A42B-8BC1590F1A8C}" type="datetimeFigureOut">
              <a:rPr lang="en-US" smtClean="0"/>
              <a:pPr>
                <a:defRPr/>
              </a:pPr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E25EFF0-A14D-4684-8537-67F24F51B0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" descr="DPH_PPT2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-103188"/>
            <a:ext cx="9144000" cy="706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5" r:id="rId2"/>
    <p:sldLayoutId id="2147483816" r:id="rId3"/>
    <p:sldLayoutId id="2147483824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5" r:id="rId12"/>
  </p:sldLayoutIdLst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None/>
        <a:tabLst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line-stopwatch.com/bomb-countdown/full-screen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cheryl.riley@dph.ga.gov" TargetMode="Externa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icnss.fns.usda.gov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xmlns="" id="{B37F2281-92E1-4349-9F49-26D7EDAA2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Creating Prenatal Resource Lists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xmlns="" id="{5D0D9C79-DB11-4DEB-B6BF-08E4AC2E8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0" y="4191000"/>
            <a:ext cx="6400800" cy="1143000"/>
          </a:xfrm>
        </p:spPr>
        <p:txBody>
          <a:bodyPr>
            <a:normAutofit fontScale="92500"/>
          </a:bodyPr>
          <a:lstStyle/>
          <a:p>
            <a:pPr algn="l"/>
            <a:r>
              <a:rPr lang="en-US" sz="2200" dirty="0"/>
              <a:t>Presentation to: Breastfeeding Coordinator’s Meeting</a:t>
            </a:r>
          </a:p>
          <a:p>
            <a:pPr algn="l"/>
            <a:r>
              <a:rPr lang="en-US" sz="2200" dirty="0"/>
              <a:t>Presented by:  Cheryl L. Riley MBA, </a:t>
            </a:r>
            <a:r>
              <a:rPr lang="en-US" sz="2200" dirty="0" smtClean="0"/>
              <a:t>CLC</a:t>
            </a:r>
          </a:p>
          <a:p>
            <a:pPr algn="l"/>
            <a:r>
              <a:rPr lang="en-US" sz="2200" dirty="0" smtClean="0"/>
              <a:t>Date:  9-13-2017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50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ACB8BA-34D1-4B61-96C1-B2F1ABE79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Content of prenatal resource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4AAE41-27C2-4790-8EB2-A16083E18A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Breastfeeding classes: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How to sign up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When are classes? (i.e. date(s) and time(s))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Where are classes taught?</a:t>
            </a:r>
          </a:p>
          <a:p>
            <a:r>
              <a:rPr lang="en-US" dirty="0"/>
              <a:t>Peer Counselor Program: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What is a peer counselor’s role?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When is a peer counselor available?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What else can we share about peers?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Some are CLCs, CLEs, IBCLCs</a:t>
            </a:r>
          </a:p>
          <a:p>
            <a:r>
              <a:rPr lang="en-US" dirty="0"/>
              <a:t>Other district/clinic breastfeeding support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50701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General “How Abouts”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A63829E2-F2C3-41BE-9217-FAB04AD73C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Creative but conservative</a:t>
            </a:r>
          </a:p>
          <a:p>
            <a:r>
              <a:rPr lang="en-US" dirty="0"/>
              <a:t>Simplify communication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Use “Twitter test”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Try to keep your message between 30-50 characters</a:t>
            </a:r>
          </a:p>
          <a:p>
            <a:r>
              <a:rPr lang="en-US" dirty="0"/>
              <a:t>Steer clear of too much information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Participants will retain information better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Keep information simple and short (KISS)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Use relevant information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pPr lvl="2">
              <a:buFont typeface="Courier New" panose="02070309020205020404" pitchFamily="49" charset="0"/>
              <a:buChar char="o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0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“How Abouts”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Information can be a combination of internal WIC sources and external resources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WIC Peer Counselors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WIC International Board Certified Lactation Consultants (IBCLCs)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Hospital Lactation services that are free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Breastfeeding Support Groups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La Leche League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Baby Café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684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C664A8E3-88D3-4EAE-A561-C8141ADC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Prenatal Resource List Maintenance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7021AA4-C3A0-49C9-9601-D9261DB1D2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Your resource list can be district or clinic specific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 information should be updated </a:t>
            </a:r>
            <a:r>
              <a:rPr lang="en-US" dirty="0" smtClean="0"/>
              <a:t>annually</a:t>
            </a:r>
            <a:endParaRPr lang="en-US" dirty="0"/>
          </a:p>
          <a:p>
            <a:endParaRPr lang="en-US" dirty="0"/>
          </a:p>
          <a:p>
            <a:r>
              <a:rPr lang="en-US" dirty="0"/>
              <a:t>Staff changes </a:t>
            </a:r>
            <a:r>
              <a:rPr lang="en-US" dirty="0" smtClean="0"/>
              <a:t>(ex. New hire and separation of staff) and </a:t>
            </a:r>
            <a:r>
              <a:rPr lang="en-US" dirty="0"/>
              <a:t>policy updates should be updated </a:t>
            </a:r>
            <a:r>
              <a:rPr lang="en-US" dirty="0" smtClean="0"/>
              <a:t>at a minimum of every six (6) months.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709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3716A4-CACC-4DEF-B2D5-1454DAD78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Printed Resources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D8F21A-A8E9-44FF-A99E-70F041799F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Easy to browse</a:t>
            </a:r>
          </a:p>
          <a:p>
            <a:r>
              <a:rPr lang="en-US" dirty="0"/>
              <a:t>Connect directly with mom instead of waiting for mom to initiate action</a:t>
            </a:r>
          </a:p>
          <a:p>
            <a:r>
              <a:rPr lang="en-US" dirty="0"/>
              <a:t>Easily on hand for reference, even when online options are not available </a:t>
            </a:r>
          </a:p>
          <a:p>
            <a:r>
              <a:rPr lang="en-US" dirty="0"/>
              <a:t>Will share with other moms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14350" indent="-457200"/>
            <a:r>
              <a:rPr lang="en-US" dirty="0"/>
              <a:t>Not heavily used</a:t>
            </a:r>
          </a:p>
          <a:p>
            <a:pPr marL="514350" indent="-457200"/>
            <a:r>
              <a:rPr lang="en-US" dirty="0"/>
              <a:t>Not readily accessible</a:t>
            </a:r>
          </a:p>
          <a:p>
            <a:pPr marL="514350" indent="-457200"/>
            <a:r>
              <a:rPr lang="en-US" dirty="0"/>
              <a:t>Not easily updated</a:t>
            </a:r>
          </a:p>
          <a:p>
            <a:pPr marL="514350" indent="-457200"/>
            <a:r>
              <a:rPr lang="en-US" dirty="0"/>
              <a:t>Not cost effective</a:t>
            </a:r>
          </a:p>
          <a:p>
            <a:pPr marL="514350" indent="-457200"/>
            <a:r>
              <a:rPr lang="en-US" dirty="0"/>
              <a:t>Not consistent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36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Electronic Resources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Pros			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Convenient</a:t>
            </a:r>
          </a:p>
          <a:p>
            <a:r>
              <a:rPr lang="en-US" dirty="0"/>
              <a:t>Easy to update</a:t>
            </a:r>
          </a:p>
          <a:p>
            <a:r>
              <a:rPr lang="en-US" dirty="0"/>
              <a:t>Resources stay current</a:t>
            </a:r>
          </a:p>
          <a:p>
            <a:r>
              <a:rPr lang="en-US" dirty="0"/>
              <a:t>Speaks the millennial  language</a:t>
            </a:r>
          </a:p>
          <a:p>
            <a:r>
              <a:rPr lang="en-US" dirty="0"/>
              <a:t>Easily shared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Can only be accessed with electronic device(s)</a:t>
            </a:r>
          </a:p>
          <a:p>
            <a:r>
              <a:rPr lang="en-US" dirty="0"/>
              <a:t>May take up space on electronic device(s)</a:t>
            </a:r>
          </a:p>
          <a:p>
            <a:r>
              <a:rPr lang="en-US" dirty="0"/>
              <a:t>Have to wait for mom to initiate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97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</p:spTree>
    <p:extLst>
      <p:ext uri="{BB962C8B-B14F-4D97-AF65-F5344CB8AC3E}">
        <p14:creationId xmlns:p14="http://schemas.microsoft.com/office/powerpoint/2010/main" val="2321300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Creating Your Own Prenatal Resource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Instructions: </a:t>
            </a:r>
          </a:p>
          <a:p>
            <a:r>
              <a:rPr lang="en-US" dirty="0"/>
              <a:t>Look at the picture card that was given to you</a:t>
            </a:r>
          </a:p>
          <a:p>
            <a:r>
              <a:rPr lang="en-US" dirty="0"/>
              <a:t>Find your partners based on the chart below: </a:t>
            </a:r>
          </a:p>
          <a:p>
            <a:pPr marL="0" indent="0"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41913"/>
              </p:ext>
            </p:extLst>
          </p:nvPr>
        </p:nvGraphicFramePr>
        <p:xfrm>
          <a:off x="1524000" y="2895600"/>
          <a:ext cx="6096000" cy="348488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Partners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Jackson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Michael,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Tito, Marlon, Jermaine, Jackie 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Scooby Doo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Fred, Velma, Daphne,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Shaggy, Scooby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Spice Girls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Scary Spice, Sporty Spice, Baby Spice, Ginger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Spice, Posh Spice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Simpsons Family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Homer, Marge, Bart,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Lisa, Maggie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One Direction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Harry, Niall,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Liam, Louis, Zayn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b="1" smtClean="0">
                          <a:solidFill>
                            <a:schemeClr val="tx1"/>
                          </a:solidFill>
                        </a:rPr>
                        <a:t>Kardashian/Jenner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Sisters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Kim, Kourtney, Khloe,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Kendall, Kylie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214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Creating Your Own Prenatal Resource Template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Instructions: </a:t>
            </a:r>
          </a:p>
          <a:p>
            <a:r>
              <a:rPr lang="en-US" dirty="0"/>
              <a:t>You and your team choose a butcher paper to stand by (markers will be provided) </a:t>
            </a:r>
          </a:p>
          <a:p>
            <a:endParaRPr lang="en-US" dirty="0"/>
          </a:p>
          <a:p>
            <a:r>
              <a:rPr lang="en-US" dirty="0"/>
              <a:t>As a group, you will be creating your own template for a prenatal resource list </a:t>
            </a:r>
          </a:p>
          <a:p>
            <a:endParaRPr lang="en-US" dirty="0"/>
          </a:p>
          <a:p>
            <a:r>
              <a:rPr lang="en-US" dirty="0"/>
              <a:t>You may create your template in any manner that you would like, however, specific items are required to be on the template</a:t>
            </a:r>
          </a:p>
        </p:txBody>
      </p:sp>
    </p:spTree>
    <p:extLst>
      <p:ext uri="{BB962C8B-B14F-4D97-AF65-F5344CB8AC3E}">
        <p14:creationId xmlns:p14="http://schemas.microsoft.com/office/powerpoint/2010/main" val="4265941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Creating Your Own Prenatal Resource Template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Instructions: </a:t>
            </a:r>
          </a:p>
          <a:p>
            <a:r>
              <a:rPr lang="en-US" b="1" dirty="0"/>
              <a:t>Required items to be on template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Breastfeeding class information </a:t>
            </a:r>
          </a:p>
          <a:p>
            <a:pPr lvl="1"/>
            <a:r>
              <a:rPr lang="en-US" dirty="0"/>
              <a:t>Peer Counselor information </a:t>
            </a:r>
          </a:p>
          <a:p>
            <a:pPr lvl="1"/>
            <a:r>
              <a:rPr lang="en-US" dirty="0"/>
              <a:t>Additional breastfeeding support </a:t>
            </a:r>
          </a:p>
          <a:p>
            <a:pPr lvl="1"/>
            <a:r>
              <a:rPr lang="en-US" dirty="0"/>
              <a:t>Internal and external WIC </a:t>
            </a:r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WIC and DPH logo</a:t>
            </a:r>
            <a:endParaRPr lang="en-US" dirty="0"/>
          </a:p>
          <a:p>
            <a:pPr lvl="1"/>
            <a:r>
              <a:rPr lang="en-US" dirty="0"/>
              <a:t>Non-discrimination statement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Feel free to incorporate additional items you find necessary to be on your template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600" b="1" dirty="0"/>
              <a:t>Note: Utilize previous slides in this presentation as guidance to create your template. Ask questions as needed. 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76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6FA2F2-200F-4D47-A449-94049D7AD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067121-A809-405C-B7EA-B480934180D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 the purpose of a prenatal resource list 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Identify suggested components of a prenatal resource list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Analyze and revise existing prenatal resource lists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Compare and contrast the pros and cons of electronic versus written resource lists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084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Creating Your Own Prenatal Resource Template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Instructions: </a:t>
            </a:r>
          </a:p>
          <a:p>
            <a:r>
              <a:rPr lang="en-US" dirty="0"/>
              <a:t>You will have </a:t>
            </a:r>
            <a:r>
              <a:rPr lang="en-US" b="1" dirty="0"/>
              <a:t>30 minutes </a:t>
            </a:r>
            <a:r>
              <a:rPr lang="en-US" dirty="0"/>
              <a:t>to create your template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Timer</a:t>
            </a:r>
            <a:r>
              <a:rPr lang="en-US" dirty="0"/>
              <a:t> will be shown on screen to keep track of time </a:t>
            </a:r>
          </a:p>
          <a:p>
            <a:endParaRPr lang="en-US" dirty="0"/>
          </a:p>
          <a:p>
            <a:r>
              <a:rPr lang="en-US" dirty="0"/>
              <a:t>One group member from each group will be encouraged to present on their group’s template</a:t>
            </a:r>
          </a:p>
        </p:txBody>
      </p:sp>
    </p:spTree>
    <p:extLst>
      <p:ext uri="{BB962C8B-B14F-4D97-AF65-F5344CB8AC3E}">
        <p14:creationId xmlns:p14="http://schemas.microsoft.com/office/powerpoint/2010/main" val="3583699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presentations</a:t>
            </a:r>
          </a:p>
        </p:txBody>
      </p:sp>
    </p:spTree>
    <p:extLst>
      <p:ext uri="{BB962C8B-B14F-4D97-AF65-F5344CB8AC3E}">
        <p14:creationId xmlns:p14="http://schemas.microsoft.com/office/powerpoint/2010/main" val="2339094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Think simple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Think visually appealing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Think accuracy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Think appropriate</a:t>
            </a:r>
          </a:p>
        </p:txBody>
      </p:sp>
    </p:spTree>
    <p:extLst>
      <p:ext uri="{BB962C8B-B14F-4D97-AF65-F5344CB8AC3E}">
        <p14:creationId xmlns:p14="http://schemas.microsoft.com/office/powerpoint/2010/main" val="3211057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CDE216A-D621-4745-B089-FFA7508B2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86000"/>
            <a:ext cx="8839200" cy="990600"/>
          </a:xfrm>
        </p:spPr>
        <p:txBody>
          <a:bodyPr/>
          <a:lstStyle/>
          <a:p>
            <a:r>
              <a:rPr lang="en-US" i="1" dirty="0"/>
              <a:t>What questions do you have?</a:t>
            </a:r>
          </a:p>
        </p:txBody>
      </p:sp>
    </p:spTree>
    <p:extLst>
      <p:ext uri="{BB962C8B-B14F-4D97-AF65-F5344CB8AC3E}">
        <p14:creationId xmlns:p14="http://schemas.microsoft.com/office/powerpoint/2010/main" val="2365145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1560" y="2209800"/>
            <a:ext cx="704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j-lt"/>
              </a:rPr>
              <a:t>Cheryl L. Riley MBA, CLC</a:t>
            </a:r>
          </a:p>
          <a:p>
            <a:pPr algn="ctr"/>
            <a:r>
              <a:rPr lang="en-US" sz="2400" dirty="0">
                <a:latin typeface="+mj-lt"/>
              </a:rPr>
              <a:t>GA WIC Program</a:t>
            </a:r>
          </a:p>
          <a:p>
            <a:pPr algn="ctr"/>
            <a:r>
              <a:rPr lang="en-US" sz="2400" dirty="0">
                <a:latin typeface="+mj-lt"/>
              </a:rPr>
              <a:t>404-657-4857</a:t>
            </a:r>
          </a:p>
          <a:p>
            <a:pPr algn="ctr"/>
            <a:r>
              <a:rPr lang="en-US" sz="2400" dirty="0" smtClean="0">
                <a:latin typeface="+mj-lt"/>
                <a:hlinkClick r:id="rId2"/>
              </a:rPr>
              <a:t>cheryl.riley@dph.ga.gov</a:t>
            </a:r>
            <a:endParaRPr lang="en-US" sz="2400" dirty="0" smtClean="0">
              <a:latin typeface="+mj-lt"/>
            </a:endParaRPr>
          </a:p>
          <a:p>
            <a:pPr algn="ctr"/>
            <a:r>
              <a:rPr lang="en-US" sz="2400" dirty="0" smtClean="0">
                <a:latin typeface="+mj-lt"/>
              </a:rPr>
              <a:t>WIC Special Projects</a:t>
            </a:r>
            <a:endParaRPr lang="en-US" sz="2400" dirty="0">
              <a:latin typeface="+mj-lt"/>
            </a:endParaRPr>
          </a:p>
          <a:p>
            <a:pPr algn="ctr"/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529997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362200"/>
            <a:ext cx="8839200" cy="990600"/>
          </a:xfrm>
        </p:spPr>
        <p:txBody>
          <a:bodyPr/>
          <a:lstStyle/>
          <a:p>
            <a:r>
              <a:rPr lang="en-US" dirty="0"/>
              <a:t>Thank you! </a:t>
            </a:r>
          </a:p>
        </p:txBody>
      </p:sp>
    </p:spTree>
    <p:extLst>
      <p:ext uri="{BB962C8B-B14F-4D97-AF65-F5344CB8AC3E}">
        <p14:creationId xmlns:p14="http://schemas.microsoft.com/office/powerpoint/2010/main" val="1969363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14BCFF-B68B-40AA-ADB4-713298A9F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do we create a resource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A6D27D-A186-44E2-A56D-66E158849B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Share what services are provided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Inform on how to be contacted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Provide guided support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Link participant with local resources</a:t>
            </a:r>
          </a:p>
        </p:txBody>
      </p:sp>
    </p:spTree>
    <p:extLst>
      <p:ext uri="{BB962C8B-B14F-4D97-AF65-F5344CB8AC3E}">
        <p14:creationId xmlns:p14="http://schemas.microsoft.com/office/powerpoint/2010/main" val="221149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DAC684-4E74-46E8-9826-E91F80F6A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DNA of a prenatal resource list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DA7B7C27-D6F7-491D-AB7D-7A72109CED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Language 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How to ensure the reader understands </a:t>
            </a:r>
          </a:p>
          <a:p>
            <a:r>
              <a:rPr lang="en-US" dirty="0"/>
              <a:t>Learning Style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How an individual gains knowledge</a:t>
            </a:r>
          </a:p>
          <a:p>
            <a:r>
              <a:rPr lang="en-US" dirty="0"/>
              <a:t>Layout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How items are arranged on a page</a:t>
            </a:r>
          </a:p>
          <a:p>
            <a:r>
              <a:rPr lang="en-US" dirty="0"/>
              <a:t>Design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How text, images, and other items are arranged visually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8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AAA8D3-44B6-4025-8FB0-FD89BD7E7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B55BE9-4DDB-4FC7-BBD9-2942563BF9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Clear, Concise, and Accurate</a:t>
            </a:r>
          </a:p>
          <a:p>
            <a:endParaRPr lang="en-US" dirty="0"/>
          </a:p>
          <a:p>
            <a:r>
              <a:rPr lang="en-US" dirty="0"/>
              <a:t>Short Sentences</a:t>
            </a:r>
          </a:p>
          <a:p>
            <a:endParaRPr lang="en-US" dirty="0"/>
          </a:p>
          <a:p>
            <a:r>
              <a:rPr lang="en-US" dirty="0"/>
              <a:t>Literacy Appropriate</a:t>
            </a:r>
          </a:p>
          <a:p>
            <a:endParaRPr lang="en-US" dirty="0"/>
          </a:p>
          <a:p>
            <a:r>
              <a:rPr lang="en-US" dirty="0"/>
              <a:t>Culturally Appropriate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41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713014-39C0-4E73-A5DC-0B33C1B4B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BA79BE-9948-4F30-9B05-ACB6A8F57E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600" dirty="0"/>
              <a:t>Nutrition Services Standards 7 suggests messages to participants be: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Accurate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Relevant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Consistent 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https://wicnss.fns.usda.gov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/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9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Style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dirty="0"/>
              <a:t>Consistent with Georgia WIC Breastfeeding core messaging: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solidFill>
                <a:prstClr val="black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prstClr val="black"/>
                </a:solidFill>
              </a:rPr>
              <a:t>Natural</a:t>
            </a:r>
          </a:p>
          <a:p>
            <a:pPr marL="457200" lvl="1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prstClr val="black"/>
                </a:solidFill>
              </a:rPr>
              <a:t>Best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solidFill>
                <a:prstClr val="black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prstClr val="black"/>
                </a:solidFill>
              </a:rPr>
              <a:t>Every ounce counts</a:t>
            </a:r>
          </a:p>
          <a:p>
            <a:pPr marL="457200" lvl="1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prstClr val="black"/>
                </a:solidFill>
              </a:rPr>
              <a:t>Protection</a:t>
            </a:r>
          </a:p>
          <a:p>
            <a:pPr marL="457200" lvl="1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prstClr val="black"/>
                </a:solidFill>
              </a:rPr>
              <a:t>Preferred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r>
              <a:rPr lang="en-US" dirty="0">
                <a:solidFill>
                  <a:prstClr val="black"/>
                </a:solidFill>
              </a:rPr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72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 and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prstClr val="black"/>
                </a:solidFill>
              </a:rPr>
              <a:t>Using contrasting colors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Boost learners’ engagement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Helps them connect emotionally  </a:t>
            </a:r>
          </a:p>
          <a:p>
            <a:r>
              <a:rPr lang="en-US" dirty="0"/>
              <a:t>Different cultures attach different meanings to colors</a:t>
            </a:r>
            <a:endParaRPr lang="en-US" dirty="0">
              <a:solidFill>
                <a:prstClr val="black"/>
              </a:solidFill>
            </a:endParaRPr>
          </a:p>
          <a:p>
            <a:pPr marL="914400" lvl="2" indent="0">
              <a:buNone/>
            </a:pPr>
            <a:r>
              <a:rPr lang="en-US" dirty="0">
                <a:solidFill>
                  <a:prstClr val="black"/>
                </a:solidFill>
              </a:rPr>
              <a:t>White – peace, cleanliness, death, mourning</a:t>
            </a:r>
          </a:p>
          <a:p>
            <a:pPr marL="914400" lvl="2" indent="0">
              <a:buNone/>
            </a:pPr>
            <a:r>
              <a:rPr lang="en-US" dirty="0">
                <a:solidFill>
                  <a:prstClr val="black"/>
                </a:solidFill>
              </a:rPr>
              <a:t>Red – beauty, mourning, fortune </a:t>
            </a:r>
          </a:p>
          <a:p>
            <a:pPr marL="914400" lvl="2" indent="0">
              <a:buNone/>
            </a:pPr>
            <a:r>
              <a:rPr lang="en-US" dirty="0"/>
              <a:t>Greens- nature, luck, youth, religious identity</a:t>
            </a:r>
          </a:p>
          <a:p>
            <a:pPr marL="914400" lvl="2" indent="0">
              <a:buNone/>
            </a:pPr>
            <a:r>
              <a:rPr lang="en-US" dirty="0"/>
              <a:t>Purple – Honor, mourning, royalty</a:t>
            </a:r>
          </a:p>
          <a:p>
            <a:pPr marL="914400" lvl="2" indent="0">
              <a:buNone/>
            </a:pPr>
            <a:r>
              <a:rPr lang="en-US" dirty="0"/>
              <a:t>Orange- warmth, sacred, fertility, good health</a:t>
            </a:r>
          </a:p>
          <a:p>
            <a:r>
              <a:rPr lang="en-US" dirty="0">
                <a:solidFill>
                  <a:prstClr val="black"/>
                </a:solidFill>
              </a:rPr>
              <a:t>One sheet but can be front and back</a:t>
            </a:r>
          </a:p>
          <a:p>
            <a:pPr marL="457200" lvl="1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094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E88BF3-1D64-4523-AC86-D6D35DEAF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 and Design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E2C764-F844-4FFA-9B40-55807FEC332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Visually appealing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Photos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Symbols</a:t>
            </a:r>
          </a:p>
          <a:p>
            <a:r>
              <a:rPr lang="en-US" dirty="0">
                <a:solidFill>
                  <a:prstClr val="black"/>
                </a:solidFill>
              </a:rPr>
              <a:t>Font style and size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Limited color vision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Choose colors that are easily recognizable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Avoid combination colors (ex. red on green background)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For color-coded text, use bold text (ex. Arial)</a:t>
            </a:r>
          </a:p>
          <a:p>
            <a:r>
              <a:rPr lang="en-US" dirty="0">
                <a:solidFill>
                  <a:prstClr val="black"/>
                </a:solidFill>
              </a:rPr>
              <a:t>Using bullets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prstClr val="black"/>
                </a:solidFill>
              </a:rPr>
              <a:t>Mini-headlines (not sentences)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prstClr val="black"/>
                </a:solidFill>
              </a:rPr>
              <a:t>Keep your bullet symmetrical (one line each)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prstClr val="black"/>
                </a:solidFill>
              </a:rPr>
              <a:t>Avoid bullet clutter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84968"/>
      </p:ext>
    </p:extLst>
  </p:cSld>
  <p:clrMapOvr>
    <a:masterClrMapping/>
  </p:clrMapOvr>
</p:sld>
</file>

<file path=ppt/theme/theme1.xml><?xml version="1.0" encoding="utf-8"?>
<a:theme xmlns:a="http://schemas.openxmlformats.org/drawingml/2006/main" name="DPH_PPT_TEMPLATE-1">
  <a:themeElements>
    <a:clrScheme name="DPH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E242E"/>
      </a:accent1>
      <a:accent2>
        <a:srgbClr val="1F497D"/>
      </a:accent2>
      <a:accent3>
        <a:srgbClr val="9BBB59"/>
      </a:accent3>
      <a:accent4>
        <a:srgbClr val="8064A2"/>
      </a:accent4>
      <a:accent5>
        <a:srgbClr val="4BACC6"/>
      </a:accent5>
      <a:accent6>
        <a:srgbClr val="671117"/>
      </a:accent6>
      <a:hlink>
        <a:srgbClr val="0F243E"/>
      </a:hlink>
      <a:folHlink>
        <a:srgbClr val="4F6128"/>
      </a:folHlink>
    </a:clrScheme>
    <a:fontScheme name="Custom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3429</TotalTime>
  <Words>926</Words>
  <Application>Microsoft Office PowerPoint</Application>
  <PresentationFormat>On-screen Show (4:3)</PresentationFormat>
  <Paragraphs>217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Arial Narrow</vt:lpstr>
      <vt:lpstr>Calibri</vt:lpstr>
      <vt:lpstr>Courier New</vt:lpstr>
      <vt:lpstr>Segoe UI</vt:lpstr>
      <vt:lpstr>DPH_PPT_TEMPLATE-1</vt:lpstr>
      <vt:lpstr>Creating Prenatal Resource Lists</vt:lpstr>
      <vt:lpstr>Objectives</vt:lpstr>
      <vt:lpstr>Why do we create a resource list?</vt:lpstr>
      <vt:lpstr>DNA of a prenatal resource list</vt:lpstr>
      <vt:lpstr>Language</vt:lpstr>
      <vt:lpstr>Learning Style</vt:lpstr>
      <vt:lpstr>Learning Style (cont.)</vt:lpstr>
      <vt:lpstr>Layout and Design</vt:lpstr>
      <vt:lpstr>Layout and Design (cont.)</vt:lpstr>
      <vt:lpstr>Content of prenatal resource lists</vt:lpstr>
      <vt:lpstr>General “How Abouts”</vt:lpstr>
      <vt:lpstr>General “How Abouts” (cont.)</vt:lpstr>
      <vt:lpstr>Prenatal Resource List Maintenance</vt:lpstr>
      <vt:lpstr>Printed Resources </vt:lpstr>
      <vt:lpstr>Electronic Resources</vt:lpstr>
      <vt:lpstr>activity</vt:lpstr>
      <vt:lpstr>Creating Your Own Prenatal Resource Template</vt:lpstr>
      <vt:lpstr>Creating Your Own Prenatal Resource Template (cont.)</vt:lpstr>
      <vt:lpstr>Creating Your Own Prenatal Resource Template (cont.)</vt:lpstr>
      <vt:lpstr>Creating Your Own Prenatal Resource Template (cont.)</vt:lpstr>
      <vt:lpstr>Oral presentations</vt:lpstr>
      <vt:lpstr>Summary</vt:lpstr>
      <vt:lpstr>What questions do you have?</vt:lpstr>
      <vt:lpstr>Contact information</vt:lpstr>
      <vt:lpstr>Thank you! </vt:lpstr>
    </vt:vector>
  </TitlesOfParts>
  <Company>Georgia Department of Public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Riley</dc:creator>
  <cp:lastModifiedBy>Bostick, Jehan</cp:lastModifiedBy>
  <cp:revision>354</cp:revision>
  <cp:lastPrinted>2017-10-03T12:41:55Z</cp:lastPrinted>
  <dcterms:created xsi:type="dcterms:W3CDTF">2014-03-11T14:24:55Z</dcterms:created>
  <dcterms:modified xsi:type="dcterms:W3CDTF">2017-10-03T20:40:46Z</dcterms:modified>
</cp:coreProperties>
</file>