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34"/>
  </p:notesMasterIdLst>
  <p:sldIdLst>
    <p:sldId id="260" r:id="rId2"/>
    <p:sldId id="313" r:id="rId3"/>
    <p:sldId id="329" r:id="rId4"/>
    <p:sldId id="295" r:id="rId5"/>
    <p:sldId id="317" r:id="rId6"/>
    <p:sldId id="340" r:id="rId7"/>
    <p:sldId id="315" r:id="rId8"/>
    <p:sldId id="318" r:id="rId9"/>
    <p:sldId id="330" r:id="rId10"/>
    <p:sldId id="331" r:id="rId11"/>
    <p:sldId id="334" r:id="rId12"/>
    <p:sldId id="344" r:id="rId13"/>
    <p:sldId id="337" r:id="rId14"/>
    <p:sldId id="320" r:id="rId15"/>
    <p:sldId id="322" r:id="rId16"/>
    <p:sldId id="321" r:id="rId17"/>
    <p:sldId id="324" r:id="rId18"/>
    <p:sldId id="341" r:id="rId19"/>
    <p:sldId id="342" r:id="rId20"/>
    <p:sldId id="343" r:id="rId21"/>
    <p:sldId id="323" r:id="rId22"/>
    <p:sldId id="336" r:id="rId23"/>
    <p:sldId id="325" r:id="rId24"/>
    <p:sldId id="326" r:id="rId25"/>
    <p:sldId id="327" r:id="rId26"/>
    <p:sldId id="338" r:id="rId27"/>
    <p:sldId id="332" r:id="rId28"/>
    <p:sldId id="333" r:id="rId29"/>
    <p:sldId id="335" r:id="rId30"/>
    <p:sldId id="339" r:id="rId31"/>
    <p:sldId id="346" r:id="rId32"/>
    <p:sldId id="345"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8153" autoAdjust="0"/>
  </p:normalViewPr>
  <p:slideViewPr>
    <p:cSldViewPr>
      <p:cViewPr varScale="1">
        <p:scale>
          <a:sx n="71" d="100"/>
          <a:sy n="71" d="100"/>
        </p:scale>
        <p:origin x="-15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rbayakly\Desktop\Rana\Rana%20Document\Grant\SIP11-43\data%20analysis\More%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rbayakly\AppData\Local\Microsoft\Windows\Temporary%20Internet%20Files\Content.Outlook\TL1ZUPGX\Rana081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64705882352941"/>
          <c:y val="0.14583333333333334"/>
          <c:w val="0.75163398692810457"/>
          <c:h val="0.79861111111111116"/>
        </c:manualLayout>
      </c:layout>
      <c:pieChart>
        <c:varyColors val="1"/>
        <c:dLbls>
          <c:showLegendKey val="0"/>
          <c:showVal val="0"/>
          <c:showCatName val="1"/>
          <c:showSerName val="0"/>
          <c:showPercent val="1"/>
          <c:showBubbleSize val="0"/>
          <c:showLeaderLines val="1"/>
        </c:dLbls>
        <c:firstSliceAng val="0"/>
      </c:pieChart>
    </c:plotArea>
    <c:plotVisOnly val="1"/>
    <c:dispBlanksAs val="zero"/>
    <c:showDLblsOverMax val="0"/>
  </c:chart>
  <c:spPr>
    <a:no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dLbl>
              <c:idx val="5"/>
              <c:layout>
                <c:manualLayout>
                  <c:x val="-1.7957654060848028E-2"/>
                  <c:y val="2.28497375328084E-2"/>
                </c:manualLayout>
              </c:layout>
              <c:dLblPos val="bestFit"/>
              <c:showLegendKey val="0"/>
              <c:showVal val="0"/>
              <c:showCatName val="1"/>
              <c:showSerName val="0"/>
              <c:showPercent val="1"/>
              <c:showBubbleSize val="0"/>
            </c:dLbl>
            <c:dLbl>
              <c:idx val="6"/>
              <c:layout/>
              <c:dLblPos val="bestFit"/>
              <c:showLegendKey val="0"/>
              <c:showVal val="0"/>
              <c:showCatName val="1"/>
              <c:showSerName val="0"/>
              <c:showPercent val="1"/>
              <c:showBubbleSize val="0"/>
            </c:dLbl>
            <c:txPr>
              <a:bodyPr/>
              <a:lstStyle/>
              <a:p>
                <a:pPr>
                  <a:defRPr sz="1200" b="1" i="0" baseline="0"/>
                </a:pPr>
                <a:endParaRPr lang="en-US"/>
              </a:p>
            </c:txPr>
            <c:dLblPos val="outEnd"/>
            <c:showLegendKey val="0"/>
            <c:showVal val="0"/>
            <c:showCatName val="1"/>
            <c:showSerName val="0"/>
            <c:showPercent val="1"/>
            <c:showBubbleSize val="0"/>
            <c:showLeaderLines val="1"/>
          </c:dLbls>
          <c:cat>
            <c:strRef>
              <c:f>Graphs!$A$5:$A$12</c:f>
              <c:strCache>
                <c:ptCount val="8"/>
                <c:pt idx="0">
                  <c:v>Heart Disease</c:v>
                </c:pt>
                <c:pt idx="1">
                  <c:v>Cancer</c:v>
                </c:pt>
                <c:pt idx="2">
                  <c:v>Chronic Respiratory Disease</c:v>
                </c:pt>
                <c:pt idx="3">
                  <c:v>Stroke</c:v>
                </c:pt>
                <c:pt idx="4">
                  <c:v>Unintentional Injury</c:v>
                </c:pt>
                <c:pt idx="5">
                  <c:v>Diabetes</c:v>
                </c:pt>
                <c:pt idx="6">
                  <c:v>Pneumonia and Flu</c:v>
                </c:pt>
                <c:pt idx="7">
                  <c:v>Other</c:v>
                </c:pt>
              </c:strCache>
            </c:strRef>
          </c:cat>
          <c:val>
            <c:numRef>
              <c:f>Graphs!$C$5:$C$12</c:f>
              <c:numCache>
                <c:formatCode>General</c:formatCode>
                <c:ptCount val="8"/>
                <c:pt idx="0">
                  <c:v>16430</c:v>
                </c:pt>
                <c:pt idx="1">
                  <c:v>16340</c:v>
                </c:pt>
                <c:pt idx="2">
                  <c:v>4160</c:v>
                </c:pt>
                <c:pt idx="3">
                  <c:v>3665</c:v>
                </c:pt>
                <c:pt idx="4">
                  <c:v>3636</c:v>
                </c:pt>
                <c:pt idx="5">
                  <c:v>2190</c:v>
                </c:pt>
                <c:pt idx="6">
                  <c:v>1485</c:v>
                </c:pt>
                <c:pt idx="7">
                  <c:v>27238</c:v>
                </c:pt>
              </c:numCache>
            </c:numRef>
          </c:val>
        </c:ser>
        <c:dLbls>
          <c:showLegendKey val="0"/>
          <c:showVal val="0"/>
          <c:showCatName val="0"/>
          <c:showSerName val="0"/>
          <c:showPercent val="1"/>
          <c:showBubbleSize val="0"/>
          <c:showLeaderLines val="1"/>
        </c:dLbls>
        <c:firstSliceAng val="27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578843403980825"/>
          <c:y val="2.4028757451795852E-2"/>
          <c:w val="0.60525996440632523"/>
          <c:h val="0.8274446250662425"/>
        </c:manualLayout>
      </c:layout>
      <c:barChart>
        <c:barDir val="bar"/>
        <c:grouping val="clustered"/>
        <c:varyColors val="0"/>
        <c:ser>
          <c:idx val="0"/>
          <c:order val="0"/>
          <c:tx>
            <c:strRef>
              <c:f>Sheet1!$B$1</c:f>
              <c:strCache>
                <c:ptCount val="1"/>
                <c:pt idx="0">
                  <c:v>Georgia</c:v>
                </c:pt>
              </c:strCache>
            </c:strRef>
          </c:tx>
          <c:invertIfNegative val="0"/>
          <c:dLbls>
            <c:showLegendKey val="0"/>
            <c:showVal val="1"/>
            <c:showCatName val="0"/>
            <c:showSerName val="0"/>
            <c:showPercent val="0"/>
            <c:showBubbleSize val="0"/>
            <c:showLeaderLines val="0"/>
          </c:dLbls>
          <c:cat>
            <c:strRef>
              <c:f>Sheet1!$A$2:$A$11</c:f>
              <c:strCache>
                <c:ptCount val="10"/>
                <c:pt idx="0">
                  <c:v>Leukemias</c:v>
                </c:pt>
                <c:pt idx="1">
                  <c:v>Kidney and Renal Pelvis</c:v>
                </c:pt>
                <c:pt idx="2">
                  <c:v>Urinary Bladder</c:v>
                </c:pt>
                <c:pt idx="3">
                  <c:v>Non-Hodgkin Lymphoma</c:v>
                </c:pt>
                <c:pt idx="4">
                  <c:v>Corpus and Uterus, NOS</c:v>
                </c:pt>
                <c:pt idx="5">
                  <c:v>Melanomas of the Skin</c:v>
                </c:pt>
                <c:pt idx="6">
                  <c:v>Colon and Rectum</c:v>
                </c:pt>
                <c:pt idx="7">
                  <c:v>Lung and Bronchus</c:v>
                </c:pt>
                <c:pt idx="8">
                  <c:v>Female Breast</c:v>
                </c:pt>
                <c:pt idx="9">
                  <c:v>Prostate</c:v>
                </c:pt>
              </c:strCache>
            </c:strRef>
          </c:cat>
          <c:val>
            <c:numRef>
              <c:f>Sheet1!$B$2:$B$11</c:f>
              <c:numCache>
                <c:formatCode>General</c:formatCode>
                <c:ptCount val="10"/>
                <c:pt idx="0">
                  <c:v>12.3</c:v>
                </c:pt>
                <c:pt idx="1">
                  <c:v>14.5</c:v>
                </c:pt>
                <c:pt idx="2">
                  <c:v>17.7</c:v>
                </c:pt>
                <c:pt idx="3">
                  <c:v>17.899999999999999</c:v>
                </c:pt>
                <c:pt idx="4">
                  <c:v>20.100000000000001</c:v>
                </c:pt>
                <c:pt idx="5">
                  <c:v>23.1</c:v>
                </c:pt>
                <c:pt idx="6">
                  <c:v>41.3</c:v>
                </c:pt>
                <c:pt idx="7">
                  <c:v>65.8</c:v>
                </c:pt>
                <c:pt idx="8">
                  <c:v>125.3</c:v>
                </c:pt>
                <c:pt idx="9">
                  <c:v>145.30000000000001</c:v>
                </c:pt>
              </c:numCache>
            </c:numRef>
          </c:val>
        </c:ser>
        <c:ser>
          <c:idx val="1"/>
          <c:order val="1"/>
          <c:tx>
            <c:strRef>
              <c:f>Sheet1!$C$1</c:f>
              <c:strCache>
                <c:ptCount val="1"/>
                <c:pt idx="0">
                  <c:v>US</c:v>
                </c:pt>
              </c:strCache>
            </c:strRef>
          </c:tx>
          <c:invertIfNegative val="0"/>
          <c:dLbls>
            <c:showLegendKey val="0"/>
            <c:showVal val="1"/>
            <c:showCatName val="0"/>
            <c:showSerName val="0"/>
            <c:showPercent val="0"/>
            <c:showBubbleSize val="0"/>
            <c:showLeaderLines val="0"/>
          </c:dLbls>
          <c:cat>
            <c:strRef>
              <c:f>Sheet1!$A$2:$A$11</c:f>
              <c:strCache>
                <c:ptCount val="10"/>
                <c:pt idx="0">
                  <c:v>Leukemias</c:v>
                </c:pt>
                <c:pt idx="1">
                  <c:v>Kidney and Renal Pelvis</c:v>
                </c:pt>
                <c:pt idx="2">
                  <c:v>Urinary Bladder</c:v>
                </c:pt>
                <c:pt idx="3">
                  <c:v>Non-Hodgkin Lymphoma</c:v>
                </c:pt>
                <c:pt idx="4">
                  <c:v>Corpus and Uterus, NOS</c:v>
                </c:pt>
                <c:pt idx="5">
                  <c:v>Melanomas of the Skin</c:v>
                </c:pt>
                <c:pt idx="6">
                  <c:v>Colon and Rectum</c:v>
                </c:pt>
                <c:pt idx="7">
                  <c:v>Lung and Bronchus</c:v>
                </c:pt>
                <c:pt idx="8">
                  <c:v>Female Breast</c:v>
                </c:pt>
                <c:pt idx="9">
                  <c:v>Prostate</c:v>
                </c:pt>
              </c:strCache>
            </c:strRef>
          </c:cat>
          <c:val>
            <c:numRef>
              <c:f>Sheet1!$C$2:$C$11</c:f>
              <c:numCache>
                <c:formatCode>General</c:formatCode>
                <c:ptCount val="10"/>
                <c:pt idx="0">
                  <c:v>13</c:v>
                </c:pt>
                <c:pt idx="1">
                  <c:v>15.6</c:v>
                </c:pt>
                <c:pt idx="2">
                  <c:v>20.2</c:v>
                </c:pt>
                <c:pt idx="3">
                  <c:v>18.600000000000001</c:v>
                </c:pt>
                <c:pt idx="4">
                  <c:v>25.4</c:v>
                </c:pt>
                <c:pt idx="5">
                  <c:v>19.7</c:v>
                </c:pt>
                <c:pt idx="6">
                  <c:v>39.9</c:v>
                </c:pt>
                <c:pt idx="7">
                  <c:v>61</c:v>
                </c:pt>
                <c:pt idx="8">
                  <c:v>122</c:v>
                </c:pt>
                <c:pt idx="9">
                  <c:v>128.30000000000001</c:v>
                </c:pt>
              </c:numCache>
            </c:numRef>
          </c:val>
        </c:ser>
        <c:dLbls>
          <c:showLegendKey val="0"/>
          <c:showVal val="0"/>
          <c:showCatName val="0"/>
          <c:showSerName val="0"/>
          <c:showPercent val="0"/>
          <c:showBubbleSize val="0"/>
        </c:dLbls>
        <c:gapWidth val="150"/>
        <c:axId val="86008576"/>
        <c:axId val="86010112"/>
      </c:barChart>
      <c:catAx>
        <c:axId val="86008576"/>
        <c:scaling>
          <c:orientation val="minMax"/>
        </c:scaling>
        <c:delete val="0"/>
        <c:axPos val="l"/>
        <c:majorTickMark val="out"/>
        <c:minorTickMark val="none"/>
        <c:tickLblPos val="nextTo"/>
        <c:txPr>
          <a:bodyPr/>
          <a:lstStyle/>
          <a:p>
            <a:pPr>
              <a:defRPr sz="1200" baseline="0">
                <a:latin typeface="Segoe UI" panose="020B0502040204020203" pitchFamily="34" charset="0"/>
              </a:defRPr>
            </a:pPr>
            <a:endParaRPr lang="en-US"/>
          </a:p>
        </c:txPr>
        <c:crossAx val="86010112"/>
        <c:crosses val="autoZero"/>
        <c:auto val="1"/>
        <c:lblAlgn val="ctr"/>
        <c:lblOffset val="100"/>
        <c:noMultiLvlLbl val="0"/>
      </c:catAx>
      <c:valAx>
        <c:axId val="86010112"/>
        <c:scaling>
          <c:orientation val="minMax"/>
        </c:scaling>
        <c:delete val="0"/>
        <c:axPos val="b"/>
        <c:majorGridlines/>
        <c:numFmt formatCode="General" sourceLinked="1"/>
        <c:majorTickMark val="out"/>
        <c:minorTickMark val="none"/>
        <c:tickLblPos val="nextTo"/>
        <c:crossAx val="86008576"/>
        <c:crosses val="autoZero"/>
        <c:crossBetween val="between"/>
      </c:valAx>
    </c:plotArea>
    <c:legend>
      <c:legendPos val="r"/>
      <c:overlay val="0"/>
      <c:txPr>
        <a:bodyPr/>
        <a:lstStyle/>
        <a:p>
          <a:pPr>
            <a:defRPr sz="1800" baseline="0">
              <a:latin typeface="Segoe UI" panose="020B0502040204020203" pitchFamily="34" charset="0"/>
            </a:defRPr>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210201985621365E-2"/>
          <c:y val="0.14652074910855711"/>
          <c:w val="0.89194921830423368"/>
          <c:h val="0.67726943737441225"/>
        </c:manualLayout>
      </c:layout>
      <c:barChart>
        <c:barDir val="col"/>
        <c:grouping val="clustered"/>
        <c:varyColors val="0"/>
        <c:ser>
          <c:idx val="0"/>
          <c:order val="0"/>
          <c:tx>
            <c:strRef>
              <c:f>Sheet1!$B$1</c:f>
              <c:strCache>
                <c:ptCount val="1"/>
                <c:pt idx="0">
                  <c:v>Middle School</c:v>
                </c:pt>
              </c:strCache>
            </c:strRef>
          </c:tx>
          <c:invertIfNegative val="0"/>
          <c:cat>
            <c:strRef>
              <c:f>Sheet1!$A$2:$A$8</c:f>
              <c:strCache>
                <c:ptCount val="7"/>
                <c:pt idx="0">
                  <c:v>Cigarettes</c:v>
                </c:pt>
                <c:pt idx="1">
                  <c:v>Cigars</c:v>
                </c:pt>
                <c:pt idx="2">
                  <c:v>Smokeless Tobacco</c:v>
                </c:pt>
                <c:pt idx="3">
                  <c:v>Bidis</c:v>
                </c:pt>
                <c:pt idx="4">
                  <c:v>Pipe</c:v>
                </c:pt>
                <c:pt idx="5">
                  <c:v>Hookah</c:v>
                </c:pt>
                <c:pt idx="6">
                  <c:v>E-Cigarettes*</c:v>
                </c:pt>
              </c:strCache>
            </c:strRef>
          </c:cat>
          <c:val>
            <c:numRef>
              <c:f>Sheet1!$B$2:$B$8</c:f>
              <c:numCache>
                <c:formatCode>General</c:formatCode>
                <c:ptCount val="7"/>
                <c:pt idx="0">
                  <c:v>4</c:v>
                </c:pt>
                <c:pt idx="1">
                  <c:v>5</c:v>
                </c:pt>
                <c:pt idx="2">
                  <c:v>4</c:v>
                </c:pt>
                <c:pt idx="3">
                  <c:v>1</c:v>
                </c:pt>
                <c:pt idx="4">
                  <c:v>3</c:v>
                </c:pt>
                <c:pt idx="5">
                  <c:v>3</c:v>
                </c:pt>
                <c:pt idx="6">
                  <c:v>4</c:v>
                </c:pt>
              </c:numCache>
            </c:numRef>
          </c:val>
        </c:ser>
        <c:ser>
          <c:idx val="1"/>
          <c:order val="1"/>
          <c:tx>
            <c:strRef>
              <c:f>Sheet1!$C$1</c:f>
              <c:strCache>
                <c:ptCount val="1"/>
                <c:pt idx="0">
                  <c:v>High School</c:v>
                </c:pt>
              </c:strCache>
            </c:strRef>
          </c:tx>
          <c:invertIfNegative val="0"/>
          <c:cat>
            <c:strRef>
              <c:f>Sheet1!$A$2:$A$8</c:f>
              <c:strCache>
                <c:ptCount val="7"/>
                <c:pt idx="0">
                  <c:v>Cigarettes</c:v>
                </c:pt>
                <c:pt idx="1">
                  <c:v>Cigars</c:v>
                </c:pt>
                <c:pt idx="2">
                  <c:v>Smokeless Tobacco</c:v>
                </c:pt>
                <c:pt idx="3">
                  <c:v>Bidis</c:v>
                </c:pt>
                <c:pt idx="4">
                  <c:v>Pipe</c:v>
                </c:pt>
                <c:pt idx="5">
                  <c:v>Hookah</c:v>
                </c:pt>
                <c:pt idx="6">
                  <c:v>E-Cigarettes*</c:v>
                </c:pt>
              </c:strCache>
            </c:strRef>
          </c:cat>
          <c:val>
            <c:numRef>
              <c:f>Sheet1!$C$2:$C$8</c:f>
              <c:numCache>
                <c:formatCode>General</c:formatCode>
                <c:ptCount val="7"/>
                <c:pt idx="0">
                  <c:v>13</c:v>
                </c:pt>
                <c:pt idx="1">
                  <c:v>14</c:v>
                </c:pt>
                <c:pt idx="2">
                  <c:v>9</c:v>
                </c:pt>
                <c:pt idx="3">
                  <c:v>2</c:v>
                </c:pt>
                <c:pt idx="4">
                  <c:v>6</c:v>
                </c:pt>
                <c:pt idx="5">
                  <c:v>8</c:v>
                </c:pt>
                <c:pt idx="6">
                  <c:v>9</c:v>
                </c:pt>
              </c:numCache>
            </c:numRef>
          </c:val>
        </c:ser>
        <c:dLbls>
          <c:dLblPos val="outEnd"/>
          <c:showLegendKey val="0"/>
          <c:showVal val="1"/>
          <c:showCatName val="0"/>
          <c:showSerName val="0"/>
          <c:showPercent val="0"/>
          <c:showBubbleSize val="0"/>
        </c:dLbls>
        <c:gapWidth val="93"/>
        <c:overlap val="-25"/>
        <c:axId val="92768896"/>
        <c:axId val="92770688"/>
      </c:barChart>
      <c:catAx>
        <c:axId val="92768896"/>
        <c:scaling>
          <c:orientation val="minMax"/>
        </c:scaling>
        <c:delete val="0"/>
        <c:axPos val="b"/>
        <c:numFmt formatCode="General" sourceLinked="1"/>
        <c:majorTickMark val="out"/>
        <c:minorTickMark val="none"/>
        <c:tickLblPos val="nextTo"/>
        <c:crossAx val="92770688"/>
        <c:crosses val="autoZero"/>
        <c:auto val="1"/>
        <c:lblAlgn val="ctr"/>
        <c:lblOffset val="100"/>
        <c:noMultiLvlLbl val="0"/>
      </c:catAx>
      <c:valAx>
        <c:axId val="92770688"/>
        <c:scaling>
          <c:orientation val="minMax"/>
          <c:max val="20"/>
        </c:scaling>
        <c:delete val="0"/>
        <c:axPos val="l"/>
        <c:majorGridlines>
          <c:spPr>
            <a:ln>
              <a:noFill/>
            </a:ln>
          </c:spPr>
        </c:majorGridlines>
        <c:title>
          <c:tx>
            <c:rich>
              <a:bodyPr rot="-5400000" vert="horz"/>
              <a:lstStyle/>
              <a:p>
                <a:pPr>
                  <a:defRPr/>
                </a:pPr>
                <a:r>
                  <a:rPr lang="en-US" dirty="0" smtClean="0"/>
                  <a:t>Percent (%)</a:t>
                </a:r>
                <a:endParaRPr lang="en-US" dirty="0"/>
              </a:p>
            </c:rich>
          </c:tx>
          <c:overlay val="0"/>
        </c:title>
        <c:numFmt formatCode="General" sourceLinked="1"/>
        <c:majorTickMark val="out"/>
        <c:minorTickMark val="none"/>
        <c:tickLblPos val="nextTo"/>
        <c:crossAx val="92768896"/>
        <c:crosses val="autoZero"/>
        <c:crossBetween val="between"/>
        <c:majorUnit val="5"/>
      </c:valAx>
    </c:plotArea>
    <c:legend>
      <c:legendPos val="t"/>
      <c:overlay val="0"/>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Sheet1!$A$2:$A$8</c:f>
              <c:strCache>
                <c:ptCount val="7"/>
                <c:pt idx="0">
                  <c:v>Middle School</c:v>
                </c:pt>
                <c:pt idx="1">
                  <c:v>Male</c:v>
                </c:pt>
                <c:pt idx="2">
                  <c:v>Female</c:v>
                </c:pt>
                <c:pt idx="4">
                  <c:v>High School</c:v>
                </c:pt>
                <c:pt idx="5">
                  <c:v>Male</c:v>
                </c:pt>
                <c:pt idx="6">
                  <c:v>Female</c:v>
                </c:pt>
              </c:strCache>
            </c:strRef>
          </c:cat>
          <c:val>
            <c:numRef>
              <c:f>Sheet1!$B$2:$B$8</c:f>
              <c:numCache>
                <c:formatCode>0.0</c:formatCode>
                <c:ptCount val="7"/>
                <c:pt idx="0">
                  <c:v>3.5</c:v>
                </c:pt>
                <c:pt idx="1">
                  <c:v>4.3</c:v>
                </c:pt>
                <c:pt idx="2">
                  <c:v>2.7</c:v>
                </c:pt>
                <c:pt idx="4">
                  <c:v>10.3</c:v>
                </c:pt>
                <c:pt idx="5">
                  <c:v>9.3000000000000007</c:v>
                </c:pt>
                <c:pt idx="6">
                  <c:v>13.7</c:v>
                </c:pt>
              </c:numCache>
            </c:numRef>
          </c:val>
        </c:ser>
        <c:dLbls>
          <c:dLblPos val="outEnd"/>
          <c:showLegendKey val="0"/>
          <c:showVal val="1"/>
          <c:showCatName val="0"/>
          <c:showSerName val="0"/>
          <c:showPercent val="0"/>
          <c:showBubbleSize val="0"/>
        </c:dLbls>
        <c:gapWidth val="114"/>
        <c:overlap val="-100"/>
        <c:axId val="92166400"/>
        <c:axId val="92172288"/>
      </c:barChart>
      <c:catAx>
        <c:axId val="92166400"/>
        <c:scaling>
          <c:orientation val="minMax"/>
        </c:scaling>
        <c:delete val="0"/>
        <c:axPos val="b"/>
        <c:numFmt formatCode="General" sourceLinked="1"/>
        <c:majorTickMark val="out"/>
        <c:minorTickMark val="none"/>
        <c:tickLblPos val="nextTo"/>
        <c:crossAx val="92172288"/>
        <c:crosses val="autoZero"/>
        <c:auto val="1"/>
        <c:lblAlgn val="ctr"/>
        <c:lblOffset val="100"/>
        <c:noMultiLvlLbl val="0"/>
      </c:catAx>
      <c:valAx>
        <c:axId val="92172288"/>
        <c:scaling>
          <c:orientation val="minMax"/>
          <c:max val="20"/>
        </c:scaling>
        <c:delete val="0"/>
        <c:axPos val="l"/>
        <c:title>
          <c:tx>
            <c:rich>
              <a:bodyPr rot="-5400000" vert="horz"/>
              <a:lstStyle/>
              <a:p>
                <a:pPr>
                  <a:defRPr/>
                </a:pPr>
                <a:r>
                  <a:rPr lang="en-US" dirty="0" smtClean="0"/>
                  <a:t>Percent (%)</a:t>
                </a:r>
                <a:endParaRPr lang="en-US" dirty="0"/>
              </a:p>
            </c:rich>
          </c:tx>
          <c:overlay val="0"/>
        </c:title>
        <c:numFmt formatCode="0.0" sourceLinked="1"/>
        <c:majorTickMark val="out"/>
        <c:minorTickMark val="none"/>
        <c:tickLblPos val="nextTo"/>
        <c:crossAx val="92166400"/>
        <c:crosses val="autoZero"/>
        <c:crossBetween val="between"/>
        <c:majorUnit val="5"/>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FFFA97-3EA8-4171-8997-4C03C57CBF08}"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F635A28E-39E2-429D-8596-F97FC5A25718}">
      <dgm:prSet phldrT="[Text]"/>
      <dgm:spPr/>
      <dgm:t>
        <a:bodyPr/>
        <a:lstStyle/>
        <a:p>
          <a:r>
            <a:rPr lang="en-US" dirty="0" smtClean="0"/>
            <a:t>Before age of 11</a:t>
          </a:r>
          <a:endParaRPr lang="en-US" dirty="0"/>
        </a:p>
      </dgm:t>
    </dgm:pt>
    <dgm:pt modelId="{8A5C3B15-581B-45C2-B3BD-863C12105875}" type="parTrans" cxnId="{1A2BFD34-5A34-4E1F-ABB7-8BCB53230FCA}">
      <dgm:prSet/>
      <dgm:spPr/>
      <dgm:t>
        <a:bodyPr/>
        <a:lstStyle/>
        <a:p>
          <a:endParaRPr lang="en-US"/>
        </a:p>
      </dgm:t>
    </dgm:pt>
    <dgm:pt modelId="{37EBD368-2B27-455E-BB43-976FB995899F}" type="sibTrans" cxnId="{1A2BFD34-5A34-4E1F-ABB7-8BCB53230FCA}">
      <dgm:prSet/>
      <dgm:spPr/>
      <dgm:t>
        <a:bodyPr/>
        <a:lstStyle/>
        <a:p>
          <a:endParaRPr lang="en-US"/>
        </a:p>
      </dgm:t>
    </dgm:pt>
    <dgm:pt modelId="{1E208DBE-C4FB-4876-A19D-D9B1C76A0C36}">
      <dgm:prSet phldrT="[Text]"/>
      <dgm:spPr/>
      <dgm:t>
        <a:bodyPr/>
        <a:lstStyle/>
        <a:p>
          <a:r>
            <a:rPr lang="en-US" dirty="0" smtClean="0"/>
            <a:t>Before age of 13</a:t>
          </a:r>
          <a:endParaRPr lang="en-US" dirty="0"/>
        </a:p>
      </dgm:t>
    </dgm:pt>
    <dgm:pt modelId="{AA53CDC1-ADC1-4C08-834E-5A276BA4F36C}" type="parTrans" cxnId="{9C3CB796-2391-476A-BF4C-BC52240EBF87}">
      <dgm:prSet/>
      <dgm:spPr/>
      <dgm:t>
        <a:bodyPr/>
        <a:lstStyle/>
        <a:p>
          <a:endParaRPr lang="en-US"/>
        </a:p>
      </dgm:t>
    </dgm:pt>
    <dgm:pt modelId="{65BE720C-C008-4F0F-877A-52C67C58E419}" type="sibTrans" cxnId="{9C3CB796-2391-476A-BF4C-BC52240EBF87}">
      <dgm:prSet/>
      <dgm:spPr/>
      <dgm:t>
        <a:bodyPr/>
        <a:lstStyle/>
        <a:p>
          <a:endParaRPr lang="en-US"/>
        </a:p>
      </dgm:t>
    </dgm:pt>
    <dgm:pt modelId="{181B3B52-21FF-4D69-B0CD-39B1164FF453}" type="pres">
      <dgm:prSet presAssocID="{76FFFA97-3EA8-4171-8997-4C03C57CBF08}" presName="cycle" presStyleCnt="0">
        <dgm:presLayoutVars>
          <dgm:dir/>
          <dgm:resizeHandles val="exact"/>
        </dgm:presLayoutVars>
      </dgm:prSet>
      <dgm:spPr/>
      <dgm:t>
        <a:bodyPr/>
        <a:lstStyle/>
        <a:p>
          <a:endParaRPr lang="en-US"/>
        </a:p>
      </dgm:t>
    </dgm:pt>
    <dgm:pt modelId="{AA3DDC75-C956-40F6-9A55-928EE1EC87EF}" type="pres">
      <dgm:prSet presAssocID="{F635A28E-39E2-429D-8596-F97FC5A25718}" presName="arrow" presStyleLbl="node1" presStyleIdx="0" presStyleCnt="2">
        <dgm:presLayoutVars>
          <dgm:bulletEnabled val="1"/>
        </dgm:presLayoutVars>
      </dgm:prSet>
      <dgm:spPr/>
      <dgm:t>
        <a:bodyPr/>
        <a:lstStyle/>
        <a:p>
          <a:endParaRPr lang="en-US"/>
        </a:p>
      </dgm:t>
    </dgm:pt>
    <dgm:pt modelId="{C007E356-86BD-4EA8-BE62-D9B6C00E9AE3}" type="pres">
      <dgm:prSet presAssocID="{1E208DBE-C4FB-4876-A19D-D9B1C76A0C36}" presName="arrow" presStyleLbl="node1" presStyleIdx="1" presStyleCnt="2">
        <dgm:presLayoutVars>
          <dgm:bulletEnabled val="1"/>
        </dgm:presLayoutVars>
      </dgm:prSet>
      <dgm:spPr/>
      <dgm:t>
        <a:bodyPr/>
        <a:lstStyle/>
        <a:p>
          <a:endParaRPr lang="en-US"/>
        </a:p>
      </dgm:t>
    </dgm:pt>
  </dgm:ptLst>
  <dgm:cxnLst>
    <dgm:cxn modelId="{1A2BFD34-5A34-4E1F-ABB7-8BCB53230FCA}" srcId="{76FFFA97-3EA8-4171-8997-4C03C57CBF08}" destId="{F635A28E-39E2-429D-8596-F97FC5A25718}" srcOrd="0" destOrd="0" parTransId="{8A5C3B15-581B-45C2-B3BD-863C12105875}" sibTransId="{37EBD368-2B27-455E-BB43-976FB995899F}"/>
    <dgm:cxn modelId="{9C3CB796-2391-476A-BF4C-BC52240EBF87}" srcId="{76FFFA97-3EA8-4171-8997-4C03C57CBF08}" destId="{1E208DBE-C4FB-4876-A19D-D9B1C76A0C36}" srcOrd="1" destOrd="0" parTransId="{AA53CDC1-ADC1-4C08-834E-5A276BA4F36C}" sibTransId="{65BE720C-C008-4F0F-877A-52C67C58E419}"/>
    <dgm:cxn modelId="{52F98EB9-5790-4106-88CD-5432BC5A664B}" type="presOf" srcId="{76FFFA97-3EA8-4171-8997-4C03C57CBF08}" destId="{181B3B52-21FF-4D69-B0CD-39B1164FF453}" srcOrd="0" destOrd="0" presId="urn:microsoft.com/office/officeart/2005/8/layout/arrow1"/>
    <dgm:cxn modelId="{80E7266D-1C6E-4710-90B0-1AFCA367E2A9}" type="presOf" srcId="{1E208DBE-C4FB-4876-A19D-D9B1C76A0C36}" destId="{C007E356-86BD-4EA8-BE62-D9B6C00E9AE3}" srcOrd="0" destOrd="0" presId="urn:microsoft.com/office/officeart/2005/8/layout/arrow1"/>
    <dgm:cxn modelId="{CDAD83A2-CC9C-4DD9-90C6-8750500F0B2D}" type="presOf" srcId="{F635A28E-39E2-429D-8596-F97FC5A25718}" destId="{AA3DDC75-C956-40F6-9A55-928EE1EC87EF}" srcOrd="0" destOrd="0" presId="urn:microsoft.com/office/officeart/2005/8/layout/arrow1"/>
    <dgm:cxn modelId="{6F1D8204-771D-4498-81A9-5989EE388A94}" type="presParOf" srcId="{181B3B52-21FF-4D69-B0CD-39B1164FF453}" destId="{AA3DDC75-C956-40F6-9A55-928EE1EC87EF}" srcOrd="0" destOrd="0" presId="urn:microsoft.com/office/officeart/2005/8/layout/arrow1"/>
    <dgm:cxn modelId="{6B867A41-CC6E-4B3F-9171-3E255D575C44}" type="presParOf" srcId="{181B3B52-21FF-4D69-B0CD-39B1164FF453}" destId="{C007E356-86BD-4EA8-BE62-D9B6C00E9AE3}"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0.45605</cdr:x>
      <cdr:y>0.89905</cdr:y>
    </cdr:from>
    <cdr:to>
      <cdr:x>0.62365</cdr:x>
      <cdr:y>1</cdr:y>
    </cdr:to>
    <cdr:sp macro="" textlink="">
      <cdr:nvSpPr>
        <cdr:cNvPr id="2" name="TextBox 1"/>
        <cdr:cNvSpPr txBox="1"/>
      </cdr:nvSpPr>
      <cdr:spPr>
        <a:xfrm xmlns:a="http://schemas.openxmlformats.org/drawingml/2006/main">
          <a:off x="3953478" y="5226933"/>
          <a:ext cx="1452938" cy="58693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Rate per 100,000</a:t>
          </a:r>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A6C2965-0131-4AEC-89DE-AB5481FD972E}" type="datetimeFigureOut">
              <a:rPr lang="en-US" smtClean="0"/>
              <a:t>8/13/2015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D9F892C-13A1-47E8-B766-7E2380331011}" type="slidenum">
              <a:rPr lang="en-US" smtClean="0"/>
              <a:t>‹#›</a:t>
            </a:fld>
            <a:endParaRPr lang="en-US"/>
          </a:p>
        </p:txBody>
      </p:sp>
    </p:spTree>
    <p:extLst>
      <p:ext uri="{BB962C8B-B14F-4D97-AF65-F5344CB8AC3E}">
        <p14:creationId xmlns:p14="http://schemas.microsoft.com/office/powerpoint/2010/main" val="281556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F59729-3833-41A8-ABCB-774638473B81}" type="slidenum">
              <a:rPr lang="en-US" smtClean="0"/>
              <a:pPr eaLnBrk="1" hangingPunct="1"/>
              <a:t>4</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21</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22</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23</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7</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8</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F59729-3833-41A8-ABCB-774638473B81}" type="slidenum">
              <a:rPr lang="en-US" smtClean="0"/>
              <a:pPr eaLnBrk="1" hangingPunct="1"/>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F59729-3833-41A8-ABCB-774638473B81}" type="slidenum">
              <a:rPr lang="en-US" smtClean="0"/>
              <a:pPr eaLnBrk="1" hangingPunct="1"/>
              <a:t>11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14</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15</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16</a:t>
            </a:fld>
            <a:endParaRPr lang="en-US" dirty="0"/>
          </a:p>
        </p:txBody>
      </p:sp>
    </p:spTree>
    <p:extLst>
      <p:ext uri="{BB962C8B-B14F-4D97-AF65-F5344CB8AC3E}">
        <p14:creationId xmlns:p14="http://schemas.microsoft.com/office/powerpoint/2010/main" val="1066911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2CEB96-A6EB-4B92-A0F2-9ACDCE8AC2E4}" type="slidenum">
              <a:rPr lang="en-US" smtClean="0"/>
              <a:pPr/>
              <a:t>17</a:t>
            </a:fld>
            <a:endParaRPr lang="en-US" dirty="0"/>
          </a:p>
        </p:txBody>
      </p:sp>
    </p:spTree>
    <p:extLst>
      <p:ext uri="{BB962C8B-B14F-4D97-AF65-F5344CB8AC3E}">
        <p14:creationId xmlns:p14="http://schemas.microsoft.com/office/powerpoint/2010/main" val="1066911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8" descr="DPH_PPT.jpg"/>
          <p:cNvPicPr>
            <a:picLocks noChangeAspect="1"/>
          </p:cNvPicPr>
          <p:nvPr userDrawn="1"/>
        </p:nvPicPr>
        <p:blipFill>
          <a:blip r:embed="rId2" cstate="print"/>
          <a:srcRect/>
          <a:stretch>
            <a:fillRect/>
          </a:stretch>
        </p:blipFill>
        <p:spPr bwMode="auto">
          <a:xfrm>
            <a:off x="0" y="-103188"/>
            <a:ext cx="9144000" cy="7064376"/>
          </a:xfrm>
          <a:prstGeom prst="rect">
            <a:avLst/>
          </a:prstGeom>
          <a:noFill/>
          <a:ln w="9525">
            <a:noFill/>
            <a:miter lim="800000"/>
            <a:headEnd/>
            <a:tailEnd/>
          </a:ln>
        </p:spPr>
      </p:pic>
      <p:sp>
        <p:nvSpPr>
          <p:cNvPr id="2" name="Title 1"/>
          <p:cNvSpPr>
            <a:spLocks noGrp="1"/>
          </p:cNvSpPr>
          <p:nvPr>
            <p:ph type="ctrTitle"/>
          </p:nvPr>
        </p:nvSpPr>
        <p:spPr>
          <a:xfrm>
            <a:off x="0" y="1517903"/>
            <a:ext cx="9144000" cy="1901952"/>
          </a:xfrm>
        </p:spPr>
        <p:txBody>
          <a:bodyPr>
            <a:normAutofit/>
          </a:bodyPr>
          <a:lstStyle>
            <a:lvl1pPr>
              <a:defRPr sz="2800" b="1">
                <a:solidFill>
                  <a:schemeClr val="tx1">
                    <a:lumMod val="65000"/>
                    <a:lumOff val="35000"/>
                  </a:schemeClr>
                </a:solidFill>
                <a:latin typeface="+mj-lt"/>
              </a:defRPr>
            </a:lvl1pPr>
          </a:lstStyle>
          <a:p>
            <a:r>
              <a:rPr lang="en-US" dirty="0" smtClean="0"/>
              <a:t>Click to edit Master title style</a:t>
            </a:r>
            <a:endParaRPr lang="en-US" dirty="0"/>
          </a:p>
        </p:txBody>
      </p:sp>
      <p:sp>
        <p:nvSpPr>
          <p:cNvPr id="8" name="Rectangle 90"/>
          <p:cNvSpPr>
            <a:spLocks noChangeArrowheads="1"/>
          </p:cNvSpPr>
          <p:nvPr userDrawn="1"/>
        </p:nvSpPr>
        <p:spPr bwMode="auto">
          <a:xfrm>
            <a:off x="2782888" y="3675063"/>
            <a:ext cx="6172200" cy="12192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Presentation to: </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Presented by:</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Date:</a:t>
            </a:r>
          </a:p>
          <a:p>
            <a:pPr>
              <a:lnSpc>
                <a:spcPct val="80000"/>
              </a:lnSpc>
              <a:spcBef>
                <a:spcPct val="20000"/>
              </a:spcBef>
              <a:defRPr/>
            </a:pPr>
            <a:endParaRPr lang="en-US" dirty="0">
              <a:solidFill>
                <a:srgbClr val="006699"/>
              </a:solidFill>
              <a:latin typeface="Arial Narrow"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D1026-17F7-40D6-AF78-CA9618840B55}" type="datetimeFigureOut">
              <a:rPr lang="en-US" smtClean="0"/>
              <a:pPr>
                <a:defRPr/>
              </a:pPr>
              <a:t>8/13/2015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C8251B7-2DA2-46D2-9F8B-14EDC82EE9DD}" type="datetimeFigureOut">
              <a:rPr lang="en-US" smtClean="0"/>
              <a:pPr>
                <a:defRPr/>
              </a:pPr>
              <a:t>8/13/2015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1324572-11D9-453F-A41B-7C09992D24C9}" type="datetimeFigureOut">
              <a:rPr lang="en-US" smtClean="0"/>
              <a:pPr>
                <a:defRPr/>
              </a:pPr>
              <a:t>8/13/2015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3ED69AF-1843-4120-837B-363FCF10EB93}" type="slidenum">
              <a:rPr lang="en-US" smtClean="0"/>
              <a:pPr>
                <a:defRPr/>
              </a:pPr>
              <a:t>‹#›</a:t>
            </a:fld>
            <a:endParaRPr lang="en-US"/>
          </a:p>
        </p:txBody>
      </p:sp>
      <p:pic>
        <p:nvPicPr>
          <p:cNvPr id="7" name="Picture 8" descr="DPH_PPT.jpg"/>
          <p:cNvPicPr>
            <a:picLocks noChangeAspect="1"/>
          </p:cNvPicPr>
          <p:nvPr userDrawn="1"/>
        </p:nvPicPr>
        <p:blipFill>
          <a:blip r:embed="rId2" cstate="print"/>
          <a:srcRect/>
          <a:stretch>
            <a:fillRect/>
          </a:stretch>
        </p:blipFill>
        <p:spPr bwMode="auto">
          <a:xfrm>
            <a:off x="0" y="-103188"/>
            <a:ext cx="9144000" cy="7064376"/>
          </a:xfrm>
          <a:prstGeom prst="rect">
            <a:avLst/>
          </a:prstGeom>
          <a:noFill/>
          <a:ln w="9525">
            <a:noFill/>
            <a:miter lim="800000"/>
            <a:headEnd/>
            <a:tailEnd/>
          </a:ln>
        </p:spPr>
      </p:pic>
    </p:spTree>
    <p:extLst>
      <p:ext uri="{BB962C8B-B14F-4D97-AF65-F5344CB8AC3E}">
        <p14:creationId xmlns:p14="http://schemas.microsoft.com/office/powerpoint/2010/main" val="415281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C7A94-4423-41F0-BE08-438E59558A15}" type="datetime1">
              <a:rPr lang="en-US" smtClean="0"/>
              <a:pPr/>
              <a:t>8/13/2015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F2CCF-9FD6-4127-8634-67C1821BE668}" type="slidenum">
              <a:rPr lang="en-US" smtClean="0"/>
              <a:pPr/>
              <a:t>‹#›</a:t>
            </a:fld>
            <a:endParaRPr lang="en-US"/>
          </a:p>
        </p:txBody>
      </p:sp>
    </p:spTree>
    <p:extLst>
      <p:ext uri="{BB962C8B-B14F-4D97-AF65-F5344CB8AC3E}">
        <p14:creationId xmlns:p14="http://schemas.microsoft.com/office/powerpoint/2010/main" val="1093800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4CA12F5-1842-446C-A6AF-3603314DDAFF}" type="datetimeFigureOut">
              <a:rPr lang="en-US" smtClean="0"/>
              <a:pPr>
                <a:defRPr/>
              </a:pPr>
              <a:t>8/13/2015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8/13/2015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8/13/2015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extLst>
      <p:ext uri="{BB962C8B-B14F-4D97-AF65-F5344CB8AC3E}">
        <p14:creationId xmlns:p14="http://schemas.microsoft.com/office/powerpoint/2010/main" val="302674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0BB3B-0441-4DA8-AF71-550B9019B22C}" type="datetimeFigureOut">
              <a:rPr lang="en-US" smtClean="0"/>
              <a:pPr>
                <a:defRPr/>
              </a:pPr>
              <a:t>8/13/2015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BF56162-CCBD-495A-B1FD-D4AA44F3F3A6}" type="datetimeFigureOut">
              <a:rPr lang="en-US" smtClean="0"/>
              <a:pPr>
                <a:defRPr/>
              </a:pPr>
              <a:t>8/13/2015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CAB5045-7FC0-41C3-978D-5F9400957537}" type="datetimeFigureOut">
              <a:rPr lang="en-US" smtClean="0"/>
              <a:pPr>
                <a:defRPr/>
              </a:pPr>
              <a:t>8/13/2015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15753F-3E5B-4571-871E-5A1C54717063}" type="datetimeFigureOut">
              <a:rPr lang="en-US" smtClean="0"/>
              <a:pPr>
                <a:defRPr/>
              </a:pPr>
              <a:t>8/13/2015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5681098-4C0E-41BF-8522-F71BCF98CB52}" type="datetimeFigureOut">
              <a:rPr lang="en-US" smtClean="0"/>
              <a:pPr>
                <a:defRPr/>
              </a:pPr>
              <a:t>8/13/2015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932AF1-9B09-493D-A42B-8BC1590F1A8C}" type="datetimeFigureOut">
              <a:rPr lang="en-US" smtClean="0"/>
              <a:pPr>
                <a:defRPr/>
              </a:pPr>
              <a:t>8/13/2015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a:p>
        </p:txBody>
      </p:sp>
      <p:pic>
        <p:nvPicPr>
          <p:cNvPr id="7" name="Picture 4" descr="DPH_PPT2.jpg"/>
          <p:cNvPicPr>
            <a:picLocks noChangeAspect="1"/>
          </p:cNvPicPr>
          <p:nvPr/>
        </p:nvPicPr>
        <p:blipFill>
          <a:blip r:embed="rId15"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24" r:id="rId4"/>
    <p:sldLayoutId id="2147483817" r:id="rId5"/>
    <p:sldLayoutId id="2147483818" r:id="rId6"/>
    <p:sldLayoutId id="2147483819" r:id="rId7"/>
    <p:sldLayoutId id="2147483820" r:id="rId8"/>
    <p:sldLayoutId id="2147483821" r:id="rId9"/>
    <p:sldLayoutId id="2147483822" r:id="rId10"/>
    <p:sldLayoutId id="2147483823" r:id="rId11"/>
    <p:sldLayoutId id="2147483825" r:id="rId12"/>
    <p:sldLayoutId id="2147483826" r:id="rId13"/>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chart" Target="../charts/chart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dx.doi.org/10.5888/pcd11.130389" TargetMode="External"/><Relationship Id="rId2" Type="http://schemas.openxmlformats.org/officeDocument/2006/relationships/hyperlink" Target="http://www.cdc.gov/chronicdisease/overview/"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mailto:rana.bayakly@dph.ga.gov"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1828800" y="1752600"/>
            <a:ext cx="6629400" cy="1227137"/>
          </a:xfrm>
          <a:prstGeom prst="rect">
            <a:avLst/>
          </a:prstGeom>
          <a:noFill/>
          <a:ln w="38100">
            <a:noFill/>
            <a:miter lim="800000"/>
            <a:headEnd/>
            <a:tailEnd/>
          </a:ln>
        </p:spPr>
        <p:txBody>
          <a:bodyPr anchor="ctr"/>
          <a:lstStyle/>
          <a:p>
            <a:pPr algn="ctr">
              <a:spcAft>
                <a:spcPct val="25000"/>
              </a:spcAft>
              <a:defRPr/>
            </a:pPr>
            <a:r>
              <a:rPr lang="en-US" sz="2800" b="1" dirty="0" smtClean="0">
                <a:solidFill>
                  <a:schemeClr val="tx1">
                    <a:lumMod val="65000"/>
                    <a:lumOff val="35000"/>
                  </a:schemeClr>
                </a:solidFill>
                <a:latin typeface="Segoe UI" pitchFamily="34" charset="0"/>
                <a:cs typeface="Segoe UI" pitchFamily="34" charset="0"/>
              </a:rPr>
              <a:t>Burden of Chronic Disease in Georgia</a:t>
            </a:r>
          </a:p>
        </p:txBody>
      </p:sp>
      <p:sp>
        <p:nvSpPr>
          <p:cNvPr id="5" name="Rectangle 90"/>
          <p:cNvSpPr>
            <a:spLocks noChangeArrowheads="1"/>
          </p:cNvSpPr>
          <p:nvPr/>
        </p:nvSpPr>
        <p:spPr bwMode="auto">
          <a:xfrm>
            <a:off x="2578562" y="2979737"/>
            <a:ext cx="6172200" cy="20574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Presentation to: Chronic Disease University</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Presented by:    A. Rana Bayakly, MPH, Director 		            Chronic Disease, Healthy Behaviors 	             and Injury Epidemiology Section</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Date: 		August 13, 2015</a:t>
            </a:r>
          </a:p>
          <a:p>
            <a:pPr>
              <a:lnSpc>
                <a:spcPct val="80000"/>
              </a:lnSpc>
              <a:spcBef>
                <a:spcPct val="20000"/>
              </a:spcBef>
              <a:defRPr/>
            </a:pPr>
            <a:endParaRPr lang="en-US" dirty="0">
              <a:solidFill>
                <a:srgbClr val="006699"/>
              </a:solidFill>
              <a:latin typeface="Arial Narrow" pitchFamily="34" charset="0"/>
            </a:endParaRPr>
          </a:p>
        </p:txBody>
      </p:sp>
    </p:spTree>
    <p:extLst>
      <p:ext uri="{BB962C8B-B14F-4D97-AF65-F5344CB8AC3E}">
        <p14:creationId xmlns:p14="http://schemas.microsoft.com/office/powerpoint/2010/main" val="2168716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381000" y="304800"/>
            <a:ext cx="8382000" cy="990600"/>
          </a:xfrm>
        </p:spPr>
        <p:txBody>
          <a:bodyPr>
            <a:noAutofit/>
          </a:bodyPr>
          <a:lstStyle/>
          <a:p>
            <a:pPr algn="l"/>
            <a:r>
              <a:rPr lang="en-US" sz="3200" b="1" dirty="0"/>
              <a:t>Chronic Diseases: </a:t>
            </a:r>
            <a:r>
              <a:rPr lang="en-US" sz="3200" b="1" dirty="0" smtClean="0"/>
              <a:t>Morbidity</a:t>
            </a:r>
          </a:p>
        </p:txBody>
      </p:sp>
      <p:sp>
        <p:nvSpPr>
          <p:cNvPr id="46083" name="Content Placeholder 2"/>
          <p:cNvSpPr>
            <a:spLocks noGrp="1"/>
          </p:cNvSpPr>
          <p:nvPr>
            <p:ph idx="4294967295"/>
          </p:nvPr>
        </p:nvSpPr>
        <p:spPr>
          <a:xfrm>
            <a:off x="381000" y="1371600"/>
            <a:ext cx="8458200" cy="4419600"/>
          </a:xfrm>
        </p:spPr>
        <p:txBody>
          <a:bodyPr>
            <a:normAutofit/>
          </a:bodyPr>
          <a:lstStyle/>
          <a:p>
            <a:r>
              <a:rPr lang="en-US" sz="2400" dirty="0" smtClean="0"/>
              <a:t>In </a:t>
            </a:r>
            <a:r>
              <a:rPr lang="en-US" sz="2400" dirty="0"/>
              <a:t>2012, approximately </a:t>
            </a:r>
            <a:r>
              <a:rPr lang="en-US" sz="2400" b="1" dirty="0"/>
              <a:t>133,419 </a:t>
            </a:r>
            <a:r>
              <a:rPr lang="en-US" sz="2400" dirty="0"/>
              <a:t>hospitalizations occurred among Georgia residents due to CVD </a:t>
            </a:r>
          </a:p>
          <a:p>
            <a:pPr lvl="1"/>
            <a:r>
              <a:rPr lang="en-US" sz="2000" dirty="0" smtClean="0"/>
              <a:t>Of the CVD hospitalization, approximately </a:t>
            </a:r>
            <a:r>
              <a:rPr lang="en-US" sz="2000" b="1" dirty="0" smtClean="0"/>
              <a:t>92,768 (69.5%) </a:t>
            </a:r>
            <a:r>
              <a:rPr lang="en-US" sz="2000" dirty="0"/>
              <a:t>hospitalizations </a:t>
            </a:r>
            <a:r>
              <a:rPr lang="en-US" sz="2000" dirty="0" smtClean="0"/>
              <a:t>were </a:t>
            </a:r>
            <a:r>
              <a:rPr lang="en-US" sz="2000" dirty="0"/>
              <a:t>due to heart disease </a:t>
            </a:r>
          </a:p>
          <a:p>
            <a:pPr lvl="1"/>
            <a:r>
              <a:rPr lang="en-US" sz="2400" dirty="0" smtClean="0"/>
              <a:t>And </a:t>
            </a:r>
            <a:r>
              <a:rPr lang="en-US" sz="2400" b="1" dirty="0" smtClean="0"/>
              <a:t>23,833 (17.9%) </a:t>
            </a:r>
            <a:r>
              <a:rPr lang="en-US" sz="2400" dirty="0" smtClean="0"/>
              <a:t>were due to stroke</a:t>
            </a:r>
          </a:p>
          <a:p>
            <a:r>
              <a:rPr lang="en-US" sz="2400" dirty="0" smtClean="0"/>
              <a:t>The </a:t>
            </a:r>
            <a:r>
              <a:rPr lang="en-US" sz="2400" dirty="0"/>
              <a:t>average length of hospital stay for </a:t>
            </a:r>
            <a:r>
              <a:rPr lang="en-US" sz="2400" dirty="0" smtClean="0"/>
              <a:t>CVD in </a:t>
            </a:r>
            <a:r>
              <a:rPr lang="en-US" sz="2400" dirty="0"/>
              <a:t>Georgia during 2012 was </a:t>
            </a:r>
            <a:r>
              <a:rPr lang="en-US" sz="2400" b="1" dirty="0"/>
              <a:t>5 days </a:t>
            </a:r>
            <a:endParaRPr lang="en-US" sz="2400" b="1" dirty="0" smtClean="0"/>
          </a:p>
          <a:p>
            <a:endParaRPr lang="en-US" sz="2400" dirty="0" smtClean="0"/>
          </a:p>
          <a:p>
            <a:r>
              <a:rPr lang="en-US" sz="2400" dirty="0" smtClean="0"/>
              <a:t>Additionally</a:t>
            </a:r>
            <a:r>
              <a:rPr lang="en-US" sz="2400" dirty="0"/>
              <a:t>, </a:t>
            </a:r>
            <a:r>
              <a:rPr lang="en-US" sz="2400" b="1" dirty="0"/>
              <a:t>12,159</a:t>
            </a:r>
            <a:r>
              <a:rPr lang="en-US" sz="2400" dirty="0"/>
              <a:t> Patients </a:t>
            </a:r>
            <a:r>
              <a:rPr lang="en-US" sz="2400" dirty="0" smtClean="0"/>
              <a:t>20 </a:t>
            </a:r>
            <a:r>
              <a:rPr lang="en-US" sz="2400" dirty="0"/>
              <a:t>years and older were hospitalized due to type II diabetes.</a:t>
            </a:r>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2175472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381000" y="304800"/>
            <a:ext cx="8382000" cy="990600"/>
          </a:xfrm>
        </p:spPr>
        <p:txBody>
          <a:bodyPr>
            <a:noAutofit/>
          </a:bodyPr>
          <a:lstStyle/>
          <a:p>
            <a:pPr algn="l"/>
            <a:r>
              <a:rPr lang="en-US" sz="3200" b="1" dirty="0"/>
              <a:t>Chronic Diseases: </a:t>
            </a:r>
            <a:r>
              <a:rPr lang="en-US" sz="3200" b="1" dirty="0" smtClean="0"/>
              <a:t>Cancer Incidence</a:t>
            </a:r>
          </a:p>
        </p:txBody>
      </p:sp>
      <p:sp>
        <p:nvSpPr>
          <p:cNvPr id="46083" name="Content Placeholder 2"/>
          <p:cNvSpPr>
            <a:spLocks noGrp="1"/>
          </p:cNvSpPr>
          <p:nvPr>
            <p:ph idx="4294967295"/>
          </p:nvPr>
        </p:nvSpPr>
        <p:spPr>
          <a:xfrm>
            <a:off x="381000" y="1676400"/>
            <a:ext cx="8458200" cy="4419600"/>
          </a:xfrm>
        </p:spPr>
        <p:txBody>
          <a:bodyPr>
            <a:normAutofit/>
          </a:bodyPr>
          <a:lstStyle/>
          <a:p>
            <a:r>
              <a:rPr lang="en-US" sz="2400" dirty="0" smtClean="0"/>
              <a:t>In 2013, an estimated 48,370 new cancers were diagnosed among Georgia residents—about 133  new diagnosis each day.  These estimates exclude skin cancer  (non-melanoma) and the carcinoma in situ for sites other than urinary bladder.</a:t>
            </a:r>
          </a:p>
          <a:p>
            <a:pPr marL="0" indent="0">
              <a:buNone/>
            </a:pPr>
            <a:endParaRPr lang="en-US" sz="2400" dirty="0"/>
          </a:p>
          <a:p>
            <a:endParaRPr lang="en-US" sz="2400" dirty="0"/>
          </a:p>
        </p:txBody>
      </p:sp>
    </p:spTree>
    <p:extLst>
      <p:ext uri="{BB962C8B-B14F-4D97-AF65-F5344CB8AC3E}">
        <p14:creationId xmlns:p14="http://schemas.microsoft.com/office/powerpoint/2010/main" val="2071682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View tabular data for State vs. National Rates: 2011, Male and Female , Georg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3" name="Chart 2"/>
          <p:cNvGraphicFramePr>
            <a:graphicFrameLocks noGrp="1"/>
          </p:cNvGraphicFramePr>
          <p:nvPr>
            <p:extLst>
              <p:ext uri="{D42A27DB-BD31-4B8C-83A1-F6EECF244321}">
                <p14:modId xmlns:p14="http://schemas.microsoft.com/office/powerpoint/2010/main" val="500536706"/>
              </p:ext>
            </p:extLst>
          </p:nvPr>
        </p:nvGraphicFramePr>
        <p:xfrm>
          <a:off x="471459" y="762000"/>
          <a:ext cx="8668956" cy="5813867"/>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a:xfrm>
            <a:off x="299662" y="-19078"/>
            <a:ext cx="8382000" cy="990600"/>
          </a:xfrm>
          <a:prstGeom prst="rect">
            <a:avLst/>
          </a:prstGeom>
        </p:spPr>
        <p:txBody>
          <a:bodyPr vert="horz" lIns="91440" tIns="45720" rIns="91440" bIns="45720" rtlCol="0" anchor="ctr">
            <a:noAutofit/>
          </a:bodyPr>
          <a:lst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a:lstStyle>
          <a:p>
            <a:pPr algn="l"/>
            <a:r>
              <a:rPr lang="en-US" sz="2800" b="1" dirty="0" smtClean="0"/>
              <a:t>Leading Causes of Cancer Incidence, GA vs US</a:t>
            </a:r>
          </a:p>
        </p:txBody>
      </p:sp>
    </p:spTree>
    <p:extLst>
      <p:ext uri="{BB962C8B-B14F-4D97-AF65-F5344CB8AC3E}">
        <p14:creationId xmlns:p14="http://schemas.microsoft.com/office/powerpoint/2010/main" val="3401757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Risk Behaviors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81399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a:t>Health risk behaviors are unhealthy behaviors </a:t>
            </a:r>
            <a:r>
              <a:rPr lang="en-US" sz="2000" dirty="0" smtClean="0"/>
              <a:t>that can be  modifiable. </a:t>
            </a:r>
            <a:r>
              <a:rPr lang="en-US" sz="2000" dirty="0"/>
              <a:t>Four of these health risk behaviors—lack of exercise or physical activity, poor nutrition, tobacco use, and drinking too much alcohol—cause much of the </a:t>
            </a:r>
            <a:r>
              <a:rPr lang="en-US" sz="2000" dirty="0" smtClean="0"/>
              <a:t>illness </a:t>
            </a:r>
            <a:r>
              <a:rPr lang="en-US" sz="2000" dirty="0"/>
              <a:t>and early death related to chronic diseases and </a:t>
            </a:r>
            <a:r>
              <a:rPr lang="en-US" sz="2000" dirty="0" smtClean="0"/>
              <a:t>conditions</a:t>
            </a:r>
          </a:p>
          <a:p>
            <a:endParaRPr lang="en-US" sz="2000" dirty="0" smtClean="0"/>
          </a:p>
          <a:p>
            <a:r>
              <a:rPr lang="en-US" sz="2000" dirty="0"/>
              <a:t>Nearly 80% of cardiovascular diseases and diabetes are attributable to physical inactivity, tobacco use and unhealthy </a:t>
            </a:r>
            <a:r>
              <a:rPr lang="en-US" sz="2000" dirty="0" smtClean="0"/>
              <a:t>diet</a:t>
            </a:r>
            <a:endParaRPr lang="en-US" sz="2000" baseline="30000" dirty="0"/>
          </a:p>
          <a:p>
            <a:endParaRPr lang="en-US" sz="2000" dirty="0" smtClean="0"/>
          </a:p>
          <a:p>
            <a:r>
              <a:rPr lang="en-US" sz="2000" dirty="0" smtClean="0"/>
              <a:t>Nearly 2/3 of cancer deaths can be linked to tobacco use, diet, obesity, and lack of exercise </a:t>
            </a:r>
            <a:endParaRPr lang="en-US" sz="2000" dirty="0"/>
          </a:p>
        </p:txBody>
      </p:sp>
    </p:spTree>
    <p:extLst>
      <p:ext uri="{BB962C8B-B14F-4D97-AF65-F5344CB8AC3E}">
        <p14:creationId xmlns:p14="http://schemas.microsoft.com/office/powerpoint/2010/main" val="3000966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smtClean="0"/>
              <a:t>More </a:t>
            </a:r>
            <a:r>
              <a:rPr lang="en-US" sz="2000" dirty="0"/>
              <a:t>than 42 million adults—close to 1 of every 5—said they currently smoked cigarettes in </a:t>
            </a:r>
            <a:r>
              <a:rPr lang="en-US" sz="2000" dirty="0" smtClean="0"/>
              <a:t>2012. </a:t>
            </a:r>
            <a:r>
              <a:rPr lang="en-US" sz="2000" dirty="0"/>
              <a:t>Cigarette smoking accounts for more than 480,000 deaths each </a:t>
            </a:r>
            <a:r>
              <a:rPr lang="en-US" sz="2000" dirty="0" smtClean="0"/>
              <a:t>year in the US. </a:t>
            </a:r>
          </a:p>
          <a:p>
            <a:endParaRPr lang="en-US" sz="2000" dirty="0"/>
          </a:p>
          <a:p>
            <a:r>
              <a:rPr lang="en-US" sz="2000" dirty="0" smtClean="0"/>
              <a:t>Drinking </a:t>
            </a:r>
            <a:r>
              <a:rPr lang="en-US" sz="2000" dirty="0"/>
              <a:t>too much alcohol is responsible for 88,000 deaths each year, more than half of which are due to binge </a:t>
            </a:r>
            <a:r>
              <a:rPr lang="en-US" sz="2000" dirty="0" smtClean="0"/>
              <a:t>drinking.</a:t>
            </a:r>
            <a:r>
              <a:rPr lang="en-US" sz="2000" baseline="30000" dirty="0"/>
              <a:t> </a:t>
            </a:r>
            <a:r>
              <a:rPr lang="en-US" sz="2000" dirty="0" smtClean="0"/>
              <a:t>About </a:t>
            </a:r>
            <a:r>
              <a:rPr lang="en-US" sz="2000" dirty="0"/>
              <a:t>38 million US adults report binge drinking an average of 4 times a month, and have an average of 8 drinks per binge, yet most binge drinkers are not alcohol </a:t>
            </a:r>
            <a:r>
              <a:rPr lang="en-US" sz="2000" dirty="0" smtClean="0"/>
              <a:t>dependent.</a:t>
            </a:r>
            <a:endParaRPr lang="en-US" sz="2000" dirty="0"/>
          </a:p>
        </p:txBody>
      </p:sp>
    </p:spTree>
    <p:extLst>
      <p:ext uri="{BB962C8B-B14F-4D97-AF65-F5344CB8AC3E}">
        <p14:creationId xmlns:p14="http://schemas.microsoft.com/office/powerpoint/2010/main" val="411679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smtClean="0"/>
              <a:t>In 2013 and based on the Georgia Behavioral Risk Factor Surveillance System</a:t>
            </a:r>
          </a:p>
          <a:p>
            <a:pPr lvl="1"/>
            <a:r>
              <a:rPr lang="en-US" dirty="0" smtClean="0"/>
              <a:t>27.2% of adult Georgians were physically inactive</a:t>
            </a:r>
          </a:p>
          <a:p>
            <a:pPr lvl="1"/>
            <a:r>
              <a:rPr lang="en-US" dirty="0" smtClean="0"/>
              <a:t>Of adults who were physically active, 79</a:t>
            </a:r>
            <a:r>
              <a:rPr lang="en-US" dirty="0"/>
              <a:t>% </a:t>
            </a:r>
            <a:r>
              <a:rPr lang="en-US" dirty="0" smtClean="0"/>
              <a:t>did </a:t>
            </a:r>
            <a:r>
              <a:rPr lang="en-US" dirty="0"/>
              <a:t>not meet the guidelines for aerobic and muscle strengthening </a:t>
            </a:r>
            <a:r>
              <a:rPr lang="en-US" dirty="0" smtClean="0"/>
              <a:t>exercises</a:t>
            </a:r>
          </a:p>
          <a:p>
            <a:pPr lvl="1"/>
            <a:r>
              <a:rPr lang="en-US" dirty="0" smtClean="0"/>
              <a:t>30</a:t>
            </a:r>
            <a:r>
              <a:rPr lang="en-US" dirty="0"/>
              <a:t>% of </a:t>
            </a:r>
            <a:r>
              <a:rPr lang="en-US" dirty="0" smtClean="0"/>
              <a:t>adult Georgians were obese</a:t>
            </a:r>
            <a:endParaRPr lang="en-US" dirty="0"/>
          </a:p>
          <a:p>
            <a:pPr lvl="1"/>
            <a:r>
              <a:rPr lang="en-US" dirty="0" smtClean="0"/>
              <a:t>35</a:t>
            </a:r>
            <a:r>
              <a:rPr lang="en-US" dirty="0"/>
              <a:t>% of </a:t>
            </a:r>
            <a:r>
              <a:rPr lang="en-US" dirty="0" smtClean="0"/>
              <a:t>adult Georgians </a:t>
            </a:r>
            <a:r>
              <a:rPr lang="en-US" dirty="0"/>
              <a:t>had high blood </a:t>
            </a:r>
            <a:r>
              <a:rPr lang="en-US" dirty="0" smtClean="0"/>
              <a:t>pressure</a:t>
            </a:r>
          </a:p>
          <a:p>
            <a:pPr lvl="1"/>
            <a:r>
              <a:rPr lang="en-US" dirty="0" smtClean="0"/>
              <a:t>38</a:t>
            </a:r>
            <a:r>
              <a:rPr lang="en-US" dirty="0"/>
              <a:t>% of </a:t>
            </a:r>
            <a:r>
              <a:rPr lang="en-US" dirty="0" smtClean="0"/>
              <a:t>adult Georgians had </a:t>
            </a:r>
            <a:r>
              <a:rPr lang="en-US" dirty="0"/>
              <a:t>high </a:t>
            </a:r>
            <a:r>
              <a:rPr lang="en-US" dirty="0" smtClean="0"/>
              <a:t>cholesterol</a:t>
            </a:r>
            <a:endParaRPr lang="en-US" dirty="0"/>
          </a:p>
          <a:p>
            <a:pPr lvl="1"/>
            <a:r>
              <a:rPr lang="en-US" dirty="0" smtClean="0"/>
              <a:t>43</a:t>
            </a:r>
            <a:r>
              <a:rPr lang="en-US" dirty="0"/>
              <a:t>% consumed </a:t>
            </a:r>
            <a:r>
              <a:rPr lang="en-US" dirty="0" smtClean="0"/>
              <a:t>one or less fruit per day </a:t>
            </a:r>
          </a:p>
          <a:p>
            <a:pPr lvl="1"/>
            <a:r>
              <a:rPr lang="en-US" dirty="0" smtClean="0"/>
              <a:t>24</a:t>
            </a:r>
            <a:r>
              <a:rPr lang="en-US" dirty="0"/>
              <a:t>% consumed </a:t>
            </a:r>
            <a:r>
              <a:rPr lang="en-US" dirty="0" smtClean="0"/>
              <a:t>one or less vegetable per day </a:t>
            </a:r>
          </a:p>
          <a:p>
            <a:pPr lvl="1"/>
            <a:r>
              <a:rPr lang="en-US" dirty="0" smtClean="0"/>
              <a:t>19</a:t>
            </a:r>
            <a:r>
              <a:rPr lang="en-US" dirty="0"/>
              <a:t>% of </a:t>
            </a:r>
            <a:r>
              <a:rPr lang="en-US" dirty="0" smtClean="0"/>
              <a:t>adult Georgians were current smokers</a:t>
            </a:r>
          </a:p>
          <a:p>
            <a:pPr lvl="1"/>
            <a:r>
              <a:rPr lang="en-US" dirty="0" smtClean="0"/>
              <a:t>13.1% of adult Georgians engaged in binge drinking</a:t>
            </a:r>
          </a:p>
          <a:p>
            <a:pPr lvl="1"/>
            <a:r>
              <a:rPr lang="en-US" dirty="0" smtClean="0"/>
              <a:t>And 4.7% of adult Georgians engaged in heavy drinking</a:t>
            </a:r>
          </a:p>
          <a:p>
            <a:pPr marL="0" indent="0">
              <a:buNone/>
            </a:pPr>
            <a:r>
              <a:rPr lang="en-US" sz="2000" dirty="0" smtClean="0"/>
              <a:t> </a:t>
            </a:r>
            <a:endParaRPr lang="en-US" sz="2000" dirty="0"/>
          </a:p>
        </p:txBody>
      </p:sp>
    </p:spTree>
    <p:extLst>
      <p:ext uri="{BB962C8B-B14F-4D97-AF65-F5344CB8AC3E}">
        <p14:creationId xmlns:p14="http://schemas.microsoft.com/office/powerpoint/2010/main" val="37285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152400" y="1219200"/>
            <a:ext cx="4419600" cy="5105400"/>
          </a:xfrm>
        </p:spPr>
        <p:txBody>
          <a:bodyPr>
            <a:noAutofit/>
          </a:bodyPr>
          <a:lstStyle/>
          <a:p>
            <a:r>
              <a:rPr lang="en-US" dirty="0" smtClean="0"/>
              <a:t>Stroke Patients—Stroke Registry Data Source </a:t>
            </a:r>
          </a:p>
          <a:p>
            <a:pPr lvl="1"/>
            <a:r>
              <a:rPr lang="en-US" dirty="0" smtClean="0"/>
              <a:t>81% had high </a:t>
            </a:r>
            <a:r>
              <a:rPr lang="en-US" dirty="0"/>
              <a:t>blood </a:t>
            </a:r>
            <a:r>
              <a:rPr lang="en-US" dirty="0" smtClean="0"/>
              <a:t>pressure </a:t>
            </a:r>
          </a:p>
          <a:p>
            <a:pPr lvl="1"/>
            <a:r>
              <a:rPr lang="en-US" dirty="0" smtClean="0"/>
              <a:t>43% had high cholesterol</a:t>
            </a:r>
          </a:p>
          <a:p>
            <a:pPr lvl="1"/>
            <a:r>
              <a:rPr lang="en-US" dirty="0" smtClean="0"/>
              <a:t>35% had diabetes </a:t>
            </a:r>
          </a:p>
          <a:p>
            <a:pPr lvl="1"/>
            <a:r>
              <a:rPr lang="en-US" dirty="0" smtClean="0"/>
              <a:t>and 23% are </a:t>
            </a:r>
            <a:r>
              <a:rPr lang="en-US" dirty="0"/>
              <a:t>current </a:t>
            </a:r>
            <a:r>
              <a:rPr lang="en-US" dirty="0" smtClean="0"/>
              <a:t>smokers </a:t>
            </a:r>
          </a:p>
          <a:p>
            <a:pPr marL="457200" lvl="1" indent="0">
              <a:buNone/>
            </a:pPr>
            <a:endParaRPr lang="en-US" dirty="0" smtClean="0"/>
          </a:p>
        </p:txBody>
      </p:sp>
      <p:sp>
        <p:nvSpPr>
          <p:cNvPr id="5" name="Content Placeholder 3"/>
          <p:cNvSpPr>
            <a:spLocks noGrp="1"/>
          </p:cNvSpPr>
          <p:nvPr>
            <p:ph sz="half" idx="2"/>
          </p:nvPr>
        </p:nvSpPr>
        <p:spPr>
          <a:xfrm>
            <a:off x="4038600" y="1143000"/>
            <a:ext cx="4876800" cy="5105400"/>
          </a:xfrm>
        </p:spPr>
        <p:txBody>
          <a:bodyPr>
            <a:noAutofit/>
          </a:bodyPr>
          <a:lstStyle/>
          <a:p>
            <a:r>
              <a:rPr lang="en-US" dirty="0" smtClean="0"/>
              <a:t>Diabetes Patients—BRFSS Data Source</a:t>
            </a:r>
          </a:p>
          <a:p>
            <a:pPr lvl="1"/>
            <a:r>
              <a:rPr lang="en-US" dirty="0"/>
              <a:t>74.2% had high blood pressure</a:t>
            </a:r>
          </a:p>
          <a:p>
            <a:pPr lvl="1"/>
            <a:r>
              <a:rPr lang="en-US" dirty="0" smtClean="0"/>
              <a:t>67.3% had high cholesterol level</a:t>
            </a:r>
          </a:p>
          <a:p>
            <a:pPr lvl="1"/>
            <a:r>
              <a:rPr lang="en-US" dirty="0" smtClean="0"/>
              <a:t>56.9% were obese</a:t>
            </a:r>
          </a:p>
          <a:p>
            <a:pPr lvl="1"/>
            <a:r>
              <a:rPr lang="en-US" dirty="0" smtClean="0"/>
              <a:t>45.8% consumed less than one fruit per day</a:t>
            </a:r>
          </a:p>
          <a:p>
            <a:pPr lvl="1"/>
            <a:r>
              <a:rPr lang="en-US" dirty="0" smtClean="0"/>
              <a:t>26.3% consumed less than one vegetable per day</a:t>
            </a:r>
          </a:p>
          <a:p>
            <a:pPr lvl="1"/>
            <a:r>
              <a:rPr lang="en-US" dirty="0" smtClean="0"/>
              <a:t>42.2% were physically inactive </a:t>
            </a:r>
          </a:p>
          <a:p>
            <a:pPr lvl="1"/>
            <a:r>
              <a:rPr lang="en-US" dirty="0" smtClean="0"/>
              <a:t>Of those who were active, 14.1% met recommended physical activity guidelines</a:t>
            </a:r>
          </a:p>
          <a:p>
            <a:pPr lvl="1"/>
            <a:r>
              <a:rPr lang="en-US" dirty="0" smtClean="0"/>
              <a:t>14.8% are current smokers</a:t>
            </a:r>
          </a:p>
          <a:p>
            <a:pPr lvl="1"/>
            <a:endParaRPr lang="en-US" dirty="0" smtClean="0"/>
          </a:p>
        </p:txBody>
      </p:sp>
      <p:pic>
        <p:nvPicPr>
          <p:cNvPr id="2051" name="Picture 3" descr="C:\Users\arbayakly\AppData\Local\Microsoft\Windows\Temporary Internet Files\Content.IE5\VH94E90F\sad-smiley-fa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38521">
            <a:off x="1218519" y="4093792"/>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129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543800" cy="685800"/>
          </a:xfrm>
        </p:spPr>
        <p:txBody>
          <a:bodyPr>
            <a:noAutofit/>
          </a:bodyPr>
          <a:lstStyle/>
          <a:p>
            <a:pPr algn="l"/>
            <a:r>
              <a:rPr lang="en-US" sz="2800" b="1" dirty="0" smtClean="0"/>
              <a:t>Prevalence of Risk Behaviors among study participants</a:t>
            </a:r>
            <a:endParaRPr lang="en-US" sz="2800" b="1" dirty="0"/>
          </a:p>
        </p:txBody>
      </p:sp>
      <p:graphicFrame>
        <p:nvGraphicFramePr>
          <p:cNvPr id="4" name="Table 3"/>
          <p:cNvGraphicFramePr>
            <a:graphicFrameLocks noGrp="1"/>
          </p:cNvGraphicFramePr>
          <p:nvPr>
            <p:extLst>
              <p:ext uri="{D42A27DB-BD31-4B8C-83A1-F6EECF244321}">
                <p14:modId xmlns:p14="http://schemas.microsoft.com/office/powerpoint/2010/main" val="1271926080"/>
              </p:ext>
            </p:extLst>
          </p:nvPr>
        </p:nvGraphicFramePr>
        <p:xfrm>
          <a:off x="685800" y="1924050"/>
          <a:ext cx="7696200" cy="2190750"/>
        </p:xfrm>
        <a:graphic>
          <a:graphicData uri="http://schemas.openxmlformats.org/drawingml/2006/table">
            <a:tbl>
              <a:tblPr/>
              <a:tblGrid>
                <a:gridCol w="3886200"/>
                <a:gridCol w="1981200"/>
                <a:gridCol w="1828800"/>
              </a:tblGrid>
              <a:tr h="190500">
                <a:tc>
                  <a:txBody>
                    <a:bodyPr/>
                    <a:lstStyle/>
                    <a:p>
                      <a:pPr algn="l" fontAlgn="b"/>
                      <a:r>
                        <a:rPr lang="en-US" sz="2000" b="1" i="0" u="none" strike="noStrike" dirty="0" smtClean="0">
                          <a:solidFill>
                            <a:srgbClr val="000000"/>
                          </a:solidFill>
                          <a:latin typeface="+mn-lt"/>
                        </a:rPr>
                        <a:t>Number of Lifestyle Risk Factors</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endParaRPr lang="en-US" sz="2000" b="1" i="0" u="none" strike="noStrike" dirty="0" smtClean="0">
                        <a:solidFill>
                          <a:srgbClr val="000000"/>
                        </a:solidFill>
                        <a:latin typeface="+mn-lt"/>
                      </a:endParaRPr>
                    </a:p>
                    <a:p>
                      <a:pPr algn="ctr" fontAlgn="b"/>
                      <a:r>
                        <a:rPr lang="en-US" sz="2000" b="1" i="0" u="none" strike="noStrike" dirty="0" smtClean="0">
                          <a:solidFill>
                            <a:srgbClr val="000000"/>
                          </a:solidFill>
                          <a:latin typeface="+mn-lt"/>
                        </a:rPr>
                        <a:t>Percent Yes</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rPr>
                        <a:t>95% </a:t>
                      </a:r>
                      <a:r>
                        <a:rPr lang="en-US" sz="2000" b="1" i="0" u="none" strike="noStrike" dirty="0" smtClean="0">
                          <a:solidFill>
                            <a:srgbClr val="000000"/>
                          </a:solidFill>
                          <a:latin typeface="+mn-lt"/>
                        </a:rPr>
                        <a:t>CI</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190500">
                <a:tc>
                  <a:txBody>
                    <a:bodyPr/>
                    <a:lstStyle/>
                    <a:p>
                      <a:pPr algn="ctr" fontAlgn="b"/>
                      <a:r>
                        <a:rPr lang="en-US" sz="2000" b="1" i="0" u="none" strike="noStrike" dirty="0" smtClean="0">
                          <a:solidFill>
                            <a:srgbClr val="000000"/>
                          </a:solidFill>
                          <a:latin typeface="+mn-lt"/>
                        </a:rPr>
                        <a:t>   0</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1" i="0" u="none" strike="noStrike" dirty="0" smtClean="0">
                          <a:solidFill>
                            <a:srgbClr val="000000"/>
                          </a:solidFill>
                          <a:latin typeface="+mn-lt"/>
                        </a:rPr>
                        <a:t>11.0</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0" i="0" u="none" strike="noStrike" dirty="0">
                          <a:solidFill>
                            <a:srgbClr val="000000"/>
                          </a:solidFill>
                          <a:latin typeface="+mn-lt"/>
                        </a:rPr>
                        <a:t>9.5-12.5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190500">
                <a:tc>
                  <a:txBody>
                    <a:bodyPr/>
                    <a:lstStyle/>
                    <a:p>
                      <a:pPr algn="ctr" fontAlgn="b"/>
                      <a:r>
                        <a:rPr lang="en-US" sz="2000" b="1" i="0" u="none" strike="noStrike" dirty="0" smtClean="0">
                          <a:solidFill>
                            <a:srgbClr val="000000"/>
                          </a:solidFill>
                          <a:latin typeface="+mn-lt"/>
                        </a:rPr>
                        <a:t>   1</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rPr>
                        <a:t>33.4</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mn-lt"/>
                        </a:rPr>
                        <a:t>31.4-35.4</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190500">
                <a:tc>
                  <a:txBody>
                    <a:bodyPr/>
                    <a:lstStyle/>
                    <a:p>
                      <a:pPr algn="ctr" fontAlgn="b"/>
                      <a:r>
                        <a:rPr lang="en-US" sz="2000" b="1" i="0" u="none" strike="noStrike" dirty="0" smtClean="0">
                          <a:solidFill>
                            <a:srgbClr val="000000"/>
                          </a:solidFill>
                          <a:latin typeface="+mn-lt"/>
                        </a:rPr>
                        <a:t>   2</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1" i="0" u="none" strike="noStrike" dirty="0" smtClean="0">
                          <a:solidFill>
                            <a:srgbClr val="000000"/>
                          </a:solidFill>
                          <a:latin typeface="+mn-lt"/>
                        </a:rPr>
                        <a:t>43.0</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0" i="0" u="none" strike="noStrike" dirty="0">
                          <a:solidFill>
                            <a:srgbClr val="000000"/>
                          </a:solidFill>
                          <a:latin typeface="+mn-lt"/>
                        </a:rPr>
                        <a:t>40.8-45.2</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190500">
                <a:tc>
                  <a:txBody>
                    <a:bodyPr/>
                    <a:lstStyle/>
                    <a:p>
                      <a:pPr algn="ctr" fontAlgn="b"/>
                      <a:r>
                        <a:rPr lang="en-US" sz="2000" b="1" i="0" u="none" strike="noStrike" dirty="0" smtClean="0">
                          <a:solidFill>
                            <a:srgbClr val="000000"/>
                          </a:solidFill>
                          <a:latin typeface="+mn-lt"/>
                        </a:rPr>
                        <a:t>   3</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rPr>
                        <a:t>11.5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mn-lt"/>
                        </a:rPr>
                        <a:t>10.1-12.9</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190500">
                <a:tc>
                  <a:txBody>
                    <a:bodyPr/>
                    <a:lstStyle/>
                    <a:p>
                      <a:pPr algn="ctr" fontAlgn="b"/>
                      <a:r>
                        <a:rPr lang="en-US" sz="2000" b="1" i="0" u="none" strike="noStrike" dirty="0" smtClean="0">
                          <a:solidFill>
                            <a:srgbClr val="000000"/>
                          </a:solidFill>
                          <a:latin typeface="+mn-lt"/>
                        </a:rPr>
                        <a:t>   4</a:t>
                      </a:r>
                      <a:endParaRPr lang="en-US" sz="2000" b="1" i="0" u="none" strike="noStrike" dirty="0">
                        <a:solidFill>
                          <a:srgbClr val="000000"/>
                        </a:solidFill>
                        <a:latin typeface="+mn-lt"/>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1" i="0" u="none" strike="noStrike" dirty="0">
                          <a:solidFill>
                            <a:srgbClr val="000000"/>
                          </a:solidFill>
                          <a:latin typeface="+mn-lt"/>
                        </a:rPr>
                        <a:t>1.1</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2000" b="0" i="0" u="none" strike="noStrike" dirty="0">
                          <a:solidFill>
                            <a:srgbClr val="000000"/>
                          </a:solidFill>
                          <a:latin typeface="+mn-lt"/>
                        </a:rPr>
                        <a:t>0.7-1.5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bl>
          </a:graphicData>
        </a:graphic>
      </p:graphicFrame>
      <p:sp>
        <p:nvSpPr>
          <p:cNvPr id="5" name="Slide Number Placeholder 4"/>
          <p:cNvSpPr>
            <a:spLocks noGrp="1"/>
          </p:cNvSpPr>
          <p:nvPr>
            <p:ph type="sldNum" sz="quarter" idx="12"/>
          </p:nvPr>
        </p:nvSpPr>
        <p:spPr>
          <a:xfrm>
            <a:off x="2286000" y="6356350"/>
            <a:ext cx="2133600" cy="365125"/>
          </a:xfrm>
        </p:spPr>
        <p:txBody>
          <a:bodyPr/>
          <a:lstStyle/>
          <a:p>
            <a:fld id="{C5BF2CCF-9FD6-4127-8634-67C1821BE668}" type="slidenum">
              <a:rPr lang="en-US" b="1" smtClean="0"/>
              <a:pPr/>
              <a:t>18</a:t>
            </a:fld>
            <a:endParaRPr lang="en-US" b="1"/>
          </a:p>
        </p:txBody>
      </p:sp>
      <p:sp>
        <p:nvSpPr>
          <p:cNvPr id="6" name="TextBox 5"/>
          <p:cNvSpPr txBox="1"/>
          <p:nvPr/>
        </p:nvSpPr>
        <p:spPr>
          <a:xfrm>
            <a:off x="914400" y="4800600"/>
            <a:ext cx="7315200" cy="707886"/>
          </a:xfrm>
          <a:prstGeom prst="rect">
            <a:avLst/>
          </a:prstGeom>
          <a:noFill/>
        </p:spPr>
        <p:txBody>
          <a:bodyPr wrap="square" rtlCol="0">
            <a:spAutoFit/>
          </a:bodyPr>
          <a:lstStyle/>
          <a:p>
            <a:r>
              <a:rPr lang="en-US" sz="2000" dirty="0" smtClean="0">
                <a:latin typeface="+mn-lt"/>
              </a:rPr>
              <a:t>Note: Smoking; Binge Drinking; Physical Inactivity;  Low fruits and vegetables intake</a:t>
            </a:r>
            <a:endParaRPr lang="en-US" sz="2000" dirty="0">
              <a:latin typeface="+mn-lt"/>
            </a:endParaRPr>
          </a:p>
        </p:txBody>
      </p:sp>
    </p:spTree>
    <p:extLst>
      <p:ext uri="{BB962C8B-B14F-4D97-AF65-F5344CB8AC3E}">
        <p14:creationId xmlns:p14="http://schemas.microsoft.com/office/powerpoint/2010/main" val="3601247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808038"/>
          </a:xfrm>
        </p:spPr>
        <p:txBody>
          <a:bodyPr>
            <a:noAutofit/>
          </a:bodyPr>
          <a:lstStyle/>
          <a:p>
            <a:pPr algn="l"/>
            <a:r>
              <a:rPr lang="en-US" sz="2400" b="1" dirty="0" smtClean="0"/>
              <a:t>Adjusted Prevalence Odds Ratios (PORs) of Two or More Chronic Disease Related Risk Behaviors</a:t>
            </a:r>
            <a:endParaRPr lang="en-US" sz="2400" b="1" dirty="0"/>
          </a:p>
        </p:txBody>
      </p:sp>
      <p:graphicFrame>
        <p:nvGraphicFramePr>
          <p:cNvPr id="4" name="Table 3"/>
          <p:cNvGraphicFramePr>
            <a:graphicFrameLocks noGrp="1"/>
          </p:cNvGraphicFramePr>
          <p:nvPr/>
        </p:nvGraphicFramePr>
        <p:xfrm>
          <a:off x="457201" y="838200"/>
          <a:ext cx="8305799" cy="5325030"/>
        </p:xfrm>
        <a:graphic>
          <a:graphicData uri="http://schemas.openxmlformats.org/drawingml/2006/table">
            <a:tbl>
              <a:tblPr/>
              <a:tblGrid>
                <a:gridCol w="1831535"/>
                <a:gridCol w="1618566"/>
                <a:gridCol w="1618566"/>
                <a:gridCol w="1618566"/>
                <a:gridCol w="1618566"/>
              </a:tblGrid>
              <a:tr h="295835">
                <a:tc>
                  <a:txBody>
                    <a:bodyPr/>
                    <a:lstStyle/>
                    <a:p>
                      <a:pPr algn="l" fontAlgn="b"/>
                      <a:endParaRPr lang="en-US" sz="1700" b="1"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S</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B</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1700" b="1" i="0" u="none" strike="noStrike">
                          <a:solidFill>
                            <a:srgbClr val="000000"/>
                          </a:solidFill>
                          <a:latin typeface="Calibri"/>
                        </a:rPr>
                        <a:t>P</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295835">
                <a:tc>
                  <a:txBody>
                    <a:bodyPr/>
                    <a:lstStyle/>
                    <a:p>
                      <a:pPr algn="l" fontAlgn="b"/>
                      <a:endParaRPr lang="en-US" sz="1700" b="1"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smtClean="0">
                          <a:solidFill>
                            <a:srgbClr val="000000"/>
                          </a:solidFill>
                          <a:latin typeface="Calibri"/>
                        </a:rPr>
                        <a:t>POR (95% CI)</a:t>
                      </a:r>
                      <a:endParaRPr lang="en-US" sz="1700" b="1"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700" b="1" i="0" u="none" strike="noStrike" dirty="0" smtClean="0">
                          <a:solidFill>
                            <a:srgbClr val="000000"/>
                          </a:solidFill>
                          <a:latin typeface="+mn-lt"/>
                        </a:rPr>
                        <a:t>POR (95% CI)</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700" b="1" i="0" u="none" strike="noStrike" dirty="0" smtClean="0">
                          <a:solidFill>
                            <a:srgbClr val="000000"/>
                          </a:solidFill>
                          <a:latin typeface="+mn-lt"/>
                        </a:rPr>
                        <a:t>POR (95% CI)</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700" b="1" i="0" u="none" strike="noStrike" dirty="0" smtClean="0">
                          <a:solidFill>
                            <a:srgbClr val="000000"/>
                          </a:solidFill>
                          <a:latin typeface="+mn-lt"/>
                        </a:rPr>
                        <a:t>POR (95% CI)</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S</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algn="ctr" fontAlgn="b"/>
                      <a:r>
                        <a:rPr lang="en-US" sz="1700" b="1" i="0" u="none" strike="noStrike" dirty="0">
                          <a:solidFill>
                            <a:srgbClr val="000000"/>
                          </a:solidFill>
                          <a:latin typeface="Calibri"/>
                        </a:rPr>
                        <a:t>2.1</a:t>
                      </a:r>
                      <a:r>
                        <a:rPr lang="en-US" sz="1700" b="0" i="0" u="none" strike="noStrike" dirty="0">
                          <a:solidFill>
                            <a:srgbClr val="000000"/>
                          </a:solidFill>
                          <a:latin typeface="Calibri"/>
                        </a:rPr>
                        <a:t> (1.6-2.8)</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chemeClr val="accent3">
                        <a:lumMod val="20000"/>
                        <a:lumOff val="80000"/>
                      </a:schemeClr>
                    </a:solidFill>
                  </a:tcPr>
                </a:tc>
                <a:tc>
                  <a:txBody>
                    <a:bodyPr/>
                    <a:lstStyle/>
                    <a:p>
                      <a:pPr algn="ctr" fontAlgn="b"/>
                      <a:r>
                        <a:rPr lang="en-US" sz="1700" b="0" i="0" u="none" strike="noStrike" dirty="0">
                          <a:solidFill>
                            <a:srgbClr val="000000"/>
                          </a:solidFill>
                          <a:latin typeface="Calibri"/>
                        </a:rPr>
                        <a:t>1.0 (0.8-1.1)</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1.1 (1.0-1.1)</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B</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1.2 (1.1-1.2)</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1.1 (1.0-1.2)</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P</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1.1 (1.0-1.2)</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endParaRPr lang="en-US" sz="1700" b="1"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S and B</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0.8 (0.6-1.0)</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1.0 (0.9-1.2)</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S and P</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1.4 (0.9-2.1)</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1.2 (1.1-1.3)</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S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2.8 </a:t>
                      </a:r>
                      <a:r>
                        <a:rPr lang="en-US" sz="1700" b="0" i="0" u="none" strike="noStrike" dirty="0">
                          <a:solidFill>
                            <a:srgbClr val="000000"/>
                          </a:solidFill>
                          <a:latin typeface="Calibri"/>
                        </a:rPr>
                        <a:t>(1.8-4.4)</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noFill/>
                  </a:tcPr>
                </a:tc>
                <a:tc>
                  <a:txBody>
                    <a:bodyPr/>
                    <a:lstStyle/>
                    <a:p>
                      <a:pPr algn="ctr" fontAlgn="b"/>
                      <a:r>
                        <a:rPr lang="en-US" sz="1700" b="0" i="0" u="none" strike="noStrike" dirty="0">
                          <a:solidFill>
                            <a:srgbClr val="000000"/>
                          </a:solidFill>
                          <a:latin typeface="Calibri"/>
                        </a:rPr>
                        <a:t>1.3 (1.1-1.5)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endParaRPr lang="en-US" sz="1700" b="0" i="0" u="none" strike="noStrike">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B and P</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1.7 (1.2-2.5)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1.2 (1.1-1.4)</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B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2.3</a:t>
                      </a:r>
                      <a:r>
                        <a:rPr lang="en-US" sz="1700" b="0" i="0" u="none" strike="noStrike" dirty="0">
                          <a:solidFill>
                            <a:srgbClr val="000000"/>
                          </a:solidFill>
                          <a:latin typeface="Calibri"/>
                        </a:rPr>
                        <a:t> (1.6-3.3)</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no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1.1 (0.9-1.3)</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P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1.1 (0.8-1.6)</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0.9 (0.6-1.5)</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endParaRPr lang="en-US" sz="1700" b="1"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endParaRPr lang="en-US" sz="1700" b="0" i="0" u="none" strike="noStrike">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endParaRPr lang="en-US" sz="1700" b="0" i="0" u="none" strike="noStrike">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endParaRPr lang="en-US" sz="1700" b="0" i="0" u="none" strike="noStrike" dirty="0">
                        <a:solidFill>
                          <a:srgbClr val="000000"/>
                        </a:solidFill>
                        <a:latin typeface="Calibri"/>
                      </a:endParaRP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S and B and P</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1.4 (0.9-1.4)</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S and B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1.0 (0.7-1.3)</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r h="295835">
                <a:tc>
                  <a:txBody>
                    <a:bodyPr/>
                    <a:lstStyle/>
                    <a:p>
                      <a:pPr algn="l" fontAlgn="b"/>
                      <a:r>
                        <a:rPr lang="en-US" sz="1700" b="1" i="0" u="none" strike="noStrike" dirty="0">
                          <a:solidFill>
                            <a:srgbClr val="000000"/>
                          </a:solidFill>
                          <a:latin typeface="Calibri"/>
                        </a:rPr>
                        <a:t>S and P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1.7 (0.9-3.0)</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solidFill>
                      <a:srgbClr val="EAF1DD"/>
                    </a:solidFill>
                  </a:tcPr>
                </a:tc>
              </a:tr>
              <a:tr h="295835">
                <a:tc>
                  <a:txBody>
                    <a:bodyPr/>
                    <a:lstStyle/>
                    <a:p>
                      <a:pPr algn="l" fontAlgn="b"/>
                      <a:r>
                        <a:rPr lang="en-US" sz="1700" b="1" i="0" u="none" strike="noStrike" dirty="0">
                          <a:solidFill>
                            <a:srgbClr val="000000"/>
                          </a:solidFill>
                          <a:latin typeface="Calibri"/>
                        </a:rPr>
                        <a:t>B and P and F</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1" i="0" u="none" strike="noStrike" dirty="0">
                          <a:solidFill>
                            <a:srgbClr val="000000"/>
                          </a:solidFill>
                          <a:latin typeface="Calibri"/>
                        </a:rPr>
                        <a:t>2.3</a:t>
                      </a:r>
                      <a:r>
                        <a:rPr lang="en-US" sz="1700" b="0" i="0" u="none" strike="noStrike" dirty="0">
                          <a:solidFill>
                            <a:srgbClr val="000000"/>
                          </a:solidFill>
                          <a:latin typeface="Calibri"/>
                        </a:rPr>
                        <a:t> (1.7-3.3)</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noFill/>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a:t>
                      </a:r>
                    </a:p>
                  </a:txBody>
                  <a:tcPr marL="9525" marR="9525" marT="9525" marB="0" anchor="b">
                    <a:lnL w="6350" cap="flat" cmpd="sng" algn="ctr">
                      <a:solidFill>
                        <a:srgbClr val="9BBB59"/>
                      </a:solidFill>
                      <a:prstDash val="solid"/>
                      <a:round/>
                      <a:headEnd type="none" w="med" len="med"/>
                      <a:tailEnd type="none" w="med" len="med"/>
                    </a:lnL>
                    <a:lnR w="6350" cap="flat" cmpd="sng" algn="ctr">
                      <a:solidFill>
                        <a:srgbClr val="9BBB59"/>
                      </a:solidFill>
                      <a:prstDash val="solid"/>
                      <a:round/>
                      <a:headEnd type="none" w="med" len="med"/>
                      <a:tailEnd type="none" w="med" len="med"/>
                    </a:lnR>
                    <a:lnT w="6350" cap="flat" cmpd="sng" algn="ctr">
                      <a:solidFill>
                        <a:srgbClr val="9BBB59"/>
                      </a:solidFill>
                      <a:prstDash val="solid"/>
                      <a:round/>
                      <a:headEnd type="none" w="med" len="med"/>
                      <a:tailEnd type="none" w="med" len="med"/>
                    </a:lnT>
                    <a:lnB w="6350" cap="flat" cmpd="sng" algn="ctr">
                      <a:solidFill>
                        <a:srgbClr val="9BBB59"/>
                      </a:solidFill>
                      <a:prstDash val="solid"/>
                      <a:round/>
                      <a:headEnd type="none" w="med" len="med"/>
                      <a:tailEnd type="none" w="med" len="med"/>
                    </a:lnB>
                  </a:tcPr>
                </a:tc>
              </a:tr>
            </a:tbl>
          </a:graphicData>
        </a:graphic>
      </p:graphicFrame>
      <p:sp>
        <p:nvSpPr>
          <p:cNvPr id="5" name="TextBox 4"/>
          <p:cNvSpPr txBox="1"/>
          <p:nvPr/>
        </p:nvSpPr>
        <p:spPr>
          <a:xfrm>
            <a:off x="1143000" y="6172200"/>
            <a:ext cx="7315200" cy="276999"/>
          </a:xfrm>
          <a:prstGeom prst="rect">
            <a:avLst/>
          </a:prstGeom>
          <a:noFill/>
        </p:spPr>
        <p:txBody>
          <a:bodyPr wrap="square" rtlCol="0">
            <a:spAutoFit/>
          </a:bodyPr>
          <a:lstStyle/>
          <a:p>
            <a:r>
              <a:rPr lang="en-US" sz="1200" dirty="0" smtClean="0"/>
              <a:t>Note: </a:t>
            </a:r>
            <a:r>
              <a:rPr lang="en-US" sz="1200" b="1" dirty="0" smtClean="0"/>
              <a:t>S</a:t>
            </a:r>
            <a:r>
              <a:rPr lang="en-US" sz="1200" dirty="0" smtClean="0"/>
              <a:t>=Smoking; </a:t>
            </a:r>
            <a:r>
              <a:rPr lang="en-US" sz="1200" b="1" dirty="0" smtClean="0"/>
              <a:t>B</a:t>
            </a:r>
            <a:r>
              <a:rPr lang="en-US" sz="1200" dirty="0" smtClean="0"/>
              <a:t>=Binge Drinking; </a:t>
            </a:r>
            <a:r>
              <a:rPr lang="en-US" sz="1200" b="1" dirty="0" smtClean="0"/>
              <a:t>P</a:t>
            </a:r>
            <a:r>
              <a:rPr lang="en-US" sz="1200" dirty="0" smtClean="0"/>
              <a:t>= Physical Inactivity; </a:t>
            </a:r>
            <a:r>
              <a:rPr lang="en-US" sz="1200" b="1" dirty="0" smtClean="0"/>
              <a:t>F</a:t>
            </a:r>
            <a:r>
              <a:rPr lang="en-US" sz="1200" dirty="0" smtClean="0"/>
              <a:t>=Low fruits and vegetables intake</a:t>
            </a:r>
            <a:endParaRPr lang="en-US" sz="1200" dirty="0"/>
          </a:p>
        </p:txBody>
      </p:sp>
      <p:sp>
        <p:nvSpPr>
          <p:cNvPr id="7" name="Rectangle 6"/>
          <p:cNvSpPr/>
          <p:nvPr/>
        </p:nvSpPr>
        <p:spPr>
          <a:xfrm>
            <a:off x="3962400" y="1447800"/>
            <a:ext cx="15240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505200"/>
            <a:ext cx="15240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0" y="4114800"/>
            <a:ext cx="16002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86000" y="5867400"/>
            <a:ext cx="16002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p:cNvSpPr>
            <a:spLocks noGrp="1"/>
          </p:cNvSpPr>
          <p:nvPr>
            <p:ph type="sldNum" sz="quarter" idx="12"/>
          </p:nvPr>
        </p:nvSpPr>
        <p:spPr>
          <a:xfrm>
            <a:off x="2362200" y="6416675"/>
            <a:ext cx="2133600" cy="365125"/>
          </a:xfrm>
        </p:spPr>
        <p:txBody>
          <a:bodyPr/>
          <a:lstStyle/>
          <a:p>
            <a:fld id="{C5BF2CCF-9FD6-4127-8634-67C1821BE668}" type="slidenum">
              <a:rPr lang="en-US" b="1" smtClean="0"/>
              <a:pPr/>
              <a:t>19</a:t>
            </a:fld>
            <a:endParaRPr lang="en-US" b="1"/>
          </a:p>
        </p:txBody>
      </p:sp>
    </p:spTree>
    <p:extLst>
      <p:ext uri="{BB962C8B-B14F-4D97-AF65-F5344CB8AC3E}">
        <p14:creationId xmlns:p14="http://schemas.microsoft.com/office/powerpoint/2010/main" val="347438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Presentation Objective</a:t>
            </a:r>
            <a:endParaRPr lang="en-US" sz="3200" b="1" dirty="0"/>
          </a:p>
        </p:txBody>
      </p:sp>
      <p:sp>
        <p:nvSpPr>
          <p:cNvPr id="3" name="Content Placeholder 2"/>
          <p:cNvSpPr>
            <a:spLocks noGrp="1"/>
          </p:cNvSpPr>
          <p:nvPr>
            <p:ph sz="half" idx="1"/>
          </p:nvPr>
        </p:nvSpPr>
        <p:spPr>
          <a:xfrm>
            <a:off x="533400" y="1905000"/>
            <a:ext cx="8229600" cy="3581400"/>
          </a:xfrm>
        </p:spPr>
        <p:txBody>
          <a:bodyPr>
            <a:normAutofit fontScale="92500"/>
          </a:bodyPr>
          <a:lstStyle/>
          <a:p>
            <a:r>
              <a:rPr lang="en-US" dirty="0" smtClean="0"/>
              <a:t>Leading </a:t>
            </a:r>
            <a:r>
              <a:rPr lang="en-US" dirty="0"/>
              <a:t>Causes of </a:t>
            </a:r>
            <a:r>
              <a:rPr lang="en-US" dirty="0" smtClean="0"/>
              <a:t>Death and Disability</a:t>
            </a:r>
          </a:p>
          <a:p>
            <a:endParaRPr lang="en-US" dirty="0"/>
          </a:p>
          <a:p>
            <a:r>
              <a:rPr lang="en-US" dirty="0" smtClean="0"/>
              <a:t>Chronic Diseases Morbidity</a:t>
            </a:r>
            <a:endParaRPr lang="en-US" dirty="0"/>
          </a:p>
          <a:p>
            <a:endParaRPr lang="en-US" dirty="0"/>
          </a:p>
          <a:p>
            <a:r>
              <a:rPr lang="en-US" dirty="0"/>
              <a:t>Health Risk </a:t>
            </a:r>
            <a:r>
              <a:rPr lang="en-US" dirty="0" smtClean="0"/>
              <a:t>Behaviors Related to Chronic Diseases</a:t>
            </a:r>
            <a:endParaRPr lang="en-US" dirty="0"/>
          </a:p>
          <a:p>
            <a:endParaRPr lang="en-US" dirty="0"/>
          </a:p>
          <a:p>
            <a:r>
              <a:rPr lang="en-US" dirty="0"/>
              <a:t>Cost of Chronic </a:t>
            </a:r>
            <a:r>
              <a:rPr lang="en-US" dirty="0" smtClean="0"/>
              <a:t>Diseases</a:t>
            </a:r>
            <a:endParaRPr lang="en-US" dirty="0"/>
          </a:p>
          <a:p>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02703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a:bodyPr>
          <a:lstStyle/>
          <a:p>
            <a:pPr algn="l"/>
            <a:r>
              <a:rPr lang="en-US" sz="2800" b="1" dirty="0" smtClean="0"/>
              <a:t>Adjusted Prevalence Odds Ratios </a:t>
            </a:r>
            <a:endParaRPr lang="en-US" sz="2800" b="1" dirty="0"/>
          </a:p>
        </p:txBody>
      </p:sp>
      <p:sp>
        <p:nvSpPr>
          <p:cNvPr id="3" name="Content Placeholder 2"/>
          <p:cNvSpPr>
            <a:spLocks noGrp="1"/>
          </p:cNvSpPr>
          <p:nvPr>
            <p:ph idx="1"/>
          </p:nvPr>
        </p:nvSpPr>
        <p:spPr>
          <a:xfrm>
            <a:off x="457200" y="1295400"/>
            <a:ext cx="8229600" cy="4525963"/>
          </a:xfrm>
        </p:spPr>
        <p:txBody>
          <a:bodyPr>
            <a:normAutofit fontScale="92500" lnSpcReduction="20000"/>
          </a:bodyPr>
          <a:lstStyle/>
          <a:p>
            <a:pPr>
              <a:buFont typeface="Wingdings" pitchFamily="2" charset="2"/>
              <a:buChar char="q"/>
            </a:pPr>
            <a:endParaRPr lang="en-US" dirty="0" smtClean="0"/>
          </a:p>
          <a:p>
            <a:r>
              <a:rPr lang="en-US" sz="2400" dirty="0" smtClean="0"/>
              <a:t>After controlling for demographic factors, the strongest association was found for the odds of: </a:t>
            </a:r>
          </a:p>
          <a:p>
            <a:pPr>
              <a:buFont typeface="Wingdings" pitchFamily="2" charset="2"/>
              <a:buChar char="q"/>
            </a:pPr>
            <a:endParaRPr lang="en-US" sz="2400" dirty="0" smtClean="0"/>
          </a:p>
          <a:p>
            <a:pPr lvl="1">
              <a:buFont typeface="Segoe UI" panose="020B0502040204020203" pitchFamily="34" charset="0"/>
              <a:buChar char="₋"/>
            </a:pPr>
            <a:r>
              <a:rPr lang="en-US" sz="2400" dirty="0" smtClean="0"/>
              <a:t>binge drinking if a person smokes (POR=2.1;95%CI=1.6-2.8) </a:t>
            </a:r>
          </a:p>
          <a:p>
            <a:pPr lvl="1">
              <a:buFont typeface="Wingdings" pitchFamily="2" charset="2"/>
              <a:buChar char="Ø"/>
            </a:pPr>
            <a:endParaRPr lang="en-US" sz="2400" dirty="0" smtClean="0"/>
          </a:p>
          <a:p>
            <a:pPr lvl="1">
              <a:buFont typeface="Segoe UI" panose="020B0502040204020203" pitchFamily="34" charset="0"/>
              <a:buChar char="₋"/>
            </a:pPr>
            <a:r>
              <a:rPr lang="en-US" sz="2400" dirty="0" smtClean="0"/>
              <a:t>binge drinking if a person smokes and consumes low fruits and vegetables (POR=2.8;95%CI=1.8-4.4)</a:t>
            </a:r>
          </a:p>
          <a:p>
            <a:pPr lvl="1">
              <a:buFont typeface="Wingdings" pitchFamily="2" charset="2"/>
              <a:buChar char="Ø"/>
            </a:pPr>
            <a:endParaRPr lang="en-US" sz="2400" dirty="0" smtClean="0"/>
          </a:p>
          <a:p>
            <a:pPr lvl="1">
              <a:buFont typeface="Segoe UI" panose="020B0502040204020203" pitchFamily="34" charset="0"/>
              <a:buChar char="₋"/>
            </a:pPr>
            <a:r>
              <a:rPr lang="en-US" sz="2400" dirty="0" smtClean="0"/>
              <a:t>being physically inactive if a person smokes and consumes low amount of fruits and vegetables (POR=1.3;95%CI=1.1-1.5)</a:t>
            </a:r>
          </a:p>
          <a:p>
            <a:pPr>
              <a:buFont typeface="Wingdings" pitchFamily="2" charset="2"/>
              <a:buChar char="q"/>
            </a:pPr>
            <a:endParaRPr lang="en-US" dirty="0"/>
          </a:p>
        </p:txBody>
      </p:sp>
      <p:sp>
        <p:nvSpPr>
          <p:cNvPr id="4" name="Slide Number Placeholder 3"/>
          <p:cNvSpPr>
            <a:spLocks noGrp="1"/>
          </p:cNvSpPr>
          <p:nvPr>
            <p:ph type="sldNum" sz="quarter" idx="12"/>
          </p:nvPr>
        </p:nvSpPr>
        <p:spPr>
          <a:xfrm>
            <a:off x="2209800" y="6356350"/>
            <a:ext cx="2133600" cy="365125"/>
          </a:xfrm>
        </p:spPr>
        <p:txBody>
          <a:bodyPr/>
          <a:lstStyle/>
          <a:p>
            <a:fld id="{C5BF2CCF-9FD6-4127-8634-67C1821BE668}" type="slidenum">
              <a:rPr lang="en-US" b="1" smtClean="0"/>
              <a:pPr/>
              <a:t>20</a:t>
            </a:fld>
            <a:endParaRPr lang="en-US" b="1" dirty="0"/>
          </a:p>
        </p:txBody>
      </p:sp>
    </p:spTree>
    <p:extLst>
      <p:ext uri="{BB962C8B-B14F-4D97-AF65-F5344CB8AC3E}">
        <p14:creationId xmlns:p14="http://schemas.microsoft.com/office/powerpoint/2010/main" val="2865140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219200"/>
            <a:ext cx="8610600" cy="3505200"/>
          </a:xfrm>
        </p:spPr>
        <p:txBody>
          <a:bodyPr>
            <a:noAutofit/>
          </a:bodyPr>
          <a:lstStyle/>
          <a:p>
            <a:r>
              <a:rPr lang="en-US" sz="2000" dirty="0" smtClean="0"/>
              <a:t>In 2013 and based on the Youth Risk Behavior Survey</a:t>
            </a:r>
          </a:p>
          <a:p>
            <a:pPr lvl="1"/>
            <a:r>
              <a:rPr lang="en-US" dirty="0"/>
              <a:t>30% of High School Students were </a:t>
            </a:r>
            <a:r>
              <a:rPr lang="en-US" dirty="0" smtClean="0"/>
              <a:t>obese</a:t>
            </a:r>
          </a:p>
          <a:p>
            <a:pPr lvl="1"/>
            <a:r>
              <a:rPr lang="en-US" dirty="0" smtClean="0"/>
              <a:t>43% of High School Students met recommended physical activity</a:t>
            </a:r>
          </a:p>
          <a:p>
            <a:pPr lvl="1"/>
            <a:r>
              <a:rPr lang="en-US" dirty="0" smtClean="0"/>
              <a:t>60% of High School Students watched </a:t>
            </a:r>
            <a:r>
              <a:rPr lang="en-US" dirty="0"/>
              <a:t>TV and/or played video or computer games or </a:t>
            </a:r>
            <a:r>
              <a:rPr lang="en-US" dirty="0" smtClean="0"/>
              <a:t>used a </a:t>
            </a:r>
            <a:r>
              <a:rPr lang="en-US" dirty="0"/>
              <a:t>computer for something that was not schoolwork </a:t>
            </a:r>
            <a:r>
              <a:rPr lang="en-US" dirty="0" smtClean="0"/>
              <a:t>for three </a:t>
            </a:r>
            <a:r>
              <a:rPr lang="en-US" dirty="0"/>
              <a:t>or more hours per day on an average school day</a:t>
            </a:r>
            <a:r>
              <a:rPr lang="en-US" dirty="0" smtClean="0"/>
              <a:t>.</a:t>
            </a:r>
          </a:p>
          <a:p>
            <a:pPr lvl="1"/>
            <a:endParaRPr lang="en-US" dirty="0" smtClean="0"/>
          </a:p>
          <a:p>
            <a:pPr lvl="1"/>
            <a:r>
              <a:rPr lang="en-US" dirty="0" smtClean="0"/>
              <a:t>45% of High School Students ate at least one vegetable daily </a:t>
            </a:r>
          </a:p>
          <a:p>
            <a:pPr lvl="1"/>
            <a:r>
              <a:rPr lang="en-US" dirty="0" smtClean="0"/>
              <a:t>86% </a:t>
            </a:r>
            <a:r>
              <a:rPr lang="en-US" dirty="0"/>
              <a:t>of High School Students ate at least one fruit </a:t>
            </a:r>
            <a:r>
              <a:rPr lang="en-US" dirty="0" smtClean="0"/>
              <a:t>daily</a:t>
            </a:r>
          </a:p>
          <a:p>
            <a:pPr marL="457200" lvl="1" indent="0">
              <a:buNone/>
            </a:pPr>
            <a:endParaRPr lang="en-US" dirty="0"/>
          </a:p>
        </p:txBody>
      </p:sp>
    </p:spTree>
    <p:extLst>
      <p:ext uri="{BB962C8B-B14F-4D97-AF65-F5344CB8AC3E}">
        <p14:creationId xmlns:p14="http://schemas.microsoft.com/office/powerpoint/2010/main" val="2959670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smtClean="0"/>
              <a:t>In 2013 and based on the Youth Risk Behavior Survey</a:t>
            </a:r>
          </a:p>
          <a:p>
            <a:pPr lvl="1"/>
            <a:r>
              <a:rPr lang="en-US" dirty="0" smtClean="0"/>
              <a:t>68% of High School Students did </a:t>
            </a:r>
            <a:r>
              <a:rPr lang="en-US" dirty="0"/>
              <a:t>not eat breakfast every day during the past week.</a:t>
            </a:r>
          </a:p>
          <a:p>
            <a:pPr lvl="1"/>
            <a:r>
              <a:rPr lang="en-US" dirty="0"/>
              <a:t>16% of </a:t>
            </a:r>
            <a:r>
              <a:rPr lang="en-US" dirty="0" smtClean="0"/>
              <a:t>High School Students </a:t>
            </a:r>
            <a:r>
              <a:rPr lang="en-US" dirty="0"/>
              <a:t>did not </a:t>
            </a:r>
            <a:r>
              <a:rPr lang="en-US" dirty="0" smtClean="0"/>
              <a:t>eat breakfast </a:t>
            </a:r>
            <a:r>
              <a:rPr lang="en-US" dirty="0"/>
              <a:t>during the past week.</a:t>
            </a:r>
            <a:r>
              <a:rPr lang="en-US" dirty="0" smtClean="0"/>
              <a:t> </a:t>
            </a:r>
          </a:p>
          <a:p>
            <a:pPr lvl="1"/>
            <a:r>
              <a:rPr lang="en-US" dirty="0"/>
              <a:t>77% drank at least one soda or pop during the past week. </a:t>
            </a:r>
          </a:p>
          <a:p>
            <a:pPr lvl="1"/>
            <a:r>
              <a:rPr lang="en-US" dirty="0"/>
              <a:t>72% drank at least one sugar-sweetened beverage such as lemonade, sweetened tea or coffee drinks, flavored milk, Snapple, or Sunny Delight during the past week.</a:t>
            </a:r>
          </a:p>
          <a:p>
            <a:pPr lvl="1"/>
            <a:r>
              <a:rPr lang="en-US" dirty="0"/>
              <a:t>41% did not drink a bottle or glass of plain water at least one time per day during the past week.</a:t>
            </a:r>
          </a:p>
          <a:p>
            <a:pPr lvl="1"/>
            <a:endParaRPr lang="en-US" dirty="0" smtClean="0"/>
          </a:p>
        </p:txBody>
      </p:sp>
    </p:spTree>
    <p:extLst>
      <p:ext uri="{BB962C8B-B14F-4D97-AF65-F5344CB8AC3E}">
        <p14:creationId xmlns:p14="http://schemas.microsoft.com/office/powerpoint/2010/main" val="25170705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Health Risk Behaviors that Cause Chronic Diseases</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smtClean="0"/>
              <a:t>In 2013 and based on the Youth Risk Behavior Survey</a:t>
            </a:r>
          </a:p>
          <a:p>
            <a:pPr lvl="1"/>
            <a:r>
              <a:rPr lang="en-US" dirty="0"/>
              <a:t>13.3% of high school students had five or more drinks of alcohol in a row, that is, within a couple of hours, on one or more of the past 30 days</a:t>
            </a:r>
          </a:p>
          <a:p>
            <a:pPr lvl="1"/>
            <a:r>
              <a:rPr lang="en-US" dirty="0"/>
              <a:t>27.9% of high school students who had at least one drink of alcohol on one or more of the past 30 days</a:t>
            </a:r>
          </a:p>
          <a:p>
            <a:endParaRPr lang="en-US" sz="2000" dirty="0" smtClean="0"/>
          </a:p>
          <a:p>
            <a:pPr lvl="1"/>
            <a:endParaRPr lang="en-US" sz="2800" dirty="0"/>
          </a:p>
        </p:txBody>
      </p:sp>
    </p:spTree>
    <p:extLst>
      <p:ext uri="{BB962C8B-B14F-4D97-AF65-F5344CB8AC3E}">
        <p14:creationId xmlns:p14="http://schemas.microsoft.com/office/powerpoint/2010/main" val="2726995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839200" cy="1066800"/>
          </a:xfrm>
        </p:spPr>
        <p:txBody>
          <a:bodyPr>
            <a:noAutofit/>
          </a:bodyPr>
          <a:lstStyle/>
          <a:p>
            <a:pPr algn="l"/>
            <a:r>
              <a:rPr lang="en-US" sz="2800" b="1" dirty="0" smtClean="0"/>
              <a:t>Percent of youth who currently use any tobacco product, GA, 2013</a:t>
            </a:r>
            <a:endParaRPr lang="en-US" sz="2800" b="1"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104468485"/>
              </p:ext>
            </p:extLst>
          </p:nvPr>
        </p:nvGraphicFramePr>
        <p:xfrm>
          <a:off x="27912" y="1371600"/>
          <a:ext cx="8763000" cy="43053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95400" y="6057899"/>
            <a:ext cx="5067300" cy="461665"/>
          </a:xfrm>
          <a:prstGeom prst="rect">
            <a:avLst/>
          </a:prstGeom>
          <a:noFill/>
        </p:spPr>
        <p:txBody>
          <a:bodyPr wrap="square" rtlCol="0">
            <a:spAutoFit/>
          </a:bodyPr>
          <a:lstStyle/>
          <a:p>
            <a:pPr eaLnBrk="1" hangingPunct="1"/>
            <a:r>
              <a:rPr lang="en-US" sz="1200" dirty="0"/>
              <a:t>Data Source: Youth Risk Factor Surveillance System (YRBS</a:t>
            </a:r>
            <a:r>
              <a:rPr lang="en-US" sz="1200" dirty="0" smtClean="0"/>
              <a:t>)</a:t>
            </a:r>
          </a:p>
          <a:p>
            <a:pPr eaLnBrk="1" hangingPunct="1"/>
            <a:r>
              <a:rPr lang="en-US" sz="1200" dirty="0" smtClean="0"/>
              <a:t>* E-cigarette Data Source: Youth Tobacco Survey (YTS)</a:t>
            </a:r>
            <a:endParaRPr lang="en-US" sz="1200" dirty="0"/>
          </a:p>
        </p:txBody>
      </p:sp>
    </p:spTree>
    <p:extLst>
      <p:ext uri="{BB962C8B-B14F-4D97-AF65-F5344CB8AC3E}">
        <p14:creationId xmlns:p14="http://schemas.microsoft.com/office/powerpoint/2010/main" val="2457291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257300"/>
          </a:xfrm>
        </p:spPr>
        <p:txBody>
          <a:bodyPr>
            <a:noAutofit/>
          </a:bodyPr>
          <a:lstStyle/>
          <a:p>
            <a:pPr algn="l"/>
            <a:r>
              <a:rPr lang="en-US" sz="2800" b="1" dirty="0" smtClean="0"/>
              <a:t>Percent of youth who </a:t>
            </a:r>
            <a:r>
              <a:rPr lang="en-US" sz="2800" b="1" dirty="0"/>
              <a:t>s</a:t>
            </a:r>
            <a:r>
              <a:rPr lang="en-US" sz="2800" b="1" dirty="0" smtClean="0"/>
              <a:t>moked a </a:t>
            </a:r>
            <a:r>
              <a:rPr lang="en-US" sz="2800" b="1" dirty="0"/>
              <a:t>w</a:t>
            </a:r>
            <a:r>
              <a:rPr lang="en-US" sz="2800" b="1" dirty="0" smtClean="0"/>
              <a:t>hole cigarette, Georgia, 2013 </a:t>
            </a:r>
            <a:endParaRPr lang="en-US" sz="2800"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972456919"/>
              </p:ext>
            </p:extLst>
          </p:nvPr>
        </p:nvGraphicFramePr>
        <p:xfrm>
          <a:off x="571500" y="1485900"/>
          <a:ext cx="815340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409700" y="6210300"/>
            <a:ext cx="5105400" cy="276999"/>
          </a:xfrm>
          <a:prstGeom prst="rect">
            <a:avLst/>
          </a:prstGeom>
          <a:noFill/>
        </p:spPr>
        <p:txBody>
          <a:bodyPr wrap="square" rtlCol="0">
            <a:spAutoFit/>
          </a:bodyPr>
          <a:lstStyle/>
          <a:p>
            <a:pPr eaLnBrk="1" hangingPunct="1"/>
            <a:r>
              <a:rPr lang="en-US" sz="1200" dirty="0"/>
              <a:t>Data Source: Youth Risk Factor Surveillance System (YRBS)</a:t>
            </a:r>
          </a:p>
        </p:txBody>
      </p:sp>
      <p:graphicFrame>
        <p:nvGraphicFramePr>
          <p:cNvPr id="8" name="Diagram 7"/>
          <p:cNvGraphicFramePr/>
          <p:nvPr>
            <p:extLst>
              <p:ext uri="{D42A27DB-BD31-4B8C-83A1-F6EECF244321}">
                <p14:modId xmlns:p14="http://schemas.microsoft.com/office/powerpoint/2010/main" val="1976967685"/>
              </p:ext>
            </p:extLst>
          </p:nvPr>
        </p:nvGraphicFramePr>
        <p:xfrm>
          <a:off x="3352800" y="4572001"/>
          <a:ext cx="3733800" cy="1638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8048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lstStyle/>
          <a:p>
            <a:r>
              <a:rPr lang="en-US" dirty="0"/>
              <a:t>Each day, more than 3,200 youth younger than 18 years smoke their first cigarette, and another 2,100 youth and young adults who smoke every now and then become daily </a:t>
            </a:r>
            <a:r>
              <a:rPr lang="en-US" dirty="0" smtClean="0"/>
              <a:t>smokers.</a:t>
            </a:r>
            <a:endParaRPr lang="en-US" dirty="0"/>
          </a:p>
          <a:p>
            <a:endParaRPr lang="en-US" dirty="0"/>
          </a:p>
        </p:txBody>
      </p:sp>
    </p:spTree>
    <p:extLst>
      <p:ext uri="{BB962C8B-B14F-4D97-AF65-F5344CB8AC3E}">
        <p14:creationId xmlns:p14="http://schemas.microsoft.com/office/powerpoint/2010/main" val="21781841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Disease Cost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310893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CVD and Heart Disease Cost</a:t>
            </a:r>
            <a:endParaRPr lang="en-US" sz="2800" b="1" dirty="0"/>
          </a:p>
        </p:txBody>
      </p:sp>
      <p:sp>
        <p:nvSpPr>
          <p:cNvPr id="3" name="Content Placeholder 2"/>
          <p:cNvSpPr>
            <a:spLocks noGrp="1"/>
          </p:cNvSpPr>
          <p:nvPr>
            <p:ph sz="half" idx="1"/>
          </p:nvPr>
        </p:nvSpPr>
        <p:spPr>
          <a:xfrm>
            <a:off x="428680" y="1447800"/>
            <a:ext cx="8229600" cy="4525963"/>
          </a:xfrm>
        </p:spPr>
        <p:txBody>
          <a:bodyPr>
            <a:normAutofit fontScale="77500" lnSpcReduction="20000"/>
          </a:bodyPr>
          <a:lstStyle/>
          <a:p>
            <a:endParaRPr lang="en-US" dirty="0"/>
          </a:p>
          <a:p>
            <a:r>
              <a:rPr lang="en-US" dirty="0"/>
              <a:t>In 2012, the average charge per CVD-related hospitalization in Georgia was </a:t>
            </a:r>
            <a:r>
              <a:rPr lang="en-US" b="1" dirty="0"/>
              <a:t>$45,744 </a:t>
            </a:r>
            <a:endParaRPr lang="en-US" dirty="0"/>
          </a:p>
          <a:p>
            <a:endParaRPr lang="en-US" dirty="0"/>
          </a:p>
          <a:p>
            <a:r>
              <a:rPr lang="en-US" dirty="0"/>
              <a:t>Total hospital charges for CVD </a:t>
            </a:r>
            <a:r>
              <a:rPr lang="en-US" dirty="0" smtClean="0"/>
              <a:t>in Georgia was </a:t>
            </a:r>
            <a:r>
              <a:rPr lang="en-US" b="1" dirty="0" smtClean="0"/>
              <a:t>$6.1 </a:t>
            </a:r>
            <a:r>
              <a:rPr lang="en-US" b="1" dirty="0"/>
              <a:t>billion </a:t>
            </a:r>
            <a:endParaRPr lang="en-US" b="1" dirty="0" smtClean="0"/>
          </a:p>
          <a:p>
            <a:endParaRPr lang="en-US" dirty="0"/>
          </a:p>
          <a:p>
            <a:r>
              <a:rPr lang="en-US" dirty="0"/>
              <a:t>In 2012, the average charge per heart disease hospitalization in Georgia was </a:t>
            </a:r>
            <a:r>
              <a:rPr lang="en-US" b="1" dirty="0"/>
              <a:t>$45,700</a:t>
            </a:r>
          </a:p>
          <a:p>
            <a:pPr marL="0" indent="0">
              <a:buNone/>
            </a:pPr>
            <a:endParaRPr lang="en-US" dirty="0" smtClean="0"/>
          </a:p>
          <a:p>
            <a:r>
              <a:rPr lang="en-US" dirty="0" smtClean="0"/>
              <a:t>Total </a:t>
            </a:r>
            <a:r>
              <a:rPr lang="en-US" dirty="0"/>
              <a:t>hospital charges for heart disease in Georgia were </a:t>
            </a:r>
            <a:r>
              <a:rPr lang="en-US" b="1" dirty="0"/>
              <a:t>$4.2 billion </a:t>
            </a:r>
            <a:endParaRPr lang="en-US" b="1" dirty="0" smtClean="0"/>
          </a:p>
          <a:p>
            <a:endParaRPr lang="en-US" dirty="0"/>
          </a:p>
          <a:p>
            <a:r>
              <a:rPr lang="en-US" dirty="0"/>
              <a:t>Total hospital charges for heart disease (</a:t>
            </a:r>
            <a:r>
              <a:rPr lang="en-US" b="1" dirty="0"/>
              <a:t>$4.2 billion</a:t>
            </a:r>
            <a:r>
              <a:rPr lang="en-US" dirty="0"/>
              <a:t>) accounted for </a:t>
            </a:r>
            <a:r>
              <a:rPr lang="en-US" b="1" dirty="0"/>
              <a:t>68% </a:t>
            </a:r>
            <a:r>
              <a:rPr lang="en-US" dirty="0"/>
              <a:t>of all CVD hospital charges (</a:t>
            </a:r>
            <a:r>
              <a:rPr lang="en-US" b="1" dirty="0"/>
              <a:t>$6.1 billion</a:t>
            </a:r>
            <a:r>
              <a:rPr lang="en-US" dirty="0" smtClean="0"/>
              <a:t>)</a:t>
            </a:r>
            <a:endParaRPr lang="en-US" dirty="0"/>
          </a:p>
          <a:p>
            <a:endParaRPr lang="en-US" dirty="0"/>
          </a:p>
        </p:txBody>
      </p:sp>
      <p:pic>
        <p:nvPicPr>
          <p:cNvPr id="3074" name="Picture 2" descr="C:\Users\arbayakly\AppData\Local\Microsoft\Windows\Temporary Internet Files\Content.IE5\VH94E90F\dollar-sig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0"/>
            <a:ext cx="126688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357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Stroke and Diabetes Cost</a:t>
            </a:r>
            <a:endParaRPr lang="en-US" sz="2800" b="1" dirty="0"/>
          </a:p>
        </p:txBody>
      </p:sp>
      <p:sp>
        <p:nvSpPr>
          <p:cNvPr id="3" name="Content Placeholder 2"/>
          <p:cNvSpPr>
            <a:spLocks noGrp="1"/>
          </p:cNvSpPr>
          <p:nvPr>
            <p:ph sz="half" idx="1"/>
          </p:nvPr>
        </p:nvSpPr>
        <p:spPr/>
        <p:txBody>
          <a:bodyPr>
            <a:normAutofit/>
          </a:bodyPr>
          <a:lstStyle/>
          <a:p>
            <a:r>
              <a:rPr lang="en-US" sz="2000" dirty="0" smtClean="0"/>
              <a:t>In 2012, the </a:t>
            </a:r>
            <a:r>
              <a:rPr lang="en-US" sz="2000" dirty="0"/>
              <a:t>average </a:t>
            </a:r>
            <a:r>
              <a:rPr lang="en-US" sz="2000" dirty="0" smtClean="0"/>
              <a:t>cost of stroke per </a:t>
            </a:r>
            <a:r>
              <a:rPr lang="en-US" sz="2000" dirty="0"/>
              <a:t>hospitalization was </a:t>
            </a:r>
            <a:r>
              <a:rPr lang="en-US" sz="2000" b="1" i="1" dirty="0"/>
              <a:t>$39,453</a:t>
            </a:r>
            <a:r>
              <a:rPr lang="en-US" sz="2000" dirty="0"/>
              <a:t>. </a:t>
            </a:r>
          </a:p>
          <a:p>
            <a:endParaRPr lang="en-US" sz="2000" dirty="0" smtClean="0"/>
          </a:p>
          <a:p>
            <a:r>
              <a:rPr lang="en-US" sz="2000" dirty="0" smtClean="0"/>
              <a:t>Total </a:t>
            </a:r>
            <a:r>
              <a:rPr lang="en-US" sz="2000" dirty="0"/>
              <a:t>stroke-related hospitalization charges </a:t>
            </a:r>
            <a:r>
              <a:rPr lang="en-US" sz="2000" b="1" dirty="0"/>
              <a:t>were </a:t>
            </a:r>
            <a:r>
              <a:rPr lang="en-US" sz="2000" b="1" i="1" dirty="0"/>
              <a:t>$940 </a:t>
            </a:r>
            <a:r>
              <a:rPr lang="en-US" sz="2000" b="1" dirty="0"/>
              <a:t>million </a:t>
            </a:r>
            <a:r>
              <a:rPr lang="en-US" sz="2000" dirty="0"/>
              <a:t>in Georgia. </a:t>
            </a:r>
            <a:endParaRPr lang="en-US" sz="2000" dirty="0" smtClean="0"/>
          </a:p>
          <a:p>
            <a:endParaRPr lang="en-US" sz="2000" dirty="0" smtClean="0"/>
          </a:p>
          <a:p>
            <a:r>
              <a:rPr lang="en-US" sz="2000" dirty="0"/>
              <a:t>In 2012, the average cost of </a:t>
            </a:r>
            <a:r>
              <a:rPr lang="en-US" sz="2000" dirty="0" smtClean="0"/>
              <a:t>diabetes type II </a:t>
            </a:r>
            <a:r>
              <a:rPr lang="en-US" sz="2000" dirty="0"/>
              <a:t>per hospitalization was </a:t>
            </a:r>
            <a:r>
              <a:rPr lang="en-US" sz="2000" b="1" i="1" dirty="0" smtClean="0"/>
              <a:t>$28,083</a:t>
            </a:r>
            <a:r>
              <a:rPr lang="en-US" sz="2000" dirty="0" smtClean="0"/>
              <a:t>. </a:t>
            </a:r>
            <a:endParaRPr lang="en-US" sz="2000" dirty="0"/>
          </a:p>
          <a:p>
            <a:endParaRPr lang="en-US" sz="2000" dirty="0"/>
          </a:p>
          <a:p>
            <a:r>
              <a:rPr lang="en-US" sz="2000" dirty="0" smtClean="0"/>
              <a:t>Based on the US estimates and after adjusting for population age and sex difference, the total cost of diabetes in Georgia is approximately </a:t>
            </a:r>
            <a:r>
              <a:rPr lang="en-US" sz="2000" b="1" dirty="0" smtClean="0"/>
              <a:t>$5.1 billion </a:t>
            </a:r>
            <a:r>
              <a:rPr lang="en-US" sz="2000" dirty="0" smtClean="0"/>
              <a:t>of these </a:t>
            </a:r>
            <a:r>
              <a:rPr lang="en-US" sz="2000" b="1" dirty="0" smtClean="0"/>
              <a:t>$3.3 billion </a:t>
            </a:r>
            <a:r>
              <a:rPr lang="en-US" sz="2000" dirty="0" smtClean="0"/>
              <a:t>was due to direct medical costs and </a:t>
            </a:r>
            <a:r>
              <a:rPr lang="en-US" sz="2000" b="1" dirty="0" smtClean="0"/>
              <a:t>$1.8 billion </a:t>
            </a:r>
            <a:r>
              <a:rPr lang="en-US" sz="2000" dirty="0" smtClean="0"/>
              <a:t>was due to lost of productivity </a:t>
            </a:r>
            <a:endParaRPr lang="en-US" sz="2000" dirty="0"/>
          </a:p>
          <a:p>
            <a:endParaRPr lang="en-US" dirty="0"/>
          </a:p>
        </p:txBody>
      </p:sp>
      <p:pic>
        <p:nvPicPr>
          <p:cNvPr id="4" name="Picture 2" descr="C:\Users\arbayakly\AppData\Local\Microsoft\Windows\Temporary Internet Files\Content.IE5\VH94E90F\dollar-sig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0"/>
            <a:ext cx="126688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209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Diseases Death and Disability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6976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Cancer Cost</a:t>
            </a:r>
            <a:endParaRPr lang="en-US" sz="2800" b="1" dirty="0"/>
          </a:p>
        </p:txBody>
      </p:sp>
      <p:sp>
        <p:nvSpPr>
          <p:cNvPr id="3" name="Content Placeholder 2"/>
          <p:cNvSpPr>
            <a:spLocks noGrp="1"/>
          </p:cNvSpPr>
          <p:nvPr>
            <p:ph sz="half" idx="1"/>
          </p:nvPr>
        </p:nvSpPr>
        <p:spPr/>
        <p:txBody>
          <a:bodyPr>
            <a:normAutofit/>
          </a:bodyPr>
          <a:lstStyle/>
          <a:p>
            <a:r>
              <a:rPr lang="en-US" sz="2000" dirty="0" smtClean="0"/>
              <a:t>Based on CDC estimates in 2010, the overall medical care expenditure for cancer in Georgia is </a:t>
            </a:r>
            <a:r>
              <a:rPr lang="en-US" sz="2000" b="1" dirty="0" smtClean="0"/>
              <a:t>$3.7 billion</a:t>
            </a:r>
            <a:r>
              <a:rPr lang="en-US" sz="2000" dirty="0" smtClean="0"/>
              <a:t>, additionally CDC estimates that Georgia patients miss more than one million days of work due to cancer an estimate of more than </a:t>
            </a:r>
            <a:r>
              <a:rPr lang="en-US" sz="2000" b="1" dirty="0" smtClean="0"/>
              <a:t>$243 million </a:t>
            </a:r>
            <a:r>
              <a:rPr lang="en-US" sz="2000" dirty="0" smtClean="0"/>
              <a:t>in lost of productivity </a:t>
            </a:r>
            <a:endParaRPr lang="en-US" sz="2000" dirty="0"/>
          </a:p>
          <a:p>
            <a:endParaRPr lang="en-US" dirty="0"/>
          </a:p>
        </p:txBody>
      </p:sp>
      <p:pic>
        <p:nvPicPr>
          <p:cNvPr id="4" name="Picture 2" descr="C:\Users\arbayakly\AppData\Local\Microsoft\Windows\Temporary Internet Files\Content.IE5\VH94E90F\dollar-sig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0"/>
            <a:ext cx="126688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999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 y="152400"/>
            <a:ext cx="8839200" cy="990600"/>
          </a:xfrm>
        </p:spPr>
        <p:txBody>
          <a:bodyPr>
            <a:normAutofit/>
          </a:bodyPr>
          <a:lstStyle/>
          <a:p>
            <a:pPr algn="l"/>
            <a:r>
              <a:rPr lang="en-US" sz="2800" b="1" dirty="0" smtClean="0"/>
              <a:t>Data Sources</a:t>
            </a:r>
            <a:endParaRPr lang="en-US" sz="2800" b="1" dirty="0"/>
          </a:p>
        </p:txBody>
      </p:sp>
      <p:sp>
        <p:nvSpPr>
          <p:cNvPr id="3" name="Content Placeholder 2"/>
          <p:cNvSpPr>
            <a:spLocks noGrp="1"/>
          </p:cNvSpPr>
          <p:nvPr>
            <p:ph sz="half" idx="1"/>
          </p:nvPr>
        </p:nvSpPr>
        <p:spPr/>
        <p:txBody>
          <a:bodyPr>
            <a:normAutofit fontScale="92500" lnSpcReduction="10000"/>
          </a:bodyPr>
          <a:lstStyle/>
          <a:p>
            <a:r>
              <a:rPr lang="en-US" sz="2000" dirty="0" smtClean="0"/>
              <a:t>Georgia Vital Records (Death Data)</a:t>
            </a:r>
          </a:p>
          <a:p>
            <a:r>
              <a:rPr lang="en-US" sz="2000" dirty="0" smtClean="0"/>
              <a:t>Georgia Hospital Discharge (Hospitalization)</a:t>
            </a:r>
          </a:p>
          <a:p>
            <a:r>
              <a:rPr lang="en-US" sz="2000" dirty="0" smtClean="0"/>
              <a:t>Georgia Comprehensive Cancer Registry (Cancer)</a:t>
            </a:r>
          </a:p>
          <a:p>
            <a:r>
              <a:rPr lang="en-US" sz="2000" dirty="0" smtClean="0"/>
              <a:t>Georgia Coverdell Acute Stroke Registry (Stroke)</a:t>
            </a:r>
          </a:p>
          <a:p>
            <a:r>
              <a:rPr lang="en-US" sz="2000" dirty="0" smtClean="0"/>
              <a:t>Georgia Behavioral Risk Factor Surveillance System (BRFSS)</a:t>
            </a:r>
          </a:p>
          <a:p>
            <a:r>
              <a:rPr lang="en-US" sz="2000" dirty="0" smtClean="0"/>
              <a:t>Georgia Youth Risk Behavior Survey (YRBS)</a:t>
            </a:r>
          </a:p>
          <a:p>
            <a:r>
              <a:rPr lang="en-US" sz="2000" dirty="0" smtClean="0"/>
              <a:t>Georgia Youth Tobacco Survey (YTS)</a:t>
            </a:r>
          </a:p>
          <a:p>
            <a:r>
              <a:rPr lang="en-US" sz="2000" dirty="0" smtClean="0"/>
              <a:t>CDC Wonder for National Estimates</a:t>
            </a:r>
          </a:p>
          <a:p>
            <a:r>
              <a:rPr lang="en-US" sz="2000" dirty="0" smtClean="0"/>
              <a:t>United States Cancer Statistics (USCS—Published by NPCR)</a:t>
            </a:r>
          </a:p>
          <a:p>
            <a:r>
              <a:rPr lang="en-US" sz="2000" dirty="0" smtClean="0"/>
              <a:t>CDC Chronic Disease </a:t>
            </a:r>
            <a:r>
              <a:rPr lang="en-US" sz="2000" dirty="0"/>
              <a:t>Prevention website </a:t>
            </a:r>
            <a:r>
              <a:rPr lang="en-US" sz="2000" dirty="0">
                <a:hlinkClick r:id="rId2"/>
              </a:rPr>
              <a:t>http://www.cdc.gov/chronicdisease/overview</a:t>
            </a:r>
            <a:r>
              <a:rPr lang="en-US" sz="2000" dirty="0" smtClean="0">
                <a:hlinkClick r:id="rId2"/>
              </a:rPr>
              <a:t>/</a:t>
            </a:r>
            <a:endParaRPr lang="en-US" sz="2000" dirty="0" smtClean="0"/>
          </a:p>
          <a:p>
            <a:r>
              <a:rPr lang="en-US" sz="2000" dirty="0"/>
              <a:t>Ward BW, Schiller JS, Goodman RA. Multiple chronic conditions among US adults: a 2012 update. </a:t>
            </a:r>
            <a:r>
              <a:rPr lang="en-US" sz="2000" i="1" dirty="0" err="1"/>
              <a:t>Prev</a:t>
            </a:r>
            <a:r>
              <a:rPr lang="en-US" sz="2000" i="1" dirty="0"/>
              <a:t> Chronic Dis.</a:t>
            </a:r>
            <a:r>
              <a:rPr lang="en-US" sz="2000" dirty="0"/>
              <a:t> 2014;11:130389. </a:t>
            </a:r>
            <a:r>
              <a:rPr lang="en-US" sz="2000" dirty="0" err="1"/>
              <a:t>DOI:</a:t>
            </a:r>
            <a:r>
              <a:rPr lang="en-US" sz="2000" u="sng" dirty="0" err="1">
                <a:hlinkClick r:id="rId3" tooltip="Link to External Web Site"/>
              </a:rPr>
              <a:t>http</a:t>
            </a:r>
            <a:r>
              <a:rPr lang="en-US" sz="2000" u="sng" dirty="0">
                <a:hlinkClick r:id="rId3" tooltip="Link to External Web Site"/>
              </a:rPr>
              <a:t>://dx.doi.org/10.5888/pcd11.130389</a:t>
            </a:r>
            <a:r>
              <a:rPr lang="en-US" sz="2000" dirty="0"/>
              <a:t>.</a:t>
            </a:r>
          </a:p>
          <a:p>
            <a:endParaRPr lang="en-US" sz="2000" dirty="0" smtClean="0"/>
          </a:p>
          <a:p>
            <a:endParaRPr lang="en-US" dirty="0"/>
          </a:p>
        </p:txBody>
      </p:sp>
    </p:spTree>
    <p:extLst>
      <p:ext uri="{BB962C8B-B14F-4D97-AF65-F5344CB8AC3E}">
        <p14:creationId xmlns:p14="http://schemas.microsoft.com/office/powerpoint/2010/main" val="88583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698"/>
            <a:ext cx="6858000" cy="1162050"/>
          </a:xfrm>
        </p:spPr>
        <p:txBody>
          <a:bodyPr>
            <a:normAutofit/>
          </a:bodyPr>
          <a:lstStyle/>
          <a:p>
            <a:r>
              <a:rPr lang="en-US" sz="2800" dirty="0" smtClean="0"/>
              <a:t>Contact Information</a:t>
            </a:r>
            <a:endParaRPr lang="en-US" sz="2800" dirty="0"/>
          </a:p>
        </p:txBody>
      </p:sp>
      <p:sp>
        <p:nvSpPr>
          <p:cNvPr id="3" name="Content Placeholder 2"/>
          <p:cNvSpPr>
            <a:spLocks noGrp="1"/>
          </p:cNvSpPr>
          <p:nvPr>
            <p:ph idx="1"/>
          </p:nvPr>
        </p:nvSpPr>
        <p:spPr>
          <a:xfrm>
            <a:off x="533400" y="1371600"/>
            <a:ext cx="7924800" cy="4678363"/>
          </a:xfrm>
        </p:spPr>
        <p:txBody>
          <a:bodyPr>
            <a:normAutofit/>
          </a:bodyPr>
          <a:lstStyle/>
          <a:p>
            <a:pPr marL="0" indent="0">
              <a:buNone/>
            </a:pPr>
            <a:r>
              <a:rPr lang="en-US" dirty="0" err="1" smtClean="0"/>
              <a:t>Rana</a:t>
            </a:r>
            <a:r>
              <a:rPr lang="en-US" dirty="0" smtClean="0"/>
              <a:t> </a:t>
            </a:r>
            <a:r>
              <a:rPr lang="en-US" dirty="0" err="1" smtClean="0"/>
              <a:t>Bayakly</a:t>
            </a:r>
            <a:r>
              <a:rPr lang="en-US" dirty="0" smtClean="0"/>
              <a:t>, MPH</a:t>
            </a:r>
          </a:p>
          <a:p>
            <a:pPr marL="0" indent="0">
              <a:buNone/>
            </a:pPr>
            <a:r>
              <a:rPr lang="en-US" dirty="0" smtClean="0"/>
              <a:t>2 Peachtree street </a:t>
            </a:r>
          </a:p>
          <a:p>
            <a:pPr marL="0" indent="0">
              <a:buNone/>
            </a:pPr>
            <a:r>
              <a:rPr lang="en-US" dirty="0" smtClean="0"/>
              <a:t>14</a:t>
            </a:r>
            <a:r>
              <a:rPr lang="en-US" baseline="30000" dirty="0" smtClean="0"/>
              <a:t>th</a:t>
            </a:r>
            <a:r>
              <a:rPr lang="en-US" dirty="0" smtClean="0"/>
              <a:t> floor, Suite 14-440</a:t>
            </a:r>
          </a:p>
          <a:p>
            <a:pPr marL="0" indent="0">
              <a:buNone/>
            </a:pPr>
            <a:r>
              <a:rPr lang="en-US" dirty="0" smtClean="0"/>
              <a:t>Atlanta, GA 30303</a:t>
            </a:r>
          </a:p>
          <a:p>
            <a:pPr marL="0" indent="0">
              <a:buNone/>
            </a:pPr>
            <a:r>
              <a:rPr lang="en-US" dirty="0" smtClean="0"/>
              <a:t>Phone: 404-657-2617</a:t>
            </a:r>
          </a:p>
          <a:p>
            <a:pPr marL="0" indent="0">
              <a:buNone/>
            </a:pPr>
            <a:r>
              <a:rPr lang="en-US" dirty="0" smtClean="0"/>
              <a:t>Email: </a:t>
            </a:r>
            <a:r>
              <a:rPr lang="en-US" dirty="0" smtClean="0">
                <a:hlinkClick r:id="rId2"/>
              </a:rPr>
              <a:t>rana.bayakly@dph.ga.gov</a:t>
            </a:r>
            <a:endParaRPr lang="en-US" dirty="0" smtClean="0"/>
          </a:p>
          <a:p>
            <a:pPr marL="0" indent="0">
              <a:buNone/>
            </a:pPr>
            <a:r>
              <a:rPr lang="en-US" dirty="0" smtClean="0"/>
              <a:t>Website: http</a:t>
            </a:r>
            <a:r>
              <a:rPr lang="en-US" dirty="0"/>
              <a:t>://dph.georgia.gov/epidemiology</a:t>
            </a:r>
          </a:p>
        </p:txBody>
      </p:sp>
      <p:pic>
        <p:nvPicPr>
          <p:cNvPr id="4098" name="Picture 2" descr="C:\Program Files (x86)\Microsoft Office\MEDIA\CAGCAT10\j028541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9698"/>
            <a:ext cx="1867205" cy="1776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712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381000" y="304800"/>
            <a:ext cx="8382000" cy="990600"/>
          </a:xfrm>
        </p:spPr>
        <p:txBody>
          <a:bodyPr>
            <a:noAutofit/>
          </a:bodyPr>
          <a:lstStyle/>
          <a:p>
            <a:pPr algn="l"/>
            <a:r>
              <a:rPr lang="en-US" sz="2800" b="1" dirty="0"/>
              <a:t>Chronic Diseases: </a:t>
            </a:r>
            <a:r>
              <a:rPr lang="en-US" sz="2800" b="1" dirty="0" smtClean="0"/>
              <a:t>Leading </a:t>
            </a:r>
            <a:r>
              <a:rPr lang="en-US" sz="2800" b="1" dirty="0"/>
              <a:t>Causes of Death and Disability in Georgia</a:t>
            </a:r>
            <a:endParaRPr lang="en-US" sz="2800" b="1" dirty="0" smtClean="0"/>
          </a:p>
        </p:txBody>
      </p:sp>
      <p:sp>
        <p:nvSpPr>
          <p:cNvPr id="46083" name="Content Placeholder 2"/>
          <p:cNvSpPr>
            <a:spLocks noGrp="1"/>
          </p:cNvSpPr>
          <p:nvPr>
            <p:ph idx="4294967295"/>
          </p:nvPr>
        </p:nvSpPr>
        <p:spPr>
          <a:xfrm>
            <a:off x="381000" y="1676400"/>
            <a:ext cx="8458200" cy="4419600"/>
          </a:xfrm>
        </p:spPr>
        <p:txBody>
          <a:bodyPr>
            <a:normAutofit/>
          </a:bodyPr>
          <a:lstStyle/>
          <a:p>
            <a:r>
              <a:rPr lang="en-US" sz="2000" dirty="0"/>
              <a:t>Chronic diseases —such as heart disease, stroke, cancer, diabetes, and chronic respiratory </a:t>
            </a:r>
            <a:r>
              <a:rPr lang="en-US" sz="2000" dirty="0" smtClean="0"/>
              <a:t>disease are the leading </a:t>
            </a:r>
            <a:r>
              <a:rPr lang="en-US" sz="2000" dirty="0"/>
              <a:t>causes of death in </a:t>
            </a:r>
            <a:r>
              <a:rPr lang="en-US" sz="2000" dirty="0" smtClean="0"/>
              <a:t>Georgia, however they are preventable.</a:t>
            </a:r>
            <a:endParaRPr lang="en-US" sz="2000" dirty="0"/>
          </a:p>
          <a:p>
            <a:endParaRPr lang="en-US" sz="2000" dirty="0" smtClean="0"/>
          </a:p>
          <a:p>
            <a:r>
              <a:rPr lang="en-US" sz="2000" dirty="0" smtClean="0"/>
              <a:t>Obesity </a:t>
            </a:r>
            <a:r>
              <a:rPr lang="en-US" sz="2000" dirty="0"/>
              <a:t>is a serious health concern. In 2013, 30.2% of non-institutionalized adult Georgians 18 years and older were obese (defined as body mass index [BMI] ≥30 kg/m</a:t>
            </a:r>
            <a:r>
              <a:rPr lang="en-US" sz="2000" baseline="30000" dirty="0"/>
              <a:t>2</a:t>
            </a:r>
            <a:r>
              <a:rPr lang="en-US" sz="2000" dirty="0" smtClean="0"/>
              <a:t>).</a:t>
            </a:r>
          </a:p>
          <a:p>
            <a:endParaRPr lang="en-US" sz="2000" dirty="0" smtClean="0"/>
          </a:p>
          <a:p>
            <a:r>
              <a:rPr lang="en-US" sz="2000" dirty="0" smtClean="0"/>
              <a:t>While </a:t>
            </a:r>
            <a:r>
              <a:rPr lang="en-US" sz="2000" dirty="0"/>
              <a:t>12.7% of Georgia High School students aged 14–18 years were obese (BMI ≥95th percentile).</a:t>
            </a:r>
          </a:p>
        </p:txBody>
      </p:sp>
    </p:spTree>
    <p:extLst>
      <p:ext uri="{BB962C8B-B14F-4D97-AF65-F5344CB8AC3E}">
        <p14:creationId xmlns:p14="http://schemas.microsoft.com/office/powerpoint/2010/main" val="375438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sz="half" idx="2"/>
            <p:extLst>
              <p:ext uri="{D42A27DB-BD31-4B8C-83A1-F6EECF244321}">
                <p14:modId xmlns:p14="http://schemas.microsoft.com/office/powerpoint/2010/main" val="438758545"/>
              </p:ext>
            </p:extLst>
          </p:nvPr>
        </p:nvGraphicFramePr>
        <p:xfrm>
          <a:off x="533400" y="2286000"/>
          <a:ext cx="38862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289672555"/>
              </p:ext>
            </p:extLst>
          </p:nvPr>
        </p:nvGraphicFramePr>
        <p:xfrm>
          <a:off x="228600" y="1295400"/>
          <a:ext cx="5410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6019800" y="2133600"/>
            <a:ext cx="2743200" cy="1938992"/>
          </a:xfrm>
          <a:prstGeom prst="rect">
            <a:avLst/>
          </a:prstGeom>
        </p:spPr>
        <p:txBody>
          <a:bodyPr wrap="square">
            <a:spAutoFit/>
          </a:bodyPr>
          <a:lstStyle/>
          <a:p>
            <a:r>
              <a:rPr lang="en-US" sz="2000" dirty="0">
                <a:latin typeface="+mn-lt"/>
              </a:rPr>
              <a:t>H</a:t>
            </a:r>
            <a:r>
              <a:rPr lang="en-US" sz="2000" dirty="0" smtClean="0">
                <a:latin typeface="+mn-lt"/>
              </a:rPr>
              <a:t>eart </a:t>
            </a:r>
            <a:r>
              <a:rPr lang="en-US" sz="2000" dirty="0">
                <a:latin typeface="+mn-lt"/>
              </a:rPr>
              <a:t>disease, </a:t>
            </a:r>
            <a:r>
              <a:rPr lang="en-US" sz="2000" dirty="0" smtClean="0">
                <a:latin typeface="+mn-lt"/>
              </a:rPr>
              <a:t>cancer, stroke</a:t>
            </a:r>
            <a:r>
              <a:rPr lang="en-US" sz="2000" dirty="0">
                <a:latin typeface="+mn-lt"/>
              </a:rPr>
              <a:t>, </a:t>
            </a:r>
            <a:r>
              <a:rPr lang="en-US" sz="2000" dirty="0" smtClean="0">
                <a:latin typeface="+mn-lt"/>
              </a:rPr>
              <a:t>and diabetes contributed </a:t>
            </a:r>
            <a:r>
              <a:rPr lang="en-US" sz="2000" dirty="0">
                <a:latin typeface="+mn-lt"/>
              </a:rPr>
              <a:t>to a little bit more than half </a:t>
            </a:r>
            <a:r>
              <a:rPr lang="en-US" sz="2000" dirty="0" smtClean="0">
                <a:latin typeface="+mn-lt"/>
              </a:rPr>
              <a:t>        (51.4</a:t>
            </a:r>
            <a:r>
              <a:rPr lang="en-US" sz="2000" dirty="0">
                <a:latin typeface="+mn-lt"/>
              </a:rPr>
              <a:t>% ; 38,624) of all deaths in Georgia </a:t>
            </a:r>
          </a:p>
        </p:txBody>
      </p:sp>
      <p:sp>
        <p:nvSpPr>
          <p:cNvPr id="13" name="Rectangle 12"/>
          <p:cNvSpPr/>
          <p:nvPr/>
        </p:nvSpPr>
        <p:spPr>
          <a:xfrm>
            <a:off x="451680" y="304800"/>
            <a:ext cx="6939720" cy="523220"/>
          </a:xfrm>
          <a:prstGeom prst="rect">
            <a:avLst/>
          </a:prstGeom>
        </p:spPr>
        <p:txBody>
          <a:bodyPr wrap="none">
            <a:spAutoFit/>
          </a:bodyPr>
          <a:lstStyle/>
          <a:p>
            <a:r>
              <a:rPr lang="en-US" sz="2800" b="1" dirty="0" smtClean="0"/>
              <a:t>Leading </a:t>
            </a:r>
            <a:r>
              <a:rPr lang="en-US" sz="2800" b="1" dirty="0"/>
              <a:t>Causes of </a:t>
            </a:r>
            <a:r>
              <a:rPr lang="en-US" sz="2800" b="1" dirty="0" smtClean="0"/>
              <a:t>Death, Georgia 2013</a:t>
            </a:r>
            <a:endParaRPr lang="en-US" sz="2800" dirty="0"/>
          </a:p>
        </p:txBody>
      </p:sp>
    </p:spTree>
    <p:extLst>
      <p:ext uri="{BB962C8B-B14F-4D97-AF65-F5344CB8AC3E}">
        <p14:creationId xmlns:p14="http://schemas.microsoft.com/office/powerpoint/2010/main" val="21825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2534718147"/>
              </p:ext>
            </p:extLst>
          </p:nvPr>
        </p:nvGraphicFramePr>
        <p:xfrm>
          <a:off x="457200" y="1600200"/>
          <a:ext cx="8153400" cy="3215005"/>
        </p:xfrm>
        <a:graphic>
          <a:graphicData uri="http://schemas.openxmlformats.org/drawingml/2006/table">
            <a:tbl>
              <a:tblPr firstRow="1" bandRow="1">
                <a:tableStyleId>{5C22544A-7EE6-4342-B048-85BDC9FD1C3A}</a:tableStyleId>
              </a:tblPr>
              <a:tblGrid>
                <a:gridCol w="1752600"/>
                <a:gridCol w="1905000"/>
                <a:gridCol w="2457450"/>
                <a:gridCol w="2038350"/>
              </a:tblGrid>
              <a:tr h="370840">
                <a:tc gridSpan="2">
                  <a:txBody>
                    <a:bodyPr/>
                    <a:lstStyle/>
                    <a:p>
                      <a:pPr algn="l" fontAlgn="b"/>
                      <a:endParaRPr lang="en-US" sz="1400" b="1" i="0" u="none" strike="noStrike" dirty="0">
                        <a:solidFill>
                          <a:srgbClr val="000000"/>
                        </a:solidFill>
                        <a:effectLst/>
                        <a:latin typeface="Calibri"/>
                      </a:endParaRPr>
                    </a:p>
                  </a:txBody>
                  <a:tcPr marL="9525" marR="9525" marT="9525" marB="0" anchor="b"/>
                </a:tc>
                <a:tc hMerge="1">
                  <a:txBody>
                    <a:bodyPr/>
                    <a:lstStyle/>
                    <a:p>
                      <a:endParaRPr lang="en-US"/>
                    </a:p>
                  </a:txBody>
                  <a:tcPr/>
                </a:tc>
                <a:tc>
                  <a:txBody>
                    <a:bodyPr/>
                    <a:lstStyle/>
                    <a:p>
                      <a:pPr algn="l" fontAlgn="b"/>
                      <a:endParaRPr lang="en-US" sz="1400" b="1" i="0" u="none" strike="noStrike" dirty="0">
                        <a:solidFill>
                          <a:srgbClr val="000000"/>
                        </a:solidFill>
                        <a:effectLst/>
                        <a:latin typeface="Calibri"/>
                      </a:endParaRPr>
                    </a:p>
                  </a:txBody>
                  <a:tcPr marL="9525" marR="9525" marT="9525" marB="0" anchor="b"/>
                </a:tc>
                <a:tc>
                  <a:txBody>
                    <a:bodyPr/>
                    <a:lstStyle/>
                    <a:p>
                      <a:pPr algn="l" fontAlgn="b"/>
                      <a:endParaRPr lang="en-US" sz="1400" b="1" i="0" u="none" strike="noStrike" dirty="0">
                        <a:solidFill>
                          <a:srgbClr val="000000"/>
                        </a:solidFill>
                        <a:effectLst/>
                        <a:latin typeface="Calibri"/>
                      </a:endParaRPr>
                    </a:p>
                  </a:txBody>
                  <a:tcPr marL="9525" marR="9525" marT="9525" marB="0" anchor="b"/>
                </a:tc>
              </a:tr>
              <a:tr h="370840">
                <a:tc>
                  <a:txBody>
                    <a:bodyPr/>
                    <a:lstStyle/>
                    <a:p>
                      <a:pPr algn="l" fontAlgn="b"/>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1" i="0" u="none" strike="noStrike" dirty="0" smtClean="0">
                          <a:solidFill>
                            <a:srgbClr val="000000"/>
                          </a:solidFill>
                          <a:effectLst/>
                          <a:latin typeface="+mn-lt"/>
                        </a:rPr>
                        <a:t>Number </a:t>
                      </a:r>
                      <a:endParaRPr lang="en-US" sz="2000" b="1" i="0" u="none" strike="noStrike" dirty="0">
                        <a:solidFill>
                          <a:srgbClr val="000000"/>
                        </a:solidFill>
                        <a:effectLst/>
                        <a:latin typeface="+mn-lt"/>
                      </a:endParaRPr>
                    </a:p>
                  </a:txBody>
                  <a:tcPr marL="9525" marR="9525" marT="9525" marB="0" anchor="b"/>
                </a:tc>
                <a:tc>
                  <a:txBody>
                    <a:bodyPr/>
                    <a:lstStyle/>
                    <a:p>
                      <a:pPr algn="ctr" fontAlgn="b"/>
                      <a:r>
                        <a:rPr lang="en-US" sz="2000" b="1" i="0" u="none" strike="noStrike" dirty="0" smtClean="0">
                          <a:solidFill>
                            <a:srgbClr val="000000"/>
                          </a:solidFill>
                          <a:effectLst/>
                          <a:latin typeface="+mn-lt"/>
                        </a:rPr>
                        <a:t>Age-Adjusted</a:t>
                      </a:r>
                      <a:r>
                        <a:rPr lang="en-US" sz="2000" b="1" i="0" u="none" strike="noStrike" baseline="0" dirty="0" smtClean="0">
                          <a:solidFill>
                            <a:srgbClr val="000000"/>
                          </a:solidFill>
                          <a:effectLst/>
                          <a:latin typeface="+mn-lt"/>
                        </a:rPr>
                        <a:t> Rate</a:t>
                      </a:r>
                      <a:endParaRPr lang="en-US" sz="2000" b="1" i="0" u="none" strike="noStrike" dirty="0">
                        <a:solidFill>
                          <a:srgbClr val="000000"/>
                        </a:solidFill>
                        <a:effectLst/>
                        <a:latin typeface="+mn-lt"/>
                      </a:endParaRPr>
                    </a:p>
                  </a:txBody>
                  <a:tcPr marL="9525" marR="9525" marT="9525" marB="0" anchor="b"/>
                </a:tc>
                <a:tc>
                  <a:txBody>
                    <a:bodyPr/>
                    <a:lstStyle/>
                    <a:p>
                      <a:pPr algn="ctr" fontAlgn="b"/>
                      <a:r>
                        <a:rPr lang="en-US" sz="2000" b="1" i="0" u="none" strike="noStrike" dirty="0" smtClean="0">
                          <a:solidFill>
                            <a:srgbClr val="000000"/>
                          </a:solidFill>
                          <a:effectLst/>
                          <a:latin typeface="+mn-lt"/>
                        </a:rPr>
                        <a:t>US Comparison</a:t>
                      </a:r>
                      <a:endParaRPr lang="en-US" sz="2000" b="1" i="0" u="none" strike="noStrike" dirty="0">
                        <a:solidFill>
                          <a:srgbClr val="000000"/>
                        </a:solidFill>
                        <a:effectLst/>
                        <a:latin typeface="+mn-lt"/>
                      </a:endParaRPr>
                    </a:p>
                  </a:txBody>
                  <a:tcPr marL="9525" marR="9525" marT="9525" marB="0" anchor="b"/>
                </a:tc>
              </a:tr>
              <a:tr h="370840">
                <a:tc>
                  <a:txBody>
                    <a:bodyPr/>
                    <a:lstStyle/>
                    <a:p>
                      <a:pPr algn="l" fontAlgn="b"/>
                      <a:r>
                        <a:rPr lang="en-US" sz="2000" b="0" i="0" u="none" strike="noStrike" dirty="0" smtClean="0">
                          <a:solidFill>
                            <a:srgbClr val="000000"/>
                          </a:solidFill>
                          <a:effectLst/>
                          <a:latin typeface="+mn-lt"/>
                        </a:rPr>
                        <a:t>Cardiovascular Disease </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21,831</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237/100,000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6%</a:t>
                      </a:r>
                      <a:r>
                        <a:rPr lang="en-US" sz="2000" b="0" i="0" u="none" strike="noStrike" baseline="0" dirty="0" smtClean="0">
                          <a:solidFill>
                            <a:srgbClr val="000000"/>
                          </a:solidFill>
                          <a:effectLst/>
                          <a:latin typeface="+mn-lt"/>
                        </a:rPr>
                        <a:t> Higher</a:t>
                      </a:r>
                      <a:endParaRPr lang="en-US" sz="2000" b="0" i="0" u="none" strike="noStrike" dirty="0">
                        <a:solidFill>
                          <a:srgbClr val="000000"/>
                        </a:solidFill>
                        <a:effectLst/>
                        <a:latin typeface="+mn-lt"/>
                      </a:endParaRPr>
                    </a:p>
                  </a:txBody>
                  <a:tcPr marL="9525" marR="9525" marT="9525" marB="0" anchor="b"/>
                </a:tc>
              </a:tr>
              <a:tr h="370840">
                <a:tc>
                  <a:txBody>
                    <a:bodyPr/>
                    <a:lstStyle/>
                    <a:p>
                      <a:pPr algn="l" fontAlgn="b"/>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dirty="0">
                        <a:solidFill>
                          <a:srgbClr val="000000"/>
                        </a:solidFill>
                        <a:effectLst/>
                        <a:latin typeface="+mn-lt"/>
                      </a:endParaRPr>
                    </a:p>
                  </a:txBody>
                  <a:tcPr marL="9525" marR="9525" marT="9525" marB="0" anchor="b"/>
                </a:tc>
              </a:tr>
              <a:tr h="370840">
                <a:tc>
                  <a:txBody>
                    <a:bodyPr/>
                    <a:lstStyle/>
                    <a:p>
                      <a:pPr algn="l" fontAlgn="b"/>
                      <a:r>
                        <a:rPr lang="en-US" sz="2000" b="0" i="0" u="none" strike="noStrike" dirty="0">
                          <a:solidFill>
                            <a:srgbClr val="000000"/>
                          </a:solidFill>
                          <a:effectLst/>
                          <a:latin typeface="+mn-lt"/>
                        </a:rPr>
                        <a:t>Heart Disease</a:t>
                      </a:r>
                    </a:p>
                  </a:txBody>
                  <a:tcPr marL="9525" marR="9525" marT="9525" marB="0" anchor="b"/>
                </a:tc>
                <a:tc>
                  <a:txBody>
                    <a:bodyPr/>
                    <a:lstStyle/>
                    <a:p>
                      <a:pPr algn="ctr" fontAlgn="b"/>
                      <a:r>
                        <a:rPr lang="en-US" sz="2000" b="0" i="0" u="none" strike="noStrike" dirty="0" smtClean="0">
                          <a:solidFill>
                            <a:srgbClr val="000000"/>
                          </a:solidFill>
                          <a:effectLst/>
                          <a:latin typeface="+mn-lt"/>
                        </a:rPr>
                        <a:t>16,430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177/100,000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5% Higher</a:t>
                      </a:r>
                      <a:endParaRPr lang="en-US" sz="2000" b="0" i="0" u="none" strike="noStrike" dirty="0">
                        <a:solidFill>
                          <a:srgbClr val="000000"/>
                        </a:solidFill>
                        <a:effectLst/>
                        <a:latin typeface="+mn-lt"/>
                      </a:endParaRPr>
                    </a:p>
                  </a:txBody>
                  <a:tcPr marL="9525" marR="9525" marT="9525" marB="0" anchor="b"/>
                </a:tc>
              </a:tr>
              <a:tr h="370840">
                <a:tc>
                  <a:txBody>
                    <a:bodyPr/>
                    <a:lstStyle/>
                    <a:p>
                      <a:pPr algn="l" fontAlgn="b"/>
                      <a:r>
                        <a:rPr lang="en-US" sz="2000" b="0" i="0" u="none" strike="noStrike">
                          <a:solidFill>
                            <a:srgbClr val="000000"/>
                          </a:solidFill>
                          <a:effectLst/>
                          <a:latin typeface="+mn-lt"/>
                        </a:rPr>
                        <a:t>Cancer</a:t>
                      </a:r>
                    </a:p>
                  </a:txBody>
                  <a:tcPr marL="9525" marR="9525" marT="9525" marB="0" anchor="b"/>
                </a:tc>
                <a:tc>
                  <a:txBody>
                    <a:bodyPr/>
                    <a:lstStyle/>
                    <a:p>
                      <a:pPr algn="ctr" fontAlgn="b"/>
                      <a:r>
                        <a:rPr lang="en-US" sz="2000" b="0" i="0" u="none" strike="noStrike" dirty="0" smtClean="0">
                          <a:solidFill>
                            <a:srgbClr val="000000"/>
                          </a:solidFill>
                          <a:effectLst/>
                          <a:latin typeface="+mn-lt"/>
                        </a:rPr>
                        <a:t>16,340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166.9/100,000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Similar</a:t>
                      </a:r>
                      <a:endParaRPr lang="en-US" sz="2000" b="0" i="0" u="none" strike="noStrike" dirty="0">
                        <a:solidFill>
                          <a:srgbClr val="000000"/>
                        </a:solidFill>
                        <a:effectLst/>
                        <a:latin typeface="+mn-lt"/>
                      </a:endParaRPr>
                    </a:p>
                  </a:txBody>
                  <a:tcPr marL="9525" marR="9525" marT="9525" marB="0" anchor="b"/>
                </a:tc>
              </a:tr>
              <a:tr h="370840">
                <a:tc>
                  <a:txBody>
                    <a:bodyPr/>
                    <a:lstStyle/>
                    <a:p>
                      <a:pPr algn="l" fontAlgn="b"/>
                      <a:r>
                        <a:rPr lang="en-US" sz="2000" b="0" i="0" u="none" strike="noStrike" dirty="0">
                          <a:solidFill>
                            <a:srgbClr val="000000"/>
                          </a:solidFill>
                          <a:effectLst/>
                          <a:latin typeface="+mn-lt"/>
                        </a:rPr>
                        <a:t>Stroke</a:t>
                      </a:r>
                    </a:p>
                  </a:txBody>
                  <a:tcPr marL="9525" marR="9525" marT="9525" marB="0" anchor="b"/>
                </a:tc>
                <a:tc>
                  <a:txBody>
                    <a:bodyPr/>
                    <a:lstStyle/>
                    <a:p>
                      <a:pPr algn="ctr" fontAlgn="b"/>
                      <a:r>
                        <a:rPr lang="en-US" sz="2000" b="0" i="0" u="none" strike="noStrike" dirty="0" smtClean="0">
                          <a:solidFill>
                            <a:srgbClr val="000000"/>
                          </a:solidFill>
                          <a:effectLst/>
                          <a:latin typeface="+mn-lt"/>
                        </a:rPr>
                        <a:t>3,665</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41/100,000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13.3% Higher</a:t>
                      </a:r>
                      <a:endParaRPr lang="en-US" sz="2000" b="0" i="0" u="none" strike="noStrike" dirty="0">
                        <a:solidFill>
                          <a:srgbClr val="000000"/>
                        </a:solidFill>
                        <a:effectLst/>
                        <a:latin typeface="+mn-lt"/>
                      </a:endParaRPr>
                    </a:p>
                  </a:txBody>
                  <a:tcPr marL="9525" marR="9525" marT="9525" marB="0" anchor="b"/>
                </a:tc>
              </a:tr>
              <a:tr h="370840">
                <a:tc>
                  <a:txBody>
                    <a:bodyPr/>
                    <a:lstStyle/>
                    <a:p>
                      <a:pPr algn="l" fontAlgn="b"/>
                      <a:r>
                        <a:rPr lang="en-US" sz="2000" b="0" i="0" u="none" strike="noStrike" dirty="0">
                          <a:solidFill>
                            <a:srgbClr val="000000"/>
                          </a:solidFill>
                          <a:effectLst/>
                          <a:latin typeface="+mn-lt"/>
                        </a:rPr>
                        <a:t>Diabetes</a:t>
                      </a:r>
                    </a:p>
                  </a:txBody>
                  <a:tcPr marL="9525" marR="9525" marT="9525" marB="0" anchor="b"/>
                </a:tc>
                <a:tc>
                  <a:txBody>
                    <a:bodyPr/>
                    <a:lstStyle/>
                    <a:p>
                      <a:pPr algn="ctr" fontAlgn="b"/>
                      <a:r>
                        <a:rPr lang="en-US" sz="2000" b="0" i="0" u="none" strike="noStrike" dirty="0" smtClean="0">
                          <a:solidFill>
                            <a:srgbClr val="000000"/>
                          </a:solidFill>
                          <a:effectLst/>
                          <a:latin typeface="+mn-lt"/>
                        </a:rPr>
                        <a:t>2,190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22.9/100,000</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b="0" i="0" u="none" strike="noStrike" dirty="0" smtClean="0">
                          <a:solidFill>
                            <a:srgbClr val="000000"/>
                          </a:solidFill>
                          <a:effectLst/>
                          <a:latin typeface="+mn-lt"/>
                        </a:rPr>
                        <a:t>8% Higher</a:t>
                      </a:r>
                      <a:endParaRPr lang="en-US" sz="2000" b="0" i="0" u="none" strike="noStrike" dirty="0">
                        <a:solidFill>
                          <a:srgbClr val="000000"/>
                        </a:solidFill>
                        <a:effectLst/>
                        <a:latin typeface="+mn-lt"/>
                      </a:endParaRPr>
                    </a:p>
                  </a:txBody>
                  <a:tcPr marL="9525" marR="9525" marT="9525" marB="0" anchor="b"/>
                </a:tc>
              </a:tr>
            </a:tbl>
          </a:graphicData>
        </a:graphic>
      </p:graphicFrame>
      <p:sp>
        <p:nvSpPr>
          <p:cNvPr id="6" name="Title 5"/>
          <p:cNvSpPr>
            <a:spLocks noGrp="1"/>
          </p:cNvSpPr>
          <p:nvPr>
            <p:ph type="title"/>
          </p:nvPr>
        </p:nvSpPr>
        <p:spPr>
          <a:xfrm>
            <a:off x="457200" y="170647"/>
            <a:ext cx="8153400" cy="954107"/>
          </a:xfrm>
          <a:prstGeom prst="rect">
            <a:avLst/>
          </a:prstGeom>
        </p:spPr>
        <p:txBody>
          <a:bodyPr wrap="square">
            <a:spAutoFit/>
          </a:bodyPr>
          <a:lstStyle/>
          <a:p>
            <a:pPr algn="l"/>
            <a:r>
              <a:rPr lang="en-US" sz="2800" b="1" dirty="0"/>
              <a:t>Chronic Diseases: Leading Causes of Death and Disability in </a:t>
            </a:r>
            <a:r>
              <a:rPr lang="en-US" sz="2800" b="1" dirty="0" smtClean="0"/>
              <a:t>Georgia, 2013</a:t>
            </a:r>
            <a:endParaRPr lang="en-US" sz="2800" dirty="0"/>
          </a:p>
        </p:txBody>
      </p:sp>
    </p:spTree>
    <p:extLst>
      <p:ext uri="{BB962C8B-B14F-4D97-AF65-F5344CB8AC3E}">
        <p14:creationId xmlns:p14="http://schemas.microsoft.com/office/powerpoint/2010/main" val="160825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022"/>
            <a:ext cx="8839200" cy="990600"/>
          </a:xfrm>
        </p:spPr>
        <p:txBody>
          <a:bodyPr>
            <a:noAutofit/>
          </a:bodyPr>
          <a:lstStyle/>
          <a:p>
            <a:pPr algn="l"/>
            <a:r>
              <a:rPr lang="en-US" sz="2800" b="1" dirty="0"/>
              <a:t>Chronic Diseases: The Leading Causes of </a:t>
            </a:r>
            <a:r>
              <a:rPr lang="en-US" sz="2800" b="1" dirty="0" smtClean="0"/>
              <a:t>Disability</a:t>
            </a:r>
            <a:endParaRPr lang="en-US" sz="2800" b="1" dirty="0"/>
          </a:p>
        </p:txBody>
      </p:sp>
      <p:sp>
        <p:nvSpPr>
          <p:cNvPr id="4" name="Content Placeholder 3"/>
          <p:cNvSpPr>
            <a:spLocks noGrp="1"/>
          </p:cNvSpPr>
          <p:nvPr>
            <p:ph sz="half" idx="2"/>
          </p:nvPr>
        </p:nvSpPr>
        <p:spPr>
          <a:xfrm>
            <a:off x="381000" y="1371600"/>
            <a:ext cx="8610600" cy="4876800"/>
          </a:xfrm>
        </p:spPr>
        <p:txBody>
          <a:bodyPr>
            <a:noAutofit/>
          </a:bodyPr>
          <a:lstStyle/>
          <a:p>
            <a:r>
              <a:rPr lang="en-US" sz="2000" dirty="0"/>
              <a:t>Arthritis is the most common cause of disability in the US and Georgia, of the 53 million adults in the US with a doctor </a:t>
            </a:r>
            <a:r>
              <a:rPr lang="en-US" sz="2000" dirty="0" smtClean="0"/>
              <a:t>diagnosed </a:t>
            </a:r>
            <a:r>
              <a:rPr lang="en-US" sz="2000" dirty="0"/>
              <a:t>arthritis, more than 22 million say they have trouble with their usual activities because of arthritis. </a:t>
            </a:r>
          </a:p>
          <a:p>
            <a:r>
              <a:rPr lang="en-US" sz="2000" dirty="0" smtClean="0"/>
              <a:t>In </a:t>
            </a:r>
            <a:r>
              <a:rPr lang="en-US" sz="2000" dirty="0"/>
              <a:t>2013, </a:t>
            </a:r>
            <a:r>
              <a:rPr lang="en-US" sz="2000" dirty="0" smtClean="0"/>
              <a:t>24.1</a:t>
            </a:r>
            <a:r>
              <a:rPr lang="en-US" sz="2000" dirty="0"/>
              <a:t>% (almost 1 in 4) </a:t>
            </a:r>
            <a:r>
              <a:rPr lang="en-US" sz="2000" dirty="0" smtClean="0"/>
              <a:t>adult </a:t>
            </a:r>
            <a:r>
              <a:rPr lang="en-US" sz="2000" dirty="0"/>
              <a:t>Georgians reported to have doctor diagnosed </a:t>
            </a:r>
            <a:r>
              <a:rPr lang="en-US" sz="2000" dirty="0" smtClean="0"/>
              <a:t>arthritis.  </a:t>
            </a:r>
            <a:endParaRPr lang="en-US" sz="2000" dirty="0"/>
          </a:p>
          <a:p>
            <a:endParaRPr lang="en-US" sz="2000" dirty="0"/>
          </a:p>
          <a:p>
            <a:r>
              <a:rPr lang="en-US" sz="2000" dirty="0" smtClean="0"/>
              <a:t>Based </a:t>
            </a:r>
            <a:r>
              <a:rPr lang="en-US" sz="2000" dirty="0"/>
              <a:t>on </a:t>
            </a:r>
            <a:r>
              <a:rPr lang="en-US" sz="2000" dirty="0" smtClean="0"/>
              <a:t>CDC 2011 Diabetes fact </a:t>
            </a:r>
            <a:r>
              <a:rPr lang="en-US" sz="2000" dirty="0"/>
              <a:t>sheet, Diabetes is the leading cause of kidney failure, lower-limb amputations other than those caused by injury, and new cases of blindness among adults</a:t>
            </a:r>
            <a:r>
              <a:rPr lang="en-US" sz="2000" dirty="0" smtClean="0"/>
              <a:t>.</a:t>
            </a:r>
          </a:p>
          <a:p>
            <a:r>
              <a:rPr lang="en-US" sz="2000" dirty="0"/>
              <a:t>Diabetes is the fifth leading cause of death in Georgia and as of 2013, 1 in 10 adult Georgians are living with diabetes.</a:t>
            </a:r>
          </a:p>
          <a:p>
            <a:pPr marL="0" indent="0">
              <a:buNone/>
            </a:pPr>
            <a:endParaRPr lang="en-US" sz="2000" dirty="0"/>
          </a:p>
        </p:txBody>
      </p:sp>
    </p:spTree>
    <p:extLst>
      <p:ext uri="{BB962C8B-B14F-4D97-AF65-F5344CB8AC3E}">
        <p14:creationId xmlns:p14="http://schemas.microsoft.com/office/powerpoint/2010/main" val="2796815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990600"/>
          </a:xfrm>
        </p:spPr>
        <p:txBody>
          <a:bodyPr>
            <a:noAutofit/>
          </a:bodyPr>
          <a:lstStyle/>
          <a:p>
            <a:pPr algn="l"/>
            <a:r>
              <a:rPr lang="en-US" sz="2800" b="1" dirty="0"/>
              <a:t>Chronic Diseases: The Leading Causes of Death and Disability in Georgia</a:t>
            </a:r>
          </a:p>
        </p:txBody>
      </p:sp>
      <p:sp>
        <p:nvSpPr>
          <p:cNvPr id="4" name="Content Placeholder 3"/>
          <p:cNvSpPr>
            <a:spLocks noGrp="1"/>
          </p:cNvSpPr>
          <p:nvPr>
            <p:ph sz="half" idx="2"/>
          </p:nvPr>
        </p:nvSpPr>
        <p:spPr>
          <a:xfrm>
            <a:off x="381000" y="1371600"/>
            <a:ext cx="8610600" cy="5105400"/>
          </a:xfrm>
        </p:spPr>
        <p:txBody>
          <a:bodyPr>
            <a:noAutofit/>
          </a:bodyPr>
          <a:lstStyle/>
          <a:p>
            <a:r>
              <a:rPr lang="en-US" sz="2000" dirty="0"/>
              <a:t>B</a:t>
            </a:r>
            <a:r>
              <a:rPr lang="en-US" sz="2000" dirty="0" smtClean="0"/>
              <a:t>ased </a:t>
            </a:r>
            <a:r>
              <a:rPr lang="en-US" sz="2000" dirty="0"/>
              <a:t>on the National Health Interview Survey (NHIS), about half of all US adults—117 million people—had one or more chronic health conditions. One of four adults had two or more chronic health conditions</a:t>
            </a:r>
            <a:r>
              <a:rPr lang="en-US" sz="2000" dirty="0" smtClean="0"/>
              <a:t>. (Chronic </a:t>
            </a:r>
            <a:r>
              <a:rPr lang="en-US" sz="2000" dirty="0"/>
              <a:t>conditions </a:t>
            </a:r>
            <a:r>
              <a:rPr lang="en-US" sz="2000" dirty="0" smtClean="0"/>
              <a:t>include: </a:t>
            </a:r>
            <a:r>
              <a:rPr lang="en-US" sz="2000" dirty="0"/>
              <a:t>hypertension, coronary heart disease, stroke, diabetes, cancer, arthritis, hepatitis, weak or failing kidneys, current asthma, and COPD</a:t>
            </a:r>
            <a:r>
              <a:rPr lang="en-US" sz="2000" dirty="0" smtClean="0"/>
              <a:t>.)</a:t>
            </a:r>
          </a:p>
          <a:p>
            <a:endParaRPr lang="en-US" sz="2000" dirty="0"/>
          </a:p>
          <a:p>
            <a:r>
              <a:rPr lang="en-US" sz="2000" dirty="0"/>
              <a:t>Females had significantly </a:t>
            </a:r>
            <a:r>
              <a:rPr lang="en-US" sz="2000" dirty="0" smtClean="0"/>
              <a:t>higher prevalence of </a:t>
            </a:r>
            <a:r>
              <a:rPr lang="en-US" sz="2000" dirty="0"/>
              <a:t>three or more chronic health conditions than males</a:t>
            </a:r>
          </a:p>
          <a:p>
            <a:r>
              <a:rPr lang="en-US" sz="2000" dirty="0" smtClean="0"/>
              <a:t>Adults </a:t>
            </a:r>
            <a:r>
              <a:rPr lang="en-US" sz="2000" dirty="0"/>
              <a:t>45 years and older were significantly more likely to have one or more chronic health conditions</a:t>
            </a:r>
          </a:p>
          <a:p>
            <a:r>
              <a:rPr lang="en-US" sz="2000" dirty="0"/>
              <a:t>Adults with public insurance had the highest prevalence of one or more chronic health conditions</a:t>
            </a:r>
          </a:p>
        </p:txBody>
      </p:sp>
    </p:spTree>
    <p:extLst>
      <p:ext uri="{BB962C8B-B14F-4D97-AF65-F5344CB8AC3E}">
        <p14:creationId xmlns:p14="http://schemas.microsoft.com/office/powerpoint/2010/main" val="2814874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Disease Morbidity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0142202"/>
      </p:ext>
    </p:extLst>
  </p:cSld>
  <p:clrMapOvr>
    <a:masterClrMapping/>
  </p:clrMapOvr>
</p:sld>
</file>

<file path=ppt/theme/theme1.xml><?xml version="1.0" encoding="utf-8"?>
<a:theme xmlns:a="http://schemas.openxmlformats.org/drawingml/2006/main" name="DPH_PPT_TEMPLATE-1">
  <a:themeElements>
    <a:clrScheme name="DPH">
      <a:dk1>
        <a:sysClr val="windowText" lastClr="000000"/>
      </a:dk1>
      <a:lt1>
        <a:sysClr val="window" lastClr="FFFFFF"/>
      </a:lt1>
      <a:dk2>
        <a:srgbClr val="1F497D"/>
      </a:dk2>
      <a:lt2>
        <a:srgbClr val="EEECE1"/>
      </a:lt2>
      <a:accent1>
        <a:srgbClr val="CE242E"/>
      </a:accent1>
      <a:accent2>
        <a:srgbClr val="1F497D"/>
      </a:accent2>
      <a:accent3>
        <a:srgbClr val="9BBB59"/>
      </a:accent3>
      <a:accent4>
        <a:srgbClr val="8064A2"/>
      </a:accent4>
      <a:accent5>
        <a:srgbClr val="4BACC6"/>
      </a:accent5>
      <a:accent6>
        <a:srgbClr val="671117"/>
      </a:accent6>
      <a:hlink>
        <a:srgbClr val="0F243E"/>
      </a:hlink>
      <a:folHlink>
        <a:srgbClr val="4F6128"/>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DPH_PPT_TEMPLATE-1</Template>
  <TotalTime>943</TotalTime>
  <Words>2123</Words>
  <Application>Microsoft Office PowerPoint</Application>
  <PresentationFormat>On-screen Show (4:3)</PresentationFormat>
  <Paragraphs>306</Paragraphs>
  <Slides>32</Slides>
  <Notes>12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DPH_PPT_TEMPLATE-1</vt:lpstr>
      <vt:lpstr>PowerPoint Presentation</vt:lpstr>
      <vt:lpstr>Presentation Objective</vt:lpstr>
      <vt:lpstr>Chronic Diseases Death and Disability</vt:lpstr>
      <vt:lpstr>Chronic Diseases: Leading Causes of Death and Disability in Georgia</vt:lpstr>
      <vt:lpstr>PowerPoint Presentation</vt:lpstr>
      <vt:lpstr>Chronic Diseases: Leading Causes of Death and Disability in Georgia, 2013</vt:lpstr>
      <vt:lpstr>Chronic Diseases: The Leading Causes of Disability</vt:lpstr>
      <vt:lpstr>Chronic Diseases: The Leading Causes of Death and Disability in Georgia</vt:lpstr>
      <vt:lpstr>Chronic Disease Morbidity</vt:lpstr>
      <vt:lpstr>Chronic Diseases: Morbidity</vt:lpstr>
      <vt:lpstr>Chronic Diseases: Cancer Incidence</vt:lpstr>
      <vt:lpstr>PowerPoint Presentation</vt:lpstr>
      <vt:lpstr>Health Risk Behaviors</vt:lpstr>
      <vt:lpstr>Health Risk Behaviors that Cause Chronic Diseases</vt:lpstr>
      <vt:lpstr>Health Risk Behaviors that Cause Chronic Diseases</vt:lpstr>
      <vt:lpstr>Health Risk Behaviors that Cause Chronic Diseases</vt:lpstr>
      <vt:lpstr>Health Risk Behaviors that Cause Chronic Diseases</vt:lpstr>
      <vt:lpstr>Prevalence of Risk Behaviors among study participants</vt:lpstr>
      <vt:lpstr>Adjusted Prevalence Odds Ratios (PORs) of Two or More Chronic Disease Related Risk Behaviors</vt:lpstr>
      <vt:lpstr>Adjusted Prevalence Odds Ratios </vt:lpstr>
      <vt:lpstr>Health Risk Behaviors that Cause Chronic Diseases</vt:lpstr>
      <vt:lpstr>Health Risk Behaviors that Cause Chronic Diseases</vt:lpstr>
      <vt:lpstr>Health Risk Behaviors that Cause Chronic Diseases</vt:lpstr>
      <vt:lpstr>Percent of youth who currently use any tobacco product, GA, 2013</vt:lpstr>
      <vt:lpstr>Percent of youth who smoked a whole cigarette, Georgia, 2013 </vt:lpstr>
      <vt:lpstr>PowerPoint Presentation</vt:lpstr>
      <vt:lpstr>Chronic Disease Cost</vt:lpstr>
      <vt:lpstr>CVD and Heart Disease Cost</vt:lpstr>
      <vt:lpstr>Stroke and Diabetes Cost</vt:lpstr>
      <vt:lpstr>Cancer Cost</vt:lpstr>
      <vt:lpstr>Data Sources</vt:lpstr>
      <vt:lpstr>Contact Information</vt:lpstr>
    </vt:vector>
  </TitlesOfParts>
  <Company>Georgia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 Miller</dc:creator>
  <cp:lastModifiedBy>Thompson, John</cp:lastModifiedBy>
  <cp:revision>134</cp:revision>
  <dcterms:created xsi:type="dcterms:W3CDTF">2014-03-11T14:24:55Z</dcterms:created>
  <dcterms:modified xsi:type="dcterms:W3CDTF">2015-08-13T14:03:55Z</dcterms:modified>
</cp:coreProperties>
</file>