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heme/themeOverride1.xml" ContentType="application/vnd.openxmlformats-officedocument.themeOverr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41"/>
  </p:notesMasterIdLst>
  <p:handoutMasterIdLst>
    <p:handoutMasterId r:id="rId42"/>
  </p:handoutMasterIdLst>
  <p:sldIdLst>
    <p:sldId id="271" r:id="rId2"/>
    <p:sldId id="291" r:id="rId3"/>
    <p:sldId id="292" r:id="rId4"/>
    <p:sldId id="274" r:id="rId5"/>
    <p:sldId id="296" r:id="rId6"/>
    <p:sldId id="299" r:id="rId7"/>
    <p:sldId id="276" r:id="rId8"/>
    <p:sldId id="300" r:id="rId9"/>
    <p:sldId id="306" r:id="rId10"/>
    <p:sldId id="297" r:id="rId11"/>
    <p:sldId id="295" r:id="rId12"/>
    <p:sldId id="298" r:id="rId13"/>
    <p:sldId id="305" r:id="rId14"/>
    <p:sldId id="311" r:id="rId15"/>
    <p:sldId id="310" r:id="rId16"/>
    <p:sldId id="312" r:id="rId17"/>
    <p:sldId id="277" r:id="rId18"/>
    <p:sldId id="314" r:id="rId19"/>
    <p:sldId id="342" r:id="rId20"/>
    <p:sldId id="294" r:id="rId21"/>
    <p:sldId id="315" r:id="rId22"/>
    <p:sldId id="317" r:id="rId23"/>
    <p:sldId id="318" r:id="rId24"/>
    <p:sldId id="320" r:id="rId25"/>
    <p:sldId id="319" r:id="rId26"/>
    <p:sldId id="316" r:id="rId27"/>
    <p:sldId id="334" r:id="rId28"/>
    <p:sldId id="321" r:id="rId29"/>
    <p:sldId id="322" r:id="rId30"/>
    <p:sldId id="343" r:id="rId31"/>
    <p:sldId id="278" r:id="rId32"/>
    <p:sldId id="331" r:id="rId33"/>
    <p:sldId id="335" r:id="rId34"/>
    <p:sldId id="336" r:id="rId35"/>
    <p:sldId id="337" r:id="rId36"/>
    <p:sldId id="338" r:id="rId37"/>
    <p:sldId id="339" r:id="rId38"/>
    <p:sldId id="340" r:id="rId39"/>
    <p:sldId id="341" r:id="rId4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30" autoAdjust="0"/>
  </p:normalViewPr>
  <p:slideViewPr>
    <p:cSldViewPr>
      <p:cViewPr>
        <p:scale>
          <a:sx n="80" d="100"/>
          <a:sy n="80" d="100"/>
        </p:scale>
        <p:origin x="-12" y="3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9E0A1B-254B-47D6-9E66-C55887A263D7}" type="doc">
      <dgm:prSet loTypeId="urn:microsoft.com/office/officeart/2005/8/layout/orgChart1" loCatId="hierarchy" qsTypeId="urn:microsoft.com/office/officeart/2005/8/quickstyle/simple1" qsCatId="simple" csTypeId="urn:microsoft.com/office/officeart/2005/8/colors/accent2_5" csCatId="accent2" phldr="1"/>
      <dgm:spPr/>
      <dgm:t>
        <a:bodyPr/>
        <a:lstStyle/>
        <a:p>
          <a:endParaRPr lang="en-US"/>
        </a:p>
      </dgm:t>
    </dgm:pt>
    <dgm:pt modelId="{1D92D740-8138-45FA-BDB1-78941F684169}">
      <dgm:prSet phldrT="[Text]"/>
      <dgm:spPr/>
      <dgm:t>
        <a:bodyPr/>
        <a:lstStyle/>
        <a:p>
          <a:r>
            <a:rPr lang="en-US" dirty="0" smtClean="0"/>
            <a:t>40500</a:t>
          </a:r>
          <a:endParaRPr lang="en-US" dirty="0"/>
        </a:p>
      </dgm:t>
    </dgm:pt>
    <dgm:pt modelId="{AF56AEC7-D8B6-4391-A9FF-109201EFD979}" type="parTrans" cxnId="{8D62CC95-B436-409C-9E91-1410354232C3}">
      <dgm:prSet/>
      <dgm:spPr/>
      <dgm:t>
        <a:bodyPr/>
        <a:lstStyle/>
        <a:p>
          <a:endParaRPr lang="en-US"/>
        </a:p>
      </dgm:t>
    </dgm:pt>
    <dgm:pt modelId="{FD899480-84E2-4AB8-9966-E518CA153770}" type="sibTrans" cxnId="{8D62CC95-B436-409C-9E91-1410354232C3}">
      <dgm:prSet/>
      <dgm:spPr/>
      <dgm:t>
        <a:bodyPr/>
        <a:lstStyle/>
        <a:p>
          <a:endParaRPr lang="en-US"/>
        </a:p>
      </dgm:t>
    </dgm:pt>
    <dgm:pt modelId="{D600D381-EEEF-4ADF-BCFC-078DDD965979}" type="asst">
      <dgm:prSet phldrT="[Text]"/>
      <dgm:spPr/>
      <dgm:t>
        <a:bodyPr/>
        <a:lstStyle/>
        <a:p>
          <a:r>
            <a:rPr lang="en-US" dirty="0" smtClean="0"/>
            <a:t>40501</a:t>
          </a:r>
          <a:endParaRPr lang="en-US" dirty="0"/>
        </a:p>
      </dgm:t>
    </dgm:pt>
    <dgm:pt modelId="{718AB2C0-274B-4980-9760-F5AED28EA80C}" type="parTrans" cxnId="{16C3FD1A-4D4E-4960-A5F4-5B529B974406}">
      <dgm:prSet/>
      <dgm:spPr/>
      <dgm:t>
        <a:bodyPr/>
        <a:lstStyle/>
        <a:p>
          <a:endParaRPr lang="en-US"/>
        </a:p>
      </dgm:t>
    </dgm:pt>
    <dgm:pt modelId="{0C199032-9A73-42E3-91EE-595646A9C222}" type="sibTrans" cxnId="{16C3FD1A-4D4E-4960-A5F4-5B529B974406}">
      <dgm:prSet/>
      <dgm:spPr/>
      <dgm:t>
        <a:bodyPr/>
        <a:lstStyle/>
        <a:p>
          <a:endParaRPr lang="en-US"/>
        </a:p>
      </dgm:t>
    </dgm:pt>
    <dgm:pt modelId="{DF584CF5-8D66-41C6-8FA8-DBA4357E65D4}">
      <dgm:prSet phldrT="[Text]"/>
      <dgm:spPr/>
      <dgm:t>
        <a:bodyPr/>
        <a:lstStyle/>
        <a:p>
          <a:r>
            <a:rPr lang="en-US" dirty="0" smtClean="0"/>
            <a:t>40502</a:t>
          </a:r>
          <a:endParaRPr lang="en-US" dirty="0"/>
        </a:p>
      </dgm:t>
    </dgm:pt>
    <dgm:pt modelId="{F37CDC97-0040-4C9D-8BED-D1D0F103E7B5}" type="parTrans" cxnId="{338F232C-1234-4A5C-B683-DE1EBC34FEA9}">
      <dgm:prSet/>
      <dgm:spPr/>
      <dgm:t>
        <a:bodyPr/>
        <a:lstStyle/>
        <a:p>
          <a:endParaRPr lang="en-US"/>
        </a:p>
      </dgm:t>
    </dgm:pt>
    <dgm:pt modelId="{D8E5DDBC-9B22-4B55-A412-A7B88B68048E}" type="sibTrans" cxnId="{338F232C-1234-4A5C-B683-DE1EBC34FEA9}">
      <dgm:prSet/>
      <dgm:spPr/>
      <dgm:t>
        <a:bodyPr/>
        <a:lstStyle/>
        <a:p>
          <a:endParaRPr lang="en-US"/>
        </a:p>
      </dgm:t>
    </dgm:pt>
    <dgm:pt modelId="{65A553AD-2E1B-4BE6-BF7A-B01D333FF716}">
      <dgm:prSet phldrT="[Text]"/>
      <dgm:spPr/>
      <dgm:t>
        <a:bodyPr/>
        <a:lstStyle/>
        <a:p>
          <a:r>
            <a:rPr lang="en-US" dirty="0" smtClean="0"/>
            <a:t>40503</a:t>
          </a:r>
          <a:endParaRPr lang="en-US" dirty="0"/>
        </a:p>
      </dgm:t>
    </dgm:pt>
    <dgm:pt modelId="{B1D456E9-C8A7-4089-BE51-E206167C4642}" type="parTrans" cxnId="{37FDCA5F-89B3-4C39-9B00-F4ABD263586B}">
      <dgm:prSet/>
      <dgm:spPr/>
      <dgm:t>
        <a:bodyPr/>
        <a:lstStyle/>
        <a:p>
          <a:endParaRPr lang="en-US"/>
        </a:p>
      </dgm:t>
    </dgm:pt>
    <dgm:pt modelId="{014C121D-8F2D-498F-8E52-5E40D993C293}" type="sibTrans" cxnId="{37FDCA5F-89B3-4C39-9B00-F4ABD263586B}">
      <dgm:prSet/>
      <dgm:spPr/>
      <dgm:t>
        <a:bodyPr/>
        <a:lstStyle/>
        <a:p>
          <a:endParaRPr lang="en-US"/>
        </a:p>
      </dgm:t>
    </dgm:pt>
    <dgm:pt modelId="{2043BB6B-7CC9-44DA-892C-293589F56239}">
      <dgm:prSet phldrT="[Text]"/>
      <dgm:spPr/>
      <dgm:t>
        <a:bodyPr/>
        <a:lstStyle/>
        <a:p>
          <a:r>
            <a:rPr lang="en-US" dirty="0" smtClean="0"/>
            <a:t>40504</a:t>
          </a:r>
          <a:endParaRPr lang="en-US" dirty="0"/>
        </a:p>
      </dgm:t>
    </dgm:pt>
    <dgm:pt modelId="{008DF4BB-B4DA-4A5D-AA62-33C416F70B17}" type="parTrans" cxnId="{DB43C6AE-2F50-458C-AB53-0601A52E8909}">
      <dgm:prSet/>
      <dgm:spPr/>
      <dgm:t>
        <a:bodyPr/>
        <a:lstStyle/>
        <a:p>
          <a:endParaRPr lang="en-US"/>
        </a:p>
      </dgm:t>
    </dgm:pt>
    <dgm:pt modelId="{060E085E-DBD3-46F8-B2B9-BE4B98078747}" type="sibTrans" cxnId="{DB43C6AE-2F50-458C-AB53-0601A52E8909}">
      <dgm:prSet/>
      <dgm:spPr/>
      <dgm:t>
        <a:bodyPr/>
        <a:lstStyle/>
        <a:p>
          <a:endParaRPr lang="en-US"/>
        </a:p>
      </dgm:t>
    </dgm:pt>
    <dgm:pt modelId="{36BE85EF-62FE-4E93-A231-2F97BFDAACE6}" type="pres">
      <dgm:prSet presAssocID="{D39E0A1B-254B-47D6-9E66-C55887A263D7}" presName="hierChild1" presStyleCnt="0">
        <dgm:presLayoutVars>
          <dgm:orgChart val="1"/>
          <dgm:chPref val="1"/>
          <dgm:dir/>
          <dgm:animOne val="branch"/>
          <dgm:animLvl val="lvl"/>
          <dgm:resizeHandles/>
        </dgm:presLayoutVars>
      </dgm:prSet>
      <dgm:spPr/>
      <dgm:t>
        <a:bodyPr/>
        <a:lstStyle/>
        <a:p>
          <a:endParaRPr lang="en-US"/>
        </a:p>
      </dgm:t>
    </dgm:pt>
    <dgm:pt modelId="{B321AF9A-E3F1-43DF-8F86-25DAD1E66ECC}" type="pres">
      <dgm:prSet presAssocID="{1D92D740-8138-45FA-BDB1-78941F684169}" presName="hierRoot1" presStyleCnt="0">
        <dgm:presLayoutVars>
          <dgm:hierBranch val="init"/>
        </dgm:presLayoutVars>
      </dgm:prSet>
      <dgm:spPr/>
    </dgm:pt>
    <dgm:pt modelId="{166DAB45-ED50-4E18-9F9C-F4C0E6D6D9CA}" type="pres">
      <dgm:prSet presAssocID="{1D92D740-8138-45FA-BDB1-78941F684169}" presName="rootComposite1" presStyleCnt="0"/>
      <dgm:spPr/>
    </dgm:pt>
    <dgm:pt modelId="{6B31BE92-FBF3-46C2-8804-A141C5725D51}" type="pres">
      <dgm:prSet presAssocID="{1D92D740-8138-45FA-BDB1-78941F684169}" presName="rootText1" presStyleLbl="node0" presStyleIdx="0" presStyleCnt="1">
        <dgm:presLayoutVars>
          <dgm:chPref val="3"/>
        </dgm:presLayoutVars>
      </dgm:prSet>
      <dgm:spPr/>
      <dgm:t>
        <a:bodyPr/>
        <a:lstStyle/>
        <a:p>
          <a:endParaRPr lang="en-US"/>
        </a:p>
      </dgm:t>
    </dgm:pt>
    <dgm:pt modelId="{AD7D9FAA-87CF-4E7E-8FF0-9CBA5C7DF631}" type="pres">
      <dgm:prSet presAssocID="{1D92D740-8138-45FA-BDB1-78941F684169}" presName="rootConnector1" presStyleLbl="node1" presStyleIdx="0" presStyleCnt="0"/>
      <dgm:spPr/>
      <dgm:t>
        <a:bodyPr/>
        <a:lstStyle/>
        <a:p>
          <a:endParaRPr lang="en-US"/>
        </a:p>
      </dgm:t>
    </dgm:pt>
    <dgm:pt modelId="{4C1AFA59-D4AA-429C-9B45-813076223816}" type="pres">
      <dgm:prSet presAssocID="{1D92D740-8138-45FA-BDB1-78941F684169}" presName="hierChild2" presStyleCnt="0"/>
      <dgm:spPr/>
    </dgm:pt>
    <dgm:pt modelId="{ED7D7A3D-BC53-41F7-A48E-D3075378E736}" type="pres">
      <dgm:prSet presAssocID="{F37CDC97-0040-4C9D-8BED-D1D0F103E7B5}" presName="Name37" presStyleLbl="parChTrans1D2" presStyleIdx="0" presStyleCnt="4"/>
      <dgm:spPr/>
      <dgm:t>
        <a:bodyPr/>
        <a:lstStyle/>
        <a:p>
          <a:endParaRPr lang="en-US"/>
        </a:p>
      </dgm:t>
    </dgm:pt>
    <dgm:pt modelId="{DEC064CF-9800-40C8-B3F3-B6FB87C7EA37}" type="pres">
      <dgm:prSet presAssocID="{DF584CF5-8D66-41C6-8FA8-DBA4357E65D4}" presName="hierRoot2" presStyleCnt="0">
        <dgm:presLayoutVars>
          <dgm:hierBranch val="init"/>
        </dgm:presLayoutVars>
      </dgm:prSet>
      <dgm:spPr/>
    </dgm:pt>
    <dgm:pt modelId="{0677949A-A6B9-4A6C-9A1E-BB63CB4C189D}" type="pres">
      <dgm:prSet presAssocID="{DF584CF5-8D66-41C6-8FA8-DBA4357E65D4}" presName="rootComposite" presStyleCnt="0"/>
      <dgm:spPr/>
    </dgm:pt>
    <dgm:pt modelId="{648D1633-8C5C-495E-9D88-353CF58C799F}" type="pres">
      <dgm:prSet presAssocID="{DF584CF5-8D66-41C6-8FA8-DBA4357E65D4}" presName="rootText" presStyleLbl="node2" presStyleIdx="0" presStyleCnt="3">
        <dgm:presLayoutVars>
          <dgm:chPref val="3"/>
        </dgm:presLayoutVars>
      </dgm:prSet>
      <dgm:spPr/>
      <dgm:t>
        <a:bodyPr/>
        <a:lstStyle/>
        <a:p>
          <a:endParaRPr lang="en-US"/>
        </a:p>
      </dgm:t>
    </dgm:pt>
    <dgm:pt modelId="{3ABF30BC-A0BA-4BBF-B286-27EA97E99E36}" type="pres">
      <dgm:prSet presAssocID="{DF584CF5-8D66-41C6-8FA8-DBA4357E65D4}" presName="rootConnector" presStyleLbl="node2" presStyleIdx="0" presStyleCnt="3"/>
      <dgm:spPr/>
      <dgm:t>
        <a:bodyPr/>
        <a:lstStyle/>
        <a:p>
          <a:endParaRPr lang="en-US"/>
        </a:p>
      </dgm:t>
    </dgm:pt>
    <dgm:pt modelId="{B21C380C-5361-4AF8-B971-2317BAC2A224}" type="pres">
      <dgm:prSet presAssocID="{DF584CF5-8D66-41C6-8FA8-DBA4357E65D4}" presName="hierChild4" presStyleCnt="0"/>
      <dgm:spPr/>
    </dgm:pt>
    <dgm:pt modelId="{EC24D0A1-11A4-4446-ADEA-C5563F258236}" type="pres">
      <dgm:prSet presAssocID="{DF584CF5-8D66-41C6-8FA8-DBA4357E65D4}" presName="hierChild5" presStyleCnt="0"/>
      <dgm:spPr/>
    </dgm:pt>
    <dgm:pt modelId="{6E084479-41B8-4FAA-8B67-C13716866FB4}" type="pres">
      <dgm:prSet presAssocID="{B1D456E9-C8A7-4089-BE51-E206167C4642}" presName="Name37" presStyleLbl="parChTrans1D2" presStyleIdx="1" presStyleCnt="4"/>
      <dgm:spPr/>
      <dgm:t>
        <a:bodyPr/>
        <a:lstStyle/>
        <a:p>
          <a:endParaRPr lang="en-US"/>
        </a:p>
      </dgm:t>
    </dgm:pt>
    <dgm:pt modelId="{A47A2257-23EB-47FD-AF50-492A507942CC}" type="pres">
      <dgm:prSet presAssocID="{65A553AD-2E1B-4BE6-BF7A-B01D333FF716}" presName="hierRoot2" presStyleCnt="0">
        <dgm:presLayoutVars>
          <dgm:hierBranch val="init"/>
        </dgm:presLayoutVars>
      </dgm:prSet>
      <dgm:spPr/>
    </dgm:pt>
    <dgm:pt modelId="{1E8B5AA7-9F59-4E1F-87ED-4430A4403909}" type="pres">
      <dgm:prSet presAssocID="{65A553AD-2E1B-4BE6-BF7A-B01D333FF716}" presName="rootComposite" presStyleCnt="0"/>
      <dgm:spPr/>
    </dgm:pt>
    <dgm:pt modelId="{27609404-24F0-4B85-8915-4C0245F6D9B7}" type="pres">
      <dgm:prSet presAssocID="{65A553AD-2E1B-4BE6-BF7A-B01D333FF716}" presName="rootText" presStyleLbl="node2" presStyleIdx="1" presStyleCnt="3">
        <dgm:presLayoutVars>
          <dgm:chPref val="3"/>
        </dgm:presLayoutVars>
      </dgm:prSet>
      <dgm:spPr/>
      <dgm:t>
        <a:bodyPr/>
        <a:lstStyle/>
        <a:p>
          <a:endParaRPr lang="en-US"/>
        </a:p>
      </dgm:t>
    </dgm:pt>
    <dgm:pt modelId="{AEE9AF97-E1D5-479D-8582-7404AB499C1D}" type="pres">
      <dgm:prSet presAssocID="{65A553AD-2E1B-4BE6-BF7A-B01D333FF716}" presName="rootConnector" presStyleLbl="node2" presStyleIdx="1" presStyleCnt="3"/>
      <dgm:spPr/>
      <dgm:t>
        <a:bodyPr/>
        <a:lstStyle/>
        <a:p>
          <a:endParaRPr lang="en-US"/>
        </a:p>
      </dgm:t>
    </dgm:pt>
    <dgm:pt modelId="{E8D88183-380E-452D-A2DF-1EA2B282C309}" type="pres">
      <dgm:prSet presAssocID="{65A553AD-2E1B-4BE6-BF7A-B01D333FF716}" presName="hierChild4" presStyleCnt="0"/>
      <dgm:spPr/>
    </dgm:pt>
    <dgm:pt modelId="{6C499D61-9F69-4291-9E4E-4214C789A4CA}" type="pres">
      <dgm:prSet presAssocID="{65A553AD-2E1B-4BE6-BF7A-B01D333FF716}" presName="hierChild5" presStyleCnt="0"/>
      <dgm:spPr/>
    </dgm:pt>
    <dgm:pt modelId="{9BE5A1F0-F1FF-4B23-834D-076EB1AB2358}" type="pres">
      <dgm:prSet presAssocID="{008DF4BB-B4DA-4A5D-AA62-33C416F70B17}" presName="Name37" presStyleLbl="parChTrans1D2" presStyleIdx="2" presStyleCnt="4"/>
      <dgm:spPr/>
      <dgm:t>
        <a:bodyPr/>
        <a:lstStyle/>
        <a:p>
          <a:endParaRPr lang="en-US"/>
        </a:p>
      </dgm:t>
    </dgm:pt>
    <dgm:pt modelId="{2F8AF491-1785-434B-B2BF-DEEE36AE1EF0}" type="pres">
      <dgm:prSet presAssocID="{2043BB6B-7CC9-44DA-892C-293589F56239}" presName="hierRoot2" presStyleCnt="0">
        <dgm:presLayoutVars>
          <dgm:hierBranch val="init"/>
        </dgm:presLayoutVars>
      </dgm:prSet>
      <dgm:spPr/>
    </dgm:pt>
    <dgm:pt modelId="{3C68A044-B13F-49B6-ACA2-C6351042E387}" type="pres">
      <dgm:prSet presAssocID="{2043BB6B-7CC9-44DA-892C-293589F56239}" presName="rootComposite" presStyleCnt="0"/>
      <dgm:spPr/>
    </dgm:pt>
    <dgm:pt modelId="{AD3D1CEA-8D57-4263-91BE-5D075998FBB9}" type="pres">
      <dgm:prSet presAssocID="{2043BB6B-7CC9-44DA-892C-293589F56239}" presName="rootText" presStyleLbl="node2" presStyleIdx="2" presStyleCnt="3">
        <dgm:presLayoutVars>
          <dgm:chPref val="3"/>
        </dgm:presLayoutVars>
      </dgm:prSet>
      <dgm:spPr/>
      <dgm:t>
        <a:bodyPr/>
        <a:lstStyle/>
        <a:p>
          <a:endParaRPr lang="en-US"/>
        </a:p>
      </dgm:t>
    </dgm:pt>
    <dgm:pt modelId="{15738E82-1EE2-4714-BF24-E0ECF19AE3D1}" type="pres">
      <dgm:prSet presAssocID="{2043BB6B-7CC9-44DA-892C-293589F56239}" presName="rootConnector" presStyleLbl="node2" presStyleIdx="2" presStyleCnt="3"/>
      <dgm:spPr/>
      <dgm:t>
        <a:bodyPr/>
        <a:lstStyle/>
        <a:p>
          <a:endParaRPr lang="en-US"/>
        </a:p>
      </dgm:t>
    </dgm:pt>
    <dgm:pt modelId="{B861B4C8-B6E6-4F5D-91BB-84C03E3556B6}" type="pres">
      <dgm:prSet presAssocID="{2043BB6B-7CC9-44DA-892C-293589F56239}" presName="hierChild4" presStyleCnt="0"/>
      <dgm:spPr/>
    </dgm:pt>
    <dgm:pt modelId="{70241CB7-6547-45E2-A8FB-4418A77DA9D2}" type="pres">
      <dgm:prSet presAssocID="{2043BB6B-7CC9-44DA-892C-293589F56239}" presName="hierChild5" presStyleCnt="0"/>
      <dgm:spPr/>
    </dgm:pt>
    <dgm:pt modelId="{76BFF275-F73A-4222-9A58-2FAB0C7C278C}" type="pres">
      <dgm:prSet presAssocID="{1D92D740-8138-45FA-BDB1-78941F684169}" presName="hierChild3" presStyleCnt="0"/>
      <dgm:spPr/>
    </dgm:pt>
    <dgm:pt modelId="{FFB17457-7D0C-4194-9AEA-DA30F70B258D}" type="pres">
      <dgm:prSet presAssocID="{718AB2C0-274B-4980-9760-F5AED28EA80C}" presName="Name111" presStyleLbl="parChTrans1D2" presStyleIdx="3" presStyleCnt="4"/>
      <dgm:spPr/>
      <dgm:t>
        <a:bodyPr/>
        <a:lstStyle/>
        <a:p>
          <a:endParaRPr lang="en-US"/>
        </a:p>
      </dgm:t>
    </dgm:pt>
    <dgm:pt modelId="{88606BEA-59E9-4C90-B269-8B83CBFA0A2A}" type="pres">
      <dgm:prSet presAssocID="{D600D381-EEEF-4ADF-BCFC-078DDD965979}" presName="hierRoot3" presStyleCnt="0">
        <dgm:presLayoutVars>
          <dgm:hierBranch val="init"/>
        </dgm:presLayoutVars>
      </dgm:prSet>
      <dgm:spPr/>
    </dgm:pt>
    <dgm:pt modelId="{C46CCA9F-9E07-4FB3-B1D7-CAD4DCBF14ED}" type="pres">
      <dgm:prSet presAssocID="{D600D381-EEEF-4ADF-BCFC-078DDD965979}" presName="rootComposite3" presStyleCnt="0"/>
      <dgm:spPr/>
    </dgm:pt>
    <dgm:pt modelId="{63404090-B271-4A69-A08E-20A1FE9A1C59}" type="pres">
      <dgm:prSet presAssocID="{D600D381-EEEF-4ADF-BCFC-078DDD965979}" presName="rootText3" presStyleLbl="asst1" presStyleIdx="0" presStyleCnt="1">
        <dgm:presLayoutVars>
          <dgm:chPref val="3"/>
        </dgm:presLayoutVars>
      </dgm:prSet>
      <dgm:spPr/>
      <dgm:t>
        <a:bodyPr/>
        <a:lstStyle/>
        <a:p>
          <a:endParaRPr lang="en-US"/>
        </a:p>
      </dgm:t>
    </dgm:pt>
    <dgm:pt modelId="{47D96CDA-3101-405C-ADB3-8A4CA3F507C1}" type="pres">
      <dgm:prSet presAssocID="{D600D381-EEEF-4ADF-BCFC-078DDD965979}" presName="rootConnector3" presStyleLbl="asst1" presStyleIdx="0" presStyleCnt="1"/>
      <dgm:spPr/>
      <dgm:t>
        <a:bodyPr/>
        <a:lstStyle/>
        <a:p>
          <a:endParaRPr lang="en-US"/>
        </a:p>
      </dgm:t>
    </dgm:pt>
    <dgm:pt modelId="{0C51B4DA-6135-4254-8880-F5069538CF2E}" type="pres">
      <dgm:prSet presAssocID="{D600D381-EEEF-4ADF-BCFC-078DDD965979}" presName="hierChild6" presStyleCnt="0"/>
      <dgm:spPr/>
    </dgm:pt>
    <dgm:pt modelId="{6C85E2D2-5573-4758-9D43-055340E82854}" type="pres">
      <dgm:prSet presAssocID="{D600D381-EEEF-4ADF-BCFC-078DDD965979}" presName="hierChild7" presStyleCnt="0"/>
      <dgm:spPr/>
    </dgm:pt>
  </dgm:ptLst>
  <dgm:cxnLst>
    <dgm:cxn modelId="{9BD9689E-2576-4F22-B250-30756CD205D1}" type="presOf" srcId="{F37CDC97-0040-4C9D-8BED-D1D0F103E7B5}" destId="{ED7D7A3D-BC53-41F7-A48E-D3075378E736}" srcOrd="0" destOrd="0" presId="urn:microsoft.com/office/officeart/2005/8/layout/orgChart1"/>
    <dgm:cxn modelId="{D6159621-3EE3-4828-B53B-5252323853C2}" type="presOf" srcId="{DF584CF5-8D66-41C6-8FA8-DBA4357E65D4}" destId="{3ABF30BC-A0BA-4BBF-B286-27EA97E99E36}" srcOrd="1" destOrd="0" presId="urn:microsoft.com/office/officeart/2005/8/layout/orgChart1"/>
    <dgm:cxn modelId="{DB43C6AE-2F50-458C-AB53-0601A52E8909}" srcId="{1D92D740-8138-45FA-BDB1-78941F684169}" destId="{2043BB6B-7CC9-44DA-892C-293589F56239}" srcOrd="3" destOrd="0" parTransId="{008DF4BB-B4DA-4A5D-AA62-33C416F70B17}" sibTransId="{060E085E-DBD3-46F8-B2B9-BE4B98078747}"/>
    <dgm:cxn modelId="{8DB80440-6F76-461D-BD33-2B4A740EB97F}" type="presOf" srcId="{718AB2C0-274B-4980-9760-F5AED28EA80C}" destId="{FFB17457-7D0C-4194-9AEA-DA30F70B258D}" srcOrd="0" destOrd="0" presId="urn:microsoft.com/office/officeart/2005/8/layout/orgChart1"/>
    <dgm:cxn modelId="{5B4DAE16-8EAA-482D-B543-5CF550B2111E}" type="presOf" srcId="{1D92D740-8138-45FA-BDB1-78941F684169}" destId="{AD7D9FAA-87CF-4E7E-8FF0-9CBA5C7DF631}" srcOrd="1" destOrd="0" presId="urn:microsoft.com/office/officeart/2005/8/layout/orgChart1"/>
    <dgm:cxn modelId="{37FDCA5F-89B3-4C39-9B00-F4ABD263586B}" srcId="{1D92D740-8138-45FA-BDB1-78941F684169}" destId="{65A553AD-2E1B-4BE6-BF7A-B01D333FF716}" srcOrd="2" destOrd="0" parTransId="{B1D456E9-C8A7-4089-BE51-E206167C4642}" sibTransId="{014C121D-8F2D-498F-8E52-5E40D993C293}"/>
    <dgm:cxn modelId="{FCFD12CD-4944-417C-AAA6-39323F075386}" type="presOf" srcId="{2043BB6B-7CC9-44DA-892C-293589F56239}" destId="{AD3D1CEA-8D57-4263-91BE-5D075998FBB9}" srcOrd="0" destOrd="0" presId="urn:microsoft.com/office/officeart/2005/8/layout/orgChart1"/>
    <dgm:cxn modelId="{92487295-9F3F-4C61-B5C9-F9C9B8DF436D}" type="presOf" srcId="{DF584CF5-8D66-41C6-8FA8-DBA4357E65D4}" destId="{648D1633-8C5C-495E-9D88-353CF58C799F}" srcOrd="0" destOrd="0" presId="urn:microsoft.com/office/officeart/2005/8/layout/orgChart1"/>
    <dgm:cxn modelId="{338F232C-1234-4A5C-B683-DE1EBC34FEA9}" srcId="{1D92D740-8138-45FA-BDB1-78941F684169}" destId="{DF584CF5-8D66-41C6-8FA8-DBA4357E65D4}" srcOrd="1" destOrd="0" parTransId="{F37CDC97-0040-4C9D-8BED-D1D0F103E7B5}" sibTransId="{D8E5DDBC-9B22-4B55-A412-A7B88B68048E}"/>
    <dgm:cxn modelId="{282330A6-1134-43EF-A3F5-899834D1A0AF}" type="presOf" srcId="{65A553AD-2E1B-4BE6-BF7A-B01D333FF716}" destId="{27609404-24F0-4B85-8915-4C0245F6D9B7}" srcOrd="0" destOrd="0" presId="urn:microsoft.com/office/officeart/2005/8/layout/orgChart1"/>
    <dgm:cxn modelId="{B4C75D87-A20E-4F06-A32F-C2AE37282BDA}" type="presOf" srcId="{65A553AD-2E1B-4BE6-BF7A-B01D333FF716}" destId="{AEE9AF97-E1D5-479D-8582-7404AB499C1D}" srcOrd="1" destOrd="0" presId="urn:microsoft.com/office/officeart/2005/8/layout/orgChart1"/>
    <dgm:cxn modelId="{99359FE5-2123-4563-871B-5406FE851471}" type="presOf" srcId="{D600D381-EEEF-4ADF-BCFC-078DDD965979}" destId="{63404090-B271-4A69-A08E-20A1FE9A1C59}" srcOrd="0" destOrd="0" presId="urn:microsoft.com/office/officeart/2005/8/layout/orgChart1"/>
    <dgm:cxn modelId="{45F9C9E2-7C92-4242-B659-FA5146CC3580}" type="presOf" srcId="{D39E0A1B-254B-47D6-9E66-C55887A263D7}" destId="{36BE85EF-62FE-4E93-A231-2F97BFDAACE6}" srcOrd="0" destOrd="0" presId="urn:microsoft.com/office/officeart/2005/8/layout/orgChart1"/>
    <dgm:cxn modelId="{16C3FD1A-4D4E-4960-A5F4-5B529B974406}" srcId="{1D92D740-8138-45FA-BDB1-78941F684169}" destId="{D600D381-EEEF-4ADF-BCFC-078DDD965979}" srcOrd="0" destOrd="0" parTransId="{718AB2C0-274B-4980-9760-F5AED28EA80C}" sibTransId="{0C199032-9A73-42E3-91EE-595646A9C222}"/>
    <dgm:cxn modelId="{35CFE3EA-C512-45DE-AA69-EB6E194B3B1B}" type="presOf" srcId="{008DF4BB-B4DA-4A5D-AA62-33C416F70B17}" destId="{9BE5A1F0-F1FF-4B23-834D-076EB1AB2358}" srcOrd="0" destOrd="0" presId="urn:microsoft.com/office/officeart/2005/8/layout/orgChart1"/>
    <dgm:cxn modelId="{2F36611D-0FAE-4B46-926C-81E4B6EA8385}" type="presOf" srcId="{1D92D740-8138-45FA-BDB1-78941F684169}" destId="{6B31BE92-FBF3-46C2-8804-A141C5725D51}" srcOrd="0" destOrd="0" presId="urn:microsoft.com/office/officeart/2005/8/layout/orgChart1"/>
    <dgm:cxn modelId="{F937AFDE-AF89-414E-98E9-DF49C7DFA486}" type="presOf" srcId="{2043BB6B-7CC9-44DA-892C-293589F56239}" destId="{15738E82-1EE2-4714-BF24-E0ECF19AE3D1}" srcOrd="1" destOrd="0" presId="urn:microsoft.com/office/officeart/2005/8/layout/orgChart1"/>
    <dgm:cxn modelId="{8A773473-108C-4D87-B4A3-7294D17194ED}" type="presOf" srcId="{D600D381-EEEF-4ADF-BCFC-078DDD965979}" destId="{47D96CDA-3101-405C-ADB3-8A4CA3F507C1}" srcOrd="1" destOrd="0" presId="urn:microsoft.com/office/officeart/2005/8/layout/orgChart1"/>
    <dgm:cxn modelId="{3273F348-EB08-4323-BD3D-89B7AC4EB154}" type="presOf" srcId="{B1D456E9-C8A7-4089-BE51-E206167C4642}" destId="{6E084479-41B8-4FAA-8B67-C13716866FB4}" srcOrd="0" destOrd="0" presId="urn:microsoft.com/office/officeart/2005/8/layout/orgChart1"/>
    <dgm:cxn modelId="{8D62CC95-B436-409C-9E91-1410354232C3}" srcId="{D39E0A1B-254B-47D6-9E66-C55887A263D7}" destId="{1D92D740-8138-45FA-BDB1-78941F684169}" srcOrd="0" destOrd="0" parTransId="{AF56AEC7-D8B6-4391-A9FF-109201EFD979}" sibTransId="{FD899480-84E2-4AB8-9966-E518CA153770}"/>
    <dgm:cxn modelId="{C01A52E6-C7EC-41F9-95E0-160F2998CAC1}" type="presParOf" srcId="{36BE85EF-62FE-4E93-A231-2F97BFDAACE6}" destId="{B321AF9A-E3F1-43DF-8F86-25DAD1E66ECC}" srcOrd="0" destOrd="0" presId="urn:microsoft.com/office/officeart/2005/8/layout/orgChart1"/>
    <dgm:cxn modelId="{A36057CB-756B-4E17-9C82-E1C763C9CB68}" type="presParOf" srcId="{B321AF9A-E3F1-43DF-8F86-25DAD1E66ECC}" destId="{166DAB45-ED50-4E18-9F9C-F4C0E6D6D9CA}" srcOrd="0" destOrd="0" presId="urn:microsoft.com/office/officeart/2005/8/layout/orgChart1"/>
    <dgm:cxn modelId="{6C30F0AD-7B04-4467-A620-081842364509}" type="presParOf" srcId="{166DAB45-ED50-4E18-9F9C-F4C0E6D6D9CA}" destId="{6B31BE92-FBF3-46C2-8804-A141C5725D51}" srcOrd="0" destOrd="0" presId="urn:microsoft.com/office/officeart/2005/8/layout/orgChart1"/>
    <dgm:cxn modelId="{008FB263-408C-4D05-91B7-2803E0757687}" type="presParOf" srcId="{166DAB45-ED50-4E18-9F9C-F4C0E6D6D9CA}" destId="{AD7D9FAA-87CF-4E7E-8FF0-9CBA5C7DF631}" srcOrd="1" destOrd="0" presId="urn:microsoft.com/office/officeart/2005/8/layout/orgChart1"/>
    <dgm:cxn modelId="{5604EDA1-B7CB-4652-AD17-BB3D23814BC6}" type="presParOf" srcId="{B321AF9A-E3F1-43DF-8F86-25DAD1E66ECC}" destId="{4C1AFA59-D4AA-429C-9B45-813076223816}" srcOrd="1" destOrd="0" presId="urn:microsoft.com/office/officeart/2005/8/layout/orgChart1"/>
    <dgm:cxn modelId="{FF2C8826-1ED7-444A-AE26-573E37C64549}" type="presParOf" srcId="{4C1AFA59-D4AA-429C-9B45-813076223816}" destId="{ED7D7A3D-BC53-41F7-A48E-D3075378E736}" srcOrd="0" destOrd="0" presId="urn:microsoft.com/office/officeart/2005/8/layout/orgChart1"/>
    <dgm:cxn modelId="{EB50A361-4DC3-4180-AF3D-10E664BFA408}" type="presParOf" srcId="{4C1AFA59-D4AA-429C-9B45-813076223816}" destId="{DEC064CF-9800-40C8-B3F3-B6FB87C7EA37}" srcOrd="1" destOrd="0" presId="urn:microsoft.com/office/officeart/2005/8/layout/orgChart1"/>
    <dgm:cxn modelId="{B4858E11-98CF-4CA7-B897-B70451F6324F}" type="presParOf" srcId="{DEC064CF-9800-40C8-B3F3-B6FB87C7EA37}" destId="{0677949A-A6B9-4A6C-9A1E-BB63CB4C189D}" srcOrd="0" destOrd="0" presId="urn:microsoft.com/office/officeart/2005/8/layout/orgChart1"/>
    <dgm:cxn modelId="{4A0555E6-AE15-401D-9E71-039DDDC2DA80}" type="presParOf" srcId="{0677949A-A6B9-4A6C-9A1E-BB63CB4C189D}" destId="{648D1633-8C5C-495E-9D88-353CF58C799F}" srcOrd="0" destOrd="0" presId="urn:microsoft.com/office/officeart/2005/8/layout/orgChart1"/>
    <dgm:cxn modelId="{A3F92AB2-E9A8-4582-8D85-73B65843BF40}" type="presParOf" srcId="{0677949A-A6B9-4A6C-9A1E-BB63CB4C189D}" destId="{3ABF30BC-A0BA-4BBF-B286-27EA97E99E36}" srcOrd="1" destOrd="0" presId="urn:microsoft.com/office/officeart/2005/8/layout/orgChart1"/>
    <dgm:cxn modelId="{EB7D4C5A-7564-4BE4-BCD3-1C8B4D0B49EA}" type="presParOf" srcId="{DEC064CF-9800-40C8-B3F3-B6FB87C7EA37}" destId="{B21C380C-5361-4AF8-B971-2317BAC2A224}" srcOrd="1" destOrd="0" presId="urn:microsoft.com/office/officeart/2005/8/layout/orgChart1"/>
    <dgm:cxn modelId="{C6DDEB28-8510-47B8-9D39-184C4475C4B2}" type="presParOf" srcId="{DEC064CF-9800-40C8-B3F3-B6FB87C7EA37}" destId="{EC24D0A1-11A4-4446-ADEA-C5563F258236}" srcOrd="2" destOrd="0" presId="urn:microsoft.com/office/officeart/2005/8/layout/orgChart1"/>
    <dgm:cxn modelId="{8CCA9B61-D99D-4D52-A3B1-C9641FE6DB5F}" type="presParOf" srcId="{4C1AFA59-D4AA-429C-9B45-813076223816}" destId="{6E084479-41B8-4FAA-8B67-C13716866FB4}" srcOrd="2" destOrd="0" presId="urn:microsoft.com/office/officeart/2005/8/layout/orgChart1"/>
    <dgm:cxn modelId="{42DB9ECA-45DA-4120-A991-2AC13CC5E14E}" type="presParOf" srcId="{4C1AFA59-D4AA-429C-9B45-813076223816}" destId="{A47A2257-23EB-47FD-AF50-492A507942CC}" srcOrd="3" destOrd="0" presId="urn:microsoft.com/office/officeart/2005/8/layout/orgChart1"/>
    <dgm:cxn modelId="{31E5718B-8056-4A23-B105-9AFF2F6D03BA}" type="presParOf" srcId="{A47A2257-23EB-47FD-AF50-492A507942CC}" destId="{1E8B5AA7-9F59-4E1F-87ED-4430A4403909}" srcOrd="0" destOrd="0" presId="urn:microsoft.com/office/officeart/2005/8/layout/orgChart1"/>
    <dgm:cxn modelId="{A837744E-6001-4B22-9FA0-E7FEEC4EE6A9}" type="presParOf" srcId="{1E8B5AA7-9F59-4E1F-87ED-4430A4403909}" destId="{27609404-24F0-4B85-8915-4C0245F6D9B7}" srcOrd="0" destOrd="0" presId="urn:microsoft.com/office/officeart/2005/8/layout/orgChart1"/>
    <dgm:cxn modelId="{EC927729-10E3-4B26-BEAA-5E48593712ED}" type="presParOf" srcId="{1E8B5AA7-9F59-4E1F-87ED-4430A4403909}" destId="{AEE9AF97-E1D5-479D-8582-7404AB499C1D}" srcOrd="1" destOrd="0" presId="urn:microsoft.com/office/officeart/2005/8/layout/orgChart1"/>
    <dgm:cxn modelId="{95859968-28D9-4C2F-ADE2-8FAACF277CBF}" type="presParOf" srcId="{A47A2257-23EB-47FD-AF50-492A507942CC}" destId="{E8D88183-380E-452D-A2DF-1EA2B282C309}" srcOrd="1" destOrd="0" presId="urn:microsoft.com/office/officeart/2005/8/layout/orgChart1"/>
    <dgm:cxn modelId="{C131AD30-DF34-4B01-9D3E-E308020B6340}" type="presParOf" srcId="{A47A2257-23EB-47FD-AF50-492A507942CC}" destId="{6C499D61-9F69-4291-9E4E-4214C789A4CA}" srcOrd="2" destOrd="0" presId="urn:microsoft.com/office/officeart/2005/8/layout/orgChart1"/>
    <dgm:cxn modelId="{A5B31DC3-1206-4B85-BDEF-D9710D9B58DF}" type="presParOf" srcId="{4C1AFA59-D4AA-429C-9B45-813076223816}" destId="{9BE5A1F0-F1FF-4B23-834D-076EB1AB2358}" srcOrd="4" destOrd="0" presId="urn:microsoft.com/office/officeart/2005/8/layout/orgChart1"/>
    <dgm:cxn modelId="{4F30028A-B7BC-40D0-847D-E684FDF8AB68}" type="presParOf" srcId="{4C1AFA59-D4AA-429C-9B45-813076223816}" destId="{2F8AF491-1785-434B-B2BF-DEEE36AE1EF0}" srcOrd="5" destOrd="0" presId="urn:microsoft.com/office/officeart/2005/8/layout/orgChart1"/>
    <dgm:cxn modelId="{64F92C56-81D0-47F5-B0D1-56EA62692652}" type="presParOf" srcId="{2F8AF491-1785-434B-B2BF-DEEE36AE1EF0}" destId="{3C68A044-B13F-49B6-ACA2-C6351042E387}" srcOrd="0" destOrd="0" presId="urn:microsoft.com/office/officeart/2005/8/layout/orgChart1"/>
    <dgm:cxn modelId="{D2BE2C40-AA63-4AF0-9BE3-B26F1F48F4C7}" type="presParOf" srcId="{3C68A044-B13F-49B6-ACA2-C6351042E387}" destId="{AD3D1CEA-8D57-4263-91BE-5D075998FBB9}" srcOrd="0" destOrd="0" presId="urn:microsoft.com/office/officeart/2005/8/layout/orgChart1"/>
    <dgm:cxn modelId="{DE7332CC-1A4C-44D9-8B0E-0854B8D258CB}" type="presParOf" srcId="{3C68A044-B13F-49B6-ACA2-C6351042E387}" destId="{15738E82-1EE2-4714-BF24-E0ECF19AE3D1}" srcOrd="1" destOrd="0" presId="urn:microsoft.com/office/officeart/2005/8/layout/orgChart1"/>
    <dgm:cxn modelId="{0553A671-6D22-450D-AA82-81937D42D6A3}" type="presParOf" srcId="{2F8AF491-1785-434B-B2BF-DEEE36AE1EF0}" destId="{B861B4C8-B6E6-4F5D-91BB-84C03E3556B6}" srcOrd="1" destOrd="0" presId="urn:microsoft.com/office/officeart/2005/8/layout/orgChart1"/>
    <dgm:cxn modelId="{4472785C-ECC6-4BAB-BA19-65960F50F902}" type="presParOf" srcId="{2F8AF491-1785-434B-B2BF-DEEE36AE1EF0}" destId="{70241CB7-6547-45E2-A8FB-4418A77DA9D2}" srcOrd="2" destOrd="0" presId="urn:microsoft.com/office/officeart/2005/8/layout/orgChart1"/>
    <dgm:cxn modelId="{7ED47D05-BB30-4E86-86DE-D15A2CE031D3}" type="presParOf" srcId="{B321AF9A-E3F1-43DF-8F86-25DAD1E66ECC}" destId="{76BFF275-F73A-4222-9A58-2FAB0C7C278C}" srcOrd="2" destOrd="0" presId="urn:microsoft.com/office/officeart/2005/8/layout/orgChart1"/>
    <dgm:cxn modelId="{A9348C18-0078-4886-8BBE-32E8CEFD5287}" type="presParOf" srcId="{76BFF275-F73A-4222-9A58-2FAB0C7C278C}" destId="{FFB17457-7D0C-4194-9AEA-DA30F70B258D}" srcOrd="0" destOrd="0" presId="urn:microsoft.com/office/officeart/2005/8/layout/orgChart1"/>
    <dgm:cxn modelId="{528FCF85-8501-40DF-85F7-CF0B68F5C08E}" type="presParOf" srcId="{76BFF275-F73A-4222-9A58-2FAB0C7C278C}" destId="{88606BEA-59E9-4C90-B269-8B83CBFA0A2A}" srcOrd="1" destOrd="0" presId="urn:microsoft.com/office/officeart/2005/8/layout/orgChart1"/>
    <dgm:cxn modelId="{CE8A4C12-F34B-4B51-9D6D-6044D6A7C276}" type="presParOf" srcId="{88606BEA-59E9-4C90-B269-8B83CBFA0A2A}" destId="{C46CCA9F-9E07-4FB3-B1D7-CAD4DCBF14ED}" srcOrd="0" destOrd="0" presId="urn:microsoft.com/office/officeart/2005/8/layout/orgChart1"/>
    <dgm:cxn modelId="{2819F998-B223-4C24-B8E6-467D90FC2F12}" type="presParOf" srcId="{C46CCA9F-9E07-4FB3-B1D7-CAD4DCBF14ED}" destId="{63404090-B271-4A69-A08E-20A1FE9A1C59}" srcOrd="0" destOrd="0" presId="urn:microsoft.com/office/officeart/2005/8/layout/orgChart1"/>
    <dgm:cxn modelId="{61D13CE1-CF59-419F-B78F-179F289201EE}" type="presParOf" srcId="{C46CCA9F-9E07-4FB3-B1D7-CAD4DCBF14ED}" destId="{47D96CDA-3101-405C-ADB3-8A4CA3F507C1}" srcOrd="1" destOrd="0" presId="urn:microsoft.com/office/officeart/2005/8/layout/orgChart1"/>
    <dgm:cxn modelId="{EA90516D-49E3-49E7-8F2F-45CBA2BC966B}" type="presParOf" srcId="{88606BEA-59E9-4C90-B269-8B83CBFA0A2A}" destId="{0C51B4DA-6135-4254-8880-F5069538CF2E}" srcOrd="1" destOrd="0" presId="urn:microsoft.com/office/officeart/2005/8/layout/orgChart1"/>
    <dgm:cxn modelId="{4063188C-2B68-473B-B1F9-34542DB1EC6D}" type="presParOf" srcId="{88606BEA-59E9-4C90-B269-8B83CBFA0A2A}" destId="{6C85E2D2-5573-4758-9D43-055340E82854}"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30" tIns="45716" rIns="91430" bIns="45716" rtlCol="0"/>
          <a:lstStyle>
            <a:lvl1pPr algn="l">
              <a:defRPr sz="1200"/>
            </a:lvl1pPr>
          </a:lstStyle>
          <a:p>
            <a:endParaRPr lang="en-US" dirty="0"/>
          </a:p>
        </p:txBody>
      </p:sp>
      <p:sp>
        <p:nvSpPr>
          <p:cNvPr id="3" name="Date Placeholder 2"/>
          <p:cNvSpPr>
            <a:spLocks noGrp="1"/>
          </p:cNvSpPr>
          <p:nvPr>
            <p:ph type="dt" sz="quarter" idx="1"/>
          </p:nvPr>
        </p:nvSpPr>
        <p:spPr>
          <a:xfrm>
            <a:off x="3978275" y="0"/>
            <a:ext cx="3043238" cy="465138"/>
          </a:xfrm>
          <a:prstGeom prst="rect">
            <a:avLst/>
          </a:prstGeom>
        </p:spPr>
        <p:txBody>
          <a:bodyPr vert="horz" lIns="91430" tIns="45716" rIns="91430" bIns="45716" rtlCol="0"/>
          <a:lstStyle>
            <a:lvl1pPr algn="r">
              <a:defRPr sz="1200"/>
            </a:lvl1pPr>
          </a:lstStyle>
          <a:p>
            <a:endParaRPr lang="en-US" dirty="0"/>
          </a:p>
        </p:txBody>
      </p:sp>
      <p:sp>
        <p:nvSpPr>
          <p:cNvPr id="4" name="Footer Placeholder 3"/>
          <p:cNvSpPr>
            <a:spLocks noGrp="1"/>
          </p:cNvSpPr>
          <p:nvPr>
            <p:ph type="ftr" sz="quarter" idx="2"/>
          </p:nvPr>
        </p:nvSpPr>
        <p:spPr>
          <a:xfrm>
            <a:off x="0" y="8842375"/>
            <a:ext cx="3043238" cy="465138"/>
          </a:xfrm>
          <a:prstGeom prst="rect">
            <a:avLst/>
          </a:prstGeom>
        </p:spPr>
        <p:txBody>
          <a:bodyPr vert="horz" lIns="91430" tIns="45716" rIns="91430" bIns="457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30" tIns="45716" rIns="91430" bIns="45716" rtlCol="0" anchor="b"/>
          <a:lstStyle>
            <a:lvl1pPr algn="r">
              <a:defRPr sz="1200"/>
            </a:lvl1pPr>
          </a:lstStyle>
          <a:p>
            <a:fld id="{ADD98834-9248-4411-813A-ABC15384502F}" type="slidenum">
              <a:rPr lang="en-US" smtClean="0"/>
              <a:t>‹#›</a:t>
            </a:fld>
            <a:endParaRPr lang="en-US" dirty="0"/>
          </a:p>
        </p:txBody>
      </p:sp>
    </p:spTree>
    <p:extLst>
      <p:ext uri="{BB962C8B-B14F-4D97-AF65-F5344CB8AC3E}">
        <p14:creationId xmlns:p14="http://schemas.microsoft.com/office/powerpoint/2010/main" val="134116669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43979" cy="465773"/>
          </a:xfrm>
          <a:prstGeom prst="rect">
            <a:avLst/>
          </a:prstGeom>
        </p:spPr>
        <p:txBody>
          <a:bodyPr vert="horz" lIns="91556" tIns="45780" rIns="91556" bIns="45780" rtlCol="0"/>
          <a:lstStyle>
            <a:lvl1pPr algn="l">
              <a:defRPr sz="1200"/>
            </a:lvl1pPr>
          </a:lstStyle>
          <a:p>
            <a:endParaRPr lang="en-US" dirty="0"/>
          </a:p>
        </p:txBody>
      </p:sp>
      <p:sp>
        <p:nvSpPr>
          <p:cNvPr id="3" name="Date Placeholder 2"/>
          <p:cNvSpPr>
            <a:spLocks noGrp="1"/>
          </p:cNvSpPr>
          <p:nvPr>
            <p:ph type="dt" idx="1"/>
          </p:nvPr>
        </p:nvSpPr>
        <p:spPr>
          <a:xfrm>
            <a:off x="3977532" y="2"/>
            <a:ext cx="3043979" cy="465773"/>
          </a:xfrm>
          <a:prstGeom prst="rect">
            <a:avLst/>
          </a:prstGeom>
        </p:spPr>
        <p:txBody>
          <a:bodyPr vert="horz" lIns="91556" tIns="45780" rIns="91556" bIns="4578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56" tIns="45780" rIns="91556" bIns="45780" rtlCol="0" anchor="ctr"/>
          <a:lstStyle/>
          <a:p>
            <a:endParaRPr lang="en-US" dirty="0"/>
          </a:p>
        </p:txBody>
      </p:sp>
      <p:sp>
        <p:nvSpPr>
          <p:cNvPr id="5" name="Notes Placeholder 4"/>
          <p:cNvSpPr>
            <a:spLocks noGrp="1"/>
          </p:cNvSpPr>
          <p:nvPr>
            <p:ph type="body" sz="quarter" idx="3"/>
          </p:nvPr>
        </p:nvSpPr>
        <p:spPr>
          <a:xfrm>
            <a:off x="702948" y="4422460"/>
            <a:ext cx="5617208" cy="4188778"/>
          </a:xfrm>
          <a:prstGeom prst="rect">
            <a:avLst/>
          </a:prstGeom>
        </p:spPr>
        <p:txBody>
          <a:bodyPr vert="horz" lIns="91556" tIns="45780" rIns="91556" bIns="457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41739"/>
            <a:ext cx="3043979" cy="465773"/>
          </a:xfrm>
          <a:prstGeom prst="rect">
            <a:avLst/>
          </a:prstGeom>
        </p:spPr>
        <p:txBody>
          <a:bodyPr vert="horz" lIns="91556" tIns="45780" rIns="91556" bIns="457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7532" y="8841739"/>
            <a:ext cx="3043979" cy="465773"/>
          </a:xfrm>
          <a:prstGeom prst="rect">
            <a:avLst/>
          </a:prstGeom>
        </p:spPr>
        <p:txBody>
          <a:bodyPr vert="horz" lIns="91556" tIns="45780" rIns="91556" bIns="45780" rtlCol="0" anchor="b"/>
          <a:lstStyle>
            <a:lvl1pPr algn="r">
              <a:defRPr sz="1200"/>
            </a:lvl1pPr>
          </a:lstStyle>
          <a:p>
            <a:fld id="{D1D50860-9A46-4837-A567-7BCE37319538}" type="slidenum">
              <a:rPr lang="en-US" smtClean="0"/>
              <a:t>‹#›</a:t>
            </a:fld>
            <a:endParaRPr lang="en-US" dirty="0"/>
          </a:p>
        </p:txBody>
      </p:sp>
    </p:spTree>
    <p:extLst>
      <p:ext uri="{BB962C8B-B14F-4D97-AF65-F5344CB8AC3E}">
        <p14:creationId xmlns:p14="http://schemas.microsoft.com/office/powerpoint/2010/main" val="367050092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243691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10</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228969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11</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3093489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12</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542366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13</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527350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14</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7469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15</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450377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16</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450377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66BC5-7305-4DB4-8282-FCBD66472437}" type="slidenum">
              <a:rPr lang="en-US" smtClean="0"/>
              <a:pPr/>
              <a:t>17</a:t>
            </a:fld>
            <a:endParaRPr lang="en-US" dirty="0"/>
          </a:p>
        </p:txBody>
      </p:sp>
      <p:sp>
        <p:nvSpPr>
          <p:cNvPr id="5" name="Date Placeholder 4"/>
          <p:cNvSpPr>
            <a:spLocks noGrp="1"/>
          </p:cNvSpPr>
          <p:nvPr>
            <p:ph type="dt" idx="1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18</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27146871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19</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31512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33512452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20</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24331906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21</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32176997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top is that you cannot</a:t>
            </a:r>
            <a:r>
              <a:rPr lang="en-US" baseline="0" dirty="0" smtClean="0"/>
              <a:t> charge something twice. You always what to charge direct when possible.</a:t>
            </a:r>
            <a:endParaRPr lang="en-US" dirty="0" smtClean="0"/>
          </a:p>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22</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4503772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23</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450377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top is that you cannot</a:t>
            </a:r>
            <a:r>
              <a:rPr lang="en-US" baseline="0" dirty="0" smtClean="0"/>
              <a:t> charge something twice. You always what to charge direct when possible.</a:t>
            </a:r>
            <a:endParaRPr lang="en-US" dirty="0" smtClean="0"/>
          </a:p>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24</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4503772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25</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24856111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26</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30848841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27</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81008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28</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7182954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29</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274756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42886777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30</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9474199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31</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6938743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32</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40894721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33</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22747246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34</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31035122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35</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5037183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36</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1471418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37</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0265884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38</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8965659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39</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000978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4</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2942636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5</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868939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6</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542515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66BC5-7305-4DB4-8282-FCBD66472437}" type="slidenum">
              <a:rPr lang="en-US" smtClean="0"/>
              <a:pPr/>
              <a:t>7</a:t>
            </a:fld>
            <a:endParaRPr lang="en-US" dirty="0"/>
          </a:p>
        </p:txBody>
      </p:sp>
      <p:sp>
        <p:nvSpPr>
          <p:cNvPr id="5" name="Date Placeholder 4"/>
          <p:cNvSpPr>
            <a:spLocks noGrp="1"/>
          </p:cNvSpPr>
          <p:nvPr>
            <p:ph type="dt" idx="1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8</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4014786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50860-9A46-4837-A567-7BCE37319538}" type="slidenum">
              <a:rPr lang="en-US" smtClean="0"/>
              <a:t>9</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3645912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3ED69AF-1843-4120-837B-363FCF10EB93}" type="slidenum">
              <a:rPr lang="en-US" smtClean="0"/>
              <a:pPr>
                <a:defRPr/>
              </a:pPr>
              <a:t>‹#›</a:t>
            </a:fld>
            <a:endParaRPr lang="en-US" dirty="0"/>
          </a:p>
        </p:txBody>
      </p:sp>
      <p:pic>
        <p:nvPicPr>
          <p:cNvPr id="8" name="Picture 2"/>
          <p:cNvPicPr>
            <a:picLocks noChangeAspect="1" noChangeArrowheads="1"/>
          </p:cNvPicPr>
          <p:nvPr userDrawn="1"/>
        </p:nvPicPr>
        <p:blipFill>
          <a:blip r:embed="rId2" cstate="print"/>
          <a:srcRect/>
          <a:stretch>
            <a:fillRect/>
          </a:stretch>
        </p:blipFill>
        <p:spPr bwMode="auto">
          <a:xfrm>
            <a:off x="0" y="-133350"/>
            <a:ext cx="9144000" cy="71056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270DC63-F8D0-4EEB-B927-01BFB5494734}"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C07631-39F1-438D-ADFC-D8C670505C16}" type="slidenum">
              <a:rPr lang="en-US" smtClean="0"/>
              <a:t>‹#›</a:t>
            </a:fld>
            <a:endParaRPr lang="en-US" dirty="0"/>
          </a:p>
        </p:txBody>
      </p:sp>
    </p:spTree>
    <p:extLst>
      <p:ext uri="{BB962C8B-B14F-4D97-AF65-F5344CB8AC3E}">
        <p14:creationId xmlns:p14="http://schemas.microsoft.com/office/powerpoint/2010/main" val="3467852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E982C2C-9DF9-4754-AE96-6ADF0665289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4C82FB86-571C-4FB7-A2C9-92265AC0F510}"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F57CBFF0-3E49-4BB0-8140-B8AEDF30F9E6}"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116D3F53-4215-46A5-948E-95F23085F21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2DCCDE6-747B-4FE3-834F-3BCCE07ED4E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FBE0E10-6F68-4C21-9F71-063DE4553860}"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00545A8-5FE0-417D-9A11-E54C6869CFC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457200"/>
            <a:ext cx="88392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25EFF0-A14D-4684-8537-67F24F51B08C}" type="slidenum">
              <a:rPr lang="en-US" smtClean="0"/>
              <a:pPr>
                <a:defRPr/>
              </a:pPr>
              <a:t>‹#›</a:t>
            </a:fld>
            <a:endParaRPr lang="en-US" dirty="0"/>
          </a:p>
        </p:txBody>
      </p:sp>
      <p:pic>
        <p:nvPicPr>
          <p:cNvPr id="7" name="Picture 4" descr="DPH_PPT2.jpg"/>
          <p:cNvPicPr>
            <a:picLocks noChangeAspect="1"/>
          </p:cNvPicPr>
          <p:nvPr/>
        </p:nvPicPr>
        <p:blipFill>
          <a:blip r:embed="rId13" cstate="print"/>
          <a:srcRect/>
          <a:stretch>
            <a:fillRect/>
          </a:stretch>
        </p:blipFill>
        <p:spPr bwMode="auto">
          <a:xfrm>
            <a:off x="0" y="-103188"/>
            <a:ext cx="9144000" cy="70643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hdr="0" ftr="0" dt="0"/>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4.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667000"/>
            <a:ext cx="8001000" cy="1905000"/>
          </a:xfrm>
        </p:spPr>
        <p:txBody>
          <a:bodyPr>
            <a:normAutofit fontScale="90000"/>
          </a:bodyPr>
          <a:lstStyle/>
          <a:p>
            <a:pPr lvl="0">
              <a:spcBef>
                <a:spcPct val="20000"/>
              </a:spcBef>
            </a:pPr>
            <a:r>
              <a:rPr lang="en-US" dirty="0" smtClean="0"/>
              <a:t>Cost Allocation Training</a:t>
            </a:r>
            <a:br>
              <a:rPr lang="en-US" dirty="0" smtClean="0"/>
            </a:br>
            <a:r>
              <a:rPr lang="en-US" sz="3200" dirty="0"/>
              <a:t>District </a:t>
            </a:r>
            <a:r>
              <a:rPr lang="en-US" sz="3200" dirty="0" smtClean="0"/>
              <a:t>Submissions</a:t>
            </a:r>
            <a:br>
              <a:rPr lang="en-US" sz="3200" dirty="0" smtClean="0"/>
            </a:br>
            <a:r>
              <a:rPr lang="en-US" sz="3200" dirty="0" smtClean="0"/>
              <a:t/>
            </a:r>
            <a:br>
              <a:rPr lang="en-US" sz="3200" dirty="0" smtClean="0"/>
            </a:br>
            <a:r>
              <a:rPr lang="en-US" sz="3200" dirty="0" smtClean="0"/>
              <a:t>Presented by: Dionne Denson, Deputy CFO</a:t>
            </a:r>
            <a:br>
              <a:rPr lang="en-US" sz="3200" dirty="0" smtClean="0"/>
            </a:br>
            <a:r>
              <a:rPr lang="en-US" sz="3200" dirty="0" smtClean="0"/>
              <a:t>		        Bob Gauspohl, Audits Director</a:t>
            </a:r>
            <a:r>
              <a:rPr lang="en-US" sz="3200" dirty="0"/>
              <a:t/>
            </a:r>
            <a:br>
              <a:rPr lang="en-US" sz="3200" dirty="0"/>
            </a:br>
            <a:endParaRPr lang="en-US" dirty="0"/>
          </a:p>
        </p:txBody>
      </p:sp>
      <p:sp>
        <p:nvSpPr>
          <p:cNvPr id="4" name="TextBox 3"/>
          <p:cNvSpPr txBox="1"/>
          <p:nvPr/>
        </p:nvSpPr>
        <p:spPr>
          <a:xfrm>
            <a:off x="2590800" y="3200400"/>
            <a:ext cx="4114800" cy="369332"/>
          </a:xfrm>
          <a:prstGeom prst="rect">
            <a:avLst/>
          </a:prstGeom>
          <a:noFill/>
        </p:spPr>
        <p:txBody>
          <a:bodyPr wrap="square" rtlCol="0">
            <a:spAutoFit/>
          </a:bodyPr>
          <a:lstStyle/>
          <a:p>
            <a:pPr algn="ctr"/>
            <a:r>
              <a:rPr lang="en-US" dirty="0" smtClean="0">
                <a:latin typeface="+mj-lt"/>
                <a:ea typeface="+mj-ea"/>
                <a:cs typeface="+mj-cs"/>
              </a:rPr>
              <a:t>December 3</a:t>
            </a:r>
            <a:r>
              <a:rPr lang="en-US" dirty="0" smtClean="0">
                <a:latin typeface="+mj-lt"/>
                <a:ea typeface="+mj-ea"/>
                <a:cs typeface="+mj-cs"/>
              </a:rPr>
              <a:t>, 2015</a:t>
            </a:r>
            <a:endParaRPr lang="en-US" dirty="0">
              <a:latin typeface="+mj-lt"/>
              <a:ea typeface="+mj-ea"/>
              <a:cs typeface="+mj-cs"/>
            </a:endParaRPr>
          </a:p>
        </p:txBody>
      </p:sp>
      <p:sp>
        <p:nvSpPr>
          <p:cNvPr id="3" name="Slide Number Placeholder 2"/>
          <p:cNvSpPr>
            <a:spLocks noGrp="1"/>
          </p:cNvSpPr>
          <p:nvPr>
            <p:ph type="sldNum" sz="quarter" idx="12"/>
          </p:nvPr>
        </p:nvSpPr>
        <p:spPr>
          <a:xfrm>
            <a:off x="6553200" y="5943600"/>
            <a:ext cx="2133600" cy="777875"/>
          </a:xfrm>
        </p:spPr>
        <p:txBody>
          <a:bodyPr/>
          <a:lstStyle/>
          <a:p>
            <a:pPr>
              <a:defRPr/>
            </a:pPr>
            <a:fld id="{23ED69AF-1843-4120-837B-363FCF10EB93}" type="slidenum">
              <a:rPr lang="en-US" smtClean="0"/>
              <a:pPr>
                <a:defRPr/>
              </a:pPr>
              <a:t>1</a:t>
            </a:fld>
            <a:endParaRPr lang="en-US" dirty="0"/>
          </a:p>
        </p:txBody>
      </p:sp>
    </p:spTree>
    <p:extLst>
      <p:ext uri="{BB962C8B-B14F-4D97-AF65-F5344CB8AC3E}">
        <p14:creationId xmlns:p14="http://schemas.microsoft.com/office/powerpoint/2010/main" val="621899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058" y="1524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Cost </a:t>
            </a:r>
            <a:r>
              <a:rPr lang="en-US" sz="3600" b="1" dirty="0" smtClean="0">
                <a:solidFill>
                  <a:schemeClr val="lt1"/>
                </a:solidFill>
                <a:latin typeface="Arial" panose="020B0604020202020204" pitchFamily="34" charset="0"/>
                <a:ea typeface="+mn-ea"/>
                <a:cs typeface="Arial" panose="020B0604020202020204" pitchFamily="34" charset="0"/>
              </a:rPr>
              <a:t>Allocation Plan</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a:xfrm>
            <a:off x="457200" y="1447800"/>
            <a:ext cx="8229600" cy="4525963"/>
          </a:xfrm>
        </p:spPr>
        <p:txBody>
          <a:bodyPr>
            <a:normAutofit/>
          </a:bodyPr>
          <a:lstStyle/>
          <a:p>
            <a:pPr marL="0" indent="0">
              <a:buNone/>
            </a:pPr>
            <a:r>
              <a:rPr lang="en-US" dirty="0" smtClean="0"/>
              <a:t>An Indirect Cost Proposal or  </a:t>
            </a:r>
            <a:r>
              <a:rPr lang="en-US" dirty="0"/>
              <a:t>Cost Allocation Plan (CAP) is a written </a:t>
            </a:r>
            <a:r>
              <a:rPr lang="en-US" dirty="0" smtClean="0"/>
              <a:t>document </a:t>
            </a:r>
            <a:r>
              <a:rPr lang="en-US" dirty="0"/>
              <a:t>that </a:t>
            </a:r>
            <a:r>
              <a:rPr lang="en-US" dirty="0" smtClean="0"/>
              <a:t>describes  </a:t>
            </a:r>
            <a:r>
              <a:rPr lang="en-US" dirty="0"/>
              <a:t>how an </a:t>
            </a:r>
            <a:r>
              <a:rPr lang="en-US" dirty="0" smtClean="0"/>
              <a:t>organization </a:t>
            </a:r>
            <a:r>
              <a:rPr lang="en-US" b="1" dirty="0" smtClean="0"/>
              <a:t>identifies</a:t>
            </a:r>
            <a:r>
              <a:rPr lang="en-US" dirty="0" smtClean="0"/>
              <a:t>, </a:t>
            </a:r>
            <a:r>
              <a:rPr lang="en-US" b="1" dirty="0" smtClean="0"/>
              <a:t>accumulates</a:t>
            </a:r>
            <a:r>
              <a:rPr lang="en-US" dirty="0" smtClean="0"/>
              <a:t>, and </a:t>
            </a:r>
            <a:r>
              <a:rPr lang="en-US" b="1" dirty="0" smtClean="0"/>
              <a:t>distributes</a:t>
            </a:r>
            <a:r>
              <a:rPr lang="en-US" dirty="0" smtClean="0"/>
              <a:t> </a:t>
            </a:r>
            <a:r>
              <a:rPr lang="en-US" b="1" dirty="0" smtClean="0"/>
              <a:t>allowable costs</a:t>
            </a:r>
            <a:r>
              <a:rPr lang="en-US" dirty="0" smtClean="0"/>
              <a:t> to programs based on benefits received.</a:t>
            </a:r>
            <a:endParaRPr lang="en-US" dirty="0"/>
          </a:p>
        </p:txBody>
      </p:sp>
      <p:sp>
        <p:nvSpPr>
          <p:cNvPr id="5" name="Slide Number Placeholder 4"/>
          <p:cNvSpPr>
            <a:spLocks noGrp="1"/>
          </p:cNvSpPr>
          <p:nvPr>
            <p:ph type="sldNum" sz="quarter" idx="12"/>
          </p:nvPr>
        </p:nvSpPr>
        <p:spPr>
          <a:xfrm>
            <a:off x="6553200" y="6096000"/>
            <a:ext cx="2133600" cy="441325"/>
          </a:xfrm>
        </p:spPr>
        <p:txBody>
          <a:bodyPr/>
          <a:lstStyle/>
          <a:p>
            <a:fld id="{B1C07631-39F1-438D-ADFC-D8C670505C16}" type="slidenum">
              <a:rPr lang="en-US" smtClean="0"/>
              <a:t>10</a:t>
            </a:fld>
            <a:endParaRPr lang="en-US" dirty="0"/>
          </a:p>
        </p:txBody>
      </p:sp>
    </p:spTree>
    <p:extLst>
      <p:ext uri="{BB962C8B-B14F-4D97-AF65-F5344CB8AC3E}">
        <p14:creationId xmlns:p14="http://schemas.microsoft.com/office/powerpoint/2010/main" val="199545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solidFill>
                  <a:schemeClr val="lt1"/>
                </a:solidFill>
                <a:latin typeface="Arial" panose="020B0604020202020204" pitchFamily="34" charset="0"/>
                <a:ea typeface="+mn-ea"/>
                <a:cs typeface="Arial" panose="020B0604020202020204" pitchFamily="34" charset="0"/>
              </a:rPr>
              <a:t>Cost Allocation Plan</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t>Most State and Local Governments use an Indirect Cost Proposal (IDC).</a:t>
            </a:r>
          </a:p>
          <a:p>
            <a:endParaRPr lang="en-US" dirty="0" smtClean="0"/>
          </a:p>
          <a:p>
            <a:r>
              <a:rPr lang="en-US" dirty="0" smtClean="0"/>
              <a:t>An approved IDC or Cost Allocation Plan (CAP) is required to claim administrative cost recovery under a federal award.</a:t>
            </a:r>
          </a:p>
          <a:p>
            <a:pPr marL="0" indent="0">
              <a:buNone/>
            </a:pPr>
            <a:endParaRPr lang="en-US" dirty="0"/>
          </a:p>
        </p:txBody>
      </p:sp>
      <p:sp>
        <p:nvSpPr>
          <p:cNvPr id="5" name="Slide Number Placeholder 4"/>
          <p:cNvSpPr>
            <a:spLocks noGrp="1"/>
          </p:cNvSpPr>
          <p:nvPr>
            <p:ph type="sldNum" sz="quarter" idx="12"/>
          </p:nvPr>
        </p:nvSpPr>
        <p:spPr>
          <a:xfrm>
            <a:off x="6553200" y="6019800"/>
            <a:ext cx="2133600" cy="701675"/>
          </a:xfrm>
        </p:spPr>
        <p:txBody>
          <a:bodyPr/>
          <a:lstStyle/>
          <a:p>
            <a:fld id="{B1C07631-39F1-438D-ADFC-D8C670505C16}" type="slidenum">
              <a:rPr lang="en-US" smtClean="0"/>
              <a:t>11</a:t>
            </a:fld>
            <a:endParaRPr lang="en-US" dirty="0"/>
          </a:p>
        </p:txBody>
      </p:sp>
    </p:spTree>
    <p:extLst>
      <p:ext uri="{BB962C8B-B14F-4D97-AF65-F5344CB8AC3E}">
        <p14:creationId xmlns:p14="http://schemas.microsoft.com/office/powerpoint/2010/main" val="4047518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832"/>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solidFill>
                  <a:schemeClr val="lt1"/>
                </a:solidFill>
                <a:latin typeface="Arial" panose="020B0604020202020204" pitchFamily="34" charset="0"/>
                <a:ea typeface="+mn-ea"/>
                <a:cs typeface="Arial" panose="020B0604020202020204" pitchFamily="34" charset="0"/>
              </a:rPr>
              <a:t>Cost Allocation Plan</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a:xfrm>
            <a:off x="457200" y="1371600"/>
            <a:ext cx="8229600" cy="4525963"/>
          </a:xfrm>
        </p:spPr>
        <p:txBody>
          <a:bodyPr/>
          <a:lstStyle/>
          <a:p>
            <a:r>
              <a:rPr lang="en-US" dirty="0" smtClean="0"/>
              <a:t>The approved IDC or CAP provides the negotiated reimbursement rate.</a:t>
            </a:r>
          </a:p>
          <a:p>
            <a:endParaRPr lang="en-US" dirty="0"/>
          </a:p>
          <a:p>
            <a:r>
              <a:rPr lang="en-US" dirty="0" smtClean="0"/>
              <a:t>The reimbursement amount is determined by applying the negotiated rate(s) to the </a:t>
            </a:r>
            <a:r>
              <a:rPr lang="en-US" b="1" i="1" dirty="0" smtClean="0"/>
              <a:t>base</a:t>
            </a:r>
            <a:r>
              <a:rPr lang="en-US" dirty="0" smtClean="0"/>
              <a:t> used to develop the rate.</a:t>
            </a:r>
            <a:endParaRPr lang="en-US" dirty="0"/>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12</a:t>
            </a:fld>
            <a:endParaRPr lang="en-US" dirty="0"/>
          </a:p>
        </p:txBody>
      </p:sp>
    </p:spTree>
    <p:extLst>
      <p:ext uri="{BB962C8B-B14F-4D97-AF65-F5344CB8AC3E}">
        <p14:creationId xmlns:p14="http://schemas.microsoft.com/office/powerpoint/2010/main" val="3397739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rmAutofit fontScale="77500" lnSpcReduction="20000"/>
          </a:bodyPr>
          <a:lstStyle/>
          <a:p>
            <a:pPr marL="514350" indent="-457200"/>
            <a:r>
              <a:rPr lang="en-US" b="1" dirty="0" smtClean="0">
                <a:cs typeface="Times New Roman" pitchFamily="18" charset="0"/>
              </a:rPr>
              <a:t>Predetermined Rate</a:t>
            </a:r>
          </a:p>
          <a:p>
            <a:pPr marL="914400" lvl="1" indent="-457200"/>
            <a:r>
              <a:rPr lang="en-US" dirty="0" smtClean="0">
                <a:cs typeface="Times New Roman" pitchFamily="18" charset="0"/>
              </a:rPr>
              <a:t>Based on estimated costs to be incurred during the period (normally a fiscal year), and is not subject to adjustments, except under very usual circumstances.</a:t>
            </a:r>
          </a:p>
          <a:p>
            <a:pPr marL="514350" indent="-457200"/>
            <a:r>
              <a:rPr lang="en-US" b="1" dirty="0" smtClean="0">
                <a:solidFill>
                  <a:srgbClr val="0000FF"/>
                </a:solidFill>
              </a:rPr>
              <a:t>Fixed Rate</a:t>
            </a:r>
          </a:p>
          <a:p>
            <a:pPr marL="914400" lvl="1" indent="-457200"/>
            <a:r>
              <a:rPr lang="en-US" dirty="0" smtClean="0">
                <a:solidFill>
                  <a:srgbClr val="0000FF"/>
                </a:solidFill>
              </a:rPr>
              <a:t>Similar to the predetermined rate, except the difference between the estimated costs and the actual costs incurred is carried forward as an adjustment to the rate computation for the next year.</a:t>
            </a:r>
          </a:p>
          <a:p>
            <a:pPr marL="514350" indent="-457200"/>
            <a:r>
              <a:rPr lang="en-US" b="1" dirty="0" smtClean="0">
                <a:cs typeface="Times New Roman" pitchFamily="18" charset="0"/>
              </a:rPr>
              <a:t>Provisional Rate</a:t>
            </a:r>
          </a:p>
          <a:p>
            <a:pPr marL="914400" lvl="1" indent="-457200"/>
            <a:r>
              <a:rPr lang="en-US" dirty="0" smtClean="0">
                <a:cs typeface="Times New Roman" pitchFamily="18" charset="0"/>
              </a:rPr>
              <a:t>A temporary rate for a specified period (normally a fiscal year) that is used until the “final” rate for that period is established.</a:t>
            </a:r>
            <a:endParaRPr lang="en-US" dirty="0">
              <a:cs typeface="Times New Roman" pitchFamily="18" charset="0"/>
            </a:endParaRPr>
          </a:p>
        </p:txBody>
      </p:sp>
      <p:sp>
        <p:nvSpPr>
          <p:cNvPr id="4" name="Title 1"/>
          <p:cNvSpPr>
            <a:spLocks noGrp="1"/>
          </p:cNvSpPr>
          <p:nvPr>
            <p:ph type="title"/>
          </p:nvPr>
        </p:nvSpPr>
        <p:spPr>
          <a:xfrm>
            <a:off x="152400" y="228600"/>
            <a:ext cx="8839200" cy="990600"/>
          </a:xfrm>
        </p:spPr>
        <p:style>
          <a:lnRef idx="0">
            <a:schemeClr val="accent2"/>
          </a:lnRef>
          <a:fillRef idx="3">
            <a:schemeClr val="accent2"/>
          </a:fillRef>
          <a:effectRef idx="3">
            <a:schemeClr val="accent2"/>
          </a:effectRef>
          <a:fontRef idx="minor">
            <a:schemeClr val="lt1"/>
          </a:fontRef>
        </p:style>
        <p:txBody>
          <a:bodyPr>
            <a:normAutofit/>
          </a:bodyPr>
          <a:lstStyle/>
          <a:p>
            <a:r>
              <a:rPr lang="en-US" sz="3600" b="1" dirty="0" smtClean="0">
                <a:latin typeface="Arial" panose="020B0604020202020204" pitchFamily="34" charset="0"/>
                <a:cs typeface="Arial" panose="020B0604020202020204" pitchFamily="34" charset="0"/>
              </a:rPr>
              <a:t>IDC Rates</a:t>
            </a:r>
            <a:endParaRPr lang="en-US" sz="3600" b="1"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6477000" y="6172200"/>
            <a:ext cx="2209800" cy="288925"/>
          </a:xfrm>
        </p:spPr>
        <p:txBody>
          <a:bodyPr/>
          <a:lstStyle/>
          <a:p>
            <a:fld id="{B1C07631-39F1-438D-ADFC-D8C670505C16}" type="slidenum">
              <a:rPr lang="en-US" smtClean="0"/>
              <a:t>13</a:t>
            </a:fld>
            <a:endParaRPr lang="en-US" dirty="0"/>
          </a:p>
        </p:txBody>
      </p:sp>
    </p:spTree>
    <p:extLst>
      <p:ext uri="{BB962C8B-B14F-4D97-AF65-F5344CB8AC3E}">
        <p14:creationId xmlns:p14="http://schemas.microsoft.com/office/powerpoint/2010/main" val="814347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133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solidFill>
                  <a:schemeClr val="lt1"/>
                </a:solidFill>
                <a:latin typeface="Arial" panose="020B0604020202020204" pitchFamily="34" charset="0"/>
                <a:ea typeface="+mn-ea"/>
                <a:cs typeface="Arial" panose="020B0604020202020204" pitchFamily="34" charset="0"/>
              </a:rPr>
              <a:t>Methodologies</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Slide Number Placeholder 2"/>
          <p:cNvSpPr>
            <a:spLocks noGrp="1"/>
          </p:cNvSpPr>
          <p:nvPr>
            <p:ph type="sldNum" sz="quarter" idx="12"/>
          </p:nvPr>
        </p:nvSpPr>
        <p:spPr>
          <a:xfrm>
            <a:off x="6553200" y="6019800"/>
            <a:ext cx="2133600" cy="625475"/>
          </a:xfrm>
        </p:spPr>
        <p:txBody>
          <a:bodyPr/>
          <a:lstStyle/>
          <a:p>
            <a:pPr>
              <a:defRPr/>
            </a:pPr>
            <a:fld id="{F57CBFF0-3E49-4BB0-8140-B8AEDF30F9E6}" type="slidenum">
              <a:rPr lang="en-US" smtClean="0"/>
              <a:pPr>
                <a:defRPr/>
              </a:pPr>
              <a:t>14</a:t>
            </a:fld>
            <a:endParaRPr lang="en-US" dirty="0"/>
          </a:p>
        </p:txBody>
      </p:sp>
    </p:spTree>
    <p:extLst>
      <p:ext uri="{BB962C8B-B14F-4D97-AF65-F5344CB8AC3E}">
        <p14:creationId xmlns:p14="http://schemas.microsoft.com/office/powerpoint/2010/main" val="2003754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latin typeface="Arial" panose="020B0604020202020204" pitchFamily="34" charset="0"/>
                <a:cs typeface="Arial" panose="020B0604020202020204" pitchFamily="34" charset="0"/>
              </a:rPr>
              <a:t>Indirect Allocation Methodologies</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t>Guidelines provide specific methodologies for allocation of indirect costs to programs.</a:t>
            </a:r>
          </a:p>
          <a:p>
            <a:r>
              <a:rPr lang="en-US" dirty="0" smtClean="0"/>
              <a:t>Focus is on the benefit received from indirect costs.</a:t>
            </a:r>
          </a:p>
          <a:p>
            <a:r>
              <a:rPr lang="en-US" dirty="0" smtClean="0"/>
              <a:t>Does your organization generally support all programs to the same degree or does the amount of support vary between programs?</a:t>
            </a:r>
            <a:endParaRPr lang="en-US" dirty="0"/>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15</a:t>
            </a:fld>
            <a:endParaRPr lang="en-US" dirty="0"/>
          </a:p>
        </p:txBody>
      </p:sp>
    </p:spTree>
    <p:extLst>
      <p:ext uri="{BB962C8B-B14F-4D97-AF65-F5344CB8AC3E}">
        <p14:creationId xmlns:p14="http://schemas.microsoft.com/office/powerpoint/2010/main" val="3385790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latin typeface="Arial" panose="020B0604020202020204" pitchFamily="34" charset="0"/>
                <a:cs typeface="Arial" panose="020B0604020202020204" pitchFamily="34" charset="0"/>
              </a:rPr>
              <a:t>Indirect Allocation Methodologies</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b="1" dirty="0" smtClean="0"/>
              <a:t>Simplified Method</a:t>
            </a:r>
          </a:p>
          <a:p>
            <a:pPr lvl="1"/>
            <a:r>
              <a:rPr lang="en-US" dirty="0" smtClean="0"/>
              <a:t>All programs benefit to the same degree.</a:t>
            </a:r>
          </a:p>
          <a:p>
            <a:endParaRPr lang="en-US" dirty="0"/>
          </a:p>
          <a:p>
            <a:r>
              <a:rPr lang="en-US" b="1" dirty="0" smtClean="0"/>
              <a:t>Multiple Allocation Method</a:t>
            </a:r>
          </a:p>
          <a:p>
            <a:pPr lvl="1"/>
            <a:r>
              <a:rPr lang="en-US" dirty="0" smtClean="0"/>
              <a:t>The amount of support from indirect costs varies and it is necessary to accumulate indirect cost separately to reflect the benefit received. Ex. Counties vs. GIA programs.</a:t>
            </a:r>
          </a:p>
          <a:p>
            <a:pPr lvl="1"/>
            <a:endParaRPr lang="en-US" dirty="0"/>
          </a:p>
          <a:p>
            <a:endParaRPr lang="en-US" dirty="0"/>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16</a:t>
            </a:fld>
            <a:endParaRPr lang="en-US" dirty="0"/>
          </a:p>
        </p:txBody>
      </p:sp>
    </p:spTree>
    <p:extLst>
      <p:ext uri="{BB962C8B-B14F-4D97-AF65-F5344CB8AC3E}">
        <p14:creationId xmlns:p14="http://schemas.microsoft.com/office/powerpoint/2010/main" val="192528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style>
          <a:lnRef idx="0">
            <a:schemeClr val="accent2"/>
          </a:lnRef>
          <a:fillRef idx="3">
            <a:schemeClr val="accent2"/>
          </a:fillRef>
          <a:effectRef idx="3">
            <a:schemeClr val="accent2"/>
          </a:effectRef>
          <a:fontRef idx="minor">
            <a:schemeClr val="lt1"/>
          </a:fontRef>
        </p:style>
        <p:txBody>
          <a:bodyPr>
            <a:normAutofit/>
          </a:bodyPr>
          <a:lstStyle/>
          <a:p>
            <a:r>
              <a:rPr lang="en-US" sz="3600" b="1" dirty="0">
                <a:latin typeface="Arial" panose="020B0604020202020204" pitchFamily="34" charset="0"/>
                <a:cs typeface="Arial" panose="020B0604020202020204" pitchFamily="34" charset="0"/>
              </a:rPr>
              <a:t>Indirect Allocation Methodologies</a:t>
            </a:r>
          </a:p>
        </p:txBody>
      </p:sp>
      <p:sp>
        <p:nvSpPr>
          <p:cNvPr id="3" name="Content Placeholder 2"/>
          <p:cNvSpPr>
            <a:spLocks noGrp="1"/>
          </p:cNvSpPr>
          <p:nvPr>
            <p:ph sz="half" idx="1"/>
          </p:nvPr>
        </p:nvSpPr>
        <p:spPr>
          <a:xfrm>
            <a:off x="228600" y="1219200"/>
            <a:ext cx="4876800" cy="4191000"/>
          </a:xfrm>
        </p:spPr>
        <p:txBody>
          <a:bodyPr>
            <a:normAutofit fontScale="25000" lnSpcReduction="20000"/>
          </a:bodyPr>
          <a:lstStyle/>
          <a:p>
            <a:pPr marL="57150" indent="0" algn="ctr">
              <a:buNone/>
            </a:pPr>
            <a:r>
              <a:rPr lang="en-US" sz="8000" b="1" dirty="0" smtClean="0">
                <a:solidFill>
                  <a:srgbClr val="0000FF"/>
                </a:solidFill>
                <a:cs typeface="Times New Roman" pitchFamily="18" charset="0"/>
              </a:rPr>
              <a:t>Simplified Method</a:t>
            </a:r>
          </a:p>
          <a:p>
            <a:pPr marL="57150" indent="0" algn="ctr">
              <a:buNone/>
            </a:pPr>
            <a:endParaRPr lang="en-US" b="1" dirty="0">
              <a:solidFill>
                <a:srgbClr val="0000FF"/>
              </a:solidFill>
              <a:cs typeface="Times New Roman" pitchFamily="18" charset="0"/>
            </a:endParaRPr>
          </a:p>
          <a:p>
            <a:pPr marL="57150" indent="0" algn="ctr">
              <a:lnSpc>
                <a:spcPct val="170000"/>
              </a:lnSpc>
              <a:buNone/>
            </a:pPr>
            <a:endParaRPr lang="en-US" sz="8000" b="1" dirty="0" smtClean="0">
              <a:solidFill>
                <a:srgbClr val="0000FF"/>
              </a:solidFill>
              <a:cs typeface="Times New Roman" pitchFamily="18" charset="0"/>
            </a:endParaRPr>
          </a:p>
          <a:p>
            <a:pPr marL="514350" indent="-457200"/>
            <a:r>
              <a:rPr lang="en-US" sz="8000" dirty="0" smtClean="0">
                <a:cs typeface="Times New Roman" pitchFamily="18" charset="0"/>
              </a:rPr>
              <a:t>One Indirect Cost Pool</a:t>
            </a:r>
          </a:p>
          <a:p>
            <a:pPr marL="514350" indent="-457200" algn="ctr"/>
            <a:endParaRPr lang="en-US" sz="8000" dirty="0" smtClean="0">
              <a:cs typeface="Times New Roman" pitchFamily="18" charset="0"/>
            </a:endParaRPr>
          </a:p>
          <a:p>
            <a:pPr marL="514350" indent="-457200"/>
            <a:r>
              <a:rPr lang="en-US" sz="8000" dirty="0" smtClean="0">
                <a:cs typeface="Times New Roman" pitchFamily="18" charset="0"/>
              </a:rPr>
              <a:t>Rate Expressed as a Percentage</a:t>
            </a:r>
          </a:p>
          <a:p>
            <a:pPr marL="514350" indent="-457200"/>
            <a:endParaRPr lang="en-US" sz="8000" dirty="0">
              <a:cs typeface="Times New Roman" pitchFamily="18" charset="0"/>
            </a:endParaRPr>
          </a:p>
          <a:p>
            <a:pPr marL="514350" indent="-457200"/>
            <a:r>
              <a:rPr lang="en-US" sz="8000" dirty="0" smtClean="0">
                <a:cs typeface="Times New Roman" pitchFamily="18" charset="0"/>
              </a:rPr>
              <a:t>Same Rate Applied to each program</a:t>
            </a:r>
          </a:p>
          <a:p>
            <a:pPr marL="514350" indent="-457200"/>
            <a:endParaRPr lang="en-US" sz="7000" dirty="0">
              <a:cs typeface="Times New Roman" pitchFamily="18" charset="0"/>
            </a:endParaRPr>
          </a:p>
          <a:p>
            <a:pPr marL="514350" indent="-457200"/>
            <a:endParaRPr lang="en-US" sz="7000" dirty="0" smtClean="0">
              <a:cs typeface="Times New Roman" pitchFamily="18" charset="0"/>
            </a:endParaRPr>
          </a:p>
        </p:txBody>
      </p:sp>
      <p:sp>
        <p:nvSpPr>
          <p:cNvPr id="4" name="Content Placeholder 3"/>
          <p:cNvSpPr>
            <a:spLocks noGrp="1"/>
          </p:cNvSpPr>
          <p:nvPr>
            <p:ph sz="half" idx="2"/>
          </p:nvPr>
        </p:nvSpPr>
        <p:spPr>
          <a:xfrm>
            <a:off x="5334000" y="1219200"/>
            <a:ext cx="3352800" cy="3962400"/>
          </a:xfrm>
        </p:spPr>
        <p:txBody>
          <a:bodyPr>
            <a:normAutofit fontScale="25000" lnSpcReduction="20000"/>
          </a:bodyPr>
          <a:lstStyle/>
          <a:p>
            <a:pPr marL="57150" indent="0" algn="ctr">
              <a:buNone/>
            </a:pPr>
            <a:r>
              <a:rPr lang="en-US" sz="8000" b="1" dirty="0">
                <a:solidFill>
                  <a:srgbClr val="0000FF"/>
                </a:solidFill>
                <a:cs typeface="Times New Roman" pitchFamily="18" charset="0"/>
              </a:rPr>
              <a:t>Multiple Allocation</a:t>
            </a:r>
          </a:p>
          <a:p>
            <a:pPr marL="57150" indent="0" algn="ctr">
              <a:buNone/>
            </a:pPr>
            <a:endParaRPr lang="en-US" b="1" dirty="0">
              <a:solidFill>
                <a:srgbClr val="0000FF"/>
              </a:solidFill>
              <a:cs typeface="Times New Roman" pitchFamily="18" charset="0"/>
            </a:endParaRPr>
          </a:p>
          <a:p>
            <a:pPr marL="57150" indent="0" algn="ctr">
              <a:buNone/>
            </a:pPr>
            <a:endParaRPr lang="en-US" b="1" dirty="0">
              <a:solidFill>
                <a:srgbClr val="0000FF"/>
              </a:solidFill>
              <a:cs typeface="Times New Roman" pitchFamily="18" charset="0"/>
            </a:endParaRPr>
          </a:p>
          <a:p>
            <a:pPr marL="514350" indent="-457200">
              <a:lnSpc>
                <a:spcPct val="120000"/>
              </a:lnSpc>
            </a:pPr>
            <a:r>
              <a:rPr lang="en-US" sz="8000" dirty="0">
                <a:cs typeface="Times New Roman" pitchFamily="18" charset="0"/>
              </a:rPr>
              <a:t>Two or more Indirect Cost </a:t>
            </a:r>
            <a:r>
              <a:rPr lang="en-US" sz="8000" dirty="0" smtClean="0">
                <a:cs typeface="Times New Roman" pitchFamily="18" charset="0"/>
              </a:rPr>
              <a:t>Pools</a:t>
            </a:r>
          </a:p>
          <a:p>
            <a:pPr marL="57150" indent="0">
              <a:lnSpc>
                <a:spcPct val="120000"/>
              </a:lnSpc>
              <a:buNone/>
            </a:pPr>
            <a:endParaRPr lang="en-US" sz="8000" dirty="0">
              <a:cs typeface="Times New Roman" pitchFamily="18" charset="0"/>
            </a:endParaRPr>
          </a:p>
          <a:p>
            <a:pPr marL="514350" indent="-457200">
              <a:lnSpc>
                <a:spcPct val="120000"/>
              </a:lnSpc>
            </a:pPr>
            <a:r>
              <a:rPr lang="en-US" sz="8000" dirty="0" smtClean="0">
                <a:cs typeface="Times New Roman" pitchFamily="18" charset="0"/>
              </a:rPr>
              <a:t>Indirect </a:t>
            </a:r>
            <a:r>
              <a:rPr lang="en-US" sz="8000" dirty="0">
                <a:cs typeface="Times New Roman" pitchFamily="18" charset="0"/>
              </a:rPr>
              <a:t>Rate developed for each separate cost </a:t>
            </a:r>
            <a:r>
              <a:rPr lang="en-US" sz="8000" dirty="0" smtClean="0">
                <a:cs typeface="Times New Roman" pitchFamily="18" charset="0"/>
              </a:rPr>
              <a:t>pool</a:t>
            </a:r>
          </a:p>
          <a:p>
            <a:pPr marL="514350" indent="-457200">
              <a:lnSpc>
                <a:spcPct val="120000"/>
              </a:lnSpc>
            </a:pPr>
            <a:endParaRPr lang="en-US" sz="8000" dirty="0">
              <a:cs typeface="Times New Roman" pitchFamily="18" charset="0"/>
            </a:endParaRPr>
          </a:p>
          <a:p>
            <a:pPr marL="514350" indent="-457200">
              <a:lnSpc>
                <a:spcPct val="120000"/>
              </a:lnSpc>
            </a:pPr>
            <a:r>
              <a:rPr lang="en-US" sz="8000" dirty="0" smtClean="0">
                <a:cs typeface="Times New Roman" pitchFamily="18" charset="0"/>
              </a:rPr>
              <a:t>Rate Expressed as a percentage</a:t>
            </a:r>
          </a:p>
          <a:p>
            <a:pPr marL="514350" indent="-457200">
              <a:lnSpc>
                <a:spcPct val="120000"/>
              </a:lnSpc>
            </a:pPr>
            <a:endParaRPr lang="en-US" sz="8000" dirty="0">
              <a:cs typeface="Times New Roman" pitchFamily="18" charset="0"/>
            </a:endParaRPr>
          </a:p>
          <a:p>
            <a:pPr marL="514350" indent="-457200">
              <a:lnSpc>
                <a:spcPct val="120000"/>
              </a:lnSpc>
            </a:pPr>
            <a:r>
              <a:rPr lang="en-US" sz="8000" dirty="0" smtClean="0">
                <a:cs typeface="Times New Roman" pitchFamily="18" charset="0"/>
              </a:rPr>
              <a:t>Rate applied to programs based on the cost pools</a:t>
            </a:r>
            <a:endParaRPr lang="en-US" sz="3500" dirty="0" smtClean="0">
              <a:cs typeface="Times New Roman" pitchFamily="18" charset="0"/>
            </a:endParaRPr>
          </a:p>
        </p:txBody>
      </p:sp>
      <p:cxnSp>
        <p:nvCxnSpPr>
          <p:cNvPr id="6" name="Straight Connector 5"/>
          <p:cNvCxnSpPr/>
          <p:nvPr/>
        </p:nvCxnSpPr>
        <p:spPr>
          <a:xfrm>
            <a:off x="5181600" y="1676400"/>
            <a:ext cx="0" cy="4495800"/>
          </a:xfrm>
          <a:prstGeom prst="line">
            <a:avLst/>
          </a:prstGeom>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6553200" y="6096000"/>
            <a:ext cx="2133600" cy="549275"/>
          </a:xfrm>
        </p:spPr>
        <p:txBody>
          <a:bodyPr/>
          <a:lstStyle/>
          <a:p>
            <a:pPr>
              <a:defRPr/>
            </a:pPr>
            <a:fld id="{C5E7A0C4-7B6E-4AA0-B937-25DB1836DB52}" type="slidenum">
              <a:rPr lang="en-US" smtClean="0"/>
              <a:pPr>
                <a:defRPr/>
              </a:pPr>
              <a:t>17</a:t>
            </a:fld>
            <a:endParaRPr lang="en-US" dirty="0"/>
          </a:p>
        </p:txBody>
      </p:sp>
    </p:spTree>
    <p:extLst>
      <p:ext uri="{BB962C8B-B14F-4D97-AF65-F5344CB8AC3E}">
        <p14:creationId xmlns:p14="http://schemas.microsoft.com/office/powerpoint/2010/main" val="743014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057400"/>
            <a:ext cx="87630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latin typeface="Arial" panose="020B0604020202020204" pitchFamily="34" charset="0"/>
                <a:cs typeface="Arial" panose="020B0604020202020204" pitchFamily="34" charset="0"/>
              </a:rPr>
              <a:t>Cost Allocation Process</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2" name="TextBox 1"/>
          <p:cNvSpPr txBox="1"/>
          <p:nvPr/>
        </p:nvSpPr>
        <p:spPr>
          <a:xfrm>
            <a:off x="1143000" y="3270701"/>
            <a:ext cx="6705600" cy="1384995"/>
          </a:xfrm>
          <a:prstGeom prst="rect">
            <a:avLst/>
          </a:prstGeom>
          <a:noFill/>
        </p:spPr>
        <p:txBody>
          <a:bodyPr wrap="square" rtlCol="0">
            <a:spAutoFit/>
          </a:bodyPr>
          <a:lstStyle/>
          <a:p>
            <a:pPr algn="ctr"/>
            <a:r>
              <a:rPr lang="en-US" sz="2800" b="1" dirty="0" smtClean="0"/>
              <a:t>Developing an Indirect Cost Proposal </a:t>
            </a:r>
          </a:p>
          <a:p>
            <a:pPr algn="ctr"/>
            <a:r>
              <a:rPr lang="en-US" sz="2800" b="1" dirty="0" smtClean="0"/>
              <a:t>&amp; </a:t>
            </a:r>
          </a:p>
          <a:p>
            <a:pPr algn="ctr"/>
            <a:r>
              <a:rPr lang="en-US" sz="2800" b="1" dirty="0" smtClean="0"/>
              <a:t>Submission Requirements</a:t>
            </a:r>
            <a:endParaRPr lang="en-US" sz="2800" b="1" dirty="0"/>
          </a:p>
        </p:txBody>
      </p:sp>
      <p:sp>
        <p:nvSpPr>
          <p:cNvPr id="5" name="Slide Number Placeholder 4"/>
          <p:cNvSpPr>
            <a:spLocks noGrp="1"/>
          </p:cNvSpPr>
          <p:nvPr>
            <p:ph type="sldNum" sz="quarter" idx="12"/>
          </p:nvPr>
        </p:nvSpPr>
        <p:spPr>
          <a:xfrm>
            <a:off x="6553200" y="6172200"/>
            <a:ext cx="2133600" cy="365125"/>
          </a:xfrm>
        </p:spPr>
        <p:txBody>
          <a:bodyPr/>
          <a:lstStyle/>
          <a:p>
            <a:pPr>
              <a:defRPr/>
            </a:pPr>
            <a:fld id="{F57CBFF0-3E49-4BB0-8140-B8AEDF30F9E6}" type="slidenum">
              <a:rPr lang="en-US" smtClean="0"/>
              <a:pPr>
                <a:defRPr/>
              </a:pPr>
              <a:t>18</a:t>
            </a:fld>
            <a:endParaRPr lang="en-US" dirty="0"/>
          </a:p>
        </p:txBody>
      </p:sp>
    </p:spTree>
    <p:extLst>
      <p:ext uri="{BB962C8B-B14F-4D97-AF65-F5344CB8AC3E}">
        <p14:creationId xmlns:p14="http://schemas.microsoft.com/office/powerpoint/2010/main" val="2381285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Developing the Plan</a:t>
            </a:r>
          </a:p>
        </p:txBody>
      </p:sp>
      <p:pic>
        <p:nvPicPr>
          <p:cNvPr id="3074" name="Picture 2" descr="http://3.bp.blogspot.com/_f8NHUfUfKcE/TTWRgZgCjzI/AAAAAAAAALQ/JpSMUyC1j08/s1600/computer_pic.jp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4800" y="2743200"/>
            <a:ext cx="1904999" cy="2034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p:cNvGraphicFramePr/>
          <p:nvPr>
            <p:extLst>
              <p:ext uri="{D42A27DB-BD31-4B8C-83A1-F6EECF244321}">
                <p14:modId xmlns:p14="http://schemas.microsoft.com/office/powerpoint/2010/main" val="3130957554"/>
              </p:ext>
            </p:extLst>
          </p:nvPr>
        </p:nvGraphicFramePr>
        <p:xfrm>
          <a:off x="3200400" y="2062288"/>
          <a:ext cx="2590800" cy="3175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079" name="Picture 7"/>
          <p:cNvPicPr>
            <a:picLocks noChangeAspect="1" noChangeArrowheads="1"/>
          </p:cNvPicPr>
          <p:nvPr/>
        </p:nvPicPr>
        <p:blipFill>
          <a:blip r:embed="rId9">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00948" y="2998459"/>
            <a:ext cx="3217333"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799" y="4717530"/>
            <a:ext cx="2133599" cy="923330"/>
          </a:xfrm>
          <a:prstGeom prst="rect">
            <a:avLst/>
          </a:prstGeom>
          <a:noFill/>
        </p:spPr>
        <p:txBody>
          <a:bodyPr wrap="square" rtlCol="0">
            <a:spAutoFit/>
          </a:bodyPr>
          <a:lstStyle/>
          <a:p>
            <a:pPr algn="ctr"/>
            <a:r>
              <a:rPr lang="en-US" dirty="0" smtClean="0"/>
              <a:t>Financial Information System</a:t>
            </a:r>
            <a:endParaRPr lang="en-US" dirty="0"/>
          </a:p>
        </p:txBody>
      </p:sp>
      <p:sp>
        <p:nvSpPr>
          <p:cNvPr id="11" name="TextBox 10"/>
          <p:cNvSpPr txBox="1"/>
          <p:nvPr/>
        </p:nvSpPr>
        <p:spPr>
          <a:xfrm>
            <a:off x="3276600" y="4717530"/>
            <a:ext cx="2133599" cy="646331"/>
          </a:xfrm>
          <a:prstGeom prst="rect">
            <a:avLst/>
          </a:prstGeom>
          <a:noFill/>
        </p:spPr>
        <p:txBody>
          <a:bodyPr wrap="square" rtlCol="0">
            <a:spAutoFit/>
          </a:bodyPr>
          <a:lstStyle/>
          <a:p>
            <a:pPr algn="ctr"/>
            <a:r>
              <a:rPr lang="en-US" dirty="0" smtClean="0"/>
              <a:t>Organizational Chart</a:t>
            </a:r>
            <a:endParaRPr lang="en-US" dirty="0"/>
          </a:p>
        </p:txBody>
      </p:sp>
      <p:sp>
        <p:nvSpPr>
          <p:cNvPr id="12" name="TextBox 11"/>
          <p:cNvSpPr txBox="1"/>
          <p:nvPr/>
        </p:nvSpPr>
        <p:spPr>
          <a:xfrm>
            <a:off x="6637866" y="4797683"/>
            <a:ext cx="2133599" cy="646331"/>
          </a:xfrm>
          <a:prstGeom prst="rect">
            <a:avLst/>
          </a:prstGeom>
          <a:noFill/>
        </p:spPr>
        <p:txBody>
          <a:bodyPr wrap="square" rtlCol="0">
            <a:spAutoFit/>
          </a:bodyPr>
          <a:lstStyle/>
          <a:p>
            <a:pPr algn="ctr"/>
            <a:r>
              <a:rPr lang="en-US" dirty="0" smtClean="0"/>
              <a:t>Indirect Cost Proposal</a:t>
            </a:r>
            <a:endParaRPr lang="en-US" dirty="0"/>
          </a:p>
        </p:txBody>
      </p:sp>
      <p:sp>
        <p:nvSpPr>
          <p:cNvPr id="5" name="Notched Right Arrow 4"/>
          <p:cNvSpPr/>
          <p:nvPr/>
        </p:nvSpPr>
        <p:spPr>
          <a:xfrm>
            <a:off x="2189353" y="3275827"/>
            <a:ext cx="978408" cy="484632"/>
          </a:xfrm>
          <a:prstGeom prst="notch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4" name="Notched Right Arrow 13"/>
          <p:cNvSpPr/>
          <p:nvPr/>
        </p:nvSpPr>
        <p:spPr>
          <a:xfrm>
            <a:off x="5117592" y="3319309"/>
            <a:ext cx="978408" cy="484632"/>
          </a:xfrm>
          <a:prstGeom prst="notch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553200" y="5943600"/>
            <a:ext cx="2133600" cy="777875"/>
          </a:xfrm>
        </p:spPr>
        <p:txBody>
          <a:bodyPr/>
          <a:lstStyle/>
          <a:p>
            <a:pPr>
              <a:defRPr/>
            </a:pPr>
            <a:fld id="{F57CBFF0-3E49-4BB0-8140-B8AEDF30F9E6}" type="slidenum">
              <a:rPr lang="en-US" smtClean="0"/>
              <a:pPr>
                <a:defRPr/>
              </a:pPr>
              <a:t>19</a:t>
            </a:fld>
            <a:endParaRPr lang="en-US" dirty="0"/>
          </a:p>
        </p:txBody>
      </p:sp>
    </p:spTree>
    <p:extLst>
      <p:ext uri="{BB962C8B-B14F-4D97-AF65-F5344CB8AC3E}">
        <p14:creationId xmlns:p14="http://schemas.microsoft.com/office/powerpoint/2010/main" val="1512487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Training Topics</a:t>
            </a:r>
          </a:p>
        </p:txBody>
      </p:sp>
      <p:sp>
        <p:nvSpPr>
          <p:cNvPr id="8" name="TextBox 7"/>
          <p:cNvSpPr txBox="1"/>
          <p:nvPr/>
        </p:nvSpPr>
        <p:spPr>
          <a:xfrm>
            <a:off x="228600" y="1676400"/>
            <a:ext cx="8686800" cy="3970318"/>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Language of Cost Allocation &amp; Methodologies</a:t>
            </a:r>
          </a:p>
          <a:p>
            <a:endParaRPr lang="en-US" sz="2800" dirty="0"/>
          </a:p>
          <a:p>
            <a:pPr marL="457200" indent="-457200">
              <a:buFont typeface="Arial" panose="020B0604020202020204" pitchFamily="34" charset="0"/>
              <a:buChar char="•"/>
            </a:pPr>
            <a:r>
              <a:rPr lang="en-US" sz="2800" dirty="0" smtClean="0"/>
              <a:t>Developing the Plan &amp; Submission Requirements</a:t>
            </a:r>
          </a:p>
          <a:p>
            <a:endParaRPr lang="en-US" sz="2800" dirty="0" smtClean="0"/>
          </a:p>
          <a:p>
            <a:pPr lvl="1" indent="-457200">
              <a:buFont typeface="Arial" panose="020B0604020202020204" pitchFamily="34" charset="0"/>
              <a:buChar char="•"/>
            </a:pPr>
            <a:r>
              <a:rPr lang="en-US" sz="2800" dirty="0"/>
              <a:t>Linkage between Cost Allocation and Program</a:t>
            </a:r>
          </a:p>
          <a:p>
            <a:endParaRPr lang="en-US" sz="2800" dirty="0" smtClean="0"/>
          </a:p>
          <a:p>
            <a:pPr marL="457200" indent="-457200">
              <a:buFont typeface="Arial" panose="020B0604020202020204" pitchFamily="34" charset="0"/>
              <a:buChar char="•"/>
            </a:pPr>
            <a:r>
              <a:rPr lang="en-US" sz="2800" dirty="0"/>
              <a:t>Cost Allocation Scenarios</a:t>
            </a:r>
          </a:p>
          <a:p>
            <a:endParaRPr lang="en-US" sz="2800" dirty="0"/>
          </a:p>
          <a:p>
            <a:endParaRPr lang="en-US" sz="2800" dirty="0"/>
          </a:p>
        </p:txBody>
      </p:sp>
      <p:sp>
        <p:nvSpPr>
          <p:cNvPr id="3" name="Slide Number Placeholder 2"/>
          <p:cNvSpPr>
            <a:spLocks noGrp="1"/>
          </p:cNvSpPr>
          <p:nvPr>
            <p:ph type="sldNum" sz="quarter" idx="12"/>
          </p:nvPr>
        </p:nvSpPr>
        <p:spPr>
          <a:xfrm>
            <a:off x="6553200" y="5943600"/>
            <a:ext cx="2133600" cy="777877"/>
          </a:xfrm>
        </p:spPr>
        <p:txBody>
          <a:bodyPr/>
          <a:lstStyle/>
          <a:p>
            <a:fld id="{B1C07631-39F1-438D-ADFC-D8C670505C16}" type="slidenum">
              <a:rPr lang="en-US" smtClean="0"/>
              <a:t>2</a:t>
            </a:fld>
            <a:endParaRPr lang="en-US" dirty="0"/>
          </a:p>
        </p:txBody>
      </p:sp>
    </p:spTree>
    <p:extLst>
      <p:ext uri="{BB962C8B-B14F-4D97-AF65-F5344CB8AC3E}">
        <p14:creationId xmlns:p14="http://schemas.microsoft.com/office/powerpoint/2010/main" val="27950151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1" y="27709"/>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solidFill>
                  <a:schemeClr val="lt1"/>
                </a:solidFill>
                <a:latin typeface="Arial" panose="020B0604020202020204" pitchFamily="34" charset="0"/>
                <a:ea typeface="+mn-ea"/>
                <a:cs typeface="Arial" panose="020B0604020202020204" pitchFamily="34" charset="0"/>
              </a:rPr>
              <a:t>Preparing </a:t>
            </a:r>
            <a:r>
              <a:rPr lang="en-US" sz="3600" b="1" dirty="0">
                <a:solidFill>
                  <a:schemeClr val="lt1"/>
                </a:solidFill>
                <a:latin typeface="Arial" panose="020B0604020202020204" pitchFamily="34" charset="0"/>
                <a:ea typeface="+mn-ea"/>
                <a:cs typeface="Arial" panose="020B0604020202020204" pitchFamily="34" charset="0"/>
              </a:rPr>
              <a:t>the </a:t>
            </a:r>
            <a:r>
              <a:rPr lang="en-US" sz="3600" b="1" dirty="0" smtClean="0">
                <a:solidFill>
                  <a:schemeClr val="lt1"/>
                </a:solidFill>
                <a:latin typeface="Arial" panose="020B0604020202020204" pitchFamily="34" charset="0"/>
                <a:ea typeface="+mn-ea"/>
                <a:cs typeface="Arial" panose="020B0604020202020204" pitchFamily="34" charset="0"/>
              </a:rPr>
              <a:t>Plan</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5" name="TextBox 4"/>
          <p:cNvSpPr txBox="1"/>
          <p:nvPr/>
        </p:nvSpPr>
        <p:spPr>
          <a:xfrm>
            <a:off x="304800" y="1295400"/>
            <a:ext cx="8610600" cy="4401205"/>
          </a:xfrm>
          <a:prstGeom prst="rect">
            <a:avLst/>
          </a:prstGeom>
          <a:noFill/>
        </p:spPr>
        <p:txBody>
          <a:bodyPr wrap="square" rtlCol="0">
            <a:spAutoFit/>
          </a:bodyPr>
          <a:lstStyle/>
          <a:p>
            <a:pPr marL="457200" indent="-457200">
              <a:buFont typeface="+mj-lt"/>
              <a:buAutoNum type="arabicPeriod"/>
            </a:pPr>
            <a:r>
              <a:rPr lang="en-US" sz="2000" dirty="0" smtClean="0"/>
              <a:t>Review how you currently categorize and allocate costs</a:t>
            </a:r>
          </a:p>
          <a:p>
            <a:pPr marL="914400" lvl="1" indent="-457200">
              <a:buFont typeface="Arial" panose="020B0604020202020204" pitchFamily="34" charset="0"/>
              <a:buChar char="•"/>
            </a:pPr>
            <a:r>
              <a:rPr lang="en-US" sz="2000" dirty="0" smtClean="0"/>
              <a:t>Indirect Cost, Direct Costs and Shared Costs</a:t>
            </a:r>
          </a:p>
          <a:p>
            <a:pPr marL="457200" indent="-457200">
              <a:buFont typeface="+mj-lt"/>
              <a:buAutoNum type="arabicPeriod"/>
            </a:pPr>
            <a:endParaRPr lang="en-US" sz="2000" dirty="0"/>
          </a:p>
          <a:p>
            <a:pPr marL="457200" indent="-457200">
              <a:buFont typeface="+mj-lt"/>
              <a:buAutoNum type="arabicPeriod"/>
            </a:pPr>
            <a:r>
              <a:rPr lang="en-US" sz="2000" dirty="0" smtClean="0"/>
              <a:t>Decide on the Best Methodology-Simplified or Multiple Allocation?</a:t>
            </a:r>
          </a:p>
          <a:p>
            <a:pPr marL="457200" indent="-457200">
              <a:buFont typeface="+mj-lt"/>
              <a:buAutoNum type="arabicPeriod"/>
            </a:pPr>
            <a:endParaRPr lang="en-US" sz="2000" dirty="0"/>
          </a:p>
          <a:p>
            <a:pPr marL="457200" indent="-457200">
              <a:buFont typeface="+mj-lt"/>
              <a:buAutoNum type="arabicPeriod"/>
            </a:pPr>
            <a:r>
              <a:rPr lang="en-US" sz="2000" dirty="0" smtClean="0"/>
              <a:t>Decide on an Allocation basis- Salaries &amp; Wage or Total Direct Cost?</a:t>
            </a:r>
          </a:p>
          <a:p>
            <a:pPr marL="457200" indent="-457200">
              <a:buFont typeface="+mj-lt"/>
              <a:buAutoNum type="arabicPeriod"/>
            </a:pPr>
            <a:endParaRPr lang="en-US" sz="2000" dirty="0" smtClean="0"/>
          </a:p>
          <a:p>
            <a:pPr marL="457200" indent="-457200">
              <a:buFont typeface="+mj-lt"/>
              <a:buAutoNum type="arabicPeriod"/>
            </a:pPr>
            <a:r>
              <a:rPr lang="en-US" sz="2000" dirty="0" smtClean="0"/>
              <a:t>Decide on the frequency of allocation- Must be at least quarterly- monthly is preferred.</a:t>
            </a:r>
          </a:p>
          <a:p>
            <a:pPr marL="457200" indent="-457200">
              <a:buFont typeface="+mj-lt"/>
              <a:buAutoNum type="arabicPeriod"/>
            </a:pPr>
            <a:endParaRPr lang="en-US" sz="2000" dirty="0" smtClean="0"/>
          </a:p>
          <a:p>
            <a:pPr marL="457200" indent="-457200">
              <a:buFont typeface="+mj-lt"/>
              <a:buAutoNum type="arabicPeriod"/>
            </a:pPr>
            <a:r>
              <a:rPr lang="en-US" sz="2000" dirty="0"/>
              <a:t>Determine if </a:t>
            </a:r>
            <a:r>
              <a:rPr lang="en-US" sz="2000" dirty="0" smtClean="0"/>
              <a:t>an </a:t>
            </a:r>
            <a:r>
              <a:rPr lang="en-US" sz="2000" dirty="0"/>
              <a:t>adjustment is necessary based on your </a:t>
            </a:r>
            <a:r>
              <a:rPr lang="en-US" sz="2000" dirty="0" smtClean="0"/>
              <a:t>final fiscal year-end </a:t>
            </a:r>
            <a:r>
              <a:rPr lang="en-US" sz="2000" dirty="0"/>
              <a:t>costs.</a:t>
            </a:r>
          </a:p>
          <a:p>
            <a:pPr marL="457200" indent="-457200">
              <a:buFont typeface="+mj-lt"/>
              <a:buAutoNum type="arabicPeriod"/>
            </a:pPr>
            <a:endParaRPr lang="en-US" sz="2000" dirty="0"/>
          </a:p>
          <a:p>
            <a:pPr marL="457200" indent="-457200">
              <a:buFont typeface="+mj-lt"/>
              <a:buAutoNum type="arabicPeriod"/>
            </a:pPr>
            <a:r>
              <a:rPr lang="en-US" sz="2000" dirty="0" smtClean="0"/>
              <a:t>Calculate the Indirect Rate(s).</a:t>
            </a:r>
          </a:p>
        </p:txBody>
      </p:sp>
      <p:sp>
        <p:nvSpPr>
          <p:cNvPr id="3" name="Slide Number Placeholder 2"/>
          <p:cNvSpPr>
            <a:spLocks noGrp="1"/>
          </p:cNvSpPr>
          <p:nvPr>
            <p:ph type="sldNum" sz="quarter" idx="12"/>
          </p:nvPr>
        </p:nvSpPr>
        <p:spPr>
          <a:xfrm>
            <a:off x="6553200" y="5943600"/>
            <a:ext cx="2133600" cy="777875"/>
          </a:xfrm>
        </p:spPr>
        <p:txBody>
          <a:bodyPr/>
          <a:lstStyle/>
          <a:p>
            <a:pPr>
              <a:defRPr/>
            </a:pPr>
            <a:fld id="{F57CBFF0-3E49-4BB0-8140-B8AEDF30F9E6}" type="slidenum">
              <a:rPr lang="en-US" smtClean="0"/>
              <a:pPr>
                <a:defRPr/>
              </a:pPr>
              <a:t>20</a:t>
            </a:fld>
            <a:endParaRPr lang="en-US" dirty="0"/>
          </a:p>
        </p:txBody>
      </p:sp>
    </p:spTree>
    <p:extLst>
      <p:ext uri="{BB962C8B-B14F-4D97-AF65-F5344CB8AC3E}">
        <p14:creationId xmlns:p14="http://schemas.microsoft.com/office/powerpoint/2010/main" val="4234049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Categorizing </a:t>
            </a:r>
            <a:r>
              <a:rPr lang="en-US" sz="3600" b="1" dirty="0" smtClean="0">
                <a:solidFill>
                  <a:schemeClr val="lt1"/>
                </a:solidFill>
                <a:latin typeface="Arial" panose="020B0604020202020204" pitchFamily="34" charset="0"/>
                <a:ea typeface="+mn-ea"/>
                <a:cs typeface="Arial" panose="020B0604020202020204" pitchFamily="34" charset="0"/>
              </a:rPr>
              <a:t>Costs</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TextBox 2"/>
          <p:cNvSpPr txBox="1"/>
          <p:nvPr/>
        </p:nvSpPr>
        <p:spPr>
          <a:xfrm>
            <a:off x="213756" y="1295400"/>
            <a:ext cx="8473044" cy="4093428"/>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How do you determine if a cost is to be treated as direct or indirect?</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Is the process well-documented?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What basis is used to allocated costs? </a:t>
            </a:r>
          </a:p>
          <a:p>
            <a:pPr marL="457200" indent="-457200">
              <a:buFont typeface="Arial" panose="020B0604020202020204" pitchFamily="34" charset="0"/>
              <a:buChar char="•"/>
            </a:pPr>
            <a:endParaRPr lang="en-US" sz="2800" dirty="0" smtClean="0"/>
          </a:p>
          <a:p>
            <a:endParaRPr lang="en-US" sz="3200" dirty="0" smtClean="0"/>
          </a:p>
          <a:p>
            <a:r>
              <a:rPr lang="en-US" sz="3200" dirty="0" smtClean="0"/>
              <a:t> </a:t>
            </a:r>
            <a:endParaRPr lang="en-US" sz="3200" dirty="0"/>
          </a:p>
        </p:txBody>
      </p:sp>
      <p:sp>
        <p:nvSpPr>
          <p:cNvPr id="5" name="Slide Number Placeholder 4"/>
          <p:cNvSpPr>
            <a:spLocks noGrp="1"/>
          </p:cNvSpPr>
          <p:nvPr>
            <p:ph type="sldNum" sz="quarter" idx="12"/>
          </p:nvPr>
        </p:nvSpPr>
        <p:spPr>
          <a:xfrm>
            <a:off x="6553200" y="5943600"/>
            <a:ext cx="2133600" cy="777875"/>
          </a:xfrm>
        </p:spPr>
        <p:txBody>
          <a:bodyPr/>
          <a:lstStyle/>
          <a:p>
            <a:pPr>
              <a:defRPr/>
            </a:pPr>
            <a:fld id="{F57CBFF0-3E49-4BB0-8140-B8AEDF30F9E6}" type="slidenum">
              <a:rPr lang="en-US" smtClean="0"/>
              <a:pPr>
                <a:defRPr/>
              </a:pPr>
              <a:t>21</a:t>
            </a:fld>
            <a:endParaRPr lang="en-US" dirty="0"/>
          </a:p>
        </p:txBody>
      </p:sp>
    </p:spTree>
    <p:extLst>
      <p:ext uri="{BB962C8B-B14F-4D97-AF65-F5344CB8AC3E}">
        <p14:creationId xmlns:p14="http://schemas.microsoft.com/office/powerpoint/2010/main" val="28377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latin typeface="Arial" panose="020B0604020202020204" pitchFamily="34" charset="0"/>
                <a:cs typeface="Arial" panose="020B0604020202020204" pitchFamily="34" charset="0"/>
              </a:rPr>
              <a:t>Costs Examples</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b="1" dirty="0" smtClean="0"/>
              <a:t>Direct Costs: </a:t>
            </a:r>
            <a:r>
              <a:rPr lang="en-US" dirty="0" smtClean="0"/>
              <a:t>Program staff salaries, and supplies and materials for the program activities.</a:t>
            </a:r>
          </a:p>
          <a:p>
            <a:r>
              <a:rPr lang="en-US" b="1" dirty="0" smtClean="0"/>
              <a:t>Indirect Costs: </a:t>
            </a:r>
            <a:r>
              <a:rPr lang="en-US" dirty="0" smtClean="0"/>
              <a:t>Office Manager salary, accounting and human resources salaries, and supplies and materials.</a:t>
            </a:r>
          </a:p>
          <a:p>
            <a:r>
              <a:rPr lang="en-US" b="1" dirty="0" smtClean="0"/>
              <a:t>Shared Costs- </a:t>
            </a:r>
            <a:r>
              <a:rPr lang="en-US" dirty="0" smtClean="0"/>
              <a:t>Facility Costs</a:t>
            </a:r>
            <a:r>
              <a:rPr lang="en-US" dirty="0"/>
              <a:t> </a:t>
            </a:r>
            <a:r>
              <a:rPr lang="en-US" dirty="0" smtClean="0"/>
              <a:t>and Telecommunications.</a:t>
            </a:r>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22</a:t>
            </a:fld>
            <a:endParaRPr lang="en-US" dirty="0"/>
          </a:p>
        </p:txBody>
      </p:sp>
    </p:spTree>
    <p:extLst>
      <p:ext uri="{BB962C8B-B14F-4D97-AF65-F5344CB8AC3E}">
        <p14:creationId xmlns:p14="http://schemas.microsoft.com/office/powerpoint/2010/main" val="3607062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latin typeface="Arial" panose="020B0604020202020204" pitchFamily="34" charset="0"/>
                <a:cs typeface="Arial" panose="020B0604020202020204" pitchFamily="34" charset="0"/>
              </a:rPr>
              <a:t>Rate Determination-Simplified Method</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514350" indent="-514350">
              <a:buFont typeface="+mj-lt"/>
              <a:buAutoNum type="arabicPeriod"/>
            </a:pPr>
            <a:r>
              <a:rPr lang="en-US" dirty="0" smtClean="0"/>
              <a:t>Adjust indirect costs for the period by eliminating any costs directly reimbursed by a Federal Award. </a:t>
            </a:r>
          </a:p>
          <a:p>
            <a:pPr marL="514350" indent="-514350">
              <a:buFont typeface="+mj-lt"/>
              <a:buAutoNum type="arabicPeriod"/>
            </a:pPr>
            <a:r>
              <a:rPr lang="en-US" dirty="0" smtClean="0"/>
              <a:t>Adjust direct costs by eliminating pass-through funds and capital expenditures.</a:t>
            </a:r>
          </a:p>
          <a:p>
            <a:pPr marL="514350" indent="-514350">
              <a:buFont typeface="+mj-lt"/>
              <a:buAutoNum type="arabicPeriod"/>
            </a:pPr>
            <a:r>
              <a:rPr lang="en-US" dirty="0" smtClean="0"/>
              <a:t>Divide the total allowable indirect costs (net of applicable credits) by the selected distribution base (S&amp;W or MTDC).</a:t>
            </a:r>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23</a:t>
            </a:fld>
            <a:endParaRPr lang="en-US" dirty="0"/>
          </a:p>
        </p:txBody>
      </p:sp>
    </p:spTree>
    <p:extLst>
      <p:ext uri="{BB962C8B-B14F-4D97-AF65-F5344CB8AC3E}">
        <p14:creationId xmlns:p14="http://schemas.microsoft.com/office/powerpoint/2010/main" val="4284841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latin typeface="Arial" panose="020B0604020202020204" pitchFamily="34" charset="0"/>
                <a:cs typeface="Arial" panose="020B0604020202020204" pitchFamily="34" charset="0"/>
              </a:rPr>
              <a:t>Rate Determination-Multiple Allocation</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Classify indirect costs into functional cost groupings (cost pools) based on the benefits provided to direct programs and departments.</a:t>
            </a:r>
          </a:p>
          <a:p>
            <a:pPr marL="514350" indent="-514350">
              <a:buFont typeface="+mj-lt"/>
              <a:buAutoNum type="arabicPeriod"/>
            </a:pPr>
            <a:r>
              <a:rPr lang="en-US" dirty="0" smtClean="0"/>
              <a:t>Select appropriate bases for distribution for each cost pool.</a:t>
            </a:r>
          </a:p>
          <a:p>
            <a:pPr marL="514350" indent="-514350">
              <a:buFont typeface="+mj-lt"/>
              <a:buAutoNum type="arabicPeriod"/>
            </a:pPr>
            <a:r>
              <a:rPr lang="en-US" dirty="0" smtClean="0"/>
              <a:t>Distribute each cost pool to the benefiting  program(s). </a:t>
            </a:r>
          </a:p>
          <a:p>
            <a:pPr marL="514350" indent="-514350">
              <a:buFont typeface="+mj-lt"/>
              <a:buAutoNum type="arabicPeriod"/>
            </a:pPr>
            <a:r>
              <a:rPr lang="en-US" dirty="0" smtClean="0"/>
              <a:t>Calculate an indirect cost rate for each program by dividing the indirect costs allocated to that program by program’s direct cost base.</a:t>
            </a:r>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24</a:t>
            </a:fld>
            <a:endParaRPr lang="en-US" dirty="0"/>
          </a:p>
        </p:txBody>
      </p:sp>
    </p:spTree>
    <p:extLst>
      <p:ext uri="{BB962C8B-B14F-4D97-AF65-F5344CB8AC3E}">
        <p14:creationId xmlns:p14="http://schemas.microsoft.com/office/powerpoint/2010/main" val="2312451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6823"/>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Distribution Bases- S&amp;W</a:t>
            </a:r>
          </a:p>
        </p:txBody>
      </p:sp>
      <p:sp>
        <p:nvSpPr>
          <p:cNvPr id="3" name="Content Placeholder 2"/>
          <p:cNvSpPr>
            <a:spLocks noGrp="1"/>
          </p:cNvSpPr>
          <p:nvPr>
            <p:ph idx="1"/>
          </p:nvPr>
        </p:nvSpPr>
        <p:spPr>
          <a:xfrm>
            <a:off x="457200" y="1143000"/>
            <a:ext cx="8229600" cy="4525963"/>
          </a:xfrm>
        </p:spPr>
        <p:txBody>
          <a:bodyPr/>
          <a:lstStyle/>
          <a:p>
            <a:pPr marL="514350" indent="-514350">
              <a:buFont typeface="+mj-lt"/>
              <a:buAutoNum type="arabicPeriod"/>
            </a:pPr>
            <a:r>
              <a:rPr lang="en-US" dirty="0" smtClean="0"/>
              <a:t>Determine prior fiscal year </a:t>
            </a:r>
            <a:r>
              <a:rPr lang="en-US" b="1" dirty="0" smtClean="0"/>
              <a:t>Actual </a:t>
            </a:r>
            <a:r>
              <a:rPr lang="en-US" dirty="0" smtClean="0"/>
              <a:t>Salaries and Wages based on financial reports.</a:t>
            </a:r>
          </a:p>
          <a:p>
            <a:pPr marL="514350" indent="-514350">
              <a:buFont typeface="+mj-lt"/>
              <a:buAutoNum type="arabicPeriod"/>
            </a:pPr>
            <a:endParaRPr lang="en-US" dirty="0"/>
          </a:p>
          <a:p>
            <a:pPr marL="514350" indent="-514350">
              <a:buFont typeface="+mj-lt"/>
              <a:buAutoNum type="arabicPeriod"/>
            </a:pPr>
            <a:r>
              <a:rPr lang="en-US" dirty="0" smtClean="0"/>
              <a:t>Adjust (+/-) for known (significant) changes for the upcoming fiscal year. </a:t>
            </a:r>
          </a:p>
          <a:p>
            <a:pPr marL="514350" indent="-514350">
              <a:buFont typeface="+mj-lt"/>
              <a:buAutoNum type="arabicPeriod"/>
            </a:pPr>
            <a:endParaRPr lang="en-US" dirty="0"/>
          </a:p>
          <a:p>
            <a:pPr marL="514350" indent="-514350">
              <a:buFont typeface="+mj-lt"/>
              <a:buAutoNum type="arabicPeriod"/>
            </a:pPr>
            <a:r>
              <a:rPr lang="en-US" dirty="0" smtClean="0"/>
              <a:t>Divide Indirect Cost Pool by Direct S&amp;W total.</a:t>
            </a:r>
          </a:p>
          <a:p>
            <a:pPr marL="514350" indent="-514350">
              <a:buFont typeface="+mj-lt"/>
              <a:buAutoNum type="arabicPeriod"/>
            </a:pPr>
            <a:endParaRPr lang="en-US" dirty="0"/>
          </a:p>
        </p:txBody>
      </p:sp>
      <p:sp>
        <p:nvSpPr>
          <p:cNvPr id="5" name="Slide Number Placeholder 4"/>
          <p:cNvSpPr>
            <a:spLocks noGrp="1"/>
          </p:cNvSpPr>
          <p:nvPr>
            <p:ph type="sldNum" sz="quarter" idx="12"/>
          </p:nvPr>
        </p:nvSpPr>
        <p:spPr>
          <a:xfrm>
            <a:off x="6553200" y="6019800"/>
            <a:ext cx="2133600" cy="625475"/>
          </a:xfrm>
        </p:spPr>
        <p:txBody>
          <a:bodyPr/>
          <a:lstStyle/>
          <a:p>
            <a:fld id="{B1C07631-39F1-438D-ADFC-D8C670505C16}" type="slidenum">
              <a:rPr lang="en-US" smtClean="0"/>
              <a:t>25</a:t>
            </a:fld>
            <a:endParaRPr lang="en-US" dirty="0"/>
          </a:p>
        </p:txBody>
      </p:sp>
    </p:spTree>
    <p:extLst>
      <p:ext uri="{BB962C8B-B14F-4D97-AF65-F5344CB8AC3E}">
        <p14:creationId xmlns:p14="http://schemas.microsoft.com/office/powerpoint/2010/main" val="743443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S&amp;W Example</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143000"/>
            <a:ext cx="84582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a:xfrm>
            <a:off x="6553200" y="5867401"/>
            <a:ext cx="2133600" cy="952500"/>
          </a:xfrm>
        </p:spPr>
        <p:txBody>
          <a:bodyPr/>
          <a:lstStyle/>
          <a:p>
            <a:pPr>
              <a:defRPr/>
            </a:pPr>
            <a:fld id="{F57CBFF0-3E49-4BB0-8140-B8AEDF30F9E6}" type="slidenum">
              <a:rPr lang="en-US" smtClean="0"/>
              <a:pPr>
                <a:defRPr/>
              </a:pPr>
              <a:t>26</a:t>
            </a:fld>
            <a:endParaRPr lang="en-US" dirty="0"/>
          </a:p>
        </p:txBody>
      </p:sp>
    </p:spTree>
    <p:extLst>
      <p:ext uri="{BB962C8B-B14F-4D97-AF65-F5344CB8AC3E}">
        <p14:creationId xmlns:p14="http://schemas.microsoft.com/office/powerpoint/2010/main" val="36363597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52248"/>
            <a:ext cx="8153400" cy="371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a:xfrm>
            <a:off x="6553200" y="6019800"/>
            <a:ext cx="2133600" cy="701675"/>
          </a:xfrm>
        </p:spPr>
        <p:txBody>
          <a:bodyPr/>
          <a:lstStyle/>
          <a:p>
            <a:pPr>
              <a:defRPr/>
            </a:pPr>
            <a:fld id="{F57CBFF0-3E49-4BB0-8140-B8AEDF30F9E6}" type="slidenum">
              <a:rPr lang="en-US" smtClean="0"/>
              <a:pPr>
                <a:defRPr/>
              </a:pPr>
              <a:t>27</a:t>
            </a:fld>
            <a:endParaRPr lang="en-US" dirty="0"/>
          </a:p>
        </p:txBody>
      </p:sp>
    </p:spTree>
    <p:extLst>
      <p:ext uri="{BB962C8B-B14F-4D97-AF65-F5344CB8AC3E}">
        <p14:creationId xmlns:p14="http://schemas.microsoft.com/office/powerpoint/2010/main" val="2329712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Modified Total Direct Cost</a:t>
            </a:r>
          </a:p>
        </p:txBody>
      </p:sp>
      <p:sp>
        <p:nvSpPr>
          <p:cNvPr id="3" name="Rectangle 2"/>
          <p:cNvSpPr/>
          <p:nvPr/>
        </p:nvSpPr>
        <p:spPr>
          <a:xfrm>
            <a:off x="304800" y="1676400"/>
            <a:ext cx="8686800" cy="3539430"/>
          </a:xfrm>
          <a:prstGeom prst="rect">
            <a:avLst/>
          </a:prstGeom>
        </p:spPr>
        <p:txBody>
          <a:bodyPr wrap="square">
            <a:spAutoFit/>
          </a:bodyPr>
          <a:lstStyle/>
          <a:p>
            <a:pPr>
              <a:buNone/>
            </a:pPr>
            <a:r>
              <a:rPr lang="en-US" sz="4000" dirty="0"/>
              <a:t>MTDC=Direct Cost less the following</a:t>
            </a:r>
            <a:r>
              <a:rPr lang="en-US" sz="4000" dirty="0" smtClean="0"/>
              <a:t>:</a:t>
            </a:r>
          </a:p>
          <a:p>
            <a:pPr>
              <a:buNone/>
            </a:pPr>
            <a:endParaRPr lang="en-US" sz="4000" dirty="0"/>
          </a:p>
          <a:p>
            <a:pPr marL="1028700" lvl="1" indent="-571500">
              <a:buFont typeface="Arial" panose="020B0604020202020204" pitchFamily="34" charset="0"/>
              <a:buChar char="•"/>
            </a:pPr>
            <a:r>
              <a:rPr lang="en-US" sz="3600" dirty="0"/>
              <a:t>Equipment</a:t>
            </a:r>
          </a:p>
          <a:p>
            <a:pPr marL="1028700" lvl="1" indent="-571500">
              <a:buFont typeface="Arial" panose="020B0604020202020204" pitchFamily="34" charset="0"/>
              <a:buChar char="•"/>
            </a:pPr>
            <a:r>
              <a:rPr lang="en-US" sz="3600" dirty="0"/>
              <a:t>Contracts in excess of $25K</a:t>
            </a:r>
          </a:p>
          <a:p>
            <a:pPr marL="1028700" lvl="1" indent="-571500">
              <a:buFont typeface="Arial" panose="020B0604020202020204" pitchFamily="34" charset="0"/>
              <a:buChar char="•"/>
            </a:pPr>
            <a:r>
              <a:rPr lang="en-US" sz="3600" dirty="0"/>
              <a:t>Capital Expenditures</a:t>
            </a:r>
          </a:p>
          <a:p>
            <a:pPr marL="1028700" lvl="1" indent="-571500">
              <a:buFont typeface="Arial" panose="020B0604020202020204" pitchFamily="34" charset="0"/>
              <a:buChar char="•"/>
            </a:pPr>
            <a:r>
              <a:rPr lang="en-US" sz="3600" dirty="0" smtClean="0"/>
              <a:t>Pass-through funds</a:t>
            </a:r>
            <a:endParaRPr lang="en-US" sz="3600" dirty="0"/>
          </a:p>
        </p:txBody>
      </p:sp>
      <p:sp>
        <p:nvSpPr>
          <p:cNvPr id="5" name="Slide Number Placeholder 4"/>
          <p:cNvSpPr>
            <a:spLocks noGrp="1"/>
          </p:cNvSpPr>
          <p:nvPr>
            <p:ph type="sldNum" sz="quarter" idx="12"/>
          </p:nvPr>
        </p:nvSpPr>
        <p:spPr>
          <a:xfrm>
            <a:off x="6553200" y="6019800"/>
            <a:ext cx="2133600" cy="701675"/>
          </a:xfrm>
        </p:spPr>
        <p:txBody>
          <a:bodyPr/>
          <a:lstStyle/>
          <a:p>
            <a:pPr>
              <a:defRPr/>
            </a:pPr>
            <a:fld id="{F57CBFF0-3E49-4BB0-8140-B8AEDF30F9E6}" type="slidenum">
              <a:rPr lang="en-US" smtClean="0"/>
              <a:pPr>
                <a:defRPr/>
              </a:pPr>
              <a:t>28</a:t>
            </a:fld>
            <a:endParaRPr lang="en-US" dirty="0"/>
          </a:p>
        </p:txBody>
      </p:sp>
    </p:spTree>
    <p:extLst>
      <p:ext uri="{BB962C8B-B14F-4D97-AF65-F5344CB8AC3E}">
        <p14:creationId xmlns:p14="http://schemas.microsoft.com/office/powerpoint/2010/main" val="395862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Modified Total Direct Cost Example</a:t>
            </a:r>
          </a:p>
        </p:txBody>
      </p:sp>
      <p:graphicFrame>
        <p:nvGraphicFramePr>
          <p:cNvPr id="3" name="Table 2"/>
          <p:cNvGraphicFramePr>
            <a:graphicFrameLocks noGrp="1"/>
          </p:cNvGraphicFramePr>
          <p:nvPr>
            <p:extLst>
              <p:ext uri="{D42A27DB-BD31-4B8C-83A1-F6EECF244321}">
                <p14:modId xmlns:p14="http://schemas.microsoft.com/office/powerpoint/2010/main" val="1953220260"/>
              </p:ext>
            </p:extLst>
          </p:nvPr>
        </p:nvGraphicFramePr>
        <p:xfrm>
          <a:off x="304800" y="2057400"/>
          <a:ext cx="8610600" cy="1905000"/>
        </p:xfrm>
        <a:graphic>
          <a:graphicData uri="http://schemas.openxmlformats.org/drawingml/2006/table">
            <a:tbl>
              <a:tblPr>
                <a:tableStyleId>{5C22544A-7EE6-4342-B048-85BDC9FD1C3A}</a:tableStyleId>
              </a:tblPr>
              <a:tblGrid>
                <a:gridCol w="3200400"/>
                <a:gridCol w="1524000"/>
                <a:gridCol w="3886200"/>
              </a:tblGrid>
              <a:tr h="1143000">
                <a:tc>
                  <a:txBody>
                    <a:bodyPr/>
                    <a:lstStyle/>
                    <a:p>
                      <a:pPr algn="ctr" fontAlgn="ctr"/>
                      <a:r>
                        <a:rPr lang="en-US" sz="2000" b="1" u="none" strike="noStrike" dirty="0">
                          <a:effectLst/>
                        </a:rPr>
                        <a:t>Indirect Cost Pool ( A</a:t>
                      </a:r>
                      <a:r>
                        <a:rPr lang="en-US" sz="2000" b="1" u="none" strike="noStrike" dirty="0" smtClean="0">
                          <a:effectLst/>
                        </a:rPr>
                        <a:t>)-</a:t>
                      </a:r>
                      <a:r>
                        <a:rPr lang="en-US" sz="2000" u="none" strike="noStrike" dirty="0" smtClean="0">
                          <a:effectLst/>
                        </a:rPr>
                        <a:t>County Costs</a:t>
                      </a:r>
                      <a:endParaRPr lang="en-US" sz="2000" b="0" i="0" u="none" strike="noStrike" dirty="0">
                        <a:solidFill>
                          <a:srgbClr val="000000"/>
                        </a:solidFill>
                        <a:effectLst/>
                        <a:latin typeface="Calibri"/>
                      </a:endParaRPr>
                    </a:p>
                  </a:txBody>
                  <a:tcPr marL="9525" marR="9525" marT="9525" marB="0" anchor="ctr"/>
                </a:tc>
                <a:tc>
                  <a:txBody>
                    <a:bodyPr/>
                    <a:lstStyle/>
                    <a:p>
                      <a:pPr algn="ctr" fontAlgn="ctr"/>
                      <a:r>
                        <a:rPr lang="en-US" sz="2000" u="none" strike="noStrike" dirty="0">
                          <a:effectLst/>
                        </a:rPr>
                        <a:t> </a:t>
                      </a:r>
                      <a:r>
                        <a:rPr lang="en-US" sz="2000" u="none" strike="noStrike" dirty="0" smtClean="0">
                          <a:effectLst/>
                        </a:rPr>
                        <a:t>$4,175,000</a:t>
                      </a:r>
                      <a:endParaRPr lang="en-US" sz="2000" b="0" i="0" u="none" strike="noStrike" dirty="0">
                        <a:solidFill>
                          <a:srgbClr val="000000"/>
                        </a:solidFill>
                        <a:effectLst/>
                        <a:latin typeface="Calibri"/>
                      </a:endParaRPr>
                    </a:p>
                  </a:txBody>
                  <a:tcPr marL="9525" marR="9525" marT="9525" marB="0" anchor="ctr"/>
                </a:tc>
                <a:tc>
                  <a:txBody>
                    <a:bodyPr/>
                    <a:lstStyle/>
                    <a:p>
                      <a:pPr algn="l" fontAlgn="b"/>
                      <a:r>
                        <a:rPr lang="en-US" sz="2000" u="none" strike="noStrike" dirty="0" smtClean="0">
                          <a:effectLst/>
                        </a:rPr>
                        <a:t>Administrative Cost directly for county operations.</a:t>
                      </a:r>
                      <a:endParaRPr lang="en-US" sz="2000" b="0" i="0" u="none" strike="noStrike" dirty="0">
                        <a:solidFill>
                          <a:srgbClr val="000000"/>
                        </a:solidFill>
                        <a:effectLst/>
                        <a:latin typeface="Calibri"/>
                      </a:endParaRPr>
                    </a:p>
                  </a:txBody>
                  <a:tcPr marL="9525" marR="9525" marT="9525" marB="0" anchor="ctr"/>
                </a:tc>
              </a:tr>
              <a:tr h="762000">
                <a:tc>
                  <a:txBody>
                    <a:bodyPr/>
                    <a:lstStyle/>
                    <a:p>
                      <a:pPr algn="ctr" fontAlgn="ctr"/>
                      <a:r>
                        <a:rPr lang="en-US" sz="2000" b="1" u="none" strike="noStrike" dirty="0">
                          <a:effectLst/>
                        </a:rPr>
                        <a:t>Indirect Cost Pool (B) </a:t>
                      </a:r>
                      <a:endParaRPr lang="en-US" sz="2000" b="1" u="none" strike="noStrike" dirty="0" smtClean="0">
                        <a:effectLst/>
                      </a:endParaRPr>
                    </a:p>
                    <a:p>
                      <a:pPr algn="ctr" fontAlgn="ctr"/>
                      <a:r>
                        <a:rPr lang="en-US" sz="2000" b="0" u="none" strike="noStrike" dirty="0" smtClean="0">
                          <a:effectLst/>
                        </a:rPr>
                        <a:t>State</a:t>
                      </a:r>
                      <a:r>
                        <a:rPr lang="en-US" sz="2000" b="0" u="none" strike="noStrike" baseline="0" dirty="0" smtClean="0">
                          <a:effectLst/>
                        </a:rPr>
                        <a:t> Programs</a:t>
                      </a:r>
                      <a:endParaRPr lang="en-US" sz="2000" b="0" i="0" u="none" strike="noStrike" dirty="0">
                        <a:solidFill>
                          <a:srgbClr val="000000"/>
                        </a:solidFill>
                        <a:effectLst/>
                        <a:latin typeface="Calibri"/>
                      </a:endParaRPr>
                    </a:p>
                  </a:txBody>
                  <a:tcPr marL="9525" marR="9525" marT="9525" marB="0" anchor="ctr"/>
                </a:tc>
                <a:tc>
                  <a:txBody>
                    <a:bodyPr/>
                    <a:lstStyle/>
                    <a:p>
                      <a:pPr algn="ctr" fontAlgn="ctr"/>
                      <a:r>
                        <a:rPr lang="en-US" sz="2000" u="none" strike="noStrike" dirty="0" smtClean="0">
                          <a:effectLst/>
                        </a:rPr>
                        <a:t>$638,000</a:t>
                      </a:r>
                      <a:endParaRPr lang="en-US" sz="2000" b="0" i="0" u="none" strike="noStrike" dirty="0">
                        <a:solidFill>
                          <a:srgbClr val="000000"/>
                        </a:solidFill>
                        <a:effectLst/>
                        <a:latin typeface="Calibri"/>
                      </a:endParaRPr>
                    </a:p>
                  </a:txBody>
                  <a:tcPr marL="9525" marR="9525" marT="9525" marB="0" anchor="ctr"/>
                </a:tc>
                <a:tc>
                  <a:txBody>
                    <a:bodyPr/>
                    <a:lstStyle/>
                    <a:p>
                      <a:pPr algn="l" fontAlgn="b"/>
                      <a:r>
                        <a:rPr lang="en-US" sz="2000" u="none" strike="noStrike" dirty="0">
                          <a:effectLst/>
                        </a:rPr>
                        <a:t>Provide </a:t>
                      </a:r>
                      <a:r>
                        <a:rPr lang="en-US" sz="2000" u="none" strike="noStrike" dirty="0" smtClean="0">
                          <a:effectLst/>
                        </a:rPr>
                        <a:t>Administrative Support </a:t>
                      </a:r>
                      <a:r>
                        <a:rPr lang="en-US" sz="2000" u="none" strike="noStrike" dirty="0">
                          <a:effectLst/>
                        </a:rPr>
                        <a:t>to all </a:t>
                      </a:r>
                      <a:r>
                        <a:rPr lang="en-US" sz="2000" u="none" strike="noStrike" dirty="0" smtClean="0">
                          <a:effectLst/>
                        </a:rPr>
                        <a:t>programs.</a:t>
                      </a:r>
                      <a:endParaRPr lang="en-US" sz="2000" b="0" i="0" u="none" strike="noStrike" dirty="0">
                        <a:solidFill>
                          <a:srgbClr val="000000"/>
                        </a:solidFill>
                        <a:effectLst/>
                        <a:latin typeface="Calibri"/>
                      </a:endParaRPr>
                    </a:p>
                  </a:txBody>
                  <a:tcPr marL="9525" marR="9525" marT="9525" marB="0" anchor="ctr"/>
                </a:tc>
              </a:tr>
            </a:tbl>
          </a:graphicData>
        </a:graphic>
      </p:graphicFrame>
      <p:sp>
        <p:nvSpPr>
          <p:cNvPr id="5" name="Slide Number Placeholder 4"/>
          <p:cNvSpPr>
            <a:spLocks noGrp="1"/>
          </p:cNvSpPr>
          <p:nvPr>
            <p:ph type="sldNum" sz="quarter" idx="12"/>
          </p:nvPr>
        </p:nvSpPr>
        <p:spPr>
          <a:xfrm>
            <a:off x="6553200" y="5943600"/>
            <a:ext cx="2133600" cy="777875"/>
          </a:xfrm>
        </p:spPr>
        <p:txBody>
          <a:bodyPr/>
          <a:lstStyle/>
          <a:p>
            <a:pPr>
              <a:defRPr/>
            </a:pPr>
            <a:fld id="{F57CBFF0-3E49-4BB0-8140-B8AEDF30F9E6}" type="slidenum">
              <a:rPr lang="en-US" smtClean="0"/>
              <a:pPr>
                <a:defRPr/>
              </a:pPr>
              <a:t>29</a:t>
            </a:fld>
            <a:endParaRPr lang="en-US" dirty="0"/>
          </a:p>
        </p:txBody>
      </p:sp>
    </p:spTree>
    <p:extLst>
      <p:ext uri="{BB962C8B-B14F-4D97-AF65-F5344CB8AC3E}">
        <p14:creationId xmlns:p14="http://schemas.microsoft.com/office/powerpoint/2010/main" val="145357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What is Cost Allocation?</a:t>
            </a:r>
          </a:p>
        </p:txBody>
      </p:sp>
      <p:sp>
        <p:nvSpPr>
          <p:cNvPr id="3" name="Content Placeholder 2"/>
          <p:cNvSpPr>
            <a:spLocks noGrp="1"/>
          </p:cNvSpPr>
          <p:nvPr>
            <p:ph idx="1"/>
          </p:nvPr>
        </p:nvSpPr>
        <p:spPr/>
        <p:txBody>
          <a:bodyPr/>
          <a:lstStyle/>
          <a:p>
            <a:r>
              <a:rPr lang="en-US" dirty="0" smtClean="0"/>
              <a:t>Cost Allocation is simply a process used to allocate (assign) costs to one or more groups (programs).</a:t>
            </a:r>
          </a:p>
          <a:p>
            <a:endParaRPr lang="en-US" dirty="0"/>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3</a:t>
            </a:fld>
            <a:endParaRPr lang="en-US" dirty="0"/>
          </a:p>
        </p:txBody>
      </p:sp>
    </p:spTree>
    <p:extLst>
      <p:ext uri="{BB962C8B-B14F-4D97-AF65-F5344CB8AC3E}">
        <p14:creationId xmlns:p14="http://schemas.microsoft.com/office/powerpoint/2010/main" val="41010126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5943600"/>
            <a:ext cx="2133600" cy="777875"/>
          </a:xfrm>
        </p:spPr>
        <p:txBody>
          <a:bodyPr/>
          <a:lstStyle/>
          <a:p>
            <a:pPr>
              <a:defRPr/>
            </a:pPr>
            <a:fld id="{F57CBFF0-3E49-4BB0-8140-B8AEDF30F9E6}" type="slidenum">
              <a:rPr lang="en-US" smtClean="0"/>
              <a:pPr>
                <a:defRPr/>
              </a:pPr>
              <a:t>30</a:t>
            </a:fld>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143000"/>
            <a:ext cx="72390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152400" y="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Modified Total Direct Cost Example</a:t>
            </a:r>
          </a:p>
        </p:txBody>
      </p:sp>
    </p:spTree>
    <p:extLst>
      <p:ext uri="{BB962C8B-B14F-4D97-AF65-F5344CB8AC3E}">
        <p14:creationId xmlns:p14="http://schemas.microsoft.com/office/powerpoint/2010/main" val="1205511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style>
          <a:lnRef idx="0">
            <a:schemeClr val="accent2"/>
          </a:lnRef>
          <a:fillRef idx="3">
            <a:schemeClr val="accent2"/>
          </a:fillRef>
          <a:effectRef idx="3">
            <a:schemeClr val="accent2"/>
          </a:effectRef>
          <a:fontRef idx="minor">
            <a:schemeClr val="lt1"/>
          </a:fontRef>
        </p:style>
        <p:txBody>
          <a:bodyPr>
            <a:normAutofit/>
          </a:bodyPr>
          <a:lstStyle/>
          <a:p>
            <a:r>
              <a:rPr lang="en-US" sz="3600" b="1" dirty="0" smtClean="0">
                <a:latin typeface="Arial" panose="020B0604020202020204" pitchFamily="34" charset="0"/>
                <a:cs typeface="Arial" panose="020B0604020202020204" pitchFamily="34" charset="0"/>
              </a:rPr>
              <a:t>Submission Requirements</a:t>
            </a:r>
            <a:endParaRPr lang="en-US" sz="3600" b="1"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a:xfrm>
            <a:off x="762000" y="1371601"/>
            <a:ext cx="7924800" cy="5262979"/>
          </a:xfrm>
          <a:prstGeom prst="rect">
            <a:avLst/>
          </a:prstGeom>
        </p:spPr>
        <p:txBody>
          <a:bodyPr wrap="square">
            <a:spAutoFit/>
          </a:bodyPr>
          <a:lstStyle/>
          <a:p>
            <a:pPr marL="57150" indent="0">
              <a:buNone/>
            </a:pPr>
            <a:r>
              <a:rPr lang="en-US" sz="2800" b="1" dirty="0" smtClean="0"/>
              <a:t>Required Documentation:</a:t>
            </a:r>
          </a:p>
          <a:p>
            <a:pPr>
              <a:buFont typeface="Wingdings" panose="05000000000000000000" pitchFamily="2" charset="2"/>
              <a:buChar char="ü"/>
            </a:pPr>
            <a:r>
              <a:rPr lang="en-US" sz="2800" dirty="0" smtClean="0"/>
              <a:t>Worksheets and other relevant data cross referenced and reconciled to the financial data </a:t>
            </a:r>
          </a:p>
          <a:p>
            <a:pPr>
              <a:buFont typeface="Wingdings" panose="05000000000000000000" pitchFamily="2" charset="2"/>
              <a:buChar char="ü"/>
            </a:pPr>
            <a:r>
              <a:rPr lang="en-US" sz="2800" dirty="0" smtClean="0"/>
              <a:t>A copy of financial reports (financial statements, accounting reports, etc.)</a:t>
            </a:r>
          </a:p>
          <a:p>
            <a:pPr>
              <a:buFont typeface="Wingdings" panose="05000000000000000000" pitchFamily="2" charset="2"/>
              <a:buChar char="ü"/>
            </a:pPr>
            <a:r>
              <a:rPr lang="en-US" sz="2800" dirty="0" smtClean="0"/>
              <a:t>Direct Costs broken out between salaries and wages and other direct costs</a:t>
            </a:r>
          </a:p>
          <a:p>
            <a:pPr>
              <a:buFont typeface="Wingdings" panose="05000000000000000000" pitchFamily="2" charset="2"/>
              <a:buChar char="ü"/>
            </a:pPr>
            <a:r>
              <a:rPr lang="en-US" sz="2800" dirty="0" smtClean="0"/>
              <a:t>Organizational Chart along with functional statements noting the duties and responsibilities</a:t>
            </a:r>
          </a:p>
          <a:p>
            <a:pPr>
              <a:buFont typeface="Wingdings" panose="05000000000000000000" pitchFamily="2" charset="2"/>
              <a:buChar char="ü"/>
            </a:pPr>
            <a:r>
              <a:rPr lang="en-US" sz="2800" dirty="0" smtClean="0"/>
              <a:t>Required Certification</a:t>
            </a:r>
          </a:p>
        </p:txBody>
      </p:sp>
      <p:sp>
        <p:nvSpPr>
          <p:cNvPr id="6" name="Slide Number Placeholder 5"/>
          <p:cNvSpPr>
            <a:spLocks noGrp="1"/>
          </p:cNvSpPr>
          <p:nvPr>
            <p:ph type="sldNum" sz="quarter" idx="12"/>
          </p:nvPr>
        </p:nvSpPr>
        <p:spPr>
          <a:xfrm>
            <a:off x="6553200" y="5943600"/>
            <a:ext cx="2133600" cy="777875"/>
          </a:xfrm>
        </p:spPr>
        <p:txBody>
          <a:bodyPr/>
          <a:lstStyle/>
          <a:p>
            <a:fld id="{B1C07631-39F1-438D-ADFC-D8C670505C16}" type="slidenum">
              <a:rPr lang="en-US" smtClean="0"/>
              <a:t>31</a:t>
            </a:fld>
            <a:endParaRPr lang="en-US" dirty="0"/>
          </a:p>
        </p:txBody>
      </p:sp>
    </p:spTree>
    <p:extLst>
      <p:ext uri="{BB962C8B-B14F-4D97-AF65-F5344CB8AC3E}">
        <p14:creationId xmlns:p14="http://schemas.microsoft.com/office/powerpoint/2010/main" val="21641464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smtClean="0">
                <a:solidFill>
                  <a:schemeClr val="lt1"/>
                </a:solidFill>
                <a:latin typeface="Arial" panose="020B0604020202020204" pitchFamily="34" charset="0"/>
                <a:ea typeface="+mn-ea"/>
                <a:cs typeface="Arial" panose="020B0604020202020204" pitchFamily="34" charset="0"/>
              </a:rPr>
              <a:t>Programs </a:t>
            </a:r>
            <a:r>
              <a:rPr lang="en-US" sz="3600" b="1" dirty="0">
                <a:solidFill>
                  <a:schemeClr val="lt1"/>
                </a:solidFill>
                <a:latin typeface="Arial" panose="020B0604020202020204" pitchFamily="34" charset="0"/>
                <a:ea typeface="+mn-ea"/>
                <a:cs typeface="Arial" panose="020B0604020202020204" pitchFamily="34" charset="0"/>
              </a:rPr>
              <a:t>and Cost Allocation</a:t>
            </a:r>
          </a:p>
        </p:txBody>
      </p:sp>
      <p:sp>
        <p:nvSpPr>
          <p:cNvPr id="3" name="TextBox 2"/>
          <p:cNvSpPr txBox="1"/>
          <p:nvPr/>
        </p:nvSpPr>
        <p:spPr>
          <a:xfrm>
            <a:off x="381001" y="1447800"/>
            <a:ext cx="8610600" cy="3970318"/>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Communication</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Understanding of Program operations</a:t>
            </a:r>
          </a:p>
          <a:p>
            <a:pPr marL="285750" indent="-28575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Monitor expenditures to determine impact on indirect rate(s)</a:t>
            </a:r>
          </a:p>
          <a:p>
            <a:pPr marL="285750" indent="-28575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Assess the impact of programmatic changes</a:t>
            </a:r>
          </a:p>
          <a:p>
            <a:pPr marL="285750" indent="-285750">
              <a:buFont typeface="Arial" panose="020B0604020202020204" pitchFamily="34" charset="0"/>
              <a:buChar char="•"/>
            </a:pPr>
            <a:endParaRPr lang="en-US" sz="2800" dirty="0"/>
          </a:p>
        </p:txBody>
      </p:sp>
      <p:sp>
        <p:nvSpPr>
          <p:cNvPr id="5" name="Slide Number Placeholder 4"/>
          <p:cNvSpPr>
            <a:spLocks noGrp="1"/>
          </p:cNvSpPr>
          <p:nvPr>
            <p:ph type="sldNum" sz="quarter" idx="12"/>
          </p:nvPr>
        </p:nvSpPr>
        <p:spPr>
          <a:xfrm>
            <a:off x="6553200" y="6019800"/>
            <a:ext cx="2133600" cy="625475"/>
          </a:xfrm>
        </p:spPr>
        <p:txBody>
          <a:bodyPr/>
          <a:lstStyle/>
          <a:p>
            <a:pPr>
              <a:defRPr/>
            </a:pPr>
            <a:fld id="{F57CBFF0-3E49-4BB0-8140-B8AEDF30F9E6}" type="slidenum">
              <a:rPr lang="en-US" smtClean="0"/>
              <a:pPr>
                <a:defRPr/>
              </a:pPr>
              <a:t>32</a:t>
            </a:fld>
            <a:endParaRPr lang="en-US" dirty="0"/>
          </a:p>
        </p:txBody>
      </p:sp>
    </p:spTree>
    <p:extLst>
      <p:ext uri="{BB962C8B-B14F-4D97-AF65-F5344CB8AC3E}">
        <p14:creationId xmlns:p14="http://schemas.microsoft.com/office/powerpoint/2010/main" val="917756330"/>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dldenson\AppData\Local\Microsoft\Windows\INetCache\IE\WETZI3W8\sbGroup[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057400"/>
            <a:ext cx="6083300" cy="28448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480457" y="849086"/>
            <a:ext cx="6096000" cy="584775"/>
          </a:xfrm>
          <a:prstGeom prst="rect">
            <a:avLst/>
          </a:prstGeom>
          <a:noFill/>
        </p:spPr>
        <p:txBody>
          <a:bodyPr wrap="square" rtlCol="0">
            <a:spAutoFit/>
          </a:bodyPr>
          <a:lstStyle/>
          <a:p>
            <a:pPr algn="ctr"/>
            <a:r>
              <a:rPr lang="en-US" sz="3200" b="1" dirty="0" smtClean="0"/>
              <a:t>COST ALLOCATION SCENARIOS</a:t>
            </a:r>
            <a:endParaRPr lang="en-US" sz="3200" b="1" dirty="0"/>
          </a:p>
        </p:txBody>
      </p:sp>
      <p:sp>
        <p:nvSpPr>
          <p:cNvPr id="3" name="Slide Number Placeholder 2"/>
          <p:cNvSpPr>
            <a:spLocks noGrp="1"/>
          </p:cNvSpPr>
          <p:nvPr>
            <p:ph type="sldNum" sz="quarter" idx="12"/>
          </p:nvPr>
        </p:nvSpPr>
        <p:spPr>
          <a:xfrm>
            <a:off x="6553200" y="6019800"/>
            <a:ext cx="2133600" cy="701675"/>
          </a:xfrm>
        </p:spPr>
        <p:txBody>
          <a:bodyPr/>
          <a:lstStyle/>
          <a:p>
            <a:pPr>
              <a:defRPr/>
            </a:pPr>
            <a:fld id="{5FBE0E10-6F68-4C21-9F71-063DE4553860}" type="slidenum">
              <a:rPr lang="en-US" smtClean="0"/>
              <a:pPr>
                <a:defRPr/>
              </a:pPr>
              <a:t>33</a:t>
            </a:fld>
            <a:endParaRPr lang="en-US" dirty="0"/>
          </a:p>
        </p:txBody>
      </p:sp>
    </p:spTree>
    <p:extLst>
      <p:ext uri="{BB962C8B-B14F-4D97-AF65-F5344CB8AC3E}">
        <p14:creationId xmlns:p14="http://schemas.microsoft.com/office/powerpoint/2010/main" val="3442488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685800"/>
            <a:ext cx="8229600" cy="5562600"/>
          </a:xfrm>
        </p:spPr>
        <p:txBody>
          <a:bodyPr>
            <a:normAutofit/>
          </a:bodyPr>
          <a:lstStyle/>
          <a:p>
            <a:pPr marL="0" indent="0">
              <a:buNone/>
            </a:pPr>
            <a:r>
              <a:rPr lang="en-US" b="1" dirty="0" smtClean="0"/>
              <a:t>Question #1</a:t>
            </a:r>
          </a:p>
          <a:p>
            <a:pPr marL="0" indent="0">
              <a:buNone/>
            </a:pPr>
            <a:endParaRPr lang="en-US" b="1" dirty="0" smtClean="0"/>
          </a:p>
          <a:p>
            <a:pPr marL="0" indent="0">
              <a:buNone/>
            </a:pPr>
            <a:r>
              <a:rPr lang="en-US" b="1" dirty="0" smtClean="0"/>
              <a:t>Your auditor has requested documentation to show that you are using your approved indirect rate. </a:t>
            </a:r>
          </a:p>
          <a:p>
            <a:pPr marL="0" indent="0">
              <a:buNone/>
            </a:pPr>
            <a:endParaRPr lang="en-US" b="1" dirty="0" smtClean="0"/>
          </a:p>
          <a:p>
            <a:pPr marL="0" indent="0">
              <a:buNone/>
            </a:pPr>
            <a:r>
              <a:rPr lang="en-US" b="1" dirty="0" smtClean="0"/>
              <a:t>What information do you provide? </a:t>
            </a:r>
          </a:p>
        </p:txBody>
      </p:sp>
      <p:sp>
        <p:nvSpPr>
          <p:cNvPr id="3" name="Slide Number Placeholder 2"/>
          <p:cNvSpPr>
            <a:spLocks noGrp="1"/>
          </p:cNvSpPr>
          <p:nvPr>
            <p:ph type="sldNum" sz="quarter" idx="12"/>
          </p:nvPr>
        </p:nvSpPr>
        <p:spPr>
          <a:xfrm>
            <a:off x="6553200" y="6019800"/>
            <a:ext cx="2133600" cy="701675"/>
          </a:xfrm>
        </p:spPr>
        <p:txBody>
          <a:bodyPr/>
          <a:lstStyle/>
          <a:p>
            <a:fld id="{B1C07631-39F1-438D-ADFC-D8C670505C16}" type="slidenum">
              <a:rPr lang="en-US" smtClean="0"/>
              <a:t>34</a:t>
            </a:fld>
            <a:endParaRPr lang="en-US" dirty="0"/>
          </a:p>
        </p:txBody>
      </p:sp>
    </p:spTree>
    <p:extLst>
      <p:ext uri="{BB962C8B-B14F-4D97-AF65-F5344CB8AC3E}">
        <p14:creationId xmlns:p14="http://schemas.microsoft.com/office/powerpoint/2010/main" val="1831956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019800"/>
          </a:xfrm>
        </p:spPr>
        <p:txBody>
          <a:bodyPr>
            <a:normAutofit/>
          </a:bodyPr>
          <a:lstStyle/>
          <a:p>
            <a:pPr marL="0" lvl="0" indent="0">
              <a:buNone/>
            </a:pPr>
            <a:r>
              <a:rPr lang="en-US" sz="3000" b="1" dirty="0" smtClean="0">
                <a:solidFill>
                  <a:prstClr val="black"/>
                </a:solidFill>
              </a:rPr>
              <a:t>Question # 2</a:t>
            </a:r>
          </a:p>
          <a:p>
            <a:pPr marL="0" lvl="0" indent="0">
              <a:buNone/>
            </a:pPr>
            <a:endParaRPr lang="en-US" sz="3000" b="1" dirty="0" smtClean="0">
              <a:solidFill>
                <a:prstClr val="black"/>
              </a:solidFill>
            </a:endParaRPr>
          </a:p>
          <a:p>
            <a:pPr marL="0" lvl="0" indent="0">
              <a:buNone/>
            </a:pPr>
            <a:r>
              <a:rPr lang="en-US" sz="3000" b="1" dirty="0" smtClean="0">
                <a:solidFill>
                  <a:prstClr val="black"/>
                </a:solidFill>
              </a:rPr>
              <a:t>You have a program that has indicated that they cannot afford to pay your “high” indirect rate.</a:t>
            </a:r>
          </a:p>
          <a:p>
            <a:pPr marL="0" lvl="0" indent="0">
              <a:buNone/>
            </a:pPr>
            <a:endParaRPr lang="en-US" sz="3000" b="1" dirty="0" smtClean="0">
              <a:solidFill>
                <a:prstClr val="black"/>
              </a:solidFill>
            </a:endParaRPr>
          </a:p>
          <a:p>
            <a:pPr marL="0" lvl="0" indent="0">
              <a:buNone/>
            </a:pPr>
            <a:r>
              <a:rPr lang="en-US" sz="3000" b="1" dirty="0" smtClean="0">
                <a:solidFill>
                  <a:prstClr val="black"/>
                </a:solidFill>
              </a:rPr>
              <a:t>What are your options?</a:t>
            </a:r>
          </a:p>
          <a:p>
            <a:pPr marL="0" lvl="0" indent="0">
              <a:buNone/>
            </a:pPr>
            <a:endParaRPr lang="en-US" sz="3000" dirty="0">
              <a:solidFill>
                <a:prstClr val="black"/>
              </a:solidFill>
            </a:endParaRPr>
          </a:p>
          <a:p>
            <a:pPr lvl="0"/>
            <a:endParaRPr lang="en-US" sz="3000" dirty="0">
              <a:solidFill>
                <a:prstClr val="black"/>
              </a:solidFill>
            </a:endParaRPr>
          </a:p>
          <a:p>
            <a:endParaRPr lang="en-US" dirty="0"/>
          </a:p>
        </p:txBody>
      </p:sp>
      <p:sp>
        <p:nvSpPr>
          <p:cNvPr id="4" name="Slide Number Placeholder 3"/>
          <p:cNvSpPr>
            <a:spLocks noGrp="1"/>
          </p:cNvSpPr>
          <p:nvPr>
            <p:ph type="sldNum" sz="quarter" idx="12"/>
          </p:nvPr>
        </p:nvSpPr>
        <p:spPr>
          <a:xfrm>
            <a:off x="6553200" y="6172200"/>
            <a:ext cx="2133600" cy="396875"/>
          </a:xfrm>
        </p:spPr>
        <p:txBody>
          <a:bodyPr/>
          <a:lstStyle/>
          <a:p>
            <a:fld id="{B1C07631-39F1-438D-ADFC-D8C670505C16}" type="slidenum">
              <a:rPr lang="en-US" smtClean="0"/>
              <a:t>35</a:t>
            </a:fld>
            <a:endParaRPr lang="en-US" dirty="0"/>
          </a:p>
        </p:txBody>
      </p:sp>
    </p:spTree>
    <p:extLst>
      <p:ext uri="{BB962C8B-B14F-4D97-AF65-F5344CB8AC3E}">
        <p14:creationId xmlns:p14="http://schemas.microsoft.com/office/powerpoint/2010/main" val="1191868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248400"/>
          </a:xfrm>
        </p:spPr>
        <p:txBody>
          <a:bodyPr>
            <a:normAutofit/>
          </a:bodyPr>
          <a:lstStyle/>
          <a:p>
            <a:pPr marL="0" lvl="0" indent="0">
              <a:buNone/>
            </a:pPr>
            <a:r>
              <a:rPr lang="en-US" sz="3000" b="1" dirty="0" smtClean="0">
                <a:solidFill>
                  <a:prstClr val="black"/>
                </a:solidFill>
              </a:rPr>
              <a:t>QUESTION #3</a:t>
            </a:r>
          </a:p>
          <a:p>
            <a:pPr marL="0" lvl="0" indent="0">
              <a:buNone/>
            </a:pPr>
            <a:endParaRPr lang="en-US" sz="3000" b="1" dirty="0">
              <a:solidFill>
                <a:prstClr val="black"/>
              </a:solidFill>
            </a:endParaRPr>
          </a:p>
          <a:p>
            <a:pPr marL="0" lvl="0" indent="0">
              <a:buNone/>
            </a:pPr>
            <a:r>
              <a:rPr lang="en-US" sz="3000" b="1" dirty="0" smtClean="0">
                <a:solidFill>
                  <a:prstClr val="black"/>
                </a:solidFill>
              </a:rPr>
              <a:t>You have a new program with an indirect rate that is capped below your approved rate.</a:t>
            </a:r>
          </a:p>
          <a:p>
            <a:pPr marL="0" lvl="0" indent="0">
              <a:buNone/>
            </a:pPr>
            <a:endParaRPr lang="en-US" sz="3000" b="1" dirty="0" smtClean="0">
              <a:solidFill>
                <a:prstClr val="black"/>
              </a:solidFill>
            </a:endParaRPr>
          </a:p>
          <a:p>
            <a:pPr marL="0" lvl="0" indent="0">
              <a:buNone/>
            </a:pPr>
            <a:r>
              <a:rPr lang="en-US" sz="3000" b="1" dirty="0" smtClean="0">
                <a:solidFill>
                  <a:prstClr val="black"/>
                </a:solidFill>
              </a:rPr>
              <a:t>What are your options for allocating the indirect rate? </a:t>
            </a:r>
          </a:p>
          <a:p>
            <a:pPr marL="0" lvl="0" indent="0">
              <a:buNone/>
            </a:pPr>
            <a:endParaRPr lang="en-US" sz="3000" dirty="0">
              <a:solidFill>
                <a:prstClr val="black"/>
              </a:solidFill>
            </a:endParaRPr>
          </a:p>
        </p:txBody>
      </p:sp>
      <p:sp>
        <p:nvSpPr>
          <p:cNvPr id="4" name="Slide Number Placeholder 3"/>
          <p:cNvSpPr>
            <a:spLocks noGrp="1"/>
          </p:cNvSpPr>
          <p:nvPr>
            <p:ph type="sldNum" sz="quarter" idx="12"/>
          </p:nvPr>
        </p:nvSpPr>
        <p:spPr>
          <a:xfrm>
            <a:off x="6553200" y="6019800"/>
            <a:ext cx="2133600" cy="625475"/>
          </a:xfrm>
        </p:spPr>
        <p:txBody>
          <a:bodyPr/>
          <a:lstStyle/>
          <a:p>
            <a:fld id="{B1C07631-39F1-438D-ADFC-D8C670505C16}" type="slidenum">
              <a:rPr lang="en-US" smtClean="0"/>
              <a:t>36</a:t>
            </a:fld>
            <a:endParaRPr lang="en-US" dirty="0"/>
          </a:p>
        </p:txBody>
      </p:sp>
    </p:spTree>
    <p:extLst>
      <p:ext uri="{BB962C8B-B14F-4D97-AF65-F5344CB8AC3E}">
        <p14:creationId xmlns:p14="http://schemas.microsoft.com/office/powerpoint/2010/main" val="2774556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229600" cy="5943600"/>
          </a:xfrm>
        </p:spPr>
        <p:txBody>
          <a:bodyPr>
            <a:normAutofit/>
          </a:bodyPr>
          <a:lstStyle/>
          <a:p>
            <a:pPr marL="0" indent="0">
              <a:buNone/>
            </a:pPr>
            <a:r>
              <a:rPr lang="en-US" b="1" dirty="0" smtClean="0"/>
              <a:t>Question #4</a:t>
            </a:r>
          </a:p>
          <a:p>
            <a:pPr marL="0" indent="0">
              <a:buNone/>
            </a:pPr>
            <a:endParaRPr lang="en-US" b="1" dirty="0" smtClean="0"/>
          </a:p>
          <a:p>
            <a:pPr marL="0" indent="0">
              <a:buNone/>
            </a:pPr>
            <a:r>
              <a:rPr lang="en-US" b="1" dirty="0" smtClean="0"/>
              <a:t>Due to reasons beyond your control, a program will not spend all of the projected direct costs you estimated during the preparation of your plan. </a:t>
            </a:r>
          </a:p>
          <a:p>
            <a:pPr marL="0" indent="0">
              <a:buNone/>
            </a:pPr>
            <a:endParaRPr lang="en-US" b="1" dirty="0"/>
          </a:p>
          <a:p>
            <a:pPr marL="0" indent="0">
              <a:buNone/>
            </a:pPr>
            <a:r>
              <a:rPr lang="en-US" b="1" dirty="0" smtClean="0"/>
              <a:t>What are your options for indirect </a:t>
            </a:r>
            <a:r>
              <a:rPr lang="en-US" b="1" dirty="0"/>
              <a:t>recovery? </a:t>
            </a:r>
          </a:p>
          <a:p>
            <a:pPr marL="0" indent="0">
              <a:buNone/>
            </a:pPr>
            <a:endParaRPr lang="en-US" dirty="0"/>
          </a:p>
        </p:txBody>
      </p:sp>
      <p:sp>
        <p:nvSpPr>
          <p:cNvPr id="4" name="Slide Number Placeholder 3"/>
          <p:cNvSpPr>
            <a:spLocks noGrp="1"/>
          </p:cNvSpPr>
          <p:nvPr>
            <p:ph type="sldNum" sz="quarter" idx="12"/>
          </p:nvPr>
        </p:nvSpPr>
        <p:spPr>
          <a:xfrm>
            <a:off x="6553200" y="5943600"/>
            <a:ext cx="2133600" cy="777875"/>
          </a:xfrm>
        </p:spPr>
        <p:txBody>
          <a:bodyPr/>
          <a:lstStyle/>
          <a:p>
            <a:fld id="{B1C07631-39F1-438D-ADFC-D8C670505C16}" type="slidenum">
              <a:rPr lang="en-US" smtClean="0"/>
              <a:t>37</a:t>
            </a:fld>
            <a:endParaRPr lang="en-US" dirty="0"/>
          </a:p>
        </p:txBody>
      </p:sp>
    </p:spTree>
    <p:extLst>
      <p:ext uri="{BB962C8B-B14F-4D97-AF65-F5344CB8AC3E}">
        <p14:creationId xmlns:p14="http://schemas.microsoft.com/office/powerpoint/2010/main" val="618723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a:bodyPr>
          <a:lstStyle/>
          <a:p>
            <a:pPr marL="0" indent="0">
              <a:buNone/>
            </a:pPr>
            <a:r>
              <a:rPr lang="en-US" b="1" dirty="0" smtClean="0"/>
              <a:t>Question #5</a:t>
            </a:r>
          </a:p>
          <a:p>
            <a:pPr marL="0" indent="0">
              <a:buNone/>
            </a:pPr>
            <a:endParaRPr lang="en-US" b="1" dirty="0" smtClean="0"/>
          </a:p>
          <a:p>
            <a:pPr marL="0" indent="0">
              <a:buNone/>
            </a:pPr>
            <a:r>
              <a:rPr lang="en-US" b="1" dirty="0" smtClean="0"/>
              <a:t>You find out during the middle of the fiscal year that your administrative costs will be increasing by 15% due to new software. </a:t>
            </a:r>
          </a:p>
          <a:p>
            <a:pPr marL="0" indent="0">
              <a:buNone/>
            </a:pPr>
            <a:endParaRPr lang="en-US" b="1" dirty="0"/>
          </a:p>
          <a:p>
            <a:pPr marL="0" indent="0">
              <a:buNone/>
            </a:pPr>
            <a:r>
              <a:rPr lang="en-US" b="1" dirty="0" smtClean="0"/>
              <a:t>How does this impact your indirect rate? </a:t>
            </a:r>
          </a:p>
          <a:p>
            <a:pPr marL="0" indent="0">
              <a:buNone/>
            </a:pPr>
            <a:endParaRPr lang="en-US" dirty="0"/>
          </a:p>
        </p:txBody>
      </p:sp>
      <p:sp>
        <p:nvSpPr>
          <p:cNvPr id="4" name="Slide Number Placeholder 3"/>
          <p:cNvSpPr>
            <a:spLocks noGrp="1"/>
          </p:cNvSpPr>
          <p:nvPr>
            <p:ph type="sldNum" sz="quarter" idx="12"/>
          </p:nvPr>
        </p:nvSpPr>
        <p:spPr>
          <a:xfrm>
            <a:off x="6553200" y="6172200"/>
            <a:ext cx="2133600" cy="365125"/>
          </a:xfrm>
        </p:spPr>
        <p:txBody>
          <a:bodyPr/>
          <a:lstStyle/>
          <a:p>
            <a:fld id="{B1C07631-39F1-438D-ADFC-D8C670505C16}" type="slidenum">
              <a:rPr lang="en-US" smtClean="0"/>
              <a:t>38</a:t>
            </a:fld>
            <a:endParaRPr lang="en-US" dirty="0"/>
          </a:p>
        </p:txBody>
      </p:sp>
    </p:spTree>
    <p:extLst>
      <p:ext uri="{BB962C8B-B14F-4D97-AF65-F5344CB8AC3E}">
        <p14:creationId xmlns:p14="http://schemas.microsoft.com/office/powerpoint/2010/main" val="2626031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a:bodyPr>
          <a:lstStyle/>
          <a:p>
            <a:pPr marL="0" indent="0">
              <a:buNone/>
            </a:pPr>
            <a:r>
              <a:rPr lang="en-US" b="1" dirty="0" smtClean="0"/>
              <a:t>Question #6</a:t>
            </a:r>
          </a:p>
          <a:p>
            <a:pPr marL="0" indent="0">
              <a:buNone/>
            </a:pPr>
            <a:endParaRPr lang="en-US" b="1" dirty="0" smtClean="0"/>
          </a:p>
          <a:p>
            <a:pPr marL="0" indent="0">
              <a:buNone/>
            </a:pPr>
            <a:r>
              <a:rPr lang="en-US" b="1" dirty="0" smtClean="0"/>
              <a:t>The auditors have requested documentation to support how you identify indirect costs vs. direct costs. </a:t>
            </a:r>
          </a:p>
          <a:p>
            <a:pPr marL="0" indent="0">
              <a:buNone/>
            </a:pPr>
            <a:endParaRPr lang="en-US" b="1" dirty="0" smtClean="0"/>
          </a:p>
          <a:p>
            <a:pPr marL="0" indent="0">
              <a:buNone/>
            </a:pPr>
            <a:r>
              <a:rPr lang="en-US" b="1" dirty="0" smtClean="0"/>
              <a:t>What information or documentation do you provide? </a:t>
            </a:r>
          </a:p>
          <a:p>
            <a:endParaRPr lang="en-US" dirty="0"/>
          </a:p>
          <a:p>
            <a:endParaRPr lang="en-US" dirty="0"/>
          </a:p>
        </p:txBody>
      </p:sp>
      <p:sp>
        <p:nvSpPr>
          <p:cNvPr id="4" name="Slide Number Placeholder 3"/>
          <p:cNvSpPr>
            <a:spLocks noGrp="1"/>
          </p:cNvSpPr>
          <p:nvPr>
            <p:ph type="sldNum" sz="quarter" idx="12"/>
          </p:nvPr>
        </p:nvSpPr>
        <p:spPr>
          <a:xfrm>
            <a:off x="6553200" y="6019800"/>
            <a:ext cx="2133600" cy="701675"/>
          </a:xfrm>
        </p:spPr>
        <p:txBody>
          <a:bodyPr/>
          <a:lstStyle/>
          <a:p>
            <a:fld id="{B1C07631-39F1-438D-ADFC-D8C670505C16}" type="slidenum">
              <a:rPr lang="en-US" smtClean="0"/>
              <a:t>39</a:t>
            </a:fld>
            <a:endParaRPr lang="en-US" dirty="0"/>
          </a:p>
        </p:txBody>
      </p:sp>
    </p:spTree>
    <p:extLst>
      <p:ext uri="{BB962C8B-B14F-4D97-AF65-F5344CB8AC3E}">
        <p14:creationId xmlns:p14="http://schemas.microsoft.com/office/powerpoint/2010/main" val="220715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a:bodyPr>
          <a:lstStyle/>
          <a:p>
            <a:r>
              <a:rPr lang="en-US" sz="3600" b="1" dirty="0" smtClean="0">
                <a:solidFill>
                  <a:schemeClr val="lt1"/>
                </a:solidFill>
                <a:latin typeface="Arial" panose="020B0604020202020204" pitchFamily="34" charset="0"/>
                <a:ea typeface="+mn-ea"/>
                <a:cs typeface="Arial" panose="020B0604020202020204" pitchFamily="34" charset="0"/>
              </a:rPr>
              <a:t>What is the Purpose of Cost Allocation?</a:t>
            </a:r>
            <a:endParaRPr lang="en-US" sz="3600" b="1" dirty="0">
              <a:solidFill>
                <a:schemeClr val="lt1"/>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p:txBody>
          <a:bodyPr>
            <a:normAutofit/>
          </a:bodyPr>
          <a:lstStyle/>
          <a:p>
            <a:pPr>
              <a:lnSpc>
                <a:spcPct val="200000"/>
              </a:lnSpc>
            </a:pPr>
            <a:r>
              <a:rPr lang="en-US" dirty="0" smtClean="0"/>
              <a:t>Costs Recovery</a:t>
            </a:r>
          </a:p>
          <a:p>
            <a:pPr>
              <a:lnSpc>
                <a:spcPct val="200000"/>
              </a:lnSpc>
            </a:pPr>
            <a:r>
              <a:rPr lang="en-US" dirty="0" smtClean="0"/>
              <a:t>Fair and Equitable Distribution of costs</a:t>
            </a:r>
          </a:p>
          <a:p>
            <a:pPr>
              <a:lnSpc>
                <a:spcPct val="200000"/>
              </a:lnSpc>
            </a:pPr>
            <a:r>
              <a:rPr lang="en-US" dirty="0" smtClean="0"/>
              <a:t>Business Analysis</a:t>
            </a:r>
            <a:endParaRPr lang="en-US" dirty="0"/>
          </a:p>
        </p:txBody>
      </p:sp>
      <p:sp>
        <p:nvSpPr>
          <p:cNvPr id="5" name="Slide Number Placeholder 4"/>
          <p:cNvSpPr>
            <a:spLocks noGrp="1"/>
          </p:cNvSpPr>
          <p:nvPr>
            <p:ph type="sldNum" sz="quarter" idx="12"/>
          </p:nvPr>
        </p:nvSpPr>
        <p:spPr>
          <a:xfrm>
            <a:off x="6553200" y="5867400"/>
            <a:ext cx="2133600" cy="854075"/>
          </a:xfrm>
        </p:spPr>
        <p:txBody>
          <a:bodyPr/>
          <a:lstStyle/>
          <a:p>
            <a:fld id="{B1C07631-39F1-438D-ADFC-D8C670505C16}" type="slidenum">
              <a:rPr lang="en-US" smtClean="0"/>
              <a:t>4</a:t>
            </a:fld>
            <a:endParaRPr lang="en-US" dirty="0"/>
          </a:p>
        </p:txBody>
      </p:sp>
    </p:spTree>
    <p:extLst>
      <p:ext uri="{BB962C8B-B14F-4D97-AF65-F5344CB8AC3E}">
        <p14:creationId xmlns:p14="http://schemas.microsoft.com/office/powerpoint/2010/main" val="1342624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Requirements for Costs</a:t>
            </a:r>
          </a:p>
        </p:txBody>
      </p:sp>
      <p:sp>
        <p:nvSpPr>
          <p:cNvPr id="3" name="Content Placeholder 2"/>
          <p:cNvSpPr>
            <a:spLocks noGrp="1"/>
          </p:cNvSpPr>
          <p:nvPr>
            <p:ph idx="1"/>
          </p:nvPr>
        </p:nvSpPr>
        <p:spPr>
          <a:xfrm>
            <a:off x="457200" y="1524000"/>
            <a:ext cx="8229600" cy="4525963"/>
          </a:xfrm>
        </p:spPr>
        <p:txBody>
          <a:bodyPr/>
          <a:lstStyle/>
          <a:p>
            <a:r>
              <a:rPr lang="en-US" dirty="0" smtClean="0"/>
              <a:t>Reasonable</a:t>
            </a:r>
          </a:p>
          <a:p>
            <a:r>
              <a:rPr lang="en-US" dirty="0" smtClean="0"/>
              <a:t>Allowable</a:t>
            </a:r>
          </a:p>
          <a:p>
            <a:r>
              <a:rPr lang="en-US" dirty="0" smtClean="0"/>
              <a:t>Allocable </a:t>
            </a:r>
          </a:p>
          <a:p>
            <a:r>
              <a:rPr lang="en-US" dirty="0" smtClean="0"/>
              <a:t>Consistent Treatment</a:t>
            </a:r>
          </a:p>
          <a:p>
            <a:r>
              <a:rPr lang="en-US" dirty="0" smtClean="0"/>
              <a:t>Be Adequately Documented</a:t>
            </a:r>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5</a:t>
            </a:fld>
            <a:endParaRPr lang="en-US" dirty="0"/>
          </a:p>
        </p:txBody>
      </p:sp>
    </p:spTree>
    <p:extLst>
      <p:ext uri="{BB962C8B-B14F-4D97-AF65-F5344CB8AC3E}">
        <p14:creationId xmlns:p14="http://schemas.microsoft.com/office/powerpoint/2010/main" val="3910989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71" y="1524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Direct </a:t>
            </a:r>
            <a:r>
              <a:rPr lang="en-US" sz="3600" b="1" dirty="0" smtClean="0">
                <a:solidFill>
                  <a:schemeClr val="lt1"/>
                </a:solidFill>
                <a:latin typeface="Arial" panose="020B0604020202020204" pitchFamily="34" charset="0"/>
                <a:ea typeface="+mn-ea"/>
                <a:cs typeface="Arial" panose="020B0604020202020204" pitchFamily="34" charset="0"/>
              </a:rPr>
              <a:t>vs. </a:t>
            </a:r>
            <a:r>
              <a:rPr lang="en-US" sz="3600" b="1" dirty="0">
                <a:solidFill>
                  <a:schemeClr val="lt1"/>
                </a:solidFill>
                <a:latin typeface="Arial" panose="020B0604020202020204" pitchFamily="34" charset="0"/>
                <a:ea typeface="+mn-ea"/>
                <a:cs typeface="Arial" panose="020B0604020202020204" pitchFamily="34" charset="0"/>
              </a:rPr>
              <a:t>Indirect</a:t>
            </a:r>
          </a:p>
        </p:txBody>
      </p:sp>
      <p:sp>
        <p:nvSpPr>
          <p:cNvPr id="3" name="Content Placeholder 2"/>
          <p:cNvSpPr>
            <a:spLocks noGrp="1"/>
          </p:cNvSpPr>
          <p:nvPr>
            <p:ph idx="1"/>
          </p:nvPr>
        </p:nvSpPr>
        <p:spPr/>
        <p:txBody>
          <a:bodyPr>
            <a:normAutofit lnSpcReduction="10000"/>
          </a:bodyPr>
          <a:lstStyle/>
          <a:p>
            <a:r>
              <a:rPr lang="en-US" b="1" dirty="0" smtClean="0"/>
              <a:t>Direct Costs- </a:t>
            </a:r>
            <a:r>
              <a:rPr lang="en-US" dirty="0" smtClean="0"/>
              <a:t>Costs that can be specifically identified with a particular program or department. </a:t>
            </a:r>
          </a:p>
          <a:p>
            <a:endParaRPr lang="en-US" dirty="0"/>
          </a:p>
          <a:p>
            <a:r>
              <a:rPr lang="en-US" b="1" dirty="0" smtClean="0"/>
              <a:t>Indirect Costs- </a:t>
            </a:r>
            <a:r>
              <a:rPr lang="en-US" dirty="0" smtClean="0"/>
              <a:t>Administrative and operational costs that  benefit more than one program or department </a:t>
            </a:r>
            <a:r>
              <a:rPr lang="en-US" u="sng" dirty="0" smtClean="0"/>
              <a:t>and</a:t>
            </a:r>
            <a:r>
              <a:rPr lang="en-US" dirty="0" smtClean="0"/>
              <a:t> cannot be readily assigned to a specific program. Ex. District Operations.</a:t>
            </a:r>
            <a:endParaRPr lang="en-US" dirty="0"/>
          </a:p>
        </p:txBody>
      </p:sp>
      <p:sp>
        <p:nvSpPr>
          <p:cNvPr id="4" name="Slide Number Placeholder 3"/>
          <p:cNvSpPr>
            <a:spLocks noGrp="1"/>
          </p:cNvSpPr>
          <p:nvPr>
            <p:ph type="sldNum" sz="quarter" idx="12"/>
          </p:nvPr>
        </p:nvSpPr>
        <p:spPr>
          <a:xfrm>
            <a:off x="6553200" y="5943600"/>
            <a:ext cx="2133600" cy="777875"/>
          </a:xfrm>
        </p:spPr>
        <p:txBody>
          <a:bodyPr/>
          <a:lstStyle/>
          <a:p>
            <a:fld id="{B1C07631-39F1-438D-ADFC-D8C670505C16}" type="slidenum">
              <a:rPr lang="en-US" smtClean="0"/>
              <a:t>6</a:t>
            </a:fld>
            <a:endParaRPr lang="en-US" dirty="0"/>
          </a:p>
        </p:txBody>
      </p:sp>
    </p:spTree>
    <p:extLst>
      <p:ext uri="{BB962C8B-B14F-4D97-AF65-F5344CB8AC3E}">
        <p14:creationId xmlns:p14="http://schemas.microsoft.com/office/powerpoint/2010/main" val="2259793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990600"/>
          </a:xfrm>
        </p:spPr>
        <p:style>
          <a:lnRef idx="0">
            <a:schemeClr val="accent2"/>
          </a:lnRef>
          <a:fillRef idx="3">
            <a:schemeClr val="accent2"/>
          </a:fillRef>
          <a:effectRef idx="3">
            <a:schemeClr val="accent2"/>
          </a:effectRef>
          <a:fontRef idx="minor">
            <a:schemeClr val="lt1"/>
          </a:fontRef>
        </p:style>
        <p:txBody>
          <a:bodyPr>
            <a:normAutofit/>
          </a:bodyPr>
          <a:lstStyle/>
          <a:p>
            <a:r>
              <a:rPr lang="en-US" sz="3600" b="1" dirty="0" smtClean="0">
                <a:latin typeface="Arial" panose="020B0604020202020204" pitchFamily="34" charset="0"/>
                <a:cs typeface="Arial" panose="020B0604020202020204" pitchFamily="34" charset="0"/>
              </a:rPr>
              <a:t>Base Costs- How to Determine? </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57150" indent="0">
              <a:buNone/>
            </a:pPr>
            <a:r>
              <a:rPr lang="en-US" dirty="0" smtClean="0">
                <a:cs typeface="Times New Roman" pitchFamily="18" charset="0"/>
              </a:rPr>
              <a:t>Base Costs- Accumulated Direct Costs which is normally based on either:</a:t>
            </a:r>
          </a:p>
          <a:p>
            <a:pPr marL="571500" indent="-514350">
              <a:buFont typeface="+mj-lt"/>
              <a:buAutoNum type="arabicPeriod"/>
            </a:pPr>
            <a:r>
              <a:rPr lang="en-US" dirty="0" smtClean="0">
                <a:cs typeface="Times New Roman" pitchFamily="18" charset="0"/>
              </a:rPr>
              <a:t>Salaries and Wages </a:t>
            </a:r>
            <a:r>
              <a:rPr lang="en-US" u="sng" dirty="0" smtClean="0">
                <a:cs typeface="Times New Roman" pitchFamily="18" charset="0"/>
              </a:rPr>
              <a:t>or </a:t>
            </a:r>
          </a:p>
          <a:p>
            <a:pPr marL="571500" indent="-514350">
              <a:buFont typeface="+mj-lt"/>
              <a:buAutoNum type="arabicPeriod"/>
            </a:pPr>
            <a:r>
              <a:rPr lang="en-US" dirty="0" smtClean="0">
                <a:cs typeface="Times New Roman" pitchFamily="18" charset="0"/>
              </a:rPr>
              <a:t>Total Direct Costs- </a:t>
            </a:r>
            <a:r>
              <a:rPr lang="en-US" dirty="0">
                <a:cs typeface="Times New Roman" pitchFamily="18" charset="0"/>
              </a:rPr>
              <a:t>e</a:t>
            </a:r>
            <a:r>
              <a:rPr lang="en-US" dirty="0" smtClean="0">
                <a:cs typeface="Times New Roman" pitchFamily="18" charset="0"/>
              </a:rPr>
              <a:t>xclusive of any extraordinary or distorting expenditures</a:t>
            </a:r>
          </a:p>
          <a:p>
            <a:pPr marL="57150" indent="0">
              <a:buNone/>
            </a:pPr>
            <a:endParaRPr lang="en-US" dirty="0">
              <a:cs typeface="Times New Roman" pitchFamily="18" charset="0"/>
            </a:endParaRPr>
          </a:p>
          <a:p>
            <a:pPr marL="0" indent="0">
              <a:buNone/>
            </a:pPr>
            <a:r>
              <a:rPr lang="en-US" dirty="0" smtClean="0">
                <a:cs typeface="Times New Roman" pitchFamily="18" charset="0"/>
              </a:rPr>
              <a:t>Base selected should provide for a </a:t>
            </a:r>
            <a:r>
              <a:rPr lang="en-US" i="1" dirty="0" smtClean="0">
                <a:cs typeface="Times New Roman" pitchFamily="18" charset="0"/>
              </a:rPr>
              <a:t>reasonably fair </a:t>
            </a:r>
            <a:r>
              <a:rPr lang="en-US" dirty="0" smtClean="0">
                <a:cs typeface="Times New Roman" pitchFamily="18" charset="0"/>
              </a:rPr>
              <a:t>allocation to federal awards based on benefits received.</a:t>
            </a:r>
          </a:p>
        </p:txBody>
      </p:sp>
      <p:sp>
        <p:nvSpPr>
          <p:cNvPr id="4" name="Slide Number Placeholder 3"/>
          <p:cNvSpPr>
            <a:spLocks noGrp="1"/>
          </p:cNvSpPr>
          <p:nvPr>
            <p:ph type="sldNum" sz="quarter" idx="12"/>
          </p:nvPr>
        </p:nvSpPr>
        <p:spPr>
          <a:xfrm>
            <a:off x="6553200" y="5943600"/>
            <a:ext cx="2133600" cy="746125"/>
          </a:xfrm>
        </p:spPr>
        <p:txBody>
          <a:bodyPr/>
          <a:lstStyle/>
          <a:p>
            <a:fld id="{B1C07631-39F1-438D-ADFC-D8C670505C16}" type="slidenum">
              <a:rPr lang="en-US" smtClean="0"/>
              <a:t>7</a:t>
            </a:fld>
            <a:endParaRPr lang="en-US" dirty="0"/>
          </a:p>
        </p:txBody>
      </p:sp>
    </p:spTree>
    <p:extLst>
      <p:ext uri="{BB962C8B-B14F-4D97-AF65-F5344CB8AC3E}">
        <p14:creationId xmlns:p14="http://schemas.microsoft.com/office/powerpoint/2010/main" val="824341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Base Costs- How to Determine?</a:t>
            </a:r>
          </a:p>
        </p:txBody>
      </p:sp>
      <p:sp>
        <p:nvSpPr>
          <p:cNvPr id="3" name="Content Placeholder 2"/>
          <p:cNvSpPr>
            <a:spLocks noGrp="1"/>
          </p:cNvSpPr>
          <p:nvPr>
            <p:ph idx="1"/>
          </p:nvPr>
        </p:nvSpPr>
        <p:spPr>
          <a:xfrm>
            <a:off x="457200" y="1447800"/>
            <a:ext cx="8229600" cy="4525963"/>
          </a:xfrm>
        </p:spPr>
        <p:txBody>
          <a:bodyPr/>
          <a:lstStyle/>
          <a:p>
            <a:pPr marL="0" indent="0">
              <a:buNone/>
            </a:pPr>
            <a:r>
              <a:rPr lang="en-US" dirty="0" smtClean="0"/>
              <a:t>Costs that should not be included in base </a:t>
            </a:r>
          </a:p>
          <a:p>
            <a:pPr marL="0" indent="0">
              <a:buNone/>
            </a:pPr>
            <a:endParaRPr lang="en-US" dirty="0" smtClean="0"/>
          </a:p>
          <a:p>
            <a:r>
              <a:rPr lang="en-US" dirty="0" smtClean="0"/>
              <a:t>Both Indirect and Direct Cost bases should exclude Capital Expenditures.</a:t>
            </a:r>
          </a:p>
          <a:p>
            <a:endParaRPr lang="en-US" dirty="0" smtClean="0"/>
          </a:p>
          <a:p>
            <a:r>
              <a:rPr lang="en-US" dirty="0" smtClean="0"/>
              <a:t>If using Total Direct Cost  must exclude pass-though funding.</a:t>
            </a:r>
          </a:p>
          <a:p>
            <a:endParaRPr lang="en-US" dirty="0"/>
          </a:p>
        </p:txBody>
      </p:sp>
      <p:sp>
        <p:nvSpPr>
          <p:cNvPr id="5" name="Slide Number Placeholder 4"/>
          <p:cNvSpPr>
            <a:spLocks noGrp="1"/>
          </p:cNvSpPr>
          <p:nvPr>
            <p:ph type="sldNum" sz="quarter" idx="12"/>
          </p:nvPr>
        </p:nvSpPr>
        <p:spPr>
          <a:xfrm>
            <a:off x="6553200" y="5943600"/>
            <a:ext cx="2133600" cy="777875"/>
          </a:xfrm>
        </p:spPr>
        <p:txBody>
          <a:bodyPr/>
          <a:lstStyle/>
          <a:p>
            <a:fld id="{B1C07631-39F1-438D-ADFC-D8C670505C16}" type="slidenum">
              <a:rPr lang="en-US" smtClean="0"/>
              <a:t>8</a:t>
            </a:fld>
            <a:endParaRPr lang="en-US" dirty="0"/>
          </a:p>
        </p:txBody>
      </p:sp>
    </p:spTree>
    <p:extLst>
      <p:ext uri="{BB962C8B-B14F-4D97-AF65-F5344CB8AC3E}">
        <p14:creationId xmlns:p14="http://schemas.microsoft.com/office/powerpoint/2010/main" val="4013440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990600"/>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en-US" sz="3600" b="1" dirty="0">
                <a:solidFill>
                  <a:schemeClr val="lt1"/>
                </a:solidFill>
                <a:latin typeface="Arial" panose="020B0604020202020204" pitchFamily="34" charset="0"/>
                <a:ea typeface="+mn-ea"/>
                <a:cs typeface="Arial" panose="020B0604020202020204" pitchFamily="34" charset="0"/>
              </a:rPr>
              <a:t>Indirect Cost Pool</a:t>
            </a:r>
          </a:p>
        </p:txBody>
      </p:sp>
      <p:sp>
        <p:nvSpPr>
          <p:cNvPr id="3" name="Content Placeholder 2"/>
          <p:cNvSpPr>
            <a:spLocks noGrp="1"/>
          </p:cNvSpPr>
          <p:nvPr>
            <p:ph idx="1"/>
          </p:nvPr>
        </p:nvSpPr>
        <p:spPr/>
        <p:txBody>
          <a:bodyPr>
            <a:normAutofit lnSpcReduction="10000"/>
          </a:bodyPr>
          <a:lstStyle/>
          <a:p>
            <a:r>
              <a:rPr lang="en-US" dirty="0" smtClean="0"/>
              <a:t>Indirect Cost Pool- The accumulated costs that have been identified as indirect. </a:t>
            </a:r>
          </a:p>
          <a:p>
            <a:pPr lvl="1"/>
            <a:r>
              <a:rPr lang="en-US" dirty="0" smtClean="0"/>
              <a:t>They </a:t>
            </a:r>
            <a:r>
              <a:rPr lang="en-US" i="1" dirty="0" smtClean="0"/>
              <a:t>jointly</a:t>
            </a:r>
            <a:r>
              <a:rPr lang="en-US" dirty="0" smtClean="0"/>
              <a:t> benefit two or more cost objectives (programs).</a:t>
            </a:r>
          </a:p>
          <a:p>
            <a:endParaRPr lang="en-US" dirty="0"/>
          </a:p>
          <a:p>
            <a:r>
              <a:rPr lang="en-US" dirty="0" smtClean="0"/>
              <a:t>An organization may find it necessary to have one or more indirect cost pools.</a:t>
            </a:r>
          </a:p>
          <a:p>
            <a:pPr lvl="1"/>
            <a:r>
              <a:rPr lang="en-US" dirty="0" smtClean="0"/>
              <a:t>The decision should be based on benefit received.</a:t>
            </a:r>
            <a:endParaRPr lang="en-US" dirty="0"/>
          </a:p>
        </p:txBody>
      </p:sp>
      <p:sp>
        <p:nvSpPr>
          <p:cNvPr id="5" name="Slide Number Placeholder 4"/>
          <p:cNvSpPr>
            <a:spLocks noGrp="1"/>
          </p:cNvSpPr>
          <p:nvPr>
            <p:ph type="sldNum" sz="quarter" idx="12"/>
          </p:nvPr>
        </p:nvSpPr>
        <p:spPr>
          <a:xfrm>
            <a:off x="6553200" y="6019800"/>
            <a:ext cx="2133600" cy="701675"/>
          </a:xfrm>
        </p:spPr>
        <p:txBody>
          <a:bodyPr/>
          <a:lstStyle/>
          <a:p>
            <a:fld id="{B1C07631-39F1-438D-ADFC-D8C670505C16}" type="slidenum">
              <a:rPr lang="en-US" smtClean="0"/>
              <a:t>9</a:t>
            </a:fld>
            <a:endParaRPr lang="en-US" dirty="0"/>
          </a:p>
        </p:txBody>
      </p:sp>
    </p:spTree>
    <p:extLst>
      <p:ext uri="{BB962C8B-B14F-4D97-AF65-F5344CB8AC3E}">
        <p14:creationId xmlns:p14="http://schemas.microsoft.com/office/powerpoint/2010/main" val="1568118461"/>
      </p:ext>
    </p:extLst>
  </p:cSld>
  <p:clrMapOvr>
    <a:masterClrMapping/>
  </p:clrMapOvr>
</p:sld>
</file>

<file path=ppt/theme/theme1.xml><?xml version="1.0" encoding="utf-8"?>
<a:theme xmlns:a="http://schemas.openxmlformats.org/drawingml/2006/main" name="template USE 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6931</TotalTime>
  <Words>1409</Words>
  <Application>Microsoft Office PowerPoint</Application>
  <PresentationFormat>On-screen Show (4:3)</PresentationFormat>
  <Paragraphs>290</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template USE ME 2</vt:lpstr>
      <vt:lpstr>Cost Allocation Training District Submissions  Presented by: Dionne Denson, Deputy CFO           Bob Gauspohl, Audits Director </vt:lpstr>
      <vt:lpstr>Training Topics</vt:lpstr>
      <vt:lpstr>What is Cost Allocation?</vt:lpstr>
      <vt:lpstr>What is the Purpose of Cost Allocation?</vt:lpstr>
      <vt:lpstr>Requirements for Costs</vt:lpstr>
      <vt:lpstr>Direct vs. Indirect</vt:lpstr>
      <vt:lpstr>Base Costs- How to Determine? </vt:lpstr>
      <vt:lpstr>Base Costs- How to Determine?</vt:lpstr>
      <vt:lpstr>Indirect Cost Pool</vt:lpstr>
      <vt:lpstr>Cost Allocation Plan</vt:lpstr>
      <vt:lpstr>Cost Allocation Plan</vt:lpstr>
      <vt:lpstr>Cost Allocation Plan</vt:lpstr>
      <vt:lpstr>IDC Rates</vt:lpstr>
      <vt:lpstr>Methodologies</vt:lpstr>
      <vt:lpstr>Indirect Allocation Methodologies</vt:lpstr>
      <vt:lpstr>Indirect Allocation Methodologies</vt:lpstr>
      <vt:lpstr>Indirect Allocation Methodologies</vt:lpstr>
      <vt:lpstr>Cost Allocation Process</vt:lpstr>
      <vt:lpstr>Developing the Plan</vt:lpstr>
      <vt:lpstr>Preparing the Plan</vt:lpstr>
      <vt:lpstr>Categorizing Costs</vt:lpstr>
      <vt:lpstr>Costs Examples</vt:lpstr>
      <vt:lpstr>Rate Determination-Simplified Method</vt:lpstr>
      <vt:lpstr>Rate Determination-Multiple Allocation</vt:lpstr>
      <vt:lpstr>Distribution Bases- S&amp;W</vt:lpstr>
      <vt:lpstr>S&amp;W Example</vt:lpstr>
      <vt:lpstr>PowerPoint Presentation</vt:lpstr>
      <vt:lpstr>Modified Total Direct Cost</vt:lpstr>
      <vt:lpstr>Modified Total Direct Cost Example</vt:lpstr>
      <vt:lpstr>Modified Total Direct Cost Example</vt:lpstr>
      <vt:lpstr>Submission Requirements</vt:lpstr>
      <vt:lpstr>Programs and Cost Allocation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Georgia Dept of Community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kastringer</dc:creator>
  <cp:lastModifiedBy>Radcliffe, Regina</cp:lastModifiedBy>
  <cp:revision>100</cp:revision>
  <cp:lastPrinted>2015-11-23T20:37:35Z</cp:lastPrinted>
  <dcterms:created xsi:type="dcterms:W3CDTF">2012-06-14T17:04:19Z</dcterms:created>
  <dcterms:modified xsi:type="dcterms:W3CDTF">2015-11-23T20:37:45Z</dcterms:modified>
</cp:coreProperties>
</file>