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2" r:id="rId1"/>
  </p:sldMasterIdLst>
  <p:notesMasterIdLst>
    <p:notesMasterId r:id="rId19"/>
  </p:notesMasterIdLst>
  <p:sldIdLst>
    <p:sldId id="256" r:id="rId2"/>
    <p:sldId id="281" r:id="rId3"/>
    <p:sldId id="310" r:id="rId4"/>
    <p:sldId id="312" r:id="rId5"/>
    <p:sldId id="289" r:id="rId6"/>
    <p:sldId id="313" r:id="rId7"/>
    <p:sldId id="315" r:id="rId8"/>
    <p:sldId id="325" r:id="rId9"/>
    <p:sldId id="314" r:id="rId10"/>
    <p:sldId id="317" r:id="rId11"/>
    <p:sldId id="318" r:id="rId12"/>
    <p:sldId id="319" r:id="rId13"/>
    <p:sldId id="322" r:id="rId14"/>
    <p:sldId id="321" r:id="rId15"/>
    <p:sldId id="323" r:id="rId16"/>
    <p:sldId id="324" r:id="rId17"/>
    <p:sldId id="266"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modifyVerifier cryptProviderType="rsaFull" cryptAlgorithmClass="hash" cryptAlgorithmType="typeAny" cryptAlgorithmSid="4" spinCount="100000" saltData="I9rpS+TNxnq2vusHqAHeRw==" hashData="yPB0nT+0eFYUctIaOHQAebnQLfQ="/>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egley" initials="j" lastIdx="18"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113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84" autoAdjust="0"/>
    <p:restoredTop sz="89725" autoAdjust="0"/>
  </p:normalViewPr>
  <p:slideViewPr>
    <p:cSldViewPr>
      <p:cViewPr>
        <p:scale>
          <a:sx n="80" d="100"/>
          <a:sy n="80" d="100"/>
        </p:scale>
        <p:origin x="-1080"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784764207980651"/>
          <c:y val="6.4516129032258063E-2"/>
          <c:w val="0.63845223700120923"/>
          <c:h val="0.70161290322580638"/>
        </c:manualLayout>
      </c:layout>
      <c:barChart>
        <c:barDir val="col"/>
        <c:grouping val="clustered"/>
        <c:varyColors val="0"/>
        <c:ser>
          <c:idx val="0"/>
          <c:order val="0"/>
          <c:tx>
            <c:strRef>
              <c:f>Sheet1!$A$2</c:f>
              <c:strCache>
                <c:ptCount val="1"/>
                <c:pt idx="0">
                  <c:v>CRKP</c:v>
                </c:pt>
              </c:strCache>
            </c:strRef>
          </c:tx>
          <c:spPr>
            <a:solidFill>
              <a:srgbClr val="CCCCFF"/>
            </a:solidFill>
            <a:ln w="15233">
              <a:solidFill>
                <a:srgbClr val="003366"/>
              </a:solidFill>
              <a:prstDash val="solid"/>
            </a:ln>
          </c:spPr>
          <c:invertIfNegative val="0"/>
          <c:cat>
            <c:strRef>
              <c:f>Sheet1!$B$1:$C$1</c:f>
              <c:strCache>
                <c:ptCount val="2"/>
                <c:pt idx="0">
                  <c:v>Overall Mortality</c:v>
                </c:pt>
                <c:pt idx="1">
                  <c:v>Attributable Mortality</c:v>
                </c:pt>
              </c:strCache>
            </c:strRef>
          </c:cat>
          <c:val>
            <c:numRef>
              <c:f>Sheet1!$B$2:$C$2</c:f>
              <c:numCache>
                <c:formatCode>General</c:formatCode>
                <c:ptCount val="2"/>
                <c:pt idx="0">
                  <c:v>48</c:v>
                </c:pt>
                <c:pt idx="1">
                  <c:v>38</c:v>
                </c:pt>
              </c:numCache>
            </c:numRef>
          </c:val>
        </c:ser>
        <c:ser>
          <c:idx val="1"/>
          <c:order val="1"/>
          <c:tx>
            <c:strRef>
              <c:f>Sheet1!$A$3</c:f>
              <c:strCache>
                <c:ptCount val="1"/>
                <c:pt idx="0">
                  <c:v>CSKP</c:v>
                </c:pt>
              </c:strCache>
            </c:strRef>
          </c:tx>
          <c:spPr>
            <a:solidFill>
              <a:srgbClr val="33CCCC"/>
            </a:solidFill>
            <a:ln w="15233">
              <a:solidFill>
                <a:srgbClr val="000000"/>
              </a:solidFill>
              <a:prstDash val="solid"/>
            </a:ln>
          </c:spPr>
          <c:invertIfNegative val="0"/>
          <c:cat>
            <c:strRef>
              <c:f>Sheet1!$B$1:$C$1</c:f>
              <c:strCache>
                <c:ptCount val="2"/>
                <c:pt idx="0">
                  <c:v>Overall Mortality</c:v>
                </c:pt>
                <c:pt idx="1">
                  <c:v>Attributable Mortality</c:v>
                </c:pt>
              </c:strCache>
            </c:strRef>
          </c:cat>
          <c:val>
            <c:numRef>
              <c:f>Sheet1!$B$3:$C$3</c:f>
              <c:numCache>
                <c:formatCode>General</c:formatCode>
                <c:ptCount val="2"/>
                <c:pt idx="0">
                  <c:v>20</c:v>
                </c:pt>
                <c:pt idx="1">
                  <c:v>12</c:v>
                </c:pt>
              </c:numCache>
            </c:numRef>
          </c:val>
        </c:ser>
        <c:dLbls>
          <c:showLegendKey val="0"/>
          <c:showVal val="0"/>
          <c:showCatName val="0"/>
          <c:showSerName val="0"/>
          <c:showPercent val="0"/>
          <c:showBubbleSize val="0"/>
        </c:dLbls>
        <c:gapWidth val="150"/>
        <c:axId val="32785920"/>
        <c:axId val="32787456"/>
      </c:barChart>
      <c:catAx>
        <c:axId val="32785920"/>
        <c:scaling>
          <c:orientation val="minMax"/>
        </c:scaling>
        <c:delete val="0"/>
        <c:axPos val="b"/>
        <c:numFmt formatCode="General" sourceLinked="1"/>
        <c:majorTickMark val="out"/>
        <c:minorTickMark val="none"/>
        <c:tickLblPos val="nextTo"/>
        <c:spPr>
          <a:ln w="15233">
            <a:solidFill>
              <a:srgbClr val="FFFFFF"/>
            </a:solidFill>
            <a:prstDash val="solid"/>
          </a:ln>
        </c:spPr>
        <c:txPr>
          <a:bodyPr rot="0" vert="horz"/>
          <a:lstStyle/>
          <a:p>
            <a:pPr>
              <a:defRPr sz="2039" b="1" i="0" u="none" strike="noStrike" baseline="0">
                <a:solidFill>
                  <a:srgbClr val="FFFFFF"/>
                </a:solidFill>
                <a:latin typeface="Arial"/>
                <a:ea typeface="Arial"/>
                <a:cs typeface="Arial"/>
              </a:defRPr>
            </a:pPr>
            <a:endParaRPr lang="en-US"/>
          </a:p>
        </c:txPr>
        <c:crossAx val="32787456"/>
        <c:crosses val="autoZero"/>
        <c:auto val="1"/>
        <c:lblAlgn val="ctr"/>
        <c:lblOffset val="100"/>
        <c:tickLblSkip val="1"/>
        <c:tickMarkSkip val="1"/>
        <c:noMultiLvlLbl val="0"/>
      </c:catAx>
      <c:valAx>
        <c:axId val="32787456"/>
        <c:scaling>
          <c:orientation val="minMax"/>
        </c:scaling>
        <c:delete val="0"/>
        <c:axPos val="l"/>
        <c:title>
          <c:tx>
            <c:rich>
              <a:bodyPr/>
              <a:lstStyle/>
              <a:p>
                <a:pPr>
                  <a:defRPr sz="1679" b="1" i="0" u="none" strike="noStrike" baseline="0">
                    <a:solidFill>
                      <a:srgbClr val="FFFFFF"/>
                    </a:solidFill>
                    <a:latin typeface="Arial"/>
                    <a:ea typeface="Arial"/>
                    <a:cs typeface="Arial"/>
                  </a:defRPr>
                </a:pPr>
                <a:r>
                  <a:rPr lang="en-US"/>
                  <a:t>Percent of subjects</a:t>
                </a:r>
              </a:p>
            </c:rich>
          </c:tx>
          <c:layout>
            <c:manualLayout>
              <c:xMode val="edge"/>
              <c:yMode val="edge"/>
              <c:x val="3.1438935912938337E-2"/>
              <c:y val="0.1875"/>
            </c:manualLayout>
          </c:layout>
          <c:overlay val="0"/>
          <c:spPr>
            <a:noFill/>
            <a:ln w="30467">
              <a:noFill/>
            </a:ln>
          </c:spPr>
        </c:title>
        <c:numFmt formatCode="General" sourceLinked="1"/>
        <c:majorTickMark val="out"/>
        <c:minorTickMark val="none"/>
        <c:tickLblPos val="nextTo"/>
        <c:spPr>
          <a:ln w="15233">
            <a:solidFill>
              <a:srgbClr val="FFFFFF"/>
            </a:solidFill>
            <a:prstDash val="solid"/>
          </a:ln>
        </c:spPr>
        <c:txPr>
          <a:bodyPr rot="0" vert="horz"/>
          <a:lstStyle/>
          <a:p>
            <a:pPr>
              <a:defRPr sz="1679" b="1" i="0" u="none" strike="noStrike" baseline="0">
                <a:solidFill>
                  <a:srgbClr val="FFFFFF"/>
                </a:solidFill>
                <a:latin typeface="Arial"/>
                <a:ea typeface="Arial"/>
                <a:cs typeface="Arial"/>
              </a:defRPr>
            </a:pPr>
            <a:endParaRPr lang="en-US"/>
          </a:p>
        </c:txPr>
        <c:crossAx val="32785920"/>
        <c:crosses val="autoZero"/>
        <c:crossBetween val="between"/>
      </c:valAx>
      <c:spPr>
        <a:noFill/>
        <a:ln w="30467">
          <a:noFill/>
        </a:ln>
      </c:spPr>
    </c:plotArea>
    <c:plotVisOnly val="1"/>
    <c:dispBlanksAs val="gap"/>
    <c:showDLblsOverMax val="0"/>
  </c:chart>
  <c:spPr>
    <a:solidFill>
      <a:schemeClr val="tx2">
        <a:lumMod val="75000"/>
      </a:schemeClr>
    </a:solidFill>
    <a:ln w="9525" cap="flat" cmpd="sng" algn="ctr">
      <a:solidFill>
        <a:srgbClr val="595959"/>
      </a:solidFill>
      <a:prstDash val="solid"/>
      <a:miter lim="800000"/>
      <a:headEnd type="none" w="med" len="med"/>
      <a:tailEnd type="none" w="med" len="med"/>
    </a:ln>
  </c:spPr>
  <c:txPr>
    <a:bodyPr/>
    <a:lstStyle/>
    <a:p>
      <a:pPr>
        <a:defRPr sz="2039" b="1" i="0" u="none" strike="noStrike" baseline="0">
          <a:solidFill>
            <a:schemeClr val="tx1"/>
          </a:solidFill>
          <a:latin typeface="Arial"/>
          <a:ea typeface="Arial"/>
          <a:cs typeface="Arial"/>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97A0019C-F4F2-4930-962F-9965CA0EB777}" type="datetimeFigureOut">
              <a:rPr lang="en-US" smtClean="0"/>
              <a:t>8/14/2014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CA507E1D-050C-46EF-8D28-7D238095AE2D}" type="slidenum">
              <a:rPr lang="en-US" smtClean="0"/>
              <a:t>‹#›</a:t>
            </a:fld>
            <a:endParaRPr lang="en-US"/>
          </a:p>
        </p:txBody>
      </p:sp>
    </p:spTree>
    <p:extLst>
      <p:ext uri="{BB962C8B-B14F-4D97-AF65-F5344CB8AC3E}">
        <p14:creationId xmlns:p14="http://schemas.microsoft.com/office/powerpoint/2010/main" val="4236349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507E1D-050C-46EF-8D28-7D238095AE2D}" type="slidenum">
              <a:rPr lang="en-US" smtClean="0"/>
              <a:t>12</a:t>
            </a:fld>
            <a:endParaRPr lang="en-US"/>
          </a:p>
        </p:txBody>
      </p:sp>
    </p:spTree>
    <p:extLst>
      <p:ext uri="{BB962C8B-B14F-4D97-AF65-F5344CB8AC3E}">
        <p14:creationId xmlns:p14="http://schemas.microsoft.com/office/powerpoint/2010/main" val="4250077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507E1D-050C-46EF-8D28-7D238095AE2D}" type="slidenum">
              <a:rPr lang="en-US" smtClean="0"/>
              <a:t>13</a:t>
            </a:fld>
            <a:endParaRPr lang="en-US"/>
          </a:p>
        </p:txBody>
      </p:sp>
    </p:spTree>
    <p:extLst>
      <p:ext uri="{BB962C8B-B14F-4D97-AF65-F5344CB8AC3E}">
        <p14:creationId xmlns:p14="http://schemas.microsoft.com/office/powerpoint/2010/main" val="42500777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8" descr="DPH_PPT.jpg"/>
          <p:cNvPicPr>
            <a:picLocks noChangeAspect="1"/>
          </p:cNvPicPr>
          <p:nvPr userDrawn="1"/>
        </p:nvPicPr>
        <p:blipFill>
          <a:blip r:embed="rId2" cstate="print"/>
          <a:srcRect/>
          <a:stretch>
            <a:fillRect/>
          </a:stretch>
        </p:blipFill>
        <p:spPr bwMode="auto">
          <a:xfrm>
            <a:off x="0" y="-103188"/>
            <a:ext cx="9144000" cy="7064376"/>
          </a:xfrm>
          <a:prstGeom prst="rect">
            <a:avLst/>
          </a:prstGeom>
          <a:noFill/>
          <a:ln w="9525">
            <a:noFill/>
            <a:miter lim="800000"/>
            <a:headEnd/>
            <a:tailEnd/>
          </a:ln>
        </p:spPr>
      </p:pic>
      <p:sp>
        <p:nvSpPr>
          <p:cNvPr id="2" name="Title 1"/>
          <p:cNvSpPr>
            <a:spLocks noGrp="1"/>
          </p:cNvSpPr>
          <p:nvPr>
            <p:ph type="ctrTitle" hasCustomPrompt="1"/>
          </p:nvPr>
        </p:nvSpPr>
        <p:spPr>
          <a:xfrm>
            <a:off x="0" y="1517903"/>
            <a:ext cx="9144000" cy="1901952"/>
          </a:xfrm>
        </p:spPr>
        <p:txBody>
          <a:bodyPr>
            <a:normAutofit/>
          </a:bodyPr>
          <a:lstStyle>
            <a:lvl1pPr>
              <a:defRPr sz="2800" b="1" i="1" baseline="0">
                <a:solidFill>
                  <a:schemeClr val="tx1">
                    <a:lumMod val="65000"/>
                    <a:lumOff val="35000"/>
                  </a:schemeClr>
                </a:solidFill>
                <a:latin typeface="+mj-lt"/>
              </a:defRPr>
            </a:lvl1pPr>
          </a:lstStyle>
          <a:p>
            <a:r>
              <a:rPr lang="en-US" dirty="0" smtClean="0"/>
              <a:t>Training Staff on </a:t>
            </a:r>
            <a:r>
              <a:rPr lang="en-US" dirty="0" err="1" smtClean="0"/>
              <a:t>Carbapenem</a:t>
            </a:r>
            <a:r>
              <a:rPr lang="en-US" dirty="0" smtClean="0"/>
              <a:t>-Resistant </a:t>
            </a:r>
            <a:r>
              <a:rPr lang="en-US" dirty="0" err="1" smtClean="0"/>
              <a:t>Enterobacteriaceae</a:t>
            </a:r>
            <a:r>
              <a:rPr lang="en-US" dirty="0" smtClean="0"/>
              <a:t>: Maintaining the momentum</a:t>
            </a:r>
            <a:endParaRPr lang="en-US" dirty="0"/>
          </a:p>
        </p:txBody>
      </p:sp>
      <p:sp>
        <p:nvSpPr>
          <p:cNvPr id="8" name="Rectangle 90"/>
          <p:cNvSpPr>
            <a:spLocks noChangeArrowheads="1"/>
          </p:cNvSpPr>
          <p:nvPr userDrawn="1"/>
        </p:nvSpPr>
        <p:spPr bwMode="auto">
          <a:xfrm>
            <a:off x="2782888" y="3675063"/>
            <a:ext cx="6172200" cy="1219200"/>
          </a:xfrm>
          <a:prstGeom prst="rect">
            <a:avLst/>
          </a:prstGeom>
          <a:noFill/>
          <a:ln w="9525">
            <a:noFill/>
            <a:miter lim="800000"/>
            <a:headEnd/>
            <a:tailEnd/>
          </a:ln>
        </p:spPr>
        <p:txBody>
          <a:bodyPr/>
          <a:lstStyle/>
          <a:p>
            <a:pPr>
              <a:lnSpc>
                <a:spcPct val="80000"/>
              </a:lnSpc>
              <a:spcBef>
                <a:spcPct val="20000"/>
              </a:spcBef>
              <a:spcAft>
                <a:spcPct val="30000"/>
              </a:spcAft>
              <a:defRPr/>
            </a:pPr>
            <a:r>
              <a:rPr lang="en-US" sz="2000" dirty="0" smtClean="0">
                <a:solidFill>
                  <a:schemeClr val="tx1">
                    <a:lumMod val="65000"/>
                    <a:lumOff val="35000"/>
                  </a:schemeClr>
                </a:solidFill>
                <a:latin typeface="Segoe UI" pitchFamily="34" charset="0"/>
                <a:cs typeface="Segoe UI" pitchFamily="34" charset="0"/>
              </a:rPr>
              <a:t>Presentation to: Learning</a:t>
            </a:r>
            <a:r>
              <a:rPr lang="en-US" sz="2000" baseline="0" dirty="0" smtClean="0">
                <a:solidFill>
                  <a:schemeClr val="tx1">
                    <a:lumMod val="65000"/>
                    <a:lumOff val="35000"/>
                  </a:schemeClr>
                </a:solidFill>
                <a:latin typeface="Segoe UI" pitchFamily="34" charset="0"/>
                <a:cs typeface="Segoe UI" pitchFamily="34" charset="0"/>
              </a:rPr>
              <a:t> Session 3 participants</a:t>
            </a:r>
            <a:endParaRPr lang="en-US" sz="2000" dirty="0" smtClean="0">
              <a:solidFill>
                <a:schemeClr val="tx1">
                  <a:lumMod val="65000"/>
                  <a:lumOff val="35000"/>
                </a:schemeClr>
              </a:solidFill>
              <a:latin typeface="Segoe UI" pitchFamily="34" charset="0"/>
              <a:cs typeface="Segoe UI" pitchFamily="34" charset="0"/>
            </a:endParaRPr>
          </a:p>
          <a:p>
            <a:pPr>
              <a:lnSpc>
                <a:spcPct val="80000"/>
              </a:lnSpc>
              <a:spcBef>
                <a:spcPct val="20000"/>
              </a:spcBef>
              <a:spcAft>
                <a:spcPct val="30000"/>
              </a:spcAft>
              <a:defRPr/>
            </a:pPr>
            <a:r>
              <a:rPr lang="en-US" sz="2000" dirty="0" smtClean="0">
                <a:solidFill>
                  <a:schemeClr val="tx1">
                    <a:lumMod val="65000"/>
                    <a:lumOff val="35000"/>
                  </a:schemeClr>
                </a:solidFill>
                <a:latin typeface="Segoe UI" pitchFamily="34" charset="0"/>
                <a:cs typeface="Segoe UI" pitchFamily="34" charset="0"/>
              </a:rPr>
              <a:t>Presented by: Michelle Nelson</a:t>
            </a:r>
            <a:r>
              <a:rPr lang="en-US" sz="2000" baseline="0" dirty="0" smtClean="0">
                <a:solidFill>
                  <a:schemeClr val="tx1">
                    <a:lumMod val="65000"/>
                    <a:lumOff val="35000"/>
                  </a:schemeClr>
                </a:solidFill>
                <a:latin typeface="Segoe UI" pitchFamily="34" charset="0"/>
                <a:cs typeface="Segoe UI" pitchFamily="34" charset="0"/>
              </a:rPr>
              <a:t>, RN, MSN</a:t>
            </a:r>
            <a:endParaRPr lang="en-US" sz="2000" dirty="0" smtClean="0">
              <a:solidFill>
                <a:schemeClr val="tx1">
                  <a:lumMod val="65000"/>
                  <a:lumOff val="35000"/>
                </a:schemeClr>
              </a:solidFill>
              <a:latin typeface="Segoe UI" pitchFamily="34" charset="0"/>
              <a:cs typeface="Segoe UI" pitchFamily="34" charset="0"/>
            </a:endParaRPr>
          </a:p>
          <a:p>
            <a:pPr>
              <a:lnSpc>
                <a:spcPct val="80000"/>
              </a:lnSpc>
              <a:spcBef>
                <a:spcPct val="20000"/>
              </a:spcBef>
              <a:spcAft>
                <a:spcPct val="30000"/>
              </a:spcAft>
              <a:defRPr/>
            </a:pPr>
            <a:r>
              <a:rPr lang="en-US" sz="2000" dirty="0" smtClean="0">
                <a:solidFill>
                  <a:schemeClr val="tx1">
                    <a:lumMod val="65000"/>
                    <a:lumOff val="35000"/>
                  </a:schemeClr>
                </a:solidFill>
                <a:latin typeface="Segoe UI" pitchFamily="34" charset="0"/>
                <a:cs typeface="Segoe UI" pitchFamily="34" charset="0"/>
              </a:rPr>
              <a:t>Date: July</a:t>
            </a:r>
            <a:r>
              <a:rPr lang="en-US" sz="2000" baseline="0" dirty="0" smtClean="0">
                <a:solidFill>
                  <a:schemeClr val="tx1">
                    <a:lumMod val="65000"/>
                    <a:lumOff val="35000"/>
                  </a:schemeClr>
                </a:solidFill>
                <a:latin typeface="Segoe UI" pitchFamily="34" charset="0"/>
                <a:cs typeface="Segoe UI" pitchFamily="34" charset="0"/>
              </a:rPr>
              <a:t> 24,</a:t>
            </a:r>
            <a:r>
              <a:rPr lang="en-US" sz="2000" dirty="0" smtClean="0">
                <a:solidFill>
                  <a:schemeClr val="tx1">
                    <a:lumMod val="65000"/>
                    <a:lumOff val="35000"/>
                  </a:schemeClr>
                </a:solidFill>
                <a:latin typeface="Segoe UI" pitchFamily="34" charset="0"/>
                <a:cs typeface="Segoe UI" pitchFamily="34" charset="0"/>
              </a:rPr>
              <a:t> 2014</a:t>
            </a:r>
          </a:p>
          <a:p>
            <a:pPr>
              <a:lnSpc>
                <a:spcPct val="80000"/>
              </a:lnSpc>
              <a:spcBef>
                <a:spcPct val="20000"/>
              </a:spcBef>
              <a:defRPr/>
            </a:pPr>
            <a:endParaRPr lang="en-US" dirty="0">
              <a:solidFill>
                <a:srgbClr val="006699"/>
              </a:solidFill>
              <a:latin typeface="Arial Narrow"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B433E32E-3E53-4465-95C8-DCDD3A5CCEDE}" type="datetime1">
              <a:rPr lang="en-US" smtClean="0"/>
              <a:t>8/14/2014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00545A8-5FE0-417D-9A11-E54C6869CFC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E5945FC2-422F-48DC-88D0-A80B9B823982}" type="datetime1">
              <a:rPr lang="en-US" smtClean="0"/>
              <a:t>8/14/2014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270DC63-F8D0-4EEB-B927-01BFB5494734}"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032737-BB9B-4A83-B1D1-D511F3AB01CC}" type="datetime1">
              <a:rPr lang="en-US" smtClean="0"/>
              <a:t>8/14/2014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A994FE-FEAE-4737-9441-5FF66EF1C833}" type="slidenum">
              <a:rPr lang="en-US" smtClean="0"/>
              <a:pPr/>
              <a:t>‹#›</a:t>
            </a:fld>
            <a:endParaRPr lang="en-US" dirty="0"/>
          </a:p>
        </p:txBody>
      </p:sp>
    </p:spTree>
    <p:extLst>
      <p:ext uri="{BB962C8B-B14F-4D97-AF65-F5344CB8AC3E}">
        <p14:creationId xmlns:p14="http://schemas.microsoft.com/office/powerpoint/2010/main" val="960922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asic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457200" y="5791200"/>
            <a:ext cx="82296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extLst>
      <p:ext uri="{BB962C8B-B14F-4D97-AF65-F5344CB8AC3E}">
        <p14:creationId xmlns:p14="http://schemas.microsoft.com/office/powerpoint/2010/main" val="391835604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71FC5D0C-D204-4E12-98EB-F52B115714A1}" type="datetime1">
              <a:rPr lang="en-US" smtClean="0"/>
              <a:t>8/14/2014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E982C2C-9DF9-4754-AE96-6ADF06652896}"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8229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4E423F92-8284-4885-B9D6-A7BF286B3FCE}" type="datetime1">
              <a:rPr lang="en-US" smtClean="0"/>
              <a:t>8/14/2014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5E7A0C4-7B6E-4AA0-B937-25DB1836DB5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2A28F1FE-2E82-48B1-AF44-DEEDA0B40C1C}" type="datetime1">
              <a:rPr lang="en-US" smtClean="0"/>
              <a:t>8/14/2014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5E7A0C4-7B6E-4AA0-B937-25DB1836DB52}" type="slidenum">
              <a:rPr lang="en-US" smtClean="0"/>
              <a:pPr>
                <a:defRPr/>
              </a:pPr>
              <a:t>‹#›</a:t>
            </a:fld>
            <a:endParaRPr lang="en-US"/>
          </a:p>
        </p:txBody>
      </p:sp>
    </p:spTree>
    <p:extLst>
      <p:ext uri="{BB962C8B-B14F-4D97-AF65-F5344CB8AC3E}">
        <p14:creationId xmlns:p14="http://schemas.microsoft.com/office/powerpoint/2010/main" val="302674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1346CA7A-0D0F-4B25-BC2A-C47E9D9F888D}" type="datetime1">
              <a:rPr lang="en-US" smtClean="0"/>
              <a:t>8/14/2014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C82FB86-571C-4FB7-A2C9-92265AC0F510}"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D6ADF15D-A232-46FF-A5DB-6C5FC103D660}" type="datetime1">
              <a:rPr lang="en-US" smtClean="0"/>
              <a:t>8/14/2014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57CBFF0-3E49-4BB0-8140-B8AEDF30F9E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9B1F524-03B3-4141-B1E8-18F23E304393}" type="datetime1">
              <a:rPr lang="en-US" smtClean="0"/>
              <a:t>8/14/2014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16D3F53-4215-46A5-948E-95F23085F21D}"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DB3AE0ED-7875-4E25-868E-169ABE80F3A0}" type="datetime1">
              <a:rPr lang="en-US" smtClean="0"/>
              <a:t>8/14/2014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2DCCDE6-747B-4FE3-834F-3BCCE07ED4E9}"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2F7193A2-1312-4F8C-A816-A0E6F951D961}" type="datetime1">
              <a:rPr lang="en-US" smtClean="0"/>
              <a:t>8/14/2014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FBE0E10-6F68-4C21-9F71-063DE4553860}"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457200"/>
            <a:ext cx="8839200" cy="9906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tabLst/>
              <a:defRPr/>
            </a:pPr>
            <a:r>
              <a:rPr kumimoji="0" lang="en-US" sz="4400" b="1" i="0" u="none" strike="noStrike" kern="1200" cap="none" spc="0" normalizeH="0" baseline="0" noProof="0" dirty="0" smtClean="0">
                <a:ln>
                  <a:noFill/>
                </a:ln>
                <a:solidFill>
                  <a:schemeClr val="tx1">
                    <a:lumMod val="50000"/>
                    <a:lumOff val="50000"/>
                  </a:schemeClr>
                </a:solidFill>
                <a:effectLst/>
                <a:uLnTx/>
                <a:uFillTx/>
                <a:latin typeface="Segoe UI" pitchFamily="34" charset="0"/>
                <a:ea typeface="+mj-ea"/>
                <a:cs typeface="Segoe UI" pitchFamily="34" charset="0"/>
              </a:rPr>
              <a:t>Use of bullets when you have text</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88D8BE4-B492-42AD-9C9B-176B8799849D}" type="datetime1">
              <a:rPr lang="en-US" smtClean="0"/>
              <a:t>8/14/2014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E25EFF0-A14D-4684-8537-67F24F51B08C}" type="slidenum">
              <a:rPr lang="en-US" smtClean="0"/>
              <a:pPr>
                <a:defRPr/>
              </a:pPr>
              <a:t>‹#›</a:t>
            </a:fld>
            <a:endParaRPr lang="en-US"/>
          </a:p>
        </p:txBody>
      </p:sp>
      <p:pic>
        <p:nvPicPr>
          <p:cNvPr id="7" name="Picture 4" descr="DPH_PPT2.jpg"/>
          <p:cNvPicPr>
            <a:picLocks noChangeAspect="1"/>
          </p:cNvPicPr>
          <p:nvPr/>
        </p:nvPicPr>
        <p:blipFill>
          <a:blip r:embed="rId15" cstate="print"/>
          <a:srcRect/>
          <a:stretch>
            <a:fillRect/>
          </a:stretch>
        </p:blipFill>
        <p:spPr bwMode="auto">
          <a:xfrm>
            <a:off x="0" y="-103188"/>
            <a:ext cx="9144000" cy="706437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13" r:id="rId1"/>
    <p:sldLayoutId id="2147483815" r:id="rId2"/>
    <p:sldLayoutId id="2147483816" r:id="rId3"/>
    <p:sldLayoutId id="2147483824" r:id="rId4"/>
    <p:sldLayoutId id="2147483817" r:id="rId5"/>
    <p:sldLayoutId id="2147483818" r:id="rId6"/>
    <p:sldLayoutId id="2147483819" r:id="rId7"/>
    <p:sldLayoutId id="2147483820" r:id="rId8"/>
    <p:sldLayoutId id="2147483821" r:id="rId9"/>
    <p:sldLayoutId id="2147483822" r:id="rId10"/>
    <p:sldLayoutId id="2147483823" r:id="rId11"/>
    <p:sldLayoutId id="2147483825" r:id="rId12"/>
    <p:sldLayoutId id="2147483826" r:id="rId13"/>
  </p:sldLayoutIdLst>
  <p:hf sldNum="0" hdr="0" dt="0"/>
  <p:txStyles>
    <p:titleStyle>
      <a:lvl1pPr marL="0" marR="0" indent="0" algn="ctr" defTabSz="914400" rtl="0" eaLnBrk="1" fontAlgn="auto" latinLnBrk="0" hangingPunct="1">
        <a:lnSpc>
          <a:spcPct val="100000"/>
        </a:lnSpc>
        <a:spcBef>
          <a:spcPct val="0"/>
        </a:spcBef>
        <a:spcAft>
          <a:spcPts val="0"/>
        </a:spcAft>
        <a:buNone/>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hyperlink" Target="mailto:Michelle.nelson@dph.ga.gov"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8"/>
          <p:cNvSpPr>
            <a:spLocks noChangeArrowheads="1"/>
          </p:cNvSpPr>
          <p:nvPr/>
        </p:nvSpPr>
        <p:spPr bwMode="auto">
          <a:xfrm>
            <a:off x="-47625" y="1516063"/>
            <a:ext cx="9191625" cy="1905000"/>
          </a:xfrm>
          <a:prstGeom prst="rect">
            <a:avLst/>
          </a:prstGeom>
          <a:noFill/>
          <a:ln w="38100">
            <a:noFill/>
            <a:miter lim="800000"/>
            <a:headEnd/>
            <a:tailEnd/>
          </a:ln>
        </p:spPr>
        <p:txBody>
          <a:bodyPr anchor="ctr"/>
          <a:lstStyle/>
          <a:p>
            <a:pPr algn="ctr">
              <a:spcAft>
                <a:spcPct val="25000"/>
              </a:spcAft>
              <a:defRPr/>
            </a:pPr>
            <a:endParaRPr lang="en-US" sz="2800" b="1" dirty="0">
              <a:solidFill>
                <a:schemeClr val="tx1">
                  <a:lumMod val="65000"/>
                  <a:lumOff val="35000"/>
                </a:schemeClr>
              </a:solidFill>
              <a:latin typeface="Segoe UI" pitchFamily="34" charset="0"/>
              <a:cs typeface="Segoe UI" pitchFamily="34" charset="0"/>
            </a:endParaRPr>
          </a:p>
        </p:txBody>
      </p:sp>
      <p:sp>
        <p:nvSpPr>
          <p:cNvPr id="12" name="Title 11"/>
          <p:cNvSpPr>
            <a:spLocks noGrp="1"/>
          </p:cNvSpPr>
          <p:nvPr>
            <p:ph type="ctrTitle"/>
          </p:nvPr>
        </p:nvSpPr>
        <p:spPr/>
        <p:txBody>
          <a:bodyPr/>
          <a:lstStyle/>
          <a:p>
            <a:r>
              <a:rPr lang="en-US" dirty="0"/>
              <a:t>Training Staff on </a:t>
            </a:r>
            <a:r>
              <a:rPr lang="en-US" dirty="0" err="1"/>
              <a:t>Carbapenem</a:t>
            </a:r>
            <a:r>
              <a:rPr lang="en-US" dirty="0"/>
              <a:t>-Resistant </a:t>
            </a:r>
            <a:r>
              <a:rPr lang="en-US" dirty="0" err="1"/>
              <a:t>Enterobacteriaceae</a:t>
            </a:r>
            <a:r>
              <a:rPr lang="en-US" dirty="0"/>
              <a:t>: </a:t>
            </a:r>
            <a:r>
              <a:rPr lang="en-US" dirty="0" smtClean="0"/>
              <a:t/>
            </a:r>
            <a:br>
              <a:rPr lang="en-US" dirty="0" smtClean="0"/>
            </a:br>
            <a:r>
              <a:rPr lang="en-US" dirty="0" smtClean="0"/>
              <a:t>Maintaining staff “alertness”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5"/>
          <p:cNvGraphicFramePr>
            <a:graphicFrameLocks noChangeAspect="1"/>
          </p:cNvGraphicFramePr>
          <p:nvPr>
            <p:extLst>
              <p:ext uri="{D42A27DB-BD31-4B8C-83A1-F6EECF244321}">
                <p14:modId xmlns:p14="http://schemas.microsoft.com/office/powerpoint/2010/main" val="3120210135"/>
              </p:ext>
            </p:extLst>
          </p:nvPr>
        </p:nvGraphicFramePr>
        <p:xfrm>
          <a:off x="812800" y="1555274"/>
          <a:ext cx="7585075" cy="4691856"/>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txBox="1">
            <a:spLocks/>
          </p:cNvSpPr>
          <p:nvPr/>
        </p:nvSpPr>
        <p:spPr bwMode="auto">
          <a:xfrm>
            <a:off x="0" y="457200"/>
            <a:ext cx="9258300" cy="571500"/>
          </a:xfrm>
          <a:prstGeom prst="rect">
            <a:avLst/>
          </a:prstGeom>
          <a:noFill/>
          <a:ln>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0" dirty="0" smtClean="0">
                <a:latin typeface="+mj-lt"/>
              </a:rPr>
              <a:t>Mortality in CRE Bacteremia</a:t>
            </a:r>
          </a:p>
        </p:txBody>
      </p:sp>
      <p:sp>
        <p:nvSpPr>
          <p:cNvPr id="6" name="AutoShape 4"/>
          <p:cNvSpPr>
            <a:spLocks noChangeArrowheads="1"/>
          </p:cNvSpPr>
          <p:nvPr/>
        </p:nvSpPr>
        <p:spPr bwMode="auto">
          <a:xfrm>
            <a:off x="2590800" y="2443843"/>
            <a:ext cx="2228850" cy="533400"/>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round/>
                <a:headEnd/>
                <a:tailEnd/>
              </a14:hiddenLine>
            </a:ext>
          </a:extLst>
        </p:spPr>
        <p:txBody>
          <a:bodyPr wrap="none" anchor="ctr"/>
          <a:lstStyle/>
          <a:p>
            <a:pPr algn="ctr">
              <a:spcBef>
                <a:spcPct val="20000"/>
              </a:spcBef>
              <a:buClr>
                <a:srgbClr val="782327"/>
              </a:buClr>
              <a:buFont typeface="Wingdings" pitchFamily="2" charset="2"/>
              <a:buNone/>
            </a:pPr>
            <a:r>
              <a:rPr lang="en-US" sz="2000" b="1" i="1" dirty="0" smtClean="0">
                <a:solidFill>
                  <a:schemeClr val="bg1"/>
                </a:solidFill>
                <a:latin typeface="Myriad Web Pro" charset="0"/>
                <a:cs typeface="Tahoma" pitchFamily="34" charset="0"/>
              </a:rPr>
              <a:t>P </a:t>
            </a:r>
            <a:r>
              <a:rPr lang="en-US" sz="2000" b="1" dirty="0" smtClean="0">
                <a:solidFill>
                  <a:schemeClr val="bg1"/>
                </a:solidFill>
                <a:latin typeface="Myriad Web Pro" charset="0"/>
                <a:cs typeface="Tahoma" pitchFamily="34" charset="0"/>
              </a:rPr>
              <a:t>&lt;0.001</a:t>
            </a:r>
          </a:p>
        </p:txBody>
      </p:sp>
      <p:sp>
        <p:nvSpPr>
          <p:cNvPr id="7" name="AutoShape 4"/>
          <p:cNvSpPr>
            <a:spLocks noChangeArrowheads="1"/>
          </p:cNvSpPr>
          <p:nvPr/>
        </p:nvSpPr>
        <p:spPr bwMode="auto">
          <a:xfrm>
            <a:off x="5048250" y="2438400"/>
            <a:ext cx="2228850" cy="533400"/>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round/>
                <a:headEnd/>
                <a:tailEnd/>
              </a14:hiddenLine>
            </a:ext>
          </a:extLst>
        </p:spPr>
        <p:txBody>
          <a:bodyPr wrap="none" anchor="ctr"/>
          <a:lstStyle/>
          <a:p>
            <a:pPr algn="ctr">
              <a:spcBef>
                <a:spcPct val="20000"/>
              </a:spcBef>
              <a:buClr>
                <a:srgbClr val="782327"/>
              </a:buClr>
              <a:buFont typeface="Wingdings" pitchFamily="2" charset="2"/>
              <a:buNone/>
            </a:pPr>
            <a:r>
              <a:rPr lang="en-US" sz="2000" b="1" i="1" dirty="0" smtClean="0">
                <a:solidFill>
                  <a:schemeClr val="bg1"/>
                </a:solidFill>
                <a:latin typeface="Myriad Web Pro" charset="0"/>
                <a:cs typeface="Tahoma" pitchFamily="34" charset="0"/>
              </a:rPr>
              <a:t>P </a:t>
            </a:r>
            <a:r>
              <a:rPr lang="en-US" sz="2000" b="1" dirty="0" smtClean="0">
                <a:solidFill>
                  <a:schemeClr val="bg1"/>
                </a:solidFill>
                <a:latin typeface="Myriad Web Pro" charset="0"/>
                <a:cs typeface="Tahoma" pitchFamily="34" charset="0"/>
              </a:rPr>
              <a:t>&lt;0.001</a:t>
            </a:r>
          </a:p>
        </p:txBody>
      </p:sp>
      <p:sp>
        <p:nvSpPr>
          <p:cNvPr id="8" name="Rectangle 144"/>
          <p:cNvSpPr>
            <a:spLocks noChangeArrowheads="1"/>
          </p:cNvSpPr>
          <p:nvPr/>
        </p:nvSpPr>
        <p:spPr bwMode="auto">
          <a:xfrm>
            <a:off x="7629525" y="3048000"/>
            <a:ext cx="257175" cy="228600"/>
          </a:xfrm>
          <a:prstGeom prst="rect">
            <a:avLst/>
          </a:prstGeom>
          <a:solidFill>
            <a:srgbClr val="CCCCFF"/>
          </a:solidFill>
          <a:ln w="9525">
            <a:solidFill>
              <a:srgbClr val="000000"/>
            </a:solidFill>
            <a:miter lim="800000"/>
            <a:headEnd/>
            <a:tailEnd/>
          </a:ln>
        </p:spPr>
        <p:txBody>
          <a:bodyPr wrap="none" anchor="ctr"/>
          <a:lstStyle/>
          <a:p>
            <a:pPr algn="ctr">
              <a:spcBef>
                <a:spcPct val="50000"/>
              </a:spcBef>
            </a:pPr>
            <a:endParaRPr lang="en-US" dirty="0" smtClean="0"/>
          </a:p>
        </p:txBody>
      </p:sp>
      <p:sp>
        <p:nvSpPr>
          <p:cNvPr id="9" name="Rectangle 144"/>
          <p:cNvSpPr>
            <a:spLocks noChangeArrowheads="1"/>
          </p:cNvSpPr>
          <p:nvPr/>
        </p:nvSpPr>
        <p:spPr bwMode="auto">
          <a:xfrm>
            <a:off x="7629525" y="3810000"/>
            <a:ext cx="257175" cy="228600"/>
          </a:xfrm>
          <a:prstGeom prst="rect">
            <a:avLst/>
          </a:prstGeom>
          <a:solidFill>
            <a:srgbClr val="00FFFF"/>
          </a:solidFill>
          <a:ln w="9525">
            <a:solidFill>
              <a:srgbClr val="000000"/>
            </a:solidFill>
            <a:miter lim="800000"/>
            <a:headEnd/>
            <a:tailEnd/>
          </a:ln>
        </p:spPr>
        <p:txBody>
          <a:bodyPr wrap="none" anchor="ctr"/>
          <a:lstStyle/>
          <a:p>
            <a:pPr algn="ctr">
              <a:spcBef>
                <a:spcPct val="50000"/>
              </a:spcBef>
            </a:pPr>
            <a:endParaRPr lang="en-US" dirty="0" smtClean="0"/>
          </a:p>
        </p:txBody>
      </p:sp>
      <p:sp>
        <p:nvSpPr>
          <p:cNvPr id="10" name="Text Box 147"/>
          <p:cNvSpPr txBox="1">
            <a:spLocks noChangeArrowheads="1"/>
          </p:cNvSpPr>
          <p:nvPr/>
        </p:nvSpPr>
        <p:spPr bwMode="auto">
          <a:xfrm>
            <a:off x="6162675" y="3048000"/>
            <a:ext cx="2286000" cy="1338828"/>
          </a:xfrm>
          <a:prstGeom prst="rect">
            <a:avLst/>
          </a:prstGeom>
          <a:noFill/>
          <a:ln w="9525">
            <a:noFill/>
            <a:miter lim="800000"/>
            <a:headEnd/>
            <a:tailEnd/>
          </a:ln>
        </p:spPr>
        <p:txBody>
          <a:bodyPr wrap="square">
            <a:spAutoFit/>
          </a:bodyPr>
          <a:lstStyle/>
          <a:p>
            <a:pPr>
              <a:spcBef>
                <a:spcPct val="50000"/>
              </a:spcBef>
              <a:defRPr/>
            </a:pPr>
            <a:r>
              <a:rPr lang="en-US" b="1" dirty="0">
                <a:solidFill>
                  <a:schemeClr val="bg1"/>
                </a:solidFill>
                <a:latin typeface="Myriad Web Pro"/>
              </a:rPr>
              <a:t>Carbapenem-resistant</a:t>
            </a:r>
          </a:p>
          <a:p>
            <a:pPr>
              <a:spcBef>
                <a:spcPct val="50000"/>
              </a:spcBef>
              <a:defRPr/>
            </a:pPr>
            <a:r>
              <a:rPr lang="en-US" b="1" dirty="0">
                <a:solidFill>
                  <a:schemeClr val="bg1"/>
                </a:solidFill>
                <a:latin typeface="Myriad Web Pro"/>
              </a:rPr>
              <a:t>Carbapenem-susceptible</a:t>
            </a:r>
          </a:p>
        </p:txBody>
      </p:sp>
      <p:sp>
        <p:nvSpPr>
          <p:cNvPr id="11" name="Text Placeholder 3"/>
          <p:cNvSpPr txBox="1">
            <a:spLocks/>
          </p:cNvSpPr>
          <p:nvPr/>
        </p:nvSpPr>
        <p:spPr bwMode="auto">
          <a:xfrm>
            <a:off x="800100" y="5638800"/>
            <a:ext cx="9258300" cy="609600"/>
          </a:xfrm>
          <a:prstGeom prst="rect">
            <a:avLst/>
          </a:prstGeom>
          <a:noFill/>
          <a:ln>
            <a:miter lim="800000"/>
            <a:headEnd/>
            <a:tailEnd/>
          </a:ln>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pPr>
            <a:endParaRPr lang="en-US" sz="1200" dirty="0" smtClean="0">
              <a:solidFill>
                <a:schemeClr val="bg1"/>
              </a:solidFill>
              <a:latin typeface="+mj-lt"/>
            </a:endParaRPr>
          </a:p>
          <a:p>
            <a:pPr eaLnBrk="1" hangingPunct="1"/>
            <a:r>
              <a:rPr lang="en-US" sz="1200" dirty="0" smtClean="0">
                <a:solidFill>
                  <a:schemeClr val="bg1"/>
                </a:solidFill>
                <a:latin typeface="+mj-lt"/>
              </a:rPr>
              <a:t>Jesse Jacob Presentation:</a:t>
            </a:r>
          </a:p>
          <a:p>
            <a:pPr eaLnBrk="1" hangingPunct="1"/>
            <a:r>
              <a:rPr lang="en-US" sz="1200" dirty="0" smtClean="0">
                <a:solidFill>
                  <a:schemeClr val="bg1"/>
                </a:solidFill>
                <a:latin typeface="+mj-lt"/>
                <a:cs typeface="Tahoma" pitchFamily="34" charset="0"/>
              </a:rPr>
              <a:t>Patel G et al. Infect Control Hosp Epidemiol 2008;29:1099-1106.</a:t>
            </a:r>
          </a:p>
        </p:txBody>
      </p:sp>
      <p:sp>
        <p:nvSpPr>
          <p:cNvPr id="3" name="Footer Placeholder 2"/>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2661010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bwMode="auto">
          <a:xfrm>
            <a:off x="533400" y="304800"/>
            <a:ext cx="8229600" cy="71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rmAutofit/>
          </a:bodyPr>
          <a:lstStyle/>
          <a:p>
            <a:r>
              <a:rPr lang="en-US" altLang="en-US" sz="3200" b="0" dirty="0" smtClean="0"/>
              <a:t>The CRE Basics and Prevention </a:t>
            </a:r>
          </a:p>
        </p:txBody>
      </p:sp>
      <p:sp>
        <p:nvSpPr>
          <p:cNvPr id="26627" name="Content Placeholder 4"/>
          <p:cNvSpPr>
            <a:spLocks noGrp="1"/>
          </p:cNvSpPr>
          <p:nvPr>
            <p:ph idx="1"/>
          </p:nvPr>
        </p:nvSpPr>
        <p:spPr bwMode="auto">
          <a:xfrm>
            <a:off x="1371600" y="1371600"/>
            <a:ext cx="63246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en-US" altLang="en-US" b="0" dirty="0" smtClean="0">
                <a:solidFill>
                  <a:schemeClr val="tx1">
                    <a:lumMod val="85000"/>
                    <a:lumOff val="15000"/>
                  </a:schemeClr>
                </a:solidFill>
                <a:latin typeface="+mj-lt"/>
              </a:rPr>
              <a:t>Dr. Jesse Jacob with the University of Emory started the 1</a:t>
            </a:r>
            <a:r>
              <a:rPr lang="en-US" altLang="en-US" b="0" baseline="30000" dirty="0" smtClean="0">
                <a:solidFill>
                  <a:schemeClr val="tx1">
                    <a:lumMod val="85000"/>
                    <a:lumOff val="15000"/>
                  </a:schemeClr>
                </a:solidFill>
                <a:latin typeface="+mj-lt"/>
              </a:rPr>
              <a:t>st</a:t>
            </a:r>
            <a:r>
              <a:rPr lang="en-US" altLang="en-US" b="0" dirty="0" smtClean="0">
                <a:solidFill>
                  <a:schemeClr val="tx1">
                    <a:lumMod val="85000"/>
                    <a:lumOff val="15000"/>
                  </a:schemeClr>
                </a:solidFill>
                <a:latin typeface="+mj-lt"/>
              </a:rPr>
              <a:t> learning session by helping us to begin drilling down to understanding CRE basics such as</a:t>
            </a:r>
            <a:endParaRPr lang="en-US" altLang="en-US" dirty="0">
              <a:solidFill>
                <a:schemeClr val="tx1">
                  <a:lumMod val="85000"/>
                  <a:lumOff val="15000"/>
                </a:schemeClr>
              </a:solidFill>
              <a:latin typeface="+mj-lt"/>
            </a:endParaRPr>
          </a:p>
          <a:p>
            <a:pPr lvl="1"/>
            <a:r>
              <a:rPr lang="en-US" altLang="en-US" dirty="0" smtClean="0">
                <a:solidFill>
                  <a:schemeClr val="tx1">
                    <a:lumMod val="85000"/>
                    <a:lumOff val="15000"/>
                  </a:schemeClr>
                </a:solidFill>
                <a:latin typeface="+mj-lt"/>
              </a:rPr>
              <a:t>Understanding </a:t>
            </a:r>
            <a:r>
              <a:rPr lang="en-US" altLang="en-US" dirty="0">
                <a:solidFill>
                  <a:schemeClr val="tx1">
                    <a:lumMod val="85000"/>
                    <a:lumOff val="15000"/>
                  </a:schemeClr>
                </a:solidFill>
                <a:latin typeface="+mj-lt"/>
              </a:rPr>
              <a:t>the context of CRE among resistant among gram negative bacteria</a:t>
            </a:r>
          </a:p>
          <a:p>
            <a:pPr lvl="1"/>
            <a:r>
              <a:rPr lang="en-US" altLang="en-US" dirty="0" smtClean="0">
                <a:solidFill>
                  <a:schemeClr val="tx1">
                    <a:lumMod val="85000"/>
                    <a:lumOff val="15000"/>
                  </a:schemeClr>
                </a:solidFill>
                <a:latin typeface="+mj-lt"/>
              </a:rPr>
              <a:t>Recognizing </a:t>
            </a:r>
            <a:r>
              <a:rPr lang="en-US" altLang="en-US" dirty="0">
                <a:solidFill>
                  <a:schemeClr val="tx1">
                    <a:lumMod val="85000"/>
                    <a:lumOff val="15000"/>
                  </a:schemeClr>
                </a:solidFill>
                <a:latin typeface="+mj-lt"/>
              </a:rPr>
              <a:t>the epidemiology and </a:t>
            </a:r>
            <a:r>
              <a:rPr lang="en-US" altLang="en-US" dirty="0" smtClean="0">
                <a:solidFill>
                  <a:schemeClr val="tx1">
                    <a:lumMod val="85000"/>
                    <a:lumOff val="15000"/>
                  </a:schemeClr>
                </a:solidFill>
                <a:latin typeface="+mj-lt"/>
              </a:rPr>
              <a:t>national threat </a:t>
            </a:r>
            <a:r>
              <a:rPr lang="en-US" altLang="en-US" dirty="0">
                <a:solidFill>
                  <a:schemeClr val="tx1">
                    <a:lumMod val="85000"/>
                    <a:lumOff val="15000"/>
                  </a:schemeClr>
                </a:solidFill>
                <a:latin typeface="+mj-lt"/>
              </a:rPr>
              <a:t>of CRE</a:t>
            </a:r>
          </a:p>
          <a:p>
            <a:pPr lvl="1"/>
            <a:r>
              <a:rPr lang="en-US" altLang="en-US" dirty="0" smtClean="0">
                <a:solidFill>
                  <a:schemeClr val="tx1">
                    <a:lumMod val="85000"/>
                    <a:lumOff val="15000"/>
                  </a:schemeClr>
                </a:solidFill>
                <a:latin typeface="+mj-lt"/>
              </a:rPr>
              <a:t>Integrating the </a:t>
            </a:r>
            <a:r>
              <a:rPr lang="en-US" altLang="en-US" dirty="0">
                <a:solidFill>
                  <a:schemeClr val="tx1">
                    <a:lumMod val="85000"/>
                    <a:lumOff val="15000"/>
                  </a:schemeClr>
                </a:solidFill>
                <a:latin typeface="+mj-lt"/>
              </a:rPr>
              <a:t>approaches to CRE prevention</a:t>
            </a:r>
          </a:p>
          <a:p>
            <a:pPr marL="457200" lvl="1" indent="0">
              <a:buNone/>
            </a:pPr>
            <a:endParaRPr lang="en-US" altLang="en-US" b="0" dirty="0" smtClean="0">
              <a:solidFill>
                <a:schemeClr val="tx1">
                  <a:lumMod val="85000"/>
                  <a:lumOff val="15000"/>
                </a:schemeClr>
              </a:solidFill>
              <a:latin typeface="+mj-lt"/>
            </a:endParaRPr>
          </a:p>
        </p:txBody>
      </p:sp>
      <p:sp>
        <p:nvSpPr>
          <p:cNvPr id="4" name="Rectangle 3"/>
          <p:cNvSpPr/>
          <p:nvPr/>
        </p:nvSpPr>
        <p:spPr>
          <a:xfrm>
            <a:off x="5562600" y="5562600"/>
            <a:ext cx="2667000" cy="707886"/>
          </a:xfrm>
          <a:prstGeom prst="rect">
            <a:avLst/>
          </a:prstGeom>
        </p:spPr>
        <p:txBody>
          <a:bodyPr wrap="square">
            <a:spAutoFit/>
          </a:bodyPr>
          <a:lstStyle/>
          <a:p>
            <a:r>
              <a:rPr lang="en-US" sz="1000" dirty="0" smtClean="0">
                <a:latin typeface="+mj-lt"/>
              </a:rPr>
              <a:t>Source “</a:t>
            </a:r>
            <a:r>
              <a:rPr lang="en-US" sz="1000" dirty="0" err="1" smtClean="0">
                <a:latin typeface="+mj-lt"/>
              </a:rPr>
              <a:t>Carbapenem</a:t>
            </a:r>
            <a:r>
              <a:rPr lang="en-US" sz="1000" dirty="0" smtClean="0">
                <a:latin typeface="+mj-lt"/>
              </a:rPr>
              <a:t>-resistant </a:t>
            </a:r>
            <a:r>
              <a:rPr lang="en-US" sz="1000" dirty="0" err="1">
                <a:latin typeface="+mj-lt"/>
              </a:rPr>
              <a:t>Enterobacteriaceae</a:t>
            </a:r>
            <a:r>
              <a:rPr lang="en-US" sz="1000" dirty="0">
                <a:latin typeface="+mj-lt"/>
              </a:rPr>
              <a:t> (CRE): </a:t>
            </a:r>
            <a:br>
              <a:rPr lang="en-US" sz="1000" dirty="0">
                <a:latin typeface="+mj-lt"/>
              </a:rPr>
            </a:br>
            <a:r>
              <a:rPr lang="en-US" sz="1000" dirty="0">
                <a:latin typeface="+mj-lt"/>
              </a:rPr>
              <a:t>A Bird’s Eye View from </a:t>
            </a:r>
            <a:r>
              <a:rPr lang="en-US" sz="1000" dirty="0" smtClean="0">
                <a:latin typeface="+mj-lt"/>
              </a:rPr>
              <a:t>the US”, Dr. Jesse Jacob</a:t>
            </a:r>
            <a:endParaRPr lang="en-US" sz="1000" dirty="0">
              <a:latin typeface="+mj-lt"/>
            </a:endParaRPr>
          </a:p>
        </p:txBody>
      </p:sp>
    </p:spTree>
    <p:extLst>
      <p:ext uri="{BB962C8B-B14F-4D97-AF65-F5344CB8AC3E}">
        <p14:creationId xmlns:p14="http://schemas.microsoft.com/office/powerpoint/2010/main" val="420356460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bwMode="auto">
          <a:xfrm>
            <a:off x="533400" y="304800"/>
            <a:ext cx="8229600" cy="71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rmAutofit/>
          </a:bodyPr>
          <a:lstStyle/>
          <a:p>
            <a:r>
              <a:rPr lang="en-US" altLang="en-US" sz="3200" b="0" dirty="0" smtClean="0"/>
              <a:t>The CRE Basics and Prevention </a:t>
            </a:r>
          </a:p>
        </p:txBody>
      </p:sp>
      <p:sp>
        <p:nvSpPr>
          <p:cNvPr id="26627" name="Content Placeholder 4"/>
          <p:cNvSpPr>
            <a:spLocks noGrp="1"/>
          </p:cNvSpPr>
          <p:nvPr>
            <p:ph idx="1"/>
          </p:nvPr>
        </p:nvSpPr>
        <p:spPr bwMode="auto">
          <a:xfrm>
            <a:off x="1371600" y="1371600"/>
            <a:ext cx="63246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en-US" altLang="en-US" b="0" dirty="0" smtClean="0">
                <a:solidFill>
                  <a:schemeClr val="tx1">
                    <a:lumMod val="85000"/>
                    <a:lumOff val="15000"/>
                  </a:schemeClr>
                </a:solidFill>
                <a:latin typeface="+mj-lt"/>
              </a:rPr>
              <a:t>Dr. </a:t>
            </a:r>
            <a:r>
              <a:rPr lang="en-US" altLang="en-US" b="0" dirty="0" err="1" smtClean="0">
                <a:solidFill>
                  <a:schemeClr val="tx1">
                    <a:lumMod val="85000"/>
                    <a:lumOff val="15000"/>
                  </a:schemeClr>
                </a:solidFill>
                <a:latin typeface="+mj-lt"/>
              </a:rPr>
              <a:t>Nimalie</a:t>
            </a:r>
            <a:r>
              <a:rPr lang="en-US" altLang="en-US" b="0" dirty="0" smtClean="0">
                <a:solidFill>
                  <a:schemeClr val="tx1">
                    <a:lumMod val="85000"/>
                    <a:lumOff val="15000"/>
                  </a:schemeClr>
                </a:solidFill>
                <a:latin typeface="+mj-lt"/>
              </a:rPr>
              <a:t> Stone with the CDC continued  drilling down on CRE basics to improve our understanding on </a:t>
            </a:r>
            <a:endParaRPr lang="en-US" altLang="en-US" dirty="0">
              <a:solidFill>
                <a:schemeClr val="tx1">
                  <a:lumMod val="85000"/>
                  <a:lumOff val="15000"/>
                </a:schemeClr>
              </a:solidFill>
              <a:latin typeface="+mj-lt"/>
            </a:endParaRPr>
          </a:p>
          <a:p>
            <a:pPr lvl="1"/>
            <a:r>
              <a:rPr lang="en-US" altLang="en-US" dirty="0" smtClean="0">
                <a:solidFill>
                  <a:schemeClr val="tx1">
                    <a:lumMod val="85000"/>
                    <a:lumOff val="15000"/>
                  </a:schemeClr>
                </a:solidFill>
                <a:latin typeface="+mj-lt"/>
              </a:rPr>
              <a:t>An overview </a:t>
            </a:r>
            <a:r>
              <a:rPr lang="en-US" altLang="en-US" dirty="0">
                <a:solidFill>
                  <a:schemeClr val="tx1">
                    <a:lumMod val="85000"/>
                    <a:lumOff val="15000"/>
                  </a:schemeClr>
                </a:solidFill>
                <a:latin typeface="+mj-lt"/>
              </a:rPr>
              <a:t>m</a:t>
            </a:r>
            <a:r>
              <a:rPr lang="en-US" altLang="en-US" dirty="0" smtClean="0">
                <a:solidFill>
                  <a:schemeClr val="tx1">
                    <a:lumMod val="85000"/>
                    <a:lumOff val="15000"/>
                  </a:schemeClr>
                </a:solidFill>
                <a:latin typeface="+mj-lt"/>
              </a:rPr>
              <a:t>icrobiology </a:t>
            </a:r>
            <a:r>
              <a:rPr lang="en-US" altLang="en-US" dirty="0">
                <a:solidFill>
                  <a:schemeClr val="tx1">
                    <a:lumMod val="85000"/>
                    <a:lumOff val="15000"/>
                  </a:schemeClr>
                </a:solidFill>
                <a:latin typeface="+mj-lt"/>
              </a:rPr>
              <a:t>and </a:t>
            </a:r>
            <a:r>
              <a:rPr lang="en-US" altLang="en-US" dirty="0" smtClean="0">
                <a:solidFill>
                  <a:schemeClr val="tx1">
                    <a:lumMod val="85000"/>
                    <a:lumOff val="15000"/>
                  </a:schemeClr>
                </a:solidFill>
                <a:latin typeface="+mj-lt"/>
              </a:rPr>
              <a:t>antibiotics Antibiotic </a:t>
            </a:r>
            <a:r>
              <a:rPr lang="en-US" altLang="en-US" dirty="0">
                <a:solidFill>
                  <a:schemeClr val="tx1">
                    <a:lumMod val="85000"/>
                    <a:lumOff val="15000"/>
                  </a:schemeClr>
                </a:solidFill>
                <a:latin typeface="+mj-lt"/>
              </a:rPr>
              <a:t>resistant organisms with a focus on </a:t>
            </a:r>
            <a:r>
              <a:rPr lang="en-US" altLang="en-US" dirty="0" err="1">
                <a:solidFill>
                  <a:schemeClr val="tx1">
                    <a:lumMod val="85000"/>
                    <a:lumOff val="15000"/>
                  </a:schemeClr>
                </a:solidFill>
                <a:latin typeface="+mj-lt"/>
              </a:rPr>
              <a:t>carbapenem</a:t>
            </a:r>
            <a:r>
              <a:rPr lang="en-US" altLang="en-US" dirty="0">
                <a:solidFill>
                  <a:schemeClr val="tx1">
                    <a:lumMod val="85000"/>
                    <a:lumOff val="15000"/>
                  </a:schemeClr>
                </a:solidFill>
                <a:latin typeface="+mj-lt"/>
              </a:rPr>
              <a:t>-resistance</a:t>
            </a:r>
          </a:p>
          <a:p>
            <a:pPr lvl="1"/>
            <a:r>
              <a:rPr lang="en-US" altLang="en-US" dirty="0">
                <a:solidFill>
                  <a:schemeClr val="tx1">
                    <a:lumMod val="85000"/>
                    <a:lumOff val="15000"/>
                  </a:schemeClr>
                </a:solidFill>
                <a:latin typeface="+mj-lt"/>
              </a:rPr>
              <a:t>H</a:t>
            </a:r>
            <a:r>
              <a:rPr lang="en-US" altLang="en-US" dirty="0" smtClean="0">
                <a:solidFill>
                  <a:schemeClr val="tx1">
                    <a:lumMod val="85000"/>
                    <a:lumOff val="15000"/>
                  </a:schemeClr>
                </a:solidFill>
                <a:latin typeface="+mj-lt"/>
              </a:rPr>
              <a:t>ow/why </a:t>
            </a:r>
            <a:r>
              <a:rPr lang="en-US" altLang="en-US" dirty="0">
                <a:solidFill>
                  <a:schemeClr val="tx1">
                    <a:lumMod val="85000"/>
                    <a:lumOff val="15000"/>
                  </a:schemeClr>
                </a:solidFill>
                <a:latin typeface="+mj-lt"/>
              </a:rPr>
              <a:t>resistant organisms spread in healthcare settings</a:t>
            </a:r>
          </a:p>
          <a:p>
            <a:pPr lvl="1"/>
            <a:r>
              <a:rPr lang="en-US" altLang="en-US" dirty="0" err="1" smtClean="0">
                <a:solidFill>
                  <a:schemeClr val="tx1">
                    <a:lumMod val="85000"/>
                    <a:lumOff val="15000"/>
                  </a:schemeClr>
                </a:solidFill>
                <a:latin typeface="+mj-lt"/>
              </a:rPr>
              <a:t>Identifyng</a:t>
            </a:r>
            <a:r>
              <a:rPr lang="en-US" altLang="en-US" dirty="0" smtClean="0">
                <a:solidFill>
                  <a:schemeClr val="tx1">
                    <a:lumMod val="85000"/>
                    <a:lumOff val="15000"/>
                  </a:schemeClr>
                </a:solidFill>
                <a:latin typeface="+mj-lt"/>
              </a:rPr>
              <a:t> </a:t>
            </a:r>
            <a:r>
              <a:rPr lang="en-US" altLang="en-US" dirty="0">
                <a:solidFill>
                  <a:schemeClr val="tx1">
                    <a:lumMod val="85000"/>
                    <a:lumOff val="15000"/>
                  </a:schemeClr>
                </a:solidFill>
                <a:latin typeface="+mj-lt"/>
              </a:rPr>
              <a:t>the core prevention strategies for reducing the emergence and transmission of resistance</a:t>
            </a:r>
          </a:p>
          <a:p>
            <a:pPr marL="457200" lvl="1" indent="0">
              <a:buNone/>
            </a:pPr>
            <a:endParaRPr lang="en-US" altLang="en-US" b="0" dirty="0" smtClean="0">
              <a:solidFill>
                <a:schemeClr val="tx1">
                  <a:lumMod val="85000"/>
                  <a:lumOff val="15000"/>
                </a:schemeClr>
              </a:solidFill>
              <a:latin typeface="+mj-lt"/>
            </a:endParaRPr>
          </a:p>
        </p:txBody>
      </p:sp>
      <p:sp>
        <p:nvSpPr>
          <p:cNvPr id="4" name="Rectangle 3"/>
          <p:cNvSpPr/>
          <p:nvPr/>
        </p:nvSpPr>
        <p:spPr>
          <a:xfrm>
            <a:off x="5562600" y="5562600"/>
            <a:ext cx="2667000" cy="553998"/>
          </a:xfrm>
          <a:prstGeom prst="rect">
            <a:avLst/>
          </a:prstGeom>
        </p:spPr>
        <p:txBody>
          <a:bodyPr wrap="square">
            <a:spAutoFit/>
          </a:bodyPr>
          <a:lstStyle/>
          <a:p>
            <a:r>
              <a:rPr lang="en-US" altLang="en-US" sz="1000" dirty="0" smtClean="0"/>
              <a:t>Source “Understanding </a:t>
            </a:r>
            <a:r>
              <a:rPr lang="en-US" altLang="en-US" sz="1000" dirty="0"/>
              <a:t>multidrug-resistance: Focus on </a:t>
            </a:r>
            <a:r>
              <a:rPr lang="en-US" altLang="en-US" sz="1000" dirty="0" err="1" smtClean="0"/>
              <a:t>Carbapenems</a:t>
            </a:r>
            <a:r>
              <a:rPr lang="en-US" altLang="en-US" sz="1000" dirty="0" smtClean="0"/>
              <a:t>”, Dr. </a:t>
            </a:r>
            <a:r>
              <a:rPr lang="en-US" altLang="en-US" sz="1000" dirty="0" err="1" smtClean="0"/>
              <a:t>Nimalie</a:t>
            </a:r>
            <a:r>
              <a:rPr lang="en-US" altLang="en-US" sz="1000" dirty="0" smtClean="0"/>
              <a:t> Stone</a:t>
            </a:r>
            <a:endParaRPr lang="en-US" sz="1000" dirty="0">
              <a:latin typeface="+mj-lt"/>
            </a:endParaRPr>
          </a:p>
        </p:txBody>
      </p:sp>
    </p:spTree>
    <p:extLst>
      <p:ext uri="{BB962C8B-B14F-4D97-AF65-F5344CB8AC3E}">
        <p14:creationId xmlns:p14="http://schemas.microsoft.com/office/powerpoint/2010/main" val="1726618088"/>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bwMode="auto">
          <a:xfrm>
            <a:off x="533400" y="304800"/>
            <a:ext cx="8229600" cy="71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rmAutofit/>
          </a:bodyPr>
          <a:lstStyle/>
          <a:p>
            <a:r>
              <a:rPr lang="en-US" altLang="en-US" sz="3200" b="0" dirty="0" smtClean="0"/>
              <a:t>The CRE Basics and Prevention </a:t>
            </a:r>
          </a:p>
        </p:txBody>
      </p:sp>
      <p:sp>
        <p:nvSpPr>
          <p:cNvPr id="26627" name="Content Placeholder 4"/>
          <p:cNvSpPr>
            <a:spLocks noGrp="1"/>
          </p:cNvSpPr>
          <p:nvPr>
            <p:ph idx="1"/>
          </p:nvPr>
        </p:nvSpPr>
        <p:spPr bwMode="auto">
          <a:xfrm>
            <a:off x="1371600" y="1371600"/>
            <a:ext cx="63246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en-US" altLang="en-US" b="0" dirty="0" smtClean="0">
                <a:solidFill>
                  <a:schemeClr val="tx1">
                    <a:lumMod val="85000"/>
                    <a:lumOff val="15000"/>
                  </a:schemeClr>
                </a:solidFill>
                <a:latin typeface="+mj-lt"/>
              </a:rPr>
              <a:t>Nancy Fendler with Alliant GMCF provided us training on how to apply the CRE basics training using </a:t>
            </a:r>
            <a:r>
              <a:rPr lang="en-US" altLang="en-US" b="0" dirty="0" err="1" smtClean="0">
                <a:solidFill>
                  <a:schemeClr val="tx1">
                    <a:lumMod val="85000"/>
                    <a:lumOff val="15000"/>
                  </a:schemeClr>
                </a:solidFill>
                <a:latin typeface="+mj-lt"/>
              </a:rPr>
              <a:t>Plan~Do~Study~Act</a:t>
            </a:r>
            <a:r>
              <a:rPr lang="en-US" altLang="en-US" b="0" dirty="0" smtClean="0">
                <a:solidFill>
                  <a:schemeClr val="tx1">
                    <a:lumMod val="85000"/>
                    <a:lumOff val="15000"/>
                  </a:schemeClr>
                </a:solidFill>
                <a:latin typeface="+mj-lt"/>
              </a:rPr>
              <a:t>  </a:t>
            </a:r>
          </a:p>
          <a:p>
            <a:pPr lvl="1"/>
            <a:r>
              <a:rPr lang="en-US" altLang="en-US" dirty="0" smtClean="0">
                <a:solidFill>
                  <a:schemeClr val="tx1">
                    <a:lumMod val="85000"/>
                    <a:lumOff val="15000"/>
                  </a:schemeClr>
                </a:solidFill>
                <a:latin typeface="+mj-lt"/>
              </a:rPr>
              <a:t>The model </a:t>
            </a:r>
            <a:r>
              <a:rPr lang="en-US" altLang="en-US" dirty="0">
                <a:solidFill>
                  <a:schemeClr val="tx1">
                    <a:lumMod val="85000"/>
                    <a:lumOff val="15000"/>
                  </a:schemeClr>
                </a:solidFill>
                <a:latin typeface="+mj-lt"/>
              </a:rPr>
              <a:t>for </a:t>
            </a:r>
            <a:r>
              <a:rPr lang="en-US" altLang="en-US" dirty="0" smtClean="0">
                <a:solidFill>
                  <a:schemeClr val="tx1">
                    <a:lumMod val="85000"/>
                    <a:lumOff val="15000"/>
                  </a:schemeClr>
                </a:solidFill>
                <a:latin typeface="+mj-lt"/>
              </a:rPr>
              <a:t>improvement </a:t>
            </a:r>
            <a:endParaRPr lang="en-US" altLang="en-US" dirty="0">
              <a:solidFill>
                <a:schemeClr val="tx1">
                  <a:lumMod val="85000"/>
                  <a:lumOff val="15000"/>
                </a:schemeClr>
              </a:solidFill>
              <a:latin typeface="+mj-lt"/>
            </a:endParaRPr>
          </a:p>
          <a:p>
            <a:pPr lvl="1"/>
            <a:r>
              <a:rPr lang="en-US" altLang="en-US" dirty="0">
                <a:solidFill>
                  <a:schemeClr val="tx1">
                    <a:lumMod val="85000"/>
                    <a:lumOff val="15000"/>
                  </a:schemeClr>
                </a:solidFill>
                <a:latin typeface="+mj-lt"/>
              </a:rPr>
              <a:t>H</a:t>
            </a:r>
            <a:r>
              <a:rPr lang="en-US" altLang="en-US" dirty="0" smtClean="0">
                <a:solidFill>
                  <a:schemeClr val="tx1">
                    <a:lumMod val="85000"/>
                    <a:lumOff val="15000"/>
                  </a:schemeClr>
                </a:solidFill>
                <a:latin typeface="+mj-lt"/>
              </a:rPr>
              <a:t>ow </a:t>
            </a:r>
            <a:r>
              <a:rPr lang="en-US" altLang="en-US" dirty="0">
                <a:solidFill>
                  <a:schemeClr val="tx1">
                    <a:lumMod val="85000"/>
                    <a:lumOff val="15000"/>
                  </a:schemeClr>
                </a:solidFill>
                <a:latin typeface="+mj-lt"/>
              </a:rPr>
              <a:t>to apply PDSA cycles</a:t>
            </a:r>
          </a:p>
          <a:p>
            <a:pPr lvl="1"/>
            <a:r>
              <a:rPr lang="en-US" altLang="en-US" dirty="0" smtClean="0">
                <a:solidFill>
                  <a:schemeClr val="tx1">
                    <a:lumMod val="85000"/>
                    <a:lumOff val="15000"/>
                  </a:schemeClr>
                </a:solidFill>
                <a:latin typeface="+mj-lt"/>
              </a:rPr>
              <a:t>Selecting </a:t>
            </a:r>
            <a:r>
              <a:rPr lang="en-US" altLang="en-US" dirty="0">
                <a:solidFill>
                  <a:schemeClr val="tx1">
                    <a:lumMod val="85000"/>
                    <a:lumOff val="15000"/>
                  </a:schemeClr>
                </a:solidFill>
                <a:latin typeface="+mj-lt"/>
              </a:rPr>
              <a:t>measures for their improvement efforts</a:t>
            </a:r>
          </a:p>
          <a:p>
            <a:pPr lvl="1"/>
            <a:r>
              <a:rPr lang="en-US" altLang="en-US" dirty="0" smtClean="0">
                <a:solidFill>
                  <a:schemeClr val="tx1">
                    <a:lumMod val="85000"/>
                    <a:lumOff val="15000"/>
                  </a:schemeClr>
                </a:solidFill>
                <a:latin typeface="+mj-lt"/>
              </a:rPr>
              <a:t>Having </a:t>
            </a:r>
            <a:r>
              <a:rPr lang="en-US" altLang="en-US" dirty="0">
                <a:solidFill>
                  <a:schemeClr val="tx1">
                    <a:lumMod val="85000"/>
                    <a:lumOff val="15000"/>
                  </a:schemeClr>
                </a:solidFill>
                <a:latin typeface="+mj-lt"/>
              </a:rPr>
              <a:t>strategies for more successful </a:t>
            </a:r>
            <a:r>
              <a:rPr lang="en-US" altLang="en-US" dirty="0" smtClean="0">
                <a:solidFill>
                  <a:schemeClr val="tx1">
                    <a:lumMod val="85000"/>
                    <a:lumOff val="15000"/>
                  </a:schemeClr>
                </a:solidFill>
                <a:latin typeface="+mj-lt"/>
              </a:rPr>
              <a:t>tests</a:t>
            </a:r>
            <a:endParaRPr lang="en-US" altLang="en-US" dirty="0">
              <a:solidFill>
                <a:schemeClr val="tx1">
                  <a:lumMod val="85000"/>
                  <a:lumOff val="15000"/>
                </a:schemeClr>
              </a:solidFill>
              <a:latin typeface="+mj-lt"/>
            </a:endParaRPr>
          </a:p>
        </p:txBody>
      </p:sp>
      <p:sp>
        <p:nvSpPr>
          <p:cNvPr id="4" name="Rectangle 3"/>
          <p:cNvSpPr/>
          <p:nvPr/>
        </p:nvSpPr>
        <p:spPr>
          <a:xfrm>
            <a:off x="5562600" y="5562600"/>
            <a:ext cx="2667000" cy="553998"/>
          </a:xfrm>
          <a:prstGeom prst="rect">
            <a:avLst/>
          </a:prstGeom>
        </p:spPr>
        <p:txBody>
          <a:bodyPr wrap="square">
            <a:spAutoFit/>
          </a:bodyPr>
          <a:lstStyle/>
          <a:p>
            <a:endParaRPr lang="en-US" altLang="en-US" sz="1000" dirty="0"/>
          </a:p>
          <a:p>
            <a:r>
              <a:rPr lang="en-US" altLang="en-US" sz="1000" dirty="0" smtClean="0"/>
              <a:t>Source “</a:t>
            </a:r>
            <a:r>
              <a:rPr lang="en-US" altLang="en-US" sz="1000" dirty="0" err="1" smtClean="0"/>
              <a:t>Plan~Do~Study~Act</a:t>
            </a:r>
            <a:r>
              <a:rPr lang="en-US" altLang="en-US" sz="1000" dirty="0" smtClean="0"/>
              <a:t>”,  Nancy Fendler</a:t>
            </a:r>
            <a:endParaRPr lang="en-US" altLang="en-US" sz="1000" dirty="0"/>
          </a:p>
        </p:txBody>
      </p:sp>
    </p:spTree>
    <p:extLst>
      <p:ext uri="{BB962C8B-B14F-4D97-AF65-F5344CB8AC3E}">
        <p14:creationId xmlns:p14="http://schemas.microsoft.com/office/powerpoint/2010/main" val="3722109952"/>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bwMode="auto">
          <a:xfrm>
            <a:off x="533400" y="304800"/>
            <a:ext cx="8229600" cy="71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rmAutofit/>
          </a:bodyPr>
          <a:lstStyle/>
          <a:p>
            <a:r>
              <a:rPr lang="en-US" altLang="en-US" sz="3200" b="0" dirty="0" smtClean="0"/>
              <a:t>The CRE Basics and Prevention </a:t>
            </a:r>
          </a:p>
        </p:txBody>
      </p:sp>
      <p:sp>
        <p:nvSpPr>
          <p:cNvPr id="26627" name="Content Placeholder 4"/>
          <p:cNvSpPr>
            <a:spLocks noGrp="1"/>
          </p:cNvSpPr>
          <p:nvPr>
            <p:ph idx="1"/>
          </p:nvPr>
        </p:nvSpPr>
        <p:spPr bwMode="auto">
          <a:xfrm>
            <a:off x="1371600" y="1371600"/>
            <a:ext cx="63246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en-US" altLang="en-US" b="0" dirty="0" smtClean="0">
                <a:solidFill>
                  <a:schemeClr val="tx1">
                    <a:lumMod val="85000"/>
                    <a:lumOff val="15000"/>
                  </a:schemeClr>
                </a:solidFill>
                <a:latin typeface="+mj-lt"/>
              </a:rPr>
              <a:t>Front line staff received training that incorporated the CRE basics and prevention strategies that included training on </a:t>
            </a:r>
            <a:endParaRPr lang="en-US" altLang="en-US" dirty="0">
              <a:solidFill>
                <a:schemeClr val="tx1">
                  <a:lumMod val="85000"/>
                  <a:lumOff val="15000"/>
                </a:schemeClr>
              </a:solidFill>
              <a:latin typeface="+mj-lt"/>
            </a:endParaRPr>
          </a:p>
          <a:p>
            <a:pPr lvl="1"/>
            <a:r>
              <a:rPr lang="en-US" altLang="en-US" dirty="0" smtClean="0">
                <a:solidFill>
                  <a:schemeClr val="tx1">
                    <a:lumMod val="85000"/>
                    <a:lumOff val="15000"/>
                  </a:schemeClr>
                </a:solidFill>
                <a:latin typeface="+mj-lt"/>
              </a:rPr>
              <a:t>How CRE happened</a:t>
            </a:r>
            <a:endParaRPr lang="en-US" altLang="en-US" dirty="0">
              <a:solidFill>
                <a:schemeClr val="tx1">
                  <a:lumMod val="85000"/>
                  <a:lumOff val="15000"/>
                </a:schemeClr>
              </a:solidFill>
              <a:latin typeface="+mj-lt"/>
            </a:endParaRPr>
          </a:p>
          <a:p>
            <a:pPr lvl="1"/>
            <a:r>
              <a:rPr lang="en-US" altLang="en-US" dirty="0" smtClean="0">
                <a:solidFill>
                  <a:schemeClr val="tx1">
                    <a:lumMod val="85000"/>
                    <a:lumOff val="15000"/>
                  </a:schemeClr>
                </a:solidFill>
                <a:latin typeface="+mj-lt"/>
              </a:rPr>
              <a:t>Why CRE requires a regional approach</a:t>
            </a:r>
          </a:p>
          <a:p>
            <a:pPr lvl="1"/>
            <a:r>
              <a:rPr lang="en-US" altLang="en-US" dirty="0" smtClean="0">
                <a:solidFill>
                  <a:schemeClr val="tx1">
                    <a:lumMod val="85000"/>
                    <a:lumOff val="15000"/>
                  </a:schemeClr>
                </a:solidFill>
                <a:latin typeface="+mj-lt"/>
              </a:rPr>
              <a:t>CRE is a serious public health concern</a:t>
            </a:r>
          </a:p>
          <a:p>
            <a:pPr lvl="1"/>
            <a:r>
              <a:rPr lang="en-US" altLang="en-US" dirty="0" smtClean="0">
                <a:solidFill>
                  <a:schemeClr val="tx1">
                    <a:lumMod val="85000"/>
                    <a:lumOff val="15000"/>
                  </a:schemeClr>
                </a:solidFill>
                <a:latin typeface="+mj-lt"/>
              </a:rPr>
              <a:t>CDC 8 core prevention core measures</a:t>
            </a:r>
          </a:p>
          <a:p>
            <a:pPr lvl="1"/>
            <a:r>
              <a:rPr lang="en-US" altLang="en-US" dirty="0" smtClean="0">
                <a:solidFill>
                  <a:schemeClr val="tx1">
                    <a:lumMod val="85000"/>
                    <a:lumOff val="15000"/>
                  </a:schemeClr>
                </a:solidFill>
                <a:latin typeface="+mj-lt"/>
              </a:rPr>
              <a:t>Hand hygiene first CRE transmission strategy</a:t>
            </a:r>
            <a:endParaRPr lang="en-US" altLang="en-US" dirty="0">
              <a:solidFill>
                <a:schemeClr val="tx1">
                  <a:lumMod val="85000"/>
                  <a:lumOff val="15000"/>
                </a:schemeClr>
              </a:solidFill>
              <a:latin typeface="+mj-lt"/>
            </a:endParaRPr>
          </a:p>
          <a:p>
            <a:pPr marL="457200" lvl="1" indent="0">
              <a:buNone/>
            </a:pPr>
            <a:endParaRPr lang="en-US" altLang="en-US" b="0" dirty="0" smtClean="0">
              <a:solidFill>
                <a:schemeClr val="tx1">
                  <a:lumMod val="85000"/>
                  <a:lumOff val="15000"/>
                </a:schemeClr>
              </a:solidFill>
              <a:latin typeface="+mj-lt"/>
            </a:endParaRPr>
          </a:p>
        </p:txBody>
      </p:sp>
      <p:sp>
        <p:nvSpPr>
          <p:cNvPr id="4" name="Rectangle 3"/>
          <p:cNvSpPr/>
          <p:nvPr/>
        </p:nvSpPr>
        <p:spPr>
          <a:xfrm>
            <a:off x="5562600" y="5562600"/>
            <a:ext cx="2667000" cy="553998"/>
          </a:xfrm>
          <a:prstGeom prst="rect">
            <a:avLst/>
          </a:prstGeom>
        </p:spPr>
        <p:txBody>
          <a:bodyPr wrap="square">
            <a:spAutoFit/>
          </a:bodyPr>
          <a:lstStyle/>
          <a:p>
            <a:r>
              <a:rPr lang="en-US" sz="1000" dirty="0" smtClean="0">
                <a:latin typeface="+mj-lt"/>
              </a:rPr>
              <a:t>Source “</a:t>
            </a:r>
            <a:r>
              <a:rPr lang="en-US" sz="1000" dirty="0" err="1" smtClean="0">
                <a:latin typeface="+mj-lt"/>
              </a:rPr>
              <a:t>Carbapenem</a:t>
            </a:r>
            <a:r>
              <a:rPr lang="en-US" sz="1000" dirty="0" smtClean="0">
                <a:latin typeface="+mj-lt"/>
              </a:rPr>
              <a:t>-Resistant </a:t>
            </a:r>
            <a:r>
              <a:rPr lang="en-US" sz="1000" dirty="0" err="1">
                <a:latin typeface="+mj-lt"/>
              </a:rPr>
              <a:t>Enterobacteriaceae</a:t>
            </a:r>
            <a:r>
              <a:rPr lang="en-US" sz="1000" dirty="0">
                <a:latin typeface="+mj-lt"/>
              </a:rPr>
              <a:t> (CRE): Understanding the </a:t>
            </a:r>
            <a:r>
              <a:rPr lang="en-US" sz="1000" dirty="0" smtClean="0">
                <a:latin typeface="+mj-lt"/>
              </a:rPr>
              <a:t>Basics”, Michelle Nelson</a:t>
            </a:r>
            <a:endParaRPr lang="en-US" sz="1000" dirty="0">
              <a:latin typeface="+mj-lt"/>
            </a:endParaRPr>
          </a:p>
        </p:txBody>
      </p:sp>
    </p:spTree>
    <p:extLst>
      <p:ext uri="{BB962C8B-B14F-4D97-AF65-F5344CB8AC3E}">
        <p14:creationId xmlns:p14="http://schemas.microsoft.com/office/powerpoint/2010/main" val="4165963085"/>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bwMode="auto">
          <a:xfrm>
            <a:off x="533400" y="304800"/>
            <a:ext cx="8229600" cy="71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rmAutofit fontScale="90000"/>
          </a:bodyPr>
          <a:lstStyle/>
          <a:p>
            <a:r>
              <a:rPr lang="en-US" altLang="en-US" sz="3200" b="0" dirty="0" smtClean="0"/>
              <a:t/>
            </a:r>
            <a:br>
              <a:rPr lang="en-US" altLang="en-US" sz="3200" b="0" dirty="0" smtClean="0"/>
            </a:br>
            <a:r>
              <a:rPr lang="en-US" altLang="en-US" sz="3200" b="0" dirty="0" smtClean="0"/>
              <a:t>Learning from </a:t>
            </a:r>
            <a:r>
              <a:rPr lang="en-US" altLang="en-US" sz="3200" b="0" dirty="0"/>
              <a:t>i</a:t>
            </a:r>
            <a:r>
              <a:rPr lang="en-US" altLang="en-US" sz="3200" b="0" dirty="0" smtClean="0"/>
              <a:t>nside the Collaborative</a:t>
            </a:r>
          </a:p>
        </p:txBody>
      </p:sp>
      <p:sp>
        <p:nvSpPr>
          <p:cNvPr id="26627" name="Content Placeholder 4"/>
          <p:cNvSpPr>
            <a:spLocks noGrp="1"/>
          </p:cNvSpPr>
          <p:nvPr>
            <p:ph idx="1"/>
          </p:nvPr>
        </p:nvSpPr>
        <p:spPr bwMode="auto">
          <a:xfrm>
            <a:off x="1371600" y="1371600"/>
            <a:ext cx="63246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en-US" altLang="en-US" b="0" dirty="0" smtClean="0">
                <a:solidFill>
                  <a:schemeClr val="tx1">
                    <a:lumMod val="85000"/>
                    <a:lumOff val="15000"/>
                  </a:schemeClr>
                </a:solidFill>
                <a:latin typeface="+mj-lt"/>
              </a:rPr>
              <a:t>We learned from each other…</a:t>
            </a:r>
            <a:endParaRPr lang="en-US" altLang="en-US" dirty="0" smtClean="0">
              <a:solidFill>
                <a:schemeClr val="tx1">
                  <a:lumMod val="85000"/>
                  <a:lumOff val="15000"/>
                </a:schemeClr>
              </a:solidFill>
              <a:latin typeface="+mj-lt"/>
            </a:endParaRPr>
          </a:p>
          <a:p>
            <a:pPr lvl="1"/>
            <a:r>
              <a:rPr lang="en-US" altLang="en-US" dirty="0" smtClean="0">
                <a:solidFill>
                  <a:schemeClr val="tx1">
                    <a:lumMod val="85000"/>
                    <a:lumOff val="15000"/>
                  </a:schemeClr>
                </a:solidFill>
                <a:latin typeface="+mj-lt"/>
              </a:rPr>
              <a:t>Identification and Management of Patients with MDROs. Emory</a:t>
            </a:r>
          </a:p>
          <a:p>
            <a:pPr lvl="1"/>
            <a:r>
              <a:rPr lang="en-US" altLang="en-US" dirty="0" smtClean="0">
                <a:solidFill>
                  <a:schemeClr val="tx1">
                    <a:lumMod val="85000"/>
                    <a:lumOff val="15000"/>
                  </a:schemeClr>
                </a:solidFill>
                <a:latin typeface="+mj-lt"/>
              </a:rPr>
              <a:t>Grady Health System De-escalation Plan for MDROs</a:t>
            </a:r>
          </a:p>
          <a:p>
            <a:pPr marL="457200" lvl="1" indent="0">
              <a:buNone/>
            </a:pPr>
            <a:endParaRPr lang="en-US" altLang="en-US" dirty="0">
              <a:solidFill>
                <a:schemeClr val="tx1">
                  <a:lumMod val="85000"/>
                  <a:lumOff val="15000"/>
                </a:schemeClr>
              </a:solidFill>
              <a:latin typeface="+mj-lt"/>
            </a:endParaRPr>
          </a:p>
          <a:p>
            <a:pPr marL="457200" lvl="1" indent="0">
              <a:buNone/>
            </a:pPr>
            <a:endParaRPr lang="en-US" altLang="en-US" b="0" dirty="0" smtClean="0">
              <a:solidFill>
                <a:schemeClr val="tx1">
                  <a:lumMod val="85000"/>
                  <a:lumOff val="15000"/>
                </a:schemeClr>
              </a:solidFill>
              <a:latin typeface="+mj-lt"/>
            </a:endParaRPr>
          </a:p>
        </p:txBody>
      </p:sp>
      <p:sp>
        <p:nvSpPr>
          <p:cNvPr id="6" name="Rectangle 5"/>
          <p:cNvSpPr/>
          <p:nvPr/>
        </p:nvSpPr>
        <p:spPr>
          <a:xfrm>
            <a:off x="5562600" y="5562600"/>
            <a:ext cx="2667000" cy="707886"/>
          </a:xfrm>
          <a:prstGeom prst="rect">
            <a:avLst/>
          </a:prstGeom>
        </p:spPr>
        <p:txBody>
          <a:bodyPr wrap="square">
            <a:spAutoFit/>
          </a:bodyPr>
          <a:lstStyle/>
          <a:p>
            <a:r>
              <a:rPr lang="en-US" sz="1000" dirty="0" smtClean="0">
                <a:latin typeface="+mj-lt"/>
              </a:rPr>
              <a:t>Source Atlanta </a:t>
            </a:r>
            <a:r>
              <a:rPr lang="en-US" sz="1000" dirty="0">
                <a:latin typeface="+mj-lt"/>
              </a:rPr>
              <a:t>Regional </a:t>
            </a:r>
            <a:r>
              <a:rPr lang="en-US" sz="1000" dirty="0" err="1">
                <a:latin typeface="+mj-lt"/>
              </a:rPr>
              <a:t>Regional</a:t>
            </a:r>
            <a:r>
              <a:rPr lang="en-US" sz="1000" dirty="0">
                <a:latin typeface="+mj-lt"/>
              </a:rPr>
              <a:t> </a:t>
            </a:r>
            <a:r>
              <a:rPr lang="en-US" sz="1000" dirty="0" err="1">
                <a:latin typeface="+mj-lt"/>
              </a:rPr>
              <a:t>Carbapenem</a:t>
            </a:r>
            <a:r>
              <a:rPr lang="en-US" sz="1000" dirty="0">
                <a:latin typeface="+mj-lt"/>
              </a:rPr>
              <a:t>-Resistant </a:t>
            </a:r>
            <a:r>
              <a:rPr lang="en-US" sz="1000" dirty="0" err="1">
                <a:latin typeface="+mj-lt"/>
              </a:rPr>
              <a:t>Enterobacteriaceae</a:t>
            </a:r>
            <a:r>
              <a:rPr lang="en-US" sz="1000" dirty="0">
                <a:latin typeface="+mj-lt"/>
              </a:rPr>
              <a:t> </a:t>
            </a:r>
          </a:p>
          <a:p>
            <a:r>
              <a:rPr lang="en-US" sz="1000" dirty="0">
                <a:latin typeface="+mj-lt"/>
              </a:rPr>
              <a:t>Continuum-of-Care </a:t>
            </a:r>
            <a:r>
              <a:rPr lang="en-US" sz="1000" dirty="0" smtClean="0">
                <a:latin typeface="+mj-lt"/>
              </a:rPr>
              <a:t>Collaborative Learning Session 2 Agenda</a:t>
            </a:r>
            <a:endParaRPr lang="en-US" sz="1000" dirty="0">
              <a:latin typeface="+mj-lt"/>
            </a:endParaRPr>
          </a:p>
        </p:txBody>
      </p:sp>
    </p:spTree>
    <p:extLst>
      <p:ext uri="{BB962C8B-B14F-4D97-AF65-F5344CB8AC3E}">
        <p14:creationId xmlns:p14="http://schemas.microsoft.com/office/powerpoint/2010/main" val="2570284360"/>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bwMode="auto">
          <a:xfrm>
            <a:off x="533400" y="304800"/>
            <a:ext cx="8229600" cy="71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rmAutofit fontScale="90000"/>
          </a:bodyPr>
          <a:lstStyle/>
          <a:p>
            <a:r>
              <a:rPr lang="en-US" altLang="en-US" sz="3200" b="0" dirty="0" smtClean="0"/>
              <a:t/>
            </a:r>
            <a:br>
              <a:rPr lang="en-US" altLang="en-US" sz="3200" b="0" dirty="0" smtClean="0"/>
            </a:br>
            <a:r>
              <a:rPr lang="en-US" altLang="en-US" sz="3200" b="0" dirty="0" smtClean="0"/>
              <a:t>Success Stories from Regional Collaboratives</a:t>
            </a:r>
          </a:p>
        </p:txBody>
      </p:sp>
      <p:sp>
        <p:nvSpPr>
          <p:cNvPr id="26627" name="Content Placeholder 4"/>
          <p:cNvSpPr>
            <a:spLocks noGrp="1"/>
          </p:cNvSpPr>
          <p:nvPr>
            <p:ph idx="1"/>
          </p:nvPr>
        </p:nvSpPr>
        <p:spPr bwMode="auto">
          <a:xfrm>
            <a:off x="1371600" y="1371600"/>
            <a:ext cx="63246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en-US" altLang="en-US" b="0" dirty="0" smtClean="0">
                <a:solidFill>
                  <a:schemeClr val="tx1">
                    <a:lumMod val="85000"/>
                    <a:lumOff val="15000"/>
                  </a:schemeClr>
                </a:solidFill>
                <a:latin typeface="+mj-lt"/>
              </a:rPr>
              <a:t>We learned about the effectiveness of using the collaborative approach to implement successful regional health care initiatives such as our CRE collaborative </a:t>
            </a:r>
            <a:endParaRPr lang="en-US" altLang="en-US" dirty="0" smtClean="0">
              <a:solidFill>
                <a:schemeClr val="tx1">
                  <a:lumMod val="85000"/>
                  <a:lumOff val="15000"/>
                </a:schemeClr>
              </a:solidFill>
              <a:latin typeface="+mj-lt"/>
            </a:endParaRPr>
          </a:p>
          <a:p>
            <a:pPr lvl="1"/>
            <a:r>
              <a:rPr lang="en-US" altLang="en-US" dirty="0" smtClean="0">
                <a:solidFill>
                  <a:schemeClr val="tx1">
                    <a:lumMod val="85000"/>
                    <a:lumOff val="15000"/>
                  </a:schemeClr>
                </a:solidFill>
                <a:latin typeface="+mj-lt"/>
              </a:rPr>
              <a:t>CIRCAL: Community Infection Reduction Collaborative across Acute and Long-term Care. </a:t>
            </a:r>
            <a:r>
              <a:rPr lang="en-US" altLang="en-US" dirty="0" err="1" smtClean="0">
                <a:solidFill>
                  <a:schemeClr val="tx1">
                    <a:lumMod val="85000"/>
                    <a:lumOff val="15000"/>
                  </a:schemeClr>
                </a:solidFill>
                <a:latin typeface="+mj-lt"/>
              </a:rPr>
              <a:t>WellStar</a:t>
            </a:r>
            <a:endParaRPr lang="en-US" altLang="en-US" dirty="0" smtClean="0">
              <a:solidFill>
                <a:schemeClr val="tx1">
                  <a:lumMod val="85000"/>
                  <a:lumOff val="15000"/>
                </a:schemeClr>
              </a:solidFill>
              <a:latin typeface="+mj-lt"/>
            </a:endParaRPr>
          </a:p>
          <a:p>
            <a:pPr lvl="1"/>
            <a:r>
              <a:rPr lang="en-US" altLang="en-US" dirty="0" smtClean="0">
                <a:solidFill>
                  <a:schemeClr val="tx1">
                    <a:lumMod val="85000"/>
                    <a:lumOff val="15000"/>
                  </a:schemeClr>
                </a:solidFill>
                <a:latin typeface="+mj-lt"/>
              </a:rPr>
              <a:t>Vermont HAI MDRO Collaborative</a:t>
            </a:r>
          </a:p>
          <a:p>
            <a:pPr marL="457200" lvl="1" indent="0">
              <a:buNone/>
            </a:pPr>
            <a:endParaRPr lang="en-US" altLang="en-US" dirty="0">
              <a:solidFill>
                <a:schemeClr val="tx1">
                  <a:lumMod val="85000"/>
                  <a:lumOff val="15000"/>
                </a:schemeClr>
              </a:solidFill>
              <a:latin typeface="+mj-lt"/>
            </a:endParaRPr>
          </a:p>
          <a:p>
            <a:pPr marL="457200" lvl="1" indent="0">
              <a:buNone/>
            </a:pPr>
            <a:endParaRPr lang="en-US" altLang="en-US" b="0" dirty="0" smtClean="0">
              <a:solidFill>
                <a:schemeClr val="tx1">
                  <a:lumMod val="85000"/>
                  <a:lumOff val="15000"/>
                </a:schemeClr>
              </a:solidFill>
              <a:latin typeface="+mj-lt"/>
            </a:endParaRPr>
          </a:p>
        </p:txBody>
      </p:sp>
      <p:sp>
        <p:nvSpPr>
          <p:cNvPr id="4" name="Rectangle 3"/>
          <p:cNvSpPr/>
          <p:nvPr/>
        </p:nvSpPr>
        <p:spPr>
          <a:xfrm>
            <a:off x="5562600" y="5562600"/>
            <a:ext cx="2667000" cy="707886"/>
          </a:xfrm>
          <a:prstGeom prst="rect">
            <a:avLst/>
          </a:prstGeom>
        </p:spPr>
        <p:txBody>
          <a:bodyPr wrap="square">
            <a:spAutoFit/>
          </a:bodyPr>
          <a:lstStyle/>
          <a:p>
            <a:r>
              <a:rPr lang="en-US" sz="1000" dirty="0" smtClean="0">
                <a:latin typeface="+mj-lt"/>
              </a:rPr>
              <a:t>Source Atlanta </a:t>
            </a:r>
            <a:r>
              <a:rPr lang="en-US" sz="1000" dirty="0">
                <a:latin typeface="+mj-lt"/>
              </a:rPr>
              <a:t>Regional </a:t>
            </a:r>
            <a:r>
              <a:rPr lang="en-US" sz="1000" dirty="0" err="1">
                <a:latin typeface="+mj-lt"/>
              </a:rPr>
              <a:t>Regional</a:t>
            </a:r>
            <a:r>
              <a:rPr lang="en-US" sz="1000" dirty="0">
                <a:latin typeface="+mj-lt"/>
              </a:rPr>
              <a:t> </a:t>
            </a:r>
            <a:r>
              <a:rPr lang="en-US" sz="1000" dirty="0" err="1">
                <a:latin typeface="+mj-lt"/>
              </a:rPr>
              <a:t>Carbapenem</a:t>
            </a:r>
            <a:r>
              <a:rPr lang="en-US" sz="1000" dirty="0">
                <a:latin typeface="+mj-lt"/>
              </a:rPr>
              <a:t>-Resistant </a:t>
            </a:r>
            <a:r>
              <a:rPr lang="en-US" sz="1000" dirty="0" err="1">
                <a:latin typeface="+mj-lt"/>
              </a:rPr>
              <a:t>Enterobacteriaceae</a:t>
            </a:r>
            <a:r>
              <a:rPr lang="en-US" sz="1000" dirty="0">
                <a:latin typeface="+mj-lt"/>
              </a:rPr>
              <a:t> </a:t>
            </a:r>
          </a:p>
          <a:p>
            <a:r>
              <a:rPr lang="en-US" sz="1000" dirty="0">
                <a:latin typeface="+mj-lt"/>
              </a:rPr>
              <a:t>Continuum-of-Care </a:t>
            </a:r>
            <a:r>
              <a:rPr lang="en-US" sz="1000" dirty="0" smtClean="0">
                <a:latin typeface="+mj-lt"/>
              </a:rPr>
              <a:t>Collaborative Learning Session 2 Agenda</a:t>
            </a:r>
            <a:endParaRPr lang="en-US" sz="1000" dirty="0">
              <a:latin typeface="+mj-lt"/>
            </a:endParaRPr>
          </a:p>
        </p:txBody>
      </p:sp>
    </p:spTree>
    <p:extLst>
      <p:ext uri="{BB962C8B-B14F-4D97-AF65-F5344CB8AC3E}">
        <p14:creationId xmlns:p14="http://schemas.microsoft.com/office/powerpoint/2010/main" val="3277358753"/>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219200"/>
            <a:ext cx="6400800" cy="4038600"/>
          </a:xfrm>
        </p:spPr>
        <p:txBody>
          <a:bodyPr>
            <a:normAutofit fontScale="92500" lnSpcReduction="20000"/>
          </a:bodyPr>
          <a:lstStyle/>
          <a:p>
            <a:r>
              <a:rPr lang="en-US" dirty="0"/>
              <a:t>Michelle Nelson RN</a:t>
            </a:r>
            <a:r>
              <a:rPr lang="en-US" dirty="0" smtClean="0"/>
              <a:t>, MSN</a:t>
            </a:r>
            <a:r>
              <a:rPr lang="en-US" dirty="0"/>
              <a:t>, CCP</a:t>
            </a:r>
          </a:p>
          <a:p>
            <a:r>
              <a:rPr lang="en-US" dirty="0" smtClean="0"/>
              <a:t>Program Consultant </a:t>
            </a:r>
            <a:r>
              <a:rPr lang="en-US" dirty="0"/>
              <a:t>III</a:t>
            </a:r>
          </a:p>
          <a:p>
            <a:r>
              <a:rPr lang="en-US" dirty="0"/>
              <a:t>CRE Collaborative</a:t>
            </a:r>
          </a:p>
          <a:p>
            <a:r>
              <a:rPr lang="en-US" dirty="0"/>
              <a:t>2 Peachtree St. NW, Atlanta GA., 30303</a:t>
            </a:r>
          </a:p>
          <a:p>
            <a:r>
              <a:rPr lang="en-US" dirty="0"/>
              <a:t>Georgia Department of Public Health</a:t>
            </a:r>
          </a:p>
          <a:p>
            <a:r>
              <a:rPr lang="en-US" dirty="0"/>
              <a:t>404-657-3102</a:t>
            </a:r>
          </a:p>
          <a:p>
            <a:r>
              <a:rPr lang="en-US" u="sng" dirty="0">
                <a:hlinkClick r:id="rId2"/>
              </a:rPr>
              <a:t>Michelle.nelson@dph.ga.gov</a:t>
            </a:r>
            <a:endParaRPr lang="en-US" dirty="0"/>
          </a:p>
          <a:p>
            <a:r>
              <a:rPr lang="en-US" dirty="0"/>
              <a:t> </a:t>
            </a:r>
          </a:p>
        </p:txBody>
      </p:sp>
      <p:sp>
        <p:nvSpPr>
          <p:cNvPr id="2" name="Footer Placeholder 1"/>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174604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 Staff </a:t>
            </a:r>
            <a:r>
              <a:rPr lang="en-US" dirty="0"/>
              <a:t>Training </a:t>
            </a:r>
            <a:br>
              <a:rPr lang="en-US" dirty="0"/>
            </a:br>
            <a:endParaRPr lang="en-US" dirty="0"/>
          </a:p>
        </p:txBody>
      </p:sp>
      <p:sp>
        <p:nvSpPr>
          <p:cNvPr id="3" name="Text Placeholder 2"/>
          <p:cNvSpPr>
            <a:spLocks noGrp="1"/>
          </p:cNvSpPr>
          <p:nvPr>
            <p:ph type="body" idx="1"/>
          </p:nvPr>
        </p:nvSpPr>
        <p:spPr>
          <a:xfrm>
            <a:off x="609600" y="1905000"/>
            <a:ext cx="7772400" cy="1500187"/>
          </a:xfrm>
        </p:spPr>
        <p:txBody>
          <a:bodyPr>
            <a:normAutofit fontScale="85000" lnSpcReduction="10000"/>
          </a:bodyPr>
          <a:lstStyle/>
          <a:p>
            <a:pPr algn="ctr"/>
            <a:r>
              <a:rPr lang="en-US" sz="5400" dirty="0" smtClean="0"/>
              <a:t>CRE Collaborative Outcome and Process Measures</a:t>
            </a:r>
            <a:endParaRPr lang="en-US" sz="5400" dirty="0"/>
          </a:p>
        </p:txBody>
      </p:sp>
      <p:sp>
        <p:nvSpPr>
          <p:cNvPr id="4" name="Footer Placeholder 3"/>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840882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Collaborative Measures Links with</a:t>
            </a:r>
            <a:br>
              <a:rPr lang="en-US" dirty="0" smtClean="0"/>
            </a:br>
            <a:r>
              <a:rPr lang="en-US" dirty="0" smtClean="0"/>
              <a:t>Collaborative Staff Training </a:t>
            </a:r>
            <a:endParaRPr lang="en-US" dirty="0"/>
          </a:p>
        </p:txBody>
      </p:sp>
      <p:sp>
        <p:nvSpPr>
          <p:cNvPr id="3" name="Content Placeholder 2"/>
          <p:cNvSpPr>
            <a:spLocks noGrp="1"/>
          </p:cNvSpPr>
          <p:nvPr>
            <p:ph sz="half" idx="1"/>
          </p:nvPr>
        </p:nvSpPr>
        <p:spPr>
          <a:xfrm>
            <a:off x="4724400" y="1676400"/>
            <a:ext cx="4038600" cy="4525963"/>
          </a:xfrm>
        </p:spPr>
        <p:txBody>
          <a:bodyPr>
            <a:normAutofit lnSpcReduction="10000"/>
          </a:bodyPr>
          <a:lstStyle/>
          <a:p>
            <a:r>
              <a:rPr lang="en-US" dirty="0" smtClean="0"/>
              <a:t>Number </a:t>
            </a:r>
            <a:r>
              <a:rPr lang="en-US" dirty="0"/>
              <a:t>of </a:t>
            </a:r>
            <a:r>
              <a:rPr lang="en-US" dirty="0" err="1"/>
              <a:t>Carbapenem</a:t>
            </a:r>
            <a:r>
              <a:rPr lang="en-US" dirty="0"/>
              <a:t>-resistant organisms identified in your facility each month</a:t>
            </a:r>
          </a:p>
          <a:p>
            <a:r>
              <a:rPr lang="en-US" dirty="0"/>
              <a:t>Number of  30-day Readmissions/month to hospital</a:t>
            </a:r>
          </a:p>
          <a:p>
            <a:r>
              <a:rPr lang="en-US" dirty="0"/>
              <a:t>Number of hospital transfers/month from LTCF </a:t>
            </a:r>
          </a:p>
        </p:txBody>
      </p:sp>
      <p:sp>
        <p:nvSpPr>
          <p:cNvPr id="5" name="Footer Placeholder 4"/>
          <p:cNvSpPr>
            <a:spLocks noGrp="1"/>
          </p:cNvSpPr>
          <p:nvPr>
            <p:ph type="ftr" sz="quarter" idx="11"/>
          </p:nvPr>
        </p:nvSpPr>
        <p:spPr/>
        <p:txBody>
          <a:bodyPr/>
          <a:lstStyle/>
          <a:p>
            <a:pPr>
              <a:defRPr/>
            </a:pPr>
            <a:endParaRPr lang="en-US"/>
          </a:p>
        </p:txBody>
      </p:sp>
      <p:sp>
        <p:nvSpPr>
          <p:cNvPr id="7" name="Content Placeholder 6"/>
          <p:cNvSpPr>
            <a:spLocks noGrp="1"/>
          </p:cNvSpPr>
          <p:nvPr>
            <p:ph sz="half" idx="2"/>
          </p:nvPr>
        </p:nvSpPr>
        <p:spPr>
          <a:xfrm>
            <a:off x="304800" y="1676400"/>
            <a:ext cx="4038600" cy="4525963"/>
          </a:xfrm>
        </p:spPr>
        <p:txBody>
          <a:bodyPr>
            <a:normAutofit lnSpcReduction="10000"/>
          </a:bodyPr>
          <a:lstStyle/>
          <a:p>
            <a:pPr marL="0" indent="0">
              <a:buNone/>
            </a:pPr>
            <a:r>
              <a:rPr lang="en-US" dirty="0"/>
              <a:t>Outcome </a:t>
            </a:r>
            <a:r>
              <a:rPr lang="en-US" dirty="0" smtClean="0"/>
              <a:t>measures:</a:t>
            </a:r>
            <a:endParaRPr lang="en-US" dirty="0"/>
          </a:p>
          <a:p>
            <a:r>
              <a:rPr lang="en-US" dirty="0" smtClean="0"/>
              <a:t>Number of </a:t>
            </a:r>
            <a:r>
              <a:rPr lang="en-US" dirty="0" err="1"/>
              <a:t>Carbapenem</a:t>
            </a:r>
            <a:r>
              <a:rPr lang="en-US" dirty="0"/>
              <a:t>-resistant organisms identified in your facility each month </a:t>
            </a:r>
          </a:p>
          <a:p>
            <a:pPr marL="0" indent="0">
              <a:buNone/>
            </a:pPr>
            <a:endParaRPr lang="en-US" dirty="0"/>
          </a:p>
        </p:txBody>
      </p:sp>
    </p:spTree>
    <p:extLst>
      <p:ext uri="{BB962C8B-B14F-4D97-AF65-F5344CB8AC3E}">
        <p14:creationId xmlns:p14="http://schemas.microsoft.com/office/powerpoint/2010/main" val="108090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Staff Training Link</a:t>
            </a:r>
            <a:endParaRPr lang="en-US" dirty="0"/>
          </a:p>
        </p:txBody>
      </p:sp>
      <p:sp>
        <p:nvSpPr>
          <p:cNvPr id="3" name="Content Placeholder 2"/>
          <p:cNvSpPr>
            <a:spLocks noGrp="1"/>
          </p:cNvSpPr>
          <p:nvPr>
            <p:ph sz="half" idx="1"/>
          </p:nvPr>
        </p:nvSpPr>
        <p:spPr>
          <a:xfrm>
            <a:off x="4724400" y="1676400"/>
            <a:ext cx="4038600" cy="4525963"/>
          </a:xfrm>
        </p:spPr>
        <p:txBody>
          <a:bodyPr>
            <a:normAutofit/>
          </a:bodyPr>
          <a:lstStyle/>
          <a:p>
            <a:pPr marL="0" indent="0">
              <a:buNone/>
            </a:pPr>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7" name="Content Placeholder 6"/>
          <p:cNvSpPr>
            <a:spLocks noGrp="1"/>
          </p:cNvSpPr>
          <p:nvPr>
            <p:ph sz="half" idx="2"/>
          </p:nvPr>
        </p:nvSpPr>
        <p:spPr>
          <a:xfrm>
            <a:off x="304800" y="1676400"/>
            <a:ext cx="4038600" cy="4525963"/>
          </a:xfrm>
        </p:spPr>
        <p:txBody>
          <a:bodyPr>
            <a:normAutofit/>
          </a:bodyPr>
          <a:lstStyle/>
          <a:p>
            <a:pPr marL="0" indent="0">
              <a:buNone/>
            </a:pPr>
            <a:r>
              <a:rPr lang="en-US" dirty="0"/>
              <a:t>Process measure:</a:t>
            </a:r>
          </a:p>
          <a:p>
            <a:pPr marL="0" indent="0">
              <a:buNone/>
            </a:pPr>
            <a:r>
              <a:rPr lang="en-US" dirty="0"/>
              <a:t>% staff adherent to appropriate gown/glove use during care of people known to be colonized with </a:t>
            </a:r>
            <a:r>
              <a:rPr lang="en-US" dirty="0" err="1"/>
              <a:t>Carbapenem</a:t>
            </a:r>
            <a:r>
              <a:rPr lang="en-US" dirty="0"/>
              <a:t>-resistant organisms</a:t>
            </a:r>
          </a:p>
          <a:p>
            <a:pPr marL="0" indent="0">
              <a:buNone/>
            </a:pPr>
            <a:endParaRPr lang="en-US" dirty="0"/>
          </a:p>
        </p:txBody>
      </p:sp>
    </p:spTree>
    <p:extLst>
      <p:ext uri="{BB962C8B-B14F-4D97-AF65-F5344CB8AC3E}">
        <p14:creationId xmlns:p14="http://schemas.microsoft.com/office/powerpoint/2010/main" val="1394911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bwMode="auto">
          <a:xfrm>
            <a:off x="533400" y="304800"/>
            <a:ext cx="8229600" cy="71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rmAutofit/>
          </a:bodyPr>
          <a:lstStyle/>
          <a:p>
            <a:r>
              <a:rPr lang="en-US" altLang="en-US" sz="3200" b="0" dirty="0"/>
              <a:t>Establishing the Problem Magnitude Training</a:t>
            </a:r>
            <a:endParaRPr lang="en-US" altLang="en-US" sz="3200" b="0" dirty="0" smtClean="0"/>
          </a:p>
        </p:txBody>
      </p:sp>
      <p:sp>
        <p:nvSpPr>
          <p:cNvPr id="26627" name="Content Placeholder 4"/>
          <p:cNvSpPr>
            <a:spLocks noGrp="1"/>
          </p:cNvSpPr>
          <p:nvPr>
            <p:ph idx="1"/>
          </p:nvPr>
        </p:nvSpPr>
        <p:spPr bwMode="auto">
          <a:xfrm>
            <a:off x="1371600" y="1371600"/>
            <a:ext cx="63246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en-US" altLang="en-US" b="0" dirty="0" smtClean="0">
                <a:solidFill>
                  <a:schemeClr val="tx1">
                    <a:lumMod val="85000"/>
                    <a:lumOff val="15000"/>
                  </a:schemeClr>
                </a:solidFill>
                <a:latin typeface="+mj-lt"/>
              </a:rPr>
              <a:t>Jeanne Negley with DPH began setting the tone to establish the magnitude </a:t>
            </a:r>
            <a:r>
              <a:rPr lang="en-US" altLang="en-US" b="0" dirty="0">
                <a:solidFill>
                  <a:schemeClr val="tx1">
                    <a:lumMod val="85000"/>
                    <a:lumOff val="15000"/>
                  </a:schemeClr>
                </a:solidFill>
                <a:latin typeface="+mj-lt"/>
              </a:rPr>
              <a:t>of the CRE problem </a:t>
            </a:r>
            <a:r>
              <a:rPr lang="en-US" altLang="en-US" b="0" dirty="0" smtClean="0">
                <a:solidFill>
                  <a:schemeClr val="tx1">
                    <a:lumMod val="85000"/>
                    <a:lumOff val="15000"/>
                  </a:schemeClr>
                </a:solidFill>
                <a:latin typeface="+mj-lt"/>
              </a:rPr>
              <a:t>during the March 5</a:t>
            </a:r>
            <a:r>
              <a:rPr lang="en-US" altLang="en-US" b="0" baseline="30000" dirty="0" smtClean="0">
                <a:solidFill>
                  <a:schemeClr val="tx1">
                    <a:lumMod val="85000"/>
                    <a:lumOff val="15000"/>
                  </a:schemeClr>
                </a:solidFill>
                <a:latin typeface="+mj-lt"/>
              </a:rPr>
              <a:t>th</a:t>
            </a:r>
            <a:r>
              <a:rPr lang="en-US" altLang="en-US" b="0" dirty="0" smtClean="0">
                <a:solidFill>
                  <a:schemeClr val="tx1">
                    <a:lumMod val="85000"/>
                    <a:lumOff val="15000"/>
                  </a:schemeClr>
                </a:solidFill>
                <a:latin typeface="+mj-lt"/>
              </a:rPr>
              <a:t> Leadership meeting when she addressed  </a:t>
            </a:r>
            <a:endParaRPr lang="en-US" altLang="en-US" dirty="0">
              <a:solidFill>
                <a:schemeClr val="tx1">
                  <a:lumMod val="85000"/>
                  <a:lumOff val="15000"/>
                </a:schemeClr>
              </a:solidFill>
              <a:latin typeface="+mj-lt"/>
            </a:endParaRPr>
          </a:p>
          <a:p>
            <a:pPr lvl="1"/>
            <a:r>
              <a:rPr lang="en-US" altLang="en-US" dirty="0">
                <a:solidFill>
                  <a:schemeClr val="tx1">
                    <a:lumMod val="85000"/>
                    <a:lumOff val="15000"/>
                  </a:schemeClr>
                </a:solidFill>
                <a:latin typeface="+mj-lt"/>
              </a:rPr>
              <a:t>Federal and State </a:t>
            </a:r>
            <a:r>
              <a:rPr lang="en-US" altLang="en-US" dirty="0" smtClean="0">
                <a:solidFill>
                  <a:schemeClr val="tx1">
                    <a:lumMod val="85000"/>
                    <a:lumOff val="15000"/>
                  </a:schemeClr>
                </a:solidFill>
                <a:latin typeface="+mj-lt"/>
              </a:rPr>
              <a:t>initiatives </a:t>
            </a:r>
            <a:r>
              <a:rPr lang="en-US" altLang="en-US" dirty="0">
                <a:solidFill>
                  <a:schemeClr val="tx1">
                    <a:lumMod val="85000"/>
                    <a:lumOff val="15000"/>
                  </a:schemeClr>
                </a:solidFill>
                <a:latin typeface="+mj-lt"/>
              </a:rPr>
              <a:t>to </a:t>
            </a:r>
            <a:r>
              <a:rPr lang="en-US" altLang="en-US" dirty="0" smtClean="0">
                <a:solidFill>
                  <a:schemeClr val="tx1">
                    <a:lumMod val="85000"/>
                    <a:lumOff val="15000"/>
                  </a:schemeClr>
                </a:solidFill>
                <a:latin typeface="+mj-lt"/>
              </a:rPr>
              <a:t>address </a:t>
            </a:r>
            <a:r>
              <a:rPr lang="en-US" altLang="en-US" dirty="0">
                <a:solidFill>
                  <a:schemeClr val="tx1">
                    <a:lumMod val="85000"/>
                    <a:lumOff val="15000"/>
                  </a:schemeClr>
                </a:solidFill>
                <a:latin typeface="+mj-lt"/>
              </a:rPr>
              <a:t>Healthcare Associated Infections (</a:t>
            </a:r>
            <a:r>
              <a:rPr lang="en-US" altLang="en-US" dirty="0" smtClean="0">
                <a:solidFill>
                  <a:schemeClr val="tx1">
                    <a:lumMod val="85000"/>
                    <a:lumOff val="15000"/>
                  </a:schemeClr>
                </a:solidFill>
                <a:latin typeface="+mj-lt"/>
              </a:rPr>
              <a:t>HAIs)</a:t>
            </a:r>
          </a:p>
          <a:p>
            <a:pPr lvl="1"/>
            <a:r>
              <a:rPr lang="en-US" altLang="en-US" dirty="0" smtClean="0">
                <a:solidFill>
                  <a:schemeClr val="tx1">
                    <a:lumMod val="85000"/>
                    <a:lumOff val="15000"/>
                  </a:schemeClr>
                </a:solidFill>
                <a:latin typeface="+mj-lt"/>
              </a:rPr>
              <a:t>Readmissions </a:t>
            </a:r>
            <a:r>
              <a:rPr lang="en-US" altLang="en-US" dirty="0">
                <a:solidFill>
                  <a:schemeClr val="tx1">
                    <a:lumMod val="85000"/>
                    <a:lumOff val="15000"/>
                  </a:schemeClr>
                </a:solidFill>
                <a:latin typeface="+mj-lt"/>
              </a:rPr>
              <a:t>and HAIs</a:t>
            </a:r>
          </a:p>
          <a:p>
            <a:pPr lvl="1"/>
            <a:r>
              <a:rPr lang="en-US" altLang="en-US" dirty="0">
                <a:solidFill>
                  <a:schemeClr val="tx1">
                    <a:lumMod val="85000"/>
                    <a:lumOff val="15000"/>
                  </a:schemeClr>
                </a:solidFill>
                <a:latin typeface="+mj-lt"/>
              </a:rPr>
              <a:t>Long-Term Care is a </a:t>
            </a:r>
            <a:r>
              <a:rPr lang="en-US" altLang="en-US" dirty="0" smtClean="0">
                <a:solidFill>
                  <a:schemeClr val="tx1">
                    <a:lumMod val="85000"/>
                    <a:lumOff val="15000"/>
                  </a:schemeClr>
                </a:solidFill>
                <a:latin typeface="+mj-lt"/>
              </a:rPr>
              <a:t>vital link </a:t>
            </a:r>
            <a:r>
              <a:rPr lang="en-US" altLang="en-US" dirty="0">
                <a:solidFill>
                  <a:schemeClr val="tx1">
                    <a:lumMod val="85000"/>
                    <a:lumOff val="15000"/>
                  </a:schemeClr>
                </a:solidFill>
                <a:latin typeface="+mj-lt"/>
              </a:rPr>
              <a:t>in the </a:t>
            </a:r>
            <a:r>
              <a:rPr lang="en-US" altLang="en-US" dirty="0" smtClean="0">
                <a:solidFill>
                  <a:schemeClr val="tx1">
                    <a:lumMod val="85000"/>
                    <a:lumOff val="15000"/>
                  </a:schemeClr>
                </a:solidFill>
                <a:latin typeface="+mj-lt"/>
              </a:rPr>
              <a:t>continuum </a:t>
            </a:r>
            <a:r>
              <a:rPr lang="en-US" altLang="en-US" dirty="0">
                <a:solidFill>
                  <a:schemeClr val="tx1">
                    <a:lumMod val="85000"/>
                    <a:lumOff val="15000"/>
                  </a:schemeClr>
                </a:solidFill>
                <a:latin typeface="+mj-lt"/>
              </a:rPr>
              <a:t>of </a:t>
            </a:r>
            <a:r>
              <a:rPr lang="en-US" altLang="en-US" dirty="0" smtClean="0">
                <a:solidFill>
                  <a:schemeClr val="tx1">
                    <a:lumMod val="85000"/>
                    <a:lumOff val="15000"/>
                  </a:schemeClr>
                </a:solidFill>
                <a:latin typeface="+mj-lt"/>
              </a:rPr>
              <a:t>care</a:t>
            </a:r>
            <a:endParaRPr lang="en-US" altLang="en-US" dirty="0">
              <a:solidFill>
                <a:schemeClr val="tx1">
                  <a:lumMod val="85000"/>
                  <a:lumOff val="15000"/>
                </a:schemeClr>
              </a:solidFill>
              <a:latin typeface="+mj-lt"/>
            </a:endParaRPr>
          </a:p>
          <a:p>
            <a:pPr lvl="1"/>
            <a:endParaRPr lang="en-US" altLang="en-US" b="0" dirty="0" smtClean="0">
              <a:solidFill>
                <a:schemeClr val="tx1">
                  <a:lumMod val="85000"/>
                  <a:lumOff val="15000"/>
                </a:schemeClr>
              </a:solidFill>
              <a:latin typeface="+mj-lt"/>
            </a:endParaRPr>
          </a:p>
        </p:txBody>
      </p:sp>
      <p:sp>
        <p:nvSpPr>
          <p:cNvPr id="4" name="Rectangle 3"/>
          <p:cNvSpPr/>
          <p:nvPr/>
        </p:nvSpPr>
        <p:spPr>
          <a:xfrm>
            <a:off x="5562600" y="5562600"/>
            <a:ext cx="2667000" cy="553998"/>
          </a:xfrm>
          <a:prstGeom prst="rect">
            <a:avLst/>
          </a:prstGeom>
        </p:spPr>
        <p:txBody>
          <a:bodyPr wrap="square">
            <a:spAutoFit/>
          </a:bodyPr>
          <a:lstStyle/>
          <a:p>
            <a:r>
              <a:rPr lang="en-US" sz="1000" dirty="0" smtClean="0">
                <a:latin typeface="+mj-lt"/>
              </a:rPr>
              <a:t>Source “A </a:t>
            </a:r>
            <a:r>
              <a:rPr lang="en-US" sz="1000" dirty="0">
                <a:latin typeface="+mj-lt"/>
              </a:rPr>
              <a:t>Call for Action:</a:t>
            </a:r>
            <a:br>
              <a:rPr lang="en-US" sz="1000" dirty="0">
                <a:latin typeface="+mj-lt"/>
              </a:rPr>
            </a:br>
            <a:r>
              <a:rPr lang="en-US" sz="1000" dirty="0">
                <a:latin typeface="+mj-lt"/>
              </a:rPr>
              <a:t>The Atlanta Regional CRE Continuum of Care </a:t>
            </a:r>
            <a:r>
              <a:rPr lang="en-US" sz="1000" dirty="0" smtClean="0">
                <a:latin typeface="+mj-lt"/>
              </a:rPr>
              <a:t>Collaborative”, Jeanne Negley</a:t>
            </a:r>
            <a:endParaRPr lang="en-US" sz="1000" dirty="0">
              <a:latin typeface="+mj-lt"/>
            </a:endParaRPr>
          </a:p>
        </p:txBody>
      </p:sp>
    </p:spTree>
    <p:extLst>
      <p:ext uri="{BB962C8B-B14F-4D97-AF65-F5344CB8AC3E}">
        <p14:creationId xmlns:p14="http://schemas.microsoft.com/office/powerpoint/2010/main" val="114066365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bwMode="auto">
          <a:xfrm>
            <a:off x="533400" y="304800"/>
            <a:ext cx="8229600" cy="71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rmAutofit/>
          </a:bodyPr>
          <a:lstStyle/>
          <a:p>
            <a:r>
              <a:rPr lang="en-US" altLang="en-US" sz="3200" b="0" dirty="0"/>
              <a:t>Establishing the </a:t>
            </a:r>
            <a:r>
              <a:rPr lang="en-US" altLang="en-US" sz="3200" b="0" dirty="0" smtClean="0"/>
              <a:t>Problem Magnitude Training</a:t>
            </a:r>
          </a:p>
        </p:txBody>
      </p:sp>
      <p:sp>
        <p:nvSpPr>
          <p:cNvPr id="26627" name="Content Placeholder 4"/>
          <p:cNvSpPr>
            <a:spLocks noGrp="1"/>
          </p:cNvSpPr>
          <p:nvPr>
            <p:ph idx="1"/>
          </p:nvPr>
        </p:nvSpPr>
        <p:spPr bwMode="auto">
          <a:xfrm>
            <a:off x="1371600" y="1371600"/>
            <a:ext cx="63246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en-US" altLang="en-US" b="0" dirty="0" smtClean="0">
                <a:solidFill>
                  <a:schemeClr val="tx1">
                    <a:lumMod val="85000"/>
                    <a:lumOff val="15000"/>
                  </a:schemeClr>
                </a:solidFill>
                <a:latin typeface="+mj-lt"/>
              </a:rPr>
              <a:t>Dr. Alex </a:t>
            </a:r>
            <a:r>
              <a:rPr lang="en-US" altLang="en-US" b="0" dirty="0" err="1" smtClean="0">
                <a:solidFill>
                  <a:schemeClr val="tx1">
                    <a:lumMod val="85000"/>
                    <a:lumOff val="15000"/>
                  </a:schemeClr>
                </a:solidFill>
                <a:latin typeface="+mj-lt"/>
              </a:rPr>
              <a:t>Kallen</a:t>
            </a:r>
            <a:r>
              <a:rPr lang="en-US" altLang="en-US" b="0" dirty="0">
                <a:solidFill>
                  <a:schemeClr val="tx1">
                    <a:lumMod val="85000"/>
                    <a:lumOff val="15000"/>
                  </a:schemeClr>
                </a:solidFill>
                <a:latin typeface="+mj-lt"/>
              </a:rPr>
              <a:t> </a:t>
            </a:r>
            <a:r>
              <a:rPr lang="en-US" altLang="en-US" b="0" dirty="0" smtClean="0">
                <a:solidFill>
                  <a:schemeClr val="tx1">
                    <a:lumMod val="85000"/>
                    <a:lumOff val="15000"/>
                  </a:schemeClr>
                </a:solidFill>
                <a:latin typeface="+mj-lt"/>
              </a:rPr>
              <a:t>with the CDC helped us to understand the scope of the CRE problem during the same March 5</a:t>
            </a:r>
            <a:r>
              <a:rPr lang="en-US" altLang="en-US" b="0" baseline="30000" dirty="0" smtClean="0">
                <a:solidFill>
                  <a:schemeClr val="tx1">
                    <a:lumMod val="85000"/>
                    <a:lumOff val="15000"/>
                  </a:schemeClr>
                </a:solidFill>
                <a:latin typeface="+mj-lt"/>
              </a:rPr>
              <a:t>th</a:t>
            </a:r>
            <a:r>
              <a:rPr lang="en-US" altLang="en-US" b="0" dirty="0" smtClean="0">
                <a:solidFill>
                  <a:schemeClr val="tx1">
                    <a:lumMod val="85000"/>
                    <a:lumOff val="15000"/>
                  </a:schemeClr>
                </a:solidFill>
                <a:latin typeface="+mj-lt"/>
              </a:rPr>
              <a:t> meeting when he shared on </a:t>
            </a:r>
            <a:endParaRPr lang="en-US" altLang="en-US" dirty="0">
              <a:solidFill>
                <a:schemeClr val="tx1">
                  <a:lumMod val="85000"/>
                  <a:lumOff val="15000"/>
                </a:schemeClr>
              </a:solidFill>
              <a:latin typeface="+mj-lt"/>
            </a:endParaRPr>
          </a:p>
          <a:p>
            <a:pPr lvl="1"/>
            <a:r>
              <a:rPr lang="en-US" altLang="en-US" dirty="0" smtClean="0">
                <a:solidFill>
                  <a:schemeClr val="tx1">
                    <a:lumMod val="85000"/>
                    <a:lumOff val="15000"/>
                  </a:schemeClr>
                </a:solidFill>
                <a:latin typeface="+mj-lt"/>
              </a:rPr>
              <a:t>Epidemiology </a:t>
            </a:r>
            <a:r>
              <a:rPr lang="en-US" altLang="en-US" dirty="0">
                <a:solidFill>
                  <a:schemeClr val="tx1">
                    <a:lumMod val="85000"/>
                    <a:lumOff val="15000"/>
                  </a:schemeClr>
                </a:solidFill>
                <a:latin typeface="+mj-lt"/>
              </a:rPr>
              <a:t>of </a:t>
            </a:r>
            <a:r>
              <a:rPr lang="en-US" altLang="en-US" dirty="0" err="1">
                <a:solidFill>
                  <a:schemeClr val="tx1">
                    <a:lumMod val="85000"/>
                    <a:lumOff val="15000"/>
                  </a:schemeClr>
                </a:solidFill>
                <a:latin typeface="+mj-lt"/>
              </a:rPr>
              <a:t>carbapenem</a:t>
            </a:r>
            <a:r>
              <a:rPr lang="en-US" altLang="en-US" dirty="0">
                <a:solidFill>
                  <a:schemeClr val="tx1">
                    <a:lumMod val="85000"/>
                    <a:lumOff val="15000"/>
                  </a:schemeClr>
                </a:solidFill>
                <a:latin typeface="+mj-lt"/>
              </a:rPr>
              <a:t>-resistant </a:t>
            </a:r>
            <a:r>
              <a:rPr lang="en-US" altLang="en-US" dirty="0" err="1">
                <a:solidFill>
                  <a:schemeClr val="tx1">
                    <a:lumMod val="85000"/>
                    <a:lumOff val="15000"/>
                  </a:schemeClr>
                </a:solidFill>
                <a:latin typeface="+mj-lt"/>
              </a:rPr>
              <a:t>Enterobacteriaceae</a:t>
            </a:r>
            <a:r>
              <a:rPr lang="en-US" altLang="en-US" dirty="0">
                <a:solidFill>
                  <a:schemeClr val="tx1">
                    <a:lumMod val="85000"/>
                    <a:lumOff val="15000"/>
                  </a:schemeClr>
                </a:solidFill>
                <a:latin typeface="+mj-lt"/>
              </a:rPr>
              <a:t> (CRE) in the United States</a:t>
            </a:r>
          </a:p>
          <a:p>
            <a:pPr lvl="1"/>
            <a:r>
              <a:rPr lang="en-US" altLang="en-US" dirty="0">
                <a:solidFill>
                  <a:schemeClr val="tx1">
                    <a:lumMod val="85000"/>
                    <a:lumOff val="15000"/>
                  </a:schemeClr>
                </a:solidFill>
                <a:latin typeface="+mj-lt"/>
              </a:rPr>
              <a:t>M</a:t>
            </a:r>
            <a:r>
              <a:rPr lang="en-US" altLang="en-US" dirty="0" smtClean="0">
                <a:solidFill>
                  <a:schemeClr val="tx1">
                    <a:lumMod val="85000"/>
                    <a:lumOff val="15000"/>
                  </a:schemeClr>
                </a:solidFill>
                <a:latin typeface="+mj-lt"/>
              </a:rPr>
              <a:t>easures </a:t>
            </a:r>
            <a:r>
              <a:rPr lang="en-US" altLang="en-US" dirty="0">
                <a:solidFill>
                  <a:schemeClr val="tx1">
                    <a:lumMod val="85000"/>
                    <a:lumOff val="15000"/>
                  </a:schemeClr>
                </a:solidFill>
                <a:latin typeface="+mj-lt"/>
              </a:rPr>
              <a:t>necessary to halt transmission</a:t>
            </a:r>
          </a:p>
          <a:p>
            <a:pPr lvl="1"/>
            <a:r>
              <a:rPr lang="en-US" altLang="en-US" dirty="0" smtClean="0">
                <a:solidFill>
                  <a:schemeClr val="tx1">
                    <a:lumMod val="85000"/>
                    <a:lumOff val="15000"/>
                  </a:schemeClr>
                </a:solidFill>
                <a:latin typeface="+mj-lt"/>
              </a:rPr>
              <a:t>Recognizing </a:t>
            </a:r>
            <a:r>
              <a:rPr lang="en-US" altLang="en-US" dirty="0">
                <a:solidFill>
                  <a:schemeClr val="tx1">
                    <a:lumMod val="85000"/>
                    <a:lumOff val="15000"/>
                  </a:schemeClr>
                </a:solidFill>
                <a:latin typeface="+mj-lt"/>
              </a:rPr>
              <a:t>the importance of a regional approach to CRE </a:t>
            </a:r>
            <a:r>
              <a:rPr lang="en-US" altLang="en-US" dirty="0" smtClean="0">
                <a:solidFill>
                  <a:schemeClr val="tx1">
                    <a:lumMod val="85000"/>
                    <a:lumOff val="15000"/>
                  </a:schemeClr>
                </a:solidFill>
                <a:latin typeface="+mj-lt"/>
              </a:rPr>
              <a:t>control</a:t>
            </a:r>
            <a:endParaRPr lang="en-US" altLang="en-US" dirty="0">
              <a:solidFill>
                <a:schemeClr val="tx1">
                  <a:lumMod val="85000"/>
                  <a:lumOff val="15000"/>
                </a:schemeClr>
              </a:solidFill>
              <a:latin typeface="+mj-lt"/>
            </a:endParaRPr>
          </a:p>
        </p:txBody>
      </p:sp>
      <p:sp>
        <p:nvSpPr>
          <p:cNvPr id="4" name="Rectangle 3"/>
          <p:cNvSpPr/>
          <p:nvPr/>
        </p:nvSpPr>
        <p:spPr>
          <a:xfrm>
            <a:off x="5562600" y="5562600"/>
            <a:ext cx="2667000" cy="553998"/>
          </a:xfrm>
          <a:prstGeom prst="rect">
            <a:avLst/>
          </a:prstGeom>
        </p:spPr>
        <p:txBody>
          <a:bodyPr wrap="square">
            <a:spAutoFit/>
          </a:bodyPr>
          <a:lstStyle/>
          <a:p>
            <a:r>
              <a:rPr lang="en-US" sz="1000" dirty="0" smtClean="0">
                <a:latin typeface="+mj-lt"/>
              </a:rPr>
              <a:t>Source “National Overview if Carbapenem-Resistant </a:t>
            </a:r>
            <a:r>
              <a:rPr lang="en-US" sz="1000" dirty="0" err="1" smtClean="0">
                <a:latin typeface="+mj-lt"/>
              </a:rPr>
              <a:t>Enterobacteriaceae</a:t>
            </a:r>
            <a:r>
              <a:rPr lang="en-US" sz="1000" dirty="0" smtClean="0">
                <a:latin typeface="+mj-lt"/>
              </a:rPr>
              <a:t>”, Dr. Alex </a:t>
            </a:r>
            <a:r>
              <a:rPr lang="en-US" sz="1000" dirty="0">
                <a:latin typeface="+mj-lt"/>
              </a:rPr>
              <a:t>K</a:t>
            </a:r>
            <a:r>
              <a:rPr lang="en-US" sz="1000" dirty="0" smtClean="0">
                <a:latin typeface="+mj-lt"/>
              </a:rPr>
              <a:t>allen</a:t>
            </a:r>
            <a:endParaRPr lang="en-US" sz="1000" dirty="0">
              <a:latin typeface="+mj-lt"/>
            </a:endParaRPr>
          </a:p>
        </p:txBody>
      </p:sp>
    </p:spTree>
    <p:extLst>
      <p:ext uri="{BB962C8B-B14F-4D97-AF65-F5344CB8AC3E}">
        <p14:creationId xmlns:p14="http://schemas.microsoft.com/office/powerpoint/2010/main" val="257283981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bwMode="auto">
          <a:xfrm>
            <a:off x="533400" y="304800"/>
            <a:ext cx="8229600" cy="71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rmAutofit/>
          </a:bodyPr>
          <a:lstStyle/>
          <a:p>
            <a:r>
              <a:rPr lang="en-US" altLang="en-US" sz="3200" b="0" dirty="0"/>
              <a:t>Establishing the Problem Magnitude </a:t>
            </a:r>
            <a:r>
              <a:rPr lang="en-US" altLang="en-US" sz="3200" b="0" dirty="0" smtClean="0"/>
              <a:t>Training</a:t>
            </a:r>
          </a:p>
        </p:txBody>
      </p:sp>
      <p:sp>
        <p:nvSpPr>
          <p:cNvPr id="26627" name="Content Placeholder 4"/>
          <p:cNvSpPr>
            <a:spLocks noGrp="1"/>
          </p:cNvSpPr>
          <p:nvPr>
            <p:ph idx="1"/>
          </p:nvPr>
        </p:nvSpPr>
        <p:spPr bwMode="auto">
          <a:xfrm>
            <a:off x="1371600" y="1371600"/>
            <a:ext cx="63246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a:bodyPr>
          <a:lstStyle/>
          <a:p>
            <a:r>
              <a:rPr lang="en-US" altLang="en-US" b="0" dirty="0" smtClean="0">
                <a:solidFill>
                  <a:schemeClr val="tx1">
                    <a:lumMod val="85000"/>
                    <a:lumOff val="15000"/>
                  </a:schemeClr>
                </a:solidFill>
                <a:latin typeface="+mj-lt"/>
              </a:rPr>
              <a:t>Denise </a:t>
            </a:r>
            <a:r>
              <a:rPr lang="en-US" altLang="en-US" b="0" dirty="0" err="1" smtClean="0">
                <a:solidFill>
                  <a:schemeClr val="tx1">
                    <a:lumMod val="85000"/>
                    <a:lumOff val="15000"/>
                  </a:schemeClr>
                </a:solidFill>
                <a:latin typeface="+mj-lt"/>
              </a:rPr>
              <a:t>Flook</a:t>
            </a:r>
            <a:r>
              <a:rPr lang="en-US" altLang="en-US" b="0" dirty="0" smtClean="0">
                <a:solidFill>
                  <a:schemeClr val="tx1">
                    <a:lumMod val="85000"/>
                    <a:lumOff val="15000"/>
                  </a:schemeClr>
                </a:solidFill>
                <a:latin typeface="+mj-lt"/>
              </a:rPr>
              <a:t>, now with Eastside Medical Center, further articulated the problem and the need to address the Metro Atlanta regional problem of CRE using a Continuum-of-Care approach by focusing on</a:t>
            </a:r>
          </a:p>
          <a:p>
            <a:pPr lvl="1"/>
            <a:r>
              <a:rPr lang="en-US" altLang="en-US" dirty="0" smtClean="0">
                <a:solidFill>
                  <a:schemeClr val="tx1">
                    <a:lumMod val="85000"/>
                    <a:lumOff val="15000"/>
                  </a:schemeClr>
                </a:solidFill>
                <a:latin typeface="+mj-lt"/>
              </a:rPr>
              <a:t>The </a:t>
            </a:r>
            <a:r>
              <a:rPr lang="en-US" altLang="en-US" dirty="0">
                <a:solidFill>
                  <a:schemeClr val="tx1">
                    <a:lumMod val="85000"/>
                    <a:lumOff val="15000"/>
                  </a:schemeClr>
                </a:solidFill>
                <a:latin typeface="+mj-lt"/>
              </a:rPr>
              <a:t>national movement for the triple aim to Put Patients First and make patient care:  </a:t>
            </a:r>
          </a:p>
          <a:p>
            <a:pPr lvl="2"/>
            <a:r>
              <a:rPr lang="en-US" altLang="en-US" dirty="0">
                <a:solidFill>
                  <a:schemeClr val="tx1">
                    <a:lumMod val="85000"/>
                    <a:lumOff val="15000"/>
                  </a:schemeClr>
                </a:solidFill>
                <a:latin typeface="+mj-lt"/>
              </a:rPr>
              <a:t>safer</a:t>
            </a:r>
          </a:p>
          <a:p>
            <a:pPr lvl="2"/>
            <a:r>
              <a:rPr lang="en-US" altLang="en-US" dirty="0">
                <a:solidFill>
                  <a:schemeClr val="tx1">
                    <a:lumMod val="85000"/>
                    <a:lumOff val="15000"/>
                  </a:schemeClr>
                </a:solidFill>
                <a:latin typeface="+mj-lt"/>
              </a:rPr>
              <a:t>more reliable</a:t>
            </a:r>
          </a:p>
          <a:p>
            <a:pPr lvl="2"/>
            <a:r>
              <a:rPr lang="en-US" altLang="en-US" dirty="0">
                <a:solidFill>
                  <a:schemeClr val="tx1">
                    <a:lumMod val="85000"/>
                    <a:lumOff val="15000"/>
                  </a:schemeClr>
                </a:solidFill>
                <a:latin typeface="+mj-lt"/>
              </a:rPr>
              <a:t>less costly</a:t>
            </a:r>
          </a:p>
          <a:p>
            <a:pPr lvl="1"/>
            <a:r>
              <a:rPr lang="en-US" altLang="en-US" dirty="0">
                <a:solidFill>
                  <a:schemeClr val="tx1">
                    <a:lumMod val="85000"/>
                    <a:lumOff val="15000"/>
                  </a:schemeClr>
                </a:solidFill>
                <a:latin typeface="+mj-lt"/>
              </a:rPr>
              <a:t>Making Care Safer. Reducing preventable hospital-acquired conditions by 40% compared to 2010.</a:t>
            </a:r>
          </a:p>
          <a:p>
            <a:pPr lvl="1"/>
            <a:r>
              <a:rPr lang="en-US" altLang="en-US" dirty="0">
                <a:solidFill>
                  <a:schemeClr val="tx1">
                    <a:lumMod val="85000"/>
                    <a:lumOff val="15000"/>
                  </a:schemeClr>
                </a:solidFill>
                <a:latin typeface="+mj-lt"/>
              </a:rPr>
              <a:t>Improving Care Transitions </a:t>
            </a:r>
          </a:p>
        </p:txBody>
      </p:sp>
      <p:sp>
        <p:nvSpPr>
          <p:cNvPr id="4" name="Rectangle 3"/>
          <p:cNvSpPr/>
          <p:nvPr/>
        </p:nvSpPr>
        <p:spPr>
          <a:xfrm>
            <a:off x="5562600" y="5562600"/>
            <a:ext cx="2667000" cy="400110"/>
          </a:xfrm>
          <a:prstGeom prst="rect">
            <a:avLst/>
          </a:prstGeom>
        </p:spPr>
        <p:txBody>
          <a:bodyPr wrap="square">
            <a:spAutoFit/>
          </a:bodyPr>
          <a:lstStyle/>
          <a:p>
            <a:r>
              <a:rPr lang="en-US" sz="1000" dirty="0" smtClean="0">
                <a:latin typeface="+mj-lt"/>
              </a:rPr>
              <a:t>Source</a:t>
            </a:r>
            <a:r>
              <a:rPr lang="en-US" sz="600" dirty="0">
                <a:latin typeface="+mj-lt"/>
              </a:rPr>
              <a:t> </a:t>
            </a:r>
            <a:r>
              <a:rPr lang="en-US" sz="600" dirty="0" smtClean="0">
                <a:latin typeface="+mj-lt"/>
              </a:rPr>
              <a:t>“”</a:t>
            </a:r>
            <a:r>
              <a:rPr lang="en-US" sz="1000" dirty="0" smtClean="0">
                <a:latin typeface="+mj-lt"/>
              </a:rPr>
              <a:t>Healthcare Community Partnerships </a:t>
            </a:r>
            <a:r>
              <a:rPr lang="en-US" sz="1000" dirty="0">
                <a:latin typeface="+mj-lt"/>
              </a:rPr>
              <a:t>Across the </a:t>
            </a:r>
            <a:r>
              <a:rPr lang="en-US" sz="1000" dirty="0" smtClean="0">
                <a:latin typeface="+mj-lt"/>
              </a:rPr>
              <a:t>Continuum“, Denise </a:t>
            </a:r>
            <a:r>
              <a:rPr lang="en-US" sz="1000" dirty="0" err="1" smtClean="0">
                <a:latin typeface="+mj-lt"/>
              </a:rPr>
              <a:t>Flook</a:t>
            </a:r>
            <a:endParaRPr lang="en-US" sz="1000" dirty="0">
              <a:latin typeface="+mj-lt"/>
            </a:endParaRPr>
          </a:p>
        </p:txBody>
      </p:sp>
    </p:spTree>
    <p:extLst>
      <p:ext uri="{BB962C8B-B14F-4D97-AF65-F5344CB8AC3E}">
        <p14:creationId xmlns:p14="http://schemas.microsoft.com/office/powerpoint/2010/main" val="123777237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bwMode="auto">
          <a:xfrm>
            <a:off x="533400" y="304800"/>
            <a:ext cx="8229600" cy="71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rmAutofit/>
          </a:bodyPr>
          <a:lstStyle/>
          <a:p>
            <a:r>
              <a:rPr lang="en-US" altLang="en-US" sz="3200" b="0" dirty="0"/>
              <a:t>Establishing the Problem Magnitude </a:t>
            </a:r>
            <a:r>
              <a:rPr lang="en-US" altLang="en-US" sz="3200" b="0" dirty="0" smtClean="0"/>
              <a:t>Training</a:t>
            </a:r>
          </a:p>
        </p:txBody>
      </p:sp>
      <p:sp>
        <p:nvSpPr>
          <p:cNvPr id="26627" name="Content Placeholder 4"/>
          <p:cNvSpPr>
            <a:spLocks noGrp="1"/>
          </p:cNvSpPr>
          <p:nvPr>
            <p:ph idx="1"/>
          </p:nvPr>
        </p:nvSpPr>
        <p:spPr bwMode="auto">
          <a:xfrm>
            <a:off x="1371600" y="1371600"/>
            <a:ext cx="63246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en-US" altLang="en-US" b="0" dirty="0" smtClean="0">
                <a:solidFill>
                  <a:schemeClr val="tx1">
                    <a:lumMod val="85000"/>
                    <a:lumOff val="15000"/>
                  </a:schemeClr>
                </a:solidFill>
                <a:latin typeface="+mj-lt"/>
              </a:rPr>
              <a:t>Jessica Reno with the Georgia EIP kept us focused on the regional data which first demonstrated the magnitude of the problem here in Georgia thru sharing data such as</a:t>
            </a:r>
          </a:p>
          <a:p>
            <a:pPr lvl="1"/>
            <a:r>
              <a:rPr lang="en-US" altLang="en-US" dirty="0" smtClean="0">
                <a:solidFill>
                  <a:schemeClr val="tx1">
                    <a:lumMod val="85000"/>
                    <a:lumOff val="15000"/>
                  </a:schemeClr>
                </a:solidFill>
                <a:latin typeface="+mj-lt"/>
              </a:rPr>
              <a:t>Surveillance trends between August 2011 and December 2013</a:t>
            </a:r>
          </a:p>
          <a:p>
            <a:pPr lvl="1"/>
            <a:r>
              <a:rPr lang="en-US" altLang="en-US" dirty="0" smtClean="0">
                <a:solidFill>
                  <a:schemeClr val="tx1">
                    <a:lumMod val="85000"/>
                    <a:lumOff val="15000"/>
                  </a:schemeClr>
                </a:solidFill>
                <a:latin typeface="+mj-lt"/>
              </a:rPr>
              <a:t>The species distribution for the same timeframe</a:t>
            </a:r>
            <a:endParaRPr lang="en-US" altLang="en-US" dirty="0">
              <a:solidFill>
                <a:schemeClr val="tx1">
                  <a:lumMod val="85000"/>
                  <a:lumOff val="15000"/>
                </a:schemeClr>
              </a:solidFill>
              <a:latin typeface="+mj-lt"/>
            </a:endParaRPr>
          </a:p>
          <a:p>
            <a:pPr lvl="1"/>
            <a:r>
              <a:rPr lang="en-US" altLang="en-US" dirty="0" smtClean="0">
                <a:solidFill>
                  <a:schemeClr val="tx1">
                    <a:lumMod val="85000"/>
                    <a:lumOff val="15000"/>
                  </a:schemeClr>
                </a:solidFill>
                <a:latin typeface="+mj-lt"/>
              </a:rPr>
              <a:t>Sources and species for 2013,</a:t>
            </a:r>
            <a:endParaRPr lang="en-US" altLang="en-US" dirty="0">
              <a:solidFill>
                <a:schemeClr val="tx1">
                  <a:lumMod val="85000"/>
                  <a:lumOff val="15000"/>
                </a:schemeClr>
              </a:solidFill>
              <a:latin typeface="+mj-lt"/>
            </a:endParaRPr>
          </a:p>
          <a:p>
            <a:pPr lvl="1"/>
            <a:r>
              <a:rPr lang="en-US" altLang="en-US" dirty="0" smtClean="0">
                <a:solidFill>
                  <a:schemeClr val="tx1">
                    <a:lumMod val="85000"/>
                    <a:lumOff val="15000"/>
                  </a:schemeClr>
                </a:solidFill>
                <a:latin typeface="+mj-lt"/>
              </a:rPr>
              <a:t>Other community level data… </a:t>
            </a:r>
            <a:endParaRPr lang="en-US" altLang="en-US" dirty="0">
              <a:solidFill>
                <a:schemeClr val="tx1">
                  <a:lumMod val="85000"/>
                  <a:lumOff val="15000"/>
                </a:schemeClr>
              </a:solidFill>
              <a:latin typeface="+mj-lt"/>
            </a:endParaRPr>
          </a:p>
        </p:txBody>
      </p:sp>
      <p:sp>
        <p:nvSpPr>
          <p:cNvPr id="4" name="Rectangle 3"/>
          <p:cNvSpPr/>
          <p:nvPr/>
        </p:nvSpPr>
        <p:spPr>
          <a:xfrm>
            <a:off x="5562600" y="5562600"/>
            <a:ext cx="2667000" cy="400110"/>
          </a:xfrm>
          <a:prstGeom prst="rect">
            <a:avLst/>
          </a:prstGeom>
        </p:spPr>
        <p:txBody>
          <a:bodyPr wrap="square">
            <a:spAutoFit/>
          </a:bodyPr>
          <a:lstStyle/>
          <a:p>
            <a:r>
              <a:rPr lang="en-US" sz="1000" dirty="0" smtClean="0">
                <a:latin typeface="+mj-lt"/>
              </a:rPr>
              <a:t>Source “Multi-site </a:t>
            </a:r>
            <a:r>
              <a:rPr lang="en-US" sz="1000" dirty="0">
                <a:latin typeface="+mj-lt"/>
              </a:rPr>
              <a:t>Gram-negative Surveillance Initiative (</a:t>
            </a:r>
            <a:r>
              <a:rPr lang="en-US" sz="1000" dirty="0" err="1">
                <a:latin typeface="+mj-lt"/>
              </a:rPr>
              <a:t>MuGSI</a:t>
            </a:r>
            <a:r>
              <a:rPr lang="en-US" sz="1000" dirty="0" smtClean="0">
                <a:latin typeface="+mj-lt"/>
              </a:rPr>
              <a:t>)”, Jessica Reno</a:t>
            </a:r>
            <a:endParaRPr lang="en-US" sz="1000" dirty="0">
              <a:latin typeface="+mj-lt"/>
            </a:endParaRPr>
          </a:p>
        </p:txBody>
      </p:sp>
    </p:spTree>
    <p:extLst>
      <p:ext uri="{BB962C8B-B14F-4D97-AF65-F5344CB8AC3E}">
        <p14:creationId xmlns:p14="http://schemas.microsoft.com/office/powerpoint/2010/main" val="815082830"/>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bwMode="auto">
          <a:xfrm>
            <a:off x="533400" y="304800"/>
            <a:ext cx="8229600" cy="71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rmAutofit/>
          </a:bodyPr>
          <a:lstStyle/>
          <a:p>
            <a:r>
              <a:rPr lang="en-US" altLang="en-US" sz="3200" b="0" dirty="0"/>
              <a:t>Establishing the Problem Magnitude </a:t>
            </a:r>
            <a:r>
              <a:rPr lang="en-US" altLang="en-US" sz="3200" b="0" dirty="0" smtClean="0"/>
              <a:t>Training</a:t>
            </a:r>
          </a:p>
        </p:txBody>
      </p:sp>
      <p:sp>
        <p:nvSpPr>
          <p:cNvPr id="26627" name="Content Placeholder 4"/>
          <p:cNvSpPr>
            <a:spLocks noGrp="1"/>
          </p:cNvSpPr>
          <p:nvPr>
            <p:ph idx="1"/>
          </p:nvPr>
        </p:nvSpPr>
        <p:spPr bwMode="auto">
          <a:xfrm>
            <a:off x="1371600" y="1371600"/>
            <a:ext cx="63246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en-US" altLang="en-US" b="0" dirty="0" smtClean="0">
                <a:solidFill>
                  <a:schemeClr val="tx1">
                    <a:lumMod val="85000"/>
                    <a:lumOff val="15000"/>
                  </a:schemeClr>
                </a:solidFill>
                <a:latin typeface="+mj-lt"/>
              </a:rPr>
              <a:t>Michelle Nelson worked to extend the understanding of the  magnitude of the CRE problem in the Metro Atlanta area from the collaborative participants attending learning sessions to front line staff  by sharing site training on</a:t>
            </a:r>
          </a:p>
          <a:p>
            <a:pPr lvl="1"/>
            <a:r>
              <a:rPr lang="en-US" altLang="en-US" dirty="0">
                <a:solidFill>
                  <a:schemeClr val="tx1">
                    <a:lumMod val="85000"/>
                    <a:lumOff val="15000"/>
                  </a:schemeClr>
                </a:solidFill>
                <a:latin typeface="+mj-lt"/>
              </a:rPr>
              <a:t>W</a:t>
            </a:r>
            <a:r>
              <a:rPr lang="en-US" altLang="en-US" dirty="0" smtClean="0">
                <a:solidFill>
                  <a:schemeClr val="tx1">
                    <a:lumMod val="85000"/>
                    <a:lumOff val="15000"/>
                  </a:schemeClr>
                </a:solidFill>
                <a:latin typeface="+mj-lt"/>
              </a:rPr>
              <a:t>hy </a:t>
            </a:r>
            <a:r>
              <a:rPr lang="en-US" altLang="en-US" dirty="0">
                <a:solidFill>
                  <a:schemeClr val="tx1">
                    <a:lumMod val="85000"/>
                    <a:lumOff val="15000"/>
                  </a:schemeClr>
                </a:solidFill>
                <a:latin typeface="+mj-lt"/>
              </a:rPr>
              <a:t>CRE is important to control</a:t>
            </a:r>
          </a:p>
          <a:p>
            <a:pPr lvl="1"/>
            <a:r>
              <a:rPr lang="en-US" altLang="en-US" dirty="0">
                <a:solidFill>
                  <a:schemeClr val="tx1">
                    <a:lumMod val="85000"/>
                    <a:lumOff val="15000"/>
                  </a:schemeClr>
                </a:solidFill>
                <a:latin typeface="+mj-lt"/>
              </a:rPr>
              <a:t>R</a:t>
            </a:r>
            <a:r>
              <a:rPr lang="en-US" altLang="en-US" dirty="0" smtClean="0">
                <a:solidFill>
                  <a:schemeClr val="tx1">
                    <a:lumMod val="85000"/>
                    <a:lumOff val="15000"/>
                  </a:schemeClr>
                </a:solidFill>
                <a:latin typeface="+mj-lt"/>
              </a:rPr>
              <a:t>easons </a:t>
            </a:r>
            <a:r>
              <a:rPr lang="en-US" altLang="en-US" dirty="0">
                <a:solidFill>
                  <a:schemeClr val="tx1">
                    <a:lumMod val="85000"/>
                    <a:lumOff val="15000"/>
                  </a:schemeClr>
                </a:solidFill>
                <a:latin typeface="+mj-lt"/>
              </a:rPr>
              <a:t>why CRE requires a regional </a:t>
            </a:r>
            <a:r>
              <a:rPr lang="en-US" altLang="en-US" dirty="0" smtClean="0">
                <a:solidFill>
                  <a:schemeClr val="tx1">
                    <a:lumMod val="85000"/>
                    <a:lumOff val="15000"/>
                  </a:schemeClr>
                </a:solidFill>
                <a:latin typeface="+mj-lt"/>
              </a:rPr>
              <a:t>approach</a:t>
            </a:r>
          </a:p>
          <a:p>
            <a:pPr lvl="1"/>
            <a:r>
              <a:rPr lang="en-US" altLang="en-US" dirty="0" smtClean="0">
                <a:solidFill>
                  <a:schemeClr val="tx1">
                    <a:lumMod val="85000"/>
                    <a:lumOff val="15000"/>
                  </a:schemeClr>
                </a:solidFill>
                <a:latin typeface="+mj-lt"/>
              </a:rPr>
              <a:t>CDC </a:t>
            </a:r>
            <a:r>
              <a:rPr lang="en-US" altLang="en-US" dirty="0">
                <a:solidFill>
                  <a:schemeClr val="tx1">
                    <a:lumMod val="85000"/>
                    <a:lumOff val="15000"/>
                  </a:schemeClr>
                </a:solidFill>
                <a:latin typeface="+mj-lt"/>
              </a:rPr>
              <a:t>core measures to prevent CRE transmission</a:t>
            </a:r>
          </a:p>
          <a:p>
            <a:pPr lvl="1"/>
            <a:r>
              <a:rPr lang="en-US" altLang="en-US" dirty="0">
                <a:solidFill>
                  <a:schemeClr val="tx1">
                    <a:lumMod val="85000"/>
                    <a:lumOff val="15000"/>
                  </a:schemeClr>
                </a:solidFill>
                <a:latin typeface="+mj-lt"/>
              </a:rPr>
              <a:t>N</a:t>
            </a:r>
            <a:r>
              <a:rPr lang="en-US" altLang="en-US" dirty="0" smtClean="0">
                <a:solidFill>
                  <a:schemeClr val="tx1">
                    <a:lumMod val="85000"/>
                    <a:lumOff val="15000"/>
                  </a:schemeClr>
                </a:solidFill>
                <a:latin typeface="+mj-lt"/>
              </a:rPr>
              <a:t>umber </a:t>
            </a:r>
            <a:r>
              <a:rPr lang="en-US" altLang="en-US" dirty="0">
                <a:solidFill>
                  <a:schemeClr val="tx1">
                    <a:lumMod val="85000"/>
                    <a:lumOff val="15000"/>
                  </a:schemeClr>
                </a:solidFill>
                <a:latin typeface="+mj-lt"/>
              </a:rPr>
              <a:t>of CRE cases in your </a:t>
            </a:r>
            <a:r>
              <a:rPr lang="en-US" altLang="en-US" dirty="0" smtClean="0">
                <a:solidFill>
                  <a:schemeClr val="tx1">
                    <a:lumMod val="85000"/>
                    <a:lumOff val="15000"/>
                  </a:schemeClr>
                </a:solidFill>
                <a:latin typeface="+mj-lt"/>
              </a:rPr>
              <a:t>facility during the baseline period</a:t>
            </a:r>
            <a:endParaRPr lang="en-US" altLang="en-US" dirty="0">
              <a:solidFill>
                <a:schemeClr val="tx1">
                  <a:lumMod val="85000"/>
                  <a:lumOff val="15000"/>
                </a:schemeClr>
              </a:solidFill>
              <a:latin typeface="+mj-lt"/>
            </a:endParaRPr>
          </a:p>
        </p:txBody>
      </p:sp>
      <p:sp>
        <p:nvSpPr>
          <p:cNvPr id="4" name="Rectangle 3"/>
          <p:cNvSpPr/>
          <p:nvPr/>
        </p:nvSpPr>
        <p:spPr>
          <a:xfrm>
            <a:off x="5562600" y="5562600"/>
            <a:ext cx="2667000" cy="553998"/>
          </a:xfrm>
          <a:prstGeom prst="rect">
            <a:avLst/>
          </a:prstGeom>
        </p:spPr>
        <p:txBody>
          <a:bodyPr wrap="square">
            <a:spAutoFit/>
          </a:bodyPr>
          <a:lstStyle/>
          <a:p>
            <a:r>
              <a:rPr lang="en-US" sz="1000" dirty="0" smtClean="0">
                <a:latin typeface="+mj-lt"/>
              </a:rPr>
              <a:t>Source “</a:t>
            </a:r>
            <a:r>
              <a:rPr lang="en-US" sz="1000" dirty="0" err="1" smtClean="0">
                <a:latin typeface="+mj-lt"/>
              </a:rPr>
              <a:t>Carbapenem</a:t>
            </a:r>
            <a:r>
              <a:rPr lang="en-US" sz="1000" dirty="0" smtClean="0">
                <a:latin typeface="+mj-lt"/>
              </a:rPr>
              <a:t>-Resistant </a:t>
            </a:r>
            <a:r>
              <a:rPr lang="en-US" sz="1000" dirty="0" err="1">
                <a:latin typeface="+mj-lt"/>
              </a:rPr>
              <a:t>Enterobacteriaceae</a:t>
            </a:r>
            <a:r>
              <a:rPr lang="en-US" sz="1000" dirty="0">
                <a:latin typeface="+mj-lt"/>
              </a:rPr>
              <a:t> (CRE): Understanding the </a:t>
            </a:r>
            <a:r>
              <a:rPr lang="en-US" sz="1000" dirty="0" smtClean="0">
                <a:latin typeface="+mj-lt"/>
              </a:rPr>
              <a:t>Basics”, Michelle Nelson</a:t>
            </a:r>
            <a:endParaRPr lang="en-US" sz="1000" dirty="0">
              <a:latin typeface="+mj-lt"/>
            </a:endParaRPr>
          </a:p>
        </p:txBody>
      </p:sp>
    </p:spTree>
    <p:extLst>
      <p:ext uri="{BB962C8B-B14F-4D97-AF65-F5344CB8AC3E}">
        <p14:creationId xmlns:p14="http://schemas.microsoft.com/office/powerpoint/2010/main" val="83008648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PH_PPT_TEMPLATE-1">
  <a:themeElements>
    <a:clrScheme name="DPH">
      <a:dk1>
        <a:sysClr val="windowText" lastClr="000000"/>
      </a:dk1>
      <a:lt1>
        <a:sysClr val="window" lastClr="FFFFFF"/>
      </a:lt1>
      <a:dk2>
        <a:srgbClr val="1F497D"/>
      </a:dk2>
      <a:lt2>
        <a:srgbClr val="EEECE1"/>
      </a:lt2>
      <a:accent1>
        <a:srgbClr val="CE242E"/>
      </a:accent1>
      <a:accent2>
        <a:srgbClr val="1F497D"/>
      </a:accent2>
      <a:accent3>
        <a:srgbClr val="9BBB59"/>
      </a:accent3>
      <a:accent4>
        <a:srgbClr val="8064A2"/>
      </a:accent4>
      <a:accent5>
        <a:srgbClr val="4BACC6"/>
      </a:accent5>
      <a:accent6>
        <a:srgbClr val="671117"/>
      </a:accent6>
      <a:hlink>
        <a:srgbClr val="0F243E"/>
      </a:hlink>
      <a:folHlink>
        <a:srgbClr val="4F6128"/>
      </a:folHlink>
    </a:clrScheme>
    <a:fontScheme name="Custom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DPH_PPT_TEMPLATE-1</Template>
  <TotalTime>1245</TotalTime>
  <Words>842</Words>
  <Application>Microsoft Office PowerPoint</Application>
  <PresentationFormat>On-screen Show (4:3)</PresentationFormat>
  <Paragraphs>106</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DPH_PPT_TEMPLATE-1</vt:lpstr>
      <vt:lpstr>Training Staff on Carbapenem-Resistant Enterobacteriaceae:  Maintaining staff “alertness”</vt:lpstr>
      <vt:lpstr>CRE Staff Training  </vt:lpstr>
      <vt:lpstr>Collaborative Measures Links with Collaborative Staff Training </vt:lpstr>
      <vt:lpstr> Staff Training Link</vt:lpstr>
      <vt:lpstr>Establishing the Problem Magnitude Training</vt:lpstr>
      <vt:lpstr>Establishing the Problem Magnitude Training</vt:lpstr>
      <vt:lpstr>Establishing the Problem Magnitude Training</vt:lpstr>
      <vt:lpstr>Establishing the Problem Magnitude Training</vt:lpstr>
      <vt:lpstr>Establishing the Problem Magnitude Training</vt:lpstr>
      <vt:lpstr>PowerPoint Presentation</vt:lpstr>
      <vt:lpstr>The CRE Basics and Prevention </vt:lpstr>
      <vt:lpstr>The CRE Basics and Prevention </vt:lpstr>
      <vt:lpstr>The CRE Basics and Prevention </vt:lpstr>
      <vt:lpstr>The CRE Basics and Prevention </vt:lpstr>
      <vt:lpstr> Learning from inside the Collaborative</vt:lpstr>
      <vt:lpstr> Success Stories from Regional Collaboratives</vt:lpstr>
      <vt:lpstr>PowerPoint Presentation</vt:lpstr>
    </vt:vector>
  </TitlesOfParts>
  <Company>Georgia Department of Public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A. Miller</dc:creator>
  <cp:lastModifiedBy>Lauren Lorentzson</cp:lastModifiedBy>
  <cp:revision>97</cp:revision>
  <dcterms:created xsi:type="dcterms:W3CDTF">2014-03-11T14:24:55Z</dcterms:created>
  <dcterms:modified xsi:type="dcterms:W3CDTF">2014-08-14T16:47:57Z</dcterms:modified>
</cp:coreProperties>
</file>