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id" ContentType="audio/mid"/>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14"/>
  </p:notesMasterIdLst>
  <p:handoutMasterIdLst>
    <p:handoutMasterId r:id="rId15"/>
  </p:handoutMasterIdLst>
  <p:sldIdLst>
    <p:sldId id="326" r:id="rId2"/>
    <p:sldId id="324" r:id="rId3"/>
    <p:sldId id="325" r:id="rId4"/>
    <p:sldId id="267" r:id="rId5"/>
    <p:sldId id="273" r:id="rId6"/>
    <p:sldId id="274" r:id="rId7"/>
    <p:sldId id="369" r:id="rId8"/>
    <p:sldId id="371" r:id="rId9"/>
    <p:sldId id="372" r:id="rId10"/>
    <p:sldId id="373" r:id="rId11"/>
    <p:sldId id="277" r:id="rId12"/>
    <p:sldId id="370"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8" autoAdjust="0"/>
    <p:restoredTop sz="70197" autoAdjust="0"/>
  </p:normalViewPr>
  <p:slideViewPr>
    <p:cSldViewPr>
      <p:cViewPr varScale="1">
        <p:scale>
          <a:sx n="92" d="100"/>
          <a:sy n="92" d="100"/>
        </p:scale>
        <p:origin x="7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348"/>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67" cy="465293"/>
          </a:xfrm>
          <a:prstGeom prst="rect">
            <a:avLst/>
          </a:prstGeom>
        </p:spPr>
        <p:txBody>
          <a:bodyPr vert="horz" lIns="90854" tIns="45428" rIns="90854" bIns="45428" rtlCol="0"/>
          <a:lstStyle>
            <a:lvl1pPr algn="l">
              <a:defRPr sz="1200"/>
            </a:lvl1pPr>
          </a:lstStyle>
          <a:p>
            <a:endParaRPr lang="en-US"/>
          </a:p>
        </p:txBody>
      </p:sp>
      <p:sp>
        <p:nvSpPr>
          <p:cNvPr id="3" name="Date Placeholder 2"/>
          <p:cNvSpPr>
            <a:spLocks noGrp="1"/>
          </p:cNvSpPr>
          <p:nvPr>
            <p:ph type="dt" sz="quarter" idx="1"/>
          </p:nvPr>
        </p:nvSpPr>
        <p:spPr>
          <a:xfrm>
            <a:off x="3971457" y="1"/>
            <a:ext cx="3037366" cy="465293"/>
          </a:xfrm>
          <a:prstGeom prst="rect">
            <a:avLst/>
          </a:prstGeom>
        </p:spPr>
        <p:txBody>
          <a:bodyPr vert="horz" lIns="90854" tIns="45428" rIns="90854" bIns="45428" rtlCol="0"/>
          <a:lstStyle>
            <a:lvl1pPr algn="r">
              <a:defRPr sz="1200"/>
            </a:lvl1pPr>
          </a:lstStyle>
          <a:p>
            <a:fld id="{02C4A93D-D55C-4573-92C6-D188E9D53D32}" type="datetimeFigureOut">
              <a:rPr lang="en-US" smtClean="0"/>
              <a:t>7/1/2016</a:t>
            </a:fld>
            <a:endParaRPr lang="en-US"/>
          </a:p>
        </p:txBody>
      </p:sp>
      <p:sp>
        <p:nvSpPr>
          <p:cNvPr id="4" name="Footer Placeholder 3"/>
          <p:cNvSpPr>
            <a:spLocks noGrp="1"/>
          </p:cNvSpPr>
          <p:nvPr>
            <p:ph type="ftr" sz="quarter" idx="2"/>
          </p:nvPr>
        </p:nvSpPr>
        <p:spPr>
          <a:xfrm>
            <a:off x="0" y="8829531"/>
            <a:ext cx="3037367" cy="465293"/>
          </a:xfrm>
          <a:prstGeom prst="rect">
            <a:avLst/>
          </a:prstGeom>
        </p:spPr>
        <p:txBody>
          <a:bodyPr vert="horz" lIns="90854" tIns="45428" rIns="90854" bIns="45428" rtlCol="0" anchor="b"/>
          <a:lstStyle>
            <a:lvl1pPr algn="l">
              <a:defRPr sz="1200"/>
            </a:lvl1pPr>
          </a:lstStyle>
          <a:p>
            <a:endParaRPr lang="en-US"/>
          </a:p>
        </p:txBody>
      </p:sp>
      <p:sp>
        <p:nvSpPr>
          <p:cNvPr id="5" name="Slide Number Placeholder 4"/>
          <p:cNvSpPr>
            <a:spLocks noGrp="1"/>
          </p:cNvSpPr>
          <p:nvPr>
            <p:ph type="sldNum" sz="quarter" idx="3"/>
          </p:nvPr>
        </p:nvSpPr>
        <p:spPr>
          <a:xfrm>
            <a:off x="3971457" y="8829531"/>
            <a:ext cx="3037366" cy="465293"/>
          </a:xfrm>
          <a:prstGeom prst="rect">
            <a:avLst/>
          </a:prstGeom>
        </p:spPr>
        <p:txBody>
          <a:bodyPr vert="horz" lIns="90854" tIns="45428" rIns="90854" bIns="45428" rtlCol="0" anchor="b"/>
          <a:lstStyle>
            <a:lvl1pPr algn="r">
              <a:defRPr sz="1200"/>
            </a:lvl1pPr>
          </a:lstStyle>
          <a:p>
            <a:fld id="{3F7A23DD-27D8-41A9-8085-7AFE5AFB2975}" type="slidenum">
              <a:rPr lang="en-US" smtClean="0"/>
              <a:t>‹#›</a:t>
            </a:fld>
            <a:endParaRPr lang="en-US"/>
          </a:p>
        </p:txBody>
      </p:sp>
    </p:spTree>
    <p:extLst>
      <p:ext uri="{BB962C8B-B14F-4D97-AF65-F5344CB8AC3E}">
        <p14:creationId xmlns:p14="http://schemas.microsoft.com/office/powerpoint/2010/main" val="3658815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7"/>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970340" y="1"/>
            <a:ext cx="3038475" cy="465137"/>
          </a:xfrm>
          <a:prstGeom prst="rect">
            <a:avLst/>
          </a:prstGeom>
        </p:spPr>
        <p:txBody>
          <a:bodyPr vert="horz" lIns="91427" tIns="45714" rIns="91427" bIns="45714" rtlCol="0"/>
          <a:lstStyle>
            <a:lvl1pPr algn="r">
              <a:defRPr sz="1200"/>
            </a:lvl1pPr>
          </a:lstStyle>
          <a:p>
            <a:fld id="{5192B684-04C1-4CA1-AF86-C21FAE398F41}" type="datetimeFigureOut">
              <a:rPr lang="en-US" smtClean="0"/>
              <a:t>7/1/2016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5137"/>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6"/>
            <a:ext cx="3038475" cy="465137"/>
          </a:xfrm>
          <a:prstGeom prst="rect">
            <a:avLst/>
          </a:prstGeom>
        </p:spPr>
        <p:txBody>
          <a:bodyPr vert="horz" lIns="91427" tIns="45714" rIns="91427" bIns="45714" rtlCol="0" anchor="b"/>
          <a:lstStyle>
            <a:lvl1pPr algn="r">
              <a:defRPr sz="1200"/>
            </a:lvl1pPr>
          </a:lstStyle>
          <a:p>
            <a:fld id="{2C298132-392D-4F04-83CD-DB040128B695}" type="slidenum">
              <a:rPr lang="en-US" smtClean="0"/>
              <a:t>‹#›</a:t>
            </a:fld>
            <a:endParaRPr lang="en-US"/>
          </a:p>
        </p:txBody>
      </p:sp>
    </p:spTree>
    <p:extLst>
      <p:ext uri="{BB962C8B-B14F-4D97-AF65-F5344CB8AC3E}">
        <p14:creationId xmlns:p14="http://schemas.microsoft.com/office/powerpoint/2010/main" val="242397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this presentation will cover</a:t>
            </a:r>
            <a:r>
              <a:rPr lang="en-US" baseline="0" dirty="0"/>
              <a:t> the State Office of Vital Records, death record amendment process. </a:t>
            </a:r>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1</a:t>
            </a:fld>
            <a:endParaRPr lang="en-US"/>
          </a:p>
        </p:txBody>
      </p:sp>
    </p:spTree>
    <p:extLst>
      <p:ext uri="{BB962C8B-B14F-4D97-AF65-F5344CB8AC3E}">
        <p14:creationId xmlns:p14="http://schemas.microsoft.com/office/powerpoint/2010/main" val="3149736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informant will require a notarized statement from the person listed as the informant stating that they did not give the information and furnish the information of the actual informant. </a:t>
            </a:r>
          </a:p>
          <a:p>
            <a:endParaRPr lang="en-US" dirty="0"/>
          </a:p>
          <a:p>
            <a:r>
              <a:rPr lang="en-US" dirty="0"/>
              <a:t>To correct a spouse’s maiden name will require a notarized statement and a copy of the spouse’s birth certificate, marriage certificate, or precious child’s birth certificate. </a:t>
            </a:r>
          </a:p>
          <a:p>
            <a:endParaRPr lang="en-US" dirty="0"/>
          </a:p>
          <a:p>
            <a:r>
              <a:rPr lang="en-US" dirty="0"/>
              <a:t>To correct the spelling of the name or address of the informant will require a notarized statement from the person listed as the informant and a copy of their driver’s license</a:t>
            </a:r>
            <a:r>
              <a:rPr lang="en-US" sz="1400" dirty="0"/>
              <a:t>.</a:t>
            </a:r>
          </a:p>
          <a:p>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10</a:t>
            </a:fld>
            <a:endParaRPr lang="en-US"/>
          </a:p>
        </p:txBody>
      </p:sp>
    </p:spTree>
    <p:extLst>
      <p:ext uri="{BB962C8B-B14F-4D97-AF65-F5344CB8AC3E}">
        <p14:creationId xmlns:p14="http://schemas.microsoft.com/office/powerpoint/2010/main" val="3596479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questions regarding the death record amendment process. Please contact the State Office of Vital Records, customer service desk at, 404.679.4702. Office hours are from 8AM-4:30PM, Monday-Friday.  The  “Report GAVERS Issue” link, is another avenue you can utilize, if your question can not be answered , with our official operating hours. </a:t>
            </a:r>
          </a:p>
        </p:txBody>
      </p:sp>
      <p:sp>
        <p:nvSpPr>
          <p:cNvPr id="4" name="Slide Number Placeholder 3"/>
          <p:cNvSpPr>
            <a:spLocks noGrp="1"/>
          </p:cNvSpPr>
          <p:nvPr>
            <p:ph type="sldNum" sz="quarter" idx="10"/>
          </p:nvPr>
        </p:nvSpPr>
        <p:spPr/>
        <p:txBody>
          <a:bodyPr/>
          <a:lstStyle/>
          <a:p>
            <a:fld id="{2C298132-392D-4F04-83CD-DB040128B695}" type="slidenum">
              <a:rPr lang="en-US" smtClean="0"/>
              <a:t>11</a:t>
            </a:fld>
            <a:endParaRPr lang="en-US"/>
          </a:p>
        </p:txBody>
      </p:sp>
    </p:spTree>
    <p:extLst>
      <p:ext uri="{BB962C8B-B14F-4D97-AF65-F5344CB8AC3E}">
        <p14:creationId xmlns:p14="http://schemas.microsoft.com/office/powerpoint/2010/main" val="1884786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watching the death record amendment process presentation. We are looking forward to serving YOU. </a:t>
            </a:r>
            <a:endParaRPr lang="en-US" dirty="0"/>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12</a:t>
            </a:fld>
            <a:endParaRPr lang="en-US" dirty="0"/>
          </a:p>
        </p:txBody>
      </p:sp>
    </p:spTree>
    <p:extLst>
      <p:ext uri="{BB962C8B-B14F-4D97-AF65-F5344CB8AC3E}">
        <p14:creationId xmlns:p14="http://schemas.microsoft.com/office/powerpoint/2010/main" val="324018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current</a:t>
            </a:r>
            <a:r>
              <a:rPr lang="en-US" baseline="0" dirty="0"/>
              <a:t> year death corrections (less than a year) request can be submitted by: Fax, Mail, or Email.</a:t>
            </a:r>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2</a:t>
            </a:fld>
            <a:endParaRPr lang="en-US"/>
          </a:p>
        </p:txBody>
      </p:sp>
    </p:spTree>
    <p:extLst>
      <p:ext uri="{BB962C8B-B14F-4D97-AF65-F5344CB8AC3E}">
        <p14:creationId xmlns:p14="http://schemas.microsoft.com/office/powerpoint/2010/main" val="176926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Amendments</a:t>
            </a:r>
            <a:r>
              <a:rPr lang="en-US" baseline="0" dirty="0"/>
              <a:t> over one year, REQUIRE a fee of $10.00, to be collected and paid to the State Office of Vital Records. This can be paid by cash, check, money order, or credit/debit card.  If proof of payment is not received. The record will not be updated. </a:t>
            </a:r>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3</a:t>
            </a:fld>
            <a:endParaRPr lang="en-US"/>
          </a:p>
        </p:txBody>
      </p:sp>
    </p:spTree>
    <p:extLst>
      <p:ext uri="{BB962C8B-B14F-4D97-AF65-F5344CB8AC3E}">
        <p14:creationId xmlns:p14="http://schemas.microsoft.com/office/powerpoint/2010/main" val="2597037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a:t>To correct the spelling of the decedent’s name will require a copy of the decedent’s birth certificate, driver’s license, social security card, or other legal document</a:t>
            </a:r>
          </a:p>
          <a:p>
            <a:endParaRPr lang="en-US" dirty="0"/>
          </a:p>
          <a:p>
            <a:pPr defTabSz="921167">
              <a:defRPr/>
            </a:pPr>
            <a:r>
              <a:rPr lang="en-US" dirty="0"/>
              <a:t>To correct the date of birth or place of birth will require a certified copy of the decedent’s birth certificate or other legal document such as military paper, social security verification, marriage application, or previous child’s birth certificate.  LIFE INSURANCE POLICY CANNOT BE USED.</a:t>
            </a:r>
          </a:p>
          <a:p>
            <a:endParaRPr lang="en-US" dirty="0"/>
          </a:p>
          <a:p>
            <a:pPr defTabSz="921167">
              <a:defRPr/>
            </a:pPr>
            <a:r>
              <a:rPr lang="en-US" dirty="0"/>
              <a:t>To correct the residence will require a document that shows the legal residence at the time of the death such as most recent tax bill, voter’s registration, motor vehicle tag bill, property deed, or utility bill.</a:t>
            </a:r>
          </a:p>
          <a:p>
            <a:endParaRPr lang="en-US" dirty="0"/>
          </a:p>
          <a:p>
            <a:r>
              <a:rPr lang="en-US" dirty="0"/>
              <a:t>To correct the residence will require a document that shows the legal residence at the time of the death such as most recent tax bill, voter’s registration, motor vehicle tag bill, property deed, or utility bill.</a:t>
            </a:r>
          </a:p>
          <a:p>
            <a:endParaRPr lang="en-US" dirty="0"/>
          </a:p>
          <a:p>
            <a:r>
              <a:rPr lang="en-US" dirty="0"/>
              <a:t>To correct the parent’s name will require a certified copy of the decedent’s birth certificate, social security verification, or other legal document.</a:t>
            </a:r>
          </a:p>
          <a:p>
            <a:r>
              <a:rPr lang="en-US" dirty="0"/>
              <a:t> </a:t>
            </a:r>
          </a:p>
          <a:p>
            <a:r>
              <a:rPr lang="en-US" dirty="0"/>
              <a:t>To correct the disposition information will require a statement from the funeral home shown on the certificate.</a:t>
            </a:r>
          </a:p>
          <a:p>
            <a:r>
              <a:rPr lang="en-US" dirty="0"/>
              <a:t> </a:t>
            </a:r>
          </a:p>
          <a:p>
            <a:r>
              <a:rPr lang="en-US" dirty="0"/>
              <a:t>To correct the social security number will require a copy of the social security card, social security verification, most recent income tax copy, or military paper.  </a:t>
            </a:r>
          </a:p>
          <a:p>
            <a:r>
              <a:rPr lang="en-US" dirty="0"/>
              <a:t> </a:t>
            </a:r>
          </a:p>
          <a:p>
            <a:pPr defTabSz="921167">
              <a:defRPr/>
            </a:pPr>
            <a:endParaRPr lang="en-US" dirty="0"/>
          </a:p>
          <a:p>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4</a:t>
            </a:fld>
            <a:endParaRPr lang="en-US"/>
          </a:p>
        </p:txBody>
      </p:sp>
    </p:spTree>
    <p:extLst>
      <p:ext uri="{BB962C8B-B14F-4D97-AF65-F5344CB8AC3E}">
        <p14:creationId xmlns:p14="http://schemas.microsoft.com/office/powerpoint/2010/main" val="340795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latin typeface="Times New Roman" panose="02020603050405020304" pitchFamily="18" charset="0"/>
                <a:cs typeface="Times New Roman" panose="02020603050405020304" pitchFamily="18" charset="0"/>
              </a:rPr>
              <a:t>Next, we will cover amendments requiring a court order. The State Office of Vital Records, does not get involved with personal matters. If an amendment requires a court order, that is our ONLY concern. </a:t>
            </a:r>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5</a:t>
            </a:fld>
            <a:endParaRPr lang="en-US" dirty="0"/>
          </a:p>
        </p:txBody>
      </p:sp>
    </p:spTree>
    <p:extLst>
      <p:ext uri="{BB962C8B-B14F-4D97-AF65-F5344CB8AC3E}">
        <p14:creationId xmlns:p14="http://schemas.microsoft.com/office/powerpoint/2010/main" val="131083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6</a:t>
            </a:fld>
            <a:endParaRPr lang="en-US" dirty="0"/>
          </a:p>
        </p:txBody>
      </p:sp>
    </p:spTree>
    <p:extLst>
      <p:ext uri="{BB962C8B-B14F-4D97-AF65-F5344CB8AC3E}">
        <p14:creationId xmlns:p14="http://schemas.microsoft.com/office/powerpoint/2010/main" val="324018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we will cover amendments that require a letterhead stationary from the designated medical certifier. This can be a c</a:t>
            </a:r>
            <a:r>
              <a:rPr lang="en-US" dirty="0"/>
              <a:t>oroner, physician</a:t>
            </a:r>
            <a:r>
              <a:rPr lang="en-US" baseline="0" dirty="0"/>
              <a:t>, or medical examiners. are the only personnel authorized to change ANY medical data on a decedent's record. </a:t>
            </a:r>
            <a:endParaRPr lang="en-US" dirty="0"/>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7</a:t>
            </a:fld>
            <a:endParaRPr lang="en-US" dirty="0"/>
          </a:p>
        </p:txBody>
      </p:sp>
    </p:spTree>
    <p:extLst>
      <p:ext uri="{BB962C8B-B14F-4D97-AF65-F5344CB8AC3E}">
        <p14:creationId xmlns:p14="http://schemas.microsoft.com/office/powerpoint/2010/main" val="324018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r>
              <a:rPr lang="en-US" dirty="0"/>
              <a:t>Changing the cause of death requires a letterhead stationary from a physician, coroner, or medical examiner.</a:t>
            </a:r>
          </a:p>
          <a:p>
            <a:endParaRPr lang="en-US" dirty="0"/>
          </a:p>
          <a:p>
            <a:pPr defTabSz="921167"/>
            <a:r>
              <a:rPr lang="en-US" dirty="0"/>
              <a:t>*If the coroner or medical examiner is no longer available to correct the cause of death, the new coroner/medical examiner having access to the medical records or previous investigation records may request to correct the cause of death.*</a:t>
            </a:r>
          </a:p>
          <a:p>
            <a:endParaRPr lang="en-US" dirty="0"/>
          </a:p>
          <a:p>
            <a:pPr defTabSz="921167"/>
            <a:r>
              <a:rPr lang="en-US" dirty="0"/>
              <a:t>To correct the date of death, date, pronounced, time pronounced, or tobacco use will require a statement from the certifier and pronouncer on their letterhead stationery. The statement may also be obtained from the hospital or institution medical records.</a:t>
            </a:r>
          </a:p>
          <a:p>
            <a:pPr defTabSz="921167"/>
            <a:endParaRPr lang="en-US" dirty="0"/>
          </a:p>
          <a:p>
            <a:pPr defTabSz="921167"/>
            <a:r>
              <a:rPr lang="en-US" dirty="0"/>
              <a:t>REMEMBER, coroner, physicians, and medical examiners, </a:t>
            </a:r>
            <a:r>
              <a:rPr lang="en-US" baseline="0" dirty="0"/>
              <a:t>are the only personnel authorized to change ANY medical data on a decedent's record. </a:t>
            </a:r>
            <a:endParaRPr lang="en-US" dirty="0"/>
          </a:p>
          <a:p>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8</a:t>
            </a:fld>
            <a:endParaRPr lang="en-US"/>
          </a:p>
        </p:txBody>
      </p:sp>
    </p:spTree>
    <p:extLst>
      <p:ext uri="{BB962C8B-B14F-4D97-AF65-F5344CB8AC3E}">
        <p14:creationId xmlns:p14="http://schemas.microsoft.com/office/powerpoint/2010/main" val="360839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cover</a:t>
            </a:r>
            <a:r>
              <a:rPr lang="en-US" baseline="0" dirty="0"/>
              <a:t> amendments that only require a notarized statement. </a:t>
            </a:r>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9</a:t>
            </a:fld>
            <a:endParaRPr lang="en-US"/>
          </a:p>
        </p:txBody>
      </p:sp>
    </p:spTree>
    <p:extLst>
      <p:ext uri="{BB962C8B-B14F-4D97-AF65-F5344CB8AC3E}">
        <p14:creationId xmlns:p14="http://schemas.microsoft.com/office/powerpoint/2010/main" val="3576704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cstate="print"/>
          <a:srcRect/>
          <a:stretch>
            <a:fillRect/>
          </a:stretch>
        </p:blipFill>
        <p:spPr bwMode="auto">
          <a:xfrm>
            <a:off x="0" y="-114300"/>
            <a:ext cx="9144000" cy="7105650"/>
          </a:xfrm>
          <a:prstGeom prst="rect">
            <a:avLst/>
          </a:prstGeom>
          <a:noFill/>
          <a:ln w="9525">
            <a:noFill/>
            <a:miter lim="800000"/>
            <a:headEnd/>
            <a:tailEnd/>
          </a:ln>
        </p:spPr>
      </p:pic>
      <p:sp>
        <p:nvSpPr>
          <p:cNvPr id="2" name="Title 1"/>
          <p:cNvSpPr>
            <a:spLocks noGrp="1"/>
          </p:cNvSpPr>
          <p:nvPr>
            <p:ph type="ctrTitle"/>
          </p:nvPr>
        </p:nvSpPr>
        <p:spPr>
          <a:xfrm>
            <a:off x="0" y="1517903"/>
            <a:ext cx="9144000" cy="1901952"/>
          </a:xfrm>
        </p:spPr>
        <p:txBody>
          <a:bodyPr>
            <a:normAutofit/>
          </a:bodyPr>
          <a:lstStyle>
            <a:lvl1pPr>
              <a:defRPr sz="2800" b="1">
                <a:solidFill>
                  <a:schemeClr val="tx1">
                    <a:lumMod val="65000"/>
                    <a:lumOff val="35000"/>
                  </a:schemeClr>
                </a:solidFill>
                <a:latin typeface="+mj-lt"/>
              </a:defRPr>
            </a:lvl1pPr>
          </a:lstStyle>
          <a:p>
            <a:r>
              <a:rPr lang="en-US" dirty="0"/>
              <a:t>Click to edit Master title style</a:t>
            </a:r>
          </a:p>
        </p:txBody>
      </p:sp>
      <p:sp>
        <p:nvSpPr>
          <p:cNvPr id="8" name="Rectangle 90"/>
          <p:cNvSpPr>
            <a:spLocks noChangeArrowheads="1"/>
          </p:cNvSpPr>
          <p:nvPr userDrawn="1"/>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7/1/2016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7/1/2016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3350"/>
            <a:ext cx="9144000" cy="71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2ED56B3D-89AD-4F76-A3D6-55C4762EF60F}" type="datetime1">
              <a:rPr lang="en-US" smtClean="0"/>
              <a:t>7/1/2016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BFE0433-B60C-4FEA-8168-CDB1AE906A36}" type="slidenum">
              <a:rPr lang="en-US"/>
              <a:pPr>
                <a:defRPr/>
              </a:pPr>
              <a:t>‹#›</a:t>
            </a:fld>
            <a:endParaRPr lang="en-US" dirty="0"/>
          </a:p>
        </p:txBody>
      </p:sp>
    </p:spTree>
    <p:extLst>
      <p:ext uri="{BB962C8B-B14F-4D97-AF65-F5344CB8AC3E}">
        <p14:creationId xmlns:p14="http://schemas.microsoft.com/office/powerpoint/2010/main" val="663357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3B94D8-6F1B-4ABD-8D5B-0CD373BC60C6}"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8C3A-618F-4A8A-B020-90ADE91C85E2}" type="slidenum">
              <a:rPr lang="en-US" smtClean="0"/>
              <a:t>‹#›</a:t>
            </a:fld>
            <a:endParaRPr lang="en-US"/>
          </a:p>
        </p:txBody>
      </p:sp>
    </p:spTree>
    <p:extLst>
      <p:ext uri="{BB962C8B-B14F-4D97-AF65-F5344CB8AC3E}">
        <p14:creationId xmlns:p14="http://schemas.microsoft.com/office/powerpoint/2010/main" val="2384959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7/1/2016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7/1/2016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7/1/2016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extLst>
      <p:ext uri="{BB962C8B-B14F-4D97-AF65-F5344CB8AC3E}">
        <p14:creationId xmlns:p14="http://schemas.microsoft.com/office/powerpoint/2010/main" val="3026747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7/1/2016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7/1/2016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7/1/2016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7/1/2016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7/1/2016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7/1/2016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5"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24" r:id="rId4"/>
    <p:sldLayoutId id="2147483817" r:id="rId5"/>
    <p:sldLayoutId id="2147483818" r:id="rId6"/>
    <p:sldLayoutId id="2147483819" r:id="rId7"/>
    <p:sldLayoutId id="2147483820" r:id="rId8"/>
    <p:sldLayoutId id="2147483821" r:id="rId9"/>
    <p:sldLayoutId id="2147483822" r:id="rId10"/>
    <p:sldLayoutId id="2147483823" r:id="rId11"/>
    <p:sldLayoutId id="2147483825" r:id="rId12"/>
    <p:sldLayoutId id="2147483826" r:id="rId13"/>
  </p:sldLayoutIdLst>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mp4"/><Relationship Id="rId7" Type="http://schemas.openxmlformats.org/officeDocument/2006/relationships/notesSlide" Target="../notesSlides/notesSlide1.xml"/><Relationship Id="rId2" Type="http://schemas.openxmlformats.org/officeDocument/2006/relationships/tags" Target="../tags/tag1.xml"/><Relationship Id="rId1" Type="http://schemas.openxmlformats.org/officeDocument/2006/relationships/video" Target="NULL" TargetMode="External"/><Relationship Id="rId6" Type="http://schemas.openxmlformats.org/officeDocument/2006/relationships/slideLayout" Target="../slideLayouts/slideLayout12.xml"/><Relationship Id="rId5" Type="http://schemas.openxmlformats.org/officeDocument/2006/relationships/audio" Target="../media/media2.mid"/><Relationship Id="rId4" Type="http://schemas.microsoft.com/office/2007/relationships/media" Target="../media/media2.mid"/><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24.png"/><Relationship Id="rId2" Type="http://schemas.openxmlformats.org/officeDocument/2006/relationships/video" Target="NULL" TargetMode="External"/><Relationship Id="rId1" Type="http://schemas.openxmlformats.org/officeDocument/2006/relationships/tags" Target="../tags/tag10.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microsoft.com/office/2007/relationships/media" Target="../media/media5.mp4"/></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6.mp4"/><Relationship Id="rId7" Type="http://schemas.openxmlformats.org/officeDocument/2006/relationships/hyperlink" Target="http://gavers.dph.ga.gov/ZohoReport.html" TargetMode="External"/><Relationship Id="rId2" Type="http://schemas.openxmlformats.org/officeDocument/2006/relationships/tags" Target="../tags/tag12.xml"/><Relationship Id="rId1" Type="http://schemas.openxmlformats.org/officeDocument/2006/relationships/video" Target="NULL" TargetMode="External"/><Relationship Id="rId6" Type="http://schemas.openxmlformats.org/officeDocument/2006/relationships/image" Target="../media/image25.jpg"/><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media" Target="../media/media7.mp4"/><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video" Target="NULL" TargetMode="External"/><Relationship Id="rId6" Type="http://schemas.openxmlformats.org/officeDocument/2006/relationships/image" Target="../media/image26.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3.mp4"/><Relationship Id="rId7" Type="http://schemas.openxmlformats.org/officeDocument/2006/relationships/image" Target="../media/image7.gif"/><Relationship Id="rId2" Type="http://schemas.openxmlformats.org/officeDocument/2006/relationships/tags" Target="../tags/tag2.xml"/><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notesSlide" Target="../notesSlides/notesSlide2.xml"/><Relationship Id="rId10" Type="http://schemas.openxmlformats.org/officeDocument/2006/relationships/image" Target="../media/image4.png"/><Relationship Id="rId4" Type="http://schemas.openxmlformats.org/officeDocument/2006/relationships/slideLayout" Target="../slideLayouts/slideLayout13.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3.mp4"/><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video" Target="NULL" TargetMode="External"/><Relationship Id="rId6" Type="http://schemas.openxmlformats.org/officeDocument/2006/relationships/image" Target="../media/image10.png"/><Relationship Id="rId5" Type="http://schemas.openxmlformats.org/officeDocument/2006/relationships/notesSlide" Target="../notesSlides/notesSlide3.xml"/><Relationship Id="rId10" Type="http://schemas.openxmlformats.org/officeDocument/2006/relationships/image" Target="../media/image4.png"/><Relationship Id="rId4" Type="http://schemas.openxmlformats.org/officeDocument/2006/relationships/slideLayout" Target="../slideLayouts/slideLayout13.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3.mp4"/><Relationship Id="rId7" Type="http://schemas.openxmlformats.org/officeDocument/2006/relationships/image" Target="../media/image14.png"/><Relationship Id="rId2" Type="http://schemas.openxmlformats.org/officeDocument/2006/relationships/tags" Target="../tags/tag4.xml"/><Relationship Id="rId1" Type="http://schemas.openxmlformats.org/officeDocument/2006/relationships/video" Target="NULL" TargetMode="External"/><Relationship Id="rId6" Type="http://schemas.openxmlformats.org/officeDocument/2006/relationships/hyperlink" Target="file:///C:\Users\Justin\Documents\Death%20Correction%20Requirements.docx" TargetMode="External"/><Relationship Id="rId5" Type="http://schemas.openxmlformats.org/officeDocument/2006/relationships/notesSlide" Target="../notesSlides/notesSlide4.xml"/><Relationship Id="rId4" Type="http://schemas.openxmlformats.org/officeDocument/2006/relationships/slideLayout" Target="../slideLayouts/slideLayout13.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video" Target="NULL" TargetMode="External"/><Relationship Id="rId6" Type="http://schemas.openxmlformats.org/officeDocument/2006/relationships/image" Target="../media/image16.png"/><Relationship Id="rId5" Type="http://schemas.openxmlformats.org/officeDocument/2006/relationships/notesSlide" Target="../notesSlides/notesSlide5.xml"/><Relationship Id="rId4"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3.mp4"/><Relationship Id="rId7" Type="http://schemas.openxmlformats.org/officeDocument/2006/relationships/image" Target="../media/image18.png"/><Relationship Id="rId2" Type="http://schemas.openxmlformats.org/officeDocument/2006/relationships/tags" Target="../tags/tag6.xml"/><Relationship Id="rId1" Type="http://schemas.openxmlformats.org/officeDocument/2006/relationships/video" Target="NULL" TargetMode="External"/><Relationship Id="rId6" Type="http://schemas.openxmlformats.org/officeDocument/2006/relationships/image" Target="../media/image17.pn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4.mp4"/><Relationship Id="rId7" Type="http://schemas.openxmlformats.org/officeDocument/2006/relationships/image" Target="../media/image20.png"/><Relationship Id="rId2" Type="http://schemas.openxmlformats.org/officeDocument/2006/relationships/tags" Target="../tags/tag7.xml"/><Relationship Id="rId1" Type="http://schemas.openxmlformats.org/officeDocument/2006/relationships/video" Target="NULL" TargetMode="External"/><Relationship Id="rId6" Type="http://schemas.openxmlformats.org/officeDocument/2006/relationships/image" Target="../media/image19.png"/><Relationship Id="rId5" Type="http://schemas.openxmlformats.org/officeDocument/2006/relationships/notesSlide" Target="../notesSlides/notesSlide7.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video" Target="NULL" TargetMode="External"/><Relationship Id="rId6" Type="http://schemas.openxmlformats.org/officeDocument/2006/relationships/image" Target="../media/image22.png"/><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video" Target="NULL" TargetMode="External"/><Relationship Id="rId6" Type="http://schemas.openxmlformats.org/officeDocument/2006/relationships/image" Target="../media/image23.png"/><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mp1E5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3564" end="10.2666"/>
                </p14:media>
              </p:ext>
              <p:ext uri="{42D2F446-02D8-4167-A562-619A0277C38B}">
                <p15:isNarration xmlns:p15="http://schemas.microsoft.com/office/powerpoint/2012/main" val="1"/>
              </p:ext>
            </p:extLst>
          </p:nvPr>
        </p:nvPicPr>
        <p:blipFill>
          <a:blip r:embed="rId8"/>
          <a:stretch>
            <a:fillRect/>
          </a:stretch>
        </p:blipFill>
        <p:spPr>
          <a:xfrm>
            <a:off x="8534400" y="-495300"/>
            <a:ext cx="228600" cy="228600"/>
          </a:xfrm>
          <a:prstGeom prst="rect">
            <a:avLst/>
          </a:prstGeom>
        </p:spPr>
      </p:pic>
      <p:sp>
        <p:nvSpPr>
          <p:cNvPr id="3" name="Subtitle 2"/>
          <p:cNvSpPr>
            <a:spLocks noGrp="1"/>
          </p:cNvSpPr>
          <p:nvPr>
            <p:ph type="subTitle" idx="1"/>
          </p:nvPr>
        </p:nvSpPr>
        <p:spPr>
          <a:xfrm>
            <a:off x="0" y="2286000"/>
            <a:ext cx="9144000" cy="3200400"/>
          </a:xfrm>
        </p:spPr>
        <p:txBody>
          <a:bodyPr>
            <a:normAutofit/>
          </a:bodyPr>
          <a:lstStyle/>
          <a:p>
            <a:endParaRPr lang="en-US" sz="4000" b="1" dirty="0">
              <a:solidFill>
                <a:schemeClr val="tx1"/>
              </a:solidFill>
              <a:latin typeface="+mj-lt"/>
              <a:ea typeface="Verdana" panose="020B0604030504040204" pitchFamily="34" charset="0"/>
              <a:cs typeface="Verdana" panose="020B0604030504040204" pitchFamily="34" charset="0"/>
            </a:endParaRPr>
          </a:p>
          <a:p>
            <a:r>
              <a:rPr lang="en-US" sz="4000" b="1" dirty="0">
                <a:solidFill>
                  <a:schemeClr val="tx1"/>
                </a:solidFill>
                <a:latin typeface="+mj-lt"/>
                <a:ea typeface="Verdana" panose="020B0604030504040204" pitchFamily="34" charset="0"/>
                <a:cs typeface="Verdana" panose="020B0604030504040204" pitchFamily="34" charset="0"/>
              </a:rPr>
              <a:t>Death Record Amendment Process</a:t>
            </a:r>
          </a:p>
        </p:txBody>
      </p:sp>
      <p:pic>
        <p:nvPicPr>
          <p:cNvPr id="6" name="j0074235">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1028700" y="1828800"/>
            <a:ext cx="609600" cy="609600"/>
          </a:xfrm>
          <a:prstGeom prst="rect">
            <a:avLst/>
          </a:prstGeom>
        </p:spPr>
      </p:pic>
    </p:spTree>
    <p:extLst>
      <p:ext uri="{BB962C8B-B14F-4D97-AF65-F5344CB8AC3E}">
        <p14:creationId xmlns:p14="http://schemas.microsoft.com/office/powerpoint/2010/main" val="3643131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7500" advClick="0" advTm="11000">
        <p15:prstTrans prst="curtains"/>
      </p:transition>
    </mc:Choice>
    <mc:Fallback xmlns="">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 presetClass="mediacall" presetSubtype="0" fill="hold" nodeType="afterEffect">
                                  <p:stCondLst>
                                    <p:cond delay="1"/>
                                  </p:stCondLst>
                                  <p:childTnLst>
                                    <p:cmd type="call" cmd="playFrom(0.0)">
                                      <p:cBhvr>
                                        <p:cTn id="9" dur="1" fill="hold"/>
                                        <p:tgtEl>
                                          <p:spTgt spid="13"/>
                                        </p:tgtEl>
                                      </p:cBhvr>
                                    </p:cmd>
                                  </p:childTnLst>
                                </p:cTn>
                              </p:par>
                            </p:childTnLst>
                          </p:cTn>
                        </p:par>
                        <p:par>
                          <p:cTn id="10" fill="hold">
                            <p:stCondLst>
                              <p:cond delay="2"/>
                            </p:stCondLst>
                            <p:childTnLst>
                              <p:par>
                                <p:cTn id="11" presetID="47" presetClass="entr" presetSubtype="0" fill="hold" grpId="0" nodeType="afterEffect">
                                  <p:stCondLst>
                                    <p:cond delay="12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6" fill="hold" display="0">
                  <p:stCondLst>
                    <p:cond delay="indefinite"/>
                  </p:stCondLst>
                </p:cTn>
                <p:tgtEl>
                  <p:spTgt spid="13"/>
                </p:tgtEl>
              </p:cMediaNode>
            </p:video>
            <p:audio>
              <p:cMediaNode vol="18182" numSld="999" showWhenStopped="0">
                <p:cTn id="17" repeatCount="indefinite" fill="hold" display="0">
                  <p:stCondLst>
                    <p:cond delay="indefinite"/>
                  </p:stCondLst>
                  <p:endCondLst>
                    <p:cond evt="onStopAudio" delay="0">
                      <p:tgtEl>
                        <p:sldTgt/>
                      </p:tgtEl>
                    </p:cond>
                  </p:endCondLst>
                </p:cTn>
                <p:tgtEl>
                  <p:spTgt spid="6"/>
                </p:tgtEl>
              </p:cMediaNode>
            </p:audio>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stretch>
            <a:fillRect/>
          </a:stretch>
        </p:blipFill>
        <p:spPr>
          <a:xfrm>
            <a:off x="3505200" y="304800"/>
            <a:ext cx="2457450" cy="1857375"/>
          </a:xfrm>
          <a:prstGeom prst="rect">
            <a:avLst/>
          </a:prstGeom>
        </p:spPr>
      </p:pic>
      <p:sp>
        <p:nvSpPr>
          <p:cNvPr id="3" name="Content Placeholder 2"/>
          <p:cNvSpPr>
            <a:spLocks noGrp="1"/>
          </p:cNvSpPr>
          <p:nvPr>
            <p:ph sz="half" idx="1"/>
          </p:nvPr>
        </p:nvSpPr>
        <p:spPr>
          <a:xfrm>
            <a:off x="457200" y="2362200"/>
            <a:ext cx="8229600" cy="3763963"/>
          </a:xfrm>
        </p:spPr>
        <p:txBody>
          <a:bodyPr>
            <a:normAutofit/>
          </a:bodyPr>
          <a:lstStyle/>
          <a:p>
            <a:pPr marL="0" indent="0">
              <a:buNone/>
            </a:pPr>
            <a:r>
              <a:rPr lang="en-US" sz="2000" dirty="0">
                <a:latin typeface="+mj-lt"/>
              </a:rPr>
              <a:t>To change the informant will require a notarized statement from the person listed as the informant stating that they did not give the information and furnish the information of the actual informant. </a:t>
            </a:r>
          </a:p>
          <a:p>
            <a:pPr marL="0" indent="0">
              <a:buNone/>
            </a:pPr>
            <a:endParaRPr lang="en-US" sz="2000" dirty="0">
              <a:latin typeface="+mj-lt"/>
            </a:endParaRPr>
          </a:p>
          <a:p>
            <a:pPr marL="0" indent="0">
              <a:buNone/>
            </a:pPr>
            <a:r>
              <a:rPr lang="en-US" sz="2000" dirty="0">
                <a:latin typeface="+mj-lt"/>
              </a:rPr>
              <a:t>To correct a spouse’s maiden name will require a notarized statement and a copy of the spouse’s birth certificate, marriage certificate, or previous child’s birth certificate. </a:t>
            </a:r>
          </a:p>
          <a:p>
            <a:pPr marL="0" indent="0">
              <a:buNone/>
            </a:pPr>
            <a:endParaRPr lang="en-US" sz="2000" dirty="0">
              <a:latin typeface="+mj-lt"/>
            </a:endParaRPr>
          </a:p>
          <a:p>
            <a:pPr marL="0" indent="0">
              <a:buNone/>
            </a:pPr>
            <a:r>
              <a:rPr lang="en-US" sz="2000" dirty="0">
                <a:latin typeface="+mj-lt"/>
              </a:rPr>
              <a:t>To correct the spelling of the name or address of the informant will require a notarized statement from the person listed as the informant and a copy of their driver’s license</a:t>
            </a:r>
            <a:r>
              <a:rPr lang="en-US" sz="2400" dirty="0">
                <a:latin typeface="+mj-lt"/>
              </a:rPr>
              <a:t>.</a:t>
            </a:r>
          </a:p>
          <a:p>
            <a:pPr marL="0" indent="0">
              <a:buNone/>
            </a:pPr>
            <a:endParaRPr lang="en-US" dirty="0"/>
          </a:p>
          <a:p>
            <a:pPr marL="0" indent="0">
              <a:buNone/>
            </a:pPr>
            <a:endParaRPr lang="en-US" dirty="0"/>
          </a:p>
          <a:p>
            <a:pPr marL="0" indent="0">
              <a:buNone/>
            </a:pPr>
            <a:endParaRPr lang="en-US" dirty="0"/>
          </a:p>
        </p:txBody>
      </p:sp>
      <p:pic>
        <p:nvPicPr>
          <p:cNvPr id="6" name="tmpEFA7">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end="34333.2267"/>
                </p14:media>
              </p:ext>
              <p:ext uri="{42D2F446-02D8-4167-A562-619A0277C38B}">
                <p15:isNarration xmlns:p15="http://schemas.microsoft.com/office/powerpoint/2012/main" val="1"/>
              </p:ext>
            </p:extLst>
          </p:nvPr>
        </p:nvPicPr>
        <p:blipFill>
          <a:blip r:embed="rId8"/>
          <a:stretch>
            <a:fillRect/>
          </a:stretch>
        </p:blipFill>
        <p:spPr>
          <a:xfrm>
            <a:off x="9944100" y="-7730"/>
            <a:ext cx="228600" cy="228600"/>
          </a:xfrm>
          <a:prstGeom prst="rect">
            <a:avLst/>
          </a:prstGeom>
        </p:spPr>
      </p:pic>
    </p:spTree>
    <p:custDataLst>
      <p:tags r:id="rId1"/>
    </p:custDataLst>
    <p:extLst>
      <p:ext uri="{BB962C8B-B14F-4D97-AF65-F5344CB8AC3E}">
        <p14:creationId xmlns:p14="http://schemas.microsoft.com/office/powerpoint/2010/main" val="78781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drape"/>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6"/>
                                        </p:tgtEl>
                                      </p:cBhvr>
                                    </p:cmd>
                                  </p:childTnLst>
                                </p:cTn>
                              </p:par>
                            </p:childTnLst>
                          </p:cTn>
                        </p:par>
                        <p:par>
                          <p:cTn id="7" fill="hold">
                            <p:stCondLst>
                              <p:cond delay="2"/>
                            </p:stCondLst>
                            <p:childTnLst>
                              <p:par>
                                <p:cTn id="8" presetID="2" presetClass="entr" presetSubtype="4" fill="hold" grpId="0" nodeType="afterEffect">
                                  <p:stCondLst>
                                    <p:cond delay="375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1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1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5252"/>
                            </p:stCondLst>
                            <p:childTnLst>
                              <p:par>
                                <p:cTn id="13" presetID="2" presetClass="entr" presetSubtype="4" fill="hold" grpId="0" nodeType="afterEffect">
                                  <p:stCondLst>
                                    <p:cond delay="375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30502"/>
                            </p:stCondLst>
                            <p:childTnLst>
                              <p:par>
                                <p:cTn id="18" presetID="2" presetClass="entr" presetSubtype="4" fill="hold" grpId="0" nodeType="afterEffect">
                                  <p:stCondLst>
                                    <p:cond delay="375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11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11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100000">
                <p:cTn id="22" fill="hold" display="0">
                  <p:stCondLst>
                    <p:cond delay="indefinite"/>
                  </p:stCondLst>
                </p:cTn>
                <p:tgtEl>
                  <p:spTgt spid="6"/>
                </p:tgtEl>
              </p:cMediaNode>
            </p:video>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66700"/>
            <a:ext cx="8839200" cy="990600"/>
          </a:xfrm>
        </p:spPr>
        <p:txBody>
          <a:bodyPr>
            <a:normAutofit/>
          </a:bodyPr>
          <a:lstStyle/>
          <a:p>
            <a:r>
              <a:rPr lang="en-US" sz="3200" b="1" dirty="0">
                <a:solidFill>
                  <a:srgbClr val="FF0000"/>
                </a:solidFill>
                <a:cs typeface="Times New Roman" panose="02020603050405020304" pitchFamily="18" charset="0"/>
              </a:rPr>
              <a:t>Questions</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714375"/>
            <a:ext cx="2857500" cy="2847975"/>
          </a:xfrm>
          <a:prstGeom prst="rect">
            <a:avLst/>
          </a:prstGeom>
        </p:spPr>
      </p:pic>
      <p:sp>
        <p:nvSpPr>
          <p:cNvPr id="3" name="TextBox 2"/>
          <p:cNvSpPr txBox="1"/>
          <p:nvPr/>
        </p:nvSpPr>
        <p:spPr>
          <a:xfrm>
            <a:off x="2209800" y="3771900"/>
            <a:ext cx="4648200" cy="1015663"/>
          </a:xfrm>
          <a:prstGeom prst="rect">
            <a:avLst/>
          </a:prstGeom>
          <a:noFill/>
        </p:spPr>
        <p:txBody>
          <a:bodyPr wrap="square" rtlCol="0">
            <a:spAutoFit/>
          </a:bodyPr>
          <a:lstStyle/>
          <a:p>
            <a:pPr algn="ctr"/>
            <a:r>
              <a:rPr lang="en-US" sz="2000" dirty="0">
                <a:latin typeface="Comic Sans MS" panose="030F0702030302020204" pitchFamily="66" charset="0"/>
              </a:rPr>
              <a:t>Vital Records - Customer Service</a:t>
            </a:r>
          </a:p>
          <a:p>
            <a:pPr algn="ctr"/>
            <a:r>
              <a:rPr lang="en-US" sz="2000" dirty="0">
                <a:latin typeface="Comic Sans MS" panose="030F0702030302020204" pitchFamily="66" charset="0"/>
              </a:rPr>
              <a:t>404-679-4702</a:t>
            </a:r>
          </a:p>
          <a:p>
            <a:pPr algn="ctr"/>
            <a:r>
              <a:rPr lang="de-DE" sz="2000" dirty="0">
                <a:latin typeface="Comic Sans MS" panose="030F0702030302020204" pitchFamily="66" charset="0"/>
              </a:rPr>
              <a:t>8:00 AM - 4:30 PM M-F</a:t>
            </a:r>
            <a:endParaRPr lang="en-US" dirty="0">
              <a:latin typeface="Comic Sans MS" panose="030F0702030302020204" pitchFamily="66" charset="0"/>
            </a:endParaRPr>
          </a:p>
        </p:txBody>
      </p:sp>
      <p:sp>
        <p:nvSpPr>
          <p:cNvPr id="5" name="TextBox 4"/>
          <p:cNvSpPr txBox="1"/>
          <p:nvPr/>
        </p:nvSpPr>
        <p:spPr>
          <a:xfrm>
            <a:off x="2457450" y="5067300"/>
            <a:ext cx="4152900" cy="523220"/>
          </a:xfrm>
          <a:prstGeom prst="rect">
            <a:avLst/>
          </a:prstGeom>
          <a:noFill/>
        </p:spPr>
        <p:txBody>
          <a:bodyPr wrap="square" rtlCol="0">
            <a:spAutoFit/>
          </a:bodyPr>
          <a:lstStyle/>
          <a:p>
            <a:r>
              <a:rPr lang="en-US" sz="2800" dirty="0">
                <a:latin typeface="Comic Sans MS" panose="030F0702030302020204" pitchFamily="66" charset="0"/>
                <a:hlinkClick r:id="rId7"/>
              </a:rPr>
              <a:t>Report GAVERS Issue</a:t>
            </a:r>
            <a:endParaRPr lang="en-US" sz="2800" dirty="0">
              <a:latin typeface="Comic Sans MS" panose="030F0702030302020204" pitchFamily="66" charset="0"/>
            </a:endParaRPr>
          </a:p>
        </p:txBody>
      </p:sp>
      <p:pic>
        <p:nvPicPr>
          <p:cNvPr id="8" name="tmp9EFF">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3902" end="11061.9333"/>
                </p14:media>
              </p:ext>
              <p:ext uri="{42D2F446-02D8-4167-A562-619A0277C38B}">
                <p15:isNarration xmlns:p15="http://schemas.microsoft.com/office/powerpoint/2012/main" val="1"/>
              </p:ext>
            </p:extLst>
          </p:nvPr>
        </p:nvPicPr>
        <p:blipFill>
          <a:blip r:embed="rId8"/>
          <a:stretch>
            <a:fillRect/>
          </a:stretch>
        </p:blipFill>
        <p:spPr>
          <a:xfrm>
            <a:off x="9791700" y="12148"/>
            <a:ext cx="228600" cy="228600"/>
          </a:xfrm>
          <a:prstGeom prst="rect">
            <a:avLst/>
          </a:prstGeom>
        </p:spPr>
      </p:pic>
    </p:spTree>
    <p:extLst>
      <p:ext uri="{BB962C8B-B14F-4D97-AF65-F5344CB8AC3E}">
        <p14:creationId xmlns:p14="http://schemas.microsoft.com/office/powerpoint/2010/main" val="243466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2000">
        <p15:prstTrans prst="drape"/>
      </p:transition>
    </mc:Choice>
    <mc:Fallback xmlns="">
      <p:transition spd="slow" advClick="0"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 presetClass="mediacall" presetSubtype="0" fill="hold" nodeType="afterEffect">
                                  <p:stCondLst>
                                    <p:cond delay="1"/>
                                  </p:stCondLst>
                                  <p:childTnLst>
                                    <p:cmd type="call" cmd="playFrom(0.0)">
                                      <p:cBhvr>
                                        <p:cTn id="11" dur="1" fill="hold"/>
                                        <p:tgtEl>
                                          <p:spTgt spid="8"/>
                                        </p:tgtEl>
                                      </p:cBhvr>
                                    </p:cmd>
                                  </p:childTnLst>
                                </p:cTn>
                              </p:par>
                            </p:childTnLst>
                          </p:cTn>
                        </p:par>
                        <p:par>
                          <p:cTn id="12" fill="hold">
                            <p:stCondLst>
                              <p:cond delay="5002"/>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4500"/>
                                        <p:tgtEl>
                                          <p:spTgt spid="4"/>
                                        </p:tgtEl>
                                      </p:cBhvr>
                                    </p:animEffect>
                                  </p:childTnLst>
                                </p:cTn>
                              </p:par>
                              <p:par>
                                <p:cTn id="16" presetID="21" presetClass="entr" presetSubtype="1" fill="hold" grpId="0" nodeType="withEffect">
                                  <p:stCondLst>
                                    <p:cond delay="425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4500"/>
                                        <p:tgtEl>
                                          <p:spTgt spid="3"/>
                                        </p:tgtEl>
                                      </p:cBhvr>
                                    </p:animEffect>
                                  </p:childTnLst>
                                </p:cTn>
                              </p:par>
                              <p:par>
                                <p:cTn id="19" presetID="21" presetClass="entr" presetSubtype="1" fill="hold" grpId="0" nodeType="withEffect">
                                  <p:stCondLst>
                                    <p:cond delay="1750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6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22" fill="hold" display="0">
                  <p:stCondLst>
                    <p:cond delay="indefinite"/>
                  </p:stCondLst>
                </p:cTn>
                <p:tgtEl>
                  <p:spTgt spid="8"/>
                </p:tgtEl>
              </p:cMediaNode>
            </p:video>
          </p:childTnLst>
        </p:cTn>
      </p:par>
    </p:tnLst>
    <p:bldLst>
      <p:bldP spid="2"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6"/>
          <a:srcRect l="-445" t="-1043" r="75682" b="65877"/>
          <a:stretch/>
        </p:blipFill>
        <p:spPr>
          <a:xfrm>
            <a:off x="1790700" y="0"/>
            <a:ext cx="5257800" cy="6202017"/>
          </a:xfrm>
          <a:prstGeom prst="rect">
            <a:avLst/>
          </a:prstGeom>
        </p:spPr>
      </p:pic>
      <p:pic>
        <p:nvPicPr>
          <p:cNvPr id="5" name="tmp99BB">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6292" end="24.7414"/>
                </p14:media>
              </p:ext>
              <p:ext uri="{42D2F446-02D8-4167-A562-619A0277C38B}">
                <p15:isNarration xmlns:p15="http://schemas.microsoft.com/office/powerpoint/2012/main" val="1"/>
              </p:ext>
            </p:extLst>
          </p:nvPr>
        </p:nvPicPr>
        <p:blipFill>
          <a:blip r:embed="rId7"/>
          <a:stretch>
            <a:fillRect/>
          </a:stretch>
        </p:blipFill>
        <p:spPr>
          <a:xfrm>
            <a:off x="9829800" y="190500"/>
            <a:ext cx="228600" cy="228600"/>
          </a:xfrm>
          <a:prstGeom prst="rect">
            <a:avLst/>
          </a:prstGeom>
        </p:spPr>
      </p:pic>
    </p:spTree>
    <p:extLst>
      <p:ext uri="{BB962C8B-B14F-4D97-AF65-F5344CB8AC3E}">
        <p14:creationId xmlns:p14="http://schemas.microsoft.com/office/powerpoint/2010/main" val="504288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6000">
        <p15:prstTrans prst="prestige"/>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par>
                          <p:cTn id="7" fill="hold">
                            <p:stCondLst>
                              <p:cond delay="2"/>
                            </p:stCondLst>
                            <p:childTnLst>
                              <p:par>
                                <p:cTn id="8" presetID="14" presetClass="entr" presetSubtype="1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6000"/>
                                        <p:tgtEl>
                                          <p:spTgt spid="4"/>
                                        </p:tgtEl>
                                      </p:cBhvr>
                                    </p:animEffect>
                                  </p:childTnLst>
                                </p:cTn>
                              </p:par>
                            </p:childTnLst>
                          </p:cTn>
                        </p:par>
                        <p:par>
                          <p:cTn id="11" fill="hold">
                            <p:stCondLst>
                              <p:cond delay="6002"/>
                            </p:stCondLst>
                            <p:childTnLst>
                              <p:par>
                                <p:cTn id="12" presetID="45" presetClass="exit" presetSubtype="0" fill="hold" nodeType="afterEffect">
                                  <p:stCondLst>
                                    <p:cond delay="2000"/>
                                  </p:stCondLst>
                                  <p:childTnLst>
                                    <p:animEffect transition="out" filter="fade">
                                      <p:cBhvr>
                                        <p:cTn id="13" dur="2000"/>
                                        <p:tgtEl>
                                          <p:spTgt spid="4"/>
                                        </p:tgtEl>
                                      </p:cBhvr>
                                    </p:animEffect>
                                    <p:anim calcmode="lin" valueType="num">
                                      <p:cBhvr>
                                        <p:cTn id="14"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4"/>
                                        </p:tgtEl>
                                        <p:attrNameLst>
                                          <p:attrName>ppt_h</p:attrName>
                                        </p:attrNameLst>
                                      </p:cBhvr>
                                      <p:tavLst>
                                        <p:tav tm="0">
                                          <p:val>
                                            <p:strVal val="ppt_h"/>
                                          </p:val>
                                        </p:tav>
                                        <p:tav tm="100000">
                                          <p:val>
                                            <p:strVal val="ppt_h"/>
                                          </p:val>
                                        </p:tav>
                                      </p:tavLst>
                                    </p:anim>
                                    <p:set>
                                      <p:cBhvr>
                                        <p:cTn id="1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96925" y="5476826"/>
            <a:ext cx="3303037" cy="1565067"/>
          </a:xfrm>
        </p:spPr>
        <p:txBody>
          <a:bodyPr/>
          <a:lstStyle/>
          <a:p>
            <a:endParaRPr lang="en-US" dirty="0"/>
          </a:p>
          <a:p>
            <a:endParaRPr lang="en-US" dirty="0"/>
          </a:p>
        </p:txBody>
      </p:sp>
      <p:sp>
        <p:nvSpPr>
          <p:cNvPr id="3" name="TextBox 2"/>
          <p:cNvSpPr txBox="1"/>
          <p:nvPr/>
        </p:nvSpPr>
        <p:spPr>
          <a:xfrm>
            <a:off x="1343025" y="2178890"/>
            <a:ext cx="6458368" cy="738664"/>
          </a:xfrm>
          <a:prstGeom prst="rect">
            <a:avLst/>
          </a:prstGeom>
          <a:solidFill>
            <a:schemeClr val="bg1"/>
          </a:solidFill>
          <a:ln>
            <a:solidFill>
              <a:schemeClr val="bg1"/>
            </a:solidFill>
          </a:ln>
        </p:spPr>
        <p:txBody>
          <a:bodyPr wrap="square" rtlCol="0">
            <a:spAutoFit/>
          </a:bodyPr>
          <a:lstStyle/>
          <a:p>
            <a:pPr algn="ctr"/>
            <a:endParaRPr lang="en-US" dirty="0">
              <a:latin typeface="+mj-lt"/>
            </a:endParaRPr>
          </a:p>
          <a:p>
            <a:r>
              <a:rPr lang="en-US" sz="2000" dirty="0">
                <a:latin typeface="+mj-lt"/>
              </a:rPr>
              <a:t>             </a:t>
            </a:r>
            <a:r>
              <a:rPr lang="en-US" sz="2400" dirty="0">
                <a:latin typeface="+mj-lt"/>
              </a:rPr>
              <a:t>      </a:t>
            </a:r>
            <a:r>
              <a:rPr lang="en-US" sz="2400" b="1" dirty="0">
                <a:latin typeface="+mj-lt"/>
              </a:rPr>
              <a:t>(404)-679-4793</a:t>
            </a:r>
            <a:endParaRPr lang="en-US" sz="2000" b="1" dirty="0">
              <a:latin typeface="+mj-lt"/>
            </a:endParaRPr>
          </a:p>
        </p:txBody>
      </p:sp>
      <p:pic>
        <p:nvPicPr>
          <p:cNvPr id="7" name="Picture 6"/>
          <p:cNvPicPr>
            <a:picLocks noChangeAspect="1"/>
          </p:cNvPicPr>
          <p:nvPr/>
        </p:nvPicPr>
        <p:blipFill rotWithShape="1">
          <a:blip r:embed="rId6"/>
          <a:srcRect l="4086" t="19387" r="5173" b="25433"/>
          <a:stretch/>
        </p:blipFill>
        <p:spPr>
          <a:xfrm>
            <a:off x="1343025" y="180626"/>
            <a:ext cx="5753619" cy="1618502"/>
          </a:xfrm>
          <a:prstGeom prst="rect">
            <a:avLst/>
          </a:prstGeom>
        </p:spPr>
      </p:pic>
      <p:pic>
        <p:nvPicPr>
          <p:cNvPr id="1028" name="Picture 4" descr="http://flossmoorlibrary.org/fpl_images/custom/fax_machin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400" y="1828800"/>
            <a:ext cx="1873250" cy="124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a:stretch>
            <a:fillRect/>
          </a:stretch>
        </p:blipFill>
        <p:spPr>
          <a:xfrm>
            <a:off x="314843" y="3478745"/>
            <a:ext cx="2133600" cy="821316"/>
          </a:xfrm>
          <a:prstGeom prst="rect">
            <a:avLst/>
          </a:prstGeom>
        </p:spPr>
      </p:pic>
      <p:pic>
        <p:nvPicPr>
          <p:cNvPr id="9" name="Picture 8"/>
          <p:cNvPicPr>
            <a:picLocks noChangeAspect="1"/>
          </p:cNvPicPr>
          <p:nvPr/>
        </p:nvPicPr>
        <p:blipFill>
          <a:blip r:embed="rId9"/>
          <a:stretch>
            <a:fillRect/>
          </a:stretch>
        </p:blipFill>
        <p:spPr>
          <a:xfrm>
            <a:off x="327026" y="4384751"/>
            <a:ext cx="2238375" cy="1649288"/>
          </a:xfrm>
          <a:prstGeom prst="rect">
            <a:avLst/>
          </a:prstGeom>
        </p:spPr>
      </p:pic>
      <p:sp>
        <p:nvSpPr>
          <p:cNvPr id="10" name="TextBox 9"/>
          <p:cNvSpPr txBox="1"/>
          <p:nvPr/>
        </p:nvSpPr>
        <p:spPr>
          <a:xfrm>
            <a:off x="2762250" y="3548264"/>
            <a:ext cx="3619500" cy="830997"/>
          </a:xfrm>
          <a:prstGeom prst="rect">
            <a:avLst/>
          </a:prstGeom>
          <a:noFill/>
        </p:spPr>
        <p:txBody>
          <a:bodyPr wrap="square" rtlCol="0">
            <a:spAutoFit/>
          </a:bodyPr>
          <a:lstStyle/>
          <a:p>
            <a:r>
              <a:rPr lang="en-US" sz="2400" b="1" dirty="0">
                <a:latin typeface="+mj-lt"/>
              </a:rPr>
              <a:t>2600 Skyland Drive </a:t>
            </a:r>
          </a:p>
          <a:p>
            <a:r>
              <a:rPr lang="en-US" sz="2400" b="1" dirty="0">
                <a:latin typeface="+mj-lt"/>
              </a:rPr>
              <a:t>Atlanta, GA 30319</a:t>
            </a:r>
          </a:p>
        </p:txBody>
      </p:sp>
      <p:sp>
        <p:nvSpPr>
          <p:cNvPr id="11" name="TextBox 10"/>
          <p:cNvSpPr txBox="1"/>
          <p:nvPr/>
        </p:nvSpPr>
        <p:spPr>
          <a:xfrm>
            <a:off x="2193926" y="5009971"/>
            <a:ext cx="6950074" cy="461665"/>
          </a:xfrm>
          <a:prstGeom prst="rect">
            <a:avLst/>
          </a:prstGeom>
          <a:noFill/>
        </p:spPr>
        <p:txBody>
          <a:bodyPr wrap="square" rtlCol="0">
            <a:spAutoFit/>
          </a:bodyPr>
          <a:lstStyle/>
          <a:p>
            <a:r>
              <a:rPr lang="en-US" sz="2400" b="1" dirty="0">
                <a:latin typeface="+mj-lt"/>
              </a:rPr>
              <a:t>DPH-VRDEATH.CORRECTION@DPH.GA.GOV</a:t>
            </a:r>
          </a:p>
        </p:txBody>
      </p:sp>
      <p:pic>
        <p:nvPicPr>
          <p:cNvPr id="12" name="tmp8BA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660" end="116802.2947"/>
                </p14:media>
              </p:ext>
              <p:ext uri="{42D2F446-02D8-4167-A562-619A0277C38B}">
                <p15:isNarration xmlns:p15="http://schemas.microsoft.com/office/powerpoint/2012/main" val="1"/>
              </p:ext>
            </p:extLst>
          </p:nvPr>
        </p:nvPicPr>
        <p:blipFill>
          <a:blip r:embed="rId10"/>
          <a:stretch>
            <a:fillRect/>
          </a:stretch>
        </p:blipFill>
        <p:spPr>
          <a:xfrm>
            <a:off x="9982200" y="175722"/>
            <a:ext cx="228600" cy="228600"/>
          </a:xfrm>
          <a:prstGeom prst="rect">
            <a:avLst/>
          </a:prstGeom>
        </p:spPr>
      </p:pic>
    </p:spTree>
    <p:extLst>
      <p:ext uri="{BB962C8B-B14F-4D97-AF65-F5344CB8AC3E}">
        <p14:creationId xmlns:p14="http://schemas.microsoft.com/office/powerpoint/2010/main" val="1431544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8000">
        <p15:prstTrans prst="drape"/>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12"/>
                                        </p:tgtEl>
                                      </p:cBhvr>
                                    </p:cmd>
                                  </p:childTnLst>
                                </p:cTn>
                              </p:par>
                            </p:childTnLst>
                          </p:cTn>
                        </p:par>
                        <p:par>
                          <p:cTn id="7" fill="hold">
                            <p:stCondLst>
                              <p:cond delay="2"/>
                            </p:stCondLst>
                            <p:childTnLst>
                              <p:par>
                                <p:cTn id="8" presetID="45" presetClass="entr" presetSubtype="0" fill="hold" nodeType="afterEffect">
                                  <p:stCondLst>
                                    <p:cond delay="1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250"/>
                                        <p:tgtEl>
                                          <p:spTgt spid="7"/>
                                        </p:tgtEl>
                                      </p:cBhvr>
                                    </p:animEffect>
                                    <p:anim calcmode="lin" valueType="num">
                                      <p:cBhvr>
                                        <p:cTn id="11" dur="2250" fill="hold"/>
                                        <p:tgtEl>
                                          <p:spTgt spid="7"/>
                                        </p:tgtEl>
                                        <p:attrNameLst>
                                          <p:attrName>ppt_w</p:attrName>
                                        </p:attrNameLst>
                                      </p:cBhvr>
                                      <p:tavLst>
                                        <p:tav tm="0" fmla="#ppt_w*sin(2.5*pi*$)">
                                          <p:val>
                                            <p:fltVal val="0"/>
                                          </p:val>
                                        </p:tav>
                                        <p:tav tm="100000">
                                          <p:val>
                                            <p:fltVal val="1"/>
                                          </p:val>
                                        </p:tav>
                                      </p:tavLst>
                                    </p:anim>
                                    <p:anim calcmode="lin" valueType="num">
                                      <p:cBhvr>
                                        <p:cTn id="12" dur="225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3502"/>
                            </p:stCondLst>
                            <p:childTnLst>
                              <p:par>
                                <p:cTn id="14" presetID="47" presetClass="entr" presetSubtype="0" fill="hold" nodeType="afterEffect">
                                  <p:stCondLst>
                                    <p:cond delay="425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1750"/>
                                        <p:tgtEl>
                                          <p:spTgt spid="1028"/>
                                        </p:tgtEl>
                                      </p:cBhvr>
                                    </p:animEffect>
                                    <p:anim calcmode="lin" valueType="num">
                                      <p:cBhvr>
                                        <p:cTn id="17" dur="1750" fill="hold"/>
                                        <p:tgtEl>
                                          <p:spTgt spid="1028"/>
                                        </p:tgtEl>
                                        <p:attrNameLst>
                                          <p:attrName>ppt_x</p:attrName>
                                        </p:attrNameLst>
                                      </p:cBhvr>
                                      <p:tavLst>
                                        <p:tav tm="0">
                                          <p:val>
                                            <p:strVal val="#ppt_x"/>
                                          </p:val>
                                        </p:tav>
                                        <p:tav tm="100000">
                                          <p:val>
                                            <p:strVal val="#ppt_x"/>
                                          </p:val>
                                        </p:tav>
                                      </p:tavLst>
                                    </p:anim>
                                    <p:anim calcmode="lin" valueType="num">
                                      <p:cBhvr>
                                        <p:cTn id="18" dur="1750" fill="hold"/>
                                        <p:tgtEl>
                                          <p:spTgt spid="1028"/>
                                        </p:tgtEl>
                                        <p:attrNameLst>
                                          <p:attrName>ppt_y</p:attrName>
                                        </p:attrNameLst>
                                      </p:cBhvr>
                                      <p:tavLst>
                                        <p:tav tm="0">
                                          <p:val>
                                            <p:strVal val="#ppt_y-.1"/>
                                          </p:val>
                                        </p:tav>
                                        <p:tav tm="100000">
                                          <p:val>
                                            <p:strVal val="#ppt_y"/>
                                          </p:val>
                                        </p:tav>
                                      </p:tavLst>
                                    </p:anim>
                                  </p:childTnLst>
                                </p:cTn>
                              </p:par>
                            </p:childTnLst>
                          </p:cTn>
                        </p:par>
                        <p:par>
                          <p:cTn id="19" fill="hold">
                            <p:stCondLst>
                              <p:cond delay="9502"/>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250" fill="hold"/>
                                        <p:tgtEl>
                                          <p:spTgt spid="3"/>
                                        </p:tgtEl>
                                        <p:attrNameLst>
                                          <p:attrName>ppt_w</p:attrName>
                                        </p:attrNameLst>
                                      </p:cBhvr>
                                      <p:tavLst>
                                        <p:tav tm="0">
                                          <p:val>
                                            <p:fltVal val="0"/>
                                          </p:val>
                                        </p:tav>
                                        <p:tav tm="100000">
                                          <p:val>
                                            <p:strVal val="#ppt_w"/>
                                          </p:val>
                                        </p:tav>
                                      </p:tavLst>
                                    </p:anim>
                                    <p:anim calcmode="lin" valueType="num">
                                      <p:cBhvr>
                                        <p:cTn id="23" dur="250" fill="hold"/>
                                        <p:tgtEl>
                                          <p:spTgt spid="3"/>
                                        </p:tgtEl>
                                        <p:attrNameLst>
                                          <p:attrName>ppt_h</p:attrName>
                                        </p:attrNameLst>
                                      </p:cBhvr>
                                      <p:tavLst>
                                        <p:tav tm="0">
                                          <p:val>
                                            <p:fltVal val="0"/>
                                          </p:val>
                                        </p:tav>
                                        <p:tav tm="100000">
                                          <p:val>
                                            <p:strVal val="#ppt_h"/>
                                          </p:val>
                                        </p:tav>
                                      </p:tavLst>
                                    </p:anim>
                                    <p:animEffect transition="in" filter="fade">
                                      <p:cBhvr>
                                        <p:cTn id="24" dur="250"/>
                                        <p:tgtEl>
                                          <p:spTgt spid="3"/>
                                        </p:tgtEl>
                                      </p:cBhvr>
                                    </p:animEffect>
                                  </p:childTnLst>
                                </p:cTn>
                              </p:par>
                            </p:childTnLst>
                          </p:cTn>
                        </p:par>
                        <p:par>
                          <p:cTn id="25" fill="hold">
                            <p:stCondLst>
                              <p:cond delay="9752"/>
                            </p:stCondLst>
                            <p:childTnLst>
                              <p:par>
                                <p:cTn id="26" presetID="47" presetClass="entr" presetSubtype="0" fill="hold" nodeType="after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11752"/>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12252"/>
                            </p:stCondLst>
                            <p:childTnLst>
                              <p:par>
                                <p:cTn id="38" presetID="42" presetClass="entr" presetSubtype="0" fill="hold" nodeType="after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14252"/>
                            </p:stCondLst>
                            <p:childTnLst>
                              <p:par>
                                <p:cTn id="44" presetID="53"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49" fill="hold" display="0">
                  <p:stCondLst>
                    <p:cond delay="indefinite"/>
                  </p:stCondLst>
                </p:cTn>
                <p:tgtEl>
                  <p:spTgt spid="12"/>
                </p:tgtEl>
              </p:cMediaNode>
            </p:video>
          </p:childTnLst>
        </p:cTn>
      </p:par>
    </p:tnLst>
    <p:bldLst>
      <p:bldP spid="3" grpId="0" animBg="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495300"/>
            <a:ext cx="6629400" cy="742950"/>
          </a:xfrm>
          <a:prstGeom prst="rect">
            <a:avLst/>
          </a:prstGeom>
        </p:spPr>
        <p:txBody>
          <a:bodyPr vert="horz" lIns="68580" tIns="34290" rIns="68580" bIns="34290" rtlCol="0" anchor="ctr">
            <a:normAutofit fontScale="97500"/>
          </a:bodyPr>
          <a:lst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a:lstStyle>
          <a:p>
            <a:r>
              <a:rPr lang="en-US" sz="4000" b="1" dirty="0">
                <a:solidFill>
                  <a:srgbClr val="FF0000"/>
                </a:solidFill>
              </a:rPr>
              <a:t>Amendments Over 1 Year</a:t>
            </a:r>
          </a:p>
        </p:txBody>
      </p:sp>
      <p:pic>
        <p:nvPicPr>
          <p:cNvPr id="2" name="Content Placeholder 1"/>
          <p:cNvPicPr>
            <a:picLocks noGrp="1" noChangeAspect="1"/>
          </p:cNvPicPr>
          <p:nvPr>
            <p:ph idx="1"/>
          </p:nvPr>
        </p:nvPicPr>
        <p:blipFill>
          <a:blip r:embed="rId6"/>
          <a:stretch>
            <a:fillRect/>
          </a:stretch>
        </p:blipFill>
        <p:spPr>
          <a:xfrm>
            <a:off x="494286" y="3103795"/>
            <a:ext cx="3431027" cy="1305282"/>
          </a:xfrm>
          <a:prstGeom prst="rect">
            <a:avLst/>
          </a:prstGeom>
        </p:spPr>
      </p:pic>
      <p:sp>
        <p:nvSpPr>
          <p:cNvPr id="3" name="TextBox 2"/>
          <p:cNvSpPr txBox="1"/>
          <p:nvPr/>
        </p:nvSpPr>
        <p:spPr>
          <a:xfrm>
            <a:off x="2590800" y="1438274"/>
            <a:ext cx="5403574" cy="1200329"/>
          </a:xfrm>
          <a:prstGeom prst="rect">
            <a:avLst/>
          </a:prstGeom>
          <a:noFill/>
        </p:spPr>
        <p:txBody>
          <a:bodyPr wrap="square" rtlCol="0">
            <a:spAutoFit/>
          </a:bodyPr>
          <a:lstStyle/>
          <a:p>
            <a:r>
              <a:rPr lang="en-US" sz="2400" dirty="0">
                <a:latin typeface="+mj-lt"/>
              </a:rPr>
              <a:t>A fee of $10.00 </a:t>
            </a:r>
            <a:r>
              <a:rPr lang="en-US" sz="2400" b="1" dirty="0">
                <a:solidFill>
                  <a:srgbClr val="FF0000"/>
                </a:solidFill>
                <a:latin typeface="+mj-lt"/>
              </a:rPr>
              <a:t>MUST</a:t>
            </a:r>
            <a:r>
              <a:rPr lang="en-US" sz="2400" dirty="0">
                <a:latin typeface="+mj-lt"/>
              </a:rPr>
              <a:t> be collected and paid to the State Office of Vital Records.</a:t>
            </a:r>
          </a:p>
        </p:txBody>
      </p:sp>
      <p:pic>
        <p:nvPicPr>
          <p:cNvPr id="7" name="Picture 6"/>
          <p:cNvPicPr>
            <a:picLocks noChangeAspect="1"/>
          </p:cNvPicPr>
          <p:nvPr/>
        </p:nvPicPr>
        <p:blipFill rotWithShape="1">
          <a:blip r:embed="rId7"/>
          <a:srcRect t="-644"/>
          <a:stretch/>
        </p:blipFill>
        <p:spPr>
          <a:xfrm>
            <a:off x="4267200" y="3038607"/>
            <a:ext cx="3505200" cy="1190360"/>
          </a:xfrm>
          <a:prstGeom prst="rect">
            <a:avLst/>
          </a:prstGeom>
        </p:spPr>
      </p:pic>
      <p:pic>
        <p:nvPicPr>
          <p:cNvPr id="6" name="Picture 5"/>
          <p:cNvPicPr>
            <a:picLocks noChangeAspect="1"/>
          </p:cNvPicPr>
          <p:nvPr/>
        </p:nvPicPr>
        <p:blipFill rotWithShape="1">
          <a:blip r:embed="rId8"/>
          <a:srcRect r="4717"/>
          <a:stretch/>
        </p:blipFill>
        <p:spPr>
          <a:xfrm>
            <a:off x="133350" y="1066800"/>
            <a:ext cx="2190750" cy="1817101"/>
          </a:xfrm>
          <a:prstGeom prst="rect">
            <a:avLst/>
          </a:prstGeom>
        </p:spPr>
      </p:pic>
      <p:pic>
        <p:nvPicPr>
          <p:cNvPr id="9" name="Picture 8"/>
          <p:cNvPicPr>
            <a:picLocks noChangeAspect="1"/>
          </p:cNvPicPr>
          <p:nvPr/>
        </p:nvPicPr>
        <p:blipFill>
          <a:blip r:embed="rId9"/>
          <a:stretch>
            <a:fillRect/>
          </a:stretch>
        </p:blipFill>
        <p:spPr>
          <a:xfrm>
            <a:off x="2743200" y="4572000"/>
            <a:ext cx="3048000" cy="1943100"/>
          </a:xfrm>
          <a:prstGeom prst="rect">
            <a:avLst/>
          </a:prstGeom>
        </p:spPr>
      </p:pic>
      <p:pic>
        <p:nvPicPr>
          <p:cNvPr id="12" name="tmp8BA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17344" end="95950.2947"/>
                </p14:media>
              </p:ext>
              <p:ext uri="{42D2F446-02D8-4167-A562-619A0277C38B}">
                <p15:isNarration xmlns:p15="http://schemas.microsoft.com/office/powerpoint/2012/main" val="1"/>
              </p:ext>
            </p:extLst>
          </p:nvPr>
        </p:nvPicPr>
        <p:blipFill>
          <a:blip r:embed="rId10"/>
          <a:stretch>
            <a:fillRect/>
          </a:stretch>
        </p:blipFill>
        <p:spPr>
          <a:xfrm>
            <a:off x="9867900" y="182770"/>
            <a:ext cx="228600" cy="228600"/>
          </a:xfrm>
          <a:prstGeom prst="rect">
            <a:avLst/>
          </a:prstGeom>
        </p:spPr>
      </p:pic>
    </p:spTree>
    <p:extLst>
      <p:ext uri="{BB962C8B-B14F-4D97-AF65-F5344CB8AC3E}">
        <p14:creationId xmlns:p14="http://schemas.microsoft.com/office/powerpoint/2010/main" val="1771418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1000">
        <p15:prstTrans prst="drape"/>
      </p:transition>
    </mc:Choice>
    <mc:Fallback xmlns="">
      <p:transition spd="slow" advClick="0" advTm="3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 presetClass="mediacall" presetSubtype="0" fill="hold" nodeType="afterEffect">
                                  <p:stCondLst>
                                    <p:cond delay="1"/>
                                  </p:stCondLst>
                                  <p:childTnLst>
                                    <p:cmd type="call" cmd="playFrom(0.0)">
                                      <p:cBhvr>
                                        <p:cTn id="13" dur="1" fill="hold"/>
                                        <p:tgtEl>
                                          <p:spTgt spid="12"/>
                                        </p:tgtEl>
                                      </p:cBhvr>
                                    </p:cmd>
                                  </p:childTnLst>
                                </p:cTn>
                              </p:par>
                            </p:childTnLst>
                          </p:cTn>
                        </p:par>
                        <p:par>
                          <p:cTn id="14" fill="hold">
                            <p:stCondLst>
                              <p:cond delay="1002"/>
                            </p:stCondLst>
                            <p:childTnLst>
                              <p:par>
                                <p:cTn id="15" presetID="21" presetClass="entr" presetSubtype="1" fill="hold" grpId="0" nodeType="afterEffect">
                                  <p:stCondLst>
                                    <p:cond delay="150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par>
                          <p:cTn id="18" fill="hold">
                            <p:stCondLst>
                              <p:cond delay="4502"/>
                            </p:stCondLst>
                            <p:childTnLst>
                              <p:par>
                                <p:cTn id="19" presetID="26" presetClass="entr" presetSubtype="0" fill="hold" nodeType="afterEffect">
                                  <p:stCondLst>
                                    <p:cond delay="375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par>
                          <p:cTn id="35" fill="hold">
                            <p:stCondLst>
                              <p:cond delay="10252"/>
                            </p:stCondLst>
                            <p:childTnLst>
                              <p:par>
                                <p:cTn id="36" presetID="2" presetClass="entr" presetSubtype="8" fill="hold" nodeType="afterEffect">
                                  <p:stCondLst>
                                    <p:cond delay="150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1000" fill="hold"/>
                                        <p:tgtEl>
                                          <p:spTgt spid="2"/>
                                        </p:tgtEl>
                                        <p:attrNameLst>
                                          <p:attrName>ppt_x</p:attrName>
                                        </p:attrNameLst>
                                      </p:cBhvr>
                                      <p:tavLst>
                                        <p:tav tm="0">
                                          <p:val>
                                            <p:strVal val="0-#ppt_w/2"/>
                                          </p:val>
                                        </p:tav>
                                        <p:tav tm="100000">
                                          <p:val>
                                            <p:strVal val="#ppt_x"/>
                                          </p:val>
                                        </p:tav>
                                      </p:tavLst>
                                    </p:anim>
                                    <p:anim calcmode="lin" valueType="num">
                                      <p:cBhvr additive="base">
                                        <p:cTn id="39" dur="1000" fill="hold"/>
                                        <p:tgtEl>
                                          <p:spTgt spid="2"/>
                                        </p:tgtEl>
                                        <p:attrNameLst>
                                          <p:attrName>ppt_y</p:attrName>
                                        </p:attrNameLst>
                                      </p:cBhvr>
                                      <p:tavLst>
                                        <p:tav tm="0">
                                          <p:val>
                                            <p:strVal val="#ppt_y"/>
                                          </p:val>
                                        </p:tav>
                                        <p:tav tm="100000">
                                          <p:val>
                                            <p:strVal val="#ppt_y"/>
                                          </p:val>
                                        </p:tav>
                                      </p:tavLst>
                                    </p:anim>
                                  </p:childTnLst>
                                </p:cTn>
                              </p:par>
                            </p:childTnLst>
                          </p:cTn>
                        </p:par>
                        <p:par>
                          <p:cTn id="40" fill="hold">
                            <p:stCondLst>
                              <p:cond delay="12752"/>
                            </p:stCondLst>
                            <p:childTnLst>
                              <p:par>
                                <p:cTn id="41" presetID="2" presetClass="entr" presetSubtype="3" fill="hold" nodeType="afterEffect">
                                  <p:stCondLst>
                                    <p:cond delay="150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1+#ppt_w/2"/>
                                          </p:val>
                                        </p:tav>
                                        <p:tav tm="100000">
                                          <p:val>
                                            <p:strVal val="#ppt_x"/>
                                          </p:val>
                                        </p:tav>
                                      </p:tavLst>
                                    </p:anim>
                                    <p:anim calcmode="lin" valueType="num">
                                      <p:cBhvr additive="base">
                                        <p:cTn id="44" dur="1000" fill="hold"/>
                                        <p:tgtEl>
                                          <p:spTgt spid="7"/>
                                        </p:tgtEl>
                                        <p:attrNameLst>
                                          <p:attrName>ppt_y</p:attrName>
                                        </p:attrNameLst>
                                      </p:cBhvr>
                                      <p:tavLst>
                                        <p:tav tm="0">
                                          <p:val>
                                            <p:strVal val="0-#ppt_h/2"/>
                                          </p:val>
                                        </p:tav>
                                        <p:tav tm="100000">
                                          <p:val>
                                            <p:strVal val="#ppt_y"/>
                                          </p:val>
                                        </p:tav>
                                      </p:tavLst>
                                    </p:anim>
                                  </p:childTnLst>
                                </p:cTn>
                              </p:par>
                            </p:childTnLst>
                          </p:cTn>
                        </p:par>
                        <p:par>
                          <p:cTn id="45" fill="hold">
                            <p:stCondLst>
                              <p:cond delay="15252"/>
                            </p:stCondLst>
                            <p:childTnLst>
                              <p:par>
                                <p:cTn id="46" presetID="2" presetClass="entr" presetSubtype="2" fill="hold" nodeType="afterEffect">
                                  <p:stCondLst>
                                    <p:cond delay="150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1000" fill="hold"/>
                                        <p:tgtEl>
                                          <p:spTgt spid="9"/>
                                        </p:tgtEl>
                                        <p:attrNameLst>
                                          <p:attrName>ppt_x</p:attrName>
                                        </p:attrNameLst>
                                      </p:cBhvr>
                                      <p:tavLst>
                                        <p:tav tm="0">
                                          <p:val>
                                            <p:strVal val="1+#ppt_w/2"/>
                                          </p:val>
                                        </p:tav>
                                        <p:tav tm="100000">
                                          <p:val>
                                            <p:strVal val="#ppt_x"/>
                                          </p:val>
                                        </p:tav>
                                      </p:tavLst>
                                    </p:anim>
                                    <p:anim calcmode="lin" valueType="num">
                                      <p:cBhvr additive="base">
                                        <p:cTn id="49" dur="1000" fill="hold"/>
                                        <p:tgtEl>
                                          <p:spTgt spid="9"/>
                                        </p:tgtEl>
                                        <p:attrNameLst>
                                          <p:attrName>ppt_y</p:attrName>
                                        </p:attrNameLst>
                                      </p:cBhvr>
                                      <p:tavLst>
                                        <p:tav tm="0">
                                          <p:val>
                                            <p:strVal val="#ppt_y"/>
                                          </p:val>
                                        </p:tav>
                                        <p:tav tm="100000">
                                          <p:val>
                                            <p:strVal val="#ppt_y"/>
                                          </p:val>
                                        </p:tav>
                                      </p:tavLst>
                                    </p:anim>
                                  </p:childTnLst>
                                </p:cTn>
                              </p:par>
                            </p:childTnLst>
                          </p:cTn>
                        </p:par>
                        <p:par>
                          <p:cTn id="50" fill="hold">
                            <p:stCondLst>
                              <p:cond delay="17752"/>
                            </p:stCondLst>
                            <p:childTnLst>
                              <p:par>
                                <p:cTn id="51" presetID="31" presetClass="exit" presetSubtype="0" fill="hold" nodeType="afterEffect">
                                  <p:stCondLst>
                                    <p:cond delay="3750"/>
                                  </p:stCondLst>
                                  <p:childTnLst>
                                    <p:anim calcmode="lin" valueType="num">
                                      <p:cBhvr>
                                        <p:cTn id="52" dur="1000"/>
                                        <p:tgtEl>
                                          <p:spTgt spid="6"/>
                                        </p:tgtEl>
                                        <p:attrNameLst>
                                          <p:attrName>ppt_w</p:attrName>
                                        </p:attrNameLst>
                                      </p:cBhvr>
                                      <p:tavLst>
                                        <p:tav tm="0">
                                          <p:val>
                                            <p:strVal val="ppt_w"/>
                                          </p:val>
                                        </p:tav>
                                        <p:tav tm="100000">
                                          <p:val>
                                            <p:fltVal val="0"/>
                                          </p:val>
                                        </p:tav>
                                      </p:tavLst>
                                    </p:anim>
                                    <p:anim calcmode="lin" valueType="num">
                                      <p:cBhvr>
                                        <p:cTn id="53" dur="1000"/>
                                        <p:tgtEl>
                                          <p:spTgt spid="6"/>
                                        </p:tgtEl>
                                        <p:attrNameLst>
                                          <p:attrName>ppt_h</p:attrName>
                                        </p:attrNameLst>
                                      </p:cBhvr>
                                      <p:tavLst>
                                        <p:tav tm="0">
                                          <p:val>
                                            <p:strVal val="ppt_h"/>
                                          </p:val>
                                        </p:tav>
                                        <p:tav tm="100000">
                                          <p:val>
                                            <p:fltVal val="0"/>
                                          </p:val>
                                        </p:tav>
                                      </p:tavLst>
                                    </p:anim>
                                    <p:anim calcmode="lin" valueType="num">
                                      <p:cBhvr>
                                        <p:cTn id="54" dur="1000"/>
                                        <p:tgtEl>
                                          <p:spTgt spid="6"/>
                                        </p:tgtEl>
                                        <p:attrNameLst>
                                          <p:attrName>style.rotation</p:attrName>
                                        </p:attrNameLst>
                                      </p:cBhvr>
                                      <p:tavLst>
                                        <p:tav tm="0">
                                          <p:val>
                                            <p:fltVal val="0"/>
                                          </p:val>
                                        </p:tav>
                                        <p:tav tm="100000">
                                          <p:val>
                                            <p:fltVal val="90"/>
                                          </p:val>
                                        </p:tav>
                                      </p:tavLst>
                                    </p:anim>
                                    <p:animEffect transition="out" filter="fade">
                                      <p:cBhvr>
                                        <p:cTn id="55" dur="1000"/>
                                        <p:tgtEl>
                                          <p:spTgt spid="6"/>
                                        </p:tgtEl>
                                      </p:cBhvr>
                                    </p:animEffect>
                                    <p:set>
                                      <p:cBhvr>
                                        <p:cTn id="56"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92424">
                <p:cTn id="57" fill="hold" display="0">
                  <p:stCondLst>
                    <p:cond delay="indefinite"/>
                  </p:stCondLst>
                </p:cTn>
                <p:tgtEl>
                  <p:spTgt spid="12"/>
                </p:tgtEl>
              </p:cMediaNode>
            </p:video>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Amendments Requested by Funeral Directors</a:t>
            </a:r>
          </a:p>
        </p:txBody>
      </p:sp>
      <p:sp>
        <p:nvSpPr>
          <p:cNvPr id="3" name="Content Placeholder 2"/>
          <p:cNvSpPr>
            <a:spLocks noGrp="1"/>
          </p:cNvSpPr>
          <p:nvPr>
            <p:ph idx="1"/>
          </p:nvPr>
        </p:nvSpPr>
        <p:spPr>
          <a:xfrm>
            <a:off x="495300" y="1570383"/>
            <a:ext cx="5753100" cy="2353917"/>
          </a:xfrm>
        </p:spPr>
        <p:txBody>
          <a:bodyPr/>
          <a:lstStyle/>
          <a:p>
            <a:pPr marL="0" indent="0">
              <a:buNone/>
            </a:pPr>
            <a:r>
              <a:rPr lang="en-US" dirty="0"/>
              <a:t> </a:t>
            </a:r>
          </a:p>
          <a:p>
            <a:pPr marL="0" indent="0">
              <a:buNone/>
            </a:pPr>
            <a:endParaRPr lang="en-US" dirty="0"/>
          </a:p>
        </p:txBody>
      </p:sp>
      <p:pic>
        <p:nvPicPr>
          <p:cNvPr id="4" name="Picture 3">
            <a:hlinkClick r:id="rId6" action="ppaction://hlinkfile"/>
          </p:cNvPr>
          <p:cNvPicPr>
            <a:picLocks noChangeAspect="1"/>
          </p:cNvPicPr>
          <p:nvPr/>
        </p:nvPicPr>
        <p:blipFill>
          <a:blip r:embed="rId7"/>
          <a:stretch>
            <a:fillRect/>
          </a:stretch>
        </p:blipFill>
        <p:spPr>
          <a:xfrm>
            <a:off x="3276600" y="4076700"/>
            <a:ext cx="3860524" cy="2394192"/>
          </a:xfrm>
          <a:prstGeom prst="rect">
            <a:avLst/>
          </a:prstGeom>
        </p:spPr>
      </p:pic>
      <p:pic>
        <p:nvPicPr>
          <p:cNvPr id="5" name="Picture 4">
            <a:hlinkClick r:id="rId6" action="ppaction://hlinkfile"/>
          </p:cNvPr>
          <p:cNvPicPr>
            <a:picLocks noChangeAspect="1"/>
          </p:cNvPicPr>
          <p:nvPr/>
        </p:nvPicPr>
        <p:blipFill>
          <a:blip r:embed="rId8"/>
          <a:stretch>
            <a:fillRect/>
          </a:stretch>
        </p:blipFill>
        <p:spPr>
          <a:xfrm>
            <a:off x="6381750" y="1600200"/>
            <a:ext cx="2609850" cy="2324100"/>
          </a:xfrm>
          <a:prstGeom prst="rect">
            <a:avLst/>
          </a:prstGeom>
        </p:spPr>
      </p:pic>
      <p:sp>
        <p:nvSpPr>
          <p:cNvPr id="6" name="TextBox 5"/>
          <p:cNvSpPr txBox="1"/>
          <p:nvPr/>
        </p:nvSpPr>
        <p:spPr>
          <a:xfrm>
            <a:off x="723900" y="1752600"/>
            <a:ext cx="5524500" cy="1569660"/>
          </a:xfrm>
          <a:prstGeom prst="rect">
            <a:avLst/>
          </a:prstGeom>
          <a:noFill/>
        </p:spPr>
        <p:txBody>
          <a:bodyPr wrap="square" rtlCol="0">
            <a:spAutoFit/>
          </a:bodyPr>
          <a:lstStyle/>
          <a:p>
            <a:r>
              <a:rPr lang="en-US" sz="2400" dirty="0">
                <a:latin typeface="+mj-lt"/>
              </a:rPr>
              <a:t>If the funeral director is making the request, a statement on their letter head stationery along with </a:t>
            </a:r>
            <a:r>
              <a:rPr lang="en-US" sz="2400" dirty="0">
                <a:solidFill>
                  <a:srgbClr val="FF0000"/>
                </a:solidFill>
                <a:latin typeface="+mj-lt"/>
              </a:rPr>
              <a:t>EVIDENCE </a:t>
            </a:r>
            <a:r>
              <a:rPr lang="en-US" sz="2400" dirty="0">
                <a:latin typeface="+mj-lt"/>
              </a:rPr>
              <a:t>will be sufficient.</a:t>
            </a:r>
            <a:r>
              <a:rPr lang="en-US" dirty="0">
                <a:latin typeface="Comic Sans MS" panose="030F0702030302020204" pitchFamily="66" charset="0"/>
              </a:rPr>
              <a:t> </a:t>
            </a:r>
          </a:p>
        </p:txBody>
      </p:sp>
      <p:pic>
        <p:nvPicPr>
          <p:cNvPr id="8" name="tmp8BA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59495" end="69394.2947"/>
                </p14:media>
              </p:ext>
              <p:ext uri="{42D2F446-02D8-4167-A562-619A0277C38B}">
                <p15:isNarration xmlns:p15="http://schemas.microsoft.com/office/powerpoint/2012/main" val="1"/>
              </p:ext>
            </p:extLst>
          </p:nvPr>
        </p:nvPicPr>
        <p:blipFill>
          <a:blip r:embed="rId9"/>
          <a:stretch>
            <a:fillRect/>
          </a:stretch>
        </p:blipFill>
        <p:spPr>
          <a:xfrm>
            <a:off x="9296400" y="-114300"/>
            <a:ext cx="228600" cy="228600"/>
          </a:xfrm>
          <a:prstGeom prst="rect">
            <a:avLst/>
          </a:prstGeom>
        </p:spPr>
      </p:pic>
    </p:spTree>
    <p:extLst>
      <p:ext uri="{BB962C8B-B14F-4D97-AF65-F5344CB8AC3E}">
        <p14:creationId xmlns:p14="http://schemas.microsoft.com/office/powerpoint/2010/main" val="438471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6000">
        <p15:prstTrans prst="drape"/>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8"/>
                                        </p:tgtEl>
                                      </p:cBhvr>
                                    </p:cmd>
                                  </p:childTnLst>
                                </p:cTn>
                              </p:par>
                            </p:childTnLst>
                          </p:cTn>
                        </p:par>
                        <p:par>
                          <p:cTn id="7" fill="hold">
                            <p:stCondLst>
                              <p:cond delay="2"/>
                            </p:stCondLst>
                            <p:childTnLst>
                              <p:par>
                                <p:cTn id="8" presetID="45" presetClass="entr" presetSubtype="0" fill="hold" grpId="0" nodeType="afterEffect">
                                  <p:stCondLst>
                                    <p:cond delay="1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ppt_w</p:attrName>
                                        </p:attrNameLst>
                                      </p:cBhvr>
                                      <p:tavLst>
                                        <p:tav tm="0" fmla="#ppt_w*sin(2.5*pi*$)">
                                          <p:val>
                                            <p:fltVal val="0"/>
                                          </p:val>
                                        </p:tav>
                                        <p:tav tm="100000">
                                          <p:val>
                                            <p:fltVal val="1"/>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childTnLst>
                                </p:cTn>
                              </p:par>
                            </p:childTnLst>
                          </p:cTn>
                        </p:par>
                        <p:par>
                          <p:cTn id="13" fill="hold">
                            <p:stCondLst>
                              <p:cond delay="3252"/>
                            </p:stCondLst>
                            <p:childTnLst>
                              <p:par>
                                <p:cTn id="14" presetID="6" presetClass="entr" presetSubtype="16" fill="hold"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par>
                          <p:cTn id="17" fill="hold">
                            <p:stCondLst>
                              <p:cond delay="5502"/>
                            </p:stCondLst>
                            <p:childTnLst>
                              <p:par>
                                <p:cTn id="18" presetID="6" presetClass="entr" presetSubtype="16" fill="hold"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par>
                          <p:cTn id="21" fill="hold">
                            <p:stCondLst>
                              <p:cond delay="7752"/>
                            </p:stCondLst>
                            <p:childTnLst>
                              <p:par>
                                <p:cTn id="22" presetID="26" presetClass="entr" presetSubtype="0" fill="hold" grpId="0" nodeType="afterEffect">
                                  <p:stCondLst>
                                    <p:cond delay="25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96970">
                <p:cTn id="38" fill="hold" display="0">
                  <p:stCondLst>
                    <p:cond delay="indefinite"/>
                  </p:stCondLst>
                </p:cTn>
                <p:tgtEl>
                  <p:spTgt spid="8"/>
                </p:tgtEl>
              </p:cMediaNode>
            </p:video>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6200"/>
            <a:ext cx="8915400" cy="1562100"/>
          </a:xfrm>
        </p:spPr>
        <p:txBody>
          <a:bodyPr>
            <a:normAutofit/>
          </a:bodyPr>
          <a:lstStyle/>
          <a:p>
            <a:r>
              <a:rPr lang="en-US" sz="3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Amendments Requiring Court Order</a:t>
            </a:r>
          </a:p>
        </p:txBody>
      </p:sp>
      <p:pic>
        <p:nvPicPr>
          <p:cNvPr id="11" name="Content Placeholder 10"/>
          <p:cNvPicPr>
            <a:picLocks noGrp="1" noChangeAspect="1"/>
          </p:cNvPicPr>
          <p:nvPr>
            <p:ph idx="1"/>
          </p:nvPr>
        </p:nvPicPr>
        <p:blipFill>
          <a:blip r:embed="rId6"/>
          <a:stretch>
            <a:fillRect/>
          </a:stretch>
        </p:blipFill>
        <p:spPr>
          <a:xfrm>
            <a:off x="1371600" y="1447800"/>
            <a:ext cx="6286500" cy="4800600"/>
          </a:xfrm>
          <a:prstGeom prst="rect">
            <a:avLst/>
          </a:prstGeom>
        </p:spPr>
      </p:pic>
      <p:pic>
        <p:nvPicPr>
          <p:cNvPr id="3" name="tmp8BA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76587" end="51713.2947"/>
                </p14:media>
              </p:ext>
              <p:ext uri="{42D2F446-02D8-4167-A562-619A0277C38B}">
                <p15:isNarration xmlns:p15="http://schemas.microsoft.com/office/powerpoint/2012/main" val="1"/>
              </p:ext>
            </p:extLst>
          </p:nvPr>
        </p:nvPicPr>
        <p:blipFill>
          <a:blip r:embed="rId7"/>
          <a:stretch>
            <a:fillRect/>
          </a:stretch>
        </p:blipFill>
        <p:spPr>
          <a:xfrm>
            <a:off x="9791700" y="190500"/>
            <a:ext cx="228600" cy="228600"/>
          </a:xfrm>
          <a:prstGeom prst="rect">
            <a:avLst/>
          </a:prstGeom>
        </p:spPr>
      </p:pic>
    </p:spTree>
    <p:extLst>
      <p:ext uri="{BB962C8B-B14F-4D97-AF65-F5344CB8AC3E}">
        <p14:creationId xmlns:p14="http://schemas.microsoft.com/office/powerpoint/2010/main" val="2526321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advClick="0" advTm="13321">
        <p15:prstTrans prst="drape"/>
      </p:transition>
    </mc:Choice>
    <mc:Fallback xmlns="">
      <p:transition spd="slow" advClick="0" advTm="133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3"/>
                                        </p:tgtEl>
                                      </p:cBhvr>
                                    </p:cmd>
                                  </p:childTnLst>
                                </p:cTn>
                              </p:par>
                            </p:childTnLst>
                          </p:cTn>
                        </p:par>
                        <p:par>
                          <p:cTn id="7" fill="hold">
                            <p:stCondLst>
                              <p:cond delay="2"/>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2"/>
                            </p:stCondLst>
                            <p:childTnLst>
                              <p:par>
                                <p:cTn id="14" presetID="45" presetClass="entr" presetSubtype="0"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3750"/>
                                        <p:tgtEl>
                                          <p:spTgt spid="11"/>
                                        </p:tgtEl>
                                      </p:cBhvr>
                                    </p:animEffect>
                                    <p:anim calcmode="lin" valueType="num">
                                      <p:cBhvr>
                                        <p:cTn id="17" dur="3750" fill="hold"/>
                                        <p:tgtEl>
                                          <p:spTgt spid="11"/>
                                        </p:tgtEl>
                                        <p:attrNameLst>
                                          <p:attrName>ppt_w</p:attrName>
                                        </p:attrNameLst>
                                      </p:cBhvr>
                                      <p:tavLst>
                                        <p:tav tm="0" fmla="#ppt_w*sin(2.5*pi*$)">
                                          <p:val>
                                            <p:fltVal val="0"/>
                                          </p:val>
                                        </p:tav>
                                        <p:tav tm="100000">
                                          <p:val>
                                            <p:fltVal val="1"/>
                                          </p:val>
                                        </p:tav>
                                      </p:tavLst>
                                    </p:anim>
                                    <p:anim calcmode="lin" valueType="num">
                                      <p:cBhvr>
                                        <p:cTn id="18" dur="3750" fill="hold"/>
                                        <p:tgtEl>
                                          <p:spTgt spid="11"/>
                                        </p:tgtEl>
                                        <p:attrNameLst>
                                          <p:attrName>ppt_h</p:attrName>
                                        </p:attrNameLst>
                                      </p:cBhvr>
                                      <p:tavLst>
                                        <p:tav tm="0">
                                          <p:val>
                                            <p:strVal val="#ppt_h"/>
                                          </p:val>
                                        </p:tav>
                                        <p:tav tm="100000">
                                          <p:val>
                                            <p:strVal val="#ppt_h"/>
                                          </p:val>
                                        </p:tav>
                                      </p:tavLst>
                                    </p:anim>
                                  </p:childTnLst>
                                </p:cTn>
                              </p:par>
                            </p:childTnLst>
                          </p:cTn>
                        </p:par>
                        <p:par>
                          <p:cTn id="19" fill="hold">
                            <p:stCondLst>
                              <p:cond delay="5252"/>
                            </p:stCondLst>
                            <p:childTnLst>
                              <p:par>
                                <p:cTn id="20" presetID="26" presetClass="emph" presetSubtype="0" fill="hold" nodeType="afterEffect">
                                  <p:stCondLst>
                                    <p:cond delay="0"/>
                                  </p:stCondLst>
                                  <p:childTnLst>
                                    <p:animEffect transition="out" filter="fade">
                                      <p:cBhvr>
                                        <p:cTn id="21" dur="3000" tmFilter="0, 0; .2, .5; .8, .5; 1, 0"/>
                                        <p:tgtEl>
                                          <p:spTgt spid="11"/>
                                        </p:tgtEl>
                                      </p:cBhvr>
                                    </p:animEffect>
                                    <p:animScale>
                                      <p:cBhvr>
                                        <p:cTn id="22" dur="1500" autoRev="1" fill="hold"/>
                                        <p:tgtEl>
                                          <p:spTgt spid="11"/>
                                        </p:tgtEl>
                                      </p:cBhvr>
                                      <p:by x="105000" y="105000"/>
                                    </p:animScale>
                                  </p:childTnLst>
                                </p:cTn>
                              </p:par>
                            </p:childTnLst>
                          </p:cTn>
                        </p:par>
                        <p:par>
                          <p:cTn id="23" fill="hold">
                            <p:stCondLst>
                              <p:cond delay="8252"/>
                            </p:stCondLst>
                            <p:childTnLst>
                              <p:par>
                                <p:cTn id="24" presetID="10" presetClass="exit" presetSubtype="0" fill="hold" nodeType="afterEffect">
                                  <p:stCondLst>
                                    <p:cond delay="1250"/>
                                  </p:stCondLst>
                                  <p:childTnLst>
                                    <p:animEffect transition="out" filter="fade">
                                      <p:cBhvr>
                                        <p:cTn id="25" dur="6000"/>
                                        <p:tgtEl>
                                          <p:spTgt spid="11"/>
                                        </p:tgtEl>
                                      </p:cBhvr>
                                    </p:animEffect>
                                    <p:set>
                                      <p:cBhvr>
                                        <p:cTn id="26" dur="1" fill="hold">
                                          <p:stCondLst>
                                            <p:cond delay="5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27" fill="hold" display="0">
                  <p:stCondLst>
                    <p:cond delay="indefinite"/>
                  </p:stCondLst>
                </p:cTn>
                <p:tgtEl>
                  <p:spTgt spid="3"/>
                </p:tgtEl>
              </p:cMediaNode>
            </p:vide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stretch>
            <a:fillRect/>
          </a:stretch>
        </p:blipFill>
        <p:spPr>
          <a:xfrm>
            <a:off x="2933700" y="4724400"/>
            <a:ext cx="2438400" cy="1828800"/>
          </a:xfrm>
          <a:prstGeom prst="rect">
            <a:avLst/>
          </a:prstGeom>
        </p:spPr>
      </p:pic>
      <p:sp>
        <p:nvSpPr>
          <p:cNvPr id="3" name="Subtitle 2"/>
          <p:cNvSpPr>
            <a:spLocks noGrp="1"/>
          </p:cNvSpPr>
          <p:nvPr>
            <p:ph type="subTitle" idx="4294967295"/>
          </p:nvPr>
        </p:nvSpPr>
        <p:spPr>
          <a:xfrm>
            <a:off x="533400" y="2514600"/>
            <a:ext cx="8039100" cy="2781300"/>
          </a:xfrm>
        </p:spPr>
        <p:txBody>
          <a:bodyPr>
            <a:normAutofit fontScale="32500" lnSpcReduction="20000"/>
          </a:bodyPr>
          <a:lstStyle/>
          <a:p>
            <a:pPr marL="0" indent="0">
              <a:buNone/>
            </a:pPr>
            <a:r>
              <a:rPr lang="en-US" sz="8000" b="1" dirty="0">
                <a:latin typeface="+mj-lt"/>
              </a:rPr>
              <a:t>To change the marital status from “divorced” to “</a:t>
            </a:r>
            <a:r>
              <a:rPr lang="en-US" sz="8000" b="1" dirty="0" err="1">
                <a:latin typeface="+mj-lt"/>
              </a:rPr>
              <a:t>married”,requires</a:t>
            </a:r>
            <a:r>
              <a:rPr lang="en-US" sz="8000" b="1" dirty="0">
                <a:latin typeface="+mj-lt"/>
              </a:rPr>
              <a:t> a court order.</a:t>
            </a:r>
          </a:p>
          <a:p>
            <a:pPr marL="0" indent="0">
              <a:buNone/>
            </a:pPr>
            <a:endParaRPr lang="en-US" sz="8000" b="1" dirty="0">
              <a:latin typeface="+mj-lt"/>
            </a:endParaRPr>
          </a:p>
          <a:p>
            <a:pPr marL="0" indent="0">
              <a:buNone/>
            </a:pPr>
            <a:r>
              <a:rPr lang="en-US" sz="8000" b="1" dirty="0">
                <a:latin typeface="+mj-lt"/>
              </a:rPr>
              <a:t>To change the martial status from “divorced” to “never married”, requires a court order. </a:t>
            </a:r>
          </a:p>
          <a:p>
            <a:pPr marL="457200" indent="-457200"/>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0"/>
            <a:ext cx="36576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tmp8BA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90207" end="31278.2947"/>
                </p14:media>
              </p:ext>
              <p:ext uri="{42D2F446-02D8-4167-A562-619A0277C38B}">
                <p15:isNarration xmlns:p15="http://schemas.microsoft.com/office/powerpoint/2012/main" val="1"/>
              </p:ext>
            </p:extLst>
          </p:nvPr>
        </p:nvPicPr>
        <p:blipFill>
          <a:blip r:embed="rId8"/>
          <a:stretch>
            <a:fillRect/>
          </a:stretch>
        </p:blipFill>
        <p:spPr>
          <a:xfrm>
            <a:off x="9753600" y="381000"/>
            <a:ext cx="228600" cy="228600"/>
          </a:xfrm>
          <a:prstGeom prst="rect">
            <a:avLst/>
          </a:prstGeom>
        </p:spPr>
      </p:pic>
    </p:spTree>
    <p:extLst>
      <p:ext uri="{BB962C8B-B14F-4D97-AF65-F5344CB8AC3E}">
        <p14:creationId xmlns:p14="http://schemas.microsoft.com/office/powerpoint/2010/main" val="36742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3321">
        <p15:prstTrans prst="drape"/>
      </p:transition>
    </mc:Choice>
    <mc:Fallback xmlns="">
      <p:transition spd="slow" advClick="0" advTm="133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1"/>
                            </p:stCondLst>
                            <p:childTnLst>
                              <p:par>
                                <p:cTn id="8" presetID="42"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4000"/>
                                        <p:tgtEl>
                                          <p:spTgt spid="1026"/>
                                        </p:tgtEl>
                                      </p:cBhvr>
                                    </p:animEffect>
                                    <p:anim calcmode="lin" valueType="num">
                                      <p:cBhvr>
                                        <p:cTn id="11" dur="4000" fill="hold"/>
                                        <p:tgtEl>
                                          <p:spTgt spid="1026"/>
                                        </p:tgtEl>
                                        <p:attrNameLst>
                                          <p:attrName>ppt_x</p:attrName>
                                        </p:attrNameLst>
                                      </p:cBhvr>
                                      <p:tavLst>
                                        <p:tav tm="0">
                                          <p:val>
                                            <p:strVal val="#ppt_x"/>
                                          </p:val>
                                        </p:tav>
                                        <p:tav tm="100000">
                                          <p:val>
                                            <p:strVal val="#ppt_x"/>
                                          </p:val>
                                        </p:tav>
                                      </p:tavLst>
                                    </p:anim>
                                    <p:anim calcmode="lin" valueType="num">
                                      <p:cBhvr>
                                        <p:cTn id="12" dur="4000" fill="hold"/>
                                        <p:tgtEl>
                                          <p:spTgt spid="1026"/>
                                        </p:tgtEl>
                                        <p:attrNameLst>
                                          <p:attrName>ppt_y</p:attrName>
                                        </p:attrNameLst>
                                      </p:cBhvr>
                                      <p:tavLst>
                                        <p:tav tm="0">
                                          <p:val>
                                            <p:strVal val="#ppt_y+.1"/>
                                          </p:val>
                                        </p:tav>
                                        <p:tav tm="100000">
                                          <p:val>
                                            <p:strVal val="#ppt_y"/>
                                          </p:val>
                                        </p:tav>
                                      </p:tavLst>
                                    </p:anim>
                                  </p:childTnLst>
                                </p:cTn>
                              </p:par>
                            </p:childTnLst>
                          </p:cTn>
                        </p:par>
                        <p:par>
                          <p:cTn id="13" fill="hold">
                            <p:stCondLst>
                              <p:cond delay="4001"/>
                            </p:stCondLst>
                            <p:childTnLst>
                              <p:par>
                                <p:cTn id="14" presetID="53" presetClass="entr" presetSubtype="16"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6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6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6750"/>
                                        <p:tgtEl>
                                          <p:spTgt spid="3">
                                            <p:txEl>
                                              <p:pRg st="0" end="0"/>
                                            </p:txEl>
                                          </p:spTgt>
                                        </p:tgtEl>
                                      </p:cBhvr>
                                    </p:animEffect>
                                  </p:childTnLst>
                                </p:cTn>
                              </p:par>
                            </p:childTnLst>
                          </p:cTn>
                        </p:par>
                        <p:par>
                          <p:cTn id="19" fill="hold">
                            <p:stCondLst>
                              <p:cond delay="10751"/>
                            </p:stCondLst>
                            <p:childTnLst>
                              <p:par>
                                <p:cTn id="20" presetID="53"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6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675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6750"/>
                                        <p:tgtEl>
                                          <p:spTgt spid="3">
                                            <p:txEl>
                                              <p:pRg st="2" end="2"/>
                                            </p:txEl>
                                          </p:spTgt>
                                        </p:tgtEl>
                                      </p:cBhvr>
                                    </p:animEffect>
                                  </p:childTnLst>
                                </p:cTn>
                              </p:par>
                            </p:childTnLst>
                          </p:cTn>
                        </p:par>
                        <p:par>
                          <p:cTn id="25" fill="hold">
                            <p:stCondLst>
                              <p:cond delay="17501"/>
                            </p:stCondLst>
                            <p:childTnLst>
                              <p:par>
                                <p:cTn id="26" presetID="21"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29" fill="hold" display="0">
                  <p:stCondLst>
                    <p:cond delay="indefinite"/>
                  </p:stCondLst>
                </p:cTn>
                <p:tgtEl>
                  <p:spTgt spid="6"/>
                </p:tgtEl>
              </p:cMediaNode>
            </p:vide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19050"/>
            <a:ext cx="7772400" cy="1470025"/>
          </a:xfrm>
        </p:spPr>
        <p:txBody>
          <a:bodyPr>
            <a:normAutofit/>
          </a:bodyPr>
          <a:lstStyle/>
          <a:p>
            <a:r>
              <a:rPr lang="en-US" sz="3200" b="1" dirty="0">
                <a:solidFill>
                  <a:srgbClr val="FF0000"/>
                </a:solidFill>
                <a:cs typeface="Times New Roman" panose="02020603050405020304" pitchFamily="18" charset="0"/>
              </a:rPr>
              <a:t>Amendments Requiring Medical Certifier Letterhead Stationery</a:t>
            </a:r>
          </a:p>
        </p:txBody>
      </p:sp>
      <p:pic>
        <p:nvPicPr>
          <p:cNvPr id="4" name="Picture 3"/>
          <p:cNvPicPr>
            <a:picLocks noChangeAspect="1"/>
          </p:cNvPicPr>
          <p:nvPr/>
        </p:nvPicPr>
        <p:blipFill>
          <a:blip r:embed="rId6"/>
          <a:stretch>
            <a:fillRect/>
          </a:stretch>
        </p:blipFill>
        <p:spPr>
          <a:xfrm>
            <a:off x="3200400" y="1219200"/>
            <a:ext cx="2628900" cy="3906216"/>
          </a:xfrm>
          <a:prstGeom prst="rect">
            <a:avLst/>
          </a:prstGeom>
        </p:spPr>
      </p:pic>
      <p:pic>
        <p:nvPicPr>
          <p:cNvPr id="5" name="Picture 4"/>
          <p:cNvPicPr>
            <a:picLocks noChangeAspect="1"/>
          </p:cNvPicPr>
          <p:nvPr/>
        </p:nvPicPr>
        <p:blipFill rotWithShape="1">
          <a:blip r:embed="rId7"/>
          <a:srcRect l="15633" t="8233" r="15577"/>
          <a:stretch/>
        </p:blipFill>
        <p:spPr>
          <a:xfrm>
            <a:off x="533400" y="2552701"/>
            <a:ext cx="2514600" cy="3384550"/>
          </a:xfrm>
          <a:prstGeom prst="rect">
            <a:avLst/>
          </a:prstGeom>
        </p:spPr>
      </p:pic>
      <p:pic>
        <p:nvPicPr>
          <p:cNvPr id="6" name="Picture 5"/>
          <p:cNvPicPr>
            <a:picLocks noChangeAspect="1"/>
          </p:cNvPicPr>
          <p:nvPr/>
        </p:nvPicPr>
        <p:blipFill rotWithShape="1">
          <a:blip r:embed="rId8"/>
          <a:srcRect l="15072" t="14285" r="17333" b="30954"/>
          <a:stretch/>
        </p:blipFill>
        <p:spPr>
          <a:xfrm>
            <a:off x="6134100" y="3086100"/>
            <a:ext cx="2705101" cy="2851150"/>
          </a:xfrm>
          <a:prstGeom prst="rect">
            <a:avLst/>
          </a:prstGeom>
        </p:spPr>
      </p:pic>
      <p:pic>
        <p:nvPicPr>
          <p:cNvPr id="8" name="tmpF34C">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85284.0657"/>
                </p14:media>
              </p:ext>
              <p:ext uri="{42D2F446-02D8-4167-A562-619A0277C38B}">
                <p15:isNarration xmlns:p15="http://schemas.microsoft.com/office/powerpoint/2012/main" val="1"/>
              </p:ext>
            </p:extLst>
          </p:nvPr>
        </p:nvPicPr>
        <p:blipFill>
          <a:blip r:embed="rId9"/>
          <a:stretch>
            <a:fillRect/>
          </a:stretch>
        </p:blipFill>
        <p:spPr>
          <a:xfrm>
            <a:off x="9677400" y="19050"/>
            <a:ext cx="228600" cy="228600"/>
          </a:xfrm>
          <a:prstGeom prst="rect">
            <a:avLst/>
          </a:prstGeom>
        </p:spPr>
      </p:pic>
    </p:spTree>
    <p:extLst>
      <p:ext uri="{BB962C8B-B14F-4D97-AF65-F5344CB8AC3E}">
        <p14:creationId xmlns:p14="http://schemas.microsoft.com/office/powerpoint/2010/main" val="747684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3000">
        <p15:prstTrans prst="drape"/>
      </p:transition>
    </mc:Choice>
    <mc:Fallback xmlns="">
      <p:transition spd="slow" advClick="0" advTm="2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8"/>
                                        </p:tgtEl>
                                      </p:cBhvr>
                                    </p:cmd>
                                  </p:childTnLst>
                                </p:cTn>
                              </p:par>
                            </p:childTnLst>
                          </p:cTn>
                        </p:par>
                        <p:par>
                          <p:cTn id="7" fill="hold">
                            <p:stCondLst>
                              <p:cond delay="2"/>
                            </p:stCondLst>
                            <p:childTnLst>
                              <p:par>
                                <p:cTn id="8" presetID="42" presetClass="entr" presetSubtype="0" fill="hold" grpId="0" nodeType="after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2002"/>
                            </p:stCondLst>
                            <p:childTnLst>
                              <p:par>
                                <p:cTn id="14" presetID="22" presetClass="entr" presetSubtype="1" fill="hold" nodeType="afterEffect">
                                  <p:stCondLst>
                                    <p:cond delay="175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3250"/>
                                        <p:tgtEl>
                                          <p:spTgt spid="4"/>
                                        </p:tgtEl>
                                      </p:cBhvr>
                                    </p:animEffect>
                                  </p:childTnLst>
                                </p:cTn>
                              </p:par>
                            </p:childTnLst>
                          </p:cTn>
                        </p:par>
                        <p:par>
                          <p:cTn id="17" fill="hold">
                            <p:stCondLst>
                              <p:cond delay="7002"/>
                            </p:stCondLst>
                            <p:childTnLst>
                              <p:par>
                                <p:cTn id="18" presetID="2" presetClass="entr" presetSubtype="1" fill="hold" nodeType="afterEffect">
                                  <p:stCondLst>
                                    <p:cond delay="20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3000" fill="hold"/>
                                        <p:tgtEl>
                                          <p:spTgt spid="5"/>
                                        </p:tgtEl>
                                        <p:attrNameLst>
                                          <p:attrName>ppt_x</p:attrName>
                                        </p:attrNameLst>
                                      </p:cBhvr>
                                      <p:tavLst>
                                        <p:tav tm="0">
                                          <p:val>
                                            <p:strVal val="#ppt_x"/>
                                          </p:val>
                                        </p:tav>
                                        <p:tav tm="100000">
                                          <p:val>
                                            <p:strVal val="#ppt_x"/>
                                          </p:val>
                                        </p:tav>
                                      </p:tavLst>
                                    </p:anim>
                                    <p:anim calcmode="lin" valueType="num">
                                      <p:cBhvr additive="base">
                                        <p:cTn id="21" dur="3000" fill="hold"/>
                                        <p:tgtEl>
                                          <p:spTgt spid="5"/>
                                        </p:tgtEl>
                                        <p:attrNameLst>
                                          <p:attrName>ppt_y</p:attrName>
                                        </p:attrNameLst>
                                      </p:cBhvr>
                                      <p:tavLst>
                                        <p:tav tm="0">
                                          <p:val>
                                            <p:strVal val="0-#ppt_h/2"/>
                                          </p:val>
                                        </p:tav>
                                        <p:tav tm="100000">
                                          <p:val>
                                            <p:strVal val="#ppt_y"/>
                                          </p:val>
                                        </p:tav>
                                      </p:tavLst>
                                    </p:anim>
                                  </p:childTnLst>
                                </p:cTn>
                              </p:par>
                            </p:childTnLst>
                          </p:cTn>
                        </p:par>
                        <p:par>
                          <p:cTn id="22" fill="hold">
                            <p:stCondLst>
                              <p:cond delay="12002"/>
                            </p:stCondLst>
                            <p:childTnLst>
                              <p:par>
                                <p:cTn id="23" presetID="2" presetClass="entr" presetSubtype="2" fill="hold" nodeType="afterEffect">
                                  <p:stCondLst>
                                    <p:cond delay="25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4250" fill="hold"/>
                                        <p:tgtEl>
                                          <p:spTgt spid="6"/>
                                        </p:tgtEl>
                                        <p:attrNameLst>
                                          <p:attrName>ppt_x</p:attrName>
                                        </p:attrNameLst>
                                      </p:cBhvr>
                                      <p:tavLst>
                                        <p:tav tm="0">
                                          <p:val>
                                            <p:strVal val="1+#ppt_w/2"/>
                                          </p:val>
                                        </p:tav>
                                        <p:tav tm="100000">
                                          <p:val>
                                            <p:strVal val="#ppt_x"/>
                                          </p:val>
                                        </p:tav>
                                      </p:tavLst>
                                    </p:anim>
                                    <p:anim calcmode="lin" valueType="num">
                                      <p:cBhvr additive="base">
                                        <p:cTn id="26" dur="4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100000">
                <p:cTn id="27" fill="hold" display="0">
                  <p:stCondLst>
                    <p:cond delay="indefinite"/>
                  </p:stCondLst>
                </p:cTn>
                <p:tgtEl>
                  <p:spTgt spid="8"/>
                </p:tgtEl>
              </p:cMediaNode>
            </p:vide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7750" y="12700"/>
            <a:ext cx="7429500" cy="4647426"/>
          </a:xfrm>
          <a:prstGeom prst="rect">
            <a:avLst/>
          </a:prstGeom>
          <a:noFill/>
        </p:spPr>
        <p:txBody>
          <a:bodyPr wrap="square" rtlCol="0">
            <a:spAutoFit/>
          </a:bodyPr>
          <a:lstStyle/>
          <a:p>
            <a:r>
              <a:rPr lang="en-US" sz="2000" dirty="0">
                <a:latin typeface="+mj-lt"/>
              </a:rPr>
              <a:t>Changing the cause of death requires a letterhead stationery from a physician, coroner, or medical examiner.</a:t>
            </a:r>
          </a:p>
          <a:p>
            <a:endParaRPr lang="en-US" sz="2000" dirty="0">
              <a:latin typeface="+mj-lt"/>
            </a:endParaRPr>
          </a:p>
          <a:p>
            <a:r>
              <a:rPr lang="en-US" sz="2000" dirty="0">
                <a:latin typeface="+mj-lt"/>
              </a:rPr>
              <a:t>*If the coroner or medical examiner is no longer available to correct the cause of death, the new coroner/medical examiner having access to the medical records or previous investigation records may request to correct the cause of death.*</a:t>
            </a:r>
          </a:p>
          <a:p>
            <a:endParaRPr lang="en-US" sz="2000" dirty="0">
              <a:latin typeface="+mj-lt"/>
            </a:endParaRPr>
          </a:p>
          <a:p>
            <a:r>
              <a:rPr lang="en-US" sz="2000" dirty="0">
                <a:latin typeface="+mj-lt"/>
              </a:rPr>
              <a:t>To correct the date of death, date pronounced, time pronounced, or tobacco use will require a statement from the certifier and pronouncer on their letterhead stationery. The statement may also be obtained from the hospital or institution medical records.</a:t>
            </a:r>
          </a:p>
          <a:p>
            <a:endParaRPr lang="en-US" dirty="0"/>
          </a:p>
          <a:p>
            <a:r>
              <a:rPr lang="en-US" dirty="0"/>
              <a:t> </a:t>
            </a:r>
          </a:p>
        </p:txBody>
      </p:sp>
      <p:pic>
        <p:nvPicPr>
          <p:cNvPr id="5" name="Picture 4"/>
          <p:cNvPicPr>
            <a:picLocks noChangeAspect="1"/>
          </p:cNvPicPr>
          <p:nvPr/>
        </p:nvPicPr>
        <p:blipFill>
          <a:blip r:embed="rId6"/>
          <a:stretch>
            <a:fillRect/>
          </a:stretch>
        </p:blipFill>
        <p:spPr>
          <a:xfrm>
            <a:off x="2362200" y="4533900"/>
            <a:ext cx="4800600" cy="2019300"/>
          </a:xfrm>
          <a:prstGeom prst="rect">
            <a:avLst/>
          </a:prstGeom>
        </p:spPr>
      </p:pic>
      <p:pic>
        <p:nvPicPr>
          <p:cNvPr id="7" name="tmpF34C">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21667" end="54057.0657"/>
                </p14:media>
              </p:ext>
              <p:ext uri="{42D2F446-02D8-4167-A562-619A0277C38B}">
                <p15:isNarration xmlns:p15="http://schemas.microsoft.com/office/powerpoint/2012/main" val="1"/>
              </p:ext>
            </p:extLst>
          </p:nvPr>
        </p:nvPicPr>
        <p:blipFill>
          <a:blip r:embed="rId7"/>
          <a:stretch>
            <a:fillRect/>
          </a:stretch>
        </p:blipFill>
        <p:spPr>
          <a:xfrm>
            <a:off x="9829800" y="12700"/>
            <a:ext cx="228600" cy="228600"/>
          </a:xfrm>
          <a:prstGeom prst="rect">
            <a:avLst/>
          </a:prstGeom>
        </p:spPr>
      </p:pic>
    </p:spTree>
    <p:extLst>
      <p:ext uri="{BB962C8B-B14F-4D97-AF65-F5344CB8AC3E}">
        <p14:creationId xmlns:p14="http://schemas.microsoft.com/office/powerpoint/2010/main" val="86022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3321">
        <p15:prstTrans prst="drape"/>
      </p:transition>
    </mc:Choice>
    <mc:Fallback xmlns="">
      <p:transition spd="slow" advClick="0" advTm="133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7"/>
                                        </p:tgtEl>
                                      </p:cBhvr>
                                    </p:cmd>
                                  </p:childTnLst>
                                </p:cTn>
                              </p:par>
                            </p:childTnLst>
                          </p:cTn>
                        </p:par>
                        <p:par>
                          <p:cTn id="7" fill="hold">
                            <p:stCondLst>
                              <p:cond delay="2"/>
                            </p:stCondLst>
                            <p:childTnLst>
                              <p:par>
                                <p:cTn id="8" presetID="42" presetClass="entr" presetSubtype="0" fill="hold" grpId="0" nodeType="afterEffect">
                                  <p:stCondLst>
                                    <p:cond delay="1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6750"/>
                                        <p:tgtEl>
                                          <p:spTgt spid="4">
                                            <p:txEl>
                                              <p:pRg st="0" end="0"/>
                                            </p:txEl>
                                          </p:spTgt>
                                        </p:tgtEl>
                                      </p:cBhvr>
                                    </p:animEffect>
                                    <p:anim calcmode="lin" valueType="num">
                                      <p:cBhvr>
                                        <p:cTn id="11" dur="6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6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7752"/>
                            </p:stCondLst>
                            <p:childTnLst>
                              <p:par>
                                <p:cTn id="14" presetID="42" presetClass="entr" presetSubtype="0" fill="hold" grpId="0" nodeType="afterEffect">
                                  <p:stCondLst>
                                    <p:cond delay="100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6750"/>
                                        <p:tgtEl>
                                          <p:spTgt spid="4">
                                            <p:txEl>
                                              <p:pRg st="2" end="2"/>
                                            </p:txEl>
                                          </p:spTgt>
                                        </p:tgtEl>
                                      </p:cBhvr>
                                    </p:animEffect>
                                    <p:anim calcmode="lin" valueType="num">
                                      <p:cBhvr>
                                        <p:cTn id="17" dur="6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8" dur="6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502"/>
                            </p:stCondLst>
                            <p:childTnLst>
                              <p:par>
                                <p:cTn id="20" presetID="42" presetClass="entr" presetSubtype="0" fill="hold" grpId="0" nodeType="afterEffect">
                                  <p:stCondLst>
                                    <p:cond delay="100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6750"/>
                                        <p:tgtEl>
                                          <p:spTgt spid="4">
                                            <p:txEl>
                                              <p:pRg st="4" end="4"/>
                                            </p:txEl>
                                          </p:spTgt>
                                        </p:tgtEl>
                                      </p:cBhvr>
                                    </p:animEffect>
                                    <p:anim calcmode="lin" valueType="num">
                                      <p:cBhvr>
                                        <p:cTn id="23" dur="67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67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5" fill="hold">
                            <p:stCondLst>
                              <p:cond delay="23252"/>
                            </p:stCondLst>
                            <p:childTnLst>
                              <p:par>
                                <p:cTn id="26" presetID="42" presetClass="entr" presetSubtype="0" fill="hold" grpId="0" nodeType="afterEffect">
                                  <p:stCondLst>
                                    <p:cond delay="100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6750"/>
                                        <p:tgtEl>
                                          <p:spTgt spid="4">
                                            <p:txEl>
                                              <p:pRg st="6" end="6"/>
                                            </p:txEl>
                                          </p:spTgt>
                                        </p:tgtEl>
                                      </p:cBhvr>
                                    </p:animEffect>
                                    <p:anim calcmode="lin" valueType="num">
                                      <p:cBhvr>
                                        <p:cTn id="29" dur="675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6750" fill="hold"/>
                                        <p:tgtEl>
                                          <p:spTgt spid="4">
                                            <p:txEl>
                                              <p:pRg st="6" end="6"/>
                                            </p:txEl>
                                          </p:spTgt>
                                        </p:tgtEl>
                                        <p:attrNameLst>
                                          <p:attrName>ppt_y</p:attrName>
                                        </p:attrNameLst>
                                      </p:cBhvr>
                                      <p:tavLst>
                                        <p:tav tm="0">
                                          <p:val>
                                            <p:strVal val="#ppt_y+.1"/>
                                          </p:val>
                                        </p:tav>
                                        <p:tav tm="100000">
                                          <p:val>
                                            <p:strVal val="#ppt_y"/>
                                          </p:val>
                                        </p:tav>
                                      </p:tavLst>
                                    </p:anim>
                                  </p:childTnLst>
                                </p:cTn>
                              </p:par>
                              <p:par>
                                <p:cTn id="31" presetID="21" presetClass="entr" presetSubtype="1" fill="hold" nodeType="withEffect">
                                  <p:stCondLst>
                                    <p:cond delay="100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34" fill="hold" display="0">
                  <p:stCondLst>
                    <p:cond delay="indefinite"/>
                  </p:stCondLst>
                </p:cTn>
                <p:tgtEl>
                  <p:spTgt spid="7"/>
                </p:tgtEl>
              </p:cMediaNode>
            </p:video>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Amendments Requiring Notarized Statement</a:t>
            </a:r>
          </a:p>
        </p:txBody>
      </p:sp>
      <p:pic>
        <p:nvPicPr>
          <p:cNvPr id="3" name="Picture 2"/>
          <p:cNvPicPr>
            <a:picLocks noChangeAspect="1"/>
          </p:cNvPicPr>
          <p:nvPr/>
        </p:nvPicPr>
        <p:blipFill>
          <a:blip r:embed="rId6"/>
          <a:stretch>
            <a:fillRect/>
          </a:stretch>
        </p:blipFill>
        <p:spPr>
          <a:xfrm>
            <a:off x="1333500" y="2438400"/>
            <a:ext cx="6096000" cy="3467100"/>
          </a:xfrm>
          <a:prstGeom prst="rect">
            <a:avLst/>
          </a:prstGeom>
        </p:spPr>
      </p:pic>
      <p:pic>
        <p:nvPicPr>
          <p:cNvPr id="4" name="tmpF34C">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52894" end="40037.0657"/>
                </p14:media>
              </p:ext>
              <p:ext uri="{42D2F446-02D8-4167-A562-619A0277C38B}">
                <p15:isNarration xmlns:p15="http://schemas.microsoft.com/office/powerpoint/2012/main" val="1"/>
              </p:ext>
            </p:extLst>
          </p:nvPr>
        </p:nvPicPr>
        <p:blipFill>
          <a:blip r:embed="rId7"/>
          <a:stretch>
            <a:fillRect/>
          </a:stretch>
        </p:blipFill>
        <p:spPr>
          <a:xfrm>
            <a:off x="10096500" y="0"/>
            <a:ext cx="228600" cy="228600"/>
          </a:xfrm>
          <a:prstGeom prst="rect">
            <a:avLst/>
          </a:prstGeom>
        </p:spPr>
      </p:pic>
    </p:spTree>
    <p:extLst>
      <p:ext uri="{BB962C8B-B14F-4D97-AF65-F5344CB8AC3E}">
        <p14:creationId xmlns:p14="http://schemas.microsoft.com/office/powerpoint/2010/main" val="962723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3321">
        <p15:prstTrans prst="drape"/>
      </p:transition>
    </mc:Choice>
    <mc:Fallback xmlns="">
      <p:transition spd="slow" advClick="0" advTm="133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par>
                          <p:cTn id="7" fill="hold">
                            <p:stCondLst>
                              <p:cond delay="2"/>
                            </p:stCondLst>
                            <p:childTnLst>
                              <p:par>
                                <p:cTn id="8" presetID="47"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0"/>
                                        <p:tgtEl>
                                          <p:spTgt spid="2"/>
                                        </p:tgtEl>
                                      </p:cBhvr>
                                    </p:animEffect>
                                    <p:anim calcmode="lin" valueType="num">
                                      <p:cBhvr>
                                        <p:cTn id="11" dur="3000" fill="hold"/>
                                        <p:tgtEl>
                                          <p:spTgt spid="2"/>
                                        </p:tgtEl>
                                        <p:attrNameLst>
                                          <p:attrName>ppt_x</p:attrName>
                                        </p:attrNameLst>
                                      </p:cBhvr>
                                      <p:tavLst>
                                        <p:tav tm="0">
                                          <p:val>
                                            <p:strVal val="#ppt_x"/>
                                          </p:val>
                                        </p:tav>
                                        <p:tav tm="100000">
                                          <p:val>
                                            <p:strVal val="#ppt_x"/>
                                          </p:val>
                                        </p:tav>
                                      </p:tavLst>
                                    </p:anim>
                                    <p:anim calcmode="lin" valueType="num">
                                      <p:cBhvr>
                                        <p:cTn id="12" dur="3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3002"/>
                            </p:stCondLst>
                            <p:childTnLst>
                              <p:par>
                                <p:cTn id="14" presetID="6" presetClass="entr" presetSubtype="16" fill="hold" nodeType="afterEffect">
                                  <p:stCondLst>
                                    <p:cond delay="150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7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7" fill="hold" display="0">
                  <p:stCondLst>
                    <p:cond delay="indefinite"/>
                  </p:stCondLst>
                </p:cTn>
                <p:tgtEl>
                  <p:spTgt spid="4"/>
                </p:tgtEl>
              </p:cMediaNode>
            </p:vide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3323|recordLength=13333|start=3564|end=13323|audioFormat={00001610-0000-0010-8000-00AA00389B71}|audioRate=44100|muted=false|volume=1|fadeIn=0|fadeOut=0|videoFormat={34363248-0000-0010-8000-00AA00389B71}|videoRate=15|videoWidth=256|videoHeight=256"/>
</p:tagLst>
</file>

<file path=ppt/tags/tag10.xml><?xml version="1.0" encoding="utf-8"?>
<p:tagLst xmlns:a="http://schemas.openxmlformats.org/drawingml/2006/main" xmlns:r="http://schemas.openxmlformats.org/officeDocument/2006/relationships" xmlns:p="http://schemas.openxmlformats.org/presentationml/2006/main">
  <p:tag name="TIMING" val="|3.943|13.808|12.337"/>
</p:tagLst>
</file>

<file path=ppt/tags/tag11.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42757|recordLength=77090|start=0|end=42757|audioFormat={00001610-0000-0010-8000-00AA00389B71}|audioRate=44100|muted=false|volume=0.8|fadeIn=0|fadeOut=0|videoFormat={34363248-0000-0010-8000-00AA00389B71}|videoRate=15|videoWidth=256|videoHeight=256"/>
</p:tagLst>
</file>

<file path=ppt/tags/tag12.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34338|recordLength=45399|start=0|end=34338|audioFormat={00001610-0000-0010-8000-00AA00389B71}|audioRate=44100|muted=false|volume=0.8|fadeIn=0|fadeOut=0|videoFormat={34363248-0000-0010-8000-00AA00389B71}|videoRate=15|videoWidth=256|videoHeight=256"/>
</p:tagLst>
</file>

<file path=ppt/tags/tag13.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8319|recordLength=18343|start=0|end=18319|audioFormat={00001610-0000-0010-8000-00AA00389B71}|audioRate=44100|muted=false|volume=0.8|fadeIn=0|fadeOut=0|videoFormat={34363248-0000-0010-8000-00AA00389B71}|videoRate=15|videoWidth=256|videoHeight=256"/>
</p:tagLst>
</file>

<file path=ppt/tags/tag2.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7344|recordLength=141920|start=660|end=25118|audioFormat={00001610-0000-0010-8000-00AA00389B71}|audioRate=44100|muted=false|volume=0.8|fadeIn=0|fadeOut=0|videoFormat={34363248-0000-0010-8000-00AA00389B71}|videoRate=15|videoWidth=256|videoHeight=256"/>
</p:tagLst>
</file>

<file path=ppt/tags/tag3.xml><?xml version="1.0" encoding="utf-8"?>
<p:tagLst xmlns:a="http://schemas.openxmlformats.org/drawingml/2006/main" xmlns:r="http://schemas.openxmlformats.org/officeDocument/2006/relationships" xmlns:p="http://schemas.openxmlformats.org/presentationml/2006/main">
  <p:tag name="ATHENA.MIXSHAPE" val="|streamable=true|audioOnly=true|recordStart=17344|recordEnd=45970|recordLength=141920|start=17344|end=45970|audioFormat={00001610-0000-0010-8000-00AA00389B71}|audioRate=44100|muted=false|volume=0.8|fadeIn=0|fadeOut=0|videoFormat={34363248-0000-0010-8000-00AA00389B71}|videoRate=15|videoWidth=256|videoHeight=256"/>
</p:tagLst>
</file>

<file path=ppt/tags/tag4.xml><?xml version="1.0" encoding="utf-8"?>
<p:tagLst xmlns:a="http://schemas.openxmlformats.org/drawingml/2006/main" xmlns:r="http://schemas.openxmlformats.org/officeDocument/2006/relationships" xmlns:p="http://schemas.openxmlformats.org/presentationml/2006/main">
  <p:tag name="ATHENA.MIXSHAPE" val="|streamable=true|audioOnly=true|recordStart=45970|recordEnd=72526|recordLength=141920|start=59495|end=72526|audioFormat={00001610-0000-0010-8000-00AA00389B71}|audioRate=44100|muted=false|volume=0.8|fadeIn=0|fadeOut=0|videoFormat={34363248-0000-0010-8000-00AA00389B71}|videoRate=15|videoWidth=256|videoHeight=256"/>
</p:tagLst>
</file>

<file path=ppt/tags/tag5.xml><?xml version="1.0" encoding="utf-8"?>
<p:tagLst xmlns:a="http://schemas.openxmlformats.org/drawingml/2006/main" xmlns:r="http://schemas.openxmlformats.org/officeDocument/2006/relationships" xmlns:p="http://schemas.openxmlformats.org/presentationml/2006/main">
  <p:tag name="ATHENA.MIXSHAPE" val="|streamable=true|audioOnly=true|recordStart=72526|recordEnd=90207|recordLength=141920|start=76587|end=90207|audioFormat={00001610-0000-0010-8000-00AA00389B71}|audioRate=44100|muted=false|volume=0.8|fadeIn=0|fadeOut=0|videoFormat={34363248-0000-0010-8000-00AA00389B71}|videoRate=15|videoWidth=256|videoHeight=256"/>
</p:tagLst>
</file>

<file path=ppt/tags/tag6.xml><?xml version="1.0" encoding="utf-8"?>
<p:tagLst xmlns:a="http://schemas.openxmlformats.org/drawingml/2006/main" xmlns:r="http://schemas.openxmlformats.org/officeDocument/2006/relationships" xmlns:p="http://schemas.openxmlformats.org/presentationml/2006/main">
  <p:tag name="ATHENA.MIXSHAPE" val="|streamable=true|audioOnly=true|recordStart=90207|recordEnd=110642|recordLength=141920|start=90207|end=110642|audioFormat={00001610-0000-0010-8000-00AA00389B71}|audioRate=44100|muted=false|volume=0.8|fadeIn=0|fadeOut=0|videoFormat={34363248-0000-0010-8000-00AA00389B71}|videoRate=15|videoWidth=256|videoHeight=256"/>
</p:tagLst>
</file>

<file path=ppt/tags/tag7.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21667|recordLength=106951|start=0|end=21667|audioFormat={00001610-0000-0010-8000-00AA00389B71}|audioRate=44100|muted=false|volume=0.8|fadeIn=0|fadeOut=0|videoFormat={34363248-0000-0010-8000-00AA00389B71}|videoRate=15|videoWidth=256|videoHeight=256"/>
</p:tagLst>
</file>

<file path=ppt/tags/tag8.xml><?xml version="1.0" encoding="utf-8"?>
<p:tagLst xmlns:a="http://schemas.openxmlformats.org/drawingml/2006/main" xmlns:r="http://schemas.openxmlformats.org/officeDocument/2006/relationships" xmlns:p="http://schemas.openxmlformats.org/presentationml/2006/main">
  <p:tag name="ATHENA.MIXSHAPE" val="|streamable=true|audioOnly=true|recordStart=21667|recordEnd=52894|recordLength=106951|start=21667|end=52894|audioFormat={00001610-0000-0010-8000-00AA00389B71}|audioRate=44100|muted=false|volume=0.8|fadeIn=0|fadeOut=0|videoFormat={34363248-0000-0010-8000-00AA00389B71}|videoRate=15|videoWidth=256|videoHeight=256"/>
</p:tagLst>
</file>

<file path=ppt/tags/tag9.xml><?xml version="1.0" encoding="utf-8"?>
<p:tagLst xmlns:a="http://schemas.openxmlformats.org/drawingml/2006/main" xmlns:r="http://schemas.openxmlformats.org/officeDocument/2006/relationships" xmlns:p="http://schemas.openxmlformats.org/presentationml/2006/main">
  <p:tag name="ATHENA.MIXSHAPE" val="|streamable=true|audioOnly=true|recordStart=52894|recordEnd=66914|recordLength=106951|start=52894|end=66914|audioFormat={00001610-0000-0010-8000-00AA00389B71}|audioRate=44100|muted=false|volume=0.8|fadeIn=0|fadeOut=0|videoFormat={34363248-0000-0010-8000-00AA00389B71}|videoRate=15|videoWidth=256|videoHeight=256"/>
</p:tagLst>
</file>

<file path=ppt/theme/theme1.xml><?xml version="1.0" encoding="utf-8"?>
<a:theme xmlns:a="http://schemas.openxmlformats.org/drawingml/2006/main" name="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DPH_PPT_TEMPLATE-1</Template>
  <TotalTime>6108</TotalTime>
  <Words>1031</Words>
  <Application>Microsoft Office PowerPoint</Application>
  <PresentationFormat>On-screen Show (4:3)</PresentationFormat>
  <Paragraphs>82</Paragraphs>
  <Slides>12</Slides>
  <Notes>12</Notes>
  <HiddenSlides>0</HiddenSlides>
  <MMClips>13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Narrow</vt:lpstr>
      <vt:lpstr>Calibri</vt:lpstr>
      <vt:lpstr>Comic Sans MS</vt:lpstr>
      <vt:lpstr>Segoe UI</vt:lpstr>
      <vt:lpstr>Times New Roman</vt:lpstr>
      <vt:lpstr>Verdana</vt:lpstr>
      <vt:lpstr>DPH_PPT_TEMPLATE-1</vt:lpstr>
      <vt:lpstr>PowerPoint Presentation</vt:lpstr>
      <vt:lpstr>PowerPoint Presentation</vt:lpstr>
      <vt:lpstr>PowerPoint Presentation</vt:lpstr>
      <vt:lpstr>Amendments Requested by Funeral Directors</vt:lpstr>
      <vt:lpstr> Amendments Requiring Court Order</vt:lpstr>
      <vt:lpstr>PowerPoint Presentation</vt:lpstr>
      <vt:lpstr>Amendments Requiring Medical Certifier Letterhead Stationery</vt:lpstr>
      <vt:lpstr>PowerPoint Presentation</vt:lpstr>
      <vt:lpstr>Amendments Requiring Notarized Statement</vt:lpstr>
      <vt:lpstr>PowerPoint Presentation</vt:lpstr>
      <vt:lpstr>Questions</vt:lpstr>
      <vt:lpstr>PowerPoint Presentation</vt:lpstr>
    </vt:vector>
  </TitlesOfParts>
  <Company>Georgia Department of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Davis</dc:creator>
  <cp:lastModifiedBy>Mayberry, DAndre</cp:lastModifiedBy>
  <cp:revision>473</cp:revision>
  <cp:lastPrinted>2016-06-09T19:45:03Z</cp:lastPrinted>
  <dcterms:created xsi:type="dcterms:W3CDTF">2014-03-11T14:24:55Z</dcterms:created>
  <dcterms:modified xsi:type="dcterms:W3CDTF">2016-07-01T13:24:46Z</dcterms:modified>
  <cp:contentStatus/>
</cp:coreProperties>
</file>