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2" r:id="rId1"/>
  </p:sldMasterIdLst>
  <p:notesMasterIdLst>
    <p:notesMasterId r:id="rId20"/>
  </p:notesMasterIdLst>
  <p:handoutMasterIdLst>
    <p:handoutMasterId r:id="rId21"/>
  </p:handoutMasterIdLst>
  <p:sldIdLst>
    <p:sldId id="326" r:id="rId2"/>
    <p:sldId id="325" r:id="rId3"/>
    <p:sldId id="374" r:id="rId4"/>
    <p:sldId id="273" r:id="rId5"/>
    <p:sldId id="274" r:id="rId6"/>
    <p:sldId id="369" r:id="rId7"/>
    <p:sldId id="371" r:id="rId8"/>
    <p:sldId id="373" r:id="rId9"/>
    <p:sldId id="382" r:id="rId10"/>
    <p:sldId id="375" r:id="rId11"/>
    <p:sldId id="376" r:id="rId12"/>
    <p:sldId id="377" r:id="rId13"/>
    <p:sldId id="378" r:id="rId14"/>
    <p:sldId id="379" r:id="rId15"/>
    <p:sldId id="380" r:id="rId16"/>
    <p:sldId id="381" r:id="rId17"/>
    <p:sldId id="383" r:id="rId18"/>
    <p:sldId id="370" r:id="rId19"/>
  </p:sldIdLst>
  <p:sldSz cx="12192000" cy="6858000"/>
  <p:notesSz cx="7026275" cy="93122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33">
          <p15:clr>
            <a:srgbClr val="A4A3A4"/>
          </p15:clr>
        </p15:guide>
        <p15:guide id="2" pos="221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388" autoAdjust="0"/>
    <p:restoredTop sz="70197" autoAdjust="0"/>
  </p:normalViewPr>
  <p:slideViewPr>
    <p:cSldViewPr>
      <p:cViewPr varScale="1">
        <p:scale>
          <a:sx n="74" d="100"/>
          <a:sy n="74" d="100"/>
        </p:scale>
        <p:origin x="396" y="78"/>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52" d="100"/>
          <a:sy n="52" d="100"/>
        </p:scale>
        <p:origin x="-2820" y="-96"/>
      </p:cViewPr>
      <p:guideLst>
        <p:guide orient="horz" pos="2933"/>
        <p:guide pos="2213"/>
      </p:guideLst>
    </p:cSldViewPr>
  </p:notesViewPr>
  <p:gridSpacing cx="38100" cy="3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44245" cy="466088"/>
          </a:xfrm>
          <a:prstGeom prst="rect">
            <a:avLst/>
          </a:prstGeom>
        </p:spPr>
        <p:txBody>
          <a:bodyPr vert="horz" lIns="91027" tIns="45514" rIns="91027" bIns="45514" rtlCol="0"/>
          <a:lstStyle>
            <a:lvl1pPr algn="l">
              <a:defRPr sz="1200"/>
            </a:lvl1pPr>
          </a:lstStyle>
          <a:p>
            <a:endParaRPr lang="en-US"/>
          </a:p>
        </p:txBody>
      </p:sp>
      <p:sp>
        <p:nvSpPr>
          <p:cNvPr id="3" name="Date Placeholder 2"/>
          <p:cNvSpPr>
            <a:spLocks noGrp="1"/>
          </p:cNvSpPr>
          <p:nvPr>
            <p:ph type="dt" sz="quarter" idx="1"/>
          </p:nvPr>
        </p:nvSpPr>
        <p:spPr>
          <a:xfrm>
            <a:off x="3980451" y="2"/>
            <a:ext cx="3044244" cy="466088"/>
          </a:xfrm>
          <a:prstGeom prst="rect">
            <a:avLst/>
          </a:prstGeom>
        </p:spPr>
        <p:txBody>
          <a:bodyPr vert="horz" lIns="91027" tIns="45514" rIns="91027" bIns="45514" rtlCol="0"/>
          <a:lstStyle>
            <a:lvl1pPr algn="r">
              <a:defRPr sz="1200"/>
            </a:lvl1pPr>
          </a:lstStyle>
          <a:p>
            <a:fld id="{02C4A93D-D55C-4573-92C6-D188E9D53D32}" type="datetimeFigureOut">
              <a:rPr lang="en-US" smtClean="0"/>
              <a:t>4/13/2018</a:t>
            </a:fld>
            <a:endParaRPr lang="en-US"/>
          </a:p>
        </p:txBody>
      </p:sp>
      <p:sp>
        <p:nvSpPr>
          <p:cNvPr id="4" name="Footer Placeholder 3"/>
          <p:cNvSpPr>
            <a:spLocks noGrp="1"/>
          </p:cNvSpPr>
          <p:nvPr>
            <p:ph type="ftr" sz="quarter" idx="2"/>
          </p:nvPr>
        </p:nvSpPr>
        <p:spPr>
          <a:xfrm>
            <a:off x="2" y="8844610"/>
            <a:ext cx="3044245" cy="466088"/>
          </a:xfrm>
          <a:prstGeom prst="rect">
            <a:avLst/>
          </a:prstGeom>
        </p:spPr>
        <p:txBody>
          <a:bodyPr vert="horz" lIns="91027" tIns="45514" rIns="91027" bIns="45514" rtlCol="0" anchor="b"/>
          <a:lstStyle>
            <a:lvl1pPr algn="l">
              <a:defRPr sz="1200"/>
            </a:lvl1pPr>
          </a:lstStyle>
          <a:p>
            <a:endParaRPr lang="en-US"/>
          </a:p>
        </p:txBody>
      </p:sp>
      <p:sp>
        <p:nvSpPr>
          <p:cNvPr id="5" name="Slide Number Placeholder 4"/>
          <p:cNvSpPr>
            <a:spLocks noGrp="1"/>
          </p:cNvSpPr>
          <p:nvPr>
            <p:ph type="sldNum" sz="quarter" idx="3"/>
          </p:nvPr>
        </p:nvSpPr>
        <p:spPr>
          <a:xfrm>
            <a:off x="3980451" y="8844610"/>
            <a:ext cx="3044244" cy="466088"/>
          </a:xfrm>
          <a:prstGeom prst="rect">
            <a:avLst/>
          </a:prstGeom>
        </p:spPr>
        <p:txBody>
          <a:bodyPr vert="horz" lIns="91027" tIns="45514" rIns="91027" bIns="45514" rtlCol="0" anchor="b"/>
          <a:lstStyle>
            <a:lvl1pPr algn="r">
              <a:defRPr sz="1200"/>
            </a:lvl1pPr>
          </a:lstStyle>
          <a:p>
            <a:fld id="{3F7A23DD-27D8-41A9-8085-7AFE5AFB2975}" type="slidenum">
              <a:rPr lang="en-US" smtClean="0"/>
              <a:t>‹#›</a:t>
            </a:fld>
            <a:endParaRPr lang="en-US"/>
          </a:p>
        </p:txBody>
      </p:sp>
    </p:spTree>
    <p:extLst>
      <p:ext uri="{BB962C8B-B14F-4D97-AF65-F5344CB8AC3E}">
        <p14:creationId xmlns:p14="http://schemas.microsoft.com/office/powerpoint/2010/main" val="36588151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3"/>
            <a:ext cx="3045356" cy="465931"/>
          </a:xfrm>
          <a:prstGeom prst="rect">
            <a:avLst/>
          </a:prstGeom>
        </p:spPr>
        <p:txBody>
          <a:bodyPr vert="horz" lIns="91601" tIns="45801" rIns="91601" bIns="45801" rtlCol="0"/>
          <a:lstStyle>
            <a:lvl1pPr algn="l">
              <a:defRPr sz="1200"/>
            </a:lvl1pPr>
          </a:lstStyle>
          <a:p>
            <a:endParaRPr lang="en-US"/>
          </a:p>
        </p:txBody>
      </p:sp>
      <p:sp>
        <p:nvSpPr>
          <p:cNvPr id="3" name="Date Placeholder 2"/>
          <p:cNvSpPr>
            <a:spLocks noGrp="1"/>
          </p:cNvSpPr>
          <p:nvPr>
            <p:ph type="dt" idx="1"/>
          </p:nvPr>
        </p:nvSpPr>
        <p:spPr>
          <a:xfrm>
            <a:off x="3979332" y="3"/>
            <a:ext cx="3045356" cy="465931"/>
          </a:xfrm>
          <a:prstGeom prst="rect">
            <a:avLst/>
          </a:prstGeom>
        </p:spPr>
        <p:txBody>
          <a:bodyPr vert="horz" lIns="91601" tIns="45801" rIns="91601" bIns="45801" rtlCol="0"/>
          <a:lstStyle>
            <a:lvl1pPr algn="r">
              <a:defRPr sz="1200"/>
            </a:lvl1pPr>
          </a:lstStyle>
          <a:p>
            <a:fld id="{5192B684-04C1-4CA1-AF86-C21FAE398F41}" type="datetimeFigureOut">
              <a:rPr lang="en-US" smtClean="0"/>
              <a:t>4/13/2018</a:t>
            </a:fld>
            <a:endParaRPr lang="en-US"/>
          </a:p>
        </p:txBody>
      </p:sp>
      <p:sp>
        <p:nvSpPr>
          <p:cNvPr id="4" name="Slide Image Placeholder 3"/>
          <p:cNvSpPr>
            <a:spLocks noGrp="1" noRot="1" noChangeAspect="1"/>
          </p:cNvSpPr>
          <p:nvPr>
            <p:ph type="sldImg" idx="2"/>
          </p:nvPr>
        </p:nvSpPr>
        <p:spPr>
          <a:xfrm>
            <a:off x="409575" y="698500"/>
            <a:ext cx="6207125" cy="3490913"/>
          </a:xfrm>
          <a:prstGeom prst="rect">
            <a:avLst/>
          </a:prstGeom>
          <a:noFill/>
          <a:ln w="12700">
            <a:solidFill>
              <a:prstClr val="black"/>
            </a:solidFill>
          </a:ln>
        </p:spPr>
        <p:txBody>
          <a:bodyPr vert="horz" lIns="91601" tIns="45801" rIns="91601" bIns="45801" rtlCol="0" anchor="ctr"/>
          <a:lstStyle/>
          <a:p>
            <a:endParaRPr lang="en-US"/>
          </a:p>
        </p:txBody>
      </p:sp>
      <p:sp>
        <p:nvSpPr>
          <p:cNvPr id="5" name="Notes Placeholder 4"/>
          <p:cNvSpPr>
            <a:spLocks noGrp="1"/>
          </p:cNvSpPr>
          <p:nvPr>
            <p:ph type="body" sz="quarter" idx="3"/>
          </p:nvPr>
        </p:nvSpPr>
        <p:spPr>
          <a:xfrm>
            <a:off x="703265" y="4423969"/>
            <a:ext cx="5619747" cy="4190206"/>
          </a:xfrm>
          <a:prstGeom prst="rect">
            <a:avLst/>
          </a:prstGeom>
        </p:spPr>
        <p:txBody>
          <a:bodyPr vert="horz" lIns="91601" tIns="45801" rIns="91601" bIns="4580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44757"/>
            <a:ext cx="3045356" cy="465931"/>
          </a:xfrm>
          <a:prstGeom prst="rect">
            <a:avLst/>
          </a:prstGeom>
        </p:spPr>
        <p:txBody>
          <a:bodyPr vert="horz" lIns="91601" tIns="45801" rIns="91601" bIns="45801" rtlCol="0" anchor="b"/>
          <a:lstStyle>
            <a:lvl1pPr algn="l">
              <a:defRPr sz="1200"/>
            </a:lvl1pPr>
          </a:lstStyle>
          <a:p>
            <a:endParaRPr lang="en-US"/>
          </a:p>
        </p:txBody>
      </p:sp>
      <p:sp>
        <p:nvSpPr>
          <p:cNvPr id="7" name="Slide Number Placeholder 6"/>
          <p:cNvSpPr>
            <a:spLocks noGrp="1"/>
          </p:cNvSpPr>
          <p:nvPr>
            <p:ph type="sldNum" sz="quarter" idx="5"/>
          </p:nvPr>
        </p:nvSpPr>
        <p:spPr>
          <a:xfrm>
            <a:off x="3979332" y="8844757"/>
            <a:ext cx="3045356" cy="465931"/>
          </a:xfrm>
          <a:prstGeom prst="rect">
            <a:avLst/>
          </a:prstGeom>
        </p:spPr>
        <p:txBody>
          <a:bodyPr vert="horz" lIns="91601" tIns="45801" rIns="91601" bIns="45801" rtlCol="0" anchor="b"/>
          <a:lstStyle>
            <a:lvl1pPr algn="r">
              <a:defRPr sz="1200"/>
            </a:lvl1pPr>
          </a:lstStyle>
          <a:p>
            <a:fld id="{2C298132-392D-4F04-83CD-DB040128B695}" type="slidenum">
              <a:rPr lang="en-US" smtClean="0"/>
              <a:t>‹#›</a:t>
            </a:fld>
            <a:endParaRPr lang="en-US"/>
          </a:p>
        </p:txBody>
      </p:sp>
    </p:spTree>
    <p:extLst>
      <p:ext uri="{BB962C8B-B14F-4D97-AF65-F5344CB8AC3E}">
        <p14:creationId xmlns:p14="http://schemas.microsoft.com/office/powerpoint/2010/main" val="2423972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7125" cy="3490913"/>
          </a:xfrm>
        </p:spPr>
      </p:sp>
      <p:sp>
        <p:nvSpPr>
          <p:cNvPr id="3" name="Notes Placeholder 2"/>
          <p:cNvSpPr>
            <a:spLocks noGrp="1"/>
          </p:cNvSpPr>
          <p:nvPr>
            <p:ph type="body" idx="1"/>
          </p:nvPr>
        </p:nvSpPr>
        <p:spPr/>
        <p:txBody>
          <a:bodyPr/>
          <a:lstStyle/>
          <a:p>
            <a:r>
              <a:rPr lang="en-US" dirty="0"/>
              <a:t>Greetings, this presentation will cover</a:t>
            </a:r>
            <a:r>
              <a:rPr lang="en-US" baseline="0" dirty="0"/>
              <a:t> the State Office of Vital Records, death record amendment process. </a:t>
            </a:r>
            <a:endParaRPr lang="en-US" dirty="0"/>
          </a:p>
        </p:txBody>
      </p:sp>
      <p:sp>
        <p:nvSpPr>
          <p:cNvPr id="4" name="Slide Number Placeholder 3"/>
          <p:cNvSpPr>
            <a:spLocks noGrp="1"/>
          </p:cNvSpPr>
          <p:nvPr>
            <p:ph type="sldNum" sz="quarter" idx="10"/>
          </p:nvPr>
        </p:nvSpPr>
        <p:spPr/>
        <p:txBody>
          <a:bodyPr/>
          <a:lstStyle/>
          <a:p>
            <a:fld id="{2C298132-392D-4F04-83CD-DB040128B695}" type="slidenum">
              <a:rPr lang="en-US" smtClean="0"/>
              <a:t>1</a:t>
            </a:fld>
            <a:endParaRPr lang="en-US"/>
          </a:p>
        </p:txBody>
      </p:sp>
    </p:spTree>
    <p:extLst>
      <p:ext uri="{BB962C8B-B14F-4D97-AF65-F5344CB8AC3E}">
        <p14:creationId xmlns:p14="http://schemas.microsoft.com/office/powerpoint/2010/main" val="31497363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137">
              <a:defRPr/>
            </a:pPr>
            <a:r>
              <a:rPr lang="en-US" dirty="0"/>
              <a:t>You may say to yourself – this is interesting and thanks for sharing this story…… but you’re probably also asking - why is the electronic process and timing so important and why should I care as a local registrar?</a:t>
            </a:r>
          </a:p>
          <a:p>
            <a:pPr defTabSz="916137">
              <a:defRPr/>
            </a:pPr>
            <a:endParaRPr lang="en-US" dirty="0"/>
          </a:p>
          <a:p>
            <a:pPr defTabSz="916137">
              <a:defRPr/>
            </a:pPr>
            <a:r>
              <a:rPr lang="en-US" b="1" dirty="0"/>
              <a:t>I’ll share with you four major reasons.</a:t>
            </a:r>
            <a:endParaRPr lang="en-US" dirty="0"/>
          </a:p>
          <a:p>
            <a:pPr defTabSz="916137">
              <a:defRPr/>
            </a:pPr>
            <a:endParaRPr lang="en-US" dirty="0"/>
          </a:p>
        </p:txBody>
      </p:sp>
      <p:sp>
        <p:nvSpPr>
          <p:cNvPr id="4" name="Slide Number Placeholder 3"/>
          <p:cNvSpPr>
            <a:spLocks noGrp="1"/>
          </p:cNvSpPr>
          <p:nvPr>
            <p:ph type="sldNum" sz="quarter" idx="10"/>
          </p:nvPr>
        </p:nvSpPr>
        <p:spPr/>
        <p:txBody>
          <a:bodyPr/>
          <a:lstStyle/>
          <a:p>
            <a:fld id="{2C298132-392D-4F04-83CD-DB040128B695}" type="slidenum">
              <a:rPr lang="en-US" smtClean="0"/>
              <a:t>10</a:t>
            </a:fld>
            <a:endParaRPr lang="en-US"/>
          </a:p>
        </p:txBody>
      </p:sp>
    </p:spTree>
    <p:extLst>
      <p:ext uri="{BB962C8B-B14F-4D97-AF65-F5344CB8AC3E}">
        <p14:creationId xmlns:p14="http://schemas.microsoft.com/office/powerpoint/2010/main" val="17997252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137">
              <a:defRPr/>
            </a:pPr>
            <a:r>
              <a:rPr lang="en-US" dirty="0"/>
              <a:t>Currently, you get the physician’s information on paper and you are keystroking that into the system.  Imagine a process where the physician enters their own data, and then you review for completeness, do a quality check, accept and release the record and register it in less than 30 seconds.   In other words, getting the physicians online rather than “on paper” gives you the advantage of registering a record in 30 seconds rather than 10 or 15 or 30 minutes.</a:t>
            </a:r>
          </a:p>
          <a:p>
            <a:pPr defTabSz="916137">
              <a:defRPr/>
            </a:pPr>
            <a:endParaRPr lang="en-US" dirty="0"/>
          </a:p>
          <a:p>
            <a:pPr defTabSz="916137">
              <a:defRPr/>
            </a:pPr>
            <a:r>
              <a:rPr lang="en-US" dirty="0"/>
              <a:t>We know that a completely electronic process, from the funeral home, to the physician, to the registrar, is a faster, more efficient, and higher quality process less prone to errors.    That’s why we are pursuing docs and regulation at the state level.  Electronic = faster.  And, f</a:t>
            </a:r>
            <a:r>
              <a:rPr lang="en-US" u="sng" dirty="0"/>
              <a:t>aster in this case is indeed better</a:t>
            </a:r>
            <a:r>
              <a:rPr lang="en-US" dirty="0"/>
              <a:t>.  </a:t>
            </a:r>
          </a:p>
        </p:txBody>
      </p:sp>
      <p:sp>
        <p:nvSpPr>
          <p:cNvPr id="4" name="Slide Number Placeholder 3"/>
          <p:cNvSpPr>
            <a:spLocks noGrp="1"/>
          </p:cNvSpPr>
          <p:nvPr>
            <p:ph type="sldNum" sz="quarter" idx="10"/>
          </p:nvPr>
        </p:nvSpPr>
        <p:spPr/>
        <p:txBody>
          <a:bodyPr/>
          <a:lstStyle/>
          <a:p>
            <a:fld id="{2C298132-392D-4F04-83CD-DB040128B695}" type="slidenum">
              <a:rPr lang="en-US" smtClean="0"/>
              <a:t>11</a:t>
            </a:fld>
            <a:endParaRPr lang="en-US"/>
          </a:p>
        </p:txBody>
      </p:sp>
    </p:spTree>
    <p:extLst>
      <p:ext uri="{BB962C8B-B14F-4D97-AF65-F5344CB8AC3E}">
        <p14:creationId xmlns:p14="http://schemas.microsoft.com/office/powerpoint/2010/main" val="9538524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Secondly, and probably most importantly, grieving families need a death certificate to take care of financial affairs.  Widows and widowers need to be able to enter their spouses’ bank accounts and mortgages.   They need the death certificate to file for insurance, or to have the funeral home file on their behalf. Additionally, minor children can apply for benefits once a death certificate has been issued.   </a:t>
            </a:r>
          </a:p>
          <a:p>
            <a:r>
              <a:rPr lang="en-US" dirty="0"/>
              <a:t> </a:t>
            </a:r>
          </a:p>
          <a:p>
            <a:r>
              <a:rPr lang="en-US" dirty="0"/>
              <a:t>Often, financial institutions are not immediately made aware that their customer is deceased.  Until the institution receives word that the individual has passed, the account remains active.   </a:t>
            </a:r>
          </a:p>
        </p:txBody>
      </p:sp>
      <p:sp>
        <p:nvSpPr>
          <p:cNvPr id="4" name="Slide Number Placeholder 3"/>
          <p:cNvSpPr>
            <a:spLocks noGrp="1"/>
          </p:cNvSpPr>
          <p:nvPr>
            <p:ph type="sldNum" sz="quarter" idx="10"/>
          </p:nvPr>
        </p:nvSpPr>
        <p:spPr/>
        <p:txBody>
          <a:bodyPr/>
          <a:lstStyle/>
          <a:p>
            <a:fld id="{2C298132-392D-4F04-83CD-DB040128B695}" type="slidenum">
              <a:rPr lang="en-US" smtClean="0"/>
              <a:t>12</a:t>
            </a:fld>
            <a:endParaRPr lang="en-US"/>
          </a:p>
        </p:txBody>
      </p:sp>
    </p:spTree>
    <p:extLst>
      <p:ext uri="{BB962C8B-B14F-4D97-AF65-F5344CB8AC3E}">
        <p14:creationId xmlns:p14="http://schemas.microsoft.com/office/powerpoint/2010/main" val="39710441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137">
              <a:defRPr/>
            </a:pPr>
            <a:r>
              <a:rPr lang="en-US" dirty="0"/>
              <a:t>Thirdly, the death records are aggregated for your counties and used for surveillance purposes by public health.  Meaning, if we have timely death data, then we can identify and manage an outbreak of disease and or death trends in your local area.  </a:t>
            </a:r>
          </a:p>
        </p:txBody>
      </p:sp>
      <p:sp>
        <p:nvSpPr>
          <p:cNvPr id="4" name="Slide Number Placeholder 3"/>
          <p:cNvSpPr>
            <a:spLocks noGrp="1"/>
          </p:cNvSpPr>
          <p:nvPr>
            <p:ph type="sldNum" sz="quarter" idx="10"/>
          </p:nvPr>
        </p:nvSpPr>
        <p:spPr/>
        <p:txBody>
          <a:bodyPr/>
          <a:lstStyle/>
          <a:p>
            <a:fld id="{2C298132-392D-4F04-83CD-DB040128B695}" type="slidenum">
              <a:rPr lang="en-US" smtClean="0"/>
              <a:t>13</a:t>
            </a:fld>
            <a:endParaRPr lang="en-US"/>
          </a:p>
        </p:txBody>
      </p:sp>
    </p:spTree>
    <p:extLst>
      <p:ext uri="{BB962C8B-B14F-4D97-AF65-F5344CB8AC3E}">
        <p14:creationId xmlns:p14="http://schemas.microsoft.com/office/powerpoint/2010/main" val="6568754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finally, the fourth reason is fraud prevention.  The sooner you are able to register a record locally and get it into the system, the sooner we, as the State Office can send that record to Social Security.  The sooner they get the record and disable the SSN, the better we can ensure that the decedent’s identity can’t be stolen.   Did you know that until a spouse or a beneficiary notifies the banks, credit reporting agencies, and creditors, they do not know of a death and the accounts of the deceased will remain open.  An active credit file will stay open for up to 10 years without activity even after the credit holder is deceased.  </a:t>
            </a:r>
          </a:p>
          <a:p>
            <a:r>
              <a:rPr lang="en-US" dirty="0"/>
              <a:t> </a:t>
            </a:r>
          </a:p>
          <a:p>
            <a:r>
              <a:rPr lang="en-US" dirty="0"/>
              <a:t>Identity thieves look for these types of opportunities and attempt to deceptively use the SSN of a deceased person.   According to the IRS, about 2.5 million deceased Americans each year get their identities stolen -- amounting to a rate of more than 2,000 stolen identities a day.  Thieves will troll the obituaries, use the internet to link to a SSN, and apply for credit cards, loans, banking accounts in the decedent’s name.</a:t>
            </a:r>
          </a:p>
          <a:p>
            <a:endParaRPr lang="en-US" dirty="0"/>
          </a:p>
        </p:txBody>
      </p:sp>
      <p:sp>
        <p:nvSpPr>
          <p:cNvPr id="4" name="Slide Number Placeholder 3"/>
          <p:cNvSpPr>
            <a:spLocks noGrp="1"/>
          </p:cNvSpPr>
          <p:nvPr>
            <p:ph type="sldNum" sz="quarter" idx="10"/>
          </p:nvPr>
        </p:nvSpPr>
        <p:spPr/>
        <p:txBody>
          <a:bodyPr/>
          <a:lstStyle/>
          <a:p>
            <a:fld id="{2C298132-392D-4F04-83CD-DB040128B695}" type="slidenum">
              <a:rPr lang="en-US" smtClean="0"/>
              <a:t>14</a:t>
            </a:fld>
            <a:endParaRPr lang="en-US"/>
          </a:p>
        </p:txBody>
      </p:sp>
    </p:spTree>
    <p:extLst>
      <p:ext uri="{BB962C8B-B14F-4D97-AF65-F5344CB8AC3E}">
        <p14:creationId xmlns:p14="http://schemas.microsoft.com/office/powerpoint/2010/main" val="24516877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137">
              <a:defRPr/>
            </a:pPr>
            <a:r>
              <a:rPr lang="en-US" dirty="0"/>
              <a:t>So, while we are working at the state level on getting physicians onboard and updating our regulation, we also thought it important to provide you with a local view of what is going on in your county relative to death registration.  Why?  Because deaths are managed locally.    The funeral home is local.  The physician is local.  The family needing the certificate is local.  </a:t>
            </a:r>
          </a:p>
        </p:txBody>
      </p:sp>
      <p:sp>
        <p:nvSpPr>
          <p:cNvPr id="4" name="Slide Number Placeholder 3"/>
          <p:cNvSpPr>
            <a:spLocks noGrp="1"/>
          </p:cNvSpPr>
          <p:nvPr>
            <p:ph type="sldNum" sz="quarter" idx="10"/>
          </p:nvPr>
        </p:nvSpPr>
        <p:spPr/>
        <p:txBody>
          <a:bodyPr/>
          <a:lstStyle/>
          <a:p>
            <a:fld id="{2C298132-392D-4F04-83CD-DB040128B695}" type="slidenum">
              <a:rPr lang="en-US" smtClean="0"/>
              <a:t>15</a:t>
            </a:fld>
            <a:endParaRPr lang="en-US"/>
          </a:p>
        </p:txBody>
      </p:sp>
    </p:spTree>
    <p:extLst>
      <p:ext uri="{BB962C8B-B14F-4D97-AF65-F5344CB8AC3E}">
        <p14:creationId xmlns:p14="http://schemas.microsoft.com/office/powerpoint/2010/main" val="36256399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 </a:t>
            </a:r>
            <a:r>
              <a:rPr lang="en-US" dirty="0"/>
              <a:t>you will see a new tool that enables you to observe, track, and trend deaths in your county.  As you use the tool, you may have ideas on how to improve the process cycle time locally.  Or, you may identify some physicians in your county that need to be on GAVERS.  Your ability to see the local data makes it better for the constituents you serve.  And better for the health of Georgia overall. </a:t>
            </a:r>
          </a:p>
        </p:txBody>
      </p:sp>
      <p:sp>
        <p:nvSpPr>
          <p:cNvPr id="4" name="Slide Number Placeholder 3"/>
          <p:cNvSpPr>
            <a:spLocks noGrp="1"/>
          </p:cNvSpPr>
          <p:nvPr>
            <p:ph type="sldNum" sz="quarter" idx="10"/>
          </p:nvPr>
        </p:nvSpPr>
        <p:spPr/>
        <p:txBody>
          <a:bodyPr/>
          <a:lstStyle/>
          <a:p>
            <a:fld id="{2C298132-392D-4F04-83CD-DB040128B695}" type="slidenum">
              <a:rPr lang="en-US" smtClean="0"/>
              <a:t>16</a:t>
            </a:fld>
            <a:endParaRPr lang="en-US"/>
          </a:p>
        </p:txBody>
      </p:sp>
    </p:spTree>
    <p:extLst>
      <p:ext uri="{BB962C8B-B14F-4D97-AF65-F5344CB8AC3E}">
        <p14:creationId xmlns:p14="http://schemas.microsoft.com/office/powerpoint/2010/main" val="33091845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298132-392D-4F04-83CD-DB040128B695}" type="slidenum">
              <a:rPr lang="en-US" smtClean="0"/>
              <a:t>17</a:t>
            </a:fld>
            <a:endParaRPr lang="en-US"/>
          </a:p>
        </p:txBody>
      </p:sp>
    </p:spTree>
    <p:extLst>
      <p:ext uri="{BB962C8B-B14F-4D97-AF65-F5344CB8AC3E}">
        <p14:creationId xmlns:p14="http://schemas.microsoft.com/office/powerpoint/2010/main" val="29433413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7125" cy="3490913"/>
          </a:xfrm>
        </p:spPr>
      </p:sp>
      <p:sp>
        <p:nvSpPr>
          <p:cNvPr id="3" name="Notes Placeholder 2"/>
          <p:cNvSpPr>
            <a:spLocks noGrp="1"/>
          </p:cNvSpPr>
          <p:nvPr>
            <p:ph type="body" idx="1"/>
          </p:nvPr>
        </p:nvSpPr>
        <p:spPr/>
        <p:txBody>
          <a:bodyPr/>
          <a:lstStyle/>
          <a:p>
            <a:r>
              <a:rPr lang="en-US" dirty="0" smtClean="0"/>
              <a:t>Thank</a:t>
            </a:r>
            <a:r>
              <a:rPr lang="en-US" baseline="0" dirty="0" smtClean="0"/>
              <a:t> you watching the death record amendment process presentation. We are looking forward to serving YOU. </a:t>
            </a:r>
            <a:endParaRPr lang="en-US" dirty="0"/>
          </a:p>
        </p:txBody>
      </p:sp>
      <p:sp>
        <p:nvSpPr>
          <p:cNvPr id="4" name="Slide Number Placeholder 3"/>
          <p:cNvSpPr>
            <a:spLocks noGrp="1"/>
          </p:cNvSpPr>
          <p:nvPr>
            <p:ph type="sldNum" sz="quarter" idx="10"/>
          </p:nvPr>
        </p:nvSpPr>
        <p:spPr/>
        <p:txBody>
          <a:bodyPr/>
          <a:lstStyle/>
          <a:p>
            <a:pPr>
              <a:defRPr/>
            </a:pPr>
            <a:fld id="{A60BC80C-DD1F-4A87-970B-0998536A15DD}" type="slidenum">
              <a:rPr lang="en-US" smtClean="0"/>
              <a:pPr>
                <a:defRPr/>
              </a:pPr>
              <a:t>18</a:t>
            </a:fld>
            <a:endParaRPr lang="en-US" dirty="0"/>
          </a:p>
        </p:txBody>
      </p:sp>
    </p:spTree>
    <p:extLst>
      <p:ext uri="{BB962C8B-B14F-4D97-AF65-F5344CB8AC3E}">
        <p14:creationId xmlns:p14="http://schemas.microsoft.com/office/powerpoint/2010/main" val="3240182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7125" cy="3490913"/>
          </a:xfrm>
        </p:spPr>
      </p:sp>
      <p:sp>
        <p:nvSpPr>
          <p:cNvPr id="3" name="Notes Placeholder 2"/>
          <p:cNvSpPr>
            <a:spLocks noGrp="1"/>
          </p:cNvSpPr>
          <p:nvPr>
            <p:ph type="body" idx="1"/>
          </p:nvPr>
        </p:nvSpPr>
        <p:spPr/>
        <p:txBody>
          <a:bodyPr/>
          <a:lstStyle/>
          <a:p>
            <a:pPr defTabSz="916137">
              <a:defRPr/>
            </a:pPr>
            <a:r>
              <a:rPr lang="en-US" dirty="0"/>
              <a:t>This process can be somewhat complex because it is touched and handled by 3 individuals locally – the funeral home, the physician, and the local county registrar.    3 stops, 2 handoffs, and different vehicles for sharing data – electronically through GAVERS, drop to paper, and fax.   </a:t>
            </a:r>
          </a:p>
          <a:p>
            <a:endParaRPr lang="en-US" dirty="0"/>
          </a:p>
        </p:txBody>
      </p:sp>
      <p:sp>
        <p:nvSpPr>
          <p:cNvPr id="4" name="Slide Number Placeholder 3"/>
          <p:cNvSpPr>
            <a:spLocks noGrp="1"/>
          </p:cNvSpPr>
          <p:nvPr>
            <p:ph type="sldNum" sz="quarter" idx="10"/>
          </p:nvPr>
        </p:nvSpPr>
        <p:spPr/>
        <p:txBody>
          <a:bodyPr/>
          <a:lstStyle/>
          <a:p>
            <a:fld id="{2C298132-392D-4F04-83CD-DB040128B695}" type="slidenum">
              <a:rPr lang="en-US" smtClean="0"/>
              <a:t>2</a:t>
            </a:fld>
            <a:endParaRPr lang="en-US"/>
          </a:p>
        </p:txBody>
      </p:sp>
    </p:spTree>
    <p:extLst>
      <p:ext uri="{BB962C8B-B14F-4D97-AF65-F5344CB8AC3E}">
        <p14:creationId xmlns:p14="http://schemas.microsoft.com/office/powerpoint/2010/main" val="2597037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t>
            </a:r>
            <a:r>
              <a:rPr lang="en-US" dirty="0"/>
              <a:t>he State Office tracks everything.  So it probably comes as no surprise to you that we track the process and cycle time of death registration.  We believe that understanding the trends and truth of the data allow us to improve processes.  Data can also help you understand how your process is working locally. </a:t>
            </a:r>
          </a:p>
        </p:txBody>
      </p:sp>
      <p:sp>
        <p:nvSpPr>
          <p:cNvPr id="4" name="Slide Number Placeholder 3"/>
          <p:cNvSpPr>
            <a:spLocks noGrp="1"/>
          </p:cNvSpPr>
          <p:nvPr>
            <p:ph type="sldNum" sz="quarter" idx="10"/>
          </p:nvPr>
        </p:nvSpPr>
        <p:spPr/>
        <p:txBody>
          <a:bodyPr/>
          <a:lstStyle/>
          <a:p>
            <a:fld id="{2C298132-392D-4F04-83CD-DB040128B695}" type="slidenum">
              <a:rPr lang="en-US" smtClean="0"/>
              <a:t>3</a:t>
            </a:fld>
            <a:endParaRPr lang="en-US"/>
          </a:p>
        </p:txBody>
      </p:sp>
    </p:spTree>
    <p:extLst>
      <p:ext uri="{BB962C8B-B14F-4D97-AF65-F5344CB8AC3E}">
        <p14:creationId xmlns:p14="http://schemas.microsoft.com/office/powerpoint/2010/main" val="2443112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7125" cy="3490913"/>
          </a:xfrm>
        </p:spPr>
      </p:sp>
      <p:sp>
        <p:nvSpPr>
          <p:cNvPr id="3" name="Notes Placeholder 2"/>
          <p:cNvSpPr>
            <a:spLocks noGrp="1"/>
          </p:cNvSpPr>
          <p:nvPr>
            <p:ph type="body" idx="1"/>
          </p:nvPr>
        </p:nvSpPr>
        <p:spPr/>
        <p:txBody>
          <a:bodyPr/>
          <a:lstStyle/>
          <a:p>
            <a:pPr defTabSz="916137">
              <a:defRPr/>
            </a:pPr>
            <a:r>
              <a:rPr lang="en-US" dirty="0"/>
              <a:t>For example, we know from our data, that 90% of deaths are recorded electronically by funeral homes and we know that 25% of our deaths are certified by physicians electronically.  And of course you all, as our local registrars, register a death in GAVERS electronically 100% of the time.  </a:t>
            </a:r>
          </a:p>
          <a:p>
            <a:endParaRPr lang="en-US" sz="32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A60BC80C-DD1F-4A87-970B-0998536A15DD}" type="slidenum">
              <a:rPr lang="en-US" smtClean="0"/>
              <a:pPr>
                <a:defRPr/>
              </a:pPr>
              <a:t>4</a:t>
            </a:fld>
            <a:endParaRPr lang="en-US" dirty="0"/>
          </a:p>
        </p:txBody>
      </p:sp>
    </p:spTree>
    <p:extLst>
      <p:ext uri="{BB962C8B-B14F-4D97-AF65-F5344CB8AC3E}">
        <p14:creationId xmlns:p14="http://schemas.microsoft.com/office/powerpoint/2010/main" val="1310837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7125" cy="3490913"/>
          </a:xfrm>
        </p:spPr>
      </p:sp>
      <p:sp>
        <p:nvSpPr>
          <p:cNvPr id="3" name="Notes Placeholder 2"/>
          <p:cNvSpPr>
            <a:spLocks noGrp="1"/>
          </p:cNvSpPr>
          <p:nvPr>
            <p:ph type="body" idx="1"/>
          </p:nvPr>
        </p:nvSpPr>
        <p:spPr/>
        <p:txBody>
          <a:bodyPr/>
          <a:lstStyle/>
          <a:p>
            <a:r>
              <a:rPr lang="en-US" dirty="0"/>
              <a:t>We have a way to go with the physicians and getting them onto GAVERS….. but it is far better at 25% electronic registration today than it was 2 years ago when it was 4%.    </a:t>
            </a:r>
          </a:p>
          <a:p>
            <a:endParaRPr lang="en-US" dirty="0"/>
          </a:p>
          <a:p>
            <a:r>
              <a:rPr lang="en-US" dirty="0"/>
              <a:t>There are approximately 35,000 physicians practicing in Georgia</a:t>
            </a:r>
          </a:p>
          <a:p>
            <a:r>
              <a:rPr lang="en-US" dirty="0"/>
              <a:t>Less than 2,000 individual physicians certify 80% of the death records in Georgia. </a:t>
            </a:r>
            <a:r>
              <a:rPr lang="en-US" b="1" dirty="0"/>
              <a:t>80% of Georgia deaths are certified by 6% of physicians.</a:t>
            </a:r>
            <a:r>
              <a:rPr lang="en-US" dirty="0"/>
              <a:t>  Good news – it’s a relatively small group to target, those 2000, and we know who they are and where they are.</a:t>
            </a:r>
          </a:p>
          <a:p>
            <a:endParaRPr lang="en-US" dirty="0"/>
          </a:p>
        </p:txBody>
      </p:sp>
      <p:sp>
        <p:nvSpPr>
          <p:cNvPr id="4" name="Slide Number Placeholder 3"/>
          <p:cNvSpPr>
            <a:spLocks noGrp="1"/>
          </p:cNvSpPr>
          <p:nvPr>
            <p:ph type="sldNum" sz="quarter" idx="10"/>
          </p:nvPr>
        </p:nvSpPr>
        <p:spPr/>
        <p:txBody>
          <a:bodyPr/>
          <a:lstStyle/>
          <a:p>
            <a:pPr>
              <a:defRPr/>
            </a:pPr>
            <a:fld id="{A60BC80C-DD1F-4A87-970B-0998536A15DD}" type="slidenum">
              <a:rPr lang="en-US" smtClean="0"/>
              <a:pPr>
                <a:defRPr/>
              </a:pPr>
              <a:t>5</a:t>
            </a:fld>
            <a:endParaRPr lang="en-US" dirty="0"/>
          </a:p>
        </p:txBody>
      </p:sp>
    </p:spTree>
    <p:extLst>
      <p:ext uri="{BB962C8B-B14F-4D97-AF65-F5344CB8AC3E}">
        <p14:creationId xmlns:p14="http://schemas.microsoft.com/office/powerpoint/2010/main" val="3240182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7125" cy="3490913"/>
          </a:xfrm>
        </p:spPr>
      </p:sp>
      <p:sp>
        <p:nvSpPr>
          <p:cNvPr id="3" name="Notes Placeholder 2"/>
          <p:cNvSpPr>
            <a:spLocks noGrp="1"/>
          </p:cNvSpPr>
          <p:nvPr>
            <p:ph type="body" idx="1"/>
          </p:nvPr>
        </p:nvSpPr>
        <p:spPr/>
        <p:txBody>
          <a:bodyPr/>
          <a:lstStyle/>
          <a:p>
            <a:r>
              <a:rPr lang="en-US" dirty="0"/>
              <a:t>Our historical data tells us that it took almost 120 days in 2010 to issue a death certificate.  We’ve gotten better over the years, and currently we are “in the teens” at 18 or 19 days on average for the entire state.</a:t>
            </a:r>
          </a:p>
        </p:txBody>
      </p:sp>
      <p:sp>
        <p:nvSpPr>
          <p:cNvPr id="4" name="Slide Number Placeholder 3"/>
          <p:cNvSpPr>
            <a:spLocks noGrp="1"/>
          </p:cNvSpPr>
          <p:nvPr>
            <p:ph type="sldNum" sz="quarter" idx="10"/>
          </p:nvPr>
        </p:nvSpPr>
        <p:spPr/>
        <p:txBody>
          <a:bodyPr/>
          <a:lstStyle/>
          <a:p>
            <a:pPr>
              <a:defRPr/>
            </a:pPr>
            <a:fld id="{A60BC80C-DD1F-4A87-970B-0998536A15DD}" type="slidenum">
              <a:rPr lang="en-US" smtClean="0"/>
              <a:pPr>
                <a:defRPr/>
              </a:pPr>
              <a:t>6</a:t>
            </a:fld>
            <a:endParaRPr lang="en-US" dirty="0"/>
          </a:p>
        </p:txBody>
      </p:sp>
    </p:spTree>
    <p:extLst>
      <p:ext uri="{BB962C8B-B14F-4D97-AF65-F5344CB8AC3E}">
        <p14:creationId xmlns:p14="http://schemas.microsoft.com/office/powerpoint/2010/main" val="32401828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7125" cy="3490913"/>
          </a:xfrm>
        </p:spPr>
      </p:sp>
      <p:sp>
        <p:nvSpPr>
          <p:cNvPr id="3" name="Notes Placeholder 2"/>
          <p:cNvSpPr>
            <a:spLocks noGrp="1"/>
          </p:cNvSpPr>
          <p:nvPr>
            <p:ph type="body" idx="1"/>
          </p:nvPr>
        </p:nvSpPr>
        <p:spPr/>
        <p:txBody>
          <a:bodyPr/>
          <a:lstStyle/>
          <a:p>
            <a:r>
              <a:rPr lang="en-US" dirty="0"/>
              <a:t>Our aspirational goal is to get the process of death registration to less than 10 days. </a:t>
            </a:r>
          </a:p>
        </p:txBody>
      </p:sp>
      <p:sp>
        <p:nvSpPr>
          <p:cNvPr id="4" name="Slide Number Placeholder 3"/>
          <p:cNvSpPr>
            <a:spLocks noGrp="1"/>
          </p:cNvSpPr>
          <p:nvPr>
            <p:ph type="sldNum" sz="quarter" idx="10"/>
          </p:nvPr>
        </p:nvSpPr>
        <p:spPr/>
        <p:txBody>
          <a:bodyPr/>
          <a:lstStyle/>
          <a:p>
            <a:fld id="{2C298132-392D-4F04-83CD-DB040128B695}" type="slidenum">
              <a:rPr lang="en-US" smtClean="0"/>
              <a:t>7</a:t>
            </a:fld>
            <a:endParaRPr lang="en-US"/>
          </a:p>
        </p:txBody>
      </p:sp>
    </p:spTree>
    <p:extLst>
      <p:ext uri="{BB962C8B-B14F-4D97-AF65-F5344CB8AC3E}">
        <p14:creationId xmlns:p14="http://schemas.microsoft.com/office/powerpoint/2010/main" val="36083957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7125" cy="3490913"/>
          </a:xfrm>
        </p:spPr>
      </p:sp>
      <p:sp>
        <p:nvSpPr>
          <p:cNvPr id="3" name="Notes Placeholder 2"/>
          <p:cNvSpPr>
            <a:spLocks noGrp="1"/>
          </p:cNvSpPr>
          <p:nvPr>
            <p:ph type="body" idx="1"/>
          </p:nvPr>
        </p:nvSpPr>
        <p:spPr/>
        <p:txBody>
          <a:bodyPr/>
          <a:lstStyle/>
          <a:p>
            <a:pPr defTabSz="916137">
              <a:defRPr/>
            </a:pPr>
            <a:r>
              <a:rPr lang="en-US" dirty="0"/>
              <a:t>Regional benchmarking tells me this is possible.  South Carolina registers deaths in 6 days on average.  Alabama in 8 days.  Florida in 6 days.  Louisiana in 2 days on average.</a:t>
            </a:r>
          </a:p>
          <a:p>
            <a:pPr defTabSz="916137">
              <a:defRPr/>
            </a:pPr>
            <a:endParaRPr lang="en-US" dirty="0"/>
          </a:p>
          <a:p>
            <a:pPr defTabSz="916137">
              <a:defRPr/>
            </a:pPr>
            <a:r>
              <a:rPr lang="en-US" dirty="0"/>
              <a:t>If we can collectively register a death record in Georgia in less than 10 days, from the event of death to certification to registration, then you all, as local county registrars, will have done something extraordinary for your Georgia constituents and their families.</a:t>
            </a:r>
          </a:p>
        </p:txBody>
      </p:sp>
      <p:sp>
        <p:nvSpPr>
          <p:cNvPr id="4" name="Slide Number Placeholder 3"/>
          <p:cNvSpPr>
            <a:spLocks noGrp="1"/>
          </p:cNvSpPr>
          <p:nvPr>
            <p:ph type="sldNum" sz="quarter" idx="10"/>
          </p:nvPr>
        </p:nvSpPr>
        <p:spPr/>
        <p:txBody>
          <a:bodyPr/>
          <a:lstStyle/>
          <a:p>
            <a:fld id="{2C298132-392D-4F04-83CD-DB040128B695}" type="slidenum">
              <a:rPr lang="en-US" smtClean="0"/>
              <a:t>8</a:t>
            </a:fld>
            <a:endParaRPr lang="en-US"/>
          </a:p>
        </p:txBody>
      </p:sp>
    </p:spTree>
    <p:extLst>
      <p:ext uri="{BB962C8B-B14F-4D97-AF65-F5344CB8AC3E}">
        <p14:creationId xmlns:p14="http://schemas.microsoft.com/office/powerpoint/2010/main" val="35964792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137">
              <a:defRPr/>
            </a:pPr>
            <a:r>
              <a:rPr lang="en-US" dirty="0"/>
              <a:t>I want you to know that we, as the State Office of Vital Records, are working to get those 2,000 docs signed onto the GAVERS system and actively using it to certify records.  We are already working on a regulation to outline the form and function of submitting death records.  In other words, electronically via GAVERS.  This regulation will be directed to funeral homes and physicians.</a:t>
            </a:r>
          </a:p>
        </p:txBody>
      </p:sp>
      <p:sp>
        <p:nvSpPr>
          <p:cNvPr id="4" name="Slide Number Placeholder 3"/>
          <p:cNvSpPr>
            <a:spLocks noGrp="1"/>
          </p:cNvSpPr>
          <p:nvPr>
            <p:ph type="sldNum" sz="quarter" idx="10"/>
          </p:nvPr>
        </p:nvSpPr>
        <p:spPr/>
        <p:txBody>
          <a:bodyPr/>
          <a:lstStyle/>
          <a:p>
            <a:fld id="{2C298132-392D-4F04-83CD-DB040128B695}" type="slidenum">
              <a:rPr lang="en-US" smtClean="0"/>
              <a:t>9</a:t>
            </a:fld>
            <a:endParaRPr lang="en-US"/>
          </a:p>
        </p:txBody>
      </p:sp>
    </p:spTree>
    <p:extLst>
      <p:ext uri="{BB962C8B-B14F-4D97-AF65-F5344CB8AC3E}">
        <p14:creationId xmlns:p14="http://schemas.microsoft.com/office/powerpoint/2010/main" val="2775759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3" cstate="print"/>
          <a:srcRect/>
          <a:stretch>
            <a:fillRect/>
          </a:stretch>
        </p:blipFill>
        <p:spPr bwMode="auto">
          <a:xfrm>
            <a:off x="0" y="-114300"/>
            <a:ext cx="12192000" cy="7105650"/>
          </a:xfrm>
          <a:prstGeom prst="rect">
            <a:avLst/>
          </a:prstGeom>
          <a:noFill/>
          <a:ln w="9525">
            <a:noFill/>
            <a:miter lim="800000"/>
            <a:headEnd/>
            <a:tailEnd/>
          </a:ln>
        </p:spPr>
      </p:pic>
      <p:sp>
        <p:nvSpPr>
          <p:cNvPr id="2" name="Title 1"/>
          <p:cNvSpPr>
            <a:spLocks noGrp="1"/>
          </p:cNvSpPr>
          <p:nvPr>
            <p:ph type="ctrTitle"/>
          </p:nvPr>
        </p:nvSpPr>
        <p:spPr>
          <a:xfrm>
            <a:off x="0" y="1517903"/>
            <a:ext cx="12192000" cy="1901952"/>
          </a:xfrm>
        </p:spPr>
        <p:txBody>
          <a:bodyPr>
            <a:normAutofit/>
          </a:bodyPr>
          <a:lstStyle>
            <a:lvl1pPr>
              <a:defRPr sz="2800" b="1">
                <a:solidFill>
                  <a:schemeClr val="tx1">
                    <a:lumMod val="65000"/>
                    <a:lumOff val="35000"/>
                  </a:schemeClr>
                </a:solidFill>
                <a:latin typeface="+mj-lt"/>
              </a:defRPr>
            </a:lvl1pPr>
          </a:lstStyle>
          <a:p>
            <a:r>
              <a:rPr lang="en-US" dirty="0"/>
              <a:t>Click to edit Master title style</a:t>
            </a:r>
          </a:p>
        </p:txBody>
      </p:sp>
      <p:sp>
        <p:nvSpPr>
          <p:cNvPr id="8" name="Rectangle 90"/>
          <p:cNvSpPr>
            <a:spLocks noChangeArrowheads="1"/>
          </p:cNvSpPr>
          <p:nvPr userDrawn="1"/>
        </p:nvSpPr>
        <p:spPr bwMode="auto">
          <a:xfrm>
            <a:off x="3710517" y="3675063"/>
            <a:ext cx="8229600" cy="1219200"/>
          </a:xfrm>
          <a:prstGeom prst="rect">
            <a:avLst/>
          </a:prstGeom>
          <a:noFill/>
          <a:ln w="9525">
            <a:noFill/>
            <a:miter lim="800000"/>
            <a:headEnd/>
            <a:tailEnd/>
          </a:ln>
        </p:spPr>
        <p:txBody>
          <a:bodyPr/>
          <a:lstStyle/>
          <a:p>
            <a:pPr>
              <a:lnSpc>
                <a:spcPct val="80000"/>
              </a:lnSpc>
              <a:spcBef>
                <a:spcPct val="20000"/>
              </a:spcBef>
              <a:spcAft>
                <a:spcPct val="30000"/>
              </a:spcAft>
              <a:defRPr/>
            </a:pPr>
            <a:r>
              <a:rPr lang="en-US" sz="2000" dirty="0">
                <a:solidFill>
                  <a:schemeClr val="tx1">
                    <a:lumMod val="65000"/>
                    <a:lumOff val="35000"/>
                  </a:schemeClr>
                </a:solidFill>
                <a:latin typeface="Segoe UI" pitchFamily="34" charset="0"/>
                <a:cs typeface="Segoe UI" pitchFamily="34" charset="0"/>
              </a:rPr>
              <a:t>Presentation to: </a:t>
            </a:r>
          </a:p>
          <a:p>
            <a:pPr>
              <a:lnSpc>
                <a:spcPct val="80000"/>
              </a:lnSpc>
              <a:spcBef>
                <a:spcPct val="20000"/>
              </a:spcBef>
              <a:spcAft>
                <a:spcPct val="30000"/>
              </a:spcAft>
              <a:defRPr/>
            </a:pPr>
            <a:r>
              <a:rPr lang="en-US" sz="2000" dirty="0">
                <a:solidFill>
                  <a:schemeClr val="tx1">
                    <a:lumMod val="65000"/>
                    <a:lumOff val="35000"/>
                  </a:schemeClr>
                </a:solidFill>
                <a:latin typeface="Segoe UI" pitchFamily="34" charset="0"/>
                <a:cs typeface="Segoe UI" pitchFamily="34" charset="0"/>
              </a:rPr>
              <a:t>Presented by:</a:t>
            </a:r>
          </a:p>
          <a:p>
            <a:pPr>
              <a:lnSpc>
                <a:spcPct val="80000"/>
              </a:lnSpc>
              <a:spcBef>
                <a:spcPct val="20000"/>
              </a:spcBef>
              <a:spcAft>
                <a:spcPct val="30000"/>
              </a:spcAft>
              <a:defRPr/>
            </a:pPr>
            <a:r>
              <a:rPr lang="en-US" sz="2000" dirty="0">
                <a:solidFill>
                  <a:schemeClr val="tx1">
                    <a:lumMod val="65000"/>
                    <a:lumOff val="35000"/>
                  </a:schemeClr>
                </a:solidFill>
                <a:latin typeface="Segoe UI" pitchFamily="34" charset="0"/>
                <a:cs typeface="Segoe UI" pitchFamily="34" charset="0"/>
              </a:rPr>
              <a:t>Date:</a:t>
            </a:r>
          </a:p>
          <a:p>
            <a:pPr>
              <a:lnSpc>
                <a:spcPct val="80000"/>
              </a:lnSpc>
              <a:spcBef>
                <a:spcPct val="20000"/>
              </a:spcBef>
              <a:defRPr/>
            </a:pPr>
            <a:endParaRPr lang="en-US" dirty="0">
              <a:solidFill>
                <a:srgbClr val="006699"/>
              </a:solidFill>
              <a:latin typeface="Arial Narrow"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Click="0" advTm="5000">
        <p15:prstTrans prst="curtains"/>
      </p:transition>
    </mc:Choice>
    <mc:Fallback xmlns="">
      <p:transition spd="slow" advClick="0" advTm="5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1EFDBD5-F8E4-489C-9983-388D23946680}" type="datetime1">
              <a:rPr lang="en-US" smtClean="0"/>
              <a:t>4/13/2018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00545A8-5FE0-417D-9A11-E54C6869CFCB}" type="slidenum">
              <a:rPr lang="en-US" smtClean="0"/>
              <a:pPr>
                <a:defRPr/>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Click="0" advTm="5000">
        <p15:prstTrans prst="curtains"/>
      </p:transition>
    </mc:Choice>
    <mc:Fallback xmlns="">
      <p:transition spd="slow" advClick="0" advTm="5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0AD46088-AB33-4606-805E-04F15485A59F}" type="datetime1">
              <a:rPr lang="en-US" smtClean="0"/>
              <a:t>4/13/2018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270DC63-F8D0-4EEB-B927-01BFB5494734}" type="slidenum">
              <a:rPr lang="en-US" smtClean="0"/>
              <a:pPr>
                <a:defRPr/>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Click="0" advTm="5000">
        <p15:prstTrans prst="curtains"/>
      </p:transition>
    </mc:Choice>
    <mc:Fallback xmlns="">
      <p:transition spd="slow" advClick="0" advTm="5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33350"/>
            <a:ext cx="12192000" cy="710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130426"/>
            <a:ext cx="10363200" cy="1470025"/>
          </a:xfrm>
        </p:spPr>
        <p:txBody>
          <a:body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Date Placeholder 3"/>
          <p:cNvSpPr>
            <a:spLocks noGrp="1"/>
          </p:cNvSpPr>
          <p:nvPr>
            <p:ph type="dt" sz="half" idx="10"/>
          </p:nvPr>
        </p:nvSpPr>
        <p:spPr/>
        <p:txBody>
          <a:bodyPr/>
          <a:lstStyle>
            <a:lvl1pPr>
              <a:defRPr/>
            </a:lvl1pPr>
          </a:lstStyle>
          <a:p>
            <a:pPr>
              <a:defRPr/>
            </a:pPr>
            <a:fld id="{A791B20D-7893-495C-A23D-6EE40A948258}" type="datetime1">
              <a:rPr lang="en-US" smtClean="0"/>
              <a:t>4/13/2018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BFE0433-B60C-4FEA-8168-CDB1AE906A36}" type="slidenum">
              <a:rPr lang="en-US"/>
              <a:pPr>
                <a:defRPr/>
              </a:pPr>
              <a:t>‹#›</a:t>
            </a:fld>
            <a:endParaRPr lang="en-US" dirty="0"/>
          </a:p>
        </p:txBody>
      </p:sp>
    </p:spTree>
    <p:extLst>
      <p:ext uri="{BB962C8B-B14F-4D97-AF65-F5344CB8AC3E}">
        <p14:creationId xmlns:p14="http://schemas.microsoft.com/office/powerpoint/2010/main" val="6633575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Click="0" advTm="5000">
        <p15:prstTrans prst="curtains"/>
      </p:transition>
    </mc:Choice>
    <mc:Fallback xmlns="">
      <p:transition spd="slow" advClick="0" advTm="5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F8DD6E-75C4-4FBA-930A-8F7B59105C69}" type="datetime1">
              <a:rPr lang="en-US" smtClean="0"/>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148C3A-618F-4A8A-B020-90ADE91C85E2}" type="slidenum">
              <a:rPr lang="en-US" smtClean="0"/>
              <a:t>‹#›</a:t>
            </a:fld>
            <a:endParaRPr lang="en-US"/>
          </a:p>
        </p:txBody>
      </p:sp>
    </p:spTree>
    <p:extLst>
      <p:ext uri="{BB962C8B-B14F-4D97-AF65-F5344CB8AC3E}">
        <p14:creationId xmlns:p14="http://schemas.microsoft.com/office/powerpoint/2010/main" val="23849596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Click="0" advTm="5000">
        <p15:prstTrans prst="curtains"/>
      </p:transition>
    </mc:Choice>
    <mc:Fallback xmlns="">
      <p:transition spd="slow" advClick="0" advTm="5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F3BD9E13-BB60-4CB9-BDBC-7BE2C3AAC042}" type="datetime1">
              <a:rPr lang="en-US" smtClean="0"/>
              <a:t>4/13/2018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E982C2C-9DF9-4754-AE96-6ADF06652896}" type="slidenum">
              <a:rPr lang="en-US" smtClean="0"/>
              <a:pPr>
                <a:defRPr/>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Click="0" advTm="5000">
        <p15:prstTrans prst="curtains"/>
      </p:transition>
    </mc:Choice>
    <mc:Fallback xmlns="">
      <p:transition spd="slow" advClick="0" advTm="5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1600201"/>
            <a:ext cx="10972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31C3C783-0DF6-4CBA-A3F5-3E458F6442E8}" type="datetime1">
              <a:rPr lang="en-US" smtClean="0"/>
              <a:t>4/13/2018</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5E7A0C4-7B6E-4AA0-B937-25DB1836DB52}" type="slidenum">
              <a:rPr lang="en-US" smtClean="0"/>
              <a:pPr>
                <a:defRPr/>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Click="0" advTm="5000">
        <p15:prstTrans prst="curtains"/>
      </p:transition>
    </mc:Choice>
    <mc:Fallback xmlns="">
      <p:transition spd="slow" advClick="0" advTm="5000">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4BB8E7DA-D510-45B4-94BB-9BD7B66967F9}" type="datetime1">
              <a:rPr lang="en-US" smtClean="0"/>
              <a:t>4/13/2018</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5E7A0C4-7B6E-4AA0-B937-25DB1836DB52}" type="slidenum">
              <a:rPr lang="en-US" smtClean="0"/>
              <a:pPr>
                <a:defRPr/>
              </a:pPr>
              <a:t>‹#›</a:t>
            </a:fld>
            <a:endParaRPr lang="en-US"/>
          </a:p>
        </p:txBody>
      </p:sp>
    </p:spTree>
    <p:extLst>
      <p:ext uri="{BB962C8B-B14F-4D97-AF65-F5344CB8AC3E}">
        <p14:creationId xmlns:p14="http://schemas.microsoft.com/office/powerpoint/2010/main" val="30267471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Click="0" advTm="5000">
        <p15:prstTrans prst="curtains"/>
      </p:transition>
    </mc:Choice>
    <mc:Fallback xmlns="">
      <p:transition spd="slow" advClick="0" advTm="5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C9585238-4A3D-4F66-A911-E8BA22EA1A99}" type="datetime1">
              <a:rPr lang="en-US" smtClean="0"/>
              <a:t>4/13/2018</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4C82FB86-571C-4FB7-A2C9-92265AC0F510}" type="slidenum">
              <a:rPr lang="en-US" smtClean="0"/>
              <a:pPr>
                <a:defRPr/>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Click="0" advTm="5000">
        <p15:prstTrans prst="curtains"/>
      </p:transition>
    </mc:Choice>
    <mc:Fallback xmlns="">
      <p:transition spd="slow" advClick="0" advTm="5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990C92B0-770D-4DD2-B610-7E496AA24B70}" type="datetime1">
              <a:rPr lang="en-US" smtClean="0"/>
              <a:t>4/13/2018</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F57CBFF0-3E49-4BB0-8140-B8AEDF30F9E6}" type="slidenum">
              <a:rPr lang="en-US" smtClean="0"/>
              <a:pPr>
                <a:defRPr/>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Click="0" advTm="5000">
        <p15:prstTrans prst="curtains"/>
      </p:transition>
    </mc:Choice>
    <mc:Fallback xmlns="">
      <p:transition spd="slow" advClick="0" advTm="5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35E3C013-9322-4D24-AFAE-FBFB8E7D5605}" type="datetime1">
              <a:rPr lang="en-US" smtClean="0"/>
              <a:t>4/13/2018</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116D3F53-4215-46A5-948E-95F23085F21D}" type="slidenum">
              <a:rPr lang="en-US" smtClean="0"/>
              <a:pPr>
                <a:defRPr/>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Click="0" advTm="5000">
        <p15:prstTrans prst="curtains"/>
      </p:transition>
    </mc:Choice>
    <mc:Fallback xmlns="">
      <p:transition spd="slow" advClick="0" advTm="5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F0CDF6B3-7B70-421E-A316-474DE5A7E2D0}" type="datetime1">
              <a:rPr lang="en-US" smtClean="0"/>
              <a:t>4/13/2018</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2DCCDE6-747B-4FE3-834F-3BCCE07ED4E9}" type="slidenum">
              <a:rPr lang="en-US" smtClean="0"/>
              <a:pPr>
                <a:defRPr/>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Click="0" advTm="5000">
        <p15:prstTrans prst="curtains"/>
      </p:transition>
    </mc:Choice>
    <mc:Fallback xmlns="">
      <p:transition spd="slow" advClick="0" advTm="5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F3CA6F84-83E5-4908-99A4-C7C9EDB3797A}" type="datetime1">
              <a:rPr lang="en-US" smtClean="0"/>
              <a:t>4/13/2018</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FBE0E10-6F68-4C21-9F71-063DE4553860}" type="slidenum">
              <a:rPr lang="en-US" smtClean="0"/>
              <a:pPr>
                <a:defRPr/>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Click="0" advTm="5000">
        <p15:prstTrans prst="curtains"/>
      </p:transition>
    </mc:Choice>
    <mc:Fallback xmlns="">
      <p:transition spd="slow" advClick="0" advTm="5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3200" y="457200"/>
            <a:ext cx="11785600" cy="9906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tabLst/>
              <a:defRPr/>
            </a:pPr>
            <a:r>
              <a:rPr kumimoji="0" lang="en-US" sz="4400" b="1" i="0" u="none" strike="noStrike" kern="1200" cap="none" spc="0" normalizeH="0" baseline="0" noProof="0" dirty="0">
                <a:ln>
                  <a:noFill/>
                </a:ln>
                <a:solidFill>
                  <a:schemeClr val="tx1">
                    <a:lumMod val="50000"/>
                    <a:lumOff val="50000"/>
                  </a:schemeClr>
                </a:solidFill>
                <a:effectLst/>
                <a:uLnTx/>
                <a:uFillTx/>
                <a:latin typeface="Segoe UI" pitchFamily="34" charset="0"/>
                <a:ea typeface="+mj-ea"/>
                <a:cs typeface="Segoe UI" pitchFamily="34" charset="0"/>
              </a:rPr>
              <a:t>Use of bullets when you have text</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A4220FD5-A39A-46F2-BB39-7DEE28DB9BF2}" type="datetime1">
              <a:rPr lang="en-US" smtClean="0"/>
              <a:t>4/13/2018</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E25EFF0-A14D-4684-8537-67F24F51B08C}" type="slidenum">
              <a:rPr lang="en-US" smtClean="0"/>
              <a:pPr>
                <a:defRPr/>
              </a:pPr>
              <a:t>‹#›</a:t>
            </a:fld>
            <a:endParaRPr lang="en-US"/>
          </a:p>
        </p:txBody>
      </p:sp>
      <p:pic>
        <p:nvPicPr>
          <p:cNvPr id="7" name="Picture 4" descr="DPH_PPT2.jpg"/>
          <p:cNvPicPr>
            <a:picLocks noChangeAspect="1"/>
          </p:cNvPicPr>
          <p:nvPr/>
        </p:nvPicPr>
        <p:blipFill>
          <a:blip r:embed="rId15" cstate="print"/>
          <a:srcRect/>
          <a:stretch>
            <a:fillRect/>
          </a:stretch>
        </p:blipFill>
        <p:spPr bwMode="auto">
          <a:xfrm>
            <a:off x="0" y="-103188"/>
            <a:ext cx="12192000" cy="7064376"/>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13" r:id="rId1"/>
    <p:sldLayoutId id="2147483815" r:id="rId2"/>
    <p:sldLayoutId id="2147483816" r:id="rId3"/>
    <p:sldLayoutId id="2147483824" r:id="rId4"/>
    <p:sldLayoutId id="2147483817" r:id="rId5"/>
    <p:sldLayoutId id="2147483818" r:id="rId6"/>
    <p:sldLayoutId id="2147483819" r:id="rId7"/>
    <p:sldLayoutId id="2147483820" r:id="rId8"/>
    <p:sldLayoutId id="2147483821" r:id="rId9"/>
    <p:sldLayoutId id="2147483822" r:id="rId10"/>
    <p:sldLayoutId id="2147483823" r:id="rId11"/>
    <p:sldLayoutId id="2147483825" r:id="rId12"/>
    <p:sldLayoutId id="2147483826" r:id="rId13"/>
  </p:sldLayoutIdLst>
  <mc:AlternateContent xmlns:mc="http://schemas.openxmlformats.org/markup-compatibility/2006" xmlns:p15="http://schemas.microsoft.com/office/powerpoint/2012/main">
    <mc:Choice Requires="p15">
      <p:transition xmlns:p14="http://schemas.microsoft.com/office/powerpoint/2010/main" spd="slow" p14:dur="3250" advClick="0" advTm="5000">
        <p15:prstTrans prst="curtains"/>
      </p:transition>
    </mc:Choice>
    <mc:Fallback xmlns="">
      <p:transition spd="slow" advClick="0" advTm="5000">
        <p:fade/>
      </p:transition>
    </mc:Fallback>
  </mc:AlternateContent>
  <p:hf hdr="0" ftr="0" dt="0"/>
  <p:txStyles>
    <p:titleStyle>
      <a:lvl1pPr marL="0" marR="0" indent="0" algn="ctr" defTabSz="914400" rtl="0" eaLnBrk="1" fontAlgn="auto" latinLnBrk="0" hangingPunct="1">
        <a:lnSpc>
          <a:spcPct val="100000"/>
        </a:lnSpc>
        <a:spcBef>
          <a:spcPct val="0"/>
        </a:spcBef>
        <a:spcAft>
          <a:spcPts val="0"/>
        </a:spcAft>
        <a:buNone/>
        <a:tabLst/>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6.jpe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6.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2286000"/>
            <a:ext cx="9144000" cy="3200400"/>
          </a:xfrm>
        </p:spPr>
        <p:txBody>
          <a:bodyPr>
            <a:normAutofit/>
          </a:bodyPr>
          <a:lstStyle/>
          <a:p>
            <a:r>
              <a:rPr lang="en-US" sz="4000" b="1" dirty="0">
                <a:solidFill>
                  <a:schemeClr val="tx1"/>
                </a:solidFill>
                <a:effectLst>
                  <a:outerShdw blurRad="38100" dist="38100" dir="2700000" algn="tl">
                    <a:srgbClr val="000000">
                      <a:alpha val="43137"/>
                    </a:srgbClr>
                  </a:outerShdw>
                </a:effectLst>
              </a:rPr>
              <a:t>Death Registration Cycle Time Webinar</a:t>
            </a:r>
          </a:p>
          <a:p>
            <a:r>
              <a:rPr lang="en-US" sz="4000" b="1" dirty="0" smtClean="0">
                <a:solidFill>
                  <a:schemeClr val="tx1"/>
                </a:solidFill>
                <a:effectLst>
                  <a:outerShdw blurRad="38100" dist="38100" dir="2700000" algn="tl">
                    <a:srgbClr val="000000">
                      <a:alpha val="43137"/>
                    </a:srgbClr>
                  </a:outerShdw>
                </a:effectLst>
              </a:rPr>
              <a:t>March 28</a:t>
            </a:r>
            <a:r>
              <a:rPr lang="en-US" sz="4000" b="1" baseline="30000" dirty="0" smtClean="0">
                <a:solidFill>
                  <a:schemeClr val="tx1"/>
                </a:solidFill>
                <a:effectLst>
                  <a:outerShdw blurRad="38100" dist="38100" dir="2700000" algn="tl">
                    <a:srgbClr val="000000">
                      <a:alpha val="43137"/>
                    </a:srgbClr>
                  </a:outerShdw>
                </a:effectLst>
              </a:rPr>
              <a:t>th</a:t>
            </a:r>
            <a:r>
              <a:rPr lang="en-US" sz="4000" b="1" dirty="0" smtClean="0">
                <a:solidFill>
                  <a:schemeClr val="tx1"/>
                </a:solidFill>
                <a:effectLst>
                  <a:outerShdw blurRad="38100" dist="38100" dir="2700000" algn="tl">
                    <a:srgbClr val="000000">
                      <a:alpha val="43137"/>
                    </a:srgbClr>
                  </a:outerShdw>
                </a:effectLst>
              </a:rPr>
              <a:t>, 2018</a:t>
            </a:r>
          </a:p>
          <a:p>
            <a:r>
              <a:rPr lang="en-US" sz="2200" dirty="0" smtClean="0">
                <a:solidFill>
                  <a:schemeClr val="tx1"/>
                </a:solidFill>
              </a:rPr>
              <a:t>Presented by:</a:t>
            </a:r>
          </a:p>
          <a:p>
            <a:r>
              <a:rPr lang="en-US" sz="2200" dirty="0" smtClean="0">
                <a:solidFill>
                  <a:schemeClr val="tx1"/>
                </a:solidFill>
              </a:rPr>
              <a:t>Christopher </a:t>
            </a:r>
            <a:r>
              <a:rPr lang="en-US" sz="2200" dirty="0">
                <a:solidFill>
                  <a:schemeClr val="tx1"/>
                </a:solidFill>
              </a:rPr>
              <a:t>Harrison Deputy Director/Data Integrity and Analytics </a:t>
            </a:r>
          </a:p>
          <a:p>
            <a:endParaRPr lang="en-US" sz="4000" b="1" dirty="0">
              <a:solidFill>
                <a:schemeClr val="tx1"/>
              </a:solidFill>
              <a:latin typeface="+mj-lt"/>
              <a:ea typeface="Verdana" panose="020B0604030504040204" pitchFamily="34" charset="0"/>
              <a:cs typeface="Verdana" panose="020B0604030504040204" pitchFamily="34" charset="0"/>
            </a:endParaRPr>
          </a:p>
        </p:txBody>
      </p:sp>
      <p:sp>
        <p:nvSpPr>
          <p:cNvPr id="2" name="Slide Number Placeholder 1"/>
          <p:cNvSpPr>
            <a:spLocks noGrp="1"/>
          </p:cNvSpPr>
          <p:nvPr>
            <p:ph type="sldNum" sz="quarter" idx="12"/>
          </p:nvPr>
        </p:nvSpPr>
        <p:spPr/>
        <p:txBody>
          <a:bodyPr/>
          <a:lstStyle/>
          <a:p>
            <a:pPr>
              <a:defRPr/>
            </a:pPr>
            <a:fld id="{2BFE0433-B60C-4FEA-8168-CDB1AE906A36}" type="slidenum">
              <a:rPr lang="en-US" smtClean="0"/>
              <a:pPr>
                <a:defRPr/>
              </a:pPr>
              <a:t>1</a:t>
            </a:fld>
            <a:endParaRPr lang="en-US" dirty="0"/>
          </a:p>
        </p:txBody>
      </p:sp>
    </p:spTree>
    <p:extLst>
      <p:ext uri="{BB962C8B-B14F-4D97-AF65-F5344CB8AC3E}">
        <p14:creationId xmlns:p14="http://schemas.microsoft.com/office/powerpoint/2010/main" val="36431310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75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21" presetClass="entr" presetSubtype="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heel(1)">
                                      <p:cBhvr>
                                        <p:cTn id="16"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effectLst>
                  <a:outerShdw blurRad="38100" dist="38100" dir="2700000" algn="tl">
                    <a:srgbClr val="000000">
                      <a:alpha val="43137"/>
                    </a:srgbClr>
                  </a:outerShdw>
                </a:effectLst>
              </a:rPr>
              <a:t>Registrar’s Role </a:t>
            </a:r>
            <a:endParaRPr lang="en-US" b="1" dirty="0">
              <a:solidFill>
                <a:srgbClr val="FF0000"/>
              </a:solidFill>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3"/>
          <a:stretch>
            <a:fillRect/>
          </a:stretch>
        </p:blipFill>
        <p:spPr>
          <a:xfrm>
            <a:off x="3657600" y="2148682"/>
            <a:ext cx="4533900" cy="3429000"/>
          </a:xfrm>
          <a:prstGeom prst="rect">
            <a:avLst/>
          </a:prstGeom>
        </p:spPr>
      </p:pic>
      <p:sp>
        <p:nvSpPr>
          <p:cNvPr id="4" name="Slide Number Placeholder 3"/>
          <p:cNvSpPr>
            <a:spLocks noGrp="1"/>
          </p:cNvSpPr>
          <p:nvPr>
            <p:ph type="sldNum" sz="quarter" idx="12"/>
          </p:nvPr>
        </p:nvSpPr>
        <p:spPr/>
        <p:txBody>
          <a:bodyPr/>
          <a:lstStyle/>
          <a:p>
            <a:pPr>
              <a:defRPr/>
            </a:pPr>
            <a:fld id="{C5E7A0C4-7B6E-4AA0-B937-25DB1836DB52}" type="slidenum">
              <a:rPr lang="en-US" smtClean="0"/>
              <a:pPr>
                <a:defRPr/>
              </a:pPr>
              <a:t>10</a:t>
            </a:fld>
            <a:endParaRPr lang="en-US"/>
          </a:p>
        </p:txBody>
      </p:sp>
    </p:spTree>
    <p:extLst>
      <p:ext uri="{BB962C8B-B14F-4D97-AF65-F5344CB8AC3E}">
        <p14:creationId xmlns:p14="http://schemas.microsoft.com/office/powerpoint/2010/main" val="1847785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500"/>
                                        <p:tgtEl>
                                          <p:spTgt spid="2"/>
                                        </p:tgtEl>
                                      </p:cBhvr>
                                    </p:animEffect>
                                  </p:childTnLst>
                                </p:cTn>
                              </p:par>
                            </p:childTnLst>
                          </p:cTn>
                        </p:par>
                        <p:par>
                          <p:cTn id="8" fill="hold">
                            <p:stCondLst>
                              <p:cond delay="1500"/>
                            </p:stCondLst>
                            <p:childTnLst>
                              <p:par>
                                <p:cTn id="9" presetID="6"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ircle(in)">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smtClean="0">
                <a:solidFill>
                  <a:srgbClr val="FF0000"/>
                </a:solidFill>
                <a:effectLst>
                  <a:outerShdw blurRad="38100" dist="38100" dir="2700000" algn="tl">
                    <a:srgbClr val="000000">
                      <a:alpha val="43137"/>
                    </a:srgbClr>
                  </a:outerShdw>
                </a:effectLst>
              </a:rPr>
              <a:t>Reason #1:      Process Efficiency </a:t>
            </a:r>
            <a:br>
              <a:rPr lang="en-US" b="1" dirty="0" smtClean="0">
                <a:solidFill>
                  <a:srgbClr val="FF0000"/>
                </a:solidFill>
                <a:effectLst>
                  <a:outerShdw blurRad="38100" dist="38100" dir="2700000" algn="tl">
                    <a:srgbClr val="000000">
                      <a:alpha val="43137"/>
                    </a:srgbClr>
                  </a:outerShdw>
                </a:effectLst>
              </a:rPr>
            </a:br>
            <a:r>
              <a:rPr lang="en-US" b="1" dirty="0" smtClean="0">
                <a:solidFill>
                  <a:srgbClr val="FF0000"/>
                </a:solidFill>
                <a:effectLst>
                  <a:outerShdw blurRad="38100" dist="38100" dir="2700000" algn="tl">
                    <a:srgbClr val="000000">
                      <a:alpha val="43137"/>
                    </a:srgbClr>
                  </a:outerShdw>
                </a:effectLst>
              </a:rPr>
              <a:t>                                     &amp; </a:t>
            </a:r>
            <a:br>
              <a:rPr lang="en-US" b="1" dirty="0" smtClean="0">
                <a:solidFill>
                  <a:srgbClr val="FF0000"/>
                </a:solidFill>
                <a:effectLst>
                  <a:outerShdw blurRad="38100" dist="38100" dir="2700000" algn="tl">
                    <a:srgbClr val="000000">
                      <a:alpha val="43137"/>
                    </a:srgbClr>
                  </a:outerShdw>
                </a:effectLst>
              </a:rPr>
            </a:br>
            <a:r>
              <a:rPr lang="en-US" b="1" dirty="0" smtClean="0">
                <a:solidFill>
                  <a:srgbClr val="FF0000"/>
                </a:solidFill>
                <a:effectLst>
                  <a:outerShdw blurRad="38100" dist="38100" dir="2700000" algn="tl">
                    <a:srgbClr val="000000">
                      <a:alpha val="43137"/>
                    </a:srgbClr>
                  </a:outerShdw>
                </a:effectLst>
              </a:rPr>
              <a:t>                       Faster Registration </a:t>
            </a:r>
            <a:endParaRPr lang="en-US" b="1" dirty="0">
              <a:solidFill>
                <a:srgbClr val="FF0000"/>
              </a:solidFill>
              <a:effectLst>
                <a:outerShdw blurRad="38100" dist="38100" dir="2700000" algn="tl">
                  <a:srgbClr val="000000">
                    <a:alpha val="43137"/>
                  </a:srgbClr>
                </a:outerShdw>
              </a:effectLst>
            </a:endParaRPr>
          </a:p>
        </p:txBody>
      </p:sp>
      <p:pic>
        <p:nvPicPr>
          <p:cNvPr id="4" name="Content Placeholder 3"/>
          <p:cNvPicPr>
            <a:picLocks noGrp="1" noChangeAspect="1"/>
          </p:cNvPicPr>
          <p:nvPr>
            <p:ph sz="half" idx="1"/>
          </p:nvPr>
        </p:nvPicPr>
        <p:blipFill>
          <a:blip r:embed="rId3"/>
          <a:stretch>
            <a:fillRect/>
          </a:stretch>
        </p:blipFill>
        <p:spPr>
          <a:xfrm>
            <a:off x="2781300" y="2552700"/>
            <a:ext cx="6057900" cy="2664257"/>
          </a:xfrm>
          <a:prstGeom prst="rect">
            <a:avLst/>
          </a:prstGeom>
        </p:spPr>
      </p:pic>
      <p:sp>
        <p:nvSpPr>
          <p:cNvPr id="3" name="Slide Number Placeholder 2"/>
          <p:cNvSpPr>
            <a:spLocks noGrp="1"/>
          </p:cNvSpPr>
          <p:nvPr>
            <p:ph type="sldNum" sz="quarter" idx="12"/>
          </p:nvPr>
        </p:nvSpPr>
        <p:spPr/>
        <p:txBody>
          <a:bodyPr/>
          <a:lstStyle/>
          <a:p>
            <a:pPr>
              <a:defRPr/>
            </a:pPr>
            <a:fld id="{C5E7A0C4-7B6E-4AA0-B937-25DB1836DB52}" type="slidenum">
              <a:rPr lang="en-US" smtClean="0"/>
              <a:pPr>
                <a:defRPr/>
              </a:pPr>
              <a:t>11</a:t>
            </a:fld>
            <a:endParaRPr lang="en-US"/>
          </a:p>
        </p:txBody>
      </p:sp>
    </p:spTree>
    <p:extLst>
      <p:ext uri="{BB962C8B-B14F-4D97-AF65-F5344CB8AC3E}">
        <p14:creationId xmlns:p14="http://schemas.microsoft.com/office/powerpoint/2010/main" val="2857918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effectLst>
                  <a:outerShdw blurRad="38100" dist="38100" dir="2700000" algn="tl">
                    <a:srgbClr val="000000">
                      <a:alpha val="43137"/>
                    </a:srgbClr>
                  </a:outerShdw>
                </a:effectLst>
              </a:rPr>
              <a:t>Reason #2: Settling Decedent Affairs </a:t>
            </a:r>
            <a:endParaRPr lang="en-US" b="1" dirty="0">
              <a:solidFill>
                <a:srgbClr val="FF0000"/>
              </a:solidFill>
              <a:effectLst>
                <a:outerShdw blurRad="38100" dist="38100" dir="2700000" algn="tl">
                  <a:srgbClr val="000000">
                    <a:alpha val="43137"/>
                  </a:srgbClr>
                </a:outerShdw>
              </a:effectLst>
            </a:endParaRPr>
          </a:p>
        </p:txBody>
      </p:sp>
      <p:pic>
        <p:nvPicPr>
          <p:cNvPr id="4" name="Content Placeholder 3"/>
          <p:cNvPicPr>
            <a:picLocks noGrp="1" noChangeAspect="1"/>
          </p:cNvPicPr>
          <p:nvPr>
            <p:ph sz="half" idx="1"/>
          </p:nvPr>
        </p:nvPicPr>
        <p:blipFill>
          <a:blip r:embed="rId3"/>
          <a:stretch>
            <a:fillRect/>
          </a:stretch>
        </p:blipFill>
        <p:spPr>
          <a:xfrm>
            <a:off x="2994359" y="1333500"/>
            <a:ext cx="5025522" cy="2628900"/>
          </a:xfrm>
          <a:prstGeom prst="rect">
            <a:avLst/>
          </a:prstGeom>
        </p:spPr>
      </p:pic>
      <p:pic>
        <p:nvPicPr>
          <p:cNvPr id="5" name="Picture 4"/>
          <p:cNvPicPr>
            <a:picLocks noChangeAspect="1"/>
          </p:cNvPicPr>
          <p:nvPr/>
        </p:nvPicPr>
        <p:blipFill>
          <a:blip r:embed="rId4"/>
          <a:stretch>
            <a:fillRect/>
          </a:stretch>
        </p:blipFill>
        <p:spPr>
          <a:xfrm>
            <a:off x="666919" y="4090735"/>
            <a:ext cx="2971800" cy="2082967"/>
          </a:xfrm>
          <a:prstGeom prst="rect">
            <a:avLst/>
          </a:prstGeom>
        </p:spPr>
      </p:pic>
      <p:pic>
        <p:nvPicPr>
          <p:cNvPr id="6" name="Picture 5"/>
          <p:cNvPicPr>
            <a:picLocks noChangeAspect="1"/>
          </p:cNvPicPr>
          <p:nvPr/>
        </p:nvPicPr>
        <p:blipFill>
          <a:blip r:embed="rId5"/>
          <a:stretch>
            <a:fillRect/>
          </a:stretch>
        </p:blipFill>
        <p:spPr>
          <a:xfrm>
            <a:off x="4114800" y="4090736"/>
            <a:ext cx="3429000" cy="2082966"/>
          </a:xfrm>
          <a:prstGeom prst="rect">
            <a:avLst/>
          </a:prstGeom>
        </p:spPr>
      </p:pic>
      <p:pic>
        <p:nvPicPr>
          <p:cNvPr id="7" name="Picture 6"/>
          <p:cNvPicPr>
            <a:picLocks noChangeAspect="1"/>
          </p:cNvPicPr>
          <p:nvPr/>
        </p:nvPicPr>
        <p:blipFill rotWithShape="1">
          <a:blip r:embed="rId6"/>
          <a:srcRect b="22652"/>
          <a:stretch/>
        </p:blipFill>
        <p:spPr>
          <a:xfrm>
            <a:off x="8019881" y="4098758"/>
            <a:ext cx="3486319" cy="2074944"/>
          </a:xfrm>
          <a:prstGeom prst="rect">
            <a:avLst/>
          </a:prstGeom>
        </p:spPr>
      </p:pic>
      <p:sp>
        <p:nvSpPr>
          <p:cNvPr id="3" name="Slide Number Placeholder 2"/>
          <p:cNvSpPr>
            <a:spLocks noGrp="1"/>
          </p:cNvSpPr>
          <p:nvPr>
            <p:ph type="sldNum" sz="quarter" idx="12"/>
          </p:nvPr>
        </p:nvSpPr>
        <p:spPr/>
        <p:txBody>
          <a:bodyPr/>
          <a:lstStyle/>
          <a:p>
            <a:pPr>
              <a:defRPr/>
            </a:pPr>
            <a:fld id="{C5E7A0C4-7B6E-4AA0-B937-25DB1836DB52}" type="slidenum">
              <a:rPr lang="en-US" smtClean="0"/>
              <a:pPr>
                <a:defRPr/>
              </a:pPr>
              <a:t>12</a:t>
            </a:fld>
            <a:endParaRPr lang="en-US"/>
          </a:p>
        </p:txBody>
      </p:sp>
    </p:spTree>
    <p:extLst>
      <p:ext uri="{BB962C8B-B14F-4D97-AF65-F5344CB8AC3E}">
        <p14:creationId xmlns:p14="http://schemas.microsoft.com/office/powerpoint/2010/main" val="2396000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250"/>
                                        <p:tgtEl>
                                          <p:spTgt spid="5"/>
                                        </p:tgtEl>
                                      </p:cBhvr>
                                    </p:animEffect>
                                    <p:anim calcmode="lin" valueType="num">
                                      <p:cBhvr>
                                        <p:cTn id="18" dur="1250" fill="hold"/>
                                        <p:tgtEl>
                                          <p:spTgt spid="5"/>
                                        </p:tgtEl>
                                        <p:attrNameLst>
                                          <p:attrName>ppt_x</p:attrName>
                                        </p:attrNameLst>
                                      </p:cBhvr>
                                      <p:tavLst>
                                        <p:tav tm="0">
                                          <p:val>
                                            <p:strVal val="#ppt_x"/>
                                          </p:val>
                                        </p:tav>
                                        <p:tav tm="100000">
                                          <p:val>
                                            <p:strVal val="#ppt_x"/>
                                          </p:val>
                                        </p:tav>
                                      </p:tavLst>
                                    </p:anim>
                                    <p:anim calcmode="lin" valueType="num">
                                      <p:cBhvr>
                                        <p:cTn id="19" dur="125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500"/>
                                        <p:tgtEl>
                                          <p:spTgt spid="6"/>
                                        </p:tgtEl>
                                      </p:cBhvr>
                                    </p:animEffect>
                                    <p:anim calcmode="lin" valueType="num">
                                      <p:cBhvr>
                                        <p:cTn id="24" dur="1500" fill="hold"/>
                                        <p:tgtEl>
                                          <p:spTgt spid="6"/>
                                        </p:tgtEl>
                                        <p:attrNameLst>
                                          <p:attrName>ppt_x</p:attrName>
                                        </p:attrNameLst>
                                      </p:cBhvr>
                                      <p:tavLst>
                                        <p:tav tm="0">
                                          <p:val>
                                            <p:strVal val="#ppt_x"/>
                                          </p:val>
                                        </p:tav>
                                        <p:tav tm="100000">
                                          <p:val>
                                            <p:strVal val="#ppt_x"/>
                                          </p:val>
                                        </p:tav>
                                      </p:tavLst>
                                    </p:anim>
                                    <p:anim calcmode="lin" valueType="num">
                                      <p:cBhvr>
                                        <p:cTn id="25" dur="1500" fill="hold"/>
                                        <p:tgtEl>
                                          <p:spTgt spid="6"/>
                                        </p:tgtEl>
                                        <p:attrNameLst>
                                          <p:attrName>ppt_y</p:attrName>
                                        </p:attrNameLst>
                                      </p:cBhvr>
                                      <p:tavLst>
                                        <p:tav tm="0">
                                          <p:val>
                                            <p:strVal val="#ppt_y+.1"/>
                                          </p:val>
                                        </p:tav>
                                        <p:tav tm="100000">
                                          <p:val>
                                            <p:strVal val="#ppt_y"/>
                                          </p:val>
                                        </p:tav>
                                      </p:tavLst>
                                    </p:anim>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500"/>
                                        <p:tgtEl>
                                          <p:spTgt spid="7"/>
                                        </p:tgtEl>
                                      </p:cBhvr>
                                    </p:animEffect>
                                    <p:anim calcmode="lin" valueType="num">
                                      <p:cBhvr>
                                        <p:cTn id="30" dur="1500" fill="hold"/>
                                        <p:tgtEl>
                                          <p:spTgt spid="7"/>
                                        </p:tgtEl>
                                        <p:attrNameLst>
                                          <p:attrName>ppt_x</p:attrName>
                                        </p:attrNameLst>
                                      </p:cBhvr>
                                      <p:tavLst>
                                        <p:tav tm="0">
                                          <p:val>
                                            <p:strVal val="#ppt_x"/>
                                          </p:val>
                                        </p:tav>
                                        <p:tav tm="100000">
                                          <p:val>
                                            <p:strVal val="#ppt_x"/>
                                          </p:val>
                                        </p:tav>
                                      </p:tavLst>
                                    </p:anim>
                                    <p:anim calcmode="lin" valueType="num">
                                      <p:cBhvr>
                                        <p:cTn id="31" dur="1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effectLst>
                  <a:outerShdw blurRad="38100" dist="38100" dir="2700000" algn="tl">
                    <a:srgbClr val="000000">
                      <a:alpha val="43137"/>
                    </a:srgbClr>
                  </a:outerShdw>
                </a:effectLst>
              </a:rPr>
              <a:t>Reason #3: Active</a:t>
            </a:r>
            <a:r>
              <a:rPr lang="en-US" b="1" dirty="0" smtClean="0">
                <a:solidFill>
                  <a:srgbClr val="FF0000"/>
                </a:solidFill>
              </a:rPr>
              <a:t> </a:t>
            </a:r>
            <a:r>
              <a:rPr lang="en-US" b="1" dirty="0" smtClean="0">
                <a:solidFill>
                  <a:srgbClr val="FF0000"/>
                </a:solidFill>
                <a:effectLst>
                  <a:outerShdw blurRad="38100" dist="38100" dir="2700000" algn="tl">
                    <a:srgbClr val="000000">
                      <a:alpha val="43137"/>
                    </a:srgbClr>
                  </a:outerShdw>
                </a:effectLst>
              </a:rPr>
              <a:t>Surveillance</a:t>
            </a:r>
            <a:r>
              <a:rPr lang="en-US" b="1" dirty="0" smtClean="0">
                <a:solidFill>
                  <a:srgbClr val="FF0000"/>
                </a:solidFill>
              </a:rPr>
              <a:t> </a:t>
            </a:r>
            <a:endParaRPr lang="en-US" b="1" dirty="0">
              <a:solidFill>
                <a:srgbClr val="FF0000"/>
              </a:solidFill>
            </a:endParaRPr>
          </a:p>
        </p:txBody>
      </p:sp>
      <p:pic>
        <p:nvPicPr>
          <p:cNvPr id="4" name="Content Placeholder 3"/>
          <p:cNvPicPr>
            <a:picLocks noGrp="1" noChangeAspect="1"/>
          </p:cNvPicPr>
          <p:nvPr>
            <p:ph sz="half" idx="1"/>
          </p:nvPr>
        </p:nvPicPr>
        <p:blipFill rotWithShape="1">
          <a:blip r:embed="rId3"/>
          <a:srcRect l="20769" r="18205" b="23495"/>
          <a:stretch/>
        </p:blipFill>
        <p:spPr>
          <a:xfrm>
            <a:off x="4610100" y="2019300"/>
            <a:ext cx="3181350" cy="2971800"/>
          </a:xfrm>
          <a:prstGeom prst="rect">
            <a:avLst/>
          </a:prstGeom>
        </p:spPr>
      </p:pic>
      <p:sp>
        <p:nvSpPr>
          <p:cNvPr id="3" name="Slide Number Placeholder 2"/>
          <p:cNvSpPr>
            <a:spLocks noGrp="1"/>
          </p:cNvSpPr>
          <p:nvPr>
            <p:ph type="sldNum" sz="quarter" idx="12"/>
          </p:nvPr>
        </p:nvSpPr>
        <p:spPr/>
        <p:txBody>
          <a:bodyPr/>
          <a:lstStyle/>
          <a:p>
            <a:pPr>
              <a:defRPr/>
            </a:pPr>
            <a:fld id="{C5E7A0C4-7B6E-4AA0-B937-25DB1836DB52}" type="slidenum">
              <a:rPr lang="en-US" smtClean="0"/>
              <a:pPr>
                <a:defRPr/>
              </a:pPr>
              <a:t>13</a:t>
            </a:fld>
            <a:endParaRPr lang="en-US"/>
          </a:p>
        </p:txBody>
      </p:sp>
    </p:spTree>
    <p:extLst>
      <p:ext uri="{BB962C8B-B14F-4D97-AF65-F5344CB8AC3E}">
        <p14:creationId xmlns:p14="http://schemas.microsoft.com/office/powerpoint/2010/main" val="1824608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effectLst>
                  <a:outerShdw blurRad="38100" dist="38100" dir="2700000" algn="tl">
                    <a:srgbClr val="000000">
                      <a:alpha val="43137"/>
                    </a:srgbClr>
                  </a:outerShdw>
                </a:effectLst>
              </a:rPr>
              <a:t>Reason #4: Fraud</a:t>
            </a:r>
            <a:r>
              <a:rPr lang="en-US" b="1" dirty="0" smtClean="0">
                <a:solidFill>
                  <a:srgbClr val="FF0000"/>
                </a:solidFill>
              </a:rPr>
              <a:t> Prevention</a:t>
            </a:r>
            <a:endParaRPr lang="en-US" b="1" dirty="0">
              <a:solidFill>
                <a:srgbClr val="FF0000"/>
              </a:solidFill>
            </a:endParaRPr>
          </a:p>
        </p:txBody>
      </p:sp>
      <p:pic>
        <p:nvPicPr>
          <p:cNvPr id="4" name="Content Placeholder 3"/>
          <p:cNvPicPr>
            <a:picLocks noGrp="1" noChangeAspect="1"/>
          </p:cNvPicPr>
          <p:nvPr>
            <p:ph sz="half" idx="1"/>
          </p:nvPr>
        </p:nvPicPr>
        <p:blipFill rotWithShape="1">
          <a:blip r:embed="rId3"/>
          <a:srcRect l="9164" t="14970" r="8367" b="9307"/>
          <a:stretch/>
        </p:blipFill>
        <p:spPr>
          <a:xfrm>
            <a:off x="3505200" y="1455821"/>
            <a:ext cx="4953000" cy="1981200"/>
          </a:xfrm>
          <a:prstGeom prst="rect">
            <a:avLst/>
          </a:prstGeom>
        </p:spPr>
      </p:pic>
      <p:pic>
        <p:nvPicPr>
          <p:cNvPr id="5" name="Picture 4"/>
          <p:cNvPicPr>
            <a:picLocks noChangeAspect="1"/>
          </p:cNvPicPr>
          <p:nvPr/>
        </p:nvPicPr>
        <p:blipFill rotWithShape="1">
          <a:blip r:embed="rId4"/>
          <a:srcRect l="5377" t="6350" r="7527" b="6350"/>
          <a:stretch/>
        </p:blipFill>
        <p:spPr>
          <a:xfrm>
            <a:off x="1257300" y="3695700"/>
            <a:ext cx="3848100" cy="2324100"/>
          </a:xfrm>
          <a:prstGeom prst="rect">
            <a:avLst/>
          </a:prstGeom>
        </p:spPr>
      </p:pic>
      <p:pic>
        <p:nvPicPr>
          <p:cNvPr id="6" name="Picture 5"/>
          <p:cNvPicPr>
            <a:picLocks noChangeAspect="1"/>
          </p:cNvPicPr>
          <p:nvPr/>
        </p:nvPicPr>
        <p:blipFill>
          <a:blip r:embed="rId5"/>
          <a:stretch>
            <a:fillRect/>
          </a:stretch>
        </p:blipFill>
        <p:spPr>
          <a:xfrm>
            <a:off x="7620000" y="3619500"/>
            <a:ext cx="3086100" cy="2247900"/>
          </a:xfrm>
          <a:prstGeom prst="rect">
            <a:avLst/>
          </a:prstGeom>
        </p:spPr>
      </p:pic>
      <p:sp>
        <p:nvSpPr>
          <p:cNvPr id="3" name="Slide Number Placeholder 2"/>
          <p:cNvSpPr>
            <a:spLocks noGrp="1"/>
          </p:cNvSpPr>
          <p:nvPr>
            <p:ph type="sldNum" sz="quarter" idx="12"/>
          </p:nvPr>
        </p:nvSpPr>
        <p:spPr/>
        <p:txBody>
          <a:bodyPr/>
          <a:lstStyle/>
          <a:p>
            <a:pPr>
              <a:defRPr/>
            </a:pPr>
            <a:fld id="{C5E7A0C4-7B6E-4AA0-B937-25DB1836DB52}" type="slidenum">
              <a:rPr lang="en-US" smtClean="0"/>
              <a:pPr>
                <a:defRPr/>
              </a:pPr>
              <a:t>14</a:t>
            </a:fld>
            <a:endParaRPr lang="en-US"/>
          </a:p>
        </p:txBody>
      </p:sp>
    </p:spTree>
    <p:extLst>
      <p:ext uri="{BB962C8B-B14F-4D97-AF65-F5344CB8AC3E}">
        <p14:creationId xmlns:p14="http://schemas.microsoft.com/office/powerpoint/2010/main" val="1162243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1000" fill="hold"/>
                                        <p:tgtEl>
                                          <p:spTgt spid="5"/>
                                        </p:tgtEl>
                                        <p:attrNameLst>
                                          <p:attrName>ppt_x</p:attrName>
                                        </p:attrNameLst>
                                      </p:cBhvr>
                                      <p:tavLst>
                                        <p:tav tm="0">
                                          <p:val>
                                            <p:strVal val="0-#ppt_w/2"/>
                                          </p:val>
                                        </p:tav>
                                        <p:tav tm="100000">
                                          <p:val>
                                            <p:strVal val="#ppt_x"/>
                                          </p:val>
                                        </p:tav>
                                      </p:tavLst>
                                    </p:anim>
                                    <p:anim calcmode="lin" valueType="num">
                                      <p:cBhvr additive="base">
                                        <p:cTn id="18" dur="1000" fill="hold"/>
                                        <p:tgtEl>
                                          <p:spTgt spid="5"/>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2" presetClass="entr" presetSubtype="2"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1000" fill="hold"/>
                                        <p:tgtEl>
                                          <p:spTgt spid="6"/>
                                        </p:tgtEl>
                                        <p:attrNameLst>
                                          <p:attrName>ppt_x</p:attrName>
                                        </p:attrNameLst>
                                      </p:cBhvr>
                                      <p:tavLst>
                                        <p:tav tm="0">
                                          <p:val>
                                            <p:strVal val="1+#ppt_w/2"/>
                                          </p:val>
                                        </p:tav>
                                        <p:tav tm="100000">
                                          <p:val>
                                            <p:strVal val="#ppt_x"/>
                                          </p:val>
                                        </p:tav>
                                      </p:tavLst>
                                    </p:anim>
                                    <p:anim calcmode="lin" valueType="num">
                                      <p:cBhvr additive="base">
                                        <p:cTn id="23"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457200"/>
            <a:ext cx="11785600" cy="800100"/>
          </a:xfrm>
        </p:spPr>
        <p:txBody>
          <a:bodyPr>
            <a:normAutofit/>
          </a:bodyPr>
          <a:lstStyle/>
          <a:p>
            <a:r>
              <a:rPr lang="en-US" b="1" dirty="0" smtClean="0">
                <a:solidFill>
                  <a:srgbClr val="FF0000"/>
                </a:solidFill>
                <a:effectLst>
                  <a:outerShdw blurRad="38100" dist="38100" dir="2700000" algn="tl">
                    <a:srgbClr val="000000">
                      <a:alpha val="43137"/>
                    </a:srgbClr>
                  </a:outerShdw>
                </a:effectLst>
              </a:rPr>
              <a:t>The Death Event is Managed Locally </a:t>
            </a:r>
            <a:endParaRPr lang="en-US" b="1" dirty="0">
              <a:solidFill>
                <a:srgbClr val="FF0000"/>
              </a:solidFill>
              <a:effectLst>
                <a:outerShdw blurRad="38100" dist="38100" dir="2700000" algn="tl">
                  <a:srgbClr val="000000">
                    <a:alpha val="43137"/>
                  </a:srgbClr>
                </a:outerShdw>
              </a:effectLst>
            </a:endParaRPr>
          </a:p>
        </p:txBody>
      </p:sp>
      <p:pic>
        <p:nvPicPr>
          <p:cNvPr id="2056" name="Picture 8" descr="Image result for physicia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4184" y="2068015"/>
            <a:ext cx="3839086" cy="27432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mage result for family silhouette"/>
          <p:cNvPicPr>
            <a:picLocks noChangeAspect="1" noChangeArrowheads="1"/>
          </p:cNvPicPr>
          <p:nvPr/>
        </p:nvPicPr>
        <p:blipFill rotWithShape="1">
          <a:blip r:embed="rId4">
            <a:extLst>
              <a:ext uri="{28A0092B-C50C-407E-A947-70E740481C1C}">
                <a14:useLocalDpi xmlns:a14="http://schemas.microsoft.com/office/drawing/2010/main" val="0"/>
              </a:ext>
            </a:extLst>
          </a:blip>
          <a:srcRect b="13939"/>
          <a:stretch/>
        </p:blipFill>
        <p:spPr bwMode="auto">
          <a:xfrm>
            <a:off x="8382001" y="2068015"/>
            <a:ext cx="3187513" cy="274320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Image result for funeral ho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1" y="2068015"/>
            <a:ext cx="4118293" cy="27432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pPr>
              <a:defRPr/>
            </a:pPr>
            <a:fld id="{C5E7A0C4-7B6E-4AA0-B937-25DB1836DB52}" type="slidenum">
              <a:rPr lang="en-US" smtClean="0"/>
              <a:pPr>
                <a:defRPr/>
              </a:pPr>
              <a:t>15</a:t>
            </a:fld>
            <a:endParaRPr lang="en-US"/>
          </a:p>
        </p:txBody>
      </p:sp>
    </p:spTree>
    <p:extLst>
      <p:ext uri="{BB962C8B-B14F-4D97-AF65-F5344CB8AC3E}">
        <p14:creationId xmlns:p14="http://schemas.microsoft.com/office/powerpoint/2010/main" val="671201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0"/>
                                        <p:tgtEl>
                                          <p:spTgt spid="2"/>
                                        </p:tgtEl>
                                      </p:cBhvr>
                                    </p:animEffect>
                                  </p:childTnLst>
                                </p:cTn>
                              </p:par>
                            </p:childTnLst>
                          </p:cTn>
                        </p:par>
                        <p:par>
                          <p:cTn id="8" fill="hold">
                            <p:stCondLst>
                              <p:cond delay="2500"/>
                            </p:stCondLst>
                            <p:childTnLst>
                              <p:par>
                                <p:cTn id="9" presetID="10" presetClass="entr" presetSubtype="0" fill="hold" nodeType="afterEffect">
                                  <p:stCondLst>
                                    <p:cond delay="0"/>
                                  </p:stCondLst>
                                  <p:childTnLst>
                                    <p:set>
                                      <p:cBhvr>
                                        <p:cTn id="10" dur="1" fill="hold">
                                          <p:stCondLst>
                                            <p:cond delay="0"/>
                                          </p:stCondLst>
                                        </p:cTn>
                                        <p:tgtEl>
                                          <p:spTgt spid="2060"/>
                                        </p:tgtEl>
                                        <p:attrNameLst>
                                          <p:attrName>style.visibility</p:attrName>
                                        </p:attrNameLst>
                                      </p:cBhvr>
                                      <p:to>
                                        <p:strVal val="visible"/>
                                      </p:to>
                                    </p:set>
                                    <p:animEffect transition="in" filter="fade">
                                      <p:cBhvr>
                                        <p:cTn id="11" dur="500"/>
                                        <p:tgtEl>
                                          <p:spTgt spid="2060"/>
                                        </p:tgtEl>
                                      </p:cBhvr>
                                    </p:animEffect>
                                  </p:childTnLst>
                                </p:cTn>
                              </p:par>
                            </p:childTnLst>
                          </p:cTn>
                        </p:par>
                        <p:par>
                          <p:cTn id="12" fill="hold">
                            <p:stCondLst>
                              <p:cond delay="3000"/>
                            </p:stCondLst>
                            <p:childTnLst>
                              <p:par>
                                <p:cTn id="13" presetID="10" presetClass="entr" presetSubtype="0" fill="hold" nodeType="afterEffect">
                                  <p:stCondLst>
                                    <p:cond delay="0"/>
                                  </p:stCondLst>
                                  <p:childTnLst>
                                    <p:set>
                                      <p:cBhvr>
                                        <p:cTn id="14" dur="1" fill="hold">
                                          <p:stCondLst>
                                            <p:cond delay="0"/>
                                          </p:stCondLst>
                                        </p:cTn>
                                        <p:tgtEl>
                                          <p:spTgt spid="2056"/>
                                        </p:tgtEl>
                                        <p:attrNameLst>
                                          <p:attrName>style.visibility</p:attrName>
                                        </p:attrNameLst>
                                      </p:cBhvr>
                                      <p:to>
                                        <p:strVal val="visible"/>
                                      </p:to>
                                    </p:set>
                                    <p:animEffect transition="in" filter="fade">
                                      <p:cBhvr>
                                        <p:cTn id="15" dur="500"/>
                                        <p:tgtEl>
                                          <p:spTgt spid="2056"/>
                                        </p:tgtEl>
                                      </p:cBhvr>
                                    </p:animEffect>
                                  </p:childTnLst>
                                </p:cTn>
                              </p:par>
                            </p:childTnLst>
                          </p:cTn>
                        </p:par>
                        <p:par>
                          <p:cTn id="16" fill="hold">
                            <p:stCondLst>
                              <p:cond delay="3500"/>
                            </p:stCondLst>
                            <p:childTnLst>
                              <p:par>
                                <p:cTn id="17" presetID="10" presetClass="entr" presetSubtype="0" fill="hold" nodeType="afterEffect">
                                  <p:stCondLst>
                                    <p:cond delay="0"/>
                                  </p:stCondLst>
                                  <p:childTnLst>
                                    <p:set>
                                      <p:cBhvr>
                                        <p:cTn id="18" dur="1" fill="hold">
                                          <p:stCondLst>
                                            <p:cond delay="0"/>
                                          </p:stCondLst>
                                        </p:cTn>
                                        <p:tgtEl>
                                          <p:spTgt spid="2058"/>
                                        </p:tgtEl>
                                        <p:attrNameLst>
                                          <p:attrName>style.visibility</p:attrName>
                                        </p:attrNameLst>
                                      </p:cBhvr>
                                      <p:to>
                                        <p:strVal val="visible"/>
                                      </p:to>
                                    </p:set>
                                    <p:animEffect transition="in" filter="fade">
                                      <p:cBhvr>
                                        <p:cTn id="19" dur="500"/>
                                        <p:tgtEl>
                                          <p:spTgt spid="2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effectLst>
                  <a:outerShdw blurRad="38100" dist="38100" dir="2700000" algn="tl">
                    <a:srgbClr val="000000">
                      <a:alpha val="43137"/>
                    </a:srgbClr>
                  </a:outerShdw>
                </a:effectLst>
              </a:rPr>
              <a:t>Analyzing County Deaths Locally </a:t>
            </a:r>
            <a:endParaRPr lang="en-US" b="1" dirty="0">
              <a:solidFill>
                <a:srgbClr val="FF0000"/>
              </a:solidFill>
              <a:effectLst>
                <a:outerShdw blurRad="38100" dist="38100" dir="2700000" algn="tl">
                  <a:srgbClr val="000000">
                    <a:alpha val="43137"/>
                  </a:srgbClr>
                </a:outerShdw>
              </a:effectLst>
            </a:endParaRPr>
          </a:p>
        </p:txBody>
      </p:sp>
      <p:pic>
        <p:nvPicPr>
          <p:cNvPr id="7" name="Content Placeholder 6"/>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t="14747" b="11521"/>
          <a:stretch/>
        </p:blipFill>
        <p:spPr>
          <a:xfrm>
            <a:off x="838200" y="1943100"/>
            <a:ext cx="2257425" cy="1790699"/>
          </a:xfrm>
        </p:spPr>
      </p:pic>
      <p:pic>
        <p:nvPicPr>
          <p:cNvPr id="8" name="Picture 7"/>
          <p:cNvPicPr>
            <a:picLocks noChangeAspect="1"/>
          </p:cNvPicPr>
          <p:nvPr/>
        </p:nvPicPr>
        <p:blipFill>
          <a:blip r:embed="rId4"/>
          <a:stretch>
            <a:fillRect/>
          </a:stretch>
        </p:blipFill>
        <p:spPr>
          <a:xfrm>
            <a:off x="4310062" y="2832433"/>
            <a:ext cx="2971800" cy="2362199"/>
          </a:xfrm>
          <a:prstGeom prst="rect">
            <a:avLst/>
          </a:prstGeom>
        </p:spPr>
      </p:pic>
      <p:pic>
        <p:nvPicPr>
          <p:cNvPr id="9" name="Picture 8"/>
          <p:cNvPicPr>
            <a:picLocks noChangeAspect="1"/>
          </p:cNvPicPr>
          <p:nvPr/>
        </p:nvPicPr>
        <p:blipFill>
          <a:blip r:embed="rId5"/>
          <a:stretch>
            <a:fillRect/>
          </a:stretch>
        </p:blipFill>
        <p:spPr>
          <a:xfrm>
            <a:off x="8496300" y="1943100"/>
            <a:ext cx="2819400" cy="2715125"/>
          </a:xfrm>
          <a:prstGeom prst="rect">
            <a:avLst/>
          </a:prstGeom>
        </p:spPr>
      </p:pic>
      <p:sp>
        <p:nvSpPr>
          <p:cNvPr id="3" name="Slide Number Placeholder 2"/>
          <p:cNvSpPr>
            <a:spLocks noGrp="1"/>
          </p:cNvSpPr>
          <p:nvPr>
            <p:ph type="sldNum" sz="quarter" idx="12"/>
          </p:nvPr>
        </p:nvSpPr>
        <p:spPr/>
        <p:txBody>
          <a:bodyPr/>
          <a:lstStyle/>
          <a:p>
            <a:pPr>
              <a:defRPr/>
            </a:pPr>
            <a:fld id="{C5E7A0C4-7B6E-4AA0-B937-25DB1836DB52}" type="slidenum">
              <a:rPr lang="en-US" smtClean="0"/>
              <a:pPr>
                <a:defRPr/>
              </a:pPr>
              <a:t>16</a:t>
            </a:fld>
            <a:endParaRPr lang="en-US"/>
          </a:p>
        </p:txBody>
      </p:sp>
    </p:spTree>
    <p:extLst>
      <p:ext uri="{BB962C8B-B14F-4D97-AF65-F5344CB8AC3E}">
        <p14:creationId xmlns:p14="http://schemas.microsoft.com/office/powerpoint/2010/main" val="2188975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500" fill="hold"/>
                                        <p:tgtEl>
                                          <p:spTgt spid="2"/>
                                        </p:tgtEl>
                                        <p:attrNameLst>
                                          <p:attrName>ppt_x</p:attrName>
                                        </p:attrNameLst>
                                      </p:cBhvr>
                                      <p:tavLst>
                                        <p:tav tm="0">
                                          <p:val>
                                            <p:strVal val="#ppt_x"/>
                                          </p:val>
                                        </p:tav>
                                        <p:tav tm="100000">
                                          <p:val>
                                            <p:strVal val="#ppt_x"/>
                                          </p:val>
                                        </p:tav>
                                      </p:tavLst>
                                    </p:anim>
                                    <p:anim calcmode="lin" valueType="num">
                                      <p:cBhvr additive="base">
                                        <p:cTn id="8" dur="2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2500"/>
                            </p:stCondLst>
                            <p:childTnLst>
                              <p:par>
                                <p:cTn id="10" presetID="2" presetClass="entr" presetSubtype="8"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par>
                          <p:cTn id="14" fill="hold">
                            <p:stCondLst>
                              <p:cond delay="3000"/>
                            </p:stCondLst>
                            <p:childTnLst>
                              <p:par>
                                <p:cTn id="15" presetID="2" presetClass="entr" presetSubtype="4"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par>
                          <p:cTn id="19" fill="hold">
                            <p:stCondLst>
                              <p:cond delay="3500"/>
                            </p:stCondLst>
                            <p:childTnLst>
                              <p:par>
                                <p:cTn id="20" presetID="2" presetClass="entr" presetSubtype="2"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2000" fill="hold"/>
                                        <p:tgtEl>
                                          <p:spTgt spid="9"/>
                                        </p:tgtEl>
                                        <p:attrNameLst>
                                          <p:attrName>ppt_x</p:attrName>
                                        </p:attrNameLst>
                                      </p:cBhvr>
                                      <p:tavLst>
                                        <p:tav tm="0">
                                          <p:val>
                                            <p:strVal val="1+#ppt_w/2"/>
                                          </p:val>
                                        </p:tav>
                                        <p:tav tm="100000">
                                          <p:val>
                                            <p:strVal val="#ppt_x"/>
                                          </p:val>
                                        </p:tav>
                                      </p:tavLst>
                                    </p:anim>
                                    <p:anim calcmode="lin" valueType="num">
                                      <p:cBhvr additive="base">
                                        <p:cTn id="23" dur="2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914400"/>
            <a:ext cx="10972800" cy="4525963"/>
          </a:xfrm>
        </p:spPr>
        <p:txBody>
          <a:bodyPr/>
          <a:lstStyle/>
          <a:p>
            <a:endParaRPr lang="en-US" dirty="0" smtClean="0"/>
          </a:p>
          <a:p>
            <a:endParaRPr lang="en-US" dirty="0"/>
          </a:p>
          <a:p>
            <a:pPr marL="0" indent="0" algn="ctr">
              <a:buNone/>
            </a:pPr>
            <a:r>
              <a:rPr lang="en-US" sz="3600" b="1" dirty="0" smtClean="0">
                <a:solidFill>
                  <a:srgbClr val="FF0000"/>
                </a:solidFill>
                <a:effectLst>
                  <a:outerShdw blurRad="38100" dist="38100" dir="2700000" algn="tl">
                    <a:srgbClr val="000000">
                      <a:alpha val="43137"/>
                    </a:srgbClr>
                  </a:outerShdw>
                </a:effectLst>
              </a:rPr>
              <a:t>And now…</a:t>
            </a:r>
          </a:p>
          <a:p>
            <a:pPr marL="0" indent="0" algn="ctr">
              <a:buNone/>
            </a:pPr>
            <a:endParaRPr lang="en-US" sz="3600" b="1" dirty="0">
              <a:solidFill>
                <a:srgbClr val="FF0000"/>
              </a:solidFill>
              <a:effectLst>
                <a:outerShdw blurRad="38100" dist="38100" dir="2700000" algn="tl">
                  <a:srgbClr val="000000">
                    <a:alpha val="43137"/>
                  </a:srgbClr>
                </a:outerShdw>
              </a:effectLst>
            </a:endParaRPr>
          </a:p>
          <a:p>
            <a:pPr marL="0" indent="0" algn="ctr">
              <a:buNone/>
            </a:pPr>
            <a:r>
              <a:rPr lang="en-US" sz="3600" b="1" smtClean="0">
                <a:solidFill>
                  <a:srgbClr val="FF0000"/>
                </a:solidFill>
                <a:effectLst>
                  <a:outerShdw blurRad="38100" dist="38100" dir="2700000" algn="tl">
                    <a:srgbClr val="000000">
                      <a:alpha val="43137"/>
                    </a:srgbClr>
                  </a:outerShdw>
                </a:effectLst>
              </a:rPr>
              <a:t>Let’s review the report!</a:t>
            </a:r>
            <a:endParaRPr lang="en-US" sz="3600" b="1" dirty="0" smtClean="0">
              <a:solidFill>
                <a:srgbClr val="FF0000"/>
              </a:solidFill>
              <a:effectLst>
                <a:outerShdw blurRad="38100" dist="38100" dir="2700000" algn="tl">
                  <a:srgbClr val="000000">
                    <a:alpha val="43137"/>
                  </a:srgbClr>
                </a:outerShdw>
              </a:effectLst>
            </a:endParaRPr>
          </a:p>
        </p:txBody>
      </p:sp>
      <p:sp>
        <p:nvSpPr>
          <p:cNvPr id="2" name="Slide Number Placeholder 1"/>
          <p:cNvSpPr>
            <a:spLocks noGrp="1"/>
          </p:cNvSpPr>
          <p:nvPr>
            <p:ph type="sldNum" sz="quarter" idx="12"/>
          </p:nvPr>
        </p:nvSpPr>
        <p:spPr/>
        <p:txBody>
          <a:bodyPr/>
          <a:lstStyle/>
          <a:p>
            <a:pPr>
              <a:defRPr/>
            </a:pPr>
            <a:fld id="{C5E7A0C4-7B6E-4AA0-B937-25DB1836DB52}" type="slidenum">
              <a:rPr lang="en-US" smtClean="0"/>
              <a:pPr>
                <a:defRPr/>
              </a:pPr>
              <a:t>17</a:t>
            </a:fld>
            <a:endParaRPr lang="en-US"/>
          </a:p>
        </p:txBody>
      </p:sp>
    </p:spTree>
    <p:extLst>
      <p:ext uri="{BB962C8B-B14F-4D97-AF65-F5344CB8AC3E}">
        <p14:creationId xmlns:p14="http://schemas.microsoft.com/office/powerpoint/2010/main" val="29249759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prestig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FF0000"/>
                </a:solidFill>
                <a:effectLst>
                  <a:outerShdw blurRad="38100" dist="38100" dir="2700000" algn="tl">
                    <a:srgbClr val="000000">
                      <a:alpha val="43137"/>
                    </a:srgbClr>
                  </a:outerShdw>
                </a:effectLst>
              </a:rPr>
              <a:t>Thank You</a:t>
            </a:r>
            <a:endParaRPr lang="en-US" dirty="0">
              <a:effectLst>
                <a:outerShdw blurRad="38100" dist="38100" dir="2700000" algn="tl">
                  <a:srgbClr val="000000">
                    <a:alpha val="43137"/>
                  </a:srgbClr>
                </a:outerShdw>
              </a:effectLst>
            </a:endParaRPr>
          </a:p>
        </p:txBody>
      </p:sp>
      <p:pic>
        <p:nvPicPr>
          <p:cNvPr id="6" name="Content Placeholder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552700" y="2057400"/>
            <a:ext cx="7010400" cy="3847306"/>
          </a:xfrm>
          <a:prstGeom prst="rect">
            <a:avLst/>
          </a:prstGeom>
        </p:spPr>
      </p:pic>
      <p:sp>
        <p:nvSpPr>
          <p:cNvPr id="3" name="Slide Number Placeholder 2"/>
          <p:cNvSpPr>
            <a:spLocks noGrp="1"/>
          </p:cNvSpPr>
          <p:nvPr>
            <p:ph type="sldNum" sz="quarter" idx="12"/>
          </p:nvPr>
        </p:nvSpPr>
        <p:spPr/>
        <p:txBody>
          <a:bodyPr/>
          <a:lstStyle/>
          <a:p>
            <a:pPr>
              <a:defRPr/>
            </a:pPr>
            <a:fld id="{C5E7A0C4-7B6E-4AA0-B937-25DB1836DB52}" type="slidenum">
              <a:rPr lang="en-US" smtClean="0"/>
              <a:pPr>
                <a:defRPr/>
              </a:pPr>
              <a:t>18</a:t>
            </a:fld>
            <a:endParaRPr lang="en-US"/>
          </a:p>
        </p:txBody>
      </p:sp>
    </p:spTree>
    <p:extLst>
      <p:ext uri="{BB962C8B-B14F-4D97-AF65-F5344CB8AC3E}">
        <p14:creationId xmlns:p14="http://schemas.microsoft.com/office/powerpoint/2010/main" val="504288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667000" y="495300"/>
            <a:ext cx="6629400" cy="742950"/>
          </a:xfrm>
          <a:prstGeom prst="rect">
            <a:avLst/>
          </a:prstGeom>
        </p:spPr>
        <p:txBody>
          <a:bodyPr vert="horz" lIns="68580" tIns="34290" rIns="68580" bIns="34290" rtlCol="0" anchor="ctr">
            <a:normAutofit fontScale="97500"/>
          </a:bodyPr>
          <a:lstStyle>
            <a:lvl1pPr marL="0" marR="0" indent="0" algn="ctr" defTabSz="914400" rtl="0" eaLnBrk="1" fontAlgn="auto" latinLnBrk="0" hangingPunct="1">
              <a:lnSpc>
                <a:spcPct val="100000"/>
              </a:lnSpc>
              <a:spcBef>
                <a:spcPct val="0"/>
              </a:spcBef>
              <a:spcAft>
                <a:spcPts val="0"/>
              </a:spcAft>
              <a:buNone/>
              <a:tabLst/>
              <a:defRPr sz="4400" kern="1200">
                <a:solidFill>
                  <a:schemeClr val="tx1"/>
                </a:solidFill>
                <a:latin typeface="+mj-lt"/>
                <a:ea typeface="+mj-ea"/>
                <a:cs typeface="+mj-cs"/>
              </a:defRPr>
            </a:lvl1pPr>
          </a:lstStyle>
          <a:p>
            <a:endParaRPr lang="en-US" sz="4000" b="1" dirty="0">
              <a:solidFill>
                <a:srgbClr val="FF0000"/>
              </a:solidFill>
            </a:endParaRPr>
          </a:p>
        </p:txBody>
      </p:sp>
      <p:sp>
        <p:nvSpPr>
          <p:cNvPr id="8" name="Title 7"/>
          <p:cNvSpPr>
            <a:spLocks noGrp="1"/>
          </p:cNvSpPr>
          <p:nvPr>
            <p:ph type="title"/>
          </p:nvPr>
        </p:nvSpPr>
        <p:spPr/>
        <p:txBody>
          <a:bodyPr/>
          <a:lstStyle/>
          <a:p>
            <a:r>
              <a:rPr lang="en-US" b="1" dirty="0" smtClean="0">
                <a:solidFill>
                  <a:srgbClr val="FF0000"/>
                </a:solidFill>
                <a:effectLst>
                  <a:outerShdw blurRad="38100" dist="38100" dir="2700000" algn="tl">
                    <a:srgbClr val="000000">
                      <a:alpha val="43137"/>
                    </a:srgbClr>
                  </a:outerShdw>
                </a:effectLst>
              </a:rPr>
              <a:t>Death Registration Process</a:t>
            </a:r>
            <a:endParaRPr lang="en-US" b="1" dirty="0">
              <a:solidFill>
                <a:srgbClr val="FF0000"/>
              </a:solidFill>
              <a:effectLst>
                <a:outerShdw blurRad="38100" dist="38100" dir="2700000" algn="tl">
                  <a:srgbClr val="000000">
                    <a:alpha val="43137"/>
                  </a:srgbClr>
                </a:outerShdw>
              </a:effectLst>
            </a:endParaRPr>
          </a:p>
        </p:txBody>
      </p:sp>
      <p:pic>
        <p:nvPicPr>
          <p:cNvPr id="1030" name="Picture 6" descr="Image result for local registr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3256391"/>
            <a:ext cx="3009900" cy="311267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physicia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1700" y="1446245"/>
            <a:ext cx="3735980" cy="237744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2" descr="Image result for funeral ho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1446245"/>
            <a:ext cx="3569189" cy="237744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C5E7A0C4-7B6E-4AA0-B937-25DB1836DB52}" type="slidenum">
              <a:rPr lang="en-US" smtClean="0"/>
              <a:pPr>
                <a:defRPr/>
              </a:pPr>
              <a:t>2</a:t>
            </a:fld>
            <a:endParaRPr lang="en-US"/>
          </a:p>
        </p:txBody>
      </p:sp>
    </p:spTree>
    <p:extLst>
      <p:ext uri="{BB962C8B-B14F-4D97-AF65-F5344CB8AC3E}">
        <p14:creationId xmlns:p14="http://schemas.microsoft.com/office/powerpoint/2010/main" val="1771418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childTnLst>
                                </p:cTn>
                              </p:par>
                            </p:childTnLst>
                          </p:cTn>
                        </p:par>
                        <p:par>
                          <p:cTn id="14" fill="hold">
                            <p:stCondLst>
                              <p:cond delay="2000"/>
                            </p:stCondLst>
                            <p:childTnLst>
                              <p:par>
                                <p:cTn id="15" presetID="10" presetClass="entr" presetSubtype="0" fill="hold" nodeType="afterEffect">
                                  <p:stCondLst>
                                    <p:cond delay="0"/>
                                  </p:stCondLst>
                                  <p:childTnLst>
                                    <p:set>
                                      <p:cBhvr>
                                        <p:cTn id="16" dur="1" fill="hold">
                                          <p:stCondLst>
                                            <p:cond delay="0"/>
                                          </p:stCondLst>
                                        </p:cTn>
                                        <p:tgtEl>
                                          <p:spTgt spid="1032"/>
                                        </p:tgtEl>
                                        <p:attrNameLst>
                                          <p:attrName>style.visibility</p:attrName>
                                        </p:attrNameLst>
                                      </p:cBhvr>
                                      <p:to>
                                        <p:strVal val="visible"/>
                                      </p:to>
                                    </p:set>
                                    <p:animEffect transition="in" filter="fade">
                                      <p:cBhvr>
                                        <p:cTn id="17" dur="1000"/>
                                        <p:tgtEl>
                                          <p:spTgt spid="1032"/>
                                        </p:tgtEl>
                                      </p:cBhvr>
                                    </p:animEffect>
                                  </p:childTnLst>
                                </p:cTn>
                              </p:par>
                            </p:childTnLst>
                          </p:cTn>
                        </p:par>
                        <p:par>
                          <p:cTn id="18" fill="hold">
                            <p:stCondLst>
                              <p:cond delay="3000"/>
                            </p:stCondLst>
                            <p:childTnLst>
                              <p:par>
                                <p:cTn id="19" presetID="10" presetClass="entr" presetSubtype="0" fill="hold" nodeType="afterEffect">
                                  <p:stCondLst>
                                    <p:cond delay="0"/>
                                  </p:stCondLst>
                                  <p:childTnLst>
                                    <p:set>
                                      <p:cBhvr>
                                        <p:cTn id="20" dur="1" fill="hold">
                                          <p:stCondLst>
                                            <p:cond delay="0"/>
                                          </p:stCondLst>
                                        </p:cTn>
                                        <p:tgtEl>
                                          <p:spTgt spid="1030"/>
                                        </p:tgtEl>
                                        <p:attrNameLst>
                                          <p:attrName>style.visibility</p:attrName>
                                        </p:attrNameLst>
                                      </p:cBhvr>
                                      <p:to>
                                        <p:strVal val="visible"/>
                                      </p:to>
                                    </p:set>
                                    <p:animEffect transition="in" filter="fade">
                                      <p:cBhvr>
                                        <p:cTn id="21" dur="10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effectLst>
                  <a:outerShdw blurRad="38100" dist="38100" dir="2700000" algn="tl">
                    <a:srgbClr val="000000">
                      <a:alpha val="43137"/>
                    </a:srgbClr>
                  </a:outerShdw>
                </a:effectLst>
              </a:rPr>
              <a:t>Data Integrity </a:t>
            </a:r>
            <a:endParaRPr lang="en-US" b="1" dirty="0">
              <a:solidFill>
                <a:srgbClr val="FF0000"/>
              </a:solidFill>
              <a:effectLst>
                <a:outerShdw blurRad="38100" dist="38100" dir="2700000" algn="tl">
                  <a:srgbClr val="000000">
                    <a:alpha val="43137"/>
                  </a:srgbClr>
                </a:outerShdw>
              </a:effectLst>
            </a:endParaRPr>
          </a:p>
        </p:txBody>
      </p:sp>
      <p:pic>
        <p:nvPicPr>
          <p:cNvPr id="6" name="Content Placeholder 2"/>
          <p:cNvPicPr>
            <a:picLocks noGrp="1" noChangeAspect="1"/>
          </p:cNvPicPr>
          <p:nvPr>
            <p:ph sz="half" idx="1"/>
          </p:nvPr>
        </p:nvPicPr>
        <p:blipFill>
          <a:blip r:embed="rId3"/>
          <a:stretch>
            <a:fillRect/>
          </a:stretch>
        </p:blipFill>
        <p:spPr>
          <a:xfrm>
            <a:off x="1981200" y="1805781"/>
            <a:ext cx="8229600" cy="4114800"/>
          </a:xfrm>
          <a:prstGeom prst="rect">
            <a:avLst/>
          </a:prstGeom>
        </p:spPr>
      </p:pic>
      <p:sp>
        <p:nvSpPr>
          <p:cNvPr id="3" name="Slide Number Placeholder 2"/>
          <p:cNvSpPr>
            <a:spLocks noGrp="1"/>
          </p:cNvSpPr>
          <p:nvPr>
            <p:ph type="sldNum" sz="quarter" idx="12"/>
          </p:nvPr>
        </p:nvSpPr>
        <p:spPr/>
        <p:txBody>
          <a:bodyPr/>
          <a:lstStyle/>
          <a:p>
            <a:pPr>
              <a:defRPr/>
            </a:pPr>
            <a:fld id="{C5E7A0C4-7B6E-4AA0-B937-25DB1836DB52}" type="slidenum">
              <a:rPr lang="en-US" smtClean="0"/>
              <a:pPr>
                <a:defRPr/>
              </a:pPr>
              <a:t>3</a:t>
            </a:fld>
            <a:endParaRPr lang="en-US"/>
          </a:p>
        </p:txBody>
      </p:sp>
    </p:spTree>
    <p:extLst>
      <p:ext uri="{BB962C8B-B14F-4D97-AF65-F5344CB8AC3E}">
        <p14:creationId xmlns:p14="http://schemas.microsoft.com/office/powerpoint/2010/main" val="2586690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6"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ircle(in)">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8" descr="Image result for physicians"/>
          <p:cNvPicPr>
            <a:picLocks noChangeAspect="1" noChangeArrowheads="1"/>
          </p:cNvPicPr>
          <p:nvPr/>
        </p:nvPicPr>
        <p:blipFill rotWithShape="1">
          <a:blip r:embed="rId3">
            <a:extLst>
              <a:ext uri="{28A0092B-C50C-407E-A947-70E740481C1C}">
                <a14:useLocalDpi xmlns:a14="http://schemas.microsoft.com/office/drawing/2010/main" val="0"/>
              </a:ext>
            </a:extLst>
          </a:blip>
          <a:srcRect l="5037" r="8346"/>
          <a:stretch/>
        </p:blipFill>
        <p:spPr bwMode="auto">
          <a:xfrm>
            <a:off x="4343400" y="857250"/>
            <a:ext cx="37338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Image result for local registr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92134" y="857250"/>
            <a:ext cx="2741044" cy="283464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2" descr="Image result for funeral ho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640" y="857250"/>
            <a:ext cx="4118293" cy="27432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85800" y="3655540"/>
            <a:ext cx="2781300" cy="1957141"/>
          </a:xfrm>
          <a:prstGeom prst="rect">
            <a:avLst/>
          </a:prstGeom>
          <a:noFill/>
        </p:spPr>
        <p:txBody>
          <a:bodyPr wrap="square" lIns="91440" tIns="45720" rIns="91440" bIns="45720">
            <a:prstTxWarp prst="textPlain">
              <a:avLst/>
            </a:prstTxWarp>
            <a:spAutoFit/>
            <a:scene3d>
              <a:camera prst="orthographicFront"/>
              <a:lightRig rig="threePt" dir="t"/>
            </a:scene3d>
            <a:sp3d extrusionH="57150">
              <a:bevelT w="38100" h="38100"/>
            </a:sp3d>
          </a:bodyPr>
          <a:lstStyle/>
          <a:p>
            <a:pPr algn="ctr"/>
            <a:r>
              <a:rPr lang="en-US" sz="9600" b="1" cap="none" spc="0" dirty="0" smtClean="0">
                <a:ln w="0"/>
                <a:solidFill>
                  <a:schemeClr val="accent1"/>
                </a:solidFill>
                <a:effectLst>
                  <a:outerShdw blurRad="50800" dist="38100" dir="2700000" algn="tl" rotWithShape="0">
                    <a:prstClr val="black">
                      <a:alpha val="40000"/>
                    </a:prstClr>
                  </a:outerShdw>
                </a:effectLst>
              </a:rPr>
              <a:t>95</a:t>
            </a:r>
            <a:r>
              <a:rPr lang="en-US" sz="5400" b="1" cap="none" spc="0" dirty="0" smtClean="0">
                <a:ln w="0"/>
                <a:solidFill>
                  <a:schemeClr val="accent1"/>
                </a:solidFill>
                <a:effectLst>
                  <a:outerShdw blurRad="50800" dist="38100" dir="2700000" algn="tl" rotWithShape="0">
                    <a:prstClr val="black">
                      <a:alpha val="40000"/>
                    </a:prstClr>
                  </a:outerShdw>
                </a:effectLst>
              </a:rPr>
              <a:t>%</a:t>
            </a:r>
            <a:endParaRPr lang="en-US" sz="9600" b="1" cap="none" spc="0" dirty="0">
              <a:ln w="0"/>
              <a:solidFill>
                <a:schemeClr val="accent1"/>
              </a:solidFill>
              <a:effectLst>
                <a:outerShdw blurRad="50800" dist="38100" dir="2700000" algn="tl" rotWithShape="0">
                  <a:prstClr val="black">
                    <a:alpha val="40000"/>
                  </a:prstClr>
                </a:outerShdw>
              </a:effectLst>
            </a:endParaRPr>
          </a:p>
        </p:txBody>
      </p:sp>
      <p:sp>
        <p:nvSpPr>
          <p:cNvPr id="10" name="Rectangle 9"/>
          <p:cNvSpPr/>
          <p:nvPr/>
        </p:nvSpPr>
        <p:spPr>
          <a:xfrm>
            <a:off x="4819650" y="3656570"/>
            <a:ext cx="2781300" cy="1957141"/>
          </a:xfrm>
          <a:prstGeom prst="rect">
            <a:avLst/>
          </a:prstGeom>
          <a:noFill/>
        </p:spPr>
        <p:txBody>
          <a:bodyPr wrap="square" lIns="91440" tIns="45720" rIns="91440" bIns="45720">
            <a:prstTxWarp prst="textPlain">
              <a:avLst/>
            </a:prstTxWarp>
            <a:spAutoFit/>
            <a:scene3d>
              <a:camera prst="orthographicFront"/>
              <a:lightRig rig="threePt" dir="t"/>
            </a:scene3d>
            <a:sp3d extrusionH="57150">
              <a:bevelT w="38100" h="38100"/>
            </a:sp3d>
          </a:bodyPr>
          <a:lstStyle/>
          <a:p>
            <a:pPr algn="ctr"/>
            <a:r>
              <a:rPr lang="en-US" sz="9600" b="1" cap="none" spc="0" dirty="0" smtClean="0">
                <a:ln w="0"/>
                <a:solidFill>
                  <a:schemeClr val="accent1"/>
                </a:solidFill>
                <a:effectLst>
                  <a:outerShdw blurRad="50800" dist="38100" dir="2700000" algn="tl" rotWithShape="0">
                    <a:prstClr val="black">
                      <a:alpha val="40000"/>
                    </a:prstClr>
                  </a:outerShdw>
                </a:effectLst>
              </a:rPr>
              <a:t>35</a:t>
            </a:r>
            <a:r>
              <a:rPr lang="en-US" sz="5400" b="1" cap="none" spc="0" dirty="0" smtClean="0">
                <a:ln w="0"/>
                <a:solidFill>
                  <a:schemeClr val="accent1"/>
                </a:solidFill>
                <a:effectLst>
                  <a:outerShdw blurRad="50800" dist="38100" dir="2700000" algn="tl" rotWithShape="0">
                    <a:prstClr val="black">
                      <a:alpha val="40000"/>
                    </a:prstClr>
                  </a:outerShdw>
                </a:effectLst>
              </a:rPr>
              <a:t>%</a:t>
            </a:r>
            <a:endParaRPr lang="en-US" sz="9600" b="1" cap="none" spc="0" dirty="0">
              <a:ln w="0"/>
              <a:solidFill>
                <a:schemeClr val="accent1"/>
              </a:solidFill>
              <a:effectLst>
                <a:outerShdw blurRad="50800" dist="38100" dir="2700000" algn="tl" rotWithShape="0">
                  <a:prstClr val="black">
                    <a:alpha val="40000"/>
                  </a:prstClr>
                </a:outerShdw>
              </a:effectLst>
            </a:endParaRPr>
          </a:p>
        </p:txBody>
      </p:sp>
      <p:sp>
        <p:nvSpPr>
          <p:cNvPr id="11" name="Rectangle 10"/>
          <p:cNvSpPr/>
          <p:nvPr/>
        </p:nvSpPr>
        <p:spPr>
          <a:xfrm>
            <a:off x="8496300" y="3655539"/>
            <a:ext cx="2933700" cy="1957141"/>
          </a:xfrm>
          <a:prstGeom prst="rect">
            <a:avLst/>
          </a:prstGeom>
          <a:noFill/>
        </p:spPr>
        <p:txBody>
          <a:bodyPr wrap="square" lIns="91440" tIns="45720" rIns="91440" bIns="45720">
            <a:prstTxWarp prst="textPlain">
              <a:avLst/>
            </a:prstTxWarp>
            <a:spAutoFit/>
            <a:scene3d>
              <a:camera prst="orthographicFront"/>
              <a:lightRig rig="threePt" dir="t"/>
            </a:scene3d>
            <a:sp3d extrusionH="57150">
              <a:bevelT w="38100" h="38100"/>
            </a:sp3d>
          </a:bodyPr>
          <a:lstStyle/>
          <a:p>
            <a:pPr algn="ctr"/>
            <a:r>
              <a:rPr lang="en-US" sz="9600" b="1" dirty="0" smtClean="0">
                <a:ln w="0"/>
                <a:solidFill>
                  <a:schemeClr val="accent1"/>
                </a:solidFill>
                <a:effectLst>
                  <a:outerShdw blurRad="50800" dist="38100" dir="2700000" algn="tl" rotWithShape="0">
                    <a:prstClr val="black">
                      <a:alpha val="40000"/>
                    </a:prstClr>
                  </a:outerShdw>
                </a:effectLst>
              </a:rPr>
              <a:t>100</a:t>
            </a:r>
            <a:r>
              <a:rPr lang="en-US" sz="5400" b="1" cap="none" spc="0" dirty="0" smtClean="0">
                <a:ln w="0"/>
                <a:solidFill>
                  <a:schemeClr val="accent1"/>
                </a:solidFill>
                <a:effectLst>
                  <a:outerShdw blurRad="50800" dist="38100" dir="2700000" algn="tl" rotWithShape="0">
                    <a:prstClr val="black">
                      <a:alpha val="40000"/>
                    </a:prstClr>
                  </a:outerShdw>
                </a:effectLst>
              </a:rPr>
              <a:t>%</a:t>
            </a:r>
            <a:endParaRPr lang="en-US" sz="9600" b="1" cap="none" spc="0" dirty="0">
              <a:ln w="0"/>
              <a:solidFill>
                <a:schemeClr val="accent1"/>
              </a:solidFill>
              <a:effectLst>
                <a:outerShdw blurRad="50800" dist="38100" dir="2700000" algn="tl" rotWithShape="0">
                  <a:prstClr val="black">
                    <a:alpha val="40000"/>
                  </a:prstClr>
                </a:outerShdw>
              </a:effectLst>
            </a:endParaRPr>
          </a:p>
        </p:txBody>
      </p:sp>
      <p:sp>
        <p:nvSpPr>
          <p:cNvPr id="3" name="Slide Number Placeholder 2"/>
          <p:cNvSpPr>
            <a:spLocks noGrp="1"/>
          </p:cNvSpPr>
          <p:nvPr>
            <p:ph type="sldNum" sz="quarter" idx="12"/>
          </p:nvPr>
        </p:nvSpPr>
        <p:spPr/>
        <p:txBody>
          <a:bodyPr/>
          <a:lstStyle/>
          <a:p>
            <a:fld id="{C8148C3A-618F-4A8A-B020-90ADE91C85E2}" type="slidenum">
              <a:rPr lang="en-US" smtClean="0"/>
              <a:t>4</a:t>
            </a:fld>
            <a:endParaRPr lang="en-US"/>
          </a:p>
        </p:txBody>
      </p:sp>
    </p:spTree>
    <p:extLst>
      <p:ext uri="{BB962C8B-B14F-4D97-AF65-F5344CB8AC3E}">
        <p14:creationId xmlns:p14="http://schemas.microsoft.com/office/powerpoint/2010/main" val="252632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smtClean="0">
                <a:solidFill>
                  <a:srgbClr val="FF0000"/>
                </a:solidFill>
                <a:effectLst>
                  <a:outerShdw blurRad="38100" dist="38100" dir="2700000" algn="tl">
                    <a:srgbClr val="000000">
                      <a:alpha val="43137"/>
                    </a:srgbClr>
                  </a:outerShdw>
                </a:effectLst>
              </a:rPr>
              <a:t>Physician Participation </a:t>
            </a:r>
            <a:endParaRPr lang="en-US" b="1" dirty="0">
              <a:solidFill>
                <a:srgbClr val="FF0000"/>
              </a:solidFill>
              <a:effectLst>
                <a:outerShdw blurRad="38100" dist="38100" dir="2700000" algn="tl">
                  <a:srgbClr val="000000">
                    <a:alpha val="43137"/>
                  </a:srgbClr>
                </a:outerShdw>
              </a:effectLst>
            </a:endParaRPr>
          </a:p>
        </p:txBody>
      </p:sp>
      <p:pic>
        <p:nvPicPr>
          <p:cNvPr id="8" name="Content Placeholder 7"/>
          <p:cNvPicPr>
            <a:picLocks noGrp="1" noChangeAspect="1"/>
          </p:cNvPicPr>
          <p:nvPr>
            <p:ph sz="half" idx="1"/>
          </p:nvPr>
        </p:nvPicPr>
        <p:blipFill>
          <a:blip r:embed="rId3"/>
          <a:stretch>
            <a:fillRect/>
          </a:stretch>
        </p:blipFill>
        <p:spPr>
          <a:xfrm>
            <a:off x="3507146" y="3401149"/>
            <a:ext cx="5177709" cy="2819400"/>
          </a:xfrm>
          <a:prstGeom prst="rect">
            <a:avLst/>
          </a:prstGeom>
        </p:spPr>
      </p:pic>
      <p:sp>
        <p:nvSpPr>
          <p:cNvPr id="3" name="TextBox 2"/>
          <p:cNvSpPr txBox="1"/>
          <p:nvPr/>
        </p:nvSpPr>
        <p:spPr>
          <a:xfrm>
            <a:off x="2628900" y="1466045"/>
            <a:ext cx="7593169" cy="1938992"/>
          </a:xfrm>
          <a:prstGeom prst="rect">
            <a:avLst/>
          </a:prstGeom>
          <a:noFill/>
        </p:spPr>
        <p:txBody>
          <a:bodyPr wrap="square" rtlCol="0">
            <a:spAutoFit/>
          </a:bodyPr>
          <a:lstStyle/>
          <a:p>
            <a:r>
              <a:rPr lang="en-US" sz="4000" b="1" dirty="0" smtClean="0">
                <a:solidFill>
                  <a:srgbClr val="FF0000"/>
                </a:solidFill>
                <a:effectLst>
                  <a:outerShdw blurRad="38100" dist="38100" dir="2700000" algn="tl">
                    <a:srgbClr val="000000">
                      <a:alpha val="43137"/>
                    </a:srgbClr>
                  </a:outerShdw>
                </a:effectLst>
              </a:rPr>
              <a:t>Fewer than 1,600 Physicians Certify 80% of the Death Records in Georgia! </a:t>
            </a:r>
            <a:endParaRPr lang="en-US" sz="4000" b="1" dirty="0">
              <a:solidFill>
                <a:srgbClr val="FF0000"/>
              </a:solidFill>
              <a:effectLst>
                <a:outerShdw blurRad="38100" dist="38100" dir="2700000" algn="tl">
                  <a:srgbClr val="000000">
                    <a:alpha val="43137"/>
                  </a:srgbClr>
                </a:outerShdw>
              </a:effectLst>
            </a:endParaRPr>
          </a:p>
        </p:txBody>
      </p:sp>
      <p:sp>
        <p:nvSpPr>
          <p:cNvPr id="2" name="Slide Number Placeholder 1"/>
          <p:cNvSpPr>
            <a:spLocks noGrp="1"/>
          </p:cNvSpPr>
          <p:nvPr>
            <p:ph type="sldNum" sz="quarter" idx="12"/>
          </p:nvPr>
        </p:nvSpPr>
        <p:spPr/>
        <p:txBody>
          <a:bodyPr/>
          <a:lstStyle/>
          <a:p>
            <a:pPr>
              <a:defRPr/>
            </a:pPr>
            <a:fld id="{C5E7A0C4-7B6E-4AA0-B937-25DB1836DB52}" type="slidenum">
              <a:rPr lang="en-US" smtClean="0"/>
              <a:pPr>
                <a:defRPr/>
              </a:pPr>
              <a:t>5</a:t>
            </a:fld>
            <a:endParaRPr lang="en-US"/>
          </a:p>
        </p:txBody>
      </p:sp>
    </p:spTree>
    <p:extLst>
      <p:ext uri="{BB962C8B-B14F-4D97-AF65-F5344CB8AC3E}">
        <p14:creationId xmlns:p14="http://schemas.microsoft.com/office/powerpoint/2010/main" val="3674208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250"/>
                                        <p:tgtEl>
                                          <p:spTgt spid="6"/>
                                        </p:tgtEl>
                                      </p:cBhvr>
                                    </p:animEffect>
                                  </p:childTnLst>
                                </p:cTn>
                              </p:par>
                            </p:childTnLst>
                          </p:cTn>
                        </p:par>
                        <p:par>
                          <p:cTn id="8" fill="hold">
                            <p:stCondLst>
                              <p:cond delay="22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1750"/>
                                  </p:stCondLst>
                                  <p:childTnLst>
                                    <p:animEffect transition="out" filter="fade">
                                      <p:cBhvr>
                                        <p:cTn id="16" dur="3250"/>
                                        <p:tgtEl>
                                          <p:spTgt spid="8"/>
                                        </p:tgtEl>
                                      </p:cBhvr>
                                    </p:animEffect>
                                    <p:set>
                                      <p:cBhvr>
                                        <p:cTn id="17" dur="1" fill="hold">
                                          <p:stCondLst>
                                            <p:cond delay="3249"/>
                                          </p:stCondLst>
                                        </p:cTn>
                                        <p:tgtEl>
                                          <p:spTgt spid="8"/>
                                        </p:tgtEl>
                                        <p:attrNameLst>
                                          <p:attrName>style.visibility</p:attrName>
                                        </p:attrNameLst>
                                      </p:cBhvr>
                                      <p:to>
                                        <p:strVal val="hidden"/>
                                      </p:to>
                                    </p:set>
                                  </p:childTnLst>
                                </p:cTn>
                              </p:par>
                            </p:childTnLst>
                          </p:cTn>
                        </p:par>
                        <p:par>
                          <p:cTn id="18" fill="hold">
                            <p:stCondLst>
                              <p:cond delay="5000"/>
                            </p:stCondLst>
                            <p:childTnLst>
                              <p:par>
                                <p:cTn id="19" presetID="42" presetClass="entr" presetSubtype="0"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b="1" dirty="0" smtClean="0">
                <a:solidFill>
                  <a:srgbClr val="FF0000"/>
                </a:solidFill>
                <a:effectLst>
                  <a:outerShdw blurRad="38100" dist="38100" dir="2700000" algn="tl">
                    <a:srgbClr val="000000">
                      <a:alpha val="43137"/>
                    </a:srgbClr>
                  </a:outerShdw>
                </a:effectLst>
              </a:rPr>
              <a:t># of Days From Event to Issuance of Death Certificate </a:t>
            </a:r>
            <a:endParaRPr lang="en-US" b="1" dirty="0">
              <a:solidFill>
                <a:srgbClr val="FF0000"/>
              </a:solidFill>
              <a:effectLst>
                <a:outerShdw blurRad="38100" dist="38100" dir="2700000" algn="tl">
                  <a:srgbClr val="000000">
                    <a:alpha val="43137"/>
                  </a:srgbClr>
                </a:outerShdw>
              </a:effectLst>
            </a:endParaRPr>
          </a:p>
        </p:txBody>
      </p:sp>
      <p:pic>
        <p:nvPicPr>
          <p:cNvPr id="5" name="Content Placeholder 4"/>
          <p:cNvPicPr>
            <a:picLocks noGrp="1" noChangeAspect="1"/>
          </p:cNvPicPr>
          <p:nvPr>
            <p:ph sz="half" idx="1"/>
          </p:nvPr>
        </p:nvPicPr>
        <p:blipFill>
          <a:blip r:embed="rId3"/>
          <a:stretch>
            <a:fillRect/>
          </a:stretch>
        </p:blipFill>
        <p:spPr>
          <a:xfrm>
            <a:off x="828599" y="1638300"/>
            <a:ext cx="10534801" cy="4352921"/>
          </a:xfrm>
          <a:prstGeom prst="rect">
            <a:avLst/>
          </a:prstGeom>
        </p:spPr>
      </p:pic>
      <p:sp>
        <p:nvSpPr>
          <p:cNvPr id="2" name="Slide Number Placeholder 1"/>
          <p:cNvSpPr>
            <a:spLocks noGrp="1"/>
          </p:cNvSpPr>
          <p:nvPr>
            <p:ph type="sldNum" sz="quarter" idx="12"/>
          </p:nvPr>
        </p:nvSpPr>
        <p:spPr/>
        <p:txBody>
          <a:bodyPr/>
          <a:lstStyle/>
          <a:p>
            <a:pPr>
              <a:defRPr/>
            </a:pPr>
            <a:fld id="{C5E7A0C4-7B6E-4AA0-B937-25DB1836DB52}" type="slidenum">
              <a:rPr lang="en-US" smtClean="0"/>
              <a:pPr>
                <a:defRPr/>
              </a:pPr>
              <a:t>6</a:t>
            </a:fld>
            <a:endParaRPr lang="en-US"/>
          </a:p>
        </p:txBody>
      </p:sp>
    </p:spTree>
    <p:extLst>
      <p:ext uri="{BB962C8B-B14F-4D97-AF65-F5344CB8AC3E}">
        <p14:creationId xmlns:p14="http://schemas.microsoft.com/office/powerpoint/2010/main" val="74768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2250" fill="hold"/>
                                        <p:tgtEl>
                                          <p:spTgt spid="5"/>
                                        </p:tgtEl>
                                        <p:attrNameLst>
                                          <p:attrName>ppt_x</p:attrName>
                                        </p:attrNameLst>
                                      </p:cBhvr>
                                      <p:tavLst>
                                        <p:tav tm="0">
                                          <p:val>
                                            <p:strVal val="#ppt_x"/>
                                          </p:val>
                                        </p:tav>
                                        <p:tav tm="100000">
                                          <p:val>
                                            <p:strVal val="#ppt_x"/>
                                          </p:val>
                                        </p:tav>
                                      </p:tavLst>
                                    </p:anim>
                                    <p:anim calcmode="lin" valueType="num">
                                      <p:cBhvr additive="base">
                                        <p:cTn id="12" dur="225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effectLst>
                  <a:outerShdw blurRad="38100" dist="38100" dir="2700000" algn="tl">
                    <a:srgbClr val="000000">
                      <a:alpha val="43137"/>
                    </a:srgbClr>
                  </a:outerShdw>
                </a:effectLst>
              </a:rPr>
              <a:t>Aspirational Goal </a:t>
            </a:r>
          </a:p>
        </p:txBody>
      </p:sp>
      <p:pic>
        <p:nvPicPr>
          <p:cNvPr id="7" name="Content Placeholder 6"/>
          <p:cNvPicPr>
            <a:picLocks noGrp="1" noChangeAspect="1"/>
          </p:cNvPicPr>
          <p:nvPr>
            <p:ph sz="half" idx="1"/>
          </p:nvPr>
        </p:nvPicPr>
        <p:blipFill>
          <a:blip r:embed="rId3"/>
          <a:stretch>
            <a:fillRect/>
          </a:stretch>
        </p:blipFill>
        <p:spPr>
          <a:xfrm>
            <a:off x="4152900" y="1714500"/>
            <a:ext cx="3543300" cy="3238500"/>
          </a:xfrm>
          <a:prstGeom prst="rect">
            <a:avLst/>
          </a:prstGeom>
        </p:spPr>
      </p:pic>
      <p:sp>
        <p:nvSpPr>
          <p:cNvPr id="3" name="Slide Number Placeholder 2"/>
          <p:cNvSpPr>
            <a:spLocks noGrp="1"/>
          </p:cNvSpPr>
          <p:nvPr>
            <p:ph type="sldNum" sz="quarter" idx="12"/>
          </p:nvPr>
        </p:nvSpPr>
        <p:spPr/>
        <p:txBody>
          <a:bodyPr/>
          <a:lstStyle/>
          <a:p>
            <a:pPr>
              <a:defRPr/>
            </a:pPr>
            <a:fld id="{C5E7A0C4-7B6E-4AA0-B937-25DB1836DB52}" type="slidenum">
              <a:rPr lang="en-US" smtClean="0"/>
              <a:pPr>
                <a:defRPr/>
              </a:pPr>
              <a:t>7</a:t>
            </a:fld>
            <a:endParaRPr lang="en-US"/>
          </a:p>
        </p:txBody>
      </p:sp>
    </p:spTree>
    <p:extLst>
      <p:ext uri="{BB962C8B-B14F-4D97-AF65-F5344CB8AC3E}">
        <p14:creationId xmlns:p14="http://schemas.microsoft.com/office/powerpoint/2010/main" val="86022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effectLst>
                  <a:outerShdw blurRad="38100" dist="38100" dir="2700000" algn="tl">
                    <a:srgbClr val="000000">
                      <a:alpha val="43137"/>
                    </a:srgbClr>
                  </a:outerShdw>
                </a:effectLst>
              </a:rPr>
              <a:t>Regional Benchmarking </a:t>
            </a:r>
            <a:endParaRPr lang="en-US"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p:txBody>
          <a:bodyPr>
            <a:normAutofit/>
          </a:bodyPr>
          <a:lstStyle/>
          <a:p>
            <a:pPr marL="0" indent="0">
              <a:buNone/>
            </a:pPr>
            <a:endParaRPr lang="en-US" dirty="0"/>
          </a:p>
          <a:p>
            <a:pPr marL="0" indent="0">
              <a:buNone/>
            </a:pPr>
            <a:endParaRPr lang="en-US" dirty="0"/>
          </a:p>
          <a:p>
            <a:pPr marL="0" indent="0">
              <a:buNone/>
            </a:pPr>
            <a:endParaRPr lang="en-US" dirty="0"/>
          </a:p>
        </p:txBody>
      </p:sp>
      <p:pic>
        <p:nvPicPr>
          <p:cNvPr id="8" name="Picture 7"/>
          <p:cNvPicPr>
            <a:picLocks noChangeAspect="1"/>
          </p:cNvPicPr>
          <p:nvPr/>
        </p:nvPicPr>
        <p:blipFill>
          <a:blip r:embed="rId3"/>
          <a:stretch>
            <a:fillRect/>
          </a:stretch>
        </p:blipFill>
        <p:spPr>
          <a:xfrm>
            <a:off x="2572287" y="1341120"/>
            <a:ext cx="2596267" cy="2468880"/>
          </a:xfrm>
          <a:prstGeom prst="rect">
            <a:avLst/>
          </a:prstGeom>
        </p:spPr>
      </p:pic>
      <p:pic>
        <p:nvPicPr>
          <p:cNvPr id="10" name="Picture 9"/>
          <p:cNvPicPr>
            <a:picLocks noChangeAspect="1"/>
          </p:cNvPicPr>
          <p:nvPr/>
        </p:nvPicPr>
        <p:blipFill>
          <a:blip r:embed="rId4"/>
          <a:stretch>
            <a:fillRect/>
          </a:stretch>
        </p:blipFill>
        <p:spPr>
          <a:xfrm>
            <a:off x="6393249" y="1341120"/>
            <a:ext cx="2628162" cy="2468880"/>
          </a:xfrm>
          <a:prstGeom prst="rect">
            <a:avLst/>
          </a:prstGeom>
        </p:spPr>
      </p:pic>
      <p:sp>
        <p:nvSpPr>
          <p:cNvPr id="16" name="Rectangle 15"/>
          <p:cNvSpPr/>
          <p:nvPr/>
        </p:nvSpPr>
        <p:spPr>
          <a:xfrm>
            <a:off x="2662350" y="3867428"/>
            <a:ext cx="2416140" cy="2011680"/>
          </a:xfrm>
          <a:prstGeom prst="rect">
            <a:avLst/>
          </a:prstGeom>
          <a:noFill/>
        </p:spPr>
        <p:txBody>
          <a:bodyPr wrap="square" lIns="91440" tIns="45720" rIns="91440" bIns="45720">
            <a:prstTxWarp prst="textPlain">
              <a:avLst/>
            </a:prstTxWarp>
            <a:spAutoFit/>
            <a:scene3d>
              <a:camera prst="orthographicFront"/>
              <a:lightRig rig="threePt" dir="t"/>
            </a:scene3d>
            <a:sp3d extrusionH="57150">
              <a:bevelT w="38100" h="38100"/>
            </a:sp3d>
          </a:bodyPr>
          <a:lstStyle/>
          <a:p>
            <a:pPr algn="ctr"/>
            <a:r>
              <a:rPr lang="en-US" sz="9600" b="1" cap="none" spc="0" dirty="0" smtClean="0">
                <a:ln w="0"/>
                <a:effectLst>
                  <a:outerShdw blurRad="50800" dist="38100" dir="2700000" algn="tl" rotWithShape="0">
                    <a:prstClr val="black">
                      <a:alpha val="40000"/>
                    </a:prstClr>
                  </a:outerShdw>
                </a:effectLst>
              </a:rPr>
              <a:t>7</a:t>
            </a:r>
          </a:p>
          <a:p>
            <a:pPr algn="ctr"/>
            <a:r>
              <a:rPr lang="en-US" sz="3600" b="1" dirty="0" smtClean="0">
                <a:ln w="0"/>
                <a:effectLst>
                  <a:outerShdw blurRad="50800" dist="38100" dir="2700000" algn="tl" rotWithShape="0">
                    <a:prstClr val="black">
                      <a:alpha val="40000"/>
                    </a:prstClr>
                  </a:outerShdw>
                </a:effectLst>
              </a:rPr>
              <a:t>Days</a:t>
            </a:r>
            <a:endParaRPr lang="en-US" sz="3600" b="1" cap="none" spc="0" dirty="0">
              <a:ln w="0"/>
              <a:effectLst>
                <a:outerShdw blurRad="50800" dist="38100" dir="2700000" algn="tl" rotWithShape="0">
                  <a:prstClr val="black">
                    <a:alpha val="40000"/>
                  </a:prstClr>
                </a:outerShdw>
              </a:effectLst>
            </a:endParaRPr>
          </a:p>
        </p:txBody>
      </p:sp>
      <p:sp>
        <p:nvSpPr>
          <p:cNvPr id="17" name="Rectangle 16"/>
          <p:cNvSpPr/>
          <p:nvPr/>
        </p:nvSpPr>
        <p:spPr>
          <a:xfrm>
            <a:off x="6499260" y="3863182"/>
            <a:ext cx="2416140" cy="2011680"/>
          </a:xfrm>
          <a:prstGeom prst="rect">
            <a:avLst/>
          </a:prstGeom>
          <a:noFill/>
        </p:spPr>
        <p:txBody>
          <a:bodyPr wrap="square" lIns="91440" tIns="45720" rIns="91440" bIns="45720">
            <a:prstTxWarp prst="textPlain">
              <a:avLst/>
            </a:prstTxWarp>
            <a:spAutoFit/>
            <a:scene3d>
              <a:camera prst="orthographicFront"/>
              <a:lightRig rig="threePt" dir="t"/>
            </a:scene3d>
            <a:sp3d extrusionH="57150">
              <a:bevelT w="38100" h="38100"/>
            </a:sp3d>
          </a:bodyPr>
          <a:lstStyle/>
          <a:p>
            <a:pPr algn="ctr"/>
            <a:r>
              <a:rPr lang="en-US" sz="9600" b="1" dirty="0" smtClean="0">
                <a:ln w="0"/>
                <a:effectLst>
                  <a:outerShdw blurRad="50800" dist="38100" dir="2700000" algn="tl" rotWithShape="0">
                    <a:prstClr val="black">
                      <a:alpha val="40000"/>
                    </a:prstClr>
                  </a:outerShdw>
                </a:effectLst>
              </a:rPr>
              <a:t>8</a:t>
            </a:r>
            <a:endParaRPr lang="en-US" sz="9600" b="1" cap="none" spc="0" dirty="0" smtClean="0">
              <a:ln w="0"/>
              <a:effectLst>
                <a:outerShdw blurRad="50800" dist="38100" dir="2700000" algn="tl" rotWithShape="0">
                  <a:prstClr val="black">
                    <a:alpha val="40000"/>
                  </a:prstClr>
                </a:outerShdw>
              </a:effectLst>
            </a:endParaRPr>
          </a:p>
          <a:p>
            <a:pPr algn="ctr"/>
            <a:r>
              <a:rPr lang="en-US" sz="3600" b="1" dirty="0" smtClean="0">
                <a:ln w="0"/>
                <a:effectLst>
                  <a:outerShdw blurRad="50800" dist="38100" dir="2700000" algn="tl" rotWithShape="0">
                    <a:prstClr val="black">
                      <a:alpha val="40000"/>
                    </a:prstClr>
                  </a:outerShdw>
                </a:effectLst>
              </a:rPr>
              <a:t>Days</a:t>
            </a:r>
            <a:endParaRPr lang="en-US" sz="3600" b="1" cap="none" spc="0" dirty="0">
              <a:ln w="0"/>
              <a:effectLst>
                <a:outerShdw blurRad="50800" dist="38100" dir="2700000" algn="tl" rotWithShape="0">
                  <a:prstClr val="black">
                    <a:alpha val="40000"/>
                  </a:prstClr>
                </a:outerShdw>
              </a:effectLst>
            </a:endParaRPr>
          </a:p>
        </p:txBody>
      </p:sp>
      <p:sp>
        <p:nvSpPr>
          <p:cNvPr id="4" name="Slide Number Placeholder 3"/>
          <p:cNvSpPr>
            <a:spLocks noGrp="1"/>
          </p:cNvSpPr>
          <p:nvPr>
            <p:ph type="sldNum" sz="quarter" idx="12"/>
          </p:nvPr>
        </p:nvSpPr>
        <p:spPr/>
        <p:txBody>
          <a:bodyPr/>
          <a:lstStyle/>
          <a:p>
            <a:pPr>
              <a:defRPr/>
            </a:pPr>
            <a:fld id="{C5E7A0C4-7B6E-4AA0-B937-25DB1836DB52}" type="slidenum">
              <a:rPr lang="en-US" smtClean="0"/>
              <a:pPr>
                <a:defRPr/>
              </a:pPr>
              <a:t>8</a:t>
            </a:fld>
            <a:endParaRPr lang="en-US"/>
          </a:p>
        </p:txBody>
      </p:sp>
    </p:spTree>
    <p:extLst>
      <p:ext uri="{BB962C8B-B14F-4D97-AF65-F5344CB8AC3E}">
        <p14:creationId xmlns:p14="http://schemas.microsoft.com/office/powerpoint/2010/main" val="787817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effectLst>
                  <a:outerShdw blurRad="38100" dist="38100" dir="2700000" algn="tl">
                    <a:srgbClr val="000000">
                      <a:alpha val="43137"/>
                    </a:srgbClr>
                  </a:outerShdw>
                </a:effectLst>
              </a:rPr>
              <a:t>Regulation For All Users</a:t>
            </a:r>
            <a:endParaRPr lang="en-US" b="1" dirty="0">
              <a:solidFill>
                <a:srgbClr val="FF0000"/>
              </a:solidFill>
              <a:effectLst>
                <a:outerShdw blurRad="38100" dist="38100" dir="2700000" algn="tl">
                  <a:srgbClr val="000000">
                    <a:alpha val="43137"/>
                  </a:srgbClr>
                </a:outerShdw>
              </a:effectLst>
            </a:endParaRPr>
          </a:p>
        </p:txBody>
      </p:sp>
      <p:pic>
        <p:nvPicPr>
          <p:cNvPr id="4" name="Content Placeholder 3"/>
          <p:cNvPicPr>
            <a:picLocks noGrp="1" noChangeAspect="1"/>
          </p:cNvPicPr>
          <p:nvPr>
            <p:ph sz="half" idx="1"/>
          </p:nvPr>
        </p:nvPicPr>
        <p:blipFill>
          <a:blip r:embed="rId3"/>
          <a:stretch>
            <a:fillRect/>
          </a:stretch>
        </p:blipFill>
        <p:spPr>
          <a:xfrm>
            <a:off x="3486150" y="2057400"/>
            <a:ext cx="5219700" cy="3124200"/>
          </a:xfrm>
          <a:prstGeom prst="rect">
            <a:avLst/>
          </a:prstGeom>
        </p:spPr>
      </p:pic>
      <p:sp>
        <p:nvSpPr>
          <p:cNvPr id="3" name="Slide Number Placeholder 2"/>
          <p:cNvSpPr>
            <a:spLocks noGrp="1"/>
          </p:cNvSpPr>
          <p:nvPr>
            <p:ph type="sldNum" sz="quarter" idx="12"/>
          </p:nvPr>
        </p:nvSpPr>
        <p:spPr/>
        <p:txBody>
          <a:bodyPr/>
          <a:lstStyle/>
          <a:p>
            <a:pPr>
              <a:defRPr/>
            </a:pPr>
            <a:fld id="{C5E7A0C4-7B6E-4AA0-B937-25DB1836DB52}" type="slidenum">
              <a:rPr lang="en-US" smtClean="0"/>
              <a:pPr>
                <a:defRPr/>
              </a:pPr>
              <a:t>9</a:t>
            </a:fld>
            <a:endParaRPr lang="en-US"/>
          </a:p>
        </p:txBody>
      </p:sp>
    </p:spTree>
    <p:extLst>
      <p:ext uri="{BB962C8B-B14F-4D97-AF65-F5344CB8AC3E}">
        <p14:creationId xmlns:p14="http://schemas.microsoft.com/office/powerpoint/2010/main" val="1344797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500"/>
                                        <p:tgtEl>
                                          <p:spTgt spid="2"/>
                                        </p:tgtEl>
                                      </p:cBhvr>
                                    </p:animEffect>
                                  </p:childTnLst>
                                </p:cTn>
                              </p:par>
                            </p:childTnLst>
                          </p:cTn>
                        </p:par>
                        <p:par>
                          <p:cTn id="8" fill="hold">
                            <p:stCondLst>
                              <p:cond delay="1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DPH_PPT_TEMPLATE-1">
  <a:themeElements>
    <a:clrScheme name="DPH">
      <a:dk1>
        <a:sysClr val="windowText" lastClr="000000"/>
      </a:dk1>
      <a:lt1>
        <a:sysClr val="window" lastClr="FFFFFF"/>
      </a:lt1>
      <a:dk2>
        <a:srgbClr val="1F497D"/>
      </a:dk2>
      <a:lt2>
        <a:srgbClr val="EEECE1"/>
      </a:lt2>
      <a:accent1>
        <a:srgbClr val="CE242E"/>
      </a:accent1>
      <a:accent2>
        <a:srgbClr val="1F497D"/>
      </a:accent2>
      <a:accent3>
        <a:srgbClr val="9BBB59"/>
      </a:accent3>
      <a:accent4>
        <a:srgbClr val="8064A2"/>
      </a:accent4>
      <a:accent5>
        <a:srgbClr val="4BACC6"/>
      </a:accent5>
      <a:accent6>
        <a:srgbClr val="671117"/>
      </a:accent6>
      <a:hlink>
        <a:srgbClr val="0F243E"/>
      </a:hlink>
      <a:folHlink>
        <a:srgbClr val="4F6128"/>
      </a:folHlink>
    </a:clrScheme>
    <a:fontScheme name="Custom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6550</TotalTime>
  <Words>1257</Words>
  <Application>Microsoft Office PowerPoint</Application>
  <PresentationFormat>Widescreen</PresentationFormat>
  <Paragraphs>99</Paragraphs>
  <Slides>18</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Arial Narrow</vt:lpstr>
      <vt:lpstr>Calibri</vt:lpstr>
      <vt:lpstr>Segoe UI</vt:lpstr>
      <vt:lpstr>Times New Roman</vt:lpstr>
      <vt:lpstr>Verdana</vt:lpstr>
      <vt:lpstr>DPH_PPT_TEMPLATE-1</vt:lpstr>
      <vt:lpstr>PowerPoint Presentation</vt:lpstr>
      <vt:lpstr>Death Registration Process</vt:lpstr>
      <vt:lpstr>Data Integrity </vt:lpstr>
      <vt:lpstr>PowerPoint Presentation</vt:lpstr>
      <vt:lpstr>Physician Participation </vt:lpstr>
      <vt:lpstr># of Days From Event to Issuance of Death Certificate </vt:lpstr>
      <vt:lpstr>Aspirational Goal </vt:lpstr>
      <vt:lpstr>Regional Benchmarking </vt:lpstr>
      <vt:lpstr>Regulation For All Users</vt:lpstr>
      <vt:lpstr>Registrar’s Role </vt:lpstr>
      <vt:lpstr>Reason #1:      Process Efficiency                                       &amp;                         Faster Registration </vt:lpstr>
      <vt:lpstr>Reason #2: Settling Decedent Affairs </vt:lpstr>
      <vt:lpstr>Reason #3: Active Surveillance </vt:lpstr>
      <vt:lpstr>Reason #4: Fraud Prevention</vt:lpstr>
      <vt:lpstr>The Death Event is Managed Locally </vt:lpstr>
      <vt:lpstr>Analyzing County Deaths Locally </vt:lpstr>
      <vt:lpstr>PowerPoint Presentation</vt:lpstr>
      <vt:lpstr>Thank You</vt:lpstr>
    </vt:vector>
  </TitlesOfParts>
  <Company>Georgia Department of Public Health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Justin Davis</dc:creator>
  <cp:lastModifiedBy>Mayberry, D'Andre</cp:lastModifiedBy>
  <cp:revision>514</cp:revision>
  <cp:lastPrinted>2018-02-20T14:18:56Z</cp:lastPrinted>
  <dcterms:created xsi:type="dcterms:W3CDTF">2014-03-11T14:24:55Z</dcterms:created>
  <dcterms:modified xsi:type="dcterms:W3CDTF">2018-04-13T12:21:12Z</dcterms:modified>
</cp:coreProperties>
</file>