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7" r:id="rId1"/>
  </p:sldMasterIdLst>
  <p:notesMasterIdLst>
    <p:notesMasterId r:id="rId23"/>
  </p:notesMasterIdLst>
  <p:handoutMasterIdLst>
    <p:handoutMasterId r:id="rId24"/>
  </p:handoutMasterIdLst>
  <p:sldIdLst>
    <p:sldId id="256" r:id="rId2"/>
    <p:sldId id="270" r:id="rId3"/>
    <p:sldId id="272" r:id="rId4"/>
    <p:sldId id="273" r:id="rId5"/>
    <p:sldId id="274" r:id="rId6"/>
    <p:sldId id="281" r:id="rId7"/>
    <p:sldId id="282" r:id="rId8"/>
    <p:sldId id="283" r:id="rId9"/>
    <p:sldId id="295" r:id="rId10"/>
    <p:sldId id="296" r:id="rId11"/>
    <p:sldId id="289" r:id="rId12"/>
    <p:sldId id="291" r:id="rId13"/>
    <p:sldId id="292" r:id="rId14"/>
    <p:sldId id="293" r:id="rId15"/>
    <p:sldId id="297" r:id="rId16"/>
    <p:sldId id="311" r:id="rId17"/>
    <p:sldId id="312" r:id="rId18"/>
    <p:sldId id="313" r:id="rId19"/>
    <p:sldId id="309" r:id="rId20"/>
    <p:sldId id="294" r:id="rId21"/>
    <p:sldId id="303" r:id="rId22"/>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33">
          <p15:clr>
            <a:srgbClr val="A4A3A4"/>
          </p15:clr>
        </p15:guide>
        <p15:guide id="4"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88645" autoAdjust="0"/>
  </p:normalViewPr>
  <p:slideViewPr>
    <p:cSldViewPr>
      <p:cViewPr varScale="1">
        <p:scale>
          <a:sx n="66" d="100"/>
          <a:sy n="66" d="100"/>
        </p:scale>
        <p:origin x="864" y="66"/>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864" y="-48"/>
      </p:cViewPr>
      <p:guideLst>
        <p:guide orient="horz" pos="2880"/>
        <p:guide pos="2160"/>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931" cy="466416"/>
          </a:xfrm>
          <a:prstGeom prst="rect">
            <a:avLst/>
          </a:prstGeom>
        </p:spPr>
        <p:txBody>
          <a:bodyPr vert="horz" lIns="92054" tIns="46027" rIns="92054" bIns="46027" rtlCol="0"/>
          <a:lstStyle>
            <a:lvl1pPr algn="l">
              <a:defRPr sz="1200"/>
            </a:lvl1pPr>
          </a:lstStyle>
          <a:p>
            <a:endParaRPr lang="en-US" dirty="0"/>
          </a:p>
        </p:txBody>
      </p:sp>
      <p:sp>
        <p:nvSpPr>
          <p:cNvPr id="3" name="Date Placeholder 2"/>
          <p:cNvSpPr>
            <a:spLocks noGrp="1"/>
          </p:cNvSpPr>
          <p:nvPr>
            <p:ph type="dt" sz="quarter" idx="1"/>
          </p:nvPr>
        </p:nvSpPr>
        <p:spPr>
          <a:xfrm>
            <a:off x="3979752" y="0"/>
            <a:ext cx="3044931" cy="466416"/>
          </a:xfrm>
          <a:prstGeom prst="rect">
            <a:avLst/>
          </a:prstGeom>
        </p:spPr>
        <p:txBody>
          <a:bodyPr vert="horz" lIns="92054" tIns="46027" rIns="92054" bIns="46027" rtlCol="0"/>
          <a:lstStyle>
            <a:lvl1pPr algn="r">
              <a:defRPr sz="1200"/>
            </a:lvl1pPr>
          </a:lstStyle>
          <a:p>
            <a:fld id="{19319E5C-5C4C-45CC-A095-C7497050E1A9}" type="datetimeFigureOut">
              <a:rPr lang="en-US" smtClean="0"/>
              <a:t>1/29/2018</a:t>
            </a:fld>
            <a:endParaRPr lang="en-US" dirty="0"/>
          </a:p>
        </p:txBody>
      </p:sp>
      <p:sp>
        <p:nvSpPr>
          <p:cNvPr id="4" name="Footer Placeholder 3"/>
          <p:cNvSpPr>
            <a:spLocks noGrp="1"/>
          </p:cNvSpPr>
          <p:nvPr>
            <p:ph type="ftr" sz="quarter" idx="2"/>
          </p:nvPr>
        </p:nvSpPr>
        <p:spPr>
          <a:xfrm>
            <a:off x="1" y="8844258"/>
            <a:ext cx="3044931" cy="466416"/>
          </a:xfrm>
          <a:prstGeom prst="rect">
            <a:avLst/>
          </a:prstGeom>
        </p:spPr>
        <p:txBody>
          <a:bodyPr vert="horz" lIns="92054" tIns="46027" rIns="92054" bIns="460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752" y="8844258"/>
            <a:ext cx="3044931" cy="466416"/>
          </a:xfrm>
          <a:prstGeom prst="rect">
            <a:avLst/>
          </a:prstGeom>
        </p:spPr>
        <p:txBody>
          <a:bodyPr vert="horz" lIns="92054" tIns="46027" rIns="92054" bIns="46027" rtlCol="0" anchor="b"/>
          <a:lstStyle>
            <a:lvl1pPr algn="r">
              <a:defRPr sz="1200"/>
            </a:lvl1pPr>
          </a:lstStyle>
          <a:p>
            <a:fld id="{965DF35F-203E-4539-B279-1A46C09F5C72}" type="slidenum">
              <a:rPr lang="en-US" smtClean="0"/>
              <a:t>‹#›</a:t>
            </a:fld>
            <a:endParaRPr lang="en-US" dirty="0"/>
          </a:p>
        </p:txBody>
      </p:sp>
    </p:spTree>
    <p:extLst>
      <p:ext uri="{BB962C8B-B14F-4D97-AF65-F5344CB8AC3E}">
        <p14:creationId xmlns:p14="http://schemas.microsoft.com/office/powerpoint/2010/main" val="2946209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093" cy="465933"/>
          </a:xfrm>
          <a:prstGeom prst="rect">
            <a:avLst/>
          </a:prstGeom>
        </p:spPr>
        <p:txBody>
          <a:bodyPr vert="horz" lIns="91553" tIns="45778" rIns="91553" bIns="45778"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a:xfrm>
            <a:off x="3981559" y="0"/>
            <a:ext cx="3043093" cy="465933"/>
          </a:xfrm>
          <a:prstGeom prst="rect">
            <a:avLst/>
          </a:prstGeom>
        </p:spPr>
        <p:txBody>
          <a:bodyPr vert="horz" lIns="91553" tIns="45778" rIns="91553" bIns="45778" rtlCol="0"/>
          <a:lstStyle>
            <a:lvl1pPr algn="r" eaLnBrk="1" hangingPunct="1">
              <a:defRPr sz="1200">
                <a:latin typeface="Arial" panose="020B0604020202020204" pitchFamily="34" charset="0"/>
                <a:cs typeface="Arial" panose="020B0604020202020204" pitchFamily="34" charset="0"/>
              </a:defRPr>
            </a:lvl1pPr>
          </a:lstStyle>
          <a:p>
            <a:pPr>
              <a:defRPr/>
            </a:pPr>
            <a:fld id="{91BC07FE-4E1D-445E-BD03-A7683EDBD9D2}" type="datetimeFigureOut">
              <a:rPr lang="en-US"/>
              <a:pPr>
                <a:defRPr/>
              </a:pPr>
              <a:t>1/29/2018</a:t>
            </a:fld>
            <a:endParaRPr lang="en-US" dirty="0"/>
          </a:p>
        </p:txBody>
      </p:sp>
      <p:sp>
        <p:nvSpPr>
          <p:cNvPr id="4" name="Slide Image Placeholder 3"/>
          <p:cNvSpPr>
            <a:spLocks noGrp="1" noRot="1" noChangeAspect="1"/>
          </p:cNvSpPr>
          <p:nvPr>
            <p:ph type="sldImg" idx="2"/>
          </p:nvPr>
        </p:nvSpPr>
        <p:spPr>
          <a:xfrm>
            <a:off x="1416050" y="1163638"/>
            <a:ext cx="4194175" cy="3146425"/>
          </a:xfrm>
          <a:prstGeom prst="rect">
            <a:avLst/>
          </a:prstGeom>
          <a:noFill/>
          <a:ln w="12700">
            <a:solidFill>
              <a:prstClr val="black"/>
            </a:solidFill>
          </a:ln>
        </p:spPr>
        <p:txBody>
          <a:bodyPr vert="horz" lIns="91553" tIns="45778" rIns="91553" bIns="45778" rtlCol="0" anchor="ctr"/>
          <a:lstStyle/>
          <a:p>
            <a:pPr lvl="0"/>
            <a:endParaRPr lang="en-US" noProof="0" dirty="0"/>
          </a:p>
        </p:txBody>
      </p:sp>
      <p:sp>
        <p:nvSpPr>
          <p:cNvPr id="5" name="Notes Placeholder 4"/>
          <p:cNvSpPr>
            <a:spLocks noGrp="1"/>
          </p:cNvSpPr>
          <p:nvPr>
            <p:ph type="body" sz="quarter" idx="3"/>
          </p:nvPr>
        </p:nvSpPr>
        <p:spPr>
          <a:xfrm>
            <a:off x="702628" y="4481217"/>
            <a:ext cx="5621020" cy="3667026"/>
          </a:xfrm>
          <a:prstGeom prst="rect">
            <a:avLst/>
          </a:prstGeom>
        </p:spPr>
        <p:txBody>
          <a:bodyPr vert="horz" lIns="91553" tIns="45778" rIns="91553" bIns="4577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46346"/>
            <a:ext cx="3043093" cy="465931"/>
          </a:xfrm>
          <a:prstGeom prst="rect">
            <a:avLst/>
          </a:prstGeom>
        </p:spPr>
        <p:txBody>
          <a:bodyPr vert="horz" lIns="91553" tIns="45778" rIns="91553" bIns="45778"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3981559" y="8846346"/>
            <a:ext cx="3043093" cy="465931"/>
          </a:xfrm>
          <a:prstGeom prst="rect">
            <a:avLst/>
          </a:prstGeom>
        </p:spPr>
        <p:txBody>
          <a:bodyPr vert="horz" wrap="square" lIns="91553" tIns="45778" rIns="91553" bIns="45778" numCol="1" anchor="b" anchorCtr="0" compatLnSpc="1">
            <a:prstTxWarp prst="textNoShape">
              <a:avLst/>
            </a:prstTxWarp>
          </a:bodyPr>
          <a:lstStyle>
            <a:lvl1pPr algn="r" eaLnBrk="1" hangingPunct="1">
              <a:defRPr sz="1200"/>
            </a:lvl1pPr>
          </a:lstStyle>
          <a:p>
            <a:pPr>
              <a:defRPr/>
            </a:pPr>
            <a:fld id="{A60BC80C-DD1F-4A87-970B-0998536A15DD}" type="slidenum">
              <a:rPr lang="en-US"/>
              <a:pPr>
                <a:defRPr/>
              </a:pPr>
              <a:t>‹#›</a:t>
            </a:fld>
            <a:endParaRPr lang="en-US" dirty="0"/>
          </a:p>
        </p:txBody>
      </p:sp>
    </p:spTree>
    <p:extLst>
      <p:ext uri="{BB962C8B-B14F-4D97-AF65-F5344CB8AC3E}">
        <p14:creationId xmlns:p14="http://schemas.microsoft.com/office/powerpoint/2010/main" val="16341017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0556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72DF8AA-1D23-442A-A585-001434C89C51}" type="datetime1">
              <a:rPr lang="en-US" smtClean="0"/>
              <a:t>1/29/2018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FE0433-B60C-4FEA-8168-CDB1AE906A36}" type="slidenum">
              <a:rPr lang="en-US" smtClean="0"/>
              <a:pPr>
                <a:defRPr/>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1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18B55B2-681A-47EC-AC11-21CAB7863312}" type="datetime1">
              <a:rPr lang="en-US" smtClean="0"/>
              <a:t>1/29/2018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4824C8-0206-40EB-B441-FA4170D2194E}" type="slidenum">
              <a:rPr lang="en-US" smtClean="0"/>
              <a:pPr>
                <a:defRPr/>
              </a:pPr>
              <a:t>‹#›</a:t>
            </a:fld>
            <a:endParaRPr lang="en-US" dirty="0"/>
          </a:p>
        </p:txBody>
      </p:sp>
    </p:spTree>
    <p:extLst>
      <p:ext uri="{BB962C8B-B14F-4D97-AF65-F5344CB8AC3E}">
        <p14:creationId xmlns:p14="http://schemas.microsoft.com/office/powerpoint/2010/main" val="160909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61F5222-839A-4D77-861D-BAC432BCAB34}" type="datetime1">
              <a:rPr lang="en-US" smtClean="0"/>
              <a:t>1/29/2018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DB2734-7A31-4DFC-A935-98C166E18B14}" type="slidenum">
              <a:rPr lang="en-US" smtClean="0"/>
              <a:pPr>
                <a:defRPr/>
              </a:pPr>
              <a:t>‹#›</a:t>
            </a:fld>
            <a:endParaRPr lang="en-US" dirty="0"/>
          </a:p>
        </p:txBody>
      </p:sp>
    </p:spTree>
    <p:extLst>
      <p:ext uri="{BB962C8B-B14F-4D97-AF65-F5344CB8AC3E}">
        <p14:creationId xmlns:p14="http://schemas.microsoft.com/office/powerpoint/2010/main" val="321516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2C8AA7-BDB9-43F6-9C3A-DE4E9FB716C8}" type="datetime1">
              <a:rPr lang="en-US" smtClean="0"/>
              <a:t>1/29/2018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851D27-F1C7-4BDA-BE41-932B5DF40515}" type="slidenum">
              <a:rPr lang="en-US"/>
              <a:pPr>
                <a:defRPr/>
              </a:pPr>
              <a:t>‹#›</a:t>
            </a:fld>
            <a:endParaRPr lang="en-US" dirty="0"/>
          </a:p>
        </p:txBody>
      </p:sp>
    </p:spTree>
    <p:extLst>
      <p:ext uri="{BB962C8B-B14F-4D97-AF65-F5344CB8AC3E}">
        <p14:creationId xmlns:p14="http://schemas.microsoft.com/office/powerpoint/2010/main" val="389815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3A73-9A6C-42DD-BBFE-D18E828DFA89}" type="datetime1">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A1ABB6-A83A-4908-8FD7-5E9AE4E7FC42}" type="slidenum">
              <a:rPr lang="en-US" smtClean="0"/>
              <a:t>‹#›</a:t>
            </a:fld>
            <a:endParaRPr lang="en-US" dirty="0"/>
          </a:p>
        </p:txBody>
      </p:sp>
    </p:spTree>
    <p:extLst>
      <p:ext uri="{BB962C8B-B14F-4D97-AF65-F5344CB8AC3E}">
        <p14:creationId xmlns:p14="http://schemas.microsoft.com/office/powerpoint/2010/main" val="13578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D2C8AA7-BDB9-43F6-9C3A-DE4E9FB716C8}" type="datetime1">
              <a:rPr lang="en-US" smtClean="0"/>
              <a:t>1/29/2018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851D27-F1C7-4BDA-BE41-932B5DF40515}" type="slidenum">
              <a:rPr lang="en-US" smtClean="0"/>
              <a:pPr>
                <a:defRPr/>
              </a:pPr>
              <a:t>‹#›</a:t>
            </a:fld>
            <a:endParaRPr lang="en-US" dirty="0"/>
          </a:p>
        </p:txBody>
      </p:sp>
    </p:spTree>
    <p:extLst>
      <p:ext uri="{BB962C8B-B14F-4D97-AF65-F5344CB8AC3E}">
        <p14:creationId xmlns:p14="http://schemas.microsoft.com/office/powerpoint/2010/main" val="150853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08E9F40-C9AA-4511-A758-35A4834701BC}" type="datetime1">
              <a:rPr lang="en-US" smtClean="0"/>
              <a:t>1/29/2018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5CF7D2B-36A5-4271-AB0D-ED44DA6C5197}" type="slidenum">
              <a:rPr lang="en-US" smtClean="0"/>
              <a:pPr>
                <a:defRPr/>
              </a:pPr>
              <a:t>‹#›</a:t>
            </a:fld>
            <a:endParaRPr lang="en-US" dirty="0"/>
          </a:p>
        </p:txBody>
      </p:sp>
    </p:spTree>
    <p:extLst>
      <p:ext uri="{BB962C8B-B14F-4D97-AF65-F5344CB8AC3E}">
        <p14:creationId xmlns:p14="http://schemas.microsoft.com/office/powerpoint/2010/main" val="146074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049A503-CE06-490A-BB7B-734B8A4C0227}" type="datetime1">
              <a:rPr lang="en-US" smtClean="0"/>
              <a:t>1/29/2018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A4DFA31-21AE-43D0-89D4-9E0AE90F56DB}" type="slidenum">
              <a:rPr lang="en-US" smtClean="0"/>
              <a:pPr>
                <a:defRPr/>
              </a:pPr>
              <a:t>‹#›</a:t>
            </a:fld>
            <a:endParaRPr lang="en-US" dirty="0"/>
          </a:p>
        </p:txBody>
      </p:sp>
    </p:spTree>
    <p:extLst>
      <p:ext uri="{BB962C8B-B14F-4D97-AF65-F5344CB8AC3E}">
        <p14:creationId xmlns:p14="http://schemas.microsoft.com/office/powerpoint/2010/main" val="69783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E89CB70-EC9E-4CAD-96EB-9750A35DB75C}" type="datetime1">
              <a:rPr lang="en-US" smtClean="0"/>
              <a:t>1/29/2018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70BE7DC-66A6-491C-9507-C7B4CA1E76B6}" type="slidenum">
              <a:rPr lang="en-US" smtClean="0"/>
              <a:pPr>
                <a:defRPr/>
              </a:pPr>
              <a:t>‹#›</a:t>
            </a:fld>
            <a:endParaRPr lang="en-US" dirty="0"/>
          </a:p>
        </p:txBody>
      </p:sp>
    </p:spTree>
    <p:extLst>
      <p:ext uri="{BB962C8B-B14F-4D97-AF65-F5344CB8AC3E}">
        <p14:creationId xmlns:p14="http://schemas.microsoft.com/office/powerpoint/2010/main" val="299414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58D2B5D-4AF8-43FB-9CE0-4CAF164C91D3}" type="datetime1">
              <a:rPr lang="en-US" smtClean="0"/>
              <a:t>1/29/2018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5A8D781-E901-4C51-A6BB-E3B035261863}" type="slidenum">
              <a:rPr lang="en-US" smtClean="0"/>
              <a:pPr>
                <a:defRPr/>
              </a:pPr>
              <a:t>‹#›</a:t>
            </a:fld>
            <a:endParaRPr lang="en-US" dirty="0"/>
          </a:p>
        </p:txBody>
      </p:sp>
    </p:spTree>
    <p:extLst>
      <p:ext uri="{BB962C8B-B14F-4D97-AF65-F5344CB8AC3E}">
        <p14:creationId xmlns:p14="http://schemas.microsoft.com/office/powerpoint/2010/main" val="44653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E4ED01D-9D57-4309-A0C0-0834A1E349A3}" type="datetime1">
              <a:rPr lang="en-US" smtClean="0"/>
              <a:t>1/29/2018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088287-96F9-498E-AE8F-1BFE05420511}" type="slidenum">
              <a:rPr lang="en-US" smtClean="0"/>
              <a:pPr>
                <a:defRPr/>
              </a:pPr>
              <a:t>‹#›</a:t>
            </a:fld>
            <a:endParaRPr lang="en-US" dirty="0"/>
          </a:p>
        </p:txBody>
      </p:sp>
    </p:spTree>
    <p:extLst>
      <p:ext uri="{BB962C8B-B14F-4D97-AF65-F5344CB8AC3E}">
        <p14:creationId xmlns:p14="http://schemas.microsoft.com/office/powerpoint/2010/main" val="348178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E29D92-8B51-45E9-B272-237E0F404ED2}" type="datetime1">
              <a:rPr lang="en-US" smtClean="0"/>
              <a:t>1/29/2018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420243D-347C-47F3-ACD5-A376C6B0F300}" type="slidenum">
              <a:rPr lang="en-US" smtClean="0"/>
              <a:pPr>
                <a:defRPr/>
              </a:pPr>
              <a:t>‹#›</a:t>
            </a:fld>
            <a:endParaRPr lang="en-US" dirty="0"/>
          </a:p>
        </p:txBody>
      </p:sp>
    </p:spTree>
    <p:extLst>
      <p:ext uri="{BB962C8B-B14F-4D97-AF65-F5344CB8AC3E}">
        <p14:creationId xmlns:p14="http://schemas.microsoft.com/office/powerpoint/2010/main" val="370750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FEF6B8E-799F-40FA-8A44-AAC0B73E1C1E}" type="datetime1">
              <a:rPr lang="en-US" smtClean="0"/>
              <a:t>1/29/2018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D3E0F6-E203-4D5D-B8AF-FB6C8B74B95F}" type="slidenum">
              <a:rPr lang="en-US" smtClean="0"/>
              <a:pPr>
                <a:defRPr/>
              </a:pPr>
              <a:t>‹#›</a:t>
            </a:fld>
            <a:endParaRPr lang="en-US" dirty="0"/>
          </a:p>
        </p:txBody>
      </p:sp>
    </p:spTree>
    <p:extLst>
      <p:ext uri="{BB962C8B-B14F-4D97-AF65-F5344CB8AC3E}">
        <p14:creationId xmlns:p14="http://schemas.microsoft.com/office/powerpoint/2010/main" val="233390882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399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lstStyle/>
          <a:p>
            <a:r>
              <a:rPr lang="en-US" sz="2800" dirty="0" smtClean="0"/>
              <a:t>Death Registration In Georgia, Our Strategy, &amp; Electronic Death </a:t>
            </a:r>
            <a:r>
              <a:rPr lang="en-US" sz="2800" dirty="0"/>
              <a:t>Regulation </a:t>
            </a:r>
            <a:r>
              <a:rPr lang="en-US" sz="2800" dirty="0" smtClean="0"/>
              <a:t>Changes</a:t>
            </a:r>
            <a:r>
              <a:rPr lang="en-US" sz="2800" dirty="0"/>
              <a:t/>
            </a:r>
            <a:br>
              <a:rPr lang="en-US" sz="2800" dirty="0"/>
            </a:br>
            <a:r>
              <a:rPr lang="en-US" sz="2800" dirty="0" smtClean="0"/>
              <a:t>1.24.18</a:t>
            </a:r>
            <a:endParaRPr lang="en-US" sz="2800" dirty="0"/>
          </a:p>
        </p:txBody>
      </p:sp>
      <p:sp>
        <p:nvSpPr>
          <p:cNvPr id="3" name="Subtitle 2"/>
          <p:cNvSpPr>
            <a:spLocks noGrp="1"/>
          </p:cNvSpPr>
          <p:nvPr>
            <p:ph type="subTitle" idx="1"/>
          </p:nvPr>
        </p:nvSpPr>
        <p:spPr>
          <a:xfrm>
            <a:off x="762000" y="4191000"/>
            <a:ext cx="7620000" cy="2286000"/>
          </a:xfrm>
        </p:spPr>
        <p:txBody>
          <a:bodyPr>
            <a:normAutofit/>
          </a:bodyPr>
          <a:lstStyle/>
          <a:p>
            <a:r>
              <a:rPr lang="en-US" sz="2000" b="1" dirty="0" smtClean="0">
                <a:solidFill>
                  <a:schemeClr val="tx1"/>
                </a:solidFill>
                <a:latin typeface="+mj-lt"/>
              </a:rPr>
              <a:t>Gwendolyn </a:t>
            </a:r>
            <a:r>
              <a:rPr lang="en-US" sz="2000" b="1" dirty="0">
                <a:solidFill>
                  <a:schemeClr val="tx1"/>
                </a:solidFill>
                <a:latin typeface="+mj-lt"/>
              </a:rPr>
              <a:t>Duffin </a:t>
            </a:r>
            <a:endParaRPr lang="en-US" sz="2000" b="1" dirty="0" smtClean="0">
              <a:solidFill>
                <a:schemeClr val="tx1"/>
              </a:solidFill>
              <a:latin typeface="+mj-lt"/>
            </a:endParaRPr>
          </a:p>
          <a:p>
            <a:r>
              <a:rPr lang="en-US" sz="2000" b="1" dirty="0" smtClean="0">
                <a:solidFill>
                  <a:schemeClr val="tx1"/>
                </a:solidFill>
                <a:latin typeface="+mj-lt"/>
              </a:rPr>
              <a:t>Deputy </a:t>
            </a:r>
            <a:r>
              <a:rPr lang="en-US" sz="2000" b="1" dirty="0">
                <a:solidFill>
                  <a:schemeClr val="tx1"/>
                </a:solidFill>
                <a:latin typeface="+mj-lt"/>
              </a:rPr>
              <a:t>Director, Records Management &amp; </a:t>
            </a:r>
            <a:r>
              <a:rPr lang="en-US" sz="2000" b="1" dirty="0" smtClean="0">
                <a:solidFill>
                  <a:schemeClr val="tx1"/>
                </a:solidFill>
                <a:latin typeface="+mj-lt"/>
              </a:rPr>
              <a:t>Support</a:t>
            </a:r>
          </a:p>
          <a:p>
            <a:r>
              <a:rPr lang="en-US" sz="2000" b="1" dirty="0" smtClean="0">
                <a:solidFill>
                  <a:schemeClr val="tx1"/>
                </a:solidFill>
                <a:latin typeface="+mj-lt"/>
              </a:rPr>
              <a:t>Joseph Little</a:t>
            </a:r>
          </a:p>
          <a:p>
            <a:r>
              <a:rPr lang="en-US" sz="2000" b="1" dirty="0" smtClean="0">
                <a:solidFill>
                  <a:schemeClr val="tx1"/>
                </a:solidFill>
                <a:latin typeface="+mj-lt"/>
              </a:rPr>
              <a:t>Regional Training &amp; Support Manager</a:t>
            </a:r>
            <a:endParaRPr lang="en-US" sz="1800" b="1" dirty="0"/>
          </a:p>
          <a:p>
            <a:r>
              <a:rPr lang="en-US" sz="2000" b="1" dirty="0" smtClean="0">
                <a:solidFill>
                  <a:schemeClr val="tx1"/>
                </a:solidFill>
                <a:latin typeface="+mj-lt"/>
              </a:rPr>
              <a:t>Justin Davis </a:t>
            </a:r>
          </a:p>
          <a:p>
            <a:r>
              <a:rPr lang="en-US" sz="2000" b="1" dirty="0" smtClean="0">
                <a:solidFill>
                  <a:schemeClr val="tx1"/>
                </a:solidFill>
                <a:latin typeface="+mj-lt"/>
              </a:rPr>
              <a:t>Regional Consultant-North Region </a:t>
            </a:r>
            <a:endParaRPr lang="en-US" sz="2000" b="1" dirty="0">
              <a:solidFill>
                <a:schemeClr val="tx1"/>
              </a:solidFill>
              <a:latin typeface="+mj-lt"/>
            </a:endParaRPr>
          </a:p>
        </p:txBody>
      </p:sp>
    </p:spTree>
    <p:extLst>
      <p:ext uri="{BB962C8B-B14F-4D97-AF65-F5344CB8AC3E}">
        <p14:creationId xmlns:p14="http://schemas.microsoft.com/office/powerpoint/2010/main" val="74896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039" y="69849"/>
            <a:ext cx="7772400" cy="1362075"/>
          </a:xfrm>
        </p:spPr>
        <p:txBody>
          <a:bodyPr>
            <a:normAutofit fontScale="90000"/>
          </a:bodyPr>
          <a:lstStyle/>
          <a:p>
            <a:r>
              <a:rPr lang="en-US" sz="3000" dirty="0"/>
              <a:t>Amended: 511-1-3-.23 Permits for Disposition, Disinterment and Reinterment</a:t>
            </a:r>
            <a:br>
              <a:rPr lang="en-US" sz="3000" dirty="0"/>
            </a:br>
            <a:endParaRPr lang="en-US" sz="3000" dirty="0"/>
          </a:p>
        </p:txBody>
      </p:sp>
      <p:sp>
        <p:nvSpPr>
          <p:cNvPr id="3" name="Text Placeholder 2"/>
          <p:cNvSpPr>
            <a:spLocks noGrp="1"/>
          </p:cNvSpPr>
          <p:nvPr>
            <p:ph type="body" idx="1"/>
          </p:nvPr>
        </p:nvSpPr>
        <p:spPr>
          <a:xfrm>
            <a:off x="717039" y="1600200"/>
            <a:ext cx="7772400" cy="4876800"/>
          </a:xfrm>
        </p:spPr>
        <p:txBody>
          <a:bodyPr/>
          <a:lstStyle/>
          <a:p>
            <a:r>
              <a:rPr lang="en-US" sz="1600" dirty="0"/>
              <a:t>(1) An authorization for disinterment and reinterment of a dead body shall be issued by the local registrar upon receipt of an order of a court of competent jurisdiction directing such disinterment, or upon receipt of a written application signed </a:t>
            </a:r>
            <a:r>
              <a:rPr lang="en-US" sz="1600" b="1" u="sng" dirty="0">
                <a:solidFill>
                  <a:srgbClr val="0070C0"/>
                </a:solidFill>
              </a:rPr>
              <a:t>jointly</a:t>
            </a:r>
            <a:r>
              <a:rPr lang="en-US" sz="1600" dirty="0"/>
              <a:t> by the surviving spouse, or the next of kin in the absence of a surviving spouse; the owner of the cemetery plot; and the person who is in charge of the disinterment.</a:t>
            </a:r>
          </a:p>
          <a:p>
            <a:endParaRPr lang="en-US" sz="1600" dirty="0"/>
          </a:p>
          <a:p>
            <a:r>
              <a:rPr lang="en-US" sz="1600" dirty="0"/>
              <a:t>(3) The local registrar shall make arrangements to ensure that disposition permits may be issued 24 hours a day, seven days a week. </a:t>
            </a:r>
            <a:r>
              <a:rPr lang="en-US" sz="1600" b="1" u="sng" dirty="0">
                <a:solidFill>
                  <a:srgbClr val="0070C0"/>
                </a:solidFill>
              </a:rPr>
              <a:t>For this purpose, the local registrar may appoint local persons or entities, including hospitals, hospices, and funeral homes, to serve as deputy local registrars for the limited purpose of issuing disposition permits in accordance with this Rule.</a:t>
            </a:r>
            <a:br>
              <a:rPr lang="en-US" sz="1600" b="1" u="sng" dirty="0">
                <a:solidFill>
                  <a:srgbClr val="0070C0"/>
                </a:solidFill>
              </a:rPr>
            </a:br>
            <a:endParaRPr lang="en-US" sz="1600" b="1" u="sng" dirty="0">
              <a:solidFill>
                <a:srgbClr val="0070C0"/>
              </a:solidFill>
            </a:endParaRPr>
          </a:p>
          <a:p>
            <a:r>
              <a:rPr lang="en-US" sz="1600" dirty="0"/>
              <a:t>(4) </a:t>
            </a:r>
            <a:r>
              <a:rPr lang="en-US" sz="1600" b="1" u="sng" dirty="0">
                <a:solidFill>
                  <a:srgbClr val="0070C0"/>
                </a:solidFill>
              </a:rPr>
              <a:t>A disposition permit shall not be issued until the cause of death has been certified by a person authorized to do so under DPH Rule 511-1-3-.19(5); authorization given by the decendent’s attending physician; or, with regard to a body subject to inquiry under Title 45, Chapter 16, Article 2, until the county coroner or medical examiner has given approval for disposition.</a:t>
            </a:r>
          </a:p>
          <a:p>
            <a:endParaRPr lang="en-US" sz="1600" b="1" u="sng" dirty="0">
              <a:solidFill>
                <a:srgbClr val="0070C0"/>
              </a:solidFill>
            </a:endParaRPr>
          </a:p>
          <a:p>
            <a:endParaRPr lang="en-US" sz="1600" b="1" u="sng" dirty="0">
              <a:solidFill>
                <a:srgbClr val="0070C0"/>
              </a:solidFill>
            </a:endParaRPr>
          </a:p>
        </p:txBody>
      </p:sp>
    </p:spTree>
    <p:extLst>
      <p:ext uri="{BB962C8B-B14F-4D97-AF65-F5344CB8AC3E}">
        <p14:creationId xmlns:p14="http://schemas.microsoft.com/office/powerpoint/2010/main" val="384846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 xmlns:a16="http://schemas.microsoft.com/office/drawing/2014/main" id="{B5F5009A-1CF4-4D7A-9FD8-D2CA34A7C0DF}"/>
              </a:ext>
            </a:extLst>
          </p:cNvPr>
          <p:cNvSpPr>
            <a:spLocks noGrp="1"/>
          </p:cNvSpPr>
          <p:nvPr>
            <p:ph type="body" idx="1"/>
          </p:nvPr>
        </p:nvSpPr>
        <p:spPr>
          <a:xfrm>
            <a:off x="361156" y="473125"/>
            <a:ext cx="8229600" cy="639762"/>
          </a:xfrm>
        </p:spPr>
        <p:txBody>
          <a:bodyPr>
            <a:normAutofit fontScale="70000" lnSpcReduction="20000"/>
          </a:bodyPr>
          <a:lstStyle/>
          <a:p>
            <a:pPr algn="ctr"/>
            <a:r>
              <a:rPr lang="en-US" sz="3000" cap="all" dirty="0">
                <a:latin typeface="+mj-lt"/>
                <a:ea typeface="+mj-ea"/>
                <a:cs typeface="+mj-cs"/>
              </a:rPr>
              <a:t>How Can </a:t>
            </a:r>
            <a:r>
              <a:rPr lang="en-US" sz="3000" cap="all" dirty="0" smtClean="0">
                <a:latin typeface="+mj-lt"/>
                <a:ea typeface="+mj-ea"/>
                <a:cs typeface="+mj-cs"/>
              </a:rPr>
              <a:t>a local registrar Expand their Options </a:t>
            </a:r>
            <a:r>
              <a:rPr lang="en-US" sz="3000" cap="all" dirty="0">
                <a:latin typeface="+mj-lt"/>
                <a:ea typeface="+mj-ea"/>
                <a:cs typeface="+mj-cs"/>
              </a:rPr>
              <a:t>for the 24/7 Requirement?</a:t>
            </a:r>
          </a:p>
        </p:txBody>
      </p:sp>
      <p:sp>
        <p:nvSpPr>
          <p:cNvPr id="7" name="TextBox 6">
            <a:extLst>
              <a:ext uri="{FF2B5EF4-FFF2-40B4-BE49-F238E27FC236}">
                <a16:creationId xmlns="" xmlns:a16="http://schemas.microsoft.com/office/drawing/2014/main" id="{F0B76E4F-5A15-4C27-A1B7-83741F9347EA}"/>
              </a:ext>
            </a:extLst>
          </p:cNvPr>
          <p:cNvSpPr txBox="1"/>
          <p:nvPr/>
        </p:nvSpPr>
        <p:spPr>
          <a:xfrm>
            <a:off x="609600" y="1158925"/>
            <a:ext cx="7732713" cy="623247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latin typeface="+mn-lt"/>
              </a:rPr>
              <a:t>Consider who works 24/7 and who has the information and the knowledge to make decisions on your behalf</a:t>
            </a:r>
            <a:r>
              <a:rPr lang="en-US" sz="1400" b="1" dirty="0" smtClean="0">
                <a:solidFill>
                  <a:srgbClr val="0070C0"/>
                </a:solidFill>
                <a:latin typeface="+mn-lt"/>
              </a:rPr>
              <a:t/>
            </a:r>
            <a:br>
              <a:rPr lang="en-US" sz="1400" b="1" dirty="0" smtClean="0">
                <a:solidFill>
                  <a:srgbClr val="0070C0"/>
                </a:solidFill>
                <a:latin typeface="+mn-lt"/>
              </a:rPr>
            </a:br>
            <a:endParaRPr lang="en-US" sz="1400" b="1" dirty="0" smtClean="0">
              <a:solidFill>
                <a:srgbClr val="0070C0"/>
              </a:solidFill>
              <a:latin typeface="+mn-lt"/>
            </a:endParaRPr>
          </a:p>
          <a:p>
            <a:pPr marL="285750" indent="-285750">
              <a:buFont typeface="Arial" panose="020B0604020202020204" pitchFamily="34" charset="0"/>
              <a:buChar char="•"/>
            </a:pPr>
            <a:r>
              <a:rPr lang="en-US" sz="1400" b="1" dirty="0" smtClean="0">
                <a:solidFill>
                  <a:srgbClr val="0070C0"/>
                </a:solidFill>
                <a:latin typeface="+mn-lt"/>
              </a:rPr>
              <a:t>Here’s </a:t>
            </a:r>
            <a:r>
              <a:rPr lang="en-US" sz="1400" b="1" dirty="0">
                <a:solidFill>
                  <a:srgbClr val="0070C0"/>
                </a:solidFill>
                <a:latin typeface="+mn-lt"/>
              </a:rPr>
              <a:t>How:  Add Section 22 to Section </a:t>
            </a:r>
            <a:r>
              <a:rPr lang="en-US" sz="1400" b="1" dirty="0" smtClean="0">
                <a:solidFill>
                  <a:srgbClr val="0070C0"/>
                </a:solidFill>
                <a:latin typeface="+mn-lt"/>
              </a:rPr>
              <a:t>23</a:t>
            </a:r>
          </a:p>
          <a:p>
            <a:pPr marL="285750" indent="-285750">
              <a:lnSpc>
                <a:spcPct val="150000"/>
              </a:lnSpc>
              <a:buFont typeface="Arial" panose="020B0604020202020204" pitchFamily="34" charset="0"/>
              <a:buChar char="•"/>
            </a:pPr>
            <a:r>
              <a:rPr lang="en-US" sz="1400" dirty="0" smtClean="0">
                <a:latin typeface="+mn-lt"/>
              </a:rPr>
              <a:t>Existing Section 22</a:t>
            </a:r>
          </a:p>
          <a:p>
            <a:pPr marL="742950" lvl="1" indent="-285750">
              <a:buFont typeface="Arial" panose="020B0604020202020204" pitchFamily="34" charset="0"/>
              <a:buChar char="•"/>
            </a:pPr>
            <a:r>
              <a:rPr lang="en-US" sz="1400" dirty="0" smtClean="0">
                <a:latin typeface="+mn-lt"/>
              </a:rPr>
              <a:t>Before removing a dead body or fetus from the place of death, </a:t>
            </a:r>
            <a:r>
              <a:rPr lang="en-US" sz="1400" b="1" u="sng" dirty="0" smtClean="0">
                <a:latin typeface="+mn-lt"/>
              </a:rPr>
              <a:t>the person removing such body</a:t>
            </a:r>
            <a:r>
              <a:rPr lang="en-US" sz="1400" dirty="0" smtClean="0">
                <a:latin typeface="+mn-lt"/>
              </a:rPr>
              <a:t> or fetus shall:</a:t>
            </a:r>
            <a:br>
              <a:rPr lang="en-US" sz="1400" dirty="0" smtClean="0">
                <a:latin typeface="+mn-lt"/>
              </a:rPr>
            </a:br>
            <a:r>
              <a:rPr lang="en-US" sz="1400" dirty="0" smtClean="0">
                <a:latin typeface="+mn-lt"/>
              </a:rPr>
              <a:t>(a) </a:t>
            </a:r>
            <a:r>
              <a:rPr lang="en-US" sz="1400" b="1" u="sng" dirty="0" smtClean="0">
                <a:latin typeface="+mn-lt"/>
              </a:rPr>
              <a:t>obtain assurance </a:t>
            </a:r>
            <a:r>
              <a:rPr lang="en-US" sz="1400" dirty="0" smtClean="0">
                <a:latin typeface="+mn-lt"/>
              </a:rPr>
              <a:t>from the attending physician, associate physician or the chief medical officer of the institution in which death occurred that the </a:t>
            </a:r>
            <a:r>
              <a:rPr lang="en-US" sz="1400" b="1" u="sng" dirty="0" smtClean="0">
                <a:latin typeface="+mn-lt"/>
              </a:rPr>
              <a:t>death is from natural causes and that the physician will assume responsibility for certifying the cause of death</a:t>
            </a:r>
            <a:r>
              <a:rPr lang="en-US" sz="1400" dirty="0" smtClean="0">
                <a:latin typeface="+mn-lt"/>
              </a:rPr>
              <a:t> or fetal death and receive written permission to remove the body from the place of death; </a:t>
            </a:r>
            <a:r>
              <a:rPr lang="en-US" sz="1400" b="1" u="sng" dirty="0" smtClean="0">
                <a:latin typeface="+mn-lt"/>
              </a:rPr>
              <a:t>or</a:t>
            </a:r>
            <a:r>
              <a:rPr lang="en-US" sz="1400" dirty="0" smtClean="0">
                <a:latin typeface="+mn-lt"/>
              </a:rPr>
              <a:t/>
            </a:r>
            <a:br>
              <a:rPr lang="en-US" sz="1400" dirty="0" smtClean="0">
                <a:latin typeface="+mn-lt"/>
              </a:rPr>
            </a:br>
            <a:r>
              <a:rPr lang="en-US" sz="1400" dirty="0" smtClean="0">
                <a:latin typeface="+mn-lt"/>
              </a:rPr>
              <a:t>(b) </a:t>
            </a:r>
            <a:r>
              <a:rPr lang="en-US" sz="1400" b="1" u="sng" dirty="0" smtClean="0">
                <a:latin typeface="+mn-lt"/>
              </a:rPr>
              <a:t>Notify the coroner or medical examiner if the cause comes within his or her jurisdiction</a:t>
            </a:r>
            <a:r>
              <a:rPr lang="en-US" sz="1400" dirty="0" smtClean="0">
                <a:latin typeface="+mn-lt"/>
              </a:rPr>
              <a:t> or, if the physician cannot certify the cause of death, </a:t>
            </a:r>
            <a:r>
              <a:rPr lang="en-US" sz="1400" b="1" u="sng" dirty="0" smtClean="0">
                <a:latin typeface="+mn-lt"/>
              </a:rPr>
              <a:t>obtain assurance from the coroner or medical examiner that he or she will assume responsibility for certifying the cause of death</a:t>
            </a:r>
            <a:r>
              <a:rPr lang="en-US" sz="1400" dirty="0" smtClean="0">
                <a:latin typeface="+mn-lt"/>
              </a:rPr>
              <a:t>, and obtain written permission to remove the body.</a:t>
            </a:r>
            <a:br>
              <a:rPr lang="en-US" sz="1400" dirty="0" smtClean="0">
                <a:latin typeface="+mn-lt"/>
              </a:rPr>
            </a:br>
            <a:endParaRPr lang="en-US" sz="1400" dirty="0">
              <a:latin typeface="+mn-lt"/>
            </a:endParaRPr>
          </a:p>
          <a:p>
            <a:r>
              <a:rPr lang="en-US" sz="1400" dirty="0" smtClean="0">
                <a:latin typeface="+mn-lt"/>
              </a:rPr>
              <a:t>Revised Section 23</a:t>
            </a:r>
          </a:p>
          <a:p>
            <a:pPr marL="628650" lvl="1" indent="-171450">
              <a:buFont typeface="Arial" panose="020B0604020202020204" pitchFamily="34" charset="0"/>
              <a:buChar char="•"/>
            </a:pPr>
            <a:r>
              <a:rPr lang="en-US" sz="1400" dirty="0" smtClean="0"/>
              <a:t>The </a:t>
            </a:r>
            <a:r>
              <a:rPr lang="en-US" sz="1400" dirty="0"/>
              <a:t>local registrar shall make arrangements to ensure that disposition permits may be issued 24 hours a day, seven days a week. </a:t>
            </a:r>
            <a:r>
              <a:rPr lang="en-US" sz="1400" b="1" u="sng" dirty="0">
                <a:solidFill>
                  <a:srgbClr val="0070C0"/>
                </a:solidFill>
              </a:rPr>
              <a:t>For this purpose, the local registrar may appoint local persons or entities, including hospitals, hospices, and funeral homes, to serve as deputy local registrars for the limited purpose of issuing disposition permits in accordance with this Rule.</a:t>
            </a:r>
            <a:br>
              <a:rPr lang="en-US" sz="1400" b="1" u="sng" dirty="0">
                <a:solidFill>
                  <a:srgbClr val="0070C0"/>
                </a:solidFill>
              </a:rPr>
            </a:br>
            <a:endParaRPr lang="en-US" sz="1400" dirty="0" smtClean="0">
              <a:latin typeface="+mn-lt"/>
            </a:endParaRPr>
          </a:p>
          <a:p>
            <a:pPr marL="742950" lvl="1" indent="-285750">
              <a:lnSpc>
                <a:spcPct val="150000"/>
              </a:lnSpc>
              <a:buFont typeface="Arial" panose="020B0604020202020204" pitchFamily="34" charset="0"/>
              <a:buChar char="•"/>
            </a:pPr>
            <a:endParaRPr lang="en-US" sz="1400" dirty="0" smtClean="0">
              <a:latin typeface="+mn-lt"/>
            </a:endParaRPr>
          </a:p>
          <a:p>
            <a:pPr marL="742950" lvl="1" indent="-285750">
              <a:lnSpc>
                <a:spcPct val="150000"/>
              </a:lnSpc>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2541627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8125"/>
            <a:ext cx="7772400" cy="1362075"/>
          </a:xfrm>
        </p:spPr>
        <p:txBody>
          <a:bodyPr/>
          <a:lstStyle/>
          <a:p>
            <a:r>
              <a:rPr lang="en-US" sz="3000" dirty="0"/>
              <a:t>Amended: 511-1-3-.25 All Other Amendments.</a:t>
            </a:r>
          </a:p>
        </p:txBody>
      </p:sp>
      <p:sp>
        <p:nvSpPr>
          <p:cNvPr id="3" name="Text Placeholder 2"/>
          <p:cNvSpPr>
            <a:spLocks noGrp="1"/>
          </p:cNvSpPr>
          <p:nvPr>
            <p:ph type="body" idx="1"/>
          </p:nvPr>
        </p:nvSpPr>
        <p:spPr>
          <a:xfrm>
            <a:off x="722313" y="1600200"/>
            <a:ext cx="7772400" cy="1739900"/>
          </a:xfrm>
        </p:spPr>
        <p:txBody>
          <a:bodyPr/>
          <a:lstStyle/>
          <a:p>
            <a:r>
              <a:rPr lang="en-US" dirty="0"/>
              <a:t>(5) The affidavit to correct a death certificate under the provisions of this Rule, may be accepted from the informant, the funeral director responsible for completing the certificate, </a:t>
            </a:r>
            <a:r>
              <a:rPr lang="en-US" b="1" u="sng" dirty="0">
                <a:solidFill>
                  <a:srgbClr val="0070C0"/>
                </a:solidFill>
              </a:rPr>
              <a:t>the person who originally certified cause of death</a:t>
            </a:r>
            <a:r>
              <a:rPr lang="en-US" dirty="0"/>
              <a:t>, or a family member of the decedent.</a:t>
            </a:r>
          </a:p>
        </p:txBody>
      </p:sp>
      <p:sp>
        <p:nvSpPr>
          <p:cNvPr id="4" name="Text Placeholder 12">
            <a:extLst>
              <a:ext uri="{FF2B5EF4-FFF2-40B4-BE49-F238E27FC236}">
                <a16:creationId xmlns="" xmlns:a16="http://schemas.microsoft.com/office/drawing/2014/main" id="{9299E21F-5444-4BF9-A04D-1B45CD4822BE}"/>
              </a:ext>
            </a:extLst>
          </p:cNvPr>
          <p:cNvSpPr txBox="1">
            <a:spLocks/>
          </p:cNvSpPr>
          <p:nvPr/>
        </p:nvSpPr>
        <p:spPr bwMode="auto">
          <a:xfrm>
            <a:off x="457200" y="43132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solidFill>
                  <a:srgbClr val="0070C0"/>
                </a:solidFill>
              </a:rPr>
              <a:t>Major Change:  Addition of the Certifying Physician</a:t>
            </a:r>
          </a:p>
        </p:txBody>
      </p:sp>
    </p:spTree>
    <p:extLst>
      <p:ext uri="{BB962C8B-B14F-4D97-AF65-F5344CB8AC3E}">
        <p14:creationId xmlns:p14="http://schemas.microsoft.com/office/powerpoint/2010/main" val="81102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362075"/>
          </a:xfrm>
        </p:spPr>
        <p:txBody>
          <a:bodyPr/>
          <a:lstStyle/>
          <a:p>
            <a:r>
              <a:rPr lang="en-US" sz="3000" dirty="0"/>
              <a:t>Amended: 511-1-3-.26 Who May Apply to Amend a Vital Record.</a:t>
            </a:r>
          </a:p>
        </p:txBody>
      </p:sp>
      <p:sp>
        <p:nvSpPr>
          <p:cNvPr id="3" name="Text Placeholder 2"/>
          <p:cNvSpPr>
            <a:spLocks noGrp="1"/>
          </p:cNvSpPr>
          <p:nvPr>
            <p:ph type="body" idx="1"/>
          </p:nvPr>
        </p:nvSpPr>
        <p:spPr>
          <a:xfrm>
            <a:off x="722313" y="1590675"/>
            <a:ext cx="7772400" cy="2968625"/>
          </a:xfrm>
        </p:spPr>
        <p:txBody>
          <a:bodyPr/>
          <a:lstStyle/>
          <a:p>
            <a:r>
              <a:rPr lang="en-US" dirty="0"/>
              <a:t>2) To amend a death certificate or a spontaneous fetal death certificate, application may be made by the informant listed on the certificate, a family member, their legal representative, or the funeral director </a:t>
            </a:r>
            <a:r>
              <a:rPr lang="en-US" b="1" u="sng" strike="sngStrike" dirty="0">
                <a:solidFill>
                  <a:srgbClr val="0070C0"/>
                </a:solidFill>
              </a:rPr>
              <a:t>or person acting as such </a:t>
            </a:r>
            <a:r>
              <a:rPr lang="en-US" dirty="0"/>
              <a:t> who signed the death certificate or spontaneous fetal death certificate. Application to amend the cause of death may be made only by the physician who originally certified cause of death, the attending physician of the decedent, or the coroner or medical examiner.</a:t>
            </a:r>
          </a:p>
        </p:txBody>
      </p:sp>
    </p:spTree>
    <p:extLst>
      <p:ext uri="{BB962C8B-B14F-4D97-AF65-F5344CB8AC3E}">
        <p14:creationId xmlns:p14="http://schemas.microsoft.com/office/powerpoint/2010/main" val="258742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362075"/>
          </a:xfrm>
        </p:spPr>
        <p:txBody>
          <a:bodyPr/>
          <a:lstStyle/>
          <a:p>
            <a:r>
              <a:rPr lang="en-US" sz="3000" dirty="0"/>
              <a:t>Amended: 511-1-3-.38 Transmittal of Certificates and Reports.</a:t>
            </a:r>
          </a:p>
        </p:txBody>
      </p:sp>
      <p:sp>
        <p:nvSpPr>
          <p:cNvPr id="3" name="Text Placeholder 2"/>
          <p:cNvSpPr>
            <a:spLocks noGrp="1"/>
          </p:cNvSpPr>
          <p:nvPr>
            <p:ph type="body" idx="1"/>
          </p:nvPr>
        </p:nvSpPr>
        <p:spPr>
          <a:xfrm>
            <a:off x="722313" y="1590675"/>
            <a:ext cx="7772400" cy="2968625"/>
          </a:xfrm>
        </p:spPr>
        <p:txBody>
          <a:bodyPr/>
          <a:lstStyle/>
          <a:p>
            <a:pPr marL="457200" indent="-457200">
              <a:buAutoNum type="arabicParenBoth"/>
            </a:pPr>
            <a:r>
              <a:rPr lang="en-US" dirty="0"/>
              <a:t>Unless otherwise provided in this Chapter, a completed report of the live birth, death, or spontaneous fetal death filed with a local registrar shall be transmitted to the State Office of Vital Records </a:t>
            </a:r>
            <a:r>
              <a:rPr lang="en-US" b="1" u="sng" dirty="0">
                <a:solidFill>
                  <a:srgbClr val="0070C0"/>
                </a:solidFill>
              </a:rPr>
              <a:t>within two business days</a:t>
            </a:r>
            <a:r>
              <a:rPr lang="en-US" dirty="0"/>
              <a:t> of receipt by the local registrar.</a:t>
            </a:r>
          </a:p>
          <a:p>
            <a:endParaRPr lang="en-US" dirty="0"/>
          </a:p>
        </p:txBody>
      </p:sp>
      <p:sp>
        <p:nvSpPr>
          <p:cNvPr id="4" name="Text Placeholder 12">
            <a:extLst>
              <a:ext uri="{FF2B5EF4-FFF2-40B4-BE49-F238E27FC236}">
                <a16:creationId xmlns="" xmlns:a16="http://schemas.microsoft.com/office/drawing/2014/main" id="{725DD1B5-E438-466D-A890-4843B98988BA}"/>
              </a:ext>
            </a:extLst>
          </p:cNvPr>
          <p:cNvSpPr txBox="1">
            <a:spLocks/>
          </p:cNvSpPr>
          <p:nvPr/>
        </p:nvSpPr>
        <p:spPr bwMode="auto">
          <a:xfrm>
            <a:off x="457200" y="43132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US" dirty="0">
                <a:solidFill>
                  <a:srgbClr val="0070C0"/>
                </a:solidFill>
              </a:rPr>
              <a:t>Major Change:  From 10 to 2 business days</a:t>
            </a:r>
          </a:p>
        </p:txBody>
      </p:sp>
    </p:spTree>
    <p:extLst>
      <p:ext uri="{BB962C8B-B14F-4D97-AF65-F5344CB8AC3E}">
        <p14:creationId xmlns:p14="http://schemas.microsoft.com/office/powerpoint/2010/main" val="2199613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1752600"/>
          </a:xfrm>
        </p:spPr>
        <p:txBody>
          <a:bodyPr>
            <a:normAutofit fontScale="90000"/>
          </a:bodyPr>
          <a:lstStyle/>
          <a:p>
            <a:r>
              <a:rPr lang="en-US" dirty="0" smtClean="0"/>
              <a:t>forms and letters</a:t>
            </a:r>
            <a:br>
              <a:rPr lang="en-US" dirty="0" smtClean="0"/>
            </a:br>
            <a:r>
              <a:rPr lang="en-US" dirty="0" smtClean="0"/>
              <a:t/>
            </a:r>
            <a:br>
              <a:rPr lang="en-US" dirty="0" smtClean="0"/>
            </a:br>
            <a:r>
              <a:rPr lang="en-US" dirty="0" smtClean="0"/>
              <a:t/>
            </a:r>
            <a:br>
              <a:rPr lang="en-US" dirty="0" smtClean="0"/>
            </a:br>
            <a:r>
              <a:rPr lang="en-US" sz="2000" dirty="0" smtClean="0">
                <a:solidFill>
                  <a:schemeClr val="tx2">
                    <a:lumMod val="60000"/>
                    <a:lumOff val="40000"/>
                  </a:schemeClr>
                </a:solidFill>
              </a:rPr>
              <a:t>permit for Disposition of human remains</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2000" dirty="0" smtClean="0">
                <a:solidFill>
                  <a:schemeClr val="tx2">
                    <a:lumMod val="60000"/>
                    <a:lumOff val="40000"/>
                  </a:schemeClr>
                </a:solidFill>
              </a:rPr>
              <a:t>application to disinter/reinter human remains </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2000" dirty="0" smtClean="0">
                <a:solidFill>
                  <a:schemeClr val="tx2">
                    <a:lumMod val="60000"/>
                    <a:lumOff val="40000"/>
                  </a:schemeClr>
                </a:solidFill>
              </a:rPr>
              <a:t>appointment letter for deputy registrar disposition permits</a:t>
            </a:r>
            <a:br>
              <a:rPr lang="en-US" sz="2000" dirty="0" smtClean="0">
                <a:solidFill>
                  <a:schemeClr val="tx2">
                    <a:lumMod val="60000"/>
                    <a:lumOff val="40000"/>
                  </a:schemeClr>
                </a:solidFill>
              </a:rPr>
            </a:br>
            <a:r>
              <a:rPr lang="en-US" sz="2000" dirty="0" smtClean="0">
                <a:solidFill>
                  <a:schemeClr val="tx2">
                    <a:lumMod val="60000"/>
                    <a:lumOff val="40000"/>
                  </a:schemeClr>
                </a:solidFill>
              </a:rPr>
              <a:t/>
            </a:r>
            <a:br>
              <a:rPr lang="en-US" sz="2000" dirty="0" smtClean="0">
                <a:solidFill>
                  <a:schemeClr val="tx2">
                    <a:lumMod val="60000"/>
                    <a:lumOff val="40000"/>
                  </a:schemeClr>
                </a:solidFill>
              </a:rPr>
            </a:br>
            <a:r>
              <a:rPr lang="en-US" sz="2000" dirty="0" smtClean="0">
                <a:solidFill>
                  <a:schemeClr val="tx2">
                    <a:lumMod val="60000"/>
                    <a:lumOff val="40000"/>
                  </a:schemeClr>
                </a:solidFill>
              </a:rPr>
              <a:t>dear local funeral home </a:t>
            </a:r>
            <a:r>
              <a:rPr lang="en-US" sz="2000" dirty="0" smtClean="0"/>
              <a:t/>
            </a:r>
            <a:br>
              <a:rPr lang="en-US" sz="2000" dirty="0" smtClean="0"/>
            </a:b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195673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843" t="16971" r="41903"/>
          <a:stretch/>
        </p:blipFill>
        <p:spPr>
          <a:xfrm>
            <a:off x="5105400" y="1981200"/>
            <a:ext cx="3352800" cy="4231425"/>
          </a:xfrm>
          <a:prstGeom prst="rect">
            <a:avLst/>
          </a:prstGeom>
          <a:effectLst>
            <a:outerShdw blurRad="50800" dist="38100" dir="10800000" algn="r" rotWithShape="0">
              <a:prstClr val="black">
                <a:alpha val="40000"/>
              </a:prstClr>
            </a:outerShdw>
          </a:effectLst>
        </p:spPr>
      </p:pic>
      <p:sp>
        <p:nvSpPr>
          <p:cNvPr id="4" name="Rectangle 3"/>
          <p:cNvSpPr/>
          <p:nvPr/>
        </p:nvSpPr>
        <p:spPr>
          <a:xfrm>
            <a:off x="533400" y="1981200"/>
            <a:ext cx="4343400" cy="1477328"/>
          </a:xfrm>
          <a:prstGeom prst="rect">
            <a:avLst/>
          </a:prstGeom>
        </p:spPr>
        <p:txBody>
          <a:bodyPr wrap="square">
            <a:spAutoFit/>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chemeClr val="tx2">
                    <a:lumMod val="60000"/>
                    <a:lumOff val="40000"/>
                  </a:schemeClr>
                </a:solidFill>
              </a:rPr>
              <a:t>Permit </a:t>
            </a:r>
            <a:r>
              <a:rPr lang="en-US" dirty="0">
                <a:solidFill>
                  <a:schemeClr val="tx2">
                    <a:lumMod val="60000"/>
                    <a:lumOff val="40000"/>
                  </a:schemeClr>
                </a:solidFill>
              </a:rPr>
              <a:t>for Disposition of </a:t>
            </a:r>
            <a:r>
              <a:rPr lang="en-US" dirty="0" smtClean="0">
                <a:solidFill>
                  <a:schemeClr val="tx2">
                    <a:lumMod val="60000"/>
                    <a:lumOff val="40000"/>
                  </a:schemeClr>
                </a:solidFill>
              </a:rPr>
              <a:t>Human Remains</a:t>
            </a:r>
            <a:endParaRPr lang="en-US" dirty="0">
              <a:solidFill>
                <a:schemeClr val="tx2">
                  <a:lumMod val="60000"/>
                  <a:lumOff val="40000"/>
                </a:schemeClr>
              </a:solidFill>
            </a:endParaRPr>
          </a:p>
        </p:txBody>
      </p:sp>
    </p:spTree>
    <p:extLst>
      <p:ext uri="{BB962C8B-B14F-4D97-AF65-F5344CB8AC3E}">
        <p14:creationId xmlns:p14="http://schemas.microsoft.com/office/powerpoint/2010/main" val="1448106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955" t="17391" r="41903"/>
          <a:stretch/>
        </p:blipFill>
        <p:spPr>
          <a:xfrm>
            <a:off x="5029200" y="2209800"/>
            <a:ext cx="3657600" cy="4146854"/>
          </a:xfrm>
          <a:prstGeom prst="rect">
            <a:avLst/>
          </a:prstGeom>
          <a:effectLst>
            <a:outerShdw blurRad="50800" dist="38100" dir="10800000" algn="r" rotWithShape="0">
              <a:prstClr val="black">
                <a:alpha val="40000"/>
              </a:prstClr>
            </a:outerShdw>
          </a:effectLst>
        </p:spPr>
      </p:pic>
      <p:sp>
        <p:nvSpPr>
          <p:cNvPr id="3" name="Rectangle 2"/>
          <p:cNvSpPr/>
          <p:nvPr/>
        </p:nvSpPr>
        <p:spPr>
          <a:xfrm>
            <a:off x="762000" y="2286000"/>
            <a:ext cx="3733800" cy="1477328"/>
          </a:xfrm>
          <a:prstGeom prst="rect">
            <a:avLst/>
          </a:prstGeom>
        </p:spPr>
        <p:txBody>
          <a:bodyPr wrap="square">
            <a:spAutoFit/>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r>
              <a:rPr lang="en-US" dirty="0" smtClean="0">
                <a:solidFill>
                  <a:schemeClr val="tx2">
                    <a:lumMod val="60000"/>
                    <a:lumOff val="40000"/>
                  </a:schemeClr>
                </a:solidFill>
              </a:rPr>
              <a:t>Application </a:t>
            </a:r>
            <a:r>
              <a:rPr lang="en-US" dirty="0">
                <a:solidFill>
                  <a:schemeClr val="tx2">
                    <a:lumMod val="60000"/>
                    <a:lumOff val="40000"/>
                  </a:schemeClr>
                </a:solidFill>
              </a:rPr>
              <a:t>to </a:t>
            </a:r>
            <a:r>
              <a:rPr lang="en-US" dirty="0" smtClean="0">
                <a:solidFill>
                  <a:schemeClr val="tx2">
                    <a:lumMod val="60000"/>
                    <a:lumOff val="40000"/>
                  </a:schemeClr>
                </a:solidFill>
              </a:rPr>
              <a:t>Disinter/Reinter </a:t>
            </a:r>
            <a:r>
              <a:rPr lang="en-US" dirty="0">
                <a:solidFill>
                  <a:schemeClr val="tx2">
                    <a:lumMod val="60000"/>
                    <a:lumOff val="40000"/>
                  </a:schemeClr>
                </a:solidFill>
              </a:rPr>
              <a:t>H</a:t>
            </a:r>
            <a:r>
              <a:rPr lang="en-US" dirty="0" smtClean="0">
                <a:solidFill>
                  <a:schemeClr val="tx2">
                    <a:lumMod val="60000"/>
                    <a:lumOff val="40000"/>
                  </a:schemeClr>
                </a:solidFill>
              </a:rPr>
              <a:t>uman Remains </a:t>
            </a:r>
            <a:endParaRPr lang="en-US" dirty="0">
              <a:solidFill>
                <a:schemeClr val="tx2">
                  <a:lumMod val="60000"/>
                  <a:lumOff val="40000"/>
                </a:schemeClr>
              </a:solidFill>
            </a:endParaRPr>
          </a:p>
        </p:txBody>
      </p:sp>
    </p:spTree>
    <p:extLst>
      <p:ext uri="{BB962C8B-B14F-4D97-AF65-F5344CB8AC3E}">
        <p14:creationId xmlns:p14="http://schemas.microsoft.com/office/powerpoint/2010/main" val="1399871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142" t="21736" r="51194" b="6586"/>
          <a:stretch/>
        </p:blipFill>
        <p:spPr>
          <a:xfrm>
            <a:off x="4752975" y="1851844"/>
            <a:ext cx="3048000" cy="3523644"/>
          </a:xfrm>
          <a:prstGeom prst="rect">
            <a:avLst/>
          </a:prstGeom>
          <a:effectLst>
            <a:outerShdw blurRad="50800" dist="38100" dir="10800000" algn="r" rotWithShape="0">
              <a:prstClr val="black">
                <a:alpha val="40000"/>
              </a:prstClr>
            </a:outerShdw>
          </a:effectLst>
        </p:spPr>
      </p:pic>
      <p:sp>
        <p:nvSpPr>
          <p:cNvPr id="3" name="Rectangle 2"/>
          <p:cNvSpPr/>
          <p:nvPr/>
        </p:nvSpPr>
        <p:spPr>
          <a:xfrm>
            <a:off x="838200" y="3244334"/>
            <a:ext cx="3352801" cy="369332"/>
          </a:xfrm>
          <a:prstGeom prst="rect">
            <a:avLst/>
          </a:prstGeom>
        </p:spPr>
        <p:txBody>
          <a:bodyPr wrap="square">
            <a:spAutoFit/>
          </a:bodyPr>
          <a:lstStyle/>
          <a:p>
            <a:r>
              <a:rPr lang="en-US" dirty="0" smtClean="0">
                <a:solidFill>
                  <a:schemeClr val="tx2">
                    <a:lumMod val="60000"/>
                    <a:lumOff val="40000"/>
                  </a:schemeClr>
                </a:solidFill>
              </a:rPr>
              <a:t>Dear Local Funeral Home </a:t>
            </a:r>
            <a:endParaRPr lang="en-US" dirty="0">
              <a:solidFill>
                <a:schemeClr val="tx2">
                  <a:lumMod val="60000"/>
                  <a:lumOff val="40000"/>
                </a:schemeClr>
              </a:solidFill>
            </a:endParaRPr>
          </a:p>
        </p:txBody>
      </p:sp>
    </p:spTree>
    <p:extLst>
      <p:ext uri="{BB962C8B-B14F-4D97-AF65-F5344CB8AC3E}">
        <p14:creationId xmlns:p14="http://schemas.microsoft.com/office/powerpoint/2010/main" val="3966491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9478" t="23199" r="20858" b="5123"/>
          <a:stretch/>
        </p:blipFill>
        <p:spPr>
          <a:xfrm>
            <a:off x="4419600" y="1905000"/>
            <a:ext cx="4386824" cy="4550357"/>
          </a:xfrm>
          <a:prstGeom prst="rect">
            <a:avLst/>
          </a:prstGeom>
          <a:effectLst>
            <a:outerShdw blurRad="50800" dist="38100" dir="10800000" algn="r" rotWithShape="0">
              <a:prstClr val="black">
                <a:alpha val="40000"/>
              </a:prstClr>
            </a:outerShdw>
          </a:effectLst>
        </p:spPr>
      </p:pic>
      <p:pic>
        <p:nvPicPr>
          <p:cNvPr id="6" name="Picture 5"/>
          <p:cNvPicPr>
            <a:picLocks noChangeAspect="1"/>
          </p:cNvPicPr>
          <p:nvPr/>
        </p:nvPicPr>
        <p:blipFill rotWithShape="1">
          <a:blip r:embed="rId3"/>
          <a:srcRect l="49442" t="20482" r="21028" b="7839"/>
          <a:stretch/>
        </p:blipFill>
        <p:spPr>
          <a:xfrm>
            <a:off x="4632939" y="2057400"/>
            <a:ext cx="3825261" cy="4397956"/>
          </a:xfrm>
          <a:prstGeom prst="rect">
            <a:avLst/>
          </a:prstGeom>
          <a:effectLst>
            <a:outerShdw blurRad="50800" dist="38100" dir="10800000" algn="r" rotWithShape="0">
              <a:prstClr val="black">
                <a:alpha val="40000"/>
              </a:prstClr>
            </a:outerShdw>
          </a:effectLst>
        </p:spPr>
      </p:pic>
      <p:pic>
        <p:nvPicPr>
          <p:cNvPr id="7" name="Picture 6"/>
          <p:cNvPicPr>
            <a:picLocks noChangeAspect="1"/>
          </p:cNvPicPr>
          <p:nvPr/>
        </p:nvPicPr>
        <p:blipFill rotWithShape="1">
          <a:blip r:embed="rId2"/>
          <a:srcRect l="19253" t="23199" r="51194" b="5332"/>
          <a:stretch/>
        </p:blipFill>
        <p:spPr>
          <a:xfrm>
            <a:off x="4800600" y="2209800"/>
            <a:ext cx="3657600" cy="3962400"/>
          </a:xfrm>
          <a:prstGeom prst="rect">
            <a:avLst/>
          </a:prstGeom>
          <a:effectLst>
            <a:outerShdw blurRad="50800" dist="38100" dir="10800000" algn="r" rotWithShape="0">
              <a:prstClr val="black">
                <a:alpha val="40000"/>
              </a:prstClr>
            </a:outerShdw>
          </a:effectLst>
        </p:spPr>
      </p:pic>
      <p:pic>
        <p:nvPicPr>
          <p:cNvPr id="8" name="Picture 7"/>
          <p:cNvPicPr>
            <a:picLocks noChangeAspect="1"/>
          </p:cNvPicPr>
          <p:nvPr/>
        </p:nvPicPr>
        <p:blipFill rotWithShape="1">
          <a:blip r:embed="rId3"/>
          <a:srcRect l="19142" t="20482" r="51082" b="7630"/>
          <a:stretch/>
        </p:blipFill>
        <p:spPr>
          <a:xfrm>
            <a:off x="5029200" y="2590800"/>
            <a:ext cx="3206749" cy="3429000"/>
          </a:xfrm>
          <a:prstGeom prst="rect">
            <a:avLst/>
          </a:prstGeom>
          <a:effectLst>
            <a:outerShdw blurRad="50800" dist="38100" dir="10800000" algn="r" rotWithShape="0">
              <a:prstClr val="black">
                <a:alpha val="40000"/>
              </a:prstClr>
            </a:outerShdw>
          </a:effectLst>
        </p:spPr>
      </p:pic>
      <p:sp>
        <p:nvSpPr>
          <p:cNvPr id="9" name="Rectangle 8"/>
          <p:cNvSpPr/>
          <p:nvPr/>
        </p:nvSpPr>
        <p:spPr>
          <a:xfrm>
            <a:off x="609600" y="2514601"/>
            <a:ext cx="3505200" cy="1477328"/>
          </a:xfrm>
          <a:prstGeom prst="rect">
            <a:avLst/>
          </a:prstGeom>
        </p:spPr>
        <p:txBody>
          <a:bodyPr wrap="square">
            <a:spAutoFit/>
          </a:bodyPr>
          <a:lstStyle/>
          <a:p>
            <a:endParaRPr lang="en-US" dirty="0" smtClean="0">
              <a:solidFill>
                <a:srgbClr val="FF0000"/>
              </a:solidFill>
            </a:endParaRPr>
          </a:p>
          <a:p>
            <a:endParaRPr lang="en-US" dirty="0">
              <a:solidFill>
                <a:srgbClr val="FF0000"/>
              </a:solidFill>
            </a:endParaRPr>
          </a:p>
          <a:p>
            <a:endParaRPr lang="en-US" dirty="0" smtClean="0">
              <a:solidFill>
                <a:schemeClr val="tx2">
                  <a:lumMod val="60000"/>
                  <a:lumOff val="40000"/>
                </a:schemeClr>
              </a:solidFill>
            </a:endParaRPr>
          </a:p>
          <a:p>
            <a:r>
              <a:rPr lang="en-US" dirty="0" smtClean="0">
                <a:solidFill>
                  <a:schemeClr val="tx2">
                    <a:lumMod val="60000"/>
                    <a:lumOff val="40000"/>
                  </a:schemeClr>
                </a:solidFill>
              </a:rPr>
              <a:t>Appointment Letter </a:t>
            </a:r>
            <a:r>
              <a:rPr lang="en-US" dirty="0">
                <a:solidFill>
                  <a:schemeClr val="tx2">
                    <a:lumMod val="60000"/>
                    <a:lumOff val="40000"/>
                  </a:schemeClr>
                </a:solidFill>
              </a:rPr>
              <a:t>for </a:t>
            </a:r>
            <a:r>
              <a:rPr lang="en-US" dirty="0" smtClean="0">
                <a:solidFill>
                  <a:schemeClr val="tx2">
                    <a:lumMod val="60000"/>
                    <a:lumOff val="40000"/>
                  </a:schemeClr>
                </a:solidFill>
              </a:rPr>
              <a:t>Deputy </a:t>
            </a:r>
            <a:r>
              <a:rPr lang="en-US" dirty="0">
                <a:solidFill>
                  <a:schemeClr val="tx2">
                    <a:lumMod val="60000"/>
                    <a:lumOff val="40000"/>
                  </a:schemeClr>
                </a:solidFill>
              </a:rPr>
              <a:t>R</a:t>
            </a:r>
            <a:r>
              <a:rPr lang="en-US" dirty="0" smtClean="0">
                <a:solidFill>
                  <a:schemeClr val="tx2">
                    <a:lumMod val="60000"/>
                    <a:lumOff val="40000"/>
                  </a:schemeClr>
                </a:solidFill>
              </a:rPr>
              <a:t>egistrar </a:t>
            </a:r>
            <a:r>
              <a:rPr lang="en-US" dirty="0">
                <a:solidFill>
                  <a:schemeClr val="tx2">
                    <a:lumMod val="60000"/>
                    <a:lumOff val="40000"/>
                  </a:schemeClr>
                </a:solidFill>
              </a:rPr>
              <a:t>D</a:t>
            </a:r>
            <a:r>
              <a:rPr lang="en-US" dirty="0" smtClean="0">
                <a:solidFill>
                  <a:schemeClr val="tx2">
                    <a:lumMod val="60000"/>
                    <a:lumOff val="40000"/>
                  </a:schemeClr>
                </a:solidFill>
              </a:rPr>
              <a:t>isposition Permits</a:t>
            </a:r>
            <a:endParaRPr lang="en-US" dirty="0">
              <a:solidFill>
                <a:schemeClr val="tx2">
                  <a:lumMod val="60000"/>
                  <a:lumOff val="40000"/>
                </a:schemeClr>
              </a:solidFill>
            </a:endParaRPr>
          </a:p>
        </p:txBody>
      </p:sp>
    </p:spTree>
    <p:extLst>
      <p:ext uri="{BB962C8B-B14F-4D97-AF65-F5344CB8AC3E}">
        <p14:creationId xmlns:p14="http://schemas.microsoft.com/office/powerpoint/2010/main" val="159908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6EE9893-D693-4B18-A0FB-82516E502618}"/>
              </a:ext>
            </a:extLst>
          </p:cNvPr>
          <p:cNvSpPr>
            <a:spLocks noGrp="1"/>
          </p:cNvSpPr>
          <p:nvPr>
            <p:ph type="title"/>
          </p:nvPr>
        </p:nvSpPr>
        <p:spPr>
          <a:xfrm>
            <a:off x="722313" y="2752725"/>
            <a:ext cx="7772400" cy="1362075"/>
          </a:xfrm>
        </p:spPr>
        <p:txBody>
          <a:bodyPr/>
          <a:lstStyle/>
          <a:p>
            <a:pPr algn="ctr"/>
            <a:r>
              <a:rPr lang="en-US" sz="3000" dirty="0" smtClean="0"/>
              <a:t>Welcome &amp; introductions</a:t>
            </a:r>
            <a:endParaRPr lang="en-US" sz="3000" dirty="0"/>
          </a:p>
        </p:txBody>
      </p:sp>
    </p:spTree>
    <p:extLst>
      <p:ext uri="{BB962C8B-B14F-4D97-AF65-F5344CB8AC3E}">
        <p14:creationId xmlns:p14="http://schemas.microsoft.com/office/powerpoint/2010/main" val="2248738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772400" cy="3124200"/>
          </a:xfrm>
        </p:spPr>
        <p:txBody>
          <a:bodyPr/>
          <a:lstStyle/>
          <a:p>
            <a:pPr algn="ctr"/>
            <a:r>
              <a:rPr lang="en-US" sz="3000" dirty="0"/>
              <a:t>For a copy of </a:t>
            </a:r>
            <a:br>
              <a:rPr lang="en-US" sz="3000" dirty="0"/>
            </a:br>
            <a:r>
              <a:rPr lang="en-US" sz="3000" dirty="0"/>
              <a:t>the updated regulations from the </a:t>
            </a:r>
            <a:br>
              <a:rPr lang="en-US" sz="3000" dirty="0"/>
            </a:br>
            <a:r>
              <a:rPr lang="en-US" sz="3000" dirty="0"/>
              <a:t>STATE Registrar</a:t>
            </a:r>
            <a:br>
              <a:rPr lang="en-US" sz="3000" dirty="0"/>
            </a:br>
            <a:r>
              <a:rPr lang="en-US" sz="3000" dirty="0"/>
              <a:t>Visit the DPH Website at </a:t>
            </a:r>
            <a:br>
              <a:rPr lang="en-US" sz="3000" dirty="0"/>
            </a:br>
            <a:r>
              <a:rPr lang="en-US" sz="3000" dirty="0"/>
              <a:t/>
            </a:r>
            <a:br>
              <a:rPr lang="en-US" sz="3000" dirty="0"/>
            </a:br>
            <a:r>
              <a:rPr lang="en-US" sz="2600" dirty="0">
                <a:solidFill>
                  <a:srgbClr val="0070C0"/>
                </a:solidFill>
              </a:rPr>
              <a:t>dph.georgia.gov/directors-governance</a:t>
            </a:r>
          </a:p>
        </p:txBody>
      </p:sp>
    </p:spTree>
    <p:extLst>
      <p:ext uri="{BB962C8B-B14F-4D97-AF65-F5344CB8AC3E}">
        <p14:creationId xmlns:p14="http://schemas.microsoft.com/office/powerpoint/2010/main" val="3125738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2514600"/>
          </a:xfrm>
        </p:spPr>
        <p:txBody>
          <a:bodyPr/>
          <a:lstStyle/>
          <a:p>
            <a:pPr algn="ctr"/>
            <a:r>
              <a:rPr lang="en-US" sz="4800" dirty="0" smtClean="0"/>
              <a:t>Thank you </a:t>
            </a:r>
            <a:endParaRPr lang="en-US" sz="4800" dirty="0"/>
          </a:p>
        </p:txBody>
      </p:sp>
      <p:sp>
        <p:nvSpPr>
          <p:cNvPr id="4" name="Text Placeholder 12">
            <a:extLst>
              <a:ext uri="{FF2B5EF4-FFF2-40B4-BE49-F238E27FC236}">
                <a16:creationId xmlns="" xmlns:a16="http://schemas.microsoft.com/office/drawing/2014/main" id="{725DD1B5-E438-466D-A890-4843B98988BA}"/>
              </a:ext>
            </a:extLst>
          </p:cNvPr>
          <p:cNvSpPr txBox="1">
            <a:spLocks/>
          </p:cNvSpPr>
          <p:nvPr/>
        </p:nvSpPr>
        <p:spPr bwMode="auto">
          <a:xfrm>
            <a:off x="457200" y="43132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endParaRPr lang="en-US" dirty="0">
              <a:solidFill>
                <a:srgbClr val="0070C0"/>
              </a:solidFill>
            </a:endParaRPr>
          </a:p>
        </p:txBody>
      </p:sp>
    </p:spTree>
    <p:extLst>
      <p:ext uri="{BB962C8B-B14F-4D97-AF65-F5344CB8AC3E}">
        <p14:creationId xmlns:p14="http://schemas.microsoft.com/office/powerpoint/2010/main" val="353194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stCxn id="13" idx="1"/>
          </p:cNvCxnSpPr>
          <p:nvPr/>
        </p:nvCxnSpPr>
        <p:spPr>
          <a:xfrm flipV="1">
            <a:off x="4768665" y="2193925"/>
            <a:ext cx="527236" cy="1073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1"/>
          </p:cNvCxnSpPr>
          <p:nvPr/>
        </p:nvCxnSpPr>
        <p:spPr>
          <a:xfrm flipV="1">
            <a:off x="5838005" y="2541572"/>
            <a:ext cx="621214" cy="70990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300" y="44450"/>
            <a:ext cx="8839200" cy="990600"/>
          </a:xfrm>
        </p:spPr>
        <p:txBody>
          <a:bodyPr>
            <a:normAutofit fontScale="90000"/>
          </a:bodyPr>
          <a:lstStyle/>
          <a:p>
            <a:r>
              <a:rPr lang="en-US" dirty="0" smtClean="0">
                <a:latin typeface="+mn-lt"/>
              </a:rPr>
              <a:t>Georgia Death </a:t>
            </a:r>
            <a:r>
              <a:rPr lang="en-US" dirty="0">
                <a:latin typeface="+mn-lt"/>
              </a:rPr>
              <a:t>Registration Cycle Time </a:t>
            </a:r>
          </a:p>
        </p:txBody>
      </p:sp>
      <p:sp>
        <p:nvSpPr>
          <p:cNvPr id="29" name="Slide Number Placeholder 1"/>
          <p:cNvSpPr>
            <a:spLocks noGrp="1"/>
          </p:cNvSpPr>
          <p:nvPr>
            <p:ph type="sldNum" sz="quarter" idx="12"/>
          </p:nvPr>
        </p:nvSpPr>
        <p:spPr>
          <a:xfrm>
            <a:off x="6553200" y="6324600"/>
            <a:ext cx="2133600" cy="365125"/>
          </a:xfrm>
        </p:spPr>
        <p:txBody>
          <a:bodyPr/>
          <a:lstStyle/>
          <a:p>
            <a:pPr>
              <a:defRPr/>
            </a:pPr>
            <a:fld id="{C5E7A0C4-7B6E-4AA0-B937-25DB1836DB52}" type="slidenum">
              <a:rPr lang="en-US" smtClean="0">
                <a:latin typeface="+mn-lt"/>
              </a:rPr>
              <a:pPr>
                <a:defRPr/>
              </a:pPr>
              <a:t>3</a:t>
            </a:fld>
            <a:endParaRPr lang="en-US" dirty="0">
              <a:latin typeface="+mn-lt"/>
            </a:endParaRPr>
          </a:p>
        </p:txBody>
      </p:sp>
      <p:sp>
        <p:nvSpPr>
          <p:cNvPr id="7" name="Rounded Rectangle 6"/>
          <p:cNvSpPr/>
          <p:nvPr/>
        </p:nvSpPr>
        <p:spPr>
          <a:xfrm>
            <a:off x="533400" y="2955925"/>
            <a:ext cx="8001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40740" y="3200854"/>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764666" y="3200854"/>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669542" y="3200854"/>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812540" y="3184525"/>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4724400" y="3200400"/>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793740" y="3184525"/>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Manual Operation 14"/>
          <p:cNvSpPr/>
          <p:nvPr/>
        </p:nvSpPr>
        <p:spPr>
          <a:xfrm>
            <a:off x="571502" y="3658054"/>
            <a:ext cx="647699"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2010</a:t>
            </a:r>
          </a:p>
          <a:p>
            <a:pPr algn="ctr"/>
            <a:endParaRPr lang="en-US" sz="1400" dirty="0"/>
          </a:p>
          <a:p>
            <a:pPr algn="ctr"/>
            <a:r>
              <a:rPr lang="en-US" sz="1400" dirty="0" smtClean="0"/>
              <a:t>116 days</a:t>
            </a:r>
            <a:endParaRPr lang="en-US" sz="1400" dirty="0"/>
          </a:p>
        </p:txBody>
      </p:sp>
      <p:sp>
        <p:nvSpPr>
          <p:cNvPr id="19" name="Flowchart: Manual Operation 18"/>
          <p:cNvSpPr/>
          <p:nvPr/>
        </p:nvSpPr>
        <p:spPr>
          <a:xfrm>
            <a:off x="44303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‘14</a:t>
            </a:r>
          </a:p>
          <a:p>
            <a:pPr algn="ctr"/>
            <a:endParaRPr lang="en-US" sz="1400" dirty="0"/>
          </a:p>
          <a:p>
            <a:pPr algn="ctr"/>
            <a:r>
              <a:rPr lang="en-US" sz="1400" dirty="0" smtClean="0"/>
              <a:t>36</a:t>
            </a:r>
          </a:p>
          <a:p>
            <a:pPr algn="ctr"/>
            <a:r>
              <a:rPr lang="en-US" sz="1400" dirty="0" smtClean="0"/>
              <a:t>days</a:t>
            </a:r>
            <a:endParaRPr lang="en-US" sz="1400" dirty="0"/>
          </a:p>
        </p:txBody>
      </p:sp>
      <p:sp>
        <p:nvSpPr>
          <p:cNvPr id="20" name="Flowchart: Manual Operation 19"/>
          <p:cNvSpPr/>
          <p:nvPr/>
        </p:nvSpPr>
        <p:spPr>
          <a:xfrm>
            <a:off x="54209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‘15</a:t>
            </a:r>
          </a:p>
          <a:p>
            <a:pPr algn="ctr"/>
            <a:endParaRPr lang="en-US" sz="1400" dirty="0"/>
          </a:p>
          <a:p>
            <a:pPr algn="ctr"/>
            <a:r>
              <a:rPr lang="en-US" sz="1400" dirty="0" smtClean="0"/>
              <a:t>21</a:t>
            </a:r>
          </a:p>
          <a:p>
            <a:pPr algn="ctr"/>
            <a:r>
              <a:rPr lang="en-US" sz="1400" dirty="0" smtClean="0"/>
              <a:t>days</a:t>
            </a:r>
            <a:endParaRPr lang="en-US" sz="1400" dirty="0"/>
          </a:p>
        </p:txBody>
      </p:sp>
      <p:cxnSp>
        <p:nvCxnSpPr>
          <p:cNvPr id="22" name="Straight Connector 21"/>
          <p:cNvCxnSpPr>
            <a:stCxn id="12" idx="0"/>
          </p:cNvCxnSpPr>
          <p:nvPr/>
        </p:nvCxnSpPr>
        <p:spPr>
          <a:xfrm flipV="1">
            <a:off x="3963670" y="2041525"/>
            <a:ext cx="13335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29000" y="1402140"/>
            <a:ext cx="1143000" cy="1323439"/>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600" dirty="0" smtClean="0">
                <a:latin typeface="+mn-lt"/>
              </a:rPr>
              <a:t>New </a:t>
            </a:r>
          </a:p>
          <a:p>
            <a:pPr algn="ctr"/>
            <a:r>
              <a:rPr lang="en-US" sz="1600" dirty="0" smtClean="0">
                <a:latin typeface="+mn-lt"/>
              </a:rPr>
              <a:t>death module introduced</a:t>
            </a:r>
          </a:p>
          <a:p>
            <a:pPr algn="ctr"/>
            <a:r>
              <a:rPr lang="en-US" sz="1600" dirty="0" smtClean="0">
                <a:latin typeface="+mn-lt"/>
              </a:rPr>
              <a:t>June 2013</a:t>
            </a:r>
            <a:endParaRPr lang="en-US" sz="1600" dirty="0">
              <a:latin typeface="+mn-lt"/>
            </a:endParaRPr>
          </a:p>
        </p:txBody>
      </p:sp>
      <p:sp>
        <p:nvSpPr>
          <p:cNvPr id="25" name="TextBox 24"/>
          <p:cNvSpPr txBox="1"/>
          <p:nvPr/>
        </p:nvSpPr>
        <p:spPr>
          <a:xfrm>
            <a:off x="4648200" y="1173540"/>
            <a:ext cx="1143000" cy="156966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600" dirty="0" smtClean="0">
                <a:latin typeface="+mn-lt"/>
              </a:rPr>
              <a:t>Process </a:t>
            </a:r>
            <a:r>
              <a:rPr lang="en-US" sz="1200" dirty="0" smtClean="0">
                <a:latin typeface="+mn-lt"/>
              </a:rPr>
              <a:t>Improvement</a:t>
            </a:r>
            <a:r>
              <a:rPr lang="en-US" sz="1600" dirty="0" smtClean="0">
                <a:latin typeface="+mn-lt"/>
              </a:rPr>
              <a:t> to Require </a:t>
            </a:r>
            <a:r>
              <a:rPr lang="en-US" sz="1400" dirty="0" smtClean="0">
                <a:latin typeface="+mn-lt"/>
              </a:rPr>
              <a:t>Registration</a:t>
            </a:r>
            <a:r>
              <a:rPr lang="en-US" sz="1600" dirty="0" smtClean="0">
                <a:latin typeface="+mn-lt"/>
              </a:rPr>
              <a:t> Locally</a:t>
            </a:r>
            <a:endParaRPr lang="en-US" sz="1600" dirty="0">
              <a:latin typeface="+mn-lt"/>
            </a:endParaRPr>
          </a:p>
          <a:p>
            <a:pPr algn="ctr"/>
            <a:r>
              <a:rPr lang="en-US" sz="1600" dirty="0" smtClean="0">
                <a:latin typeface="+mn-lt"/>
              </a:rPr>
              <a:t>Sep 2014</a:t>
            </a:r>
            <a:endParaRPr lang="en-US" sz="1600" dirty="0">
              <a:latin typeface="+mn-lt"/>
            </a:endParaRPr>
          </a:p>
        </p:txBody>
      </p:sp>
      <p:sp>
        <p:nvSpPr>
          <p:cNvPr id="27" name="Curved Up Arrow 26"/>
          <p:cNvSpPr/>
          <p:nvPr/>
        </p:nvSpPr>
        <p:spPr>
          <a:xfrm>
            <a:off x="3655060" y="5944054"/>
            <a:ext cx="1450340" cy="304346"/>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37%</a:t>
            </a:r>
            <a:endParaRPr lang="en-US" dirty="0">
              <a:solidFill>
                <a:schemeClr val="tx1"/>
              </a:solidFill>
            </a:endParaRPr>
          </a:p>
        </p:txBody>
      </p:sp>
      <p:sp>
        <p:nvSpPr>
          <p:cNvPr id="28" name="Curved Up Arrow 27"/>
          <p:cNvSpPr/>
          <p:nvPr/>
        </p:nvSpPr>
        <p:spPr>
          <a:xfrm>
            <a:off x="5029200" y="5927725"/>
            <a:ext cx="1143000" cy="303892"/>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42%</a:t>
            </a:r>
            <a:endParaRPr lang="en-US" dirty="0">
              <a:solidFill>
                <a:schemeClr val="tx1"/>
              </a:solidFill>
            </a:endParaRPr>
          </a:p>
        </p:txBody>
      </p:sp>
      <p:sp>
        <p:nvSpPr>
          <p:cNvPr id="30" name="TextBox 29"/>
          <p:cNvSpPr txBox="1"/>
          <p:nvPr/>
        </p:nvSpPr>
        <p:spPr>
          <a:xfrm>
            <a:off x="5916295" y="1138834"/>
            <a:ext cx="1219200" cy="1569660"/>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600" dirty="0" smtClean="0">
                <a:latin typeface="+mn-lt"/>
              </a:rPr>
              <a:t>Realized benefits from adoption and local registration </a:t>
            </a:r>
            <a:endParaRPr lang="en-US" sz="1600" dirty="0">
              <a:latin typeface="+mn-lt"/>
            </a:endParaRPr>
          </a:p>
        </p:txBody>
      </p:sp>
      <p:sp>
        <p:nvSpPr>
          <p:cNvPr id="33" name="Oval 32"/>
          <p:cNvSpPr/>
          <p:nvPr/>
        </p:nvSpPr>
        <p:spPr>
          <a:xfrm>
            <a:off x="6784340" y="3200400"/>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Manual Operation 33"/>
          <p:cNvSpPr/>
          <p:nvPr/>
        </p:nvSpPr>
        <p:spPr>
          <a:xfrm>
            <a:off x="64877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‘16</a:t>
            </a:r>
          </a:p>
          <a:p>
            <a:pPr algn="ctr"/>
            <a:endParaRPr lang="en-US" sz="1400" dirty="0"/>
          </a:p>
          <a:p>
            <a:pPr algn="ctr"/>
            <a:r>
              <a:rPr lang="en-US" sz="1400" dirty="0" smtClean="0"/>
              <a:t>19</a:t>
            </a:r>
          </a:p>
          <a:p>
            <a:pPr algn="ctr"/>
            <a:r>
              <a:rPr lang="en-US" sz="1400" dirty="0" smtClean="0"/>
              <a:t>days</a:t>
            </a:r>
            <a:endParaRPr lang="en-US" sz="1400" dirty="0"/>
          </a:p>
        </p:txBody>
      </p:sp>
      <p:sp>
        <p:nvSpPr>
          <p:cNvPr id="36" name="Flowchart: Manual Operation 35"/>
          <p:cNvSpPr/>
          <p:nvPr/>
        </p:nvSpPr>
        <p:spPr>
          <a:xfrm>
            <a:off x="75545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‘17</a:t>
            </a:r>
          </a:p>
          <a:p>
            <a:pPr algn="ctr"/>
            <a:endParaRPr lang="en-US" sz="1400" dirty="0"/>
          </a:p>
          <a:p>
            <a:pPr algn="ctr"/>
            <a:r>
              <a:rPr lang="en-US" sz="1400" dirty="0" smtClean="0"/>
              <a:t>19</a:t>
            </a:r>
          </a:p>
          <a:p>
            <a:pPr algn="ctr"/>
            <a:r>
              <a:rPr lang="en-US" sz="1400" dirty="0" smtClean="0"/>
              <a:t>days</a:t>
            </a:r>
            <a:endParaRPr lang="en-US" sz="1400" dirty="0"/>
          </a:p>
        </p:txBody>
      </p:sp>
      <p:sp>
        <p:nvSpPr>
          <p:cNvPr id="61" name="Flowchart: Manual Operation 60"/>
          <p:cNvSpPr/>
          <p:nvPr/>
        </p:nvSpPr>
        <p:spPr>
          <a:xfrm>
            <a:off x="533399"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‘10</a:t>
            </a:r>
          </a:p>
          <a:p>
            <a:pPr algn="ctr"/>
            <a:endParaRPr lang="en-US" sz="1400" dirty="0"/>
          </a:p>
          <a:p>
            <a:pPr algn="ctr"/>
            <a:r>
              <a:rPr lang="en-US" sz="1400" dirty="0" smtClean="0"/>
              <a:t>116 days</a:t>
            </a:r>
            <a:endParaRPr lang="en-US" sz="1400" dirty="0"/>
          </a:p>
        </p:txBody>
      </p:sp>
      <p:sp>
        <p:nvSpPr>
          <p:cNvPr id="62" name="Flowchart: Manual Operation 61"/>
          <p:cNvSpPr/>
          <p:nvPr/>
        </p:nvSpPr>
        <p:spPr>
          <a:xfrm>
            <a:off x="15347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a:t>
            </a:r>
          </a:p>
          <a:p>
            <a:pPr algn="ctr"/>
            <a:endParaRPr lang="en-US" sz="1400" dirty="0"/>
          </a:p>
          <a:p>
            <a:pPr algn="ctr"/>
            <a:r>
              <a:rPr lang="en-US" sz="1400" dirty="0" smtClean="0"/>
              <a:t>82</a:t>
            </a:r>
          </a:p>
          <a:p>
            <a:pPr algn="ctr"/>
            <a:r>
              <a:rPr lang="en-US" sz="1400" dirty="0" smtClean="0"/>
              <a:t>days</a:t>
            </a:r>
            <a:endParaRPr lang="en-US" sz="1400" dirty="0"/>
          </a:p>
        </p:txBody>
      </p:sp>
      <p:sp>
        <p:nvSpPr>
          <p:cNvPr id="63" name="Flowchart: Manual Operation 62"/>
          <p:cNvSpPr/>
          <p:nvPr/>
        </p:nvSpPr>
        <p:spPr>
          <a:xfrm>
            <a:off x="2438400"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‘12</a:t>
            </a:r>
          </a:p>
          <a:p>
            <a:pPr algn="ctr"/>
            <a:endParaRPr lang="en-US" sz="1400" dirty="0"/>
          </a:p>
          <a:p>
            <a:pPr algn="ctr"/>
            <a:r>
              <a:rPr lang="en-US" sz="1400" dirty="0" smtClean="0"/>
              <a:t>64</a:t>
            </a:r>
          </a:p>
          <a:p>
            <a:pPr algn="ctr"/>
            <a:r>
              <a:rPr lang="en-US" sz="1400" dirty="0" smtClean="0"/>
              <a:t>days</a:t>
            </a:r>
            <a:endParaRPr lang="en-US" sz="1400" dirty="0"/>
          </a:p>
        </p:txBody>
      </p:sp>
      <p:sp>
        <p:nvSpPr>
          <p:cNvPr id="64" name="Flowchart: Manual Operation 63"/>
          <p:cNvSpPr/>
          <p:nvPr/>
        </p:nvSpPr>
        <p:spPr>
          <a:xfrm>
            <a:off x="3439794" y="3641725"/>
            <a:ext cx="903606" cy="22860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‘13</a:t>
            </a:r>
          </a:p>
          <a:p>
            <a:pPr algn="ctr"/>
            <a:endParaRPr lang="en-US" sz="1400" dirty="0"/>
          </a:p>
          <a:p>
            <a:pPr algn="ctr"/>
            <a:r>
              <a:rPr lang="en-US" sz="1400" dirty="0" smtClean="0"/>
              <a:t>57</a:t>
            </a:r>
          </a:p>
          <a:p>
            <a:pPr algn="ctr"/>
            <a:r>
              <a:rPr lang="en-US" sz="1400" dirty="0" smtClean="0"/>
              <a:t>days</a:t>
            </a:r>
            <a:endParaRPr lang="en-US" sz="1400" dirty="0"/>
          </a:p>
        </p:txBody>
      </p:sp>
      <p:sp>
        <p:nvSpPr>
          <p:cNvPr id="66" name="Oval 65"/>
          <p:cNvSpPr/>
          <p:nvPr/>
        </p:nvSpPr>
        <p:spPr>
          <a:xfrm>
            <a:off x="7879713" y="3227372"/>
            <a:ext cx="30226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p:cNvCxnSpPr>
            <a:endCxn id="69" idx="2"/>
          </p:cNvCxnSpPr>
          <p:nvPr/>
        </p:nvCxnSpPr>
        <p:spPr>
          <a:xfrm flipV="1">
            <a:off x="6858000" y="2220218"/>
            <a:ext cx="990600" cy="964309"/>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239000" y="1143000"/>
            <a:ext cx="1219200" cy="1077218"/>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1600" dirty="0" smtClean="0">
                <a:latin typeface="+mn-lt"/>
              </a:rPr>
              <a:t>Asking Physicians to Register in GAVERS</a:t>
            </a:r>
            <a:endParaRPr lang="en-US" sz="1600" dirty="0">
              <a:latin typeface="+mn-lt"/>
            </a:endParaRPr>
          </a:p>
        </p:txBody>
      </p:sp>
    </p:spTree>
    <p:extLst>
      <p:ext uri="{BB962C8B-B14F-4D97-AF65-F5344CB8AC3E}">
        <p14:creationId xmlns:p14="http://schemas.microsoft.com/office/powerpoint/2010/main" val="355965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normAutofit/>
          </a:bodyPr>
          <a:lstStyle/>
          <a:p>
            <a:r>
              <a:rPr lang="en-US" dirty="0" smtClean="0"/>
              <a:t>Other States’ Benchmarks</a:t>
            </a:r>
            <a:endParaRPr lang="en-US" dirty="0"/>
          </a:p>
        </p:txBody>
      </p:sp>
      <p:sp>
        <p:nvSpPr>
          <p:cNvPr id="4" name="Slide Number Placeholder 3"/>
          <p:cNvSpPr>
            <a:spLocks noGrp="1"/>
          </p:cNvSpPr>
          <p:nvPr>
            <p:ph type="sldNum" sz="quarter" idx="12"/>
          </p:nvPr>
        </p:nvSpPr>
        <p:spPr>
          <a:xfrm>
            <a:off x="6553200" y="6324600"/>
            <a:ext cx="2133600" cy="365125"/>
          </a:xfrm>
        </p:spPr>
        <p:txBody>
          <a:bodyPr/>
          <a:lstStyle/>
          <a:p>
            <a:fld id="{FDA1ABB6-A83A-4908-8FD7-5E9AE4E7FC42}" type="slidenum">
              <a:rPr lang="en-US" smtClean="0"/>
              <a:t>4</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7852"/>
          <a:stretch/>
        </p:blipFill>
        <p:spPr>
          <a:xfrm>
            <a:off x="1194395" y="1219200"/>
            <a:ext cx="6882805" cy="4634501"/>
          </a:xfrm>
          <a:prstGeom prst="rect">
            <a:avLst/>
          </a:prstGeom>
        </p:spPr>
      </p:pic>
      <p:sp>
        <p:nvSpPr>
          <p:cNvPr id="6" name="TextBox 5"/>
          <p:cNvSpPr txBox="1"/>
          <p:nvPr/>
        </p:nvSpPr>
        <p:spPr>
          <a:xfrm>
            <a:off x="4003380" y="3096415"/>
            <a:ext cx="902811" cy="369332"/>
          </a:xfrm>
          <a:prstGeom prst="rect">
            <a:avLst/>
          </a:prstGeom>
          <a:noFill/>
        </p:spPr>
        <p:txBody>
          <a:bodyPr wrap="none" rtlCol="0">
            <a:spAutoFit/>
          </a:bodyPr>
          <a:lstStyle/>
          <a:p>
            <a:pPr algn="ctr"/>
            <a:r>
              <a:rPr lang="en-US" b="1" dirty="0" smtClean="0">
                <a:solidFill>
                  <a:srgbClr val="C00000"/>
                </a:solidFill>
              </a:rPr>
              <a:t>8 days</a:t>
            </a:r>
            <a:endParaRPr lang="en-US" b="1" dirty="0">
              <a:solidFill>
                <a:srgbClr val="C00000"/>
              </a:solidFill>
            </a:endParaRPr>
          </a:p>
        </p:txBody>
      </p:sp>
      <p:sp>
        <p:nvSpPr>
          <p:cNvPr id="8" name="TextBox 7"/>
          <p:cNvSpPr txBox="1"/>
          <p:nvPr/>
        </p:nvSpPr>
        <p:spPr>
          <a:xfrm>
            <a:off x="5486400" y="4371396"/>
            <a:ext cx="710451" cy="646331"/>
          </a:xfrm>
          <a:prstGeom prst="rect">
            <a:avLst/>
          </a:prstGeom>
          <a:noFill/>
        </p:spPr>
        <p:txBody>
          <a:bodyPr wrap="none" rtlCol="0">
            <a:spAutoFit/>
          </a:bodyPr>
          <a:lstStyle/>
          <a:p>
            <a:pPr algn="ctr"/>
            <a:r>
              <a:rPr lang="en-US" b="1" dirty="0">
                <a:solidFill>
                  <a:srgbClr val="C00000"/>
                </a:solidFill>
              </a:rPr>
              <a:t>6</a:t>
            </a:r>
            <a:r>
              <a:rPr lang="en-US" b="1" dirty="0" smtClean="0">
                <a:solidFill>
                  <a:srgbClr val="C00000"/>
                </a:solidFill>
              </a:rPr>
              <a:t> </a:t>
            </a:r>
          </a:p>
          <a:p>
            <a:pPr algn="ctr"/>
            <a:r>
              <a:rPr lang="en-US" b="1" dirty="0" smtClean="0">
                <a:solidFill>
                  <a:srgbClr val="C00000"/>
                </a:solidFill>
              </a:rPr>
              <a:t>days</a:t>
            </a:r>
            <a:endParaRPr lang="en-US" b="1" dirty="0">
              <a:solidFill>
                <a:srgbClr val="C00000"/>
              </a:solidFill>
            </a:endParaRPr>
          </a:p>
        </p:txBody>
      </p:sp>
      <p:sp>
        <p:nvSpPr>
          <p:cNvPr id="9" name="TextBox 8"/>
          <p:cNvSpPr txBox="1"/>
          <p:nvPr/>
        </p:nvSpPr>
        <p:spPr>
          <a:xfrm>
            <a:off x="5650389" y="2819400"/>
            <a:ext cx="902811" cy="369332"/>
          </a:xfrm>
          <a:prstGeom prst="rect">
            <a:avLst/>
          </a:prstGeom>
          <a:noFill/>
        </p:spPr>
        <p:txBody>
          <a:bodyPr wrap="none" rtlCol="0">
            <a:spAutoFit/>
          </a:bodyPr>
          <a:lstStyle/>
          <a:p>
            <a:r>
              <a:rPr lang="en-US" b="1" dirty="0" smtClean="0">
                <a:solidFill>
                  <a:srgbClr val="C00000"/>
                </a:solidFill>
              </a:rPr>
              <a:t>6 days</a:t>
            </a:r>
            <a:endParaRPr lang="en-US" b="1" dirty="0">
              <a:solidFill>
                <a:srgbClr val="C00000"/>
              </a:solidFill>
            </a:endParaRPr>
          </a:p>
        </p:txBody>
      </p:sp>
      <p:sp>
        <p:nvSpPr>
          <p:cNvPr id="10" name="TextBox 9"/>
          <p:cNvSpPr txBox="1"/>
          <p:nvPr/>
        </p:nvSpPr>
        <p:spPr>
          <a:xfrm>
            <a:off x="4025305" y="2226128"/>
            <a:ext cx="1031051" cy="369332"/>
          </a:xfrm>
          <a:prstGeom prst="rect">
            <a:avLst/>
          </a:prstGeom>
          <a:noFill/>
        </p:spPr>
        <p:txBody>
          <a:bodyPr wrap="none" rtlCol="0">
            <a:spAutoFit/>
          </a:bodyPr>
          <a:lstStyle/>
          <a:p>
            <a:r>
              <a:rPr lang="en-US" b="1" dirty="0" smtClean="0">
                <a:solidFill>
                  <a:srgbClr val="C00000"/>
                </a:solidFill>
              </a:rPr>
              <a:t>49 days</a:t>
            </a:r>
            <a:endParaRPr lang="en-US" b="1" dirty="0">
              <a:solidFill>
                <a:srgbClr val="C00000"/>
              </a:solidFill>
            </a:endParaRPr>
          </a:p>
        </p:txBody>
      </p:sp>
      <p:sp>
        <p:nvSpPr>
          <p:cNvPr id="11" name="TextBox 10"/>
          <p:cNvSpPr txBox="1"/>
          <p:nvPr/>
        </p:nvSpPr>
        <p:spPr>
          <a:xfrm>
            <a:off x="2602389" y="4126468"/>
            <a:ext cx="902811" cy="369332"/>
          </a:xfrm>
          <a:prstGeom prst="rect">
            <a:avLst/>
          </a:prstGeom>
          <a:noFill/>
        </p:spPr>
        <p:txBody>
          <a:bodyPr wrap="none" rtlCol="0">
            <a:spAutoFit/>
          </a:bodyPr>
          <a:lstStyle/>
          <a:p>
            <a:r>
              <a:rPr lang="en-US" b="1" dirty="0" smtClean="0">
                <a:solidFill>
                  <a:srgbClr val="C00000"/>
                </a:solidFill>
              </a:rPr>
              <a:t>2 days</a:t>
            </a:r>
            <a:endParaRPr lang="en-US" b="1" dirty="0">
              <a:solidFill>
                <a:srgbClr val="C00000"/>
              </a:solidFill>
            </a:endParaRPr>
          </a:p>
        </p:txBody>
      </p:sp>
      <p:sp>
        <p:nvSpPr>
          <p:cNvPr id="12" name="TextBox 11"/>
          <p:cNvSpPr txBox="1"/>
          <p:nvPr/>
        </p:nvSpPr>
        <p:spPr>
          <a:xfrm>
            <a:off x="3276600" y="2908441"/>
            <a:ext cx="710451" cy="646331"/>
          </a:xfrm>
          <a:prstGeom prst="rect">
            <a:avLst/>
          </a:prstGeom>
          <a:noFill/>
        </p:spPr>
        <p:txBody>
          <a:bodyPr wrap="none" rtlCol="0">
            <a:spAutoFit/>
          </a:bodyPr>
          <a:lstStyle/>
          <a:p>
            <a:pPr algn="ctr"/>
            <a:r>
              <a:rPr lang="en-US" b="1" dirty="0" smtClean="0">
                <a:solidFill>
                  <a:srgbClr val="C00000"/>
                </a:solidFill>
              </a:rPr>
              <a:t> 26 </a:t>
            </a:r>
          </a:p>
          <a:p>
            <a:pPr algn="ctr"/>
            <a:r>
              <a:rPr lang="en-US" b="1" dirty="0" smtClean="0">
                <a:solidFill>
                  <a:srgbClr val="C00000"/>
                </a:solidFill>
              </a:rPr>
              <a:t>days</a:t>
            </a:r>
            <a:endParaRPr lang="en-US" b="1" dirty="0">
              <a:solidFill>
                <a:srgbClr val="C00000"/>
              </a:solidFill>
            </a:endParaRPr>
          </a:p>
        </p:txBody>
      </p:sp>
      <p:sp>
        <p:nvSpPr>
          <p:cNvPr id="13" name="TextBox 12"/>
          <p:cNvSpPr txBox="1"/>
          <p:nvPr/>
        </p:nvSpPr>
        <p:spPr>
          <a:xfrm>
            <a:off x="4267200" y="1676400"/>
            <a:ext cx="902811" cy="369332"/>
          </a:xfrm>
          <a:prstGeom prst="rect">
            <a:avLst/>
          </a:prstGeom>
          <a:noFill/>
        </p:spPr>
        <p:txBody>
          <a:bodyPr wrap="none" rtlCol="0">
            <a:spAutoFit/>
          </a:bodyPr>
          <a:lstStyle/>
          <a:p>
            <a:r>
              <a:rPr lang="en-US" b="1" dirty="0" smtClean="0">
                <a:solidFill>
                  <a:srgbClr val="C00000"/>
                </a:solidFill>
              </a:rPr>
              <a:t>4 days</a:t>
            </a:r>
            <a:endParaRPr lang="en-US" b="1" dirty="0">
              <a:solidFill>
                <a:srgbClr val="C00000"/>
              </a:solidFill>
            </a:endParaRPr>
          </a:p>
        </p:txBody>
      </p:sp>
      <p:sp>
        <p:nvSpPr>
          <p:cNvPr id="14" name="TextBox 13"/>
          <p:cNvSpPr txBox="1"/>
          <p:nvPr/>
        </p:nvSpPr>
        <p:spPr>
          <a:xfrm>
            <a:off x="6207949" y="1688068"/>
            <a:ext cx="1031051" cy="369332"/>
          </a:xfrm>
          <a:prstGeom prst="rect">
            <a:avLst/>
          </a:prstGeom>
          <a:noFill/>
        </p:spPr>
        <p:txBody>
          <a:bodyPr wrap="none" rtlCol="0">
            <a:spAutoFit/>
          </a:bodyPr>
          <a:lstStyle/>
          <a:p>
            <a:r>
              <a:rPr lang="en-US" b="1" dirty="0" smtClean="0">
                <a:solidFill>
                  <a:srgbClr val="C00000"/>
                </a:solidFill>
              </a:rPr>
              <a:t>13 days</a:t>
            </a:r>
            <a:endParaRPr lang="en-US" b="1" dirty="0">
              <a:solidFill>
                <a:srgbClr val="C00000"/>
              </a:solidFill>
            </a:endParaRPr>
          </a:p>
        </p:txBody>
      </p:sp>
      <p:sp>
        <p:nvSpPr>
          <p:cNvPr id="15" name="TextBox 14"/>
          <p:cNvSpPr txBox="1"/>
          <p:nvPr/>
        </p:nvSpPr>
        <p:spPr>
          <a:xfrm>
            <a:off x="6107589" y="2228849"/>
            <a:ext cx="1031051" cy="369332"/>
          </a:xfrm>
          <a:prstGeom prst="rect">
            <a:avLst/>
          </a:prstGeom>
          <a:noFill/>
        </p:spPr>
        <p:txBody>
          <a:bodyPr wrap="none" rtlCol="0">
            <a:spAutoFit/>
          </a:bodyPr>
          <a:lstStyle/>
          <a:p>
            <a:r>
              <a:rPr lang="en-US" b="1" dirty="0" smtClean="0">
                <a:solidFill>
                  <a:srgbClr val="C00000"/>
                </a:solidFill>
              </a:rPr>
              <a:t>24 days</a:t>
            </a:r>
            <a:endParaRPr lang="en-US" b="1" dirty="0">
              <a:solidFill>
                <a:srgbClr val="C00000"/>
              </a:solidFill>
            </a:endParaRPr>
          </a:p>
        </p:txBody>
      </p:sp>
      <p:sp>
        <p:nvSpPr>
          <p:cNvPr id="16" name="TextBox 15"/>
          <p:cNvSpPr txBox="1"/>
          <p:nvPr/>
        </p:nvSpPr>
        <p:spPr>
          <a:xfrm>
            <a:off x="2449989" y="2525501"/>
            <a:ext cx="902811" cy="369332"/>
          </a:xfrm>
          <a:prstGeom prst="rect">
            <a:avLst/>
          </a:prstGeom>
          <a:noFill/>
        </p:spPr>
        <p:txBody>
          <a:bodyPr wrap="none" rtlCol="0">
            <a:spAutoFit/>
          </a:bodyPr>
          <a:lstStyle/>
          <a:p>
            <a:r>
              <a:rPr lang="en-US" b="1" dirty="0">
                <a:solidFill>
                  <a:srgbClr val="C00000"/>
                </a:solidFill>
              </a:rPr>
              <a:t>2</a:t>
            </a:r>
            <a:r>
              <a:rPr lang="en-US" b="1" dirty="0" smtClean="0">
                <a:solidFill>
                  <a:srgbClr val="C00000"/>
                </a:solidFill>
              </a:rPr>
              <a:t> days</a:t>
            </a:r>
            <a:endParaRPr lang="en-US" b="1" dirty="0">
              <a:solidFill>
                <a:srgbClr val="C00000"/>
              </a:solidFill>
            </a:endParaRPr>
          </a:p>
        </p:txBody>
      </p:sp>
      <p:sp>
        <p:nvSpPr>
          <p:cNvPr id="17" name="TextBox 16"/>
          <p:cNvSpPr txBox="1"/>
          <p:nvPr/>
        </p:nvSpPr>
        <p:spPr>
          <a:xfrm>
            <a:off x="2449989" y="1690398"/>
            <a:ext cx="902811" cy="369332"/>
          </a:xfrm>
          <a:prstGeom prst="rect">
            <a:avLst/>
          </a:prstGeom>
          <a:noFill/>
        </p:spPr>
        <p:txBody>
          <a:bodyPr wrap="none" rtlCol="0">
            <a:spAutoFit/>
          </a:bodyPr>
          <a:lstStyle/>
          <a:p>
            <a:r>
              <a:rPr lang="en-US" b="1" dirty="0">
                <a:solidFill>
                  <a:srgbClr val="C00000"/>
                </a:solidFill>
              </a:rPr>
              <a:t>6</a:t>
            </a:r>
            <a:r>
              <a:rPr lang="en-US" b="1" dirty="0" smtClean="0">
                <a:solidFill>
                  <a:srgbClr val="C00000"/>
                </a:solidFill>
              </a:rPr>
              <a:t> days</a:t>
            </a:r>
            <a:endParaRPr lang="en-US" b="1" dirty="0">
              <a:solidFill>
                <a:srgbClr val="C00000"/>
              </a:solidFill>
            </a:endParaRPr>
          </a:p>
        </p:txBody>
      </p:sp>
      <p:sp>
        <p:nvSpPr>
          <p:cNvPr id="3" name="TextBox 2"/>
          <p:cNvSpPr txBox="1"/>
          <p:nvPr/>
        </p:nvSpPr>
        <p:spPr>
          <a:xfrm>
            <a:off x="1144297" y="6047014"/>
            <a:ext cx="6276077" cy="369332"/>
          </a:xfrm>
          <a:prstGeom prst="rect">
            <a:avLst/>
          </a:prstGeom>
          <a:noFill/>
        </p:spPr>
        <p:txBody>
          <a:bodyPr wrap="none" rtlCol="0">
            <a:spAutoFit/>
          </a:bodyPr>
          <a:lstStyle/>
          <a:p>
            <a:r>
              <a:rPr lang="en-US" dirty="0" smtClean="0"/>
              <a:t>Source:  2015 </a:t>
            </a:r>
            <a:r>
              <a:rPr lang="en-US" dirty="0" smtClean="0">
                <a:latin typeface="+mn-lt"/>
              </a:rPr>
              <a:t>NCHS</a:t>
            </a:r>
            <a:r>
              <a:rPr lang="en-US" dirty="0" smtClean="0"/>
              <a:t>  (National Center for Health Statistics)</a:t>
            </a:r>
            <a:endParaRPr lang="en-US" dirty="0"/>
          </a:p>
        </p:txBody>
      </p:sp>
      <p:sp>
        <p:nvSpPr>
          <p:cNvPr id="18" name="TextBox 17"/>
          <p:cNvSpPr txBox="1"/>
          <p:nvPr/>
        </p:nvSpPr>
        <p:spPr>
          <a:xfrm>
            <a:off x="4876800" y="3212068"/>
            <a:ext cx="1031052" cy="369332"/>
          </a:xfrm>
          <a:prstGeom prst="rect">
            <a:avLst/>
          </a:prstGeom>
          <a:noFill/>
        </p:spPr>
        <p:txBody>
          <a:bodyPr wrap="none" rtlCol="0">
            <a:spAutoFit/>
          </a:bodyPr>
          <a:lstStyle/>
          <a:p>
            <a:pPr algn="ctr"/>
            <a:r>
              <a:rPr lang="en-US" b="1" dirty="0" smtClean="0">
                <a:solidFill>
                  <a:srgbClr val="C00000"/>
                </a:solidFill>
              </a:rPr>
              <a:t>19 days</a:t>
            </a:r>
            <a:endParaRPr lang="en-US" b="1" dirty="0">
              <a:solidFill>
                <a:srgbClr val="C00000"/>
              </a:solidFill>
            </a:endParaRPr>
          </a:p>
        </p:txBody>
      </p:sp>
    </p:spTree>
    <p:extLst>
      <p:ext uri="{BB962C8B-B14F-4D97-AF65-F5344CB8AC3E}">
        <p14:creationId xmlns:p14="http://schemas.microsoft.com/office/powerpoint/2010/main" val="264131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371600"/>
          </a:xfrm>
        </p:spPr>
        <p:txBody>
          <a:bodyPr/>
          <a:lstStyle/>
          <a:p>
            <a:r>
              <a:rPr lang="en-US" dirty="0" smtClean="0">
                <a:latin typeface="+mn-lt"/>
              </a:rPr>
              <a:t>Why Is Faster Better? </a:t>
            </a:r>
            <a:br>
              <a:rPr lang="en-US" dirty="0" smtClean="0">
                <a:latin typeface="+mn-lt"/>
              </a:rPr>
            </a:br>
            <a:r>
              <a:rPr lang="en-US" sz="2400" dirty="0" smtClean="0">
                <a:latin typeface="+mn-lt"/>
              </a:rPr>
              <a:t>The Voice of the </a:t>
            </a:r>
            <a:r>
              <a:rPr lang="en-US" sz="2400" dirty="0">
                <a:latin typeface="+mn-lt"/>
              </a:rPr>
              <a:t>Customer</a:t>
            </a:r>
          </a:p>
        </p:txBody>
      </p:sp>
      <p:sp>
        <p:nvSpPr>
          <p:cNvPr id="3" name="Content Placeholder 2"/>
          <p:cNvSpPr>
            <a:spLocks noGrp="1"/>
          </p:cNvSpPr>
          <p:nvPr>
            <p:ph idx="1"/>
          </p:nvPr>
        </p:nvSpPr>
        <p:spPr/>
        <p:txBody>
          <a:bodyPr>
            <a:normAutofit fontScale="62500" lnSpcReduction="20000"/>
          </a:bodyPr>
          <a:lstStyle/>
          <a:p>
            <a:pPr lvl="0"/>
            <a:r>
              <a:rPr lang="en-US" dirty="0" smtClean="0"/>
              <a:t>Better for </a:t>
            </a:r>
            <a:r>
              <a:rPr lang="en-US" dirty="0"/>
              <a:t>Georgia families as they are able to get finalized death certificates to take care of </a:t>
            </a:r>
            <a:r>
              <a:rPr lang="en-US" dirty="0" smtClean="0"/>
              <a:t>financial </a:t>
            </a:r>
            <a:r>
              <a:rPr lang="en-US" dirty="0"/>
              <a:t>accounts, filing insurance benefits, and settling affairs.  </a:t>
            </a:r>
            <a:endParaRPr lang="en-US" dirty="0" smtClean="0"/>
          </a:p>
          <a:p>
            <a:pPr lvl="0"/>
            <a:endParaRPr lang="en-US" dirty="0"/>
          </a:p>
          <a:p>
            <a:pPr lvl="0"/>
            <a:r>
              <a:rPr lang="en-US" dirty="0" smtClean="0"/>
              <a:t>Better for funeral homes because they are business men and women; they often rely on payment for funeral expenses out of insurance benefits.</a:t>
            </a:r>
          </a:p>
          <a:p>
            <a:pPr lvl="0"/>
            <a:endParaRPr lang="en-US" dirty="0"/>
          </a:p>
          <a:p>
            <a:pPr lvl="0"/>
            <a:r>
              <a:rPr lang="en-US" dirty="0" smtClean="0"/>
              <a:t>Better for SSA because the largest population of fraud and identity theft is on deceased persons.  </a:t>
            </a:r>
          </a:p>
          <a:p>
            <a:pPr lvl="0"/>
            <a:endParaRPr lang="en-US" dirty="0"/>
          </a:p>
          <a:p>
            <a:pPr lvl="0"/>
            <a:r>
              <a:rPr lang="en-US" dirty="0" smtClean="0"/>
              <a:t>Better for the CDC and Department of Public Health </a:t>
            </a:r>
            <a:r>
              <a:rPr lang="en-US" dirty="0"/>
              <a:t>w</a:t>
            </a:r>
            <a:r>
              <a:rPr lang="en-US" dirty="0" smtClean="0"/>
              <a:t>ould use more timely death data for surveillance and epidemic tracking</a:t>
            </a:r>
          </a:p>
          <a:p>
            <a:pPr lvl="0"/>
            <a:endParaRPr lang="en-US" dirty="0"/>
          </a:p>
          <a:p>
            <a:pPr lvl="0"/>
            <a:r>
              <a:rPr lang="en-US" dirty="0" smtClean="0"/>
              <a:t>Better for history because the closer to an event it is recorded, the more likely it is to be correct.</a:t>
            </a:r>
          </a:p>
          <a:p>
            <a:pPr lvl="0"/>
            <a:endParaRPr lang="en-US" dirty="0"/>
          </a:p>
          <a:p>
            <a:endParaRPr lang="en-US" dirty="0"/>
          </a:p>
        </p:txBody>
      </p:sp>
      <p:sp>
        <p:nvSpPr>
          <p:cNvPr id="4" name="Slide Number Placeholder 3"/>
          <p:cNvSpPr>
            <a:spLocks noGrp="1"/>
          </p:cNvSpPr>
          <p:nvPr>
            <p:ph type="sldNum" sz="quarter" idx="12"/>
          </p:nvPr>
        </p:nvSpPr>
        <p:spPr/>
        <p:txBody>
          <a:bodyPr/>
          <a:lstStyle/>
          <a:p>
            <a:fld id="{FDA1ABB6-A83A-4908-8FD7-5E9AE4E7FC42}" type="slidenum">
              <a:rPr lang="en-US" smtClean="0"/>
              <a:t>5</a:t>
            </a:fld>
            <a:endParaRPr lang="en-US" dirty="0"/>
          </a:p>
        </p:txBody>
      </p:sp>
    </p:spTree>
    <p:extLst>
      <p:ext uri="{BB962C8B-B14F-4D97-AF65-F5344CB8AC3E}">
        <p14:creationId xmlns:p14="http://schemas.microsoft.com/office/powerpoint/2010/main" val="19013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76200"/>
            <a:ext cx="8839200" cy="1371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anose="020B0502040204020203" pitchFamily="34" charset="0"/>
              </a:defRPr>
            </a:lvl2pPr>
            <a:lvl3pPr algn="ctr" rtl="0" eaLnBrk="0" fontAlgn="base" hangingPunct="0">
              <a:spcBef>
                <a:spcPct val="0"/>
              </a:spcBef>
              <a:spcAft>
                <a:spcPct val="0"/>
              </a:spcAft>
              <a:defRPr sz="4400">
                <a:solidFill>
                  <a:schemeClr val="tx1"/>
                </a:solidFill>
                <a:latin typeface="Segoe UI" panose="020B0502040204020203" pitchFamily="34" charset="0"/>
              </a:defRPr>
            </a:lvl3pPr>
            <a:lvl4pPr algn="ctr" rtl="0" eaLnBrk="0" fontAlgn="base" hangingPunct="0">
              <a:spcBef>
                <a:spcPct val="0"/>
              </a:spcBef>
              <a:spcAft>
                <a:spcPct val="0"/>
              </a:spcAft>
              <a:defRPr sz="4400">
                <a:solidFill>
                  <a:schemeClr val="tx1"/>
                </a:solidFill>
                <a:latin typeface="Segoe UI" panose="020B0502040204020203" pitchFamily="34" charset="0"/>
              </a:defRPr>
            </a:lvl4pPr>
            <a:lvl5pPr algn="ctr" rtl="0" eaLnBrk="0" fontAlgn="base" hangingPunct="0">
              <a:spcBef>
                <a:spcPct val="0"/>
              </a:spcBef>
              <a:spcAft>
                <a:spcPct val="0"/>
              </a:spcAft>
              <a:defRPr sz="4400">
                <a:solidFill>
                  <a:schemeClr val="tx1"/>
                </a:solidFill>
                <a:latin typeface="Segoe UI" panose="020B0502040204020203" pitchFamily="34" charset="0"/>
              </a:defRPr>
            </a:lvl5pPr>
            <a:lvl6pPr marL="457200" algn="ctr" rtl="0" fontAlgn="base">
              <a:spcBef>
                <a:spcPct val="0"/>
              </a:spcBef>
              <a:spcAft>
                <a:spcPct val="0"/>
              </a:spcAft>
              <a:defRPr sz="4400">
                <a:solidFill>
                  <a:schemeClr val="tx1"/>
                </a:solidFill>
                <a:latin typeface="Segoe UI" panose="020B0502040204020203" pitchFamily="34" charset="0"/>
              </a:defRPr>
            </a:lvl6pPr>
            <a:lvl7pPr marL="914400" algn="ctr" rtl="0" fontAlgn="base">
              <a:spcBef>
                <a:spcPct val="0"/>
              </a:spcBef>
              <a:spcAft>
                <a:spcPct val="0"/>
              </a:spcAft>
              <a:defRPr sz="4400">
                <a:solidFill>
                  <a:schemeClr val="tx1"/>
                </a:solidFill>
                <a:latin typeface="Segoe UI" panose="020B0502040204020203" pitchFamily="34" charset="0"/>
              </a:defRPr>
            </a:lvl7pPr>
            <a:lvl8pPr marL="1371600" algn="ctr" rtl="0" fontAlgn="base">
              <a:spcBef>
                <a:spcPct val="0"/>
              </a:spcBef>
              <a:spcAft>
                <a:spcPct val="0"/>
              </a:spcAft>
              <a:defRPr sz="4400">
                <a:solidFill>
                  <a:schemeClr val="tx1"/>
                </a:solidFill>
                <a:latin typeface="Segoe UI" panose="020B0502040204020203" pitchFamily="34" charset="0"/>
              </a:defRPr>
            </a:lvl8pPr>
            <a:lvl9pPr marL="1828800" algn="ctr" rtl="0" fontAlgn="base">
              <a:spcBef>
                <a:spcPct val="0"/>
              </a:spcBef>
              <a:spcAft>
                <a:spcPct val="0"/>
              </a:spcAft>
              <a:defRPr sz="4400">
                <a:solidFill>
                  <a:schemeClr val="tx1"/>
                </a:solidFill>
                <a:latin typeface="Segoe UI" panose="020B0502040204020203" pitchFamily="34" charset="0"/>
              </a:defRPr>
            </a:lvl9pPr>
          </a:lstStyle>
          <a:p>
            <a:r>
              <a:rPr lang="en-US" sz="3600" dirty="0" smtClean="0">
                <a:latin typeface="+mn-lt"/>
              </a:rPr>
              <a:t>State Office of Vital Records </a:t>
            </a:r>
          </a:p>
          <a:p>
            <a:r>
              <a:rPr lang="en-US" sz="3600" dirty="0" smtClean="0">
                <a:latin typeface="+mn-lt"/>
              </a:rPr>
              <a:t>Strategy for Death Registration</a:t>
            </a:r>
            <a:endParaRPr lang="en-US" sz="2400" dirty="0">
              <a:latin typeface="+mn-lt"/>
            </a:endParaRPr>
          </a:p>
        </p:txBody>
      </p:sp>
      <p:sp>
        <p:nvSpPr>
          <p:cNvPr id="3" name="Content Placeholder 2"/>
          <p:cNvSpPr txBox="1">
            <a:spLocks/>
          </p:cNvSpPr>
          <p:nvPr/>
        </p:nvSpPr>
        <p:spPr>
          <a:xfrm>
            <a:off x="628650" y="1600200"/>
            <a:ext cx="7835440" cy="4433272"/>
          </a:xfrm>
          <a:prstGeom prst="rect">
            <a:avLst/>
          </a:prstGeom>
        </p:spPr>
        <p:txBody>
          <a:bodyPr>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331470" indent="-285750"/>
            <a:r>
              <a:rPr lang="en-US" dirty="0" smtClean="0">
                <a:solidFill>
                  <a:schemeClr val="tx1"/>
                </a:solidFill>
              </a:rPr>
              <a:t>Physicians, Regulation, and Collaboration </a:t>
            </a:r>
          </a:p>
          <a:p>
            <a:pPr marL="605790" lvl="1" indent="-285750"/>
            <a:r>
              <a:rPr lang="en-US" sz="1800" dirty="0" smtClean="0"/>
              <a:t>Targeted Approach:  Target 1600 that certify 80% of the death records; initial subset of the first 300 that certify 50% of the death records</a:t>
            </a:r>
            <a:br>
              <a:rPr lang="en-US" sz="1800" dirty="0" smtClean="0"/>
            </a:br>
            <a:r>
              <a:rPr lang="en-US" sz="1800" dirty="0" smtClean="0"/>
              <a:t> </a:t>
            </a:r>
          </a:p>
          <a:p>
            <a:pPr marL="605790" lvl="1" indent="-285750"/>
            <a:r>
              <a:rPr lang="en-US" sz="1800" dirty="0" smtClean="0"/>
              <a:t>Give them their USERID, password, &amp; pin in an email from the Commissioner on the requirement for electronic filing</a:t>
            </a:r>
            <a:br>
              <a:rPr lang="en-US" sz="1800" dirty="0" smtClean="0"/>
            </a:br>
            <a:endParaRPr lang="en-US" sz="1800" dirty="0" smtClean="0"/>
          </a:p>
          <a:p>
            <a:pPr marL="605790" lvl="1" indent="-285750"/>
            <a:r>
              <a:rPr lang="en-US" sz="1800" dirty="0" smtClean="0"/>
              <a:t>Provide training and a resource for questions</a:t>
            </a:r>
            <a:br>
              <a:rPr lang="en-US" sz="1800" dirty="0" smtClean="0"/>
            </a:br>
            <a:endParaRPr lang="en-US" sz="1800" dirty="0" smtClean="0"/>
          </a:p>
          <a:p>
            <a:pPr marL="605790" lvl="1" indent="-285750"/>
            <a:r>
              <a:rPr lang="en-US" sz="1800" dirty="0" smtClean="0"/>
              <a:t>Work with external stakeholder groups for communications &amp; implementation </a:t>
            </a:r>
          </a:p>
          <a:p>
            <a:pPr marL="605790" lvl="1" indent="-285750"/>
            <a:endParaRPr lang="en-US" sz="1800" dirty="0"/>
          </a:p>
          <a:p>
            <a:pPr marL="605790" lvl="1" indent="-285750"/>
            <a:r>
              <a:rPr lang="en-US" sz="1800" dirty="0" smtClean="0"/>
              <a:t>Leverage the relationships we already have locally with the county registrars, funeral homes, &amp; coroners </a:t>
            </a:r>
            <a:endParaRPr lang="en-US" sz="2400" dirty="0" smtClean="0"/>
          </a:p>
          <a:p>
            <a:pPr marL="605790" lvl="1" indent="-285750"/>
            <a:endParaRPr lang="en-US" sz="1800" dirty="0" smtClean="0"/>
          </a:p>
          <a:p>
            <a:pPr marL="605790" lvl="1" indent="-285750"/>
            <a:endParaRPr lang="en-US" sz="1800" dirty="0" smtClean="0"/>
          </a:p>
          <a:p>
            <a:pPr marL="605790" lvl="1" indent="-285750"/>
            <a:endParaRPr lang="en-US" sz="1800" dirty="0" smtClean="0"/>
          </a:p>
          <a:p>
            <a:pPr marL="331470" indent="-285750"/>
            <a:endParaRPr lang="en-US" dirty="0">
              <a:solidFill>
                <a:schemeClr val="tx1"/>
              </a:solidFill>
            </a:endParaRPr>
          </a:p>
          <a:p>
            <a:pPr marL="331470" indent="-285750"/>
            <a:endParaRPr lang="en-US" dirty="0" smtClean="0">
              <a:solidFill>
                <a:schemeClr val="tx1"/>
              </a:solidFill>
            </a:endParaRPr>
          </a:p>
          <a:p>
            <a:pPr marL="45720" indent="0">
              <a:buNone/>
            </a:pPr>
            <a:endParaRPr lang="en-US" dirty="0">
              <a:solidFill>
                <a:schemeClr val="tx1"/>
              </a:solidFill>
            </a:endParaRPr>
          </a:p>
          <a:p>
            <a:pPr marL="45720" indent="0">
              <a:buNone/>
            </a:pPr>
            <a:endParaRPr lang="en-US" dirty="0">
              <a:solidFill>
                <a:schemeClr val="tx1"/>
              </a:solidFill>
            </a:endParaRPr>
          </a:p>
          <a:p>
            <a:pPr marL="45720" indent="0">
              <a:buNone/>
            </a:pPr>
            <a:endParaRPr lang="en-US" baseline="30000" dirty="0" smtClean="0">
              <a:solidFill>
                <a:schemeClr val="tx1"/>
              </a:solidFill>
            </a:endParaRPr>
          </a:p>
          <a:p>
            <a:pPr lvl="1"/>
            <a:endParaRPr lang="en-US" dirty="0" smtClean="0"/>
          </a:p>
          <a:p>
            <a:endParaRPr lang="en-US" dirty="0" smtClean="0">
              <a:solidFill>
                <a:schemeClr val="tx1"/>
              </a:solidFill>
            </a:endParaRPr>
          </a:p>
        </p:txBody>
      </p:sp>
    </p:spTree>
    <p:extLst>
      <p:ext uri="{BB962C8B-B14F-4D97-AF65-F5344CB8AC3E}">
        <p14:creationId xmlns:p14="http://schemas.microsoft.com/office/powerpoint/2010/main" val="310495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22313" y="990600"/>
            <a:ext cx="7772400" cy="5257800"/>
          </a:xfrm>
        </p:spPr>
        <p:txBody>
          <a:bodyPr>
            <a:noAutofit/>
          </a:bodyPr>
          <a:lstStyle/>
          <a:p>
            <a:pPr marL="285750" indent="-285750">
              <a:buFont typeface="Arial" panose="020B0604020202020204" pitchFamily="34" charset="0"/>
              <a:buChar char="•"/>
            </a:pPr>
            <a:r>
              <a:rPr lang="en-US" sz="1600" dirty="0" smtClean="0">
                <a:solidFill>
                  <a:schemeClr val="tx1"/>
                </a:solidFill>
              </a:rPr>
              <a:t>Changes </a:t>
            </a:r>
            <a:r>
              <a:rPr lang="en-US" sz="1600" dirty="0">
                <a:solidFill>
                  <a:schemeClr val="tx1"/>
                </a:solidFill>
              </a:rPr>
              <a:t>were vetted over several months with feedback from external stakeholder groups including funeral homes, coroners, GHA, GFDA, and internal groups including DPH staff and local county registrars</a:t>
            </a:r>
          </a:p>
          <a:p>
            <a:pPr marL="742950" lvl="1" indent="-285750">
              <a:buFont typeface="Arial" panose="020B0604020202020204" pitchFamily="34" charset="0"/>
              <a:buChar char="•"/>
            </a:pPr>
            <a:r>
              <a:rPr lang="en-US" sz="1600" b="1" u="sng" dirty="0">
                <a:solidFill>
                  <a:schemeClr val="tx1"/>
                </a:solidFill>
              </a:rPr>
              <a:t>Why?  </a:t>
            </a:r>
          </a:p>
          <a:p>
            <a:pPr marL="1257300" lvl="2" indent="-342900">
              <a:buFont typeface="+mj-lt"/>
              <a:buAutoNum type="arabicPeriod"/>
            </a:pPr>
            <a:r>
              <a:rPr lang="en-US" dirty="0">
                <a:solidFill>
                  <a:schemeClr val="tx1"/>
                </a:solidFill>
              </a:rPr>
              <a:t>Simplify the regulations and make them more comprehensive in regards to the reporting of death information</a:t>
            </a:r>
          </a:p>
          <a:p>
            <a:pPr marL="1257300" lvl="2" indent="-342900">
              <a:buFont typeface="+mj-lt"/>
              <a:buAutoNum type="arabicPeriod"/>
            </a:pPr>
            <a:r>
              <a:rPr lang="en-US" dirty="0">
                <a:solidFill>
                  <a:schemeClr val="tx1"/>
                </a:solidFill>
              </a:rPr>
              <a:t>Clear obsolete language and update them to reflect the modern reality that vital events are increasingly being reported through electronic means</a:t>
            </a:r>
          </a:p>
          <a:p>
            <a:pPr marL="1257300" lvl="2" indent="-342900">
              <a:buFont typeface="+mj-lt"/>
              <a:buAutoNum type="arabicPeriod"/>
            </a:pPr>
            <a:r>
              <a:rPr lang="en-US" dirty="0">
                <a:solidFill>
                  <a:schemeClr val="tx1"/>
                </a:solidFill>
              </a:rPr>
              <a:t>Serve the public by providing faster and more efficient electronic means for reporting death information</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b="1" dirty="0" smtClean="0">
                <a:solidFill>
                  <a:schemeClr val="tx1"/>
                </a:solidFill>
              </a:rPr>
              <a:t>Affected </a:t>
            </a:r>
            <a:r>
              <a:rPr lang="en-US" sz="1600" b="1" dirty="0">
                <a:solidFill>
                  <a:schemeClr val="tx1"/>
                </a:solidFill>
              </a:rPr>
              <a:t>7 regulations</a:t>
            </a:r>
            <a:r>
              <a:rPr lang="en-US" sz="1600" dirty="0">
                <a:solidFill>
                  <a:schemeClr val="tx1"/>
                </a:solidFill>
              </a:rPr>
              <a:t>: DPH Rule 511-1-3-.19 has been replaced in its entirety including a title change; DPH Rules 511-1-3-.21, -.23, -.25, -.26, and -.38 have been amended; and DPH Rule 511-1-3-.20 has been </a:t>
            </a:r>
            <a:r>
              <a:rPr lang="en-US" sz="1600" dirty="0" smtClean="0">
                <a:solidFill>
                  <a:schemeClr val="tx1"/>
                </a:solidFill>
              </a:rPr>
              <a:t>repealed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a:solidFill>
                <a:schemeClr val="tx1"/>
              </a:solidFill>
            </a:endParaRPr>
          </a:p>
        </p:txBody>
      </p:sp>
      <p:sp>
        <p:nvSpPr>
          <p:cNvPr id="2" name="Title 1"/>
          <p:cNvSpPr>
            <a:spLocks noGrp="1"/>
          </p:cNvSpPr>
          <p:nvPr>
            <p:ph type="title"/>
          </p:nvPr>
        </p:nvSpPr>
        <p:spPr>
          <a:xfrm>
            <a:off x="685800" y="76200"/>
            <a:ext cx="7772400" cy="1362075"/>
          </a:xfrm>
        </p:spPr>
        <p:txBody>
          <a:bodyPr/>
          <a:lstStyle/>
          <a:p>
            <a:r>
              <a:rPr lang="en-US" dirty="0" smtClean="0"/>
              <a:t>Edrs regulation changes 11.14.17</a:t>
            </a:r>
            <a:endParaRPr lang="en-US" dirty="0"/>
          </a:p>
        </p:txBody>
      </p:sp>
    </p:spTree>
    <p:extLst>
      <p:ext uri="{BB962C8B-B14F-4D97-AF65-F5344CB8AC3E}">
        <p14:creationId xmlns:p14="http://schemas.microsoft.com/office/powerpoint/2010/main" val="1603850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8600"/>
            <a:ext cx="7772400" cy="1362075"/>
          </a:xfrm>
        </p:spPr>
        <p:txBody>
          <a:bodyPr/>
          <a:lstStyle/>
          <a:p>
            <a:r>
              <a:rPr lang="en-US" sz="3000" dirty="0"/>
              <a:t>Amended &amp; Title Change: 511-1-3-.19 Reporting of Deaths</a:t>
            </a:r>
          </a:p>
        </p:txBody>
      </p:sp>
      <p:sp>
        <p:nvSpPr>
          <p:cNvPr id="3" name="Text Placeholder 2"/>
          <p:cNvSpPr>
            <a:spLocks noGrp="1"/>
          </p:cNvSpPr>
          <p:nvPr>
            <p:ph type="body" idx="1"/>
          </p:nvPr>
        </p:nvSpPr>
        <p:spPr>
          <a:xfrm>
            <a:off x="722313" y="1590675"/>
            <a:ext cx="7772400" cy="4276725"/>
          </a:xfrm>
        </p:spPr>
        <p:txBody>
          <a:bodyPr/>
          <a:lstStyle/>
          <a:p>
            <a:r>
              <a:rPr lang="en-US" sz="1400" dirty="0"/>
              <a:t>(2) Manner of reporting .  </a:t>
            </a:r>
            <a:r>
              <a:rPr lang="en-US" sz="1400" b="1" u="sng" dirty="0">
                <a:solidFill>
                  <a:srgbClr val="0070C0"/>
                </a:solidFill>
              </a:rPr>
              <a:t>Death reports, including the certification of cause of death, shall be filed electronically with the Office of Vital Records</a:t>
            </a:r>
            <a:r>
              <a:rPr lang="en-US" sz="1400" dirty="0">
                <a:solidFill>
                  <a:srgbClr val="0070C0"/>
                </a:solidFill>
              </a:rPr>
              <a:t> </a:t>
            </a:r>
            <a:r>
              <a:rPr lang="en-US" sz="1400" dirty="0"/>
              <a:t>in such manner as may be determined by the State Registrar.</a:t>
            </a:r>
          </a:p>
          <a:p>
            <a:endParaRPr lang="en-US" sz="1400" dirty="0"/>
          </a:p>
          <a:p>
            <a:r>
              <a:rPr lang="en-US" sz="1400" dirty="0"/>
              <a:t>(5) Cause of death.  The electronic death report filed in accordance with subsections (1) through (4) of this Rule </a:t>
            </a:r>
            <a:r>
              <a:rPr lang="en-US" sz="1400" b="1" u="sng" dirty="0">
                <a:solidFill>
                  <a:srgbClr val="0070C0"/>
                </a:solidFill>
              </a:rPr>
              <a:t>shall be supplemented by an electronic report of the cause of death</a:t>
            </a:r>
            <a:r>
              <a:rPr lang="en-US" sz="1400" dirty="0"/>
              <a:t>. </a:t>
            </a:r>
          </a:p>
          <a:p>
            <a:endParaRPr lang="en-US" sz="1400" dirty="0"/>
          </a:p>
          <a:p>
            <a:r>
              <a:rPr lang="en-US" sz="1400" dirty="0"/>
              <a:t>(6) When reporting is due. </a:t>
            </a:r>
            <a:br>
              <a:rPr lang="en-US" sz="1400" dirty="0"/>
            </a:br>
            <a:r>
              <a:rPr lang="en-US" sz="1400" dirty="0"/>
              <a:t>(a) The report of death shall be made </a:t>
            </a:r>
            <a:r>
              <a:rPr lang="en-US" sz="1400" b="1" u="sng" dirty="0">
                <a:solidFill>
                  <a:srgbClr val="0070C0"/>
                </a:solidFill>
              </a:rPr>
              <a:t>within three calendar days after death.  </a:t>
            </a:r>
          </a:p>
          <a:p>
            <a:pPr marL="342900" indent="-342900">
              <a:buAutoNum type="alphaLcParenBoth" startAt="2"/>
            </a:pPr>
            <a:r>
              <a:rPr lang="en-US" sz="1400" b="1" u="sng" dirty="0">
                <a:solidFill>
                  <a:srgbClr val="0070C0"/>
                </a:solidFill>
              </a:rPr>
              <a:t>Certification of the cause of death shall be made within three calendar days after death</a:t>
            </a:r>
            <a:r>
              <a:rPr lang="en-US" sz="1400" dirty="0"/>
              <a:t>, however, if the death occurred without medical attendance, or in cases subject to inquiry under Title 45, by the county coroner or medical examiner.</a:t>
            </a:r>
          </a:p>
          <a:p>
            <a:pPr marL="342900" indent="-342900">
              <a:buAutoNum type="alphaLcParenBoth" startAt="2"/>
            </a:pPr>
            <a:r>
              <a:rPr lang="en-US" sz="1400" b="1" u="sng" dirty="0">
                <a:solidFill>
                  <a:srgbClr val="0070C0"/>
                </a:solidFill>
              </a:rPr>
              <a:t>If for any reason the cause of death cannot be determined within 48 hours after death then “under review” shall be entered on the death report and amended promptly after the determination is made.  Until the cause of death is certified, final disposition of the body shall not be made unless authorized by the attending physician or, with regard to a body subject to inquiry under Title 45, by the county coroner or medical examiner.  </a:t>
            </a:r>
            <a:endParaRPr lang="en-US" sz="1000" b="1" u="sng" dirty="0">
              <a:solidFill>
                <a:srgbClr val="0070C0"/>
              </a:solidFill>
            </a:endParaRPr>
          </a:p>
        </p:txBody>
      </p:sp>
    </p:spTree>
    <p:extLst>
      <p:ext uri="{BB962C8B-B14F-4D97-AF65-F5344CB8AC3E}">
        <p14:creationId xmlns:p14="http://schemas.microsoft.com/office/powerpoint/2010/main" val="25630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7DB8157-64E0-47E9-BD45-CB281B23C8D0}"/>
              </a:ext>
            </a:extLst>
          </p:cNvPr>
          <p:cNvSpPr txBox="1">
            <a:spLocks/>
          </p:cNvSpPr>
          <p:nvPr/>
        </p:nvSpPr>
        <p:spPr bwMode="auto">
          <a:xfrm>
            <a:off x="722313" y="228600"/>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anose="020B0502040204020203" pitchFamily="34" charset="0"/>
              </a:defRPr>
            </a:lvl2pPr>
            <a:lvl3pPr algn="ctr" rtl="0" eaLnBrk="0" fontAlgn="base" hangingPunct="0">
              <a:spcBef>
                <a:spcPct val="0"/>
              </a:spcBef>
              <a:spcAft>
                <a:spcPct val="0"/>
              </a:spcAft>
              <a:defRPr sz="4400">
                <a:solidFill>
                  <a:schemeClr val="tx1"/>
                </a:solidFill>
                <a:latin typeface="Segoe UI" panose="020B0502040204020203" pitchFamily="34" charset="0"/>
              </a:defRPr>
            </a:lvl3pPr>
            <a:lvl4pPr algn="ctr" rtl="0" eaLnBrk="0" fontAlgn="base" hangingPunct="0">
              <a:spcBef>
                <a:spcPct val="0"/>
              </a:spcBef>
              <a:spcAft>
                <a:spcPct val="0"/>
              </a:spcAft>
              <a:defRPr sz="4400">
                <a:solidFill>
                  <a:schemeClr val="tx1"/>
                </a:solidFill>
                <a:latin typeface="Segoe UI" panose="020B0502040204020203" pitchFamily="34" charset="0"/>
              </a:defRPr>
            </a:lvl4pPr>
            <a:lvl5pPr algn="ctr" rtl="0" eaLnBrk="0" fontAlgn="base" hangingPunct="0">
              <a:spcBef>
                <a:spcPct val="0"/>
              </a:spcBef>
              <a:spcAft>
                <a:spcPct val="0"/>
              </a:spcAft>
              <a:defRPr sz="4400">
                <a:solidFill>
                  <a:schemeClr val="tx1"/>
                </a:solidFill>
                <a:latin typeface="Segoe UI" panose="020B0502040204020203" pitchFamily="34" charset="0"/>
              </a:defRPr>
            </a:lvl5pPr>
            <a:lvl6pPr marL="457200" algn="ctr" rtl="0" fontAlgn="base">
              <a:spcBef>
                <a:spcPct val="0"/>
              </a:spcBef>
              <a:spcAft>
                <a:spcPct val="0"/>
              </a:spcAft>
              <a:defRPr sz="4400">
                <a:solidFill>
                  <a:schemeClr val="tx1"/>
                </a:solidFill>
                <a:latin typeface="Segoe UI" panose="020B0502040204020203" pitchFamily="34" charset="0"/>
              </a:defRPr>
            </a:lvl6pPr>
            <a:lvl7pPr marL="914400" algn="ctr" rtl="0" fontAlgn="base">
              <a:spcBef>
                <a:spcPct val="0"/>
              </a:spcBef>
              <a:spcAft>
                <a:spcPct val="0"/>
              </a:spcAft>
              <a:defRPr sz="4400">
                <a:solidFill>
                  <a:schemeClr val="tx1"/>
                </a:solidFill>
                <a:latin typeface="Segoe UI" panose="020B0502040204020203" pitchFamily="34" charset="0"/>
              </a:defRPr>
            </a:lvl7pPr>
            <a:lvl8pPr marL="1371600" algn="ctr" rtl="0" fontAlgn="base">
              <a:spcBef>
                <a:spcPct val="0"/>
              </a:spcBef>
              <a:spcAft>
                <a:spcPct val="0"/>
              </a:spcAft>
              <a:defRPr sz="4400">
                <a:solidFill>
                  <a:schemeClr val="tx1"/>
                </a:solidFill>
                <a:latin typeface="Segoe UI" panose="020B0502040204020203" pitchFamily="34" charset="0"/>
              </a:defRPr>
            </a:lvl8pPr>
            <a:lvl9pPr marL="1828800" algn="ctr" rtl="0" fontAlgn="base">
              <a:spcBef>
                <a:spcPct val="0"/>
              </a:spcBef>
              <a:spcAft>
                <a:spcPct val="0"/>
              </a:spcAft>
              <a:defRPr sz="4400">
                <a:solidFill>
                  <a:schemeClr val="tx1"/>
                </a:solidFill>
                <a:latin typeface="Segoe UI" panose="020B0502040204020203" pitchFamily="34" charset="0"/>
              </a:defRPr>
            </a:lvl9pPr>
          </a:lstStyle>
          <a:p>
            <a:r>
              <a:rPr lang="en-US" sz="3000" dirty="0"/>
              <a:t>Amended &amp; Title Change: 511-1-3-.23 PERMITS for disposition, disinterment, and reinterment</a:t>
            </a:r>
          </a:p>
        </p:txBody>
      </p:sp>
      <p:sp>
        <p:nvSpPr>
          <p:cNvPr id="13" name="Text Placeholder 12">
            <a:extLst>
              <a:ext uri="{FF2B5EF4-FFF2-40B4-BE49-F238E27FC236}">
                <a16:creationId xmlns="" xmlns:a16="http://schemas.microsoft.com/office/drawing/2014/main" id="{B5F5009A-1CF4-4D7A-9FD8-D2CA34A7C0DF}"/>
              </a:ext>
            </a:extLst>
          </p:cNvPr>
          <p:cNvSpPr>
            <a:spLocks noGrp="1"/>
          </p:cNvSpPr>
          <p:nvPr>
            <p:ph type="body" idx="1"/>
          </p:nvPr>
        </p:nvSpPr>
        <p:spPr>
          <a:xfrm>
            <a:off x="457200" y="1752600"/>
            <a:ext cx="8229600" cy="639762"/>
          </a:xfrm>
        </p:spPr>
        <p:txBody>
          <a:bodyPr/>
          <a:lstStyle/>
          <a:p>
            <a:pPr algn="ctr"/>
            <a:r>
              <a:rPr lang="en-US" dirty="0">
                <a:solidFill>
                  <a:srgbClr val="0070C0"/>
                </a:solidFill>
              </a:rPr>
              <a:t>Three Major Changes</a:t>
            </a:r>
          </a:p>
        </p:txBody>
      </p:sp>
      <p:sp>
        <p:nvSpPr>
          <p:cNvPr id="17" name="TextBox 16">
            <a:extLst>
              <a:ext uri="{FF2B5EF4-FFF2-40B4-BE49-F238E27FC236}">
                <a16:creationId xmlns="" xmlns:a16="http://schemas.microsoft.com/office/drawing/2014/main" id="{F0B76E4F-5A15-4C27-A1B7-83741F9347EA}"/>
              </a:ext>
            </a:extLst>
          </p:cNvPr>
          <p:cNvSpPr txBox="1"/>
          <p:nvPr/>
        </p:nvSpPr>
        <p:spPr>
          <a:xfrm>
            <a:off x="762000" y="2808287"/>
            <a:ext cx="7732713"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mn-lt"/>
              </a:rPr>
              <a:t>“Jointly” </a:t>
            </a:r>
            <a:endParaRPr lang="en-US" sz="1600" dirty="0" smtClean="0">
              <a:latin typeface="+mn-lt"/>
            </a:endParaRPr>
          </a:p>
          <a:p>
            <a:pPr marL="285750" indent="-285750">
              <a:lnSpc>
                <a:spcPct val="150000"/>
              </a:lnSpc>
              <a:buFont typeface="Arial" panose="020B0604020202020204" pitchFamily="34" charset="0"/>
              <a:buChar char="•"/>
            </a:pPr>
            <a:r>
              <a:rPr lang="en-US" sz="1600" dirty="0" smtClean="0"/>
              <a:t>Expanding </a:t>
            </a:r>
            <a:r>
              <a:rPr lang="en-US" sz="1600" dirty="0"/>
              <a:t>options for the 24/7 requirement to the local registrar</a:t>
            </a:r>
          </a:p>
          <a:p>
            <a:pPr marL="285750" indent="-285750">
              <a:lnSpc>
                <a:spcPct val="150000"/>
              </a:lnSpc>
              <a:buFont typeface="Arial" panose="020B0604020202020204" pitchFamily="34" charset="0"/>
              <a:buChar char="•"/>
            </a:pPr>
            <a:r>
              <a:rPr lang="en-US" sz="1600" dirty="0" smtClean="0">
                <a:latin typeface="+mn-lt"/>
              </a:rPr>
              <a:t>A </a:t>
            </a:r>
            <a:r>
              <a:rPr lang="en-US" sz="1600" dirty="0">
                <a:latin typeface="+mn-lt"/>
              </a:rPr>
              <a:t>disposition permit cannot be issued for cremation, donation, or transport out of state until the cause of death is known or the decedent’s attending physician or coroner/ME gives you </a:t>
            </a:r>
            <a:r>
              <a:rPr lang="en-US" sz="1600" dirty="0" smtClean="0">
                <a:latin typeface="+mn-lt"/>
              </a:rPr>
              <a:t>approval</a:t>
            </a:r>
          </a:p>
          <a:p>
            <a:pPr marL="285750" indent="-285750">
              <a:lnSpc>
                <a:spcPct val="150000"/>
              </a:lnSpc>
              <a:buFont typeface="Arial" panose="020B0604020202020204" pitchFamily="34" charset="0"/>
              <a:buChar char="•"/>
            </a:pPr>
            <a:endParaRPr lang="en-US" sz="1600" dirty="0">
              <a:latin typeface="+mn-lt"/>
            </a:endParaRPr>
          </a:p>
        </p:txBody>
      </p:sp>
    </p:spTree>
    <p:extLst>
      <p:ext uri="{BB962C8B-B14F-4D97-AF65-F5344CB8AC3E}">
        <p14:creationId xmlns:p14="http://schemas.microsoft.com/office/powerpoint/2010/main" val="271757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4026</TotalTime>
  <Words>992</Words>
  <Application>Microsoft Office PowerPoint</Application>
  <PresentationFormat>On-screen Show (4:3)</PresentationFormat>
  <Paragraphs>155</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Death Registration In Georgia, Our Strategy, &amp; Electronic Death Regulation Changes 1.24.18</vt:lpstr>
      <vt:lpstr>Welcome &amp; introductions</vt:lpstr>
      <vt:lpstr>Georgia Death Registration Cycle Time </vt:lpstr>
      <vt:lpstr>Other States’ Benchmarks</vt:lpstr>
      <vt:lpstr>Why Is Faster Better?  The Voice of the Customer</vt:lpstr>
      <vt:lpstr>PowerPoint Presentation</vt:lpstr>
      <vt:lpstr>Edrs regulation changes 11.14.17</vt:lpstr>
      <vt:lpstr>Amended &amp; Title Change: 511-1-3-.19 Reporting of Deaths</vt:lpstr>
      <vt:lpstr>PowerPoint Presentation</vt:lpstr>
      <vt:lpstr>Amended: 511-1-3-.23 Permits for Disposition, Disinterment and Reinterment </vt:lpstr>
      <vt:lpstr>PowerPoint Presentation</vt:lpstr>
      <vt:lpstr>Amended: 511-1-3-.25 All Other Amendments.</vt:lpstr>
      <vt:lpstr>Amended: 511-1-3-.26 Who May Apply to Amend a Vital Record.</vt:lpstr>
      <vt:lpstr>Amended: 511-1-3-.38 Transmittal of Certificates and Reports.</vt:lpstr>
      <vt:lpstr>forms and letters   permit for Disposition of human remains  application to disinter/reinter human remains   appointment letter for deputy registrar disposition permits  dear local funeral home    </vt:lpstr>
      <vt:lpstr>PowerPoint Presentation</vt:lpstr>
      <vt:lpstr>PowerPoint Presentation</vt:lpstr>
      <vt:lpstr>PowerPoint Presentation</vt:lpstr>
      <vt:lpstr>PowerPoint Presentation</vt:lpstr>
      <vt:lpstr>For a copy of  the updated regulations from the  STATE Registrar Visit the DPH Website at   dph.georgia.gov/directors-governance</vt:lpstr>
      <vt:lpstr>Thank you </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Mayberry, D'Andre</cp:lastModifiedBy>
  <cp:revision>283</cp:revision>
  <cp:lastPrinted>2018-01-19T20:12:24Z</cp:lastPrinted>
  <dcterms:created xsi:type="dcterms:W3CDTF">2012-06-14T17:04:19Z</dcterms:created>
  <dcterms:modified xsi:type="dcterms:W3CDTF">2018-01-29T13:54:07Z</dcterms:modified>
</cp:coreProperties>
</file>