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12" r:id="rId1"/>
  </p:sldMasterIdLst>
  <p:notesMasterIdLst>
    <p:notesMasterId r:id="rId16"/>
  </p:notesMasterIdLst>
  <p:handoutMasterIdLst>
    <p:handoutMasterId r:id="rId17"/>
  </p:handoutMasterIdLst>
  <p:sldIdLst>
    <p:sldId id="256" r:id="rId2"/>
    <p:sldId id="257" r:id="rId3"/>
    <p:sldId id="258" r:id="rId4"/>
    <p:sldId id="268" r:id="rId5"/>
    <p:sldId id="260" r:id="rId6"/>
    <p:sldId id="261" r:id="rId7"/>
    <p:sldId id="262" r:id="rId8"/>
    <p:sldId id="270" r:id="rId9"/>
    <p:sldId id="269" r:id="rId10"/>
    <p:sldId id="272" r:id="rId11"/>
    <p:sldId id="264" r:id="rId12"/>
    <p:sldId id="265" r:id="rId13"/>
    <p:sldId id="266" r:id="rId14"/>
    <p:sldId id="267" r:id="rId1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88608" autoAdjust="0"/>
  </p:normalViewPr>
  <p:slideViewPr>
    <p:cSldViewPr>
      <p:cViewPr varScale="1">
        <p:scale>
          <a:sx n="89" d="100"/>
          <a:sy n="89" d="100"/>
        </p:scale>
        <p:origin x="-1262" y="-134"/>
      </p:cViewPr>
      <p:guideLst>
        <p:guide orient="horz" pos="2160"/>
        <p:guide pos="2880"/>
      </p:guideLst>
    </p:cSldViewPr>
  </p:slideViewPr>
  <p:notesTextViewPr>
    <p:cViewPr>
      <p:scale>
        <a:sx n="100" d="100"/>
        <a:sy n="100" d="100"/>
      </p:scale>
      <p:origin x="0" y="0"/>
    </p:cViewPr>
  </p:notesTextViewPr>
  <p:notesViewPr>
    <p:cSldViewPr>
      <p:cViewPr>
        <p:scale>
          <a:sx n="100" d="100"/>
          <a:sy n="100" d="100"/>
        </p:scale>
        <p:origin x="-864"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2007" cy="457988"/>
          </a:xfrm>
          <a:prstGeom prst="rect">
            <a:avLst/>
          </a:prstGeom>
        </p:spPr>
        <p:txBody>
          <a:bodyPr vert="horz" lIns="90161" tIns="45080" rIns="90161" bIns="45080" rtlCol="0"/>
          <a:lstStyle>
            <a:lvl1pPr algn="l">
              <a:defRPr sz="1200"/>
            </a:lvl1pPr>
          </a:lstStyle>
          <a:p>
            <a:endParaRPr lang="en-US" dirty="0"/>
          </a:p>
        </p:txBody>
      </p:sp>
      <p:sp>
        <p:nvSpPr>
          <p:cNvPr id="3" name="Date Placeholder 2"/>
          <p:cNvSpPr>
            <a:spLocks noGrp="1"/>
          </p:cNvSpPr>
          <p:nvPr>
            <p:ph type="dt" sz="quarter" idx="1"/>
          </p:nvPr>
        </p:nvSpPr>
        <p:spPr>
          <a:xfrm>
            <a:off x="3884439" y="0"/>
            <a:ext cx="2972007" cy="457988"/>
          </a:xfrm>
          <a:prstGeom prst="rect">
            <a:avLst/>
          </a:prstGeom>
        </p:spPr>
        <p:txBody>
          <a:bodyPr vert="horz" lIns="90161" tIns="45080" rIns="90161" bIns="45080" rtlCol="0"/>
          <a:lstStyle>
            <a:lvl1pPr algn="r">
              <a:defRPr sz="1200"/>
            </a:lvl1pPr>
          </a:lstStyle>
          <a:p>
            <a:fld id="{19319E5C-5C4C-45CC-A095-C7497050E1A9}" type="datetimeFigureOut">
              <a:rPr lang="en-US" smtClean="0"/>
              <a:t>12/13/2017</a:t>
            </a:fld>
            <a:endParaRPr lang="en-US" dirty="0"/>
          </a:p>
        </p:txBody>
      </p:sp>
      <p:sp>
        <p:nvSpPr>
          <p:cNvPr id="4" name="Footer Placeholder 3"/>
          <p:cNvSpPr>
            <a:spLocks noGrp="1"/>
          </p:cNvSpPr>
          <p:nvPr>
            <p:ph type="ftr" sz="quarter" idx="2"/>
          </p:nvPr>
        </p:nvSpPr>
        <p:spPr>
          <a:xfrm>
            <a:off x="0" y="8684440"/>
            <a:ext cx="2972007" cy="457988"/>
          </a:xfrm>
          <a:prstGeom prst="rect">
            <a:avLst/>
          </a:prstGeom>
        </p:spPr>
        <p:txBody>
          <a:bodyPr vert="horz" lIns="90161" tIns="45080" rIns="90161" bIns="4508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439" y="8684440"/>
            <a:ext cx="2972007" cy="457988"/>
          </a:xfrm>
          <a:prstGeom prst="rect">
            <a:avLst/>
          </a:prstGeom>
        </p:spPr>
        <p:txBody>
          <a:bodyPr vert="horz" lIns="90161" tIns="45080" rIns="90161" bIns="45080" rtlCol="0" anchor="b"/>
          <a:lstStyle>
            <a:lvl1pPr algn="r">
              <a:defRPr sz="1200"/>
            </a:lvl1pPr>
          </a:lstStyle>
          <a:p>
            <a:fld id="{965DF35F-203E-4539-B279-1A46C09F5C72}" type="slidenum">
              <a:rPr lang="en-US" smtClean="0"/>
              <a:t>‹#›</a:t>
            </a:fld>
            <a:endParaRPr lang="en-US" dirty="0"/>
          </a:p>
        </p:txBody>
      </p:sp>
    </p:spTree>
    <p:extLst>
      <p:ext uri="{BB962C8B-B14F-4D97-AF65-F5344CB8AC3E}">
        <p14:creationId xmlns:p14="http://schemas.microsoft.com/office/powerpoint/2010/main" val="294620966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0213" cy="457513"/>
          </a:xfrm>
          <a:prstGeom prst="rect">
            <a:avLst/>
          </a:prstGeom>
        </p:spPr>
        <p:txBody>
          <a:bodyPr vert="horz" lIns="89670" tIns="44836" rIns="89670" bIns="44836" rtlCol="0"/>
          <a:lstStyle>
            <a:lvl1pPr algn="l" eaLnBrk="1" hangingPunct="1">
              <a:defRPr sz="1200">
                <a:latin typeface="Arial" panose="020B0604020202020204" pitchFamily="34" charset="0"/>
                <a:cs typeface="Arial" panose="020B0604020202020204" pitchFamily="34" charset="0"/>
              </a:defRPr>
            </a:lvl1pPr>
          </a:lstStyle>
          <a:p>
            <a:pPr>
              <a:defRPr/>
            </a:pPr>
            <a:endParaRPr lang="en-US" dirty="0"/>
          </a:p>
        </p:txBody>
      </p:sp>
      <p:sp>
        <p:nvSpPr>
          <p:cNvPr id="3" name="Date Placeholder 2"/>
          <p:cNvSpPr>
            <a:spLocks noGrp="1"/>
          </p:cNvSpPr>
          <p:nvPr>
            <p:ph type="dt" idx="1"/>
          </p:nvPr>
        </p:nvSpPr>
        <p:spPr>
          <a:xfrm>
            <a:off x="3886202" y="0"/>
            <a:ext cx="2970213" cy="457513"/>
          </a:xfrm>
          <a:prstGeom prst="rect">
            <a:avLst/>
          </a:prstGeom>
        </p:spPr>
        <p:txBody>
          <a:bodyPr vert="horz" lIns="89670" tIns="44836" rIns="89670" bIns="44836" rtlCol="0"/>
          <a:lstStyle>
            <a:lvl1pPr algn="r" eaLnBrk="1" hangingPunct="1">
              <a:defRPr sz="1200">
                <a:latin typeface="Arial" panose="020B0604020202020204" pitchFamily="34" charset="0"/>
                <a:cs typeface="Arial" panose="020B0604020202020204" pitchFamily="34" charset="0"/>
              </a:defRPr>
            </a:lvl1pPr>
          </a:lstStyle>
          <a:p>
            <a:pPr>
              <a:defRPr/>
            </a:pPr>
            <a:fld id="{91BC07FE-4E1D-445E-BD03-A7683EDBD9D2}" type="datetimeFigureOut">
              <a:rPr lang="en-US"/>
              <a:pPr>
                <a:defRPr/>
              </a:pPr>
              <a:t>12/13/2017</a:t>
            </a:fld>
            <a:endParaRPr lang="en-US" dirty="0"/>
          </a:p>
        </p:txBody>
      </p:sp>
      <p:sp>
        <p:nvSpPr>
          <p:cNvPr id="4" name="Slide Image Placeholder 3"/>
          <p:cNvSpPr>
            <a:spLocks noGrp="1" noRot="1" noChangeAspect="1"/>
          </p:cNvSpPr>
          <p:nvPr>
            <p:ph type="sldImg" idx="2"/>
          </p:nvPr>
        </p:nvSpPr>
        <p:spPr>
          <a:xfrm>
            <a:off x="1370013" y="1143000"/>
            <a:ext cx="4117975" cy="3089275"/>
          </a:xfrm>
          <a:prstGeom prst="rect">
            <a:avLst/>
          </a:prstGeom>
          <a:noFill/>
          <a:ln w="12700">
            <a:solidFill>
              <a:prstClr val="black"/>
            </a:solidFill>
          </a:ln>
        </p:spPr>
        <p:txBody>
          <a:bodyPr vert="horz" lIns="89670" tIns="44836" rIns="89670" bIns="44836" rtlCol="0" anchor="ctr"/>
          <a:lstStyle/>
          <a:p>
            <a:pPr lvl="0"/>
            <a:endParaRPr lang="en-US" noProof="0" dirty="0"/>
          </a:p>
        </p:txBody>
      </p:sp>
      <p:sp>
        <p:nvSpPr>
          <p:cNvPr id="5" name="Notes Placeholder 4"/>
          <p:cNvSpPr>
            <a:spLocks noGrp="1"/>
          </p:cNvSpPr>
          <p:nvPr>
            <p:ph type="body" sz="quarter" idx="3"/>
          </p:nvPr>
        </p:nvSpPr>
        <p:spPr>
          <a:xfrm>
            <a:off x="685800" y="4400240"/>
            <a:ext cx="5486400" cy="3600762"/>
          </a:xfrm>
          <a:prstGeom prst="rect">
            <a:avLst/>
          </a:prstGeom>
        </p:spPr>
        <p:txBody>
          <a:bodyPr vert="horz" lIns="89670" tIns="44836" rIns="89670" bIns="44836"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8686490"/>
            <a:ext cx="2970213" cy="457512"/>
          </a:xfrm>
          <a:prstGeom prst="rect">
            <a:avLst/>
          </a:prstGeom>
        </p:spPr>
        <p:txBody>
          <a:bodyPr vert="horz" lIns="89670" tIns="44836" rIns="89670" bIns="44836" rtlCol="0" anchor="b"/>
          <a:lstStyle>
            <a:lvl1pPr algn="l" eaLnBrk="1" hangingPunct="1">
              <a:defRPr sz="1200">
                <a:latin typeface="Arial" panose="020B0604020202020204" pitchFamily="34" charset="0"/>
                <a:cs typeface="Arial" panose="020B0604020202020204" pitchFamily="34" charset="0"/>
              </a:defRPr>
            </a:lvl1pPr>
          </a:lstStyle>
          <a:p>
            <a:pPr>
              <a:defRPr/>
            </a:pPr>
            <a:endParaRPr lang="en-US" dirty="0"/>
          </a:p>
        </p:txBody>
      </p:sp>
      <p:sp>
        <p:nvSpPr>
          <p:cNvPr id="7" name="Slide Number Placeholder 6"/>
          <p:cNvSpPr>
            <a:spLocks noGrp="1"/>
          </p:cNvSpPr>
          <p:nvPr>
            <p:ph type="sldNum" sz="quarter" idx="5"/>
          </p:nvPr>
        </p:nvSpPr>
        <p:spPr>
          <a:xfrm>
            <a:off x="3886202" y="8686490"/>
            <a:ext cx="2970213" cy="457512"/>
          </a:xfrm>
          <a:prstGeom prst="rect">
            <a:avLst/>
          </a:prstGeom>
        </p:spPr>
        <p:txBody>
          <a:bodyPr vert="horz" wrap="square" lIns="89670" tIns="44836" rIns="89670" bIns="44836" numCol="1" anchor="b" anchorCtr="0" compatLnSpc="1">
            <a:prstTxWarp prst="textNoShape">
              <a:avLst/>
            </a:prstTxWarp>
          </a:bodyPr>
          <a:lstStyle>
            <a:lvl1pPr algn="r" eaLnBrk="1" hangingPunct="1">
              <a:defRPr sz="1200"/>
            </a:lvl1pPr>
          </a:lstStyle>
          <a:p>
            <a:pPr>
              <a:defRPr/>
            </a:pPr>
            <a:fld id="{A60BC80C-DD1F-4A87-970B-0998536A15DD}" type="slidenum">
              <a:rPr lang="en-US"/>
              <a:pPr>
                <a:defRPr/>
              </a:pPr>
              <a:t>‹#›</a:t>
            </a:fld>
            <a:endParaRPr lang="en-US" dirty="0"/>
          </a:p>
        </p:txBody>
      </p:sp>
    </p:spTree>
    <p:extLst>
      <p:ext uri="{BB962C8B-B14F-4D97-AF65-F5344CB8AC3E}">
        <p14:creationId xmlns:p14="http://schemas.microsoft.com/office/powerpoint/2010/main" val="1634101729"/>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105563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33350"/>
            <a:ext cx="9144000" cy="710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Date Placeholder 3"/>
          <p:cNvSpPr>
            <a:spLocks noGrp="1"/>
          </p:cNvSpPr>
          <p:nvPr>
            <p:ph type="dt" sz="half" idx="10"/>
          </p:nvPr>
        </p:nvSpPr>
        <p:spPr/>
        <p:txBody>
          <a:bodyPr/>
          <a:lstStyle>
            <a:lvl1pPr>
              <a:defRPr/>
            </a:lvl1pPr>
          </a:lstStyle>
          <a:p>
            <a:pPr>
              <a:defRPr/>
            </a:pPr>
            <a:fld id="{672DF8AA-1D23-442A-A585-001434C89C51}" type="datetime1">
              <a:rPr lang="en-US" smtClean="0"/>
              <a:t>12/13/2017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2BFE0433-B60C-4FEA-8168-CDB1AE906A36}" type="slidenum">
              <a:rPr lang="en-US"/>
              <a:pPr>
                <a:defRPr/>
              </a:pPr>
              <a:t>‹#›</a:t>
            </a:fld>
            <a:endParaRPr lang="en-US" dirty="0"/>
          </a:p>
        </p:txBody>
      </p:sp>
    </p:spTree>
    <p:extLst>
      <p:ext uri="{BB962C8B-B14F-4D97-AF65-F5344CB8AC3E}">
        <p14:creationId xmlns:p14="http://schemas.microsoft.com/office/powerpoint/2010/main" val="1862854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61F5222-839A-4D77-861D-BAC432BCAB34}" type="datetime1">
              <a:rPr lang="en-US" smtClean="0"/>
              <a:t>12/13/2017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8DB2734-7A31-4DFC-A935-98C166E18B14}" type="slidenum">
              <a:rPr lang="en-US"/>
              <a:pPr>
                <a:defRPr/>
              </a:pPr>
              <a:t>‹#›</a:t>
            </a:fld>
            <a:endParaRPr lang="en-US" dirty="0"/>
          </a:p>
        </p:txBody>
      </p:sp>
    </p:spTree>
    <p:extLst>
      <p:ext uri="{BB962C8B-B14F-4D97-AF65-F5344CB8AC3E}">
        <p14:creationId xmlns:p14="http://schemas.microsoft.com/office/powerpoint/2010/main" val="698022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5D2C8AA7-BDB9-43F6-9C3A-DE4E9FB716C8}" type="datetime1">
              <a:rPr lang="en-US" smtClean="0"/>
              <a:t>12/13/2017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3851D27-F1C7-4BDA-BE41-932B5DF40515}" type="slidenum">
              <a:rPr lang="en-US"/>
              <a:pPr>
                <a:defRPr/>
              </a:pPr>
              <a:t>‹#›</a:t>
            </a:fld>
            <a:endParaRPr lang="en-US" dirty="0"/>
          </a:p>
        </p:txBody>
      </p:sp>
    </p:spTree>
    <p:extLst>
      <p:ext uri="{BB962C8B-B14F-4D97-AF65-F5344CB8AC3E}">
        <p14:creationId xmlns:p14="http://schemas.microsoft.com/office/powerpoint/2010/main" val="3898155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08E9F40-C9AA-4511-A758-35A4834701BC}" type="datetime1">
              <a:rPr lang="en-US" smtClean="0"/>
              <a:t>12/13/2017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55CF7D2B-36A5-4271-AB0D-ED44DA6C5197}" type="slidenum">
              <a:rPr lang="en-US"/>
              <a:pPr>
                <a:defRPr/>
              </a:pPr>
              <a:t>‹#›</a:t>
            </a:fld>
            <a:endParaRPr lang="en-US" dirty="0"/>
          </a:p>
        </p:txBody>
      </p:sp>
    </p:spTree>
    <p:extLst>
      <p:ext uri="{BB962C8B-B14F-4D97-AF65-F5344CB8AC3E}">
        <p14:creationId xmlns:p14="http://schemas.microsoft.com/office/powerpoint/2010/main" val="1879440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049A503-CE06-490A-BB7B-734B8A4C0227}" type="datetime1">
              <a:rPr lang="en-US" smtClean="0"/>
              <a:t>12/13/2017</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1A4DFA31-21AE-43D0-89D4-9E0AE90F56DB}" type="slidenum">
              <a:rPr lang="en-US"/>
              <a:pPr>
                <a:defRPr/>
              </a:pPr>
              <a:t>‹#›</a:t>
            </a:fld>
            <a:endParaRPr lang="en-US" dirty="0"/>
          </a:p>
        </p:txBody>
      </p:sp>
    </p:spTree>
    <p:extLst>
      <p:ext uri="{BB962C8B-B14F-4D97-AF65-F5344CB8AC3E}">
        <p14:creationId xmlns:p14="http://schemas.microsoft.com/office/powerpoint/2010/main" val="2359247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9E89CB70-EC9E-4CAD-96EB-9750A35DB75C}" type="datetime1">
              <a:rPr lang="en-US" smtClean="0"/>
              <a:t>12/13/2017</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B70BE7DC-66A6-491C-9507-C7B4CA1E76B6}" type="slidenum">
              <a:rPr lang="en-US"/>
              <a:pPr>
                <a:defRPr/>
              </a:pPr>
              <a:t>‹#›</a:t>
            </a:fld>
            <a:endParaRPr lang="en-US" dirty="0"/>
          </a:p>
        </p:txBody>
      </p:sp>
    </p:spTree>
    <p:extLst>
      <p:ext uri="{BB962C8B-B14F-4D97-AF65-F5344CB8AC3E}">
        <p14:creationId xmlns:p14="http://schemas.microsoft.com/office/powerpoint/2010/main" val="1239664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58D2B5D-4AF8-43FB-9CE0-4CAF164C91D3}" type="datetime1">
              <a:rPr lang="en-US" smtClean="0"/>
              <a:t>12/13/2017</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45A8D781-E901-4C51-A6BB-E3B035261863}" type="slidenum">
              <a:rPr lang="en-US"/>
              <a:pPr>
                <a:defRPr/>
              </a:pPr>
              <a:t>‹#›</a:t>
            </a:fld>
            <a:endParaRPr lang="en-US" dirty="0"/>
          </a:p>
        </p:txBody>
      </p:sp>
    </p:spTree>
    <p:extLst>
      <p:ext uri="{BB962C8B-B14F-4D97-AF65-F5344CB8AC3E}">
        <p14:creationId xmlns:p14="http://schemas.microsoft.com/office/powerpoint/2010/main" val="4249451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E4ED01D-9D57-4309-A0C0-0834A1E349A3}" type="datetime1">
              <a:rPr lang="en-US" smtClean="0"/>
              <a:t>12/13/2017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66088287-96F9-498E-AE8F-1BFE05420511}" type="slidenum">
              <a:rPr lang="en-US"/>
              <a:pPr>
                <a:defRPr/>
              </a:pPr>
              <a:t>‹#›</a:t>
            </a:fld>
            <a:endParaRPr lang="en-US" dirty="0"/>
          </a:p>
        </p:txBody>
      </p:sp>
    </p:spTree>
    <p:extLst>
      <p:ext uri="{BB962C8B-B14F-4D97-AF65-F5344CB8AC3E}">
        <p14:creationId xmlns:p14="http://schemas.microsoft.com/office/powerpoint/2010/main" val="2693351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2E29D92-8B51-45E9-B272-237E0F404ED2}" type="datetime1">
              <a:rPr lang="en-US" smtClean="0"/>
              <a:t>12/13/2017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6420243D-347C-47F3-ACD5-A376C6B0F300}" type="slidenum">
              <a:rPr lang="en-US"/>
              <a:pPr>
                <a:defRPr/>
              </a:pPr>
              <a:t>‹#›</a:t>
            </a:fld>
            <a:endParaRPr lang="en-US" dirty="0"/>
          </a:p>
        </p:txBody>
      </p:sp>
    </p:spTree>
    <p:extLst>
      <p:ext uri="{BB962C8B-B14F-4D97-AF65-F5344CB8AC3E}">
        <p14:creationId xmlns:p14="http://schemas.microsoft.com/office/powerpoint/2010/main" val="470286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18B55B2-681A-47EC-AC11-21CAB7863312}" type="datetime1">
              <a:rPr lang="en-US" smtClean="0"/>
              <a:t>12/13/2017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E4824C8-0206-40EB-B441-FA4170D2194E}" type="slidenum">
              <a:rPr lang="en-US"/>
              <a:pPr>
                <a:defRPr/>
              </a:pPr>
              <a:t>‹#›</a:t>
            </a:fld>
            <a:endParaRPr lang="en-US" dirty="0"/>
          </a:p>
        </p:txBody>
      </p:sp>
    </p:spTree>
    <p:extLst>
      <p:ext uri="{BB962C8B-B14F-4D97-AF65-F5344CB8AC3E}">
        <p14:creationId xmlns:p14="http://schemas.microsoft.com/office/powerpoint/2010/main" val="3909630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52400" y="457200"/>
            <a:ext cx="8839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Use of bullets when you have text</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cs typeface="+mn-cs"/>
              </a:defRPr>
            </a:lvl1pPr>
          </a:lstStyle>
          <a:p>
            <a:pPr>
              <a:defRPr/>
            </a:pPr>
            <a:fld id="{EFEF6B8E-799F-40FA-8A44-AAC0B73E1C1E}" type="datetime1">
              <a:rPr lang="en-US" smtClean="0"/>
              <a:t>12/13/2017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7BD3E0F6-E203-4D5D-B8AF-FB6C8B74B95F}" type="slidenum">
              <a:rPr lang="en-US"/>
              <a:pPr>
                <a:defRPr/>
              </a:pPr>
              <a:t>‹#›</a:t>
            </a:fld>
            <a:endParaRPr lang="en-US" dirty="0"/>
          </a:p>
        </p:txBody>
      </p:sp>
      <p:pic>
        <p:nvPicPr>
          <p:cNvPr id="1031" name="Picture 4" descr="DPH_PPT2.jpg"/>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0" y="-103188"/>
            <a:ext cx="9144000" cy="7064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99" r:id="rId1"/>
    <p:sldLayoutId id="2147483990" r:id="rId2"/>
    <p:sldLayoutId id="2147483991" r:id="rId3"/>
    <p:sldLayoutId id="2147483992" r:id="rId4"/>
    <p:sldLayoutId id="2147483993" r:id="rId5"/>
    <p:sldLayoutId id="2147483994" r:id="rId6"/>
    <p:sldLayoutId id="2147483995" r:id="rId7"/>
    <p:sldLayoutId id="2147483996" r:id="rId8"/>
    <p:sldLayoutId id="2147483997" r:id="rId9"/>
    <p:sldLayoutId id="2147483998" r:id="rId10"/>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Segoe UI" panose="020B0502040204020203" pitchFamily="34" charset="0"/>
        </a:defRPr>
      </a:lvl2pPr>
      <a:lvl3pPr algn="ctr" rtl="0" eaLnBrk="0" fontAlgn="base" hangingPunct="0">
        <a:spcBef>
          <a:spcPct val="0"/>
        </a:spcBef>
        <a:spcAft>
          <a:spcPct val="0"/>
        </a:spcAft>
        <a:defRPr sz="4400">
          <a:solidFill>
            <a:schemeClr val="tx1"/>
          </a:solidFill>
          <a:latin typeface="Segoe UI" panose="020B0502040204020203" pitchFamily="34" charset="0"/>
        </a:defRPr>
      </a:lvl3pPr>
      <a:lvl4pPr algn="ctr" rtl="0" eaLnBrk="0" fontAlgn="base" hangingPunct="0">
        <a:spcBef>
          <a:spcPct val="0"/>
        </a:spcBef>
        <a:spcAft>
          <a:spcPct val="0"/>
        </a:spcAft>
        <a:defRPr sz="4400">
          <a:solidFill>
            <a:schemeClr val="tx1"/>
          </a:solidFill>
          <a:latin typeface="Segoe UI" panose="020B0502040204020203" pitchFamily="34" charset="0"/>
        </a:defRPr>
      </a:lvl4pPr>
      <a:lvl5pPr algn="ctr" rtl="0" eaLnBrk="0" fontAlgn="base" hangingPunct="0">
        <a:spcBef>
          <a:spcPct val="0"/>
        </a:spcBef>
        <a:spcAft>
          <a:spcPct val="0"/>
        </a:spcAft>
        <a:defRPr sz="4400">
          <a:solidFill>
            <a:schemeClr val="tx1"/>
          </a:solidFill>
          <a:latin typeface="Segoe UI" panose="020B0502040204020203" pitchFamily="34" charset="0"/>
        </a:defRPr>
      </a:lvl5pPr>
      <a:lvl6pPr marL="457200" algn="ctr" rtl="0" fontAlgn="base">
        <a:spcBef>
          <a:spcPct val="0"/>
        </a:spcBef>
        <a:spcAft>
          <a:spcPct val="0"/>
        </a:spcAft>
        <a:defRPr sz="4400">
          <a:solidFill>
            <a:schemeClr val="tx1"/>
          </a:solidFill>
          <a:latin typeface="Segoe UI" panose="020B0502040204020203" pitchFamily="34" charset="0"/>
        </a:defRPr>
      </a:lvl6pPr>
      <a:lvl7pPr marL="914400" algn="ctr" rtl="0" fontAlgn="base">
        <a:spcBef>
          <a:spcPct val="0"/>
        </a:spcBef>
        <a:spcAft>
          <a:spcPct val="0"/>
        </a:spcAft>
        <a:defRPr sz="4400">
          <a:solidFill>
            <a:schemeClr val="tx1"/>
          </a:solidFill>
          <a:latin typeface="Segoe UI" panose="020B0502040204020203" pitchFamily="34" charset="0"/>
        </a:defRPr>
      </a:lvl7pPr>
      <a:lvl8pPr marL="1371600" algn="ctr" rtl="0" fontAlgn="base">
        <a:spcBef>
          <a:spcPct val="0"/>
        </a:spcBef>
        <a:spcAft>
          <a:spcPct val="0"/>
        </a:spcAft>
        <a:defRPr sz="4400">
          <a:solidFill>
            <a:schemeClr val="tx1"/>
          </a:solidFill>
          <a:latin typeface="Segoe UI" panose="020B0502040204020203" pitchFamily="34" charset="0"/>
        </a:defRPr>
      </a:lvl8pPr>
      <a:lvl9pPr marL="1828800" algn="ctr" rtl="0" fontAlgn="base">
        <a:spcBef>
          <a:spcPct val="0"/>
        </a:spcBef>
        <a:spcAft>
          <a:spcPct val="0"/>
        </a:spcAft>
        <a:defRPr sz="4400">
          <a:solidFill>
            <a:schemeClr val="tx1"/>
          </a:solidFill>
          <a:latin typeface="Segoe UI" panose="020B0502040204020203"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2800" dirty="0"/>
              <a:t>Review of Electronic Death Regulation Changes </a:t>
            </a:r>
            <a:br>
              <a:rPr lang="en-US" sz="2800" dirty="0"/>
            </a:br>
            <a:r>
              <a:rPr lang="en-US" sz="2800" dirty="0"/>
              <a:t>Webinar </a:t>
            </a:r>
            <a:br>
              <a:rPr lang="en-US" sz="2800" dirty="0"/>
            </a:br>
            <a:r>
              <a:rPr lang="en-US" sz="2800" dirty="0"/>
              <a:t>12.13.17</a:t>
            </a:r>
          </a:p>
        </p:txBody>
      </p:sp>
      <p:sp>
        <p:nvSpPr>
          <p:cNvPr id="3" name="Subtitle 2"/>
          <p:cNvSpPr>
            <a:spLocks noGrp="1"/>
          </p:cNvSpPr>
          <p:nvPr>
            <p:ph type="subTitle" idx="1"/>
          </p:nvPr>
        </p:nvSpPr>
        <p:spPr>
          <a:xfrm>
            <a:off x="762000" y="4191000"/>
            <a:ext cx="7620000" cy="1752600"/>
          </a:xfrm>
        </p:spPr>
        <p:txBody>
          <a:bodyPr/>
          <a:lstStyle/>
          <a:p>
            <a:r>
              <a:rPr lang="en-US" sz="2000" b="1" dirty="0">
                <a:solidFill>
                  <a:schemeClr val="tx1"/>
                </a:solidFill>
                <a:latin typeface="+mj-lt"/>
              </a:rPr>
              <a:t>Donna L. Moore </a:t>
            </a:r>
          </a:p>
          <a:p>
            <a:r>
              <a:rPr lang="en-US" sz="2000" b="1" dirty="0">
                <a:solidFill>
                  <a:schemeClr val="tx1"/>
                </a:solidFill>
                <a:latin typeface="+mj-lt"/>
              </a:rPr>
              <a:t>State Registrar &amp; Director of Vital Records</a:t>
            </a:r>
          </a:p>
          <a:p>
            <a:r>
              <a:rPr lang="en-US" sz="2000" b="1" dirty="0">
                <a:solidFill>
                  <a:schemeClr val="tx1"/>
                </a:solidFill>
                <a:latin typeface="+mj-lt"/>
              </a:rPr>
              <a:t>Georgia Department of Public Health</a:t>
            </a:r>
          </a:p>
        </p:txBody>
      </p:sp>
    </p:spTree>
    <p:extLst>
      <p:ext uri="{BB962C8B-B14F-4D97-AF65-F5344CB8AC3E}">
        <p14:creationId xmlns:p14="http://schemas.microsoft.com/office/powerpoint/2010/main" val="7489665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a:extLst>
              <a:ext uri="{FF2B5EF4-FFF2-40B4-BE49-F238E27FC236}">
                <a16:creationId xmlns="" xmlns:a16="http://schemas.microsoft.com/office/drawing/2014/main" id="{B5F5009A-1CF4-4D7A-9FD8-D2CA34A7C0DF}"/>
              </a:ext>
            </a:extLst>
          </p:cNvPr>
          <p:cNvSpPr>
            <a:spLocks noGrp="1"/>
          </p:cNvSpPr>
          <p:nvPr>
            <p:ph type="body" idx="1"/>
          </p:nvPr>
        </p:nvSpPr>
        <p:spPr>
          <a:xfrm>
            <a:off x="361156" y="473125"/>
            <a:ext cx="8229600" cy="639762"/>
          </a:xfrm>
        </p:spPr>
        <p:txBody>
          <a:bodyPr/>
          <a:lstStyle/>
          <a:p>
            <a:pPr algn="ctr"/>
            <a:r>
              <a:rPr lang="en-US" sz="3000" cap="all" dirty="0" smtClean="0">
                <a:latin typeface="+mj-lt"/>
                <a:ea typeface="+mj-ea"/>
                <a:cs typeface="+mj-cs"/>
              </a:rPr>
              <a:t>When does a coroner have to get involved in a death?  </a:t>
            </a:r>
            <a:endParaRPr lang="en-US" sz="3000" cap="all" dirty="0">
              <a:latin typeface="+mj-lt"/>
              <a:ea typeface="+mj-ea"/>
              <a:cs typeface="+mj-cs"/>
            </a:endParaRPr>
          </a:p>
        </p:txBody>
      </p:sp>
      <p:sp>
        <p:nvSpPr>
          <p:cNvPr id="7" name="TextBox 6">
            <a:extLst>
              <a:ext uri="{FF2B5EF4-FFF2-40B4-BE49-F238E27FC236}">
                <a16:creationId xmlns="" xmlns:a16="http://schemas.microsoft.com/office/drawing/2014/main" id="{F0B76E4F-5A15-4C27-A1B7-83741F9347EA}"/>
              </a:ext>
            </a:extLst>
          </p:cNvPr>
          <p:cNvSpPr txBox="1"/>
          <p:nvPr/>
        </p:nvSpPr>
        <p:spPr>
          <a:xfrm>
            <a:off x="609600" y="1158925"/>
            <a:ext cx="7732713" cy="5262979"/>
          </a:xfrm>
          <a:prstGeom prst="rect">
            <a:avLst/>
          </a:prstGeom>
          <a:noFill/>
        </p:spPr>
        <p:txBody>
          <a:bodyPr wrap="square" rtlCol="0">
            <a:spAutoFit/>
          </a:bodyPr>
          <a:lstStyle/>
          <a:p>
            <a:r>
              <a:rPr lang="en-US" sz="1600" dirty="0">
                <a:latin typeface="+mn-lt"/>
              </a:rPr>
              <a:t>The Georgia Death Investigation Act (O.C.G.A. 45-16-20) requires that the coroner or county medical examiner of the county where the body is found or the death occurs be notified and that a medical examiner's inquiry be made in all deaths that occur in this state that meet the following criteria:</a:t>
            </a:r>
          </a:p>
          <a:p>
            <a:pPr marL="800100" lvl="1" indent="-342900">
              <a:buFont typeface="+mj-lt"/>
              <a:buAutoNum type="arabicPeriod"/>
            </a:pPr>
            <a:r>
              <a:rPr lang="en-US" sz="1600" dirty="0">
                <a:latin typeface="+mn-lt"/>
              </a:rPr>
              <a:t>As a result of </a:t>
            </a:r>
            <a:r>
              <a:rPr lang="en-US" sz="1600" b="1" dirty="0">
                <a:latin typeface="+mn-lt"/>
              </a:rPr>
              <a:t>violence</a:t>
            </a:r>
            <a:r>
              <a:rPr lang="en-US" sz="1600" dirty="0">
                <a:latin typeface="+mn-lt"/>
              </a:rPr>
              <a:t>;</a:t>
            </a:r>
          </a:p>
          <a:p>
            <a:pPr marL="800100" lvl="1" indent="-342900">
              <a:buFont typeface="+mj-lt"/>
              <a:buAutoNum type="arabicPeriod"/>
            </a:pPr>
            <a:r>
              <a:rPr lang="en-US" sz="1600" dirty="0">
                <a:latin typeface="+mn-lt"/>
              </a:rPr>
              <a:t>By </a:t>
            </a:r>
            <a:r>
              <a:rPr lang="en-US" sz="1600" b="1" u="sng" dirty="0">
                <a:latin typeface="+mn-lt"/>
              </a:rPr>
              <a:t>suicide</a:t>
            </a:r>
            <a:r>
              <a:rPr lang="en-US" sz="1600" dirty="0">
                <a:latin typeface="+mn-lt"/>
              </a:rPr>
              <a:t> or casualty;</a:t>
            </a:r>
          </a:p>
          <a:p>
            <a:pPr marL="800100" lvl="1" indent="-342900">
              <a:buFont typeface="+mj-lt"/>
              <a:buAutoNum type="arabicPeriod"/>
            </a:pPr>
            <a:r>
              <a:rPr lang="en-US" sz="1600" b="1" u="sng" dirty="0">
                <a:latin typeface="+mn-lt"/>
              </a:rPr>
              <a:t>Suddenly</a:t>
            </a:r>
            <a:r>
              <a:rPr lang="en-US" sz="1600" dirty="0">
                <a:latin typeface="+mn-lt"/>
              </a:rPr>
              <a:t> when in apparent good health;</a:t>
            </a:r>
          </a:p>
          <a:p>
            <a:pPr marL="800100" lvl="1" indent="-342900">
              <a:buFont typeface="+mj-lt"/>
              <a:buAutoNum type="arabicPeriod"/>
            </a:pPr>
            <a:r>
              <a:rPr lang="en-US" sz="1600" b="1" u="sng" dirty="0">
                <a:latin typeface="+mn-lt"/>
              </a:rPr>
              <a:t>When unattended </a:t>
            </a:r>
            <a:r>
              <a:rPr lang="en-US" sz="1600" dirty="0">
                <a:latin typeface="+mn-lt"/>
              </a:rPr>
              <a:t>by a physician; </a:t>
            </a:r>
            <a:r>
              <a:rPr lang="en-US" sz="1600" b="1" u="sng" dirty="0">
                <a:latin typeface="+mn-lt"/>
              </a:rPr>
              <a:t>no person shall be deemed to have died unattended</a:t>
            </a:r>
            <a:r>
              <a:rPr lang="en-US" sz="1600" dirty="0">
                <a:latin typeface="+mn-lt"/>
              </a:rPr>
              <a:t> when the death occurred while the person was a patient of a </a:t>
            </a:r>
            <a:r>
              <a:rPr lang="en-US" sz="1600" b="1" u="sng" dirty="0">
                <a:latin typeface="+mn-lt"/>
              </a:rPr>
              <a:t>hospice</a:t>
            </a:r>
            <a:r>
              <a:rPr lang="en-US" sz="1600" dirty="0">
                <a:latin typeface="+mn-lt"/>
              </a:rPr>
              <a:t> licensed under Article 9 of Chapter 7 of Title 31 of the Georgia Code.</a:t>
            </a:r>
          </a:p>
          <a:p>
            <a:pPr marL="800100" lvl="1" indent="-342900">
              <a:buFont typeface="+mj-lt"/>
              <a:buAutoNum type="arabicPeriod"/>
            </a:pPr>
            <a:r>
              <a:rPr lang="en-US" sz="1600" dirty="0">
                <a:latin typeface="+mn-lt"/>
              </a:rPr>
              <a:t>In any </a:t>
            </a:r>
            <a:r>
              <a:rPr lang="en-US" sz="1600" b="1" u="sng" dirty="0">
                <a:latin typeface="+mn-lt"/>
              </a:rPr>
              <a:t>suspicious or unusual manner</a:t>
            </a:r>
            <a:r>
              <a:rPr lang="en-US" sz="1600" dirty="0">
                <a:latin typeface="+mn-lt"/>
              </a:rPr>
              <a:t>, with particular attention to those persons </a:t>
            </a:r>
            <a:r>
              <a:rPr lang="en-US" sz="1600" b="1" u="sng" dirty="0">
                <a:latin typeface="+mn-lt"/>
              </a:rPr>
              <a:t>16 years of age </a:t>
            </a:r>
            <a:r>
              <a:rPr lang="en-US" sz="1600" dirty="0">
                <a:latin typeface="+mn-lt"/>
              </a:rPr>
              <a:t>and under;</a:t>
            </a:r>
          </a:p>
          <a:p>
            <a:pPr marL="800100" lvl="1" indent="-342900">
              <a:buFont typeface="+mj-lt"/>
              <a:buAutoNum type="arabicPeriod"/>
            </a:pPr>
            <a:r>
              <a:rPr lang="en-US" sz="1600" b="1" u="sng" dirty="0">
                <a:latin typeface="+mn-lt"/>
              </a:rPr>
              <a:t>After birth but before seven years of age if the death is unexpected or unexplained;</a:t>
            </a:r>
          </a:p>
          <a:p>
            <a:pPr marL="800100" lvl="1" indent="-342900">
              <a:buFont typeface="+mj-lt"/>
              <a:buAutoNum type="arabicPeriod"/>
            </a:pPr>
            <a:r>
              <a:rPr lang="en-US" sz="1600" dirty="0">
                <a:latin typeface="+mn-lt"/>
              </a:rPr>
              <a:t>As a result of an </a:t>
            </a:r>
            <a:r>
              <a:rPr lang="en-US" sz="1600" b="1" u="sng" dirty="0">
                <a:latin typeface="+mn-lt"/>
              </a:rPr>
              <a:t>execution</a:t>
            </a:r>
            <a:r>
              <a:rPr lang="en-US" sz="1600" dirty="0">
                <a:latin typeface="+mn-lt"/>
              </a:rPr>
              <a:t> carried out pursuant to the imposition of the death penalty under Article 2 of Chapter 10 of Title 17;</a:t>
            </a:r>
          </a:p>
          <a:p>
            <a:pPr marL="800100" lvl="1" indent="-342900">
              <a:buFont typeface="+mj-lt"/>
              <a:buAutoNum type="arabicPeriod"/>
            </a:pPr>
            <a:r>
              <a:rPr lang="en-US" sz="1600" dirty="0">
                <a:latin typeface="+mn-lt"/>
              </a:rPr>
              <a:t>When an </a:t>
            </a:r>
            <a:r>
              <a:rPr lang="en-US" sz="1600" b="1" u="sng" dirty="0">
                <a:latin typeface="+mn-lt"/>
              </a:rPr>
              <a:t>inmate</a:t>
            </a:r>
            <a:r>
              <a:rPr lang="en-US" sz="1600" dirty="0">
                <a:latin typeface="+mn-lt"/>
              </a:rPr>
              <a:t> of a state hospital or a state, county, or city penal institution; or</a:t>
            </a:r>
          </a:p>
          <a:p>
            <a:pPr marL="800100" lvl="1" indent="-342900">
              <a:buFont typeface="+mj-lt"/>
              <a:buAutoNum type="arabicPeriod"/>
            </a:pPr>
            <a:r>
              <a:rPr lang="en-US" sz="1600" dirty="0">
                <a:latin typeface="+mn-lt"/>
              </a:rPr>
              <a:t>After having been </a:t>
            </a:r>
            <a:r>
              <a:rPr lang="en-US" sz="1600" b="1" u="sng" dirty="0">
                <a:latin typeface="+mn-lt"/>
              </a:rPr>
              <a:t>admitted to a hospital in an unconscious state and without regaining consciousness within 24 hours of admission</a:t>
            </a:r>
            <a:r>
              <a:rPr lang="en-US" sz="1600" dirty="0">
                <a:latin typeface="+mn-lt"/>
              </a:rPr>
              <a:t>.</a:t>
            </a:r>
          </a:p>
        </p:txBody>
      </p:sp>
    </p:spTree>
    <p:extLst>
      <p:ext uri="{BB962C8B-B14F-4D97-AF65-F5344CB8AC3E}">
        <p14:creationId xmlns:p14="http://schemas.microsoft.com/office/powerpoint/2010/main" val="15546534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238125"/>
            <a:ext cx="7772400" cy="1362075"/>
          </a:xfrm>
        </p:spPr>
        <p:txBody>
          <a:bodyPr/>
          <a:lstStyle/>
          <a:p>
            <a:r>
              <a:rPr lang="en-US" sz="3000" dirty="0"/>
              <a:t>Amended: 511-1-3-.25 All Other Amendments.</a:t>
            </a:r>
          </a:p>
        </p:txBody>
      </p:sp>
      <p:sp>
        <p:nvSpPr>
          <p:cNvPr id="3" name="Text Placeholder 2"/>
          <p:cNvSpPr>
            <a:spLocks noGrp="1"/>
          </p:cNvSpPr>
          <p:nvPr>
            <p:ph type="body" idx="1"/>
          </p:nvPr>
        </p:nvSpPr>
        <p:spPr>
          <a:xfrm>
            <a:off x="722313" y="1600200"/>
            <a:ext cx="7772400" cy="1739900"/>
          </a:xfrm>
        </p:spPr>
        <p:txBody>
          <a:bodyPr/>
          <a:lstStyle/>
          <a:p>
            <a:r>
              <a:rPr lang="en-US" dirty="0"/>
              <a:t>(5) The affidavit to correct a death certificate under the provisions of this Rule, may be accepted from the informant, the funeral director responsible for completing the certificate, </a:t>
            </a:r>
            <a:r>
              <a:rPr lang="en-US" b="1" u="sng" dirty="0">
                <a:solidFill>
                  <a:srgbClr val="0070C0"/>
                </a:solidFill>
              </a:rPr>
              <a:t>the person who originally certified cause of death</a:t>
            </a:r>
            <a:r>
              <a:rPr lang="en-US" dirty="0"/>
              <a:t>, or a family member of the decedent.</a:t>
            </a:r>
          </a:p>
        </p:txBody>
      </p:sp>
      <p:sp>
        <p:nvSpPr>
          <p:cNvPr id="4" name="Text Placeholder 12">
            <a:extLst>
              <a:ext uri="{FF2B5EF4-FFF2-40B4-BE49-F238E27FC236}">
                <a16:creationId xmlns="" xmlns:a16="http://schemas.microsoft.com/office/drawing/2014/main" id="{9299E21F-5444-4BF9-A04D-1B45CD4822BE}"/>
              </a:ext>
            </a:extLst>
          </p:cNvPr>
          <p:cNvSpPr txBox="1">
            <a:spLocks/>
          </p:cNvSpPr>
          <p:nvPr/>
        </p:nvSpPr>
        <p:spPr bwMode="auto">
          <a:xfrm>
            <a:off x="457200" y="4313238"/>
            <a:ext cx="8229600"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1pPr>
            <a:lvl2pPr marL="457200" indent="0" algn="l" rtl="0" eaLnBrk="0" fontAlgn="base" hangingPunct="0">
              <a:spcBef>
                <a:spcPct val="20000"/>
              </a:spcBef>
              <a:spcAft>
                <a:spcPct val="0"/>
              </a:spcAft>
              <a:buFont typeface="Arial" charset="0"/>
              <a:buNone/>
              <a:defRPr sz="1800" kern="1200">
                <a:solidFill>
                  <a:schemeClr val="tx1">
                    <a:tint val="75000"/>
                  </a:schemeClr>
                </a:solidFill>
                <a:latin typeface="+mn-lt"/>
                <a:ea typeface="+mn-ea"/>
                <a:cs typeface="+mn-cs"/>
              </a:defRPr>
            </a:lvl2pPr>
            <a:lvl3pPr marL="914400" indent="0" algn="l" rtl="0" eaLnBrk="0" fontAlgn="base" hangingPunct="0">
              <a:spcBef>
                <a:spcPct val="20000"/>
              </a:spcBef>
              <a:spcAft>
                <a:spcPct val="0"/>
              </a:spcAft>
              <a:buFont typeface="Arial" charset="0"/>
              <a:buNone/>
              <a:defRPr sz="1600" kern="1200">
                <a:solidFill>
                  <a:schemeClr val="tx1">
                    <a:tint val="75000"/>
                  </a:schemeClr>
                </a:solidFill>
                <a:latin typeface="+mn-lt"/>
                <a:ea typeface="+mn-ea"/>
                <a:cs typeface="+mn-cs"/>
              </a:defRPr>
            </a:lvl3pPr>
            <a:lvl4pPr marL="1371600" indent="0" algn="l" rtl="0" eaLnBrk="0" fontAlgn="base" hangingPunct="0">
              <a:spcBef>
                <a:spcPct val="20000"/>
              </a:spcBef>
              <a:spcAft>
                <a:spcPct val="0"/>
              </a:spcAft>
              <a:buFont typeface="Arial" charset="0"/>
              <a:buNone/>
              <a:defRPr sz="1400" kern="1200">
                <a:solidFill>
                  <a:schemeClr val="tx1">
                    <a:tint val="75000"/>
                  </a:schemeClr>
                </a:solidFill>
                <a:latin typeface="+mn-lt"/>
                <a:ea typeface="+mn-ea"/>
                <a:cs typeface="+mn-cs"/>
              </a:defRPr>
            </a:lvl4pPr>
            <a:lvl5pPr marL="1828800" indent="0" algn="l" rtl="0" eaLnBrk="0" fontAlgn="base" hangingPunct="0">
              <a:spcBef>
                <a:spcPct val="20000"/>
              </a:spcBef>
              <a:spcAft>
                <a:spcPct val="0"/>
              </a:spcAft>
              <a:buFont typeface="Arial" charset="0"/>
              <a:buNone/>
              <a:defRPr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pPr algn="ctr"/>
            <a:r>
              <a:rPr lang="en-US" dirty="0">
                <a:solidFill>
                  <a:srgbClr val="0070C0"/>
                </a:solidFill>
              </a:rPr>
              <a:t>Major Change:  Addition of the Certifying Physician</a:t>
            </a:r>
          </a:p>
        </p:txBody>
      </p:sp>
    </p:spTree>
    <p:extLst>
      <p:ext uri="{BB962C8B-B14F-4D97-AF65-F5344CB8AC3E}">
        <p14:creationId xmlns:p14="http://schemas.microsoft.com/office/powerpoint/2010/main" val="17223001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228600"/>
            <a:ext cx="7772400" cy="1362075"/>
          </a:xfrm>
        </p:spPr>
        <p:txBody>
          <a:bodyPr/>
          <a:lstStyle/>
          <a:p>
            <a:r>
              <a:rPr lang="en-US" sz="3000" dirty="0"/>
              <a:t>Amended: 511-1-3-.26 Who May Apply to Amend a Vital Record.</a:t>
            </a:r>
          </a:p>
        </p:txBody>
      </p:sp>
      <p:sp>
        <p:nvSpPr>
          <p:cNvPr id="3" name="Text Placeholder 2"/>
          <p:cNvSpPr>
            <a:spLocks noGrp="1"/>
          </p:cNvSpPr>
          <p:nvPr>
            <p:ph type="body" idx="1"/>
          </p:nvPr>
        </p:nvSpPr>
        <p:spPr>
          <a:xfrm>
            <a:off x="722313" y="1590675"/>
            <a:ext cx="7772400" cy="2968625"/>
          </a:xfrm>
        </p:spPr>
        <p:txBody>
          <a:bodyPr/>
          <a:lstStyle/>
          <a:p>
            <a:r>
              <a:rPr lang="en-US" dirty="0"/>
              <a:t>2) To amend a death certificate or a spontaneous fetal death certificate, application may be made by the informant listed on the certificate, a family member, their legal representative, or the funeral director </a:t>
            </a:r>
            <a:r>
              <a:rPr lang="en-US" b="1" u="sng" strike="sngStrike" dirty="0">
                <a:solidFill>
                  <a:srgbClr val="0070C0"/>
                </a:solidFill>
              </a:rPr>
              <a:t>or person acting as such </a:t>
            </a:r>
            <a:r>
              <a:rPr lang="en-US" dirty="0"/>
              <a:t> who signed the death certificate or spontaneous fetal death certificate. Application to amend the cause of death may be made only by the physician who originally certified cause of death, the attending physician of the decedent, or the coroner or medical examiner.</a:t>
            </a:r>
          </a:p>
        </p:txBody>
      </p:sp>
    </p:spTree>
    <p:extLst>
      <p:ext uri="{BB962C8B-B14F-4D97-AF65-F5344CB8AC3E}">
        <p14:creationId xmlns:p14="http://schemas.microsoft.com/office/powerpoint/2010/main" val="38766826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228600"/>
            <a:ext cx="7772400" cy="1362075"/>
          </a:xfrm>
        </p:spPr>
        <p:txBody>
          <a:bodyPr/>
          <a:lstStyle/>
          <a:p>
            <a:r>
              <a:rPr lang="en-US" sz="3000" dirty="0"/>
              <a:t>Amended: 511-1-3-.38 Transmittal of Certificates and Reports.</a:t>
            </a:r>
          </a:p>
        </p:txBody>
      </p:sp>
      <p:sp>
        <p:nvSpPr>
          <p:cNvPr id="3" name="Text Placeholder 2"/>
          <p:cNvSpPr>
            <a:spLocks noGrp="1"/>
          </p:cNvSpPr>
          <p:nvPr>
            <p:ph type="body" idx="1"/>
          </p:nvPr>
        </p:nvSpPr>
        <p:spPr>
          <a:xfrm>
            <a:off x="722313" y="1590675"/>
            <a:ext cx="7772400" cy="2968625"/>
          </a:xfrm>
        </p:spPr>
        <p:txBody>
          <a:bodyPr/>
          <a:lstStyle/>
          <a:p>
            <a:pPr marL="457200" indent="-457200">
              <a:buAutoNum type="arabicParenBoth"/>
            </a:pPr>
            <a:r>
              <a:rPr lang="en-US" dirty="0"/>
              <a:t>Unless otherwise provided in this Chapter, a completed report of the live birth, death, or spontaneous fetal death filed with a local registrar shall be transmitted to the State Office of Vital Records </a:t>
            </a:r>
            <a:r>
              <a:rPr lang="en-US" b="1" u="sng" dirty="0">
                <a:solidFill>
                  <a:srgbClr val="0070C0"/>
                </a:solidFill>
              </a:rPr>
              <a:t>within two business days</a:t>
            </a:r>
            <a:r>
              <a:rPr lang="en-US" dirty="0"/>
              <a:t> of receipt by the local registrar.</a:t>
            </a:r>
          </a:p>
          <a:p>
            <a:endParaRPr lang="en-US" dirty="0"/>
          </a:p>
        </p:txBody>
      </p:sp>
      <p:sp>
        <p:nvSpPr>
          <p:cNvPr id="4" name="Text Placeholder 12">
            <a:extLst>
              <a:ext uri="{FF2B5EF4-FFF2-40B4-BE49-F238E27FC236}">
                <a16:creationId xmlns="" xmlns:a16="http://schemas.microsoft.com/office/drawing/2014/main" id="{725DD1B5-E438-466D-A890-4843B98988BA}"/>
              </a:ext>
            </a:extLst>
          </p:cNvPr>
          <p:cNvSpPr txBox="1">
            <a:spLocks/>
          </p:cNvSpPr>
          <p:nvPr/>
        </p:nvSpPr>
        <p:spPr bwMode="auto">
          <a:xfrm>
            <a:off x="457200" y="4313238"/>
            <a:ext cx="8229600"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1pPr>
            <a:lvl2pPr marL="457200" indent="0" algn="l" rtl="0" eaLnBrk="0" fontAlgn="base" hangingPunct="0">
              <a:spcBef>
                <a:spcPct val="20000"/>
              </a:spcBef>
              <a:spcAft>
                <a:spcPct val="0"/>
              </a:spcAft>
              <a:buFont typeface="Arial" charset="0"/>
              <a:buNone/>
              <a:defRPr sz="1800" kern="1200">
                <a:solidFill>
                  <a:schemeClr val="tx1">
                    <a:tint val="75000"/>
                  </a:schemeClr>
                </a:solidFill>
                <a:latin typeface="+mn-lt"/>
                <a:ea typeface="+mn-ea"/>
                <a:cs typeface="+mn-cs"/>
              </a:defRPr>
            </a:lvl2pPr>
            <a:lvl3pPr marL="914400" indent="0" algn="l" rtl="0" eaLnBrk="0" fontAlgn="base" hangingPunct="0">
              <a:spcBef>
                <a:spcPct val="20000"/>
              </a:spcBef>
              <a:spcAft>
                <a:spcPct val="0"/>
              </a:spcAft>
              <a:buFont typeface="Arial" charset="0"/>
              <a:buNone/>
              <a:defRPr sz="1600" kern="1200">
                <a:solidFill>
                  <a:schemeClr val="tx1">
                    <a:tint val="75000"/>
                  </a:schemeClr>
                </a:solidFill>
                <a:latin typeface="+mn-lt"/>
                <a:ea typeface="+mn-ea"/>
                <a:cs typeface="+mn-cs"/>
              </a:defRPr>
            </a:lvl3pPr>
            <a:lvl4pPr marL="1371600" indent="0" algn="l" rtl="0" eaLnBrk="0" fontAlgn="base" hangingPunct="0">
              <a:spcBef>
                <a:spcPct val="20000"/>
              </a:spcBef>
              <a:spcAft>
                <a:spcPct val="0"/>
              </a:spcAft>
              <a:buFont typeface="Arial" charset="0"/>
              <a:buNone/>
              <a:defRPr sz="1400" kern="1200">
                <a:solidFill>
                  <a:schemeClr val="tx1">
                    <a:tint val="75000"/>
                  </a:schemeClr>
                </a:solidFill>
                <a:latin typeface="+mn-lt"/>
                <a:ea typeface="+mn-ea"/>
                <a:cs typeface="+mn-cs"/>
              </a:defRPr>
            </a:lvl4pPr>
            <a:lvl5pPr marL="1828800" indent="0" algn="l" rtl="0" eaLnBrk="0" fontAlgn="base" hangingPunct="0">
              <a:spcBef>
                <a:spcPct val="20000"/>
              </a:spcBef>
              <a:spcAft>
                <a:spcPct val="0"/>
              </a:spcAft>
              <a:buFont typeface="Arial" charset="0"/>
              <a:buNone/>
              <a:defRPr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pPr algn="ctr"/>
            <a:r>
              <a:rPr lang="en-US" dirty="0">
                <a:solidFill>
                  <a:srgbClr val="0070C0"/>
                </a:solidFill>
              </a:rPr>
              <a:t>Major Change:  From 10 to 2 business days</a:t>
            </a:r>
          </a:p>
        </p:txBody>
      </p:sp>
    </p:spTree>
    <p:extLst>
      <p:ext uri="{BB962C8B-B14F-4D97-AF65-F5344CB8AC3E}">
        <p14:creationId xmlns:p14="http://schemas.microsoft.com/office/powerpoint/2010/main" val="21882275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676400"/>
            <a:ext cx="7772400" cy="3124200"/>
          </a:xfrm>
        </p:spPr>
        <p:txBody>
          <a:bodyPr/>
          <a:lstStyle/>
          <a:p>
            <a:pPr algn="ctr"/>
            <a:r>
              <a:rPr lang="en-US" sz="3000" dirty="0"/>
              <a:t>For a copy of </a:t>
            </a:r>
            <a:br>
              <a:rPr lang="en-US" sz="3000" dirty="0"/>
            </a:br>
            <a:r>
              <a:rPr lang="en-US" sz="3000" dirty="0"/>
              <a:t>the updated regulations from the </a:t>
            </a:r>
            <a:br>
              <a:rPr lang="en-US" sz="3000" dirty="0"/>
            </a:br>
            <a:r>
              <a:rPr lang="en-US" sz="3000" dirty="0"/>
              <a:t>STATE Registrar</a:t>
            </a:r>
            <a:br>
              <a:rPr lang="en-US" sz="3000" dirty="0"/>
            </a:br>
            <a:r>
              <a:rPr lang="en-US" sz="3000" dirty="0"/>
              <a:t>Visit the DPH Website at </a:t>
            </a:r>
            <a:br>
              <a:rPr lang="en-US" sz="3000" dirty="0"/>
            </a:br>
            <a:r>
              <a:rPr lang="en-US" sz="3000" dirty="0"/>
              <a:t/>
            </a:r>
            <a:br>
              <a:rPr lang="en-US" sz="3000" dirty="0"/>
            </a:br>
            <a:r>
              <a:rPr lang="en-US" sz="2600" dirty="0">
                <a:solidFill>
                  <a:srgbClr val="0070C0"/>
                </a:solidFill>
              </a:rPr>
              <a:t>dph.georgia.gov/directors-governance</a:t>
            </a:r>
          </a:p>
        </p:txBody>
      </p:sp>
    </p:spTree>
    <p:extLst>
      <p:ext uri="{BB962C8B-B14F-4D97-AF65-F5344CB8AC3E}">
        <p14:creationId xmlns:p14="http://schemas.microsoft.com/office/powerpoint/2010/main" val="21269463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722313" y="990600"/>
            <a:ext cx="7772400" cy="5257800"/>
          </a:xfrm>
        </p:spPr>
        <p:txBody>
          <a:bodyPr/>
          <a:lstStyle/>
          <a:p>
            <a:pPr marL="285750" indent="-285750">
              <a:buFont typeface="Arial" panose="020B0604020202020204" pitchFamily="34" charset="0"/>
              <a:buChar char="•"/>
            </a:pPr>
            <a:r>
              <a:rPr lang="en-US" sz="1600" dirty="0">
                <a:solidFill>
                  <a:schemeClr val="tx1"/>
                </a:solidFill>
              </a:rPr>
              <a:t>Webinar to Inform, Educate, and Answer </a:t>
            </a:r>
            <a:r>
              <a:rPr lang="en-US" sz="1600" dirty="0" smtClean="0">
                <a:solidFill>
                  <a:schemeClr val="tx1"/>
                </a:solidFill>
              </a:rPr>
              <a:t>Local Registrar Questions</a:t>
            </a:r>
            <a:br>
              <a:rPr lang="en-US" sz="1600" dirty="0" smtClean="0">
                <a:solidFill>
                  <a:schemeClr val="tx1"/>
                </a:solidFill>
              </a:rPr>
            </a:br>
            <a:endParaRPr lang="en-US" sz="1600" dirty="0">
              <a:solidFill>
                <a:schemeClr val="tx1"/>
              </a:solidFill>
            </a:endParaRPr>
          </a:p>
          <a:p>
            <a:pPr marL="285750" indent="-285750">
              <a:buFont typeface="Arial" panose="020B0604020202020204" pitchFamily="34" charset="0"/>
              <a:buChar char="•"/>
            </a:pPr>
            <a:r>
              <a:rPr lang="en-US" sz="1600" dirty="0">
                <a:solidFill>
                  <a:schemeClr val="tx1"/>
                </a:solidFill>
              </a:rPr>
              <a:t>Changes were vetted over several months with feedback from external stakeholder groups including funeral homes, coroners, GHA, GFDA, and internal groups including DPH staff and local county registrars</a:t>
            </a:r>
          </a:p>
          <a:p>
            <a:pPr marL="742950" lvl="1" indent="-285750">
              <a:buFont typeface="Arial" panose="020B0604020202020204" pitchFamily="34" charset="0"/>
              <a:buChar char="•"/>
            </a:pPr>
            <a:r>
              <a:rPr lang="en-US" sz="1600" b="1" u="sng" dirty="0">
                <a:solidFill>
                  <a:schemeClr val="tx1"/>
                </a:solidFill>
              </a:rPr>
              <a:t>Why?  </a:t>
            </a:r>
          </a:p>
          <a:p>
            <a:pPr marL="1257300" lvl="2" indent="-342900">
              <a:buFont typeface="+mj-lt"/>
              <a:buAutoNum type="arabicPeriod"/>
            </a:pPr>
            <a:r>
              <a:rPr lang="en-US" sz="1400" dirty="0">
                <a:solidFill>
                  <a:schemeClr val="tx1"/>
                </a:solidFill>
              </a:rPr>
              <a:t>Simplify the regulations and make them more comprehensive in regards to the reporting of death information</a:t>
            </a:r>
          </a:p>
          <a:p>
            <a:pPr marL="1257300" lvl="2" indent="-342900">
              <a:buFont typeface="+mj-lt"/>
              <a:buAutoNum type="arabicPeriod"/>
            </a:pPr>
            <a:r>
              <a:rPr lang="en-US" sz="1400" dirty="0">
                <a:solidFill>
                  <a:schemeClr val="tx1"/>
                </a:solidFill>
              </a:rPr>
              <a:t>Clear obsolete language and update them to reflect the modern reality that vital events are increasingly being reported through electronic means</a:t>
            </a:r>
          </a:p>
          <a:p>
            <a:pPr marL="1257300" lvl="2" indent="-342900">
              <a:buFont typeface="+mj-lt"/>
              <a:buAutoNum type="arabicPeriod"/>
            </a:pPr>
            <a:r>
              <a:rPr lang="en-US" sz="1400" dirty="0">
                <a:solidFill>
                  <a:schemeClr val="tx1"/>
                </a:solidFill>
              </a:rPr>
              <a:t>Serve the public by providing faster and more efficient electronic means for reporting death information</a:t>
            </a:r>
          </a:p>
          <a:p>
            <a:pPr marL="285750" indent="-285750">
              <a:buFont typeface="Arial" panose="020B0604020202020204" pitchFamily="34" charset="0"/>
              <a:buChar char="•"/>
            </a:pPr>
            <a:endParaRPr lang="en-US" sz="1600" dirty="0">
              <a:solidFill>
                <a:schemeClr val="tx1"/>
              </a:solidFill>
            </a:endParaRPr>
          </a:p>
          <a:p>
            <a:pPr marL="285750" indent="-285750">
              <a:buFont typeface="Arial" panose="020B0604020202020204" pitchFamily="34" charset="0"/>
              <a:buChar char="•"/>
            </a:pPr>
            <a:r>
              <a:rPr lang="en-US" sz="1600" dirty="0">
                <a:solidFill>
                  <a:schemeClr val="tx1"/>
                </a:solidFill>
              </a:rPr>
              <a:t>Effective November 14, 2017</a:t>
            </a:r>
          </a:p>
          <a:p>
            <a:endParaRPr lang="en-US" sz="1600" dirty="0">
              <a:solidFill>
                <a:schemeClr val="tx1"/>
              </a:solidFill>
            </a:endParaRPr>
          </a:p>
          <a:p>
            <a:pPr marL="285750" indent="-285750">
              <a:buFont typeface="Arial" panose="020B0604020202020204" pitchFamily="34" charset="0"/>
              <a:buChar char="•"/>
            </a:pPr>
            <a:r>
              <a:rPr lang="en-US" sz="1600" b="1" dirty="0">
                <a:solidFill>
                  <a:schemeClr val="tx1"/>
                </a:solidFill>
              </a:rPr>
              <a:t>Affected 7 regulations</a:t>
            </a:r>
            <a:r>
              <a:rPr lang="en-US" sz="1600" dirty="0">
                <a:solidFill>
                  <a:schemeClr val="tx1"/>
                </a:solidFill>
              </a:rPr>
              <a:t>: DPH Rule 511-1-3-.19 has been replaced in its entirety including a title change; DPH Rules 511-1-3-.21, -.23, -.25, -.26, and -.38 have been amended; and DPH Rule 511-1-3-.20 has been repealed</a:t>
            </a:r>
          </a:p>
        </p:txBody>
      </p:sp>
      <p:sp>
        <p:nvSpPr>
          <p:cNvPr id="3" name="Title 1">
            <a:extLst>
              <a:ext uri="{FF2B5EF4-FFF2-40B4-BE49-F238E27FC236}">
                <a16:creationId xmlns="" xmlns:a16="http://schemas.microsoft.com/office/drawing/2014/main" id="{06EE9893-D693-4B18-A0FB-82516E502618}"/>
              </a:ext>
            </a:extLst>
          </p:cNvPr>
          <p:cNvSpPr>
            <a:spLocks noGrp="1"/>
          </p:cNvSpPr>
          <p:nvPr>
            <p:ph type="title"/>
          </p:nvPr>
        </p:nvSpPr>
        <p:spPr>
          <a:xfrm>
            <a:off x="722313" y="228600"/>
            <a:ext cx="7772400" cy="1362075"/>
          </a:xfrm>
        </p:spPr>
        <p:txBody>
          <a:bodyPr/>
          <a:lstStyle/>
          <a:p>
            <a:r>
              <a:rPr lang="en-US" sz="3000" dirty="0"/>
              <a:t>Purpose &amp; objectives of webinar</a:t>
            </a:r>
          </a:p>
        </p:txBody>
      </p:sp>
    </p:spTree>
    <p:extLst>
      <p:ext uri="{BB962C8B-B14F-4D97-AF65-F5344CB8AC3E}">
        <p14:creationId xmlns:p14="http://schemas.microsoft.com/office/powerpoint/2010/main" val="5241128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228600"/>
            <a:ext cx="7772400" cy="1362075"/>
          </a:xfrm>
        </p:spPr>
        <p:txBody>
          <a:bodyPr/>
          <a:lstStyle/>
          <a:p>
            <a:r>
              <a:rPr lang="en-US" sz="3000" dirty="0"/>
              <a:t>Amended &amp; Title Change: 511-1-3-.19 Reporting of Deaths</a:t>
            </a:r>
          </a:p>
        </p:txBody>
      </p:sp>
      <p:sp>
        <p:nvSpPr>
          <p:cNvPr id="3" name="Text Placeholder 2"/>
          <p:cNvSpPr>
            <a:spLocks noGrp="1"/>
          </p:cNvSpPr>
          <p:nvPr>
            <p:ph type="body" idx="1"/>
          </p:nvPr>
        </p:nvSpPr>
        <p:spPr>
          <a:xfrm>
            <a:off x="722313" y="1590675"/>
            <a:ext cx="7772400" cy="4276725"/>
          </a:xfrm>
        </p:spPr>
        <p:txBody>
          <a:bodyPr/>
          <a:lstStyle/>
          <a:p>
            <a:r>
              <a:rPr lang="en-US" sz="1400" dirty="0"/>
              <a:t>(2) Manner of reporting .  </a:t>
            </a:r>
            <a:r>
              <a:rPr lang="en-US" sz="1400" b="1" u="sng" dirty="0">
                <a:solidFill>
                  <a:srgbClr val="0070C0"/>
                </a:solidFill>
              </a:rPr>
              <a:t>Death reports, including the certification of cause of death, shall be filed electronically with the Office of Vital Records</a:t>
            </a:r>
            <a:r>
              <a:rPr lang="en-US" sz="1400" dirty="0">
                <a:solidFill>
                  <a:srgbClr val="0070C0"/>
                </a:solidFill>
              </a:rPr>
              <a:t> </a:t>
            </a:r>
            <a:r>
              <a:rPr lang="en-US" sz="1400" dirty="0"/>
              <a:t>in such manner as may be determined by the State Registrar.</a:t>
            </a:r>
          </a:p>
          <a:p>
            <a:endParaRPr lang="en-US" sz="1400" dirty="0"/>
          </a:p>
          <a:p>
            <a:r>
              <a:rPr lang="en-US" sz="1400" dirty="0"/>
              <a:t>(5) Cause of death.  The electronic death report filed in accordance with subsections (1) through (4) of this Rule </a:t>
            </a:r>
            <a:r>
              <a:rPr lang="en-US" sz="1400" b="1" u="sng" dirty="0">
                <a:solidFill>
                  <a:srgbClr val="0070C0"/>
                </a:solidFill>
              </a:rPr>
              <a:t>shall be supplemented by an electronic report of the cause of death</a:t>
            </a:r>
            <a:r>
              <a:rPr lang="en-US" sz="1400" dirty="0"/>
              <a:t>. </a:t>
            </a:r>
          </a:p>
          <a:p>
            <a:endParaRPr lang="en-US" sz="1400" dirty="0"/>
          </a:p>
          <a:p>
            <a:r>
              <a:rPr lang="en-US" sz="1400" dirty="0"/>
              <a:t>(6) When reporting is due. </a:t>
            </a:r>
            <a:br>
              <a:rPr lang="en-US" sz="1400" dirty="0"/>
            </a:br>
            <a:r>
              <a:rPr lang="en-US" sz="1400" dirty="0"/>
              <a:t>(a) The report of death shall be made </a:t>
            </a:r>
            <a:r>
              <a:rPr lang="en-US" sz="1400" b="1" u="sng" dirty="0">
                <a:solidFill>
                  <a:srgbClr val="0070C0"/>
                </a:solidFill>
              </a:rPr>
              <a:t>within three calendar days after death.  </a:t>
            </a:r>
          </a:p>
          <a:p>
            <a:pPr marL="342900" indent="-342900">
              <a:buAutoNum type="alphaLcParenBoth" startAt="2"/>
            </a:pPr>
            <a:r>
              <a:rPr lang="en-US" sz="1400" b="1" u="sng" dirty="0">
                <a:solidFill>
                  <a:srgbClr val="0070C0"/>
                </a:solidFill>
              </a:rPr>
              <a:t>Certification of the cause of death shall be made within three calendar days after death</a:t>
            </a:r>
            <a:r>
              <a:rPr lang="en-US" sz="1400" dirty="0"/>
              <a:t>, however, if the death occurred without medical attendance, or in cases subject to inquiry under Title 45, by the county coroner or medical examiner.</a:t>
            </a:r>
          </a:p>
          <a:p>
            <a:pPr marL="342900" indent="-342900">
              <a:buAutoNum type="alphaLcParenBoth" startAt="2"/>
            </a:pPr>
            <a:r>
              <a:rPr lang="en-US" sz="1400" b="1" u="sng" dirty="0">
                <a:solidFill>
                  <a:srgbClr val="0070C0"/>
                </a:solidFill>
              </a:rPr>
              <a:t>If for any reason the cause of death cannot be determined within 48 hours after death then “under review” shall be entered on the death report and amended promptly after the determination is made.  Until the cause of death is certified, final disposition of the body shall not be made unless authorized by the attending physician or, with regard to a body subject to inquiry under Title 45, by the county coroner or medical examiner.  </a:t>
            </a:r>
            <a:endParaRPr lang="en-US" sz="1000" b="1" u="sng" dirty="0">
              <a:solidFill>
                <a:srgbClr val="0070C0"/>
              </a:solidFill>
            </a:endParaRPr>
          </a:p>
        </p:txBody>
      </p:sp>
    </p:spTree>
    <p:extLst>
      <p:ext uri="{BB962C8B-B14F-4D97-AF65-F5344CB8AC3E}">
        <p14:creationId xmlns:p14="http://schemas.microsoft.com/office/powerpoint/2010/main" val="35953158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E7DB8157-64E0-47E9-BD45-CB281B23C8D0}"/>
              </a:ext>
            </a:extLst>
          </p:cNvPr>
          <p:cNvSpPr txBox="1">
            <a:spLocks/>
          </p:cNvSpPr>
          <p:nvPr/>
        </p:nvSpPr>
        <p:spPr bwMode="auto">
          <a:xfrm>
            <a:off x="722313" y="228600"/>
            <a:ext cx="7772400" cy="136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4000" b="1" kern="1200" cap="all">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Segoe UI" panose="020B0502040204020203" pitchFamily="34" charset="0"/>
              </a:defRPr>
            </a:lvl2pPr>
            <a:lvl3pPr algn="ctr" rtl="0" eaLnBrk="0" fontAlgn="base" hangingPunct="0">
              <a:spcBef>
                <a:spcPct val="0"/>
              </a:spcBef>
              <a:spcAft>
                <a:spcPct val="0"/>
              </a:spcAft>
              <a:defRPr sz="4400">
                <a:solidFill>
                  <a:schemeClr val="tx1"/>
                </a:solidFill>
                <a:latin typeface="Segoe UI" panose="020B0502040204020203" pitchFamily="34" charset="0"/>
              </a:defRPr>
            </a:lvl3pPr>
            <a:lvl4pPr algn="ctr" rtl="0" eaLnBrk="0" fontAlgn="base" hangingPunct="0">
              <a:spcBef>
                <a:spcPct val="0"/>
              </a:spcBef>
              <a:spcAft>
                <a:spcPct val="0"/>
              </a:spcAft>
              <a:defRPr sz="4400">
                <a:solidFill>
                  <a:schemeClr val="tx1"/>
                </a:solidFill>
                <a:latin typeface="Segoe UI" panose="020B0502040204020203" pitchFamily="34" charset="0"/>
              </a:defRPr>
            </a:lvl4pPr>
            <a:lvl5pPr algn="ctr" rtl="0" eaLnBrk="0" fontAlgn="base" hangingPunct="0">
              <a:spcBef>
                <a:spcPct val="0"/>
              </a:spcBef>
              <a:spcAft>
                <a:spcPct val="0"/>
              </a:spcAft>
              <a:defRPr sz="4400">
                <a:solidFill>
                  <a:schemeClr val="tx1"/>
                </a:solidFill>
                <a:latin typeface="Segoe UI" panose="020B0502040204020203" pitchFamily="34" charset="0"/>
              </a:defRPr>
            </a:lvl5pPr>
            <a:lvl6pPr marL="457200" algn="ctr" rtl="0" fontAlgn="base">
              <a:spcBef>
                <a:spcPct val="0"/>
              </a:spcBef>
              <a:spcAft>
                <a:spcPct val="0"/>
              </a:spcAft>
              <a:defRPr sz="4400">
                <a:solidFill>
                  <a:schemeClr val="tx1"/>
                </a:solidFill>
                <a:latin typeface="Segoe UI" panose="020B0502040204020203" pitchFamily="34" charset="0"/>
              </a:defRPr>
            </a:lvl6pPr>
            <a:lvl7pPr marL="914400" algn="ctr" rtl="0" fontAlgn="base">
              <a:spcBef>
                <a:spcPct val="0"/>
              </a:spcBef>
              <a:spcAft>
                <a:spcPct val="0"/>
              </a:spcAft>
              <a:defRPr sz="4400">
                <a:solidFill>
                  <a:schemeClr val="tx1"/>
                </a:solidFill>
                <a:latin typeface="Segoe UI" panose="020B0502040204020203" pitchFamily="34" charset="0"/>
              </a:defRPr>
            </a:lvl7pPr>
            <a:lvl8pPr marL="1371600" algn="ctr" rtl="0" fontAlgn="base">
              <a:spcBef>
                <a:spcPct val="0"/>
              </a:spcBef>
              <a:spcAft>
                <a:spcPct val="0"/>
              </a:spcAft>
              <a:defRPr sz="4400">
                <a:solidFill>
                  <a:schemeClr val="tx1"/>
                </a:solidFill>
                <a:latin typeface="Segoe UI" panose="020B0502040204020203" pitchFamily="34" charset="0"/>
              </a:defRPr>
            </a:lvl8pPr>
            <a:lvl9pPr marL="1828800" algn="ctr" rtl="0" fontAlgn="base">
              <a:spcBef>
                <a:spcPct val="0"/>
              </a:spcBef>
              <a:spcAft>
                <a:spcPct val="0"/>
              </a:spcAft>
              <a:defRPr sz="4400">
                <a:solidFill>
                  <a:schemeClr val="tx1"/>
                </a:solidFill>
                <a:latin typeface="Segoe UI" panose="020B0502040204020203" pitchFamily="34" charset="0"/>
              </a:defRPr>
            </a:lvl9pPr>
          </a:lstStyle>
          <a:p>
            <a:r>
              <a:rPr lang="en-US" sz="3000" dirty="0"/>
              <a:t>Amended &amp; Title Change: 511-1-3-.19 Reporting of Deaths</a:t>
            </a:r>
          </a:p>
        </p:txBody>
      </p:sp>
      <p:sp>
        <p:nvSpPr>
          <p:cNvPr id="13" name="Text Placeholder 12">
            <a:extLst>
              <a:ext uri="{FF2B5EF4-FFF2-40B4-BE49-F238E27FC236}">
                <a16:creationId xmlns="" xmlns:a16="http://schemas.microsoft.com/office/drawing/2014/main" id="{B5F5009A-1CF4-4D7A-9FD8-D2CA34A7C0DF}"/>
              </a:ext>
            </a:extLst>
          </p:cNvPr>
          <p:cNvSpPr>
            <a:spLocks noGrp="1"/>
          </p:cNvSpPr>
          <p:nvPr>
            <p:ph type="body" idx="1"/>
          </p:nvPr>
        </p:nvSpPr>
        <p:spPr>
          <a:xfrm>
            <a:off x="457200" y="1535113"/>
            <a:ext cx="8229600" cy="639762"/>
          </a:xfrm>
        </p:spPr>
        <p:txBody>
          <a:bodyPr/>
          <a:lstStyle/>
          <a:p>
            <a:pPr algn="ctr"/>
            <a:r>
              <a:rPr lang="en-US" dirty="0">
                <a:solidFill>
                  <a:srgbClr val="0070C0"/>
                </a:solidFill>
              </a:rPr>
              <a:t>Three Major Changes</a:t>
            </a:r>
          </a:p>
        </p:txBody>
      </p:sp>
      <p:sp>
        <p:nvSpPr>
          <p:cNvPr id="17" name="TextBox 16">
            <a:extLst>
              <a:ext uri="{FF2B5EF4-FFF2-40B4-BE49-F238E27FC236}">
                <a16:creationId xmlns="" xmlns:a16="http://schemas.microsoft.com/office/drawing/2014/main" id="{F0B76E4F-5A15-4C27-A1B7-83741F9347EA}"/>
              </a:ext>
            </a:extLst>
          </p:cNvPr>
          <p:cNvSpPr txBox="1"/>
          <p:nvPr/>
        </p:nvSpPr>
        <p:spPr>
          <a:xfrm>
            <a:off x="762000" y="2590800"/>
            <a:ext cx="7732713" cy="2677656"/>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z="2400" dirty="0">
                <a:latin typeface="+mn-lt"/>
              </a:rPr>
              <a:t>Within 3 calendar days after death</a:t>
            </a:r>
          </a:p>
          <a:p>
            <a:pPr marL="285750" indent="-285750">
              <a:lnSpc>
                <a:spcPct val="150000"/>
              </a:lnSpc>
              <a:buFont typeface="Arial" panose="020B0604020202020204" pitchFamily="34" charset="0"/>
              <a:buChar char="•"/>
            </a:pPr>
            <a:r>
              <a:rPr lang="en-US" sz="2400" dirty="0">
                <a:latin typeface="+mn-lt"/>
              </a:rPr>
              <a:t>Electronically in GAVERS rather than drop to paper</a:t>
            </a:r>
          </a:p>
          <a:p>
            <a:pPr marL="285750" indent="-285750">
              <a:lnSpc>
                <a:spcPct val="150000"/>
              </a:lnSpc>
              <a:buFont typeface="Arial" panose="020B0604020202020204" pitchFamily="34" charset="0"/>
              <a:buChar char="•"/>
            </a:pPr>
            <a:r>
              <a:rPr lang="en-US" sz="2400" dirty="0">
                <a:latin typeface="+mn-lt"/>
              </a:rPr>
              <a:t>Coroners &amp; Medical Examiners use “under review” and amend when cause of death determined</a:t>
            </a:r>
          </a:p>
          <a:p>
            <a:pPr marL="285750" indent="-285750">
              <a:buFont typeface="Arial" panose="020B0604020202020204" pitchFamily="34" charset="0"/>
              <a:buChar char="•"/>
            </a:pPr>
            <a:endParaRPr lang="en-US" sz="2400" dirty="0">
              <a:latin typeface="+mn-lt"/>
            </a:endParaRPr>
          </a:p>
        </p:txBody>
      </p:sp>
    </p:spTree>
    <p:extLst>
      <p:ext uri="{BB962C8B-B14F-4D97-AF65-F5344CB8AC3E}">
        <p14:creationId xmlns:p14="http://schemas.microsoft.com/office/powerpoint/2010/main" val="20048758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2143125"/>
            <a:ext cx="7772400" cy="1362075"/>
          </a:xfrm>
        </p:spPr>
        <p:txBody>
          <a:bodyPr/>
          <a:lstStyle/>
          <a:p>
            <a:r>
              <a:rPr lang="en-US" sz="3000" dirty="0"/>
              <a:t>Repealed: 511-1-3-.20 Hospital or Institution May Assist in Preparation of Death Certificate</a:t>
            </a:r>
          </a:p>
        </p:txBody>
      </p:sp>
    </p:spTree>
    <p:extLst>
      <p:ext uri="{BB962C8B-B14F-4D97-AF65-F5344CB8AC3E}">
        <p14:creationId xmlns:p14="http://schemas.microsoft.com/office/powerpoint/2010/main" val="646390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381000"/>
            <a:ext cx="7772400" cy="1362075"/>
          </a:xfrm>
        </p:spPr>
        <p:txBody>
          <a:bodyPr/>
          <a:lstStyle/>
          <a:p>
            <a:r>
              <a:rPr lang="en-US" sz="3000" dirty="0"/>
              <a:t>Amended: 511-1-3-.21 Disposition of Reports of Induced Terminations of Pregnancy</a:t>
            </a:r>
          </a:p>
        </p:txBody>
      </p:sp>
      <p:sp>
        <p:nvSpPr>
          <p:cNvPr id="3" name="Text Placeholder 2"/>
          <p:cNvSpPr>
            <a:spLocks noGrp="1"/>
          </p:cNvSpPr>
          <p:nvPr>
            <p:ph type="body" idx="1"/>
          </p:nvPr>
        </p:nvSpPr>
        <p:spPr>
          <a:xfrm>
            <a:off x="722313" y="1743075"/>
            <a:ext cx="7772400" cy="1685925"/>
          </a:xfrm>
        </p:spPr>
        <p:txBody>
          <a:bodyPr/>
          <a:lstStyle/>
          <a:p>
            <a:r>
              <a:rPr lang="en-US" dirty="0"/>
              <a:t>(1) Reports of induced termination of pregnancy </a:t>
            </a:r>
            <a:r>
              <a:rPr lang="en-US" b="1" u="sng" dirty="0">
                <a:solidFill>
                  <a:srgbClr val="0070C0"/>
                </a:solidFill>
              </a:rPr>
              <a:t>are collected solely for epidemiological purposes</a:t>
            </a:r>
            <a:r>
              <a:rPr lang="en-US" dirty="0"/>
              <a:t>. Such reports may be retained for as long as the State Registrar deems necessary and then shall be destroyed. </a:t>
            </a:r>
          </a:p>
        </p:txBody>
      </p:sp>
      <p:sp>
        <p:nvSpPr>
          <p:cNvPr id="4" name="Text Placeholder 12">
            <a:extLst>
              <a:ext uri="{FF2B5EF4-FFF2-40B4-BE49-F238E27FC236}">
                <a16:creationId xmlns="" xmlns:a16="http://schemas.microsoft.com/office/drawing/2014/main" id="{88D55659-3B93-4AA7-AD71-4C9B91C08860}"/>
              </a:ext>
            </a:extLst>
          </p:cNvPr>
          <p:cNvSpPr txBox="1">
            <a:spLocks/>
          </p:cNvSpPr>
          <p:nvPr/>
        </p:nvSpPr>
        <p:spPr bwMode="auto">
          <a:xfrm>
            <a:off x="457200" y="4313238"/>
            <a:ext cx="8229600"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1pPr>
            <a:lvl2pPr marL="457200" indent="0" algn="l" rtl="0" eaLnBrk="0" fontAlgn="base" hangingPunct="0">
              <a:spcBef>
                <a:spcPct val="20000"/>
              </a:spcBef>
              <a:spcAft>
                <a:spcPct val="0"/>
              </a:spcAft>
              <a:buFont typeface="Arial" charset="0"/>
              <a:buNone/>
              <a:defRPr sz="1800" kern="1200">
                <a:solidFill>
                  <a:schemeClr val="tx1">
                    <a:tint val="75000"/>
                  </a:schemeClr>
                </a:solidFill>
                <a:latin typeface="+mn-lt"/>
                <a:ea typeface="+mn-ea"/>
                <a:cs typeface="+mn-cs"/>
              </a:defRPr>
            </a:lvl2pPr>
            <a:lvl3pPr marL="914400" indent="0" algn="l" rtl="0" eaLnBrk="0" fontAlgn="base" hangingPunct="0">
              <a:spcBef>
                <a:spcPct val="20000"/>
              </a:spcBef>
              <a:spcAft>
                <a:spcPct val="0"/>
              </a:spcAft>
              <a:buFont typeface="Arial" charset="0"/>
              <a:buNone/>
              <a:defRPr sz="1600" kern="1200">
                <a:solidFill>
                  <a:schemeClr val="tx1">
                    <a:tint val="75000"/>
                  </a:schemeClr>
                </a:solidFill>
                <a:latin typeface="+mn-lt"/>
                <a:ea typeface="+mn-ea"/>
                <a:cs typeface="+mn-cs"/>
              </a:defRPr>
            </a:lvl3pPr>
            <a:lvl4pPr marL="1371600" indent="0" algn="l" rtl="0" eaLnBrk="0" fontAlgn="base" hangingPunct="0">
              <a:spcBef>
                <a:spcPct val="20000"/>
              </a:spcBef>
              <a:spcAft>
                <a:spcPct val="0"/>
              </a:spcAft>
              <a:buFont typeface="Arial" charset="0"/>
              <a:buNone/>
              <a:defRPr sz="1400" kern="1200">
                <a:solidFill>
                  <a:schemeClr val="tx1">
                    <a:tint val="75000"/>
                  </a:schemeClr>
                </a:solidFill>
                <a:latin typeface="+mn-lt"/>
                <a:ea typeface="+mn-ea"/>
                <a:cs typeface="+mn-cs"/>
              </a:defRPr>
            </a:lvl4pPr>
            <a:lvl5pPr marL="1828800" indent="0" algn="l" rtl="0" eaLnBrk="0" fontAlgn="base" hangingPunct="0">
              <a:spcBef>
                <a:spcPct val="20000"/>
              </a:spcBef>
              <a:spcAft>
                <a:spcPct val="0"/>
              </a:spcAft>
              <a:buFont typeface="Arial" charset="0"/>
              <a:buNone/>
              <a:defRPr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pPr algn="ctr"/>
            <a:r>
              <a:rPr lang="en-US" dirty="0">
                <a:solidFill>
                  <a:srgbClr val="0070C0"/>
                </a:solidFill>
              </a:rPr>
              <a:t>Major Change:  Updated &amp; Simplified the Language</a:t>
            </a:r>
          </a:p>
        </p:txBody>
      </p:sp>
    </p:spTree>
    <p:extLst>
      <p:ext uri="{BB962C8B-B14F-4D97-AF65-F5344CB8AC3E}">
        <p14:creationId xmlns:p14="http://schemas.microsoft.com/office/powerpoint/2010/main" val="7804364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7039" y="69849"/>
            <a:ext cx="7772400" cy="1362075"/>
          </a:xfrm>
        </p:spPr>
        <p:txBody>
          <a:bodyPr/>
          <a:lstStyle/>
          <a:p>
            <a:r>
              <a:rPr lang="en-US" sz="3000" dirty="0"/>
              <a:t>Amended: 511-1-3-.23 Permits for Disposition, Disinterment and Reinterment</a:t>
            </a:r>
            <a:br>
              <a:rPr lang="en-US" sz="3000" dirty="0"/>
            </a:br>
            <a:endParaRPr lang="en-US" sz="3000" dirty="0"/>
          </a:p>
        </p:txBody>
      </p:sp>
      <p:sp>
        <p:nvSpPr>
          <p:cNvPr id="3" name="Text Placeholder 2"/>
          <p:cNvSpPr>
            <a:spLocks noGrp="1"/>
          </p:cNvSpPr>
          <p:nvPr>
            <p:ph type="body" idx="1"/>
          </p:nvPr>
        </p:nvSpPr>
        <p:spPr>
          <a:xfrm>
            <a:off x="717039" y="1600200"/>
            <a:ext cx="7772400" cy="4876800"/>
          </a:xfrm>
        </p:spPr>
        <p:txBody>
          <a:bodyPr/>
          <a:lstStyle/>
          <a:p>
            <a:r>
              <a:rPr lang="en-US" sz="1600" dirty="0"/>
              <a:t>(1) An authorization for disinterment and reinterment of a dead body shall be issued by the local registrar upon receipt of an order of a court of competent jurisdiction directing such disinterment, or upon receipt of a written application signed </a:t>
            </a:r>
            <a:r>
              <a:rPr lang="en-US" sz="1600" b="1" u="sng" dirty="0">
                <a:solidFill>
                  <a:srgbClr val="0070C0"/>
                </a:solidFill>
              </a:rPr>
              <a:t>jointly</a:t>
            </a:r>
            <a:r>
              <a:rPr lang="en-US" sz="1600" dirty="0"/>
              <a:t> by the surviving spouse, or the next of kin in the absence of a surviving spouse; the owner of the cemetery plot; and the person who is in charge of the disinterment.</a:t>
            </a:r>
          </a:p>
          <a:p>
            <a:endParaRPr lang="en-US" sz="1600" dirty="0"/>
          </a:p>
          <a:p>
            <a:r>
              <a:rPr lang="en-US" sz="1600" dirty="0"/>
              <a:t>(3) The local registrar shall make arrangements to ensure that disposition permits may be issued 24 hours a day, seven days a week. </a:t>
            </a:r>
            <a:r>
              <a:rPr lang="en-US" sz="1600" b="1" u="sng" dirty="0">
                <a:solidFill>
                  <a:srgbClr val="0070C0"/>
                </a:solidFill>
              </a:rPr>
              <a:t>For this purpose, the local registrar may appoint local persons or entities, including hospitals, hospices, and funeral homes, to serve as deputy local registrars for the limited purpose of issuing disposition permits in accordance with this Rule.</a:t>
            </a:r>
            <a:br>
              <a:rPr lang="en-US" sz="1600" b="1" u="sng" dirty="0">
                <a:solidFill>
                  <a:srgbClr val="0070C0"/>
                </a:solidFill>
              </a:rPr>
            </a:br>
            <a:endParaRPr lang="en-US" sz="1600" b="1" u="sng" dirty="0">
              <a:solidFill>
                <a:srgbClr val="0070C0"/>
              </a:solidFill>
            </a:endParaRPr>
          </a:p>
          <a:p>
            <a:r>
              <a:rPr lang="en-US" sz="1600" dirty="0"/>
              <a:t>(4) </a:t>
            </a:r>
            <a:r>
              <a:rPr lang="en-US" sz="1600" b="1" u="sng" dirty="0">
                <a:solidFill>
                  <a:srgbClr val="0070C0"/>
                </a:solidFill>
              </a:rPr>
              <a:t>A disposition permit shall not be issued until the cause of death has been certified by a person authorized to do so under DPH Rule 511-1-3-.19(5); authorization given by the decendent’s attending physician; or, with regard to a body subject to inquiry under Title 45, Chapter 16, Article 2, until the county coroner or medical examiner has given approval for disposition.</a:t>
            </a:r>
          </a:p>
          <a:p>
            <a:endParaRPr lang="en-US" sz="1600" b="1" u="sng" dirty="0">
              <a:solidFill>
                <a:srgbClr val="0070C0"/>
              </a:solidFill>
            </a:endParaRPr>
          </a:p>
          <a:p>
            <a:endParaRPr lang="en-US" sz="1600" b="1" u="sng" dirty="0">
              <a:solidFill>
                <a:srgbClr val="0070C0"/>
              </a:solidFill>
            </a:endParaRPr>
          </a:p>
        </p:txBody>
      </p:sp>
    </p:spTree>
    <p:extLst>
      <p:ext uri="{BB962C8B-B14F-4D97-AF65-F5344CB8AC3E}">
        <p14:creationId xmlns:p14="http://schemas.microsoft.com/office/powerpoint/2010/main" val="40373217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E7DB8157-64E0-47E9-BD45-CB281B23C8D0}"/>
              </a:ext>
            </a:extLst>
          </p:cNvPr>
          <p:cNvSpPr txBox="1">
            <a:spLocks/>
          </p:cNvSpPr>
          <p:nvPr/>
        </p:nvSpPr>
        <p:spPr bwMode="auto">
          <a:xfrm>
            <a:off x="722313" y="228600"/>
            <a:ext cx="7772400" cy="136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4000" b="1" kern="1200" cap="all">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Segoe UI" panose="020B0502040204020203" pitchFamily="34" charset="0"/>
              </a:defRPr>
            </a:lvl2pPr>
            <a:lvl3pPr algn="ctr" rtl="0" eaLnBrk="0" fontAlgn="base" hangingPunct="0">
              <a:spcBef>
                <a:spcPct val="0"/>
              </a:spcBef>
              <a:spcAft>
                <a:spcPct val="0"/>
              </a:spcAft>
              <a:defRPr sz="4400">
                <a:solidFill>
                  <a:schemeClr val="tx1"/>
                </a:solidFill>
                <a:latin typeface="Segoe UI" panose="020B0502040204020203" pitchFamily="34" charset="0"/>
              </a:defRPr>
            </a:lvl3pPr>
            <a:lvl4pPr algn="ctr" rtl="0" eaLnBrk="0" fontAlgn="base" hangingPunct="0">
              <a:spcBef>
                <a:spcPct val="0"/>
              </a:spcBef>
              <a:spcAft>
                <a:spcPct val="0"/>
              </a:spcAft>
              <a:defRPr sz="4400">
                <a:solidFill>
                  <a:schemeClr val="tx1"/>
                </a:solidFill>
                <a:latin typeface="Segoe UI" panose="020B0502040204020203" pitchFamily="34" charset="0"/>
              </a:defRPr>
            </a:lvl4pPr>
            <a:lvl5pPr algn="ctr" rtl="0" eaLnBrk="0" fontAlgn="base" hangingPunct="0">
              <a:spcBef>
                <a:spcPct val="0"/>
              </a:spcBef>
              <a:spcAft>
                <a:spcPct val="0"/>
              </a:spcAft>
              <a:defRPr sz="4400">
                <a:solidFill>
                  <a:schemeClr val="tx1"/>
                </a:solidFill>
                <a:latin typeface="Segoe UI" panose="020B0502040204020203" pitchFamily="34" charset="0"/>
              </a:defRPr>
            </a:lvl5pPr>
            <a:lvl6pPr marL="457200" algn="ctr" rtl="0" fontAlgn="base">
              <a:spcBef>
                <a:spcPct val="0"/>
              </a:spcBef>
              <a:spcAft>
                <a:spcPct val="0"/>
              </a:spcAft>
              <a:defRPr sz="4400">
                <a:solidFill>
                  <a:schemeClr val="tx1"/>
                </a:solidFill>
                <a:latin typeface="Segoe UI" panose="020B0502040204020203" pitchFamily="34" charset="0"/>
              </a:defRPr>
            </a:lvl6pPr>
            <a:lvl7pPr marL="914400" algn="ctr" rtl="0" fontAlgn="base">
              <a:spcBef>
                <a:spcPct val="0"/>
              </a:spcBef>
              <a:spcAft>
                <a:spcPct val="0"/>
              </a:spcAft>
              <a:defRPr sz="4400">
                <a:solidFill>
                  <a:schemeClr val="tx1"/>
                </a:solidFill>
                <a:latin typeface="Segoe UI" panose="020B0502040204020203" pitchFamily="34" charset="0"/>
              </a:defRPr>
            </a:lvl7pPr>
            <a:lvl8pPr marL="1371600" algn="ctr" rtl="0" fontAlgn="base">
              <a:spcBef>
                <a:spcPct val="0"/>
              </a:spcBef>
              <a:spcAft>
                <a:spcPct val="0"/>
              </a:spcAft>
              <a:defRPr sz="4400">
                <a:solidFill>
                  <a:schemeClr val="tx1"/>
                </a:solidFill>
                <a:latin typeface="Segoe UI" panose="020B0502040204020203" pitchFamily="34" charset="0"/>
              </a:defRPr>
            </a:lvl8pPr>
            <a:lvl9pPr marL="1828800" algn="ctr" rtl="0" fontAlgn="base">
              <a:spcBef>
                <a:spcPct val="0"/>
              </a:spcBef>
              <a:spcAft>
                <a:spcPct val="0"/>
              </a:spcAft>
              <a:defRPr sz="4400">
                <a:solidFill>
                  <a:schemeClr val="tx1"/>
                </a:solidFill>
                <a:latin typeface="Segoe UI" panose="020B0502040204020203" pitchFamily="34" charset="0"/>
              </a:defRPr>
            </a:lvl9pPr>
          </a:lstStyle>
          <a:p>
            <a:r>
              <a:rPr lang="en-US" sz="3000" dirty="0"/>
              <a:t>Amended &amp; Title Change: 511-1-3-.23 PERMITS for disposition, disinterment, and reinterment</a:t>
            </a:r>
          </a:p>
        </p:txBody>
      </p:sp>
      <p:sp>
        <p:nvSpPr>
          <p:cNvPr id="13" name="Text Placeholder 12">
            <a:extLst>
              <a:ext uri="{FF2B5EF4-FFF2-40B4-BE49-F238E27FC236}">
                <a16:creationId xmlns="" xmlns:a16="http://schemas.microsoft.com/office/drawing/2014/main" id="{B5F5009A-1CF4-4D7A-9FD8-D2CA34A7C0DF}"/>
              </a:ext>
            </a:extLst>
          </p:cNvPr>
          <p:cNvSpPr>
            <a:spLocks noGrp="1"/>
          </p:cNvSpPr>
          <p:nvPr>
            <p:ph type="body" idx="1"/>
          </p:nvPr>
        </p:nvSpPr>
        <p:spPr>
          <a:xfrm>
            <a:off x="457200" y="1752600"/>
            <a:ext cx="8229600" cy="639762"/>
          </a:xfrm>
        </p:spPr>
        <p:txBody>
          <a:bodyPr/>
          <a:lstStyle/>
          <a:p>
            <a:pPr algn="ctr"/>
            <a:r>
              <a:rPr lang="en-US" dirty="0">
                <a:solidFill>
                  <a:srgbClr val="0070C0"/>
                </a:solidFill>
              </a:rPr>
              <a:t>Three Major Changes</a:t>
            </a:r>
          </a:p>
        </p:txBody>
      </p:sp>
      <p:sp>
        <p:nvSpPr>
          <p:cNvPr id="17" name="TextBox 16">
            <a:extLst>
              <a:ext uri="{FF2B5EF4-FFF2-40B4-BE49-F238E27FC236}">
                <a16:creationId xmlns="" xmlns:a16="http://schemas.microsoft.com/office/drawing/2014/main" id="{F0B76E4F-5A15-4C27-A1B7-83741F9347EA}"/>
              </a:ext>
            </a:extLst>
          </p:cNvPr>
          <p:cNvSpPr txBox="1"/>
          <p:nvPr/>
        </p:nvSpPr>
        <p:spPr>
          <a:xfrm>
            <a:off x="762000" y="2808287"/>
            <a:ext cx="7732713" cy="2308324"/>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z="1600" dirty="0">
                <a:latin typeface="+mn-lt"/>
              </a:rPr>
              <a:t>“Jointly” </a:t>
            </a:r>
          </a:p>
          <a:p>
            <a:pPr marL="285750" indent="-285750">
              <a:lnSpc>
                <a:spcPct val="150000"/>
              </a:lnSpc>
              <a:buFont typeface="Arial" panose="020B0604020202020204" pitchFamily="34" charset="0"/>
              <a:buChar char="•"/>
            </a:pPr>
            <a:r>
              <a:rPr lang="en-US" sz="1600" dirty="0" smtClean="0">
                <a:latin typeface="+mn-lt"/>
              </a:rPr>
              <a:t>A </a:t>
            </a:r>
            <a:r>
              <a:rPr lang="en-US" sz="1600" dirty="0">
                <a:latin typeface="+mn-lt"/>
              </a:rPr>
              <a:t>disposition permit cannot be issued for cremation, donation, or transport out of state until the cause of death is known or the decedent’s attending physician or coroner/ME gives you </a:t>
            </a:r>
            <a:r>
              <a:rPr lang="en-US" sz="1600" dirty="0" smtClean="0">
                <a:latin typeface="+mn-lt"/>
              </a:rPr>
              <a:t>approval</a:t>
            </a:r>
          </a:p>
          <a:p>
            <a:pPr marL="285750" indent="-285750">
              <a:lnSpc>
                <a:spcPct val="150000"/>
              </a:lnSpc>
              <a:buFont typeface="Arial" panose="020B0604020202020204" pitchFamily="34" charset="0"/>
              <a:buChar char="•"/>
            </a:pPr>
            <a:r>
              <a:rPr lang="en-US" sz="1600" dirty="0" smtClean="0">
                <a:latin typeface="+mn-lt"/>
              </a:rPr>
              <a:t>Expanding </a:t>
            </a:r>
            <a:r>
              <a:rPr lang="en-US" sz="1600" dirty="0">
                <a:latin typeface="+mn-lt"/>
              </a:rPr>
              <a:t>options for the 24/7 requirement to the local registrar</a:t>
            </a:r>
          </a:p>
          <a:p>
            <a:pPr marL="285750" indent="-285750">
              <a:lnSpc>
                <a:spcPct val="150000"/>
              </a:lnSpc>
              <a:buFont typeface="Arial" panose="020B0604020202020204" pitchFamily="34" charset="0"/>
              <a:buChar char="•"/>
            </a:pPr>
            <a:endParaRPr lang="en-US" sz="1600" dirty="0">
              <a:latin typeface="+mn-lt"/>
            </a:endParaRPr>
          </a:p>
        </p:txBody>
      </p:sp>
      <p:sp>
        <p:nvSpPr>
          <p:cNvPr id="2" name="TextBox 1">
            <a:extLst>
              <a:ext uri="{FF2B5EF4-FFF2-40B4-BE49-F238E27FC236}">
                <a16:creationId xmlns="" xmlns:a16="http://schemas.microsoft.com/office/drawing/2014/main" id="{E6440017-856F-4567-BD91-D35706FFCF29}"/>
              </a:ext>
            </a:extLst>
          </p:cNvPr>
          <p:cNvSpPr txBox="1"/>
          <p:nvPr/>
        </p:nvSpPr>
        <p:spPr>
          <a:xfrm>
            <a:off x="228600" y="5541328"/>
            <a:ext cx="8534400" cy="923330"/>
          </a:xfrm>
          <a:prstGeom prst="rect">
            <a:avLst/>
          </a:prstGeom>
          <a:noFill/>
        </p:spPr>
        <p:txBody>
          <a:bodyPr wrap="square" rtlCol="0">
            <a:spAutoFit/>
          </a:bodyPr>
          <a:lstStyle/>
          <a:p>
            <a:pPr algn="ctr"/>
            <a:r>
              <a:rPr lang="en-US" i="1" dirty="0">
                <a:solidFill>
                  <a:srgbClr val="0070C0"/>
                </a:solidFill>
              </a:rPr>
              <a:t>Can a disposition permit be issued even though a death certificate has not been issued?   Yes, but only if cause of death has been certified, or the county coroner/medical examiner or attending physician gives approval.</a:t>
            </a:r>
          </a:p>
        </p:txBody>
      </p:sp>
    </p:spTree>
    <p:extLst>
      <p:ext uri="{BB962C8B-B14F-4D97-AF65-F5344CB8AC3E}">
        <p14:creationId xmlns:p14="http://schemas.microsoft.com/office/powerpoint/2010/main" val="9992532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a:extLst>
              <a:ext uri="{FF2B5EF4-FFF2-40B4-BE49-F238E27FC236}">
                <a16:creationId xmlns="" xmlns:a16="http://schemas.microsoft.com/office/drawing/2014/main" id="{B5F5009A-1CF4-4D7A-9FD8-D2CA34A7C0DF}"/>
              </a:ext>
            </a:extLst>
          </p:cNvPr>
          <p:cNvSpPr>
            <a:spLocks noGrp="1"/>
          </p:cNvSpPr>
          <p:nvPr>
            <p:ph type="body" idx="1"/>
          </p:nvPr>
        </p:nvSpPr>
        <p:spPr>
          <a:xfrm>
            <a:off x="361156" y="473125"/>
            <a:ext cx="8229600" cy="639762"/>
          </a:xfrm>
        </p:spPr>
        <p:txBody>
          <a:bodyPr/>
          <a:lstStyle/>
          <a:p>
            <a:pPr algn="ctr"/>
            <a:r>
              <a:rPr lang="en-US" sz="3000" cap="all" dirty="0">
                <a:latin typeface="+mj-lt"/>
                <a:ea typeface="+mj-ea"/>
                <a:cs typeface="+mj-cs"/>
              </a:rPr>
              <a:t>How Can </a:t>
            </a:r>
            <a:r>
              <a:rPr lang="en-US" sz="3000" cap="all" dirty="0" smtClean="0">
                <a:latin typeface="+mj-lt"/>
                <a:ea typeface="+mj-ea"/>
                <a:cs typeface="+mj-cs"/>
              </a:rPr>
              <a:t>I Expand </a:t>
            </a:r>
            <a:r>
              <a:rPr lang="en-US" sz="3000" cap="all" dirty="0">
                <a:latin typeface="+mj-lt"/>
                <a:ea typeface="+mj-ea"/>
                <a:cs typeface="+mj-cs"/>
              </a:rPr>
              <a:t>My Options for the 24/7 Requirement?</a:t>
            </a:r>
          </a:p>
        </p:txBody>
      </p:sp>
      <p:sp>
        <p:nvSpPr>
          <p:cNvPr id="7" name="TextBox 6">
            <a:extLst>
              <a:ext uri="{FF2B5EF4-FFF2-40B4-BE49-F238E27FC236}">
                <a16:creationId xmlns="" xmlns:a16="http://schemas.microsoft.com/office/drawing/2014/main" id="{F0B76E4F-5A15-4C27-A1B7-83741F9347EA}"/>
              </a:ext>
            </a:extLst>
          </p:cNvPr>
          <p:cNvSpPr txBox="1"/>
          <p:nvPr/>
        </p:nvSpPr>
        <p:spPr>
          <a:xfrm>
            <a:off x="609600" y="1158925"/>
            <a:ext cx="7732713" cy="6232475"/>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latin typeface="+mn-lt"/>
              </a:rPr>
              <a:t>Consider who works 24/7 and who has the information and the knowledge to make decisions on your behalf</a:t>
            </a:r>
            <a:r>
              <a:rPr lang="en-US" sz="1400" b="1" dirty="0" smtClean="0">
                <a:solidFill>
                  <a:srgbClr val="0070C0"/>
                </a:solidFill>
                <a:latin typeface="+mn-lt"/>
              </a:rPr>
              <a:t/>
            </a:r>
            <a:br>
              <a:rPr lang="en-US" sz="1400" b="1" dirty="0" smtClean="0">
                <a:solidFill>
                  <a:srgbClr val="0070C0"/>
                </a:solidFill>
                <a:latin typeface="+mn-lt"/>
              </a:rPr>
            </a:br>
            <a:endParaRPr lang="en-US" sz="1400" b="1" dirty="0" smtClean="0">
              <a:solidFill>
                <a:srgbClr val="0070C0"/>
              </a:solidFill>
              <a:latin typeface="+mn-lt"/>
            </a:endParaRPr>
          </a:p>
          <a:p>
            <a:pPr marL="285750" indent="-285750">
              <a:buFont typeface="Arial" panose="020B0604020202020204" pitchFamily="34" charset="0"/>
              <a:buChar char="•"/>
            </a:pPr>
            <a:r>
              <a:rPr lang="en-US" sz="1400" b="1" dirty="0" smtClean="0">
                <a:solidFill>
                  <a:srgbClr val="0070C0"/>
                </a:solidFill>
                <a:latin typeface="+mn-lt"/>
              </a:rPr>
              <a:t>Here’s </a:t>
            </a:r>
            <a:r>
              <a:rPr lang="en-US" sz="1400" b="1" dirty="0">
                <a:solidFill>
                  <a:srgbClr val="0070C0"/>
                </a:solidFill>
                <a:latin typeface="+mn-lt"/>
              </a:rPr>
              <a:t>How:  Add Section 22 to Section </a:t>
            </a:r>
            <a:r>
              <a:rPr lang="en-US" sz="1400" b="1" dirty="0" smtClean="0">
                <a:solidFill>
                  <a:srgbClr val="0070C0"/>
                </a:solidFill>
                <a:latin typeface="+mn-lt"/>
              </a:rPr>
              <a:t>23</a:t>
            </a:r>
          </a:p>
          <a:p>
            <a:pPr marL="285750" indent="-285750">
              <a:lnSpc>
                <a:spcPct val="150000"/>
              </a:lnSpc>
              <a:buFont typeface="Arial" panose="020B0604020202020204" pitchFamily="34" charset="0"/>
              <a:buChar char="•"/>
            </a:pPr>
            <a:r>
              <a:rPr lang="en-US" sz="1400" dirty="0" smtClean="0">
                <a:latin typeface="+mn-lt"/>
              </a:rPr>
              <a:t>Existing Section 22</a:t>
            </a:r>
          </a:p>
          <a:p>
            <a:pPr marL="742950" lvl="1" indent="-285750">
              <a:buFont typeface="Arial" panose="020B0604020202020204" pitchFamily="34" charset="0"/>
              <a:buChar char="•"/>
            </a:pPr>
            <a:r>
              <a:rPr lang="en-US" sz="1400" dirty="0" smtClean="0">
                <a:latin typeface="+mn-lt"/>
              </a:rPr>
              <a:t>Before removing a dead body or fetus from the place of death, </a:t>
            </a:r>
            <a:r>
              <a:rPr lang="en-US" sz="1400" b="1" u="sng" dirty="0" smtClean="0">
                <a:latin typeface="+mn-lt"/>
              </a:rPr>
              <a:t>the person removing such body</a:t>
            </a:r>
            <a:r>
              <a:rPr lang="en-US" sz="1400" dirty="0" smtClean="0">
                <a:latin typeface="+mn-lt"/>
              </a:rPr>
              <a:t> or fetus shall:</a:t>
            </a:r>
            <a:br>
              <a:rPr lang="en-US" sz="1400" dirty="0" smtClean="0">
                <a:latin typeface="+mn-lt"/>
              </a:rPr>
            </a:br>
            <a:r>
              <a:rPr lang="en-US" sz="1400" dirty="0" smtClean="0">
                <a:latin typeface="+mn-lt"/>
              </a:rPr>
              <a:t>(a) </a:t>
            </a:r>
            <a:r>
              <a:rPr lang="en-US" sz="1400" b="1" u="sng" dirty="0" smtClean="0">
                <a:latin typeface="+mn-lt"/>
              </a:rPr>
              <a:t>obtain assurance </a:t>
            </a:r>
            <a:r>
              <a:rPr lang="en-US" sz="1400" dirty="0" smtClean="0">
                <a:latin typeface="+mn-lt"/>
              </a:rPr>
              <a:t>from the attending physician, associate physician or the chief medical officer of the institution in which death occurred that the </a:t>
            </a:r>
            <a:r>
              <a:rPr lang="en-US" sz="1400" b="1" u="sng" dirty="0" smtClean="0">
                <a:latin typeface="+mn-lt"/>
              </a:rPr>
              <a:t>death is from natural causes and that the physician will assume responsibility for certifying the cause of death</a:t>
            </a:r>
            <a:r>
              <a:rPr lang="en-US" sz="1400" dirty="0" smtClean="0">
                <a:latin typeface="+mn-lt"/>
              </a:rPr>
              <a:t> or fetal death and receive written permission to remove the body from the place of death; </a:t>
            </a:r>
            <a:r>
              <a:rPr lang="en-US" sz="1400" b="1" u="sng" dirty="0" smtClean="0">
                <a:latin typeface="+mn-lt"/>
              </a:rPr>
              <a:t>or</a:t>
            </a:r>
            <a:r>
              <a:rPr lang="en-US" sz="1400" dirty="0" smtClean="0">
                <a:latin typeface="+mn-lt"/>
              </a:rPr>
              <a:t/>
            </a:r>
            <a:br>
              <a:rPr lang="en-US" sz="1400" dirty="0" smtClean="0">
                <a:latin typeface="+mn-lt"/>
              </a:rPr>
            </a:br>
            <a:r>
              <a:rPr lang="en-US" sz="1400" dirty="0" smtClean="0">
                <a:latin typeface="+mn-lt"/>
              </a:rPr>
              <a:t>(b) </a:t>
            </a:r>
            <a:r>
              <a:rPr lang="en-US" sz="1400" b="1" u="sng" dirty="0" smtClean="0">
                <a:latin typeface="+mn-lt"/>
              </a:rPr>
              <a:t>Notify the coroner or medical examiner if the cause comes within his or her jurisdiction</a:t>
            </a:r>
            <a:r>
              <a:rPr lang="en-US" sz="1400" dirty="0" smtClean="0">
                <a:latin typeface="+mn-lt"/>
              </a:rPr>
              <a:t> or, if the physician cannot certify the cause of death, </a:t>
            </a:r>
            <a:r>
              <a:rPr lang="en-US" sz="1400" b="1" u="sng" dirty="0" smtClean="0">
                <a:latin typeface="+mn-lt"/>
              </a:rPr>
              <a:t>obtain assurance from the coroner or medical examiner that he or she will assume responsibility for certifying the cause of death</a:t>
            </a:r>
            <a:r>
              <a:rPr lang="en-US" sz="1400" dirty="0" smtClean="0">
                <a:latin typeface="+mn-lt"/>
              </a:rPr>
              <a:t>, and obtain written permission to remove the body.</a:t>
            </a:r>
            <a:br>
              <a:rPr lang="en-US" sz="1400" dirty="0" smtClean="0">
                <a:latin typeface="+mn-lt"/>
              </a:rPr>
            </a:br>
            <a:endParaRPr lang="en-US" sz="1400" dirty="0">
              <a:latin typeface="+mn-lt"/>
            </a:endParaRPr>
          </a:p>
          <a:p>
            <a:r>
              <a:rPr lang="en-US" sz="1400" dirty="0" smtClean="0">
                <a:latin typeface="+mn-lt"/>
              </a:rPr>
              <a:t>Revised Section 23</a:t>
            </a:r>
          </a:p>
          <a:p>
            <a:pPr marL="628650" lvl="1" indent="-171450">
              <a:buFont typeface="Arial" panose="020B0604020202020204" pitchFamily="34" charset="0"/>
              <a:buChar char="•"/>
            </a:pPr>
            <a:r>
              <a:rPr lang="en-US" sz="1400" dirty="0" smtClean="0"/>
              <a:t>The </a:t>
            </a:r>
            <a:r>
              <a:rPr lang="en-US" sz="1400" dirty="0"/>
              <a:t>local registrar shall make arrangements to ensure that disposition permits may be issued 24 hours a day, seven days a week. </a:t>
            </a:r>
            <a:r>
              <a:rPr lang="en-US" sz="1400" b="1" u="sng" dirty="0">
                <a:solidFill>
                  <a:srgbClr val="0070C0"/>
                </a:solidFill>
              </a:rPr>
              <a:t>For this purpose, the local registrar may appoint local persons or entities, including hospitals, hospices, and funeral homes, to serve as deputy local registrars for the limited purpose of issuing disposition permits in accordance with this Rule.</a:t>
            </a:r>
            <a:br>
              <a:rPr lang="en-US" sz="1400" b="1" u="sng" dirty="0">
                <a:solidFill>
                  <a:srgbClr val="0070C0"/>
                </a:solidFill>
              </a:rPr>
            </a:br>
            <a:endParaRPr lang="en-US" sz="1400" dirty="0" smtClean="0">
              <a:latin typeface="+mn-lt"/>
            </a:endParaRPr>
          </a:p>
          <a:p>
            <a:pPr marL="742950" lvl="1" indent="-285750">
              <a:lnSpc>
                <a:spcPct val="150000"/>
              </a:lnSpc>
              <a:buFont typeface="Arial" panose="020B0604020202020204" pitchFamily="34" charset="0"/>
              <a:buChar char="•"/>
            </a:pPr>
            <a:endParaRPr lang="en-US" sz="1400" dirty="0" smtClean="0">
              <a:latin typeface="+mn-lt"/>
            </a:endParaRPr>
          </a:p>
          <a:p>
            <a:pPr marL="742950" lvl="1" indent="-285750">
              <a:lnSpc>
                <a:spcPct val="150000"/>
              </a:lnSpc>
              <a:buFont typeface="Arial" panose="020B0604020202020204" pitchFamily="34" charset="0"/>
              <a:buChar char="•"/>
            </a:pPr>
            <a:endParaRPr lang="en-US" sz="1400" dirty="0">
              <a:latin typeface="+mn-lt"/>
            </a:endParaRPr>
          </a:p>
        </p:txBody>
      </p:sp>
    </p:spTree>
    <p:extLst>
      <p:ext uri="{BB962C8B-B14F-4D97-AF65-F5344CB8AC3E}">
        <p14:creationId xmlns:p14="http://schemas.microsoft.com/office/powerpoint/2010/main" val="285777696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USE ME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USE ME 2</Template>
  <TotalTime>3741</TotalTime>
  <Words>1017</Words>
  <Application>Microsoft Office PowerPoint</Application>
  <PresentationFormat>On-screen Show (4:3)</PresentationFormat>
  <Paragraphs>70</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template USE ME 2</vt:lpstr>
      <vt:lpstr>Review of Electronic Death Regulation Changes  Webinar  12.13.17</vt:lpstr>
      <vt:lpstr>Purpose &amp; objectives of webinar</vt:lpstr>
      <vt:lpstr>Amended &amp; Title Change: 511-1-3-.19 Reporting of Deaths</vt:lpstr>
      <vt:lpstr>PowerPoint Presentation</vt:lpstr>
      <vt:lpstr>Repealed: 511-1-3-.20 Hospital or Institution May Assist in Preparation of Death Certificate</vt:lpstr>
      <vt:lpstr>Amended: 511-1-3-.21 Disposition of Reports of Induced Terminations of Pregnancy</vt:lpstr>
      <vt:lpstr>Amended: 511-1-3-.23 Permits for Disposition, Disinterment and Reinterment </vt:lpstr>
      <vt:lpstr>PowerPoint Presentation</vt:lpstr>
      <vt:lpstr>PowerPoint Presentation</vt:lpstr>
      <vt:lpstr>PowerPoint Presentation</vt:lpstr>
      <vt:lpstr>Amended: 511-1-3-.25 All Other Amendments.</vt:lpstr>
      <vt:lpstr>Amended: 511-1-3-.26 Who May Apply to Amend a Vital Record.</vt:lpstr>
      <vt:lpstr>Amended: 511-1-3-.38 Transmittal of Certificates and Reports.</vt:lpstr>
      <vt:lpstr>For a copy of  the updated regulations from the  STATE Registrar Visit the DPH Website at   dph.georgia.gov/directors-governance</vt:lpstr>
    </vt:vector>
  </TitlesOfParts>
  <Company>Georgia Dept of Community Health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kastringer</dc:creator>
  <cp:lastModifiedBy>Moore, Donna</cp:lastModifiedBy>
  <cp:revision>253</cp:revision>
  <cp:lastPrinted>2017-12-13T13:13:55Z</cp:lastPrinted>
  <dcterms:created xsi:type="dcterms:W3CDTF">2012-06-14T17:04:19Z</dcterms:created>
  <dcterms:modified xsi:type="dcterms:W3CDTF">2017-12-13T14:37:25Z</dcterms:modified>
</cp:coreProperties>
</file>