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tiff" ContentType="image/tif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76" r:id="rId2"/>
    <p:sldId id="277" r:id="rId3"/>
    <p:sldId id="278" r:id="rId4"/>
    <p:sldId id="279" r:id="rId5"/>
    <p:sldId id="280" r:id="rId6"/>
    <p:sldId id="270" r:id="rId7"/>
    <p:sldId id="257" r:id="rId8"/>
    <p:sldId id="259" r:id="rId9"/>
    <p:sldId id="275" r:id="rId10"/>
    <p:sldId id="283" r:id="rId11"/>
    <p:sldId id="272" r:id="rId12"/>
    <p:sldId id="273" r:id="rId13"/>
    <p:sldId id="262" r:id="rId14"/>
    <p:sldId id="274" r:id="rId15"/>
    <p:sldId id="281" r:id="rId16"/>
    <p:sldId id="28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lemons, Jacquel" initials="J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94660"/>
  </p:normalViewPr>
  <p:slideViewPr>
    <p:cSldViewPr>
      <p:cViewPr varScale="1">
        <p:scale>
          <a:sx n="88" d="100"/>
          <a:sy n="88" d="100"/>
        </p:scale>
        <p:origin x="984" y="78"/>
      </p:cViewPr>
      <p:guideLst>
        <p:guide orient="horz" pos="2160"/>
        <p:guide pos="2880"/>
      </p:guideLst>
    </p:cSldViewPr>
  </p:slideViewPr>
  <p:notesTextViewPr>
    <p:cViewPr>
      <p:scale>
        <a:sx n="66" d="100"/>
        <a:sy n="66"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oleObject" Target="file:///C:\Users\ehbrow2\Desktop\MATLC%20Charts.xls" TargetMode="External"/><Relationship Id="rId1" Type="http://schemas.openxmlformats.org/officeDocument/2006/relationships/image" Target="../media/image4.jpeg"/></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dPt>
          <c:val>
            <c:numRef>
              <c:f>'Estimatednew HIV Infections by '!$N$8:$N$10</c:f>
              <c:numCache>
                <c:formatCode>General</c:formatCode>
                <c:ptCount val="3"/>
                <c:pt idx="0">
                  <c:v>3380</c:v>
                </c:pt>
                <c:pt idx="1">
                  <c:v>1032</c:v>
                </c:pt>
                <c:pt idx="2">
                  <c:v>11</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blipFill rotWithShape="1">
              <a:blip xmlns:r="http://schemas.openxmlformats.org/officeDocument/2006/relationships" r:embed="rId1">
                <a:duotone>
                  <a:schemeClr val="accent1">
                    <a:tint val="70000"/>
                    <a:shade val="63000"/>
                  </a:schemeClr>
                  <a:schemeClr val="accent1">
                    <a:tint val="10000"/>
                    <a:satMod val="150000"/>
                  </a:schemeClr>
                </a:duotone>
              </a:blip>
              <a:tile tx="0" ty="0" sx="60000" sy="59000" flip="none" algn="tl"/>
            </a:blipFill>
            <a:ln w="9525" cap="flat" cmpd="sng" algn="ctr">
              <a:solidFill>
                <a:schemeClr val="accent1">
                  <a:shade val="95000"/>
                </a:schemeClr>
              </a:solidFill>
              <a:round/>
            </a:ln>
            <a:effectLst/>
          </c:spPr>
          <c:invertIfNegative val="0"/>
          <c:dLbls>
            <c:dLbl>
              <c:idx val="0"/>
              <c:layout>
                <c:manualLayout>
                  <c:x val="-5.8679429777161399E-3"/>
                  <c:y val="1.3819026035045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'Estimatedtotal new HIV Infectio'!$A$12:$A$19</c:f>
              <c:strCache>
                <c:ptCount val="8"/>
                <c:pt idx="0">
                  <c:v>Black/African American, NH</c:v>
                </c:pt>
                <c:pt idx="1">
                  <c:v>White, NH</c:v>
                </c:pt>
                <c:pt idx="2">
                  <c:v>Hispanic/Latino</c:v>
                </c:pt>
                <c:pt idx="3">
                  <c:v>American Indian/Alaska Native, NH</c:v>
                </c:pt>
                <c:pt idx="4">
                  <c:v>Asian, NH</c:v>
                </c:pt>
                <c:pt idx="5">
                  <c:v>Native Hawaiian/Pacific Islander, NH</c:v>
                </c:pt>
                <c:pt idx="6">
                  <c:v>Multiple races, NH</c:v>
                </c:pt>
                <c:pt idx="7">
                  <c:v>Unknown, NH</c:v>
                </c:pt>
              </c:strCache>
            </c:strRef>
          </c:cat>
          <c:val>
            <c:numRef>
              <c:f>'Estimatedtotal new HIV Infectio'!$D$12:$D$19</c:f>
              <c:numCache>
                <c:formatCode>General</c:formatCode>
                <c:ptCount val="8"/>
                <c:pt idx="0" formatCode="#,##0">
                  <c:v>3229</c:v>
                </c:pt>
                <c:pt idx="1">
                  <c:v>782</c:v>
                </c:pt>
                <c:pt idx="2">
                  <c:v>210</c:v>
                </c:pt>
                <c:pt idx="3">
                  <c:v>1</c:v>
                </c:pt>
                <c:pt idx="4">
                  <c:v>14</c:v>
                </c:pt>
                <c:pt idx="5">
                  <c:v>1</c:v>
                </c:pt>
                <c:pt idx="6">
                  <c:v>132</c:v>
                </c:pt>
                <c:pt idx="7">
                  <c:v>54</c:v>
                </c:pt>
              </c:numCache>
            </c:numRef>
          </c:val>
        </c:ser>
        <c:dLbls>
          <c:showLegendKey val="0"/>
          <c:showVal val="0"/>
          <c:showCatName val="0"/>
          <c:showSerName val="0"/>
          <c:showPercent val="0"/>
          <c:showBubbleSize val="0"/>
        </c:dLbls>
        <c:gapWidth val="100"/>
        <c:axId val="177891840"/>
        <c:axId val="177892232"/>
      </c:barChart>
      <c:catAx>
        <c:axId val="17789184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77892232"/>
        <c:crosses val="autoZero"/>
        <c:auto val="1"/>
        <c:lblAlgn val="ctr"/>
        <c:lblOffset val="100"/>
        <c:noMultiLvlLbl val="0"/>
      </c:catAx>
      <c:valAx>
        <c:axId val="177892232"/>
        <c:scaling>
          <c:orientation val="minMax"/>
        </c:scaling>
        <c:delete val="1"/>
        <c:axPos val="t"/>
        <c:numFmt formatCode="#,##0" sourceLinked="1"/>
        <c:majorTickMark val="none"/>
        <c:minorTickMark val="none"/>
        <c:tickLblPos val="nextTo"/>
        <c:crossAx val="177891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5974720613089"/>
          <c:y val="3.5150791106673698E-2"/>
          <c:w val="0.83319186763578501"/>
          <c:h val="0.654275990227982"/>
        </c:manualLayout>
      </c:layout>
      <c:barChart>
        <c:barDir val="col"/>
        <c:grouping val="clustered"/>
        <c:varyColors val="0"/>
        <c:ser>
          <c:idx val="0"/>
          <c:order val="0"/>
          <c:spPr>
            <a:solidFill>
              <a:schemeClr val="accent1"/>
            </a:solidFill>
            <a:ln>
              <a:noFill/>
            </a:ln>
            <a:effectLst/>
          </c:spPr>
          <c:invertIfNegative val="0"/>
          <c:dLbls>
            <c:dLbl>
              <c:idx val="0"/>
              <c:layout>
                <c:manualLayout>
                  <c:x val="-1.8240324715379501E-2"/>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'Estimatedtotal new HIV Infectio'!$A$22:$A$26</c:f>
              <c:strCache>
                <c:ptCount val="5"/>
                <c:pt idx="0">
                  <c:v>Male-to-male sexual contact</c:v>
                </c:pt>
                <c:pt idx="1">
                  <c:v>Injection drug use</c:v>
                </c:pt>
                <c:pt idx="2">
                  <c:v>Male-to-male sexual contact and injection drug use</c:v>
                </c:pt>
                <c:pt idx="3">
                  <c:v>Heterosexual contact</c:v>
                </c:pt>
                <c:pt idx="4">
                  <c:v>Other</c:v>
                </c:pt>
              </c:strCache>
            </c:strRef>
          </c:cat>
          <c:val>
            <c:numRef>
              <c:f>'Estimatedtotal new HIV Infectio'!$D$22:$D$26</c:f>
              <c:numCache>
                <c:formatCode>General</c:formatCode>
                <c:ptCount val="5"/>
                <c:pt idx="0" formatCode="#,##0">
                  <c:v>2854</c:v>
                </c:pt>
                <c:pt idx="1">
                  <c:v>334</c:v>
                </c:pt>
                <c:pt idx="2">
                  <c:v>244</c:v>
                </c:pt>
                <c:pt idx="3">
                  <c:v>910</c:v>
                </c:pt>
                <c:pt idx="4">
                  <c:v>81</c:v>
                </c:pt>
              </c:numCache>
            </c:numRef>
          </c:val>
        </c:ser>
        <c:dLbls>
          <c:showLegendKey val="0"/>
          <c:showVal val="0"/>
          <c:showCatName val="0"/>
          <c:showSerName val="0"/>
          <c:showPercent val="0"/>
          <c:showBubbleSize val="0"/>
        </c:dLbls>
        <c:gapWidth val="182"/>
        <c:axId val="177893016"/>
        <c:axId val="177893408"/>
      </c:barChart>
      <c:catAx>
        <c:axId val="177893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rgbClr val="000000"/>
                </a:solidFill>
                <a:latin typeface="+mn-lt"/>
                <a:ea typeface="+mn-ea"/>
                <a:cs typeface="+mn-cs"/>
              </a:defRPr>
            </a:pPr>
            <a:endParaRPr lang="en-US"/>
          </a:p>
        </c:txPr>
        <c:crossAx val="177893408"/>
        <c:crosses val="autoZero"/>
        <c:auto val="0"/>
        <c:lblAlgn val="ctr"/>
        <c:lblOffset val="90"/>
        <c:noMultiLvlLbl val="0"/>
      </c:catAx>
      <c:valAx>
        <c:axId val="177893408"/>
        <c:scaling>
          <c:orientation val="minMax"/>
        </c:scaling>
        <c:delete val="1"/>
        <c:axPos val="l"/>
        <c:numFmt formatCode="#,##0" sourceLinked="1"/>
        <c:majorTickMark val="none"/>
        <c:minorTickMark val="none"/>
        <c:tickLblPos val="nextTo"/>
        <c:crossAx val="177893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7F3A1F3-A6F5-4312-B435-03804AA533A9}" type="datetimeFigureOut">
              <a:rPr lang="en-US" smtClean="0"/>
              <a:t>7/30/2014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8DAC2EA-024C-4CA7-9BC6-E98A427ACA08}" type="slidenum">
              <a:rPr lang="en-US" smtClean="0"/>
              <a:t>‹#›</a:t>
            </a:fld>
            <a:endParaRPr lang="en-US"/>
          </a:p>
        </p:txBody>
      </p:sp>
    </p:spTree>
    <p:extLst>
      <p:ext uri="{BB962C8B-B14F-4D97-AF65-F5344CB8AC3E}">
        <p14:creationId xmlns:p14="http://schemas.microsoft.com/office/powerpoint/2010/main" val="2839684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dirty="0" smtClean="0"/>
              <a:t>This</a:t>
            </a:r>
            <a:r>
              <a:rPr lang="en-US" baseline="0" dirty="0" smtClean="0"/>
              <a:t> table shows the number and proportion of</a:t>
            </a:r>
            <a:r>
              <a:rPr lang="en-US" b="0" baseline="0" dirty="0" smtClean="0"/>
              <a:t> </a:t>
            </a:r>
            <a:r>
              <a:rPr lang="en-US" dirty="0"/>
              <a:t>adults and adolescents diagnosed with HIV infection, linked, engaged, retained and virally suppressed by age at diagnosis (in years), diagnosed in 2011, and living in the Atlanta EMA</a:t>
            </a:r>
          </a:p>
          <a:p>
            <a:pPr marL="174708" indent="-174708">
              <a:buFont typeface="Arial" pitchFamily="34" charset="0"/>
              <a:buChar char="•"/>
            </a:pPr>
            <a:r>
              <a:rPr lang="en-US" dirty="0"/>
              <a:t>Linkage, engagement, retention and viral suppression are all lowest in the youngest age group and generally increase with increasing age.</a:t>
            </a:r>
          </a:p>
          <a:p>
            <a:pPr marL="174708" indent="-174708">
              <a:buFont typeface="Arial" pitchFamily="34" charset="0"/>
              <a:buChar char="•"/>
            </a:pPr>
            <a:r>
              <a:rPr lang="en-US" dirty="0"/>
              <a:t>Viral suppression ranges from 33% for age 13-24 years to 54% for those age 45-54 years and 55+ years</a:t>
            </a:r>
          </a:p>
        </p:txBody>
      </p:sp>
      <p:sp>
        <p:nvSpPr>
          <p:cNvPr id="4" name="Slide Number Placeholder 3"/>
          <p:cNvSpPr>
            <a:spLocks noGrp="1"/>
          </p:cNvSpPr>
          <p:nvPr>
            <p:ph type="sldNum" sz="quarter" idx="10"/>
          </p:nvPr>
        </p:nvSpPr>
        <p:spPr/>
        <p:txBody>
          <a:bodyPr/>
          <a:lstStyle/>
          <a:p>
            <a:fld id="{4CD243C7-E6E7-4435-85A7-0B5EE12FEE5A}" type="slidenum">
              <a:rPr lang="en-US" smtClean="0"/>
              <a:pPr/>
              <a:t>4</a:t>
            </a:fld>
            <a:endParaRPr lang="en-US"/>
          </a:p>
        </p:txBody>
      </p:sp>
    </p:spTree>
    <p:extLst>
      <p:ext uri="{BB962C8B-B14F-4D97-AF65-F5344CB8AC3E}">
        <p14:creationId xmlns:p14="http://schemas.microsoft.com/office/powerpoint/2010/main" val="896164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t>Jacquel:</a:t>
            </a:r>
            <a:r>
              <a:rPr lang="en-US" baseline="0" dirty="0" smtClean="0"/>
              <a:t> </a:t>
            </a:r>
            <a:r>
              <a:rPr lang="en-US" dirty="0" smtClean="0"/>
              <a:t>While</a:t>
            </a:r>
            <a:r>
              <a:rPr lang="en-US" baseline="0" dirty="0" smtClean="0"/>
              <a:t> implementing routine screening posed its own set of challenges…we also viewed the challenges for screening and linking teens as a great opportunity to begin advocating for more coordinated, youth positive care and treatment options. </a:t>
            </a:r>
          </a:p>
          <a:p>
            <a:pPr algn="l"/>
            <a:r>
              <a:rPr lang="en-US" baseline="0" dirty="0" smtClean="0"/>
              <a:t>PLUG provider group/ ACFLY</a:t>
            </a:r>
          </a:p>
          <a:p>
            <a:pPr algn="l"/>
            <a:r>
              <a:rPr lang="en-US" baseline="0" dirty="0" smtClean="0"/>
              <a:t> </a:t>
            </a:r>
            <a:endParaRPr lang="en-US" dirty="0"/>
          </a:p>
        </p:txBody>
      </p:sp>
      <p:sp>
        <p:nvSpPr>
          <p:cNvPr id="4" name="Slide Number Placeholder 3"/>
          <p:cNvSpPr>
            <a:spLocks noGrp="1"/>
          </p:cNvSpPr>
          <p:nvPr>
            <p:ph type="sldNum" sz="quarter" idx="10"/>
          </p:nvPr>
        </p:nvSpPr>
        <p:spPr/>
        <p:txBody>
          <a:bodyPr/>
          <a:lstStyle/>
          <a:p>
            <a:fld id="{A8DAC2EA-024C-4CA7-9BC6-E98A427ACA08}" type="slidenum">
              <a:rPr lang="en-US" smtClean="0"/>
              <a:t>6</a:t>
            </a:fld>
            <a:endParaRPr lang="en-US"/>
          </a:p>
        </p:txBody>
      </p:sp>
    </p:spTree>
    <p:extLst>
      <p:ext uri="{BB962C8B-B14F-4D97-AF65-F5344CB8AC3E}">
        <p14:creationId xmlns:p14="http://schemas.microsoft.com/office/powerpoint/2010/main" val="2871240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Natasha</a:t>
            </a:r>
            <a:endParaRPr lang="en-US" dirty="0"/>
          </a:p>
        </p:txBody>
      </p:sp>
      <p:sp>
        <p:nvSpPr>
          <p:cNvPr id="4" name="Slide Number Placeholder 3"/>
          <p:cNvSpPr>
            <a:spLocks noGrp="1"/>
          </p:cNvSpPr>
          <p:nvPr>
            <p:ph type="sldNum" sz="quarter" idx="10"/>
          </p:nvPr>
        </p:nvSpPr>
        <p:spPr/>
        <p:txBody>
          <a:bodyPr/>
          <a:lstStyle/>
          <a:p>
            <a:fld id="{A8DAC2EA-024C-4CA7-9BC6-E98A427ACA08}" type="slidenum">
              <a:rPr lang="en-US" smtClean="0"/>
              <a:t>7</a:t>
            </a:fld>
            <a:endParaRPr lang="en-US"/>
          </a:p>
        </p:txBody>
      </p:sp>
    </p:spTree>
    <p:extLst>
      <p:ext uri="{BB962C8B-B14F-4D97-AF65-F5344CB8AC3E}">
        <p14:creationId xmlns:p14="http://schemas.microsoft.com/office/powerpoint/2010/main" val="1694322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Jacquel</a:t>
            </a:r>
            <a:r>
              <a:rPr lang="en-US" dirty="0" smtClean="0"/>
              <a:t>:</a:t>
            </a:r>
            <a:r>
              <a:rPr lang="en-US" baseline="0" dirty="0" smtClean="0"/>
              <a:t> </a:t>
            </a:r>
          </a:p>
          <a:p>
            <a:r>
              <a:rPr lang="en-US" baseline="0" dirty="0" smtClean="0"/>
              <a:t>Both settings are CHC’s so our implementation is very similar…</a:t>
            </a:r>
          </a:p>
          <a:p>
            <a:r>
              <a:rPr lang="en-US" baseline="0" dirty="0" smtClean="0"/>
              <a:t>Linkage to care at SMC is a little different…their primary care docs provide </a:t>
            </a:r>
            <a:endParaRPr lang="en-US" dirty="0"/>
          </a:p>
        </p:txBody>
      </p:sp>
      <p:sp>
        <p:nvSpPr>
          <p:cNvPr id="4" name="Slide Number Placeholder 3"/>
          <p:cNvSpPr>
            <a:spLocks noGrp="1"/>
          </p:cNvSpPr>
          <p:nvPr>
            <p:ph type="sldNum" sz="quarter" idx="10"/>
          </p:nvPr>
        </p:nvSpPr>
        <p:spPr/>
        <p:txBody>
          <a:bodyPr/>
          <a:lstStyle/>
          <a:p>
            <a:fld id="{A8DAC2EA-024C-4CA7-9BC6-E98A427ACA08}" type="slidenum">
              <a:rPr lang="en-US" smtClean="0"/>
              <a:t>8</a:t>
            </a:fld>
            <a:endParaRPr lang="en-US"/>
          </a:p>
        </p:txBody>
      </p:sp>
    </p:spTree>
    <p:extLst>
      <p:ext uri="{BB962C8B-B14F-4D97-AF65-F5344CB8AC3E}">
        <p14:creationId xmlns:p14="http://schemas.microsoft.com/office/powerpoint/2010/main" val="1256535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Background: </a:t>
            </a:r>
            <a:r>
              <a:rPr lang="en-US" dirty="0" smtClean="0"/>
              <a:t>In 1991, black students were nearly two-thirds more likely to have had sexual intercourse and almost three times more likely to have had multiple (4+) sex partners than white and Hispanic students; rates of condom use were similar. The Youth Risk Behavior Surveillance System, the largest public health surveillance system in the US measuring risk behaviors among youth, monitors how these behaviors have changed during the past 22 years.</a:t>
            </a:r>
            <a:br>
              <a:rPr lang="en-US" dirty="0" smtClean="0"/>
            </a:br>
            <a:r>
              <a:rPr lang="en-US" b="1" dirty="0" smtClean="0"/>
              <a:t>Methods: </a:t>
            </a:r>
            <a:r>
              <a:rPr lang="en-US" dirty="0" smtClean="0"/>
              <a:t>Twelve national school-based surveys were conducted during 1991-2013. Each cross-sectional survey employed a three-stage sample of students in grades 9-12 (ages 14-17). Black and Hispanic students were oversampled. Secular trends were analyzed using logistic regression analyses controlling for sex, grade, and race/ethnicity and assessing both linear and non-linear (quadratic) changes.</a:t>
            </a:r>
            <a:br>
              <a:rPr lang="en-US" dirty="0" smtClean="0"/>
            </a:br>
            <a:r>
              <a:rPr lang="en-US" b="1" dirty="0" smtClean="0"/>
              <a:t>Results: </a:t>
            </a:r>
            <a:r>
              <a:rPr lang="en-US" dirty="0" smtClean="0"/>
              <a:t>Among female, black, and Hispanic students, prevalence of lifetime sexual intercourse decreased during 1991-2013. However, overall and among male and white students, prevalence of lifetime sexual intercourse decreased during 1991 through 2001, 1997, and 2003, respectively, then leveled off. Among female, black, and Hispanic students, prevalence of multiple partners decreased during 1991-2013. However, overall and among male and white students, prevalence of multiple partners decreased during 1991 through 2003 and 1997, respectively, and then leveled off and among white students prevalence of multiple partners decreased during 1991-2009 and then increased during 2009-2013. Overall and among all sex and racial/ethnic subgroups, condom use increased from 1991 at least through 1999. However, condom use prevalence has not changed significantly among male, white, and Hispanic students since at least 2005 and overall and among female and black students, the prevalence has decreased since 1999 or more recently.</a:t>
            </a:r>
            <a:br>
              <a:rPr lang="en-US" dirty="0" smtClean="0"/>
            </a:br>
            <a:r>
              <a:rPr lang="en-US" b="1" dirty="0" smtClean="0"/>
              <a:t>Conclusions: </a:t>
            </a:r>
            <a:r>
              <a:rPr lang="en-US" dirty="0" smtClean="0"/>
              <a:t>While the gap has narrowed between white, black, and Hispanic students and some progress has been made in reducing HIV-related risk behaviors, decreases in condom use and unequal progress across sex and race/ethnicity subgroups is concerning and may help explain disproportionate rates of HIV infection among adolescents.</a:t>
            </a:r>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0"/>
          </p:nvPr>
        </p:nvSpPr>
        <p:spPr/>
        <p:txBody>
          <a:bodyPr/>
          <a:lstStyle/>
          <a:p>
            <a:fld id="{A8DAC2EA-024C-4CA7-9BC6-E98A427ACA08}" type="slidenum">
              <a:rPr lang="en-US" smtClean="0"/>
              <a:t>9</a:t>
            </a:fld>
            <a:endParaRPr lang="en-US"/>
          </a:p>
        </p:txBody>
      </p:sp>
    </p:spTree>
    <p:extLst>
      <p:ext uri="{BB962C8B-B14F-4D97-AF65-F5344CB8AC3E}">
        <p14:creationId xmlns:p14="http://schemas.microsoft.com/office/powerpoint/2010/main" val="1819925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t>Jacquel:</a:t>
            </a:r>
            <a:r>
              <a:rPr lang="en-US" baseline="0" dirty="0" smtClean="0"/>
              <a:t> </a:t>
            </a:r>
            <a:r>
              <a:rPr lang="en-US" dirty="0" smtClean="0"/>
              <a:t>While</a:t>
            </a:r>
            <a:r>
              <a:rPr lang="en-US" baseline="0" dirty="0" smtClean="0"/>
              <a:t> implementing routine screening posed its own set of challenges…we also viewed the challenges for screening and linking teens as a great opportunity to begin advocating for more coordinated, youth positive care and treatment options. </a:t>
            </a:r>
          </a:p>
          <a:p>
            <a:pPr algn="l"/>
            <a:r>
              <a:rPr lang="en-US" baseline="0" dirty="0" smtClean="0"/>
              <a:t>PLUG provider group/ ACFLY</a:t>
            </a:r>
          </a:p>
          <a:p>
            <a:pPr algn="l"/>
            <a:r>
              <a:rPr lang="en-US" baseline="0" dirty="0" smtClean="0"/>
              <a:t> </a:t>
            </a:r>
            <a:endParaRPr lang="en-US" dirty="0"/>
          </a:p>
        </p:txBody>
      </p:sp>
      <p:sp>
        <p:nvSpPr>
          <p:cNvPr id="4" name="Slide Number Placeholder 3"/>
          <p:cNvSpPr>
            <a:spLocks noGrp="1"/>
          </p:cNvSpPr>
          <p:nvPr>
            <p:ph type="sldNum" sz="quarter" idx="10"/>
          </p:nvPr>
        </p:nvSpPr>
        <p:spPr/>
        <p:txBody>
          <a:bodyPr/>
          <a:lstStyle/>
          <a:p>
            <a:fld id="{A8DAC2EA-024C-4CA7-9BC6-E98A427ACA08}" type="slidenum">
              <a:rPr lang="en-US" smtClean="0"/>
              <a:t>10</a:t>
            </a:fld>
            <a:endParaRPr lang="en-US"/>
          </a:p>
        </p:txBody>
      </p:sp>
    </p:spTree>
    <p:extLst>
      <p:ext uri="{BB962C8B-B14F-4D97-AF65-F5344CB8AC3E}">
        <p14:creationId xmlns:p14="http://schemas.microsoft.com/office/powerpoint/2010/main" val="2871240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Natasha</a:t>
            </a:r>
            <a:endParaRPr lang="en-US" dirty="0"/>
          </a:p>
        </p:txBody>
      </p:sp>
      <p:sp>
        <p:nvSpPr>
          <p:cNvPr id="4" name="Slide Number Placeholder 3"/>
          <p:cNvSpPr>
            <a:spLocks noGrp="1"/>
          </p:cNvSpPr>
          <p:nvPr>
            <p:ph type="sldNum" sz="quarter" idx="10"/>
          </p:nvPr>
        </p:nvSpPr>
        <p:spPr/>
        <p:txBody>
          <a:bodyPr/>
          <a:lstStyle/>
          <a:p>
            <a:fld id="{A8DAC2EA-024C-4CA7-9BC6-E98A427ACA08}" type="slidenum">
              <a:rPr lang="en-US" smtClean="0"/>
              <a:t>13</a:t>
            </a:fld>
            <a:endParaRPr lang="en-US"/>
          </a:p>
        </p:txBody>
      </p:sp>
    </p:spTree>
    <p:extLst>
      <p:ext uri="{BB962C8B-B14F-4D97-AF65-F5344CB8AC3E}">
        <p14:creationId xmlns:p14="http://schemas.microsoft.com/office/powerpoint/2010/main" val="1873580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t>
            </a:r>
            <a:r>
              <a:rPr lang="en-US" baseline="0" dirty="0" smtClean="0"/>
              <a:t> all know that testing testing offers a public health benefit across the </a:t>
            </a:r>
            <a:r>
              <a:rPr lang="en-US" baseline="0" dirty="0" err="1" smtClean="0"/>
              <a:t>continum</a:t>
            </a:r>
            <a:r>
              <a:rPr lang="en-US" baseline="0" dirty="0" smtClean="0"/>
              <a:t> of HIV care…including testing and engagement in care </a:t>
            </a:r>
          </a:p>
          <a:p>
            <a:r>
              <a:rPr lang="en-US" baseline="0" dirty="0" smtClean="0"/>
              <a:t>Opt out testing based on the recommendations help increase </a:t>
            </a:r>
            <a:r>
              <a:rPr lang="en-US" baseline="0" dirty="0" err="1" smtClean="0"/>
              <a:t>serostatus</a:t>
            </a:r>
            <a:r>
              <a:rPr lang="en-US" baseline="0" dirty="0" smtClean="0"/>
              <a:t> awareness and reduces stigma…but there are other parameters to consider if we as professionals in the field  want to adequately address the structural issues to we should </a:t>
            </a:r>
          </a:p>
          <a:p>
            <a:r>
              <a:rPr lang="en-US" dirty="0" smtClean="0"/>
              <a:t> parental involvement</a:t>
            </a:r>
          </a:p>
          <a:p>
            <a:r>
              <a:rPr lang="en-US" dirty="0" smtClean="0"/>
              <a:t>Allies /</a:t>
            </a:r>
            <a:r>
              <a:rPr lang="en-US" dirty="0" err="1" smtClean="0"/>
              <a:t>adovacatesfor</a:t>
            </a:r>
            <a:r>
              <a:rPr lang="en-US" dirty="0" smtClean="0"/>
              <a:t> youth</a:t>
            </a:r>
          </a:p>
          <a:p>
            <a:endParaRPr lang="en-US" dirty="0" smtClean="0"/>
          </a:p>
          <a:p>
            <a:r>
              <a:rPr lang="en-US" dirty="0" smtClean="0"/>
              <a:t>Comprehensive sex education</a:t>
            </a:r>
          </a:p>
          <a:p>
            <a:endParaRPr lang="en-US" smtClean="0"/>
          </a:p>
          <a:p>
            <a:endParaRPr lang="en-US" dirty="0"/>
          </a:p>
        </p:txBody>
      </p:sp>
      <p:sp>
        <p:nvSpPr>
          <p:cNvPr id="4" name="Slide Number Placeholder 3"/>
          <p:cNvSpPr>
            <a:spLocks noGrp="1"/>
          </p:cNvSpPr>
          <p:nvPr>
            <p:ph type="sldNum" sz="quarter" idx="10"/>
          </p:nvPr>
        </p:nvSpPr>
        <p:spPr/>
        <p:txBody>
          <a:bodyPr/>
          <a:lstStyle/>
          <a:p>
            <a:fld id="{A8DAC2EA-024C-4CA7-9BC6-E98A427ACA08}" type="slidenum">
              <a:rPr lang="en-US" smtClean="0"/>
              <a:t>14</a:t>
            </a:fld>
            <a:endParaRPr lang="en-US"/>
          </a:p>
        </p:txBody>
      </p:sp>
    </p:spTree>
    <p:extLst>
      <p:ext uri="{BB962C8B-B14F-4D97-AF65-F5344CB8AC3E}">
        <p14:creationId xmlns:p14="http://schemas.microsoft.com/office/powerpoint/2010/main" val="1980252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7890BC2-7283-4B3F-AED5-29BB31B2B181}" type="datetimeFigureOut">
              <a:rPr lang="en-US" smtClean="0"/>
              <a:t>7/30/2014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2092D14-EE01-47DD-883D-A4C5DDAF6FED}"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890BC2-7283-4B3F-AED5-29BB31B2B181}"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92D14-EE01-47DD-883D-A4C5DDAF6F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2092D14-EE01-47DD-883D-A4C5DDAF6FED}"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890BC2-7283-4B3F-AED5-29BB31B2B181}"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fontAlgn="base">
              <a:spcBef>
                <a:spcPct val="0"/>
              </a:spcBef>
              <a:spcAft>
                <a:spcPct val="0"/>
              </a:spcAft>
              <a:defRPr/>
            </a:pPr>
            <a:fld id="{00932AF1-9B09-493D-A42B-8BC1590F1A8C}" type="datetimeFigureOut">
              <a:rPr lang="en-US" smtClean="0">
                <a:solidFill>
                  <a:prstClr val="black">
                    <a:tint val="75000"/>
                  </a:prstClr>
                </a:solidFill>
                <a:latin typeface="Arial" charset="0"/>
              </a:rPr>
              <a:pPr fontAlgn="base">
                <a:spcBef>
                  <a:spcPct val="0"/>
                </a:spcBef>
                <a:spcAft>
                  <a:spcPct val="0"/>
                </a:spcAft>
                <a:defRPr/>
              </a:pPr>
              <a:t>7/30/2014</a:t>
            </a:fld>
            <a:endParaRPr lang="en-US"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n-US"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CE25EFF0-A14D-4684-8537-67F24F51B08C}" type="slidenum">
              <a:rPr lang="en-US" smtClean="0">
                <a:solidFill>
                  <a:prstClr val="black">
                    <a:tint val="75000"/>
                  </a:prstClr>
                </a:solidFill>
                <a:latin typeface="Arial" charset="0"/>
              </a:rPr>
              <a:pPr fontAlgn="base">
                <a:spcBef>
                  <a:spcPct val="0"/>
                </a:spcBef>
                <a:spcAft>
                  <a:spcPct val="0"/>
                </a:spcAft>
                <a:defRPr/>
              </a:pPr>
              <a:t>‹#›</a:t>
            </a:fld>
            <a:endParaRPr lang="en-US" dirty="0">
              <a:solidFill>
                <a:prstClr val="black">
                  <a:tint val="75000"/>
                </a:prstClr>
              </a:solidFill>
              <a:latin typeface="Arial" charset="0"/>
            </a:endParaRPr>
          </a:p>
        </p:txBody>
      </p:sp>
    </p:spTree>
    <p:extLst>
      <p:ext uri="{BB962C8B-B14F-4D97-AF65-F5344CB8AC3E}">
        <p14:creationId xmlns:p14="http://schemas.microsoft.com/office/powerpoint/2010/main" val="3232270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7890BC2-7283-4B3F-AED5-29BB31B2B181}"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32092D14-EE01-47DD-883D-A4C5DDAF6FED}"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7890BC2-7283-4B3F-AED5-29BB31B2B181}" type="datetimeFigureOut">
              <a:rPr lang="en-US" smtClean="0"/>
              <a:t>7/30/2014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2092D14-EE01-47DD-883D-A4C5DDAF6FED}"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7890BC2-7283-4B3F-AED5-29BB31B2B181}" type="datetimeFigureOut">
              <a:rPr lang="en-US" smtClean="0"/>
              <a:t>7/30/2014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092D14-EE01-47DD-883D-A4C5DDAF6FED}"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7890BC2-7283-4B3F-AED5-29BB31B2B181}" type="datetimeFigureOut">
              <a:rPr lang="en-US" smtClean="0"/>
              <a:t>7/30/2014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2092D14-EE01-47DD-883D-A4C5DDAF6FED}"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7890BC2-7283-4B3F-AED5-29BB31B2B181}" type="datetimeFigureOut">
              <a:rPr lang="en-US" smtClean="0"/>
              <a:t>7/30/2014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32092D14-EE01-47DD-883D-A4C5DDAF6FE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7890BC2-7283-4B3F-AED5-29BB31B2B181}" type="datetimeFigureOut">
              <a:rPr lang="en-US" smtClean="0"/>
              <a:t>7/30/2014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2092D14-EE01-47DD-883D-A4C5DDAF6FE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2092D14-EE01-47DD-883D-A4C5DDAF6FED}"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7890BC2-7283-4B3F-AED5-29BB31B2B181}" type="datetimeFigureOut">
              <a:rPr lang="en-US" smtClean="0"/>
              <a:t>7/30/2014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2092D14-EE01-47DD-883D-A4C5DDAF6FED}"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7890BC2-7283-4B3F-AED5-29BB31B2B181}" type="datetimeFigureOut">
              <a:rPr lang="en-US" smtClean="0"/>
              <a:t>7/30/2014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7890BC2-7283-4B3F-AED5-29BB31B2B181}" type="datetimeFigureOut">
              <a:rPr lang="en-US" smtClean="0"/>
              <a:t>7/30/2014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2092D14-EE01-47DD-883D-A4C5DDAF6FED}"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tiff"/><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jpeg"/><Relationship Id="rId7" Type="http://schemas.openxmlformats.org/officeDocument/2006/relationships/image" Target="../media/image12.jpg"/><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11.png"/><Relationship Id="rId5" Type="http://schemas.openxmlformats.org/officeDocument/2006/relationships/image" Target="../media/image10.jpeg"/><Relationship Id="rId10" Type="http://schemas.openxmlformats.org/officeDocument/2006/relationships/image" Target="../media/image15.wmf"/><Relationship Id="rId4" Type="http://schemas.openxmlformats.org/officeDocument/2006/relationships/image" Target="../media/image9.jpeg"/><Relationship Id="rId9"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Adolescent HIV In Metro Atlanta: Updates &amp; Opportunities</a:t>
            </a:r>
            <a:endParaRPr lang="en-US" dirty="0"/>
          </a:p>
        </p:txBody>
      </p:sp>
      <p:pic>
        <p:nvPicPr>
          <p:cNvPr id="5" name="Picture Placeholder 4" descr="Meeting Pic_Becks Nix.jpg"/>
          <p:cNvPicPr>
            <a:picLocks noGrp="1" noChangeAspect="1"/>
          </p:cNvPicPr>
          <p:nvPr>
            <p:ph type="pic" idx="1"/>
          </p:nvPr>
        </p:nvPicPr>
        <p:blipFill>
          <a:blip r:embed="rId2">
            <a:extLst>
              <a:ext uri="{28A0092B-C50C-407E-A947-70E740481C1C}">
                <a14:useLocalDpi xmlns:a14="http://schemas.microsoft.com/office/drawing/2010/main" val="0"/>
              </a:ext>
            </a:extLst>
          </a:blip>
          <a:srcRect l="27643" r="27643"/>
          <a:stretch>
            <a:fillRect/>
          </a:stretch>
        </p:blipFill>
        <p:spPr/>
      </p:pic>
    </p:spTree>
    <p:extLst>
      <p:ext uri="{BB962C8B-B14F-4D97-AF65-F5344CB8AC3E}">
        <p14:creationId xmlns:p14="http://schemas.microsoft.com/office/powerpoint/2010/main" val="1903541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838200" y="685800"/>
            <a:ext cx="7838141" cy="4876800"/>
          </a:xfrm>
        </p:spPr>
      </p:pic>
    </p:spTree>
    <p:extLst>
      <p:ext uri="{BB962C8B-B14F-4D97-AF65-F5344CB8AC3E}">
        <p14:creationId xmlns:p14="http://schemas.microsoft.com/office/powerpoint/2010/main" val="866549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Presentation </a:t>
            </a:r>
            <a:endParaRPr lang="en-US" dirty="0"/>
          </a:p>
        </p:txBody>
      </p:sp>
      <p:sp>
        <p:nvSpPr>
          <p:cNvPr id="3" name="Content Placeholder 2"/>
          <p:cNvSpPr>
            <a:spLocks noGrp="1"/>
          </p:cNvSpPr>
          <p:nvPr>
            <p:ph sz="quarter" idx="1"/>
          </p:nvPr>
        </p:nvSpPr>
        <p:spPr/>
        <p:txBody>
          <a:bodyPr/>
          <a:lstStyle/>
          <a:p>
            <a:r>
              <a:rPr lang="en-US" dirty="0" smtClean="0"/>
              <a:t>17 year old female presents for HIV screening at a CBO outreach event.</a:t>
            </a:r>
          </a:p>
          <a:p>
            <a:endParaRPr lang="en-US" dirty="0"/>
          </a:p>
          <a:p>
            <a:pPr marL="0" indent="0" algn="ctr">
              <a:buNone/>
            </a:pPr>
            <a:r>
              <a:rPr lang="en-US" dirty="0" smtClean="0"/>
              <a:t>Question: Can she be screened?</a:t>
            </a: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400961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Presentations</a:t>
            </a:r>
            <a:endParaRPr lang="en-US" dirty="0"/>
          </a:p>
        </p:txBody>
      </p:sp>
      <p:sp>
        <p:nvSpPr>
          <p:cNvPr id="3" name="Content Placeholder 2"/>
          <p:cNvSpPr>
            <a:spLocks noGrp="1"/>
          </p:cNvSpPr>
          <p:nvPr>
            <p:ph sz="quarter" idx="1"/>
          </p:nvPr>
        </p:nvSpPr>
        <p:spPr/>
        <p:txBody>
          <a:bodyPr/>
          <a:lstStyle/>
          <a:p>
            <a:r>
              <a:rPr lang="en-US" dirty="0" smtClean="0"/>
              <a:t>16 year old, male screens positive as a result of routine screening for HIV at local community health care center.</a:t>
            </a:r>
          </a:p>
          <a:p>
            <a:pPr marL="0" indent="0">
              <a:buNone/>
            </a:pPr>
            <a:endParaRPr lang="en-US" dirty="0"/>
          </a:p>
          <a:p>
            <a:pPr marL="0" indent="0" algn="ctr">
              <a:buNone/>
            </a:pPr>
            <a:r>
              <a:rPr lang="en-US" dirty="0" smtClean="0"/>
              <a:t>Question: What is the patient linkage to care options?  </a:t>
            </a:r>
            <a:endParaRPr lang="en-US" dirty="0"/>
          </a:p>
        </p:txBody>
      </p:sp>
    </p:spTree>
    <p:extLst>
      <p:ext uri="{BB962C8B-B14F-4D97-AF65-F5344CB8AC3E}">
        <p14:creationId xmlns:p14="http://schemas.microsoft.com/office/powerpoint/2010/main" val="43034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15" descr="wordle 4.tiff"/>
          <p:cNvPicPr>
            <a:picLocks noGrp="1" noChangeAspect="1"/>
          </p:cNvPicPr>
          <p:nvPr>
            <p:ph sz="quarter" idx="1"/>
          </p:nvPr>
        </p:nvPicPr>
        <p:blipFill>
          <a:blip r:embed="rId3" cstate="email">
            <a:extLst>
              <a:ext uri="{28A0092B-C50C-407E-A947-70E740481C1C}">
                <a14:useLocalDpi xmlns:a14="http://schemas.microsoft.com/office/drawing/2010/main" val="0"/>
              </a:ext>
            </a:extLst>
          </a:blip>
          <a:srcRect t="-6249" b="-6249"/>
          <a:stretch>
            <a:fillRect/>
          </a:stretch>
        </p:blipFill>
        <p:spPr>
          <a:xfrm>
            <a:off x="1219200" y="990600"/>
            <a:ext cx="7543800" cy="5105400"/>
          </a:xfrm>
          <a:prstGeom prst="rect">
            <a:avLst/>
          </a:prstGeom>
        </p:spPr>
      </p:pic>
    </p:spTree>
    <p:extLst>
      <p:ext uri="{BB962C8B-B14F-4D97-AF65-F5344CB8AC3E}">
        <p14:creationId xmlns:p14="http://schemas.microsoft.com/office/powerpoint/2010/main" val="4249976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ACTION STEPS: What can your organization do?</a:t>
            </a:r>
            <a:endParaRPr lang="en-US" dirty="0"/>
          </a:p>
        </p:txBody>
      </p:sp>
      <p:sp>
        <p:nvSpPr>
          <p:cNvPr id="3" name="Content Placeholder 2"/>
          <p:cNvSpPr>
            <a:spLocks noGrp="1"/>
          </p:cNvSpPr>
          <p:nvPr>
            <p:ph sz="quarter" idx="1"/>
          </p:nvPr>
        </p:nvSpPr>
        <p:spPr/>
        <p:txBody>
          <a:bodyPr/>
          <a:lstStyle/>
          <a:p>
            <a:r>
              <a:rPr lang="en-US" dirty="0" smtClean="0"/>
              <a:t>Promote routine screening and linkage</a:t>
            </a:r>
          </a:p>
          <a:p>
            <a:endParaRPr lang="en-US" dirty="0"/>
          </a:p>
          <a:p>
            <a:r>
              <a:rPr lang="en-US" dirty="0" smtClean="0"/>
              <a:t>Increase awareness of adolescent rights to sexual health services for both parents and adolescents</a:t>
            </a:r>
          </a:p>
          <a:p>
            <a:endParaRPr lang="en-US" dirty="0"/>
          </a:p>
          <a:p>
            <a:r>
              <a:rPr lang="en-US" dirty="0" smtClean="0"/>
              <a:t>Advocate for comprehensive sex education</a:t>
            </a:r>
          </a:p>
          <a:p>
            <a:endParaRPr lang="en-US" dirty="0"/>
          </a:p>
          <a:p>
            <a:r>
              <a:rPr lang="en-US" dirty="0" smtClean="0"/>
              <a:t>Cultivate infrastructure adolescent HIV testing and linkage to care</a:t>
            </a:r>
            <a:endParaRPr lang="en-US" dirty="0"/>
          </a:p>
        </p:txBody>
      </p:sp>
    </p:spTree>
    <p:extLst>
      <p:ext uri="{BB962C8B-B14F-4D97-AF65-F5344CB8AC3E}">
        <p14:creationId xmlns:p14="http://schemas.microsoft.com/office/powerpoint/2010/main" val="1584782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Youth HIV in Metro Atlanta: Get Involved</a:t>
            </a:r>
            <a:endParaRPr lang="en-US" dirty="0"/>
          </a:p>
        </p:txBody>
      </p:sp>
      <p:sp>
        <p:nvSpPr>
          <p:cNvPr id="3" name="Text Placeholder 2"/>
          <p:cNvSpPr>
            <a:spLocks noGrp="1"/>
          </p:cNvSpPr>
          <p:nvPr>
            <p:ph type="body" idx="1"/>
          </p:nvPr>
        </p:nvSpPr>
        <p:spPr>
          <a:xfrm>
            <a:off x="301752" y="1524000"/>
            <a:ext cx="8534400" cy="4876800"/>
          </a:xfrm>
        </p:spPr>
        <p:txBody>
          <a:bodyPr>
            <a:noAutofit/>
          </a:bodyPr>
          <a:lstStyle/>
          <a:p>
            <a:r>
              <a:rPr lang="en-US" sz="2000" dirty="0" smtClean="0"/>
              <a:t>Atlanta Coalition for LGBTQ Youth (ACFLY) has an HIV subcommittee working to advocate for the following:</a:t>
            </a:r>
          </a:p>
          <a:p>
            <a:pPr lvl="1"/>
            <a:r>
              <a:rPr lang="en-US" sz="1500" dirty="0" smtClean="0"/>
              <a:t>Increasing awareness among young people and parents about HIV.</a:t>
            </a:r>
          </a:p>
          <a:p>
            <a:pPr lvl="2"/>
            <a:r>
              <a:rPr lang="en-US" sz="1300" dirty="0" smtClean="0"/>
              <a:t>Comprehensive sex </a:t>
            </a:r>
            <a:r>
              <a:rPr lang="en-US" sz="1300" dirty="0" err="1" smtClean="0"/>
              <a:t>ed</a:t>
            </a:r>
            <a:r>
              <a:rPr lang="en-US" sz="1300" dirty="0" smtClean="0"/>
              <a:t> advocacy </a:t>
            </a:r>
          </a:p>
          <a:p>
            <a:pPr lvl="2"/>
            <a:r>
              <a:rPr lang="en-US" sz="1300" dirty="0" smtClean="0"/>
              <a:t>Parent education</a:t>
            </a:r>
          </a:p>
          <a:p>
            <a:pPr lvl="1"/>
            <a:r>
              <a:rPr lang="en-US" sz="1500" dirty="0" smtClean="0"/>
              <a:t>Increasing awareness among AIDS Service Organizations and healthcare organizations about how to serve young people better.</a:t>
            </a:r>
          </a:p>
          <a:p>
            <a:pPr lvl="2"/>
            <a:r>
              <a:rPr lang="en-US" sz="1300" dirty="0" smtClean="0"/>
              <a:t>Education about GA laws and policies governing testing and treatment of minors</a:t>
            </a:r>
          </a:p>
          <a:p>
            <a:pPr lvl="2"/>
            <a:r>
              <a:rPr lang="en-US" sz="1300" dirty="0" smtClean="0"/>
              <a:t>Measuring the total number of HIV tests before and after </a:t>
            </a:r>
          </a:p>
          <a:p>
            <a:pPr lvl="1"/>
            <a:r>
              <a:rPr lang="en-US" sz="1500" dirty="0" smtClean="0"/>
              <a:t>Increasing awareness among youth-serving organizations about LGBTQ-specific competency</a:t>
            </a:r>
          </a:p>
          <a:p>
            <a:pPr lvl="2"/>
            <a:r>
              <a:rPr lang="en-US" sz="1300" dirty="0" smtClean="0"/>
              <a:t>Providing cultural competency trainings and  resources specific to youth-specific providers</a:t>
            </a:r>
            <a:endParaRPr lang="en-US" sz="1500" dirty="0" smtClean="0"/>
          </a:p>
          <a:p>
            <a:r>
              <a:rPr lang="en-US" sz="2000" dirty="0" smtClean="0"/>
              <a:t>Other ACFLY activities: LGBTQ youth housing</a:t>
            </a:r>
            <a:r>
              <a:rPr lang="en-US" sz="2000" dirty="0"/>
              <a:t> </a:t>
            </a:r>
            <a:r>
              <a:rPr lang="en-US" sz="2000" dirty="0" smtClean="0"/>
              <a:t>&amp; homelessness, healthcare access for LGBTQ youth, collaboration across sectors</a:t>
            </a:r>
          </a:p>
          <a:p>
            <a:pPr lvl="1"/>
            <a:r>
              <a:rPr lang="en-US" sz="1500" dirty="0" smtClean="0"/>
              <a:t>Next meeting + cultural competency training this Wednesday.</a:t>
            </a:r>
          </a:p>
        </p:txBody>
      </p:sp>
    </p:spTree>
    <p:extLst>
      <p:ext uri="{BB962C8B-B14F-4D97-AF65-F5344CB8AC3E}">
        <p14:creationId xmlns:p14="http://schemas.microsoft.com/office/powerpoint/2010/main" val="35326269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AIDS Day- Atlanta</a:t>
            </a:r>
            <a:endParaRPr lang="en-US" dirty="0"/>
          </a:p>
        </p:txBody>
      </p:sp>
      <p:sp>
        <p:nvSpPr>
          <p:cNvPr id="3" name="Text Placeholder 2"/>
          <p:cNvSpPr>
            <a:spLocks noGrp="1"/>
          </p:cNvSpPr>
          <p:nvPr>
            <p:ph type="body" idx="1"/>
          </p:nvPr>
        </p:nvSpPr>
        <p:spPr>
          <a:xfrm>
            <a:off x="301752" y="1524000"/>
            <a:ext cx="8534400" cy="4800600"/>
          </a:xfrm>
        </p:spPr>
        <p:txBody>
          <a:bodyPr>
            <a:normAutofit fontScale="92500" lnSpcReduction="10000"/>
          </a:bodyPr>
          <a:lstStyle/>
          <a:p>
            <a:r>
              <a:rPr lang="en-US" dirty="0" smtClean="0"/>
              <a:t>ACFLY organizations and others will host a youth-focused World AIDS Day 2014 (December 1</a:t>
            </a:r>
            <a:r>
              <a:rPr lang="en-US" baseline="30000" dirty="0" smtClean="0"/>
              <a:t>st</a:t>
            </a:r>
            <a:r>
              <a:rPr lang="en-US" dirty="0" smtClean="0"/>
              <a:t>)</a:t>
            </a:r>
          </a:p>
          <a:p>
            <a:r>
              <a:rPr lang="en-US" dirty="0" smtClean="0"/>
              <a:t>Global theme “Getting to Zero”</a:t>
            </a:r>
          </a:p>
          <a:p>
            <a:r>
              <a:rPr lang="en-US" dirty="0" smtClean="0"/>
              <a:t>Local theme: Young people have a right to learn about HIV, get tested for HIV, treated for HIV, and live free from HIV stigma.</a:t>
            </a:r>
          </a:p>
          <a:p>
            <a:r>
              <a:rPr lang="en-US" dirty="0" smtClean="0"/>
              <a:t>Four tiers of events:</a:t>
            </a:r>
          </a:p>
          <a:p>
            <a:pPr lvl="1"/>
            <a:r>
              <a:rPr lang="en-US" dirty="0" smtClean="0"/>
              <a:t>High school &amp; college performing arts and PSA competitions</a:t>
            </a:r>
          </a:p>
          <a:p>
            <a:pPr lvl="1"/>
            <a:r>
              <a:rPr lang="en-US" dirty="0" smtClean="0"/>
              <a:t>Legislators’ breakfast to inform policymakers of youth HIV</a:t>
            </a:r>
          </a:p>
          <a:p>
            <a:pPr lvl="1"/>
            <a:r>
              <a:rPr lang="en-US" dirty="0" smtClean="0"/>
              <a:t>Parent HIV education workshops</a:t>
            </a:r>
          </a:p>
          <a:p>
            <a:pPr lvl="1"/>
            <a:r>
              <a:rPr lang="en-US" dirty="0" smtClean="0"/>
              <a:t>ASO workshops to improve youth-specific services.</a:t>
            </a:r>
          </a:p>
          <a:p>
            <a:r>
              <a:rPr lang="en-US" dirty="0" smtClean="0"/>
              <a:t>Contact me to get involved: Emily.Brown2@Emory.edu</a:t>
            </a:r>
            <a:endParaRPr lang="en-US" dirty="0"/>
          </a:p>
        </p:txBody>
      </p:sp>
    </p:spTree>
    <p:extLst>
      <p:ext uri="{BB962C8B-B14F-4D97-AF65-F5344CB8AC3E}">
        <p14:creationId xmlns:p14="http://schemas.microsoft.com/office/powerpoint/2010/main" val="2272336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Youth HIV in Metro Atlanta: The basics</a:t>
            </a:r>
            <a:endParaRPr lang="en-US" dirty="0"/>
          </a:p>
        </p:txBody>
      </p:sp>
      <p:sp>
        <p:nvSpPr>
          <p:cNvPr id="3" name="Text Placeholder 2"/>
          <p:cNvSpPr>
            <a:spLocks noGrp="1"/>
          </p:cNvSpPr>
          <p:nvPr>
            <p:ph type="body" idx="1"/>
          </p:nvPr>
        </p:nvSpPr>
        <p:spPr/>
        <p:txBody>
          <a:bodyPr>
            <a:noAutofit/>
          </a:bodyPr>
          <a:lstStyle/>
          <a:p>
            <a:r>
              <a:rPr lang="en-US" sz="2000" dirty="0" smtClean="0"/>
              <a:t>From 2008-2012, 4,423 youth ages 13-24 were diagnosed with HIV  in the Atlanta EMA.</a:t>
            </a:r>
          </a:p>
          <a:p>
            <a:r>
              <a:rPr lang="en-US" sz="2000" dirty="0" smtClean="0"/>
              <a:t>13-24 year olds represented nearly a quarter of all new HIV infections in the Atlanta EMA in 2011.</a:t>
            </a:r>
          </a:p>
          <a:p>
            <a:r>
              <a:rPr lang="en-US" sz="2000" dirty="0" smtClean="0"/>
              <a:t>Youth with HIV are the least likely age group to be linked to HIV medical care and take medication to treat HIV.</a:t>
            </a:r>
          </a:p>
          <a:p>
            <a:r>
              <a:rPr lang="en-US" sz="2000" dirty="0" smtClean="0"/>
              <a:t>A recent study showed that young, Black, gay men in Atlanta have a 60% of contracting HIV before age 30.</a:t>
            </a:r>
          </a:p>
          <a:p>
            <a:pPr lvl="1"/>
            <a:r>
              <a:rPr lang="en-US" sz="1600" dirty="0" smtClean="0"/>
              <a:t>Racial differences in HIV risk are more attributable to structural factors than differences in behavior. </a:t>
            </a:r>
          </a:p>
          <a:p>
            <a:r>
              <a:rPr lang="en-US" sz="2000" dirty="0" smtClean="0"/>
              <a:t>Metro Atlanta has high rates of STIs, homelessness, poverty and income inequality relative to many other cities.</a:t>
            </a:r>
            <a:endParaRPr lang="en-US" sz="2000" dirty="0"/>
          </a:p>
        </p:txBody>
      </p:sp>
    </p:spTree>
    <p:extLst>
      <p:ext uri="{BB962C8B-B14F-4D97-AF65-F5344CB8AC3E}">
        <p14:creationId xmlns:p14="http://schemas.microsoft.com/office/powerpoint/2010/main" val="2887734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1027"/>
            <a:ext cx="8305800" cy="990600"/>
          </a:xfrm>
        </p:spPr>
        <p:txBody>
          <a:bodyPr>
            <a:normAutofit fontScale="90000"/>
          </a:bodyPr>
          <a:lstStyle/>
          <a:p>
            <a:r>
              <a:rPr lang="en-US" sz="4000" dirty="0" smtClean="0"/>
              <a:t>Youth </a:t>
            </a:r>
            <a:r>
              <a:rPr lang="en-US" sz="4000" dirty="0" err="1" smtClean="0"/>
              <a:t>Dx</a:t>
            </a:r>
            <a:r>
              <a:rPr lang="en-US" sz="4000" dirty="0" smtClean="0"/>
              <a:t> </a:t>
            </a:r>
            <a:r>
              <a:rPr lang="en-US" sz="4000" dirty="0"/>
              <a:t>with HIV in Metro Atlanta </a:t>
            </a:r>
            <a:r>
              <a:rPr lang="en-US" sz="4000" dirty="0" smtClean="0"/>
              <a:t/>
            </a:r>
            <a:br>
              <a:rPr lang="en-US" sz="4000" dirty="0" smtClean="0"/>
            </a:br>
            <a:r>
              <a:rPr lang="en-US" sz="2200" dirty="0" smtClean="0"/>
              <a:t>(</a:t>
            </a:r>
            <a:r>
              <a:rPr lang="en-US" sz="2200" dirty="0"/>
              <a:t>Est. New </a:t>
            </a:r>
            <a:r>
              <a:rPr lang="en-US" sz="2200" dirty="0" err="1"/>
              <a:t>Dx</a:t>
            </a:r>
            <a:r>
              <a:rPr lang="en-US" sz="2200" dirty="0"/>
              <a:t> </a:t>
            </a:r>
            <a:r>
              <a:rPr lang="en-US" sz="2200" dirty="0" smtClean="0"/>
              <a:t>2008-2012 among 13-24 y/o- GDPH- N=4423)</a:t>
            </a:r>
            <a:endParaRPr lang="en-US" sz="2200" dirty="0"/>
          </a:p>
        </p:txBody>
      </p:sp>
      <p:graphicFrame>
        <p:nvGraphicFramePr>
          <p:cNvPr id="4" name="Chart 3"/>
          <p:cNvGraphicFramePr>
            <a:graphicFrameLocks/>
          </p:cNvGraphicFramePr>
          <p:nvPr>
            <p:extLst>
              <p:ext uri="{D42A27DB-BD31-4B8C-83A1-F6EECF244321}">
                <p14:modId xmlns:p14="http://schemas.microsoft.com/office/powerpoint/2010/main" val="2420200551"/>
              </p:ext>
            </p:extLst>
          </p:nvPr>
        </p:nvGraphicFramePr>
        <p:xfrm>
          <a:off x="176740" y="3834264"/>
          <a:ext cx="2345859" cy="263288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447800" y="4800600"/>
            <a:ext cx="744824" cy="1077218"/>
          </a:xfrm>
          <a:prstGeom prst="rect">
            <a:avLst/>
          </a:prstGeom>
          <a:noFill/>
        </p:spPr>
        <p:txBody>
          <a:bodyPr wrap="square" rtlCol="0">
            <a:spAutoFit/>
          </a:bodyPr>
          <a:lstStyle/>
          <a:p>
            <a:r>
              <a:rPr lang="en-US" sz="1600" b="1" dirty="0">
                <a:solidFill>
                  <a:srgbClr val="000000"/>
                </a:solidFill>
              </a:rPr>
              <a:t>Male</a:t>
            </a:r>
          </a:p>
          <a:p>
            <a:r>
              <a:rPr lang="en-US" sz="1600" b="1" dirty="0">
                <a:solidFill>
                  <a:srgbClr val="000000"/>
                </a:solidFill>
              </a:rPr>
              <a:t>N= 3380</a:t>
            </a:r>
          </a:p>
          <a:p>
            <a:r>
              <a:rPr lang="en-US" sz="1600" b="1" dirty="0">
                <a:solidFill>
                  <a:srgbClr val="000000"/>
                </a:solidFill>
              </a:rPr>
              <a:t>77%</a:t>
            </a:r>
          </a:p>
        </p:txBody>
      </p:sp>
      <p:sp>
        <p:nvSpPr>
          <p:cNvPr id="6" name="TextBox 5"/>
          <p:cNvSpPr txBox="1"/>
          <p:nvPr/>
        </p:nvSpPr>
        <p:spPr>
          <a:xfrm>
            <a:off x="643886" y="4334248"/>
            <a:ext cx="880114" cy="738664"/>
          </a:xfrm>
          <a:prstGeom prst="rect">
            <a:avLst/>
          </a:prstGeom>
          <a:noFill/>
        </p:spPr>
        <p:txBody>
          <a:bodyPr wrap="square" rtlCol="0">
            <a:spAutoFit/>
          </a:bodyPr>
          <a:lstStyle/>
          <a:p>
            <a:r>
              <a:rPr lang="en-US" sz="1400" b="1" dirty="0">
                <a:solidFill>
                  <a:srgbClr val="000000"/>
                </a:solidFill>
              </a:rPr>
              <a:t>Female</a:t>
            </a:r>
          </a:p>
          <a:p>
            <a:r>
              <a:rPr lang="en-US" sz="1400" b="1" dirty="0">
                <a:solidFill>
                  <a:srgbClr val="000000"/>
                </a:solidFill>
              </a:rPr>
              <a:t>N= 1032</a:t>
            </a:r>
          </a:p>
          <a:p>
            <a:r>
              <a:rPr lang="en-US" sz="1400" b="1" dirty="0">
                <a:solidFill>
                  <a:srgbClr val="000000"/>
                </a:solidFill>
              </a:rPr>
              <a:t>23%</a:t>
            </a:r>
          </a:p>
        </p:txBody>
      </p:sp>
      <p:graphicFrame>
        <p:nvGraphicFramePr>
          <p:cNvPr id="8" name="Chart 7"/>
          <p:cNvGraphicFramePr>
            <a:graphicFrameLocks/>
          </p:cNvGraphicFramePr>
          <p:nvPr>
            <p:extLst>
              <p:ext uri="{D42A27DB-BD31-4B8C-83A1-F6EECF244321}">
                <p14:modId xmlns:p14="http://schemas.microsoft.com/office/powerpoint/2010/main" val="865277383"/>
              </p:ext>
            </p:extLst>
          </p:nvPr>
        </p:nvGraphicFramePr>
        <p:xfrm>
          <a:off x="3268028" y="1990793"/>
          <a:ext cx="2452577" cy="466715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745772" y="3491928"/>
            <a:ext cx="1285875" cy="646331"/>
          </a:xfrm>
          <a:prstGeom prst="rect">
            <a:avLst/>
          </a:prstGeom>
          <a:noFill/>
        </p:spPr>
        <p:txBody>
          <a:bodyPr wrap="square" rtlCol="0">
            <a:spAutoFit/>
          </a:bodyPr>
          <a:lstStyle/>
          <a:p>
            <a:pPr algn="ctr"/>
            <a:r>
              <a:rPr lang="en-US" b="1" dirty="0"/>
              <a:t>Sex at Birth</a:t>
            </a:r>
          </a:p>
        </p:txBody>
      </p:sp>
      <p:sp>
        <p:nvSpPr>
          <p:cNvPr id="10" name="TextBox 9"/>
          <p:cNvSpPr txBox="1"/>
          <p:nvPr/>
        </p:nvSpPr>
        <p:spPr>
          <a:xfrm>
            <a:off x="3359603" y="1638703"/>
            <a:ext cx="2424794" cy="369332"/>
          </a:xfrm>
          <a:prstGeom prst="rect">
            <a:avLst/>
          </a:prstGeom>
          <a:noFill/>
        </p:spPr>
        <p:txBody>
          <a:bodyPr wrap="square" rtlCol="0">
            <a:spAutoFit/>
          </a:bodyPr>
          <a:lstStyle/>
          <a:p>
            <a:pPr algn="ctr"/>
            <a:r>
              <a:rPr lang="en-US" b="1" dirty="0" smtClean="0"/>
              <a:t>Race</a:t>
            </a:r>
            <a:endParaRPr lang="en-US" b="1" dirty="0"/>
          </a:p>
        </p:txBody>
      </p:sp>
      <p:graphicFrame>
        <p:nvGraphicFramePr>
          <p:cNvPr id="11" name="Chart 10"/>
          <p:cNvGraphicFramePr>
            <a:graphicFrameLocks/>
          </p:cNvGraphicFramePr>
          <p:nvPr>
            <p:extLst>
              <p:ext uri="{D42A27DB-BD31-4B8C-83A1-F6EECF244321}">
                <p14:modId xmlns:p14="http://schemas.microsoft.com/office/powerpoint/2010/main" val="1785317553"/>
              </p:ext>
            </p:extLst>
          </p:nvPr>
        </p:nvGraphicFramePr>
        <p:xfrm>
          <a:off x="4946277" y="3522154"/>
          <a:ext cx="3973449" cy="3293532"/>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6121021" y="3276600"/>
            <a:ext cx="2098343" cy="369332"/>
          </a:xfrm>
          <a:prstGeom prst="rect">
            <a:avLst/>
          </a:prstGeom>
          <a:noFill/>
        </p:spPr>
        <p:txBody>
          <a:bodyPr wrap="square" rtlCol="0">
            <a:spAutoFit/>
          </a:bodyPr>
          <a:lstStyle/>
          <a:p>
            <a:pPr algn="ctr"/>
            <a:r>
              <a:rPr lang="en-US" b="1" dirty="0" smtClean="0"/>
              <a:t>Transmission</a:t>
            </a:r>
            <a:endParaRPr lang="en-US" b="1" dirty="0"/>
          </a:p>
        </p:txBody>
      </p:sp>
      <p:sp>
        <p:nvSpPr>
          <p:cNvPr id="13" name="Rounded Rectangular Callout 12"/>
          <p:cNvSpPr/>
          <p:nvPr/>
        </p:nvSpPr>
        <p:spPr>
          <a:xfrm>
            <a:off x="508149" y="1353475"/>
            <a:ext cx="2248469" cy="1654759"/>
          </a:xfrm>
          <a:prstGeom prst="wedgeRoundRectCallout">
            <a:avLst>
              <a:gd name="adj1" fmla="val 46087"/>
              <a:gd name="adj2" fmla="val 55077"/>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Metro Atlanta youth with HIV are disproportionately African-American and male</a:t>
            </a:r>
            <a:endParaRPr lang="en-US" sz="1600" dirty="0">
              <a:solidFill>
                <a:schemeClr val="tx1"/>
              </a:solidFill>
            </a:endParaRPr>
          </a:p>
        </p:txBody>
      </p:sp>
      <p:sp>
        <p:nvSpPr>
          <p:cNvPr id="14" name="Rounded Rectangular Callout 13"/>
          <p:cNvSpPr/>
          <p:nvPr/>
        </p:nvSpPr>
        <p:spPr>
          <a:xfrm>
            <a:off x="6303329" y="1676400"/>
            <a:ext cx="2248469" cy="1310476"/>
          </a:xfrm>
          <a:prstGeom prst="wedgeRoundRectCallout">
            <a:avLst>
              <a:gd name="adj1" fmla="val -23109"/>
              <a:gd name="adj2" fmla="val 64974"/>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000000"/>
                </a:solidFill>
              </a:rPr>
              <a:t>Many infections occur as a result of male-to-male sexual contact</a:t>
            </a:r>
            <a:endParaRPr lang="en-US" sz="1600" dirty="0">
              <a:solidFill>
                <a:srgbClr val="000000"/>
              </a:solidFill>
            </a:endParaRPr>
          </a:p>
        </p:txBody>
      </p:sp>
    </p:spTree>
    <p:extLst>
      <p:ext uri="{BB962C8B-B14F-4D97-AF65-F5344CB8AC3E}">
        <p14:creationId xmlns:p14="http://schemas.microsoft.com/office/powerpoint/2010/main" val="2459703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990600"/>
          </a:xfrm>
        </p:spPr>
        <p:txBody>
          <a:bodyPr>
            <a:noAutofit/>
          </a:bodyPr>
          <a:lstStyle/>
          <a:p>
            <a:r>
              <a:rPr lang="en-US" sz="2800" b="1" dirty="0"/>
              <a:t>Adults and adolescents diagnosed with HIV infection, by age (years), Atlanta EMA 2011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77983957"/>
              </p:ext>
            </p:extLst>
          </p:nvPr>
        </p:nvGraphicFramePr>
        <p:xfrm>
          <a:off x="762001" y="1524000"/>
          <a:ext cx="7543800" cy="3404590"/>
        </p:xfrm>
        <a:graphic>
          <a:graphicData uri="http://schemas.openxmlformats.org/drawingml/2006/table">
            <a:tbl>
              <a:tblPr firstRow="1" bandRow="1">
                <a:tableStyleId>{5C22544A-7EE6-4342-B048-85BDC9FD1C3A}</a:tableStyleId>
              </a:tblPr>
              <a:tblGrid>
                <a:gridCol w="1663974"/>
                <a:gridCol w="782846"/>
                <a:gridCol w="640511"/>
                <a:gridCol w="640511"/>
                <a:gridCol w="569343"/>
                <a:gridCol w="569343"/>
                <a:gridCol w="640511"/>
                <a:gridCol w="640511"/>
                <a:gridCol w="698125"/>
                <a:gridCol w="698125"/>
              </a:tblGrid>
              <a:tr h="990600">
                <a:tc>
                  <a:txBody>
                    <a:bodyPr/>
                    <a:lstStyle/>
                    <a:p>
                      <a:pPr algn="ctr"/>
                      <a:endParaRPr lang="en-US" sz="1600" dirty="0" smtClean="0"/>
                    </a:p>
                    <a:p>
                      <a:pPr algn="ctr"/>
                      <a:r>
                        <a:rPr lang="en-US" sz="1600" dirty="0" smtClean="0"/>
                        <a:t>Age</a:t>
                      </a:r>
                      <a:r>
                        <a:rPr lang="en-US" sz="1600" baseline="0" dirty="0" smtClean="0"/>
                        <a:t> at diagnosis (years)</a:t>
                      </a:r>
                      <a:endParaRPr lang="en-US" sz="1600" dirty="0"/>
                    </a:p>
                  </a:txBody>
                  <a:tcPr marL="68580" marR="68580"/>
                </a:tc>
                <a:tc>
                  <a:txBody>
                    <a:bodyPr/>
                    <a:lstStyle/>
                    <a:p>
                      <a:pPr algn="ctr"/>
                      <a:endParaRPr lang="en-US" sz="1600" dirty="0" smtClean="0"/>
                    </a:p>
                    <a:p>
                      <a:pPr algn="ctr"/>
                      <a:r>
                        <a:rPr lang="en-US" sz="1600" dirty="0" smtClean="0"/>
                        <a:t>N</a:t>
                      </a:r>
                      <a:endParaRPr lang="en-US" sz="1600" dirty="0"/>
                    </a:p>
                  </a:txBody>
                  <a:tcPr marL="68580" marR="68580"/>
                </a:tc>
                <a:tc gridSpan="2">
                  <a:txBody>
                    <a:bodyPr/>
                    <a:lstStyle/>
                    <a:p>
                      <a:pPr algn="ctr"/>
                      <a:endParaRPr lang="en-US" sz="1600" dirty="0" smtClean="0"/>
                    </a:p>
                    <a:p>
                      <a:pPr algn="ctr"/>
                      <a:r>
                        <a:rPr lang="en-US" sz="1600" dirty="0" smtClean="0"/>
                        <a:t>Linked</a:t>
                      </a:r>
                    </a:p>
                    <a:p>
                      <a:pPr algn="ctr"/>
                      <a:r>
                        <a:rPr lang="en-US" sz="1600" dirty="0" smtClean="0"/>
                        <a:t>N      (%)</a:t>
                      </a:r>
                    </a:p>
                  </a:txBody>
                  <a:tcPr marL="68580" marR="68580"/>
                </a:tc>
                <a:tc hMerge="1">
                  <a:txBody>
                    <a:bodyPr/>
                    <a:lstStyle/>
                    <a:p>
                      <a:endParaRPr lang="en-US"/>
                    </a:p>
                  </a:txBody>
                  <a:tcPr/>
                </a:tc>
                <a:tc gridSpan="2">
                  <a:txBody>
                    <a:bodyPr/>
                    <a:lstStyle/>
                    <a:p>
                      <a:pPr algn="ctr"/>
                      <a:endParaRPr lang="en-US" sz="1600" dirty="0" smtClean="0"/>
                    </a:p>
                    <a:p>
                      <a:pPr algn="ctr"/>
                      <a:r>
                        <a:rPr lang="en-US" sz="1600" dirty="0" smtClean="0"/>
                        <a:t>Engaged </a:t>
                      </a:r>
                    </a:p>
                    <a:p>
                      <a:pPr algn="ctr"/>
                      <a:r>
                        <a:rPr lang="en-US" sz="1600" dirty="0" smtClean="0"/>
                        <a:t>N      (%)</a:t>
                      </a:r>
                    </a:p>
                  </a:txBody>
                  <a:tcPr marL="68580" marR="68580"/>
                </a:tc>
                <a:tc hMerge="1">
                  <a:txBody>
                    <a:bodyPr/>
                    <a:lstStyle/>
                    <a:p>
                      <a:endParaRPr lang="en-US"/>
                    </a:p>
                  </a:txBody>
                  <a:tcPr/>
                </a:tc>
                <a:tc gridSpan="2">
                  <a:txBody>
                    <a:bodyPr/>
                    <a:lstStyle/>
                    <a:p>
                      <a:pPr algn="ctr"/>
                      <a:endParaRPr lang="en-US" sz="1600" dirty="0" smtClean="0"/>
                    </a:p>
                    <a:p>
                      <a:pPr algn="ctr"/>
                      <a:r>
                        <a:rPr lang="en-US" sz="1600" dirty="0" smtClean="0"/>
                        <a:t>Retained</a:t>
                      </a:r>
                      <a:r>
                        <a:rPr lang="en-US" sz="1600" baseline="0" dirty="0" smtClean="0"/>
                        <a:t> </a:t>
                      </a:r>
                      <a:endParaRPr lang="en-US" sz="16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N      (%)</a:t>
                      </a:r>
                    </a:p>
                  </a:txBody>
                  <a:tcPr marL="68580" marR="68580"/>
                </a:tc>
                <a:tc hMerge="1">
                  <a:txBody>
                    <a:bodyPr/>
                    <a:lstStyle/>
                    <a:p>
                      <a:endParaRPr lang="en-US"/>
                    </a:p>
                  </a:txBody>
                  <a:tcPr/>
                </a:tc>
                <a:tc gridSpan="2">
                  <a:txBody>
                    <a:bodyPr/>
                    <a:lstStyle/>
                    <a:p>
                      <a:pPr algn="ctr"/>
                      <a:r>
                        <a:rPr lang="en-US" sz="1600" dirty="0" smtClean="0"/>
                        <a:t>Viral</a:t>
                      </a:r>
                      <a:r>
                        <a:rPr lang="en-US" sz="1600" baseline="0" dirty="0" smtClean="0"/>
                        <a:t> suppression</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N      (%)</a:t>
                      </a:r>
                    </a:p>
                  </a:txBody>
                  <a:tcPr marL="68580" marR="68580"/>
                </a:tc>
                <a:tc hMerge="1">
                  <a:txBody>
                    <a:bodyPr/>
                    <a:lstStyle/>
                    <a:p>
                      <a:endParaRPr lang="en-US"/>
                    </a:p>
                  </a:txBody>
                  <a:tcPr/>
                </a:tc>
              </a:tr>
              <a:tr h="467558">
                <a:tc>
                  <a:txBody>
                    <a:bodyPr/>
                    <a:lstStyle/>
                    <a:p>
                      <a:r>
                        <a:rPr lang="en-US" sz="1400" dirty="0" smtClean="0"/>
                        <a:t>13-24</a:t>
                      </a:r>
                      <a:endParaRPr lang="en-US" sz="1400" dirty="0"/>
                    </a:p>
                  </a:txBody>
                  <a:tcPr marL="68580" marR="68580"/>
                </a:tc>
                <a:tc>
                  <a:txBody>
                    <a:bodyPr/>
                    <a:lstStyle/>
                    <a:p>
                      <a:pPr algn="r"/>
                      <a:r>
                        <a:rPr lang="en-US" sz="1400" dirty="0" smtClean="0"/>
                        <a:t>420</a:t>
                      </a:r>
                      <a:endParaRPr lang="en-US" sz="1400" dirty="0"/>
                    </a:p>
                  </a:txBody>
                  <a:tcPr marL="68580" marR="68580"/>
                </a:tc>
                <a:tc>
                  <a:txBody>
                    <a:bodyPr/>
                    <a:lstStyle/>
                    <a:p>
                      <a:pPr algn="r"/>
                      <a:r>
                        <a:rPr lang="en-US" sz="1400" dirty="0" smtClean="0"/>
                        <a:t>211</a:t>
                      </a:r>
                      <a:endParaRPr lang="en-US" sz="1400" dirty="0"/>
                    </a:p>
                  </a:txBody>
                  <a:tcPr marL="68580" marR="68580"/>
                </a:tc>
                <a:tc>
                  <a:txBody>
                    <a:bodyPr/>
                    <a:lstStyle/>
                    <a:p>
                      <a:pPr algn="r"/>
                      <a:r>
                        <a:rPr lang="en-US" sz="1400" dirty="0" smtClean="0"/>
                        <a:t>50%</a:t>
                      </a:r>
                      <a:endParaRPr lang="en-US" sz="1400" dirty="0"/>
                    </a:p>
                  </a:txBody>
                  <a:tcPr marL="68580" marR="68580"/>
                </a:tc>
                <a:tc>
                  <a:txBody>
                    <a:bodyPr/>
                    <a:lstStyle/>
                    <a:p>
                      <a:pPr algn="r"/>
                      <a:r>
                        <a:rPr lang="en-US" sz="1400" dirty="0" smtClean="0"/>
                        <a:t>255</a:t>
                      </a:r>
                      <a:endParaRPr lang="en-US" sz="1400" dirty="0"/>
                    </a:p>
                  </a:txBody>
                  <a:tcPr marL="68580" marR="68580"/>
                </a:tc>
                <a:tc>
                  <a:txBody>
                    <a:bodyPr/>
                    <a:lstStyle/>
                    <a:p>
                      <a:pPr algn="r"/>
                      <a:r>
                        <a:rPr lang="en-US" sz="1400" dirty="0" smtClean="0"/>
                        <a:t>61%</a:t>
                      </a:r>
                      <a:endParaRPr lang="en-US" sz="1400" dirty="0"/>
                    </a:p>
                  </a:txBody>
                  <a:tcPr marL="68580" marR="68580"/>
                </a:tc>
                <a:tc>
                  <a:txBody>
                    <a:bodyPr/>
                    <a:lstStyle/>
                    <a:p>
                      <a:pPr algn="r"/>
                      <a:r>
                        <a:rPr lang="en-US" sz="1400" dirty="0" smtClean="0"/>
                        <a:t>155</a:t>
                      </a:r>
                      <a:endParaRPr lang="en-US" sz="1400" dirty="0"/>
                    </a:p>
                  </a:txBody>
                  <a:tcPr marL="68580" marR="68580"/>
                </a:tc>
                <a:tc>
                  <a:txBody>
                    <a:bodyPr/>
                    <a:lstStyle/>
                    <a:p>
                      <a:pPr algn="r"/>
                      <a:r>
                        <a:rPr lang="en-US" sz="1400" dirty="0" smtClean="0"/>
                        <a:t>37%</a:t>
                      </a:r>
                      <a:endParaRPr lang="en-US" sz="1400" dirty="0"/>
                    </a:p>
                  </a:txBody>
                  <a:tcPr marL="68580" marR="68580"/>
                </a:tc>
                <a:tc>
                  <a:txBody>
                    <a:bodyPr/>
                    <a:lstStyle/>
                    <a:p>
                      <a:pPr algn="r"/>
                      <a:r>
                        <a:rPr lang="en-US" sz="1400" dirty="0" smtClean="0"/>
                        <a:t>138</a:t>
                      </a:r>
                      <a:endParaRPr lang="en-US" sz="1400" dirty="0"/>
                    </a:p>
                  </a:txBody>
                  <a:tcPr marL="68580" marR="68580"/>
                </a:tc>
                <a:tc>
                  <a:txBody>
                    <a:bodyPr/>
                    <a:lstStyle/>
                    <a:p>
                      <a:pPr algn="r"/>
                      <a:r>
                        <a:rPr lang="en-US" sz="1400" dirty="0" smtClean="0"/>
                        <a:t>33%</a:t>
                      </a:r>
                      <a:endParaRPr lang="en-US" sz="1400" dirty="0"/>
                    </a:p>
                  </a:txBody>
                  <a:tcPr marL="68580" marR="68580"/>
                </a:tc>
              </a:tr>
              <a:tr h="467558">
                <a:tc>
                  <a:txBody>
                    <a:bodyPr/>
                    <a:lstStyle/>
                    <a:p>
                      <a:r>
                        <a:rPr lang="en-US" sz="1400" dirty="0" smtClean="0"/>
                        <a:t>25-34</a:t>
                      </a:r>
                      <a:endParaRPr lang="en-US" sz="1400" dirty="0"/>
                    </a:p>
                  </a:txBody>
                  <a:tcPr marL="68580" marR="68580"/>
                </a:tc>
                <a:tc>
                  <a:txBody>
                    <a:bodyPr/>
                    <a:lstStyle/>
                    <a:p>
                      <a:pPr algn="r"/>
                      <a:r>
                        <a:rPr lang="en-US" sz="1400" dirty="0" smtClean="0"/>
                        <a:t>561</a:t>
                      </a:r>
                      <a:endParaRPr lang="en-US" sz="1400" dirty="0"/>
                    </a:p>
                  </a:txBody>
                  <a:tcPr marL="68580" marR="68580"/>
                </a:tc>
                <a:tc>
                  <a:txBody>
                    <a:bodyPr/>
                    <a:lstStyle/>
                    <a:p>
                      <a:pPr algn="r"/>
                      <a:r>
                        <a:rPr lang="en-US" sz="1400" dirty="0" smtClean="0"/>
                        <a:t>326</a:t>
                      </a:r>
                      <a:endParaRPr lang="en-US" sz="1400" dirty="0"/>
                    </a:p>
                  </a:txBody>
                  <a:tcPr marL="68580" marR="68580"/>
                </a:tc>
                <a:tc>
                  <a:txBody>
                    <a:bodyPr/>
                    <a:lstStyle/>
                    <a:p>
                      <a:pPr algn="r"/>
                      <a:r>
                        <a:rPr lang="en-US" sz="1400" dirty="0" smtClean="0"/>
                        <a:t>58%</a:t>
                      </a:r>
                      <a:endParaRPr lang="en-US" sz="1400" dirty="0"/>
                    </a:p>
                  </a:txBody>
                  <a:tcPr marL="68580" marR="68580"/>
                </a:tc>
                <a:tc>
                  <a:txBody>
                    <a:bodyPr/>
                    <a:lstStyle/>
                    <a:p>
                      <a:pPr algn="r"/>
                      <a:r>
                        <a:rPr lang="en-US" sz="1400" dirty="0" smtClean="0"/>
                        <a:t>367</a:t>
                      </a:r>
                      <a:endParaRPr lang="en-US" sz="1400" dirty="0"/>
                    </a:p>
                  </a:txBody>
                  <a:tcPr marL="68580" marR="68580"/>
                </a:tc>
                <a:tc>
                  <a:txBody>
                    <a:bodyPr/>
                    <a:lstStyle/>
                    <a:p>
                      <a:pPr algn="r"/>
                      <a:r>
                        <a:rPr lang="en-US" sz="1400" dirty="0" smtClean="0"/>
                        <a:t>65%</a:t>
                      </a:r>
                      <a:endParaRPr lang="en-US" sz="1400" dirty="0"/>
                    </a:p>
                  </a:txBody>
                  <a:tcPr marL="68580" marR="68580"/>
                </a:tc>
                <a:tc>
                  <a:txBody>
                    <a:bodyPr/>
                    <a:lstStyle/>
                    <a:p>
                      <a:pPr algn="r"/>
                      <a:r>
                        <a:rPr lang="en-US" sz="1400" dirty="0" smtClean="0"/>
                        <a:t>264</a:t>
                      </a:r>
                      <a:endParaRPr lang="en-US" sz="1400" dirty="0"/>
                    </a:p>
                  </a:txBody>
                  <a:tcPr marL="68580" marR="68580"/>
                </a:tc>
                <a:tc>
                  <a:txBody>
                    <a:bodyPr/>
                    <a:lstStyle/>
                    <a:p>
                      <a:pPr algn="r"/>
                      <a:r>
                        <a:rPr lang="en-US" sz="1400" dirty="0" smtClean="0"/>
                        <a:t>47%</a:t>
                      </a:r>
                      <a:endParaRPr lang="en-US" sz="1400" dirty="0"/>
                    </a:p>
                  </a:txBody>
                  <a:tcPr marL="68580" marR="68580"/>
                </a:tc>
                <a:tc>
                  <a:txBody>
                    <a:bodyPr/>
                    <a:lstStyle/>
                    <a:p>
                      <a:pPr algn="r"/>
                      <a:r>
                        <a:rPr lang="en-US" sz="1400" dirty="0" smtClean="0"/>
                        <a:t>239</a:t>
                      </a:r>
                      <a:endParaRPr lang="en-US" sz="1400" dirty="0"/>
                    </a:p>
                  </a:txBody>
                  <a:tcPr marL="68580" marR="68580"/>
                </a:tc>
                <a:tc>
                  <a:txBody>
                    <a:bodyPr/>
                    <a:lstStyle/>
                    <a:p>
                      <a:pPr algn="r"/>
                      <a:r>
                        <a:rPr lang="en-US" sz="1400" dirty="0" smtClean="0"/>
                        <a:t>43%</a:t>
                      </a:r>
                      <a:endParaRPr lang="en-US" sz="1400" dirty="0"/>
                    </a:p>
                  </a:txBody>
                  <a:tcPr marL="68580" marR="68580"/>
                </a:tc>
              </a:tr>
              <a:tr h="467558">
                <a:tc>
                  <a:txBody>
                    <a:bodyPr/>
                    <a:lstStyle/>
                    <a:p>
                      <a:r>
                        <a:rPr lang="en-US" sz="1400" dirty="0" smtClean="0"/>
                        <a:t>35-44</a:t>
                      </a:r>
                      <a:endParaRPr lang="en-US" sz="1400" dirty="0"/>
                    </a:p>
                  </a:txBody>
                  <a:tcPr marL="68580" marR="68580"/>
                </a:tc>
                <a:tc>
                  <a:txBody>
                    <a:bodyPr/>
                    <a:lstStyle/>
                    <a:p>
                      <a:pPr algn="r"/>
                      <a:r>
                        <a:rPr lang="en-US" sz="1400" dirty="0" smtClean="0"/>
                        <a:t>442</a:t>
                      </a:r>
                      <a:endParaRPr lang="en-US" sz="1400" dirty="0"/>
                    </a:p>
                  </a:txBody>
                  <a:tcPr marL="68580" marR="68580"/>
                </a:tc>
                <a:tc>
                  <a:txBody>
                    <a:bodyPr/>
                    <a:lstStyle/>
                    <a:p>
                      <a:pPr algn="r"/>
                      <a:r>
                        <a:rPr lang="en-US" sz="1400" dirty="0" smtClean="0"/>
                        <a:t>290</a:t>
                      </a:r>
                      <a:endParaRPr lang="en-US" sz="1400" dirty="0"/>
                    </a:p>
                  </a:txBody>
                  <a:tcPr marL="68580" marR="68580"/>
                </a:tc>
                <a:tc>
                  <a:txBody>
                    <a:bodyPr/>
                    <a:lstStyle/>
                    <a:p>
                      <a:pPr algn="r"/>
                      <a:r>
                        <a:rPr lang="en-US" sz="1400" dirty="0" smtClean="0"/>
                        <a:t>66%</a:t>
                      </a:r>
                      <a:endParaRPr lang="en-US" sz="1400" dirty="0"/>
                    </a:p>
                  </a:txBody>
                  <a:tcPr marL="68580" marR="68580"/>
                </a:tc>
                <a:tc>
                  <a:txBody>
                    <a:bodyPr/>
                    <a:lstStyle/>
                    <a:p>
                      <a:pPr algn="r"/>
                      <a:r>
                        <a:rPr lang="en-US" sz="1400" dirty="0" smtClean="0"/>
                        <a:t>307</a:t>
                      </a:r>
                      <a:endParaRPr lang="en-US" sz="1400" dirty="0"/>
                    </a:p>
                  </a:txBody>
                  <a:tcPr marL="68580" marR="68580"/>
                </a:tc>
                <a:tc>
                  <a:txBody>
                    <a:bodyPr/>
                    <a:lstStyle/>
                    <a:p>
                      <a:pPr algn="r"/>
                      <a:r>
                        <a:rPr lang="en-US" sz="1400" dirty="0" smtClean="0"/>
                        <a:t>69%</a:t>
                      </a:r>
                      <a:endParaRPr lang="en-US" sz="1400" dirty="0"/>
                    </a:p>
                  </a:txBody>
                  <a:tcPr marL="68580" marR="68580"/>
                </a:tc>
                <a:tc>
                  <a:txBody>
                    <a:bodyPr/>
                    <a:lstStyle/>
                    <a:p>
                      <a:pPr algn="r"/>
                      <a:r>
                        <a:rPr lang="en-US" sz="1400" dirty="0" smtClean="0"/>
                        <a:t>218</a:t>
                      </a:r>
                      <a:endParaRPr lang="en-US" sz="1400" dirty="0"/>
                    </a:p>
                  </a:txBody>
                  <a:tcPr marL="68580" marR="68580"/>
                </a:tc>
                <a:tc>
                  <a:txBody>
                    <a:bodyPr/>
                    <a:lstStyle/>
                    <a:p>
                      <a:pPr algn="r"/>
                      <a:r>
                        <a:rPr lang="en-US" sz="1400" dirty="0" smtClean="0"/>
                        <a:t>49%</a:t>
                      </a:r>
                      <a:endParaRPr lang="en-US" sz="1400" dirty="0"/>
                    </a:p>
                  </a:txBody>
                  <a:tcPr marL="68580" marR="68580"/>
                </a:tc>
                <a:tc>
                  <a:txBody>
                    <a:bodyPr/>
                    <a:lstStyle/>
                    <a:p>
                      <a:pPr algn="r"/>
                      <a:r>
                        <a:rPr lang="en-US" sz="1400" dirty="0" smtClean="0"/>
                        <a:t>233</a:t>
                      </a:r>
                      <a:endParaRPr lang="en-US" sz="1400" dirty="0"/>
                    </a:p>
                  </a:txBody>
                  <a:tcPr marL="68580" marR="68580"/>
                </a:tc>
                <a:tc>
                  <a:txBody>
                    <a:bodyPr/>
                    <a:lstStyle/>
                    <a:p>
                      <a:pPr algn="r"/>
                      <a:r>
                        <a:rPr lang="en-US" sz="1400" dirty="0" smtClean="0"/>
                        <a:t>53%</a:t>
                      </a:r>
                      <a:endParaRPr lang="en-US" sz="1400" dirty="0"/>
                    </a:p>
                  </a:txBody>
                  <a:tcPr marL="68580" marR="68580"/>
                </a:tc>
              </a:tr>
              <a:tr h="467558">
                <a:tc>
                  <a:txBody>
                    <a:bodyPr/>
                    <a:lstStyle/>
                    <a:p>
                      <a:r>
                        <a:rPr lang="en-US" sz="1400" dirty="0" smtClean="0"/>
                        <a:t>45-54</a:t>
                      </a:r>
                      <a:endParaRPr lang="en-US" sz="1400" dirty="0"/>
                    </a:p>
                  </a:txBody>
                  <a:tcPr marL="68580" marR="68580"/>
                </a:tc>
                <a:tc>
                  <a:txBody>
                    <a:bodyPr/>
                    <a:lstStyle/>
                    <a:p>
                      <a:pPr algn="r"/>
                      <a:r>
                        <a:rPr lang="en-US" sz="1400" dirty="0" smtClean="0"/>
                        <a:t>345</a:t>
                      </a:r>
                      <a:endParaRPr lang="en-US" sz="1400" dirty="0"/>
                    </a:p>
                  </a:txBody>
                  <a:tcPr marL="68580" marR="68580"/>
                </a:tc>
                <a:tc>
                  <a:txBody>
                    <a:bodyPr/>
                    <a:lstStyle/>
                    <a:p>
                      <a:pPr algn="r"/>
                      <a:r>
                        <a:rPr lang="en-US" sz="1400" dirty="0" smtClean="0"/>
                        <a:t>232</a:t>
                      </a:r>
                      <a:endParaRPr lang="en-US" sz="1400" dirty="0"/>
                    </a:p>
                  </a:txBody>
                  <a:tcPr marL="68580" marR="68580"/>
                </a:tc>
                <a:tc>
                  <a:txBody>
                    <a:bodyPr/>
                    <a:lstStyle/>
                    <a:p>
                      <a:pPr algn="r"/>
                      <a:r>
                        <a:rPr lang="en-US" sz="1400" dirty="0" smtClean="0"/>
                        <a:t>67%</a:t>
                      </a:r>
                      <a:endParaRPr lang="en-US" sz="1400" dirty="0"/>
                    </a:p>
                  </a:txBody>
                  <a:tcPr marL="68580" marR="68580"/>
                </a:tc>
                <a:tc>
                  <a:txBody>
                    <a:bodyPr/>
                    <a:lstStyle/>
                    <a:p>
                      <a:pPr algn="r"/>
                      <a:r>
                        <a:rPr lang="en-US" sz="1400" dirty="0" smtClean="0"/>
                        <a:t>245</a:t>
                      </a:r>
                      <a:endParaRPr lang="en-US" sz="1400" dirty="0"/>
                    </a:p>
                  </a:txBody>
                  <a:tcPr marL="68580" marR="68580"/>
                </a:tc>
                <a:tc>
                  <a:txBody>
                    <a:bodyPr/>
                    <a:lstStyle/>
                    <a:p>
                      <a:pPr algn="r"/>
                      <a:r>
                        <a:rPr lang="en-US" sz="1400" dirty="0" smtClean="0"/>
                        <a:t>71%</a:t>
                      </a:r>
                      <a:endParaRPr lang="en-US" sz="1400" dirty="0"/>
                    </a:p>
                  </a:txBody>
                  <a:tcPr marL="68580" marR="68580"/>
                </a:tc>
                <a:tc>
                  <a:txBody>
                    <a:bodyPr/>
                    <a:lstStyle/>
                    <a:p>
                      <a:pPr algn="r"/>
                      <a:r>
                        <a:rPr lang="en-US" sz="1400" dirty="0" smtClean="0"/>
                        <a:t>190</a:t>
                      </a:r>
                      <a:endParaRPr lang="en-US" sz="1400" dirty="0"/>
                    </a:p>
                  </a:txBody>
                  <a:tcPr marL="68580" marR="68580"/>
                </a:tc>
                <a:tc>
                  <a:txBody>
                    <a:bodyPr/>
                    <a:lstStyle/>
                    <a:p>
                      <a:pPr algn="r"/>
                      <a:r>
                        <a:rPr lang="en-US" sz="1400" dirty="0" smtClean="0"/>
                        <a:t>55%</a:t>
                      </a:r>
                      <a:endParaRPr lang="en-US" sz="1400" dirty="0"/>
                    </a:p>
                  </a:txBody>
                  <a:tcPr marL="68580" marR="68580"/>
                </a:tc>
                <a:tc>
                  <a:txBody>
                    <a:bodyPr/>
                    <a:lstStyle/>
                    <a:p>
                      <a:pPr algn="r"/>
                      <a:r>
                        <a:rPr lang="en-US" sz="1400" dirty="0" smtClean="0"/>
                        <a:t>188</a:t>
                      </a:r>
                      <a:endParaRPr lang="en-US" sz="1400" dirty="0"/>
                    </a:p>
                  </a:txBody>
                  <a:tcPr marL="68580" marR="68580"/>
                </a:tc>
                <a:tc>
                  <a:txBody>
                    <a:bodyPr/>
                    <a:lstStyle/>
                    <a:p>
                      <a:pPr algn="r"/>
                      <a:r>
                        <a:rPr lang="en-US" sz="1400" dirty="0" smtClean="0"/>
                        <a:t>54%</a:t>
                      </a:r>
                      <a:endParaRPr lang="en-US" sz="1400" dirty="0"/>
                    </a:p>
                  </a:txBody>
                  <a:tcPr marL="68580" marR="68580"/>
                </a:tc>
              </a:tr>
              <a:tr h="467558">
                <a:tc>
                  <a:txBody>
                    <a:bodyPr/>
                    <a:lstStyle/>
                    <a:p>
                      <a:r>
                        <a:rPr lang="en-US" sz="1400" dirty="0" smtClean="0"/>
                        <a:t>55+</a:t>
                      </a:r>
                      <a:endParaRPr lang="en-US" sz="1400" dirty="0"/>
                    </a:p>
                  </a:txBody>
                  <a:tcPr marL="68580" marR="68580"/>
                </a:tc>
                <a:tc>
                  <a:txBody>
                    <a:bodyPr/>
                    <a:lstStyle/>
                    <a:p>
                      <a:pPr algn="r"/>
                      <a:r>
                        <a:rPr lang="en-US" sz="1400" dirty="0" smtClean="0"/>
                        <a:t>155</a:t>
                      </a:r>
                      <a:endParaRPr lang="en-US" sz="1400" dirty="0"/>
                    </a:p>
                  </a:txBody>
                  <a:tcPr marL="68580" marR="68580"/>
                </a:tc>
                <a:tc>
                  <a:txBody>
                    <a:bodyPr/>
                    <a:lstStyle/>
                    <a:p>
                      <a:pPr algn="r"/>
                      <a:r>
                        <a:rPr lang="en-US" sz="1400" dirty="0" smtClean="0"/>
                        <a:t>101</a:t>
                      </a:r>
                      <a:endParaRPr lang="en-US" sz="1400" dirty="0"/>
                    </a:p>
                  </a:txBody>
                  <a:tcPr marL="68580" marR="68580"/>
                </a:tc>
                <a:tc>
                  <a:txBody>
                    <a:bodyPr/>
                    <a:lstStyle/>
                    <a:p>
                      <a:pPr algn="r"/>
                      <a:r>
                        <a:rPr lang="en-US" sz="1400" dirty="0" smtClean="0"/>
                        <a:t>65%</a:t>
                      </a:r>
                      <a:endParaRPr lang="en-US" sz="1400" dirty="0"/>
                    </a:p>
                  </a:txBody>
                  <a:tcPr marL="68580" marR="68580"/>
                </a:tc>
                <a:tc>
                  <a:txBody>
                    <a:bodyPr/>
                    <a:lstStyle/>
                    <a:p>
                      <a:pPr algn="r"/>
                      <a:r>
                        <a:rPr lang="en-US" sz="1400" dirty="0" smtClean="0"/>
                        <a:t>103</a:t>
                      </a:r>
                      <a:endParaRPr lang="en-US" sz="1400" dirty="0"/>
                    </a:p>
                  </a:txBody>
                  <a:tcPr marL="68580" marR="68580"/>
                </a:tc>
                <a:tc>
                  <a:txBody>
                    <a:bodyPr/>
                    <a:lstStyle/>
                    <a:p>
                      <a:pPr algn="r"/>
                      <a:r>
                        <a:rPr lang="en-US" sz="1400" dirty="0" smtClean="0"/>
                        <a:t>66%</a:t>
                      </a:r>
                      <a:endParaRPr lang="en-US" sz="1400" dirty="0"/>
                    </a:p>
                  </a:txBody>
                  <a:tcPr marL="68580" marR="68580"/>
                </a:tc>
                <a:tc>
                  <a:txBody>
                    <a:bodyPr/>
                    <a:lstStyle/>
                    <a:p>
                      <a:pPr algn="r"/>
                      <a:r>
                        <a:rPr lang="en-US" sz="1400" dirty="0" smtClean="0"/>
                        <a:t>77</a:t>
                      </a:r>
                      <a:endParaRPr lang="en-US" sz="1400" dirty="0"/>
                    </a:p>
                  </a:txBody>
                  <a:tcPr marL="68580" marR="68580"/>
                </a:tc>
                <a:tc>
                  <a:txBody>
                    <a:bodyPr/>
                    <a:lstStyle/>
                    <a:p>
                      <a:pPr algn="r"/>
                      <a:r>
                        <a:rPr lang="en-US" sz="1400" dirty="0" smtClean="0"/>
                        <a:t>50%</a:t>
                      </a:r>
                      <a:endParaRPr lang="en-US" sz="1400" dirty="0"/>
                    </a:p>
                  </a:txBody>
                  <a:tcPr marL="68580" marR="68580"/>
                </a:tc>
                <a:tc>
                  <a:txBody>
                    <a:bodyPr/>
                    <a:lstStyle/>
                    <a:p>
                      <a:pPr algn="r"/>
                      <a:r>
                        <a:rPr lang="en-US" sz="1400" dirty="0" smtClean="0"/>
                        <a:t>83</a:t>
                      </a:r>
                      <a:endParaRPr lang="en-US" sz="1400" dirty="0"/>
                    </a:p>
                  </a:txBody>
                  <a:tcPr marL="68580" marR="68580"/>
                </a:tc>
                <a:tc>
                  <a:txBody>
                    <a:bodyPr/>
                    <a:lstStyle/>
                    <a:p>
                      <a:pPr algn="r"/>
                      <a:r>
                        <a:rPr lang="en-US" sz="1400" dirty="0" smtClean="0"/>
                        <a:t>54%</a:t>
                      </a:r>
                      <a:endParaRPr lang="en-US" sz="1400" dirty="0"/>
                    </a:p>
                  </a:txBody>
                  <a:tcPr marL="68580" marR="68580"/>
                </a:tc>
              </a:tr>
            </a:tbl>
          </a:graphicData>
        </a:graphic>
      </p:graphicFrame>
      <p:sp>
        <p:nvSpPr>
          <p:cNvPr id="5" name="Rectangle 4"/>
          <p:cNvSpPr/>
          <p:nvPr/>
        </p:nvSpPr>
        <p:spPr>
          <a:xfrm>
            <a:off x="685800" y="2590800"/>
            <a:ext cx="7696200" cy="4191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6" name="TextBox 5"/>
          <p:cNvSpPr txBox="1"/>
          <p:nvPr/>
        </p:nvSpPr>
        <p:spPr>
          <a:xfrm>
            <a:off x="304800" y="5029200"/>
            <a:ext cx="7890112" cy="1477328"/>
          </a:xfrm>
          <a:prstGeom prst="rect">
            <a:avLst/>
          </a:prstGeom>
          <a:noFill/>
        </p:spPr>
        <p:txBody>
          <a:bodyPr wrap="square" rtlCol="0">
            <a:spAutoFit/>
          </a:bodyPr>
          <a:lstStyle/>
          <a:p>
            <a:pPr marL="285750" indent="-285750">
              <a:buFont typeface="Arial" panose="020B0604020202020204" pitchFamily="34" charset="0"/>
              <a:buChar char="•"/>
            </a:pPr>
            <a:r>
              <a:rPr lang="en-US" dirty="0" smtClean="0"/>
              <a:t>Youth 13-24 have the worst rates of linkage, engagement and retention in care of all age groups.</a:t>
            </a:r>
          </a:p>
          <a:p>
            <a:pPr marL="285750" indent="-285750">
              <a:buFont typeface="Arial" panose="020B0604020202020204" pitchFamily="34" charset="0"/>
              <a:buChar char="•"/>
            </a:pPr>
            <a:r>
              <a:rPr lang="en-US" dirty="0" smtClean="0"/>
              <a:t>Following HIV diagnosis, only half of youth received follow-up medical care.</a:t>
            </a:r>
          </a:p>
          <a:p>
            <a:pPr marL="285750" indent="-285750">
              <a:buFont typeface="Arial" panose="020B0604020202020204" pitchFamily="34" charset="0"/>
              <a:buChar char="•"/>
            </a:pPr>
            <a:r>
              <a:rPr lang="en-US" dirty="0" smtClean="0"/>
              <a:t>2/3 were not virally suppressed.</a:t>
            </a:r>
            <a:endParaRPr lang="en-US" dirty="0"/>
          </a:p>
        </p:txBody>
      </p:sp>
    </p:spTree>
    <p:extLst>
      <p:ext uri="{BB962C8B-B14F-4D97-AF65-F5344CB8AC3E}">
        <p14:creationId xmlns:p14="http://schemas.microsoft.com/office/powerpoint/2010/main" val="1129699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Autofit/>
          </a:bodyPr>
          <a:lstStyle/>
          <a:p>
            <a:r>
              <a:rPr lang="en-US" sz="3200" dirty="0" smtClean="0"/>
              <a:t>Rates of people 13-24 living with HIV in Atlanta, by zip code, 2010 </a:t>
            </a:r>
            <a:r>
              <a:rPr lang="en-US" sz="2400" dirty="0" smtClean="0"/>
              <a:t>(</a:t>
            </a:r>
            <a:r>
              <a:rPr lang="en-US" sz="2400" dirty="0" err="1" smtClean="0"/>
              <a:t>AIDSVu.org</a:t>
            </a:r>
            <a:r>
              <a:rPr lang="en-US" sz="2400" dirty="0" smtClean="0"/>
              <a:t>) </a:t>
            </a:r>
            <a:endParaRPr lang="en-US" sz="2400" dirty="0"/>
          </a:p>
        </p:txBody>
      </p:sp>
      <p:sp>
        <p:nvSpPr>
          <p:cNvPr id="3" name="Rectangle 9"/>
          <p:cNvSpPr>
            <a:spLocks noChangeArrowheads="1"/>
          </p:cNvSpPr>
          <p:nvPr/>
        </p:nvSpPr>
        <p:spPr bwMode="auto">
          <a:xfrm>
            <a:off x="34528" y="6306429"/>
            <a:ext cx="5451872" cy="5616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5720" rIns="4572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300"/>
              </a:spcAft>
            </a:pPr>
            <a:r>
              <a:rPr lang="en-US" altLang="en-US" sz="700" dirty="0">
                <a:solidFill>
                  <a:srgbClr val="000000"/>
                </a:solidFill>
                <a:cs typeface="Arial" panose="020B0604020202020204" pitchFamily="34" charset="0"/>
              </a:rPr>
              <a:t>Notes. Rates include persons living with an HIV or AIDS diagnosis in Clayton, Cobb, DeKalb, Fulton, and Gwinnett Counties at the end of 2010 and who were reported as of 04/01/2013. Data have not been adjusted for reporting delays.
Data Source: Georgia Department of Public Health, Division of Health Protection, Epidemiology Program, HIV/AIDS Epidemiology Section.</a:t>
            </a:r>
          </a:p>
        </p:txBody>
      </p:sp>
      <p:sp>
        <p:nvSpPr>
          <p:cNvPr id="4" name="Rectangle 10"/>
          <p:cNvSpPr>
            <a:spLocks noChangeArrowheads="1"/>
          </p:cNvSpPr>
          <p:nvPr/>
        </p:nvSpPr>
        <p:spPr bwMode="auto">
          <a:xfrm>
            <a:off x="34528" y="6057191"/>
            <a:ext cx="4537472" cy="200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45720" rIns="4572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700">
                <a:solidFill>
                  <a:srgbClr val="000000"/>
                </a:solidFill>
                <a:cs typeface="Arial" panose="020B0604020202020204" pitchFamily="34" charset="0"/>
              </a:rPr>
              <a:t>* Data are not shown to protect privacy because of a small number of cases and/or a small population size.</a:t>
            </a:r>
          </a:p>
        </p:txBody>
      </p:sp>
      <p:pic>
        <p:nvPicPr>
          <p:cNvPr id="5" name="Picture 4" descr="C:\dev\av\slides\city\philadelphia\philadelphia_age60overratedec.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1524000"/>
            <a:ext cx="4362450" cy="4277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2" descr="C:\dev\av\slides\city\atlanta\atlanta_age60overratedec_legen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3657600"/>
            <a:ext cx="2133600" cy="2436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ounded Rectangular Callout 6"/>
          <p:cNvSpPr/>
          <p:nvPr/>
        </p:nvSpPr>
        <p:spPr>
          <a:xfrm>
            <a:off x="381001" y="2286000"/>
            <a:ext cx="2454266" cy="3687047"/>
          </a:xfrm>
          <a:prstGeom prst="wedgeRoundRectCallout">
            <a:avLst>
              <a:gd name="adj1" fmla="val 73681"/>
              <a:gd name="adj2" fmla="val 10016"/>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These Atlanta zip codes have the city’s highest rates of HIV among youth 13-24:</a:t>
            </a:r>
          </a:p>
          <a:p>
            <a:pPr marL="742950" lvl="1" indent="-285750">
              <a:buFont typeface="Arial"/>
              <a:buChar char="•"/>
            </a:pPr>
            <a:r>
              <a:rPr lang="en-US" sz="1400" dirty="0" smtClean="0">
                <a:solidFill>
                  <a:schemeClr val="tx1"/>
                </a:solidFill>
              </a:rPr>
              <a:t>30317 (East Lake, Kirkwood)</a:t>
            </a:r>
          </a:p>
          <a:p>
            <a:pPr marL="742950" lvl="1" indent="-285750">
              <a:buFont typeface="Arial"/>
              <a:buChar char="•"/>
            </a:pPr>
            <a:r>
              <a:rPr lang="en-US" sz="1400" dirty="0" smtClean="0">
                <a:solidFill>
                  <a:schemeClr val="tx1"/>
                </a:solidFill>
              </a:rPr>
              <a:t>30312 (Mechanicsville, Grant Pk.)</a:t>
            </a:r>
          </a:p>
          <a:p>
            <a:pPr marL="742950" lvl="1" indent="-285750">
              <a:buFont typeface="Arial"/>
              <a:buChar char="•"/>
            </a:pPr>
            <a:r>
              <a:rPr lang="en-US" sz="1400" dirty="0" smtClean="0">
                <a:solidFill>
                  <a:schemeClr val="tx1"/>
                </a:solidFill>
              </a:rPr>
              <a:t>30315 </a:t>
            </a:r>
            <a:endParaRPr lang="en-US" sz="1400" dirty="0">
              <a:solidFill>
                <a:schemeClr val="tx1"/>
              </a:solidFill>
            </a:endParaRPr>
          </a:p>
          <a:p>
            <a:pPr marL="742950" lvl="1" indent="-285750">
              <a:buFont typeface="Arial"/>
              <a:buChar char="•"/>
            </a:pPr>
            <a:r>
              <a:rPr lang="en-US" sz="1400" dirty="0" smtClean="0">
                <a:solidFill>
                  <a:schemeClr val="tx1"/>
                </a:solidFill>
              </a:rPr>
              <a:t>30310 (West End, Adair Park)</a:t>
            </a:r>
          </a:p>
        </p:txBody>
      </p:sp>
    </p:spTree>
    <p:extLst>
      <p:ext uri="{BB962C8B-B14F-4D97-AF65-F5344CB8AC3E}">
        <p14:creationId xmlns:p14="http://schemas.microsoft.com/office/powerpoint/2010/main" val="901287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Content Placeholder 8"/>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838200" y="685800"/>
            <a:ext cx="7838141" cy="4876800"/>
          </a:xfrm>
        </p:spPr>
      </p:pic>
    </p:spTree>
    <p:extLst>
      <p:ext uri="{BB962C8B-B14F-4D97-AF65-F5344CB8AC3E}">
        <p14:creationId xmlns:p14="http://schemas.microsoft.com/office/powerpoint/2010/main" val="3271369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00374" y="4495800"/>
            <a:ext cx="5915025" cy="1752600"/>
          </a:xfrm>
        </p:spPr>
        <p:txBody>
          <a:bodyPr>
            <a:normAutofit/>
          </a:bodyPr>
          <a:lstStyle/>
          <a:p>
            <a:pPr algn="ctr"/>
            <a:r>
              <a:rPr lang="en-US" sz="1800" dirty="0" smtClean="0"/>
              <a:t/>
            </a:r>
            <a:br>
              <a:rPr lang="en-US" sz="1800" dirty="0" smtClean="0"/>
            </a:br>
            <a:r>
              <a:rPr lang="en-US" sz="1800" dirty="0" smtClean="0"/>
              <a:t>HIV Screening and Adolescents:</a:t>
            </a:r>
            <a:br>
              <a:rPr lang="en-US" sz="1800" dirty="0" smtClean="0"/>
            </a:br>
            <a:r>
              <a:rPr lang="en-US" sz="1800" b="0" dirty="0" smtClean="0"/>
              <a:t>Lessons Learned and Questions Raised while Integrating Routine HIV Screening</a:t>
            </a:r>
            <a:r>
              <a:rPr lang="en-US" sz="1800" dirty="0"/>
              <a:t/>
            </a:r>
            <a:br>
              <a:rPr lang="en-US" sz="1800" dirty="0"/>
            </a:br>
            <a:r>
              <a:rPr lang="en-US" sz="1400" dirty="0" smtClean="0"/>
              <a:t>Natasha Ray, MHA &amp; Jacquel Clemons, MPH</a:t>
            </a:r>
            <a:endParaRPr lang="en-US" sz="1400" dirty="0"/>
          </a:p>
        </p:txBody>
      </p:sp>
      <p:pic>
        <p:nvPicPr>
          <p:cNvPr id="1026" name="Picture 2" descr="https://encrypted-tbn2.gstatic.com/images?q=tbn:ANd9GcRQznbRp-m0iAw7iSKra_tKezE0wNCLQ_wHqYhHQ1gKXHqkELx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595457"/>
            <a:ext cx="3022260" cy="2080491"/>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http://static.squarespace.com/static/51e5c3ffe4b07ebd69cedd73/t/5303f335e4b088d9ea9b1f4e/1392767797955/desean.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638800" y="513050"/>
            <a:ext cx="3276601" cy="2182236"/>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http://libertyhillfoundation.files.wordpress.com/2014/02/july-26-2013-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2057401"/>
            <a:ext cx="4953000" cy="2209800"/>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Placeholder 9"/>
          <p:cNvPicPr>
            <a:picLocks noGrp="1" noChangeAspect="1"/>
          </p:cNvPicPr>
          <p:nvPr>
            <p:ph type="pic" idx="1"/>
          </p:nvPr>
        </p:nvPicPr>
        <p:blipFill>
          <a:blip r:embed="rId6" cstate="print">
            <a:extLst>
              <a:ext uri="{28A0092B-C50C-407E-A947-70E740481C1C}">
                <a14:useLocalDpi xmlns:a14="http://schemas.microsoft.com/office/drawing/2010/main" val="0"/>
              </a:ext>
            </a:extLst>
          </a:blip>
          <a:srcRect l="26" r="26"/>
          <a:stretch>
            <a:fillRect/>
          </a:stretch>
        </p:blipFill>
        <p:spPr>
          <a:xfrm>
            <a:off x="787429" y="717476"/>
            <a:ext cx="2471046" cy="1797124"/>
          </a:xfrm>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74660" y="508577"/>
            <a:ext cx="2616540" cy="1548823"/>
          </a:xfrm>
          <a:prstGeom prst="rect">
            <a:avLst/>
          </a:prstGeom>
        </p:spPr>
      </p:pic>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05399" y="2057401"/>
            <a:ext cx="3810001" cy="2371077"/>
          </a:xfrm>
          <a:prstGeom prst="rect">
            <a:avLst/>
          </a:prstGeom>
        </p:spPr>
      </p:pic>
      <p:pic>
        <p:nvPicPr>
          <p:cNvPr id="11" name="Picture 10" descr="SMC logo.jp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4912" y="4267004"/>
            <a:ext cx="2434212" cy="1211283"/>
          </a:xfrm>
          <a:prstGeom prst="rect">
            <a:avLst/>
          </a:prstGeom>
        </p:spPr>
      </p:pic>
      <p:pic>
        <p:nvPicPr>
          <p:cNvPr id="13" name="Content Placeholder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8600" y="5458531"/>
            <a:ext cx="2458737" cy="1143000"/>
          </a:xfrm>
          <a:prstGeom prst="rect">
            <a:avLst/>
          </a:prstGeom>
        </p:spPr>
      </p:pic>
    </p:spTree>
    <p:extLst>
      <p:ext uri="{BB962C8B-B14F-4D97-AF65-F5344CB8AC3E}">
        <p14:creationId xmlns:p14="http://schemas.microsoft.com/office/powerpoint/2010/main" val="1424442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Routine Screening</a:t>
            </a:r>
            <a:endParaRPr lang="en-US" dirty="0"/>
          </a:p>
        </p:txBody>
      </p:sp>
      <p:sp>
        <p:nvSpPr>
          <p:cNvPr id="3" name="Content Placeholder 2"/>
          <p:cNvSpPr>
            <a:spLocks noGrp="1"/>
          </p:cNvSpPr>
          <p:nvPr>
            <p:ph sz="quarter" idx="1"/>
          </p:nvPr>
        </p:nvSpPr>
        <p:spPr/>
        <p:txBody>
          <a:bodyPr>
            <a:normAutofit/>
          </a:bodyPr>
          <a:lstStyle/>
          <a:p>
            <a:pPr marL="0" indent="0">
              <a:buNone/>
            </a:pPr>
            <a:endParaRPr lang="en-US" dirty="0"/>
          </a:p>
          <a:p>
            <a:pPr lvl="1"/>
            <a:r>
              <a:rPr lang="en-US" dirty="0" smtClean="0"/>
              <a:t>2006 CDC Recommendation on HIV Screening</a:t>
            </a:r>
          </a:p>
          <a:p>
            <a:pPr lvl="1"/>
            <a:r>
              <a:rPr lang="en-US" dirty="0" smtClean="0"/>
              <a:t>Consent language added to general consent for treatment.  </a:t>
            </a:r>
          </a:p>
          <a:p>
            <a:pPr lvl="1"/>
            <a:r>
              <a:rPr lang="en-US" dirty="0" smtClean="0"/>
              <a:t>Brochures developed for pre-test counseling requirement</a:t>
            </a:r>
          </a:p>
          <a:p>
            <a:pPr lvl="1"/>
            <a:r>
              <a:rPr lang="en-US" dirty="0" smtClean="0"/>
              <a:t>CMA’s/Provider process</a:t>
            </a:r>
          </a:p>
          <a:p>
            <a:pPr lvl="1"/>
            <a:r>
              <a:rPr lang="en-US" dirty="0"/>
              <a:t> </a:t>
            </a:r>
            <a:r>
              <a:rPr lang="en-US" dirty="0" smtClean="0"/>
              <a:t>Electronic Health Record modifications </a:t>
            </a:r>
          </a:p>
          <a:p>
            <a:pPr lvl="1"/>
            <a:r>
              <a:rPr lang="en-US" dirty="0" smtClean="0"/>
              <a:t>Linkage to care</a:t>
            </a:r>
          </a:p>
          <a:p>
            <a:pPr lvl="1"/>
            <a:r>
              <a:rPr lang="en-US" dirty="0" smtClean="0"/>
              <a:t>Quality Program monitoring data outcomes (PCMH and UDS reporting requirement for 2014)</a:t>
            </a:r>
            <a:endParaRPr lang="en-US" dirty="0"/>
          </a:p>
        </p:txBody>
      </p:sp>
    </p:spTree>
    <p:extLst>
      <p:ext uri="{BB962C8B-B14F-4D97-AF65-F5344CB8AC3E}">
        <p14:creationId xmlns:p14="http://schemas.microsoft.com/office/powerpoint/2010/main" val="636596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AIDS 2014</a:t>
            </a:r>
            <a:endParaRPr lang="en-US" dirty="0"/>
          </a:p>
        </p:txBody>
      </p:sp>
      <p:sp>
        <p:nvSpPr>
          <p:cNvPr id="3" name="Content Placeholder 2"/>
          <p:cNvSpPr>
            <a:spLocks noGrp="1"/>
          </p:cNvSpPr>
          <p:nvPr>
            <p:ph sz="quarter" idx="1"/>
          </p:nvPr>
        </p:nvSpPr>
        <p:spPr/>
        <p:txBody>
          <a:bodyPr>
            <a:normAutofit fontScale="92500" lnSpcReduction="10000"/>
          </a:bodyPr>
          <a:lstStyle/>
          <a:p>
            <a:pPr marL="0" indent="0">
              <a:buNone/>
            </a:pPr>
            <a:endParaRPr lang="en-US" dirty="0" smtClean="0"/>
          </a:p>
          <a:p>
            <a:pPr marL="0" indent="0">
              <a:buNone/>
            </a:pPr>
            <a:r>
              <a:rPr lang="en-US" dirty="0" smtClean="0"/>
              <a:t>Unequal </a:t>
            </a:r>
            <a:r>
              <a:rPr lang="en-US" dirty="0"/>
              <a:t>progress and cause for concern: differences in HIV-related risk behavior trends among subgroups of US adolescents, 1991-2013</a:t>
            </a:r>
          </a:p>
          <a:p>
            <a:r>
              <a:rPr lang="en-US" u="sng" dirty="0"/>
              <a:t>L. Kann</a:t>
            </a:r>
            <a:r>
              <a:rPr lang="en-US" baseline="30000" dirty="0"/>
              <a:t>1</a:t>
            </a:r>
            <a:r>
              <a:rPr lang="en-US" dirty="0"/>
              <a:t>, R. Lowry</a:t>
            </a:r>
            <a:r>
              <a:rPr lang="en-US" baseline="30000" dirty="0"/>
              <a:t>2</a:t>
            </a:r>
            <a:r>
              <a:rPr lang="en-US" dirty="0"/>
              <a:t>, E. Olsen</a:t>
            </a:r>
            <a:r>
              <a:rPr lang="en-US" baseline="30000" dirty="0"/>
              <a:t>2</a:t>
            </a:r>
            <a:r>
              <a:rPr lang="en-US" dirty="0"/>
              <a:t>, S. Zaza</a:t>
            </a:r>
            <a:r>
              <a:rPr lang="en-US" baseline="30000" dirty="0"/>
              <a:t>2</a:t>
            </a:r>
            <a:r>
              <a:rPr lang="en-US" dirty="0"/>
              <a:t/>
            </a:r>
            <a:br>
              <a:rPr lang="en-US" dirty="0"/>
            </a:br>
            <a:r>
              <a:rPr lang="en-US" dirty="0"/>
              <a:t/>
            </a:r>
            <a:br>
              <a:rPr lang="en-US" dirty="0"/>
            </a:br>
            <a:r>
              <a:rPr lang="en-US" i="1" baseline="30000" dirty="0"/>
              <a:t>1</a:t>
            </a:r>
            <a:r>
              <a:rPr lang="en-US" i="1" dirty="0"/>
              <a:t>Centers for Disease Control and Prevention, Division of Adolescent and School Health, Atlanta, United States, </a:t>
            </a:r>
            <a:r>
              <a:rPr lang="en-US" i="1" baseline="30000" dirty="0"/>
              <a:t>2</a:t>
            </a:r>
            <a:r>
              <a:rPr lang="en-US" i="1" dirty="0"/>
              <a:t>Centers for Disease Control and Prevention, Atlanta, United States</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82152411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1973</TotalTime>
  <Words>1142</Words>
  <Application>Microsoft Office PowerPoint</Application>
  <PresentationFormat>On-screen Show (4:3)</PresentationFormat>
  <Paragraphs>182</Paragraphs>
  <Slides>16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Palatino Linotype</vt:lpstr>
      <vt:lpstr>Wingdings</vt:lpstr>
      <vt:lpstr>Wingdings 2</vt:lpstr>
      <vt:lpstr>Civic</vt:lpstr>
      <vt:lpstr>Adolescent HIV In Metro Atlanta: Updates &amp; Opportunities</vt:lpstr>
      <vt:lpstr>Youth HIV in Metro Atlanta: The basics</vt:lpstr>
      <vt:lpstr>Youth Dx with HIV in Metro Atlanta  (Est. New Dx 2008-2012 among 13-24 y/o- GDPH- N=4423)</vt:lpstr>
      <vt:lpstr>Adults and adolescents diagnosed with HIV infection, by age (years), Atlanta EMA 2011</vt:lpstr>
      <vt:lpstr>Rates of people 13-24 living with HIV in Atlanta, by zip code, 2010 (AIDSVu.org) </vt:lpstr>
      <vt:lpstr>PowerPoint Presentation</vt:lpstr>
      <vt:lpstr> HIV Screening and Adolescents: Lessons Learned and Questions Raised while Integrating Routine HIV Screening Natasha Ray, MHA &amp; Jacquel Clemons, MPH</vt:lpstr>
      <vt:lpstr>Routine Screening</vt:lpstr>
      <vt:lpstr>AIDS 2014</vt:lpstr>
      <vt:lpstr>PowerPoint Presentation</vt:lpstr>
      <vt:lpstr>Case Presentation </vt:lpstr>
      <vt:lpstr>Case Presentations</vt:lpstr>
      <vt:lpstr>PowerPoint Presentation</vt:lpstr>
      <vt:lpstr>ACTION STEPS: What can your organization do?</vt:lpstr>
      <vt:lpstr>Youth HIV in Metro Atlanta: Get Involved</vt:lpstr>
      <vt:lpstr>World AIDS Day- Atlanta</vt:lpstr>
    </vt:vector>
  </TitlesOfParts>
  <Company>SJMCS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HIV Screening</dc:title>
  <dc:creator>Clemons, Jacquel</dc:creator>
  <cp:lastModifiedBy>Brown, Emily Halden</cp:lastModifiedBy>
  <cp:revision>58</cp:revision>
  <cp:lastPrinted>2014-04-17T19:14:14Z</cp:lastPrinted>
  <dcterms:created xsi:type="dcterms:W3CDTF">2014-04-14T15:36:38Z</dcterms:created>
  <dcterms:modified xsi:type="dcterms:W3CDTF">2014-07-30T13:11:10Z</dcterms:modified>
</cp:coreProperties>
</file>