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drawings/drawing1.xml" ContentType="application/vnd.openxmlformats-officedocument.drawingml.chartshapes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5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6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7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8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0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1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2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3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4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6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7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8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9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0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&gt;=35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48</c:v>
                </c:pt>
                <c:pt idx="1">
                  <c:v>199</c:v>
                </c:pt>
                <c:pt idx="2">
                  <c:v>347</c:v>
                </c:pt>
                <c:pt idx="3">
                  <c:v>101</c:v>
                </c:pt>
              </c:numCache>
            </c:numRef>
          </c:val>
        </c:ser>
        <c:dLbls>
          <c:showVal val="1"/>
        </c:dLbls>
        <c:axId val="84424576"/>
        <c:axId val="84614144"/>
      </c:barChart>
      <c:catAx>
        <c:axId val="844245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Mother’s age at delivery</a:t>
                </a:r>
              </a:p>
            </c:rich>
          </c:tx>
          <c:layout>
            <c:manualLayout>
              <c:xMode val="edge"/>
              <c:yMode val="edge"/>
              <c:x val="0.39877506816502334"/>
              <c:y val="0.90613624433309481"/>
            </c:manualLayout>
          </c:layout>
        </c:title>
        <c:numFmt formatCode="General" sourceLinked="1"/>
        <c:tickLblPos val="nextTo"/>
        <c:crossAx val="84614144"/>
        <c:crosses val="autoZero"/>
        <c:auto val="1"/>
        <c:lblAlgn val="ctr"/>
        <c:lblOffset val="100"/>
      </c:catAx>
      <c:valAx>
        <c:axId val="846141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cases</a:t>
                </a:r>
              </a:p>
            </c:rich>
          </c:tx>
          <c:layout>
            <c:manualLayout>
              <c:xMode val="edge"/>
              <c:yMode val="edge"/>
              <c:x val="8.0906148867313996E-3"/>
              <c:y val="0.25994822238129328"/>
            </c:manualLayout>
          </c:layout>
        </c:title>
        <c:numFmt formatCode="General" sourceLinked="1"/>
        <c:tickLblPos val="nextTo"/>
        <c:crossAx val="8442457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83</c:v>
                </c:pt>
                <c:pt idx="1">
                  <c:v>5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85</c:v>
                </c:pt>
                <c:pt idx="1">
                  <c:v>11</c:v>
                </c:pt>
                <c:pt idx="2">
                  <c:v>4</c:v>
                </c:pt>
              </c:numCache>
            </c:numRef>
          </c:val>
        </c:ser>
        <c:dLbls>
          <c:showVal val="1"/>
        </c:dLbls>
        <c:axId val="75134080"/>
        <c:axId val="75135616"/>
      </c:barChart>
      <c:catAx>
        <c:axId val="75134080"/>
        <c:scaling>
          <c:orientation val="minMax"/>
        </c:scaling>
        <c:axPos val="b"/>
        <c:numFmt formatCode="General" sourceLinked="1"/>
        <c:tickLblPos val="nextTo"/>
        <c:crossAx val="75135616"/>
        <c:crosses val="autoZero"/>
        <c:auto val="1"/>
        <c:lblAlgn val="ctr"/>
        <c:lblOffset val="100"/>
      </c:catAx>
      <c:valAx>
        <c:axId val="751356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7513408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Neonatal ART</c:v>
                </c:pt>
                <c:pt idx="1">
                  <c:v>No neonatal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87</c:v>
                </c:pt>
                <c:pt idx="1">
                  <c:v>1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Neonatal ART</c:v>
                </c:pt>
                <c:pt idx="1">
                  <c:v>No neonatal ART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96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Val val="1"/>
        </c:dLbls>
        <c:axId val="87609728"/>
        <c:axId val="87611264"/>
      </c:barChart>
      <c:catAx>
        <c:axId val="87609728"/>
        <c:scaling>
          <c:orientation val="minMax"/>
        </c:scaling>
        <c:axPos val="b"/>
        <c:numFmt formatCode="General" sourceLinked="1"/>
        <c:tickLblPos val="nextTo"/>
        <c:crossAx val="87611264"/>
        <c:crosses val="autoZero"/>
        <c:auto val="1"/>
        <c:lblAlgn val="ctr"/>
        <c:lblOffset val="100"/>
      </c:catAx>
      <c:valAx>
        <c:axId val="8761126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7609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163552851348123"/>
          <c:y val="0.89913697228524392"/>
          <c:w val="0.61672894297303771"/>
          <c:h val="8.3913875172383134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Sheet1!$A$2:$A$6</c:f>
              <c:strCache>
                <c:ptCount val="5"/>
                <c:pt idx="0">
                  <c:v>Vaginal</c:v>
                </c:pt>
                <c:pt idx="1">
                  <c:v>Elective C-section</c:v>
                </c:pt>
                <c:pt idx="2">
                  <c:v>Non-elective C-section</c:v>
                </c:pt>
                <c:pt idx="3">
                  <c:v>C-section, unknown type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31</c:v>
                </c:pt>
                <c:pt idx="1">
                  <c:v>59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Vaginal</c:v>
                </c:pt>
                <c:pt idx="1">
                  <c:v>Elective C-section</c:v>
                </c:pt>
                <c:pt idx="2">
                  <c:v>Non-elective C-section</c:v>
                </c:pt>
                <c:pt idx="3">
                  <c:v>C-section, unknown type</c:v>
                </c:pt>
                <c:pt idx="4">
                  <c:v>Unknown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40</c:v>
                </c:pt>
                <c:pt idx="1">
                  <c:v>40</c:v>
                </c:pt>
                <c:pt idx="2">
                  <c:v>15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dLbls>
          <c:showVal val="1"/>
        </c:dLbls>
        <c:axId val="87470080"/>
        <c:axId val="87471616"/>
      </c:barChart>
      <c:catAx>
        <c:axId val="87470080"/>
        <c:scaling>
          <c:orientation val="minMax"/>
        </c:scaling>
        <c:axPos val="b"/>
        <c:numFmt formatCode="General" sourceLinked="1"/>
        <c:tickLblPos val="nextTo"/>
        <c:crossAx val="87471616"/>
        <c:crosses val="autoZero"/>
        <c:auto val="1"/>
        <c:lblAlgn val="ctr"/>
        <c:lblOffset val="100"/>
      </c:catAx>
      <c:valAx>
        <c:axId val="874716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74700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666127014497021"/>
          <c:y val="0.91162299755633991"/>
          <c:w val="0.58356219491255057"/>
          <c:h val="7.9756312788487674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Illicit drug use</c:v>
                </c:pt>
                <c:pt idx="1">
                  <c:v>No illicit drug use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62</c:v>
                </c:pt>
                <c:pt idx="2">
                  <c:v>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Illicit drug use</c:v>
                </c:pt>
                <c:pt idx="1">
                  <c:v>No illicit drug use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28</c:v>
                </c:pt>
                <c:pt idx="1">
                  <c:v>65</c:v>
                </c:pt>
                <c:pt idx="2">
                  <c:v>7</c:v>
                </c:pt>
              </c:numCache>
            </c:numRef>
          </c:val>
        </c:ser>
        <c:dLbls>
          <c:showVal val="1"/>
        </c:dLbls>
        <c:axId val="87710720"/>
        <c:axId val="87712512"/>
      </c:barChart>
      <c:catAx>
        <c:axId val="87710720"/>
        <c:scaling>
          <c:orientation val="minMax"/>
        </c:scaling>
        <c:axPos val="b"/>
        <c:numFmt formatCode="General" sourceLinked="1"/>
        <c:tickLblPos val="nextTo"/>
        <c:crossAx val="87712512"/>
        <c:crosses val="autoZero"/>
        <c:auto val="1"/>
        <c:lblAlgn val="ctr"/>
        <c:lblOffset val="100"/>
      </c:catAx>
      <c:valAx>
        <c:axId val="877125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7710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204363216065891"/>
          <c:y val="0.92159548912318212"/>
          <c:w val="0.57285463170314765"/>
          <c:h val="7.840451087681842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Sheet1!$A$2:$A$6</c:f>
              <c:strCache>
                <c:ptCount val="5"/>
                <c:pt idx="0">
                  <c:v>Alcohol</c:v>
                </c:pt>
                <c:pt idx="1">
                  <c:v>Tobacco</c:v>
                </c:pt>
                <c:pt idx="2">
                  <c:v>Alcohol and tobacco</c:v>
                </c:pt>
                <c:pt idx="3">
                  <c:v>Neither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</c:v>
                </c:pt>
                <c:pt idx="1">
                  <c:v>11</c:v>
                </c:pt>
                <c:pt idx="2">
                  <c:v>2</c:v>
                </c:pt>
                <c:pt idx="3">
                  <c:v>59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Alcohol</c:v>
                </c:pt>
                <c:pt idx="1">
                  <c:v>Tobacco</c:v>
                </c:pt>
                <c:pt idx="2">
                  <c:v>Alcohol and tobacco</c:v>
                </c:pt>
                <c:pt idx="3">
                  <c:v>Neither</c:v>
                </c:pt>
                <c:pt idx="4">
                  <c:v>Unknown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14</c:v>
                </c:pt>
                <c:pt idx="2">
                  <c:v>3</c:v>
                </c:pt>
                <c:pt idx="3">
                  <c:v>82</c:v>
                </c:pt>
                <c:pt idx="4">
                  <c:v>0</c:v>
                </c:pt>
              </c:numCache>
            </c:numRef>
          </c:val>
        </c:ser>
        <c:dLbls>
          <c:showVal val="1"/>
        </c:dLbls>
        <c:axId val="89598592"/>
        <c:axId val="89604480"/>
      </c:barChart>
      <c:catAx>
        <c:axId val="89598592"/>
        <c:scaling>
          <c:orientation val="minMax"/>
        </c:scaling>
        <c:axPos val="b"/>
        <c:numFmt formatCode="General" sourceLinked="1"/>
        <c:tickLblPos val="nextTo"/>
        <c:crossAx val="89604480"/>
        <c:crosses val="autoZero"/>
        <c:auto val="1"/>
        <c:lblAlgn val="ctr"/>
        <c:lblOffset val="100"/>
      </c:catAx>
      <c:valAx>
        <c:axId val="896044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95985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052364583147816"/>
          <c:y val="0.91589334287759483"/>
          <c:w val="0.59262529006842879"/>
          <c:h val="8.4106657122405157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Sheet1!$A$2:$A$5</c:f>
              <c:strCache>
                <c:ptCount val="4"/>
                <c:pt idx="0">
                  <c:v>Positive result</c:v>
                </c:pt>
                <c:pt idx="1">
                  <c:v>Negative result</c:v>
                </c:pt>
                <c:pt idx="2">
                  <c:v>Not done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36</c:v>
                </c:pt>
                <c:pt idx="2">
                  <c:v>2</c:v>
                </c:pt>
                <c:pt idx="3">
                  <c:v>53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Positive result</c:v>
                </c:pt>
                <c:pt idx="1">
                  <c:v>Negative result</c:v>
                </c:pt>
                <c:pt idx="2">
                  <c:v>Not done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</c:v>
                </c:pt>
                <c:pt idx="1">
                  <c:v>9</c:v>
                </c:pt>
                <c:pt idx="2">
                  <c:v>11</c:v>
                </c:pt>
                <c:pt idx="3">
                  <c:v>70</c:v>
                </c:pt>
              </c:numCache>
            </c:numRef>
          </c:val>
        </c:ser>
        <c:dLbls>
          <c:showVal val="1"/>
        </c:dLbls>
        <c:axId val="89720704"/>
        <c:axId val="89722240"/>
      </c:barChart>
      <c:catAx>
        <c:axId val="89720704"/>
        <c:scaling>
          <c:orientation val="minMax"/>
        </c:scaling>
        <c:axPos val="b"/>
        <c:numFmt formatCode="General" sourceLinked="1"/>
        <c:tickLblPos val="nextTo"/>
        <c:crossAx val="89722240"/>
        <c:crosses val="autoZero"/>
        <c:auto val="1"/>
        <c:lblAlgn val="ctr"/>
        <c:lblOffset val="100"/>
      </c:catAx>
      <c:valAx>
        <c:axId val="897222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9720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821890254372427"/>
          <c:y val="0.90846667604049491"/>
          <c:w val="0.58356219491255057"/>
          <c:h val="8.2604752530933648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Group B Strep screen</c:v>
                </c:pt>
                <c:pt idx="1">
                  <c:v>No Group B Strep screen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62</c:v>
                </c:pt>
                <c:pt idx="1">
                  <c:v>3</c:v>
                </c:pt>
                <c:pt idx="2">
                  <c:v>36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Group B Strep screen</c:v>
                </c:pt>
                <c:pt idx="1">
                  <c:v>No Group B Strep screen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55</c:v>
                </c:pt>
                <c:pt idx="1">
                  <c:v>8</c:v>
                </c:pt>
                <c:pt idx="2">
                  <c:v>37</c:v>
                </c:pt>
              </c:numCache>
            </c:numRef>
          </c:val>
        </c:ser>
        <c:dLbls>
          <c:showVal val="1"/>
        </c:dLbls>
        <c:axId val="89891968"/>
        <c:axId val="89893504"/>
      </c:barChart>
      <c:catAx>
        <c:axId val="89891968"/>
        <c:scaling>
          <c:orientation val="minMax"/>
        </c:scaling>
        <c:axPos val="b"/>
        <c:numFmt formatCode="General" sourceLinked="1"/>
        <c:tickLblPos val="nextTo"/>
        <c:crossAx val="89893504"/>
        <c:crosses val="autoZero"/>
        <c:auto val="1"/>
        <c:lblAlgn val="ctr"/>
        <c:lblOffset val="100"/>
      </c:catAx>
      <c:valAx>
        <c:axId val="898935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9891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357268414842651"/>
          <c:y val="0.92159548912318212"/>
          <c:w val="0.57285463170314765"/>
          <c:h val="7.840451087681842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Hepatitis B screen</c:v>
                </c:pt>
                <c:pt idx="1">
                  <c:v>No hepatitis B screen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85</c:v>
                </c:pt>
                <c:pt idx="1">
                  <c:v>0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Hepatitis B screen</c:v>
                </c:pt>
                <c:pt idx="1">
                  <c:v>No hepatitis B screen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71</c:v>
                </c:pt>
                <c:pt idx="1">
                  <c:v>2</c:v>
                </c:pt>
                <c:pt idx="2">
                  <c:v>27</c:v>
                </c:pt>
              </c:numCache>
            </c:numRef>
          </c:val>
        </c:ser>
        <c:dLbls>
          <c:showVal val="1"/>
        </c:dLbls>
        <c:axId val="89932160"/>
        <c:axId val="89933696"/>
      </c:barChart>
      <c:catAx>
        <c:axId val="89932160"/>
        <c:scaling>
          <c:orientation val="minMax"/>
        </c:scaling>
        <c:axPos val="b"/>
        <c:numFmt formatCode="General" sourceLinked="1"/>
        <c:tickLblPos val="nextTo"/>
        <c:crossAx val="89933696"/>
        <c:crosses val="autoZero"/>
        <c:auto val="1"/>
        <c:lblAlgn val="ctr"/>
        <c:lblOffset val="100"/>
      </c:catAx>
      <c:valAx>
        <c:axId val="8993369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993216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Rubella screen</c:v>
                </c:pt>
                <c:pt idx="1">
                  <c:v>No Rubella screen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85</c:v>
                </c:pt>
                <c:pt idx="1">
                  <c:v>0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Rubella screen</c:v>
                </c:pt>
                <c:pt idx="1">
                  <c:v>No Rubella screen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68</c:v>
                </c:pt>
                <c:pt idx="1">
                  <c:v>3</c:v>
                </c:pt>
                <c:pt idx="2">
                  <c:v>29</c:v>
                </c:pt>
              </c:numCache>
            </c:numRef>
          </c:val>
        </c:ser>
        <c:dLbls>
          <c:showVal val="1"/>
        </c:dLbls>
        <c:axId val="90115456"/>
        <c:axId val="90125440"/>
      </c:barChart>
      <c:catAx>
        <c:axId val="90115456"/>
        <c:scaling>
          <c:orientation val="minMax"/>
        </c:scaling>
        <c:axPos val="b"/>
        <c:numFmt formatCode="General" sourceLinked="1"/>
        <c:tickLblPos val="nextTo"/>
        <c:crossAx val="90125440"/>
        <c:crosses val="autoZero"/>
        <c:auto val="1"/>
        <c:lblAlgn val="ctr"/>
        <c:lblOffset val="100"/>
      </c:catAx>
      <c:valAx>
        <c:axId val="901254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90115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728954406579722"/>
          <c:y val="0.91007252382925763"/>
          <c:w val="0.58856274771536721"/>
          <c:h val="8.1155546346180552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Syphilis screen</c:v>
                </c:pt>
                <c:pt idx="1">
                  <c:v>No Syphilis screen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82</c:v>
                </c:pt>
                <c:pt idx="1">
                  <c:v>0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Syphilis screen</c:v>
                </c:pt>
                <c:pt idx="1">
                  <c:v>No Syphilis screen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71</c:v>
                </c:pt>
                <c:pt idx="1">
                  <c:v>2</c:v>
                </c:pt>
                <c:pt idx="2">
                  <c:v>27</c:v>
                </c:pt>
              </c:numCache>
            </c:numRef>
          </c:val>
        </c:ser>
        <c:dLbls>
          <c:showVal val="1"/>
        </c:dLbls>
        <c:axId val="90397312"/>
        <c:axId val="90423680"/>
      </c:barChart>
      <c:catAx>
        <c:axId val="90397312"/>
        <c:scaling>
          <c:orientation val="minMax"/>
        </c:scaling>
        <c:axPos val="b"/>
        <c:numFmt formatCode="General" sourceLinked="1"/>
        <c:tickLblPos val="nextTo"/>
        <c:crossAx val="90423680"/>
        <c:crosses val="autoZero"/>
        <c:auto val="1"/>
        <c:lblAlgn val="ctr"/>
        <c:lblOffset val="100"/>
      </c:catAx>
      <c:valAx>
        <c:axId val="904236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90397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703857772495415"/>
          <c:y val="0.91884445365382073"/>
          <c:w val="0.5890674986381419"/>
          <c:h val="8.1155546346180552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@" sourceLinked="0"/>
            <c:showVal val="1"/>
          </c:dLbls>
          <c:cat>
            <c:strRef>
              <c:f>Sheet1!$A$2:$A$6</c:f>
              <c:strCache>
                <c:ptCount val="5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&gt;=35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</c:v>
                </c:pt>
                <c:pt idx="1">
                  <c:v>29</c:v>
                </c:pt>
                <c:pt idx="2">
                  <c:v>50</c:v>
                </c:pt>
                <c:pt idx="3">
                  <c:v>15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&gt;=35</c:v>
                </c:pt>
                <c:pt idx="4">
                  <c:v>Unknown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</c:v>
                </c:pt>
                <c:pt idx="1">
                  <c:v>21</c:v>
                </c:pt>
                <c:pt idx="2">
                  <c:v>49</c:v>
                </c:pt>
                <c:pt idx="3">
                  <c:v>19</c:v>
                </c:pt>
                <c:pt idx="4">
                  <c:v>5</c:v>
                </c:pt>
              </c:numCache>
            </c:numRef>
          </c:val>
        </c:ser>
        <c:dLbls>
          <c:showVal val="1"/>
        </c:dLbls>
        <c:axId val="84846080"/>
        <c:axId val="84848000"/>
      </c:barChart>
      <c:catAx>
        <c:axId val="848460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Mother’s age  at delivery </a:t>
                </a:r>
              </a:p>
            </c:rich>
          </c:tx>
          <c:layout/>
        </c:title>
        <c:numFmt formatCode="General" sourceLinked="1"/>
        <c:tickLblPos val="nextTo"/>
        <c:crossAx val="84848000"/>
        <c:crosses val="autoZero"/>
        <c:auto val="1"/>
        <c:lblAlgn val="ctr"/>
        <c:lblOffset val="100"/>
      </c:catAx>
      <c:valAx>
        <c:axId val="8484800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484608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Sheet1!$A$2:$A$3</c:f>
              <c:strCache>
                <c:ptCount val="2"/>
                <c:pt idx="0">
                  <c:v>STD</c:v>
                </c:pt>
                <c:pt idx="1">
                  <c:v> No STD or Unknown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31</c:v>
                </c:pt>
                <c:pt idx="1">
                  <c:v>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STD</c:v>
                </c:pt>
                <c:pt idx="1">
                  <c:v> No STD or Unknown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23</c:v>
                </c:pt>
                <c:pt idx="1">
                  <c:v>77</c:v>
                </c:pt>
              </c:numCache>
            </c:numRef>
          </c:val>
        </c:ser>
        <c:dLbls>
          <c:showVal val="1"/>
        </c:dLbls>
        <c:axId val="90441600"/>
        <c:axId val="90443136"/>
      </c:barChart>
      <c:catAx>
        <c:axId val="90441600"/>
        <c:scaling>
          <c:orientation val="minMax"/>
        </c:scaling>
        <c:axPos val="b"/>
        <c:numFmt formatCode="General" sourceLinked="1"/>
        <c:tickLblPos val="nextTo"/>
        <c:crossAx val="90443136"/>
        <c:crosses val="autoZero"/>
        <c:auto val="1"/>
        <c:lblAlgn val="ctr"/>
        <c:lblOffset val="100"/>
      </c:catAx>
      <c:valAx>
        <c:axId val="9044313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9044160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90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90</c:v>
                </c:pt>
                <c:pt idx="1">
                  <c:v>6</c:v>
                </c:pt>
                <c:pt idx="2">
                  <c:v>4</c:v>
                </c:pt>
              </c:numCache>
            </c:numRef>
          </c:val>
        </c:ser>
        <c:dLbls>
          <c:showVal val="1"/>
        </c:dLbls>
        <c:axId val="90641536"/>
        <c:axId val="90643072"/>
      </c:barChart>
      <c:catAx>
        <c:axId val="90641536"/>
        <c:scaling>
          <c:orientation val="minMax"/>
        </c:scaling>
        <c:axPos val="b"/>
        <c:numFmt formatCode="General" sourceLinked="1"/>
        <c:tickLblPos val="nextTo"/>
        <c:crossAx val="90643072"/>
        <c:crosses val="autoZero"/>
        <c:auto val="1"/>
        <c:lblAlgn val="ctr"/>
        <c:lblOffset val="100"/>
      </c:catAx>
      <c:valAx>
        <c:axId val="9064307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9064153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36370031035563627"/>
          <c:y val="4.2328083989501358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1111111111111122E-2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90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098443889640054"/>
          <c:y val="0.27546400449943781"/>
          <c:w val="0.36459451500621526"/>
          <c:h val="0.58940944881889767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US</a:t>
            </a:r>
          </a:p>
        </c:rich>
      </c:tx>
      <c:layout>
        <c:manualLayout>
          <c:xMode val="edge"/>
          <c:yMode val="edge"/>
          <c:x val="0.52985396772211957"/>
          <c:y val="2.3065677836782029E-2"/>
        </c:manualLayout>
      </c:layout>
    </c:title>
    <c:plotArea>
      <c:layout>
        <c:manualLayout>
          <c:layoutTarget val="inner"/>
          <c:xMode val="edge"/>
          <c:yMode val="edge"/>
          <c:x val="0.10880326129446584"/>
          <c:y val="0.20214030064423771"/>
          <c:w val="0.73274808734014696"/>
          <c:h val="0.782708184204246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US, 15 Areas</c:v>
                </c:pt>
              </c:strCache>
            </c:strRef>
          </c:tx>
          <c:dLbls>
            <c:dLbl>
              <c:idx val="0"/>
              <c:layout>
                <c:manualLayout>
                  <c:x val="9.2198581560283696E-2"/>
                  <c:y val="-1.937984496124031E-2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90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layout>
        <c:manualLayout>
          <c:xMode val="edge"/>
          <c:yMode val="edge"/>
          <c:x val="0.36370031035563627"/>
          <c:y val="4.2328083989501358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1111111111111122E-2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93</c:v>
                </c:pt>
                <c:pt idx="1">
                  <c:v>2</c:v>
                </c:pt>
                <c:pt idx="2">
                  <c:v>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098443889640054"/>
          <c:y val="0.27546400449943781"/>
          <c:w val="0.36459451500621526"/>
          <c:h val="0.58940944881889767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US</a:t>
            </a:r>
          </a:p>
        </c:rich>
      </c:tx>
      <c:layout>
        <c:manualLayout>
          <c:xMode val="edge"/>
          <c:yMode val="edge"/>
          <c:x val="0.52985396772211957"/>
          <c:y val="2.3065677836782029E-2"/>
        </c:manualLayout>
      </c:layout>
    </c:title>
    <c:plotArea>
      <c:layout>
        <c:manualLayout>
          <c:layoutTarget val="inner"/>
          <c:xMode val="edge"/>
          <c:yMode val="edge"/>
          <c:x val="0.10880326129446584"/>
          <c:y val="0.20214030064423771"/>
          <c:w val="0.73274808734014696"/>
          <c:h val="0.782708184204246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>
              <c:idx val="0"/>
              <c:layout>
                <c:manualLayout>
                  <c:x val="0.12411347517730496"/>
                  <c:y val="-1.937984496124031E-2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92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36370031035563627"/>
          <c:y val="4.2328083989501358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>
              <c:idx val="0"/>
              <c:layout>
                <c:manualLayout>
                  <c:x val="-4.6722576790578394E-3"/>
                  <c:y val="-2.9629629629629648E-2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2098443889640054"/>
          <c:y val="0.27546400449943781"/>
          <c:w val="0.36459451500621526"/>
          <c:h val="0.58940944881889767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US</a:t>
            </a:r>
          </a:p>
        </c:rich>
      </c:tx>
      <c:layout>
        <c:manualLayout>
          <c:xMode val="edge"/>
          <c:yMode val="edge"/>
          <c:x val="0.52985396772211957"/>
          <c:y val="2.3065677836782029E-2"/>
        </c:manualLayout>
      </c:layout>
    </c:title>
    <c:plotArea>
      <c:layout>
        <c:manualLayout>
          <c:layoutTarget val="inner"/>
          <c:xMode val="edge"/>
          <c:yMode val="edge"/>
          <c:x val="0.10880326129446584"/>
          <c:y val="0.20214030064423771"/>
          <c:w val="0.73274808734014696"/>
          <c:h val="0.782708184204246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>
              <c:idx val="0"/>
              <c:layout>
                <c:manualLayout>
                  <c:x val="7.8014184397163122E-2"/>
                  <c:y val="0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>
              <c:idx val="3"/>
              <c:delete val="1"/>
            </c:dLbl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Before pregnancy</c:v>
                </c:pt>
                <c:pt idx="1">
                  <c:v>During pregnancy</c:v>
                </c:pt>
                <c:pt idx="2">
                  <c:v>At delivery</c:v>
                </c:pt>
                <c:pt idx="3">
                  <c:v>After birth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63</c:v>
                </c:pt>
                <c:pt idx="1">
                  <c:v>34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Before pregnancy</c:v>
                </c:pt>
                <c:pt idx="1">
                  <c:v>During pregnancy</c:v>
                </c:pt>
                <c:pt idx="2">
                  <c:v>At delivery</c:v>
                </c:pt>
                <c:pt idx="3">
                  <c:v>After birth</c:v>
                </c:pt>
                <c:pt idx="4">
                  <c:v>Unknown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68</c:v>
                </c:pt>
                <c:pt idx="1">
                  <c:v>26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showVal val="1"/>
        </c:dLbls>
        <c:gapWidth val="100"/>
        <c:axId val="91620096"/>
        <c:axId val="91421312"/>
      </c:barChart>
      <c:valAx>
        <c:axId val="914213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</c:title>
        <c:numFmt formatCode="General" sourceLinked="1"/>
        <c:tickLblPos val="nextTo"/>
        <c:crossAx val="91620096"/>
        <c:crosses val="autoZero"/>
        <c:crossBetween val="between"/>
      </c:valAx>
      <c:catAx>
        <c:axId val="91620096"/>
        <c:scaling>
          <c:orientation val="minMax"/>
        </c:scaling>
        <c:axPos val="l"/>
        <c:tickLblPos val="nextTo"/>
        <c:crossAx val="91421312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2"/>
  <c:chart>
    <c:plotArea>
      <c:layout>
        <c:manualLayout>
          <c:layoutTarget val="inner"/>
          <c:xMode val="edge"/>
          <c:yMode val="edge"/>
          <c:x val="0.24453584749274762"/>
          <c:y val="3.1609195402298854E-2"/>
          <c:w val="0.58483837546622464"/>
          <c:h val="0.79500000000000015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>
              <c:idx val="3"/>
              <c:delete val="1"/>
            </c:dLbl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Before pregnancy</c:v>
                </c:pt>
                <c:pt idx="1">
                  <c:v>During pregnancy</c:v>
                </c:pt>
                <c:pt idx="2">
                  <c:v>At delivery</c:v>
                </c:pt>
                <c:pt idx="3">
                  <c:v>After birth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63</c:v>
                </c:pt>
                <c:pt idx="1">
                  <c:v>33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Before pregnancy</c:v>
                </c:pt>
                <c:pt idx="1">
                  <c:v>During pregnancy</c:v>
                </c:pt>
                <c:pt idx="2">
                  <c:v>At delivery</c:v>
                </c:pt>
                <c:pt idx="3">
                  <c:v>After birth</c:v>
                </c:pt>
                <c:pt idx="4">
                  <c:v>Unknown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67</c:v>
                </c:pt>
                <c:pt idx="1">
                  <c:v>27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gapWidth val="100"/>
        <c:axId val="91680768"/>
        <c:axId val="91662208"/>
      </c:barChart>
      <c:valAx>
        <c:axId val="916622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</c:title>
        <c:numFmt formatCode="General" sourceLinked="1"/>
        <c:tickLblPos val="nextTo"/>
        <c:crossAx val="91680768"/>
        <c:crosses val="autoZero"/>
        <c:crossBetween val="between"/>
      </c:valAx>
      <c:catAx>
        <c:axId val="91680768"/>
        <c:scaling>
          <c:orientation val="minMax"/>
        </c:scaling>
        <c:axPos val="l"/>
        <c:tickLblPos val="nextTo"/>
        <c:crossAx val="91662208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8"/>
  <c:chart>
    <c:autoTitleDeleted val="1"/>
    <c:plotArea>
      <c:layout>
        <c:manualLayout>
          <c:layoutTarget val="inner"/>
          <c:xMode val="edge"/>
          <c:yMode val="edge"/>
          <c:x val="0.10855544619422572"/>
          <c:y val="3.4403792198388995E-2"/>
          <c:w val="0.85651979440070003"/>
          <c:h val="0.6088514797719251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Sheet1!$A$2:$A$6</c:f>
              <c:strCache>
                <c:ptCount val="5"/>
                <c:pt idx="0">
                  <c:v>Black</c:v>
                </c:pt>
                <c:pt idx="1">
                  <c:v>Hispanic/Latino        </c:v>
                </c:pt>
                <c:pt idx="2">
                  <c:v>White</c:v>
                </c:pt>
                <c:pt idx="3">
                  <c:v>Other race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85</c:v>
                </c:pt>
                <c:pt idx="1">
                  <c:v>6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Black</c:v>
                </c:pt>
                <c:pt idx="1">
                  <c:v>Hispanic/Latino        </c:v>
                </c:pt>
                <c:pt idx="2">
                  <c:v>White</c:v>
                </c:pt>
                <c:pt idx="3">
                  <c:v>Other race</c:v>
                </c:pt>
                <c:pt idx="4">
                  <c:v>Unknown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65</c:v>
                </c:pt>
                <c:pt idx="1">
                  <c:v>23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Val val="1"/>
        </c:dLbls>
        <c:axId val="86386176"/>
        <c:axId val="86387712"/>
      </c:barChart>
      <c:catAx>
        <c:axId val="863861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780000" vert="horz" anchor="b" anchorCtr="1"/>
          <a:lstStyle/>
          <a:p>
            <a:pPr>
              <a:defRPr/>
            </a:pPr>
            <a:endParaRPr lang="en-US"/>
          </a:p>
        </c:txPr>
        <c:crossAx val="86387712"/>
        <c:crosses val="autoZero"/>
        <c:lblAlgn val="ctr"/>
        <c:lblOffset val="100"/>
      </c:catAx>
      <c:valAx>
        <c:axId val="863877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>
            <c:manualLayout>
              <c:xMode val="edge"/>
              <c:yMode val="edge"/>
              <c:x val="1.8964020122484694E-2"/>
              <c:y val="0.14207665852113313"/>
            </c:manualLayout>
          </c:layout>
        </c:title>
        <c:numFmt formatCode="General" sourceLinked="1"/>
        <c:tickLblPos val="nextTo"/>
        <c:crossAx val="8638617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2"/>
  <c:chart>
    <c:plotArea>
      <c:layout>
        <c:manualLayout>
          <c:layoutTarget val="inner"/>
          <c:xMode val="edge"/>
          <c:yMode val="edge"/>
          <c:x val="0.26549606299212597"/>
          <c:y val="3.0555555555555555E-2"/>
          <c:w val="0.54925309336332961"/>
          <c:h val="0.7350139982502186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>
              <c:idx val="3"/>
              <c:delete val="1"/>
            </c:dLbl>
            <c:dLblPos val="outEnd"/>
            <c:showVal val="1"/>
          </c:dLbls>
          <c:cat>
            <c:strRef>
              <c:f>Sheet1!$A$2:$A$6</c:f>
              <c:strCache>
                <c:ptCount val="5"/>
                <c:pt idx="0">
                  <c:v>Before pregnancy</c:v>
                </c:pt>
                <c:pt idx="1">
                  <c:v>During pregnancy</c:v>
                </c:pt>
                <c:pt idx="2">
                  <c:v>At delivery</c:v>
                </c:pt>
                <c:pt idx="3">
                  <c:v>After birth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74</c:v>
                </c:pt>
                <c:pt idx="1">
                  <c:v>17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Before pregnancy</c:v>
                </c:pt>
                <c:pt idx="1">
                  <c:v>During pregnancy</c:v>
                </c:pt>
                <c:pt idx="2">
                  <c:v>At delivery</c:v>
                </c:pt>
                <c:pt idx="3">
                  <c:v>After birth</c:v>
                </c:pt>
                <c:pt idx="4">
                  <c:v>Unknown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71</c:v>
                </c:pt>
                <c:pt idx="1">
                  <c:v>23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dLbls>
          <c:showVal val="1"/>
        </c:dLbls>
        <c:gapWidth val="100"/>
        <c:axId val="91908736"/>
        <c:axId val="91907200"/>
      </c:barChart>
      <c:valAx>
        <c:axId val="919072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Percent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91908736"/>
        <c:crosses val="autoZero"/>
        <c:crossBetween val="between"/>
      </c:valAx>
      <c:catAx>
        <c:axId val="91908736"/>
        <c:scaling>
          <c:orientation val="minMax"/>
        </c:scaling>
        <c:axPos val="l"/>
        <c:tickLblPos val="nextTo"/>
        <c:crossAx val="91907200"/>
        <c:crosses val="autoZero"/>
        <c:auto val="1"/>
        <c:lblAlgn val="ctr"/>
        <c:lblOffset val="100"/>
      </c:cat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42031107907286236"/>
          <c:y val="7.692307692307692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ART</c:v>
                </c:pt>
                <c:pt idx="1">
                  <c:v>No prenatal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5</c:v>
                </c:pt>
                <c:pt idx="2">
                  <c:v>15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65253387969360976"/>
          <c:y val="3.921568627450980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ART</c:v>
                </c:pt>
                <c:pt idx="1">
                  <c:v>No prenatal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84</c:v>
                </c:pt>
                <c:pt idx="1">
                  <c:v>12</c:v>
                </c:pt>
                <c:pt idx="2">
                  <c:v>4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layout>
        <c:manualLayout>
          <c:xMode val="edge"/>
          <c:yMode val="edge"/>
          <c:x val="0.39448948282873092"/>
          <c:y val="7.692307692307692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</c:dLbls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83</c:v>
                </c:pt>
                <c:pt idx="1">
                  <c:v>5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85</c:v>
                </c:pt>
                <c:pt idx="1">
                  <c:v>11</c:v>
                </c:pt>
                <c:pt idx="2">
                  <c:v>4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63212571642830362"/>
          <c:y val="3.921568627450980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86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42031107907286236"/>
          <c:y val="5.7692307692307696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Neonatal ART</c:v>
                </c:pt>
                <c:pt idx="1">
                  <c:v>No neonatal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88</c:v>
                </c:pt>
                <c:pt idx="1">
                  <c:v>1</c:v>
                </c:pt>
                <c:pt idx="2">
                  <c:v>11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>
        <c:manualLayout>
          <c:xMode val="edge"/>
          <c:yMode val="edge"/>
          <c:x val="0.61801023991719362"/>
          <c:y val="0.34749015748031475"/>
          <c:w val="0.36790525304055327"/>
          <c:h val="0.267728144558853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63212571642830362"/>
          <c:y val="3.921568627450980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>
              <c:idx val="2"/>
              <c:layout>
                <c:manualLayout>
                  <c:x val="2.7210884353741478E-2"/>
                  <c:y val="3.2679738562091556E-3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Neonatal ART</c:v>
                </c:pt>
                <c:pt idx="1">
                  <c:v>No neonatal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42862634145720396"/>
          <c:y val="0.12578990126234221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ART</c:v>
                </c:pt>
                <c:pt idx="1">
                  <c:v>No prenatal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83</c:v>
                </c:pt>
                <c:pt idx="1">
                  <c:v>2</c:v>
                </c:pt>
                <c:pt idx="2">
                  <c:v>15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>
        <c:manualLayout>
          <c:xMode val="edge"/>
          <c:yMode val="edge"/>
          <c:x val="0.63810645605154381"/>
          <c:y val="0.4111558971795195"/>
          <c:w val="0.36189354394845713"/>
          <c:h val="0.26860100820730726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64730326105633607"/>
          <c:y val="4.145289686732867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ART</c:v>
                </c:pt>
                <c:pt idx="1">
                  <c:v>No prenatal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87</c:v>
                </c:pt>
                <c:pt idx="1">
                  <c:v>10</c:v>
                </c:pt>
                <c:pt idx="2">
                  <c:v>3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388202687350649"/>
          <c:y val="0.11785337175756851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</c:dLbls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75</c:v>
                </c:pt>
                <c:pt idx="1">
                  <c:v>5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86</c:v>
                </c:pt>
                <c:pt idx="1">
                  <c:v>11</c:v>
                </c:pt>
                <c:pt idx="2">
                  <c:v>3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Sheet1!$A$2:$A$5</c:f>
              <c:strCache>
                <c:ptCount val="4"/>
                <c:pt idx="0">
                  <c:v>Heterosexual contact</c:v>
                </c:pt>
                <c:pt idx="1">
                  <c:v>Injection Drug Use (IDU)</c:v>
                </c:pt>
                <c:pt idx="2">
                  <c:v>Other 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</c:v>
                </c:pt>
                <c:pt idx="1">
                  <c:v>2</c:v>
                </c:pt>
                <c:pt idx="2">
                  <c:v>3</c:v>
                </c:pt>
                <c:pt idx="3">
                  <c:v>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Heterosexual contact</c:v>
                </c:pt>
                <c:pt idx="1">
                  <c:v>Injection Drug Use (IDU)</c:v>
                </c:pt>
                <c:pt idx="2">
                  <c:v>Other 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46</c:v>
                </c:pt>
                <c:pt idx="1">
                  <c:v>8</c:v>
                </c:pt>
                <c:pt idx="2">
                  <c:v>8</c:v>
                </c:pt>
                <c:pt idx="3">
                  <c:v>37</c:v>
                </c:pt>
              </c:numCache>
            </c:numRef>
          </c:val>
        </c:ser>
        <c:dLbls>
          <c:showVal val="1"/>
        </c:dLbls>
        <c:axId val="86439040"/>
        <c:axId val="86440576"/>
      </c:barChart>
      <c:catAx>
        <c:axId val="86439040"/>
        <c:scaling>
          <c:orientation val="minMax"/>
        </c:scaling>
        <c:axPos val="b"/>
        <c:numFmt formatCode="General" sourceLinked="1"/>
        <c:tickLblPos val="nextTo"/>
        <c:crossAx val="86440576"/>
        <c:crosses val="autoZero"/>
        <c:auto val="1"/>
        <c:lblAlgn val="ctr"/>
        <c:lblOffset val="100"/>
      </c:catAx>
      <c:valAx>
        <c:axId val="8644057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6439040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64730326105633607"/>
          <c:y val="3.8247769471085838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86</c:v>
                </c:pt>
                <c:pt idx="1">
                  <c:v>11</c:v>
                </c:pt>
                <c:pt idx="2">
                  <c:v>3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40622657203060886"/>
          <c:y val="3.8461538461538464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Neonatal ART</c:v>
                </c:pt>
                <c:pt idx="1">
                  <c:v>No neonatal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73</c:v>
                </c:pt>
                <c:pt idx="1">
                  <c:v>0</c:v>
                </c:pt>
                <c:pt idx="2">
                  <c:v>27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>
        <c:manualLayout>
          <c:xMode val="edge"/>
          <c:yMode val="edge"/>
          <c:x val="0.61801023991719362"/>
          <c:y val="0.34749015748031475"/>
          <c:w val="0.36790525304055327"/>
          <c:h val="0.267728144558853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65253387969360976"/>
          <c:y val="1.9607843137254902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>
              <c:idx val="2"/>
              <c:layout>
                <c:manualLayout>
                  <c:x val="4.7619047619047623E-2"/>
                  <c:y val="3.2679738562091556E-3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Neonatal ART</c:v>
                </c:pt>
                <c:pt idx="1">
                  <c:v>No neonatal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layout>
        <c:manualLayout>
          <c:xMode val="edge"/>
          <c:yMode val="edge"/>
          <c:x val="0.40622657203060886"/>
          <c:y val="7.6923076923076927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ART</c:v>
                </c:pt>
                <c:pt idx="1">
                  <c:v>No prenatal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85</c:v>
                </c:pt>
                <c:pt idx="1">
                  <c:v>11</c:v>
                </c:pt>
                <c:pt idx="2">
                  <c:v>4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layout>
        <c:manualLayout>
          <c:xMode val="edge"/>
          <c:yMode val="edge"/>
          <c:x val="0.63212571642830362"/>
          <c:y val="3.921568627450980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Prenatal ART</c:v>
                </c:pt>
                <c:pt idx="1">
                  <c:v>No prenatal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87</c:v>
                </c:pt>
                <c:pt idx="1">
                  <c:v>9</c:v>
                </c:pt>
                <c:pt idx="2">
                  <c:v>4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40622657203060886"/>
          <c:y val="3.8461538461538464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</c:dLbls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86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layout>
        <c:manualLayout>
          <c:xMode val="edge"/>
          <c:yMode val="edge"/>
          <c:x val="0.6117175531629977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Intrapartum ART</c:v>
                </c:pt>
                <c:pt idx="1">
                  <c:v>No intrapartum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86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40622657203060886"/>
          <c:y val="5.7692307692307696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Georgia</c:v>
                </c:pt>
              </c:strCache>
            </c:strRef>
          </c:tx>
          <c:dLbls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Neonatal ART</c:v>
                </c:pt>
                <c:pt idx="1">
                  <c:v>No neonatal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89</c:v>
                </c:pt>
                <c:pt idx="1">
                  <c:v>0</c:v>
                </c:pt>
                <c:pt idx="2">
                  <c:v>11</c:v>
                </c:pt>
              </c:numCache>
            </c:numRef>
          </c:val>
        </c:ser>
        <c:firstSliceAng val="0"/>
      </c:pieChart>
      <c:dTable>
        <c:showHorzBorder val="1"/>
        <c:showVertBorder val="1"/>
        <c:showOutline val="1"/>
        <c:showKeys val="1"/>
      </c:dTable>
    </c:plotArea>
    <c:legend>
      <c:legendPos val="r"/>
      <c:layout>
        <c:manualLayout>
          <c:xMode val="edge"/>
          <c:yMode val="edge"/>
          <c:x val="0.61801023991719362"/>
          <c:y val="0.34749015748031475"/>
          <c:w val="0.36790525304055327"/>
          <c:h val="0.267728144558853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>
        <c:manualLayout>
          <c:xMode val="edge"/>
          <c:yMode val="edge"/>
          <c:x val="0.63212571642830362"/>
          <c:y val="3.9215686274509803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dLbls>
            <c:dLbl>
              <c:idx val="2"/>
              <c:layout>
                <c:manualLayout>
                  <c:x val="4.7619047619047623E-2"/>
                  <c:y val="3.2679738562091556E-3"/>
                </c:manualLayout>
              </c:layout>
              <c:dLblPos val="bestFit"/>
              <c:showPercent val="1"/>
            </c:dLbl>
            <c:dLblPos val="outEnd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Neonatal ART</c:v>
                </c:pt>
                <c:pt idx="1">
                  <c:v>No neonatal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97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</c:ser>
        <c:firstSliceAng val="0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Pneumocystis prophylaxis</c:v>
                </c:pt>
                <c:pt idx="1">
                  <c:v>No Pneumocystis prophylaxis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19</c:v>
                </c:pt>
                <c:pt idx="1">
                  <c:v>7</c:v>
                </c:pt>
                <c:pt idx="2">
                  <c:v>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Pneumocystis prophylaxis</c:v>
                </c:pt>
                <c:pt idx="1">
                  <c:v>No Pneumocystis prophylaxis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45</c:v>
                </c:pt>
                <c:pt idx="1">
                  <c:v>24</c:v>
                </c:pt>
                <c:pt idx="2">
                  <c:v>31</c:v>
                </c:pt>
              </c:numCache>
            </c:numRef>
          </c:val>
        </c:ser>
        <c:dLbls>
          <c:showVal val="1"/>
        </c:dLbls>
        <c:axId val="95975296"/>
        <c:axId val="95976832"/>
      </c:barChart>
      <c:catAx>
        <c:axId val="95975296"/>
        <c:scaling>
          <c:orientation val="minMax"/>
        </c:scaling>
        <c:axPos val="b"/>
        <c:numFmt formatCode="General" sourceLinked="1"/>
        <c:tickLblPos val="nextTo"/>
        <c:crossAx val="95976832"/>
        <c:crosses val="autoZero"/>
        <c:auto val="1"/>
        <c:lblAlgn val="ctr"/>
        <c:lblOffset val="100"/>
      </c:catAx>
      <c:valAx>
        <c:axId val="9597683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9597529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Sheet1!$A$2:$A$7</c:f>
              <c:strCache>
                <c:ptCount val="6"/>
                <c:pt idx="0">
                  <c:v>Single</c:v>
                </c:pt>
                <c:pt idx="1">
                  <c:v>Married</c:v>
                </c:pt>
                <c:pt idx="2">
                  <c:v>Separated</c:v>
                </c:pt>
                <c:pt idx="3">
                  <c:v>Divorced</c:v>
                </c:pt>
                <c:pt idx="4">
                  <c:v>Widowed</c:v>
                </c:pt>
                <c:pt idx="5">
                  <c:v>Unknown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70</c:v>
                </c:pt>
                <c:pt idx="1">
                  <c:v>21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Single</c:v>
                </c:pt>
                <c:pt idx="1">
                  <c:v>Married</c:v>
                </c:pt>
                <c:pt idx="2">
                  <c:v>Separated</c:v>
                </c:pt>
                <c:pt idx="3">
                  <c:v>Divorced</c:v>
                </c:pt>
                <c:pt idx="4">
                  <c:v>Widowed</c:v>
                </c:pt>
                <c:pt idx="5">
                  <c:v>Unknown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55</c:v>
                </c:pt>
                <c:pt idx="1">
                  <c:v>15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28</c:v>
                </c:pt>
              </c:numCache>
            </c:numRef>
          </c:val>
        </c:ser>
        <c:dLbls>
          <c:showVal val="1"/>
        </c:dLbls>
        <c:axId val="87320448"/>
        <c:axId val="87337216"/>
      </c:barChart>
      <c:catAx>
        <c:axId val="87320448"/>
        <c:scaling>
          <c:orientation val="minMax"/>
        </c:scaling>
        <c:axPos val="b"/>
        <c:numFmt formatCode="General" sourceLinked="1"/>
        <c:tickLblPos val="nextTo"/>
        <c:crossAx val="87337216"/>
        <c:crosses val="autoZero"/>
        <c:auto val="1"/>
        <c:lblAlgn val="ctr"/>
        <c:lblOffset val="100"/>
      </c:catAx>
      <c:valAx>
        <c:axId val="8733721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873204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313735783027133"/>
          <c:y val="0.90507655293088363"/>
          <c:w val="0.59467766529183852"/>
          <c:h val="8.5664187809857142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>
        <c:manualLayout>
          <c:layoutTarget val="inner"/>
          <c:xMode val="edge"/>
          <c:yMode val="edge"/>
          <c:x val="0.14405162516729422"/>
          <c:y val="3.9908398950131235E-2"/>
          <c:w val="0.77146180103609785"/>
          <c:h val="0.6999866141732283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Infected</c:v>
                </c:pt>
                <c:pt idx="1">
                  <c:v>Not infected</c:v>
                </c:pt>
                <c:pt idx="2">
                  <c:v>Indeterminate*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2.5</c:v>
                </c:pt>
                <c:pt idx="1">
                  <c:v>45</c:v>
                </c:pt>
                <c:pt idx="2">
                  <c:v>53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Infected</c:v>
                </c:pt>
                <c:pt idx="1">
                  <c:v>Not infected</c:v>
                </c:pt>
                <c:pt idx="2">
                  <c:v>Indeterminate*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71</c:v>
                </c:pt>
                <c:pt idx="2">
                  <c:v>27</c:v>
                </c:pt>
              </c:numCache>
            </c:numRef>
          </c:val>
        </c:ser>
        <c:dLbls>
          <c:showVal val="1"/>
        </c:dLbls>
        <c:axId val="96019584"/>
        <c:axId val="96021120"/>
      </c:barChart>
      <c:catAx>
        <c:axId val="96019584"/>
        <c:scaling>
          <c:orientation val="minMax"/>
        </c:scaling>
        <c:axPos val="b"/>
        <c:numFmt formatCode="General" sourceLinked="1"/>
        <c:tickLblPos val="nextTo"/>
        <c:crossAx val="96021120"/>
        <c:crosses val="autoZero"/>
        <c:auto val="1"/>
        <c:lblAlgn val="ctr"/>
        <c:lblOffset val="100"/>
      </c:catAx>
      <c:valAx>
        <c:axId val="9602112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>
            <c:manualLayout>
              <c:xMode val="edge"/>
              <c:yMode val="edge"/>
              <c:x val="2.9886419899763188E-2"/>
              <c:y val="0.34661894535910315"/>
            </c:manualLayout>
          </c:layout>
        </c:title>
        <c:numFmt formatCode="General" sourceLinked="1"/>
        <c:tickLblPos val="nextTo"/>
        <c:crossAx val="9601958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US</c:v>
                </c:pt>
                <c:pt idx="1">
                  <c:v>Outside US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76</c:v>
                </c:pt>
                <c:pt idx="1">
                  <c:v>12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US</c:v>
                </c:pt>
                <c:pt idx="1">
                  <c:v>Outside US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54</c:v>
                </c:pt>
                <c:pt idx="1">
                  <c:v>13</c:v>
                </c:pt>
                <c:pt idx="2">
                  <c:v>33</c:v>
                </c:pt>
              </c:numCache>
            </c:numRef>
          </c:val>
        </c:ser>
        <c:dLbls>
          <c:showVal val="1"/>
        </c:dLbls>
        <c:axId val="74809344"/>
        <c:axId val="74810880"/>
      </c:barChart>
      <c:catAx>
        <c:axId val="74809344"/>
        <c:scaling>
          <c:orientation val="minMax"/>
        </c:scaling>
        <c:axPos val="b"/>
        <c:numFmt formatCode="General" sourceLinked="1"/>
        <c:tickLblPos val="nextTo"/>
        <c:crossAx val="74810880"/>
        <c:crosses val="autoZero"/>
        <c:auto val="1"/>
        <c:lblAlgn val="ctr"/>
        <c:lblOffset val="100"/>
      </c:catAx>
      <c:valAx>
        <c:axId val="7481088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748093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>
        <c:manualLayout>
          <c:layoutTarget val="inner"/>
          <c:xMode val="edge"/>
          <c:yMode val="edge"/>
          <c:x val="0.13474515188611891"/>
          <c:y val="5.348964191976003E-2"/>
          <c:w val="0.84279932249481648"/>
          <c:h val="0.7140684758155230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90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Prenatal care</c:v>
                </c:pt>
                <c:pt idx="1">
                  <c:v>No prenatal care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90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</c:ser>
        <c:dLbls>
          <c:showVal val="1"/>
        </c:dLbls>
        <c:axId val="74841088"/>
        <c:axId val="74646272"/>
      </c:barChart>
      <c:catAx>
        <c:axId val="74841088"/>
        <c:scaling>
          <c:orientation val="minMax"/>
        </c:scaling>
        <c:axPos val="b"/>
        <c:numFmt formatCode="General" sourceLinked="1"/>
        <c:tickLblPos val="nextTo"/>
        <c:crossAx val="74646272"/>
        <c:crosses val="autoZero"/>
        <c:auto val="1"/>
        <c:lblAlgn val="ctr"/>
        <c:lblOffset val="100"/>
      </c:catAx>
      <c:valAx>
        <c:axId val="7464627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748410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91769425048284"/>
          <c:y val="0.90846667604049491"/>
          <c:w val="0.5890674986381419"/>
          <c:h val="8.2604752530933648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>
        <c:manualLayout>
          <c:layoutTarget val="inner"/>
          <c:xMode val="edge"/>
          <c:yMode val="edge"/>
          <c:x val="0.11157796247691261"/>
          <c:y val="5.348964191976003E-2"/>
          <c:w val="0.86373067949839599"/>
          <c:h val="0.64280371203599551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Sheet1!$A$2:$A$6</c:f>
              <c:strCache>
                <c:ptCount val="5"/>
                <c:pt idx="0">
                  <c:v>Before pregnancy</c:v>
                </c:pt>
                <c:pt idx="1">
                  <c:v>During pregnancy</c:v>
                </c:pt>
                <c:pt idx="2">
                  <c:v>At  delivery</c:v>
                </c:pt>
                <c:pt idx="3">
                  <c:v>After birth</c:v>
                </c:pt>
                <c:pt idx="4">
                  <c:v>Unknown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64</c:v>
                </c:pt>
                <c:pt idx="1">
                  <c:v>32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Before pregnancy</c:v>
                </c:pt>
                <c:pt idx="1">
                  <c:v>During pregnancy</c:v>
                </c:pt>
                <c:pt idx="2">
                  <c:v>At  delivery</c:v>
                </c:pt>
                <c:pt idx="3">
                  <c:v>After birth</c:v>
                </c:pt>
                <c:pt idx="4">
                  <c:v>Unknown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68</c:v>
                </c:pt>
                <c:pt idx="1">
                  <c:v>26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showVal val="1"/>
        </c:dLbls>
        <c:axId val="74689152"/>
        <c:axId val="74695040"/>
      </c:barChart>
      <c:catAx>
        <c:axId val="74689152"/>
        <c:scaling>
          <c:orientation val="minMax"/>
        </c:scaling>
        <c:axPos val="b"/>
        <c:numFmt formatCode="General" sourceLinked="1"/>
        <c:tickLblPos val="nextTo"/>
        <c:crossAx val="74695040"/>
        <c:crosses val="autoZero"/>
        <c:auto val="1"/>
        <c:lblAlgn val="ctr"/>
        <c:lblOffset val="100"/>
      </c:catAx>
      <c:valAx>
        <c:axId val="746950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746891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246378924856621"/>
          <c:y val="0.90846667604049491"/>
          <c:w val="0.57815884125595407"/>
          <c:h val="8.2604752530933648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 2005-2010</c:v>
                </c:pt>
              </c:strCache>
            </c:strRef>
          </c:tx>
          <c:dLbls>
            <c:numFmt formatCode="#\ ?/?" sourceLinked="0"/>
            <c:showVal val="1"/>
          </c:dLbls>
          <c:cat>
            <c:strRef>
              <c:f>Sheet1!$A$2:$A$4</c:f>
              <c:strCache>
                <c:ptCount val="3"/>
                <c:pt idx="0">
                  <c:v>Prenatal ART</c:v>
                </c:pt>
                <c:pt idx="1">
                  <c:v>No prenatal ART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</c:v>
                </c:pt>
                <c:pt idx="1">
                  <c:v>5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areas US 2005-2008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Prenatal ART</c:v>
                </c:pt>
                <c:pt idx="1">
                  <c:v>No prenatal ART</c:v>
                </c:pt>
                <c:pt idx="2">
                  <c:v>Unknown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84</c:v>
                </c:pt>
                <c:pt idx="1">
                  <c:v>12</c:v>
                </c:pt>
                <c:pt idx="2">
                  <c:v>4</c:v>
                </c:pt>
              </c:numCache>
            </c:numRef>
          </c:val>
        </c:ser>
        <c:dLbls>
          <c:showVal val="1"/>
        </c:dLbls>
        <c:axId val="75028352"/>
        <c:axId val="75029888"/>
      </c:barChart>
      <c:catAx>
        <c:axId val="75028352"/>
        <c:scaling>
          <c:orientation val="minMax"/>
        </c:scaling>
        <c:axPos val="b"/>
        <c:numFmt formatCode="General" sourceLinked="1"/>
        <c:tickLblPos val="nextTo"/>
        <c:crossAx val="75029888"/>
        <c:crosses val="autoZero"/>
        <c:auto val="1"/>
        <c:lblAlgn val="ctr"/>
        <c:lblOffset val="100"/>
      </c:catAx>
      <c:valAx>
        <c:axId val="7502988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 of total </a:t>
                </a:r>
              </a:p>
            </c:rich>
          </c:tx>
          <c:layout/>
        </c:title>
        <c:numFmt formatCode="General" sourceLinked="1"/>
        <c:tickLblPos val="nextTo"/>
        <c:crossAx val="7502835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0.23684</cdr:x>
      <cdr:y>0.11111</cdr:y>
    </cdr:from>
    <cdr:to>
      <cdr:x>0.34211</cdr:x>
      <cdr:y>0.2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71600" y="381000"/>
          <a:ext cx="609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800" dirty="0"/>
        </a:p>
      </cdr:txBody>
    </cdr:sp>
  </cdr:relSizeAnchor>
  <cdr:relSizeAnchor xmlns:cdr="http://schemas.openxmlformats.org/drawingml/2006/chartDrawing">
    <cdr:from>
      <cdr:x>0.27619</cdr:x>
      <cdr:y>0.27551</cdr:y>
    </cdr:from>
    <cdr:to>
      <cdr:x>0.31429</cdr:x>
      <cdr:y>0.34694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09800" y="1028700"/>
          <a:ext cx="3048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4</a:t>
          </a:r>
          <a:endParaRPr lang="en-US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324572-11D9-453F-A41B-7C09992D24C9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D69AF-1843-4120-837B-363FCF10EB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3350"/>
            <a:ext cx="9144000" cy="710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8251B7-2DA2-46D2-9F8B-14EDC82EE9DD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0DC63-F8D0-4EEB-B927-01BFB54947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05A7C-6BBF-4853-A84A-0C967AEF3579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 04.09.13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5763-52CE-4296-B65A-C114CDD5A0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171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CA12F5-1842-446C-A6AF-3603314DDAFF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82C2C-9DF9-4754-AE96-6ADF066528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DD280C-4C7A-4A78-97D9-73E815FE8199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7A0C4-7B6E-4AA0-B937-25DB1836DB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0BB3B-0441-4DA8-AF71-550B9019B22C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2FB86-571C-4FB7-A2C9-92265AC0F5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F56162-CCBD-495A-B1FD-D4AA44F3F3A6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7CBFF0-3E49-4BB0-8140-B8AEDF30F9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AB5045-7FC0-41C3-978D-5F9400957537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D3F53-4215-46A5-948E-95F23085F2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15753F-3E5B-4571-871E-5A1C54717063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CCDE6-747B-4FE3-834F-3BCCE07ED4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681098-4C0E-41BF-8522-F71BCF98CB52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BE0E10-6F68-4C21-9F71-063DE45538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6D1026-17F7-40D6-AF78-CA9618840B55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545A8-5FE0-417D-9A11-E54C6869CF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Segoe UI" pitchFamily="34" charset="0"/>
                <a:ea typeface="+mj-ea"/>
                <a:cs typeface="Segoe UI" pitchFamily="34" charset="0"/>
              </a:rPr>
              <a:t>Use of bullets when you have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932AF1-9B09-493D-A42B-8BC1590F1A8C}" type="datetimeFigureOut">
              <a:rPr lang="en-US" smtClean="0"/>
              <a:pPr>
                <a:defRPr/>
              </a:pPr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E25EFF0-A14D-4684-8537-67F24F51B0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DPH_PPT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marL="0" marR="0" indent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dph.georgia.gov/hiv-prevention-program" TargetMode="External"/><Relationship Id="rId2" Type="http://schemas.openxmlformats.org/officeDocument/2006/relationships/hyperlink" Target="http://dph.georgia.gov/enhanced-perinatal-hivaids-surveillance-ep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ph.georgia.gov/georgias-hivaids-epidemiology-surveillance-section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Enhanced Perinatal Surveillance, Georgia 2005-2010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869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28" y="304800"/>
            <a:ext cx="8014854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HIV-infected pregnant women, by transmission category,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83347500"/>
              </p:ext>
            </p:extLst>
          </p:nvPr>
        </p:nvGraphicFramePr>
        <p:xfrm>
          <a:off x="838200" y="1676400"/>
          <a:ext cx="799407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5688449"/>
            <a:ext cx="74121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</a:p>
          <a:p>
            <a:r>
              <a:rPr lang="en-US" sz="1400" dirty="0"/>
              <a:t>Heterosexual contact =  heterosexual contact with a person who is HIV infected or in a </a:t>
            </a:r>
            <a:r>
              <a:rPr lang="en-US" sz="1400" dirty="0" smtClean="0"/>
              <a:t>high                         risk </a:t>
            </a:r>
            <a:r>
              <a:rPr lang="en-US" sz="1400" dirty="0"/>
              <a:t>transmission category (e.g., IDU or MSM)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8459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women, by marital status,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95676216"/>
              </p:ext>
            </p:extLst>
          </p:nvPr>
        </p:nvGraphicFramePr>
        <p:xfrm>
          <a:off x="678873" y="1600200"/>
          <a:ext cx="8001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399" y="6096000"/>
            <a:ext cx="7384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3662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1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women, by mother’s country of origin,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05947124"/>
              </p:ext>
            </p:extLst>
          </p:nvPr>
        </p:nvGraphicFramePr>
        <p:xfrm>
          <a:off x="685800" y="1600200"/>
          <a:ext cx="8153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8314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239001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 receiving prenatal care,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77677792"/>
              </p:ext>
            </p:extLst>
          </p:nvPr>
        </p:nvGraphicFramePr>
        <p:xfrm>
          <a:off x="838200" y="1447800"/>
          <a:ext cx="7917873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5867400"/>
            <a:ext cx="746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</a:p>
          <a:p>
            <a:r>
              <a:rPr lang="en-US" sz="1400" dirty="0" smtClean="0"/>
              <a:t>Prenatal care = at least one prenatal care visit prior to delivery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477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1534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women, by timing of HIV diagnosis,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52981853"/>
              </p:ext>
            </p:extLst>
          </p:nvPr>
        </p:nvGraphicFramePr>
        <p:xfrm>
          <a:off x="762000" y="1600200"/>
          <a:ext cx="8229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6096000"/>
            <a:ext cx="7384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</a:t>
            </a:r>
            <a:r>
              <a:rPr lang="en-US" sz="1400" dirty="0"/>
              <a:t> </a:t>
            </a:r>
            <a:r>
              <a:rPr lang="en-US" sz="1400" dirty="0" smtClean="0"/>
              <a:t>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9101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04800"/>
            <a:ext cx="71628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 receiving prenatal ART*,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64486819"/>
              </p:ext>
            </p:extLst>
          </p:nvPr>
        </p:nvGraphicFramePr>
        <p:xfrm>
          <a:off x="533400" y="1524000"/>
          <a:ext cx="8229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5867400"/>
            <a:ext cx="7308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*ART = antiretroviral therapy</a:t>
            </a:r>
          </a:p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</a:p>
        </p:txBody>
      </p:sp>
    </p:spTree>
    <p:extLst>
      <p:ext uri="{BB962C8B-B14F-4D97-AF65-F5344CB8AC3E}">
        <p14:creationId xmlns="" xmlns:p14="http://schemas.microsoft.com/office/powerpoint/2010/main" val="4633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274638"/>
            <a:ext cx="8527472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 receiving </a:t>
            </a:r>
            <a:r>
              <a:rPr lang="en-US" sz="3200" b="1" dirty="0" err="1" smtClean="0"/>
              <a:t>intrapartum</a:t>
            </a:r>
            <a:r>
              <a:rPr lang="en-US" sz="3200" b="1" dirty="0" smtClean="0"/>
              <a:t> ART*,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52653859"/>
              </p:ext>
            </p:extLst>
          </p:nvPr>
        </p:nvGraphicFramePr>
        <p:xfrm>
          <a:off x="838200" y="1600200"/>
          <a:ext cx="8153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5867400"/>
            <a:ext cx="70796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*ART = antiretroviral therapy</a:t>
            </a:r>
          </a:p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</a:p>
        </p:txBody>
      </p:sp>
    </p:spTree>
    <p:extLst>
      <p:ext uri="{BB962C8B-B14F-4D97-AF65-F5344CB8AC3E}">
        <p14:creationId xmlns="" xmlns:p14="http://schemas.microsoft.com/office/powerpoint/2010/main" val="375033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873" y="304800"/>
            <a:ext cx="86106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Proportion of HIV exposed infants receiving ART* during neonatal period, Georgia and US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89196529"/>
              </p:ext>
            </p:extLst>
          </p:nvPr>
        </p:nvGraphicFramePr>
        <p:xfrm>
          <a:off x="609600" y="1600200"/>
          <a:ext cx="8382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5867400"/>
            <a:ext cx="74606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*ART = antiretroviral therapy</a:t>
            </a:r>
          </a:p>
          <a:p>
            <a:r>
              <a:rPr lang="en-US" sz="1400" dirty="0" smtClean="0"/>
              <a:t>Georgia sample of 710 infants  from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</a:p>
        </p:txBody>
      </p:sp>
    </p:spTree>
    <p:extLst>
      <p:ext uri="{BB962C8B-B14F-4D97-AF65-F5344CB8AC3E}">
        <p14:creationId xmlns="" xmlns:p14="http://schemas.microsoft.com/office/powerpoint/2010/main" val="6891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pregnancies by delivery type,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08089057"/>
              </p:ext>
            </p:extLst>
          </p:nvPr>
        </p:nvGraphicFramePr>
        <p:xfrm>
          <a:off x="685800" y="1524000"/>
          <a:ext cx="8153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60076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625" y="304800"/>
            <a:ext cx="7848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women reporting illicit drug use during pregnancy,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41058158"/>
              </p:ext>
            </p:extLst>
          </p:nvPr>
        </p:nvGraphicFramePr>
        <p:xfrm>
          <a:off x="685800" y="1600200"/>
          <a:ext cx="8305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599" y="6096000"/>
            <a:ext cx="7308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67849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Background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August 1994 the USPHS Task Force recommends use of ZDV to reduce perinatal transmission</a:t>
            </a:r>
          </a:p>
          <a:p>
            <a:r>
              <a:rPr lang="en-US" sz="2400" dirty="0" smtClean="0"/>
              <a:t>HIV testing recommendations revised 2006 to include routine opt-out HIV testing all pregnant women, repeat testing in third trimester and rapid testing during delivery </a:t>
            </a:r>
          </a:p>
          <a:p>
            <a:r>
              <a:rPr lang="en-US" sz="2400" dirty="0" smtClean="0"/>
              <a:t>Enhanced Perinatal Surveillance (EPS) begun in 7 states in 1995, increased to 24 jurisdictions in 1999</a:t>
            </a:r>
          </a:p>
          <a:p>
            <a:r>
              <a:rPr lang="en-US" sz="2400" dirty="0" smtClean="0"/>
              <a:t>Name-based reporting begins in Georgia in 2004</a:t>
            </a:r>
          </a:p>
          <a:p>
            <a:r>
              <a:rPr lang="en-US" sz="2400" dirty="0" smtClean="0"/>
              <a:t>Georgia funded for EPS 2005-2011</a:t>
            </a:r>
          </a:p>
          <a:p>
            <a:r>
              <a:rPr lang="en-US" sz="2400" dirty="0" smtClean="0"/>
              <a:t>July 2008 USPHS Task Force recommendations update includes treatment options for HIV-infected pregnant women and for their infants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79799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3058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Proportion of HIV infected women reporting alcohol and/or tobacco use during pregnancy, Georgia and US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77201605"/>
              </p:ext>
            </p:extLst>
          </p:nvPr>
        </p:nvGraphicFramePr>
        <p:xfrm>
          <a:off x="685800" y="1828800"/>
          <a:ext cx="8028709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 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635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467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toxicology screen results among HIV infected women, Georgia and US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61957521"/>
              </p:ext>
            </p:extLst>
          </p:nvPr>
        </p:nvGraphicFramePr>
        <p:xfrm>
          <a:off x="526473" y="1600200"/>
          <a:ext cx="8153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599" y="6096000"/>
            <a:ext cx="7308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</a:t>
            </a:r>
            <a:r>
              <a:rPr lang="en-US" sz="1400" dirty="0"/>
              <a:t> </a:t>
            </a:r>
            <a:r>
              <a:rPr lang="en-US" sz="1400" dirty="0" smtClean="0"/>
              <a:t>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87121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375073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 receiving Group B Strep (GBS) screen, Georgia and US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140530782"/>
              </p:ext>
            </p:extLst>
          </p:nvPr>
        </p:nvGraphicFramePr>
        <p:xfrm>
          <a:off x="443346" y="1752600"/>
          <a:ext cx="8236527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3999" y="6096000"/>
            <a:ext cx="7155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5969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6868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 receiving Hepatitis B screen, Georgia and US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6689167"/>
              </p:ext>
            </p:extLst>
          </p:nvPr>
        </p:nvGraphicFramePr>
        <p:xfrm>
          <a:off x="526473" y="1676400"/>
          <a:ext cx="8153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599" y="6096000"/>
            <a:ext cx="7308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</a:t>
            </a:r>
            <a:r>
              <a:rPr lang="en-US" sz="1400" dirty="0"/>
              <a:t> </a:t>
            </a:r>
            <a:r>
              <a:rPr lang="en-US" sz="1400" dirty="0" smtClean="0"/>
              <a:t>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42475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6" y="381000"/>
            <a:ext cx="8679873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Proportion of HIV infected pregnant women receiving Rubella screen, Georgia and US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00274378"/>
              </p:ext>
            </p:extLst>
          </p:nvPr>
        </p:nvGraphicFramePr>
        <p:xfrm>
          <a:off x="450273" y="1600200"/>
          <a:ext cx="8084127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47452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6200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 of HIV-infected pregnant women receiving Syphilis screen, Georgia and US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66685079"/>
              </p:ext>
            </p:extLst>
          </p:nvPr>
        </p:nvGraphicFramePr>
        <p:xfrm>
          <a:off x="457200" y="1524000"/>
          <a:ext cx="8077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854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381000"/>
            <a:ext cx="88011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 with an STD*,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56608352"/>
              </p:ext>
            </p:extLst>
          </p:nvPr>
        </p:nvGraphicFramePr>
        <p:xfrm>
          <a:off x="685800" y="1600200"/>
          <a:ext cx="8077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5562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*Includes presumptive or definitive diagnosis during pregnancy of Chlamydia, genital herpes, Gonorrhea, hepatitis B, syphilis and/or </a:t>
            </a:r>
            <a:r>
              <a:rPr lang="en-US" sz="1400" dirty="0" err="1" smtClean="0"/>
              <a:t>Trichomonas</a:t>
            </a:r>
            <a:r>
              <a:rPr lang="en-US" sz="1400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60960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3662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 receiving prenatal care, Georgia and US</a:t>
            </a:r>
            <a:endParaRPr lang="en-US" sz="3200" b="1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928691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60960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974687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Proportion of HIV infected Black, non-Hispanic women receiving prenatal care,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628782556"/>
              </p:ext>
            </p:extLst>
          </p:nvPr>
        </p:nvGraphicFramePr>
        <p:xfrm>
          <a:off x="304800" y="2133600"/>
          <a:ext cx="5436344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4023003221"/>
              </p:ext>
            </p:extLst>
          </p:nvPr>
        </p:nvGraphicFramePr>
        <p:xfrm>
          <a:off x="5334000" y="2209800"/>
          <a:ext cx="3581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800" y="6096000"/>
            <a:ext cx="7232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6710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72" y="304800"/>
            <a:ext cx="8001001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Hispanic/Latino  women receiving prenatal care,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660662328"/>
              </p:ext>
            </p:extLst>
          </p:nvPr>
        </p:nvGraphicFramePr>
        <p:xfrm>
          <a:off x="304800" y="2133600"/>
          <a:ext cx="5436344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3694256710"/>
              </p:ext>
            </p:extLst>
          </p:nvPr>
        </p:nvGraphicFramePr>
        <p:xfrm>
          <a:off x="5334000" y="2209800"/>
          <a:ext cx="3581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199" y="6096000"/>
            <a:ext cx="7079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61759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Overall goals for EPS project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Assist in timely evaluation of perinatal prevention efforts</a:t>
            </a:r>
          </a:p>
          <a:p>
            <a:r>
              <a:rPr lang="en-US" sz="2400" dirty="0" smtClean="0"/>
              <a:t>Monitor the implementation of the USPHS recommendations for testing, use of </a:t>
            </a:r>
            <a:r>
              <a:rPr lang="en-US" sz="2400" dirty="0" err="1" smtClean="0"/>
              <a:t>antiretrovirals</a:t>
            </a:r>
            <a:r>
              <a:rPr lang="en-US" sz="2400" dirty="0" smtClean="0"/>
              <a:t>, and the effect of implementation of recommendations on perinatal HIV transmission</a:t>
            </a:r>
          </a:p>
          <a:p>
            <a:r>
              <a:rPr lang="en-US" sz="2400" dirty="0" smtClean="0"/>
              <a:t>Establish a surveillance system to collect data to allow states to respond to selected requirements of the Ryan White CARE Act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1465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72" y="304800"/>
            <a:ext cx="8001001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white, non-Hispanic women receiving prenatal care,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1241699135"/>
              </p:ext>
            </p:extLst>
          </p:nvPr>
        </p:nvGraphicFramePr>
        <p:xfrm>
          <a:off x="304800" y="2133600"/>
          <a:ext cx="5436344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="" xmlns:p14="http://schemas.microsoft.com/office/powerpoint/2010/main" val="821295872"/>
              </p:ext>
            </p:extLst>
          </p:nvPr>
        </p:nvGraphicFramePr>
        <p:xfrm>
          <a:off x="5334000" y="2209800"/>
          <a:ext cx="3581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3999" y="6096000"/>
            <a:ext cx="7155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34897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72" y="304800"/>
            <a:ext cx="8001001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Black, non-Hispanic pregnant women, by timing of HIV diagnosis,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062076710"/>
              </p:ext>
            </p:extLst>
          </p:nvPr>
        </p:nvGraphicFramePr>
        <p:xfrm>
          <a:off x="228600" y="1828800"/>
          <a:ext cx="8686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64459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72" y="304800"/>
            <a:ext cx="8001001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Hispanic/Latino pregnant women, by timing of HIV diagnosis,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675948296"/>
              </p:ext>
            </p:extLst>
          </p:nvPr>
        </p:nvGraphicFramePr>
        <p:xfrm>
          <a:off x="228600" y="1524000"/>
          <a:ext cx="8686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6207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872" y="304800"/>
            <a:ext cx="8001001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white, non-Hispanic pregnant women, by timing of HIV diagnosis,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948534146"/>
              </p:ext>
            </p:extLst>
          </p:nvPr>
        </p:nvGraphicFramePr>
        <p:xfrm>
          <a:off x="304800" y="1524000"/>
          <a:ext cx="8001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599" y="6096000"/>
            <a:ext cx="7308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0577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Proportion of HIV infected Black, non-Hispanic women receiving perinatal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732607402"/>
              </p:ext>
            </p:extLst>
          </p:nvPr>
        </p:nvGraphicFramePr>
        <p:xfrm>
          <a:off x="381000" y="1676400"/>
          <a:ext cx="5410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720126672"/>
              </p:ext>
            </p:extLst>
          </p:nvPr>
        </p:nvGraphicFramePr>
        <p:xfrm>
          <a:off x="5410200" y="1828800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599" y="6096000"/>
            <a:ext cx="7308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72723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Proportion of HIV infected Black, non-Hispanic women receiving </a:t>
            </a:r>
            <a:r>
              <a:rPr lang="en-US" sz="3200" b="1" dirty="0" err="1" smtClean="0"/>
              <a:t>intrapartum</a:t>
            </a:r>
            <a:r>
              <a:rPr lang="en-US" sz="3200" b="1" dirty="0" smtClean="0"/>
              <a:t>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440802851"/>
              </p:ext>
            </p:extLst>
          </p:nvPr>
        </p:nvGraphicFramePr>
        <p:xfrm>
          <a:off x="381000" y="1676400"/>
          <a:ext cx="5410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228145435"/>
              </p:ext>
            </p:extLst>
          </p:nvPr>
        </p:nvGraphicFramePr>
        <p:xfrm>
          <a:off x="5410200" y="1828800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40729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001000" cy="990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exposed Black, non-Hispanic infants given neonatal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966844410"/>
              </p:ext>
            </p:extLst>
          </p:nvPr>
        </p:nvGraphicFramePr>
        <p:xfrm>
          <a:off x="381000" y="1676400"/>
          <a:ext cx="5410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436099303"/>
              </p:ext>
            </p:extLst>
          </p:nvPr>
        </p:nvGraphicFramePr>
        <p:xfrm>
          <a:off x="5410200" y="1828800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88473" y="6096000"/>
            <a:ext cx="7391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710 infants from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27475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Hispanic/Latino women receiving prenatal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904782293"/>
              </p:ext>
            </p:extLst>
          </p:nvPr>
        </p:nvGraphicFramePr>
        <p:xfrm>
          <a:off x="526473" y="1295400"/>
          <a:ext cx="5340927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603505689"/>
              </p:ext>
            </p:extLst>
          </p:nvPr>
        </p:nvGraphicFramePr>
        <p:xfrm>
          <a:off x="5465928" y="1752600"/>
          <a:ext cx="3678072" cy="396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47799" y="6096000"/>
            <a:ext cx="7232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75181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Hispanic/Latino women receiving </a:t>
            </a:r>
            <a:r>
              <a:rPr lang="en-US" sz="3200" b="1" dirty="0" err="1" smtClean="0"/>
              <a:t>intrapartum</a:t>
            </a:r>
            <a:r>
              <a:rPr lang="en-US" sz="3200" b="1" dirty="0" smtClean="0"/>
              <a:t>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206404475"/>
              </p:ext>
            </p:extLst>
          </p:nvPr>
        </p:nvGraphicFramePr>
        <p:xfrm>
          <a:off x="526473" y="1295401"/>
          <a:ext cx="5340927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400685562"/>
              </p:ext>
            </p:extLst>
          </p:nvPr>
        </p:nvGraphicFramePr>
        <p:xfrm>
          <a:off x="5465928" y="1752600"/>
          <a:ext cx="3678072" cy="396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9200" y="6096000"/>
            <a:ext cx="7460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1290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Proportion of HIV exposed</a:t>
            </a:r>
            <a:r>
              <a:rPr lang="en-US" sz="3200" b="1" dirty="0"/>
              <a:t> </a:t>
            </a:r>
            <a:r>
              <a:rPr lang="en-US" sz="3200" b="1" dirty="0" smtClean="0"/>
              <a:t>Hispanic/Latino  infants given neonatal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850417277"/>
              </p:ext>
            </p:extLst>
          </p:nvPr>
        </p:nvGraphicFramePr>
        <p:xfrm>
          <a:off x="381000" y="1676400"/>
          <a:ext cx="5410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4107754380"/>
              </p:ext>
            </p:extLst>
          </p:nvPr>
        </p:nvGraphicFramePr>
        <p:xfrm>
          <a:off x="5410200" y="1828800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599" y="6096000"/>
            <a:ext cx="7308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710 infants from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3047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Methodology for EPS in Georgia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Data collected on HIV-infected pregnant women who gave birth to a live infant 2005-2010 </a:t>
            </a:r>
          </a:p>
          <a:p>
            <a:r>
              <a:rPr lang="en-US" sz="2400" dirty="0" smtClean="0"/>
              <a:t>HIV-infected pregnancies identified through case report forms, birth registry match, and active case surveillance</a:t>
            </a:r>
          </a:p>
          <a:p>
            <a:r>
              <a:rPr lang="en-US" sz="2400" dirty="0" smtClean="0"/>
              <a:t>Eight page data collection form collects information from prenatal, </a:t>
            </a:r>
            <a:r>
              <a:rPr lang="en-US" sz="2400" dirty="0" err="1" smtClean="0"/>
              <a:t>intrapartum</a:t>
            </a:r>
            <a:r>
              <a:rPr lang="en-US" sz="2400" dirty="0" smtClean="0"/>
              <a:t> and neonatal periods</a:t>
            </a:r>
          </a:p>
          <a:p>
            <a:r>
              <a:rPr lang="en-US" sz="2400" dirty="0" smtClean="0"/>
              <a:t>EPS </a:t>
            </a:r>
            <a:r>
              <a:rPr lang="en-US" sz="2400" dirty="0"/>
              <a:t>in Georgia </a:t>
            </a:r>
            <a:r>
              <a:rPr lang="en-US" sz="2400" dirty="0" smtClean="0"/>
              <a:t> </a:t>
            </a:r>
            <a:r>
              <a:rPr lang="en-US" sz="2400" dirty="0"/>
              <a:t>transitioned from a </a:t>
            </a:r>
            <a:r>
              <a:rPr lang="en-US" sz="2400" dirty="0" smtClean="0"/>
              <a:t>population-based (2005-2006) </a:t>
            </a:r>
            <a:r>
              <a:rPr lang="en-US" sz="2400" dirty="0"/>
              <a:t>to a facility-based surveillance </a:t>
            </a:r>
            <a:r>
              <a:rPr lang="en-US" sz="2400" dirty="0" smtClean="0"/>
              <a:t>system (2007-2010) </a:t>
            </a:r>
            <a:r>
              <a:rPr lang="en-US" sz="2400" dirty="0"/>
              <a:t>to focus efforts on the seven tertiary care centers in Georgia </a:t>
            </a:r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2293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Proportion of HIV infected white, non-Hispanic women receiving prenatal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4287567020"/>
              </p:ext>
            </p:extLst>
          </p:nvPr>
        </p:nvGraphicFramePr>
        <p:xfrm>
          <a:off x="381000" y="1676400"/>
          <a:ext cx="5410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208127882"/>
              </p:ext>
            </p:extLst>
          </p:nvPr>
        </p:nvGraphicFramePr>
        <p:xfrm>
          <a:off x="5410200" y="1828800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399" y="6096000"/>
            <a:ext cx="7384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94942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467600" cy="990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white, non-Hispanic women receiving </a:t>
            </a:r>
            <a:r>
              <a:rPr lang="en-US" sz="3200" b="1" dirty="0" err="1" smtClean="0"/>
              <a:t>intrapartum</a:t>
            </a:r>
            <a:r>
              <a:rPr lang="en-US" sz="3200" b="1" dirty="0" smtClean="0"/>
              <a:t>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71504989"/>
              </p:ext>
            </p:extLst>
          </p:nvPr>
        </p:nvGraphicFramePr>
        <p:xfrm>
          <a:off x="381000" y="1676400"/>
          <a:ext cx="5410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4154166352"/>
              </p:ext>
            </p:extLst>
          </p:nvPr>
        </p:nvGraphicFramePr>
        <p:xfrm>
          <a:off x="5410200" y="1828800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3999" y="6096000"/>
            <a:ext cx="7155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84746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10400" cy="9906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exposed</a:t>
            </a:r>
            <a:r>
              <a:rPr lang="en-US" sz="3200" b="1" dirty="0"/>
              <a:t> </a:t>
            </a:r>
            <a:r>
              <a:rPr lang="en-US" sz="3200" b="1" dirty="0" smtClean="0"/>
              <a:t>white, non-Hispanic infants given neonatal ART, Georgia and US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572078326"/>
              </p:ext>
            </p:extLst>
          </p:nvPr>
        </p:nvGraphicFramePr>
        <p:xfrm>
          <a:off x="381000" y="1676400"/>
          <a:ext cx="5410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120605760"/>
              </p:ext>
            </p:extLst>
          </p:nvPr>
        </p:nvGraphicFramePr>
        <p:xfrm>
          <a:off x="5410200" y="1828800"/>
          <a:ext cx="3733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3999" y="6096000"/>
            <a:ext cx="7155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710 infants from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51844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373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HIV-exposed infants receiving</a:t>
            </a:r>
            <a:r>
              <a:rPr lang="en-US" sz="3200" b="1" i="1" dirty="0" smtClean="0"/>
              <a:t> Pneumocystis </a:t>
            </a:r>
            <a:r>
              <a:rPr lang="en-US" sz="3200" b="1" dirty="0" smtClean="0"/>
              <a:t>prophylaxis during first year of life, Georgia and US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22128546"/>
              </p:ext>
            </p:extLst>
          </p:nvPr>
        </p:nvGraphicFramePr>
        <p:xfrm>
          <a:off x="526473" y="1905000"/>
          <a:ext cx="7800109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0199" y="6096000"/>
            <a:ext cx="7079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710 infants from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79626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373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infants infected with HIV through mother-to-child transmission, Georgia and US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91738667"/>
              </p:ext>
            </p:extLst>
          </p:nvPr>
        </p:nvGraphicFramePr>
        <p:xfrm>
          <a:off x="381000" y="1905000"/>
          <a:ext cx="7945582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5791200"/>
            <a:ext cx="76892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*Indeterminate includes cases missing infant’s HIV status</a:t>
            </a:r>
          </a:p>
          <a:p>
            <a:r>
              <a:rPr lang="en-US" sz="1400" dirty="0" smtClean="0"/>
              <a:t>Georgia sample of 710 infants from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</a:p>
        </p:txBody>
      </p:sp>
    </p:spTree>
    <p:extLst>
      <p:ext uri="{BB962C8B-B14F-4D97-AF65-F5344CB8AC3E}">
        <p14:creationId xmlns="" xmlns:p14="http://schemas.microsoft.com/office/powerpoint/2010/main" val="410251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Highlights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Higher proportions of HIV infected women in Georgia EPS were Black, non-Hispanic (85%) vs. national sample (65%)</a:t>
            </a:r>
          </a:p>
          <a:p>
            <a:r>
              <a:rPr lang="en-US" sz="2400" dirty="0"/>
              <a:t>M</a:t>
            </a:r>
            <a:r>
              <a:rPr lang="en-US" sz="2400" dirty="0" smtClean="0"/>
              <a:t>ajority (58%) of HIV infected pregnant women in Georgia had an unknown transmission category vs. nationally (37%)</a:t>
            </a:r>
          </a:p>
          <a:p>
            <a:r>
              <a:rPr lang="en-US" sz="2400" dirty="0" smtClean="0"/>
              <a:t>Almost all (90%) had at least one prenatal care visit in both the Georgia and national sample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proportion </a:t>
            </a:r>
            <a:r>
              <a:rPr lang="en-US" sz="2400" dirty="0" smtClean="0"/>
              <a:t>receiving prenatal care in Georgia was </a:t>
            </a:r>
            <a:r>
              <a:rPr lang="en-US" sz="2400" dirty="0"/>
              <a:t>comparable across races with </a:t>
            </a:r>
            <a:r>
              <a:rPr lang="en-US" sz="2400" dirty="0" smtClean="0"/>
              <a:t>at least one prenatal visit documented for 90</a:t>
            </a:r>
            <a:r>
              <a:rPr lang="en-US" sz="2400" dirty="0"/>
              <a:t>% Black, 93% Hispanic/Latino and 89% </a:t>
            </a:r>
            <a:r>
              <a:rPr lang="en-US" sz="2400" dirty="0" smtClean="0"/>
              <a:t>white women</a:t>
            </a:r>
          </a:p>
        </p:txBody>
      </p:sp>
    </p:spTree>
    <p:extLst>
      <p:ext uri="{BB962C8B-B14F-4D97-AF65-F5344CB8AC3E}">
        <p14:creationId xmlns="" xmlns:p14="http://schemas.microsoft.com/office/powerpoint/2010/main" val="421365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Highlights (continued)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Almost all (97%) HIV infected pregnant women in Georgia were diagnosed with HIV before (63%) or during (34%) pregnancy, comparable to the national rates</a:t>
            </a:r>
          </a:p>
          <a:p>
            <a:r>
              <a:rPr lang="en-US" sz="2400" dirty="0" smtClean="0"/>
              <a:t>Most HIV infected Georgia women received prenatal ART (79%) and/or </a:t>
            </a:r>
            <a:r>
              <a:rPr lang="en-US" sz="2400" dirty="0" err="1" smtClean="0"/>
              <a:t>intrapartum</a:t>
            </a:r>
            <a:r>
              <a:rPr lang="en-US" sz="2400" dirty="0" smtClean="0"/>
              <a:t> ART (82%)</a:t>
            </a:r>
          </a:p>
          <a:p>
            <a:r>
              <a:rPr lang="en-US" sz="2400" dirty="0" smtClean="0"/>
              <a:t>Comparisons with national data are limited by missing data (15% and 12% for prenatal and </a:t>
            </a:r>
            <a:r>
              <a:rPr lang="en-US" sz="2400" dirty="0" err="1" smtClean="0"/>
              <a:t>intrapartum</a:t>
            </a:r>
            <a:r>
              <a:rPr lang="en-US" sz="2400" dirty="0" smtClean="0"/>
              <a:t> ART use in Georgia)</a:t>
            </a:r>
          </a:p>
          <a:p>
            <a:r>
              <a:rPr lang="en-US" sz="2400" dirty="0" smtClean="0"/>
              <a:t>Most (85%) HIV exposed infants in Georgia received neonatal ART, with 12% missing data</a:t>
            </a:r>
          </a:p>
          <a:p>
            <a:r>
              <a:rPr lang="en-US" sz="2400" dirty="0" smtClean="0"/>
              <a:t>Most (58%) HIV infected pregnant women in Georgia delivered by elective C-section compared to 40% nationally</a:t>
            </a:r>
          </a:p>
        </p:txBody>
      </p:sp>
    </p:spTree>
    <p:extLst>
      <p:ext uri="{BB962C8B-B14F-4D97-AF65-F5344CB8AC3E}">
        <p14:creationId xmlns="" xmlns:p14="http://schemas.microsoft.com/office/powerpoint/2010/main" val="36979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Highlights (continued)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Based on this sample of </a:t>
            </a:r>
            <a:r>
              <a:rPr lang="en-US" sz="2400" dirty="0" smtClean="0"/>
              <a:t>710 </a:t>
            </a:r>
            <a:r>
              <a:rPr lang="en-US" sz="2400" dirty="0"/>
              <a:t>HIV infected </a:t>
            </a:r>
            <a:r>
              <a:rPr lang="en-US" sz="2400" dirty="0" smtClean="0"/>
              <a:t>pregnancies in Georgia, 2.5% (18/710) resulted in mother-to-child (MTC) HIV transmission, comparable to the national sample rate of 2%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522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Limitations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Facility-based sample may not accurately reflect HIV perinatal care for all Georgia</a:t>
            </a:r>
          </a:p>
          <a:p>
            <a:r>
              <a:rPr lang="en-US" sz="2400" dirty="0"/>
              <a:t>Large proportion of </a:t>
            </a:r>
            <a:r>
              <a:rPr lang="en-US" sz="2400" dirty="0" smtClean="0"/>
              <a:t>unknown values for some variables limits comparisons within category and to the national sample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Large proportion </a:t>
            </a:r>
            <a:r>
              <a:rPr lang="en-US" sz="2400" dirty="0" smtClean="0"/>
              <a:t>of indeterminate HIV status for HIV exposed infants limits calculation of MTC transmission in Georgia</a:t>
            </a:r>
          </a:p>
          <a:p>
            <a:r>
              <a:rPr lang="en-US" sz="2400" dirty="0" smtClean="0"/>
              <a:t>Definition of heterosexual contact as sexual contact with a man known to be HIV infected or in a high risk transmission category (MSM or IDU) contributes to the high proportion of unknown transmission category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421730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8600" y="990600"/>
            <a:ext cx="9144000" cy="4267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For more information on </a:t>
            </a:r>
            <a:r>
              <a:rPr lang="en-US" b="1" dirty="0" err="1" smtClean="0">
                <a:solidFill>
                  <a:schemeClr val="tx1"/>
                </a:solidFill>
              </a:rPr>
              <a:t>Perinatal</a:t>
            </a:r>
            <a:r>
              <a:rPr lang="en-US" b="1" dirty="0" smtClean="0">
                <a:solidFill>
                  <a:schemeClr val="tx1"/>
                </a:solidFill>
              </a:rPr>
              <a:t> Surveillance visit</a:t>
            </a:r>
          </a:p>
          <a:p>
            <a:r>
              <a:rPr lang="en-US" dirty="0" smtClean="0">
                <a:hlinkClick r:id="rId2"/>
              </a:rPr>
              <a:t>http://dph.georgia.gov/enhanced-perinatal-hivaids-surveillance-eps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information on HIV prevention visit</a:t>
            </a:r>
          </a:p>
          <a:p>
            <a:r>
              <a:rPr lang="en-US" dirty="0" smtClean="0">
                <a:hlinkClick r:id="rId3"/>
              </a:rPr>
              <a:t>http://dph.georgia.gov/hiv-prevention-program</a:t>
            </a:r>
            <a:endParaRPr lang="en-US" dirty="0" smtClean="0"/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more information on HIV surveillance in Georgia, visit</a:t>
            </a:r>
          </a:p>
          <a:p>
            <a:r>
              <a:rPr lang="en-US" dirty="0" smtClean="0">
                <a:hlinkClick r:id="rId4"/>
              </a:rPr>
              <a:t>http://dph.georgia.gov/georgias-hivaids-epidemiology-surveillance-section</a:t>
            </a:r>
            <a:endParaRPr lang="en-US" dirty="0" smtClean="0"/>
          </a:p>
          <a:p>
            <a:endParaRPr lang="en-US" dirty="0" smtClean="0"/>
          </a:p>
          <a:p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Facility-based sampling, Georgia EPS,  2007-2010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91184340"/>
              </p:ext>
            </p:extLst>
          </p:nvPr>
        </p:nvGraphicFramePr>
        <p:xfrm>
          <a:off x="609600" y="1981200"/>
          <a:ext cx="8153401" cy="3645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7958"/>
                <a:gridCol w="1635497"/>
                <a:gridCol w="999946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 smtClean="0">
                          <a:effectLst/>
                        </a:rPr>
                        <a:t>Facility</a:t>
                      </a:r>
                      <a:endParaRPr lang="en-US" sz="2000" b="1" kern="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City</a:t>
                      </a:r>
                      <a:endParaRPr lang="en-US" sz="2000" b="1" kern="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000" kern="0" dirty="0">
                          <a:effectLst/>
                        </a:rPr>
                        <a:t>Health District</a:t>
                      </a:r>
                      <a:endParaRPr lang="en-US" sz="2000" b="1" kern="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Emory </a:t>
                      </a:r>
                      <a:r>
                        <a:rPr lang="en-US" sz="2400" dirty="0">
                          <a:effectLst/>
                        </a:rPr>
                        <a:t>Crawford Long Hospital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Atlanta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3-2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Grady </a:t>
                      </a:r>
                      <a:r>
                        <a:rPr lang="en-US" sz="2400" dirty="0">
                          <a:effectLst/>
                        </a:rPr>
                        <a:t>Memorial Hospital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Atlanta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3-2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Medical </a:t>
                      </a:r>
                      <a:r>
                        <a:rPr lang="en-US" sz="2400" dirty="0">
                          <a:effectLst/>
                        </a:rPr>
                        <a:t>Center of Central Georgia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Macon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5-2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Medical </a:t>
                      </a:r>
                      <a:r>
                        <a:rPr lang="en-US" sz="2400" dirty="0">
                          <a:effectLst/>
                        </a:rPr>
                        <a:t>College of Georgia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Augusta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Memorial </a:t>
                      </a:r>
                      <a:r>
                        <a:rPr lang="en-US" sz="2400" dirty="0">
                          <a:effectLst/>
                        </a:rPr>
                        <a:t>Health University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Savannah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9-1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3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Phoebe </a:t>
                      </a:r>
                      <a:r>
                        <a:rPr lang="en-US" sz="2400" dirty="0">
                          <a:effectLst/>
                        </a:rPr>
                        <a:t>Putney Memorial Hospital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Albany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8-2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The </a:t>
                      </a:r>
                      <a:r>
                        <a:rPr lang="en-US" sz="2400" dirty="0">
                          <a:effectLst/>
                        </a:rPr>
                        <a:t>Medical Center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Columbus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r>
                        <a:rPr lang="en-US" sz="2400" dirty="0" smtClean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988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EPS Georgia 2005-2010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Methodology changed</a:t>
            </a:r>
          </a:p>
          <a:p>
            <a:pPr lvl="1"/>
            <a:r>
              <a:rPr lang="en-US" sz="3600" dirty="0" smtClean="0"/>
              <a:t>2005-2006 EPS review attempted for every HIV-infected pregnancy proved overwhelming</a:t>
            </a:r>
          </a:p>
          <a:p>
            <a:pPr lvl="1"/>
            <a:r>
              <a:rPr lang="en-US" sz="3600" dirty="0" smtClean="0"/>
              <a:t>2007-2009 EPS review limited to seven tertiary care facilities in Georgia doing high risk obstetrics</a:t>
            </a:r>
          </a:p>
          <a:p>
            <a:pPr lvl="1"/>
            <a:r>
              <a:rPr lang="en-US" sz="3600" dirty="0" smtClean="0"/>
              <a:t>2010 close-out year with fewer case investigations</a:t>
            </a:r>
          </a:p>
          <a:p>
            <a:r>
              <a:rPr lang="en-US" sz="3600" dirty="0" smtClean="0"/>
              <a:t>Number of cases investigated decreased</a:t>
            </a:r>
          </a:p>
          <a:p>
            <a:pPr lvl="1"/>
            <a:r>
              <a:rPr lang="en-US" sz="3600" dirty="0" smtClean="0"/>
              <a:t>154 in 2005, 150 in 2006</a:t>
            </a:r>
          </a:p>
          <a:p>
            <a:pPr lvl="1"/>
            <a:r>
              <a:rPr lang="en-US" sz="3600" dirty="0" smtClean="0"/>
              <a:t>109 (2007), 111 (2008), 118 (2009)</a:t>
            </a:r>
          </a:p>
          <a:p>
            <a:pPr lvl="1"/>
            <a:r>
              <a:rPr lang="en-US" sz="3600" dirty="0" smtClean="0"/>
              <a:t>69 (2010)</a:t>
            </a:r>
          </a:p>
          <a:p>
            <a:pPr lvl="1"/>
            <a:r>
              <a:rPr lang="en-US" sz="3600" dirty="0" smtClean="0"/>
              <a:t>Cannot use the number of cases for trend analysis</a:t>
            </a:r>
          </a:p>
          <a:p>
            <a:r>
              <a:rPr lang="en-US" sz="3600" dirty="0"/>
              <a:t>EPS </a:t>
            </a:r>
            <a:r>
              <a:rPr lang="en-US" sz="3600" dirty="0" smtClean="0"/>
              <a:t>data in this analysis represents a </a:t>
            </a:r>
            <a:r>
              <a:rPr lang="en-US" sz="3600" dirty="0"/>
              <a:t>population based (2005-2006) and facility-based (2007-2010) sample of 695 HIV-infected pregnancies that resulted in 710 live births in Georgia during the years 2005-2010. </a:t>
            </a:r>
            <a:endParaRPr lang="en-US" sz="3600" dirty="0" smtClean="0"/>
          </a:p>
          <a:p>
            <a:r>
              <a:rPr lang="en-US" sz="3600" dirty="0" smtClean="0"/>
              <a:t>Comparison of this Georgia sample is made with a national sample of 8,054 HIV-infected pregnancies from 15 jurisdictions 2005-2008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3040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073" y="381000"/>
            <a:ext cx="79248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HIV infected pregnant women giving birth to a live infant, by age group, Georgia, 2005-2010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40286679"/>
              </p:ext>
            </p:extLst>
          </p:nvPr>
        </p:nvGraphicFramePr>
        <p:xfrm>
          <a:off x="741218" y="1752600"/>
          <a:ext cx="7848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0" y="6172200"/>
            <a:ext cx="678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81182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 infected pregnant women, by age group,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20332228"/>
              </p:ext>
            </p:extLst>
          </p:nvPr>
        </p:nvGraphicFramePr>
        <p:xfrm>
          <a:off x="685800" y="1752600"/>
          <a:ext cx="8153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60198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186527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Proportion of HIV-infected pregnant women, by race/ethnicity, Georgia and US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36522726"/>
              </p:ext>
            </p:extLst>
          </p:nvPr>
        </p:nvGraphicFramePr>
        <p:xfrm>
          <a:off x="0" y="1648691"/>
          <a:ext cx="9144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71600" y="60198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Georgia sample of 695 pregnancies during 2005-2010</a:t>
            </a:r>
          </a:p>
          <a:p>
            <a:r>
              <a:rPr lang="en-US" sz="1400" dirty="0" smtClean="0"/>
              <a:t>US sample of 8,054 pregnancies from 15 jurisdictions 2005-2008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38269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USE M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USE ME 2</Template>
  <TotalTime>98</TotalTime>
  <Words>2111</Words>
  <Application>Microsoft Office PowerPoint</Application>
  <PresentationFormat>On-screen Show (4:3)</PresentationFormat>
  <Paragraphs>263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template USE ME 2</vt:lpstr>
      <vt:lpstr>Enhanced Perinatal Surveillance, Georgia 2005-2010 </vt:lpstr>
      <vt:lpstr>Background</vt:lpstr>
      <vt:lpstr>Overall goals for EPS project</vt:lpstr>
      <vt:lpstr>Methodology for EPS in Georgia</vt:lpstr>
      <vt:lpstr>Facility-based sampling, Georgia EPS,  2007-2010</vt:lpstr>
      <vt:lpstr>EPS Georgia 2005-2010</vt:lpstr>
      <vt:lpstr>HIV infected pregnant women giving birth to a live infant, by age group, Georgia, 2005-2010</vt:lpstr>
      <vt:lpstr>Proportion of HIV infected pregnant women, by age group, Georgia and US</vt:lpstr>
      <vt:lpstr>Proportion of HIV-infected pregnant women, by race/ethnicity, Georgia and US</vt:lpstr>
      <vt:lpstr>Proportion of HIV-infected pregnant women, by transmission category, Georgia and US</vt:lpstr>
      <vt:lpstr>Proportion of HIV infected pregnant women, by marital status, Georgia and US</vt:lpstr>
      <vt:lpstr>Proportion of HIV infected pregnant women, by mother’s country of origin, Georgia and US</vt:lpstr>
      <vt:lpstr>Proportion of HIV infected pregnant women receiving prenatal care, Georgia and US</vt:lpstr>
      <vt:lpstr>Proportion of HIV infected pregnant women, by timing of HIV diagnosis, Georgia and US</vt:lpstr>
      <vt:lpstr>Proportion of HIV infected pregnant women receiving prenatal ART*, Georgia and US</vt:lpstr>
      <vt:lpstr>Proportion of HIV infected pregnant women receiving intrapartum ART*, Georgia and US</vt:lpstr>
      <vt:lpstr>Proportion of HIV exposed infants receiving ART* during neonatal period, Georgia and US</vt:lpstr>
      <vt:lpstr>Proportion of HIV infected pregnancies by delivery type, Georgia and US</vt:lpstr>
      <vt:lpstr>Proportion of HIV infected women reporting illicit drug use during pregnancy, Georgia and US</vt:lpstr>
      <vt:lpstr>Proportion of HIV infected women reporting alcohol and/or tobacco use during pregnancy, Georgia and US</vt:lpstr>
      <vt:lpstr>Proportion of toxicology screen results among HIV infected women, Georgia and US </vt:lpstr>
      <vt:lpstr>Proportion of HIV infected pregnant women receiving Group B Strep (GBS) screen, Georgia and US </vt:lpstr>
      <vt:lpstr>Proportion of HIV infected pregnant women receiving Hepatitis B screen, Georgia and US </vt:lpstr>
      <vt:lpstr>Proportion of HIV infected pregnant women receiving Rubella screen, Georgia and US </vt:lpstr>
      <vt:lpstr>Proportion  of HIV-infected pregnant women receiving Syphilis screen, Georgia and US </vt:lpstr>
      <vt:lpstr>Proportion of HIV infected pregnant women with an STD*, Georgia and US</vt:lpstr>
      <vt:lpstr>Proportion of HIV infected pregnant women receiving prenatal care, Georgia and US</vt:lpstr>
      <vt:lpstr>Proportion of HIV infected Black, non-Hispanic women receiving prenatal care, Georgia and US</vt:lpstr>
      <vt:lpstr>Proportion of HIV infected Hispanic/Latino  women receiving prenatal care, Georgia and US</vt:lpstr>
      <vt:lpstr>Proportion of HIV infected white, non-Hispanic women receiving prenatal care, Georgia and US</vt:lpstr>
      <vt:lpstr>Proportion of HIV infected Black, non-Hispanic pregnant women, by timing of HIV diagnosis, Georgia and US</vt:lpstr>
      <vt:lpstr>Proportion of HIV infected Hispanic/Latino pregnant women, by timing of HIV diagnosis, Georgia and US</vt:lpstr>
      <vt:lpstr>Proportion of HIV infected white, non-Hispanic pregnant women, by timing of HIV diagnosis, Georgia and US</vt:lpstr>
      <vt:lpstr>Proportion of HIV infected Black, non-Hispanic women receiving perinatal ART, Georgia and US</vt:lpstr>
      <vt:lpstr>Proportion of HIV infected Black, non-Hispanic women receiving intrapartum ART, Georgia and US</vt:lpstr>
      <vt:lpstr>Proportion of HIV exposed Black, non-Hispanic infants given neonatal ART, Georgia and US</vt:lpstr>
      <vt:lpstr>Proportion of HIV infected Hispanic/Latino women receiving prenatal ART, Georgia and US</vt:lpstr>
      <vt:lpstr>Proportion of HIV infected Hispanic/Latino women receiving intrapartum ART, Georgia and US</vt:lpstr>
      <vt:lpstr>Proportion of HIV exposed Hispanic/Latino  infants given neonatal ART, Georgia and US</vt:lpstr>
      <vt:lpstr>Proportion of HIV infected white, non-Hispanic women receiving prenatal ART, Georgia and US</vt:lpstr>
      <vt:lpstr>Proportion of HIV infected white, non-Hispanic women receiving intrapartum ART, Georgia and US</vt:lpstr>
      <vt:lpstr>Proportion of HIV exposed white, non-Hispanic infants given neonatal ART, Georgia and US</vt:lpstr>
      <vt:lpstr>Proportion of HIV-exposed infants receiving Pneumocystis prophylaxis during first year of life, Georgia and US </vt:lpstr>
      <vt:lpstr>Proportion of infants infected with HIV through mother-to-child transmission, Georgia and US </vt:lpstr>
      <vt:lpstr>Highlights</vt:lpstr>
      <vt:lpstr>Highlights (continued)</vt:lpstr>
      <vt:lpstr>Highlights (continued)</vt:lpstr>
      <vt:lpstr>Limitations</vt:lpstr>
      <vt:lpstr>Slide 49</vt:lpstr>
    </vt:vector>
  </TitlesOfParts>
  <Company>Georgia Dept of Community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kastringer</dc:creator>
  <cp:lastModifiedBy>jakelly</cp:lastModifiedBy>
  <cp:revision>13</cp:revision>
  <dcterms:created xsi:type="dcterms:W3CDTF">2012-06-14T17:04:19Z</dcterms:created>
  <dcterms:modified xsi:type="dcterms:W3CDTF">2013-10-07T16:22:04Z</dcterms:modified>
</cp:coreProperties>
</file>