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2.xml" ContentType="application/vnd.openxmlformats-officedocument.drawingml.chartshapes+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3.xml" ContentType="application/vnd.openxmlformats-officedocument.drawingml.chartshapes+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4.xml" ContentType="application/vnd.openxmlformats-officedocument.drawingml.chartshapes+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5.xml" ContentType="application/vnd.openxmlformats-officedocument.drawingml.chartshapes+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6.xml" ContentType="application/vnd.openxmlformats-officedocument.drawingml.chartshapes+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7.xml" ContentType="application/vnd.openxmlformats-officedocument.drawingml.chartshapes+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8.xml" ContentType="application/vnd.openxmlformats-officedocument.drawingml.chartshapes+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711" r:id="rId5"/>
    <p:sldMasterId id="2147483721" r:id="rId6"/>
  </p:sldMasterIdLst>
  <p:notesMasterIdLst>
    <p:notesMasterId r:id="rId41"/>
  </p:notesMasterIdLst>
  <p:sldIdLst>
    <p:sldId id="272" r:id="rId7"/>
    <p:sldId id="271"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303" r:id="rId22"/>
    <p:sldId id="256" r:id="rId23"/>
    <p:sldId id="257" r:id="rId24"/>
    <p:sldId id="287" r:id="rId25"/>
    <p:sldId id="288" r:id="rId26"/>
    <p:sldId id="289" r:id="rId27"/>
    <p:sldId id="290" r:id="rId28"/>
    <p:sldId id="291" r:id="rId29"/>
    <p:sldId id="292" r:id="rId30"/>
    <p:sldId id="293" r:id="rId31"/>
    <p:sldId id="294" r:id="rId32"/>
    <p:sldId id="2146846707" r:id="rId33"/>
    <p:sldId id="2146846708" r:id="rId34"/>
    <p:sldId id="2146846709" r:id="rId35"/>
    <p:sldId id="2146846710" r:id="rId36"/>
    <p:sldId id="299" r:id="rId37"/>
    <p:sldId id="300" r:id="rId38"/>
    <p:sldId id="301" r:id="rId39"/>
    <p:sldId id="302" r:id="rId4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FD5903-2897-4B06-A358-16FCFBDBD7C1}" v="45" dt="2024-01-26T16:59:49.7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4" autoAdjust="0"/>
    <p:restoredTop sz="94660"/>
  </p:normalViewPr>
  <p:slideViewPr>
    <p:cSldViewPr snapToGrid="0">
      <p:cViewPr varScale="1">
        <p:scale>
          <a:sx n="103" d="100"/>
          <a:sy n="103" d="100"/>
        </p:scale>
        <p:origin x="798" y="108"/>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8.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6.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Segoe UI" panose="020B0502040204020203" pitchFamily="34" charset="0"/>
                <a:ea typeface="+mn-ea"/>
                <a:cs typeface="Segoe UI" panose="020B0502040204020203" pitchFamily="34" charset="0"/>
              </a:defRPr>
            </a:pPr>
            <a:r>
              <a:rPr lang="en-US" dirty="0">
                <a:solidFill>
                  <a:schemeClr val="tx1"/>
                </a:solidFill>
                <a:latin typeface="Segoe UI" panose="020B0502040204020203" pitchFamily="34" charset="0"/>
                <a:cs typeface="Segoe UI" panose="020B0502040204020203" pitchFamily="34" charset="0"/>
              </a:rPr>
              <a:t>Developed IFSP with Transition Steps and Services Within Timeline</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FC1-43E3-870D-454D62E777B0}"/>
              </c:ext>
            </c:extLst>
          </c:dPt>
          <c:cat>
            <c:strRef>
              <c:f>Sheet1!$A$2</c:f>
              <c:strCache>
                <c:ptCount val="1"/>
                <c:pt idx="0">
                  <c:v>1st Qtr</c:v>
                </c:pt>
              </c:strCache>
            </c:strRef>
          </c:cat>
          <c:val>
            <c:numRef>
              <c:f>Sheet1!$B$2</c:f>
              <c:numCache>
                <c:formatCode>0.0%</c:formatCode>
                <c:ptCount val="1"/>
                <c:pt idx="0">
                  <c:v>0.996</c:v>
                </c:pt>
              </c:numCache>
            </c:numRef>
          </c:val>
          <c:extLst>
            <c:ext xmlns:c16="http://schemas.microsoft.com/office/drawing/2014/chart" uri="{C3380CC4-5D6E-409C-BE32-E72D297353CC}">
              <c16:uniqueId val="{00000000-9FC1-43E3-870D-454D62E777B0}"/>
            </c:ext>
          </c:extLst>
        </c:ser>
        <c:dLbls>
          <c:showLegendKey val="0"/>
          <c:showVal val="0"/>
          <c:showCatName val="0"/>
          <c:showSerName val="0"/>
          <c:showPercent val="0"/>
          <c:showBubbleSize val="0"/>
          <c:showLeaderLines val="0"/>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SS2</c:v>
                </c:pt>
              </c:strCache>
            </c:strRef>
          </c:tx>
          <c:spPr>
            <a:ln>
              <a:solidFill>
                <a:schemeClr val="bg1"/>
              </a:solidFill>
            </a:ln>
          </c:spPr>
          <c:dPt>
            <c:idx val="0"/>
            <c:bubble3D val="0"/>
            <c:spPr>
              <a:solidFill>
                <a:schemeClr val="accent4">
                  <a:lumMod val="75000"/>
                </a:schemeClr>
              </a:solidFill>
              <a:ln w="19050">
                <a:noFill/>
              </a:ln>
              <a:effectLst/>
            </c:spPr>
            <c:extLst>
              <c:ext xmlns:c16="http://schemas.microsoft.com/office/drawing/2014/chart" uri="{C3380CC4-5D6E-409C-BE32-E72D297353CC}">
                <c16:uniqueId val="{00000001-F77A-4EE8-87AB-D5B7D849050D}"/>
              </c:ext>
            </c:extLst>
          </c:dPt>
          <c:dPt>
            <c:idx val="1"/>
            <c:bubble3D val="0"/>
            <c:spPr>
              <a:solidFill>
                <a:schemeClr val="accent2"/>
              </a:solidFill>
              <a:ln w="19050">
                <a:noFill/>
              </a:ln>
              <a:effectLst/>
            </c:spPr>
            <c:extLst>
              <c:ext xmlns:c16="http://schemas.microsoft.com/office/drawing/2014/chart" uri="{C3380CC4-5D6E-409C-BE32-E72D297353CC}">
                <c16:uniqueId val="{00000003-F77A-4EE8-87AB-D5B7D849050D}"/>
              </c:ext>
            </c:extLst>
          </c:dPt>
          <c:dPt>
            <c:idx val="2"/>
            <c:bubble3D val="0"/>
            <c:spPr>
              <a:solidFill>
                <a:schemeClr val="accent3"/>
              </a:solidFill>
              <a:ln w="31750">
                <a:noFill/>
              </a:ln>
              <a:effectLst/>
            </c:spPr>
            <c:extLst>
              <c:ext xmlns:c16="http://schemas.microsoft.com/office/drawing/2014/chart" uri="{C3380CC4-5D6E-409C-BE32-E72D297353CC}">
                <c16:uniqueId val="{00000005-F77A-4EE8-87AB-D5B7D849050D}"/>
              </c:ext>
            </c:extLst>
          </c:dPt>
          <c:dPt>
            <c:idx val="3"/>
            <c:bubble3D val="0"/>
            <c:spPr>
              <a:solidFill>
                <a:schemeClr val="accent4"/>
              </a:solidFill>
              <a:ln w="31750">
                <a:solidFill>
                  <a:schemeClr val="bg1"/>
                </a:solidFill>
              </a:ln>
              <a:effectLst/>
            </c:spPr>
            <c:extLst>
              <c:ext xmlns:c16="http://schemas.microsoft.com/office/drawing/2014/chart" uri="{C3380CC4-5D6E-409C-BE32-E72D297353CC}">
                <c16:uniqueId val="{00000007-F77A-4EE8-87AB-D5B7D849050D}"/>
              </c:ext>
            </c:extLst>
          </c:dPt>
          <c:dPt>
            <c:idx val="4"/>
            <c:bubble3D val="0"/>
            <c:spPr>
              <a:solidFill>
                <a:schemeClr val="accent5"/>
              </a:solidFill>
              <a:ln w="31750">
                <a:solidFill>
                  <a:schemeClr val="bg1"/>
                </a:solidFill>
              </a:ln>
              <a:effectLst/>
            </c:spPr>
            <c:extLst>
              <c:ext xmlns:c16="http://schemas.microsoft.com/office/drawing/2014/chart" uri="{C3380CC4-5D6E-409C-BE32-E72D297353CC}">
                <c16:uniqueId val="{00000009-F77A-4EE8-87AB-D5B7D849050D}"/>
              </c:ext>
            </c:extLst>
          </c:dPt>
          <c:cat>
            <c:strRef>
              <c:f>Sheet1!$A$2:$A$6</c:f>
              <c:strCache>
                <c:ptCount val="5"/>
                <c:pt idx="0">
                  <c:v>a</c:v>
                </c:pt>
                <c:pt idx="1">
                  <c:v>b</c:v>
                </c:pt>
                <c:pt idx="2">
                  <c:v>c</c:v>
                </c:pt>
                <c:pt idx="3">
                  <c:v>d</c:v>
                </c:pt>
                <c:pt idx="4">
                  <c:v>e</c:v>
                </c:pt>
              </c:strCache>
            </c:strRef>
          </c:cat>
          <c:val>
            <c:numRef>
              <c:f>Sheet1!$B$2:$B$6</c:f>
              <c:numCache>
                <c:formatCode>General</c:formatCode>
                <c:ptCount val="5"/>
                <c:pt idx="0">
                  <c:v>21</c:v>
                </c:pt>
                <c:pt idx="1">
                  <c:v>581</c:v>
                </c:pt>
                <c:pt idx="2">
                  <c:v>1009</c:v>
                </c:pt>
                <c:pt idx="3">
                  <c:v>2209</c:v>
                </c:pt>
                <c:pt idx="4">
                  <c:v>1199</c:v>
                </c:pt>
              </c:numCache>
            </c:numRef>
          </c:val>
          <c:extLst>
            <c:ext xmlns:c16="http://schemas.microsoft.com/office/drawing/2014/chart" uri="{C3380CC4-5D6E-409C-BE32-E72D297353CC}">
              <c16:uniqueId val="{00000008-F77A-4EE8-87AB-D5B7D849050D}"/>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solid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Segoe UI" panose="020B0502040204020203" pitchFamily="34" charset="0"/>
                <a:ea typeface="+mn-ea"/>
                <a:cs typeface="Segoe UI" panose="020B0502040204020203" pitchFamily="34" charset="0"/>
              </a:defRPr>
            </a:pPr>
            <a:r>
              <a:rPr lang="en-US" sz="1800" dirty="0">
                <a:solidFill>
                  <a:schemeClr val="tx1"/>
                </a:solidFill>
                <a:latin typeface="Segoe UI" panose="020B0502040204020203" pitchFamily="34" charset="0"/>
                <a:cs typeface="Segoe UI" panose="020B0502040204020203" pitchFamily="34" charset="0"/>
              </a:rPr>
              <a:t>Percent of infants and toddlers ages birth to three with IFSPs*</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Segoe UI" panose="020B0502040204020203" pitchFamily="34" charset="0"/>
              <a:ea typeface="+mn-ea"/>
              <a:cs typeface="Segoe UI" panose="020B0502040204020203" pitchFamily="34" charset="0"/>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3-9169-407C-BF75-5FBE1BD9C501}"/>
              </c:ext>
            </c:extLst>
          </c:dPt>
          <c:dLbls>
            <c:dLbl>
              <c:idx val="0"/>
              <c:tx>
                <c:rich>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Segoe UI" panose="020B0502040204020203" pitchFamily="34" charset="0"/>
                        <a:ea typeface="+mn-ea"/>
                        <a:cs typeface="Segoe UI" panose="020B0502040204020203" pitchFamily="34" charset="0"/>
                      </a:defRPr>
                    </a:pPr>
                    <a:r>
                      <a:rPr lang="en-US" dirty="0"/>
                      <a:t>2.33%</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9169-407C-BF75-5FBE1BD9C501}"/>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State Performance</c:v>
                </c:pt>
                <c:pt idx="1">
                  <c:v>State Target</c:v>
                </c:pt>
              </c:strCache>
            </c:strRef>
          </c:cat>
          <c:val>
            <c:numRef>
              <c:f>Sheet1!$B$2:$B$3</c:f>
              <c:numCache>
                <c:formatCode>0.00%</c:formatCode>
                <c:ptCount val="2"/>
                <c:pt idx="0">
                  <c:v>2.35E-2</c:v>
                </c:pt>
                <c:pt idx="1">
                  <c:v>2.35E-2</c:v>
                </c:pt>
              </c:numCache>
            </c:numRef>
          </c:val>
          <c:extLst>
            <c:ext xmlns:c16="http://schemas.microsoft.com/office/drawing/2014/chart" uri="{C3380CC4-5D6E-409C-BE32-E72D297353CC}">
              <c16:uniqueId val="{00000000-9169-407C-BF75-5FBE1BD9C501}"/>
            </c:ext>
          </c:extLst>
        </c:ser>
        <c:dLbls>
          <c:showLegendKey val="0"/>
          <c:showVal val="0"/>
          <c:showCatName val="0"/>
          <c:showSerName val="0"/>
          <c:showPercent val="0"/>
          <c:showBubbleSize val="0"/>
        </c:dLbls>
        <c:gapWidth val="120"/>
        <c:overlap val="-27"/>
        <c:axId val="1420061775"/>
        <c:axId val="1573864815"/>
      </c:barChart>
      <c:catAx>
        <c:axId val="14200617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crossAx val="1573864815"/>
        <c:crosses val="autoZero"/>
        <c:auto val="1"/>
        <c:lblAlgn val="ctr"/>
        <c:lblOffset val="100"/>
        <c:noMultiLvlLbl val="0"/>
      </c:catAx>
      <c:valAx>
        <c:axId val="1573864815"/>
        <c:scaling>
          <c:orientation val="minMax"/>
          <c:max val="3.0000000000000006E-2"/>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crossAx val="1420061775"/>
        <c:crosses val="autoZero"/>
        <c:crossBetween val="between"/>
        <c:majorUnit val="1.0000000000000002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Segoe UI" panose="020B0502040204020203" pitchFamily="34" charset="0"/>
                <a:ea typeface="+mn-ea"/>
                <a:cs typeface="Segoe UI" panose="020B0502040204020203" pitchFamily="34" charset="0"/>
              </a:defRPr>
            </a:pPr>
            <a:r>
              <a:rPr lang="en-US" sz="1800" dirty="0">
                <a:solidFill>
                  <a:schemeClr val="tx1"/>
                </a:solidFill>
                <a:latin typeface="Segoe UI" panose="020B0502040204020203" pitchFamily="34" charset="0"/>
                <a:cs typeface="Segoe UI" panose="020B0502040204020203" pitchFamily="34" charset="0"/>
              </a:rPr>
              <a:t>Percent of infants and toddlers ages birth to one with IFSPs*</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Segoe UI" panose="020B0502040204020203" pitchFamily="34" charset="0"/>
              <a:ea typeface="+mn-ea"/>
              <a:cs typeface="Segoe UI" panose="020B0502040204020203" pitchFamily="34" charset="0"/>
            </a:defRPr>
          </a:pPr>
          <a:endParaRPr lang="en-US"/>
        </a:p>
      </c:txPr>
    </c:title>
    <c:autoTitleDeleted val="0"/>
    <c:plotArea>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3-1764-4767-ABB5-1D863DE1233C}"/>
              </c:ext>
            </c:extLst>
          </c:dPt>
          <c:dLbls>
            <c:dLbl>
              <c:idx val="0"/>
              <c:layout>
                <c:manualLayout>
                  <c:x val="-5.3727333781061612E-3"/>
                  <c:y val="0.13738459888428073"/>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Segoe UI" panose="020B0502040204020203" pitchFamily="34" charset="0"/>
                        <a:ea typeface="+mn-ea"/>
                        <a:cs typeface="Segoe UI" panose="020B0502040204020203" pitchFamily="34" charset="0"/>
                      </a:defRPr>
                    </a:pPr>
                    <a:r>
                      <a:rPr lang="en-US" dirty="0"/>
                      <a:t>0.64%</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1764-4767-ABB5-1D863DE1233C}"/>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State Performance</c:v>
                </c:pt>
                <c:pt idx="1">
                  <c:v>State Target</c:v>
                </c:pt>
              </c:strCache>
            </c:strRef>
          </c:cat>
          <c:val>
            <c:numRef>
              <c:f>Sheet1!$B$2:$B$3</c:f>
              <c:numCache>
                <c:formatCode>0.00%</c:formatCode>
                <c:ptCount val="2"/>
                <c:pt idx="0">
                  <c:v>5.7999999999999996E-3</c:v>
                </c:pt>
                <c:pt idx="1">
                  <c:v>7.4999999999999997E-3</c:v>
                </c:pt>
              </c:numCache>
            </c:numRef>
          </c:val>
          <c:extLst>
            <c:ext xmlns:c16="http://schemas.microsoft.com/office/drawing/2014/chart" uri="{C3380CC4-5D6E-409C-BE32-E72D297353CC}">
              <c16:uniqueId val="{00000000-1764-4767-ABB5-1D863DE1233C}"/>
            </c:ext>
          </c:extLst>
        </c:ser>
        <c:dLbls>
          <c:showLegendKey val="0"/>
          <c:showVal val="0"/>
          <c:showCatName val="0"/>
          <c:showSerName val="0"/>
          <c:showPercent val="0"/>
          <c:showBubbleSize val="0"/>
        </c:dLbls>
        <c:gapWidth val="120"/>
        <c:overlap val="-27"/>
        <c:axId val="1544489135"/>
        <c:axId val="1425900207"/>
      </c:barChart>
      <c:catAx>
        <c:axId val="15444891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crossAx val="1425900207"/>
        <c:crosses val="autoZero"/>
        <c:auto val="1"/>
        <c:lblAlgn val="ctr"/>
        <c:lblOffset val="100"/>
        <c:noMultiLvlLbl val="0"/>
      </c:catAx>
      <c:valAx>
        <c:axId val="1425900207"/>
        <c:scaling>
          <c:orientation val="minMax"/>
          <c:max val="1.5000000000000003E-2"/>
          <c:min val="0"/>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crossAx val="1544489135"/>
        <c:crosses val="autoZero"/>
        <c:crossBetween val="between"/>
        <c:majorUnit val="5.000000000000001E-3"/>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Segoe UI" panose="020B0502040204020203" pitchFamily="34" charset="0"/>
                <a:ea typeface="+mn-ea"/>
                <a:cs typeface="Segoe UI" panose="020B0502040204020203" pitchFamily="34" charset="0"/>
              </a:defRPr>
            </a:pPr>
            <a:r>
              <a:rPr kumimoji="0" lang="en-US" sz="1862" b="0" i="0" u="none" strike="noStrike" kern="1200" cap="none" spc="0" normalizeH="0" baseline="0" noProof="0" dirty="0">
                <a:ln>
                  <a:noFill/>
                </a:ln>
                <a:solidFill>
                  <a:schemeClr val="tx1"/>
                </a:solidFill>
                <a:effectLst/>
                <a:uLnTx/>
                <a:uFillTx/>
                <a:latin typeface="Segoe UI" panose="020B0502040204020203" pitchFamily="34" charset="0"/>
                <a:cs typeface="Segoe UI" panose="020B0502040204020203" pitchFamily="34" charset="0"/>
              </a:rPr>
              <a:t>Percent of Children Served by Sex, Race/Ethnicity and Age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Segoe UI" panose="020B0502040204020203" pitchFamily="34" charset="0"/>
              <a:ea typeface="+mn-ea"/>
              <a:cs typeface="Segoe UI" panose="020B0502040204020203" pitchFamily="34" charset="0"/>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92D050"/>
              </a:solidFill>
              <a:ln>
                <a:noFill/>
              </a:ln>
              <a:effectLst/>
            </c:spPr>
            <c:extLst>
              <c:ext xmlns:c16="http://schemas.microsoft.com/office/drawing/2014/chart" uri="{C3380CC4-5D6E-409C-BE32-E72D297353CC}">
                <c16:uniqueId val="{00000009-35C5-401E-BC10-9C821153E498}"/>
              </c:ext>
            </c:extLst>
          </c:dPt>
          <c:dPt>
            <c:idx val="1"/>
            <c:invertIfNegative val="0"/>
            <c:bubble3D val="0"/>
            <c:spPr>
              <a:solidFill>
                <a:srgbClr val="92D050"/>
              </a:solidFill>
              <a:ln>
                <a:noFill/>
              </a:ln>
              <a:effectLst/>
            </c:spPr>
            <c:extLst>
              <c:ext xmlns:c16="http://schemas.microsoft.com/office/drawing/2014/chart" uri="{C3380CC4-5D6E-409C-BE32-E72D297353CC}">
                <c16:uniqueId val="{00000008-35C5-401E-BC10-9C821153E498}"/>
              </c:ext>
            </c:extLst>
          </c:dPt>
          <c:dPt>
            <c:idx val="2"/>
            <c:invertIfNegative val="0"/>
            <c:bubble3D val="0"/>
            <c:spPr>
              <a:solidFill>
                <a:srgbClr val="92D050"/>
              </a:solidFill>
              <a:ln>
                <a:noFill/>
              </a:ln>
              <a:effectLst/>
            </c:spPr>
            <c:extLst>
              <c:ext xmlns:c16="http://schemas.microsoft.com/office/drawing/2014/chart" uri="{C3380CC4-5D6E-409C-BE32-E72D297353CC}">
                <c16:uniqueId val="{00000007-35C5-401E-BC10-9C821153E498}"/>
              </c:ext>
            </c:extLst>
          </c:dPt>
          <c:dPt>
            <c:idx val="8"/>
            <c:invertIfNegative val="0"/>
            <c:bubble3D val="0"/>
            <c:spPr>
              <a:solidFill>
                <a:srgbClr val="CC0000"/>
              </a:solidFill>
              <a:ln>
                <a:noFill/>
              </a:ln>
              <a:effectLst/>
            </c:spPr>
            <c:extLst>
              <c:ext xmlns:c16="http://schemas.microsoft.com/office/drawing/2014/chart" uri="{C3380CC4-5D6E-409C-BE32-E72D297353CC}">
                <c16:uniqueId val="{00000007-E5CC-4925-8C3F-7657A8FA6389}"/>
              </c:ext>
            </c:extLst>
          </c:dPt>
          <c:dPt>
            <c:idx val="9"/>
            <c:invertIfNegative val="0"/>
            <c:bubble3D val="0"/>
            <c:spPr>
              <a:solidFill>
                <a:srgbClr val="CC0000"/>
              </a:solidFill>
              <a:ln>
                <a:noFill/>
              </a:ln>
              <a:effectLst/>
            </c:spPr>
            <c:extLst>
              <c:ext xmlns:c16="http://schemas.microsoft.com/office/drawing/2014/chart" uri="{C3380CC4-5D6E-409C-BE32-E72D297353CC}">
                <c16:uniqueId val="{00000009-E5CC-4925-8C3F-7657A8FA6389}"/>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Birth to 1 Year</c:v>
                </c:pt>
                <c:pt idx="1">
                  <c:v>1 to 2 Years</c:v>
                </c:pt>
                <c:pt idx="2">
                  <c:v>2 to 3 Years</c:v>
                </c:pt>
                <c:pt idx="3">
                  <c:v>Other*</c:v>
                </c:pt>
                <c:pt idx="4">
                  <c:v>Asian</c:v>
                </c:pt>
                <c:pt idx="5">
                  <c:v>Hispanic/Latino</c:v>
                </c:pt>
                <c:pt idx="6">
                  <c:v>Black Non-Hispanic</c:v>
                </c:pt>
                <c:pt idx="7">
                  <c:v>White Non-Hispanic</c:v>
                </c:pt>
                <c:pt idx="8">
                  <c:v>Female</c:v>
                </c:pt>
                <c:pt idx="9">
                  <c:v>Male</c:v>
                </c:pt>
              </c:strCache>
            </c:strRef>
          </c:cat>
          <c:val>
            <c:numRef>
              <c:f>Sheet1!$B$2:$B$11</c:f>
              <c:numCache>
                <c:formatCode>0.0%</c:formatCode>
                <c:ptCount val="10"/>
                <c:pt idx="0">
                  <c:v>7.0162439441436311E-2</c:v>
                </c:pt>
                <c:pt idx="1">
                  <c:v>0.21356511826731261</c:v>
                </c:pt>
                <c:pt idx="2">
                  <c:v>0.71627244229125109</c:v>
                </c:pt>
                <c:pt idx="3">
                  <c:v>2.8156169848959817E-2</c:v>
                </c:pt>
                <c:pt idx="4">
                  <c:v>3.29438586491878E-2</c:v>
                </c:pt>
                <c:pt idx="5">
                  <c:v>0.14420062695924765</c:v>
                </c:pt>
                <c:pt idx="6">
                  <c:v>0.36882302650327731</c:v>
                </c:pt>
                <c:pt idx="7">
                  <c:v>0.42587631803932746</c:v>
                </c:pt>
                <c:pt idx="8">
                  <c:v>0.36534625249358793</c:v>
                </c:pt>
                <c:pt idx="9">
                  <c:v>0.63465374750641212</c:v>
                </c:pt>
              </c:numCache>
            </c:numRef>
          </c:val>
          <c:extLst>
            <c:ext xmlns:c16="http://schemas.microsoft.com/office/drawing/2014/chart" uri="{C3380CC4-5D6E-409C-BE32-E72D297353CC}">
              <c16:uniqueId val="{00000000-35C5-401E-BC10-9C821153E498}"/>
            </c:ext>
          </c:extLst>
        </c:ser>
        <c:dLbls>
          <c:showLegendKey val="0"/>
          <c:showVal val="0"/>
          <c:showCatName val="0"/>
          <c:showSerName val="0"/>
          <c:showPercent val="0"/>
          <c:showBubbleSize val="0"/>
        </c:dLbls>
        <c:gapWidth val="100"/>
        <c:axId val="1561995439"/>
        <c:axId val="613619055"/>
      </c:barChart>
      <c:catAx>
        <c:axId val="1561995439"/>
        <c:scaling>
          <c:orientation val="minMax"/>
        </c:scaling>
        <c:delete val="0"/>
        <c:axPos val="l"/>
        <c:numFmt formatCode="General" sourceLinked="1"/>
        <c:majorTickMark val="none"/>
        <c:minorTickMark val="none"/>
        <c:tickLblPos val="nextTo"/>
        <c:spPr>
          <a:noFill/>
          <a:ln w="9525" cap="flat" cmpd="sng" algn="ctr">
            <a:solidFill>
              <a:srgbClr val="D9D9D9"/>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crossAx val="613619055"/>
        <c:crosses val="autoZero"/>
        <c:auto val="1"/>
        <c:lblAlgn val="ctr"/>
        <c:lblOffset val="100"/>
        <c:noMultiLvlLbl val="0"/>
      </c:catAx>
      <c:valAx>
        <c:axId val="613619055"/>
        <c:scaling>
          <c:orientation val="minMax"/>
        </c:scaling>
        <c:delete val="0"/>
        <c:axPos val="b"/>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crossAx val="15619954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Segoe UI" panose="020B0502040204020203" pitchFamily="34" charset="0"/>
                <a:ea typeface="+mn-ea"/>
                <a:cs typeface="Segoe UI" panose="020B0502040204020203" pitchFamily="34" charset="0"/>
              </a:defRPr>
            </a:pPr>
            <a:r>
              <a:rPr lang="en-US" dirty="0">
                <a:solidFill>
                  <a:schemeClr val="tx1"/>
                </a:solidFill>
                <a:latin typeface="Segoe UI" panose="020B0502040204020203" pitchFamily="34" charset="0"/>
                <a:cs typeface="Segoe UI" panose="020B0502040204020203" pitchFamily="34" charset="0"/>
              </a:rPr>
              <a:t>Notified LEA of Toddler’s Potential Eligibility</a:t>
            </a:r>
            <a:r>
              <a:rPr lang="en-US" baseline="0" dirty="0">
                <a:solidFill>
                  <a:schemeClr val="tx1"/>
                </a:solidFill>
                <a:latin typeface="Segoe UI" panose="020B0502040204020203" pitchFamily="34" charset="0"/>
                <a:cs typeface="Segoe UI" panose="020B0502040204020203" pitchFamily="34" charset="0"/>
              </a:rPr>
              <a:t> for Part B Within Timeline</a:t>
            </a:r>
            <a:endParaRPr lang="en-US" dirty="0">
              <a:solidFill>
                <a:schemeClr val="tx1"/>
              </a:solidFill>
              <a:latin typeface="Segoe UI" panose="020B0502040204020203" pitchFamily="34" charset="0"/>
              <a:cs typeface="Segoe UI" panose="020B0502040204020203" pitchFamily="34" charset="0"/>
            </a:endParaRP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solidFill>
              <a:schemeClr val="accent2"/>
            </a:solidFill>
          </c:spPr>
          <c:dPt>
            <c:idx val="0"/>
            <c:bubble3D val="0"/>
            <c:spPr>
              <a:solidFill>
                <a:schemeClr val="accent2"/>
              </a:solidFill>
              <a:ln w="19050">
                <a:solidFill>
                  <a:schemeClr val="lt1"/>
                </a:solidFill>
              </a:ln>
              <a:effectLst/>
            </c:spPr>
            <c:extLst>
              <c:ext xmlns:c16="http://schemas.microsoft.com/office/drawing/2014/chart" uri="{C3380CC4-5D6E-409C-BE32-E72D297353CC}">
                <c16:uniqueId val="{00000001-0FEA-4868-A1CA-19EDA7E80C22}"/>
              </c:ext>
            </c:extLst>
          </c:dPt>
          <c:cat>
            <c:strRef>
              <c:f>Sheet1!$A$2</c:f>
              <c:strCache>
                <c:ptCount val="1"/>
                <c:pt idx="0">
                  <c:v>1st Qtr</c:v>
                </c:pt>
              </c:strCache>
            </c:strRef>
          </c:cat>
          <c:val>
            <c:numRef>
              <c:f>Sheet1!$B$2</c:f>
              <c:numCache>
                <c:formatCode>0%</c:formatCode>
                <c:ptCount val="1"/>
                <c:pt idx="0">
                  <c:v>1</c:v>
                </c:pt>
              </c:numCache>
            </c:numRef>
          </c:val>
          <c:extLst>
            <c:ext xmlns:c16="http://schemas.microsoft.com/office/drawing/2014/chart" uri="{C3380CC4-5D6E-409C-BE32-E72D297353CC}">
              <c16:uniqueId val="{00000002-0FEA-4868-A1CA-19EDA7E80C22}"/>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Segoe UI" panose="020B0502040204020203" pitchFamily="34" charset="0"/>
                <a:ea typeface="+mn-ea"/>
                <a:cs typeface="Segoe UI" panose="020B0502040204020203" pitchFamily="34" charset="0"/>
              </a:defRPr>
            </a:pPr>
            <a:r>
              <a:rPr lang="en-US" dirty="0">
                <a:solidFill>
                  <a:schemeClr val="tx1"/>
                </a:solidFill>
                <a:latin typeface="Segoe UI" panose="020B0502040204020203" pitchFamily="34" charset="0"/>
                <a:cs typeface="Segoe UI" panose="020B0502040204020203" pitchFamily="34" charset="0"/>
              </a:rPr>
              <a:t>Conducted Transition Conference Within Timeline</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4F4-49B6-BE39-C422AD1A97DE}"/>
              </c:ext>
            </c:extLst>
          </c:dPt>
          <c:cat>
            <c:strRef>
              <c:f>Sheet1!$A$2</c:f>
              <c:strCache>
                <c:ptCount val="1"/>
                <c:pt idx="0">
                  <c:v>1st Qtr</c:v>
                </c:pt>
              </c:strCache>
            </c:strRef>
          </c:cat>
          <c:val>
            <c:numRef>
              <c:f>Sheet1!$B$2</c:f>
              <c:numCache>
                <c:formatCode>0.0%</c:formatCode>
                <c:ptCount val="1"/>
                <c:pt idx="0">
                  <c:v>0.998</c:v>
                </c:pt>
              </c:numCache>
            </c:numRef>
          </c:val>
          <c:extLst>
            <c:ext xmlns:c16="http://schemas.microsoft.com/office/drawing/2014/chart" uri="{C3380CC4-5D6E-409C-BE32-E72D297353CC}">
              <c16:uniqueId val="{00000002-F4F4-49B6-BE39-C422AD1A97DE}"/>
            </c:ext>
          </c:extLst>
        </c:ser>
        <c:dLbls>
          <c:showLegendKey val="0"/>
          <c:showVal val="0"/>
          <c:showCatName val="0"/>
          <c:showSerName val="0"/>
          <c:showPercent val="0"/>
          <c:showBubbleSize val="0"/>
          <c:showLeaderLines val="0"/>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SS1</c:v>
                </c:pt>
              </c:strCache>
            </c:strRef>
          </c:tx>
          <c:spPr>
            <a:ln>
              <a:solidFill>
                <a:schemeClr val="bg1"/>
              </a:solidFill>
            </a:ln>
          </c:spPr>
          <c:dPt>
            <c:idx val="0"/>
            <c:bubble3D val="0"/>
            <c:spPr>
              <a:solidFill>
                <a:schemeClr val="accent4">
                  <a:lumMod val="75000"/>
                </a:schemeClr>
              </a:solidFill>
              <a:ln w="19050">
                <a:noFill/>
              </a:ln>
              <a:effectLst/>
            </c:spPr>
            <c:extLst>
              <c:ext xmlns:c16="http://schemas.microsoft.com/office/drawing/2014/chart" uri="{C3380CC4-5D6E-409C-BE32-E72D297353CC}">
                <c16:uniqueId val="{00000001-9C85-40C8-AA86-360832E1CE4C}"/>
              </c:ext>
            </c:extLst>
          </c:dPt>
          <c:dPt>
            <c:idx val="1"/>
            <c:bubble3D val="0"/>
            <c:spPr>
              <a:solidFill>
                <a:schemeClr val="accent2"/>
              </a:solidFill>
              <a:ln w="19050">
                <a:noFill/>
              </a:ln>
              <a:effectLst/>
            </c:spPr>
            <c:extLst>
              <c:ext xmlns:c16="http://schemas.microsoft.com/office/drawing/2014/chart" uri="{C3380CC4-5D6E-409C-BE32-E72D297353CC}">
                <c16:uniqueId val="{00000002-9C85-40C8-AA86-360832E1CE4C}"/>
              </c:ext>
            </c:extLst>
          </c:dPt>
          <c:dPt>
            <c:idx val="2"/>
            <c:bubble3D val="0"/>
            <c:spPr>
              <a:solidFill>
                <a:schemeClr val="accent3"/>
              </a:solidFill>
              <a:ln w="31750">
                <a:solidFill>
                  <a:schemeClr val="bg1"/>
                </a:solidFill>
              </a:ln>
              <a:effectLst/>
            </c:spPr>
            <c:extLst>
              <c:ext xmlns:c16="http://schemas.microsoft.com/office/drawing/2014/chart" uri="{C3380CC4-5D6E-409C-BE32-E72D297353CC}">
                <c16:uniqueId val="{00000004-9C85-40C8-AA86-360832E1CE4C}"/>
              </c:ext>
            </c:extLst>
          </c:dPt>
          <c:dPt>
            <c:idx val="3"/>
            <c:bubble3D val="0"/>
            <c:spPr>
              <a:solidFill>
                <a:schemeClr val="accent4"/>
              </a:solidFill>
              <a:ln w="31750">
                <a:solidFill>
                  <a:schemeClr val="bg1"/>
                </a:solidFill>
              </a:ln>
              <a:effectLst/>
            </c:spPr>
            <c:extLst>
              <c:ext xmlns:c16="http://schemas.microsoft.com/office/drawing/2014/chart" uri="{C3380CC4-5D6E-409C-BE32-E72D297353CC}">
                <c16:uniqueId val="{00000003-9C85-40C8-AA86-360832E1CE4C}"/>
              </c:ext>
            </c:extLst>
          </c:dPt>
          <c:cat>
            <c:strRef>
              <c:f>Sheet1!$A$2:$A$5</c:f>
              <c:strCache>
                <c:ptCount val="4"/>
                <c:pt idx="0">
                  <c:v>a</c:v>
                </c:pt>
                <c:pt idx="1">
                  <c:v>b</c:v>
                </c:pt>
                <c:pt idx="2">
                  <c:v>c</c:v>
                </c:pt>
                <c:pt idx="3">
                  <c:v>d</c:v>
                </c:pt>
              </c:strCache>
            </c:strRef>
          </c:cat>
          <c:val>
            <c:numRef>
              <c:f>Sheet1!$B$2:$B$5</c:f>
              <c:numCache>
                <c:formatCode>General</c:formatCode>
                <c:ptCount val="4"/>
                <c:pt idx="0">
                  <c:v>26</c:v>
                </c:pt>
                <c:pt idx="1">
                  <c:v>696</c:v>
                </c:pt>
                <c:pt idx="2">
                  <c:v>1109</c:v>
                </c:pt>
                <c:pt idx="3">
                  <c:v>1802</c:v>
                </c:pt>
              </c:numCache>
            </c:numRef>
          </c:val>
          <c:extLst>
            <c:ext xmlns:c16="http://schemas.microsoft.com/office/drawing/2014/chart" uri="{C3380CC4-5D6E-409C-BE32-E72D297353CC}">
              <c16:uniqueId val="{00000000-9C85-40C8-AA86-360832E1CE4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solid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SS2</c:v>
                </c:pt>
              </c:strCache>
            </c:strRef>
          </c:tx>
          <c:spPr>
            <a:ln>
              <a:solidFill>
                <a:schemeClr val="bg1"/>
              </a:solidFill>
            </a:ln>
          </c:spPr>
          <c:dPt>
            <c:idx val="0"/>
            <c:bubble3D val="0"/>
            <c:spPr>
              <a:solidFill>
                <a:schemeClr val="accent4">
                  <a:lumMod val="75000"/>
                </a:schemeClr>
              </a:solidFill>
              <a:ln w="19050">
                <a:noFill/>
              </a:ln>
              <a:effectLst/>
            </c:spPr>
            <c:extLst>
              <c:ext xmlns:c16="http://schemas.microsoft.com/office/drawing/2014/chart" uri="{C3380CC4-5D6E-409C-BE32-E72D297353CC}">
                <c16:uniqueId val="{00000001-F77A-4EE8-87AB-D5B7D849050D}"/>
              </c:ext>
            </c:extLst>
          </c:dPt>
          <c:dPt>
            <c:idx val="1"/>
            <c:bubble3D val="0"/>
            <c:spPr>
              <a:solidFill>
                <a:schemeClr val="accent2"/>
              </a:solidFill>
              <a:ln w="19050">
                <a:noFill/>
              </a:ln>
              <a:effectLst/>
            </c:spPr>
            <c:extLst>
              <c:ext xmlns:c16="http://schemas.microsoft.com/office/drawing/2014/chart" uri="{C3380CC4-5D6E-409C-BE32-E72D297353CC}">
                <c16:uniqueId val="{00000003-F77A-4EE8-87AB-D5B7D849050D}"/>
              </c:ext>
            </c:extLst>
          </c:dPt>
          <c:dPt>
            <c:idx val="2"/>
            <c:bubble3D val="0"/>
            <c:spPr>
              <a:solidFill>
                <a:schemeClr val="accent3"/>
              </a:solidFill>
              <a:ln w="31750">
                <a:noFill/>
              </a:ln>
              <a:effectLst/>
            </c:spPr>
            <c:extLst>
              <c:ext xmlns:c16="http://schemas.microsoft.com/office/drawing/2014/chart" uri="{C3380CC4-5D6E-409C-BE32-E72D297353CC}">
                <c16:uniqueId val="{00000005-F77A-4EE8-87AB-D5B7D849050D}"/>
              </c:ext>
            </c:extLst>
          </c:dPt>
          <c:dPt>
            <c:idx val="3"/>
            <c:bubble3D val="0"/>
            <c:spPr>
              <a:solidFill>
                <a:schemeClr val="accent4"/>
              </a:solidFill>
              <a:ln w="31750">
                <a:solidFill>
                  <a:schemeClr val="bg1"/>
                </a:solidFill>
              </a:ln>
              <a:effectLst/>
            </c:spPr>
            <c:extLst>
              <c:ext xmlns:c16="http://schemas.microsoft.com/office/drawing/2014/chart" uri="{C3380CC4-5D6E-409C-BE32-E72D297353CC}">
                <c16:uniqueId val="{00000007-F77A-4EE8-87AB-D5B7D849050D}"/>
              </c:ext>
            </c:extLst>
          </c:dPt>
          <c:dPt>
            <c:idx val="4"/>
            <c:bubble3D val="0"/>
            <c:spPr>
              <a:solidFill>
                <a:schemeClr val="accent5"/>
              </a:solidFill>
              <a:ln w="31750">
                <a:solidFill>
                  <a:schemeClr val="bg1"/>
                </a:solidFill>
              </a:ln>
              <a:effectLst/>
            </c:spPr>
            <c:extLst>
              <c:ext xmlns:c16="http://schemas.microsoft.com/office/drawing/2014/chart" uri="{C3380CC4-5D6E-409C-BE32-E72D297353CC}">
                <c16:uniqueId val="{00000009-F77A-4EE8-87AB-D5B7D849050D}"/>
              </c:ext>
            </c:extLst>
          </c:dPt>
          <c:cat>
            <c:strRef>
              <c:f>Sheet1!$A$2:$A$6</c:f>
              <c:strCache>
                <c:ptCount val="5"/>
                <c:pt idx="0">
                  <c:v>a</c:v>
                </c:pt>
                <c:pt idx="1">
                  <c:v>b</c:v>
                </c:pt>
                <c:pt idx="2">
                  <c:v>c</c:v>
                </c:pt>
                <c:pt idx="3">
                  <c:v>d</c:v>
                </c:pt>
                <c:pt idx="4">
                  <c:v>e</c:v>
                </c:pt>
              </c:strCache>
            </c:strRef>
          </c:cat>
          <c:val>
            <c:numRef>
              <c:f>Sheet1!$B$2:$B$6</c:f>
              <c:numCache>
                <c:formatCode>General</c:formatCode>
                <c:ptCount val="5"/>
                <c:pt idx="0">
                  <c:v>26</c:v>
                </c:pt>
                <c:pt idx="1">
                  <c:v>696</c:v>
                </c:pt>
                <c:pt idx="2">
                  <c:v>1109</c:v>
                </c:pt>
                <c:pt idx="3">
                  <c:v>1802</c:v>
                </c:pt>
                <c:pt idx="4">
                  <c:v>1386</c:v>
                </c:pt>
              </c:numCache>
            </c:numRef>
          </c:val>
          <c:extLst>
            <c:ext xmlns:c16="http://schemas.microsoft.com/office/drawing/2014/chart" uri="{C3380CC4-5D6E-409C-BE32-E72D297353CC}">
              <c16:uniqueId val="{00000008-F77A-4EE8-87AB-D5B7D849050D}"/>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solid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SS1</c:v>
                </c:pt>
              </c:strCache>
            </c:strRef>
          </c:tx>
          <c:spPr>
            <a:ln>
              <a:solidFill>
                <a:schemeClr val="bg1"/>
              </a:solidFill>
            </a:ln>
          </c:spPr>
          <c:dPt>
            <c:idx val="0"/>
            <c:bubble3D val="0"/>
            <c:spPr>
              <a:solidFill>
                <a:schemeClr val="accent4">
                  <a:lumMod val="75000"/>
                </a:schemeClr>
              </a:solidFill>
              <a:ln w="19050">
                <a:noFill/>
              </a:ln>
              <a:effectLst/>
            </c:spPr>
            <c:extLst>
              <c:ext xmlns:c16="http://schemas.microsoft.com/office/drawing/2014/chart" uri="{C3380CC4-5D6E-409C-BE32-E72D297353CC}">
                <c16:uniqueId val="{00000001-9C85-40C8-AA86-360832E1CE4C}"/>
              </c:ext>
            </c:extLst>
          </c:dPt>
          <c:dPt>
            <c:idx val="1"/>
            <c:bubble3D val="0"/>
            <c:spPr>
              <a:solidFill>
                <a:schemeClr val="accent2"/>
              </a:solidFill>
              <a:ln w="19050">
                <a:noFill/>
              </a:ln>
              <a:effectLst/>
            </c:spPr>
            <c:extLst>
              <c:ext xmlns:c16="http://schemas.microsoft.com/office/drawing/2014/chart" uri="{C3380CC4-5D6E-409C-BE32-E72D297353CC}">
                <c16:uniqueId val="{00000002-9C85-40C8-AA86-360832E1CE4C}"/>
              </c:ext>
            </c:extLst>
          </c:dPt>
          <c:dPt>
            <c:idx val="2"/>
            <c:bubble3D val="0"/>
            <c:spPr>
              <a:solidFill>
                <a:schemeClr val="accent3"/>
              </a:solidFill>
              <a:ln w="31750">
                <a:solidFill>
                  <a:schemeClr val="bg1"/>
                </a:solidFill>
              </a:ln>
              <a:effectLst/>
            </c:spPr>
            <c:extLst>
              <c:ext xmlns:c16="http://schemas.microsoft.com/office/drawing/2014/chart" uri="{C3380CC4-5D6E-409C-BE32-E72D297353CC}">
                <c16:uniqueId val="{00000004-9C85-40C8-AA86-360832E1CE4C}"/>
              </c:ext>
            </c:extLst>
          </c:dPt>
          <c:dPt>
            <c:idx val="3"/>
            <c:bubble3D val="0"/>
            <c:spPr>
              <a:solidFill>
                <a:schemeClr val="accent4"/>
              </a:solidFill>
              <a:ln w="31750">
                <a:solidFill>
                  <a:schemeClr val="bg1"/>
                </a:solidFill>
              </a:ln>
              <a:effectLst/>
            </c:spPr>
            <c:extLst>
              <c:ext xmlns:c16="http://schemas.microsoft.com/office/drawing/2014/chart" uri="{C3380CC4-5D6E-409C-BE32-E72D297353CC}">
                <c16:uniqueId val="{00000003-9C85-40C8-AA86-360832E1CE4C}"/>
              </c:ext>
            </c:extLst>
          </c:dPt>
          <c:cat>
            <c:strRef>
              <c:f>Sheet1!$A$2:$A$5</c:f>
              <c:strCache>
                <c:ptCount val="4"/>
                <c:pt idx="0">
                  <c:v>a</c:v>
                </c:pt>
                <c:pt idx="1">
                  <c:v>b</c:v>
                </c:pt>
                <c:pt idx="2">
                  <c:v>c</c:v>
                </c:pt>
                <c:pt idx="3">
                  <c:v>d</c:v>
                </c:pt>
              </c:strCache>
            </c:strRef>
          </c:cat>
          <c:val>
            <c:numRef>
              <c:f>Sheet1!$B$2:$B$5</c:f>
              <c:numCache>
                <c:formatCode>General</c:formatCode>
                <c:ptCount val="4"/>
                <c:pt idx="0">
                  <c:v>23</c:v>
                </c:pt>
                <c:pt idx="1">
                  <c:v>741</c:v>
                </c:pt>
                <c:pt idx="2">
                  <c:v>1778</c:v>
                </c:pt>
                <c:pt idx="3">
                  <c:v>2075</c:v>
                </c:pt>
              </c:numCache>
            </c:numRef>
          </c:val>
          <c:extLst>
            <c:ext xmlns:c16="http://schemas.microsoft.com/office/drawing/2014/chart" uri="{C3380CC4-5D6E-409C-BE32-E72D297353CC}">
              <c16:uniqueId val="{00000000-9C85-40C8-AA86-360832E1CE4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solid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SS2</c:v>
                </c:pt>
              </c:strCache>
            </c:strRef>
          </c:tx>
          <c:spPr>
            <a:ln>
              <a:solidFill>
                <a:schemeClr val="bg1"/>
              </a:solidFill>
            </a:ln>
          </c:spPr>
          <c:dPt>
            <c:idx val="0"/>
            <c:bubble3D val="0"/>
            <c:spPr>
              <a:solidFill>
                <a:schemeClr val="accent4">
                  <a:lumMod val="75000"/>
                </a:schemeClr>
              </a:solidFill>
              <a:ln w="19050">
                <a:noFill/>
              </a:ln>
              <a:effectLst/>
            </c:spPr>
            <c:extLst>
              <c:ext xmlns:c16="http://schemas.microsoft.com/office/drawing/2014/chart" uri="{C3380CC4-5D6E-409C-BE32-E72D297353CC}">
                <c16:uniqueId val="{00000001-F77A-4EE8-87AB-D5B7D849050D}"/>
              </c:ext>
            </c:extLst>
          </c:dPt>
          <c:dPt>
            <c:idx val="1"/>
            <c:bubble3D val="0"/>
            <c:spPr>
              <a:solidFill>
                <a:schemeClr val="accent2"/>
              </a:solidFill>
              <a:ln w="19050">
                <a:noFill/>
              </a:ln>
              <a:effectLst/>
            </c:spPr>
            <c:extLst>
              <c:ext xmlns:c16="http://schemas.microsoft.com/office/drawing/2014/chart" uri="{C3380CC4-5D6E-409C-BE32-E72D297353CC}">
                <c16:uniqueId val="{00000003-F77A-4EE8-87AB-D5B7D849050D}"/>
              </c:ext>
            </c:extLst>
          </c:dPt>
          <c:dPt>
            <c:idx val="2"/>
            <c:bubble3D val="0"/>
            <c:spPr>
              <a:solidFill>
                <a:schemeClr val="accent3"/>
              </a:solidFill>
              <a:ln w="31750">
                <a:noFill/>
              </a:ln>
              <a:effectLst/>
            </c:spPr>
            <c:extLst>
              <c:ext xmlns:c16="http://schemas.microsoft.com/office/drawing/2014/chart" uri="{C3380CC4-5D6E-409C-BE32-E72D297353CC}">
                <c16:uniqueId val="{00000005-F77A-4EE8-87AB-D5B7D849050D}"/>
              </c:ext>
            </c:extLst>
          </c:dPt>
          <c:dPt>
            <c:idx val="3"/>
            <c:bubble3D val="0"/>
            <c:spPr>
              <a:solidFill>
                <a:schemeClr val="accent4"/>
              </a:solidFill>
              <a:ln w="31750">
                <a:solidFill>
                  <a:schemeClr val="bg1"/>
                </a:solidFill>
              </a:ln>
              <a:effectLst/>
            </c:spPr>
            <c:extLst>
              <c:ext xmlns:c16="http://schemas.microsoft.com/office/drawing/2014/chart" uri="{C3380CC4-5D6E-409C-BE32-E72D297353CC}">
                <c16:uniqueId val="{00000007-F77A-4EE8-87AB-D5B7D849050D}"/>
              </c:ext>
            </c:extLst>
          </c:dPt>
          <c:dPt>
            <c:idx val="4"/>
            <c:bubble3D val="0"/>
            <c:spPr>
              <a:solidFill>
                <a:schemeClr val="accent5"/>
              </a:solidFill>
              <a:ln w="31750">
                <a:solidFill>
                  <a:schemeClr val="bg1"/>
                </a:solidFill>
              </a:ln>
              <a:effectLst/>
            </c:spPr>
            <c:extLst>
              <c:ext xmlns:c16="http://schemas.microsoft.com/office/drawing/2014/chart" uri="{C3380CC4-5D6E-409C-BE32-E72D297353CC}">
                <c16:uniqueId val="{00000009-F77A-4EE8-87AB-D5B7D849050D}"/>
              </c:ext>
            </c:extLst>
          </c:dPt>
          <c:cat>
            <c:strRef>
              <c:f>Sheet1!$A$2:$A$6</c:f>
              <c:strCache>
                <c:ptCount val="5"/>
                <c:pt idx="0">
                  <c:v>a</c:v>
                </c:pt>
                <c:pt idx="1">
                  <c:v>b</c:v>
                </c:pt>
                <c:pt idx="2">
                  <c:v>c</c:v>
                </c:pt>
                <c:pt idx="3">
                  <c:v>d</c:v>
                </c:pt>
                <c:pt idx="4">
                  <c:v>e</c:v>
                </c:pt>
              </c:strCache>
            </c:strRef>
          </c:cat>
          <c:val>
            <c:numRef>
              <c:f>Sheet1!$B$2:$B$6</c:f>
              <c:numCache>
                <c:formatCode>General</c:formatCode>
                <c:ptCount val="5"/>
                <c:pt idx="0">
                  <c:v>23</c:v>
                </c:pt>
                <c:pt idx="1">
                  <c:v>741</c:v>
                </c:pt>
                <c:pt idx="2">
                  <c:v>1778</c:v>
                </c:pt>
                <c:pt idx="3">
                  <c:v>2075</c:v>
                </c:pt>
                <c:pt idx="4">
                  <c:v>402</c:v>
                </c:pt>
              </c:numCache>
            </c:numRef>
          </c:val>
          <c:extLst>
            <c:ext xmlns:c16="http://schemas.microsoft.com/office/drawing/2014/chart" uri="{C3380CC4-5D6E-409C-BE32-E72D297353CC}">
              <c16:uniqueId val="{00000008-F77A-4EE8-87AB-D5B7D849050D}"/>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solid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SS1</c:v>
                </c:pt>
              </c:strCache>
            </c:strRef>
          </c:tx>
          <c:spPr>
            <a:ln>
              <a:solidFill>
                <a:schemeClr val="bg1"/>
              </a:solidFill>
            </a:ln>
          </c:spPr>
          <c:dPt>
            <c:idx val="0"/>
            <c:bubble3D val="0"/>
            <c:spPr>
              <a:solidFill>
                <a:schemeClr val="accent4">
                  <a:lumMod val="75000"/>
                </a:schemeClr>
              </a:solidFill>
              <a:ln w="19050">
                <a:noFill/>
              </a:ln>
              <a:effectLst/>
            </c:spPr>
            <c:extLst>
              <c:ext xmlns:c16="http://schemas.microsoft.com/office/drawing/2014/chart" uri="{C3380CC4-5D6E-409C-BE32-E72D297353CC}">
                <c16:uniqueId val="{00000001-F73D-424B-9E6C-A1FC130B7128}"/>
              </c:ext>
            </c:extLst>
          </c:dPt>
          <c:dPt>
            <c:idx val="1"/>
            <c:bubble3D val="0"/>
            <c:spPr>
              <a:solidFill>
                <a:schemeClr val="accent2"/>
              </a:solidFill>
              <a:ln w="19050">
                <a:noFill/>
              </a:ln>
              <a:effectLst/>
            </c:spPr>
            <c:extLst>
              <c:ext xmlns:c16="http://schemas.microsoft.com/office/drawing/2014/chart" uri="{C3380CC4-5D6E-409C-BE32-E72D297353CC}">
                <c16:uniqueId val="{00000003-F73D-424B-9E6C-A1FC130B7128}"/>
              </c:ext>
            </c:extLst>
          </c:dPt>
          <c:dPt>
            <c:idx val="2"/>
            <c:bubble3D val="0"/>
            <c:spPr>
              <a:solidFill>
                <a:schemeClr val="accent3"/>
              </a:solidFill>
              <a:ln w="31750">
                <a:solidFill>
                  <a:schemeClr val="bg1"/>
                </a:solidFill>
              </a:ln>
              <a:effectLst/>
            </c:spPr>
            <c:extLst>
              <c:ext xmlns:c16="http://schemas.microsoft.com/office/drawing/2014/chart" uri="{C3380CC4-5D6E-409C-BE32-E72D297353CC}">
                <c16:uniqueId val="{00000005-F73D-424B-9E6C-A1FC130B7128}"/>
              </c:ext>
            </c:extLst>
          </c:dPt>
          <c:dPt>
            <c:idx val="3"/>
            <c:bubble3D val="0"/>
            <c:spPr>
              <a:solidFill>
                <a:schemeClr val="accent4"/>
              </a:solidFill>
              <a:ln w="31750">
                <a:solidFill>
                  <a:schemeClr val="bg1"/>
                </a:solidFill>
              </a:ln>
              <a:effectLst/>
            </c:spPr>
            <c:extLst>
              <c:ext xmlns:c16="http://schemas.microsoft.com/office/drawing/2014/chart" uri="{C3380CC4-5D6E-409C-BE32-E72D297353CC}">
                <c16:uniqueId val="{00000007-F73D-424B-9E6C-A1FC130B7128}"/>
              </c:ext>
            </c:extLst>
          </c:dPt>
          <c:cat>
            <c:strRef>
              <c:f>Sheet1!$A$2:$A$5</c:f>
              <c:strCache>
                <c:ptCount val="4"/>
                <c:pt idx="0">
                  <c:v>a</c:v>
                </c:pt>
                <c:pt idx="1">
                  <c:v>b</c:v>
                </c:pt>
                <c:pt idx="2">
                  <c:v>c</c:v>
                </c:pt>
                <c:pt idx="3">
                  <c:v>d</c:v>
                </c:pt>
              </c:strCache>
            </c:strRef>
          </c:cat>
          <c:val>
            <c:numRef>
              <c:f>Sheet1!$B$2:$B$5</c:f>
              <c:numCache>
                <c:formatCode>General</c:formatCode>
                <c:ptCount val="4"/>
                <c:pt idx="0">
                  <c:v>23</c:v>
                </c:pt>
                <c:pt idx="1">
                  <c:v>741</c:v>
                </c:pt>
                <c:pt idx="2">
                  <c:v>1778</c:v>
                </c:pt>
                <c:pt idx="3">
                  <c:v>2075</c:v>
                </c:pt>
              </c:numCache>
            </c:numRef>
          </c:val>
          <c:extLst>
            <c:ext xmlns:c16="http://schemas.microsoft.com/office/drawing/2014/chart" uri="{C3380CC4-5D6E-409C-BE32-E72D297353CC}">
              <c16:uniqueId val="{00000008-F73D-424B-9E6C-A1FC130B712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solid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SS1</c:v>
                </c:pt>
              </c:strCache>
            </c:strRef>
          </c:tx>
          <c:spPr>
            <a:ln>
              <a:solidFill>
                <a:schemeClr val="bg1"/>
              </a:solidFill>
            </a:ln>
          </c:spPr>
          <c:dPt>
            <c:idx val="0"/>
            <c:bubble3D val="0"/>
            <c:spPr>
              <a:solidFill>
                <a:schemeClr val="accent4">
                  <a:lumMod val="75000"/>
                </a:schemeClr>
              </a:solidFill>
              <a:ln w="19050">
                <a:noFill/>
              </a:ln>
              <a:effectLst/>
            </c:spPr>
            <c:extLst>
              <c:ext xmlns:c16="http://schemas.microsoft.com/office/drawing/2014/chart" uri="{C3380CC4-5D6E-409C-BE32-E72D297353CC}">
                <c16:uniqueId val="{00000001-9C85-40C8-AA86-360832E1CE4C}"/>
              </c:ext>
            </c:extLst>
          </c:dPt>
          <c:dPt>
            <c:idx val="1"/>
            <c:bubble3D val="0"/>
            <c:spPr>
              <a:solidFill>
                <a:schemeClr val="accent2"/>
              </a:solidFill>
              <a:ln w="19050">
                <a:noFill/>
              </a:ln>
              <a:effectLst/>
            </c:spPr>
            <c:extLst>
              <c:ext xmlns:c16="http://schemas.microsoft.com/office/drawing/2014/chart" uri="{C3380CC4-5D6E-409C-BE32-E72D297353CC}">
                <c16:uniqueId val="{00000002-9C85-40C8-AA86-360832E1CE4C}"/>
              </c:ext>
            </c:extLst>
          </c:dPt>
          <c:dPt>
            <c:idx val="2"/>
            <c:bubble3D val="0"/>
            <c:spPr>
              <a:solidFill>
                <a:schemeClr val="accent3"/>
              </a:solidFill>
              <a:ln w="31750">
                <a:solidFill>
                  <a:schemeClr val="bg1"/>
                </a:solidFill>
              </a:ln>
              <a:effectLst/>
            </c:spPr>
            <c:extLst>
              <c:ext xmlns:c16="http://schemas.microsoft.com/office/drawing/2014/chart" uri="{C3380CC4-5D6E-409C-BE32-E72D297353CC}">
                <c16:uniqueId val="{00000004-9C85-40C8-AA86-360832E1CE4C}"/>
              </c:ext>
            </c:extLst>
          </c:dPt>
          <c:dPt>
            <c:idx val="3"/>
            <c:bubble3D val="0"/>
            <c:spPr>
              <a:solidFill>
                <a:schemeClr val="accent4"/>
              </a:solidFill>
              <a:ln w="31750">
                <a:solidFill>
                  <a:schemeClr val="bg1"/>
                </a:solidFill>
              </a:ln>
              <a:effectLst/>
            </c:spPr>
            <c:extLst>
              <c:ext xmlns:c16="http://schemas.microsoft.com/office/drawing/2014/chart" uri="{C3380CC4-5D6E-409C-BE32-E72D297353CC}">
                <c16:uniqueId val="{00000003-9C85-40C8-AA86-360832E1CE4C}"/>
              </c:ext>
            </c:extLst>
          </c:dPt>
          <c:cat>
            <c:strRef>
              <c:f>Sheet1!$A$2:$A$5</c:f>
              <c:strCache>
                <c:ptCount val="4"/>
                <c:pt idx="0">
                  <c:v>a</c:v>
                </c:pt>
                <c:pt idx="1">
                  <c:v>b</c:v>
                </c:pt>
                <c:pt idx="2">
                  <c:v>c</c:v>
                </c:pt>
                <c:pt idx="3">
                  <c:v>d</c:v>
                </c:pt>
              </c:strCache>
            </c:strRef>
          </c:cat>
          <c:val>
            <c:numRef>
              <c:f>Sheet1!$B$2:$B$5</c:f>
              <c:numCache>
                <c:formatCode>General</c:formatCode>
                <c:ptCount val="4"/>
                <c:pt idx="0">
                  <c:v>21</c:v>
                </c:pt>
                <c:pt idx="1">
                  <c:v>581</c:v>
                </c:pt>
                <c:pt idx="2">
                  <c:v>1009</c:v>
                </c:pt>
                <c:pt idx="3">
                  <c:v>2209</c:v>
                </c:pt>
              </c:numCache>
            </c:numRef>
          </c:val>
          <c:extLst>
            <c:ext xmlns:c16="http://schemas.microsoft.com/office/drawing/2014/chart" uri="{C3380CC4-5D6E-409C-BE32-E72D297353CC}">
              <c16:uniqueId val="{00000000-9C85-40C8-AA86-360832E1CE4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solid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0.37238</cdr:x>
      <cdr:y>0.60931</cdr:y>
    </cdr:from>
    <cdr:to>
      <cdr:x>0.62762</cdr:x>
      <cdr:y>0.73109</cdr:y>
    </cdr:to>
    <cdr:sp macro="" textlink="">
      <cdr:nvSpPr>
        <cdr:cNvPr id="2" name="Rectangle 1">
          <a:extLst xmlns:a="http://schemas.openxmlformats.org/drawingml/2006/main">
            <a:ext uri="{FF2B5EF4-FFF2-40B4-BE49-F238E27FC236}">
              <a16:creationId xmlns:a16="http://schemas.microsoft.com/office/drawing/2014/main" id="{200EB3B0-409F-42DD-82C9-2CF741B6E8C6}"/>
            </a:ext>
          </a:extLst>
        </cdr:cNvPr>
        <cdr:cNvSpPr/>
      </cdr:nvSpPr>
      <cdr:spPr>
        <a:xfrm xmlns:a="http://schemas.openxmlformats.org/drawingml/2006/main">
          <a:off x="1256746" y="1847857"/>
          <a:ext cx="861391" cy="369332"/>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b="1" dirty="0">
              <a:solidFill>
                <a:srgbClr val="000000"/>
              </a:solidFill>
              <a:latin typeface="Segoe UI" panose="020B0502040204020203" pitchFamily="34" charset="0"/>
              <a:ea typeface="Segoe UI" panose="020B0502040204020203" pitchFamily="34" charset="0"/>
            </a:rPr>
            <a:t>99.5%</a:t>
          </a:r>
          <a:endParaRPr lang="en-US" b="1" dirty="0"/>
        </a:p>
      </cdr:txBody>
    </cdr:sp>
  </cdr:relSizeAnchor>
</c:userShapes>
</file>

<file path=ppt/drawings/drawing2.xml><?xml version="1.0" encoding="utf-8"?>
<c:userShapes xmlns:c="http://schemas.openxmlformats.org/drawingml/2006/chart">
  <cdr:relSizeAnchor xmlns:cdr="http://schemas.openxmlformats.org/drawingml/2006/chartDrawing">
    <cdr:from>
      <cdr:x>0.05755</cdr:x>
      <cdr:y>0.24946</cdr:y>
    </cdr:from>
    <cdr:to>
      <cdr:x>0.49412</cdr:x>
      <cdr:y>0.24946</cdr:y>
    </cdr:to>
    <cdr:cxnSp macro="">
      <cdr:nvCxnSpPr>
        <cdr:cNvPr id="3" name="Straight Connector 2">
          <a:extLst xmlns:a="http://schemas.openxmlformats.org/drawingml/2006/main">
            <a:ext uri="{FF2B5EF4-FFF2-40B4-BE49-F238E27FC236}">
              <a16:creationId xmlns:a16="http://schemas.microsoft.com/office/drawing/2014/main" id="{EF5E70D4-3F4B-4071-B45B-5EF7B66E01A4}"/>
            </a:ext>
          </a:extLst>
        </cdr:cNvPr>
        <cdr:cNvCxnSpPr/>
      </cdr:nvCxnSpPr>
      <cdr:spPr>
        <a:xfrm xmlns:a="http://schemas.openxmlformats.org/drawingml/2006/main" flipH="1">
          <a:off x="135835" y="544131"/>
          <a:ext cx="1030358" cy="0"/>
        </a:xfrm>
        <a:prstGeom xmlns:a="http://schemas.openxmlformats.org/drawingml/2006/main" prst="line">
          <a:avLst/>
        </a:prstGeom>
        <a:ln xmlns:a="http://schemas.openxmlformats.org/drawingml/2006/main" w="28575">
          <a:solidFill>
            <a:schemeClr val="bg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0.05755</cdr:x>
      <cdr:y>0.23689</cdr:y>
    </cdr:from>
    <cdr:to>
      <cdr:x>0.49412</cdr:x>
      <cdr:y>0.23689</cdr:y>
    </cdr:to>
    <cdr:cxnSp macro="">
      <cdr:nvCxnSpPr>
        <cdr:cNvPr id="3" name="Straight Connector 2">
          <a:extLst xmlns:a="http://schemas.openxmlformats.org/drawingml/2006/main">
            <a:ext uri="{FF2B5EF4-FFF2-40B4-BE49-F238E27FC236}">
              <a16:creationId xmlns:a16="http://schemas.microsoft.com/office/drawing/2014/main" id="{EF5E70D4-3F4B-4071-B45B-5EF7B66E01A4}"/>
            </a:ext>
          </a:extLst>
        </cdr:cNvPr>
        <cdr:cNvCxnSpPr/>
      </cdr:nvCxnSpPr>
      <cdr:spPr>
        <a:xfrm xmlns:a="http://schemas.openxmlformats.org/drawingml/2006/main" flipH="1">
          <a:off x="147539" y="538408"/>
          <a:ext cx="1119224" cy="0"/>
        </a:xfrm>
        <a:prstGeom xmlns:a="http://schemas.openxmlformats.org/drawingml/2006/main" prst="line">
          <a:avLst/>
        </a:prstGeom>
        <a:ln xmlns:a="http://schemas.openxmlformats.org/drawingml/2006/main" w="28575">
          <a:solidFill>
            <a:schemeClr val="bg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0.05755</cdr:x>
      <cdr:y>0.24946</cdr:y>
    </cdr:from>
    <cdr:to>
      <cdr:x>0.49412</cdr:x>
      <cdr:y>0.24946</cdr:y>
    </cdr:to>
    <cdr:cxnSp macro="">
      <cdr:nvCxnSpPr>
        <cdr:cNvPr id="3" name="Straight Connector 2">
          <a:extLst xmlns:a="http://schemas.openxmlformats.org/drawingml/2006/main">
            <a:ext uri="{FF2B5EF4-FFF2-40B4-BE49-F238E27FC236}">
              <a16:creationId xmlns:a16="http://schemas.microsoft.com/office/drawing/2014/main" id="{EF5E70D4-3F4B-4071-B45B-5EF7B66E01A4}"/>
            </a:ext>
          </a:extLst>
        </cdr:cNvPr>
        <cdr:cNvCxnSpPr/>
      </cdr:nvCxnSpPr>
      <cdr:spPr>
        <a:xfrm xmlns:a="http://schemas.openxmlformats.org/drawingml/2006/main" flipH="1">
          <a:off x="135835" y="544131"/>
          <a:ext cx="1030358" cy="0"/>
        </a:xfrm>
        <a:prstGeom xmlns:a="http://schemas.openxmlformats.org/drawingml/2006/main" prst="line">
          <a:avLst/>
        </a:prstGeom>
        <a:ln xmlns:a="http://schemas.openxmlformats.org/drawingml/2006/main" w="28575">
          <a:solidFill>
            <a:schemeClr val="bg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0.05755</cdr:x>
      <cdr:y>0.23689</cdr:y>
    </cdr:from>
    <cdr:to>
      <cdr:x>0.49412</cdr:x>
      <cdr:y>0.23689</cdr:y>
    </cdr:to>
    <cdr:cxnSp macro="">
      <cdr:nvCxnSpPr>
        <cdr:cNvPr id="3" name="Straight Connector 2">
          <a:extLst xmlns:a="http://schemas.openxmlformats.org/drawingml/2006/main">
            <a:ext uri="{FF2B5EF4-FFF2-40B4-BE49-F238E27FC236}">
              <a16:creationId xmlns:a16="http://schemas.microsoft.com/office/drawing/2014/main" id="{EF5E70D4-3F4B-4071-B45B-5EF7B66E01A4}"/>
            </a:ext>
          </a:extLst>
        </cdr:cNvPr>
        <cdr:cNvCxnSpPr/>
      </cdr:nvCxnSpPr>
      <cdr:spPr>
        <a:xfrm xmlns:a="http://schemas.openxmlformats.org/drawingml/2006/main" flipH="1">
          <a:off x="147539" y="538408"/>
          <a:ext cx="1119224" cy="0"/>
        </a:xfrm>
        <a:prstGeom xmlns:a="http://schemas.openxmlformats.org/drawingml/2006/main" prst="line">
          <a:avLst/>
        </a:prstGeom>
        <a:ln xmlns:a="http://schemas.openxmlformats.org/drawingml/2006/main" w="28575">
          <a:solidFill>
            <a:schemeClr val="bg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0.05755</cdr:x>
      <cdr:y>0.24946</cdr:y>
    </cdr:from>
    <cdr:to>
      <cdr:x>0.49412</cdr:x>
      <cdr:y>0.24946</cdr:y>
    </cdr:to>
    <cdr:cxnSp macro="">
      <cdr:nvCxnSpPr>
        <cdr:cNvPr id="3" name="Straight Connector 2">
          <a:extLst xmlns:a="http://schemas.openxmlformats.org/drawingml/2006/main">
            <a:ext uri="{FF2B5EF4-FFF2-40B4-BE49-F238E27FC236}">
              <a16:creationId xmlns:a16="http://schemas.microsoft.com/office/drawing/2014/main" id="{EF5E70D4-3F4B-4071-B45B-5EF7B66E01A4}"/>
            </a:ext>
          </a:extLst>
        </cdr:cNvPr>
        <cdr:cNvCxnSpPr/>
      </cdr:nvCxnSpPr>
      <cdr:spPr>
        <a:xfrm xmlns:a="http://schemas.openxmlformats.org/drawingml/2006/main" flipH="1">
          <a:off x="135835" y="544131"/>
          <a:ext cx="1030358" cy="0"/>
        </a:xfrm>
        <a:prstGeom xmlns:a="http://schemas.openxmlformats.org/drawingml/2006/main" prst="line">
          <a:avLst/>
        </a:prstGeom>
        <a:ln xmlns:a="http://schemas.openxmlformats.org/drawingml/2006/main" w="28575">
          <a:solidFill>
            <a:schemeClr val="bg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cdr:x>
      <cdr:y>0.23655</cdr:y>
    </cdr:from>
    <cdr:to>
      <cdr:x>0.33295</cdr:x>
      <cdr:y>0.40588</cdr:y>
    </cdr:to>
    <cdr:sp macro="" textlink="">
      <cdr:nvSpPr>
        <cdr:cNvPr id="4" name="TextBox 21">
          <a:extLst xmlns:a="http://schemas.openxmlformats.org/drawingml/2006/main">
            <a:ext uri="{FF2B5EF4-FFF2-40B4-BE49-F238E27FC236}">
              <a16:creationId xmlns:a16="http://schemas.microsoft.com/office/drawing/2014/main" id="{E02F2397-5B15-4190-8FAB-C77F26FB5E4B}"/>
            </a:ext>
          </a:extLst>
        </cdr:cNvPr>
        <cdr:cNvSpPr txBox="1"/>
      </cdr:nvSpPr>
      <cdr:spPr>
        <a:xfrm xmlns:a="http://schemas.openxmlformats.org/drawingml/2006/main">
          <a:off x="-9356033" y="515979"/>
          <a:ext cx="785814"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b="1" dirty="0">
              <a:solidFill>
                <a:schemeClr val="bg1"/>
              </a:solidFill>
            </a:rPr>
            <a:t>82.9%</a:t>
          </a:r>
        </a:p>
      </cdr:txBody>
    </cdr:sp>
  </cdr:relSizeAnchor>
</c:userShapes>
</file>

<file path=ppt/drawings/drawing7.xml><?xml version="1.0" encoding="utf-8"?>
<c:userShapes xmlns:c="http://schemas.openxmlformats.org/drawingml/2006/chart">
  <cdr:relSizeAnchor xmlns:cdr="http://schemas.openxmlformats.org/drawingml/2006/chartDrawing">
    <cdr:from>
      <cdr:x>0.05755</cdr:x>
      <cdr:y>0.24946</cdr:y>
    </cdr:from>
    <cdr:to>
      <cdr:x>0.49412</cdr:x>
      <cdr:y>0.24946</cdr:y>
    </cdr:to>
    <cdr:cxnSp macro="">
      <cdr:nvCxnSpPr>
        <cdr:cNvPr id="3" name="Straight Connector 2">
          <a:extLst xmlns:a="http://schemas.openxmlformats.org/drawingml/2006/main">
            <a:ext uri="{FF2B5EF4-FFF2-40B4-BE49-F238E27FC236}">
              <a16:creationId xmlns:a16="http://schemas.microsoft.com/office/drawing/2014/main" id="{EF5E70D4-3F4B-4071-B45B-5EF7B66E01A4}"/>
            </a:ext>
          </a:extLst>
        </cdr:cNvPr>
        <cdr:cNvCxnSpPr/>
      </cdr:nvCxnSpPr>
      <cdr:spPr>
        <a:xfrm xmlns:a="http://schemas.openxmlformats.org/drawingml/2006/main" flipH="1">
          <a:off x="135835" y="544131"/>
          <a:ext cx="1030358" cy="0"/>
        </a:xfrm>
        <a:prstGeom xmlns:a="http://schemas.openxmlformats.org/drawingml/2006/main" prst="line">
          <a:avLst/>
        </a:prstGeom>
        <a:ln xmlns:a="http://schemas.openxmlformats.org/drawingml/2006/main" w="28575">
          <a:solidFill>
            <a:schemeClr val="bg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8.xml><?xml version="1.0" encoding="utf-8"?>
<c:userShapes xmlns:c="http://schemas.openxmlformats.org/drawingml/2006/chart">
  <cdr:relSizeAnchor xmlns:cdr="http://schemas.openxmlformats.org/drawingml/2006/chartDrawing">
    <cdr:from>
      <cdr:x>0.05755</cdr:x>
      <cdr:y>0.23689</cdr:y>
    </cdr:from>
    <cdr:to>
      <cdr:x>0.49412</cdr:x>
      <cdr:y>0.23689</cdr:y>
    </cdr:to>
    <cdr:cxnSp macro="">
      <cdr:nvCxnSpPr>
        <cdr:cNvPr id="3" name="Straight Connector 2">
          <a:extLst xmlns:a="http://schemas.openxmlformats.org/drawingml/2006/main">
            <a:ext uri="{FF2B5EF4-FFF2-40B4-BE49-F238E27FC236}">
              <a16:creationId xmlns:a16="http://schemas.microsoft.com/office/drawing/2014/main" id="{EF5E70D4-3F4B-4071-B45B-5EF7B66E01A4}"/>
            </a:ext>
          </a:extLst>
        </cdr:cNvPr>
        <cdr:cNvCxnSpPr/>
      </cdr:nvCxnSpPr>
      <cdr:spPr>
        <a:xfrm xmlns:a="http://schemas.openxmlformats.org/drawingml/2006/main" flipH="1">
          <a:off x="147539" y="538408"/>
          <a:ext cx="1119224" cy="0"/>
        </a:xfrm>
        <a:prstGeom xmlns:a="http://schemas.openxmlformats.org/drawingml/2006/main" prst="line">
          <a:avLst/>
        </a:prstGeom>
        <a:ln xmlns:a="http://schemas.openxmlformats.org/drawingml/2006/main" w="28575">
          <a:solidFill>
            <a:schemeClr val="bg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F95235C-AD0D-49F3-BD89-C4FFC48CDAB8}" type="datetimeFigureOut">
              <a:rPr lang="en-US" smtClean="0"/>
              <a:t>3/6/2024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D6F87FB-4886-4394-A1C5-298E1547B70F}" type="slidenum">
              <a:rPr lang="en-US" smtClean="0"/>
              <a:t>‹#›</a:t>
            </a:fld>
            <a:endParaRPr lang="en-US"/>
          </a:p>
        </p:txBody>
      </p:sp>
    </p:spTree>
    <p:extLst>
      <p:ext uri="{BB962C8B-B14F-4D97-AF65-F5344CB8AC3E}">
        <p14:creationId xmlns:p14="http://schemas.microsoft.com/office/powerpoint/2010/main" val="3641156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Arial" panose="020B0604020202020204" pitchFamily="34" charset="0"/>
                <a:ea typeface="Calibri" panose="020F0502020204030204" pitchFamily="34" charset="0"/>
              </a:rPr>
              <a:t>Due to an error in the SY 2022-23 EMAPS IDEA Part C Child Count and Settings Survey; Section A: Child Count and Settings by Age, the number of infants and toddlers with IFSPs who primarily receive early intervention services in the home or community-based settings should be 8,092, not 8,702. Therefore, FFY 2022 data should be 92.99%, not 100.00%. Georgia Part C regrets this error.</a:t>
            </a:r>
            <a:endParaRPr lang="en-US" dirty="0"/>
          </a:p>
        </p:txBody>
      </p:sp>
      <p:sp>
        <p:nvSpPr>
          <p:cNvPr id="4" name="Slide Number Placeholder 3"/>
          <p:cNvSpPr>
            <a:spLocks noGrp="1"/>
          </p:cNvSpPr>
          <p:nvPr>
            <p:ph type="sldNum" sz="quarter" idx="5"/>
          </p:nvPr>
        </p:nvSpPr>
        <p:spPr/>
        <p:txBody>
          <a:bodyPr/>
          <a:lstStyle/>
          <a:p>
            <a:fld id="{5D6F87FB-4886-4394-A1C5-298E1547B70F}" type="slidenum">
              <a:rPr lang="en-US" smtClean="0"/>
              <a:t>7</a:t>
            </a:fld>
            <a:endParaRPr lang="en-US"/>
          </a:p>
        </p:txBody>
      </p:sp>
    </p:spTree>
    <p:extLst>
      <p:ext uri="{BB962C8B-B14F-4D97-AF65-F5344CB8AC3E}">
        <p14:creationId xmlns:p14="http://schemas.microsoft.com/office/powerpoint/2010/main" val="38146468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Cover Slide">
    <p:spTree>
      <p:nvGrpSpPr>
        <p:cNvPr id="1" name=""/>
        <p:cNvGrpSpPr/>
        <p:nvPr/>
      </p:nvGrpSpPr>
      <p:grpSpPr>
        <a:xfrm>
          <a:off x="0" y="0"/>
          <a:ext cx="0" cy="0"/>
          <a:chOff x="0" y="0"/>
          <a:chExt cx="0" cy="0"/>
        </a:xfrm>
      </p:grpSpPr>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76101"/>
            <a:ext cx="9867900" cy="753883"/>
          </a:xfrm>
          <a:prstGeom prst="rect">
            <a:avLst/>
          </a:prstGeom>
        </p:spPr>
      </p:pic>
      <p:sp>
        <p:nvSpPr>
          <p:cNvPr id="2" name="Title 1"/>
          <p:cNvSpPr>
            <a:spLocks noGrp="1"/>
          </p:cNvSpPr>
          <p:nvPr>
            <p:ph type="ctrTitle" hasCustomPrompt="1"/>
          </p:nvPr>
        </p:nvSpPr>
        <p:spPr>
          <a:xfrm>
            <a:off x="533400" y="1669122"/>
            <a:ext cx="7061200" cy="779862"/>
          </a:xfrm>
          <a:prstGeom prst="rect">
            <a:avLst/>
          </a:prstGeom>
        </p:spPr>
        <p:txBody>
          <a:bodyPr anchor="b">
            <a:normAutofit/>
          </a:bodyPr>
          <a:lstStyle>
            <a:lvl1pPr algn="l">
              <a:defRPr sz="4000" baseline="0">
                <a:solidFill>
                  <a:srgbClr val="EC1C28"/>
                </a:solidFill>
                <a:latin typeface="Segoe UI Light" panose="020B0502040204020203" pitchFamily="34" charset="0"/>
                <a:cs typeface="Segoe UI Light" panose="020B0502040204020203" pitchFamily="34" charset="0"/>
              </a:defRPr>
            </a:lvl1pPr>
          </a:lstStyle>
          <a:p>
            <a:r>
              <a:rPr lang="en-US" dirty="0"/>
              <a:t>Title Heading 1(as needed)</a:t>
            </a:r>
          </a:p>
        </p:txBody>
      </p:sp>
      <p:sp>
        <p:nvSpPr>
          <p:cNvPr id="16" name="Text Placeholder 15"/>
          <p:cNvSpPr>
            <a:spLocks noGrp="1"/>
          </p:cNvSpPr>
          <p:nvPr>
            <p:ph type="body" sz="quarter" idx="10" hasCustomPrompt="1"/>
          </p:nvPr>
        </p:nvSpPr>
        <p:spPr>
          <a:xfrm>
            <a:off x="533400" y="2547302"/>
            <a:ext cx="3829484" cy="577143"/>
          </a:xfrm>
          <a:prstGeom prst="rect">
            <a:avLst/>
          </a:prstGeom>
        </p:spPr>
        <p:txBody>
          <a:bodyPr/>
          <a:lstStyle>
            <a:lvl1pPr marL="0" indent="0">
              <a:buNone/>
              <a:defRPr sz="4000">
                <a:solidFill>
                  <a:schemeClr val="bg1"/>
                </a:solidFill>
                <a:latin typeface="Segoe UI" panose="020B0502040204020203" pitchFamily="34" charset="0"/>
                <a:cs typeface="Segoe UI" panose="020B0502040204020203" pitchFamily="34" charset="0"/>
              </a:defRPr>
            </a:lvl1pPr>
            <a:lvl5pPr marL="1828800" indent="0">
              <a:buNone/>
              <a:defRPr/>
            </a:lvl5pPr>
          </a:lstStyle>
          <a:p>
            <a:pPr algn="ctr"/>
            <a:r>
              <a:rPr lang="en-US" sz="4500" dirty="0">
                <a:solidFill>
                  <a:schemeClr val="bg1"/>
                </a:solidFill>
                <a:latin typeface="Segoe UI Light" panose="020B0502040204020203" pitchFamily="34" charset="0"/>
              </a:rPr>
              <a:t>Title Heading 2</a:t>
            </a:r>
          </a:p>
        </p:txBody>
      </p:sp>
      <p:sp>
        <p:nvSpPr>
          <p:cNvPr id="20" name="Text Placeholder 19"/>
          <p:cNvSpPr>
            <a:spLocks noGrp="1"/>
          </p:cNvSpPr>
          <p:nvPr>
            <p:ph type="body" sz="quarter" idx="12" hasCustomPrompt="1"/>
          </p:nvPr>
        </p:nvSpPr>
        <p:spPr>
          <a:xfrm>
            <a:off x="533400" y="5396580"/>
            <a:ext cx="9633585" cy="419620"/>
          </a:xfrm>
          <a:prstGeom prst="rect">
            <a:avLst/>
          </a:prstGeom>
        </p:spPr>
        <p:txBody>
          <a:bodyPr/>
          <a:lstStyle>
            <a:lvl1pPr marL="0" indent="0">
              <a:buNone/>
              <a:defRPr sz="2000" baseline="0">
                <a:solidFill>
                  <a:schemeClr val="tx1">
                    <a:lumMod val="75000"/>
                    <a:lumOff val="25000"/>
                  </a:schemeClr>
                </a:solidFill>
                <a:latin typeface="Segoe UI Light" panose="020B0502040204020203" pitchFamily="34" charset="0"/>
                <a:cs typeface="Segoe UI Light" panose="020B0502040204020203" pitchFamily="34" charset="0"/>
              </a:defRPr>
            </a:lvl1pPr>
          </a:lstStyle>
          <a:p>
            <a:pPr lvl="0"/>
            <a:r>
              <a:rPr lang="en-US" dirty="0"/>
              <a:t>Audience   /   Presenter’s name   /   Date</a:t>
            </a:r>
          </a:p>
        </p:txBody>
      </p:sp>
      <p:sp>
        <p:nvSpPr>
          <p:cNvPr id="5" name="Text Placeholder 4"/>
          <p:cNvSpPr>
            <a:spLocks noGrp="1"/>
          </p:cNvSpPr>
          <p:nvPr>
            <p:ph type="body" sz="quarter" idx="13" hasCustomPrompt="1"/>
          </p:nvPr>
        </p:nvSpPr>
        <p:spPr>
          <a:xfrm>
            <a:off x="6273800" y="3390900"/>
            <a:ext cx="2959100" cy="4064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dirty="0">
                <a:solidFill>
                  <a:schemeClr val="tx1">
                    <a:lumMod val="75000"/>
                    <a:lumOff val="25000"/>
                  </a:schemeClr>
                </a:solidFill>
                <a:latin typeface="Segoe UI Light" panose="020B0502040204020203" pitchFamily="34" charset="0"/>
                <a:cs typeface="Segoe UI Light" panose="020B0502040204020203" pitchFamily="34" charset="0"/>
              </a:rPr>
              <a:t>Sub Heading (as needed)</a:t>
            </a:r>
          </a:p>
          <a:p>
            <a:pPr lvl="0"/>
            <a:endParaRPr lang="en-US" dirty="0"/>
          </a:p>
        </p:txBody>
      </p:sp>
    </p:spTree>
    <p:extLst>
      <p:ext uri="{BB962C8B-B14F-4D97-AF65-F5344CB8AC3E}">
        <p14:creationId xmlns:p14="http://schemas.microsoft.com/office/powerpoint/2010/main" val="1304206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w/1 content &amp; source">
    <p:spTree>
      <p:nvGrpSpPr>
        <p:cNvPr id="1" name=""/>
        <p:cNvGrpSpPr/>
        <p:nvPr/>
      </p:nvGrpSpPr>
      <p:grpSpPr>
        <a:xfrm>
          <a:off x="0" y="0"/>
          <a:ext cx="0" cy="0"/>
          <a:chOff x="0" y="0"/>
          <a:chExt cx="0" cy="0"/>
        </a:xfrm>
      </p:grpSpPr>
      <p:cxnSp>
        <p:nvCxnSpPr>
          <p:cNvPr id="11" name="Straight Connector 10"/>
          <p:cNvCxnSpPr/>
          <p:nvPr/>
        </p:nvCxnSpPr>
        <p:spPr>
          <a:xfrm>
            <a:off x="838200" y="1394086"/>
            <a:ext cx="10515600" cy="0"/>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sz="quarter" idx="10" hasCustomPrompt="1"/>
          </p:nvPr>
        </p:nvSpPr>
        <p:spPr>
          <a:xfrm>
            <a:off x="838200" y="1784350"/>
            <a:ext cx="10515600" cy="4437063"/>
          </a:xfrm>
          <a:prstGeom prst="rect">
            <a:avLst/>
          </a:prstGeom>
        </p:spPr>
        <p:txBody>
          <a:bodyPr/>
          <a:lstStyle>
            <a:lvl1pPr>
              <a:defRPr sz="2400">
                <a:latin typeface="Segoe UI" panose="020B0502040204020203" pitchFamily="34" charset="0"/>
                <a:cs typeface="Segoe UI" panose="020B0502040204020203" pitchFamily="34" charset="0"/>
              </a:defRPr>
            </a:lvl1pPr>
          </a:lstStyle>
          <a:p>
            <a:pPr lvl="0"/>
            <a:r>
              <a:rPr lang="en-US" dirty="0"/>
              <a:t>Content should be written in Segoe UI. Font size should be 24 or 28 depending on amount of text. Font should not be smaller than 18 point.  </a:t>
            </a:r>
          </a:p>
        </p:txBody>
      </p:sp>
      <p:sp>
        <p:nvSpPr>
          <p:cNvPr id="5" name="Text Placeholder 4"/>
          <p:cNvSpPr>
            <a:spLocks noGrp="1"/>
          </p:cNvSpPr>
          <p:nvPr>
            <p:ph type="body" sz="quarter" idx="11" hasCustomPrompt="1"/>
          </p:nvPr>
        </p:nvSpPr>
        <p:spPr>
          <a:xfrm>
            <a:off x="838200" y="6332276"/>
            <a:ext cx="3225800" cy="2794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latin typeface="Segoe UI" panose="020B0502040204020203" pitchFamily="34" charset="0"/>
                <a:cs typeface="Segoe UI" panose="020B0502040204020203" pitchFamily="34" charset="0"/>
              </a:rPr>
              <a:t>Source: Segoe UI 10 or 12</a:t>
            </a:r>
          </a:p>
          <a:p>
            <a:pPr lvl="0"/>
            <a:endParaRPr lang="en-US" dirty="0"/>
          </a:p>
        </p:txBody>
      </p:sp>
      <p:sp>
        <p:nvSpPr>
          <p:cNvPr id="7" name="Title 1">
            <a:extLst>
              <a:ext uri="{FF2B5EF4-FFF2-40B4-BE49-F238E27FC236}">
                <a16:creationId xmlns:a16="http://schemas.microsoft.com/office/drawing/2014/main" id="{48C1B9C9-02E4-D920-568D-248E94D337A2}"/>
              </a:ext>
            </a:extLst>
          </p:cNvPr>
          <p:cNvSpPr>
            <a:spLocks noGrp="1"/>
          </p:cNvSpPr>
          <p:nvPr>
            <p:ph type="title" hasCustomPrompt="1"/>
          </p:nvPr>
        </p:nvSpPr>
        <p:spPr>
          <a:xfrm>
            <a:off x="838200" y="745434"/>
            <a:ext cx="10515600" cy="648651"/>
          </a:xfrm>
          <a:prstGeom prst="rect">
            <a:avLst/>
          </a:prstGeom>
        </p:spPr>
        <p:txBody>
          <a:bodyPr>
            <a:normAutofit/>
          </a:bodyPr>
          <a:lstStyle>
            <a:lvl1pPr>
              <a:defRPr sz="4000" baseline="0">
                <a:solidFill>
                  <a:schemeClr val="tx1">
                    <a:lumMod val="75000"/>
                    <a:lumOff val="25000"/>
                  </a:schemeClr>
                </a:solidFill>
                <a:latin typeface="Segoe UI" panose="020B0502040204020203" pitchFamily="34" charset="0"/>
                <a:cs typeface="Segoe UI" panose="020B0502040204020203" pitchFamily="34" charset="0"/>
              </a:defRPr>
            </a:lvl1pPr>
          </a:lstStyle>
          <a:p>
            <a:r>
              <a:rPr lang="en-US" dirty="0"/>
              <a:t>Page Title (Segoe UI – 40)</a:t>
            </a:r>
          </a:p>
        </p:txBody>
      </p:sp>
    </p:spTree>
    <p:extLst>
      <p:ext uri="{BB962C8B-B14F-4D97-AF65-F5344CB8AC3E}">
        <p14:creationId xmlns:p14="http://schemas.microsoft.com/office/powerpoint/2010/main" val="2739123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estions w/ Contact Info">
    <p:spTree>
      <p:nvGrpSpPr>
        <p:cNvPr id="1" name=""/>
        <p:cNvGrpSpPr/>
        <p:nvPr/>
      </p:nvGrpSpPr>
      <p:grpSpPr>
        <a:xfrm>
          <a:off x="0" y="0"/>
          <a:ext cx="0" cy="0"/>
          <a:chOff x="0" y="0"/>
          <a:chExt cx="0" cy="0"/>
        </a:xfrm>
      </p:grpSpPr>
      <p:cxnSp>
        <p:nvCxnSpPr>
          <p:cNvPr id="11" name="Straight Connector 10"/>
          <p:cNvCxnSpPr/>
          <p:nvPr/>
        </p:nvCxnSpPr>
        <p:spPr>
          <a:xfrm>
            <a:off x="838200" y="1394086"/>
            <a:ext cx="10515600" cy="0"/>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sz="quarter" idx="10" hasCustomPrompt="1"/>
          </p:nvPr>
        </p:nvSpPr>
        <p:spPr>
          <a:xfrm>
            <a:off x="838200" y="2631993"/>
            <a:ext cx="10515600" cy="3589420"/>
          </a:xfrm>
          <a:prstGeom prst="rect">
            <a:avLst/>
          </a:prstGeom>
        </p:spPr>
        <p:txBody>
          <a:bodyPr/>
          <a:lstStyle>
            <a:lvl1pPr>
              <a:defRPr sz="1800" b="0" i="0" baseline="0">
                <a:latin typeface="Segoe UI" panose="020B0502040204020203" pitchFamily="34" charset="0"/>
                <a:cs typeface="Segoe UI" panose="020B0502040204020203" pitchFamily="34" charset="0"/>
              </a:defRPr>
            </a:lvl1pPr>
          </a:lstStyle>
          <a:p>
            <a:pPr lvl="0"/>
            <a:r>
              <a:rPr lang="en-US" dirty="0"/>
              <a:t>Contact information should be in Segoe UI, font size 18. 1st line (Full Name) in bold; 2nd line (Job Title); 3rd line (Work Phone); 4th line (Work Email).  </a:t>
            </a:r>
          </a:p>
        </p:txBody>
      </p:sp>
      <p:sp>
        <p:nvSpPr>
          <p:cNvPr id="3" name="TextBox 2">
            <a:extLst>
              <a:ext uri="{FF2B5EF4-FFF2-40B4-BE49-F238E27FC236}">
                <a16:creationId xmlns:a16="http://schemas.microsoft.com/office/drawing/2014/main" id="{D96CBC02-1DC0-8A4E-ABC4-99AC95A7FB2B}"/>
              </a:ext>
            </a:extLst>
          </p:cNvPr>
          <p:cNvSpPr txBox="1"/>
          <p:nvPr userDrawn="1"/>
        </p:nvSpPr>
        <p:spPr>
          <a:xfrm>
            <a:off x="838200" y="670720"/>
            <a:ext cx="10515600" cy="707886"/>
          </a:xfrm>
          <a:prstGeom prst="rect">
            <a:avLst/>
          </a:prstGeom>
          <a:noFill/>
        </p:spPr>
        <p:txBody>
          <a:bodyPr wrap="square" rtlCol="0">
            <a:spAutoFit/>
          </a:bodyPr>
          <a:lstStyle/>
          <a:p>
            <a:r>
              <a:rPr lang="en-US" sz="4000" b="0" i="0" dirty="0">
                <a:solidFill>
                  <a:schemeClr val="tx1">
                    <a:lumMod val="75000"/>
                    <a:lumOff val="25000"/>
                  </a:schemeClr>
                </a:solidFill>
                <a:latin typeface="Segoe UI" panose="020B0502040204020203" pitchFamily="34" charset="0"/>
                <a:cs typeface="Segoe UI" panose="020B0502040204020203" pitchFamily="34" charset="0"/>
              </a:rPr>
              <a:t>Questions</a:t>
            </a:r>
          </a:p>
        </p:txBody>
      </p:sp>
    </p:spTree>
    <p:extLst>
      <p:ext uri="{BB962C8B-B14F-4D97-AF65-F5344CB8AC3E}">
        <p14:creationId xmlns:p14="http://schemas.microsoft.com/office/powerpoint/2010/main" val="1695384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er w/2 content">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6625652" y="1648919"/>
            <a:ext cx="4728148" cy="4512038"/>
          </a:xfrm>
          <a:prstGeom prst="rect">
            <a:avLst/>
          </a:prstGeom>
        </p:spPr>
        <p:txBody>
          <a:bodyPr/>
          <a:lstStyle>
            <a:lvl1pPr>
              <a:defRPr>
                <a:latin typeface="Segoe UI" panose="020B0502040204020203" pitchFamily="34" charset="0"/>
                <a:cs typeface="Segoe UI" panose="020B0502040204020203" pitchFamily="34" charset="0"/>
              </a:defRPr>
            </a:lvl1pPr>
          </a:lstStyle>
          <a:p>
            <a:pPr lvl="0"/>
            <a:r>
              <a:rPr lang="en-US" dirty="0"/>
              <a:t>Content should be written in Segoe UI. Font size should not be smaller than 18 point.  </a:t>
            </a:r>
          </a:p>
        </p:txBody>
      </p:sp>
      <p:cxnSp>
        <p:nvCxnSpPr>
          <p:cNvPr id="11" name="Straight Connector 10"/>
          <p:cNvCxnSpPr/>
          <p:nvPr/>
        </p:nvCxnSpPr>
        <p:spPr>
          <a:xfrm>
            <a:off x="838200" y="1394086"/>
            <a:ext cx="10515600" cy="0"/>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6086007" y="1648919"/>
            <a:ext cx="39973" cy="4512038"/>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sp>
        <p:nvSpPr>
          <p:cNvPr id="15" name="Content Placeholder 3"/>
          <p:cNvSpPr>
            <a:spLocks noGrp="1"/>
          </p:cNvSpPr>
          <p:nvPr>
            <p:ph sz="half" idx="10" hasCustomPrompt="1"/>
          </p:nvPr>
        </p:nvSpPr>
        <p:spPr>
          <a:xfrm>
            <a:off x="838200" y="1648919"/>
            <a:ext cx="4728148" cy="4512038"/>
          </a:xfrm>
          <a:prstGeom prst="rect">
            <a:avLst/>
          </a:prstGeom>
        </p:spPr>
        <p:txBody>
          <a:bodyPr/>
          <a:lstStyle>
            <a:lvl1pPr>
              <a:defRPr>
                <a:latin typeface="Segoe UI" panose="020B0502040204020203" pitchFamily="34" charset="0"/>
                <a:cs typeface="Segoe UI" panose="020B0502040204020203" pitchFamily="34" charset="0"/>
              </a:defRPr>
            </a:lvl1pPr>
          </a:lstStyle>
          <a:p>
            <a:pPr lvl="0"/>
            <a:r>
              <a:rPr lang="en-US" dirty="0"/>
              <a:t>Content should be written in Segoe UI. Font size should not be smaller than 18 point.  </a:t>
            </a:r>
          </a:p>
        </p:txBody>
      </p:sp>
      <p:sp>
        <p:nvSpPr>
          <p:cNvPr id="2" name="Title 1">
            <a:extLst>
              <a:ext uri="{FF2B5EF4-FFF2-40B4-BE49-F238E27FC236}">
                <a16:creationId xmlns:a16="http://schemas.microsoft.com/office/drawing/2014/main" id="{DCBCE49E-96B0-E8D1-70C9-719CB99B89B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737797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mparison Pag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0">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hasCustomPrompt="1"/>
          </p:nvPr>
        </p:nvSpPr>
        <p:spPr>
          <a:xfrm>
            <a:off x="839788" y="2505075"/>
            <a:ext cx="5157787" cy="3684588"/>
          </a:xfrm>
          <a:prstGeom prst="rect">
            <a:avLst/>
          </a:prstGeom>
        </p:spPr>
        <p:txBody>
          <a:bodyPr/>
          <a:lstStyle>
            <a:lvl1pPr>
              <a:defRPr>
                <a:latin typeface="Segoe UI" panose="020B0502040204020203" pitchFamily="34" charset="0"/>
                <a:cs typeface="Segoe UI" panose="020B0502040204020203" pitchFamily="34" charset="0"/>
              </a:defRPr>
            </a:lvl1pPr>
          </a:lstStyle>
          <a:p>
            <a:pPr lvl="0"/>
            <a:r>
              <a:rPr lang="en-US" dirty="0"/>
              <a:t>Content should be written in Segoe UI. Font size should not to be smaller than 18 point.  </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0">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hasCustomPrompt="1"/>
          </p:nvPr>
        </p:nvSpPr>
        <p:spPr>
          <a:xfrm>
            <a:off x="6172200" y="2505075"/>
            <a:ext cx="5183188" cy="3684588"/>
          </a:xfrm>
          <a:prstGeom prst="rect">
            <a:avLst/>
          </a:prstGeom>
        </p:spPr>
        <p:txBody>
          <a:bodyPr/>
          <a:lstStyle>
            <a:lvl1pPr>
              <a:defRPr>
                <a:latin typeface="Segoe UI" panose="020B0502040204020203" pitchFamily="34" charset="0"/>
                <a:cs typeface="Segoe UI" panose="020B0502040204020203" pitchFamily="34" charset="0"/>
              </a:defRPr>
            </a:lvl1pPr>
          </a:lstStyle>
          <a:p>
            <a:pPr lvl="0"/>
            <a:r>
              <a:rPr lang="en-US" dirty="0"/>
              <a:t>Content should be written in Segoe UI Light. Font size should not to be smaller than 18 point.  </a:t>
            </a:r>
          </a:p>
        </p:txBody>
      </p:sp>
      <p:sp>
        <p:nvSpPr>
          <p:cNvPr id="10" name="Title 1"/>
          <p:cNvSpPr>
            <a:spLocks noGrp="1"/>
          </p:cNvSpPr>
          <p:nvPr>
            <p:ph type="title" hasCustomPrompt="1"/>
          </p:nvPr>
        </p:nvSpPr>
        <p:spPr>
          <a:xfrm>
            <a:off x="838200" y="745434"/>
            <a:ext cx="10515600" cy="648651"/>
          </a:xfrm>
          <a:prstGeom prst="rect">
            <a:avLst/>
          </a:prstGeom>
        </p:spPr>
        <p:txBody>
          <a:bodyPr>
            <a:normAutofit/>
          </a:bodyPr>
          <a:lstStyle>
            <a:lvl1pPr>
              <a:defRPr sz="4000" baseline="0">
                <a:solidFill>
                  <a:schemeClr val="tx1">
                    <a:lumMod val="75000"/>
                    <a:lumOff val="25000"/>
                  </a:schemeClr>
                </a:solidFill>
                <a:latin typeface="Segoe UI" panose="020B0502040204020203" pitchFamily="34" charset="0"/>
                <a:cs typeface="Segoe UI" panose="020B0502040204020203" pitchFamily="34" charset="0"/>
              </a:defRPr>
            </a:lvl1pPr>
          </a:lstStyle>
          <a:p>
            <a:r>
              <a:rPr lang="en-US" dirty="0"/>
              <a:t>Page Title (Segoe UI – 40)</a:t>
            </a:r>
          </a:p>
        </p:txBody>
      </p:sp>
      <p:cxnSp>
        <p:nvCxnSpPr>
          <p:cNvPr id="11" name="Straight Connector 10"/>
          <p:cNvCxnSpPr/>
          <p:nvPr/>
        </p:nvCxnSpPr>
        <p:spPr>
          <a:xfrm>
            <a:off x="838200" y="1394086"/>
            <a:ext cx="10515600" cy="0"/>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3112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5616" y="4582697"/>
            <a:ext cx="10193313" cy="349068"/>
          </a:xfrm>
          <a:prstGeom prst="rect">
            <a:avLst/>
          </a:prstGeom>
        </p:spPr>
        <p:txBody>
          <a:bodyPr anchor="b">
            <a:noAutofit/>
          </a:bodyPr>
          <a:lstStyle>
            <a:lvl1pPr algn="l">
              <a:defRPr sz="2000" baseline="0">
                <a:latin typeface="Segoe UI Semibold" panose="020B0702040204020203" pitchFamily="34" charset="0"/>
              </a:defRPr>
            </a:lvl1pPr>
          </a:lstStyle>
          <a:p>
            <a:pPr lvl="0"/>
            <a:br>
              <a:rPr lang="en-US" dirty="0"/>
            </a:br>
            <a:r>
              <a:rPr lang="en-US" dirty="0"/>
              <a:t>Font for caption should be Segoe UI </a:t>
            </a:r>
            <a:r>
              <a:rPr lang="en-US" dirty="0" err="1"/>
              <a:t>Semibold</a:t>
            </a:r>
            <a:r>
              <a:rPr lang="en-US" dirty="0"/>
              <a:t>.</a:t>
            </a:r>
          </a:p>
        </p:txBody>
      </p:sp>
      <p:sp>
        <p:nvSpPr>
          <p:cNvPr id="3" name="Picture Placeholder 2"/>
          <p:cNvSpPr>
            <a:spLocks noGrp="1"/>
          </p:cNvSpPr>
          <p:nvPr>
            <p:ph type="pic" idx="1"/>
          </p:nvPr>
        </p:nvSpPr>
        <p:spPr>
          <a:xfrm>
            <a:off x="965617" y="342424"/>
            <a:ext cx="10193312" cy="4113290"/>
          </a:xfrm>
          <a:prstGeom prst="rect">
            <a:avLst/>
          </a:prstGeom>
        </p:spPr>
        <p:txBody>
          <a:bodyPr/>
          <a:lstStyle>
            <a:lvl1pPr marL="0" indent="0">
              <a:buNone/>
              <a:defRPr sz="3200">
                <a:solidFill>
                  <a:schemeClr val="tx1"/>
                </a:solidFill>
                <a:latin typeface="Segoe UI" panose="020B0502040204020203" pitchFamily="34" charset="0"/>
                <a:cs typeface="Segoe UI" panose="020B050204020402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944380" y="5058749"/>
            <a:ext cx="9233941" cy="1357042"/>
          </a:xfrm>
          <a:prstGeom prst="rect">
            <a:avLst/>
          </a:prstGeom>
        </p:spPr>
        <p:txBody>
          <a:bodyPr>
            <a:normAutofit/>
          </a:bodyPr>
          <a:lstStyle>
            <a:lvl1pPr marL="0" indent="0">
              <a:buNone/>
              <a:defRPr sz="1800">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Content should be written in Segoe UI. Font size should be at least 18 point.</a:t>
            </a:r>
          </a:p>
        </p:txBody>
      </p:sp>
    </p:spTree>
    <p:extLst>
      <p:ext uri="{BB962C8B-B14F-4D97-AF65-F5344CB8AC3E}">
        <p14:creationId xmlns:p14="http://schemas.microsoft.com/office/powerpoint/2010/main" val="1409519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458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over Slide">
    <p:spTree>
      <p:nvGrpSpPr>
        <p:cNvPr id="1" name=""/>
        <p:cNvGrpSpPr/>
        <p:nvPr/>
      </p:nvGrpSpPr>
      <p:grpSpPr>
        <a:xfrm>
          <a:off x="0" y="0"/>
          <a:ext cx="0" cy="0"/>
          <a:chOff x="0" y="0"/>
          <a:chExt cx="0" cy="0"/>
        </a:xfrm>
      </p:grpSpPr>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76101"/>
            <a:ext cx="9867900" cy="753883"/>
          </a:xfrm>
          <a:prstGeom prst="rect">
            <a:avLst/>
          </a:prstGeom>
        </p:spPr>
      </p:pic>
      <p:sp>
        <p:nvSpPr>
          <p:cNvPr id="2" name="Title 1"/>
          <p:cNvSpPr>
            <a:spLocks noGrp="1"/>
          </p:cNvSpPr>
          <p:nvPr>
            <p:ph type="ctrTitle" hasCustomPrompt="1"/>
          </p:nvPr>
        </p:nvSpPr>
        <p:spPr>
          <a:xfrm>
            <a:off x="533400" y="1669122"/>
            <a:ext cx="7061200" cy="779862"/>
          </a:xfrm>
          <a:prstGeom prst="rect">
            <a:avLst/>
          </a:prstGeom>
        </p:spPr>
        <p:txBody>
          <a:bodyPr anchor="b">
            <a:normAutofit/>
          </a:bodyPr>
          <a:lstStyle>
            <a:lvl1pPr algn="l">
              <a:defRPr sz="4000" baseline="0">
                <a:solidFill>
                  <a:srgbClr val="EC1C28"/>
                </a:solidFill>
                <a:latin typeface="Segoe UI Light" panose="020B0502040204020203" pitchFamily="34" charset="0"/>
                <a:cs typeface="Segoe UI Light" panose="020B0502040204020203" pitchFamily="34" charset="0"/>
              </a:defRPr>
            </a:lvl1pPr>
          </a:lstStyle>
          <a:p>
            <a:r>
              <a:rPr lang="en-US" dirty="0"/>
              <a:t>Title Heading 1(as needed)</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6985" y="5816200"/>
            <a:ext cx="1574165" cy="719546"/>
          </a:xfrm>
          <a:prstGeom prst="rect">
            <a:avLst/>
          </a:prstGeom>
        </p:spPr>
      </p:pic>
      <p:sp>
        <p:nvSpPr>
          <p:cNvPr id="16" name="Text Placeholder 15"/>
          <p:cNvSpPr>
            <a:spLocks noGrp="1"/>
          </p:cNvSpPr>
          <p:nvPr>
            <p:ph type="body" sz="quarter" idx="10" hasCustomPrompt="1"/>
          </p:nvPr>
        </p:nvSpPr>
        <p:spPr>
          <a:xfrm>
            <a:off x="533400" y="2547302"/>
            <a:ext cx="3829484" cy="577143"/>
          </a:xfrm>
          <a:prstGeom prst="rect">
            <a:avLst/>
          </a:prstGeom>
        </p:spPr>
        <p:txBody>
          <a:bodyPr/>
          <a:lstStyle>
            <a:lvl1pPr marL="0" indent="0">
              <a:buNone/>
              <a:defRPr sz="4000">
                <a:solidFill>
                  <a:schemeClr val="bg1"/>
                </a:solidFill>
                <a:latin typeface="Segoe UI" panose="020B0502040204020203" pitchFamily="34" charset="0"/>
                <a:cs typeface="Segoe UI" panose="020B0502040204020203" pitchFamily="34" charset="0"/>
              </a:defRPr>
            </a:lvl1pPr>
            <a:lvl5pPr marL="1828800" indent="0">
              <a:buNone/>
              <a:defRPr/>
            </a:lvl5pPr>
          </a:lstStyle>
          <a:p>
            <a:pPr algn="ctr"/>
            <a:r>
              <a:rPr lang="en-US" sz="4500" dirty="0">
                <a:solidFill>
                  <a:schemeClr val="bg1"/>
                </a:solidFill>
                <a:latin typeface="Segoe UI Light" panose="020B0502040204020203" pitchFamily="34" charset="0"/>
              </a:rPr>
              <a:t>Title Heading 2</a:t>
            </a:r>
          </a:p>
        </p:txBody>
      </p:sp>
      <p:sp>
        <p:nvSpPr>
          <p:cNvPr id="20" name="Text Placeholder 19"/>
          <p:cNvSpPr>
            <a:spLocks noGrp="1"/>
          </p:cNvSpPr>
          <p:nvPr>
            <p:ph type="body" sz="quarter" idx="12" hasCustomPrompt="1"/>
          </p:nvPr>
        </p:nvSpPr>
        <p:spPr>
          <a:xfrm>
            <a:off x="533400" y="5396580"/>
            <a:ext cx="9633585" cy="419620"/>
          </a:xfrm>
          <a:prstGeom prst="rect">
            <a:avLst/>
          </a:prstGeom>
        </p:spPr>
        <p:txBody>
          <a:bodyPr/>
          <a:lstStyle>
            <a:lvl1pPr marL="0" indent="0">
              <a:buNone/>
              <a:defRPr sz="2000" baseline="0">
                <a:solidFill>
                  <a:schemeClr val="tx1">
                    <a:lumMod val="75000"/>
                    <a:lumOff val="25000"/>
                  </a:schemeClr>
                </a:solidFill>
                <a:latin typeface="Segoe UI Light" panose="020B0502040204020203" pitchFamily="34" charset="0"/>
                <a:cs typeface="Segoe UI Light" panose="020B0502040204020203" pitchFamily="34" charset="0"/>
              </a:defRPr>
            </a:lvl1pPr>
          </a:lstStyle>
          <a:p>
            <a:pPr lvl="0"/>
            <a:r>
              <a:rPr lang="en-US" dirty="0"/>
              <a:t>Audience   /   Presenter’s name   /   Date</a:t>
            </a:r>
          </a:p>
        </p:txBody>
      </p:sp>
      <p:sp>
        <p:nvSpPr>
          <p:cNvPr id="5" name="Text Placeholder 4"/>
          <p:cNvSpPr>
            <a:spLocks noGrp="1"/>
          </p:cNvSpPr>
          <p:nvPr>
            <p:ph type="body" sz="quarter" idx="13" hasCustomPrompt="1"/>
          </p:nvPr>
        </p:nvSpPr>
        <p:spPr>
          <a:xfrm>
            <a:off x="6273800" y="3390900"/>
            <a:ext cx="2959100" cy="4064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dirty="0">
                <a:solidFill>
                  <a:schemeClr val="tx1">
                    <a:lumMod val="75000"/>
                    <a:lumOff val="25000"/>
                  </a:schemeClr>
                </a:solidFill>
                <a:latin typeface="Segoe UI Light" panose="020B0502040204020203" pitchFamily="34" charset="0"/>
                <a:cs typeface="Segoe UI Light" panose="020B0502040204020203" pitchFamily="34" charset="0"/>
              </a:rPr>
              <a:t>Sub Heading (as needed)</a:t>
            </a:r>
          </a:p>
          <a:p>
            <a:pPr lvl="0"/>
            <a:endParaRPr lang="en-US" dirty="0"/>
          </a:p>
        </p:txBody>
      </p:sp>
    </p:spTree>
    <p:extLst>
      <p:ext uri="{BB962C8B-B14F-4D97-AF65-F5344CB8AC3E}">
        <p14:creationId xmlns:p14="http://schemas.microsoft.com/office/powerpoint/2010/main" val="2082749625"/>
      </p:ext>
    </p:extLst>
  </p:cSld>
  <p:clrMapOvr>
    <a:masterClrMapping/>
  </p:clrMapOvr>
  <p:transition spd="slow">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Header w/1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1028960"/>
          </a:xfrm>
          <a:prstGeom prst="rect">
            <a:avLst/>
          </a:prstGeom>
        </p:spPr>
        <p:txBody>
          <a:bodyPr>
            <a:normAutofit/>
          </a:bodyPr>
          <a:lstStyle>
            <a:lvl1pPr>
              <a:defRPr sz="4000" baseline="0">
                <a:solidFill>
                  <a:schemeClr val="tx1">
                    <a:lumMod val="75000"/>
                    <a:lumOff val="25000"/>
                  </a:schemeClr>
                </a:solidFill>
                <a:latin typeface="Segoe UI" panose="020B0502040204020203" pitchFamily="34" charset="0"/>
                <a:cs typeface="Segoe UI" panose="020B0502040204020203" pitchFamily="34" charset="0"/>
              </a:defRPr>
            </a:lvl1pPr>
          </a:lstStyle>
          <a:p>
            <a:r>
              <a:rPr lang="en-US" dirty="0"/>
              <a:t>Page Title</a:t>
            </a:r>
          </a:p>
        </p:txBody>
      </p:sp>
      <p:cxnSp>
        <p:nvCxnSpPr>
          <p:cNvPr id="11" name="Straight Connector 10"/>
          <p:cNvCxnSpPr/>
          <p:nvPr/>
        </p:nvCxnSpPr>
        <p:spPr>
          <a:xfrm>
            <a:off x="838200" y="1394086"/>
            <a:ext cx="10515600" cy="0"/>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sz="quarter" idx="10" hasCustomPrompt="1"/>
          </p:nvPr>
        </p:nvSpPr>
        <p:spPr>
          <a:xfrm>
            <a:off x="838200" y="1784350"/>
            <a:ext cx="10515600" cy="4437063"/>
          </a:xfrm>
          <a:prstGeom prst="rect">
            <a:avLst/>
          </a:prstGeom>
        </p:spPr>
        <p:txBody>
          <a:bodyPr/>
          <a:lstStyle>
            <a:lvl1pPr>
              <a:defRPr sz="2400">
                <a:latin typeface="Segoe UI" panose="020B0502040204020203" pitchFamily="34" charset="0"/>
                <a:cs typeface="Segoe UI" panose="020B0502040204020203" pitchFamily="34" charset="0"/>
              </a:defRPr>
            </a:lvl1pPr>
          </a:lstStyle>
          <a:p>
            <a:pPr lvl="0"/>
            <a:r>
              <a:rPr lang="en-US" dirty="0"/>
              <a:t>Content should be written in Segoe UI. Font size should be 24 or 28 depending on amount of text. Font should not be smaller than 18 point.  </a:t>
            </a:r>
          </a:p>
        </p:txBody>
      </p:sp>
    </p:spTree>
    <p:extLst>
      <p:ext uri="{BB962C8B-B14F-4D97-AF65-F5344CB8AC3E}">
        <p14:creationId xmlns:p14="http://schemas.microsoft.com/office/powerpoint/2010/main" val="1054924138"/>
      </p:ext>
    </p:extLst>
  </p:cSld>
  <p:clrMapOvr>
    <a:masterClrMapping/>
  </p:clrMapOvr>
  <p:transition spd="slow">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Header w/1 content &amp;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1028960"/>
          </a:xfrm>
          <a:prstGeom prst="rect">
            <a:avLst/>
          </a:prstGeom>
        </p:spPr>
        <p:txBody>
          <a:bodyPr>
            <a:normAutofit/>
          </a:bodyPr>
          <a:lstStyle>
            <a:lvl1pPr>
              <a:defRPr sz="4000" baseline="0">
                <a:solidFill>
                  <a:schemeClr val="tx1">
                    <a:lumMod val="75000"/>
                    <a:lumOff val="25000"/>
                  </a:schemeClr>
                </a:solidFill>
                <a:latin typeface="Segoe UI" panose="020B0502040204020203" pitchFamily="34" charset="0"/>
                <a:cs typeface="Segoe UI" panose="020B0502040204020203" pitchFamily="34" charset="0"/>
              </a:defRPr>
            </a:lvl1pPr>
          </a:lstStyle>
          <a:p>
            <a:r>
              <a:rPr lang="en-US" dirty="0"/>
              <a:t>Page Title</a:t>
            </a:r>
          </a:p>
        </p:txBody>
      </p:sp>
      <p:cxnSp>
        <p:nvCxnSpPr>
          <p:cNvPr id="11" name="Straight Connector 10"/>
          <p:cNvCxnSpPr/>
          <p:nvPr/>
        </p:nvCxnSpPr>
        <p:spPr>
          <a:xfrm>
            <a:off x="838200" y="1394086"/>
            <a:ext cx="10515600" cy="0"/>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sz="quarter" idx="10" hasCustomPrompt="1"/>
          </p:nvPr>
        </p:nvSpPr>
        <p:spPr>
          <a:xfrm>
            <a:off x="838200" y="1784350"/>
            <a:ext cx="10515600" cy="4437063"/>
          </a:xfrm>
          <a:prstGeom prst="rect">
            <a:avLst/>
          </a:prstGeom>
        </p:spPr>
        <p:txBody>
          <a:bodyPr/>
          <a:lstStyle>
            <a:lvl1pPr>
              <a:defRPr sz="2400">
                <a:latin typeface="Segoe UI" panose="020B0502040204020203" pitchFamily="34" charset="0"/>
                <a:cs typeface="Segoe UI" panose="020B0502040204020203" pitchFamily="34" charset="0"/>
              </a:defRPr>
            </a:lvl1pPr>
          </a:lstStyle>
          <a:p>
            <a:pPr lvl="0"/>
            <a:r>
              <a:rPr lang="en-US" dirty="0"/>
              <a:t>Content should be written in Segoe UI. Font size should be 24 or 28 depending on amount of text. Font should not be smaller than 18 point.  </a:t>
            </a:r>
          </a:p>
        </p:txBody>
      </p:sp>
      <p:sp>
        <p:nvSpPr>
          <p:cNvPr id="5" name="Text Placeholder 4"/>
          <p:cNvSpPr>
            <a:spLocks noGrp="1"/>
          </p:cNvSpPr>
          <p:nvPr>
            <p:ph type="body" sz="quarter" idx="11" hasCustomPrompt="1"/>
          </p:nvPr>
        </p:nvSpPr>
        <p:spPr>
          <a:xfrm>
            <a:off x="838200" y="6332276"/>
            <a:ext cx="3225800" cy="2794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latin typeface="Segoe UI" panose="020B0502040204020203" pitchFamily="34" charset="0"/>
                <a:cs typeface="Segoe UI" panose="020B0502040204020203" pitchFamily="34" charset="0"/>
              </a:rPr>
              <a:t>Source: Segoe UI 10 or 12</a:t>
            </a:r>
          </a:p>
          <a:p>
            <a:pPr lvl="0"/>
            <a:endParaRPr lang="en-US" dirty="0"/>
          </a:p>
        </p:txBody>
      </p:sp>
    </p:spTree>
    <p:extLst>
      <p:ext uri="{BB962C8B-B14F-4D97-AF65-F5344CB8AC3E}">
        <p14:creationId xmlns:p14="http://schemas.microsoft.com/office/powerpoint/2010/main" val="966017665"/>
      </p:ext>
    </p:extLst>
  </p:cSld>
  <p:clrMapOvr>
    <a:masterClrMapping/>
  </p:clrMapOvr>
  <p:transition spd="slow">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Header w/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1028960"/>
          </a:xfrm>
          <a:prstGeom prst="rect">
            <a:avLst/>
          </a:prstGeom>
        </p:spPr>
        <p:txBody>
          <a:bodyPr>
            <a:normAutofit/>
          </a:bodyPr>
          <a:lstStyle>
            <a:lvl1pPr>
              <a:defRPr sz="4000" baseline="0">
                <a:solidFill>
                  <a:schemeClr val="tx1">
                    <a:lumMod val="75000"/>
                    <a:lumOff val="25000"/>
                  </a:schemeClr>
                </a:solidFill>
                <a:latin typeface="Segoe UI" panose="020B0502040204020203" pitchFamily="34" charset="0"/>
                <a:cs typeface="Segoe UI" panose="020B0502040204020203" pitchFamily="34" charset="0"/>
              </a:defRPr>
            </a:lvl1pPr>
          </a:lstStyle>
          <a:p>
            <a:r>
              <a:rPr lang="en-US" dirty="0"/>
              <a:t>Page Title</a:t>
            </a:r>
          </a:p>
        </p:txBody>
      </p:sp>
      <p:sp>
        <p:nvSpPr>
          <p:cNvPr id="4" name="Content Placeholder 3"/>
          <p:cNvSpPr>
            <a:spLocks noGrp="1"/>
          </p:cNvSpPr>
          <p:nvPr>
            <p:ph sz="half" idx="2" hasCustomPrompt="1"/>
          </p:nvPr>
        </p:nvSpPr>
        <p:spPr>
          <a:xfrm>
            <a:off x="6625652" y="1648919"/>
            <a:ext cx="4728148" cy="4512038"/>
          </a:xfrm>
          <a:prstGeom prst="rect">
            <a:avLst/>
          </a:prstGeom>
        </p:spPr>
        <p:txBody>
          <a:bodyPr/>
          <a:lstStyle>
            <a:lvl1pPr>
              <a:defRPr>
                <a:latin typeface="Segoe UI" panose="020B0502040204020203" pitchFamily="34" charset="0"/>
                <a:cs typeface="Segoe UI" panose="020B0502040204020203" pitchFamily="34" charset="0"/>
              </a:defRPr>
            </a:lvl1pPr>
          </a:lstStyle>
          <a:p>
            <a:pPr lvl="0"/>
            <a:r>
              <a:rPr lang="en-US" dirty="0"/>
              <a:t>Content should be written in Segoe UI. Font size should not be smaller than 18 point.  </a:t>
            </a:r>
          </a:p>
        </p:txBody>
      </p:sp>
      <p:cxnSp>
        <p:nvCxnSpPr>
          <p:cNvPr id="11" name="Straight Connector 10"/>
          <p:cNvCxnSpPr/>
          <p:nvPr/>
        </p:nvCxnSpPr>
        <p:spPr>
          <a:xfrm>
            <a:off x="838200" y="1394086"/>
            <a:ext cx="10515600" cy="0"/>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6086007" y="1648919"/>
            <a:ext cx="39973" cy="4512038"/>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sp>
        <p:nvSpPr>
          <p:cNvPr id="15" name="Content Placeholder 3"/>
          <p:cNvSpPr>
            <a:spLocks noGrp="1"/>
          </p:cNvSpPr>
          <p:nvPr>
            <p:ph sz="half" idx="10" hasCustomPrompt="1"/>
          </p:nvPr>
        </p:nvSpPr>
        <p:spPr>
          <a:xfrm>
            <a:off x="838200" y="1648919"/>
            <a:ext cx="4728148" cy="4512038"/>
          </a:xfrm>
          <a:prstGeom prst="rect">
            <a:avLst/>
          </a:prstGeom>
        </p:spPr>
        <p:txBody>
          <a:bodyPr/>
          <a:lstStyle>
            <a:lvl1pPr>
              <a:defRPr>
                <a:latin typeface="Segoe UI" panose="020B0502040204020203" pitchFamily="34" charset="0"/>
                <a:cs typeface="Segoe UI" panose="020B0502040204020203" pitchFamily="34" charset="0"/>
              </a:defRPr>
            </a:lvl1pPr>
          </a:lstStyle>
          <a:p>
            <a:pPr lvl="0"/>
            <a:r>
              <a:rPr lang="en-US" dirty="0"/>
              <a:t>Content should be written in Segoe UI. Font size should not be smaller than 18 point.  </a:t>
            </a:r>
          </a:p>
        </p:txBody>
      </p:sp>
    </p:spTree>
    <p:extLst>
      <p:ext uri="{BB962C8B-B14F-4D97-AF65-F5344CB8AC3E}">
        <p14:creationId xmlns:p14="http://schemas.microsoft.com/office/powerpoint/2010/main" val="2472539358"/>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ection Headin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54012"/>
            <a:ext cx="9867900" cy="753883"/>
          </a:xfrm>
          <a:prstGeom prst="rect">
            <a:avLst/>
          </a:prstGeom>
        </p:spPr>
      </p:pic>
      <p:sp>
        <p:nvSpPr>
          <p:cNvPr id="5" name="Text Placeholder 4"/>
          <p:cNvSpPr>
            <a:spLocks noGrp="1"/>
          </p:cNvSpPr>
          <p:nvPr>
            <p:ph type="body" sz="quarter" idx="10" hasCustomPrompt="1"/>
          </p:nvPr>
        </p:nvSpPr>
        <p:spPr>
          <a:xfrm>
            <a:off x="571500" y="2508690"/>
            <a:ext cx="4362450" cy="644525"/>
          </a:xfrm>
          <a:prstGeom prst="rect">
            <a:avLst/>
          </a:prstGeom>
        </p:spPr>
        <p:txBody>
          <a:bodyPr/>
          <a:lstStyle>
            <a:lvl1pPr>
              <a:defRPr sz="4000" baseline="0">
                <a:solidFill>
                  <a:schemeClr val="bg1"/>
                </a:solidFill>
              </a:defRPr>
            </a:lvl1pPr>
          </a:lstStyle>
          <a:p>
            <a:pPr lvl="0"/>
            <a:r>
              <a:rPr lang="en-US" dirty="0"/>
              <a:t>SECTION HEADING</a:t>
            </a:r>
          </a:p>
        </p:txBody>
      </p:sp>
    </p:spTree>
    <p:extLst>
      <p:ext uri="{BB962C8B-B14F-4D97-AF65-F5344CB8AC3E}">
        <p14:creationId xmlns:p14="http://schemas.microsoft.com/office/powerpoint/2010/main" val="1109748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ag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0">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hasCustomPrompt="1"/>
          </p:nvPr>
        </p:nvSpPr>
        <p:spPr>
          <a:xfrm>
            <a:off x="839788" y="2505075"/>
            <a:ext cx="5157787" cy="3684588"/>
          </a:xfrm>
          <a:prstGeom prst="rect">
            <a:avLst/>
          </a:prstGeom>
        </p:spPr>
        <p:txBody>
          <a:bodyPr/>
          <a:lstStyle>
            <a:lvl1pPr>
              <a:defRPr>
                <a:latin typeface="Segoe UI" panose="020B0502040204020203" pitchFamily="34" charset="0"/>
                <a:cs typeface="Segoe UI" panose="020B0502040204020203" pitchFamily="34" charset="0"/>
              </a:defRPr>
            </a:lvl1pPr>
          </a:lstStyle>
          <a:p>
            <a:pPr lvl="0"/>
            <a:r>
              <a:rPr lang="en-US" dirty="0"/>
              <a:t>Content should be written in Segoe UI. Font size should not to be smaller than 18 point.  </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0">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hasCustomPrompt="1"/>
          </p:nvPr>
        </p:nvSpPr>
        <p:spPr>
          <a:xfrm>
            <a:off x="6172200" y="2505075"/>
            <a:ext cx="5183188" cy="3684588"/>
          </a:xfrm>
          <a:prstGeom prst="rect">
            <a:avLst/>
          </a:prstGeom>
        </p:spPr>
        <p:txBody>
          <a:bodyPr/>
          <a:lstStyle>
            <a:lvl1pPr>
              <a:defRPr>
                <a:latin typeface="Segoe UI" panose="020B0502040204020203" pitchFamily="34" charset="0"/>
                <a:cs typeface="Segoe UI" panose="020B0502040204020203" pitchFamily="34" charset="0"/>
              </a:defRPr>
            </a:lvl1pPr>
          </a:lstStyle>
          <a:p>
            <a:pPr lvl="0"/>
            <a:r>
              <a:rPr lang="en-US" dirty="0"/>
              <a:t>Content should be written in Segoe UI Light. Font size should not to be smaller than 18 point.  </a:t>
            </a:r>
          </a:p>
        </p:txBody>
      </p:sp>
      <p:sp>
        <p:nvSpPr>
          <p:cNvPr id="10" name="Title 1"/>
          <p:cNvSpPr>
            <a:spLocks noGrp="1"/>
          </p:cNvSpPr>
          <p:nvPr>
            <p:ph type="title" hasCustomPrompt="1"/>
          </p:nvPr>
        </p:nvSpPr>
        <p:spPr>
          <a:xfrm>
            <a:off x="838200" y="365126"/>
            <a:ext cx="10515600" cy="1028960"/>
          </a:xfrm>
          <a:prstGeom prst="rect">
            <a:avLst/>
          </a:prstGeom>
        </p:spPr>
        <p:txBody>
          <a:bodyPr>
            <a:normAutofit/>
          </a:bodyPr>
          <a:lstStyle>
            <a:lvl1pPr>
              <a:defRPr sz="4000" baseline="0">
                <a:solidFill>
                  <a:schemeClr val="tx1">
                    <a:lumMod val="75000"/>
                    <a:lumOff val="25000"/>
                  </a:schemeClr>
                </a:solidFill>
                <a:latin typeface="Segoe UI" panose="020B0502040204020203" pitchFamily="34" charset="0"/>
                <a:cs typeface="Segoe UI" panose="020B0502040204020203" pitchFamily="34" charset="0"/>
              </a:defRPr>
            </a:lvl1pPr>
          </a:lstStyle>
          <a:p>
            <a:r>
              <a:rPr lang="en-US" dirty="0"/>
              <a:t>Page Title</a:t>
            </a:r>
          </a:p>
        </p:txBody>
      </p:sp>
      <p:cxnSp>
        <p:nvCxnSpPr>
          <p:cNvPr id="11" name="Straight Connector 10"/>
          <p:cNvCxnSpPr/>
          <p:nvPr/>
        </p:nvCxnSpPr>
        <p:spPr>
          <a:xfrm>
            <a:off x="838200" y="1394086"/>
            <a:ext cx="10515600" cy="0"/>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48678"/>
      </p:ext>
    </p:extLst>
  </p:cSld>
  <p:clrMapOvr>
    <a:masterClrMapping/>
  </p:clrMapOvr>
  <p:transition spd="slow">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5616" y="4582697"/>
            <a:ext cx="10193313" cy="349068"/>
          </a:xfrm>
          <a:prstGeom prst="rect">
            <a:avLst/>
          </a:prstGeom>
        </p:spPr>
        <p:txBody>
          <a:bodyPr anchor="b">
            <a:noAutofit/>
          </a:bodyPr>
          <a:lstStyle>
            <a:lvl1pPr algn="l">
              <a:defRPr sz="2000" baseline="0">
                <a:latin typeface="Segoe UI Semibold" panose="020B0702040204020203" pitchFamily="34" charset="0"/>
              </a:defRPr>
            </a:lvl1pPr>
          </a:lstStyle>
          <a:p>
            <a:pPr lvl="0"/>
            <a:br>
              <a:rPr lang="en-US" dirty="0"/>
            </a:br>
            <a:r>
              <a:rPr lang="en-US" dirty="0"/>
              <a:t>Font for caption should be Segoe UI </a:t>
            </a:r>
            <a:r>
              <a:rPr lang="en-US" dirty="0" err="1"/>
              <a:t>Semibold</a:t>
            </a:r>
            <a:r>
              <a:rPr lang="en-US" dirty="0"/>
              <a:t>.</a:t>
            </a:r>
          </a:p>
        </p:txBody>
      </p:sp>
      <p:sp>
        <p:nvSpPr>
          <p:cNvPr id="3" name="Picture Placeholder 2"/>
          <p:cNvSpPr>
            <a:spLocks noGrp="1"/>
          </p:cNvSpPr>
          <p:nvPr>
            <p:ph type="pic" idx="1"/>
          </p:nvPr>
        </p:nvSpPr>
        <p:spPr>
          <a:xfrm>
            <a:off x="965617" y="342424"/>
            <a:ext cx="10193312" cy="4113290"/>
          </a:xfrm>
          <a:prstGeom prst="rect">
            <a:avLst/>
          </a:prstGeom>
        </p:spPr>
        <p:txBody>
          <a:bodyPr/>
          <a:lstStyle>
            <a:lvl1pPr marL="0" indent="0">
              <a:buNone/>
              <a:defRPr sz="3200">
                <a:solidFill>
                  <a:schemeClr val="tx1"/>
                </a:solidFill>
                <a:latin typeface="Segoe UI" panose="020B0502040204020203" pitchFamily="34" charset="0"/>
                <a:cs typeface="Segoe UI" panose="020B050204020402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944380" y="5058749"/>
            <a:ext cx="9233941" cy="1357042"/>
          </a:xfrm>
          <a:prstGeom prst="rect">
            <a:avLst/>
          </a:prstGeom>
        </p:spPr>
        <p:txBody>
          <a:bodyPr>
            <a:normAutofit/>
          </a:bodyPr>
          <a:lstStyle>
            <a:lvl1pPr marL="0" indent="0">
              <a:buNone/>
              <a:defRPr sz="1800">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Content should be written in Segoe UI. Font size should be at least 18 point.</a:t>
            </a:r>
          </a:p>
        </p:txBody>
      </p:sp>
    </p:spTree>
    <p:extLst>
      <p:ext uri="{BB962C8B-B14F-4D97-AF65-F5344CB8AC3E}">
        <p14:creationId xmlns:p14="http://schemas.microsoft.com/office/powerpoint/2010/main" val="4227982323"/>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w/1 content">
    <p:spTree>
      <p:nvGrpSpPr>
        <p:cNvPr id="1" name=""/>
        <p:cNvGrpSpPr/>
        <p:nvPr/>
      </p:nvGrpSpPr>
      <p:grpSpPr>
        <a:xfrm>
          <a:off x="0" y="0"/>
          <a:ext cx="0" cy="0"/>
          <a:chOff x="0" y="0"/>
          <a:chExt cx="0" cy="0"/>
        </a:xfrm>
      </p:grpSpPr>
      <p:cxnSp>
        <p:nvCxnSpPr>
          <p:cNvPr id="11" name="Straight Connector 10"/>
          <p:cNvCxnSpPr/>
          <p:nvPr/>
        </p:nvCxnSpPr>
        <p:spPr>
          <a:xfrm>
            <a:off x="838200" y="1394086"/>
            <a:ext cx="10515600" cy="0"/>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sz="quarter" idx="10" hasCustomPrompt="1"/>
          </p:nvPr>
        </p:nvSpPr>
        <p:spPr>
          <a:xfrm>
            <a:off x="838200" y="1784350"/>
            <a:ext cx="10515600" cy="4437063"/>
          </a:xfrm>
          <a:prstGeom prst="rect">
            <a:avLst/>
          </a:prstGeom>
        </p:spPr>
        <p:txBody>
          <a:bodyPr/>
          <a:lstStyle>
            <a:lvl1pPr>
              <a:defRPr sz="2400">
                <a:latin typeface="Segoe UI" panose="020B0502040204020203" pitchFamily="34" charset="0"/>
                <a:cs typeface="Segoe UI" panose="020B0502040204020203" pitchFamily="34" charset="0"/>
              </a:defRPr>
            </a:lvl1pPr>
          </a:lstStyle>
          <a:p>
            <a:pPr lvl="0"/>
            <a:r>
              <a:rPr lang="en-US" dirty="0"/>
              <a:t>Content should be written in Segoe UI. Font size should be 24 or 28 depending on amount of text. Font should not be smaller than 18 point.  </a:t>
            </a:r>
          </a:p>
        </p:txBody>
      </p:sp>
      <p:sp>
        <p:nvSpPr>
          <p:cNvPr id="5" name="Title 1">
            <a:extLst>
              <a:ext uri="{FF2B5EF4-FFF2-40B4-BE49-F238E27FC236}">
                <a16:creationId xmlns:a16="http://schemas.microsoft.com/office/drawing/2014/main" id="{0A4C05CB-ABCC-BB87-2C4A-C58BB69CAAB5}"/>
              </a:ext>
            </a:extLst>
          </p:cNvPr>
          <p:cNvSpPr>
            <a:spLocks noGrp="1"/>
          </p:cNvSpPr>
          <p:nvPr>
            <p:ph type="title" hasCustomPrompt="1"/>
          </p:nvPr>
        </p:nvSpPr>
        <p:spPr>
          <a:xfrm>
            <a:off x="838200" y="745434"/>
            <a:ext cx="10515600" cy="648651"/>
          </a:xfrm>
          <a:prstGeom prst="rect">
            <a:avLst/>
          </a:prstGeom>
        </p:spPr>
        <p:txBody>
          <a:bodyPr>
            <a:normAutofit/>
          </a:bodyPr>
          <a:lstStyle>
            <a:lvl1pPr>
              <a:defRPr sz="4000" baseline="0">
                <a:solidFill>
                  <a:schemeClr val="tx1">
                    <a:lumMod val="75000"/>
                    <a:lumOff val="25000"/>
                  </a:schemeClr>
                </a:solidFill>
                <a:latin typeface="Segoe UI" panose="020B0502040204020203" pitchFamily="34" charset="0"/>
                <a:cs typeface="Segoe UI" panose="020B0502040204020203" pitchFamily="34" charset="0"/>
              </a:defRPr>
            </a:lvl1pPr>
          </a:lstStyle>
          <a:p>
            <a:r>
              <a:rPr lang="en-US" dirty="0"/>
              <a:t>Page Title (Segoe UI – 40)</a:t>
            </a:r>
          </a:p>
        </p:txBody>
      </p:sp>
    </p:spTree>
    <p:extLst>
      <p:ext uri="{BB962C8B-B14F-4D97-AF65-F5344CB8AC3E}">
        <p14:creationId xmlns:p14="http://schemas.microsoft.com/office/powerpoint/2010/main" val="1875140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w/1 content &amp; source">
    <p:spTree>
      <p:nvGrpSpPr>
        <p:cNvPr id="1" name=""/>
        <p:cNvGrpSpPr/>
        <p:nvPr/>
      </p:nvGrpSpPr>
      <p:grpSpPr>
        <a:xfrm>
          <a:off x="0" y="0"/>
          <a:ext cx="0" cy="0"/>
          <a:chOff x="0" y="0"/>
          <a:chExt cx="0" cy="0"/>
        </a:xfrm>
      </p:grpSpPr>
      <p:cxnSp>
        <p:nvCxnSpPr>
          <p:cNvPr id="11" name="Straight Connector 10"/>
          <p:cNvCxnSpPr/>
          <p:nvPr/>
        </p:nvCxnSpPr>
        <p:spPr>
          <a:xfrm>
            <a:off x="838200" y="1394086"/>
            <a:ext cx="10515600" cy="0"/>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sz="quarter" idx="10" hasCustomPrompt="1"/>
          </p:nvPr>
        </p:nvSpPr>
        <p:spPr>
          <a:xfrm>
            <a:off x="838200" y="1784350"/>
            <a:ext cx="10515600" cy="4437063"/>
          </a:xfrm>
          <a:prstGeom prst="rect">
            <a:avLst/>
          </a:prstGeom>
        </p:spPr>
        <p:txBody>
          <a:bodyPr/>
          <a:lstStyle>
            <a:lvl1pPr>
              <a:defRPr sz="2400">
                <a:latin typeface="Segoe UI" panose="020B0502040204020203" pitchFamily="34" charset="0"/>
                <a:cs typeface="Segoe UI" panose="020B0502040204020203" pitchFamily="34" charset="0"/>
              </a:defRPr>
            </a:lvl1pPr>
          </a:lstStyle>
          <a:p>
            <a:pPr lvl="0"/>
            <a:r>
              <a:rPr lang="en-US" dirty="0"/>
              <a:t>Content should be written in Segoe UI. Font size should be 24 or 28 depending on amount of text. Font should not be smaller than 18 point.  </a:t>
            </a:r>
          </a:p>
        </p:txBody>
      </p:sp>
      <p:sp>
        <p:nvSpPr>
          <p:cNvPr id="5" name="Text Placeholder 4"/>
          <p:cNvSpPr>
            <a:spLocks noGrp="1"/>
          </p:cNvSpPr>
          <p:nvPr>
            <p:ph type="body" sz="quarter" idx="11" hasCustomPrompt="1"/>
          </p:nvPr>
        </p:nvSpPr>
        <p:spPr>
          <a:xfrm>
            <a:off x="838200" y="6332276"/>
            <a:ext cx="3225800" cy="2794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latin typeface="Segoe UI" panose="020B0502040204020203" pitchFamily="34" charset="0"/>
                <a:cs typeface="Segoe UI" panose="020B0502040204020203" pitchFamily="34" charset="0"/>
              </a:rPr>
              <a:t>Source: Segoe UI 10 or 12</a:t>
            </a:r>
          </a:p>
          <a:p>
            <a:pPr lvl="0"/>
            <a:endParaRPr lang="en-US" dirty="0"/>
          </a:p>
        </p:txBody>
      </p:sp>
      <p:sp>
        <p:nvSpPr>
          <p:cNvPr id="7" name="Title 1">
            <a:extLst>
              <a:ext uri="{FF2B5EF4-FFF2-40B4-BE49-F238E27FC236}">
                <a16:creationId xmlns:a16="http://schemas.microsoft.com/office/drawing/2014/main" id="{48C1B9C9-02E4-D920-568D-248E94D337A2}"/>
              </a:ext>
            </a:extLst>
          </p:cNvPr>
          <p:cNvSpPr>
            <a:spLocks noGrp="1"/>
          </p:cNvSpPr>
          <p:nvPr>
            <p:ph type="title" hasCustomPrompt="1"/>
          </p:nvPr>
        </p:nvSpPr>
        <p:spPr>
          <a:xfrm>
            <a:off x="838200" y="745434"/>
            <a:ext cx="10515600" cy="648651"/>
          </a:xfrm>
          <a:prstGeom prst="rect">
            <a:avLst/>
          </a:prstGeom>
        </p:spPr>
        <p:txBody>
          <a:bodyPr>
            <a:normAutofit/>
          </a:bodyPr>
          <a:lstStyle>
            <a:lvl1pPr>
              <a:defRPr sz="4000" baseline="0">
                <a:solidFill>
                  <a:schemeClr val="tx1">
                    <a:lumMod val="75000"/>
                    <a:lumOff val="25000"/>
                  </a:schemeClr>
                </a:solidFill>
                <a:latin typeface="Segoe UI" panose="020B0502040204020203" pitchFamily="34" charset="0"/>
                <a:cs typeface="Segoe UI" panose="020B0502040204020203" pitchFamily="34" charset="0"/>
              </a:defRPr>
            </a:lvl1pPr>
          </a:lstStyle>
          <a:p>
            <a:r>
              <a:rPr lang="en-US" dirty="0"/>
              <a:t>Page Title (Segoe UI – 40)</a:t>
            </a:r>
          </a:p>
        </p:txBody>
      </p:sp>
    </p:spTree>
    <p:extLst>
      <p:ext uri="{BB962C8B-B14F-4D97-AF65-F5344CB8AC3E}">
        <p14:creationId xmlns:p14="http://schemas.microsoft.com/office/powerpoint/2010/main" val="2173614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w/2 content">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6625652" y="1648919"/>
            <a:ext cx="4728148" cy="4512038"/>
          </a:xfrm>
          <a:prstGeom prst="rect">
            <a:avLst/>
          </a:prstGeom>
        </p:spPr>
        <p:txBody>
          <a:bodyPr/>
          <a:lstStyle>
            <a:lvl1pPr>
              <a:defRPr>
                <a:latin typeface="Segoe UI" panose="020B0502040204020203" pitchFamily="34" charset="0"/>
                <a:cs typeface="Segoe UI" panose="020B0502040204020203" pitchFamily="34" charset="0"/>
              </a:defRPr>
            </a:lvl1pPr>
          </a:lstStyle>
          <a:p>
            <a:pPr lvl="0"/>
            <a:r>
              <a:rPr lang="en-US" dirty="0"/>
              <a:t>Content should be written in Segoe UI. Font size should not be smaller than 18 point.  </a:t>
            </a:r>
          </a:p>
        </p:txBody>
      </p:sp>
      <p:cxnSp>
        <p:nvCxnSpPr>
          <p:cNvPr id="11" name="Straight Connector 10"/>
          <p:cNvCxnSpPr/>
          <p:nvPr/>
        </p:nvCxnSpPr>
        <p:spPr>
          <a:xfrm>
            <a:off x="838200" y="1394086"/>
            <a:ext cx="10515600" cy="0"/>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6086007" y="1648919"/>
            <a:ext cx="39973" cy="4512038"/>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sp>
        <p:nvSpPr>
          <p:cNvPr id="15" name="Content Placeholder 3"/>
          <p:cNvSpPr>
            <a:spLocks noGrp="1"/>
          </p:cNvSpPr>
          <p:nvPr>
            <p:ph sz="half" idx="10" hasCustomPrompt="1"/>
          </p:nvPr>
        </p:nvSpPr>
        <p:spPr>
          <a:xfrm>
            <a:off x="838200" y="1648919"/>
            <a:ext cx="4728148" cy="4512038"/>
          </a:xfrm>
          <a:prstGeom prst="rect">
            <a:avLst/>
          </a:prstGeom>
        </p:spPr>
        <p:txBody>
          <a:bodyPr/>
          <a:lstStyle>
            <a:lvl1pPr>
              <a:defRPr>
                <a:latin typeface="Segoe UI" panose="020B0502040204020203" pitchFamily="34" charset="0"/>
                <a:cs typeface="Segoe UI" panose="020B0502040204020203" pitchFamily="34" charset="0"/>
              </a:defRPr>
            </a:lvl1pPr>
          </a:lstStyle>
          <a:p>
            <a:pPr lvl="0"/>
            <a:r>
              <a:rPr lang="en-US" dirty="0"/>
              <a:t>Content should be written in Segoe UI. Font size should not be smaller than 18 point.  </a:t>
            </a:r>
          </a:p>
        </p:txBody>
      </p:sp>
      <p:sp>
        <p:nvSpPr>
          <p:cNvPr id="7" name="Title 1">
            <a:extLst>
              <a:ext uri="{FF2B5EF4-FFF2-40B4-BE49-F238E27FC236}">
                <a16:creationId xmlns:a16="http://schemas.microsoft.com/office/drawing/2014/main" id="{CD8789E3-DBB5-8079-F69B-EED6B10D31CB}"/>
              </a:ext>
            </a:extLst>
          </p:cNvPr>
          <p:cNvSpPr>
            <a:spLocks noGrp="1"/>
          </p:cNvSpPr>
          <p:nvPr>
            <p:ph type="title" hasCustomPrompt="1"/>
          </p:nvPr>
        </p:nvSpPr>
        <p:spPr>
          <a:xfrm>
            <a:off x="838200" y="745434"/>
            <a:ext cx="10515600" cy="648651"/>
          </a:xfrm>
          <a:prstGeom prst="rect">
            <a:avLst/>
          </a:prstGeom>
        </p:spPr>
        <p:txBody>
          <a:bodyPr>
            <a:normAutofit/>
          </a:bodyPr>
          <a:lstStyle>
            <a:lvl1pPr>
              <a:defRPr sz="4000" baseline="0">
                <a:solidFill>
                  <a:schemeClr val="tx1">
                    <a:lumMod val="75000"/>
                    <a:lumOff val="25000"/>
                  </a:schemeClr>
                </a:solidFill>
                <a:latin typeface="Segoe UI" panose="020B0502040204020203" pitchFamily="34" charset="0"/>
                <a:cs typeface="Segoe UI" panose="020B0502040204020203" pitchFamily="34" charset="0"/>
              </a:defRPr>
            </a:lvl1pPr>
          </a:lstStyle>
          <a:p>
            <a:r>
              <a:rPr lang="en-US" dirty="0"/>
              <a:t>Page Title (Segoe UI – 40)</a:t>
            </a:r>
          </a:p>
        </p:txBody>
      </p:sp>
    </p:spTree>
    <p:extLst>
      <p:ext uri="{BB962C8B-B14F-4D97-AF65-F5344CB8AC3E}">
        <p14:creationId xmlns:p14="http://schemas.microsoft.com/office/powerpoint/2010/main" val="2208121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ag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0">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hasCustomPrompt="1"/>
          </p:nvPr>
        </p:nvSpPr>
        <p:spPr>
          <a:xfrm>
            <a:off x="839788" y="2505075"/>
            <a:ext cx="5157787" cy="3684588"/>
          </a:xfrm>
          <a:prstGeom prst="rect">
            <a:avLst/>
          </a:prstGeom>
        </p:spPr>
        <p:txBody>
          <a:bodyPr/>
          <a:lstStyle>
            <a:lvl1pPr>
              <a:defRPr>
                <a:latin typeface="Segoe UI" panose="020B0502040204020203" pitchFamily="34" charset="0"/>
                <a:cs typeface="Segoe UI" panose="020B0502040204020203" pitchFamily="34" charset="0"/>
              </a:defRPr>
            </a:lvl1pPr>
          </a:lstStyle>
          <a:p>
            <a:pPr lvl="0"/>
            <a:r>
              <a:rPr lang="en-US" dirty="0"/>
              <a:t>Content should be written in Segoe UI. Font size should not to be smaller than 18 point.  </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0">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hasCustomPrompt="1"/>
          </p:nvPr>
        </p:nvSpPr>
        <p:spPr>
          <a:xfrm>
            <a:off x="6172200" y="2505075"/>
            <a:ext cx="5183188" cy="3684588"/>
          </a:xfrm>
          <a:prstGeom prst="rect">
            <a:avLst/>
          </a:prstGeom>
        </p:spPr>
        <p:txBody>
          <a:bodyPr/>
          <a:lstStyle>
            <a:lvl1pPr>
              <a:defRPr>
                <a:latin typeface="Segoe UI" panose="020B0502040204020203" pitchFamily="34" charset="0"/>
                <a:cs typeface="Segoe UI" panose="020B0502040204020203" pitchFamily="34" charset="0"/>
              </a:defRPr>
            </a:lvl1pPr>
          </a:lstStyle>
          <a:p>
            <a:pPr lvl="0"/>
            <a:r>
              <a:rPr lang="en-US" dirty="0"/>
              <a:t>Content should be written in Segoe UI Light. Font size should not to be smaller than 18 point.  </a:t>
            </a:r>
          </a:p>
        </p:txBody>
      </p:sp>
      <p:sp>
        <p:nvSpPr>
          <p:cNvPr id="10" name="Title 1"/>
          <p:cNvSpPr>
            <a:spLocks noGrp="1"/>
          </p:cNvSpPr>
          <p:nvPr>
            <p:ph type="title" hasCustomPrompt="1"/>
          </p:nvPr>
        </p:nvSpPr>
        <p:spPr>
          <a:xfrm>
            <a:off x="838200" y="745434"/>
            <a:ext cx="10515600" cy="648651"/>
          </a:xfrm>
          <a:prstGeom prst="rect">
            <a:avLst/>
          </a:prstGeom>
        </p:spPr>
        <p:txBody>
          <a:bodyPr>
            <a:normAutofit/>
          </a:bodyPr>
          <a:lstStyle>
            <a:lvl1pPr>
              <a:defRPr sz="4000" baseline="0">
                <a:solidFill>
                  <a:schemeClr val="tx1">
                    <a:lumMod val="75000"/>
                    <a:lumOff val="25000"/>
                  </a:schemeClr>
                </a:solidFill>
                <a:latin typeface="Segoe UI" panose="020B0502040204020203" pitchFamily="34" charset="0"/>
                <a:cs typeface="Segoe UI" panose="020B0502040204020203" pitchFamily="34" charset="0"/>
              </a:defRPr>
            </a:lvl1pPr>
          </a:lstStyle>
          <a:p>
            <a:r>
              <a:rPr lang="en-US" dirty="0"/>
              <a:t>Page Title (Segoe UI – 40)</a:t>
            </a:r>
          </a:p>
        </p:txBody>
      </p:sp>
      <p:cxnSp>
        <p:nvCxnSpPr>
          <p:cNvPr id="11" name="Straight Connector 10"/>
          <p:cNvCxnSpPr/>
          <p:nvPr/>
        </p:nvCxnSpPr>
        <p:spPr>
          <a:xfrm>
            <a:off x="838200" y="1394086"/>
            <a:ext cx="10515600" cy="0"/>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428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5616" y="4582697"/>
            <a:ext cx="10193313" cy="349068"/>
          </a:xfrm>
          <a:prstGeom prst="rect">
            <a:avLst/>
          </a:prstGeom>
        </p:spPr>
        <p:txBody>
          <a:bodyPr anchor="b">
            <a:noAutofit/>
          </a:bodyPr>
          <a:lstStyle>
            <a:lvl1pPr algn="l">
              <a:defRPr sz="2000" baseline="0">
                <a:latin typeface="Segoe UI Semibold" panose="020B0702040204020203" pitchFamily="34" charset="0"/>
              </a:defRPr>
            </a:lvl1pPr>
          </a:lstStyle>
          <a:p>
            <a:pPr lvl="0"/>
            <a:br>
              <a:rPr lang="en-US" dirty="0"/>
            </a:br>
            <a:r>
              <a:rPr lang="en-US" dirty="0"/>
              <a:t>Font for caption should be Segoe UI </a:t>
            </a:r>
            <a:r>
              <a:rPr lang="en-US" dirty="0" err="1"/>
              <a:t>Semibold</a:t>
            </a:r>
            <a:r>
              <a:rPr lang="en-US" dirty="0"/>
              <a:t>.</a:t>
            </a:r>
          </a:p>
        </p:txBody>
      </p:sp>
      <p:sp>
        <p:nvSpPr>
          <p:cNvPr id="3" name="Picture Placeholder 2"/>
          <p:cNvSpPr>
            <a:spLocks noGrp="1"/>
          </p:cNvSpPr>
          <p:nvPr>
            <p:ph type="pic" idx="1"/>
          </p:nvPr>
        </p:nvSpPr>
        <p:spPr>
          <a:xfrm>
            <a:off x="965617" y="342424"/>
            <a:ext cx="10193312" cy="4113290"/>
          </a:xfrm>
          <a:prstGeom prst="rect">
            <a:avLst/>
          </a:prstGeom>
        </p:spPr>
        <p:txBody>
          <a:bodyPr/>
          <a:lstStyle>
            <a:lvl1pPr marL="0" indent="0">
              <a:buNone/>
              <a:defRPr sz="3200">
                <a:solidFill>
                  <a:schemeClr val="tx1"/>
                </a:solidFill>
                <a:latin typeface="Segoe UI" panose="020B0502040204020203" pitchFamily="34" charset="0"/>
                <a:cs typeface="Segoe UI" panose="020B050204020402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944380" y="5058749"/>
            <a:ext cx="9233941" cy="1357042"/>
          </a:xfrm>
          <a:prstGeom prst="rect">
            <a:avLst/>
          </a:prstGeom>
        </p:spPr>
        <p:txBody>
          <a:bodyPr>
            <a:normAutofit/>
          </a:bodyPr>
          <a:lstStyle>
            <a:lvl1pPr marL="0" indent="0">
              <a:buNone/>
              <a:defRPr sz="1800">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Content should be written in Segoe UI. Font size should be at least 18 point.</a:t>
            </a:r>
          </a:p>
        </p:txBody>
      </p:sp>
    </p:spTree>
    <p:extLst>
      <p:ext uri="{BB962C8B-B14F-4D97-AF65-F5344CB8AC3E}">
        <p14:creationId xmlns:p14="http://schemas.microsoft.com/office/powerpoint/2010/main" val="2030174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Headin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54012"/>
            <a:ext cx="9867900" cy="753883"/>
          </a:xfrm>
          <a:prstGeom prst="rect">
            <a:avLst/>
          </a:prstGeom>
        </p:spPr>
      </p:pic>
      <p:sp>
        <p:nvSpPr>
          <p:cNvPr id="5" name="Text Placeholder 4"/>
          <p:cNvSpPr>
            <a:spLocks noGrp="1"/>
          </p:cNvSpPr>
          <p:nvPr>
            <p:ph type="body" sz="quarter" idx="10" hasCustomPrompt="1"/>
          </p:nvPr>
        </p:nvSpPr>
        <p:spPr>
          <a:xfrm>
            <a:off x="571499" y="2508690"/>
            <a:ext cx="8761343" cy="644525"/>
          </a:xfrm>
          <a:prstGeom prst="rect">
            <a:avLst/>
          </a:prstGeom>
        </p:spPr>
        <p:txBody>
          <a:bodyPr anchor="ctr" anchorCtr="0"/>
          <a:lstStyle>
            <a:lvl1pPr algn="l">
              <a:defRPr sz="4000" baseline="0">
                <a:solidFill>
                  <a:schemeClr val="bg1"/>
                </a:solidFill>
              </a:defRPr>
            </a:lvl1pPr>
          </a:lstStyle>
          <a:p>
            <a:pPr lvl="0"/>
            <a:r>
              <a:rPr lang="en-US" dirty="0"/>
              <a:t>SECTION HEADING</a:t>
            </a:r>
          </a:p>
        </p:txBody>
      </p:sp>
    </p:spTree>
    <p:extLst>
      <p:ext uri="{BB962C8B-B14F-4D97-AF65-F5344CB8AC3E}">
        <p14:creationId xmlns:p14="http://schemas.microsoft.com/office/powerpoint/2010/main" val="632061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w/1 content">
    <p:spTree>
      <p:nvGrpSpPr>
        <p:cNvPr id="1" name=""/>
        <p:cNvGrpSpPr/>
        <p:nvPr/>
      </p:nvGrpSpPr>
      <p:grpSpPr>
        <a:xfrm>
          <a:off x="0" y="0"/>
          <a:ext cx="0" cy="0"/>
          <a:chOff x="0" y="0"/>
          <a:chExt cx="0" cy="0"/>
        </a:xfrm>
      </p:grpSpPr>
      <p:cxnSp>
        <p:nvCxnSpPr>
          <p:cNvPr id="11" name="Straight Connector 10"/>
          <p:cNvCxnSpPr/>
          <p:nvPr/>
        </p:nvCxnSpPr>
        <p:spPr>
          <a:xfrm>
            <a:off x="838200" y="1394086"/>
            <a:ext cx="10515600" cy="0"/>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sz="quarter" idx="10" hasCustomPrompt="1"/>
          </p:nvPr>
        </p:nvSpPr>
        <p:spPr>
          <a:xfrm>
            <a:off x="838200" y="1784350"/>
            <a:ext cx="10515600" cy="4437063"/>
          </a:xfrm>
          <a:prstGeom prst="rect">
            <a:avLst/>
          </a:prstGeom>
        </p:spPr>
        <p:txBody>
          <a:bodyPr/>
          <a:lstStyle>
            <a:lvl1pPr>
              <a:defRPr sz="2400">
                <a:latin typeface="Segoe UI" panose="020B0502040204020203" pitchFamily="34" charset="0"/>
                <a:cs typeface="Segoe UI" panose="020B0502040204020203" pitchFamily="34" charset="0"/>
              </a:defRPr>
            </a:lvl1pPr>
          </a:lstStyle>
          <a:p>
            <a:pPr lvl="0"/>
            <a:r>
              <a:rPr lang="en-US" dirty="0"/>
              <a:t>Content should be written in Segoe UI. Font size should be 24 or 28 depending on amount of text. Font should not be smaller than 18 point.  </a:t>
            </a:r>
          </a:p>
        </p:txBody>
      </p:sp>
      <p:sp>
        <p:nvSpPr>
          <p:cNvPr id="5" name="Title 1">
            <a:extLst>
              <a:ext uri="{FF2B5EF4-FFF2-40B4-BE49-F238E27FC236}">
                <a16:creationId xmlns:a16="http://schemas.microsoft.com/office/drawing/2014/main" id="{0A4C05CB-ABCC-BB87-2C4A-C58BB69CAAB5}"/>
              </a:ext>
            </a:extLst>
          </p:cNvPr>
          <p:cNvSpPr>
            <a:spLocks noGrp="1"/>
          </p:cNvSpPr>
          <p:nvPr>
            <p:ph type="title" hasCustomPrompt="1"/>
          </p:nvPr>
        </p:nvSpPr>
        <p:spPr>
          <a:xfrm>
            <a:off x="838200" y="745434"/>
            <a:ext cx="10515600" cy="648651"/>
          </a:xfrm>
          <a:prstGeom prst="rect">
            <a:avLst/>
          </a:prstGeom>
        </p:spPr>
        <p:txBody>
          <a:bodyPr>
            <a:normAutofit/>
          </a:bodyPr>
          <a:lstStyle>
            <a:lvl1pPr>
              <a:defRPr sz="4000" baseline="0">
                <a:solidFill>
                  <a:schemeClr val="tx1">
                    <a:lumMod val="75000"/>
                    <a:lumOff val="25000"/>
                  </a:schemeClr>
                </a:solidFill>
                <a:latin typeface="Segoe UI" panose="020B0502040204020203" pitchFamily="34" charset="0"/>
                <a:cs typeface="Segoe UI" panose="020B0502040204020203" pitchFamily="34" charset="0"/>
              </a:defRPr>
            </a:lvl1pPr>
          </a:lstStyle>
          <a:p>
            <a:r>
              <a:rPr lang="en-US" dirty="0"/>
              <a:t>Page Title (Segoe UI – 40)</a:t>
            </a:r>
          </a:p>
        </p:txBody>
      </p:sp>
    </p:spTree>
    <p:extLst>
      <p:ext uri="{BB962C8B-B14F-4D97-AF65-F5344CB8AC3E}">
        <p14:creationId xmlns:p14="http://schemas.microsoft.com/office/powerpoint/2010/main" val="1035146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1.png"/><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77706" y="6662657"/>
            <a:ext cx="6514294" cy="202838"/>
          </a:xfrm>
          <a:prstGeom prst="rect">
            <a:avLst/>
          </a:prstGeom>
        </p:spPr>
      </p:pic>
      <p:sp>
        <p:nvSpPr>
          <p:cNvPr id="8" name="TextBox 7"/>
          <p:cNvSpPr txBox="1"/>
          <p:nvPr/>
        </p:nvSpPr>
        <p:spPr>
          <a:xfrm>
            <a:off x="7088072" y="6639701"/>
            <a:ext cx="3469216" cy="246221"/>
          </a:xfrm>
          <a:prstGeom prst="rect">
            <a:avLst/>
          </a:prstGeom>
          <a:noFill/>
        </p:spPr>
        <p:txBody>
          <a:bodyPr wrap="square" rtlCol="0">
            <a:spAutoFit/>
          </a:bodyPr>
          <a:lstStyle/>
          <a:p>
            <a:pPr algn="r"/>
            <a:r>
              <a:rPr lang="en-US" sz="1000" spc="1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GEORGIA DEPARTMENT OF PUBLIC HEALTH</a:t>
            </a:r>
          </a:p>
        </p:txBody>
      </p:sp>
    </p:spTree>
    <p:extLst>
      <p:ext uri="{BB962C8B-B14F-4D97-AF65-F5344CB8AC3E}">
        <p14:creationId xmlns:p14="http://schemas.microsoft.com/office/powerpoint/2010/main" val="117502763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686" r:id="rId3"/>
    <p:sldLayoutId id="2147483708" r:id="rId4"/>
    <p:sldLayoutId id="2147483665" r:id="rId5"/>
    <p:sldLayoutId id="2147483678" r:id="rId6"/>
    <p:sldLayoutId id="2147483670" r:id="rId7"/>
  </p:sldLayoutIdLst>
  <p:txStyles>
    <p:titleStyle>
      <a:lvl1pPr algn="l" defTabSz="914400" rtl="0" eaLnBrk="1" latinLnBrk="0" hangingPunct="1">
        <a:lnSpc>
          <a:spcPct val="90000"/>
        </a:lnSpc>
        <a:spcBef>
          <a:spcPct val="0"/>
        </a:spcBef>
        <a:buNone/>
        <a:defRPr sz="4000" kern="1200" baseline="0">
          <a:solidFill>
            <a:schemeClr val="tx1">
              <a:lumMod val="75000"/>
              <a:lumOff val="25000"/>
            </a:schemeClr>
          </a:solidFill>
          <a:latin typeface="Segoe UI Light" panose="020B0502040204020203"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Segoe UI Ligh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77706" y="6662657"/>
            <a:ext cx="6514294" cy="202838"/>
          </a:xfrm>
          <a:prstGeom prst="rect">
            <a:avLst/>
          </a:prstGeom>
        </p:spPr>
      </p:pic>
      <p:sp>
        <p:nvSpPr>
          <p:cNvPr id="8" name="TextBox 7"/>
          <p:cNvSpPr txBox="1"/>
          <p:nvPr/>
        </p:nvSpPr>
        <p:spPr>
          <a:xfrm>
            <a:off x="7088072" y="6639701"/>
            <a:ext cx="3469216" cy="246221"/>
          </a:xfrm>
          <a:prstGeom prst="rect">
            <a:avLst/>
          </a:prstGeom>
          <a:noFill/>
        </p:spPr>
        <p:txBody>
          <a:bodyPr wrap="square" rtlCol="0">
            <a:spAutoFit/>
          </a:bodyPr>
          <a:lstStyle/>
          <a:p>
            <a:pPr algn="r"/>
            <a:r>
              <a:rPr lang="en-US" sz="1000" spc="1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GEORGIA DEPARTMENT OF PUBLIC HEALTH</a:t>
            </a:r>
          </a:p>
        </p:txBody>
      </p:sp>
    </p:spTree>
    <p:extLst>
      <p:ext uri="{BB962C8B-B14F-4D97-AF65-F5344CB8AC3E}">
        <p14:creationId xmlns:p14="http://schemas.microsoft.com/office/powerpoint/2010/main" val="394559261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Lst>
  <p:txStyles>
    <p:titleStyle>
      <a:lvl1pPr algn="l" defTabSz="914400" rtl="0" eaLnBrk="1" latinLnBrk="0" hangingPunct="1">
        <a:lnSpc>
          <a:spcPct val="90000"/>
        </a:lnSpc>
        <a:spcBef>
          <a:spcPct val="0"/>
        </a:spcBef>
        <a:buNone/>
        <a:defRPr sz="4000" kern="1200" baseline="0">
          <a:solidFill>
            <a:schemeClr val="tx1">
              <a:lumMod val="75000"/>
              <a:lumOff val="25000"/>
            </a:schemeClr>
          </a:solidFill>
          <a:latin typeface="Segoe UI Light" panose="020B0502040204020203"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Segoe UI Ligh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77706" y="6662657"/>
            <a:ext cx="6514294" cy="202838"/>
          </a:xfrm>
          <a:prstGeom prst="rect">
            <a:avLst/>
          </a:prstGeom>
        </p:spPr>
      </p:pic>
      <p:sp>
        <p:nvSpPr>
          <p:cNvPr id="8" name="TextBox 7"/>
          <p:cNvSpPr txBox="1"/>
          <p:nvPr/>
        </p:nvSpPr>
        <p:spPr>
          <a:xfrm>
            <a:off x="7088072" y="6639701"/>
            <a:ext cx="3469216" cy="246221"/>
          </a:xfrm>
          <a:prstGeom prst="rect">
            <a:avLst/>
          </a:prstGeom>
          <a:noFill/>
        </p:spPr>
        <p:txBody>
          <a:bodyPr wrap="square" rtlCol="0">
            <a:spAutoFit/>
          </a:bodyPr>
          <a:lstStyle/>
          <a:p>
            <a:pPr algn="r"/>
            <a:r>
              <a:rPr lang="en-US" sz="1000" spc="1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GEORGIA DEPARTMENT OF PUBLIC HEALTH</a:t>
            </a:r>
          </a:p>
        </p:txBody>
      </p:sp>
    </p:spTree>
    <p:extLst>
      <p:ext uri="{BB962C8B-B14F-4D97-AF65-F5344CB8AC3E}">
        <p14:creationId xmlns:p14="http://schemas.microsoft.com/office/powerpoint/2010/main" val="452619410"/>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Lst>
  <p:transition spd="slow">
    <p:randomBar dir="vert"/>
  </p:transition>
  <p:txStyles>
    <p:titleStyle>
      <a:lvl1pPr algn="l" defTabSz="914400" rtl="0" eaLnBrk="1" latinLnBrk="0" hangingPunct="1">
        <a:lnSpc>
          <a:spcPct val="90000"/>
        </a:lnSpc>
        <a:spcBef>
          <a:spcPct val="0"/>
        </a:spcBef>
        <a:buNone/>
        <a:defRPr sz="4000" kern="1200" baseline="0">
          <a:solidFill>
            <a:schemeClr val="tx1">
              <a:lumMod val="75000"/>
              <a:lumOff val="25000"/>
            </a:schemeClr>
          </a:solidFill>
          <a:latin typeface="Segoe UI Light" panose="020B0502040204020203"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Segoe UI Ligh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3.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chart" Target="../charts/chart10.xml"/><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399" y="1664042"/>
            <a:ext cx="10118125" cy="784941"/>
          </a:xfrm>
        </p:spPr>
        <p:txBody>
          <a:bodyPr>
            <a:noAutofit/>
          </a:bodyPr>
          <a:lstStyle/>
          <a:p>
            <a:br>
              <a:rPr lang="en-US" dirty="0"/>
            </a:br>
            <a:br>
              <a:rPr lang="en-US" dirty="0"/>
            </a:br>
            <a:br>
              <a:rPr lang="en-US" dirty="0"/>
            </a:br>
            <a:r>
              <a:rPr lang="en-US" dirty="0"/>
              <a:t>Babies Can’t Wait – Part C Early Intervention</a:t>
            </a:r>
          </a:p>
        </p:txBody>
      </p:sp>
      <p:sp>
        <p:nvSpPr>
          <p:cNvPr id="3" name="Text Placeholder 2"/>
          <p:cNvSpPr>
            <a:spLocks noGrp="1"/>
          </p:cNvSpPr>
          <p:nvPr>
            <p:ph type="body" sz="quarter" idx="10"/>
          </p:nvPr>
        </p:nvSpPr>
        <p:spPr>
          <a:xfrm>
            <a:off x="66260" y="2564588"/>
            <a:ext cx="9395791" cy="577143"/>
          </a:xfrm>
        </p:spPr>
        <p:txBody>
          <a:bodyPr/>
          <a:lstStyle/>
          <a:p>
            <a:r>
              <a:rPr lang="en-US" sz="3600" dirty="0"/>
              <a:t>FFY22 Annual Performance Report (APR) Data</a:t>
            </a:r>
          </a:p>
        </p:txBody>
      </p:sp>
      <p:sp>
        <p:nvSpPr>
          <p:cNvPr id="4" name="Text Placeholder 3"/>
          <p:cNvSpPr>
            <a:spLocks noGrp="1"/>
          </p:cNvSpPr>
          <p:nvPr>
            <p:ph type="body" sz="quarter" idx="12"/>
          </p:nvPr>
        </p:nvSpPr>
        <p:spPr/>
        <p:txBody>
          <a:bodyPr/>
          <a:lstStyle/>
          <a:p>
            <a:endParaRPr lang="en-US" dirty="0"/>
          </a:p>
        </p:txBody>
      </p:sp>
      <p:sp>
        <p:nvSpPr>
          <p:cNvPr id="5" name="Text Placeholder 4"/>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1828041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815CE5-8549-4DE3-91E0-C64154B30ED1}"/>
              </a:ext>
            </a:extLst>
          </p:cNvPr>
          <p:cNvSpPr>
            <a:spLocks noGrp="1"/>
          </p:cNvSpPr>
          <p:nvPr>
            <p:ph type="title"/>
          </p:nvPr>
        </p:nvSpPr>
        <p:spPr/>
        <p:txBody>
          <a:bodyPr/>
          <a:lstStyle/>
          <a:p>
            <a:r>
              <a:rPr lang="en-US" dirty="0"/>
              <a:t>Indicator 3A: Positive social-emotional skills</a:t>
            </a:r>
          </a:p>
        </p:txBody>
      </p:sp>
      <p:pic>
        <p:nvPicPr>
          <p:cNvPr id="6" name="Picture 5">
            <a:extLst>
              <a:ext uri="{FF2B5EF4-FFF2-40B4-BE49-F238E27FC236}">
                <a16:creationId xmlns:a16="http://schemas.microsoft.com/office/drawing/2014/main" id="{7EE02585-F1F3-4DA0-AD1F-423DEF0B2F54}"/>
              </a:ext>
            </a:extLst>
          </p:cNvPr>
          <p:cNvPicPr/>
          <p:nvPr/>
        </p:nvPicPr>
        <p:blipFill>
          <a:blip r:embed="rId2"/>
          <a:stretch>
            <a:fillRect/>
          </a:stretch>
        </p:blipFill>
        <p:spPr>
          <a:xfrm>
            <a:off x="6758605" y="4049515"/>
            <a:ext cx="5123180" cy="2242820"/>
          </a:xfrm>
          <a:prstGeom prst="rect">
            <a:avLst/>
          </a:prstGeom>
        </p:spPr>
      </p:pic>
      <p:pic>
        <p:nvPicPr>
          <p:cNvPr id="2" name="Picture 1">
            <a:extLst>
              <a:ext uri="{FF2B5EF4-FFF2-40B4-BE49-F238E27FC236}">
                <a16:creationId xmlns:a16="http://schemas.microsoft.com/office/drawing/2014/main" id="{E3177D0E-BD4A-4B94-ADF5-B65461A09D88}"/>
              </a:ext>
            </a:extLst>
          </p:cNvPr>
          <p:cNvPicPr>
            <a:picLocks noChangeAspect="1"/>
          </p:cNvPicPr>
          <p:nvPr/>
        </p:nvPicPr>
        <p:blipFill>
          <a:blip r:embed="rId3"/>
          <a:stretch>
            <a:fillRect/>
          </a:stretch>
        </p:blipFill>
        <p:spPr>
          <a:xfrm>
            <a:off x="278292" y="1992669"/>
            <a:ext cx="6362700" cy="3829050"/>
          </a:xfrm>
          <a:prstGeom prst="rect">
            <a:avLst/>
          </a:prstGeom>
        </p:spPr>
      </p:pic>
      <p:pic>
        <p:nvPicPr>
          <p:cNvPr id="4" name="Picture 3">
            <a:extLst>
              <a:ext uri="{FF2B5EF4-FFF2-40B4-BE49-F238E27FC236}">
                <a16:creationId xmlns:a16="http://schemas.microsoft.com/office/drawing/2014/main" id="{AC57F242-891C-41FA-AED0-D6FDE5DC685C}"/>
              </a:ext>
            </a:extLst>
          </p:cNvPr>
          <p:cNvPicPr>
            <a:picLocks noChangeAspect="1"/>
          </p:cNvPicPr>
          <p:nvPr/>
        </p:nvPicPr>
        <p:blipFill>
          <a:blip r:embed="rId4"/>
          <a:stretch>
            <a:fillRect/>
          </a:stretch>
        </p:blipFill>
        <p:spPr>
          <a:xfrm>
            <a:off x="6798360" y="1448539"/>
            <a:ext cx="5076825" cy="2181225"/>
          </a:xfrm>
          <a:prstGeom prst="rect">
            <a:avLst/>
          </a:prstGeom>
        </p:spPr>
      </p:pic>
      <p:sp>
        <p:nvSpPr>
          <p:cNvPr id="5" name="TextBox 4">
            <a:extLst>
              <a:ext uri="{FF2B5EF4-FFF2-40B4-BE49-F238E27FC236}">
                <a16:creationId xmlns:a16="http://schemas.microsoft.com/office/drawing/2014/main" id="{72248D23-0BA1-44D4-8851-8B19C773D47D}"/>
              </a:ext>
            </a:extLst>
          </p:cNvPr>
          <p:cNvSpPr txBox="1"/>
          <p:nvPr/>
        </p:nvSpPr>
        <p:spPr>
          <a:xfrm>
            <a:off x="7023648" y="3643016"/>
            <a:ext cx="4545495" cy="369332"/>
          </a:xfrm>
          <a:prstGeom prst="rect">
            <a:avLst/>
          </a:prstGeom>
          <a:noFill/>
        </p:spPr>
        <p:txBody>
          <a:bodyPr wrap="square" rtlCol="0">
            <a:spAutoFit/>
          </a:bodyPr>
          <a:lstStyle/>
          <a:p>
            <a:pPr algn="ctr"/>
            <a:r>
              <a:rPr lang="en-US" dirty="0">
                <a:latin typeface="Segoe UI" panose="020B0502040204020203" pitchFamily="34" charset="0"/>
                <a:cs typeface="Segoe UI" panose="020B0502040204020203" pitchFamily="34" charset="0"/>
              </a:rPr>
              <a:t>*Summary Statement 1 State Target: 85%</a:t>
            </a:r>
          </a:p>
        </p:txBody>
      </p:sp>
      <p:sp>
        <p:nvSpPr>
          <p:cNvPr id="7" name="Rectangle 6">
            <a:extLst>
              <a:ext uri="{FF2B5EF4-FFF2-40B4-BE49-F238E27FC236}">
                <a16:creationId xmlns:a16="http://schemas.microsoft.com/office/drawing/2014/main" id="{E5EE75E0-8F20-44D9-8596-66DBE19CF7F6}"/>
              </a:ext>
            </a:extLst>
          </p:cNvPr>
          <p:cNvSpPr/>
          <p:nvPr/>
        </p:nvSpPr>
        <p:spPr>
          <a:xfrm>
            <a:off x="7133817" y="6304690"/>
            <a:ext cx="4346254" cy="369332"/>
          </a:xfrm>
          <a:prstGeom prst="rect">
            <a:avLst/>
          </a:prstGeom>
        </p:spPr>
        <p:txBody>
          <a:bodyPr wrap="none">
            <a:spAutoFit/>
          </a:bodyPr>
          <a:lstStyle/>
          <a:p>
            <a:r>
              <a:rPr lang="en-US" dirty="0">
                <a:solidFill>
                  <a:srgbClr val="000000"/>
                </a:solidFill>
                <a:latin typeface="Segoe UI" panose="020B0502040204020203" pitchFamily="34" charset="0"/>
                <a:ea typeface="Segoe UI" panose="020B0502040204020203" pitchFamily="34" charset="0"/>
              </a:rPr>
              <a:t>*Summary Statement 2 State Target: 65%</a:t>
            </a:r>
            <a:endParaRPr lang="en-US" dirty="0"/>
          </a:p>
        </p:txBody>
      </p:sp>
      <p:sp>
        <p:nvSpPr>
          <p:cNvPr id="14" name="TextBox 13">
            <a:extLst>
              <a:ext uri="{FF2B5EF4-FFF2-40B4-BE49-F238E27FC236}">
                <a16:creationId xmlns:a16="http://schemas.microsoft.com/office/drawing/2014/main" id="{4CD92634-AE29-49B9-BA8C-46E1E0DE34DA}"/>
              </a:ext>
            </a:extLst>
          </p:cNvPr>
          <p:cNvSpPr txBox="1"/>
          <p:nvPr/>
        </p:nvSpPr>
        <p:spPr>
          <a:xfrm>
            <a:off x="5434524" y="3708845"/>
            <a:ext cx="1075460" cy="707886"/>
          </a:xfrm>
          <a:prstGeom prst="rect">
            <a:avLst/>
          </a:prstGeom>
          <a:solidFill>
            <a:schemeClr val="accent1"/>
          </a:solidFill>
        </p:spPr>
        <p:txBody>
          <a:bodyPr wrap="square" rtlCol="0">
            <a:spAutoFit/>
          </a:bodyPr>
          <a:lstStyle/>
          <a:p>
            <a:pPr algn="ctr"/>
            <a:r>
              <a:rPr lang="en-US" sz="2000" b="1" dirty="0">
                <a:solidFill>
                  <a:schemeClr val="bg1"/>
                </a:solidFill>
              </a:rPr>
              <a:t>1,386 (28.5%)</a:t>
            </a:r>
          </a:p>
        </p:txBody>
      </p:sp>
      <p:sp>
        <p:nvSpPr>
          <p:cNvPr id="15" name="TextBox 14">
            <a:extLst>
              <a:ext uri="{FF2B5EF4-FFF2-40B4-BE49-F238E27FC236}">
                <a16:creationId xmlns:a16="http://schemas.microsoft.com/office/drawing/2014/main" id="{CC7D9E83-66FF-4F3C-AAAC-9D511BE87466}"/>
              </a:ext>
            </a:extLst>
          </p:cNvPr>
          <p:cNvSpPr txBox="1"/>
          <p:nvPr/>
        </p:nvSpPr>
        <p:spPr>
          <a:xfrm>
            <a:off x="4292804" y="3708845"/>
            <a:ext cx="1075460" cy="707886"/>
          </a:xfrm>
          <a:prstGeom prst="rect">
            <a:avLst/>
          </a:prstGeom>
          <a:solidFill>
            <a:schemeClr val="accent1"/>
          </a:solidFill>
        </p:spPr>
        <p:txBody>
          <a:bodyPr wrap="square" rtlCol="0">
            <a:spAutoFit/>
          </a:bodyPr>
          <a:lstStyle/>
          <a:p>
            <a:pPr algn="ctr"/>
            <a:r>
              <a:rPr lang="en-US" sz="2000" b="1" dirty="0">
                <a:solidFill>
                  <a:schemeClr val="bg1"/>
                </a:solidFill>
              </a:rPr>
              <a:t>1,802 (34.4%)</a:t>
            </a:r>
          </a:p>
        </p:txBody>
      </p:sp>
      <p:sp>
        <p:nvSpPr>
          <p:cNvPr id="16" name="TextBox 15">
            <a:extLst>
              <a:ext uri="{FF2B5EF4-FFF2-40B4-BE49-F238E27FC236}">
                <a16:creationId xmlns:a16="http://schemas.microsoft.com/office/drawing/2014/main" id="{1A08747D-F1CC-49B5-A1CF-073F59A7949B}"/>
              </a:ext>
            </a:extLst>
          </p:cNvPr>
          <p:cNvSpPr txBox="1"/>
          <p:nvPr/>
        </p:nvSpPr>
        <p:spPr>
          <a:xfrm>
            <a:off x="3099731" y="3708845"/>
            <a:ext cx="1075460" cy="707886"/>
          </a:xfrm>
          <a:prstGeom prst="rect">
            <a:avLst/>
          </a:prstGeom>
          <a:solidFill>
            <a:schemeClr val="accent1"/>
          </a:solidFill>
        </p:spPr>
        <p:txBody>
          <a:bodyPr wrap="square" rtlCol="0">
            <a:spAutoFit/>
          </a:bodyPr>
          <a:lstStyle/>
          <a:p>
            <a:pPr algn="ctr"/>
            <a:r>
              <a:rPr lang="en-US" sz="2000" b="1" dirty="0">
                <a:solidFill>
                  <a:schemeClr val="bg1"/>
                </a:solidFill>
              </a:rPr>
              <a:t>1,109 (23%)</a:t>
            </a:r>
          </a:p>
        </p:txBody>
      </p:sp>
      <p:sp>
        <p:nvSpPr>
          <p:cNvPr id="17" name="TextBox 16">
            <a:extLst>
              <a:ext uri="{FF2B5EF4-FFF2-40B4-BE49-F238E27FC236}">
                <a16:creationId xmlns:a16="http://schemas.microsoft.com/office/drawing/2014/main" id="{2310FA27-F40B-4D69-B474-B8406F80C1D5}"/>
              </a:ext>
            </a:extLst>
          </p:cNvPr>
          <p:cNvSpPr txBox="1"/>
          <p:nvPr/>
        </p:nvSpPr>
        <p:spPr>
          <a:xfrm>
            <a:off x="1984514" y="3706649"/>
            <a:ext cx="1075460" cy="707886"/>
          </a:xfrm>
          <a:prstGeom prst="rect">
            <a:avLst/>
          </a:prstGeom>
          <a:solidFill>
            <a:schemeClr val="accent1"/>
          </a:solidFill>
        </p:spPr>
        <p:txBody>
          <a:bodyPr wrap="square" rtlCol="0">
            <a:spAutoFit/>
          </a:bodyPr>
          <a:lstStyle/>
          <a:p>
            <a:pPr algn="ctr"/>
            <a:r>
              <a:rPr lang="en-US" sz="2000" b="1" dirty="0">
                <a:solidFill>
                  <a:schemeClr val="bg1"/>
                </a:solidFill>
              </a:rPr>
              <a:t>696 (13.9%)</a:t>
            </a:r>
          </a:p>
        </p:txBody>
      </p:sp>
      <p:sp>
        <p:nvSpPr>
          <p:cNvPr id="18" name="TextBox 17">
            <a:extLst>
              <a:ext uri="{FF2B5EF4-FFF2-40B4-BE49-F238E27FC236}">
                <a16:creationId xmlns:a16="http://schemas.microsoft.com/office/drawing/2014/main" id="{D1160258-F730-48F3-A25A-F24B2A5B920D}"/>
              </a:ext>
            </a:extLst>
          </p:cNvPr>
          <p:cNvSpPr txBox="1"/>
          <p:nvPr/>
        </p:nvSpPr>
        <p:spPr>
          <a:xfrm>
            <a:off x="694719" y="3706649"/>
            <a:ext cx="1075460" cy="707886"/>
          </a:xfrm>
          <a:prstGeom prst="rect">
            <a:avLst/>
          </a:prstGeom>
          <a:solidFill>
            <a:schemeClr val="accent1"/>
          </a:solidFill>
        </p:spPr>
        <p:txBody>
          <a:bodyPr wrap="square" rtlCol="0">
            <a:spAutoFit/>
          </a:bodyPr>
          <a:lstStyle/>
          <a:p>
            <a:pPr algn="ctr"/>
            <a:r>
              <a:rPr lang="en-US" sz="2000" b="1" dirty="0">
                <a:solidFill>
                  <a:schemeClr val="bg1"/>
                </a:solidFill>
              </a:rPr>
              <a:t>26 (0.3%)</a:t>
            </a:r>
          </a:p>
        </p:txBody>
      </p:sp>
      <p:graphicFrame>
        <p:nvGraphicFramePr>
          <p:cNvPr id="21" name="Chart 20">
            <a:extLst>
              <a:ext uri="{FF2B5EF4-FFF2-40B4-BE49-F238E27FC236}">
                <a16:creationId xmlns:a16="http://schemas.microsoft.com/office/drawing/2014/main" id="{74520900-22A1-4835-BFEC-CE9AEAA81384}"/>
              </a:ext>
            </a:extLst>
          </p:cNvPr>
          <p:cNvGraphicFramePr/>
          <p:nvPr>
            <p:extLst>
              <p:ext uri="{D42A27DB-BD31-4B8C-83A1-F6EECF244321}">
                <p14:modId xmlns:p14="http://schemas.microsoft.com/office/powerpoint/2010/main" val="3923408843"/>
              </p:ext>
            </p:extLst>
          </p:nvPr>
        </p:nvGraphicFramePr>
        <p:xfrm>
          <a:off x="9515057" y="1448538"/>
          <a:ext cx="2360127" cy="2181225"/>
        </p:xfrm>
        <a:graphic>
          <a:graphicData uri="http://schemas.openxmlformats.org/drawingml/2006/chart">
            <c:chart xmlns:c="http://schemas.openxmlformats.org/drawingml/2006/chart" xmlns:r="http://schemas.openxmlformats.org/officeDocument/2006/relationships" r:id="rId5"/>
          </a:graphicData>
        </a:graphic>
      </p:graphicFrame>
      <p:sp>
        <p:nvSpPr>
          <p:cNvPr id="22" name="TextBox 21">
            <a:extLst>
              <a:ext uri="{FF2B5EF4-FFF2-40B4-BE49-F238E27FC236}">
                <a16:creationId xmlns:a16="http://schemas.microsoft.com/office/drawing/2014/main" id="{E02F2397-5B15-4190-8FAB-C77F26FB5E4B}"/>
              </a:ext>
            </a:extLst>
          </p:cNvPr>
          <p:cNvSpPr txBox="1"/>
          <p:nvPr/>
        </p:nvSpPr>
        <p:spPr>
          <a:xfrm>
            <a:off x="9450453" y="1957389"/>
            <a:ext cx="850421" cy="369332"/>
          </a:xfrm>
          <a:prstGeom prst="rect">
            <a:avLst/>
          </a:prstGeom>
          <a:noFill/>
        </p:spPr>
        <p:txBody>
          <a:bodyPr wrap="square" rtlCol="0">
            <a:spAutoFit/>
          </a:bodyPr>
          <a:lstStyle/>
          <a:p>
            <a:pPr algn="ctr"/>
            <a:r>
              <a:rPr lang="en-US" b="1" dirty="0">
                <a:solidFill>
                  <a:schemeClr val="bg1"/>
                </a:solidFill>
              </a:rPr>
              <a:t>80.1%</a:t>
            </a:r>
          </a:p>
        </p:txBody>
      </p:sp>
      <p:graphicFrame>
        <p:nvGraphicFramePr>
          <p:cNvPr id="23" name="Chart 22">
            <a:extLst>
              <a:ext uri="{FF2B5EF4-FFF2-40B4-BE49-F238E27FC236}">
                <a16:creationId xmlns:a16="http://schemas.microsoft.com/office/drawing/2014/main" id="{DF68BCDE-B51E-4D97-BD01-529AD76D2D73}"/>
              </a:ext>
            </a:extLst>
          </p:cNvPr>
          <p:cNvGraphicFramePr/>
          <p:nvPr>
            <p:extLst>
              <p:ext uri="{D42A27DB-BD31-4B8C-83A1-F6EECF244321}">
                <p14:modId xmlns:p14="http://schemas.microsoft.com/office/powerpoint/2010/main" val="3708352132"/>
              </p:ext>
            </p:extLst>
          </p:nvPr>
        </p:nvGraphicFramePr>
        <p:xfrm>
          <a:off x="6758605" y="4049514"/>
          <a:ext cx="2592250" cy="2235679"/>
        </p:xfrm>
        <a:graphic>
          <a:graphicData uri="http://schemas.openxmlformats.org/drawingml/2006/chart">
            <c:chart xmlns:c="http://schemas.openxmlformats.org/drawingml/2006/chart" xmlns:r="http://schemas.openxmlformats.org/officeDocument/2006/relationships" r:id="rId6"/>
          </a:graphicData>
        </a:graphic>
      </p:graphicFrame>
      <p:sp>
        <p:nvSpPr>
          <p:cNvPr id="24" name="TextBox 23">
            <a:extLst>
              <a:ext uri="{FF2B5EF4-FFF2-40B4-BE49-F238E27FC236}">
                <a16:creationId xmlns:a16="http://schemas.microsoft.com/office/drawing/2014/main" id="{181C823E-3270-454F-925D-580D80DAA6CA}"/>
              </a:ext>
            </a:extLst>
          </p:cNvPr>
          <p:cNvSpPr txBox="1"/>
          <p:nvPr/>
        </p:nvSpPr>
        <p:spPr>
          <a:xfrm>
            <a:off x="6773513" y="4552951"/>
            <a:ext cx="825154" cy="369332"/>
          </a:xfrm>
          <a:prstGeom prst="rect">
            <a:avLst/>
          </a:prstGeom>
          <a:noFill/>
        </p:spPr>
        <p:txBody>
          <a:bodyPr wrap="square" rtlCol="0">
            <a:spAutoFit/>
          </a:bodyPr>
          <a:lstStyle/>
          <a:p>
            <a:pPr algn="ctr"/>
            <a:r>
              <a:rPr lang="en-US" b="1" dirty="0">
                <a:solidFill>
                  <a:schemeClr val="bg1"/>
                </a:solidFill>
              </a:rPr>
              <a:t>62.9%</a:t>
            </a:r>
          </a:p>
        </p:txBody>
      </p:sp>
    </p:spTree>
    <p:extLst>
      <p:ext uri="{BB962C8B-B14F-4D97-AF65-F5344CB8AC3E}">
        <p14:creationId xmlns:p14="http://schemas.microsoft.com/office/powerpoint/2010/main" val="288027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073BD3F-1217-4997-88B3-B0331420E114}"/>
              </a:ext>
            </a:extLst>
          </p:cNvPr>
          <p:cNvPicPr>
            <a:picLocks noChangeAspect="1"/>
          </p:cNvPicPr>
          <p:nvPr/>
        </p:nvPicPr>
        <p:blipFill>
          <a:blip r:embed="rId2"/>
          <a:stretch>
            <a:fillRect/>
          </a:stretch>
        </p:blipFill>
        <p:spPr>
          <a:xfrm>
            <a:off x="6718848" y="4056642"/>
            <a:ext cx="4996271" cy="2228552"/>
          </a:xfrm>
          <a:prstGeom prst="rect">
            <a:avLst/>
          </a:prstGeom>
        </p:spPr>
      </p:pic>
      <p:pic>
        <p:nvPicPr>
          <p:cNvPr id="8" name="Picture 7">
            <a:extLst>
              <a:ext uri="{FF2B5EF4-FFF2-40B4-BE49-F238E27FC236}">
                <a16:creationId xmlns:a16="http://schemas.microsoft.com/office/drawing/2014/main" id="{99C4F85F-FD44-4748-8DCE-3E156E4437C6}"/>
              </a:ext>
            </a:extLst>
          </p:cNvPr>
          <p:cNvPicPr>
            <a:picLocks noChangeAspect="1"/>
          </p:cNvPicPr>
          <p:nvPr/>
        </p:nvPicPr>
        <p:blipFill>
          <a:blip r:embed="rId3"/>
          <a:stretch>
            <a:fillRect/>
          </a:stretch>
        </p:blipFill>
        <p:spPr>
          <a:xfrm>
            <a:off x="225287" y="2017990"/>
            <a:ext cx="6206343" cy="3695912"/>
          </a:xfrm>
          <a:prstGeom prst="rect">
            <a:avLst/>
          </a:prstGeom>
        </p:spPr>
      </p:pic>
      <p:sp>
        <p:nvSpPr>
          <p:cNvPr id="3" name="Title 2">
            <a:extLst>
              <a:ext uri="{FF2B5EF4-FFF2-40B4-BE49-F238E27FC236}">
                <a16:creationId xmlns:a16="http://schemas.microsoft.com/office/drawing/2014/main" id="{AE815CE5-8549-4DE3-91E0-C64154B30ED1}"/>
              </a:ext>
            </a:extLst>
          </p:cNvPr>
          <p:cNvSpPr>
            <a:spLocks noGrp="1"/>
          </p:cNvSpPr>
          <p:nvPr>
            <p:ph type="title"/>
          </p:nvPr>
        </p:nvSpPr>
        <p:spPr/>
        <p:txBody>
          <a:bodyPr>
            <a:noAutofit/>
          </a:bodyPr>
          <a:lstStyle/>
          <a:p>
            <a:r>
              <a:rPr lang="en-US" sz="3400" dirty="0"/>
              <a:t>Indicator 3B: Acquisition &amp; use of knowledge &amp; skills</a:t>
            </a:r>
          </a:p>
        </p:txBody>
      </p:sp>
      <p:sp>
        <p:nvSpPr>
          <p:cNvPr id="5" name="TextBox 4">
            <a:extLst>
              <a:ext uri="{FF2B5EF4-FFF2-40B4-BE49-F238E27FC236}">
                <a16:creationId xmlns:a16="http://schemas.microsoft.com/office/drawing/2014/main" id="{72248D23-0BA1-44D4-8851-8B19C773D47D}"/>
              </a:ext>
            </a:extLst>
          </p:cNvPr>
          <p:cNvSpPr txBox="1"/>
          <p:nvPr/>
        </p:nvSpPr>
        <p:spPr>
          <a:xfrm>
            <a:off x="6944137" y="3656268"/>
            <a:ext cx="4545495" cy="369332"/>
          </a:xfrm>
          <a:prstGeom prst="rect">
            <a:avLst/>
          </a:prstGeom>
          <a:noFill/>
        </p:spPr>
        <p:txBody>
          <a:bodyPr wrap="square" rtlCol="0">
            <a:spAutoFit/>
          </a:bodyPr>
          <a:lstStyle/>
          <a:p>
            <a:pPr algn="ctr"/>
            <a:r>
              <a:rPr lang="en-US" dirty="0">
                <a:latin typeface="Segoe UI" panose="020B0502040204020203" pitchFamily="34" charset="0"/>
                <a:cs typeface="Segoe UI" panose="020B0502040204020203" pitchFamily="34" charset="0"/>
              </a:rPr>
              <a:t>*Summary Statement 1 State Target: 87.5%</a:t>
            </a:r>
          </a:p>
        </p:txBody>
      </p:sp>
      <p:sp>
        <p:nvSpPr>
          <p:cNvPr id="7" name="Rectangle 6">
            <a:extLst>
              <a:ext uri="{FF2B5EF4-FFF2-40B4-BE49-F238E27FC236}">
                <a16:creationId xmlns:a16="http://schemas.microsoft.com/office/drawing/2014/main" id="{E5EE75E0-8F20-44D9-8596-66DBE19CF7F6}"/>
              </a:ext>
            </a:extLst>
          </p:cNvPr>
          <p:cNvSpPr/>
          <p:nvPr/>
        </p:nvSpPr>
        <p:spPr>
          <a:xfrm>
            <a:off x="7054304" y="6291438"/>
            <a:ext cx="4346254" cy="369332"/>
          </a:xfrm>
          <a:prstGeom prst="rect">
            <a:avLst/>
          </a:prstGeom>
        </p:spPr>
        <p:txBody>
          <a:bodyPr wrap="none">
            <a:spAutoFit/>
          </a:bodyPr>
          <a:lstStyle/>
          <a:p>
            <a:pPr algn="ctr"/>
            <a:r>
              <a:rPr lang="en-US" dirty="0">
                <a:solidFill>
                  <a:srgbClr val="000000"/>
                </a:solidFill>
                <a:latin typeface="Segoe UI" panose="020B0502040204020203" pitchFamily="34" charset="0"/>
                <a:ea typeface="Segoe UI" panose="020B0502040204020203" pitchFamily="34" charset="0"/>
              </a:rPr>
              <a:t>*Summary Statement 2 State Target: 51%</a:t>
            </a:r>
            <a:endParaRPr lang="en-US" dirty="0"/>
          </a:p>
        </p:txBody>
      </p:sp>
      <p:sp>
        <p:nvSpPr>
          <p:cNvPr id="14" name="TextBox 13">
            <a:extLst>
              <a:ext uri="{FF2B5EF4-FFF2-40B4-BE49-F238E27FC236}">
                <a16:creationId xmlns:a16="http://schemas.microsoft.com/office/drawing/2014/main" id="{4CD92634-AE29-49B9-BA8C-46E1E0DE34DA}"/>
              </a:ext>
            </a:extLst>
          </p:cNvPr>
          <p:cNvSpPr txBox="1"/>
          <p:nvPr/>
        </p:nvSpPr>
        <p:spPr>
          <a:xfrm>
            <a:off x="5156232" y="3708845"/>
            <a:ext cx="1075460" cy="707886"/>
          </a:xfrm>
          <a:prstGeom prst="rect">
            <a:avLst/>
          </a:prstGeom>
          <a:solidFill>
            <a:schemeClr val="accent1"/>
          </a:solidFill>
        </p:spPr>
        <p:txBody>
          <a:bodyPr wrap="square" rtlCol="0">
            <a:spAutoFit/>
          </a:bodyPr>
          <a:lstStyle/>
          <a:p>
            <a:pPr algn="ctr"/>
            <a:r>
              <a:rPr lang="en-US" sz="2000" b="1" dirty="0">
                <a:solidFill>
                  <a:schemeClr val="bg1"/>
                </a:solidFill>
              </a:rPr>
              <a:t>402 (8.6%)</a:t>
            </a:r>
          </a:p>
        </p:txBody>
      </p:sp>
      <p:sp>
        <p:nvSpPr>
          <p:cNvPr id="15" name="TextBox 14">
            <a:extLst>
              <a:ext uri="{FF2B5EF4-FFF2-40B4-BE49-F238E27FC236}">
                <a16:creationId xmlns:a16="http://schemas.microsoft.com/office/drawing/2014/main" id="{CC7D9E83-66FF-4F3C-AAAC-9D511BE87466}"/>
              </a:ext>
            </a:extLst>
          </p:cNvPr>
          <p:cNvSpPr txBox="1"/>
          <p:nvPr/>
        </p:nvSpPr>
        <p:spPr>
          <a:xfrm>
            <a:off x="4014512" y="3708845"/>
            <a:ext cx="1075460" cy="707886"/>
          </a:xfrm>
          <a:prstGeom prst="rect">
            <a:avLst/>
          </a:prstGeom>
          <a:solidFill>
            <a:schemeClr val="accent1"/>
          </a:solidFill>
        </p:spPr>
        <p:txBody>
          <a:bodyPr wrap="square" rtlCol="0">
            <a:spAutoFit/>
          </a:bodyPr>
          <a:lstStyle/>
          <a:p>
            <a:pPr algn="ctr"/>
            <a:r>
              <a:rPr lang="en-US" sz="2000" b="1" dirty="0">
                <a:solidFill>
                  <a:schemeClr val="bg1"/>
                </a:solidFill>
              </a:rPr>
              <a:t>2,075 (38.7%)</a:t>
            </a:r>
          </a:p>
        </p:txBody>
      </p:sp>
      <p:sp>
        <p:nvSpPr>
          <p:cNvPr id="16" name="TextBox 15">
            <a:extLst>
              <a:ext uri="{FF2B5EF4-FFF2-40B4-BE49-F238E27FC236}">
                <a16:creationId xmlns:a16="http://schemas.microsoft.com/office/drawing/2014/main" id="{1A08747D-F1CC-49B5-A1CF-073F59A7949B}"/>
              </a:ext>
            </a:extLst>
          </p:cNvPr>
          <p:cNvSpPr txBox="1"/>
          <p:nvPr/>
        </p:nvSpPr>
        <p:spPr>
          <a:xfrm>
            <a:off x="2821439" y="3708845"/>
            <a:ext cx="1075460" cy="707886"/>
          </a:xfrm>
          <a:prstGeom prst="rect">
            <a:avLst/>
          </a:prstGeom>
          <a:solidFill>
            <a:schemeClr val="accent1"/>
          </a:solidFill>
        </p:spPr>
        <p:txBody>
          <a:bodyPr wrap="square" rtlCol="0">
            <a:spAutoFit/>
          </a:bodyPr>
          <a:lstStyle/>
          <a:p>
            <a:pPr algn="ctr"/>
            <a:r>
              <a:rPr lang="en-US" sz="2000" b="1" dirty="0">
                <a:solidFill>
                  <a:schemeClr val="bg1"/>
                </a:solidFill>
              </a:rPr>
              <a:t>1,778 (37.1%)</a:t>
            </a:r>
          </a:p>
        </p:txBody>
      </p:sp>
      <p:sp>
        <p:nvSpPr>
          <p:cNvPr id="17" name="TextBox 16">
            <a:extLst>
              <a:ext uri="{FF2B5EF4-FFF2-40B4-BE49-F238E27FC236}">
                <a16:creationId xmlns:a16="http://schemas.microsoft.com/office/drawing/2014/main" id="{2310FA27-F40B-4D69-B474-B8406F80C1D5}"/>
              </a:ext>
            </a:extLst>
          </p:cNvPr>
          <p:cNvSpPr txBox="1"/>
          <p:nvPr/>
        </p:nvSpPr>
        <p:spPr>
          <a:xfrm>
            <a:off x="1706222" y="3706649"/>
            <a:ext cx="1075460" cy="707886"/>
          </a:xfrm>
          <a:prstGeom prst="rect">
            <a:avLst/>
          </a:prstGeom>
          <a:solidFill>
            <a:schemeClr val="accent1"/>
          </a:solidFill>
        </p:spPr>
        <p:txBody>
          <a:bodyPr wrap="square" rtlCol="0">
            <a:spAutoFit/>
          </a:bodyPr>
          <a:lstStyle/>
          <a:p>
            <a:pPr algn="ctr"/>
            <a:r>
              <a:rPr lang="en-US" sz="2000" b="1" dirty="0">
                <a:solidFill>
                  <a:schemeClr val="bg1"/>
                </a:solidFill>
              </a:rPr>
              <a:t>741 (15.4%)</a:t>
            </a:r>
          </a:p>
        </p:txBody>
      </p:sp>
      <p:sp>
        <p:nvSpPr>
          <p:cNvPr id="18" name="TextBox 17">
            <a:extLst>
              <a:ext uri="{FF2B5EF4-FFF2-40B4-BE49-F238E27FC236}">
                <a16:creationId xmlns:a16="http://schemas.microsoft.com/office/drawing/2014/main" id="{D1160258-F730-48F3-A25A-F24B2A5B920D}"/>
              </a:ext>
            </a:extLst>
          </p:cNvPr>
          <p:cNvSpPr txBox="1"/>
          <p:nvPr/>
        </p:nvSpPr>
        <p:spPr>
          <a:xfrm>
            <a:off x="416427" y="3706649"/>
            <a:ext cx="1075460" cy="707886"/>
          </a:xfrm>
          <a:prstGeom prst="rect">
            <a:avLst/>
          </a:prstGeom>
          <a:solidFill>
            <a:schemeClr val="accent1"/>
          </a:solidFill>
        </p:spPr>
        <p:txBody>
          <a:bodyPr wrap="square" rtlCol="0">
            <a:spAutoFit/>
          </a:bodyPr>
          <a:lstStyle/>
          <a:p>
            <a:pPr algn="ctr"/>
            <a:r>
              <a:rPr lang="en-US" sz="2000" b="1" dirty="0">
                <a:solidFill>
                  <a:schemeClr val="bg1"/>
                </a:solidFill>
              </a:rPr>
              <a:t>23 (0.3%)</a:t>
            </a:r>
          </a:p>
        </p:txBody>
      </p:sp>
      <p:graphicFrame>
        <p:nvGraphicFramePr>
          <p:cNvPr id="21" name="Chart 20">
            <a:extLst>
              <a:ext uri="{FF2B5EF4-FFF2-40B4-BE49-F238E27FC236}">
                <a16:creationId xmlns:a16="http://schemas.microsoft.com/office/drawing/2014/main" id="{74520900-22A1-4835-BFEC-CE9AEAA81384}"/>
              </a:ext>
            </a:extLst>
          </p:cNvPr>
          <p:cNvGraphicFramePr/>
          <p:nvPr>
            <p:extLst>
              <p:ext uri="{D42A27DB-BD31-4B8C-83A1-F6EECF244321}">
                <p14:modId xmlns:p14="http://schemas.microsoft.com/office/powerpoint/2010/main" val="479025148"/>
              </p:ext>
            </p:extLst>
          </p:nvPr>
        </p:nvGraphicFramePr>
        <p:xfrm>
          <a:off x="9409041" y="1448538"/>
          <a:ext cx="2360127" cy="2181225"/>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21">
            <a:extLst>
              <a:ext uri="{FF2B5EF4-FFF2-40B4-BE49-F238E27FC236}">
                <a16:creationId xmlns:a16="http://schemas.microsoft.com/office/drawing/2014/main" id="{E02F2397-5B15-4190-8FAB-C77F26FB5E4B}"/>
              </a:ext>
            </a:extLst>
          </p:cNvPr>
          <p:cNvSpPr txBox="1"/>
          <p:nvPr/>
        </p:nvSpPr>
        <p:spPr>
          <a:xfrm>
            <a:off x="9394553" y="1957389"/>
            <a:ext cx="707541" cy="369332"/>
          </a:xfrm>
          <a:prstGeom prst="rect">
            <a:avLst/>
          </a:prstGeom>
          <a:noFill/>
        </p:spPr>
        <p:txBody>
          <a:bodyPr wrap="square" rtlCol="0">
            <a:spAutoFit/>
          </a:bodyPr>
          <a:lstStyle/>
          <a:p>
            <a:pPr algn="ctr"/>
            <a:r>
              <a:rPr lang="en-US" b="1" dirty="0">
                <a:solidFill>
                  <a:schemeClr val="bg1"/>
                </a:solidFill>
              </a:rPr>
              <a:t>83%</a:t>
            </a:r>
          </a:p>
        </p:txBody>
      </p:sp>
      <p:graphicFrame>
        <p:nvGraphicFramePr>
          <p:cNvPr id="23" name="Chart 22">
            <a:extLst>
              <a:ext uri="{FF2B5EF4-FFF2-40B4-BE49-F238E27FC236}">
                <a16:creationId xmlns:a16="http://schemas.microsoft.com/office/drawing/2014/main" id="{DF68BCDE-B51E-4D97-BD01-529AD76D2D73}"/>
              </a:ext>
            </a:extLst>
          </p:cNvPr>
          <p:cNvGraphicFramePr/>
          <p:nvPr>
            <p:extLst>
              <p:ext uri="{D42A27DB-BD31-4B8C-83A1-F6EECF244321}">
                <p14:modId xmlns:p14="http://schemas.microsoft.com/office/powerpoint/2010/main" val="1791748974"/>
              </p:ext>
            </p:extLst>
          </p:nvPr>
        </p:nvGraphicFramePr>
        <p:xfrm>
          <a:off x="6718849" y="4049514"/>
          <a:ext cx="2592250" cy="2235679"/>
        </p:xfrm>
        <a:graphic>
          <a:graphicData uri="http://schemas.openxmlformats.org/drawingml/2006/chart">
            <c:chart xmlns:c="http://schemas.openxmlformats.org/drawingml/2006/chart" xmlns:r="http://schemas.openxmlformats.org/officeDocument/2006/relationships" r:id="rId5"/>
          </a:graphicData>
        </a:graphic>
      </p:graphicFrame>
      <p:sp>
        <p:nvSpPr>
          <p:cNvPr id="24" name="TextBox 23">
            <a:extLst>
              <a:ext uri="{FF2B5EF4-FFF2-40B4-BE49-F238E27FC236}">
                <a16:creationId xmlns:a16="http://schemas.microsoft.com/office/drawing/2014/main" id="{181C823E-3270-454F-925D-580D80DAA6CA}"/>
              </a:ext>
            </a:extLst>
          </p:cNvPr>
          <p:cNvSpPr txBox="1"/>
          <p:nvPr/>
        </p:nvSpPr>
        <p:spPr>
          <a:xfrm>
            <a:off x="6732101" y="4552951"/>
            <a:ext cx="840061" cy="369332"/>
          </a:xfrm>
          <a:prstGeom prst="rect">
            <a:avLst/>
          </a:prstGeom>
          <a:noFill/>
        </p:spPr>
        <p:txBody>
          <a:bodyPr wrap="square" rtlCol="0">
            <a:spAutoFit/>
          </a:bodyPr>
          <a:lstStyle/>
          <a:p>
            <a:pPr algn="ctr"/>
            <a:r>
              <a:rPr lang="en-US" b="1" dirty="0">
                <a:solidFill>
                  <a:schemeClr val="bg1"/>
                </a:solidFill>
              </a:rPr>
              <a:t>47.3%</a:t>
            </a:r>
          </a:p>
        </p:txBody>
      </p:sp>
      <p:graphicFrame>
        <p:nvGraphicFramePr>
          <p:cNvPr id="20" name="Chart 19">
            <a:extLst>
              <a:ext uri="{FF2B5EF4-FFF2-40B4-BE49-F238E27FC236}">
                <a16:creationId xmlns:a16="http://schemas.microsoft.com/office/drawing/2014/main" id="{A887F0E8-7A98-42F6-B831-D4C0775AA1F3}"/>
              </a:ext>
            </a:extLst>
          </p:cNvPr>
          <p:cNvGraphicFramePr/>
          <p:nvPr>
            <p:extLst>
              <p:ext uri="{D42A27DB-BD31-4B8C-83A1-F6EECF244321}">
                <p14:modId xmlns:p14="http://schemas.microsoft.com/office/powerpoint/2010/main" val="2428874530"/>
              </p:ext>
            </p:extLst>
          </p:nvPr>
        </p:nvGraphicFramePr>
        <p:xfrm>
          <a:off x="9356033" y="1448538"/>
          <a:ext cx="2360127" cy="2181225"/>
        </p:xfrm>
        <a:graphic>
          <a:graphicData uri="http://schemas.openxmlformats.org/drawingml/2006/chart">
            <c:chart xmlns:c="http://schemas.openxmlformats.org/drawingml/2006/chart" xmlns:r="http://schemas.openxmlformats.org/officeDocument/2006/relationships" r:id="rId6"/>
          </a:graphicData>
        </a:graphic>
      </p:graphicFrame>
      <p:pic>
        <p:nvPicPr>
          <p:cNvPr id="11" name="Picture 10">
            <a:extLst>
              <a:ext uri="{FF2B5EF4-FFF2-40B4-BE49-F238E27FC236}">
                <a16:creationId xmlns:a16="http://schemas.microsoft.com/office/drawing/2014/main" id="{FE203725-3029-4841-AB8C-57FA79482A19}"/>
              </a:ext>
            </a:extLst>
          </p:cNvPr>
          <p:cNvPicPr>
            <a:picLocks noChangeAspect="1"/>
          </p:cNvPicPr>
          <p:nvPr/>
        </p:nvPicPr>
        <p:blipFill>
          <a:blip r:embed="rId7"/>
          <a:stretch>
            <a:fillRect/>
          </a:stretch>
        </p:blipFill>
        <p:spPr>
          <a:xfrm>
            <a:off x="6686926" y="1433930"/>
            <a:ext cx="2669108" cy="2216094"/>
          </a:xfrm>
          <a:prstGeom prst="rect">
            <a:avLst/>
          </a:prstGeom>
        </p:spPr>
      </p:pic>
    </p:spTree>
    <p:extLst>
      <p:ext uri="{BB962C8B-B14F-4D97-AF65-F5344CB8AC3E}">
        <p14:creationId xmlns:p14="http://schemas.microsoft.com/office/powerpoint/2010/main" val="2726672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4C81310-87EE-4C41-99A0-BA025C6654B1}"/>
              </a:ext>
            </a:extLst>
          </p:cNvPr>
          <p:cNvPicPr>
            <a:picLocks noChangeAspect="1"/>
          </p:cNvPicPr>
          <p:nvPr/>
        </p:nvPicPr>
        <p:blipFill>
          <a:blip r:embed="rId2"/>
          <a:stretch>
            <a:fillRect/>
          </a:stretch>
        </p:blipFill>
        <p:spPr>
          <a:xfrm>
            <a:off x="6679092" y="1444042"/>
            <a:ext cx="2968488" cy="2216292"/>
          </a:xfrm>
          <a:prstGeom prst="rect">
            <a:avLst/>
          </a:prstGeom>
        </p:spPr>
      </p:pic>
      <p:pic>
        <p:nvPicPr>
          <p:cNvPr id="2" name="Picture 1">
            <a:extLst>
              <a:ext uri="{FF2B5EF4-FFF2-40B4-BE49-F238E27FC236}">
                <a16:creationId xmlns:a16="http://schemas.microsoft.com/office/drawing/2014/main" id="{DECD8E8F-5C70-4944-B162-FA9903472DA9}"/>
              </a:ext>
            </a:extLst>
          </p:cNvPr>
          <p:cNvPicPr>
            <a:picLocks noChangeAspect="1"/>
          </p:cNvPicPr>
          <p:nvPr/>
        </p:nvPicPr>
        <p:blipFill>
          <a:blip r:embed="rId3"/>
          <a:stretch>
            <a:fillRect/>
          </a:stretch>
        </p:blipFill>
        <p:spPr>
          <a:xfrm>
            <a:off x="212034" y="2021921"/>
            <a:ext cx="6225441" cy="3721481"/>
          </a:xfrm>
          <a:prstGeom prst="rect">
            <a:avLst/>
          </a:prstGeom>
        </p:spPr>
      </p:pic>
      <p:sp>
        <p:nvSpPr>
          <p:cNvPr id="3" name="Title 2">
            <a:extLst>
              <a:ext uri="{FF2B5EF4-FFF2-40B4-BE49-F238E27FC236}">
                <a16:creationId xmlns:a16="http://schemas.microsoft.com/office/drawing/2014/main" id="{AE815CE5-8549-4DE3-91E0-C64154B30ED1}"/>
              </a:ext>
            </a:extLst>
          </p:cNvPr>
          <p:cNvSpPr>
            <a:spLocks noGrp="1"/>
          </p:cNvSpPr>
          <p:nvPr>
            <p:ph type="title"/>
          </p:nvPr>
        </p:nvSpPr>
        <p:spPr/>
        <p:txBody>
          <a:bodyPr>
            <a:noAutofit/>
          </a:bodyPr>
          <a:lstStyle/>
          <a:p>
            <a:r>
              <a:rPr lang="en-US" sz="2900" dirty="0"/>
              <a:t>Indicator 3C: Use of appropriate behaviors to meet their needs</a:t>
            </a:r>
          </a:p>
        </p:txBody>
      </p:sp>
      <p:sp>
        <p:nvSpPr>
          <p:cNvPr id="5" name="TextBox 4">
            <a:extLst>
              <a:ext uri="{FF2B5EF4-FFF2-40B4-BE49-F238E27FC236}">
                <a16:creationId xmlns:a16="http://schemas.microsoft.com/office/drawing/2014/main" id="{72248D23-0BA1-44D4-8851-8B19C773D47D}"/>
              </a:ext>
            </a:extLst>
          </p:cNvPr>
          <p:cNvSpPr txBox="1"/>
          <p:nvPr/>
        </p:nvSpPr>
        <p:spPr>
          <a:xfrm>
            <a:off x="7036900" y="3643016"/>
            <a:ext cx="4545495" cy="369332"/>
          </a:xfrm>
          <a:prstGeom prst="rect">
            <a:avLst/>
          </a:prstGeom>
          <a:noFill/>
        </p:spPr>
        <p:txBody>
          <a:bodyPr wrap="square" rtlCol="0">
            <a:spAutoFit/>
          </a:bodyPr>
          <a:lstStyle/>
          <a:p>
            <a:pPr algn="ctr"/>
            <a:r>
              <a:rPr lang="en-US" dirty="0">
                <a:latin typeface="Segoe UI" panose="020B0502040204020203" pitchFamily="34" charset="0"/>
                <a:cs typeface="Segoe UI" panose="020B0502040204020203" pitchFamily="34" charset="0"/>
              </a:rPr>
              <a:t>*Summary Statement 1 State Target: 86.1%</a:t>
            </a:r>
          </a:p>
        </p:txBody>
      </p:sp>
      <p:sp>
        <p:nvSpPr>
          <p:cNvPr id="7" name="Rectangle 6">
            <a:extLst>
              <a:ext uri="{FF2B5EF4-FFF2-40B4-BE49-F238E27FC236}">
                <a16:creationId xmlns:a16="http://schemas.microsoft.com/office/drawing/2014/main" id="{E5EE75E0-8F20-44D9-8596-66DBE19CF7F6}"/>
              </a:ext>
            </a:extLst>
          </p:cNvPr>
          <p:cNvSpPr/>
          <p:nvPr/>
        </p:nvSpPr>
        <p:spPr>
          <a:xfrm>
            <a:off x="7033204" y="6291438"/>
            <a:ext cx="4520982" cy="369332"/>
          </a:xfrm>
          <a:prstGeom prst="rect">
            <a:avLst/>
          </a:prstGeom>
        </p:spPr>
        <p:txBody>
          <a:bodyPr wrap="none">
            <a:spAutoFit/>
          </a:bodyPr>
          <a:lstStyle/>
          <a:p>
            <a:pPr algn="ctr"/>
            <a:r>
              <a:rPr lang="en-US" dirty="0">
                <a:solidFill>
                  <a:srgbClr val="000000"/>
                </a:solidFill>
                <a:latin typeface="Segoe UI" panose="020B0502040204020203" pitchFamily="34" charset="0"/>
                <a:ea typeface="Segoe UI" panose="020B0502040204020203" pitchFamily="34" charset="0"/>
              </a:rPr>
              <a:t>*Summary Statement 2 State Target: 68.2%</a:t>
            </a:r>
            <a:endParaRPr lang="en-US" dirty="0"/>
          </a:p>
        </p:txBody>
      </p:sp>
      <p:sp>
        <p:nvSpPr>
          <p:cNvPr id="14" name="TextBox 13">
            <a:extLst>
              <a:ext uri="{FF2B5EF4-FFF2-40B4-BE49-F238E27FC236}">
                <a16:creationId xmlns:a16="http://schemas.microsoft.com/office/drawing/2014/main" id="{4CD92634-AE29-49B9-BA8C-46E1E0DE34DA}"/>
              </a:ext>
            </a:extLst>
          </p:cNvPr>
          <p:cNvSpPr txBox="1"/>
          <p:nvPr/>
        </p:nvSpPr>
        <p:spPr>
          <a:xfrm>
            <a:off x="5156232" y="3708845"/>
            <a:ext cx="1075460" cy="707886"/>
          </a:xfrm>
          <a:prstGeom prst="rect">
            <a:avLst/>
          </a:prstGeom>
          <a:solidFill>
            <a:schemeClr val="accent1"/>
          </a:solidFill>
        </p:spPr>
        <p:txBody>
          <a:bodyPr wrap="square" rtlCol="0">
            <a:spAutoFit/>
          </a:bodyPr>
          <a:lstStyle/>
          <a:p>
            <a:pPr algn="ctr"/>
            <a:r>
              <a:rPr lang="en-US" sz="2000" b="1" dirty="0">
                <a:solidFill>
                  <a:schemeClr val="bg1"/>
                </a:solidFill>
              </a:rPr>
              <a:t>1,199 (24.4%)</a:t>
            </a:r>
          </a:p>
        </p:txBody>
      </p:sp>
      <p:sp>
        <p:nvSpPr>
          <p:cNvPr id="15" name="TextBox 14">
            <a:extLst>
              <a:ext uri="{FF2B5EF4-FFF2-40B4-BE49-F238E27FC236}">
                <a16:creationId xmlns:a16="http://schemas.microsoft.com/office/drawing/2014/main" id="{CC7D9E83-66FF-4F3C-AAAC-9D511BE87466}"/>
              </a:ext>
            </a:extLst>
          </p:cNvPr>
          <p:cNvSpPr txBox="1"/>
          <p:nvPr/>
        </p:nvSpPr>
        <p:spPr>
          <a:xfrm>
            <a:off x="4014512" y="3708845"/>
            <a:ext cx="1075460" cy="707886"/>
          </a:xfrm>
          <a:prstGeom prst="rect">
            <a:avLst/>
          </a:prstGeom>
          <a:solidFill>
            <a:schemeClr val="accent1"/>
          </a:solidFill>
        </p:spPr>
        <p:txBody>
          <a:bodyPr wrap="square" rtlCol="0">
            <a:spAutoFit/>
          </a:bodyPr>
          <a:lstStyle/>
          <a:p>
            <a:pPr algn="ctr"/>
            <a:r>
              <a:rPr lang="en-US" sz="2000" b="1" dirty="0">
                <a:solidFill>
                  <a:schemeClr val="bg1"/>
                </a:solidFill>
              </a:rPr>
              <a:t>2,209 (42.8%)</a:t>
            </a:r>
          </a:p>
        </p:txBody>
      </p:sp>
      <p:sp>
        <p:nvSpPr>
          <p:cNvPr id="16" name="TextBox 15">
            <a:extLst>
              <a:ext uri="{FF2B5EF4-FFF2-40B4-BE49-F238E27FC236}">
                <a16:creationId xmlns:a16="http://schemas.microsoft.com/office/drawing/2014/main" id="{1A08747D-F1CC-49B5-A1CF-073F59A7949B}"/>
              </a:ext>
            </a:extLst>
          </p:cNvPr>
          <p:cNvSpPr txBox="1"/>
          <p:nvPr/>
        </p:nvSpPr>
        <p:spPr>
          <a:xfrm>
            <a:off x="2821439" y="3708845"/>
            <a:ext cx="1075460" cy="707886"/>
          </a:xfrm>
          <a:prstGeom prst="rect">
            <a:avLst/>
          </a:prstGeom>
          <a:solidFill>
            <a:schemeClr val="accent1"/>
          </a:solidFill>
        </p:spPr>
        <p:txBody>
          <a:bodyPr wrap="square" rtlCol="0">
            <a:spAutoFit/>
          </a:bodyPr>
          <a:lstStyle/>
          <a:p>
            <a:pPr algn="ctr"/>
            <a:r>
              <a:rPr lang="en-US" sz="2000" b="1" dirty="0">
                <a:solidFill>
                  <a:schemeClr val="bg1"/>
                </a:solidFill>
              </a:rPr>
              <a:t>1,009 (20%)</a:t>
            </a:r>
          </a:p>
        </p:txBody>
      </p:sp>
      <p:sp>
        <p:nvSpPr>
          <p:cNvPr id="17" name="TextBox 16">
            <a:extLst>
              <a:ext uri="{FF2B5EF4-FFF2-40B4-BE49-F238E27FC236}">
                <a16:creationId xmlns:a16="http://schemas.microsoft.com/office/drawing/2014/main" id="{2310FA27-F40B-4D69-B474-B8406F80C1D5}"/>
              </a:ext>
            </a:extLst>
          </p:cNvPr>
          <p:cNvSpPr txBox="1"/>
          <p:nvPr/>
        </p:nvSpPr>
        <p:spPr>
          <a:xfrm>
            <a:off x="1706222" y="3706649"/>
            <a:ext cx="1075460" cy="707886"/>
          </a:xfrm>
          <a:prstGeom prst="rect">
            <a:avLst/>
          </a:prstGeom>
          <a:solidFill>
            <a:schemeClr val="accent1"/>
          </a:solidFill>
        </p:spPr>
        <p:txBody>
          <a:bodyPr wrap="square" rtlCol="0">
            <a:spAutoFit/>
          </a:bodyPr>
          <a:lstStyle/>
          <a:p>
            <a:pPr algn="ctr"/>
            <a:r>
              <a:rPr lang="en-US" sz="2000" b="1" dirty="0">
                <a:solidFill>
                  <a:schemeClr val="bg1"/>
                </a:solidFill>
              </a:rPr>
              <a:t>581 (12.5%)</a:t>
            </a:r>
          </a:p>
        </p:txBody>
      </p:sp>
      <p:sp>
        <p:nvSpPr>
          <p:cNvPr id="18" name="TextBox 17">
            <a:extLst>
              <a:ext uri="{FF2B5EF4-FFF2-40B4-BE49-F238E27FC236}">
                <a16:creationId xmlns:a16="http://schemas.microsoft.com/office/drawing/2014/main" id="{D1160258-F730-48F3-A25A-F24B2A5B920D}"/>
              </a:ext>
            </a:extLst>
          </p:cNvPr>
          <p:cNvSpPr txBox="1"/>
          <p:nvPr/>
        </p:nvSpPr>
        <p:spPr>
          <a:xfrm>
            <a:off x="416427" y="3706649"/>
            <a:ext cx="1075460" cy="707886"/>
          </a:xfrm>
          <a:prstGeom prst="rect">
            <a:avLst/>
          </a:prstGeom>
          <a:solidFill>
            <a:schemeClr val="accent1"/>
          </a:solidFill>
        </p:spPr>
        <p:txBody>
          <a:bodyPr wrap="square" rtlCol="0">
            <a:spAutoFit/>
          </a:bodyPr>
          <a:lstStyle/>
          <a:p>
            <a:pPr algn="ctr"/>
            <a:r>
              <a:rPr lang="en-US" sz="2000" b="1" dirty="0">
                <a:solidFill>
                  <a:schemeClr val="bg1"/>
                </a:solidFill>
              </a:rPr>
              <a:t>21 (0.4%)</a:t>
            </a:r>
          </a:p>
        </p:txBody>
      </p:sp>
      <p:graphicFrame>
        <p:nvGraphicFramePr>
          <p:cNvPr id="21" name="Chart 20">
            <a:extLst>
              <a:ext uri="{FF2B5EF4-FFF2-40B4-BE49-F238E27FC236}">
                <a16:creationId xmlns:a16="http://schemas.microsoft.com/office/drawing/2014/main" id="{74520900-22A1-4835-BFEC-CE9AEAA81384}"/>
              </a:ext>
            </a:extLst>
          </p:cNvPr>
          <p:cNvGraphicFramePr/>
          <p:nvPr>
            <p:extLst>
              <p:ext uri="{D42A27DB-BD31-4B8C-83A1-F6EECF244321}">
                <p14:modId xmlns:p14="http://schemas.microsoft.com/office/powerpoint/2010/main" val="1067639048"/>
              </p:ext>
            </p:extLst>
          </p:nvPr>
        </p:nvGraphicFramePr>
        <p:xfrm>
          <a:off x="9568065" y="1448538"/>
          <a:ext cx="2360127" cy="2181225"/>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21">
            <a:extLst>
              <a:ext uri="{FF2B5EF4-FFF2-40B4-BE49-F238E27FC236}">
                <a16:creationId xmlns:a16="http://schemas.microsoft.com/office/drawing/2014/main" id="{E02F2397-5B15-4190-8FAB-C77F26FB5E4B}"/>
              </a:ext>
            </a:extLst>
          </p:cNvPr>
          <p:cNvSpPr txBox="1"/>
          <p:nvPr/>
        </p:nvSpPr>
        <p:spPr>
          <a:xfrm>
            <a:off x="9541565" y="1957389"/>
            <a:ext cx="785814" cy="369332"/>
          </a:xfrm>
          <a:prstGeom prst="rect">
            <a:avLst/>
          </a:prstGeom>
          <a:noFill/>
        </p:spPr>
        <p:txBody>
          <a:bodyPr wrap="square" rtlCol="0">
            <a:spAutoFit/>
          </a:bodyPr>
          <a:lstStyle/>
          <a:p>
            <a:pPr algn="ctr"/>
            <a:r>
              <a:rPr lang="en-US" b="1" dirty="0">
                <a:solidFill>
                  <a:schemeClr val="bg1"/>
                </a:solidFill>
              </a:rPr>
              <a:t>83%</a:t>
            </a:r>
          </a:p>
        </p:txBody>
      </p:sp>
      <p:graphicFrame>
        <p:nvGraphicFramePr>
          <p:cNvPr id="23" name="Chart 22">
            <a:extLst>
              <a:ext uri="{FF2B5EF4-FFF2-40B4-BE49-F238E27FC236}">
                <a16:creationId xmlns:a16="http://schemas.microsoft.com/office/drawing/2014/main" id="{DF68BCDE-B51E-4D97-BD01-529AD76D2D73}"/>
              </a:ext>
            </a:extLst>
          </p:cNvPr>
          <p:cNvGraphicFramePr/>
          <p:nvPr>
            <p:extLst>
              <p:ext uri="{D42A27DB-BD31-4B8C-83A1-F6EECF244321}">
                <p14:modId xmlns:p14="http://schemas.microsoft.com/office/powerpoint/2010/main" val="552910697"/>
              </p:ext>
            </p:extLst>
          </p:nvPr>
        </p:nvGraphicFramePr>
        <p:xfrm>
          <a:off x="6732102" y="4049514"/>
          <a:ext cx="2592250" cy="2235679"/>
        </p:xfrm>
        <a:graphic>
          <a:graphicData uri="http://schemas.openxmlformats.org/drawingml/2006/chart">
            <c:chart xmlns:c="http://schemas.openxmlformats.org/drawingml/2006/chart" xmlns:r="http://schemas.openxmlformats.org/officeDocument/2006/relationships" r:id="rId5"/>
          </a:graphicData>
        </a:graphic>
      </p:graphicFrame>
      <p:sp>
        <p:nvSpPr>
          <p:cNvPr id="24" name="TextBox 23">
            <a:extLst>
              <a:ext uri="{FF2B5EF4-FFF2-40B4-BE49-F238E27FC236}">
                <a16:creationId xmlns:a16="http://schemas.microsoft.com/office/drawing/2014/main" id="{181C823E-3270-454F-925D-580D80DAA6CA}"/>
              </a:ext>
            </a:extLst>
          </p:cNvPr>
          <p:cNvSpPr txBox="1"/>
          <p:nvPr/>
        </p:nvSpPr>
        <p:spPr>
          <a:xfrm>
            <a:off x="6745352" y="4552951"/>
            <a:ext cx="760551" cy="369332"/>
          </a:xfrm>
          <a:prstGeom prst="rect">
            <a:avLst/>
          </a:prstGeom>
          <a:noFill/>
        </p:spPr>
        <p:txBody>
          <a:bodyPr wrap="square" rtlCol="0">
            <a:spAutoFit/>
          </a:bodyPr>
          <a:lstStyle/>
          <a:p>
            <a:pPr algn="ctr"/>
            <a:r>
              <a:rPr lang="en-US" b="1" dirty="0">
                <a:solidFill>
                  <a:schemeClr val="bg1"/>
                </a:solidFill>
              </a:rPr>
              <a:t>67.1%</a:t>
            </a:r>
          </a:p>
        </p:txBody>
      </p:sp>
      <p:pic>
        <p:nvPicPr>
          <p:cNvPr id="11" name="Picture 10">
            <a:extLst>
              <a:ext uri="{FF2B5EF4-FFF2-40B4-BE49-F238E27FC236}">
                <a16:creationId xmlns:a16="http://schemas.microsoft.com/office/drawing/2014/main" id="{C2291495-230C-4B08-800A-763EE89CBB0B}"/>
              </a:ext>
            </a:extLst>
          </p:cNvPr>
          <p:cNvPicPr>
            <a:picLocks noChangeAspect="1"/>
          </p:cNvPicPr>
          <p:nvPr/>
        </p:nvPicPr>
        <p:blipFill>
          <a:blip r:embed="rId6"/>
          <a:stretch>
            <a:fillRect/>
          </a:stretch>
        </p:blipFill>
        <p:spPr>
          <a:xfrm>
            <a:off x="9324353" y="4059033"/>
            <a:ext cx="2587158" cy="2226159"/>
          </a:xfrm>
          <a:prstGeom prst="rect">
            <a:avLst/>
          </a:prstGeom>
        </p:spPr>
      </p:pic>
    </p:spTree>
    <p:extLst>
      <p:ext uri="{BB962C8B-B14F-4D97-AF65-F5344CB8AC3E}">
        <p14:creationId xmlns:p14="http://schemas.microsoft.com/office/powerpoint/2010/main" val="1376589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D9203E-3F27-45FA-870F-069FE5B2B193}"/>
              </a:ext>
            </a:extLst>
          </p:cNvPr>
          <p:cNvSpPr>
            <a:spLocks noGrp="1"/>
          </p:cNvSpPr>
          <p:nvPr>
            <p:ph sz="quarter" idx="10"/>
          </p:nvPr>
        </p:nvSpPr>
        <p:spPr>
          <a:xfrm>
            <a:off x="838200" y="1784350"/>
            <a:ext cx="10515600" cy="4709215"/>
          </a:xfrm>
        </p:spPr>
        <p:txBody>
          <a:bodyPr/>
          <a:lstStyle/>
          <a:p>
            <a:pPr lvl="0" fontAlgn="base"/>
            <a:r>
              <a:rPr lang="en-US" dirty="0"/>
              <a:t>Percent of families participating in Part C who report that early intervention services have helped the family:</a:t>
            </a:r>
          </a:p>
          <a:p>
            <a:pPr lvl="0" fontAlgn="base"/>
            <a:endParaRPr lang="en-US" dirty="0"/>
          </a:p>
          <a:p>
            <a:pPr marL="1028700" lvl="1" indent="-342900" fontAlgn="base"/>
            <a:r>
              <a:rPr lang="en-US" dirty="0">
                <a:latin typeface="Segoe UI" panose="020B0502040204020203" pitchFamily="34" charset="0"/>
                <a:cs typeface="Segoe UI" panose="020B0502040204020203" pitchFamily="34" charset="0"/>
              </a:rPr>
              <a:t>4A: Know their rights;  </a:t>
            </a:r>
          </a:p>
          <a:p>
            <a:pPr marL="1028700" lvl="1" indent="-342900" fontAlgn="base"/>
            <a:r>
              <a:rPr lang="en-US" dirty="0">
                <a:latin typeface="Segoe UI" panose="020B0502040204020203" pitchFamily="34" charset="0"/>
                <a:cs typeface="Segoe UI" panose="020B0502040204020203" pitchFamily="34" charset="0"/>
              </a:rPr>
              <a:t>4B: Effectively communicate their children’s needs; and </a:t>
            </a:r>
          </a:p>
          <a:p>
            <a:pPr marL="1028700" lvl="1" indent="-342900"/>
            <a:r>
              <a:rPr lang="en-US" dirty="0">
                <a:latin typeface="Segoe UI" panose="020B0502040204020203" pitchFamily="34" charset="0"/>
                <a:cs typeface="Segoe UI" panose="020B0502040204020203" pitchFamily="34" charset="0"/>
              </a:rPr>
              <a:t>4C: Help their children develop and learn</a:t>
            </a:r>
          </a:p>
        </p:txBody>
      </p:sp>
      <p:sp>
        <p:nvSpPr>
          <p:cNvPr id="3" name="Title 2">
            <a:extLst>
              <a:ext uri="{FF2B5EF4-FFF2-40B4-BE49-F238E27FC236}">
                <a16:creationId xmlns:a16="http://schemas.microsoft.com/office/drawing/2014/main" id="{AE815CE5-8549-4DE3-91E0-C64154B30ED1}"/>
              </a:ext>
            </a:extLst>
          </p:cNvPr>
          <p:cNvSpPr>
            <a:spLocks noGrp="1"/>
          </p:cNvSpPr>
          <p:nvPr>
            <p:ph type="title"/>
          </p:nvPr>
        </p:nvSpPr>
        <p:spPr/>
        <p:txBody>
          <a:bodyPr/>
          <a:lstStyle/>
          <a:p>
            <a:r>
              <a:rPr lang="en-US" dirty="0"/>
              <a:t>Indicator 4: Family Outcomes</a:t>
            </a:r>
          </a:p>
        </p:txBody>
      </p:sp>
    </p:spTree>
    <p:extLst>
      <p:ext uri="{BB962C8B-B14F-4D97-AF65-F5344CB8AC3E}">
        <p14:creationId xmlns:p14="http://schemas.microsoft.com/office/powerpoint/2010/main" val="1511380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815CE5-8549-4DE3-91E0-C64154B30ED1}"/>
              </a:ext>
            </a:extLst>
          </p:cNvPr>
          <p:cNvSpPr>
            <a:spLocks noGrp="1"/>
          </p:cNvSpPr>
          <p:nvPr>
            <p:ph type="title"/>
          </p:nvPr>
        </p:nvSpPr>
        <p:spPr/>
        <p:txBody>
          <a:bodyPr/>
          <a:lstStyle/>
          <a:p>
            <a:r>
              <a:rPr lang="en-US" dirty="0"/>
              <a:t>Indicator 4: Family Outcomes</a:t>
            </a:r>
          </a:p>
        </p:txBody>
      </p:sp>
      <p:pic>
        <p:nvPicPr>
          <p:cNvPr id="6" name="Picture 5">
            <a:extLst>
              <a:ext uri="{FF2B5EF4-FFF2-40B4-BE49-F238E27FC236}">
                <a16:creationId xmlns:a16="http://schemas.microsoft.com/office/drawing/2014/main" id="{C24A26A7-14B8-41E7-9F98-EF2D5BCABD2E}"/>
              </a:ext>
            </a:extLst>
          </p:cNvPr>
          <p:cNvPicPr>
            <a:picLocks noChangeAspect="1"/>
          </p:cNvPicPr>
          <p:nvPr/>
        </p:nvPicPr>
        <p:blipFill>
          <a:blip r:embed="rId2"/>
          <a:stretch>
            <a:fillRect/>
          </a:stretch>
        </p:blipFill>
        <p:spPr>
          <a:xfrm>
            <a:off x="1876425" y="1628775"/>
            <a:ext cx="8439150" cy="3600450"/>
          </a:xfrm>
          <a:prstGeom prst="rect">
            <a:avLst/>
          </a:prstGeom>
        </p:spPr>
      </p:pic>
      <p:sp>
        <p:nvSpPr>
          <p:cNvPr id="7" name="TextBox 6">
            <a:extLst>
              <a:ext uri="{FF2B5EF4-FFF2-40B4-BE49-F238E27FC236}">
                <a16:creationId xmlns:a16="http://schemas.microsoft.com/office/drawing/2014/main" id="{7CDE3321-3DEB-4777-A45C-AAB513741059}"/>
              </a:ext>
            </a:extLst>
          </p:cNvPr>
          <p:cNvSpPr txBox="1"/>
          <p:nvPr/>
        </p:nvSpPr>
        <p:spPr>
          <a:xfrm>
            <a:off x="2729948" y="4638261"/>
            <a:ext cx="914397" cy="369332"/>
          </a:xfrm>
          <a:prstGeom prst="rect">
            <a:avLst/>
          </a:prstGeom>
          <a:solidFill>
            <a:schemeClr val="bg1"/>
          </a:solidFill>
        </p:spPr>
        <p:txBody>
          <a:bodyPr wrap="square" rtlCol="0">
            <a:spAutoFit/>
          </a:bodyPr>
          <a:lstStyle/>
          <a:p>
            <a:pPr algn="ctr"/>
            <a:r>
              <a:rPr lang="en-US" b="1" dirty="0">
                <a:latin typeface="Segoe UI" panose="020B0502040204020203" pitchFamily="34" charset="0"/>
                <a:cs typeface="Segoe UI" panose="020B0502040204020203" pitchFamily="34" charset="0"/>
              </a:rPr>
              <a:t>94%</a:t>
            </a:r>
          </a:p>
        </p:txBody>
      </p:sp>
      <p:sp>
        <p:nvSpPr>
          <p:cNvPr id="8" name="TextBox 7">
            <a:extLst>
              <a:ext uri="{FF2B5EF4-FFF2-40B4-BE49-F238E27FC236}">
                <a16:creationId xmlns:a16="http://schemas.microsoft.com/office/drawing/2014/main" id="{138680AE-8B24-43CB-94BE-31E5F847B94D}"/>
              </a:ext>
            </a:extLst>
          </p:cNvPr>
          <p:cNvSpPr txBox="1"/>
          <p:nvPr/>
        </p:nvSpPr>
        <p:spPr>
          <a:xfrm>
            <a:off x="5426767" y="4638261"/>
            <a:ext cx="914398" cy="369332"/>
          </a:xfrm>
          <a:prstGeom prst="rect">
            <a:avLst/>
          </a:prstGeom>
          <a:solidFill>
            <a:schemeClr val="bg1"/>
          </a:solidFill>
        </p:spPr>
        <p:txBody>
          <a:bodyPr wrap="square" rtlCol="0">
            <a:spAutoFit/>
          </a:bodyPr>
          <a:lstStyle/>
          <a:p>
            <a:pPr algn="ctr"/>
            <a:r>
              <a:rPr lang="en-US" b="1" dirty="0">
                <a:latin typeface="Segoe UI" panose="020B0502040204020203" pitchFamily="34" charset="0"/>
                <a:cs typeface="Segoe UI" panose="020B0502040204020203" pitchFamily="34" charset="0"/>
              </a:rPr>
              <a:t>93.3%</a:t>
            </a:r>
          </a:p>
        </p:txBody>
      </p:sp>
      <p:sp>
        <p:nvSpPr>
          <p:cNvPr id="9" name="TextBox 8">
            <a:extLst>
              <a:ext uri="{FF2B5EF4-FFF2-40B4-BE49-F238E27FC236}">
                <a16:creationId xmlns:a16="http://schemas.microsoft.com/office/drawing/2014/main" id="{3917367B-496A-4413-B0ED-DAFF512C00DB}"/>
              </a:ext>
            </a:extLst>
          </p:cNvPr>
          <p:cNvSpPr txBox="1"/>
          <p:nvPr/>
        </p:nvSpPr>
        <p:spPr>
          <a:xfrm>
            <a:off x="8163342" y="4822927"/>
            <a:ext cx="914398" cy="369332"/>
          </a:xfrm>
          <a:prstGeom prst="rect">
            <a:avLst/>
          </a:prstGeom>
          <a:solidFill>
            <a:schemeClr val="bg1"/>
          </a:solidFill>
        </p:spPr>
        <p:txBody>
          <a:bodyPr wrap="square" rtlCol="0">
            <a:spAutoFit/>
          </a:bodyPr>
          <a:lstStyle/>
          <a:p>
            <a:pPr algn="ctr"/>
            <a:r>
              <a:rPr lang="en-US" b="1" dirty="0">
                <a:latin typeface="Segoe UI" panose="020B0502040204020203" pitchFamily="34" charset="0"/>
                <a:cs typeface="Segoe UI" panose="020B0502040204020203" pitchFamily="34" charset="0"/>
              </a:rPr>
              <a:t>91%</a:t>
            </a:r>
          </a:p>
        </p:txBody>
      </p:sp>
      <p:sp>
        <p:nvSpPr>
          <p:cNvPr id="10" name="TextBox 9">
            <a:extLst>
              <a:ext uri="{FF2B5EF4-FFF2-40B4-BE49-F238E27FC236}">
                <a16:creationId xmlns:a16="http://schemas.microsoft.com/office/drawing/2014/main" id="{080C4333-4A7F-44D3-853D-F66E6B8E6173}"/>
              </a:ext>
            </a:extLst>
          </p:cNvPr>
          <p:cNvSpPr txBox="1"/>
          <p:nvPr/>
        </p:nvSpPr>
        <p:spPr>
          <a:xfrm>
            <a:off x="1902929" y="5473148"/>
            <a:ext cx="2536549" cy="646331"/>
          </a:xfrm>
          <a:prstGeom prst="rect">
            <a:avLst/>
          </a:prstGeom>
          <a:noFill/>
        </p:spPr>
        <p:txBody>
          <a:bodyPr wrap="square" rtlCol="0">
            <a:spAutoFit/>
          </a:bodyPr>
          <a:lstStyle/>
          <a:p>
            <a:pPr algn="ctr"/>
            <a:r>
              <a:rPr lang="en-US" dirty="0">
                <a:latin typeface="Segoe UI" panose="020B0502040204020203" pitchFamily="34" charset="0"/>
                <a:cs typeface="Segoe UI" panose="020B0502040204020203" pitchFamily="34" charset="0"/>
              </a:rPr>
              <a:t>4A</a:t>
            </a:r>
          </a:p>
          <a:p>
            <a:pPr algn="ctr"/>
            <a:r>
              <a:rPr lang="en-US" dirty="0">
                <a:latin typeface="Segoe UI" panose="020B0502040204020203" pitchFamily="34" charset="0"/>
                <a:cs typeface="Segoe UI" panose="020B0502040204020203" pitchFamily="34" charset="0"/>
              </a:rPr>
              <a:t>*State Target: 91.2%</a:t>
            </a:r>
          </a:p>
        </p:txBody>
      </p:sp>
      <p:sp>
        <p:nvSpPr>
          <p:cNvPr id="11" name="TextBox 10">
            <a:extLst>
              <a:ext uri="{FF2B5EF4-FFF2-40B4-BE49-F238E27FC236}">
                <a16:creationId xmlns:a16="http://schemas.microsoft.com/office/drawing/2014/main" id="{649C1F3C-BA6A-453C-8942-A93DE49522C8}"/>
              </a:ext>
            </a:extLst>
          </p:cNvPr>
          <p:cNvSpPr txBox="1"/>
          <p:nvPr/>
        </p:nvSpPr>
        <p:spPr>
          <a:xfrm>
            <a:off x="4591878" y="5463915"/>
            <a:ext cx="2536549" cy="646331"/>
          </a:xfrm>
          <a:prstGeom prst="rect">
            <a:avLst/>
          </a:prstGeom>
          <a:noFill/>
        </p:spPr>
        <p:txBody>
          <a:bodyPr wrap="square" rtlCol="0">
            <a:spAutoFit/>
          </a:bodyPr>
          <a:lstStyle/>
          <a:p>
            <a:pPr algn="ctr"/>
            <a:r>
              <a:rPr lang="en-US" dirty="0">
                <a:latin typeface="Segoe UI" panose="020B0502040204020203" pitchFamily="34" charset="0"/>
                <a:cs typeface="Segoe UI" panose="020B0502040204020203" pitchFamily="34" charset="0"/>
              </a:rPr>
              <a:t>4B</a:t>
            </a:r>
          </a:p>
          <a:p>
            <a:pPr algn="ctr"/>
            <a:r>
              <a:rPr lang="en-US" dirty="0">
                <a:latin typeface="Segoe UI" panose="020B0502040204020203" pitchFamily="34" charset="0"/>
                <a:cs typeface="Segoe UI" panose="020B0502040204020203" pitchFamily="34" charset="0"/>
              </a:rPr>
              <a:t>*State Target: 90.5%</a:t>
            </a:r>
          </a:p>
        </p:txBody>
      </p:sp>
      <p:sp>
        <p:nvSpPr>
          <p:cNvPr id="12" name="TextBox 11">
            <a:extLst>
              <a:ext uri="{FF2B5EF4-FFF2-40B4-BE49-F238E27FC236}">
                <a16:creationId xmlns:a16="http://schemas.microsoft.com/office/drawing/2014/main" id="{C0687D24-F0AD-4875-A361-6CD14CDC3B31}"/>
              </a:ext>
            </a:extLst>
          </p:cNvPr>
          <p:cNvSpPr txBox="1"/>
          <p:nvPr/>
        </p:nvSpPr>
        <p:spPr>
          <a:xfrm>
            <a:off x="7515226" y="5463914"/>
            <a:ext cx="2536549" cy="646331"/>
          </a:xfrm>
          <a:prstGeom prst="rect">
            <a:avLst/>
          </a:prstGeom>
          <a:noFill/>
        </p:spPr>
        <p:txBody>
          <a:bodyPr wrap="square" rtlCol="0">
            <a:spAutoFit/>
          </a:bodyPr>
          <a:lstStyle/>
          <a:p>
            <a:pPr algn="ctr"/>
            <a:r>
              <a:rPr lang="en-US" dirty="0">
                <a:latin typeface="Segoe UI" panose="020B0502040204020203" pitchFamily="34" charset="0"/>
                <a:cs typeface="Segoe UI" panose="020B0502040204020203" pitchFamily="34" charset="0"/>
              </a:rPr>
              <a:t>4C</a:t>
            </a:r>
          </a:p>
          <a:p>
            <a:pPr algn="ctr"/>
            <a:r>
              <a:rPr lang="en-US" dirty="0">
                <a:latin typeface="Segoe UI" panose="020B0502040204020203" pitchFamily="34" charset="0"/>
                <a:cs typeface="Segoe UI" panose="020B0502040204020203" pitchFamily="34" charset="0"/>
              </a:rPr>
              <a:t>*State Target: 86.5%</a:t>
            </a:r>
          </a:p>
        </p:txBody>
      </p:sp>
    </p:spTree>
    <p:extLst>
      <p:ext uri="{BB962C8B-B14F-4D97-AF65-F5344CB8AC3E}">
        <p14:creationId xmlns:p14="http://schemas.microsoft.com/office/powerpoint/2010/main" val="3476415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4">
            <a:extLst>
              <a:ext uri="{FF2B5EF4-FFF2-40B4-BE49-F238E27FC236}">
                <a16:creationId xmlns:a16="http://schemas.microsoft.com/office/drawing/2014/main" id="{FAFD6810-7B69-4073-87F1-A138599126A7}"/>
              </a:ext>
            </a:extLst>
          </p:cNvPr>
          <p:cNvGraphicFramePr>
            <a:graphicFrameLocks noGrp="1"/>
          </p:cNvGraphicFramePr>
          <p:nvPr>
            <p:ph sz="half" idx="2"/>
            <p:extLst>
              <p:ext uri="{D42A27DB-BD31-4B8C-83A1-F6EECF244321}">
                <p14:modId xmlns:p14="http://schemas.microsoft.com/office/powerpoint/2010/main" val="1247719692"/>
              </p:ext>
            </p:extLst>
          </p:nvPr>
        </p:nvGraphicFramePr>
        <p:xfrm>
          <a:off x="6626225" y="1971672"/>
          <a:ext cx="4727575" cy="40465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9">
            <a:extLst>
              <a:ext uri="{FF2B5EF4-FFF2-40B4-BE49-F238E27FC236}">
                <a16:creationId xmlns:a16="http://schemas.microsoft.com/office/drawing/2014/main" id="{2441CFF0-6559-455F-BA55-71903937D1D8}"/>
              </a:ext>
            </a:extLst>
          </p:cNvPr>
          <p:cNvGraphicFramePr>
            <a:graphicFrameLocks noGrp="1"/>
          </p:cNvGraphicFramePr>
          <p:nvPr>
            <p:ph sz="half" idx="10"/>
            <p:extLst>
              <p:ext uri="{D42A27DB-BD31-4B8C-83A1-F6EECF244321}">
                <p14:modId xmlns:p14="http://schemas.microsoft.com/office/powerpoint/2010/main" val="2379442497"/>
              </p:ext>
            </p:extLst>
          </p:nvPr>
        </p:nvGraphicFramePr>
        <p:xfrm>
          <a:off x="838200" y="1971672"/>
          <a:ext cx="4727575" cy="4046538"/>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AA6D2E9-9E97-4D11-8ED2-6FB7278DED75}"/>
              </a:ext>
            </a:extLst>
          </p:cNvPr>
          <p:cNvSpPr>
            <a:spLocks noGrp="1"/>
          </p:cNvSpPr>
          <p:nvPr>
            <p:ph type="title"/>
          </p:nvPr>
        </p:nvSpPr>
        <p:spPr/>
        <p:txBody>
          <a:bodyPr>
            <a:normAutofit fontScale="90000"/>
          </a:bodyPr>
          <a:lstStyle/>
          <a:p>
            <a:r>
              <a:rPr lang="en-US" dirty="0"/>
              <a:t>Indicators 5 &amp; 6: Child Find Birth to 1 &amp; Birth to 3</a:t>
            </a:r>
          </a:p>
        </p:txBody>
      </p:sp>
      <p:sp>
        <p:nvSpPr>
          <p:cNvPr id="11" name="TextBox 10">
            <a:extLst>
              <a:ext uri="{FF2B5EF4-FFF2-40B4-BE49-F238E27FC236}">
                <a16:creationId xmlns:a16="http://schemas.microsoft.com/office/drawing/2014/main" id="{F0F4C327-C7BE-48FE-842F-705EA0BB3DAB}"/>
              </a:ext>
            </a:extLst>
          </p:cNvPr>
          <p:cNvSpPr txBox="1"/>
          <p:nvPr/>
        </p:nvSpPr>
        <p:spPr>
          <a:xfrm>
            <a:off x="1201737" y="1569651"/>
            <a:ext cx="4000500"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Indicator 5: Child Find, Ages Birth to 1</a:t>
            </a:r>
          </a:p>
        </p:txBody>
      </p:sp>
      <p:sp>
        <p:nvSpPr>
          <p:cNvPr id="12" name="TextBox 11">
            <a:extLst>
              <a:ext uri="{FF2B5EF4-FFF2-40B4-BE49-F238E27FC236}">
                <a16:creationId xmlns:a16="http://schemas.microsoft.com/office/drawing/2014/main" id="{3B85B618-9E25-4BB6-A537-216F01604930}"/>
              </a:ext>
            </a:extLst>
          </p:cNvPr>
          <p:cNvSpPr txBox="1"/>
          <p:nvPr/>
        </p:nvSpPr>
        <p:spPr>
          <a:xfrm>
            <a:off x="2782886" y="6232397"/>
            <a:ext cx="6618288" cy="369332"/>
          </a:xfrm>
          <a:prstGeom prst="rect">
            <a:avLst/>
          </a:prstGeom>
          <a:noFill/>
        </p:spPr>
        <p:txBody>
          <a:bodyPr wrap="square" rtlCol="0">
            <a:spAutoFit/>
          </a:bodyPr>
          <a:lstStyle/>
          <a:p>
            <a:pPr algn="ctr"/>
            <a:r>
              <a:rPr lang="en-US" dirty="0">
                <a:latin typeface="Segoe UI" panose="020B0502040204020203" pitchFamily="34" charset="0"/>
                <a:cs typeface="Segoe UI" panose="020B0502040204020203" pitchFamily="34" charset="0"/>
              </a:rPr>
              <a:t>*Data based on infants and toddlers with IFSPs as of 12/1/2022</a:t>
            </a:r>
          </a:p>
        </p:txBody>
      </p:sp>
      <p:sp>
        <p:nvSpPr>
          <p:cNvPr id="16" name="TextBox 15">
            <a:extLst>
              <a:ext uri="{FF2B5EF4-FFF2-40B4-BE49-F238E27FC236}">
                <a16:creationId xmlns:a16="http://schemas.microsoft.com/office/drawing/2014/main" id="{A880049D-BA1D-47EA-991A-FC421AA3361A}"/>
              </a:ext>
            </a:extLst>
          </p:cNvPr>
          <p:cNvSpPr txBox="1"/>
          <p:nvPr/>
        </p:nvSpPr>
        <p:spPr>
          <a:xfrm>
            <a:off x="6989762" y="1567191"/>
            <a:ext cx="4000500"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Indicator 6: Child Find, Ages Birth to 3</a:t>
            </a:r>
          </a:p>
        </p:txBody>
      </p:sp>
    </p:spTree>
    <p:extLst>
      <p:ext uri="{BB962C8B-B14F-4D97-AF65-F5344CB8AC3E}">
        <p14:creationId xmlns:p14="http://schemas.microsoft.com/office/powerpoint/2010/main" val="934054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8F43E07B-0879-4C63-8CFF-F35A559FDD0D}"/>
              </a:ext>
            </a:extLst>
          </p:cNvPr>
          <p:cNvGraphicFramePr>
            <a:graphicFrameLocks noGrp="1"/>
          </p:cNvGraphicFramePr>
          <p:nvPr>
            <p:ph sz="quarter" idx="10"/>
          </p:nvPr>
        </p:nvGraphicFramePr>
        <p:xfrm>
          <a:off x="838200" y="1395664"/>
          <a:ext cx="10515600" cy="4437063"/>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a:extLst>
              <a:ext uri="{FF2B5EF4-FFF2-40B4-BE49-F238E27FC236}">
                <a16:creationId xmlns:a16="http://schemas.microsoft.com/office/drawing/2014/main" id="{55CFABC8-E9BB-49CB-BC2E-B3C66D0649F0}"/>
              </a:ext>
            </a:extLst>
          </p:cNvPr>
          <p:cNvSpPr>
            <a:spLocks noGrp="1"/>
          </p:cNvSpPr>
          <p:nvPr>
            <p:ph type="title"/>
          </p:nvPr>
        </p:nvSpPr>
        <p:spPr/>
        <p:txBody>
          <a:bodyPr/>
          <a:lstStyle/>
          <a:p>
            <a:r>
              <a:rPr lang="en-US" dirty="0"/>
              <a:t>Indicator 5 &amp; 6: Children Served, Birth to 3</a:t>
            </a:r>
          </a:p>
        </p:txBody>
      </p:sp>
      <p:cxnSp>
        <p:nvCxnSpPr>
          <p:cNvPr id="8" name="Straight Connector 7">
            <a:extLst>
              <a:ext uri="{FF2B5EF4-FFF2-40B4-BE49-F238E27FC236}">
                <a16:creationId xmlns:a16="http://schemas.microsoft.com/office/drawing/2014/main" id="{E604545B-F5B8-42F5-82D8-9427F170795C}"/>
              </a:ext>
            </a:extLst>
          </p:cNvPr>
          <p:cNvCxnSpPr>
            <a:cxnSpLocks/>
          </p:cNvCxnSpPr>
          <p:nvPr/>
        </p:nvCxnSpPr>
        <p:spPr>
          <a:xfrm>
            <a:off x="510634" y="1965334"/>
            <a:ext cx="2425513"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F3F5064-9B77-4C53-99B0-4BAB5A2ADDFA}"/>
              </a:ext>
            </a:extLst>
          </p:cNvPr>
          <p:cNvCxnSpPr>
            <a:cxnSpLocks/>
          </p:cNvCxnSpPr>
          <p:nvPr/>
        </p:nvCxnSpPr>
        <p:spPr>
          <a:xfrm>
            <a:off x="468689" y="2620877"/>
            <a:ext cx="2467458"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3AF52CA-DF0B-469B-BAA6-EA53AA950557}"/>
              </a:ext>
            </a:extLst>
          </p:cNvPr>
          <p:cNvCxnSpPr>
            <a:cxnSpLocks/>
          </p:cNvCxnSpPr>
          <p:nvPr/>
        </p:nvCxnSpPr>
        <p:spPr>
          <a:xfrm>
            <a:off x="468689" y="4268972"/>
            <a:ext cx="2467458"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F47D3BE-DF46-4B0F-959F-A0614E6B36DD}"/>
              </a:ext>
            </a:extLst>
          </p:cNvPr>
          <p:cNvSpPr txBox="1"/>
          <p:nvPr/>
        </p:nvSpPr>
        <p:spPr>
          <a:xfrm rot="16200000">
            <a:off x="-234254" y="3264209"/>
            <a:ext cx="1671638" cy="369332"/>
          </a:xfrm>
          <a:prstGeom prst="rect">
            <a:avLst/>
          </a:prstGeom>
          <a:noFill/>
        </p:spPr>
        <p:txBody>
          <a:bodyPr wrap="square" rtlCol="0">
            <a:spAutoFit/>
          </a:bodyPr>
          <a:lstStyle/>
          <a:p>
            <a:pPr algn="ctr"/>
            <a:r>
              <a:rPr lang="en-US" dirty="0">
                <a:latin typeface="Segoe UI" panose="020B0502040204020203" pitchFamily="34" charset="0"/>
                <a:cs typeface="Segoe UI" panose="020B0502040204020203" pitchFamily="34" charset="0"/>
              </a:rPr>
              <a:t>Race/Ethnicity</a:t>
            </a:r>
          </a:p>
        </p:txBody>
      </p:sp>
      <p:sp>
        <p:nvSpPr>
          <p:cNvPr id="12" name="TextBox 11">
            <a:extLst>
              <a:ext uri="{FF2B5EF4-FFF2-40B4-BE49-F238E27FC236}">
                <a16:creationId xmlns:a16="http://schemas.microsoft.com/office/drawing/2014/main" id="{BA892347-2EDA-41C6-B6D0-3D9441B88EA4}"/>
              </a:ext>
            </a:extLst>
          </p:cNvPr>
          <p:cNvSpPr txBox="1"/>
          <p:nvPr/>
        </p:nvSpPr>
        <p:spPr>
          <a:xfrm rot="16200000">
            <a:off x="295663" y="4587121"/>
            <a:ext cx="611802" cy="369332"/>
          </a:xfrm>
          <a:prstGeom prst="rect">
            <a:avLst/>
          </a:prstGeom>
          <a:noFill/>
        </p:spPr>
        <p:txBody>
          <a:bodyPr wrap="square" rtlCol="0">
            <a:spAutoFit/>
          </a:bodyPr>
          <a:lstStyle/>
          <a:p>
            <a:pPr algn="ctr"/>
            <a:r>
              <a:rPr lang="en-US" dirty="0">
                <a:latin typeface="Segoe UI" panose="020B0502040204020203" pitchFamily="34" charset="0"/>
                <a:cs typeface="Segoe UI" panose="020B0502040204020203" pitchFamily="34" charset="0"/>
              </a:rPr>
              <a:t>Age</a:t>
            </a:r>
          </a:p>
        </p:txBody>
      </p:sp>
      <p:sp>
        <p:nvSpPr>
          <p:cNvPr id="13" name="TextBox 12">
            <a:extLst>
              <a:ext uri="{FF2B5EF4-FFF2-40B4-BE49-F238E27FC236}">
                <a16:creationId xmlns:a16="http://schemas.microsoft.com/office/drawing/2014/main" id="{5C7CA2C9-B8AE-4FCD-96AF-686AEED61995}"/>
              </a:ext>
            </a:extLst>
          </p:cNvPr>
          <p:cNvSpPr txBox="1"/>
          <p:nvPr/>
        </p:nvSpPr>
        <p:spPr>
          <a:xfrm rot="16200000">
            <a:off x="295663" y="2108441"/>
            <a:ext cx="611802" cy="369332"/>
          </a:xfrm>
          <a:prstGeom prst="rect">
            <a:avLst/>
          </a:prstGeom>
          <a:noFill/>
        </p:spPr>
        <p:txBody>
          <a:bodyPr wrap="square" rtlCol="0">
            <a:spAutoFit/>
          </a:bodyPr>
          <a:lstStyle/>
          <a:p>
            <a:pPr algn="ctr"/>
            <a:r>
              <a:rPr lang="en-US" dirty="0">
                <a:latin typeface="Segoe UI" panose="020B0502040204020203" pitchFamily="34" charset="0"/>
                <a:cs typeface="Segoe UI" panose="020B0502040204020203" pitchFamily="34" charset="0"/>
              </a:rPr>
              <a:t>Sex</a:t>
            </a:r>
          </a:p>
        </p:txBody>
      </p:sp>
      <p:cxnSp>
        <p:nvCxnSpPr>
          <p:cNvPr id="14" name="Straight Connector 13">
            <a:extLst>
              <a:ext uri="{FF2B5EF4-FFF2-40B4-BE49-F238E27FC236}">
                <a16:creationId xmlns:a16="http://schemas.microsoft.com/office/drawing/2014/main" id="{CE39D24F-AC2A-416E-9801-5E769C866ABF}"/>
              </a:ext>
            </a:extLst>
          </p:cNvPr>
          <p:cNvCxnSpPr>
            <a:cxnSpLocks/>
          </p:cNvCxnSpPr>
          <p:nvPr/>
        </p:nvCxnSpPr>
        <p:spPr>
          <a:xfrm>
            <a:off x="468689" y="5273916"/>
            <a:ext cx="2467458"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3C86FAE-8A83-45BA-B6F7-496D4D844ACC}"/>
              </a:ext>
            </a:extLst>
          </p:cNvPr>
          <p:cNvSpPr txBox="1"/>
          <p:nvPr/>
        </p:nvSpPr>
        <p:spPr>
          <a:xfrm>
            <a:off x="9644062" y="3046972"/>
            <a:ext cx="1385887"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N = 17,545</a:t>
            </a:r>
          </a:p>
        </p:txBody>
      </p:sp>
      <p:sp>
        <p:nvSpPr>
          <p:cNvPr id="16" name="TextBox 15">
            <a:extLst>
              <a:ext uri="{FF2B5EF4-FFF2-40B4-BE49-F238E27FC236}">
                <a16:creationId xmlns:a16="http://schemas.microsoft.com/office/drawing/2014/main" id="{21A6AE1A-987F-442D-B41E-2978D2B538E0}"/>
              </a:ext>
            </a:extLst>
          </p:cNvPr>
          <p:cNvSpPr txBox="1"/>
          <p:nvPr/>
        </p:nvSpPr>
        <p:spPr>
          <a:xfrm>
            <a:off x="909846" y="5755682"/>
            <a:ext cx="10372308" cy="1000274"/>
          </a:xfrm>
          <a:prstGeom prst="rect">
            <a:avLst/>
          </a:prstGeom>
          <a:noFill/>
        </p:spPr>
        <p:txBody>
          <a:bodyPr wrap="square" rtlCol="0">
            <a:spAutoFit/>
          </a:bodyPr>
          <a:lstStyle/>
          <a:p>
            <a:r>
              <a:rPr lang="en-US" sz="2000" dirty="0">
                <a:latin typeface="Segoe UI" panose="020B0502040204020203" pitchFamily="34" charset="0"/>
                <a:cs typeface="Segoe UI" panose="020B0502040204020203" pitchFamily="34" charset="0"/>
              </a:rPr>
              <a:t>In Fiscal Year 2022, a total of 17,545 children ages birth through 3 years were served by the Georgia Part C Babies Can’t Wait Program</a:t>
            </a:r>
          </a:p>
          <a:p>
            <a:pPr>
              <a:spcBef>
                <a:spcPts val="600"/>
              </a:spcBef>
            </a:pPr>
            <a:r>
              <a:rPr lang="en-US" sz="1400" dirty="0">
                <a:latin typeface="Segoe UI" panose="020B0502040204020203" pitchFamily="34" charset="0"/>
                <a:cs typeface="Segoe UI" panose="020B0502040204020203" pitchFamily="34" charset="0"/>
              </a:rPr>
              <a:t>*American Indian or Alaska Native, Native Hawaiian or Pacific Islander, and Multiracial</a:t>
            </a:r>
          </a:p>
        </p:txBody>
      </p:sp>
    </p:spTree>
    <p:extLst>
      <p:ext uri="{BB962C8B-B14F-4D97-AF65-F5344CB8AC3E}">
        <p14:creationId xmlns:p14="http://schemas.microsoft.com/office/powerpoint/2010/main" val="3885924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399" y="1664042"/>
            <a:ext cx="10118125" cy="784941"/>
          </a:xfrm>
        </p:spPr>
        <p:txBody>
          <a:bodyPr>
            <a:noAutofit/>
          </a:bodyPr>
          <a:lstStyle/>
          <a:p>
            <a:br>
              <a:rPr lang="en-US" dirty="0"/>
            </a:br>
            <a:br>
              <a:rPr lang="en-US" dirty="0"/>
            </a:br>
            <a:br>
              <a:rPr lang="en-US" dirty="0"/>
            </a:br>
            <a:r>
              <a:rPr lang="en-US" dirty="0"/>
              <a:t>Babies Can’t Wait – Part C Early Intervention</a:t>
            </a:r>
          </a:p>
        </p:txBody>
      </p:sp>
      <p:sp>
        <p:nvSpPr>
          <p:cNvPr id="3" name="Text Placeholder 2"/>
          <p:cNvSpPr>
            <a:spLocks noGrp="1"/>
          </p:cNvSpPr>
          <p:nvPr>
            <p:ph type="body" sz="quarter" idx="10"/>
          </p:nvPr>
        </p:nvSpPr>
        <p:spPr>
          <a:xfrm>
            <a:off x="132522" y="2551336"/>
            <a:ext cx="7845287" cy="577143"/>
          </a:xfrm>
        </p:spPr>
        <p:txBody>
          <a:bodyPr/>
          <a:lstStyle/>
          <a:p>
            <a:r>
              <a:rPr lang="en-US" dirty="0"/>
              <a:t>FFY22 Local Program Performance</a:t>
            </a:r>
          </a:p>
        </p:txBody>
      </p:sp>
      <p:sp>
        <p:nvSpPr>
          <p:cNvPr id="4" name="Text Placeholder 3"/>
          <p:cNvSpPr>
            <a:spLocks noGrp="1"/>
          </p:cNvSpPr>
          <p:nvPr>
            <p:ph type="body" sz="quarter" idx="12"/>
          </p:nvPr>
        </p:nvSpPr>
        <p:spPr/>
        <p:txBody>
          <a:bodyPr/>
          <a:lstStyle/>
          <a:p>
            <a:endParaRPr lang="en-US" dirty="0"/>
          </a:p>
        </p:txBody>
      </p:sp>
      <p:sp>
        <p:nvSpPr>
          <p:cNvPr id="5" name="Text Placeholder 4"/>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1836815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5472827C-59F3-E809-B419-3649112819FE}"/>
              </a:ext>
            </a:extLst>
          </p:cNvPr>
          <p:cNvGraphicFramePr>
            <a:graphicFrameLocks noGrp="1"/>
          </p:cNvGraphicFramePr>
          <p:nvPr>
            <p:ph sz="quarter" idx="10"/>
            <p:extLst>
              <p:ext uri="{D42A27DB-BD31-4B8C-83A1-F6EECF244321}">
                <p14:modId xmlns:p14="http://schemas.microsoft.com/office/powerpoint/2010/main" val="201729721"/>
              </p:ext>
            </p:extLst>
          </p:nvPr>
        </p:nvGraphicFramePr>
        <p:xfrm>
          <a:off x="1262250" y="2256783"/>
          <a:ext cx="9667500" cy="3384333"/>
        </p:xfrm>
        <a:graphic>
          <a:graphicData uri="http://schemas.openxmlformats.org/drawingml/2006/table">
            <a:tbl>
              <a:tblPr firstRow="1" firstCol="1" bandRow="1">
                <a:tableStyleId>{5940675A-B579-460E-94D1-54222C63F5DA}</a:tableStyleId>
              </a:tblPr>
              <a:tblGrid>
                <a:gridCol w="1611325">
                  <a:extLst>
                    <a:ext uri="{9D8B030D-6E8A-4147-A177-3AD203B41FA5}">
                      <a16:colId xmlns:a16="http://schemas.microsoft.com/office/drawing/2014/main" val="3103318211"/>
                    </a:ext>
                  </a:extLst>
                </a:gridCol>
                <a:gridCol w="1704669">
                  <a:extLst>
                    <a:ext uri="{9D8B030D-6E8A-4147-A177-3AD203B41FA5}">
                      <a16:colId xmlns:a16="http://schemas.microsoft.com/office/drawing/2014/main" val="3024208294"/>
                    </a:ext>
                  </a:extLst>
                </a:gridCol>
                <a:gridCol w="1280553">
                  <a:extLst>
                    <a:ext uri="{9D8B030D-6E8A-4147-A177-3AD203B41FA5}">
                      <a16:colId xmlns:a16="http://schemas.microsoft.com/office/drawing/2014/main" val="2399836400"/>
                    </a:ext>
                  </a:extLst>
                </a:gridCol>
                <a:gridCol w="325936">
                  <a:extLst>
                    <a:ext uri="{9D8B030D-6E8A-4147-A177-3AD203B41FA5}">
                      <a16:colId xmlns:a16="http://schemas.microsoft.com/office/drawing/2014/main" val="2023278245"/>
                    </a:ext>
                  </a:extLst>
                </a:gridCol>
                <a:gridCol w="1773188">
                  <a:extLst>
                    <a:ext uri="{9D8B030D-6E8A-4147-A177-3AD203B41FA5}">
                      <a16:colId xmlns:a16="http://schemas.microsoft.com/office/drawing/2014/main" val="130535795"/>
                    </a:ext>
                  </a:extLst>
                </a:gridCol>
                <a:gridCol w="1704669">
                  <a:extLst>
                    <a:ext uri="{9D8B030D-6E8A-4147-A177-3AD203B41FA5}">
                      <a16:colId xmlns:a16="http://schemas.microsoft.com/office/drawing/2014/main" val="837360332"/>
                    </a:ext>
                  </a:extLst>
                </a:gridCol>
                <a:gridCol w="1267160">
                  <a:extLst>
                    <a:ext uri="{9D8B030D-6E8A-4147-A177-3AD203B41FA5}">
                      <a16:colId xmlns:a16="http://schemas.microsoft.com/office/drawing/2014/main" val="3617502021"/>
                    </a:ext>
                  </a:extLst>
                </a:gridCol>
              </a:tblGrid>
              <a:tr h="234852">
                <a:tc>
                  <a:txBody>
                    <a:bodyPr/>
                    <a:lstStyle/>
                    <a:p>
                      <a:pPr marL="0" marR="22225"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District </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solidFill>
                      <a:srgbClr val="FF0000"/>
                    </a:solidFill>
                  </a:tcPr>
                </a:tc>
                <a:tc>
                  <a:txBody>
                    <a:bodyPr/>
                    <a:lstStyle/>
                    <a:p>
                      <a:pPr marL="15240" marR="5080"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 with Timely Services</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solidFill>
                      <a:srgbClr val="FF0000"/>
                    </a:solidFill>
                  </a:tcPr>
                </a:tc>
                <a:tc>
                  <a:txBody>
                    <a:bodyPr/>
                    <a:lstStyle/>
                    <a:p>
                      <a:pPr marL="10160" marR="635"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Met State Target? </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lnR w="12700" cap="flat" cmpd="sng" algn="ctr">
                      <a:solidFill>
                        <a:schemeClr val="tx1"/>
                      </a:solidFill>
                      <a:prstDash val="solid"/>
                      <a:round/>
                      <a:headEnd type="none" w="med" len="med"/>
                      <a:tailEnd type="none" w="med" len="med"/>
                    </a:lnR>
                    <a:solidFill>
                      <a:srgbClr val="FF0000"/>
                    </a:solidFill>
                  </a:tcPr>
                </a:tc>
                <a:tc>
                  <a:txBody>
                    <a:bodyPr/>
                    <a:lstStyle/>
                    <a:p>
                      <a:endParaRPr lang="en-US" dirty="0"/>
                    </a:p>
                  </a:txBody>
                  <a:tcPr marL="60403" marR="41209" marT="35000" marB="169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22225"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District </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lnL w="12700" cap="flat" cmpd="sng" algn="ctr">
                      <a:solidFill>
                        <a:schemeClr val="tx1"/>
                      </a:solidFill>
                      <a:prstDash val="solid"/>
                      <a:round/>
                      <a:headEnd type="none" w="med" len="med"/>
                      <a:tailEnd type="none" w="med" len="med"/>
                    </a:lnL>
                    <a:solidFill>
                      <a:srgbClr val="FF0000"/>
                    </a:solidFill>
                  </a:tcPr>
                </a:tc>
                <a:tc>
                  <a:txBody>
                    <a:bodyPr/>
                    <a:lstStyle/>
                    <a:p>
                      <a:pPr marL="15240" marR="5080"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 with Timely Services</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solidFill>
                      <a:srgbClr val="FF0000"/>
                    </a:solidFill>
                  </a:tcPr>
                </a:tc>
                <a:tc>
                  <a:txBody>
                    <a:bodyPr/>
                    <a:lstStyle/>
                    <a:p>
                      <a:pPr marL="10160" marR="635"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Met State Target? </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solidFill>
                      <a:srgbClr val="FF0000"/>
                    </a:solidFill>
                  </a:tcPr>
                </a:tc>
                <a:extLst>
                  <a:ext uri="{0D108BD9-81ED-4DB2-BD59-A6C34878D82A}">
                    <a16:rowId xmlns:a16="http://schemas.microsoft.com/office/drawing/2014/main" val="1509150466"/>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Rome (1-1)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23495" algn="ctr">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99.3% </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2286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lnR w="12700" cap="flat" cmpd="sng" algn="ctr">
                      <a:solidFill>
                        <a:schemeClr val="tx1"/>
                      </a:solidFill>
                      <a:prstDash val="solid"/>
                      <a:round/>
                      <a:headEnd type="none" w="med" len="med"/>
                      <a:tailEnd type="none" w="med" len="med"/>
                    </a:lnR>
                  </a:tcPr>
                </a:tc>
                <a:tc>
                  <a:txBody>
                    <a:bodyPr/>
                    <a:lstStyle/>
                    <a:p>
                      <a:endParaRPr lang="en-US" dirty="0"/>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Dublin (5-1)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22860" algn="ctr">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97.0% </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2286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tc>
                <a:extLst>
                  <a:ext uri="{0D108BD9-81ED-4DB2-BD59-A6C34878D82A}">
                    <a16:rowId xmlns:a16="http://schemas.microsoft.com/office/drawing/2014/main" val="1545133482"/>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Dalton (1-2)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23495" algn="ctr">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99.6% </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2286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lnR w="12700" cap="flat" cmpd="sng" algn="ctr">
                      <a:solidFill>
                        <a:schemeClr val="tx1"/>
                      </a:solidFill>
                      <a:prstDash val="solid"/>
                      <a:round/>
                      <a:headEnd type="none" w="med" len="med"/>
                      <a:tailEnd type="none" w="med" len="med"/>
                    </a:lnR>
                  </a:tcPr>
                </a:tc>
                <a:tc>
                  <a:txBody>
                    <a:bodyPr/>
                    <a:lstStyle/>
                    <a:p>
                      <a:endParaRPr lang="en-US" dirty="0"/>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Macon (5-2)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23495" algn="ctr">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90.9%</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2286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tc>
                <a:extLst>
                  <a:ext uri="{0D108BD9-81ED-4DB2-BD59-A6C34878D82A}">
                    <a16:rowId xmlns:a16="http://schemas.microsoft.com/office/drawing/2014/main" val="4029451933"/>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Gainesville (2)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23495" algn="ctr">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97.6% </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2286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Augusta (6)</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23495" algn="ctr">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95.9% </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2286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tc>
                <a:extLst>
                  <a:ext uri="{0D108BD9-81ED-4DB2-BD59-A6C34878D82A}">
                    <a16:rowId xmlns:a16="http://schemas.microsoft.com/office/drawing/2014/main" val="593794509"/>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Cobb (3-1)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23495" algn="ctr">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97.0% </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2286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lnR w="12700" cap="flat" cmpd="sng" algn="ctr">
                      <a:solidFill>
                        <a:schemeClr val="tx1"/>
                      </a:solidFill>
                      <a:prstDash val="solid"/>
                      <a:round/>
                      <a:headEnd type="none" w="med" len="med"/>
                      <a:tailEnd type="none" w="med" len="med"/>
                    </a:lnR>
                  </a:tcPr>
                </a:tc>
                <a:tc>
                  <a:txBody>
                    <a:bodyPr/>
                    <a:lstStyle/>
                    <a:p>
                      <a:pPr marL="10160" marR="635" algn="ctr">
                        <a:lnSpc>
                          <a:spcPct val="107000"/>
                        </a:lnSpc>
                        <a:spcBef>
                          <a:spcPts val="0"/>
                        </a:spcBef>
                        <a:spcAft>
                          <a:spcPts val="0"/>
                        </a:spcAft>
                      </a:pP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Columbus (7)</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23495" algn="ctr">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99.3% </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2349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tc>
                <a:extLst>
                  <a:ext uri="{0D108BD9-81ED-4DB2-BD59-A6C34878D82A}">
                    <a16:rowId xmlns:a16="http://schemas.microsoft.com/office/drawing/2014/main" val="1982299100"/>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Fulton (3-2)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23495" algn="ctr">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90.9% </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2286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Valdosta (8-1)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23495" algn="ctr">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97.0% </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2286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tc>
                <a:extLst>
                  <a:ext uri="{0D108BD9-81ED-4DB2-BD59-A6C34878D82A}">
                    <a16:rowId xmlns:a16="http://schemas.microsoft.com/office/drawing/2014/main" val="507979813"/>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Clayton (3-3)</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23495" algn="ctr">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96.6% </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2286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Albany (8-2)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23495" algn="ctr">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96.9% </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2286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tc>
                <a:extLst>
                  <a:ext uri="{0D108BD9-81ED-4DB2-BD59-A6C34878D82A}">
                    <a16:rowId xmlns:a16="http://schemas.microsoft.com/office/drawing/2014/main" val="2613472707"/>
                  </a:ext>
                </a:extLst>
              </a:tr>
              <a:tr h="207258">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Gwinnett (3-4)</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23495" algn="ctr">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98.8% </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tc>
                <a:tc>
                  <a:txBody>
                    <a:bodyPr/>
                    <a:lstStyle/>
                    <a:p>
                      <a:pPr marL="0" marR="2286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nchor="b">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Coastal (9-1)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23495" algn="ctr">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98.8% </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2286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tc>
                <a:extLst>
                  <a:ext uri="{0D108BD9-81ED-4DB2-BD59-A6C34878D82A}">
                    <a16:rowId xmlns:a16="http://schemas.microsoft.com/office/drawing/2014/main" val="1327550054"/>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DeKalb (3-4)</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23495" algn="ctr">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96.7% </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2286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Waycross (9-2)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23495" algn="ctr">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100% </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2286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Met</a:t>
                      </a:r>
                    </a:p>
                  </a:txBody>
                  <a:tcPr marL="60403" marR="41209" marT="35000" marB="1694"/>
                </a:tc>
                <a:extLst>
                  <a:ext uri="{0D108BD9-81ED-4DB2-BD59-A6C34878D82A}">
                    <a16:rowId xmlns:a16="http://schemas.microsoft.com/office/drawing/2014/main" val="4282216793"/>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LaGrange (4)</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23495" algn="ctr">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98.9% </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2286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Athens (10)</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23495" algn="ctr">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99.0% </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2286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tc>
                <a:extLst>
                  <a:ext uri="{0D108BD9-81ED-4DB2-BD59-A6C34878D82A}">
                    <a16:rowId xmlns:a16="http://schemas.microsoft.com/office/drawing/2014/main" val="1137995111"/>
                  </a:ext>
                </a:extLst>
              </a:tr>
            </a:tbl>
          </a:graphicData>
        </a:graphic>
      </p:graphicFrame>
      <p:sp>
        <p:nvSpPr>
          <p:cNvPr id="3" name="Title 2">
            <a:extLst>
              <a:ext uri="{FF2B5EF4-FFF2-40B4-BE49-F238E27FC236}">
                <a16:creationId xmlns:a16="http://schemas.microsoft.com/office/drawing/2014/main" id="{080B43E6-7CF8-1E96-AB35-FEABC19B356B}"/>
              </a:ext>
            </a:extLst>
          </p:cNvPr>
          <p:cNvSpPr>
            <a:spLocks noGrp="1"/>
          </p:cNvSpPr>
          <p:nvPr>
            <p:ph type="title"/>
          </p:nvPr>
        </p:nvSpPr>
        <p:spPr/>
        <p:txBody>
          <a:bodyPr/>
          <a:lstStyle/>
          <a:p>
            <a:r>
              <a:rPr lang="en-US" dirty="0"/>
              <a:t>Indicator 1: Timely Services</a:t>
            </a:r>
          </a:p>
        </p:txBody>
      </p:sp>
      <p:graphicFrame>
        <p:nvGraphicFramePr>
          <p:cNvPr id="10" name="Table 10">
            <a:extLst>
              <a:ext uri="{FF2B5EF4-FFF2-40B4-BE49-F238E27FC236}">
                <a16:creationId xmlns:a16="http://schemas.microsoft.com/office/drawing/2014/main" id="{4CA98B0C-68FD-0DB0-D8CC-C542DA5A33F9}"/>
              </a:ext>
            </a:extLst>
          </p:cNvPr>
          <p:cNvGraphicFramePr>
            <a:graphicFrameLocks noGrp="1"/>
          </p:cNvGraphicFramePr>
          <p:nvPr>
            <p:extLst>
              <p:ext uri="{D42A27DB-BD31-4B8C-83A1-F6EECF244321}">
                <p14:modId xmlns:p14="http://schemas.microsoft.com/office/powerpoint/2010/main" val="2795390968"/>
              </p:ext>
            </p:extLst>
          </p:nvPr>
        </p:nvGraphicFramePr>
        <p:xfrm>
          <a:off x="1600077" y="1474914"/>
          <a:ext cx="9017743" cy="701040"/>
        </p:xfrm>
        <a:graphic>
          <a:graphicData uri="http://schemas.openxmlformats.org/drawingml/2006/table">
            <a:tbl>
              <a:tblPr firstRow="1" bandRow="1">
                <a:tableStyleId>{9D7B26C5-4107-4FEC-AEDC-1716B250A1EF}</a:tableStyleId>
              </a:tblPr>
              <a:tblGrid>
                <a:gridCol w="9017743">
                  <a:extLst>
                    <a:ext uri="{9D8B030D-6E8A-4147-A177-3AD203B41FA5}">
                      <a16:colId xmlns:a16="http://schemas.microsoft.com/office/drawing/2014/main" val="2657934586"/>
                    </a:ext>
                  </a:extLst>
                </a:gridCol>
              </a:tblGrid>
              <a:tr h="584305">
                <a:tc>
                  <a:txBody>
                    <a:bodyPr/>
                    <a:lstStyle/>
                    <a:p>
                      <a:pPr algn="ctr"/>
                      <a:r>
                        <a:rPr lang="en-US" sz="2000" b="0" dirty="0">
                          <a:latin typeface="Segoe UI" panose="020B0502040204020203" pitchFamily="34" charset="0"/>
                          <a:cs typeface="Segoe UI" panose="020B0502040204020203" pitchFamily="34" charset="0"/>
                        </a:rPr>
                        <a:t>Percent of infants and toddlers with IFSPs who receive early intervention services on their IFSPs in a timely* manner (State Target = 100%)</a:t>
                      </a:r>
                    </a:p>
                  </a:txBody>
                  <a:tcP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54172369"/>
                  </a:ext>
                </a:extLst>
              </a:tr>
            </a:tbl>
          </a:graphicData>
        </a:graphic>
      </p:graphicFrame>
      <p:sp>
        <p:nvSpPr>
          <p:cNvPr id="11" name="TextBox 10">
            <a:extLst>
              <a:ext uri="{FF2B5EF4-FFF2-40B4-BE49-F238E27FC236}">
                <a16:creationId xmlns:a16="http://schemas.microsoft.com/office/drawing/2014/main" id="{83CCDB99-6106-E4B9-8EA5-56525955C42C}"/>
              </a:ext>
            </a:extLst>
          </p:cNvPr>
          <p:cNvSpPr txBox="1"/>
          <p:nvPr/>
        </p:nvSpPr>
        <p:spPr>
          <a:xfrm>
            <a:off x="457200" y="5688431"/>
            <a:ext cx="11251107" cy="830997"/>
          </a:xfrm>
          <a:prstGeom prst="rect">
            <a:avLst/>
          </a:prstGeom>
          <a:noFill/>
        </p:spPr>
        <p:txBody>
          <a:bodyPr wrap="square" rtlCol="0">
            <a:spAutoFit/>
          </a:bodyPr>
          <a:lstStyle/>
          <a:p>
            <a:r>
              <a:rPr lang="en-US" sz="1600" dirty="0">
                <a:latin typeface="Segoe UI" panose="020B0502040204020203" pitchFamily="34" charset="0"/>
                <a:cs typeface="Segoe UI" panose="020B0502040204020203" pitchFamily="34" charset="0"/>
              </a:rPr>
              <a:t>- Data: This data is based on the 2022-2023 Annual Performance Report (APR) where all indicators are more fully addressed.</a:t>
            </a:r>
          </a:p>
          <a:p>
            <a:r>
              <a:rPr lang="en-US" sz="1600" dirty="0">
                <a:latin typeface="Segoe UI" panose="020B0502040204020203" pitchFamily="34" charset="0"/>
                <a:cs typeface="Segoe UI" panose="020B0502040204020203" pitchFamily="34" charset="0"/>
              </a:rPr>
              <a:t>- </a:t>
            </a:r>
            <a:r>
              <a:rPr lang="en-US" sz="1600" b="1" dirty="0">
                <a:latin typeface="Segoe UI" panose="020B0502040204020203" pitchFamily="34" charset="0"/>
                <a:cs typeface="Segoe UI" panose="020B0502040204020203" pitchFamily="34" charset="0"/>
              </a:rPr>
              <a:t>Timely* </a:t>
            </a:r>
            <a:r>
              <a:rPr lang="en-US" sz="1600" dirty="0">
                <a:latin typeface="Segoe UI" panose="020B0502040204020203" pitchFamily="34" charset="0"/>
                <a:cs typeface="Segoe UI" panose="020B0502040204020203" pitchFamily="34" charset="0"/>
              </a:rPr>
              <a:t>services must have been started within 45 days of consent date for a child to be considered having timely received services.</a:t>
            </a:r>
          </a:p>
        </p:txBody>
      </p:sp>
    </p:spTree>
    <p:extLst>
      <p:ext uri="{BB962C8B-B14F-4D97-AF65-F5344CB8AC3E}">
        <p14:creationId xmlns:p14="http://schemas.microsoft.com/office/powerpoint/2010/main" val="2215889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5472827C-59F3-E809-B419-3649112819FE}"/>
              </a:ext>
            </a:extLst>
          </p:cNvPr>
          <p:cNvGraphicFramePr>
            <a:graphicFrameLocks noGrp="1"/>
          </p:cNvGraphicFramePr>
          <p:nvPr>
            <p:ph sz="quarter" idx="10"/>
            <p:extLst>
              <p:ext uri="{D42A27DB-BD31-4B8C-83A1-F6EECF244321}">
                <p14:modId xmlns:p14="http://schemas.microsoft.com/office/powerpoint/2010/main" val="2392863876"/>
              </p:ext>
            </p:extLst>
          </p:nvPr>
        </p:nvGraphicFramePr>
        <p:xfrm>
          <a:off x="1262250" y="2256783"/>
          <a:ext cx="9667500" cy="3384333"/>
        </p:xfrm>
        <a:graphic>
          <a:graphicData uri="http://schemas.openxmlformats.org/drawingml/2006/table">
            <a:tbl>
              <a:tblPr firstRow="1" firstCol="1" bandRow="1">
                <a:tableStyleId>{5940675A-B579-460E-94D1-54222C63F5DA}</a:tableStyleId>
              </a:tblPr>
              <a:tblGrid>
                <a:gridCol w="1611325">
                  <a:extLst>
                    <a:ext uri="{9D8B030D-6E8A-4147-A177-3AD203B41FA5}">
                      <a16:colId xmlns:a16="http://schemas.microsoft.com/office/drawing/2014/main" val="3103318211"/>
                    </a:ext>
                  </a:extLst>
                </a:gridCol>
                <a:gridCol w="1704669">
                  <a:extLst>
                    <a:ext uri="{9D8B030D-6E8A-4147-A177-3AD203B41FA5}">
                      <a16:colId xmlns:a16="http://schemas.microsoft.com/office/drawing/2014/main" val="3024208294"/>
                    </a:ext>
                  </a:extLst>
                </a:gridCol>
                <a:gridCol w="1280553">
                  <a:extLst>
                    <a:ext uri="{9D8B030D-6E8A-4147-A177-3AD203B41FA5}">
                      <a16:colId xmlns:a16="http://schemas.microsoft.com/office/drawing/2014/main" val="2399836400"/>
                    </a:ext>
                  </a:extLst>
                </a:gridCol>
                <a:gridCol w="325936">
                  <a:extLst>
                    <a:ext uri="{9D8B030D-6E8A-4147-A177-3AD203B41FA5}">
                      <a16:colId xmlns:a16="http://schemas.microsoft.com/office/drawing/2014/main" val="2023278245"/>
                    </a:ext>
                  </a:extLst>
                </a:gridCol>
                <a:gridCol w="1773188">
                  <a:extLst>
                    <a:ext uri="{9D8B030D-6E8A-4147-A177-3AD203B41FA5}">
                      <a16:colId xmlns:a16="http://schemas.microsoft.com/office/drawing/2014/main" val="130535795"/>
                    </a:ext>
                  </a:extLst>
                </a:gridCol>
                <a:gridCol w="1704669">
                  <a:extLst>
                    <a:ext uri="{9D8B030D-6E8A-4147-A177-3AD203B41FA5}">
                      <a16:colId xmlns:a16="http://schemas.microsoft.com/office/drawing/2014/main" val="837360332"/>
                    </a:ext>
                  </a:extLst>
                </a:gridCol>
                <a:gridCol w="1267160">
                  <a:extLst>
                    <a:ext uri="{9D8B030D-6E8A-4147-A177-3AD203B41FA5}">
                      <a16:colId xmlns:a16="http://schemas.microsoft.com/office/drawing/2014/main" val="3617502021"/>
                    </a:ext>
                  </a:extLst>
                </a:gridCol>
              </a:tblGrid>
              <a:tr h="234852">
                <a:tc>
                  <a:txBody>
                    <a:bodyPr/>
                    <a:lstStyle/>
                    <a:p>
                      <a:pPr marL="0" marR="22225"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District </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solidFill>
                      <a:srgbClr val="FF0000"/>
                    </a:solidFill>
                  </a:tcPr>
                </a:tc>
                <a:tc>
                  <a:txBody>
                    <a:bodyPr/>
                    <a:lstStyle/>
                    <a:p>
                      <a:pPr marL="15240" marR="5080"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 in Natural Settings</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solidFill>
                      <a:srgbClr val="FF0000"/>
                    </a:solidFill>
                  </a:tcPr>
                </a:tc>
                <a:tc>
                  <a:txBody>
                    <a:bodyPr/>
                    <a:lstStyle/>
                    <a:p>
                      <a:pPr marL="10160" marR="635"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Met State Target? </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lnR w="12700" cap="flat" cmpd="sng" algn="ctr">
                      <a:solidFill>
                        <a:schemeClr val="tx1"/>
                      </a:solidFill>
                      <a:prstDash val="solid"/>
                      <a:round/>
                      <a:headEnd type="none" w="med" len="med"/>
                      <a:tailEnd type="none" w="med" len="med"/>
                    </a:lnR>
                    <a:solidFill>
                      <a:srgbClr val="FF0000"/>
                    </a:solidFill>
                  </a:tcPr>
                </a:tc>
                <a:tc>
                  <a:txBody>
                    <a:bodyPr/>
                    <a:lstStyle/>
                    <a:p>
                      <a:endParaRPr lang="en-US" dirty="0"/>
                    </a:p>
                  </a:txBody>
                  <a:tcPr marL="60403" marR="41209" marT="35000" marB="169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22225"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District </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lnL w="12700" cap="flat" cmpd="sng" algn="ctr">
                      <a:solidFill>
                        <a:schemeClr val="tx1"/>
                      </a:solidFill>
                      <a:prstDash val="solid"/>
                      <a:round/>
                      <a:headEnd type="none" w="med" len="med"/>
                      <a:tailEnd type="none" w="med" len="med"/>
                    </a:lnL>
                    <a:solidFill>
                      <a:srgbClr val="FF0000"/>
                    </a:solidFill>
                  </a:tcPr>
                </a:tc>
                <a:tc>
                  <a:txBody>
                    <a:bodyPr/>
                    <a:lstStyle/>
                    <a:p>
                      <a:pPr marL="15240" marR="5080"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 in Natural Settings</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solidFill>
                      <a:srgbClr val="FF0000"/>
                    </a:solidFill>
                  </a:tcPr>
                </a:tc>
                <a:tc>
                  <a:txBody>
                    <a:bodyPr/>
                    <a:lstStyle/>
                    <a:p>
                      <a:pPr marL="10160" marR="635"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Met State Target? </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solidFill>
                      <a:srgbClr val="FF0000"/>
                    </a:solidFill>
                  </a:tcPr>
                </a:tc>
                <a:extLst>
                  <a:ext uri="{0D108BD9-81ED-4DB2-BD59-A6C34878D82A}">
                    <a16:rowId xmlns:a16="http://schemas.microsoft.com/office/drawing/2014/main" val="1509150466"/>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Rome (1-1)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23495" algn="ctr">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68.5%</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2286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lnR w="12700" cap="flat" cmpd="sng" algn="ctr">
                      <a:solidFill>
                        <a:schemeClr val="tx1"/>
                      </a:solidFill>
                      <a:prstDash val="solid"/>
                      <a:round/>
                      <a:headEnd type="none" w="med" len="med"/>
                      <a:tailEnd type="none" w="med" len="med"/>
                    </a:lnR>
                  </a:tcPr>
                </a:tc>
                <a:tc>
                  <a:txBody>
                    <a:bodyPr/>
                    <a:lstStyle/>
                    <a:p>
                      <a:endParaRPr lang="en-US" dirty="0"/>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Dublin (5-1)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3111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100% </a:t>
                      </a:r>
                    </a:p>
                  </a:txBody>
                  <a:tcPr marL="90805" marR="57150" marT="29845" marB="2540"/>
                </a:tc>
                <a:tc>
                  <a:txBody>
                    <a:bodyPr/>
                    <a:lstStyle/>
                    <a:p>
                      <a:pPr marL="0" marR="2286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Met</a:t>
                      </a:r>
                    </a:p>
                  </a:txBody>
                  <a:tcPr marL="60403" marR="41209" marT="35000" marB="1694"/>
                </a:tc>
                <a:extLst>
                  <a:ext uri="{0D108BD9-81ED-4DB2-BD59-A6C34878D82A}">
                    <a16:rowId xmlns:a16="http://schemas.microsoft.com/office/drawing/2014/main" val="1545133482"/>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Dalton (1-2)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3238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97.0% </a:t>
                      </a:r>
                    </a:p>
                  </a:txBody>
                  <a:tcPr marL="90805" marR="57150" marT="29845" marB="2540"/>
                </a:tc>
                <a:tc>
                  <a:txBody>
                    <a:bodyPr/>
                    <a:lstStyle/>
                    <a:p>
                      <a:pPr marL="0" marR="2286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lnR w="12700" cap="flat" cmpd="sng" algn="ctr">
                      <a:solidFill>
                        <a:schemeClr val="tx1"/>
                      </a:solidFill>
                      <a:prstDash val="solid"/>
                      <a:round/>
                      <a:headEnd type="none" w="med" len="med"/>
                      <a:tailEnd type="none" w="med" len="med"/>
                    </a:lnR>
                  </a:tcPr>
                </a:tc>
                <a:tc>
                  <a:txBody>
                    <a:bodyPr/>
                    <a:lstStyle/>
                    <a:p>
                      <a:endParaRPr lang="en-US" dirty="0"/>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Macon (5-2)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3111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99.3% </a:t>
                      </a:r>
                    </a:p>
                  </a:txBody>
                  <a:tcPr marL="90805" marR="57150" marT="29845" marB="2540"/>
                </a:tc>
                <a:tc>
                  <a:txBody>
                    <a:bodyPr/>
                    <a:lstStyle/>
                    <a:p>
                      <a:pPr marL="0" marR="2349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Met</a:t>
                      </a:r>
                    </a:p>
                  </a:txBody>
                  <a:tcPr marL="60403" marR="41209" marT="35000" marB="1694"/>
                </a:tc>
                <a:extLst>
                  <a:ext uri="{0D108BD9-81ED-4DB2-BD59-A6C34878D82A}">
                    <a16:rowId xmlns:a16="http://schemas.microsoft.com/office/drawing/2014/main" val="4029451933"/>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Gainesville (2)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3238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87.2% </a:t>
                      </a:r>
                    </a:p>
                  </a:txBody>
                  <a:tcPr marL="90805" marR="57150" marT="29845" marB="2540"/>
                </a:tc>
                <a:tc>
                  <a:txBody>
                    <a:bodyPr/>
                    <a:lstStyle/>
                    <a:p>
                      <a:pPr marL="0" marR="2286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Augusta (6)</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3238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90.8% </a:t>
                      </a:r>
                    </a:p>
                  </a:txBody>
                  <a:tcPr marL="90805" marR="57150" marT="29845" marB="2540"/>
                </a:tc>
                <a:tc>
                  <a:txBody>
                    <a:bodyPr/>
                    <a:lstStyle/>
                    <a:p>
                      <a:pPr marL="0" marR="2349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tc>
                <a:extLst>
                  <a:ext uri="{0D108BD9-81ED-4DB2-BD59-A6C34878D82A}">
                    <a16:rowId xmlns:a16="http://schemas.microsoft.com/office/drawing/2014/main" val="593794509"/>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Cobb (3-1)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3238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96.6% </a:t>
                      </a:r>
                    </a:p>
                  </a:txBody>
                  <a:tcPr marL="90805" marR="57150" marT="29845" marB="2540"/>
                </a:tc>
                <a:tc>
                  <a:txBody>
                    <a:bodyPr/>
                    <a:lstStyle/>
                    <a:p>
                      <a:pPr marL="0" marR="2286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lnR w="12700" cap="flat" cmpd="sng" algn="ctr">
                      <a:solidFill>
                        <a:schemeClr val="tx1"/>
                      </a:solidFill>
                      <a:prstDash val="solid"/>
                      <a:round/>
                      <a:headEnd type="none" w="med" len="med"/>
                      <a:tailEnd type="none" w="med" len="med"/>
                    </a:lnR>
                  </a:tcPr>
                </a:tc>
                <a:tc>
                  <a:txBody>
                    <a:bodyPr/>
                    <a:lstStyle/>
                    <a:p>
                      <a:pPr marL="10160" marR="635" algn="ctr">
                        <a:lnSpc>
                          <a:spcPct val="107000"/>
                        </a:lnSpc>
                        <a:spcBef>
                          <a:spcPts val="0"/>
                        </a:spcBef>
                        <a:spcAft>
                          <a:spcPts val="0"/>
                        </a:spcAft>
                      </a:pP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Columbus (7)</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3111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100% </a:t>
                      </a:r>
                    </a:p>
                  </a:txBody>
                  <a:tcPr marL="90805" marR="57150" marT="29845" marB="2540"/>
                </a:tc>
                <a:tc>
                  <a:txBody>
                    <a:bodyPr/>
                    <a:lstStyle/>
                    <a:p>
                      <a:pPr marL="0" marR="2349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Met</a:t>
                      </a:r>
                    </a:p>
                  </a:txBody>
                  <a:tcPr marL="60403" marR="41209" marT="35000" marB="1694"/>
                </a:tc>
                <a:extLst>
                  <a:ext uri="{0D108BD9-81ED-4DB2-BD59-A6C34878D82A}">
                    <a16:rowId xmlns:a16="http://schemas.microsoft.com/office/drawing/2014/main" val="1982299100"/>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Fulton (3-2)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3238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90.7% </a:t>
                      </a:r>
                    </a:p>
                  </a:txBody>
                  <a:tcPr marL="90805" marR="57150" marT="29845" marB="2540"/>
                </a:tc>
                <a:tc>
                  <a:txBody>
                    <a:bodyPr/>
                    <a:lstStyle/>
                    <a:p>
                      <a:pPr marL="0" marR="2286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Valdosta (8-1)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3238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96.1% </a:t>
                      </a:r>
                    </a:p>
                  </a:txBody>
                  <a:tcPr marL="90805" marR="57150" marT="29845" marB="2540"/>
                </a:tc>
                <a:tc>
                  <a:txBody>
                    <a:bodyPr/>
                    <a:lstStyle/>
                    <a:p>
                      <a:pPr marL="0" marR="2349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tc>
                <a:extLst>
                  <a:ext uri="{0D108BD9-81ED-4DB2-BD59-A6C34878D82A}">
                    <a16:rowId xmlns:a16="http://schemas.microsoft.com/office/drawing/2014/main" val="507979813"/>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Clayton (3-3)</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3111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97.2% </a:t>
                      </a:r>
                    </a:p>
                  </a:txBody>
                  <a:tcPr marL="90805" marR="57150" marT="29845" marB="254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Albany (8-2)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3238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100% </a:t>
                      </a:r>
                    </a:p>
                  </a:txBody>
                  <a:tcPr marL="90805" marR="57150" marT="29845" marB="2540"/>
                </a:tc>
                <a:tc>
                  <a:txBody>
                    <a:bodyPr/>
                    <a:lstStyle/>
                    <a:p>
                      <a:pPr marL="0" marR="2349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Met</a:t>
                      </a:r>
                    </a:p>
                  </a:txBody>
                  <a:tcPr marL="60403" marR="41209" marT="35000" marB="1694"/>
                </a:tc>
                <a:extLst>
                  <a:ext uri="{0D108BD9-81ED-4DB2-BD59-A6C34878D82A}">
                    <a16:rowId xmlns:a16="http://schemas.microsoft.com/office/drawing/2014/main" val="2613472707"/>
                  </a:ext>
                </a:extLst>
              </a:tr>
              <a:tr h="207258">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Gwinnett (3-4)</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3238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87.7% </a:t>
                      </a:r>
                    </a:p>
                  </a:txBody>
                  <a:tcPr marL="90805" marR="57150" marT="29845" marB="2540"/>
                </a:tc>
                <a:tc>
                  <a:txBody>
                    <a:bodyPr/>
                    <a:lstStyle/>
                    <a:p>
                      <a:pPr marL="0" marR="2286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nchor="b">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Coastal (9-1)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3238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89.7% </a:t>
                      </a:r>
                    </a:p>
                  </a:txBody>
                  <a:tcPr marL="90805" marR="57150" marT="29845" marB="2540"/>
                </a:tc>
                <a:tc>
                  <a:txBody>
                    <a:bodyPr/>
                    <a:lstStyle/>
                    <a:p>
                      <a:pPr marL="0" marR="2349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tc>
                <a:extLst>
                  <a:ext uri="{0D108BD9-81ED-4DB2-BD59-A6C34878D82A}">
                    <a16:rowId xmlns:a16="http://schemas.microsoft.com/office/drawing/2014/main" val="1327550054"/>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DeKalb (3-4)</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3111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91.4% </a:t>
                      </a:r>
                    </a:p>
                  </a:txBody>
                  <a:tcPr marL="90805" marR="57150" marT="29845" marB="2540"/>
                </a:tc>
                <a:tc>
                  <a:txBody>
                    <a:bodyPr/>
                    <a:lstStyle/>
                    <a:p>
                      <a:pPr marL="0" marR="2286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Waycross (9-2)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3111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100% </a:t>
                      </a:r>
                    </a:p>
                  </a:txBody>
                  <a:tcPr marL="90805" marR="57150" marT="29845" marB="2540"/>
                </a:tc>
                <a:tc>
                  <a:txBody>
                    <a:bodyPr/>
                    <a:lstStyle/>
                    <a:p>
                      <a:pPr marL="0" marR="2349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Met</a:t>
                      </a:r>
                    </a:p>
                  </a:txBody>
                  <a:tcPr marL="60403" marR="41209" marT="35000" marB="1694"/>
                </a:tc>
                <a:extLst>
                  <a:ext uri="{0D108BD9-81ED-4DB2-BD59-A6C34878D82A}">
                    <a16:rowId xmlns:a16="http://schemas.microsoft.com/office/drawing/2014/main" val="4282216793"/>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LaGrange (4)</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3238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98.8% </a:t>
                      </a:r>
                    </a:p>
                  </a:txBody>
                  <a:tcPr marL="90805" marR="57150" marT="29845" marB="2540"/>
                </a:tc>
                <a:tc>
                  <a:txBody>
                    <a:bodyPr/>
                    <a:lstStyle/>
                    <a:p>
                      <a:pPr marL="0" marR="2286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Met</a:t>
                      </a: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Athens (10)</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3238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90.6% </a:t>
                      </a:r>
                    </a:p>
                  </a:txBody>
                  <a:tcPr marL="90805" marR="57150" marT="29845" marB="2540"/>
                </a:tc>
                <a:tc>
                  <a:txBody>
                    <a:bodyPr/>
                    <a:lstStyle/>
                    <a:p>
                      <a:pPr marL="0" marR="2349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tc>
                <a:extLst>
                  <a:ext uri="{0D108BD9-81ED-4DB2-BD59-A6C34878D82A}">
                    <a16:rowId xmlns:a16="http://schemas.microsoft.com/office/drawing/2014/main" val="1137995111"/>
                  </a:ext>
                </a:extLst>
              </a:tr>
            </a:tbl>
          </a:graphicData>
        </a:graphic>
      </p:graphicFrame>
      <p:sp>
        <p:nvSpPr>
          <p:cNvPr id="3" name="Title 2">
            <a:extLst>
              <a:ext uri="{FF2B5EF4-FFF2-40B4-BE49-F238E27FC236}">
                <a16:creationId xmlns:a16="http://schemas.microsoft.com/office/drawing/2014/main" id="{080B43E6-7CF8-1E96-AB35-FEABC19B356B}"/>
              </a:ext>
            </a:extLst>
          </p:cNvPr>
          <p:cNvSpPr>
            <a:spLocks noGrp="1"/>
          </p:cNvSpPr>
          <p:nvPr>
            <p:ph type="title"/>
          </p:nvPr>
        </p:nvSpPr>
        <p:spPr>
          <a:xfrm>
            <a:off x="824219" y="796474"/>
            <a:ext cx="10515600" cy="1028960"/>
          </a:xfrm>
        </p:spPr>
        <p:txBody>
          <a:bodyPr>
            <a:normAutofit/>
          </a:bodyPr>
          <a:lstStyle/>
          <a:p>
            <a:r>
              <a:rPr lang="en-US" sz="3600" dirty="0"/>
              <a:t>Indicator 2: Natural Settings</a:t>
            </a:r>
          </a:p>
        </p:txBody>
      </p:sp>
      <p:graphicFrame>
        <p:nvGraphicFramePr>
          <p:cNvPr id="10" name="Table 10">
            <a:extLst>
              <a:ext uri="{FF2B5EF4-FFF2-40B4-BE49-F238E27FC236}">
                <a16:creationId xmlns:a16="http://schemas.microsoft.com/office/drawing/2014/main" id="{4CA98B0C-68FD-0DB0-D8CC-C542DA5A33F9}"/>
              </a:ext>
            </a:extLst>
          </p:cNvPr>
          <p:cNvGraphicFramePr>
            <a:graphicFrameLocks noGrp="1"/>
          </p:cNvGraphicFramePr>
          <p:nvPr/>
        </p:nvGraphicFramePr>
        <p:xfrm>
          <a:off x="369117" y="1474914"/>
          <a:ext cx="11425804" cy="701040"/>
        </p:xfrm>
        <a:graphic>
          <a:graphicData uri="http://schemas.openxmlformats.org/drawingml/2006/table">
            <a:tbl>
              <a:tblPr firstRow="1" bandRow="1">
                <a:tableStyleId>{9D7B26C5-4107-4FEC-AEDC-1716B250A1EF}</a:tableStyleId>
              </a:tblPr>
              <a:tblGrid>
                <a:gridCol w="11425804">
                  <a:extLst>
                    <a:ext uri="{9D8B030D-6E8A-4147-A177-3AD203B41FA5}">
                      <a16:colId xmlns:a16="http://schemas.microsoft.com/office/drawing/2014/main" val="2657934586"/>
                    </a:ext>
                  </a:extLst>
                </a:gridCol>
              </a:tblGrid>
              <a:tr h="584305">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000" b="0" dirty="0">
                          <a:latin typeface="Segoe UI" panose="020B0502040204020203" pitchFamily="34" charset="0"/>
                          <a:cs typeface="Segoe UI" panose="020B0502040204020203" pitchFamily="34" charset="0"/>
                        </a:rPr>
                        <a:t>Percent of infants and toddlers with IFSPs who primarily receive early intervention services in the home or community-based settings as of 12/1/2021 (State Target = 98%)</a:t>
                      </a:r>
                    </a:p>
                  </a:txBody>
                  <a:tcP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54172369"/>
                  </a:ext>
                </a:extLst>
              </a:tr>
            </a:tbl>
          </a:graphicData>
        </a:graphic>
      </p:graphicFrame>
      <p:sp>
        <p:nvSpPr>
          <p:cNvPr id="11" name="TextBox 10">
            <a:extLst>
              <a:ext uri="{FF2B5EF4-FFF2-40B4-BE49-F238E27FC236}">
                <a16:creationId xmlns:a16="http://schemas.microsoft.com/office/drawing/2014/main" id="{83CCDB99-6106-E4B9-8EA5-56525955C42C}"/>
              </a:ext>
            </a:extLst>
          </p:cNvPr>
          <p:cNvSpPr txBox="1"/>
          <p:nvPr/>
        </p:nvSpPr>
        <p:spPr>
          <a:xfrm>
            <a:off x="824219" y="5769138"/>
            <a:ext cx="10614210" cy="584775"/>
          </a:xfrm>
          <a:prstGeom prst="rect">
            <a:avLst/>
          </a:prstGeom>
          <a:noFill/>
        </p:spPr>
        <p:txBody>
          <a:bodyPr wrap="square" rtlCol="0">
            <a:spAutoFit/>
          </a:bodyPr>
          <a:lstStyle/>
          <a:p>
            <a:r>
              <a:rPr lang="en-US" sz="1600" dirty="0">
                <a:latin typeface="Segoe UI" panose="020B0502040204020203" pitchFamily="34" charset="0"/>
                <a:cs typeface="Segoe UI" panose="020B0502040204020203" pitchFamily="34" charset="0"/>
              </a:rPr>
              <a:t>Data</a:t>
            </a:r>
            <a:r>
              <a:rPr lang="en-US" sz="1600" b="1" dirty="0">
                <a:latin typeface="Segoe UI" panose="020B0502040204020203" pitchFamily="34" charset="0"/>
                <a:cs typeface="Segoe UI" panose="020B0502040204020203" pitchFamily="34" charset="0"/>
              </a:rPr>
              <a:t>:</a:t>
            </a:r>
            <a:r>
              <a:rPr lang="en-US" sz="1600" dirty="0">
                <a:latin typeface="Segoe UI" panose="020B0502040204020203" pitchFamily="34" charset="0"/>
                <a:cs typeface="Segoe UI" panose="020B0502040204020203" pitchFamily="34" charset="0"/>
              </a:rPr>
              <a:t> This data is based on infants and toddlers with IFSPs as of 12/1/2022 submitted under the IDEA Section 618 Child Count Data.</a:t>
            </a:r>
            <a:endParaRPr lang="en-US" sz="16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971138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17C2B2-C9F3-4F73-BB9A-EA3568B425FB}"/>
              </a:ext>
            </a:extLst>
          </p:cNvPr>
          <p:cNvSpPr>
            <a:spLocks noGrp="1"/>
          </p:cNvSpPr>
          <p:nvPr>
            <p:ph sz="quarter" idx="10"/>
          </p:nvPr>
        </p:nvSpPr>
        <p:spPr>
          <a:xfrm>
            <a:off x="407232" y="1573966"/>
            <a:ext cx="11377535" cy="4827328"/>
          </a:xfrm>
        </p:spPr>
        <p:txBody>
          <a:bodyPr/>
          <a:lstStyle/>
          <a:p>
            <a:pPr>
              <a:lnSpc>
                <a:spcPct val="100000"/>
              </a:lnSpc>
              <a:spcBef>
                <a:spcPts val="0"/>
              </a:spcBef>
              <a:spcAft>
                <a:spcPts val="600"/>
              </a:spcAft>
            </a:pPr>
            <a:r>
              <a:rPr lang="en-US" sz="2200" dirty="0"/>
              <a:t>Submitted annually to the Office of Special Education Programs (OSEP) </a:t>
            </a:r>
          </a:p>
          <a:p>
            <a:pPr marL="1028700" lvl="1" indent="-342900">
              <a:lnSpc>
                <a:spcPct val="100000"/>
              </a:lnSpc>
              <a:spcBef>
                <a:spcPts val="0"/>
              </a:spcBef>
              <a:spcAft>
                <a:spcPts val="600"/>
              </a:spcAft>
              <a:buFont typeface="Wingdings" panose="05000000000000000000" pitchFamily="2" charset="2"/>
              <a:buChar char="ü"/>
            </a:pPr>
            <a:r>
              <a:rPr lang="en-US" sz="2200" dirty="0">
                <a:latin typeface="Segoe UI" panose="020B0502040204020203" pitchFamily="34" charset="0"/>
                <a:cs typeface="Segoe UI" panose="020B0502040204020203" pitchFamily="34" charset="0"/>
              </a:rPr>
              <a:t>Evaluates the state's efforts to implement the requirements and purposes of Part C</a:t>
            </a:r>
          </a:p>
          <a:p>
            <a:pPr>
              <a:lnSpc>
                <a:spcPct val="100000"/>
              </a:lnSpc>
              <a:spcBef>
                <a:spcPts val="0"/>
              </a:spcBef>
              <a:spcAft>
                <a:spcPts val="600"/>
              </a:spcAft>
            </a:pPr>
            <a:r>
              <a:rPr lang="en-US" sz="2200" dirty="0"/>
              <a:t>The APR includes Compliance and Performance Indicators</a:t>
            </a:r>
          </a:p>
          <a:p>
            <a:pPr marL="342900" lvl="0" indent="-342900" fontAlgn="base">
              <a:lnSpc>
                <a:spcPct val="100000"/>
              </a:lnSpc>
              <a:spcBef>
                <a:spcPts val="0"/>
              </a:spcBef>
              <a:spcAft>
                <a:spcPts val="600"/>
              </a:spcAft>
              <a:buFont typeface="Arial" panose="020B0604020202020204" pitchFamily="34" charset="0"/>
              <a:buChar char="•"/>
            </a:pPr>
            <a:r>
              <a:rPr lang="en-US" sz="2200" u="sng" dirty="0"/>
              <a:t>Compliance Indicators</a:t>
            </a:r>
            <a:r>
              <a:rPr lang="en-US" sz="2200" dirty="0"/>
              <a:t>: Indicators where 100% compliance is the requirement </a:t>
            </a:r>
          </a:p>
          <a:p>
            <a:pPr marL="457200" lvl="1" indent="0">
              <a:lnSpc>
                <a:spcPct val="100000"/>
              </a:lnSpc>
              <a:spcBef>
                <a:spcPts val="0"/>
              </a:spcBef>
              <a:spcAft>
                <a:spcPts val="600"/>
              </a:spcAft>
              <a:buNone/>
            </a:pPr>
            <a:r>
              <a:rPr lang="en-US" sz="2200" dirty="0">
                <a:latin typeface="Segoe UI" panose="020B0502040204020203" pitchFamily="34" charset="0"/>
                <a:cs typeface="Segoe UI" panose="020B0502040204020203" pitchFamily="34" charset="0"/>
              </a:rPr>
              <a:t>Indicator 1: Timely Service Delivery</a:t>
            </a:r>
          </a:p>
          <a:p>
            <a:pPr marL="457200" lvl="1" indent="0">
              <a:lnSpc>
                <a:spcPct val="100000"/>
              </a:lnSpc>
              <a:spcBef>
                <a:spcPts val="0"/>
              </a:spcBef>
              <a:spcAft>
                <a:spcPts val="600"/>
              </a:spcAft>
              <a:buNone/>
            </a:pPr>
            <a:r>
              <a:rPr lang="en-US" sz="2200" dirty="0">
                <a:latin typeface="Segoe UI" panose="020B0502040204020203" pitchFamily="34" charset="0"/>
                <a:cs typeface="Segoe UI" panose="020B0502040204020203" pitchFamily="34" charset="0"/>
              </a:rPr>
              <a:t>Indicator 7: 45-Day Timeline</a:t>
            </a:r>
          </a:p>
          <a:p>
            <a:pPr marL="457200" lvl="1" indent="0">
              <a:lnSpc>
                <a:spcPct val="100000"/>
              </a:lnSpc>
              <a:spcBef>
                <a:spcPts val="0"/>
              </a:spcBef>
              <a:spcAft>
                <a:spcPts val="600"/>
              </a:spcAft>
              <a:buNone/>
            </a:pPr>
            <a:r>
              <a:rPr lang="en-US" sz="2200" dirty="0">
                <a:latin typeface="Segoe UI" panose="020B0502040204020203" pitchFamily="34" charset="0"/>
                <a:cs typeface="Segoe UI" panose="020B0502040204020203" pitchFamily="34" charset="0"/>
              </a:rPr>
              <a:t>Indicator 8: Early Childhood Transition</a:t>
            </a:r>
          </a:p>
          <a:p>
            <a:pPr marL="342900" lvl="0" indent="-342900" fontAlgn="base">
              <a:lnSpc>
                <a:spcPct val="100000"/>
              </a:lnSpc>
              <a:spcBef>
                <a:spcPts val="600"/>
              </a:spcBef>
              <a:spcAft>
                <a:spcPts val="600"/>
              </a:spcAft>
              <a:buFont typeface="Arial" panose="020B0604020202020204" pitchFamily="34" charset="0"/>
              <a:buChar char="•"/>
            </a:pPr>
            <a:r>
              <a:rPr lang="en-US" sz="2200" u="sng" dirty="0"/>
              <a:t>Performance Indicators</a:t>
            </a:r>
            <a:r>
              <a:rPr lang="en-US" sz="2200" dirty="0"/>
              <a:t>: Indicators that focus on system and child and family outcomes </a:t>
            </a:r>
          </a:p>
          <a:p>
            <a:pPr marL="457200" lvl="1" indent="0">
              <a:lnSpc>
                <a:spcPct val="100000"/>
              </a:lnSpc>
              <a:spcBef>
                <a:spcPts val="0"/>
              </a:spcBef>
              <a:spcAft>
                <a:spcPts val="600"/>
              </a:spcAft>
              <a:buNone/>
            </a:pPr>
            <a:r>
              <a:rPr lang="en-US" sz="2200" dirty="0">
                <a:latin typeface="Segoe UI" panose="020B0502040204020203" pitchFamily="34" charset="0"/>
                <a:cs typeface="Segoe UI" panose="020B0502040204020203" pitchFamily="34" charset="0"/>
              </a:rPr>
              <a:t>Indicator 2: Settings				Indicator 5: Child Find Birth to 1</a:t>
            </a:r>
          </a:p>
          <a:p>
            <a:pPr marL="457200" lvl="1" indent="0">
              <a:lnSpc>
                <a:spcPct val="100000"/>
              </a:lnSpc>
              <a:spcBef>
                <a:spcPts val="0"/>
              </a:spcBef>
              <a:spcAft>
                <a:spcPts val="600"/>
              </a:spcAft>
              <a:buNone/>
            </a:pPr>
            <a:r>
              <a:rPr lang="en-US" sz="2200" dirty="0">
                <a:latin typeface="Segoe UI" panose="020B0502040204020203" pitchFamily="34" charset="0"/>
                <a:cs typeface="Segoe UI" panose="020B0502040204020203" pitchFamily="34" charset="0"/>
              </a:rPr>
              <a:t>Indicator 3: Child Outcomes		 	Indicator 6: Child Find Birth to 3</a:t>
            </a:r>
          </a:p>
          <a:p>
            <a:pPr marL="457200" lvl="1" indent="0">
              <a:lnSpc>
                <a:spcPct val="100000"/>
              </a:lnSpc>
              <a:spcBef>
                <a:spcPts val="0"/>
              </a:spcBef>
              <a:spcAft>
                <a:spcPts val="600"/>
              </a:spcAft>
              <a:buNone/>
            </a:pPr>
            <a:r>
              <a:rPr lang="en-US" sz="2200" dirty="0">
                <a:latin typeface="Segoe UI" panose="020B0502040204020203" pitchFamily="34" charset="0"/>
                <a:cs typeface="Segoe UI" panose="020B0502040204020203" pitchFamily="34" charset="0"/>
              </a:rPr>
              <a:t>Indicator 4: Family Outcomes</a:t>
            </a:r>
          </a:p>
        </p:txBody>
      </p:sp>
      <p:sp>
        <p:nvSpPr>
          <p:cNvPr id="3" name="Title 2">
            <a:extLst>
              <a:ext uri="{FF2B5EF4-FFF2-40B4-BE49-F238E27FC236}">
                <a16:creationId xmlns:a16="http://schemas.microsoft.com/office/drawing/2014/main" id="{7DAD6632-0AF1-456B-99EB-5374DDA94F6A}"/>
              </a:ext>
            </a:extLst>
          </p:cNvPr>
          <p:cNvSpPr>
            <a:spLocks noGrp="1"/>
          </p:cNvSpPr>
          <p:nvPr>
            <p:ph type="title"/>
          </p:nvPr>
        </p:nvSpPr>
        <p:spPr/>
        <p:txBody>
          <a:bodyPr/>
          <a:lstStyle/>
          <a:p>
            <a:r>
              <a:rPr lang="en-US" dirty="0"/>
              <a:t>Annual Performance Report (APR)</a:t>
            </a:r>
          </a:p>
        </p:txBody>
      </p:sp>
    </p:spTree>
    <p:extLst>
      <p:ext uri="{BB962C8B-B14F-4D97-AF65-F5344CB8AC3E}">
        <p14:creationId xmlns:p14="http://schemas.microsoft.com/office/powerpoint/2010/main" val="646418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5472827C-59F3-E809-B419-3649112819FE}"/>
              </a:ext>
            </a:extLst>
          </p:cNvPr>
          <p:cNvGraphicFramePr>
            <a:graphicFrameLocks noGrp="1"/>
          </p:cNvGraphicFramePr>
          <p:nvPr>
            <p:ph sz="quarter" idx="10"/>
            <p:extLst>
              <p:ext uri="{D42A27DB-BD31-4B8C-83A1-F6EECF244321}">
                <p14:modId xmlns:p14="http://schemas.microsoft.com/office/powerpoint/2010/main" val="1727725253"/>
              </p:ext>
            </p:extLst>
          </p:nvPr>
        </p:nvGraphicFramePr>
        <p:xfrm>
          <a:off x="1262250" y="2256783"/>
          <a:ext cx="9667500" cy="3384333"/>
        </p:xfrm>
        <a:graphic>
          <a:graphicData uri="http://schemas.openxmlformats.org/drawingml/2006/table">
            <a:tbl>
              <a:tblPr firstRow="1" firstCol="1" bandRow="1">
                <a:tableStyleId>{5940675A-B579-460E-94D1-54222C63F5DA}</a:tableStyleId>
              </a:tblPr>
              <a:tblGrid>
                <a:gridCol w="1611325">
                  <a:extLst>
                    <a:ext uri="{9D8B030D-6E8A-4147-A177-3AD203B41FA5}">
                      <a16:colId xmlns:a16="http://schemas.microsoft.com/office/drawing/2014/main" val="3103318211"/>
                    </a:ext>
                  </a:extLst>
                </a:gridCol>
                <a:gridCol w="1704669">
                  <a:extLst>
                    <a:ext uri="{9D8B030D-6E8A-4147-A177-3AD203B41FA5}">
                      <a16:colId xmlns:a16="http://schemas.microsoft.com/office/drawing/2014/main" val="3024208294"/>
                    </a:ext>
                  </a:extLst>
                </a:gridCol>
                <a:gridCol w="1280553">
                  <a:extLst>
                    <a:ext uri="{9D8B030D-6E8A-4147-A177-3AD203B41FA5}">
                      <a16:colId xmlns:a16="http://schemas.microsoft.com/office/drawing/2014/main" val="2399836400"/>
                    </a:ext>
                  </a:extLst>
                </a:gridCol>
                <a:gridCol w="325936">
                  <a:extLst>
                    <a:ext uri="{9D8B030D-6E8A-4147-A177-3AD203B41FA5}">
                      <a16:colId xmlns:a16="http://schemas.microsoft.com/office/drawing/2014/main" val="2023278245"/>
                    </a:ext>
                  </a:extLst>
                </a:gridCol>
                <a:gridCol w="1773188">
                  <a:extLst>
                    <a:ext uri="{9D8B030D-6E8A-4147-A177-3AD203B41FA5}">
                      <a16:colId xmlns:a16="http://schemas.microsoft.com/office/drawing/2014/main" val="130535795"/>
                    </a:ext>
                  </a:extLst>
                </a:gridCol>
                <a:gridCol w="1704669">
                  <a:extLst>
                    <a:ext uri="{9D8B030D-6E8A-4147-A177-3AD203B41FA5}">
                      <a16:colId xmlns:a16="http://schemas.microsoft.com/office/drawing/2014/main" val="837360332"/>
                    </a:ext>
                  </a:extLst>
                </a:gridCol>
                <a:gridCol w="1267160">
                  <a:extLst>
                    <a:ext uri="{9D8B030D-6E8A-4147-A177-3AD203B41FA5}">
                      <a16:colId xmlns:a16="http://schemas.microsoft.com/office/drawing/2014/main" val="3617502021"/>
                    </a:ext>
                  </a:extLst>
                </a:gridCol>
              </a:tblGrid>
              <a:tr h="234852">
                <a:tc>
                  <a:txBody>
                    <a:bodyPr/>
                    <a:lstStyle/>
                    <a:p>
                      <a:pPr marL="0" marR="22225"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District </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solidFill>
                      <a:srgbClr val="FF0000"/>
                    </a:solidFill>
                  </a:tcPr>
                </a:tc>
                <a:tc>
                  <a:txBody>
                    <a:bodyPr/>
                    <a:lstStyle/>
                    <a:p>
                      <a:pPr marL="15240" marR="5080"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 Met SS1*</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solidFill>
                      <a:srgbClr val="FF0000"/>
                    </a:solidFill>
                  </a:tcPr>
                </a:tc>
                <a:tc>
                  <a:txBody>
                    <a:bodyPr/>
                    <a:lstStyle/>
                    <a:p>
                      <a:pPr marL="10160" marR="635"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Met State Target? </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lnR w="12700" cap="flat" cmpd="sng" algn="ctr">
                      <a:solidFill>
                        <a:schemeClr val="tx1"/>
                      </a:solidFill>
                      <a:prstDash val="solid"/>
                      <a:round/>
                      <a:headEnd type="none" w="med" len="med"/>
                      <a:tailEnd type="none" w="med" len="med"/>
                    </a:lnR>
                    <a:solidFill>
                      <a:srgbClr val="FF0000"/>
                    </a:solidFill>
                  </a:tcPr>
                </a:tc>
                <a:tc>
                  <a:txBody>
                    <a:bodyPr/>
                    <a:lstStyle/>
                    <a:p>
                      <a:endParaRPr lang="en-US" dirty="0"/>
                    </a:p>
                  </a:txBody>
                  <a:tcPr marL="60403" marR="41209" marT="35000" marB="169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22225"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District </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lnL w="12700" cap="flat" cmpd="sng" algn="ctr">
                      <a:solidFill>
                        <a:schemeClr val="tx1"/>
                      </a:solidFill>
                      <a:prstDash val="solid"/>
                      <a:round/>
                      <a:headEnd type="none" w="med" len="med"/>
                      <a:tailEnd type="none" w="med" len="med"/>
                    </a:lnL>
                    <a:solidFill>
                      <a:srgbClr val="FF0000"/>
                    </a:solidFill>
                  </a:tcPr>
                </a:tc>
                <a:tc>
                  <a:txBody>
                    <a:bodyPr/>
                    <a:lstStyle/>
                    <a:p>
                      <a:pPr marL="15240" marR="5080"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 Met SS1*</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solidFill>
                      <a:srgbClr val="FF0000"/>
                    </a:solidFill>
                  </a:tcPr>
                </a:tc>
                <a:tc>
                  <a:txBody>
                    <a:bodyPr/>
                    <a:lstStyle/>
                    <a:p>
                      <a:pPr marL="10160" marR="635"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Met State Target? </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solidFill>
                      <a:srgbClr val="FF0000"/>
                    </a:solidFill>
                  </a:tcPr>
                </a:tc>
                <a:extLst>
                  <a:ext uri="{0D108BD9-81ED-4DB2-BD59-A6C34878D82A}">
                    <a16:rowId xmlns:a16="http://schemas.microsoft.com/office/drawing/2014/main" val="1509150466"/>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Rome (1-1)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5524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86.1% </a:t>
                      </a:r>
                    </a:p>
                  </a:txBody>
                  <a:tcPr marL="68580" marR="12700" marT="28575" marB="0"/>
                </a:tc>
                <a:tc>
                  <a:txBody>
                    <a:bodyPr/>
                    <a:lstStyle/>
                    <a:p>
                      <a:pPr marL="0" marR="2286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lnR w="12700" cap="flat" cmpd="sng" algn="ctr">
                      <a:solidFill>
                        <a:schemeClr val="tx1"/>
                      </a:solidFill>
                      <a:prstDash val="solid"/>
                      <a:round/>
                      <a:headEnd type="none" w="med" len="med"/>
                      <a:tailEnd type="none" w="med" len="med"/>
                    </a:lnR>
                  </a:tcPr>
                </a:tc>
                <a:tc>
                  <a:txBody>
                    <a:bodyPr/>
                    <a:lstStyle/>
                    <a:p>
                      <a:endParaRPr lang="en-US" dirty="0"/>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Dublin (5-1)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5524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87.5% </a:t>
                      </a:r>
                    </a:p>
                  </a:txBody>
                  <a:tcPr marL="68580" marR="1270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Met</a:t>
                      </a:r>
                    </a:p>
                  </a:txBody>
                  <a:tcPr marL="60403" marR="41209" marT="35000" marB="1694"/>
                </a:tc>
                <a:extLst>
                  <a:ext uri="{0D108BD9-81ED-4DB2-BD59-A6C34878D82A}">
                    <a16:rowId xmlns:a16="http://schemas.microsoft.com/office/drawing/2014/main" val="1545133482"/>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Dalton (1-2)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5524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71.5% </a:t>
                      </a:r>
                    </a:p>
                  </a:txBody>
                  <a:tcPr marL="68580" marR="1270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lnR w="12700" cap="flat" cmpd="sng" algn="ctr">
                      <a:solidFill>
                        <a:schemeClr val="tx1"/>
                      </a:solidFill>
                      <a:prstDash val="solid"/>
                      <a:round/>
                      <a:headEnd type="none" w="med" len="med"/>
                      <a:tailEnd type="none" w="med" len="med"/>
                    </a:lnR>
                  </a:tcPr>
                </a:tc>
                <a:tc>
                  <a:txBody>
                    <a:bodyPr/>
                    <a:lstStyle/>
                    <a:p>
                      <a:endParaRPr lang="en-US" dirty="0"/>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Macon (5-2)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5524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90.5% </a:t>
                      </a:r>
                    </a:p>
                  </a:txBody>
                  <a:tcPr marL="68580" marR="1270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Met</a:t>
                      </a:r>
                    </a:p>
                  </a:txBody>
                  <a:tcPr marL="60403" marR="41209" marT="35000" marB="1694"/>
                </a:tc>
                <a:extLst>
                  <a:ext uri="{0D108BD9-81ED-4DB2-BD59-A6C34878D82A}">
                    <a16:rowId xmlns:a16="http://schemas.microsoft.com/office/drawing/2014/main" val="4029451933"/>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Gainesville (2)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5524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95.6% </a:t>
                      </a:r>
                    </a:p>
                  </a:txBody>
                  <a:tcPr marL="68580" marR="1270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Met</a:t>
                      </a: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Augusta (6)</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5524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62.5% </a:t>
                      </a:r>
                    </a:p>
                  </a:txBody>
                  <a:tcPr marL="68580" marR="1270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tc>
                <a:extLst>
                  <a:ext uri="{0D108BD9-81ED-4DB2-BD59-A6C34878D82A}">
                    <a16:rowId xmlns:a16="http://schemas.microsoft.com/office/drawing/2014/main" val="593794509"/>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Cobb (3-1)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5524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71.3% </a:t>
                      </a:r>
                    </a:p>
                  </a:txBody>
                  <a:tcPr marL="68580" marR="1270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lnR w="12700" cap="flat" cmpd="sng" algn="ctr">
                      <a:solidFill>
                        <a:schemeClr val="tx1"/>
                      </a:solidFill>
                      <a:prstDash val="solid"/>
                      <a:round/>
                      <a:headEnd type="none" w="med" len="med"/>
                      <a:tailEnd type="none" w="med" len="med"/>
                    </a:lnR>
                  </a:tcPr>
                </a:tc>
                <a:tc>
                  <a:txBody>
                    <a:bodyPr/>
                    <a:lstStyle/>
                    <a:p>
                      <a:pPr marL="10160" marR="635" algn="ctr">
                        <a:lnSpc>
                          <a:spcPct val="107000"/>
                        </a:lnSpc>
                        <a:spcBef>
                          <a:spcPts val="0"/>
                        </a:spcBef>
                        <a:spcAft>
                          <a:spcPts val="0"/>
                        </a:spcAft>
                      </a:pP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Columbus (7)</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5524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66.0% </a:t>
                      </a:r>
                    </a:p>
                  </a:txBody>
                  <a:tcPr marL="68580" marR="1270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tc>
                <a:extLst>
                  <a:ext uri="{0D108BD9-81ED-4DB2-BD59-A6C34878D82A}">
                    <a16:rowId xmlns:a16="http://schemas.microsoft.com/office/drawing/2014/main" val="1982299100"/>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Fulton (3-2)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5524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66.3% </a:t>
                      </a:r>
                    </a:p>
                  </a:txBody>
                  <a:tcPr marL="68580" marR="1270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Valdosta (8-1)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5524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92.5% </a:t>
                      </a:r>
                    </a:p>
                  </a:txBody>
                  <a:tcPr marL="68580" marR="1270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Met</a:t>
                      </a:r>
                    </a:p>
                  </a:txBody>
                  <a:tcPr marL="60403" marR="41209" marT="35000" marB="1694"/>
                </a:tc>
                <a:extLst>
                  <a:ext uri="{0D108BD9-81ED-4DB2-BD59-A6C34878D82A}">
                    <a16:rowId xmlns:a16="http://schemas.microsoft.com/office/drawing/2014/main" val="507979813"/>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Clayton (3-3)</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5524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79.0% </a:t>
                      </a:r>
                    </a:p>
                  </a:txBody>
                  <a:tcPr marL="68580" marR="1270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Albany (8-2)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5397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77.3% </a:t>
                      </a:r>
                    </a:p>
                  </a:txBody>
                  <a:tcPr marL="68580" marR="1270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tc>
                <a:extLst>
                  <a:ext uri="{0D108BD9-81ED-4DB2-BD59-A6C34878D82A}">
                    <a16:rowId xmlns:a16="http://schemas.microsoft.com/office/drawing/2014/main" val="2613472707"/>
                  </a:ext>
                </a:extLst>
              </a:tr>
              <a:tr h="207258">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Gwinnett (3-4)</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5524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69.3% </a:t>
                      </a:r>
                    </a:p>
                  </a:txBody>
                  <a:tcPr marL="68580" marR="1270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Coastal (9-1)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5524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93.6% </a:t>
                      </a:r>
                    </a:p>
                  </a:txBody>
                  <a:tcPr marL="68580" marR="1270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Met</a:t>
                      </a:r>
                    </a:p>
                  </a:txBody>
                  <a:tcPr marL="60403" marR="41209" marT="35000" marB="1694"/>
                </a:tc>
                <a:extLst>
                  <a:ext uri="{0D108BD9-81ED-4DB2-BD59-A6C34878D82A}">
                    <a16:rowId xmlns:a16="http://schemas.microsoft.com/office/drawing/2014/main" val="1327550054"/>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DeKalb (3-4)</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5524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68.6% </a:t>
                      </a:r>
                    </a:p>
                  </a:txBody>
                  <a:tcPr marL="68580" marR="1270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Waycross (9-2)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5524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81.0% </a:t>
                      </a:r>
                    </a:p>
                  </a:txBody>
                  <a:tcPr marL="68580" marR="1270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tc>
                <a:extLst>
                  <a:ext uri="{0D108BD9-81ED-4DB2-BD59-A6C34878D82A}">
                    <a16:rowId xmlns:a16="http://schemas.microsoft.com/office/drawing/2014/main" val="4282216793"/>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LaGrange (4)</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5524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84.5% </a:t>
                      </a:r>
                    </a:p>
                  </a:txBody>
                  <a:tcPr marL="68580" marR="1270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Athens (10)</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5524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81.8% </a:t>
                      </a:r>
                    </a:p>
                  </a:txBody>
                  <a:tcPr marL="68580" marR="1270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tc>
                <a:extLst>
                  <a:ext uri="{0D108BD9-81ED-4DB2-BD59-A6C34878D82A}">
                    <a16:rowId xmlns:a16="http://schemas.microsoft.com/office/drawing/2014/main" val="1137995111"/>
                  </a:ext>
                </a:extLst>
              </a:tr>
            </a:tbl>
          </a:graphicData>
        </a:graphic>
      </p:graphicFrame>
      <p:sp>
        <p:nvSpPr>
          <p:cNvPr id="3" name="Title 2">
            <a:extLst>
              <a:ext uri="{FF2B5EF4-FFF2-40B4-BE49-F238E27FC236}">
                <a16:creationId xmlns:a16="http://schemas.microsoft.com/office/drawing/2014/main" id="{080B43E6-7CF8-1E96-AB35-FEABC19B356B}"/>
              </a:ext>
            </a:extLst>
          </p:cNvPr>
          <p:cNvSpPr>
            <a:spLocks noGrp="1"/>
          </p:cNvSpPr>
          <p:nvPr>
            <p:ph type="title"/>
          </p:nvPr>
        </p:nvSpPr>
        <p:spPr>
          <a:xfrm>
            <a:off x="838200" y="796474"/>
            <a:ext cx="10515600" cy="1028960"/>
          </a:xfrm>
        </p:spPr>
        <p:txBody>
          <a:bodyPr>
            <a:normAutofit/>
          </a:bodyPr>
          <a:lstStyle/>
          <a:p>
            <a:r>
              <a:rPr lang="en-US" sz="3600" dirty="0"/>
              <a:t>Indicator 3: Child Outcomes</a:t>
            </a:r>
          </a:p>
        </p:txBody>
      </p:sp>
      <p:graphicFrame>
        <p:nvGraphicFramePr>
          <p:cNvPr id="10" name="Table 10">
            <a:extLst>
              <a:ext uri="{FF2B5EF4-FFF2-40B4-BE49-F238E27FC236}">
                <a16:creationId xmlns:a16="http://schemas.microsoft.com/office/drawing/2014/main" id="{4CA98B0C-68FD-0DB0-D8CC-C542DA5A33F9}"/>
              </a:ext>
            </a:extLst>
          </p:cNvPr>
          <p:cNvGraphicFramePr>
            <a:graphicFrameLocks noGrp="1"/>
          </p:cNvGraphicFramePr>
          <p:nvPr/>
        </p:nvGraphicFramePr>
        <p:xfrm>
          <a:off x="742951" y="1474914"/>
          <a:ext cx="10744199" cy="701040"/>
        </p:xfrm>
        <a:graphic>
          <a:graphicData uri="http://schemas.openxmlformats.org/drawingml/2006/table">
            <a:tbl>
              <a:tblPr firstRow="1" bandRow="1">
                <a:tableStyleId>{9D7B26C5-4107-4FEC-AEDC-1716B250A1EF}</a:tableStyleId>
              </a:tblPr>
              <a:tblGrid>
                <a:gridCol w="10744199">
                  <a:extLst>
                    <a:ext uri="{9D8B030D-6E8A-4147-A177-3AD203B41FA5}">
                      <a16:colId xmlns:a16="http://schemas.microsoft.com/office/drawing/2014/main" val="2657934586"/>
                    </a:ext>
                  </a:extLst>
                </a:gridCol>
              </a:tblGrid>
              <a:tr h="5843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Segoe UI" panose="020B0502040204020203" pitchFamily="34" charset="0"/>
                          <a:cs typeface="Segoe UI" panose="020B0502040204020203" pitchFamily="34" charset="0"/>
                        </a:rPr>
                        <a:t> </a:t>
                      </a:r>
                      <a:r>
                        <a:rPr lang="en-US" sz="2000" b="0" dirty="0">
                          <a:latin typeface="Segoe UI" panose="020B0502040204020203" pitchFamily="34" charset="0"/>
                          <a:cs typeface="Segoe UI" panose="020B0502040204020203" pitchFamily="34" charset="0"/>
                        </a:rPr>
                        <a:t>A. Percent of infants and toddlers with IFSPs who demonstrate improved positive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latin typeface="Segoe UI" panose="020B0502040204020203" pitchFamily="34" charset="0"/>
                          <a:cs typeface="Segoe UI" panose="020B0502040204020203" pitchFamily="34" charset="0"/>
                        </a:rPr>
                        <a:t>social-emotional skills, including social relationships (SS1 State Target = 85%)</a:t>
                      </a:r>
                    </a:p>
                  </a:txBody>
                  <a:tcP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54172369"/>
                  </a:ext>
                </a:extLst>
              </a:tr>
            </a:tbl>
          </a:graphicData>
        </a:graphic>
      </p:graphicFrame>
      <p:sp>
        <p:nvSpPr>
          <p:cNvPr id="11" name="TextBox 10">
            <a:extLst>
              <a:ext uri="{FF2B5EF4-FFF2-40B4-BE49-F238E27FC236}">
                <a16:creationId xmlns:a16="http://schemas.microsoft.com/office/drawing/2014/main" id="{83CCDB99-6106-E4B9-8EA5-56525955C42C}"/>
              </a:ext>
            </a:extLst>
          </p:cNvPr>
          <p:cNvSpPr txBox="1"/>
          <p:nvPr/>
        </p:nvSpPr>
        <p:spPr>
          <a:xfrm>
            <a:off x="838199" y="5721945"/>
            <a:ext cx="10159767" cy="830997"/>
          </a:xfrm>
          <a:prstGeom prst="rect">
            <a:avLst/>
          </a:prstGeom>
          <a:noFill/>
        </p:spPr>
        <p:txBody>
          <a:bodyPr wrap="square" rtlCol="0">
            <a:spAutoFit/>
          </a:bodyPr>
          <a:lstStyle/>
          <a:p>
            <a:r>
              <a:rPr lang="en-US" sz="1600" b="1" dirty="0">
                <a:latin typeface="Segoe UI" panose="020B0502040204020203" pitchFamily="34" charset="0"/>
                <a:cs typeface="Segoe UI" panose="020B0502040204020203" pitchFamily="34" charset="0"/>
              </a:rPr>
              <a:t>*Summary Statement 1 (SS1): </a:t>
            </a:r>
            <a:r>
              <a:rPr lang="en-US" sz="1600" dirty="0">
                <a:latin typeface="Segoe UI" panose="020B0502040204020203" pitchFamily="34" charset="0"/>
                <a:cs typeface="Segoe UI" panose="020B0502040204020203" pitchFamily="34" charset="0"/>
              </a:rPr>
              <a:t>Of those children who entered the program below age expectations in each outcome, the percent who substantially increased their rate of growth by the time they turned three years of age or exited the program.</a:t>
            </a:r>
          </a:p>
        </p:txBody>
      </p:sp>
    </p:spTree>
    <p:extLst>
      <p:ext uri="{BB962C8B-B14F-4D97-AF65-F5344CB8AC3E}">
        <p14:creationId xmlns:p14="http://schemas.microsoft.com/office/powerpoint/2010/main" val="1675594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5472827C-59F3-E809-B419-3649112819FE}"/>
              </a:ext>
            </a:extLst>
          </p:cNvPr>
          <p:cNvGraphicFramePr>
            <a:graphicFrameLocks noGrp="1"/>
          </p:cNvGraphicFramePr>
          <p:nvPr>
            <p:ph sz="quarter" idx="10"/>
            <p:extLst>
              <p:ext uri="{D42A27DB-BD31-4B8C-83A1-F6EECF244321}">
                <p14:modId xmlns:p14="http://schemas.microsoft.com/office/powerpoint/2010/main" val="120445362"/>
              </p:ext>
            </p:extLst>
          </p:nvPr>
        </p:nvGraphicFramePr>
        <p:xfrm>
          <a:off x="1262250" y="2256783"/>
          <a:ext cx="9667500" cy="3384333"/>
        </p:xfrm>
        <a:graphic>
          <a:graphicData uri="http://schemas.openxmlformats.org/drawingml/2006/table">
            <a:tbl>
              <a:tblPr firstRow="1" firstCol="1" bandRow="1">
                <a:tableStyleId>{5940675A-B579-460E-94D1-54222C63F5DA}</a:tableStyleId>
              </a:tblPr>
              <a:tblGrid>
                <a:gridCol w="1611325">
                  <a:extLst>
                    <a:ext uri="{9D8B030D-6E8A-4147-A177-3AD203B41FA5}">
                      <a16:colId xmlns:a16="http://schemas.microsoft.com/office/drawing/2014/main" val="3103318211"/>
                    </a:ext>
                  </a:extLst>
                </a:gridCol>
                <a:gridCol w="1704669">
                  <a:extLst>
                    <a:ext uri="{9D8B030D-6E8A-4147-A177-3AD203B41FA5}">
                      <a16:colId xmlns:a16="http://schemas.microsoft.com/office/drawing/2014/main" val="3024208294"/>
                    </a:ext>
                  </a:extLst>
                </a:gridCol>
                <a:gridCol w="1280553">
                  <a:extLst>
                    <a:ext uri="{9D8B030D-6E8A-4147-A177-3AD203B41FA5}">
                      <a16:colId xmlns:a16="http://schemas.microsoft.com/office/drawing/2014/main" val="2399836400"/>
                    </a:ext>
                  </a:extLst>
                </a:gridCol>
                <a:gridCol w="325936">
                  <a:extLst>
                    <a:ext uri="{9D8B030D-6E8A-4147-A177-3AD203B41FA5}">
                      <a16:colId xmlns:a16="http://schemas.microsoft.com/office/drawing/2014/main" val="2023278245"/>
                    </a:ext>
                  </a:extLst>
                </a:gridCol>
                <a:gridCol w="1773188">
                  <a:extLst>
                    <a:ext uri="{9D8B030D-6E8A-4147-A177-3AD203B41FA5}">
                      <a16:colId xmlns:a16="http://schemas.microsoft.com/office/drawing/2014/main" val="130535795"/>
                    </a:ext>
                  </a:extLst>
                </a:gridCol>
                <a:gridCol w="1704669">
                  <a:extLst>
                    <a:ext uri="{9D8B030D-6E8A-4147-A177-3AD203B41FA5}">
                      <a16:colId xmlns:a16="http://schemas.microsoft.com/office/drawing/2014/main" val="837360332"/>
                    </a:ext>
                  </a:extLst>
                </a:gridCol>
                <a:gridCol w="1267160">
                  <a:extLst>
                    <a:ext uri="{9D8B030D-6E8A-4147-A177-3AD203B41FA5}">
                      <a16:colId xmlns:a16="http://schemas.microsoft.com/office/drawing/2014/main" val="3617502021"/>
                    </a:ext>
                  </a:extLst>
                </a:gridCol>
              </a:tblGrid>
              <a:tr h="234852">
                <a:tc>
                  <a:txBody>
                    <a:bodyPr/>
                    <a:lstStyle/>
                    <a:p>
                      <a:pPr marL="0" marR="22225"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District </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solidFill>
                      <a:srgbClr val="FF0000"/>
                    </a:solidFill>
                  </a:tcPr>
                </a:tc>
                <a:tc>
                  <a:txBody>
                    <a:bodyPr/>
                    <a:lstStyle/>
                    <a:p>
                      <a:pPr marL="15240" marR="5080"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 Met SS2*</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solidFill>
                      <a:srgbClr val="FF0000"/>
                    </a:solidFill>
                  </a:tcPr>
                </a:tc>
                <a:tc>
                  <a:txBody>
                    <a:bodyPr/>
                    <a:lstStyle/>
                    <a:p>
                      <a:pPr marL="10160" marR="635"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Met State Target? </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lnR w="12700" cap="flat" cmpd="sng" algn="ctr">
                      <a:solidFill>
                        <a:schemeClr val="tx1"/>
                      </a:solidFill>
                      <a:prstDash val="solid"/>
                      <a:round/>
                      <a:headEnd type="none" w="med" len="med"/>
                      <a:tailEnd type="none" w="med" len="med"/>
                    </a:lnR>
                    <a:solidFill>
                      <a:srgbClr val="FF0000"/>
                    </a:solidFill>
                  </a:tcPr>
                </a:tc>
                <a:tc>
                  <a:txBody>
                    <a:bodyPr/>
                    <a:lstStyle/>
                    <a:p>
                      <a:endParaRPr lang="en-US" dirty="0"/>
                    </a:p>
                  </a:txBody>
                  <a:tcPr marL="60403" marR="41209" marT="35000" marB="169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22225"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District </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lnL w="12700" cap="flat" cmpd="sng" algn="ctr">
                      <a:solidFill>
                        <a:schemeClr val="tx1"/>
                      </a:solidFill>
                      <a:prstDash val="solid"/>
                      <a:round/>
                      <a:headEnd type="none" w="med" len="med"/>
                      <a:tailEnd type="none" w="med" len="med"/>
                    </a:lnL>
                    <a:solidFill>
                      <a:srgbClr val="FF0000"/>
                    </a:solidFill>
                  </a:tcPr>
                </a:tc>
                <a:tc>
                  <a:txBody>
                    <a:bodyPr/>
                    <a:lstStyle/>
                    <a:p>
                      <a:pPr marL="15240" marR="5080"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 Met SS2*</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solidFill>
                      <a:srgbClr val="FF0000"/>
                    </a:solidFill>
                  </a:tcPr>
                </a:tc>
                <a:tc>
                  <a:txBody>
                    <a:bodyPr/>
                    <a:lstStyle/>
                    <a:p>
                      <a:pPr marL="10160" marR="635"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Met State Target? </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solidFill>
                      <a:srgbClr val="FF0000"/>
                    </a:solidFill>
                  </a:tcPr>
                </a:tc>
                <a:extLst>
                  <a:ext uri="{0D108BD9-81ED-4DB2-BD59-A6C34878D82A}">
                    <a16:rowId xmlns:a16="http://schemas.microsoft.com/office/drawing/2014/main" val="1509150466"/>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Rome (1-1)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5651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57.3% </a:t>
                      </a:r>
                    </a:p>
                  </a:txBody>
                  <a:tcPr marL="68580" marR="12700" marT="28575" marB="0"/>
                </a:tc>
                <a:tc>
                  <a:txBody>
                    <a:bodyPr/>
                    <a:lstStyle/>
                    <a:p>
                      <a:pPr marL="0" marR="22860" algn="ctr">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Not Met </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endParaRPr lang="en-US" dirty="0"/>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Dublin (5-1)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5651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57.9% </a:t>
                      </a:r>
                    </a:p>
                  </a:txBody>
                  <a:tcPr marL="68580" marR="1270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1545133482"/>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Dalton (1-2)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5651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65.1% </a:t>
                      </a:r>
                    </a:p>
                  </a:txBody>
                  <a:tcPr marL="68580" marR="1270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endParaRPr lang="en-US" dirty="0"/>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Macon (5-2)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5651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66.4% </a:t>
                      </a:r>
                    </a:p>
                  </a:txBody>
                  <a:tcPr marL="68580" marR="1270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4029451933"/>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Gainesville (2)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5651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60.9% </a:t>
                      </a:r>
                    </a:p>
                  </a:txBody>
                  <a:tcPr marL="68580" marR="1270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Augusta (6)</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5651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64.1% </a:t>
                      </a:r>
                    </a:p>
                  </a:txBody>
                  <a:tcPr marL="68580" marR="1270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593794509"/>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Cobb (3-1)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5651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52.4% </a:t>
                      </a:r>
                    </a:p>
                  </a:txBody>
                  <a:tcPr marL="68580" marR="1270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pPr marL="10160" marR="635" algn="ctr">
                        <a:lnSpc>
                          <a:spcPct val="107000"/>
                        </a:lnSpc>
                        <a:spcBef>
                          <a:spcPts val="0"/>
                        </a:spcBef>
                        <a:spcAft>
                          <a:spcPts val="0"/>
                        </a:spcAft>
                      </a:pP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Columbus (7)</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5651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58.3% </a:t>
                      </a:r>
                    </a:p>
                  </a:txBody>
                  <a:tcPr marL="68580" marR="1270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1982299100"/>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Fulton (3-2)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5651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67.1% </a:t>
                      </a:r>
                    </a:p>
                  </a:txBody>
                  <a:tcPr marL="68580" marR="1270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Valdosta (8-1)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5651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52.6% </a:t>
                      </a:r>
                    </a:p>
                  </a:txBody>
                  <a:tcPr marL="68580" marR="1270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507979813"/>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Clayton (3-3)</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5651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39.7% </a:t>
                      </a:r>
                    </a:p>
                  </a:txBody>
                  <a:tcPr marL="68580" marR="1270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Albany (8-2)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5651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76.0% </a:t>
                      </a:r>
                    </a:p>
                  </a:txBody>
                  <a:tcPr marL="68580" marR="1270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2613472707"/>
                  </a:ext>
                </a:extLst>
              </a:tr>
              <a:tr h="207258">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Gwinnett (3-4)</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5651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75.4% </a:t>
                      </a:r>
                    </a:p>
                  </a:txBody>
                  <a:tcPr marL="68580" marR="1270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Coastal (9-1)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5651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80.0% </a:t>
                      </a:r>
                    </a:p>
                  </a:txBody>
                  <a:tcPr marL="68580" marR="1270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1327550054"/>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DeKalb (3-4)</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5651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59.3% </a:t>
                      </a:r>
                    </a:p>
                  </a:txBody>
                  <a:tcPr marL="68580" marR="1270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Waycross (9-2)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5651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61.0% </a:t>
                      </a:r>
                    </a:p>
                  </a:txBody>
                  <a:tcPr marL="68580" marR="1270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4282216793"/>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LaGrange (4)</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56515" algn="ctr">
                        <a:lnSpc>
                          <a:spcPct val="107000"/>
                        </a:lnSpc>
                        <a:spcBef>
                          <a:spcPts val="0"/>
                        </a:spcBef>
                        <a:spcAft>
                          <a:spcPts val="0"/>
                        </a:spcAft>
                      </a:pPr>
                      <a:r>
                        <a:rPr lang="en-US" sz="1800">
                          <a:solidFill>
                            <a:srgbClr val="000000"/>
                          </a:solidFill>
                          <a:effectLst/>
                          <a:latin typeface="Segoe UI" panose="020B0502040204020203" pitchFamily="34" charset="0"/>
                          <a:ea typeface="Calibri" panose="020F0502020204030204" pitchFamily="34" charset="0"/>
                          <a:cs typeface="Segoe UI" panose="020B0502040204020203" pitchFamily="34" charset="0"/>
                        </a:rPr>
                        <a:t>49.2% </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1270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Athens (10)</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5651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63.9% </a:t>
                      </a:r>
                    </a:p>
                  </a:txBody>
                  <a:tcPr marL="68580" marR="1270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1137995111"/>
                  </a:ext>
                </a:extLst>
              </a:tr>
            </a:tbl>
          </a:graphicData>
        </a:graphic>
      </p:graphicFrame>
      <p:sp>
        <p:nvSpPr>
          <p:cNvPr id="3" name="Title 2">
            <a:extLst>
              <a:ext uri="{FF2B5EF4-FFF2-40B4-BE49-F238E27FC236}">
                <a16:creationId xmlns:a16="http://schemas.microsoft.com/office/drawing/2014/main" id="{080B43E6-7CF8-1E96-AB35-FEABC19B356B}"/>
              </a:ext>
            </a:extLst>
          </p:cNvPr>
          <p:cNvSpPr>
            <a:spLocks noGrp="1"/>
          </p:cNvSpPr>
          <p:nvPr>
            <p:ph type="title"/>
          </p:nvPr>
        </p:nvSpPr>
        <p:spPr>
          <a:xfrm>
            <a:off x="838200" y="796474"/>
            <a:ext cx="10515600" cy="1028960"/>
          </a:xfrm>
        </p:spPr>
        <p:txBody>
          <a:bodyPr>
            <a:normAutofit/>
          </a:bodyPr>
          <a:lstStyle/>
          <a:p>
            <a:r>
              <a:rPr lang="en-US" sz="3600" dirty="0"/>
              <a:t>Indicator 3: Child Outcomes</a:t>
            </a:r>
          </a:p>
        </p:txBody>
      </p:sp>
      <p:graphicFrame>
        <p:nvGraphicFramePr>
          <p:cNvPr id="10" name="Table 10">
            <a:extLst>
              <a:ext uri="{FF2B5EF4-FFF2-40B4-BE49-F238E27FC236}">
                <a16:creationId xmlns:a16="http://schemas.microsoft.com/office/drawing/2014/main" id="{4CA98B0C-68FD-0DB0-D8CC-C542DA5A33F9}"/>
              </a:ext>
            </a:extLst>
          </p:cNvPr>
          <p:cNvGraphicFramePr>
            <a:graphicFrameLocks noGrp="1"/>
          </p:cNvGraphicFramePr>
          <p:nvPr/>
        </p:nvGraphicFramePr>
        <p:xfrm>
          <a:off x="742951" y="1474914"/>
          <a:ext cx="10744199" cy="701040"/>
        </p:xfrm>
        <a:graphic>
          <a:graphicData uri="http://schemas.openxmlformats.org/drawingml/2006/table">
            <a:tbl>
              <a:tblPr firstRow="1" bandRow="1">
                <a:tableStyleId>{9D7B26C5-4107-4FEC-AEDC-1716B250A1EF}</a:tableStyleId>
              </a:tblPr>
              <a:tblGrid>
                <a:gridCol w="10744199">
                  <a:extLst>
                    <a:ext uri="{9D8B030D-6E8A-4147-A177-3AD203B41FA5}">
                      <a16:colId xmlns:a16="http://schemas.microsoft.com/office/drawing/2014/main" val="2657934586"/>
                    </a:ext>
                  </a:extLst>
                </a:gridCol>
              </a:tblGrid>
              <a:tr h="5843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latin typeface="Segoe UI" panose="020B0502040204020203" pitchFamily="34" charset="0"/>
                          <a:cs typeface="Segoe UI" panose="020B0502040204020203" pitchFamily="34" charset="0"/>
                        </a:rPr>
                        <a:t>  A. Percent of infants and toddlers with IFSPs who demonstrate improved positive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latin typeface="Segoe UI" panose="020B0502040204020203" pitchFamily="34" charset="0"/>
                          <a:cs typeface="Segoe UI" panose="020B0502040204020203" pitchFamily="34" charset="0"/>
                        </a:rPr>
                        <a:t>social-emotional skills, including social relationships (SS2 State Target = 65%)</a:t>
                      </a:r>
                    </a:p>
                  </a:txBody>
                  <a:tcP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54172369"/>
                  </a:ext>
                </a:extLst>
              </a:tr>
            </a:tbl>
          </a:graphicData>
        </a:graphic>
      </p:graphicFrame>
      <p:sp>
        <p:nvSpPr>
          <p:cNvPr id="11" name="TextBox 10">
            <a:extLst>
              <a:ext uri="{FF2B5EF4-FFF2-40B4-BE49-F238E27FC236}">
                <a16:creationId xmlns:a16="http://schemas.microsoft.com/office/drawing/2014/main" id="{83CCDB99-6106-E4B9-8EA5-56525955C42C}"/>
              </a:ext>
            </a:extLst>
          </p:cNvPr>
          <p:cNvSpPr txBox="1"/>
          <p:nvPr/>
        </p:nvSpPr>
        <p:spPr>
          <a:xfrm>
            <a:off x="838200" y="5721945"/>
            <a:ext cx="9859201" cy="584775"/>
          </a:xfrm>
          <a:prstGeom prst="rect">
            <a:avLst/>
          </a:prstGeom>
          <a:noFill/>
        </p:spPr>
        <p:txBody>
          <a:bodyPr wrap="square" rtlCol="0">
            <a:spAutoFit/>
          </a:bodyPr>
          <a:lstStyle/>
          <a:p>
            <a:r>
              <a:rPr lang="en-US" sz="1600" b="1" dirty="0">
                <a:latin typeface="Segoe UI" panose="020B0502040204020203" pitchFamily="34" charset="0"/>
                <a:cs typeface="Segoe UI" panose="020B0502040204020203" pitchFamily="34" charset="0"/>
              </a:rPr>
              <a:t>*Summary Statement 2 (SS2): </a:t>
            </a:r>
            <a:r>
              <a:rPr lang="en-US" sz="1600" dirty="0">
                <a:latin typeface="Segoe UI" panose="020B0502040204020203" pitchFamily="34" charset="0"/>
                <a:cs typeface="Segoe UI" panose="020B0502040204020203" pitchFamily="34" charset="0"/>
              </a:rPr>
              <a:t>The percent of children who were functioning within age expectations in each outcome by the time they turned three years of age or exited the program.</a:t>
            </a:r>
          </a:p>
        </p:txBody>
      </p:sp>
    </p:spTree>
    <p:extLst>
      <p:ext uri="{BB962C8B-B14F-4D97-AF65-F5344CB8AC3E}">
        <p14:creationId xmlns:p14="http://schemas.microsoft.com/office/powerpoint/2010/main" val="2896672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5472827C-59F3-E809-B419-3649112819FE}"/>
              </a:ext>
            </a:extLst>
          </p:cNvPr>
          <p:cNvGraphicFramePr>
            <a:graphicFrameLocks noGrp="1"/>
          </p:cNvGraphicFramePr>
          <p:nvPr>
            <p:ph sz="quarter" idx="10"/>
            <p:extLst>
              <p:ext uri="{D42A27DB-BD31-4B8C-83A1-F6EECF244321}">
                <p14:modId xmlns:p14="http://schemas.microsoft.com/office/powerpoint/2010/main" val="3317054585"/>
              </p:ext>
            </p:extLst>
          </p:nvPr>
        </p:nvGraphicFramePr>
        <p:xfrm>
          <a:off x="1262250" y="2256783"/>
          <a:ext cx="9667500" cy="3384333"/>
        </p:xfrm>
        <a:graphic>
          <a:graphicData uri="http://schemas.openxmlformats.org/drawingml/2006/table">
            <a:tbl>
              <a:tblPr firstRow="1" firstCol="1" bandRow="1">
                <a:tableStyleId>{5940675A-B579-460E-94D1-54222C63F5DA}</a:tableStyleId>
              </a:tblPr>
              <a:tblGrid>
                <a:gridCol w="1611325">
                  <a:extLst>
                    <a:ext uri="{9D8B030D-6E8A-4147-A177-3AD203B41FA5}">
                      <a16:colId xmlns:a16="http://schemas.microsoft.com/office/drawing/2014/main" val="3103318211"/>
                    </a:ext>
                  </a:extLst>
                </a:gridCol>
                <a:gridCol w="1704669">
                  <a:extLst>
                    <a:ext uri="{9D8B030D-6E8A-4147-A177-3AD203B41FA5}">
                      <a16:colId xmlns:a16="http://schemas.microsoft.com/office/drawing/2014/main" val="3024208294"/>
                    </a:ext>
                  </a:extLst>
                </a:gridCol>
                <a:gridCol w="1280553">
                  <a:extLst>
                    <a:ext uri="{9D8B030D-6E8A-4147-A177-3AD203B41FA5}">
                      <a16:colId xmlns:a16="http://schemas.microsoft.com/office/drawing/2014/main" val="2399836400"/>
                    </a:ext>
                  </a:extLst>
                </a:gridCol>
                <a:gridCol w="325936">
                  <a:extLst>
                    <a:ext uri="{9D8B030D-6E8A-4147-A177-3AD203B41FA5}">
                      <a16:colId xmlns:a16="http://schemas.microsoft.com/office/drawing/2014/main" val="2023278245"/>
                    </a:ext>
                  </a:extLst>
                </a:gridCol>
                <a:gridCol w="1773188">
                  <a:extLst>
                    <a:ext uri="{9D8B030D-6E8A-4147-A177-3AD203B41FA5}">
                      <a16:colId xmlns:a16="http://schemas.microsoft.com/office/drawing/2014/main" val="130535795"/>
                    </a:ext>
                  </a:extLst>
                </a:gridCol>
                <a:gridCol w="1704669">
                  <a:extLst>
                    <a:ext uri="{9D8B030D-6E8A-4147-A177-3AD203B41FA5}">
                      <a16:colId xmlns:a16="http://schemas.microsoft.com/office/drawing/2014/main" val="837360332"/>
                    </a:ext>
                  </a:extLst>
                </a:gridCol>
                <a:gridCol w="1267160">
                  <a:extLst>
                    <a:ext uri="{9D8B030D-6E8A-4147-A177-3AD203B41FA5}">
                      <a16:colId xmlns:a16="http://schemas.microsoft.com/office/drawing/2014/main" val="3617502021"/>
                    </a:ext>
                  </a:extLst>
                </a:gridCol>
              </a:tblGrid>
              <a:tr h="234852">
                <a:tc>
                  <a:txBody>
                    <a:bodyPr/>
                    <a:lstStyle/>
                    <a:p>
                      <a:pPr marL="0" marR="22225"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District </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solidFill>
                      <a:srgbClr val="FF0000"/>
                    </a:solidFill>
                  </a:tcPr>
                </a:tc>
                <a:tc>
                  <a:txBody>
                    <a:bodyPr/>
                    <a:lstStyle/>
                    <a:p>
                      <a:pPr marL="15240" marR="5080"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 Met SS1*</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solidFill>
                      <a:srgbClr val="FF0000"/>
                    </a:solidFill>
                  </a:tcPr>
                </a:tc>
                <a:tc>
                  <a:txBody>
                    <a:bodyPr/>
                    <a:lstStyle/>
                    <a:p>
                      <a:pPr marL="10160" marR="635"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Met State Target? </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lnR w="12700" cap="flat" cmpd="sng" algn="ctr">
                      <a:solidFill>
                        <a:schemeClr val="tx1"/>
                      </a:solidFill>
                      <a:prstDash val="solid"/>
                      <a:round/>
                      <a:headEnd type="none" w="med" len="med"/>
                      <a:tailEnd type="none" w="med" len="med"/>
                    </a:lnR>
                    <a:solidFill>
                      <a:srgbClr val="FF0000"/>
                    </a:solidFill>
                  </a:tcPr>
                </a:tc>
                <a:tc>
                  <a:txBody>
                    <a:bodyPr/>
                    <a:lstStyle/>
                    <a:p>
                      <a:endParaRPr lang="en-US" dirty="0"/>
                    </a:p>
                  </a:txBody>
                  <a:tcPr marL="60403" marR="41209" marT="35000" marB="169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22225"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District </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lnL w="12700" cap="flat" cmpd="sng" algn="ctr">
                      <a:solidFill>
                        <a:schemeClr val="tx1"/>
                      </a:solidFill>
                      <a:prstDash val="solid"/>
                      <a:round/>
                      <a:headEnd type="none" w="med" len="med"/>
                      <a:tailEnd type="none" w="med" len="med"/>
                    </a:lnL>
                    <a:solidFill>
                      <a:srgbClr val="FF0000"/>
                    </a:solidFill>
                  </a:tcPr>
                </a:tc>
                <a:tc>
                  <a:txBody>
                    <a:bodyPr/>
                    <a:lstStyle/>
                    <a:p>
                      <a:pPr marL="15240" marR="5080"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 Met SS1*</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solidFill>
                      <a:srgbClr val="FF0000"/>
                    </a:solidFill>
                  </a:tcPr>
                </a:tc>
                <a:tc>
                  <a:txBody>
                    <a:bodyPr/>
                    <a:lstStyle/>
                    <a:p>
                      <a:pPr marL="10160" marR="635"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Met State Target? </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solidFill>
                      <a:srgbClr val="FF0000"/>
                    </a:solidFill>
                  </a:tcPr>
                </a:tc>
                <a:extLst>
                  <a:ext uri="{0D108BD9-81ED-4DB2-BD59-A6C34878D82A}">
                    <a16:rowId xmlns:a16="http://schemas.microsoft.com/office/drawing/2014/main" val="1509150466"/>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Rome (1-1)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2476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87.0% </a:t>
                      </a:r>
                    </a:p>
                  </a:txBody>
                  <a:tcPr marL="67945" marR="41910" marT="28575" marB="0"/>
                </a:tc>
                <a:tc>
                  <a:txBody>
                    <a:bodyPr/>
                    <a:lstStyle/>
                    <a:p>
                      <a:pPr marL="0" marR="2286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lnR w="12700" cap="flat" cmpd="sng" algn="ctr">
                      <a:solidFill>
                        <a:schemeClr val="tx1"/>
                      </a:solidFill>
                      <a:prstDash val="solid"/>
                      <a:round/>
                      <a:headEnd type="none" w="med" len="med"/>
                      <a:tailEnd type="none" w="med" len="med"/>
                    </a:lnR>
                  </a:tcPr>
                </a:tc>
                <a:tc>
                  <a:txBody>
                    <a:bodyPr/>
                    <a:lstStyle/>
                    <a:p>
                      <a:endParaRPr lang="en-US" dirty="0"/>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Dublin (5-1)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2476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77.8% </a:t>
                      </a:r>
                    </a:p>
                  </a:txBody>
                  <a:tcPr marL="67945" marR="4191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1545133482"/>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Dalton (1-2)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2476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81.1% </a:t>
                      </a:r>
                    </a:p>
                  </a:txBody>
                  <a:tcPr marL="67945" marR="4191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lnR w="12700" cap="flat" cmpd="sng" algn="ctr">
                      <a:solidFill>
                        <a:schemeClr val="tx1"/>
                      </a:solidFill>
                      <a:prstDash val="solid"/>
                      <a:round/>
                      <a:headEnd type="none" w="med" len="med"/>
                      <a:tailEnd type="none" w="med" len="med"/>
                    </a:lnR>
                  </a:tcPr>
                </a:tc>
                <a:tc>
                  <a:txBody>
                    <a:bodyPr/>
                    <a:lstStyle/>
                    <a:p>
                      <a:endParaRPr lang="en-US" dirty="0"/>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Macon (5-2)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2476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96.5% </a:t>
                      </a:r>
                    </a:p>
                  </a:txBody>
                  <a:tcPr marL="67945" marR="4191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4029451933"/>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Gainesville (2)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2476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97.0% </a:t>
                      </a:r>
                    </a:p>
                  </a:txBody>
                  <a:tcPr marL="67945" marR="4191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Met</a:t>
                      </a: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Augusta (6)</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2476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74.5% </a:t>
                      </a:r>
                    </a:p>
                  </a:txBody>
                  <a:tcPr marL="67945" marR="4191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593794509"/>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Cobb (3-1)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2476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71.0% </a:t>
                      </a:r>
                    </a:p>
                  </a:txBody>
                  <a:tcPr marL="67945" marR="4191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lnR w="12700" cap="flat" cmpd="sng" algn="ctr">
                      <a:solidFill>
                        <a:schemeClr val="tx1"/>
                      </a:solidFill>
                      <a:prstDash val="solid"/>
                      <a:round/>
                      <a:headEnd type="none" w="med" len="med"/>
                      <a:tailEnd type="none" w="med" len="med"/>
                    </a:lnR>
                  </a:tcPr>
                </a:tc>
                <a:tc>
                  <a:txBody>
                    <a:bodyPr/>
                    <a:lstStyle/>
                    <a:p>
                      <a:pPr marL="10160" marR="635" algn="ctr">
                        <a:lnSpc>
                          <a:spcPct val="107000"/>
                        </a:lnSpc>
                        <a:spcBef>
                          <a:spcPts val="0"/>
                        </a:spcBef>
                        <a:spcAft>
                          <a:spcPts val="0"/>
                        </a:spcAft>
                      </a:pP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Columbus (7)</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2476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66.9% </a:t>
                      </a:r>
                    </a:p>
                  </a:txBody>
                  <a:tcPr marL="67945" marR="4191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1982299100"/>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Fulton (3-2)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2476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78.4% </a:t>
                      </a:r>
                    </a:p>
                  </a:txBody>
                  <a:tcPr marL="67945" marR="4191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Valdosta (8-1)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2476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96.0% </a:t>
                      </a:r>
                    </a:p>
                  </a:txBody>
                  <a:tcPr marL="67945" marR="4191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507979813"/>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Clayton (3-3)</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2476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82.1% </a:t>
                      </a:r>
                    </a:p>
                  </a:txBody>
                  <a:tcPr marL="67945" marR="4191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Albany (8-2)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2667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87.2% </a:t>
                      </a:r>
                    </a:p>
                  </a:txBody>
                  <a:tcPr marL="67945" marR="4191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2613472707"/>
                  </a:ext>
                </a:extLst>
              </a:tr>
              <a:tr h="207258">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Gwinnett (3-4)</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2476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78.0% </a:t>
                      </a:r>
                    </a:p>
                  </a:txBody>
                  <a:tcPr marL="67945" marR="4191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Coastal (9-1)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2476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94.8% </a:t>
                      </a:r>
                    </a:p>
                  </a:txBody>
                  <a:tcPr marL="67945" marR="4191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1327550054"/>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DeKalb (3-4)</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2476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75.5% </a:t>
                      </a:r>
                    </a:p>
                  </a:txBody>
                  <a:tcPr marL="67945" marR="4191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Waycross (9-2)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2476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79.0% </a:t>
                      </a:r>
                    </a:p>
                  </a:txBody>
                  <a:tcPr marL="67945" marR="4191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4282216793"/>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LaGrange (4)</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2476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85.4% </a:t>
                      </a:r>
                    </a:p>
                  </a:txBody>
                  <a:tcPr marL="67945" marR="4191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Athens (10)</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2476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78.2% </a:t>
                      </a:r>
                    </a:p>
                  </a:txBody>
                  <a:tcPr marL="67945" marR="4191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1137995111"/>
                  </a:ext>
                </a:extLst>
              </a:tr>
            </a:tbl>
          </a:graphicData>
        </a:graphic>
      </p:graphicFrame>
      <p:sp>
        <p:nvSpPr>
          <p:cNvPr id="3" name="Title 2">
            <a:extLst>
              <a:ext uri="{FF2B5EF4-FFF2-40B4-BE49-F238E27FC236}">
                <a16:creationId xmlns:a16="http://schemas.microsoft.com/office/drawing/2014/main" id="{080B43E6-7CF8-1E96-AB35-FEABC19B356B}"/>
              </a:ext>
            </a:extLst>
          </p:cNvPr>
          <p:cNvSpPr>
            <a:spLocks noGrp="1"/>
          </p:cNvSpPr>
          <p:nvPr>
            <p:ph type="title"/>
          </p:nvPr>
        </p:nvSpPr>
        <p:spPr/>
        <p:txBody>
          <a:bodyPr/>
          <a:lstStyle/>
          <a:p>
            <a:r>
              <a:rPr lang="en-US" dirty="0"/>
              <a:t>Indicator 3: Child Outcomes</a:t>
            </a:r>
          </a:p>
        </p:txBody>
      </p:sp>
      <p:graphicFrame>
        <p:nvGraphicFramePr>
          <p:cNvPr id="10" name="Table 10">
            <a:extLst>
              <a:ext uri="{FF2B5EF4-FFF2-40B4-BE49-F238E27FC236}">
                <a16:creationId xmlns:a16="http://schemas.microsoft.com/office/drawing/2014/main" id="{4CA98B0C-68FD-0DB0-D8CC-C542DA5A33F9}"/>
              </a:ext>
            </a:extLst>
          </p:cNvPr>
          <p:cNvGraphicFramePr>
            <a:graphicFrameLocks noGrp="1"/>
          </p:cNvGraphicFramePr>
          <p:nvPr>
            <p:extLst>
              <p:ext uri="{D42A27DB-BD31-4B8C-83A1-F6EECF244321}">
                <p14:modId xmlns:p14="http://schemas.microsoft.com/office/powerpoint/2010/main" val="132079758"/>
              </p:ext>
            </p:extLst>
          </p:nvPr>
        </p:nvGraphicFramePr>
        <p:xfrm>
          <a:off x="563316" y="1474914"/>
          <a:ext cx="11065368" cy="701040"/>
        </p:xfrm>
        <a:graphic>
          <a:graphicData uri="http://schemas.openxmlformats.org/drawingml/2006/table">
            <a:tbl>
              <a:tblPr firstRow="1" bandRow="1">
                <a:tableStyleId>{9D7B26C5-4107-4FEC-AEDC-1716B250A1EF}</a:tableStyleId>
              </a:tblPr>
              <a:tblGrid>
                <a:gridCol w="11065368">
                  <a:extLst>
                    <a:ext uri="{9D8B030D-6E8A-4147-A177-3AD203B41FA5}">
                      <a16:colId xmlns:a16="http://schemas.microsoft.com/office/drawing/2014/main" val="2657934586"/>
                    </a:ext>
                  </a:extLst>
                </a:gridCol>
              </a:tblGrid>
              <a:tr h="5843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Segoe UI" panose="020B0502040204020203" pitchFamily="34" charset="0"/>
                          <a:cs typeface="Segoe UI" panose="020B0502040204020203" pitchFamily="34" charset="0"/>
                        </a:rPr>
                        <a:t>B. % of infants and toddlers with IFSPs who demonstrate improved acquisition and use of knowledge and skills, including early language/communication (SS1 State Target = 87.5%)</a:t>
                      </a:r>
                    </a:p>
                  </a:txBody>
                  <a:tcP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54172369"/>
                  </a:ext>
                </a:extLst>
              </a:tr>
            </a:tbl>
          </a:graphicData>
        </a:graphic>
      </p:graphicFrame>
      <p:sp>
        <p:nvSpPr>
          <p:cNvPr id="11" name="TextBox 10">
            <a:extLst>
              <a:ext uri="{FF2B5EF4-FFF2-40B4-BE49-F238E27FC236}">
                <a16:creationId xmlns:a16="http://schemas.microsoft.com/office/drawing/2014/main" id="{83CCDB99-6106-E4B9-8EA5-56525955C42C}"/>
              </a:ext>
            </a:extLst>
          </p:cNvPr>
          <p:cNvSpPr txBox="1"/>
          <p:nvPr/>
        </p:nvSpPr>
        <p:spPr>
          <a:xfrm>
            <a:off x="509592" y="5688431"/>
            <a:ext cx="11198715" cy="830997"/>
          </a:xfrm>
          <a:prstGeom prst="rect">
            <a:avLst/>
          </a:prstGeom>
          <a:noFill/>
        </p:spPr>
        <p:txBody>
          <a:bodyPr wrap="square" rtlCol="0">
            <a:spAutoFit/>
          </a:bodyPr>
          <a:lstStyle/>
          <a:p>
            <a:r>
              <a:rPr lang="en-US" sz="1600" b="1" dirty="0">
                <a:latin typeface="Segoe UI" panose="020B0502040204020203" pitchFamily="34" charset="0"/>
                <a:cs typeface="Segoe UI" panose="020B0502040204020203" pitchFamily="34" charset="0"/>
              </a:rPr>
              <a:t>IFSP</a:t>
            </a:r>
            <a:r>
              <a:rPr lang="en-US" sz="1600" dirty="0">
                <a:latin typeface="Segoe UI" panose="020B0502040204020203" pitchFamily="34" charset="0"/>
                <a:cs typeface="Segoe UI" panose="020B0502040204020203" pitchFamily="34" charset="0"/>
              </a:rPr>
              <a:t> – Individual Family Service Plan</a:t>
            </a:r>
          </a:p>
          <a:p>
            <a:r>
              <a:rPr lang="en-US" sz="1600" b="1" dirty="0">
                <a:latin typeface="Segoe UI" panose="020B0502040204020203" pitchFamily="34" charset="0"/>
                <a:cs typeface="Segoe UI" panose="020B0502040204020203" pitchFamily="34" charset="0"/>
              </a:rPr>
              <a:t>*Summary Statement 1 (SS1): </a:t>
            </a:r>
            <a:r>
              <a:rPr lang="en-US" sz="1600" dirty="0">
                <a:latin typeface="Segoe UI" panose="020B0502040204020203" pitchFamily="34" charset="0"/>
                <a:cs typeface="Segoe UI" panose="020B0502040204020203" pitchFamily="34" charset="0"/>
              </a:rPr>
              <a:t>Of those children who entered the program below age expectations in each outcome, the percent who substantially increased their rate of growth by the time they turned three years of age or exited the program.</a:t>
            </a:r>
          </a:p>
        </p:txBody>
      </p:sp>
    </p:spTree>
    <p:extLst>
      <p:ext uri="{BB962C8B-B14F-4D97-AF65-F5344CB8AC3E}">
        <p14:creationId xmlns:p14="http://schemas.microsoft.com/office/powerpoint/2010/main" val="2384807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5472827C-59F3-E809-B419-3649112819FE}"/>
              </a:ext>
            </a:extLst>
          </p:cNvPr>
          <p:cNvGraphicFramePr>
            <a:graphicFrameLocks noGrp="1"/>
          </p:cNvGraphicFramePr>
          <p:nvPr>
            <p:ph sz="quarter" idx="10"/>
            <p:extLst>
              <p:ext uri="{D42A27DB-BD31-4B8C-83A1-F6EECF244321}">
                <p14:modId xmlns:p14="http://schemas.microsoft.com/office/powerpoint/2010/main" val="1856515745"/>
              </p:ext>
            </p:extLst>
          </p:nvPr>
        </p:nvGraphicFramePr>
        <p:xfrm>
          <a:off x="1262250" y="2256783"/>
          <a:ext cx="9667500" cy="3384333"/>
        </p:xfrm>
        <a:graphic>
          <a:graphicData uri="http://schemas.openxmlformats.org/drawingml/2006/table">
            <a:tbl>
              <a:tblPr firstRow="1" firstCol="1" bandRow="1">
                <a:tableStyleId>{5940675A-B579-460E-94D1-54222C63F5DA}</a:tableStyleId>
              </a:tblPr>
              <a:tblGrid>
                <a:gridCol w="1611325">
                  <a:extLst>
                    <a:ext uri="{9D8B030D-6E8A-4147-A177-3AD203B41FA5}">
                      <a16:colId xmlns:a16="http://schemas.microsoft.com/office/drawing/2014/main" val="3103318211"/>
                    </a:ext>
                  </a:extLst>
                </a:gridCol>
                <a:gridCol w="1704669">
                  <a:extLst>
                    <a:ext uri="{9D8B030D-6E8A-4147-A177-3AD203B41FA5}">
                      <a16:colId xmlns:a16="http://schemas.microsoft.com/office/drawing/2014/main" val="3024208294"/>
                    </a:ext>
                  </a:extLst>
                </a:gridCol>
                <a:gridCol w="1280553">
                  <a:extLst>
                    <a:ext uri="{9D8B030D-6E8A-4147-A177-3AD203B41FA5}">
                      <a16:colId xmlns:a16="http://schemas.microsoft.com/office/drawing/2014/main" val="2399836400"/>
                    </a:ext>
                  </a:extLst>
                </a:gridCol>
                <a:gridCol w="325936">
                  <a:extLst>
                    <a:ext uri="{9D8B030D-6E8A-4147-A177-3AD203B41FA5}">
                      <a16:colId xmlns:a16="http://schemas.microsoft.com/office/drawing/2014/main" val="2023278245"/>
                    </a:ext>
                  </a:extLst>
                </a:gridCol>
                <a:gridCol w="1773188">
                  <a:extLst>
                    <a:ext uri="{9D8B030D-6E8A-4147-A177-3AD203B41FA5}">
                      <a16:colId xmlns:a16="http://schemas.microsoft.com/office/drawing/2014/main" val="130535795"/>
                    </a:ext>
                  </a:extLst>
                </a:gridCol>
                <a:gridCol w="1704669">
                  <a:extLst>
                    <a:ext uri="{9D8B030D-6E8A-4147-A177-3AD203B41FA5}">
                      <a16:colId xmlns:a16="http://schemas.microsoft.com/office/drawing/2014/main" val="837360332"/>
                    </a:ext>
                  </a:extLst>
                </a:gridCol>
                <a:gridCol w="1267160">
                  <a:extLst>
                    <a:ext uri="{9D8B030D-6E8A-4147-A177-3AD203B41FA5}">
                      <a16:colId xmlns:a16="http://schemas.microsoft.com/office/drawing/2014/main" val="3617502021"/>
                    </a:ext>
                  </a:extLst>
                </a:gridCol>
              </a:tblGrid>
              <a:tr h="234852">
                <a:tc>
                  <a:txBody>
                    <a:bodyPr/>
                    <a:lstStyle/>
                    <a:p>
                      <a:pPr marL="0" marR="22225"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District </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solidFill>
                      <a:srgbClr val="FF0000"/>
                    </a:solidFill>
                  </a:tcPr>
                </a:tc>
                <a:tc>
                  <a:txBody>
                    <a:bodyPr/>
                    <a:lstStyle/>
                    <a:p>
                      <a:pPr marL="15240" marR="5080"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 Met SS2*</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solidFill>
                      <a:srgbClr val="FF0000"/>
                    </a:solidFill>
                  </a:tcPr>
                </a:tc>
                <a:tc>
                  <a:txBody>
                    <a:bodyPr/>
                    <a:lstStyle/>
                    <a:p>
                      <a:pPr marL="10160" marR="635"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Met State Target? </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lnR w="12700" cap="flat" cmpd="sng" algn="ctr">
                      <a:solidFill>
                        <a:schemeClr val="tx1"/>
                      </a:solidFill>
                      <a:prstDash val="solid"/>
                      <a:round/>
                      <a:headEnd type="none" w="med" len="med"/>
                      <a:tailEnd type="none" w="med" len="med"/>
                    </a:lnR>
                    <a:solidFill>
                      <a:srgbClr val="FF0000"/>
                    </a:solidFill>
                  </a:tcPr>
                </a:tc>
                <a:tc>
                  <a:txBody>
                    <a:bodyPr/>
                    <a:lstStyle/>
                    <a:p>
                      <a:endParaRPr lang="en-US" dirty="0"/>
                    </a:p>
                  </a:txBody>
                  <a:tcPr marL="60403" marR="41209" marT="35000" marB="169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22225"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District </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lnL w="12700" cap="flat" cmpd="sng" algn="ctr">
                      <a:solidFill>
                        <a:schemeClr val="tx1"/>
                      </a:solidFill>
                      <a:prstDash val="solid"/>
                      <a:round/>
                      <a:headEnd type="none" w="med" len="med"/>
                      <a:tailEnd type="none" w="med" len="med"/>
                    </a:lnL>
                    <a:solidFill>
                      <a:srgbClr val="FF0000"/>
                    </a:solidFill>
                  </a:tcPr>
                </a:tc>
                <a:tc>
                  <a:txBody>
                    <a:bodyPr/>
                    <a:lstStyle/>
                    <a:p>
                      <a:pPr marL="15240" marR="5080"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 Met SS2*</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solidFill>
                      <a:srgbClr val="FF0000"/>
                    </a:solidFill>
                  </a:tcPr>
                </a:tc>
                <a:tc>
                  <a:txBody>
                    <a:bodyPr/>
                    <a:lstStyle/>
                    <a:p>
                      <a:pPr marL="10160" marR="635"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Met State Target? </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solidFill>
                      <a:srgbClr val="FF0000"/>
                    </a:solidFill>
                  </a:tcPr>
                </a:tc>
                <a:extLst>
                  <a:ext uri="{0D108BD9-81ED-4DB2-BD59-A6C34878D82A}">
                    <a16:rowId xmlns:a16="http://schemas.microsoft.com/office/drawing/2014/main" val="1509150466"/>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Rome (1-1)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2476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49.4% </a:t>
                      </a:r>
                    </a:p>
                  </a:txBody>
                  <a:tcPr marL="67945" marR="41910" marT="28575" marB="0"/>
                </a:tc>
                <a:tc>
                  <a:txBody>
                    <a:bodyPr/>
                    <a:lstStyle/>
                    <a:p>
                      <a:pPr marL="0" marR="22860" algn="ctr">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Not Met </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endParaRPr lang="en-US" dirty="0"/>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Dublin (5-1)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2476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47.4% </a:t>
                      </a:r>
                    </a:p>
                  </a:txBody>
                  <a:tcPr marL="67945" marR="4191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1545133482"/>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Dalton (1-2)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2476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47.8% </a:t>
                      </a:r>
                    </a:p>
                  </a:txBody>
                  <a:tcPr marL="67945" marR="4191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endParaRPr lang="en-US" dirty="0"/>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Macon (5-2)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2476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39.7% </a:t>
                      </a:r>
                    </a:p>
                  </a:txBody>
                  <a:tcPr marL="67945" marR="4191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4029451933"/>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Gainesville (2)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2476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47.8% </a:t>
                      </a:r>
                    </a:p>
                  </a:txBody>
                  <a:tcPr marL="67945" marR="4191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Augusta (6)</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2476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31.1% </a:t>
                      </a:r>
                    </a:p>
                  </a:txBody>
                  <a:tcPr marL="67945" marR="4191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593794509"/>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Cobb (3-1)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2476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37.1% </a:t>
                      </a:r>
                    </a:p>
                  </a:txBody>
                  <a:tcPr marL="67945" marR="4191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pPr marL="10160" marR="635" algn="ctr">
                        <a:lnSpc>
                          <a:spcPct val="107000"/>
                        </a:lnSpc>
                        <a:spcBef>
                          <a:spcPts val="0"/>
                        </a:spcBef>
                        <a:spcAft>
                          <a:spcPts val="0"/>
                        </a:spcAft>
                      </a:pP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Columbus (7)</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2476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50.3% </a:t>
                      </a:r>
                    </a:p>
                  </a:txBody>
                  <a:tcPr marL="67945" marR="4191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1982299100"/>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Fulton (3-2)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2476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47.9% </a:t>
                      </a:r>
                    </a:p>
                  </a:txBody>
                  <a:tcPr marL="67945" marR="4191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Valdosta (8-1)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2476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33.1% </a:t>
                      </a:r>
                    </a:p>
                  </a:txBody>
                  <a:tcPr marL="67945" marR="4191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507979813"/>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Clayton (3-3)</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2476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32.5% </a:t>
                      </a:r>
                    </a:p>
                  </a:txBody>
                  <a:tcPr marL="67945" marR="4191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Albany (8-2)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2476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41.4% </a:t>
                      </a:r>
                    </a:p>
                  </a:txBody>
                  <a:tcPr marL="67945" marR="4191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2613472707"/>
                  </a:ext>
                </a:extLst>
              </a:tr>
              <a:tr h="207258">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Gwinnett (3-4)</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2476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56.8% </a:t>
                      </a:r>
                    </a:p>
                  </a:txBody>
                  <a:tcPr marL="67945" marR="4191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Coastal (9-1)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2476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57.8% </a:t>
                      </a:r>
                    </a:p>
                  </a:txBody>
                  <a:tcPr marL="67945" marR="4191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1327550054"/>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DeKalb (3-4)</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2476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52.2% </a:t>
                      </a:r>
                    </a:p>
                  </a:txBody>
                  <a:tcPr marL="67945" marR="4191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Waycross (9-2)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2476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47.0% </a:t>
                      </a:r>
                    </a:p>
                  </a:txBody>
                  <a:tcPr marL="67945" marR="4191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4282216793"/>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LaGrange (4)</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2476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41.1% </a:t>
                      </a:r>
                    </a:p>
                  </a:txBody>
                  <a:tcPr marL="67945" marR="4191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Athens (10)</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2476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52.5% </a:t>
                      </a:r>
                    </a:p>
                  </a:txBody>
                  <a:tcPr marL="67945" marR="4191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1137995111"/>
                  </a:ext>
                </a:extLst>
              </a:tr>
            </a:tbl>
          </a:graphicData>
        </a:graphic>
      </p:graphicFrame>
      <p:sp>
        <p:nvSpPr>
          <p:cNvPr id="3" name="Title 2">
            <a:extLst>
              <a:ext uri="{FF2B5EF4-FFF2-40B4-BE49-F238E27FC236}">
                <a16:creationId xmlns:a16="http://schemas.microsoft.com/office/drawing/2014/main" id="{080B43E6-7CF8-1E96-AB35-FEABC19B356B}"/>
              </a:ext>
            </a:extLst>
          </p:cNvPr>
          <p:cNvSpPr>
            <a:spLocks noGrp="1"/>
          </p:cNvSpPr>
          <p:nvPr>
            <p:ph type="title"/>
          </p:nvPr>
        </p:nvSpPr>
        <p:spPr>
          <a:xfrm>
            <a:off x="838200" y="879605"/>
            <a:ext cx="10515600" cy="1028960"/>
          </a:xfrm>
        </p:spPr>
        <p:txBody>
          <a:bodyPr>
            <a:normAutofit/>
          </a:bodyPr>
          <a:lstStyle/>
          <a:p>
            <a:r>
              <a:rPr lang="en-US" sz="3600" dirty="0"/>
              <a:t>Indicator 3: Child Outcomes</a:t>
            </a:r>
          </a:p>
        </p:txBody>
      </p:sp>
      <p:graphicFrame>
        <p:nvGraphicFramePr>
          <p:cNvPr id="10" name="Table 10">
            <a:extLst>
              <a:ext uri="{FF2B5EF4-FFF2-40B4-BE49-F238E27FC236}">
                <a16:creationId xmlns:a16="http://schemas.microsoft.com/office/drawing/2014/main" id="{4CA98B0C-68FD-0DB0-D8CC-C542DA5A33F9}"/>
              </a:ext>
            </a:extLst>
          </p:cNvPr>
          <p:cNvGraphicFramePr>
            <a:graphicFrameLocks noGrp="1"/>
          </p:cNvGraphicFramePr>
          <p:nvPr/>
        </p:nvGraphicFramePr>
        <p:xfrm>
          <a:off x="563316" y="1474914"/>
          <a:ext cx="11065368" cy="701040"/>
        </p:xfrm>
        <a:graphic>
          <a:graphicData uri="http://schemas.openxmlformats.org/drawingml/2006/table">
            <a:tbl>
              <a:tblPr firstRow="1" bandRow="1">
                <a:tableStyleId>{9D7B26C5-4107-4FEC-AEDC-1716B250A1EF}</a:tableStyleId>
              </a:tblPr>
              <a:tblGrid>
                <a:gridCol w="11065368">
                  <a:extLst>
                    <a:ext uri="{9D8B030D-6E8A-4147-A177-3AD203B41FA5}">
                      <a16:colId xmlns:a16="http://schemas.microsoft.com/office/drawing/2014/main" val="2657934586"/>
                    </a:ext>
                  </a:extLst>
                </a:gridCol>
              </a:tblGrid>
              <a:tr h="5843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latin typeface="Segoe UI" panose="020B0502040204020203" pitchFamily="34" charset="0"/>
                          <a:cs typeface="Segoe UI" panose="020B0502040204020203" pitchFamily="34" charset="0"/>
                        </a:rPr>
                        <a:t>B. % of infants and toddlers with IFSPs who demonstrate improved acquisition and use of knowledge and skills, including early language/communication (SS2 State Target = 51%)</a:t>
                      </a:r>
                    </a:p>
                  </a:txBody>
                  <a:tcP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54172369"/>
                  </a:ext>
                </a:extLst>
              </a:tr>
            </a:tbl>
          </a:graphicData>
        </a:graphic>
      </p:graphicFrame>
      <p:sp>
        <p:nvSpPr>
          <p:cNvPr id="6" name="TextBox 5">
            <a:extLst>
              <a:ext uri="{FF2B5EF4-FFF2-40B4-BE49-F238E27FC236}">
                <a16:creationId xmlns:a16="http://schemas.microsoft.com/office/drawing/2014/main" id="{875C1892-40D4-4997-9D49-6C721724FB34}"/>
              </a:ext>
            </a:extLst>
          </p:cNvPr>
          <p:cNvSpPr txBox="1"/>
          <p:nvPr/>
        </p:nvSpPr>
        <p:spPr>
          <a:xfrm>
            <a:off x="838200" y="5721945"/>
            <a:ext cx="10312206" cy="584775"/>
          </a:xfrm>
          <a:prstGeom prst="rect">
            <a:avLst/>
          </a:prstGeom>
          <a:noFill/>
        </p:spPr>
        <p:txBody>
          <a:bodyPr wrap="square" rtlCol="0">
            <a:spAutoFit/>
          </a:bodyPr>
          <a:lstStyle/>
          <a:p>
            <a:r>
              <a:rPr lang="en-US" sz="1600" b="1" dirty="0">
                <a:latin typeface="Segoe UI" panose="020B0502040204020203" pitchFamily="34" charset="0"/>
                <a:cs typeface="Segoe UI" panose="020B0502040204020203" pitchFamily="34" charset="0"/>
              </a:rPr>
              <a:t>*Summary Statement 2 (SS2): </a:t>
            </a:r>
            <a:r>
              <a:rPr lang="en-US" sz="1600" dirty="0">
                <a:latin typeface="Segoe UI" panose="020B0502040204020203" pitchFamily="34" charset="0"/>
                <a:cs typeface="Segoe UI" panose="020B0502040204020203" pitchFamily="34" charset="0"/>
              </a:rPr>
              <a:t>The percent of children who were functioning within age expectations in each outcome by the time they turned three years of age or exited the program.</a:t>
            </a:r>
          </a:p>
        </p:txBody>
      </p:sp>
    </p:spTree>
    <p:extLst>
      <p:ext uri="{BB962C8B-B14F-4D97-AF65-F5344CB8AC3E}">
        <p14:creationId xmlns:p14="http://schemas.microsoft.com/office/powerpoint/2010/main" val="1977575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5472827C-59F3-E809-B419-3649112819FE}"/>
              </a:ext>
            </a:extLst>
          </p:cNvPr>
          <p:cNvGraphicFramePr>
            <a:graphicFrameLocks noGrp="1"/>
          </p:cNvGraphicFramePr>
          <p:nvPr>
            <p:ph sz="quarter" idx="10"/>
            <p:extLst>
              <p:ext uri="{D42A27DB-BD31-4B8C-83A1-F6EECF244321}">
                <p14:modId xmlns:p14="http://schemas.microsoft.com/office/powerpoint/2010/main" val="2810230742"/>
              </p:ext>
            </p:extLst>
          </p:nvPr>
        </p:nvGraphicFramePr>
        <p:xfrm>
          <a:off x="1262250" y="2256783"/>
          <a:ext cx="9667500" cy="3384333"/>
        </p:xfrm>
        <a:graphic>
          <a:graphicData uri="http://schemas.openxmlformats.org/drawingml/2006/table">
            <a:tbl>
              <a:tblPr firstRow="1" firstCol="1" bandRow="1">
                <a:tableStyleId>{5940675A-B579-460E-94D1-54222C63F5DA}</a:tableStyleId>
              </a:tblPr>
              <a:tblGrid>
                <a:gridCol w="1611325">
                  <a:extLst>
                    <a:ext uri="{9D8B030D-6E8A-4147-A177-3AD203B41FA5}">
                      <a16:colId xmlns:a16="http://schemas.microsoft.com/office/drawing/2014/main" val="3103318211"/>
                    </a:ext>
                  </a:extLst>
                </a:gridCol>
                <a:gridCol w="1704669">
                  <a:extLst>
                    <a:ext uri="{9D8B030D-6E8A-4147-A177-3AD203B41FA5}">
                      <a16:colId xmlns:a16="http://schemas.microsoft.com/office/drawing/2014/main" val="3024208294"/>
                    </a:ext>
                  </a:extLst>
                </a:gridCol>
                <a:gridCol w="1280553">
                  <a:extLst>
                    <a:ext uri="{9D8B030D-6E8A-4147-A177-3AD203B41FA5}">
                      <a16:colId xmlns:a16="http://schemas.microsoft.com/office/drawing/2014/main" val="2399836400"/>
                    </a:ext>
                  </a:extLst>
                </a:gridCol>
                <a:gridCol w="325936">
                  <a:extLst>
                    <a:ext uri="{9D8B030D-6E8A-4147-A177-3AD203B41FA5}">
                      <a16:colId xmlns:a16="http://schemas.microsoft.com/office/drawing/2014/main" val="2023278245"/>
                    </a:ext>
                  </a:extLst>
                </a:gridCol>
                <a:gridCol w="1773188">
                  <a:extLst>
                    <a:ext uri="{9D8B030D-6E8A-4147-A177-3AD203B41FA5}">
                      <a16:colId xmlns:a16="http://schemas.microsoft.com/office/drawing/2014/main" val="130535795"/>
                    </a:ext>
                  </a:extLst>
                </a:gridCol>
                <a:gridCol w="1704669">
                  <a:extLst>
                    <a:ext uri="{9D8B030D-6E8A-4147-A177-3AD203B41FA5}">
                      <a16:colId xmlns:a16="http://schemas.microsoft.com/office/drawing/2014/main" val="837360332"/>
                    </a:ext>
                  </a:extLst>
                </a:gridCol>
                <a:gridCol w="1267160">
                  <a:extLst>
                    <a:ext uri="{9D8B030D-6E8A-4147-A177-3AD203B41FA5}">
                      <a16:colId xmlns:a16="http://schemas.microsoft.com/office/drawing/2014/main" val="3617502021"/>
                    </a:ext>
                  </a:extLst>
                </a:gridCol>
              </a:tblGrid>
              <a:tr h="234852">
                <a:tc>
                  <a:txBody>
                    <a:bodyPr/>
                    <a:lstStyle/>
                    <a:p>
                      <a:pPr marL="0" marR="22225"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District </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solidFill>
                      <a:srgbClr val="FF0000"/>
                    </a:solidFill>
                  </a:tcPr>
                </a:tc>
                <a:tc>
                  <a:txBody>
                    <a:bodyPr/>
                    <a:lstStyle/>
                    <a:p>
                      <a:pPr marL="15240" marR="5080"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 Met SS1*</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solidFill>
                      <a:srgbClr val="FF0000"/>
                    </a:solidFill>
                  </a:tcPr>
                </a:tc>
                <a:tc>
                  <a:txBody>
                    <a:bodyPr/>
                    <a:lstStyle/>
                    <a:p>
                      <a:pPr marL="10160" marR="635"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Met State Target? </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lnR w="12700" cap="flat" cmpd="sng" algn="ctr">
                      <a:solidFill>
                        <a:schemeClr val="tx1"/>
                      </a:solidFill>
                      <a:prstDash val="solid"/>
                      <a:round/>
                      <a:headEnd type="none" w="med" len="med"/>
                      <a:tailEnd type="none" w="med" len="med"/>
                    </a:lnR>
                    <a:solidFill>
                      <a:srgbClr val="FF0000"/>
                    </a:solidFill>
                  </a:tcPr>
                </a:tc>
                <a:tc>
                  <a:txBody>
                    <a:bodyPr/>
                    <a:lstStyle/>
                    <a:p>
                      <a:endParaRPr lang="en-US" dirty="0"/>
                    </a:p>
                  </a:txBody>
                  <a:tcPr marL="60403" marR="41209" marT="35000" marB="169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22225"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District </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lnL w="12700" cap="flat" cmpd="sng" algn="ctr">
                      <a:solidFill>
                        <a:schemeClr val="tx1"/>
                      </a:solidFill>
                      <a:prstDash val="solid"/>
                      <a:round/>
                      <a:headEnd type="none" w="med" len="med"/>
                      <a:tailEnd type="none" w="med" len="med"/>
                    </a:lnL>
                    <a:solidFill>
                      <a:srgbClr val="FF0000"/>
                    </a:solidFill>
                  </a:tcPr>
                </a:tc>
                <a:tc>
                  <a:txBody>
                    <a:bodyPr/>
                    <a:lstStyle/>
                    <a:p>
                      <a:pPr marL="15240" marR="5080"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 Met SS1*</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solidFill>
                      <a:srgbClr val="FF0000"/>
                    </a:solidFill>
                  </a:tcPr>
                </a:tc>
                <a:tc>
                  <a:txBody>
                    <a:bodyPr/>
                    <a:lstStyle/>
                    <a:p>
                      <a:pPr marL="10160" marR="635"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Met State Target? </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solidFill>
                      <a:srgbClr val="FF0000"/>
                    </a:solidFill>
                  </a:tcPr>
                </a:tc>
                <a:extLst>
                  <a:ext uri="{0D108BD9-81ED-4DB2-BD59-A6C34878D82A}">
                    <a16:rowId xmlns:a16="http://schemas.microsoft.com/office/drawing/2014/main" val="1509150466"/>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Rome (1-1)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41910" marR="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86.9% </a:t>
                      </a:r>
                    </a:p>
                  </a:txBody>
                  <a:tcPr marL="0" marR="40640" marT="28575" marB="0"/>
                </a:tc>
                <a:tc>
                  <a:txBody>
                    <a:bodyPr/>
                    <a:lstStyle/>
                    <a:p>
                      <a:pPr marL="0" marR="2286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Met</a:t>
                      </a:r>
                    </a:p>
                  </a:txBody>
                  <a:tcPr marL="60403" marR="41209" marT="35000" marB="1694">
                    <a:lnR w="12700" cap="flat" cmpd="sng" algn="ctr">
                      <a:solidFill>
                        <a:schemeClr val="tx1"/>
                      </a:solidFill>
                      <a:prstDash val="solid"/>
                      <a:round/>
                      <a:headEnd type="none" w="med" len="med"/>
                      <a:tailEnd type="none" w="med" len="med"/>
                    </a:lnR>
                  </a:tcPr>
                </a:tc>
                <a:tc>
                  <a:txBody>
                    <a:bodyPr/>
                    <a:lstStyle/>
                    <a:p>
                      <a:endParaRPr lang="en-US" dirty="0"/>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Dublin (5-1)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41910" marR="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93.8% </a:t>
                      </a:r>
                    </a:p>
                  </a:txBody>
                  <a:tcPr marL="0" marR="4064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Met</a:t>
                      </a:r>
                    </a:p>
                  </a:txBody>
                  <a:tcPr marL="60403" marR="41209" marT="35000" marB="1694"/>
                </a:tc>
                <a:extLst>
                  <a:ext uri="{0D108BD9-81ED-4DB2-BD59-A6C34878D82A}">
                    <a16:rowId xmlns:a16="http://schemas.microsoft.com/office/drawing/2014/main" val="1545133482"/>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Dalton (1-2)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41910" marR="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79.3% </a:t>
                      </a:r>
                    </a:p>
                  </a:txBody>
                  <a:tcPr marL="0" marR="4064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lnR w="12700" cap="flat" cmpd="sng" algn="ctr">
                      <a:solidFill>
                        <a:schemeClr val="tx1"/>
                      </a:solidFill>
                      <a:prstDash val="solid"/>
                      <a:round/>
                      <a:headEnd type="none" w="med" len="med"/>
                      <a:tailEnd type="none" w="med" len="med"/>
                    </a:lnR>
                  </a:tcPr>
                </a:tc>
                <a:tc>
                  <a:txBody>
                    <a:bodyPr/>
                    <a:lstStyle/>
                    <a:p>
                      <a:endParaRPr lang="en-US" dirty="0"/>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Macon (5-2)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41910" marR="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92.8% </a:t>
                      </a:r>
                    </a:p>
                  </a:txBody>
                  <a:tcPr marL="0" marR="4064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Met</a:t>
                      </a:r>
                    </a:p>
                  </a:txBody>
                  <a:tcPr marL="60403" marR="41209" marT="35000" marB="1694"/>
                </a:tc>
                <a:extLst>
                  <a:ext uri="{0D108BD9-81ED-4DB2-BD59-A6C34878D82A}">
                    <a16:rowId xmlns:a16="http://schemas.microsoft.com/office/drawing/2014/main" val="4029451933"/>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Gainesville (2)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41910" marR="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97.3% </a:t>
                      </a:r>
                    </a:p>
                  </a:txBody>
                  <a:tcPr marL="0" marR="4064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Met</a:t>
                      </a: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Augusta (6)</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41910" marR="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81.9% </a:t>
                      </a:r>
                    </a:p>
                  </a:txBody>
                  <a:tcPr marL="0" marR="4064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tc>
                <a:extLst>
                  <a:ext uri="{0D108BD9-81ED-4DB2-BD59-A6C34878D82A}">
                    <a16:rowId xmlns:a16="http://schemas.microsoft.com/office/drawing/2014/main" val="593794509"/>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Cobb (3-1)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41910" marR="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68.6% </a:t>
                      </a:r>
                    </a:p>
                  </a:txBody>
                  <a:tcPr marL="0" marR="4064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lnR w="12700" cap="flat" cmpd="sng" algn="ctr">
                      <a:solidFill>
                        <a:schemeClr val="tx1"/>
                      </a:solidFill>
                      <a:prstDash val="solid"/>
                      <a:round/>
                      <a:headEnd type="none" w="med" len="med"/>
                      <a:tailEnd type="none" w="med" len="med"/>
                    </a:lnR>
                  </a:tcPr>
                </a:tc>
                <a:tc>
                  <a:txBody>
                    <a:bodyPr/>
                    <a:lstStyle/>
                    <a:p>
                      <a:pPr marL="10160" marR="635" algn="ctr">
                        <a:lnSpc>
                          <a:spcPct val="107000"/>
                        </a:lnSpc>
                        <a:spcBef>
                          <a:spcPts val="0"/>
                        </a:spcBef>
                        <a:spcAft>
                          <a:spcPts val="0"/>
                        </a:spcAft>
                      </a:pP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Columbus (7)</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41910" marR="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66.9% </a:t>
                      </a:r>
                    </a:p>
                  </a:txBody>
                  <a:tcPr marL="0" marR="4064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tc>
                <a:extLst>
                  <a:ext uri="{0D108BD9-81ED-4DB2-BD59-A6C34878D82A}">
                    <a16:rowId xmlns:a16="http://schemas.microsoft.com/office/drawing/2014/main" val="1982299100"/>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Fulton (3-2)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41910" marR="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73.0% </a:t>
                      </a:r>
                    </a:p>
                  </a:txBody>
                  <a:tcPr marL="0" marR="4064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Valdosta (8-1)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41910" marR="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94.1% </a:t>
                      </a:r>
                    </a:p>
                  </a:txBody>
                  <a:tcPr marL="0" marR="4064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Met</a:t>
                      </a:r>
                    </a:p>
                  </a:txBody>
                  <a:tcPr marL="60403" marR="41209" marT="35000" marB="1694"/>
                </a:tc>
                <a:extLst>
                  <a:ext uri="{0D108BD9-81ED-4DB2-BD59-A6C34878D82A}">
                    <a16:rowId xmlns:a16="http://schemas.microsoft.com/office/drawing/2014/main" val="507979813"/>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Clayton (3-3)</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41910" marR="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79.3% </a:t>
                      </a:r>
                    </a:p>
                  </a:txBody>
                  <a:tcPr marL="0" marR="4064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Albany (8-2)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41910" marR="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81.8% </a:t>
                      </a:r>
                    </a:p>
                  </a:txBody>
                  <a:tcPr marL="0" marR="4064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tc>
                <a:extLst>
                  <a:ext uri="{0D108BD9-81ED-4DB2-BD59-A6C34878D82A}">
                    <a16:rowId xmlns:a16="http://schemas.microsoft.com/office/drawing/2014/main" val="2613472707"/>
                  </a:ext>
                </a:extLst>
              </a:tr>
              <a:tr h="207258">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Gwinnett (3-4)</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41910" marR="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80.2% </a:t>
                      </a:r>
                    </a:p>
                  </a:txBody>
                  <a:tcPr marL="0" marR="4064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Coastal (9-1)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41910" marR="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94.1% </a:t>
                      </a:r>
                    </a:p>
                  </a:txBody>
                  <a:tcPr marL="0" marR="4064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Met</a:t>
                      </a:r>
                    </a:p>
                  </a:txBody>
                  <a:tcPr marL="60403" marR="41209" marT="35000" marB="1694"/>
                </a:tc>
                <a:extLst>
                  <a:ext uri="{0D108BD9-81ED-4DB2-BD59-A6C34878D82A}">
                    <a16:rowId xmlns:a16="http://schemas.microsoft.com/office/drawing/2014/main" val="1327550054"/>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DeKalb (3-4)</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41910" marR="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74.2% </a:t>
                      </a:r>
                    </a:p>
                  </a:txBody>
                  <a:tcPr marL="0" marR="4064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Waycross (9-2)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41910" marR="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83.0% </a:t>
                      </a:r>
                    </a:p>
                  </a:txBody>
                  <a:tcPr marL="0" marR="4064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tc>
                <a:extLst>
                  <a:ext uri="{0D108BD9-81ED-4DB2-BD59-A6C34878D82A}">
                    <a16:rowId xmlns:a16="http://schemas.microsoft.com/office/drawing/2014/main" val="4282216793"/>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LaGrange (4)</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41910" marR="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82.0% </a:t>
                      </a:r>
                    </a:p>
                  </a:txBody>
                  <a:tcPr marL="0" marR="4064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Athens (10)</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41910" marR="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80.7% </a:t>
                      </a:r>
                    </a:p>
                  </a:txBody>
                  <a:tcPr marL="0" marR="4064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tc>
                <a:extLst>
                  <a:ext uri="{0D108BD9-81ED-4DB2-BD59-A6C34878D82A}">
                    <a16:rowId xmlns:a16="http://schemas.microsoft.com/office/drawing/2014/main" val="1137995111"/>
                  </a:ext>
                </a:extLst>
              </a:tr>
            </a:tbl>
          </a:graphicData>
        </a:graphic>
      </p:graphicFrame>
      <p:sp>
        <p:nvSpPr>
          <p:cNvPr id="3" name="Title 2">
            <a:extLst>
              <a:ext uri="{FF2B5EF4-FFF2-40B4-BE49-F238E27FC236}">
                <a16:creationId xmlns:a16="http://schemas.microsoft.com/office/drawing/2014/main" id="{080B43E6-7CF8-1E96-AB35-FEABC19B356B}"/>
              </a:ext>
            </a:extLst>
          </p:cNvPr>
          <p:cNvSpPr>
            <a:spLocks noGrp="1"/>
          </p:cNvSpPr>
          <p:nvPr>
            <p:ph type="title"/>
          </p:nvPr>
        </p:nvSpPr>
        <p:spPr/>
        <p:txBody>
          <a:bodyPr/>
          <a:lstStyle/>
          <a:p>
            <a:r>
              <a:rPr lang="en-US" dirty="0"/>
              <a:t>Indicator 3: Child Outcomes</a:t>
            </a:r>
          </a:p>
        </p:txBody>
      </p:sp>
      <p:graphicFrame>
        <p:nvGraphicFramePr>
          <p:cNvPr id="10" name="Table 10">
            <a:extLst>
              <a:ext uri="{FF2B5EF4-FFF2-40B4-BE49-F238E27FC236}">
                <a16:creationId xmlns:a16="http://schemas.microsoft.com/office/drawing/2014/main" id="{4CA98B0C-68FD-0DB0-D8CC-C542DA5A33F9}"/>
              </a:ext>
            </a:extLst>
          </p:cNvPr>
          <p:cNvGraphicFramePr>
            <a:graphicFrameLocks noGrp="1"/>
          </p:cNvGraphicFramePr>
          <p:nvPr>
            <p:extLst>
              <p:ext uri="{D42A27DB-BD31-4B8C-83A1-F6EECF244321}">
                <p14:modId xmlns:p14="http://schemas.microsoft.com/office/powerpoint/2010/main" val="3115726129"/>
              </p:ext>
            </p:extLst>
          </p:nvPr>
        </p:nvGraphicFramePr>
        <p:xfrm>
          <a:off x="742951" y="1474914"/>
          <a:ext cx="10744199" cy="701040"/>
        </p:xfrm>
        <a:graphic>
          <a:graphicData uri="http://schemas.openxmlformats.org/drawingml/2006/table">
            <a:tbl>
              <a:tblPr firstRow="1" bandRow="1">
                <a:tableStyleId>{9D7B26C5-4107-4FEC-AEDC-1716B250A1EF}</a:tableStyleId>
              </a:tblPr>
              <a:tblGrid>
                <a:gridCol w="10744199">
                  <a:extLst>
                    <a:ext uri="{9D8B030D-6E8A-4147-A177-3AD203B41FA5}">
                      <a16:colId xmlns:a16="http://schemas.microsoft.com/office/drawing/2014/main" val="2657934586"/>
                    </a:ext>
                  </a:extLst>
                </a:gridCol>
              </a:tblGrid>
              <a:tr h="5843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Segoe UI" panose="020B0502040204020203" pitchFamily="34" charset="0"/>
                          <a:cs typeface="Segoe UI" panose="020B0502040204020203" pitchFamily="34" charset="0"/>
                        </a:rPr>
                        <a:t>C. Percent of infants and toddlers with IFSPs who demonstrate improved use of appropriate behaviors to meet their needs (SS1 State Target = 86.1%)</a:t>
                      </a:r>
                    </a:p>
                  </a:txBody>
                  <a:tcP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54172369"/>
                  </a:ext>
                </a:extLst>
              </a:tr>
            </a:tbl>
          </a:graphicData>
        </a:graphic>
      </p:graphicFrame>
      <p:sp>
        <p:nvSpPr>
          <p:cNvPr id="11" name="TextBox 10">
            <a:extLst>
              <a:ext uri="{FF2B5EF4-FFF2-40B4-BE49-F238E27FC236}">
                <a16:creationId xmlns:a16="http://schemas.microsoft.com/office/drawing/2014/main" id="{83CCDB99-6106-E4B9-8EA5-56525955C42C}"/>
              </a:ext>
            </a:extLst>
          </p:cNvPr>
          <p:cNvSpPr txBox="1"/>
          <p:nvPr/>
        </p:nvSpPr>
        <p:spPr>
          <a:xfrm>
            <a:off x="509592" y="5688431"/>
            <a:ext cx="11198715" cy="584775"/>
          </a:xfrm>
          <a:prstGeom prst="rect">
            <a:avLst/>
          </a:prstGeom>
          <a:noFill/>
        </p:spPr>
        <p:txBody>
          <a:bodyPr wrap="square" rtlCol="0">
            <a:spAutoFit/>
          </a:bodyPr>
          <a:lstStyle/>
          <a:p>
            <a:r>
              <a:rPr lang="en-US" sz="1600" b="1" dirty="0">
                <a:latin typeface="Segoe UI" panose="020B0502040204020203" pitchFamily="34" charset="0"/>
                <a:cs typeface="Segoe UI" panose="020B0502040204020203" pitchFamily="34" charset="0"/>
              </a:rPr>
              <a:t>*Summary Statement 1 (SS1): </a:t>
            </a:r>
            <a:r>
              <a:rPr lang="en-US" sz="1600" dirty="0">
                <a:latin typeface="Segoe UI" panose="020B0502040204020203" pitchFamily="34" charset="0"/>
                <a:cs typeface="Segoe UI" panose="020B0502040204020203" pitchFamily="34" charset="0"/>
              </a:rPr>
              <a:t>Of those children who entered the program below age expectations in each outcome, the percent who substantially increased their rate of growth by the time they turned three years of age or exited the program.</a:t>
            </a:r>
          </a:p>
        </p:txBody>
      </p:sp>
    </p:spTree>
    <p:extLst>
      <p:ext uri="{BB962C8B-B14F-4D97-AF65-F5344CB8AC3E}">
        <p14:creationId xmlns:p14="http://schemas.microsoft.com/office/powerpoint/2010/main" val="2800096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5472827C-59F3-E809-B419-3649112819FE}"/>
              </a:ext>
            </a:extLst>
          </p:cNvPr>
          <p:cNvGraphicFramePr>
            <a:graphicFrameLocks noGrp="1"/>
          </p:cNvGraphicFramePr>
          <p:nvPr>
            <p:ph sz="quarter" idx="10"/>
            <p:extLst>
              <p:ext uri="{D42A27DB-BD31-4B8C-83A1-F6EECF244321}">
                <p14:modId xmlns:p14="http://schemas.microsoft.com/office/powerpoint/2010/main" val="474100822"/>
              </p:ext>
            </p:extLst>
          </p:nvPr>
        </p:nvGraphicFramePr>
        <p:xfrm>
          <a:off x="1262250" y="2256783"/>
          <a:ext cx="9667500" cy="3384333"/>
        </p:xfrm>
        <a:graphic>
          <a:graphicData uri="http://schemas.openxmlformats.org/drawingml/2006/table">
            <a:tbl>
              <a:tblPr firstRow="1" firstCol="1" bandRow="1">
                <a:tableStyleId>{5940675A-B579-460E-94D1-54222C63F5DA}</a:tableStyleId>
              </a:tblPr>
              <a:tblGrid>
                <a:gridCol w="1611325">
                  <a:extLst>
                    <a:ext uri="{9D8B030D-6E8A-4147-A177-3AD203B41FA5}">
                      <a16:colId xmlns:a16="http://schemas.microsoft.com/office/drawing/2014/main" val="3103318211"/>
                    </a:ext>
                  </a:extLst>
                </a:gridCol>
                <a:gridCol w="1704669">
                  <a:extLst>
                    <a:ext uri="{9D8B030D-6E8A-4147-A177-3AD203B41FA5}">
                      <a16:colId xmlns:a16="http://schemas.microsoft.com/office/drawing/2014/main" val="3024208294"/>
                    </a:ext>
                  </a:extLst>
                </a:gridCol>
                <a:gridCol w="1280553">
                  <a:extLst>
                    <a:ext uri="{9D8B030D-6E8A-4147-A177-3AD203B41FA5}">
                      <a16:colId xmlns:a16="http://schemas.microsoft.com/office/drawing/2014/main" val="2399836400"/>
                    </a:ext>
                  </a:extLst>
                </a:gridCol>
                <a:gridCol w="325936">
                  <a:extLst>
                    <a:ext uri="{9D8B030D-6E8A-4147-A177-3AD203B41FA5}">
                      <a16:colId xmlns:a16="http://schemas.microsoft.com/office/drawing/2014/main" val="2023278245"/>
                    </a:ext>
                  </a:extLst>
                </a:gridCol>
                <a:gridCol w="1773188">
                  <a:extLst>
                    <a:ext uri="{9D8B030D-6E8A-4147-A177-3AD203B41FA5}">
                      <a16:colId xmlns:a16="http://schemas.microsoft.com/office/drawing/2014/main" val="130535795"/>
                    </a:ext>
                  </a:extLst>
                </a:gridCol>
                <a:gridCol w="1704669">
                  <a:extLst>
                    <a:ext uri="{9D8B030D-6E8A-4147-A177-3AD203B41FA5}">
                      <a16:colId xmlns:a16="http://schemas.microsoft.com/office/drawing/2014/main" val="837360332"/>
                    </a:ext>
                  </a:extLst>
                </a:gridCol>
                <a:gridCol w="1267160">
                  <a:extLst>
                    <a:ext uri="{9D8B030D-6E8A-4147-A177-3AD203B41FA5}">
                      <a16:colId xmlns:a16="http://schemas.microsoft.com/office/drawing/2014/main" val="3617502021"/>
                    </a:ext>
                  </a:extLst>
                </a:gridCol>
              </a:tblGrid>
              <a:tr h="234852">
                <a:tc>
                  <a:txBody>
                    <a:bodyPr/>
                    <a:lstStyle/>
                    <a:p>
                      <a:pPr marL="0" marR="22225"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District </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solidFill>
                      <a:srgbClr val="FF0000"/>
                    </a:solidFill>
                  </a:tcPr>
                </a:tc>
                <a:tc>
                  <a:txBody>
                    <a:bodyPr/>
                    <a:lstStyle/>
                    <a:p>
                      <a:pPr marL="15240" marR="5080"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 Met SS2*</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solidFill>
                      <a:srgbClr val="FF0000"/>
                    </a:solidFill>
                  </a:tcPr>
                </a:tc>
                <a:tc>
                  <a:txBody>
                    <a:bodyPr/>
                    <a:lstStyle/>
                    <a:p>
                      <a:pPr marL="10160" marR="635"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Met State Target? </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lnR w="12700" cap="flat" cmpd="sng" algn="ctr">
                      <a:solidFill>
                        <a:schemeClr val="tx1"/>
                      </a:solidFill>
                      <a:prstDash val="solid"/>
                      <a:round/>
                      <a:headEnd type="none" w="med" len="med"/>
                      <a:tailEnd type="none" w="med" len="med"/>
                    </a:lnR>
                    <a:solidFill>
                      <a:srgbClr val="FF0000"/>
                    </a:solidFill>
                  </a:tcPr>
                </a:tc>
                <a:tc>
                  <a:txBody>
                    <a:bodyPr/>
                    <a:lstStyle/>
                    <a:p>
                      <a:endParaRPr lang="en-US" dirty="0"/>
                    </a:p>
                  </a:txBody>
                  <a:tcPr marL="60403" marR="41209" marT="35000" marB="169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22225"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District </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lnL w="12700" cap="flat" cmpd="sng" algn="ctr">
                      <a:solidFill>
                        <a:schemeClr val="tx1"/>
                      </a:solidFill>
                      <a:prstDash val="solid"/>
                      <a:round/>
                      <a:headEnd type="none" w="med" len="med"/>
                      <a:tailEnd type="none" w="med" len="med"/>
                    </a:lnL>
                    <a:solidFill>
                      <a:srgbClr val="FF0000"/>
                    </a:solidFill>
                  </a:tcPr>
                </a:tc>
                <a:tc>
                  <a:txBody>
                    <a:bodyPr/>
                    <a:lstStyle/>
                    <a:p>
                      <a:pPr marL="15240" marR="5080"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 Met SS2*</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solidFill>
                      <a:srgbClr val="FF0000"/>
                    </a:solidFill>
                  </a:tcPr>
                </a:tc>
                <a:tc>
                  <a:txBody>
                    <a:bodyPr/>
                    <a:lstStyle/>
                    <a:p>
                      <a:pPr marL="10160" marR="635"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Met State Target? </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solidFill>
                      <a:srgbClr val="FF0000"/>
                    </a:solidFill>
                  </a:tcPr>
                </a:tc>
                <a:extLst>
                  <a:ext uri="{0D108BD9-81ED-4DB2-BD59-A6C34878D82A}">
                    <a16:rowId xmlns:a16="http://schemas.microsoft.com/office/drawing/2014/main" val="1509150466"/>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Rome (1-1)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2476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65.7% </a:t>
                      </a:r>
                    </a:p>
                  </a:txBody>
                  <a:tcPr marL="67945" marR="41910" marT="28575" marB="0"/>
                </a:tc>
                <a:tc>
                  <a:txBody>
                    <a:bodyPr/>
                    <a:lstStyle/>
                    <a:p>
                      <a:pPr marL="0" marR="22860" algn="ctr">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Met </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endParaRPr lang="en-US" dirty="0"/>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Dublin (5-1)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2476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63.2% </a:t>
                      </a:r>
                    </a:p>
                  </a:txBody>
                  <a:tcPr marL="67945" marR="4191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1545133482"/>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Dalton (1-2)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2476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73.5% </a:t>
                      </a:r>
                    </a:p>
                  </a:txBody>
                  <a:tcPr marL="67945" marR="4191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endParaRPr lang="en-US" dirty="0"/>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Macon (5-2)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2476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74.0% </a:t>
                      </a:r>
                    </a:p>
                  </a:txBody>
                  <a:tcPr marL="67945" marR="4191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Met</a:t>
                      </a:r>
                    </a:p>
                  </a:txBody>
                  <a:tcPr marL="60403" marR="41209" marT="35000" marB="1694"/>
                </a:tc>
                <a:extLst>
                  <a:ext uri="{0D108BD9-81ED-4DB2-BD59-A6C34878D82A}">
                    <a16:rowId xmlns:a16="http://schemas.microsoft.com/office/drawing/2014/main" val="4029451933"/>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Gainesville (2)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2476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62.9% </a:t>
                      </a:r>
                    </a:p>
                  </a:txBody>
                  <a:tcPr marL="67945" marR="4191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Augusta (6)</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2476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61.7% </a:t>
                      </a:r>
                    </a:p>
                  </a:txBody>
                  <a:tcPr marL="67945" marR="4191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tc>
                <a:extLst>
                  <a:ext uri="{0D108BD9-81ED-4DB2-BD59-A6C34878D82A}">
                    <a16:rowId xmlns:a16="http://schemas.microsoft.com/office/drawing/2014/main" val="593794509"/>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Cobb (3-1)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2476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59.6% </a:t>
                      </a:r>
                    </a:p>
                  </a:txBody>
                  <a:tcPr marL="67945" marR="4191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lnR w="12700" cap="flat" cmpd="sng" algn="ctr">
                      <a:solidFill>
                        <a:schemeClr val="tx1"/>
                      </a:solidFill>
                      <a:prstDash val="solid"/>
                      <a:round/>
                      <a:headEnd type="none" w="med" len="med"/>
                      <a:tailEnd type="none" w="med" len="med"/>
                    </a:lnR>
                  </a:tcPr>
                </a:tc>
                <a:tc>
                  <a:txBody>
                    <a:bodyPr/>
                    <a:lstStyle/>
                    <a:p>
                      <a:pPr marL="10160" marR="635" algn="ctr">
                        <a:lnSpc>
                          <a:spcPct val="107000"/>
                        </a:lnSpc>
                        <a:spcBef>
                          <a:spcPts val="0"/>
                        </a:spcBef>
                        <a:spcAft>
                          <a:spcPts val="0"/>
                        </a:spcAft>
                      </a:pP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Columbus (7)</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2476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57.8% </a:t>
                      </a:r>
                    </a:p>
                  </a:txBody>
                  <a:tcPr marL="67945" marR="4191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tc>
                <a:extLst>
                  <a:ext uri="{0D108BD9-81ED-4DB2-BD59-A6C34878D82A}">
                    <a16:rowId xmlns:a16="http://schemas.microsoft.com/office/drawing/2014/main" val="1982299100"/>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Fulton (3-2)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2476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67.9% </a:t>
                      </a:r>
                    </a:p>
                  </a:txBody>
                  <a:tcPr marL="67945" marR="4191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Valdosta (8-1)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2476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59.7% </a:t>
                      </a:r>
                    </a:p>
                  </a:txBody>
                  <a:tcPr marL="67945" marR="4191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tc>
                <a:extLst>
                  <a:ext uri="{0D108BD9-81ED-4DB2-BD59-A6C34878D82A}">
                    <a16:rowId xmlns:a16="http://schemas.microsoft.com/office/drawing/2014/main" val="507979813"/>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Clayton (3-3)</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2476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38.4% </a:t>
                      </a:r>
                    </a:p>
                  </a:txBody>
                  <a:tcPr marL="67945" marR="4191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Albany (8-2)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2476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76.9% </a:t>
                      </a:r>
                    </a:p>
                  </a:txBody>
                  <a:tcPr marL="67945" marR="4191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Met</a:t>
                      </a:r>
                    </a:p>
                  </a:txBody>
                  <a:tcPr marL="60403" marR="41209" marT="35000" marB="1694"/>
                </a:tc>
                <a:extLst>
                  <a:ext uri="{0D108BD9-81ED-4DB2-BD59-A6C34878D82A}">
                    <a16:rowId xmlns:a16="http://schemas.microsoft.com/office/drawing/2014/main" val="2613472707"/>
                  </a:ext>
                </a:extLst>
              </a:tr>
              <a:tr h="207258">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Gwinnett (3-4)</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2476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81.7% </a:t>
                      </a:r>
                    </a:p>
                  </a:txBody>
                  <a:tcPr marL="67945" marR="4191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Met</a:t>
                      </a: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Coastal (9-1)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2476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81.6% </a:t>
                      </a:r>
                    </a:p>
                  </a:txBody>
                  <a:tcPr marL="67945" marR="4191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Met</a:t>
                      </a:r>
                    </a:p>
                  </a:txBody>
                  <a:tcPr marL="60403" marR="41209" marT="35000" marB="1694"/>
                </a:tc>
                <a:extLst>
                  <a:ext uri="{0D108BD9-81ED-4DB2-BD59-A6C34878D82A}">
                    <a16:rowId xmlns:a16="http://schemas.microsoft.com/office/drawing/2014/main" val="1327550054"/>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DeKalb (3-4)</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2476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59.7% </a:t>
                      </a:r>
                    </a:p>
                  </a:txBody>
                  <a:tcPr marL="67945" marR="4191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Waycross (9-2)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2476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72.0% </a:t>
                      </a:r>
                    </a:p>
                  </a:txBody>
                  <a:tcPr marL="67945" marR="4191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Met</a:t>
                      </a:r>
                    </a:p>
                  </a:txBody>
                  <a:tcPr marL="60403" marR="41209" marT="35000" marB="1694"/>
                </a:tc>
                <a:extLst>
                  <a:ext uri="{0D108BD9-81ED-4DB2-BD59-A6C34878D82A}">
                    <a16:rowId xmlns:a16="http://schemas.microsoft.com/office/drawing/2014/main" val="4282216793"/>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LaGrange (4)</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2476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48.3% </a:t>
                      </a:r>
                    </a:p>
                  </a:txBody>
                  <a:tcPr marL="67945" marR="4191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Athens (10)</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2476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72.5% </a:t>
                      </a:r>
                    </a:p>
                  </a:txBody>
                  <a:tcPr marL="67945" marR="41910" marT="28575"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Met</a:t>
                      </a:r>
                    </a:p>
                  </a:txBody>
                  <a:tcPr marL="60403" marR="41209" marT="35000" marB="1694"/>
                </a:tc>
                <a:extLst>
                  <a:ext uri="{0D108BD9-81ED-4DB2-BD59-A6C34878D82A}">
                    <a16:rowId xmlns:a16="http://schemas.microsoft.com/office/drawing/2014/main" val="1137995111"/>
                  </a:ext>
                </a:extLst>
              </a:tr>
            </a:tbl>
          </a:graphicData>
        </a:graphic>
      </p:graphicFrame>
      <p:sp>
        <p:nvSpPr>
          <p:cNvPr id="3" name="Title 2">
            <a:extLst>
              <a:ext uri="{FF2B5EF4-FFF2-40B4-BE49-F238E27FC236}">
                <a16:creationId xmlns:a16="http://schemas.microsoft.com/office/drawing/2014/main" id="{080B43E6-7CF8-1E96-AB35-FEABC19B356B}"/>
              </a:ext>
            </a:extLst>
          </p:cNvPr>
          <p:cNvSpPr>
            <a:spLocks noGrp="1"/>
          </p:cNvSpPr>
          <p:nvPr>
            <p:ph type="title"/>
          </p:nvPr>
        </p:nvSpPr>
        <p:spPr/>
        <p:txBody>
          <a:bodyPr/>
          <a:lstStyle/>
          <a:p>
            <a:r>
              <a:rPr lang="en-US" dirty="0"/>
              <a:t>Indicator 3: Child Outcomes</a:t>
            </a:r>
          </a:p>
        </p:txBody>
      </p:sp>
      <p:graphicFrame>
        <p:nvGraphicFramePr>
          <p:cNvPr id="10" name="Table 10">
            <a:extLst>
              <a:ext uri="{FF2B5EF4-FFF2-40B4-BE49-F238E27FC236}">
                <a16:creationId xmlns:a16="http://schemas.microsoft.com/office/drawing/2014/main" id="{4CA98B0C-68FD-0DB0-D8CC-C542DA5A33F9}"/>
              </a:ext>
            </a:extLst>
          </p:cNvPr>
          <p:cNvGraphicFramePr>
            <a:graphicFrameLocks noGrp="1"/>
          </p:cNvGraphicFramePr>
          <p:nvPr>
            <p:extLst>
              <p:ext uri="{D42A27DB-BD31-4B8C-83A1-F6EECF244321}">
                <p14:modId xmlns:p14="http://schemas.microsoft.com/office/powerpoint/2010/main" val="4063322780"/>
              </p:ext>
            </p:extLst>
          </p:nvPr>
        </p:nvGraphicFramePr>
        <p:xfrm>
          <a:off x="742951" y="1474914"/>
          <a:ext cx="10744199" cy="701040"/>
        </p:xfrm>
        <a:graphic>
          <a:graphicData uri="http://schemas.openxmlformats.org/drawingml/2006/table">
            <a:tbl>
              <a:tblPr firstRow="1" bandRow="1">
                <a:tableStyleId>{9D7B26C5-4107-4FEC-AEDC-1716B250A1EF}</a:tableStyleId>
              </a:tblPr>
              <a:tblGrid>
                <a:gridCol w="10744199">
                  <a:extLst>
                    <a:ext uri="{9D8B030D-6E8A-4147-A177-3AD203B41FA5}">
                      <a16:colId xmlns:a16="http://schemas.microsoft.com/office/drawing/2014/main" val="2657934586"/>
                    </a:ext>
                  </a:extLst>
                </a:gridCol>
              </a:tblGrid>
              <a:tr h="5843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Segoe UI" panose="020B0502040204020203" pitchFamily="34" charset="0"/>
                          <a:cs typeface="Segoe UI" panose="020B0502040204020203" pitchFamily="34" charset="0"/>
                        </a:rPr>
                        <a:t>C. Percent of infants and toddlers with IFSPs who demonstrate improved use of appropriate behaviors to meet their needs (SS2 State Target = 68.2%)</a:t>
                      </a:r>
                    </a:p>
                  </a:txBody>
                  <a:tcP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54172369"/>
                  </a:ext>
                </a:extLst>
              </a:tr>
            </a:tbl>
          </a:graphicData>
        </a:graphic>
      </p:graphicFrame>
      <p:sp>
        <p:nvSpPr>
          <p:cNvPr id="11" name="TextBox 10">
            <a:extLst>
              <a:ext uri="{FF2B5EF4-FFF2-40B4-BE49-F238E27FC236}">
                <a16:creationId xmlns:a16="http://schemas.microsoft.com/office/drawing/2014/main" id="{83CCDB99-6106-E4B9-8EA5-56525955C42C}"/>
              </a:ext>
            </a:extLst>
          </p:cNvPr>
          <p:cNvSpPr txBox="1"/>
          <p:nvPr/>
        </p:nvSpPr>
        <p:spPr>
          <a:xfrm>
            <a:off x="509592" y="5688431"/>
            <a:ext cx="11198715" cy="584775"/>
          </a:xfrm>
          <a:prstGeom prst="rect">
            <a:avLst/>
          </a:prstGeom>
          <a:noFill/>
        </p:spPr>
        <p:txBody>
          <a:bodyPr wrap="square" rtlCol="0">
            <a:spAutoFit/>
          </a:bodyPr>
          <a:lstStyle/>
          <a:p>
            <a:r>
              <a:rPr lang="en-US" sz="1600" b="1" dirty="0">
                <a:latin typeface="Segoe UI" panose="020B0502040204020203" pitchFamily="34" charset="0"/>
                <a:cs typeface="Segoe UI" panose="020B0502040204020203" pitchFamily="34" charset="0"/>
              </a:rPr>
              <a:t>*Summary Statement 2 (SS2): </a:t>
            </a:r>
            <a:r>
              <a:rPr lang="en-US" sz="1600" dirty="0">
                <a:latin typeface="Segoe UI" panose="020B0502040204020203" pitchFamily="34" charset="0"/>
                <a:cs typeface="Segoe UI" panose="020B0502040204020203" pitchFamily="34" charset="0"/>
              </a:rPr>
              <a:t>The percent of children who were functioning within age expectations in each outcome by the time they turned three years of age or exited the program.</a:t>
            </a:r>
          </a:p>
        </p:txBody>
      </p:sp>
    </p:spTree>
    <p:extLst>
      <p:ext uri="{BB962C8B-B14F-4D97-AF65-F5344CB8AC3E}">
        <p14:creationId xmlns:p14="http://schemas.microsoft.com/office/powerpoint/2010/main" val="8691405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5472827C-59F3-E809-B419-3649112819FE}"/>
              </a:ext>
            </a:extLst>
          </p:cNvPr>
          <p:cNvGraphicFramePr>
            <a:graphicFrameLocks noGrp="1"/>
          </p:cNvGraphicFramePr>
          <p:nvPr>
            <p:ph sz="quarter" idx="10"/>
            <p:extLst>
              <p:ext uri="{D42A27DB-BD31-4B8C-83A1-F6EECF244321}">
                <p14:modId xmlns:p14="http://schemas.microsoft.com/office/powerpoint/2010/main" val="2395418315"/>
              </p:ext>
            </p:extLst>
          </p:nvPr>
        </p:nvGraphicFramePr>
        <p:xfrm>
          <a:off x="1262250" y="2256783"/>
          <a:ext cx="9667500" cy="3394175"/>
        </p:xfrm>
        <a:graphic>
          <a:graphicData uri="http://schemas.openxmlformats.org/drawingml/2006/table">
            <a:tbl>
              <a:tblPr firstRow="1" firstCol="1" bandRow="1">
                <a:tableStyleId>{5940675A-B579-460E-94D1-54222C63F5DA}</a:tableStyleId>
              </a:tblPr>
              <a:tblGrid>
                <a:gridCol w="1611325">
                  <a:extLst>
                    <a:ext uri="{9D8B030D-6E8A-4147-A177-3AD203B41FA5}">
                      <a16:colId xmlns:a16="http://schemas.microsoft.com/office/drawing/2014/main" val="3103318211"/>
                    </a:ext>
                  </a:extLst>
                </a:gridCol>
                <a:gridCol w="1704669">
                  <a:extLst>
                    <a:ext uri="{9D8B030D-6E8A-4147-A177-3AD203B41FA5}">
                      <a16:colId xmlns:a16="http://schemas.microsoft.com/office/drawing/2014/main" val="3024208294"/>
                    </a:ext>
                  </a:extLst>
                </a:gridCol>
                <a:gridCol w="1280553">
                  <a:extLst>
                    <a:ext uri="{9D8B030D-6E8A-4147-A177-3AD203B41FA5}">
                      <a16:colId xmlns:a16="http://schemas.microsoft.com/office/drawing/2014/main" val="2399836400"/>
                    </a:ext>
                  </a:extLst>
                </a:gridCol>
                <a:gridCol w="325936">
                  <a:extLst>
                    <a:ext uri="{9D8B030D-6E8A-4147-A177-3AD203B41FA5}">
                      <a16:colId xmlns:a16="http://schemas.microsoft.com/office/drawing/2014/main" val="2023278245"/>
                    </a:ext>
                  </a:extLst>
                </a:gridCol>
                <a:gridCol w="1773188">
                  <a:extLst>
                    <a:ext uri="{9D8B030D-6E8A-4147-A177-3AD203B41FA5}">
                      <a16:colId xmlns:a16="http://schemas.microsoft.com/office/drawing/2014/main" val="130535795"/>
                    </a:ext>
                  </a:extLst>
                </a:gridCol>
                <a:gridCol w="1704669">
                  <a:extLst>
                    <a:ext uri="{9D8B030D-6E8A-4147-A177-3AD203B41FA5}">
                      <a16:colId xmlns:a16="http://schemas.microsoft.com/office/drawing/2014/main" val="837360332"/>
                    </a:ext>
                  </a:extLst>
                </a:gridCol>
                <a:gridCol w="1267160">
                  <a:extLst>
                    <a:ext uri="{9D8B030D-6E8A-4147-A177-3AD203B41FA5}">
                      <a16:colId xmlns:a16="http://schemas.microsoft.com/office/drawing/2014/main" val="3617502021"/>
                    </a:ext>
                  </a:extLst>
                </a:gridCol>
              </a:tblGrid>
              <a:tr h="234852">
                <a:tc>
                  <a:txBody>
                    <a:bodyPr/>
                    <a:lstStyle/>
                    <a:p>
                      <a:pPr marL="0" marR="22225"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District </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solidFill>
                      <a:srgbClr val="FF0000"/>
                    </a:solidFill>
                  </a:tcPr>
                </a:tc>
                <a:tc>
                  <a:txBody>
                    <a:bodyPr/>
                    <a:lstStyle/>
                    <a:p>
                      <a:pPr marL="15240" marR="5080"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 Reporting Helpfulness</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solidFill>
                      <a:srgbClr val="FF0000"/>
                    </a:solidFill>
                  </a:tcPr>
                </a:tc>
                <a:tc>
                  <a:txBody>
                    <a:bodyPr/>
                    <a:lstStyle/>
                    <a:p>
                      <a:pPr marL="10160" marR="635"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Met State Target? </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lnR w="12700" cap="flat" cmpd="sng" algn="ctr">
                      <a:solidFill>
                        <a:schemeClr val="tx1"/>
                      </a:solidFill>
                      <a:prstDash val="solid"/>
                      <a:round/>
                      <a:headEnd type="none" w="med" len="med"/>
                      <a:tailEnd type="none" w="med" len="med"/>
                    </a:lnR>
                    <a:solidFill>
                      <a:srgbClr val="FF0000"/>
                    </a:solidFill>
                  </a:tcPr>
                </a:tc>
                <a:tc>
                  <a:txBody>
                    <a:bodyPr/>
                    <a:lstStyle/>
                    <a:p>
                      <a:endParaRPr lang="en-US" dirty="0"/>
                    </a:p>
                  </a:txBody>
                  <a:tcPr marL="60403" marR="41209" marT="35000" marB="169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22225"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District </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lnL w="12700" cap="flat" cmpd="sng" algn="ctr">
                      <a:solidFill>
                        <a:schemeClr val="tx1"/>
                      </a:solidFill>
                      <a:prstDash val="solid"/>
                      <a:round/>
                      <a:headEnd type="none" w="med" len="med"/>
                      <a:tailEnd type="none" w="med" len="med"/>
                    </a:lnL>
                    <a:solidFill>
                      <a:srgbClr val="FF0000"/>
                    </a:solidFill>
                  </a:tcPr>
                </a:tc>
                <a:tc>
                  <a:txBody>
                    <a:bodyPr/>
                    <a:lstStyle/>
                    <a:p>
                      <a:pPr marL="15240" marR="5080"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 Reporting Helpfulness</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solidFill>
                      <a:srgbClr val="FF0000"/>
                    </a:solidFill>
                  </a:tcPr>
                </a:tc>
                <a:tc>
                  <a:txBody>
                    <a:bodyPr/>
                    <a:lstStyle/>
                    <a:p>
                      <a:pPr marL="10160" marR="635"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Met State Target? </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solidFill>
                      <a:srgbClr val="FF0000"/>
                    </a:solidFill>
                  </a:tcPr>
                </a:tc>
                <a:extLst>
                  <a:ext uri="{0D108BD9-81ED-4DB2-BD59-A6C34878D82A}">
                    <a16:rowId xmlns:a16="http://schemas.microsoft.com/office/drawing/2014/main" val="1509150466"/>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Rome (1-1)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3619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89.0% </a:t>
                      </a:r>
                    </a:p>
                  </a:txBody>
                  <a:tcPr marL="74930" marR="40640" marT="38100" marB="0"/>
                </a:tc>
                <a:tc>
                  <a:txBody>
                    <a:bodyPr/>
                    <a:lstStyle/>
                    <a:p>
                      <a:pPr marL="0" marR="22860" algn="ctr">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Not Met </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endParaRPr lang="en-US" dirty="0"/>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Dublin (5-1)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3619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100%</a:t>
                      </a:r>
                    </a:p>
                  </a:txBody>
                  <a:tcPr marL="74930" marR="40640" marT="38100"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1545133482"/>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Dalton (1-2)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3429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96.0% </a:t>
                      </a:r>
                    </a:p>
                  </a:txBody>
                  <a:tcPr marL="74930" marR="40640" marT="38100" marB="0"/>
                </a:tc>
                <a:tc>
                  <a:txBody>
                    <a:bodyPr/>
                    <a:lstStyle/>
                    <a:p>
                      <a:pPr marL="0" marR="22860" algn="ctr">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Met </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endParaRPr lang="en-US" dirty="0"/>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Macon (5-2)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3619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89.0% </a:t>
                      </a:r>
                    </a:p>
                  </a:txBody>
                  <a:tcPr marL="74930" marR="40640" marT="38100"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4029451933"/>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Gainesville (2)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3619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92.0% </a:t>
                      </a:r>
                    </a:p>
                  </a:txBody>
                  <a:tcPr marL="74930" marR="40640" marT="38100"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Augusta (6)</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3429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84.0% </a:t>
                      </a:r>
                    </a:p>
                  </a:txBody>
                  <a:tcPr marL="74930" marR="40640" marT="38100" marB="0"/>
                </a:tc>
                <a:tc>
                  <a:txBody>
                    <a:bodyPr/>
                    <a:lstStyle/>
                    <a:p>
                      <a:pPr marL="0" marR="22860" algn="ctr">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Not Met </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593794509"/>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Cobb (3-1)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3429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100% </a:t>
                      </a:r>
                    </a:p>
                  </a:txBody>
                  <a:tcPr marL="74930" marR="40640" marT="38100"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pPr marL="10160" marR="635" algn="ctr">
                        <a:lnSpc>
                          <a:spcPct val="107000"/>
                        </a:lnSpc>
                        <a:spcBef>
                          <a:spcPts val="0"/>
                        </a:spcBef>
                        <a:spcAft>
                          <a:spcPts val="0"/>
                        </a:spcAft>
                      </a:pP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Columbus (7)</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3619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100% </a:t>
                      </a:r>
                    </a:p>
                  </a:txBody>
                  <a:tcPr marL="74930" marR="40640" marT="38100"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1982299100"/>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Fulton (3-2)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3429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25.0% </a:t>
                      </a:r>
                    </a:p>
                  </a:txBody>
                  <a:tcPr marL="74930" marR="40640" marT="38100"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Valdosta (8-1)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3429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100% </a:t>
                      </a:r>
                    </a:p>
                  </a:txBody>
                  <a:tcPr marL="74930" marR="40640" marT="38100"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507979813"/>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Clayton (3-3)</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3619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100% </a:t>
                      </a:r>
                    </a:p>
                  </a:txBody>
                  <a:tcPr marL="74930" marR="40640" marT="38100"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Albany (8-2)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3429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100% </a:t>
                      </a:r>
                    </a:p>
                  </a:txBody>
                  <a:tcPr marL="74930" marR="40640" marT="38100" marB="0"/>
                </a:tc>
                <a:tc>
                  <a:txBody>
                    <a:bodyPr/>
                    <a:lstStyle/>
                    <a:p>
                      <a:pPr marL="0" marR="22860" algn="ctr">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Met </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2613472707"/>
                  </a:ext>
                </a:extLst>
              </a:tr>
              <a:tr h="207258">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Gwinnett (3-4)</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3429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97.0% </a:t>
                      </a:r>
                    </a:p>
                  </a:txBody>
                  <a:tcPr marL="74930" marR="40640" marT="38100"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Coastal (9-1)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3619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90.0% </a:t>
                      </a:r>
                    </a:p>
                  </a:txBody>
                  <a:tcPr marL="74930" marR="40640" marT="38100"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1327550054"/>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DeKalb (3-4)</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3619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100% </a:t>
                      </a:r>
                    </a:p>
                  </a:txBody>
                  <a:tcPr marL="74930" marR="40640" marT="38100"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Waycross (9-2)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3619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99.0% </a:t>
                      </a:r>
                    </a:p>
                  </a:txBody>
                  <a:tcPr marL="74930" marR="40640" marT="38100"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4282216793"/>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LaGrange (4)</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3429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90% </a:t>
                      </a:r>
                    </a:p>
                  </a:txBody>
                  <a:tcPr marL="74930" marR="40640" marT="38100"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lang="en-US" sz="1800" dirty="0">
                          <a:effectLst/>
                          <a:latin typeface="Segoe UI" panose="020B0502040204020203" pitchFamily="34" charset="0"/>
                          <a:cs typeface="Segoe UI" panose="020B0502040204020203" pitchFamily="34" charset="0"/>
                        </a:rPr>
                        <a:t>Not Met </a:t>
                      </a: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Athens (10)</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3429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87.0% </a:t>
                      </a:r>
                    </a:p>
                  </a:txBody>
                  <a:tcPr marL="74930" marR="40640" marT="38100" marB="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1137995111"/>
                  </a:ext>
                </a:extLst>
              </a:tr>
            </a:tbl>
          </a:graphicData>
        </a:graphic>
      </p:graphicFrame>
      <p:sp>
        <p:nvSpPr>
          <p:cNvPr id="3" name="Title 2">
            <a:extLst>
              <a:ext uri="{FF2B5EF4-FFF2-40B4-BE49-F238E27FC236}">
                <a16:creationId xmlns:a16="http://schemas.microsoft.com/office/drawing/2014/main" id="{080B43E6-7CF8-1E96-AB35-FEABC19B356B}"/>
              </a:ext>
            </a:extLst>
          </p:cNvPr>
          <p:cNvSpPr>
            <a:spLocks noGrp="1"/>
          </p:cNvSpPr>
          <p:nvPr>
            <p:ph type="title"/>
          </p:nvPr>
        </p:nvSpPr>
        <p:spPr/>
        <p:txBody>
          <a:bodyPr/>
          <a:lstStyle/>
          <a:p>
            <a:r>
              <a:rPr lang="en-US" dirty="0"/>
              <a:t>Indicator 4: Family Outcomes</a:t>
            </a:r>
          </a:p>
        </p:txBody>
      </p:sp>
      <p:graphicFrame>
        <p:nvGraphicFramePr>
          <p:cNvPr id="10" name="Table 10">
            <a:extLst>
              <a:ext uri="{FF2B5EF4-FFF2-40B4-BE49-F238E27FC236}">
                <a16:creationId xmlns:a16="http://schemas.microsoft.com/office/drawing/2014/main" id="{4CA98B0C-68FD-0DB0-D8CC-C542DA5A33F9}"/>
              </a:ext>
            </a:extLst>
          </p:cNvPr>
          <p:cNvGraphicFramePr>
            <a:graphicFrameLocks noGrp="1"/>
          </p:cNvGraphicFramePr>
          <p:nvPr>
            <p:extLst>
              <p:ext uri="{D42A27DB-BD31-4B8C-83A1-F6EECF244321}">
                <p14:modId xmlns:p14="http://schemas.microsoft.com/office/powerpoint/2010/main" val="1328784374"/>
              </p:ext>
            </p:extLst>
          </p:nvPr>
        </p:nvGraphicFramePr>
        <p:xfrm>
          <a:off x="1600077" y="1474914"/>
          <a:ext cx="9017743" cy="701040"/>
        </p:xfrm>
        <a:graphic>
          <a:graphicData uri="http://schemas.openxmlformats.org/drawingml/2006/table">
            <a:tbl>
              <a:tblPr firstRow="1" bandRow="1">
                <a:tableStyleId>{9D7B26C5-4107-4FEC-AEDC-1716B250A1EF}</a:tableStyleId>
              </a:tblPr>
              <a:tblGrid>
                <a:gridCol w="9017743">
                  <a:extLst>
                    <a:ext uri="{9D8B030D-6E8A-4147-A177-3AD203B41FA5}">
                      <a16:colId xmlns:a16="http://schemas.microsoft.com/office/drawing/2014/main" val="2657934586"/>
                    </a:ext>
                  </a:extLst>
                </a:gridCol>
              </a:tblGrid>
              <a:tr h="5843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Segoe UI" panose="020B0502040204020203" pitchFamily="34" charset="0"/>
                          <a:cs typeface="Segoe UI" panose="020B0502040204020203" pitchFamily="34" charset="0"/>
                        </a:rPr>
                        <a:t>A. Percent of families who report that early intervention services have helped the family to know their rights (State Target = 91.2%)</a:t>
                      </a:r>
                    </a:p>
                  </a:txBody>
                  <a:tcP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54172369"/>
                  </a:ext>
                </a:extLst>
              </a:tr>
            </a:tbl>
          </a:graphicData>
        </a:graphic>
      </p:graphicFrame>
      <p:sp>
        <p:nvSpPr>
          <p:cNvPr id="11" name="TextBox 10">
            <a:extLst>
              <a:ext uri="{FF2B5EF4-FFF2-40B4-BE49-F238E27FC236}">
                <a16:creationId xmlns:a16="http://schemas.microsoft.com/office/drawing/2014/main" id="{83CCDB99-6106-E4B9-8EA5-56525955C42C}"/>
              </a:ext>
            </a:extLst>
          </p:cNvPr>
          <p:cNvSpPr txBox="1"/>
          <p:nvPr/>
        </p:nvSpPr>
        <p:spPr>
          <a:xfrm>
            <a:off x="457200" y="5688431"/>
            <a:ext cx="11251107" cy="584775"/>
          </a:xfrm>
          <a:prstGeom prst="rect">
            <a:avLst/>
          </a:prstGeom>
          <a:noFill/>
        </p:spPr>
        <p:txBody>
          <a:bodyPr wrap="square" rtlCol="0">
            <a:spAutoFit/>
          </a:bodyPr>
          <a:lstStyle/>
          <a:p>
            <a:r>
              <a:rPr lang="en-US" sz="1600" dirty="0">
                <a:latin typeface="Segoe UI" panose="020B0502040204020203" pitchFamily="34" charset="0"/>
                <a:cs typeface="Segoe UI" panose="020B0502040204020203" pitchFamily="34" charset="0"/>
              </a:rPr>
              <a:t>Data: This data is based on the 2022-2023 Annual Performance Report (APR) where all indicators are more fully addressed.</a:t>
            </a:r>
            <a:endParaRPr lang="en-US" sz="1600" b="1" dirty="0">
              <a:latin typeface="Segoe UI" panose="020B0502040204020203" pitchFamily="34" charset="0"/>
              <a:cs typeface="Segoe UI" panose="020B0502040204020203" pitchFamily="34" charset="0"/>
            </a:endParaRPr>
          </a:p>
          <a:p>
            <a:r>
              <a:rPr lang="en-US" sz="1600" dirty="0">
                <a:latin typeface="Segoe UI" panose="020B0502040204020203" pitchFamily="34" charset="0"/>
                <a:cs typeface="Segoe UI" panose="020B0502040204020203" pitchFamily="34" charset="0"/>
              </a:rPr>
              <a:t>Percentages based on 1-4 responses are not shown and are indicated by an *.</a:t>
            </a:r>
          </a:p>
        </p:txBody>
      </p:sp>
    </p:spTree>
    <p:extLst>
      <p:ext uri="{BB962C8B-B14F-4D97-AF65-F5344CB8AC3E}">
        <p14:creationId xmlns:p14="http://schemas.microsoft.com/office/powerpoint/2010/main" val="7707291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5472827C-59F3-E809-B419-3649112819FE}"/>
              </a:ext>
            </a:extLst>
          </p:cNvPr>
          <p:cNvGraphicFramePr>
            <a:graphicFrameLocks noGrp="1"/>
          </p:cNvGraphicFramePr>
          <p:nvPr>
            <p:ph sz="quarter" idx="10"/>
            <p:extLst>
              <p:ext uri="{D42A27DB-BD31-4B8C-83A1-F6EECF244321}">
                <p14:modId xmlns:p14="http://schemas.microsoft.com/office/powerpoint/2010/main" val="2484321438"/>
              </p:ext>
            </p:extLst>
          </p:nvPr>
        </p:nvGraphicFramePr>
        <p:xfrm>
          <a:off x="1262250" y="2256783"/>
          <a:ext cx="9667500" cy="3437881"/>
        </p:xfrm>
        <a:graphic>
          <a:graphicData uri="http://schemas.openxmlformats.org/drawingml/2006/table">
            <a:tbl>
              <a:tblPr firstRow="1" firstCol="1" bandRow="1">
                <a:tableStyleId>{5940675A-B579-460E-94D1-54222C63F5DA}</a:tableStyleId>
              </a:tblPr>
              <a:tblGrid>
                <a:gridCol w="1611325">
                  <a:extLst>
                    <a:ext uri="{9D8B030D-6E8A-4147-A177-3AD203B41FA5}">
                      <a16:colId xmlns:a16="http://schemas.microsoft.com/office/drawing/2014/main" val="3103318211"/>
                    </a:ext>
                  </a:extLst>
                </a:gridCol>
                <a:gridCol w="1704669">
                  <a:extLst>
                    <a:ext uri="{9D8B030D-6E8A-4147-A177-3AD203B41FA5}">
                      <a16:colId xmlns:a16="http://schemas.microsoft.com/office/drawing/2014/main" val="3024208294"/>
                    </a:ext>
                  </a:extLst>
                </a:gridCol>
                <a:gridCol w="1280553">
                  <a:extLst>
                    <a:ext uri="{9D8B030D-6E8A-4147-A177-3AD203B41FA5}">
                      <a16:colId xmlns:a16="http://schemas.microsoft.com/office/drawing/2014/main" val="2399836400"/>
                    </a:ext>
                  </a:extLst>
                </a:gridCol>
                <a:gridCol w="325936">
                  <a:extLst>
                    <a:ext uri="{9D8B030D-6E8A-4147-A177-3AD203B41FA5}">
                      <a16:colId xmlns:a16="http://schemas.microsoft.com/office/drawing/2014/main" val="2023278245"/>
                    </a:ext>
                  </a:extLst>
                </a:gridCol>
                <a:gridCol w="1773188">
                  <a:extLst>
                    <a:ext uri="{9D8B030D-6E8A-4147-A177-3AD203B41FA5}">
                      <a16:colId xmlns:a16="http://schemas.microsoft.com/office/drawing/2014/main" val="130535795"/>
                    </a:ext>
                  </a:extLst>
                </a:gridCol>
                <a:gridCol w="1704669">
                  <a:extLst>
                    <a:ext uri="{9D8B030D-6E8A-4147-A177-3AD203B41FA5}">
                      <a16:colId xmlns:a16="http://schemas.microsoft.com/office/drawing/2014/main" val="837360332"/>
                    </a:ext>
                  </a:extLst>
                </a:gridCol>
                <a:gridCol w="1267160">
                  <a:extLst>
                    <a:ext uri="{9D8B030D-6E8A-4147-A177-3AD203B41FA5}">
                      <a16:colId xmlns:a16="http://schemas.microsoft.com/office/drawing/2014/main" val="3617502021"/>
                    </a:ext>
                  </a:extLst>
                </a:gridCol>
              </a:tblGrid>
              <a:tr h="234852">
                <a:tc>
                  <a:txBody>
                    <a:bodyPr/>
                    <a:lstStyle/>
                    <a:p>
                      <a:pPr marL="0" marR="22225"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District </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solidFill>
                      <a:srgbClr val="FF0000"/>
                    </a:solidFill>
                  </a:tcPr>
                </a:tc>
                <a:tc>
                  <a:txBody>
                    <a:bodyPr/>
                    <a:lstStyle/>
                    <a:p>
                      <a:pPr marL="15240" marR="5080"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 Reporting Helpfulness</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solidFill>
                      <a:srgbClr val="FF0000"/>
                    </a:solidFill>
                  </a:tcPr>
                </a:tc>
                <a:tc>
                  <a:txBody>
                    <a:bodyPr/>
                    <a:lstStyle/>
                    <a:p>
                      <a:pPr marL="10160" marR="635"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Met State Target? </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lnR w="12700" cap="flat" cmpd="sng" algn="ctr">
                      <a:solidFill>
                        <a:schemeClr val="tx1"/>
                      </a:solidFill>
                      <a:prstDash val="solid"/>
                      <a:round/>
                      <a:headEnd type="none" w="med" len="med"/>
                      <a:tailEnd type="none" w="med" len="med"/>
                    </a:lnR>
                    <a:solidFill>
                      <a:srgbClr val="FF0000"/>
                    </a:solidFill>
                  </a:tcPr>
                </a:tc>
                <a:tc>
                  <a:txBody>
                    <a:bodyPr/>
                    <a:lstStyle/>
                    <a:p>
                      <a:endParaRPr lang="en-US" dirty="0"/>
                    </a:p>
                  </a:txBody>
                  <a:tcPr marL="60403" marR="41209" marT="35000" marB="169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22225"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District </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lnL w="12700" cap="flat" cmpd="sng" algn="ctr">
                      <a:solidFill>
                        <a:schemeClr val="tx1"/>
                      </a:solidFill>
                      <a:prstDash val="solid"/>
                      <a:round/>
                      <a:headEnd type="none" w="med" len="med"/>
                      <a:tailEnd type="none" w="med" len="med"/>
                    </a:lnL>
                    <a:solidFill>
                      <a:srgbClr val="FF0000"/>
                    </a:solidFill>
                  </a:tcPr>
                </a:tc>
                <a:tc>
                  <a:txBody>
                    <a:bodyPr/>
                    <a:lstStyle/>
                    <a:p>
                      <a:pPr marL="15240" marR="5080"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 Reporting Helpfulness</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solidFill>
                      <a:srgbClr val="FF0000"/>
                    </a:solidFill>
                  </a:tcPr>
                </a:tc>
                <a:tc>
                  <a:txBody>
                    <a:bodyPr/>
                    <a:lstStyle/>
                    <a:p>
                      <a:pPr marL="10160" marR="635"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Met State Target? </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solidFill>
                      <a:srgbClr val="FF0000"/>
                    </a:solidFill>
                  </a:tcPr>
                </a:tc>
                <a:extLst>
                  <a:ext uri="{0D108BD9-81ED-4DB2-BD59-A6C34878D82A}">
                    <a16:rowId xmlns:a16="http://schemas.microsoft.com/office/drawing/2014/main" val="1509150466"/>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Rome (1-1)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7048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92.0% </a:t>
                      </a:r>
                    </a:p>
                  </a:txBody>
                  <a:tcPr marL="86995" marR="15875" marT="39370" marB="381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endParaRPr lang="en-US" dirty="0"/>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Dublin (5-1)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7239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67.0%</a:t>
                      </a:r>
                    </a:p>
                  </a:txBody>
                  <a:tcPr marL="86995" marR="15875" marT="39370" marB="381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1545133482"/>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Dalton (1-2)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7048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96.0% </a:t>
                      </a:r>
                    </a:p>
                  </a:txBody>
                  <a:tcPr marL="86995" marR="15875" marT="39370" marB="381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endParaRPr lang="en-US" dirty="0"/>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Macon (5-2)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7239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89.0% </a:t>
                      </a:r>
                    </a:p>
                  </a:txBody>
                  <a:tcPr marL="86995" marR="15875" marT="39370" marB="381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4029451933"/>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Gainesville (2)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7048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91.0% </a:t>
                      </a:r>
                    </a:p>
                  </a:txBody>
                  <a:tcPr marL="86995" marR="15875" marT="39370" marB="381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Augusta (6)</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7048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84.0% </a:t>
                      </a:r>
                    </a:p>
                  </a:txBody>
                  <a:tcPr marL="86995" marR="15875" marT="39370" marB="3810"/>
                </a:tc>
                <a:tc>
                  <a:txBody>
                    <a:bodyPr/>
                    <a:lstStyle/>
                    <a:p>
                      <a:pPr marL="0" marR="22860" algn="ctr">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Not Met </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593794509"/>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Cobb (3-1)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7048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83.0% </a:t>
                      </a:r>
                    </a:p>
                  </a:txBody>
                  <a:tcPr marL="86995" marR="15875" marT="39370" marB="381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pPr marL="10160" marR="635" algn="ctr">
                        <a:lnSpc>
                          <a:spcPct val="107000"/>
                        </a:lnSpc>
                        <a:spcBef>
                          <a:spcPts val="0"/>
                        </a:spcBef>
                        <a:spcAft>
                          <a:spcPts val="0"/>
                        </a:spcAft>
                      </a:pP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Columbus (7)</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7239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94.0% </a:t>
                      </a:r>
                    </a:p>
                  </a:txBody>
                  <a:tcPr marL="86995" marR="15875" marT="39370" marB="381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1982299100"/>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Fulton (3-2)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7048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25.0%</a:t>
                      </a:r>
                    </a:p>
                  </a:txBody>
                  <a:tcPr marL="86995" marR="15875" marT="39370" marB="381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Valdosta (8-1)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7239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100% </a:t>
                      </a:r>
                    </a:p>
                  </a:txBody>
                  <a:tcPr marL="86995" marR="15875" marT="39370" marB="381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507979813"/>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Clayton (3-3)</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7239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100% </a:t>
                      </a:r>
                    </a:p>
                  </a:txBody>
                  <a:tcPr marL="86995" marR="15875" marT="39370" marB="381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Albany (8-2)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7048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100% </a:t>
                      </a:r>
                    </a:p>
                  </a:txBody>
                  <a:tcPr marL="86995" marR="15875" marT="39370" marB="3810"/>
                </a:tc>
                <a:tc>
                  <a:txBody>
                    <a:bodyPr/>
                    <a:lstStyle/>
                    <a:p>
                      <a:pPr marL="0" marR="22860" algn="ctr">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Met </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2613472707"/>
                  </a:ext>
                </a:extLst>
              </a:tr>
              <a:tr h="207258">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Gwinnett (3-4)</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7048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95.0% </a:t>
                      </a:r>
                    </a:p>
                  </a:txBody>
                  <a:tcPr marL="86995" marR="15875" marT="39370" marB="381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Coastal (9-1)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7048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93.0% </a:t>
                      </a:r>
                    </a:p>
                  </a:txBody>
                  <a:tcPr marL="86995" marR="15875" marT="39370" marB="3810"/>
                </a:tc>
                <a:tc>
                  <a:txBody>
                    <a:bodyPr/>
                    <a:lstStyle/>
                    <a:p>
                      <a:pPr marL="0" marR="22860" algn="ctr">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Met </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1327550054"/>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DeKalb (3-4)</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7239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100% </a:t>
                      </a:r>
                    </a:p>
                  </a:txBody>
                  <a:tcPr marL="86995" marR="15875" marT="39370" marB="381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Waycross (9-2)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7239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97.0% </a:t>
                      </a:r>
                    </a:p>
                  </a:txBody>
                  <a:tcPr marL="86995" marR="15875" marT="39370" marB="381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4282216793"/>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LaGrange (4)</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7239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93% </a:t>
                      </a:r>
                    </a:p>
                  </a:txBody>
                  <a:tcPr marL="86995" marR="15875" marT="39370" marB="381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lang="en-US" sz="1800" dirty="0">
                          <a:effectLst/>
                          <a:latin typeface="Segoe UI" panose="020B0502040204020203" pitchFamily="34" charset="0"/>
                          <a:cs typeface="Segoe UI" panose="020B0502040204020203" pitchFamily="34" charset="0"/>
                        </a:rPr>
                        <a:t> Met </a:t>
                      </a: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Athens (10)</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7048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89.0% </a:t>
                      </a:r>
                    </a:p>
                  </a:txBody>
                  <a:tcPr marL="86995" marR="15875" marT="39370" marB="381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1137995111"/>
                  </a:ext>
                </a:extLst>
              </a:tr>
            </a:tbl>
          </a:graphicData>
        </a:graphic>
      </p:graphicFrame>
      <p:sp>
        <p:nvSpPr>
          <p:cNvPr id="3" name="Title 2">
            <a:extLst>
              <a:ext uri="{FF2B5EF4-FFF2-40B4-BE49-F238E27FC236}">
                <a16:creationId xmlns:a16="http://schemas.microsoft.com/office/drawing/2014/main" id="{080B43E6-7CF8-1E96-AB35-FEABC19B356B}"/>
              </a:ext>
            </a:extLst>
          </p:cNvPr>
          <p:cNvSpPr>
            <a:spLocks noGrp="1"/>
          </p:cNvSpPr>
          <p:nvPr>
            <p:ph type="title"/>
          </p:nvPr>
        </p:nvSpPr>
        <p:spPr>
          <a:xfrm>
            <a:off x="824953" y="796474"/>
            <a:ext cx="10515600" cy="1028960"/>
          </a:xfrm>
        </p:spPr>
        <p:txBody>
          <a:bodyPr>
            <a:normAutofit/>
          </a:bodyPr>
          <a:lstStyle/>
          <a:p>
            <a:r>
              <a:rPr lang="en-US" sz="3600" dirty="0"/>
              <a:t>Indicator 4: Family Outcomes</a:t>
            </a:r>
          </a:p>
        </p:txBody>
      </p:sp>
      <p:graphicFrame>
        <p:nvGraphicFramePr>
          <p:cNvPr id="10" name="Table 10">
            <a:extLst>
              <a:ext uri="{FF2B5EF4-FFF2-40B4-BE49-F238E27FC236}">
                <a16:creationId xmlns:a16="http://schemas.microsoft.com/office/drawing/2014/main" id="{4CA98B0C-68FD-0DB0-D8CC-C542DA5A33F9}"/>
              </a:ext>
            </a:extLst>
          </p:cNvPr>
          <p:cNvGraphicFramePr>
            <a:graphicFrameLocks noGrp="1"/>
          </p:cNvGraphicFramePr>
          <p:nvPr/>
        </p:nvGraphicFramePr>
        <p:xfrm>
          <a:off x="838200" y="1474914"/>
          <a:ext cx="10515599" cy="701040"/>
        </p:xfrm>
        <a:graphic>
          <a:graphicData uri="http://schemas.openxmlformats.org/drawingml/2006/table">
            <a:tbl>
              <a:tblPr firstRow="1" bandRow="1">
                <a:tableStyleId>{9D7B26C5-4107-4FEC-AEDC-1716B250A1EF}</a:tableStyleId>
              </a:tblPr>
              <a:tblGrid>
                <a:gridCol w="10515599">
                  <a:extLst>
                    <a:ext uri="{9D8B030D-6E8A-4147-A177-3AD203B41FA5}">
                      <a16:colId xmlns:a16="http://schemas.microsoft.com/office/drawing/2014/main" val="2657934586"/>
                    </a:ext>
                  </a:extLst>
                </a:gridCol>
              </a:tblGrid>
              <a:tr h="5843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latin typeface="Segoe UI" panose="020B0502040204020203" pitchFamily="34" charset="0"/>
                          <a:cs typeface="Segoe UI" panose="020B0502040204020203" pitchFamily="34" charset="0"/>
                        </a:rPr>
                        <a:t>B. Percent of families who report that early intervention services have helped the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latin typeface="Segoe UI" panose="020B0502040204020203" pitchFamily="34" charset="0"/>
                          <a:cs typeface="Segoe UI" panose="020B0502040204020203" pitchFamily="34" charset="0"/>
                        </a:rPr>
                        <a:t>family to effectively communicate their children’s needs (State Target = 90.5%)</a:t>
                      </a:r>
                    </a:p>
                  </a:txBody>
                  <a:tcP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54172369"/>
                  </a:ext>
                </a:extLst>
              </a:tr>
            </a:tbl>
          </a:graphicData>
        </a:graphic>
      </p:graphicFrame>
      <p:sp>
        <p:nvSpPr>
          <p:cNvPr id="11" name="TextBox 10">
            <a:extLst>
              <a:ext uri="{FF2B5EF4-FFF2-40B4-BE49-F238E27FC236}">
                <a16:creationId xmlns:a16="http://schemas.microsoft.com/office/drawing/2014/main" id="{83CCDB99-6106-E4B9-8EA5-56525955C42C}"/>
              </a:ext>
            </a:extLst>
          </p:cNvPr>
          <p:cNvSpPr txBox="1"/>
          <p:nvPr/>
        </p:nvSpPr>
        <p:spPr>
          <a:xfrm>
            <a:off x="824954" y="5775493"/>
            <a:ext cx="10957472" cy="830997"/>
          </a:xfrm>
          <a:prstGeom prst="rect">
            <a:avLst/>
          </a:prstGeom>
          <a:noFill/>
        </p:spPr>
        <p:txBody>
          <a:bodyPr wrap="square" rtlCol="0">
            <a:spAutoFit/>
          </a:bodyPr>
          <a:lstStyle/>
          <a:p>
            <a:r>
              <a:rPr lang="en-US" sz="1600" dirty="0">
                <a:latin typeface="Segoe UI" panose="020B0502040204020203" pitchFamily="34" charset="0"/>
                <a:cs typeface="Segoe UI" panose="020B0502040204020203" pitchFamily="34" charset="0"/>
              </a:rPr>
              <a:t>Data: This data is based on the 2022-2023 Annual Performance Report (APR) where all indicators are more fully addressed.</a:t>
            </a:r>
            <a:endParaRPr lang="en-US" sz="1600" b="1" dirty="0">
              <a:latin typeface="Segoe UI" panose="020B0502040204020203" pitchFamily="34" charset="0"/>
              <a:cs typeface="Segoe UI" panose="020B0502040204020203" pitchFamily="34" charset="0"/>
            </a:endParaRPr>
          </a:p>
          <a:p>
            <a:r>
              <a:rPr lang="en-US" sz="1600" dirty="0">
                <a:latin typeface="Segoe UI" panose="020B0502040204020203" pitchFamily="34" charset="0"/>
                <a:cs typeface="Segoe UI" panose="020B0502040204020203" pitchFamily="34" charset="0"/>
              </a:rPr>
              <a:t>Percentages based on 1-4 responses are not shown and are indicated by an *.</a:t>
            </a:r>
          </a:p>
        </p:txBody>
      </p:sp>
    </p:spTree>
    <p:extLst>
      <p:ext uri="{BB962C8B-B14F-4D97-AF65-F5344CB8AC3E}">
        <p14:creationId xmlns:p14="http://schemas.microsoft.com/office/powerpoint/2010/main" val="9755576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5472827C-59F3-E809-B419-3649112819FE}"/>
              </a:ext>
            </a:extLst>
          </p:cNvPr>
          <p:cNvGraphicFramePr>
            <a:graphicFrameLocks noGrp="1"/>
          </p:cNvGraphicFramePr>
          <p:nvPr>
            <p:ph sz="quarter" idx="10"/>
            <p:extLst>
              <p:ext uri="{D42A27DB-BD31-4B8C-83A1-F6EECF244321}">
                <p14:modId xmlns:p14="http://schemas.microsoft.com/office/powerpoint/2010/main" val="2620641730"/>
              </p:ext>
            </p:extLst>
          </p:nvPr>
        </p:nvGraphicFramePr>
        <p:xfrm>
          <a:off x="1262250" y="2256783"/>
          <a:ext cx="9667500" cy="3437881"/>
        </p:xfrm>
        <a:graphic>
          <a:graphicData uri="http://schemas.openxmlformats.org/drawingml/2006/table">
            <a:tbl>
              <a:tblPr firstRow="1" firstCol="1" bandRow="1">
                <a:tableStyleId>{5940675A-B579-460E-94D1-54222C63F5DA}</a:tableStyleId>
              </a:tblPr>
              <a:tblGrid>
                <a:gridCol w="1611325">
                  <a:extLst>
                    <a:ext uri="{9D8B030D-6E8A-4147-A177-3AD203B41FA5}">
                      <a16:colId xmlns:a16="http://schemas.microsoft.com/office/drawing/2014/main" val="3103318211"/>
                    </a:ext>
                  </a:extLst>
                </a:gridCol>
                <a:gridCol w="1704669">
                  <a:extLst>
                    <a:ext uri="{9D8B030D-6E8A-4147-A177-3AD203B41FA5}">
                      <a16:colId xmlns:a16="http://schemas.microsoft.com/office/drawing/2014/main" val="3024208294"/>
                    </a:ext>
                  </a:extLst>
                </a:gridCol>
                <a:gridCol w="1280553">
                  <a:extLst>
                    <a:ext uri="{9D8B030D-6E8A-4147-A177-3AD203B41FA5}">
                      <a16:colId xmlns:a16="http://schemas.microsoft.com/office/drawing/2014/main" val="2399836400"/>
                    </a:ext>
                  </a:extLst>
                </a:gridCol>
                <a:gridCol w="325936">
                  <a:extLst>
                    <a:ext uri="{9D8B030D-6E8A-4147-A177-3AD203B41FA5}">
                      <a16:colId xmlns:a16="http://schemas.microsoft.com/office/drawing/2014/main" val="2023278245"/>
                    </a:ext>
                  </a:extLst>
                </a:gridCol>
                <a:gridCol w="1773188">
                  <a:extLst>
                    <a:ext uri="{9D8B030D-6E8A-4147-A177-3AD203B41FA5}">
                      <a16:colId xmlns:a16="http://schemas.microsoft.com/office/drawing/2014/main" val="130535795"/>
                    </a:ext>
                  </a:extLst>
                </a:gridCol>
                <a:gridCol w="1704669">
                  <a:extLst>
                    <a:ext uri="{9D8B030D-6E8A-4147-A177-3AD203B41FA5}">
                      <a16:colId xmlns:a16="http://schemas.microsoft.com/office/drawing/2014/main" val="837360332"/>
                    </a:ext>
                  </a:extLst>
                </a:gridCol>
                <a:gridCol w="1267160">
                  <a:extLst>
                    <a:ext uri="{9D8B030D-6E8A-4147-A177-3AD203B41FA5}">
                      <a16:colId xmlns:a16="http://schemas.microsoft.com/office/drawing/2014/main" val="3617502021"/>
                    </a:ext>
                  </a:extLst>
                </a:gridCol>
              </a:tblGrid>
              <a:tr h="234852">
                <a:tc>
                  <a:txBody>
                    <a:bodyPr/>
                    <a:lstStyle/>
                    <a:p>
                      <a:pPr marL="0" marR="22225"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District </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solidFill>
                      <a:srgbClr val="FF0000"/>
                    </a:solidFill>
                  </a:tcPr>
                </a:tc>
                <a:tc>
                  <a:txBody>
                    <a:bodyPr/>
                    <a:lstStyle/>
                    <a:p>
                      <a:pPr marL="15240" marR="5080"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 Reporting Helpfulness</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solidFill>
                      <a:srgbClr val="FF0000"/>
                    </a:solidFill>
                  </a:tcPr>
                </a:tc>
                <a:tc>
                  <a:txBody>
                    <a:bodyPr/>
                    <a:lstStyle/>
                    <a:p>
                      <a:pPr marL="10160" marR="635"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Met State Target? </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lnR w="12700" cap="flat" cmpd="sng" algn="ctr">
                      <a:solidFill>
                        <a:schemeClr val="tx1"/>
                      </a:solidFill>
                      <a:prstDash val="solid"/>
                      <a:round/>
                      <a:headEnd type="none" w="med" len="med"/>
                      <a:tailEnd type="none" w="med" len="med"/>
                    </a:lnR>
                    <a:solidFill>
                      <a:srgbClr val="FF0000"/>
                    </a:solidFill>
                  </a:tcPr>
                </a:tc>
                <a:tc>
                  <a:txBody>
                    <a:bodyPr/>
                    <a:lstStyle/>
                    <a:p>
                      <a:endParaRPr lang="en-US" dirty="0"/>
                    </a:p>
                  </a:txBody>
                  <a:tcPr marL="60403" marR="41209" marT="35000" marB="169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22225"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District </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lnL w="12700" cap="flat" cmpd="sng" algn="ctr">
                      <a:solidFill>
                        <a:schemeClr val="tx1"/>
                      </a:solidFill>
                      <a:prstDash val="solid"/>
                      <a:round/>
                      <a:headEnd type="none" w="med" len="med"/>
                      <a:tailEnd type="none" w="med" len="med"/>
                    </a:lnL>
                    <a:solidFill>
                      <a:srgbClr val="FF0000"/>
                    </a:solidFill>
                  </a:tcPr>
                </a:tc>
                <a:tc>
                  <a:txBody>
                    <a:bodyPr/>
                    <a:lstStyle/>
                    <a:p>
                      <a:pPr marL="15240" marR="5080"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 Reporting Helpfulness</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solidFill>
                      <a:srgbClr val="FF0000"/>
                    </a:solidFill>
                  </a:tcPr>
                </a:tc>
                <a:tc>
                  <a:txBody>
                    <a:bodyPr/>
                    <a:lstStyle/>
                    <a:p>
                      <a:pPr marL="10160" marR="635"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Met State Target? </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solidFill>
                      <a:srgbClr val="FF0000"/>
                    </a:solidFill>
                  </a:tcPr>
                </a:tc>
                <a:extLst>
                  <a:ext uri="{0D108BD9-81ED-4DB2-BD59-A6C34878D82A}">
                    <a16:rowId xmlns:a16="http://schemas.microsoft.com/office/drawing/2014/main" val="1509150466"/>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Rome (1-1)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7302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92.0% </a:t>
                      </a:r>
                    </a:p>
                  </a:txBody>
                  <a:tcPr marL="71755" marR="1270" marT="39370" marB="381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endParaRPr lang="en-US" dirty="0"/>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Dublin (5-1)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7175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67.0% </a:t>
                      </a:r>
                    </a:p>
                  </a:txBody>
                  <a:tcPr marL="71755" marR="1270" marT="39370" marB="381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1545133482"/>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Dalton (1-2)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7302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93.0% </a:t>
                      </a:r>
                    </a:p>
                  </a:txBody>
                  <a:tcPr marL="71755" marR="1270" marT="39370" marB="381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endParaRPr lang="en-US" dirty="0"/>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Macon (5-2)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7175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89.0% </a:t>
                      </a:r>
                    </a:p>
                  </a:txBody>
                  <a:tcPr marL="71755" marR="1270" marT="39370" marB="381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4029451933"/>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Gainesville (2)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7302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94.0% </a:t>
                      </a:r>
                    </a:p>
                  </a:txBody>
                  <a:tcPr marL="71755" marR="1270" marT="39370" marB="381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Augusta (6)</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7302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74.0% </a:t>
                      </a:r>
                    </a:p>
                  </a:txBody>
                  <a:tcPr marL="71755" marR="1270" marT="39370" marB="3810"/>
                </a:tc>
                <a:tc>
                  <a:txBody>
                    <a:bodyPr/>
                    <a:lstStyle/>
                    <a:p>
                      <a:pPr marL="0" marR="22860" algn="ctr">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Not Met </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593794509"/>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Cobb (3-1)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7302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92.0% </a:t>
                      </a:r>
                    </a:p>
                  </a:txBody>
                  <a:tcPr marL="71755" marR="1270" marT="39370" marB="381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pPr marL="10160" marR="635" algn="ctr">
                        <a:lnSpc>
                          <a:spcPct val="107000"/>
                        </a:lnSpc>
                        <a:spcBef>
                          <a:spcPts val="0"/>
                        </a:spcBef>
                        <a:spcAft>
                          <a:spcPts val="0"/>
                        </a:spcAft>
                      </a:pP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Columbus (7)</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7175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97.0% </a:t>
                      </a:r>
                    </a:p>
                  </a:txBody>
                  <a:tcPr marL="71755" marR="1270" marT="39370" marB="381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1982299100"/>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Fulton (3-2)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7302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25.0%</a:t>
                      </a:r>
                    </a:p>
                  </a:txBody>
                  <a:tcPr marL="71755" marR="1270" marT="39370" marB="381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Valdosta (8-1)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7302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100% </a:t>
                      </a:r>
                    </a:p>
                  </a:txBody>
                  <a:tcPr marL="71755" marR="1270" marT="39370" marB="381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507979813"/>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Clayton (3-3)</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7175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80.0% </a:t>
                      </a:r>
                    </a:p>
                  </a:txBody>
                  <a:tcPr marL="71755" marR="1270" marT="39370" marB="381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Albany (8-2)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7302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98.0% </a:t>
                      </a:r>
                    </a:p>
                  </a:txBody>
                  <a:tcPr marL="71755" marR="1270" marT="39370" marB="3810"/>
                </a:tc>
                <a:tc>
                  <a:txBody>
                    <a:bodyPr/>
                    <a:lstStyle/>
                    <a:p>
                      <a:pPr marL="0" marR="22860" algn="ctr">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Met </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2613472707"/>
                  </a:ext>
                </a:extLst>
              </a:tr>
              <a:tr h="207258">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Gwinnett (3-4)</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7302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89.0% </a:t>
                      </a:r>
                    </a:p>
                  </a:txBody>
                  <a:tcPr marL="71755" marR="1270" marT="39370" marB="381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Coastal (9-1)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7302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93.0% </a:t>
                      </a:r>
                    </a:p>
                  </a:txBody>
                  <a:tcPr marL="71755" marR="1270" marT="39370" marB="3810"/>
                </a:tc>
                <a:tc>
                  <a:txBody>
                    <a:bodyPr/>
                    <a:lstStyle/>
                    <a:p>
                      <a:pPr marL="0" marR="22860" algn="ctr">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Met </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1327550054"/>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DeKalb (3-4)</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7175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67.0% </a:t>
                      </a:r>
                    </a:p>
                  </a:txBody>
                  <a:tcPr marL="71755" marR="1270" marT="39370" marB="381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Waycross (9-2)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7175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94.0% </a:t>
                      </a:r>
                    </a:p>
                  </a:txBody>
                  <a:tcPr marL="71755" marR="1270" marT="39370" marB="381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4282216793"/>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LaGrange (4)</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7175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86.0% </a:t>
                      </a:r>
                    </a:p>
                  </a:txBody>
                  <a:tcPr marL="71755" marR="1270" marT="39370" marB="381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lang="en-US" sz="1800" dirty="0">
                          <a:effectLst/>
                          <a:latin typeface="Segoe UI" panose="020B0502040204020203" pitchFamily="34" charset="0"/>
                          <a:cs typeface="Segoe UI" panose="020B0502040204020203" pitchFamily="34" charset="0"/>
                        </a:rPr>
                        <a:t>Not Met </a:t>
                      </a: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Athens (10)</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7302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85.0% </a:t>
                      </a:r>
                    </a:p>
                  </a:txBody>
                  <a:tcPr marL="71755" marR="1270" marT="39370" marB="3810"/>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1137995111"/>
                  </a:ext>
                </a:extLst>
              </a:tr>
            </a:tbl>
          </a:graphicData>
        </a:graphic>
      </p:graphicFrame>
      <p:sp>
        <p:nvSpPr>
          <p:cNvPr id="3" name="Title 2">
            <a:extLst>
              <a:ext uri="{FF2B5EF4-FFF2-40B4-BE49-F238E27FC236}">
                <a16:creationId xmlns:a16="http://schemas.microsoft.com/office/drawing/2014/main" id="{080B43E6-7CF8-1E96-AB35-FEABC19B356B}"/>
              </a:ext>
            </a:extLst>
          </p:cNvPr>
          <p:cNvSpPr>
            <a:spLocks noGrp="1"/>
          </p:cNvSpPr>
          <p:nvPr>
            <p:ph type="title"/>
          </p:nvPr>
        </p:nvSpPr>
        <p:spPr>
          <a:xfrm>
            <a:off x="760192" y="796474"/>
            <a:ext cx="10515600" cy="1028960"/>
          </a:xfrm>
        </p:spPr>
        <p:txBody>
          <a:bodyPr/>
          <a:lstStyle/>
          <a:p>
            <a:r>
              <a:rPr lang="en-US" dirty="0"/>
              <a:t>Indicator 4: Family Outcomes</a:t>
            </a:r>
          </a:p>
        </p:txBody>
      </p:sp>
      <p:graphicFrame>
        <p:nvGraphicFramePr>
          <p:cNvPr id="10" name="Table 10">
            <a:extLst>
              <a:ext uri="{FF2B5EF4-FFF2-40B4-BE49-F238E27FC236}">
                <a16:creationId xmlns:a16="http://schemas.microsoft.com/office/drawing/2014/main" id="{4CA98B0C-68FD-0DB0-D8CC-C542DA5A33F9}"/>
              </a:ext>
            </a:extLst>
          </p:cNvPr>
          <p:cNvGraphicFramePr>
            <a:graphicFrameLocks noGrp="1"/>
          </p:cNvGraphicFramePr>
          <p:nvPr/>
        </p:nvGraphicFramePr>
        <p:xfrm>
          <a:off x="760192" y="1474914"/>
          <a:ext cx="8835828" cy="701040"/>
        </p:xfrm>
        <a:graphic>
          <a:graphicData uri="http://schemas.openxmlformats.org/drawingml/2006/table">
            <a:tbl>
              <a:tblPr firstRow="1" bandRow="1">
                <a:tableStyleId>{9D7B26C5-4107-4FEC-AEDC-1716B250A1EF}</a:tableStyleId>
              </a:tblPr>
              <a:tblGrid>
                <a:gridCol w="8835828">
                  <a:extLst>
                    <a:ext uri="{9D8B030D-6E8A-4147-A177-3AD203B41FA5}">
                      <a16:colId xmlns:a16="http://schemas.microsoft.com/office/drawing/2014/main" val="2657934586"/>
                    </a:ext>
                  </a:extLst>
                </a:gridCol>
              </a:tblGrid>
              <a:tr h="5843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latin typeface="Segoe UI" panose="020B0502040204020203" pitchFamily="34" charset="0"/>
                          <a:cs typeface="Segoe UI" panose="020B0502040204020203" pitchFamily="34" charset="0"/>
                        </a:rPr>
                        <a:t>C. Percent of families who report that early intervention services have helped their children develop and learn (State Target = 86.5%)</a:t>
                      </a:r>
                    </a:p>
                  </a:txBody>
                  <a:tcP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54172369"/>
                  </a:ext>
                </a:extLst>
              </a:tr>
            </a:tbl>
          </a:graphicData>
        </a:graphic>
      </p:graphicFrame>
      <p:sp>
        <p:nvSpPr>
          <p:cNvPr id="11" name="TextBox 10">
            <a:extLst>
              <a:ext uri="{FF2B5EF4-FFF2-40B4-BE49-F238E27FC236}">
                <a16:creationId xmlns:a16="http://schemas.microsoft.com/office/drawing/2014/main" id="{83CCDB99-6106-E4B9-8EA5-56525955C42C}"/>
              </a:ext>
            </a:extLst>
          </p:cNvPr>
          <p:cNvSpPr txBox="1"/>
          <p:nvPr/>
        </p:nvSpPr>
        <p:spPr>
          <a:xfrm>
            <a:off x="760193" y="5775493"/>
            <a:ext cx="10669808" cy="830997"/>
          </a:xfrm>
          <a:prstGeom prst="rect">
            <a:avLst/>
          </a:prstGeom>
          <a:noFill/>
        </p:spPr>
        <p:txBody>
          <a:bodyPr wrap="square" rtlCol="0">
            <a:spAutoFit/>
          </a:bodyPr>
          <a:lstStyle/>
          <a:p>
            <a:r>
              <a:rPr lang="en-US" sz="1600" dirty="0">
                <a:latin typeface="Segoe UI" panose="020B0502040204020203" pitchFamily="34" charset="0"/>
                <a:cs typeface="Segoe UI" panose="020B0502040204020203" pitchFamily="34" charset="0"/>
              </a:rPr>
              <a:t>Data: This data is based on the 2022-2023 Annual Performance Report (APR) where all indicators are more fully addressed.</a:t>
            </a:r>
            <a:endParaRPr lang="en-US" sz="1600" b="1" dirty="0">
              <a:latin typeface="Segoe UI" panose="020B0502040204020203" pitchFamily="34" charset="0"/>
              <a:cs typeface="Segoe UI" panose="020B0502040204020203" pitchFamily="34" charset="0"/>
            </a:endParaRPr>
          </a:p>
          <a:p>
            <a:r>
              <a:rPr lang="en-US" sz="1600" dirty="0">
                <a:latin typeface="Segoe UI" panose="020B0502040204020203" pitchFamily="34" charset="0"/>
                <a:cs typeface="Segoe UI" panose="020B0502040204020203" pitchFamily="34" charset="0"/>
              </a:rPr>
              <a:t>Percentages based on 1-4 responses are not shown and are indicated by an *.</a:t>
            </a:r>
          </a:p>
        </p:txBody>
      </p:sp>
    </p:spTree>
    <p:extLst>
      <p:ext uri="{BB962C8B-B14F-4D97-AF65-F5344CB8AC3E}">
        <p14:creationId xmlns:p14="http://schemas.microsoft.com/office/powerpoint/2010/main" val="1260131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5472827C-59F3-E809-B419-3649112819FE}"/>
              </a:ext>
            </a:extLst>
          </p:cNvPr>
          <p:cNvGraphicFramePr>
            <a:graphicFrameLocks noGrp="1"/>
          </p:cNvGraphicFramePr>
          <p:nvPr>
            <p:ph sz="quarter" idx="10"/>
          </p:nvPr>
        </p:nvGraphicFramePr>
        <p:xfrm>
          <a:off x="1262250" y="1913873"/>
          <a:ext cx="9667500" cy="3828533"/>
        </p:xfrm>
        <a:graphic>
          <a:graphicData uri="http://schemas.openxmlformats.org/drawingml/2006/table">
            <a:tbl>
              <a:tblPr firstRow="1" firstCol="1" bandRow="1">
                <a:tableStyleId>{5940675A-B579-460E-94D1-54222C63F5DA}</a:tableStyleId>
              </a:tblPr>
              <a:tblGrid>
                <a:gridCol w="1611325">
                  <a:extLst>
                    <a:ext uri="{9D8B030D-6E8A-4147-A177-3AD203B41FA5}">
                      <a16:colId xmlns:a16="http://schemas.microsoft.com/office/drawing/2014/main" val="3103318211"/>
                    </a:ext>
                  </a:extLst>
                </a:gridCol>
                <a:gridCol w="1704669">
                  <a:extLst>
                    <a:ext uri="{9D8B030D-6E8A-4147-A177-3AD203B41FA5}">
                      <a16:colId xmlns:a16="http://schemas.microsoft.com/office/drawing/2014/main" val="3024208294"/>
                    </a:ext>
                  </a:extLst>
                </a:gridCol>
                <a:gridCol w="1280553">
                  <a:extLst>
                    <a:ext uri="{9D8B030D-6E8A-4147-A177-3AD203B41FA5}">
                      <a16:colId xmlns:a16="http://schemas.microsoft.com/office/drawing/2014/main" val="2399836400"/>
                    </a:ext>
                  </a:extLst>
                </a:gridCol>
                <a:gridCol w="325936">
                  <a:extLst>
                    <a:ext uri="{9D8B030D-6E8A-4147-A177-3AD203B41FA5}">
                      <a16:colId xmlns:a16="http://schemas.microsoft.com/office/drawing/2014/main" val="2023278245"/>
                    </a:ext>
                  </a:extLst>
                </a:gridCol>
                <a:gridCol w="1773188">
                  <a:extLst>
                    <a:ext uri="{9D8B030D-6E8A-4147-A177-3AD203B41FA5}">
                      <a16:colId xmlns:a16="http://schemas.microsoft.com/office/drawing/2014/main" val="130535795"/>
                    </a:ext>
                  </a:extLst>
                </a:gridCol>
                <a:gridCol w="1704669">
                  <a:extLst>
                    <a:ext uri="{9D8B030D-6E8A-4147-A177-3AD203B41FA5}">
                      <a16:colId xmlns:a16="http://schemas.microsoft.com/office/drawing/2014/main" val="837360332"/>
                    </a:ext>
                  </a:extLst>
                </a:gridCol>
                <a:gridCol w="1267160">
                  <a:extLst>
                    <a:ext uri="{9D8B030D-6E8A-4147-A177-3AD203B41FA5}">
                      <a16:colId xmlns:a16="http://schemas.microsoft.com/office/drawing/2014/main" val="3617502021"/>
                    </a:ext>
                  </a:extLst>
                </a:gridCol>
              </a:tblGrid>
              <a:tr h="234852">
                <a:tc>
                  <a:txBody>
                    <a:bodyPr/>
                    <a:lstStyle/>
                    <a:p>
                      <a:pPr marL="0" marR="22225"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District </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solidFill>
                      <a:srgbClr val="FF0000"/>
                    </a:solidFill>
                  </a:tcPr>
                </a:tc>
                <a:tc>
                  <a:txBody>
                    <a:bodyPr/>
                    <a:lstStyle/>
                    <a:p>
                      <a:pPr marL="15240" marR="5080"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 with an IFSP as of 12/1/2022</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solidFill>
                      <a:srgbClr val="FF0000"/>
                    </a:solidFill>
                  </a:tcPr>
                </a:tc>
                <a:tc>
                  <a:txBody>
                    <a:bodyPr/>
                    <a:lstStyle/>
                    <a:p>
                      <a:pPr marL="10160" marR="635"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Met State Target? </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lnR w="12700" cap="flat" cmpd="sng" algn="ctr">
                      <a:solidFill>
                        <a:schemeClr val="tx1"/>
                      </a:solidFill>
                      <a:prstDash val="solid"/>
                      <a:round/>
                      <a:headEnd type="none" w="med" len="med"/>
                      <a:tailEnd type="none" w="med" len="med"/>
                    </a:lnR>
                    <a:solidFill>
                      <a:srgbClr val="FF0000"/>
                    </a:solidFill>
                  </a:tcPr>
                </a:tc>
                <a:tc>
                  <a:txBody>
                    <a:bodyPr/>
                    <a:lstStyle/>
                    <a:p>
                      <a:endParaRPr lang="en-US" dirty="0"/>
                    </a:p>
                  </a:txBody>
                  <a:tcPr marL="60403" marR="41209" marT="35000" marB="169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22225"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District </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lnL w="12700" cap="flat" cmpd="sng" algn="ctr">
                      <a:solidFill>
                        <a:schemeClr val="tx1"/>
                      </a:solidFill>
                      <a:prstDash val="solid"/>
                      <a:round/>
                      <a:headEnd type="none" w="med" len="med"/>
                      <a:tailEnd type="none" w="med" len="med"/>
                    </a:lnL>
                    <a:solidFill>
                      <a:srgbClr val="FF0000"/>
                    </a:solidFill>
                  </a:tcPr>
                </a:tc>
                <a:tc>
                  <a:txBody>
                    <a:bodyPr/>
                    <a:lstStyle/>
                    <a:p>
                      <a:pPr marL="15240" marR="5080"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 with an IFSP as of 12/1/2022</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solidFill>
                      <a:srgbClr val="FF0000"/>
                    </a:solidFill>
                  </a:tcPr>
                </a:tc>
                <a:tc>
                  <a:txBody>
                    <a:bodyPr/>
                    <a:lstStyle/>
                    <a:p>
                      <a:pPr marL="10160" marR="635"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Met State Target? </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solidFill>
                      <a:srgbClr val="FF0000"/>
                    </a:solidFill>
                  </a:tcPr>
                </a:tc>
                <a:extLst>
                  <a:ext uri="{0D108BD9-81ED-4DB2-BD59-A6C34878D82A}">
                    <a16:rowId xmlns:a16="http://schemas.microsoft.com/office/drawing/2014/main" val="1509150466"/>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Rome (1-1)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3175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1.13%</a:t>
                      </a:r>
                    </a:p>
                  </a:txBody>
                  <a:tcPr marL="81280" marR="48895" marT="50800" marB="317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Met</a:t>
                      </a:r>
                    </a:p>
                  </a:txBody>
                  <a:tcPr marL="60403" marR="41209" marT="35000" marB="1694">
                    <a:lnR w="12700" cap="flat" cmpd="sng" algn="ctr">
                      <a:solidFill>
                        <a:schemeClr val="tx1"/>
                      </a:solidFill>
                      <a:prstDash val="solid"/>
                      <a:round/>
                      <a:headEnd type="none" w="med" len="med"/>
                      <a:tailEnd type="none" w="med" len="med"/>
                    </a:lnR>
                  </a:tcPr>
                </a:tc>
                <a:tc>
                  <a:txBody>
                    <a:bodyPr/>
                    <a:lstStyle/>
                    <a:p>
                      <a:endParaRPr lang="en-US" dirty="0"/>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Dublin (5-1)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3175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0.74%</a:t>
                      </a:r>
                    </a:p>
                  </a:txBody>
                  <a:tcPr marL="81280" marR="48895" marT="50800" marB="317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tc>
                <a:extLst>
                  <a:ext uri="{0D108BD9-81ED-4DB2-BD59-A6C34878D82A}">
                    <a16:rowId xmlns:a16="http://schemas.microsoft.com/office/drawing/2014/main" val="1545133482"/>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Dalton (1-2)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3175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1.36%</a:t>
                      </a:r>
                    </a:p>
                  </a:txBody>
                  <a:tcPr marL="81280" marR="48895" marT="50800" marB="317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Met</a:t>
                      </a:r>
                    </a:p>
                  </a:txBody>
                  <a:tcPr marL="60403" marR="41209" marT="35000" marB="1694">
                    <a:lnR w="12700" cap="flat" cmpd="sng" algn="ctr">
                      <a:solidFill>
                        <a:schemeClr val="tx1"/>
                      </a:solidFill>
                      <a:prstDash val="solid"/>
                      <a:round/>
                      <a:headEnd type="none" w="med" len="med"/>
                      <a:tailEnd type="none" w="med" len="med"/>
                    </a:lnR>
                  </a:tcPr>
                </a:tc>
                <a:tc>
                  <a:txBody>
                    <a:bodyPr/>
                    <a:lstStyle/>
                    <a:p>
                      <a:endParaRPr lang="en-US" dirty="0"/>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Macon (5-2)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3175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0.27%</a:t>
                      </a:r>
                    </a:p>
                  </a:txBody>
                  <a:tcPr marL="81280" marR="48895" marT="50800" marB="317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tc>
                <a:extLst>
                  <a:ext uri="{0D108BD9-81ED-4DB2-BD59-A6C34878D82A}">
                    <a16:rowId xmlns:a16="http://schemas.microsoft.com/office/drawing/2014/main" val="4029451933"/>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Gainesville (2)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3175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1.14%</a:t>
                      </a:r>
                    </a:p>
                  </a:txBody>
                  <a:tcPr marL="81280" marR="48895" marT="50800" marB="317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Met</a:t>
                      </a: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Augusta (6)</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3175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0.72%</a:t>
                      </a:r>
                    </a:p>
                  </a:txBody>
                  <a:tcPr marL="81280" marR="48895" marT="50800" marB="317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tc>
                <a:extLst>
                  <a:ext uri="{0D108BD9-81ED-4DB2-BD59-A6C34878D82A}">
                    <a16:rowId xmlns:a16="http://schemas.microsoft.com/office/drawing/2014/main" val="593794509"/>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Cobb (3-1)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3175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0.28%</a:t>
                      </a:r>
                    </a:p>
                  </a:txBody>
                  <a:tcPr marL="81280" marR="48895" marT="50800" marB="317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lnR w="12700" cap="flat" cmpd="sng" algn="ctr">
                      <a:solidFill>
                        <a:schemeClr val="tx1"/>
                      </a:solidFill>
                      <a:prstDash val="solid"/>
                      <a:round/>
                      <a:headEnd type="none" w="med" len="med"/>
                      <a:tailEnd type="none" w="med" len="med"/>
                    </a:lnR>
                  </a:tcPr>
                </a:tc>
                <a:tc>
                  <a:txBody>
                    <a:bodyPr/>
                    <a:lstStyle/>
                    <a:p>
                      <a:pPr marL="10160" marR="635" algn="ctr">
                        <a:lnSpc>
                          <a:spcPct val="107000"/>
                        </a:lnSpc>
                        <a:spcBef>
                          <a:spcPts val="0"/>
                        </a:spcBef>
                        <a:spcAft>
                          <a:spcPts val="0"/>
                        </a:spcAft>
                      </a:pP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Columbus (7)</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3175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0.64%</a:t>
                      </a:r>
                    </a:p>
                  </a:txBody>
                  <a:tcPr marL="81280" marR="48895" marT="50800" marB="317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tc>
                <a:extLst>
                  <a:ext uri="{0D108BD9-81ED-4DB2-BD59-A6C34878D82A}">
                    <a16:rowId xmlns:a16="http://schemas.microsoft.com/office/drawing/2014/main" val="1982299100"/>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Fulton (3-2)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3175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0.36%</a:t>
                      </a:r>
                    </a:p>
                  </a:txBody>
                  <a:tcPr marL="81280" marR="48895" marT="50800" marB="317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Valdosta (8-1)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3175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0.45%</a:t>
                      </a:r>
                    </a:p>
                  </a:txBody>
                  <a:tcPr marL="81280" marR="48895" marT="50800" marB="317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tc>
                <a:extLst>
                  <a:ext uri="{0D108BD9-81ED-4DB2-BD59-A6C34878D82A}">
                    <a16:rowId xmlns:a16="http://schemas.microsoft.com/office/drawing/2014/main" val="507979813"/>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Clayton (3-3)</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3175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0.57%</a:t>
                      </a:r>
                    </a:p>
                  </a:txBody>
                  <a:tcPr marL="81280" marR="48895" marT="50800" marB="317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Albany (8-2)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3175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0.29%</a:t>
                      </a:r>
                    </a:p>
                  </a:txBody>
                  <a:tcPr marL="81280" marR="48895" marT="50800" marB="317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tc>
                <a:extLst>
                  <a:ext uri="{0D108BD9-81ED-4DB2-BD59-A6C34878D82A}">
                    <a16:rowId xmlns:a16="http://schemas.microsoft.com/office/drawing/2014/main" val="2613472707"/>
                  </a:ext>
                </a:extLst>
              </a:tr>
              <a:tr h="207258">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Gwinnett (3-4)</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3175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0.78%</a:t>
                      </a:r>
                    </a:p>
                  </a:txBody>
                  <a:tcPr marL="81280" marR="48895" marT="50800" marB="317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Met</a:t>
                      </a: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Coastal (9-1)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3175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0.71%</a:t>
                      </a:r>
                    </a:p>
                  </a:txBody>
                  <a:tcPr marL="81280" marR="48895" marT="50800" marB="317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tc>
                <a:extLst>
                  <a:ext uri="{0D108BD9-81ED-4DB2-BD59-A6C34878D82A}">
                    <a16:rowId xmlns:a16="http://schemas.microsoft.com/office/drawing/2014/main" val="1327550054"/>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DeKalb (3-4)</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3175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0.62%</a:t>
                      </a:r>
                    </a:p>
                  </a:txBody>
                  <a:tcPr marL="81280" marR="48895" marT="50800" marB="317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Waycross (9-2)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3175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0.78%</a:t>
                      </a:r>
                    </a:p>
                  </a:txBody>
                  <a:tcPr marL="81280" marR="48895" marT="50800" marB="317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Met</a:t>
                      </a:r>
                    </a:p>
                  </a:txBody>
                  <a:tcPr marL="60403" marR="41209" marT="35000" marB="1694"/>
                </a:tc>
                <a:extLst>
                  <a:ext uri="{0D108BD9-81ED-4DB2-BD59-A6C34878D82A}">
                    <a16:rowId xmlns:a16="http://schemas.microsoft.com/office/drawing/2014/main" val="4282216793"/>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LaGrange (4)</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3175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0.49%</a:t>
                      </a:r>
                    </a:p>
                  </a:txBody>
                  <a:tcPr marL="81280" marR="48895" marT="50800" marB="317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Athens (10)</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3175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0.44%</a:t>
                      </a:r>
                    </a:p>
                  </a:txBody>
                  <a:tcPr marL="81280" marR="48895" marT="50800" marB="317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tc>
                <a:extLst>
                  <a:ext uri="{0D108BD9-81ED-4DB2-BD59-A6C34878D82A}">
                    <a16:rowId xmlns:a16="http://schemas.microsoft.com/office/drawing/2014/main" val="1137995111"/>
                  </a:ext>
                </a:extLst>
              </a:tr>
            </a:tbl>
          </a:graphicData>
        </a:graphic>
      </p:graphicFrame>
      <p:sp>
        <p:nvSpPr>
          <p:cNvPr id="3" name="Title 2">
            <a:extLst>
              <a:ext uri="{FF2B5EF4-FFF2-40B4-BE49-F238E27FC236}">
                <a16:creationId xmlns:a16="http://schemas.microsoft.com/office/drawing/2014/main" id="{080B43E6-7CF8-1E96-AB35-FEABC19B356B}"/>
              </a:ext>
            </a:extLst>
          </p:cNvPr>
          <p:cNvSpPr>
            <a:spLocks noGrp="1"/>
          </p:cNvSpPr>
          <p:nvPr>
            <p:ph type="title"/>
          </p:nvPr>
        </p:nvSpPr>
        <p:spPr/>
        <p:txBody>
          <a:bodyPr/>
          <a:lstStyle/>
          <a:p>
            <a:r>
              <a:rPr lang="en-US" dirty="0"/>
              <a:t>Indicator 5: Child Find (Birth to One)</a:t>
            </a:r>
          </a:p>
        </p:txBody>
      </p:sp>
      <p:graphicFrame>
        <p:nvGraphicFramePr>
          <p:cNvPr id="10" name="Table 10">
            <a:extLst>
              <a:ext uri="{FF2B5EF4-FFF2-40B4-BE49-F238E27FC236}">
                <a16:creationId xmlns:a16="http://schemas.microsoft.com/office/drawing/2014/main" id="{4CA98B0C-68FD-0DB0-D8CC-C542DA5A33F9}"/>
              </a:ext>
            </a:extLst>
          </p:cNvPr>
          <p:cNvGraphicFramePr>
            <a:graphicFrameLocks noGrp="1"/>
          </p:cNvGraphicFramePr>
          <p:nvPr/>
        </p:nvGraphicFramePr>
        <p:xfrm>
          <a:off x="714374" y="1474914"/>
          <a:ext cx="10772775" cy="584305"/>
        </p:xfrm>
        <a:graphic>
          <a:graphicData uri="http://schemas.openxmlformats.org/drawingml/2006/table">
            <a:tbl>
              <a:tblPr firstRow="1" bandRow="1">
                <a:tableStyleId>{9D7B26C5-4107-4FEC-AEDC-1716B250A1EF}</a:tableStyleId>
              </a:tblPr>
              <a:tblGrid>
                <a:gridCol w="10772775">
                  <a:extLst>
                    <a:ext uri="{9D8B030D-6E8A-4147-A177-3AD203B41FA5}">
                      <a16:colId xmlns:a16="http://schemas.microsoft.com/office/drawing/2014/main" val="2657934586"/>
                    </a:ext>
                  </a:extLst>
                </a:gridCol>
              </a:tblGrid>
              <a:tr h="5843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Segoe UI" panose="020B0502040204020203" pitchFamily="34" charset="0"/>
                          <a:cs typeface="Segoe UI" panose="020B0502040204020203" pitchFamily="34" charset="0"/>
                        </a:rPr>
                        <a:t>Percent of infants and toddlers ages birth to one year with IFSPs* (State Target = 0.75%)</a:t>
                      </a:r>
                    </a:p>
                  </a:txBody>
                  <a:tcP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54172369"/>
                  </a:ext>
                </a:extLst>
              </a:tr>
            </a:tbl>
          </a:graphicData>
        </a:graphic>
      </p:graphicFrame>
      <p:sp>
        <p:nvSpPr>
          <p:cNvPr id="11" name="TextBox 10">
            <a:extLst>
              <a:ext uri="{FF2B5EF4-FFF2-40B4-BE49-F238E27FC236}">
                <a16:creationId xmlns:a16="http://schemas.microsoft.com/office/drawing/2014/main" id="{83CCDB99-6106-E4B9-8EA5-56525955C42C}"/>
              </a:ext>
            </a:extLst>
          </p:cNvPr>
          <p:cNvSpPr txBox="1"/>
          <p:nvPr/>
        </p:nvSpPr>
        <p:spPr>
          <a:xfrm>
            <a:off x="457200" y="5759871"/>
            <a:ext cx="11251107" cy="1077218"/>
          </a:xfrm>
          <a:prstGeom prst="rect">
            <a:avLst/>
          </a:prstGeom>
          <a:noFill/>
        </p:spPr>
        <p:txBody>
          <a:bodyPr wrap="square" rtlCol="0">
            <a:spAutoFit/>
          </a:bodyPr>
          <a:lstStyle/>
          <a:p>
            <a:r>
              <a:rPr lang="en-US" sz="1600" b="1" dirty="0">
                <a:latin typeface="Segoe UI" panose="020B0502040204020203" pitchFamily="34" charset="0"/>
                <a:cs typeface="Segoe UI" panose="020B0502040204020203" pitchFamily="34" charset="0"/>
              </a:rPr>
              <a:t>IFSP</a:t>
            </a:r>
            <a:r>
              <a:rPr lang="en-US" sz="1600" dirty="0">
                <a:latin typeface="Segoe UI" panose="020B0502040204020203" pitchFamily="34" charset="0"/>
                <a:cs typeface="Segoe UI" panose="020B0502040204020203" pitchFamily="34" charset="0"/>
              </a:rPr>
              <a:t> – Individualized Family Service Plan</a:t>
            </a:r>
          </a:p>
          <a:p>
            <a:r>
              <a:rPr lang="en-US" sz="1600" b="1" dirty="0">
                <a:latin typeface="Segoe UI" panose="020B0502040204020203" pitchFamily="34" charset="0"/>
                <a:cs typeface="Segoe UI" panose="020B0502040204020203" pitchFamily="34" charset="0"/>
              </a:rPr>
              <a:t>IDEA</a:t>
            </a:r>
            <a:r>
              <a:rPr lang="en-US" sz="1600" dirty="0">
                <a:latin typeface="Segoe UI" panose="020B0502040204020203" pitchFamily="34" charset="0"/>
                <a:cs typeface="Segoe UI" panose="020B0502040204020203" pitchFamily="34" charset="0"/>
              </a:rPr>
              <a:t> – Individuals with Disabilities Education Act</a:t>
            </a:r>
          </a:p>
          <a:p>
            <a:r>
              <a:rPr lang="en-US" sz="1600" dirty="0">
                <a:latin typeface="Segoe UI" panose="020B0502040204020203" pitchFamily="34" charset="0"/>
                <a:cs typeface="Segoe UI" panose="020B0502040204020203" pitchFamily="34" charset="0"/>
              </a:rPr>
              <a:t>*Data based on Georgia’s infants and toddlers with IFSPs as of 12/1/2022 submitted under the IDEA Section 618 Child Count Data.</a:t>
            </a:r>
          </a:p>
        </p:txBody>
      </p:sp>
    </p:spTree>
    <p:extLst>
      <p:ext uri="{BB962C8B-B14F-4D97-AF65-F5344CB8AC3E}">
        <p14:creationId xmlns:p14="http://schemas.microsoft.com/office/powerpoint/2010/main" val="4173685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2E6DB1-A8C0-40BA-9DC4-0C2F2E871C55}"/>
              </a:ext>
            </a:extLst>
          </p:cNvPr>
          <p:cNvSpPr>
            <a:spLocks noGrp="1"/>
          </p:cNvSpPr>
          <p:nvPr>
            <p:ph type="title"/>
          </p:nvPr>
        </p:nvSpPr>
        <p:spPr/>
        <p:txBody>
          <a:bodyPr/>
          <a:lstStyle/>
          <a:p>
            <a:r>
              <a:rPr lang="en-US" dirty="0"/>
              <a:t>Indicator 1: Timely Services Delivery</a:t>
            </a:r>
          </a:p>
        </p:txBody>
      </p:sp>
      <p:grpSp>
        <p:nvGrpSpPr>
          <p:cNvPr id="34" name="Group 33">
            <a:extLst>
              <a:ext uri="{FF2B5EF4-FFF2-40B4-BE49-F238E27FC236}">
                <a16:creationId xmlns:a16="http://schemas.microsoft.com/office/drawing/2014/main" id="{D651735B-80D5-40E0-8C6A-DE5331A518E1}"/>
              </a:ext>
            </a:extLst>
          </p:cNvPr>
          <p:cNvGrpSpPr/>
          <p:nvPr/>
        </p:nvGrpSpPr>
        <p:grpSpPr>
          <a:xfrm>
            <a:off x="2179488" y="2365690"/>
            <a:ext cx="2080260" cy="2572382"/>
            <a:chOff x="0" y="0"/>
            <a:chExt cx="2080260" cy="2572512"/>
          </a:xfrm>
        </p:grpSpPr>
        <p:sp>
          <p:nvSpPr>
            <p:cNvPr id="35" name="Rectangle 34">
              <a:extLst>
                <a:ext uri="{FF2B5EF4-FFF2-40B4-BE49-F238E27FC236}">
                  <a16:creationId xmlns:a16="http://schemas.microsoft.com/office/drawing/2014/main" id="{BBF24572-666E-41B9-94A1-7A48B648AE40}"/>
                </a:ext>
              </a:extLst>
            </p:cNvPr>
            <p:cNvSpPr/>
            <p:nvPr/>
          </p:nvSpPr>
          <p:spPr>
            <a:xfrm>
              <a:off x="1132586" y="1520006"/>
              <a:ext cx="349137" cy="297654"/>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800" b="1" kern="100">
                  <a:solidFill>
                    <a:srgbClr val="FFFFFF"/>
                  </a:solidFill>
                  <a:effectLst/>
                  <a:latin typeface="Segoe UI" panose="020B0502040204020203" pitchFamily="34" charset="0"/>
                  <a:ea typeface="Segoe UI" panose="020B0502040204020203" pitchFamily="34" charset="0"/>
                </a:rPr>
                <a:t>91</a:t>
              </a:r>
              <a:endParaRPr lang="en-US" sz="1100" kern="100">
                <a:solidFill>
                  <a:srgbClr val="000000"/>
                </a:solidFill>
                <a:effectLst/>
                <a:latin typeface="Calibri" panose="020F0502020204030204" pitchFamily="34" charset="0"/>
                <a:ea typeface="Calibri" panose="020F0502020204030204" pitchFamily="34" charset="0"/>
              </a:endParaRPr>
            </a:p>
          </p:txBody>
        </p:sp>
        <p:sp>
          <p:nvSpPr>
            <p:cNvPr id="36" name="Rectangle 35">
              <a:extLst>
                <a:ext uri="{FF2B5EF4-FFF2-40B4-BE49-F238E27FC236}">
                  <a16:creationId xmlns:a16="http://schemas.microsoft.com/office/drawing/2014/main" id="{553A112C-FD6E-49A0-8C2B-8A4DEF5A36F1}"/>
                </a:ext>
              </a:extLst>
            </p:cNvPr>
            <p:cNvSpPr/>
            <p:nvPr/>
          </p:nvSpPr>
          <p:spPr>
            <a:xfrm>
              <a:off x="1394714" y="1520006"/>
              <a:ext cx="263601" cy="297654"/>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800" b="1" kern="100">
                  <a:solidFill>
                    <a:srgbClr val="FFFFFF"/>
                  </a:solidFill>
                  <a:effectLst/>
                  <a:latin typeface="Segoe UI" panose="020B0502040204020203" pitchFamily="34" charset="0"/>
                  <a:ea typeface="Segoe UI" panose="020B0502040204020203" pitchFamily="34" charset="0"/>
                </a:rPr>
                <a:t>%</a:t>
              </a:r>
              <a:endParaRPr lang="en-US" sz="1100" kern="100">
                <a:solidFill>
                  <a:srgbClr val="000000"/>
                </a:solidFill>
                <a:effectLst/>
                <a:latin typeface="Calibri" panose="020F0502020204030204" pitchFamily="34" charset="0"/>
                <a:ea typeface="Calibri" panose="020F0502020204030204" pitchFamily="34" charset="0"/>
              </a:endParaRPr>
            </a:p>
          </p:txBody>
        </p:sp>
        <p:pic>
          <p:nvPicPr>
            <p:cNvPr id="37" name="Picture 36">
              <a:extLst>
                <a:ext uri="{FF2B5EF4-FFF2-40B4-BE49-F238E27FC236}">
                  <a16:creationId xmlns:a16="http://schemas.microsoft.com/office/drawing/2014/main" id="{A46EC6FF-73A1-4A12-9771-7BD50BC5613E}"/>
                </a:ext>
              </a:extLst>
            </p:cNvPr>
            <p:cNvPicPr/>
            <p:nvPr/>
          </p:nvPicPr>
          <p:blipFill>
            <a:blip r:embed="rId2"/>
            <a:stretch>
              <a:fillRect/>
            </a:stretch>
          </p:blipFill>
          <p:spPr>
            <a:xfrm>
              <a:off x="0" y="0"/>
              <a:ext cx="2080260" cy="2572512"/>
            </a:xfrm>
            <a:prstGeom prst="rect">
              <a:avLst/>
            </a:prstGeom>
          </p:spPr>
        </p:pic>
        <p:sp>
          <p:nvSpPr>
            <p:cNvPr id="38" name="Rectangle 37">
              <a:extLst>
                <a:ext uri="{FF2B5EF4-FFF2-40B4-BE49-F238E27FC236}">
                  <a16:creationId xmlns:a16="http://schemas.microsoft.com/office/drawing/2014/main" id="{5666BEA0-E3FF-4CDA-9030-0FB661965DAA}"/>
                </a:ext>
              </a:extLst>
            </p:cNvPr>
            <p:cNvSpPr/>
            <p:nvPr/>
          </p:nvSpPr>
          <p:spPr>
            <a:xfrm>
              <a:off x="670814" y="1402973"/>
              <a:ext cx="675637" cy="331388"/>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000" b="1" kern="100" dirty="0">
                  <a:solidFill>
                    <a:srgbClr val="FFFFFF"/>
                  </a:solidFill>
                  <a:effectLst/>
                  <a:latin typeface="Segoe UI" panose="020B0502040204020203" pitchFamily="34" charset="0"/>
                  <a:ea typeface="Segoe UI" panose="020B0502040204020203" pitchFamily="34" charset="0"/>
                </a:rPr>
                <a:t>97.1</a:t>
              </a:r>
              <a:endParaRPr lang="en-US" sz="1100" kern="100" dirty="0">
                <a:solidFill>
                  <a:srgbClr val="000000"/>
                </a:solidFill>
                <a:effectLst/>
                <a:latin typeface="Calibri" panose="020F0502020204030204" pitchFamily="34" charset="0"/>
                <a:ea typeface="Calibri" panose="020F0502020204030204" pitchFamily="34" charset="0"/>
              </a:endParaRPr>
            </a:p>
          </p:txBody>
        </p:sp>
        <p:sp>
          <p:nvSpPr>
            <p:cNvPr id="39" name="Rectangle 38">
              <a:extLst>
                <a:ext uri="{FF2B5EF4-FFF2-40B4-BE49-F238E27FC236}">
                  <a16:creationId xmlns:a16="http://schemas.microsoft.com/office/drawing/2014/main" id="{A6D9AD3F-1F3E-4746-A302-49D6B143479C}"/>
                </a:ext>
              </a:extLst>
            </p:cNvPr>
            <p:cNvSpPr/>
            <p:nvPr/>
          </p:nvSpPr>
          <p:spPr>
            <a:xfrm>
              <a:off x="1178812" y="1402973"/>
              <a:ext cx="293475" cy="331388"/>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000" b="1" kern="100">
                  <a:solidFill>
                    <a:srgbClr val="FFFFFF"/>
                  </a:solidFill>
                  <a:effectLst/>
                  <a:latin typeface="Segoe UI" panose="020B0502040204020203" pitchFamily="34" charset="0"/>
                  <a:ea typeface="Segoe UI" panose="020B0502040204020203" pitchFamily="34" charset="0"/>
                </a:rPr>
                <a:t>%</a:t>
              </a:r>
              <a:endParaRPr lang="en-US" sz="1100" kern="100">
                <a:solidFill>
                  <a:srgbClr val="000000"/>
                </a:solidFill>
                <a:effectLst/>
                <a:latin typeface="Calibri" panose="020F0502020204030204" pitchFamily="34" charset="0"/>
                <a:ea typeface="Calibri" panose="020F0502020204030204" pitchFamily="34" charset="0"/>
              </a:endParaRPr>
            </a:p>
          </p:txBody>
        </p:sp>
      </p:grpSp>
      <p:sp>
        <p:nvSpPr>
          <p:cNvPr id="41" name="Rectangle 40">
            <a:extLst>
              <a:ext uri="{FF2B5EF4-FFF2-40B4-BE49-F238E27FC236}">
                <a16:creationId xmlns:a16="http://schemas.microsoft.com/office/drawing/2014/main" id="{78E407B8-FD2B-4090-8A7B-0E273D7DE293}"/>
              </a:ext>
            </a:extLst>
          </p:cNvPr>
          <p:cNvSpPr/>
          <p:nvPr/>
        </p:nvSpPr>
        <p:spPr>
          <a:xfrm>
            <a:off x="2661243" y="1409720"/>
            <a:ext cx="6869512" cy="1015663"/>
          </a:xfrm>
          <a:prstGeom prst="rect">
            <a:avLst/>
          </a:prstGeom>
        </p:spPr>
        <p:txBody>
          <a:bodyPr wrap="square">
            <a:spAutoFit/>
          </a:bodyPr>
          <a:lstStyle/>
          <a:p>
            <a:pPr algn="ctr"/>
            <a:r>
              <a:rPr lang="en-US" sz="2000" dirty="0">
                <a:latin typeface="Segoe UI" panose="020B0502040204020203" pitchFamily="34" charset="0"/>
                <a:cs typeface="Segoe UI" panose="020B0502040204020203" pitchFamily="34" charset="0"/>
              </a:rPr>
              <a:t>Percent of infants and toddlers with Individualized Family Service Plans (IFSP) who receive early intervention services on their IFSPs in a timely manner</a:t>
            </a:r>
          </a:p>
        </p:txBody>
      </p:sp>
      <p:sp>
        <p:nvSpPr>
          <p:cNvPr id="42" name="Rectangle 41">
            <a:extLst>
              <a:ext uri="{FF2B5EF4-FFF2-40B4-BE49-F238E27FC236}">
                <a16:creationId xmlns:a16="http://schemas.microsoft.com/office/drawing/2014/main" id="{82182525-9E54-4BCE-B5EC-A2C911FB5AEB}"/>
              </a:ext>
            </a:extLst>
          </p:cNvPr>
          <p:cNvSpPr/>
          <p:nvPr/>
        </p:nvSpPr>
        <p:spPr>
          <a:xfrm>
            <a:off x="2002122" y="5080869"/>
            <a:ext cx="2371996" cy="400110"/>
          </a:xfrm>
          <a:prstGeom prst="rect">
            <a:avLst/>
          </a:prstGeom>
        </p:spPr>
        <p:txBody>
          <a:bodyPr wrap="none">
            <a:spAutoFit/>
          </a:bodyPr>
          <a:lstStyle/>
          <a:p>
            <a:r>
              <a:rPr lang="en-US" sz="2000" dirty="0">
                <a:solidFill>
                  <a:srgbClr val="000000"/>
                </a:solidFill>
                <a:latin typeface="Segoe UI" panose="020B0502040204020203" pitchFamily="34" charset="0"/>
                <a:ea typeface="Segoe UI" panose="020B0502040204020203" pitchFamily="34" charset="0"/>
              </a:rPr>
              <a:t>*State Target: 100%</a:t>
            </a:r>
            <a:endParaRPr lang="en-US" sz="2000" dirty="0"/>
          </a:p>
        </p:txBody>
      </p:sp>
      <p:pic>
        <p:nvPicPr>
          <p:cNvPr id="43" name="Picture 42">
            <a:extLst>
              <a:ext uri="{FF2B5EF4-FFF2-40B4-BE49-F238E27FC236}">
                <a16:creationId xmlns:a16="http://schemas.microsoft.com/office/drawing/2014/main" id="{99F9B399-33B2-46E3-8017-D0A0ED398825}"/>
              </a:ext>
            </a:extLst>
          </p:cNvPr>
          <p:cNvPicPr>
            <a:picLocks noChangeAspect="1"/>
          </p:cNvPicPr>
          <p:nvPr/>
        </p:nvPicPr>
        <p:blipFill>
          <a:blip r:embed="rId3"/>
          <a:stretch>
            <a:fillRect/>
          </a:stretch>
        </p:blipFill>
        <p:spPr>
          <a:xfrm>
            <a:off x="5682105" y="4785971"/>
            <a:ext cx="3383031" cy="331999"/>
          </a:xfrm>
          <a:prstGeom prst="rect">
            <a:avLst/>
          </a:prstGeom>
        </p:spPr>
      </p:pic>
      <p:sp>
        <p:nvSpPr>
          <p:cNvPr id="46" name="Rectangle 45">
            <a:extLst>
              <a:ext uri="{FF2B5EF4-FFF2-40B4-BE49-F238E27FC236}">
                <a16:creationId xmlns:a16="http://schemas.microsoft.com/office/drawing/2014/main" id="{1BA531EB-AF71-4529-BF12-90942745075D}"/>
              </a:ext>
            </a:extLst>
          </p:cNvPr>
          <p:cNvSpPr/>
          <p:nvPr/>
        </p:nvSpPr>
        <p:spPr>
          <a:xfrm>
            <a:off x="539646" y="6096258"/>
            <a:ext cx="7703206" cy="646331"/>
          </a:xfrm>
          <a:prstGeom prst="rect">
            <a:avLst/>
          </a:prstGeom>
        </p:spPr>
        <p:txBody>
          <a:bodyPr wrap="square">
            <a:spAutoFit/>
          </a:bodyPr>
          <a:lstStyle/>
          <a:p>
            <a:r>
              <a:rPr lang="en-US" dirty="0">
                <a:latin typeface="Segoe UI" panose="020B0502040204020203" pitchFamily="34" charset="0"/>
                <a:cs typeface="Segoe UI" panose="020B0502040204020203" pitchFamily="34" charset="0"/>
              </a:rPr>
              <a:t>Timely: &lt;=45 days between service consent date and initial date of service</a:t>
            </a:r>
          </a:p>
          <a:p>
            <a:r>
              <a:rPr lang="en-US" dirty="0">
                <a:latin typeface="Segoe UI" panose="020B0502040204020203" pitchFamily="34" charset="0"/>
                <a:cs typeface="Segoe UI" panose="020B0502040204020203" pitchFamily="34" charset="0"/>
              </a:rPr>
              <a:t>IFSP: Individualized Family Service Plan</a:t>
            </a:r>
          </a:p>
        </p:txBody>
      </p:sp>
      <p:pic>
        <p:nvPicPr>
          <p:cNvPr id="51" name="Picture 50">
            <a:extLst>
              <a:ext uri="{FF2B5EF4-FFF2-40B4-BE49-F238E27FC236}">
                <a16:creationId xmlns:a16="http://schemas.microsoft.com/office/drawing/2014/main" id="{1C936D08-0A90-458D-914E-224C9A40AAD4}"/>
              </a:ext>
            </a:extLst>
          </p:cNvPr>
          <p:cNvPicPr/>
          <p:nvPr/>
        </p:nvPicPr>
        <p:blipFill>
          <a:blip r:embed="rId4"/>
          <a:stretch>
            <a:fillRect/>
          </a:stretch>
        </p:blipFill>
        <p:spPr>
          <a:xfrm>
            <a:off x="5200802" y="2435261"/>
            <a:ext cx="4595998" cy="3213191"/>
          </a:xfrm>
          <a:prstGeom prst="rect">
            <a:avLst/>
          </a:prstGeom>
        </p:spPr>
      </p:pic>
      <p:pic>
        <p:nvPicPr>
          <p:cNvPr id="52" name="Picture 51">
            <a:extLst>
              <a:ext uri="{FF2B5EF4-FFF2-40B4-BE49-F238E27FC236}">
                <a16:creationId xmlns:a16="http://schemas.microsoft.com/office/drawing/2014/main" id="{F0AF7B5F-C3E3-4189-9A6F-4032EDE280E0}"/>
              </a:ext>
            </a:extLst>
          </p:cNvPr>
          <p:cNvPicPr>
            <a:picLocks noChangeAspect="1"/>
          </p:cNvPicPr>
          <p:nvPr/>
        </p:nvPicPr>
        <p:blipFill>
          <a:blip r:embed="rId3"/>
          <a:stretch>
            <a:fillRect/>
          </a:stretch>
        </p:blipFill>
        <p:spPr>
          <a:xfrm>
            <a:off x="5695753" y="5025040"/>
            <a:ext cx="3455071" cy="366870"/>
          </a:xfrm>
          <a:prstGeom prst="rect">
            <a:avLst/>
          </a:prstGeom>
        </p:spPr>
      </p:pic>
      <p:sp>
        <p:nvSpPr>
          <p:cNvPr id="48" name="TextBox 47">
            <a:extLst>
              <a:ext uri="{FF2B5EF4-FFF2-40B4-BE49-F238E27FC236}">
                <a16:creationId xmlns:a16="http://schemas.microsoft.com/office/drawing/2014/main" id="{3F1152E1-3986-486E-B1B1-A30563D610D4}"/>
              </a:ext>
            </a:extLst>
          </p:cNvPr>
          <p:cNvSpPr txBox="1"/>
          <p:nvPr/>
        </p:nvSpPr>
        <p:spPr>
          <a:xfrm>
            <a:off x="2300136" y="5658330"/>
            <a:ext cx="7591726" cy="400110"/>
          </a:xfrm>
          <a:prstGeom prst="rect">
            <a:avLst/>
          </a:prstGeom>
          <a:noFill/>
        </p:spPr>
        <p:txBody>
          <a:bodyPr wrap="square" rtlCol="0">
            <a:spAutoFit/>
          </a:bodyPr>
          <a:lstStyle/>
          <a:p>
            <a:pPr algn="ctr"/>
            <a:r>
              <a:rPr lang="en-US" sz="2000" dirty="0">
                <a:latin typeface="Segoe UI" panose="020B0502040204020203" pitchFamily="34" charset="0"/>
                <a:cs typeface="Segoe UI" panose="020B0502040204020203" pitchFamily="34" charset="0"/>
              </a:rPr>
              <a:t>In FFY2022, </a:t>
            </a:r>
            <a:r>
              <a:rPr lang="en-US" sz="2000" b="1" dirty="0">
                <a:latin typeface="Segoe UI" panose="020B0502040204020203" pitchFamily="34" charset="0"/>
                <a:cs typeface="Segoe UI" panose="020B0502040204020203" pitchFamily="34" charset="0"/>
              </a:rPr>
              <a:t>97.1%</a:t>
            </a:r>
            <a:r>
              <a:rPr lang="en-US" sz="2000" dirty="0">
                <a:latin typeface="Segoe UI" panose="020B0502040204020203" pitchFamily="34" charset="0"/>
                <a:cs typeface="Segoe UI" panose="020B0502040204020203" pitchFamily="34" charset="0"/>
              </a:rPr>
              <a:t> of infants and toddlers received timely services</a:t>
            </a:r>
          </a:p>
        </p:txBody>
      </p:sp>
    </p:spTree>
    <p:extLst>
      <p:ext uri="{BB962C8B-B14F-4D97-AF65-F5344CB8AC3E}">
        <p14:creationId xmlns:p14="http://schemas.microsoft.com/office/powerpoint/2010/main" val="32172318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5472827C-59F3-E809-B419-3649112819FE}"/>
              </a:ext>
            </a:extLst>
          </p:cNvPr>
          <p:cNvGraphicFramePr>
            <a:graphicFrameLocks noGrp="1"/>
          </p:cNvGraphicFramePr>
          <p:nvPr>
            <p:ph sz="quarter" idx="10"/>
          </p:nvPr>
        </p:nvGraphicFramePr>
        <p:xfrm>
          <a:off x="1262250" y="1913873"/>
          <a:ext cx="9667500" cy="3885683"/>
        </p:xfrm>
        <a:graphic>
          <a:graphicData uri="http://schemas.openxmlformats.org/drawingml/2006/table">
            <a:tbl>
              <a:tblPr firstRow="1" firstCol="1" bandRow="1">
                <a:tableStyleId>{5940675A-B579-460E-94D1-54222C63F5DA}</a:tableStyleId>
              </a:tblPr>
              <a:tblGrid>
                <a:gridCol w="1611325">
                  <a:extLst>
                    <a:ext uri="{9D8B030D-6E8A-4147-A177-3AD203B41FA5}">
                      <a16:colId xmlns:a16="http://schemas.microsoft.com/office/drawing/2014/main" val="3103318211"/>
                    </a:ext>
                  </a:extLst>
                </a:gridCol>
                <a:gridCol w="1704669">
                  <a:extLst>
                    <a:ext uri="{9D8B030D-6E8A-4147-A177-3AD203B41FA5}">
                      <a16:colId xmlns:a16="http://schemas.microsoft.com/office/drawing/2014/main" val="3024208294"/>
                    </a:ext>
                  </a:extLst>
                </a:gridCol>
                <a:gridCol w="1280553">
                  <a:extLst>
                    <a:ext uri="{9D8B030D-6E8A-4147-A177-3AD203B41FA5}">
                      <a16:colId xmlns:a16="http://schemas.microsoft.com/office/drawing/2014/main" val="2399836400"/>
                    </a:ext>
                  </a:extLst>
                </a:gridCol>
                <a:gridCol w="325936">
                  <a:extLst>
                    <a:ext uri="{9D8B030D-6E8A-4147-A177-3AD203B41FA5}">
                      <a16:colId xmlns:a16="http://schemas.microsoft.com/office/drawing/2014/main" val="2023278245"/>
                    </a:ext>
                  </a:extLst>
                </a:gridCol>
                <a:gridCol w="1773188">
                  <a:extLst>
                    <a:ext uri="{9D8B030D-6E8A-4147-A177-3AD203B41FA5}">
                      <a16:colId xmlns:a16="http://schemas.microsoft.com/office/drawing/2014/main" val="130535795"/>
                    </a:ext>
                  </a:extLst>
                </a:gridCol>
                <a:gridCol w="1704669">
                  <a:extLst>
                    <a:ext uri="{9D8B030D-6E8A-4147-A177-3AD203B41FA5}">
                      <a16:colId xmlns:a16="http://schemas.microsoft.com/office/drawing/2014/main" val="837360332"/>
                    </a:ext>
                  </a:extLst>
                </a:gridCol>
                <a:gridCol w="1267160">
                  <a:extLst>
                    <a:ext uri="{9D8B030D-6E8A-4147-A177-3AD203B41FA5}">
                      <a16:colId xmlns:a16="http://schemas.microsoft.com/office/drawing/2014/main" val="3617502021"/>
                    </a:ext>
                  </a:extLst>
                </a:gridCol>
              </a:tblGrid>
              <a:tr h="234852">
                <a:tc>
                  <a:txBody>
                    <a:bodyPr/>
                    <a:lstStyle/>
                    <a:p>
                      <a:pPr marL="0" marR="22225"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District </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solidFill>
                      <a:srgbClr val="FF0000"/>
                    </a:solidFill>
                  </a:tcPr>
                </a:tc>
                <a:tc>
                  <a:txBody>
                    <a:bodyPr/>
                    <a:lstStyle/>
                    <a:p>
                      <a:pPr marL="15240" marR="5080"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 with an IFSP as of 12/1/2022</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solidFill>
                      <a:srgbClr val="FF0000"/>
                    </a:solidFill>
                  </a:tcPr>
                </a:tc>
                <a:tc>
                  <a:txBody>
                    <a:bodyPr/>
                    <a:lstStyle/>
                    <a:p>
                      <a:pPr marL="10160" marR="635"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Met State Target? </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lnR w="12700" cap="flat" cmpd="sng" algn="ctr">
                      <a:solidFill>
                        <a:schemeClr val="tx1"/>
                      </a:solidFill>
                      <a:prstDash val="solid"/>
                      <a:round/>
                      <a:headEnd type="none" w="med" len="med"/>
                      <a:tailEnd type="none" w="med" len="med"/>
                    </a:lnR>
                    <a:solidFill>
                      <a:srgbClr val="FF0000"/>
                    </a:solidFill>
                  </a:tcPr>
                </a:tc>
                <a:tc>
                  <a:txBody>
                    <a:bodyPr/>
                    <a:lstStyle/>
                    <a:p>
                      <a:endParaRPr lang="en-US" dirty="0"/>
                    </a:p>
                  </a:txBody>
                  <a:tcPr marL="60403" marR="41209" marT="35000" marB="169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22225"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District </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lnL w="12700" cap="flat" cmpd="sng" algn="ctr">
                      <a:solidFill>
                        <a:schemeClr val="tx1"/>
                      </a:solidFill>
                      <a:prstDash val="solid"/>
                      <a:round/>
                      <a:headEnd type="none" w="med" len="med"/>
                      <a:tailEnd type="none" w="med" len="med"/>
                    </a:lnL>
                    <a:solidFill>
                      <a:srgbClr val="FF0000"/>
                    </a:solidFill>
                  </a:tcPr>
                </a:tc>
                <a:tc>
                  <a:txBody>
                    <a:bodyPr/>
                    <a:lstStyle/>
                    <a:p>
                      <a:pPr marL="15240" marR="5080"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 with an IFSP as of 12/1/2022</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solidFill>
                      <a:srgbClr val="FF0000"/>
                    </a:solidFill>
                  </a:tcPr>
                </a:tc>
                <a:tc>
                  <a:txBody>
                    <a:bodyPr/>
                    <a:lstStyle/>
                    <a:p>
                      <a:pPr marL="10160" marR="635"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Met State Target? </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solidFill>
                      <a:srgbClr val="FF0000"/>
                    </a:solidFill>
                  </a:tcPr>
                </a:tc>
                <a:extLst>
                  <a:ext uri="{0D108BD9-81ED-4DB2-BD59-A6C34878D82A}">
                    <a16:rowId xmlns:a16="http://schemas.microsoft.com/office/drawing/2014/main" val="1509150466"/>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Rome (1-1)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3175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3.36%</a:t>
                      </a:r>
                    </a:p>
                  </a:txBody>
                  <a:tcPr marL="94615" marR="59690" marT="57785" marB="2540" anchor="b"/>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Met</a:t>
                      </a:r>
                    </a:p>
                  </a:txBody>
                  <a:tcPr marL="60403" marR="41209" marT="35000" marB="1694">
                    <a:lnR w="12700" cap="flat" cmpd="sng" algn="ctr">
                      <a:solidFill>
                        <a:schemeClr val="tx1"/>
                      </a:solidFill>
                      <a:prstDash val="solid"/>
                      <a:round/>
                      <a:headEnd type="none" w="med" len="med"/>
                      <a:tailEnd type="none" w="med" len="med"/>
                    </a:lnR>
                  </a:tcPr>
                </a:tc>
                <a:tc>
                  <a:txBody>
                    <a:bodyPr/>
                    <a:lstStyle/>
                    <a:p>
                      <a:endParaRPr lang="en-US" dirty="0"/>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Dublin (5-1)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3175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1.33%</a:t>
                      </a:r>
                    </a:p>
                  </a:txBody>
                  <a:tcPr marL="94615" marR="59690" marT="57785" marB="2540" anchor="b"/>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tc>
                <a:extLst>
                  <a:ext uri="{0D108BD9-81ED-4DB2-BD59-A6C34878D82A}">
                    <a16:rowId xmlns:a16="http://schemas.microsoft.com/office/drawing/2014/main" val="1545133482"/>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Dalton (1-2)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3175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3.89%</a:t>
                      </a:r>
                    </a:p>
                  </a:txBody>
                  <a:tcPr marL="94615" marR="59690" marT="57785" marB="2540" anchor="b"/>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Met</a:t>
                      </a:r>
                    </a:p>
                  </a:txBody>
                  <a:tcPr marL="60403" marR="41209" marT="35000" marB="1694">
                    <a:lnR w="12700" cap="flat" cmpd="sng" algn="ctr">
                      <a:solidFill>
                        <a:schemeClr val="tx1"/>
                      </a:solidFill>
                      <a:prstDash val="solid"/>
                      <a:round/>
                      <a:headEnd type="none" w="med" len="med"/>
                      <a:tailEnd type="none" w="med" len="med"/>
                    </a:lnR>
                  </a:tcPr>
                </a:tc>
                <a:tc>
                  <a:txBody>
                    <a:bodyPr/>
                    <a:lstStyle/>
                    <a:p>
                      <a:endParaRPr lang="en-US" dirty="0"/>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Macon (5-2)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3175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1.44%</a:t>
                      </a:r>
                    </a:p>
                  </a:txBody>
                  <a:tcPr marL="94615" marR="59690" marT="57785" marB="2540" anchor="b"/>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tc>
                <a:extLst>
                  <a:ext uri="{0D108BD9-81ED-4DB2-BD59-A6C34878D82A}">
                    <a16:rowId xmlns:a16="http://schemas.microsoft.com/office/drawing/2014/main" val="4029451933"/>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Gainesville (2)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3175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2.92%</a:t>
                      </a:r>
                    </a:p>
                  </a:txBody>
                  <a:tcPr marL="94615" marR="59690" marT="57785" marB="2540" anchor="b"/>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Met</a:t>
                      </a: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Augusta (6)</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3175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2.10%</a:t>
                      </a:r>
                    </a:p>
                  </a:txBody>
                  <a:tcPr marL="94615" marR="59690" marT="57785" marB="2540" anchor="b"/>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tc>
                <a:extLst>
                  <a:ext uri="{0D108BD9-81ED-4DB2-BD59-A6C34878D82A}">
                    <a16:rowId xmlns:a16="http://schemas.microsoft.com/office/drawing/2014/main" val="593794509"/>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Cobb (3-1)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3175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1.74%</a:t>
                      </a:r>
                    </a:p>
                  </a:txBody>
                  <a:tcPr marL="94615" marR="59690" marT="57785" marB="2540" anchor="b"/>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lnR w="12700" cap="flat" cmpd="sng" algn="ctr">
                      <a:solidFill>
                        <a:schemeClr val="tx1"/>
                      </a:solidFill>
                      <a:prstDash val="solid"/>
                      <a:round/>
                      <a:headEnd type="none" w="med" len="med"/>
                      <a:tailEnd type="none" w="med" len="med"/>
                    </a:lnR>
                  </a:tcPr>
                </a:tc>
                <a:tc>
                  <a:txBody>
                    <a:bodyPr/>
                    <a:lstStyle/>
                    <a:p>
                      <a:pPr marL="10160" marR="635" algn="ctr">
                        <a:lnSpc>
                          <a:spcPct val="107000"/>
                        </a:lnSpc>
                        <a:spcBef>
                          <a:spcPts val="0"/>
                        </a:spcBef>
                        <a:spcAft>
                          <a:spcPts val="0"/>
                        </a:spcAft>
                      </a:pP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Columbus (7)</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3175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2.25%</a:t>
                      </a:r>
                    </a:p>
                  </a:txBody>
                  <a:tcPr marL="94615" marR="59690" marT="57785" marB="2540" anchor="b"/>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tc>
                <a:extLst>
                  <a:ext uri="{0D108BD9-81ED-4DB2-BD59-A6C34878D82A}">
                    <a16:rowId xmlns:a16="http://schemas.microsoft.com/office/drawing/2014/main" val="1982299100"/>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Fulton (3-2)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3175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1.75%</a:t>
                      </a:r>
                    </a:p>
                  </a:txBody>
                  <a:tcPr marL="94615" marR="59690" marT="57785" marB="2540" anchor="b"/>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Valdosta (8-1)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3175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2.61%</a:t>
                      </a:r>
                    </a:p>
                  </a:txBody>
                  <a:tcPr marL="94615" marR="59690" marT="57785" marB="2540" anchor="b"/>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Met</a:t>
                      </a:r>
                    </a:p>
                  </a:txBody>
                  <a:tcPr marL="60403" marR="41209" marT="35000" marB="1694"/>
                </a:tc>
                <a:extLst>
                  <a:ext uri="{0D108BD9-81ED-4DB2-BD59-A6C34878D82A}">
                    <a16:rowId xmlns:a16="http://schemas.microsoft.com/office/drawing/2014/main" val="507979813"/>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Clayton (3-3)</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3175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1.95%</a:t>
                      </a:r>
                    </a:p>
                  </a:txBody>
                  <a:tcPr marL="94615" marR="59690" marT="57785" marB="2540" anchor="b"/>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Albany (8-2)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3175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1.28%</a:t>
                      </a:r>
                    </a:p>
                  </a:txBody>
                  <a:tcPr marL="94615" marR="59690" marT="57785" marB="2540" anchor="b"/>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tc>
                <a:extLst>
                  <a:ext uri="{0D108BD9-81ED-4DB2-BD59-A6C34878D82A}">
                    <a16:rowId xmlns:a16="http://schemas.microsoft.com/office/drawing/2014/main" val="2613472707"/>
                  </a:ext>
                </a:extLst>
              </a:tr>
              <a:tr h="207258">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Gwinnett (3-4)</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3175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2.70%</a:t>
                      </a:r>
                    </a:p>
                  </a:txBody>
                  <a:tcPr marL="94615" marR="59690" marT="57785" marB="2540" anchor="b"/>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Met</a:t>
                      </a: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Coastal (9-1)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3175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2.30%</a:t>
                      </a:r>
                    </a:p>
                  </a:txBody>
                  <a:tcPr marL="94615" marR="59690" marT="57785" marB="2540" anchor="b"/>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tc>
                <a:extLst>
                  <a:ext uri="{0D108BD9-81ED-4DB2-BD59-A6C34878D82A}">
                    <a16:rowId xmlns:a16="http://schemas.microsoft.com/office/drawing/2014/main" val="1327550054"/>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DeKalb (3-4)</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3175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1.87%</a:t>
                      </a:r>
                    </a:p>
                  </a:txBody>
                  <a:tcPr marL="94615" marR="59690" marT="57785" marB="2540" anchor="b"/>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Waycross (9-2)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3175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2.85%</a:t>
                      </a:r>
                    </a:p>
                  </a:txBody>
                  <a:tcPr marL="94615" marR="59690" marT="57785" marB="2540" anchor="b"/>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Met</a:t>
                      </a:r>
                    </a:p>
                  </a:txBody>
                  <a:tcPr marL="60403" marR="41209" marT="35000" marB="1694"/>
                </a:tc>
                <a:extLst>
                  <a:ext uri="{0D108BD9-81ED-4DB2-BD59-A6C34878D82A}">
                    <a16:rowId xmlns:a16="http://schemas.microsoft.com/office/drawing/2014/main" val="4282216793"/>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LaGrange (4)</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3175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1.96%</a:t>
                      </a:r>
                    </a:p>
                  </a:txBody>
                  <a:tcPr marL="94615" marR="59690" marT="57785" marB="2540" anchor="b"/>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Not Met</a:t>
                      </a: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Athens (10)</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3175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2.90%</a:t>
                      </a:r>
                    </a:p>
                  </a:txBody>
                  <a:tcPr marL="94615" marR="59690" marT="57785" marB="2540" anchor="b"/>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Met</a:t>
                      </a:r>
                    </a:p>
                  </a:txBody>
                  <a:tcPr marL="60403" marR="41209" marT="35000" marB="1694"/>
                </a:tc>
                <a:extLst>
                  <a:ext uri="{0D108BD9-81ED-4DB2-BD59-A6C34878D82A}">
                    <a16:rowId xmlns:a16="http://schemas.microsoft.com/office/drawing/2014/main" val="1137995111"/>
                  </a:ext>
                </a:extLst>
              </a:tr>
            </a:tbl>
          </a:graphicData>
        </a:graphic>
      </p:graphicFrame>
      <p:sp>
        <p:nvSpPr>
          <p:cNvPr id="3" name="Title 2">
            <a:extLst>
              <a:ext uri="{FF2B5EF4-FFF2-40B4-BE49-F238E27FC236}">
                <a16:creationId xmlns:a16="http://schemas.microsoft.com/office/drawing/2014/main" id="{080B43E6-7CF8-1E96-AB35-FEABC19B356B}"/>
              </a:ext>
            </a:extLst>
          </p:cNvPr>
          <p:cNvSpPr>
            <a:spLocks noGrp="1"/>
          </p:cNvSpPr>
          <p:nvPr>
            <p:ph type="title"/>
          </p:nvPr>
        </p:nvSpPr>
        <p:spPr/>
        <p:txBody>
          <a:bodyPr/>
          <a:lstStyle/>
          <a:p>
            <a:r>
              <a:rPr lang="en-US" dirty="0"/>
              <a:t>Indicator 6: Child Find (Birth to Three)</a:t>
            </a:r>
          </a:p>
        </p:txBody>
      </p:sp>
      <p:graphicFrame>
        <p:nvGraphicFramePr>
          <p:cNvPr id="10" name="Table 10">
            <a:extLst>
              <a:ext uri="{FF2B5EF4-FFF2-40B4-BE49-F238E27FC236}">
                <a16:creationId xmlns:a16="http://schemas.microsoft.com/office/drawing/2014/main" id="{4CA98B0C-68FD-0DB0-D8CC-C542DA5A33F9}"/>
              </a:ext>
            </a:extLst>
          </p:cNvPr>
          <p:cNvGraphicFramePr>
            <a:graphicFrameLocks noGrp="1"/>
          </p:cNvGraphicFramePr>
          <p:nvPr/>
        </p:nvGraphicFramePr>
        <p:xfrm>
          <a:off x="585792" y="1474914"/>
          <a:ext cx="11029949" cy="584305"/>
        </p:xfrm>
        <a:graphic>
          <a:graphicData uri="http://schemas.openxmlformats.org/drawingml/2006/table">
            <a:tbl>
              <a:tblPr firstRow="1" bandRow="1">
                <a:tableStyleId>{9D7B26C5-4107-4FEC-AEDC-1716B250A1EF}</a:tableStyleId>
              </a:tblPr>
              <a:tblGrid>
                <a:gridCol w="11029949">
                  <a:extLst>
                    <a:ext uri="{9D8B030D-6E8A-4147-A177-3AD203B41FA5}">
                      <a16:colId xmlns:a16="http://schemas.microsoft.com/office/drawing/2014/main" val="2657934586"/>
                    </a:ext>
                  </a:extLst>
                </a:gridCol>
              </a:tblGrid>
              <a:tr h="5843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Segoe UI" panose="020B0502040204020203" pitchFamily="34" charset="0"/>
                          <a:cs typeface="Segoe UI" panose="020B0502040204020203" pitchFamily="34" charset="0"/>
                        </a:rPr>
                        <a:t>Percent of infants and toddlers ages birth to three years with IFSPs* (State Target = 2.35%)</a:t>
                      </a:r>
                    </a:p>
                  </a:txBody>
                  <a:tcP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54172369"/>
                  </a:ext>
                </a:extLst>
              </a:tr>
            </a:tbl>
          </a:graphicData>
        </a:graphic>
      </p:graphicFrame>
      <p:sp>
        <p:nvSpPr>
          <p:cNvPr id="11" name="TextBox 10">
            <a:extLst>
              <a:ext uri="{FF2B5EF4-FFF2-40B4-BE49-F238E27FC236}">
                <a16:creationId xmlns:a16="http://schemas.microsoft.com/office/drawing/2014/main" id="{83CCDB99-6106-E4B9-8EA5-56525955C42C}"/>
              </a:ext>
            </a:extLst>
          </p:cNvPr>
          <p:cNvSpPr txBox="1"/>
          <p:nvPr/>
        </p:nvSpPr>
        <p:spPr>
          <a:xfrm>
            <a:off x="457200" y="5759871"/>
            <a:ext cx="11251107" cy="1077218"/>
          </a:xfrm>
          <a:prstGeom prst="rect">
            <a:avLst/>
          </a:prstGeom>
          <a:noFill/>
        </p:spPr>
        <p:txBody>
          <a:bodyPr wrap="square" rtlCol="0">
            <a:spAutoFit/>
          </a:bodyPr>
          <a:lstStyle/>
          <a:p>
            <a:r>
              <a:rPr lang="en-US" sz="1600" b="1" dirty="0">
                <a:latin typeface="Segoe UI" panose="020B0502040204020203" pitchFamily="34" charset="0"/>
                <a:cs typeface="Segoe UI" panose="020B0502040204020203" pitchFamily="34" charset="0"/>
              </a:rPr>
              <a:t>IFSP</a:t>
            </a:r>
            <a:r>
              <a:rPr lang="en-US" sz="1600" dirty="0">
                <a:latin typeface="Segoe UI" panose="020B0502040204020203" pitchFamily="34" charset="0"/>
                <a:cs typeface="Segoe UI" panose="020B0502040204020203" pitchFamily="34" charset="0"/>
              </a:rPr>
              <a:t> – Individualized Family Service Plan</a:t>
            </a:r>
          </a:p>
          <a:p>
            <a:r>
              <a:rPr lang="en-US" sz="1600" b="1" dirty="0">
                <a:latin typeface="Segoe UI" panose="020B0502040204020203" pitchFamily="34" charset="0"/>
                <a:cs typeface="Segoe UI" panose="020B0502040204020203" pitchFamily="34" charset="0"/>
              </a:rPr>
              <a:t>IDEA</a:t>
            </a:r>
            <a:r>
              <a:rPr lang="en-US" sz="1600" dirty="0">
                <a:latin typeface="Segoe UI" panose="020B0502040204020203" pitchFamily="34" charset="0"/>
                <a:cs typeface="Segoe UI" panose="020B0502040204020203" pitchFamily="34" charset="0"/>
              </a:rPr>
              <a:t> – Individuals with Disabilities Education Act</a:t>
            </a:r>
          </a:p>
          <a:p>
            <a:r>
              <a:rPr lang="en-US" sz="1600" dirty="0">
                <a:latin typeface="Segoe UI" panose="020B0502040204020203" pitchFamily="34" charset="0"/>
                <a:cs typeface="Segoe UI" panose="020B0502040204020203" pitchFamily="34" charset="0"/>
              </a:rPr>
              <a:t>*Data based on Georgia’s infants and toddlers with IFSPs as of 12/1/2022 submitted under the IDEA Section 618 Child Count Data.</a:t>
            </a:r>
          </a:p>
        </p:txBody>
      </p:sp>
    </p:spTree>
    <p:extLst>
      <p:ext uri="{BB962C8B-B14F-4D97-AF65-F5344CB8AC3E}">
        <p14:creationId xmlns:p14="http://schemas.microsoft.com/office/powerpoint/2010/main" val="1782439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5472827C-59F3-E809-B419-3649112819FE}"/>
              </a:ext>
            </a:extLst>
          </p:cNvPr>
          <p:cNvGraphicFramePr>
            <a:graphicFrameLocks noGrp="1"/>
          </p:cNvGraphicFramePr>
          <p:nvPr>
            <p:ph sz="quarter" idx="10"/>
            <p:extLst>
              <p:ext uri="{D42A27DB-BD31-4B8C-83A1-F6EECF244321}">
                <p14:modId xmlns:p14="http://schemas.microsoft.com/office/powerpoint/2010/main" val="2387888467"/>
              </p:ext>
            </p:extLst>
          </p:nvPr>
        </p:nvGraphicFramePr>
        <p:xfrm>
          <a:off x="1262250" y="2256783"/>
          <a:ext cx="9667500" cy="3384333"/>
        </p:xfrm>
        <a:graphic>
          <a:graphicData uri="http://schemas.openxmlformats.org/drawingml/2006/table">
            <a:tbl>
              <a:tblPr firstRow="1" firstCol="1" bandRow="1">
                <a:tableStyleId>{5940675A-B579-460E-94D1-54222C63F5DA}</a:tableStyleId>
              </a:tblPr>
              <a:tblGrid>
                <a:gridCol w="1611325">
                  <a:extLst>
                    <a:ext uri="{9D8B030D-6E8A-4147-A177-3AD203B41FA5}">
                      <a16:colId xmlns:a16="http://schemas.microsoft.com/office/drawing/2014/main" val="3103318211"/>
                    </a:ext>
                  </a:extLst>
                </a:gridCol>
                <a:gridCol w="1704669">
                  <a:extLst>
                    <a:ext uri="{9D8B030D-6E8A-4147-A177-3AD203B41FA5}">
                      <a16:colId xmlns:a16="http://schemas.microsoft.com/office/drawing/2014/main" val="3024208294"/>
                    </a:ext>
                  </a:extLst>
                </a:gridCol>
                <a:gridCol w="1280553">
                  <a:extLst>
                    <a:ext uri="{9D8B030D-6E8A-4147-A177-3AD203B41FA5}">
                      <a16:colId xmlns:a16="http://schemas.microsoft.com/office/drawing/2014/main" val="2399836400"/>
                    </a:ext>
                  </a:extLst>
                </a:gridCol>
                <a:gridCol w="325936">
                  <a:extLst>
                    <a:ext uri="{9D8B030D-6E8A-4147-A177-3AD203B41FA5}">
                      <a16:colId xmlns:a16="http://schemas.microsoft.com/office/drawing/2014/main" val="2023278245"/>
                    </a:ext>
                  </a:extLst>
                </a:gridCol>
                <a:gridCol w="1773188">
                  <a:extLst>
                    <a:ext uri="{9D8B030D-6E8A-4147-A177-3AD203B41FA5}">
                      <a16:colId xmlns:a16="http://schemas.microsoft.com/office/drawing/2014/main" val="130535795"/>
                    </a:ext>
                  </a:extLst>
                </a:gridCol>
                <a:gridCol w="1704669">
                  <a:extLst>
                    <a:ext uri="{9D8B030D-6E8A-4147-A177-3AD203B41FA5}">
                      <a16:colId xmlns:a16="http://schemas.microsoft.com/office/drawing/2014/main" val="837360332"/>
                    </a:ext>
                  </a:extLst>
                </a:gridCol>
                <a:gridCol w="1267160">
                  <a:extLst>
                    <a:ext uri="{9D8B030D-6E8A-4147-A177-3AD203B41FA5}">
                      <a16:colId xmlns:a16="http://schemas.microsoft.com/office/drawing/2014/main" val="3617502021"/>
                    </a:ext>
                  </a:extLst>
                </a:gridCol>
              </a:tblGrid>
              <a:tr h="234852">
                <a:tc>
                  <a:txBody>
                    <a:bodyPr/>
                    <a:lstStyle/>
                    <a:p>
                      <a:pPr marL="0" marR="22225"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District </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solidFill>
                      <a:srgbClr val="FF0000"/>
                    </a:solidFill>
                  </a:tcPr>
                </a:tc>
                <a:tc>
                  <a:txBody>
                    <a:bodyPr/>
                    <a:lstStyle/>
                    <a:p>
                      <a:pPr marL="15240" marR="5080"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 Within 45 Day Timeline</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solidFill>
                      <a:srgbClr val="FF0000"/>
                    </a:solidFill>
                  </a:tcPr>
                </a:tc>
                <a:tc>
                  <a:txBody>
                    <a:bodyPr/>
                    <a:lstStyle/>
                    <a:p>
                      <a:pPr marL="10160" marR="635"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Met State Target? </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lnR w="12700" cap="flat" cmpd="sng" algn="ctr">
                      <a:solidFill>
                        <a:schemeClr val="tx1"/>
                      </a:solidFill>
                      <a:prstDash val="solid"/>
                      <a:round/>
                      <a:headEnd type="none" w="med" len="med"/>
                      <a:tailEnd type="none" w="med" len="med"/>
                    </a:lnR>
                    <a:solidFill>
                      <a:srgbClr val="FF0000"/>
                    </a:solidFill>
                  </a:tcPr>
                </a:tc>
                <a:tc>
                  <a:txBody>
                    <a:bodyPr/>
                    <a:lstStyle/>
                    <a:p>
                      <a:endParaRPr lang="en-US" dirty="0"/>
                    </a:p>
                  </a:txBody>
                  <a:tcPr marL="60403" marR="41209" marT="35000" marB="169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22225"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District </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lnL w="12700" cap="flat" cmpd="sng" algn="ctr">
                      <a:solidFill>
                        <a:schemeClr val="tx1"/>
                      </a:solidFill>
                      <a:prstDash val="solid"/>
                      <a:round/>
                      <a:headEnd type="none" w="med" len="med"/>
                      <a:tailEnd type="none" w="med" len="med"/>
                    </a:lnL>
                    <a:solidFill>
                      <a:srgbClr val="FF0000"/>
                    </a:solidFill>
                  </a:tcPr>
                </a:tc>
                <a:tc>
                  <a:txBody>
                    <a:bodyPr/>
                    <a:lstStyle/>
                    <a:p>
                      <a:pPr marL="15240" marR="5080"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 Within 45 Day Timeline</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solidFill>
                      <a:srgbClr val="FF0000"/>
                    </a:solidFill>
                  </a:tcPr>
                </a:tc>
                <a:tc>
                  <a:txBody>
                    <a:bodyPr/>
                    <a:lstStyle/>
                    <a:p>
                      <a:pPr marL="10160" marR="635"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Met State Target? </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solidFill>
                      <a:srgbClr val="FF0000"/>
                    </a:solidFill>
                  </a:tcPr>
                </a:tc>
                <a:extLst>
                  <a:ext uri="{0D108BD9-81ED-4DB2-BD59-A6C34878D82A}">
                    <a16:rowId xmlns:a16="http://schemas.microsoft.com/office/drawing/2014/main" val="1509150466"/>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Rome (1-1)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21590" marR="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99.1% </a:t>
                      </a:r>
                    </a:p>
                  </a:txBody>
                  <a:tcPr marL="0" marR="22225" marT="30480" marB="190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endParaRPr lang="en-US" dirty="0"/>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Dublin (5-1)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20955" marR="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84.0% </a:t>
                      </a:r>
                    </a:p>
                  </a:txBody>
                  <a:tcPr marL="0" marR="22225" marT="30480" marB="190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1545133482"/>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Dalton (1-2)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20955" marR="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98.9% </a:t>
                      </a:r>
                    </a:p>
                  </a:txBody>
                  <a:tcPr marL="0" marR="22225" marT="30480" marB="190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endParaRPr lang="en-US" dirty="0"/>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Macon (5-2)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20955" marR="0" algn="ctr">
                        <a:lnSpc>
                          <a:spcPct val="107000"/>
                        </a:lnSpc>
                        <a:spcBef>
                          <a:spcPts val="0"/>
                        </a:spcBef>
                        <a:spcAft>
                          <a:spcPts val="0"/>
                        </a:spcAft>
                      </a:pPr>
                      <a:r>
                        <a:rPr lang="en-US" sz="1800">
                          <a:solidFill>
                            <a:srgbClr val="000000"/>
                          </a:solidFill>
                          <a:effectLst/>
                          <a:latin typeface="Segoe UI" panose="020B0502040204020203" pitchFamily="34" charset="0"/>
                          <a:ea typeface="Calibri" panose="020F0502020204030204" pitchFamily="34" charset="0"/>
                          <a:cs typeface="Segoe UI" panose="020B0502040204020203" pitchFamily="34" charset="0"/>
                        </a:rPr>
                        <a:t>89.9% </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0" marR="22225" marT="30480" marB="190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4029451933"/>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Gainesville (2)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21590" marR="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98.6% </a:t>
                      </a:r>
                    </a:p>
                  </a:txBody>
                  <a:tcPr marL="0" marR="22225" marT="30480" marB="190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Augusta (6)</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20955" marR="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85.0% </a:t>
                      </a:r>
                    </a:p>
                  </a:txBody>
                  <a:tcPr marL="0" marR="22225" marT="30480" marB="190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593794509"/>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Cobb (3-1)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20955" marR="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72.8% </a:t>
                      </a:r>
                    </a:p>
                  </a:txBody>
                  <a:tcPr marL="0" marR="22225" marT="30480" marB="190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pPr marL="10160" marR="635" algn="ctr">
                        <a:lnSpc>
                          <a:spcPct val="107000"/>
                        </a:lnSpc>
                        <a:spcBef>
                          <a:spcPts val="0"/>
                        </a:spcBef>
                        <a:spcAft>
                          <a:spcPts val="0"/>
                        </a:spcAft>
                      </a:pP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Columbus (7)</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21590" marR="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98.1% </a:t>
                      </a:r>
                    </a:p>
                  </a:txBody>
                  <a:tcPr marL="0" marR="22225" marT="30480" marB="190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1982299100"/>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Fulton (3-2)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21590" marR="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97.6% </a:t>
                      </a:r>
                    </a:p>
                  </a:txBody>
                  <a:tcPr marL="0" marR="22225" marT="30480" marB="190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Valdosta (8-1)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21590" marR="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98.8% </a:t>
                      </a:r>
                    </a:p>
                  </a:txBody>
                  <a:tcPr marL="0" marR="22225" marT="30480" marB="190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507979813"/>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Clayton (3-3)</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20955" marR="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90.9% </a:t>
                      </a:r>
                    </a:p>
                  </a:txBody>
                  <a:tcPr marL="0" marR="22225" marT="30480" marB="190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Albany (8-2)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21590" marR="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97.9% </a:t>
                      </a:r>
                    </a:p>
                  </a:txBody>
                  <a:tcPr marL="0" marR="22225" marT="30480" marB="1905"/>
                </a:tc>
                <a:tc>
                  <a:txBody>
                    <a:bodyPr/>
                    <a:lstStyle/>
                    <a:p>
                      <a:pPr marL="0" marR="22860" algn="ctr">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Not Met </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2613472707"/>
                  </a:ext>
                </a:extLst>
              </a:tr>
              <a:tr h="207258">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Gwinnett (3-4)</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20955" marR="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94.6% </a:t>
                      </a:r>
                    </a:p>
                  </a:txBody>
                  <a:tcPr marL="0" marR="22225" marT="30480" marB="1905" anchor="b"/>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Coastal (9-1)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20955" marR="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77.7% </a:t>
                      </a:r>
                    </a:p>
                  </a:txBody>
                  <a:tcPr marL="0" marR="22225" marT="30480" marB="190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1327550054"/>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DeKalb (3-4)</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20955" marR="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97.3% </a:t>
                      </a:r>
                    </a:p>
                  </a:txBody>
                  <a:tcPr marL="0" marR="22225" marT="30480" marB="190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Waycross (9-2)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20955" marR="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98.6% </a:t>
                      </a:r>
                    </a:p>
                  </a:txBody>
                  <a:tcPr marL="0" marR="22225" marT="30480" marB="190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4282216793"/>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LaGrange (4)</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20955" marR="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92.7% </a:t>
                      </a:r>
                    </a:p>
                  </a:txBody>
                  <a:tcPr marL="0" marR="22225" marT="30480" marB="190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Athens (10)</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20955" marR="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96.0% </a:t>
                      </a:r>
                    </a:p>
                  </a:txBody>
                  <a:tcPr marL="0" marR="22225" marT="30480" marB="190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1137995111"/>
                  </a:ext>
                </a:extLst>
              </a:tr>
            </a:tbl>
          </a:graphicData>
        </a:graphic>
      </p:graphicFrame>
      <p:sp>
        <p:nvSpPr>
          <p:cNvPr id="3" name="Title 2">
            <a:extLst>
              <a:ext uri="{FF2B5EF4-FFF2-40B4-BE49-F238E27FC236}">
                <a16:creationId xmlns:a16="http://schemas.microsoft.com/office/drawing/2014/main" id="{080B43E6-7CF8-1E96-AB35-FEABC19B356B}"/>
              </a:ext>
            </a:extLst>
          </p:cNvPr>
          <p:cNvSpPr>
            <a:spLocks noGrp="1"/>
          </p:cNvSpPr>
          <p:nvPr>
            <p:ph type="title"/>
          </p:nvPr>
        </p:nvSpPr>
        <p:spPr/>
        <p:txBody>
          <a:bodyPr/>
          <a:lstStyle/>
          <a:p>
            <a:r>
              <a:rPr lang="en-US" dirty="0"/>
              <a:t>Indicator 7: 45-Day Timeline</a:t>
            </a:r>
          </a:p>
        </p:txBody>
      </p:sp>
      <p:graphicFrame>
        <p:nvGraphicFramePr>
          <p:cNvPr id="10" name="Table 10">
            <a:extLst>
              <a:ext uri="{FF2B5EF4-FFF2-40B4-BE49-F238E27FC236}">
                <a16:creationId xmlns:a16="http://schemas.microsoft.com/office/drawing/2014/main" id="{4CA98B0C-68FD-0DB0-D8CC-C542DA5A33F9}"/>
              </a:ext>
            </a:extLst>
          </p:cNvPr>
          <p:cNvGraphicFramePr>
            <a:graphicFrameLocks noGrp="1"/>
          </p:cNvGraphicFramePr>
          <p:nvPr>
            <p:extLst>
              <p:ext uri="{D42A27DB-BD31-4B8C-83A1-F6EECF244321}">
                <p14:modId xmlns:p14="http://schemas.microsoft.com/office/powerpoint/2010/main" val="2752449233"/>
              </p:ext>
            </p:extLst>
          </p:nvPr>
        </p:nvGraphicFramePr>
        <p:xfrm>
          <a:off x="563316" y="1474914"/>
          <a:ext cx="11065368" cy="701040"/>
        </p:xfrm>
        <a:graphic>
          <a:graphicData uri="http://schemas.openxmlformats.org/drawingml/2006/table">
            <a:tbl>
              <a:tblPr firstRow="1" bandRow="1">
                <a:tableStyleId>{9D7B26C5-4107-4FEC-AEDC-1716B250A1EF}</a:tableStyleId>
              </a:tblPr>
              <a:tblGrid>
                <a:gridCol w="11065368">
                  <a:extLst>
                    <a:ext uri="{9D8B030D-6E8A-4147-A177-3AD203B41FA5}">
                      <a16:colId xmlns:a16="http://schemas.microsoft.com/office/drawing/2014/main" val="2657934586"/>
                    </a:ext>
                  </a:extLst>
                </a:gridCol>
              </a:tblGrid>
              <a:tr h="5843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Segoe UI" panose="020B0502040204020203" pitchFamily="34" charset="0"/>
                          <a:cs typeface="Segoe UI" panose="020B0502040204020203" pitchFamily="34" charset="0"/>
                        </a:rPr>
                        <a:t>Percent of infants and toddlers with IFSPs for whom an evaluation and assessment and an initial IFSP meeting were conducted within Part C’s 45-day timeline (State Target = 100%)</a:t>
                      </a:r>
                    </a:p>
                  </a:txBody>
                  <a:tcP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54172369"/>
                  </a:ext>
                </a:extLst>
              </a:tr>
            </a:tbl>
          </a:graphicData>
        </a:graphic>
      </p:graphicFrame>
      <p:sp>
        <p:nvSpPr>
          <p:cNvPr id="11" name="TextBox 10">
            <a:extLst>
              <a:ext uri="{FF2B5EF4-FFF2-40B4-BE49-F238E27FC236}">
                <a16:creationId xmlns:a16="http://schemas.microsoft.com/office/drawing/2014/main" id="{83CCDB99-6106-E4B9-8EA5-56525955C42C}"/>
              </a:ext>
            </a:extLst>
          </p:cNvPr>
          <p:cNvSpPr txBox="1"/>
          <p:nvPr/>
        </p:nvSpPr>
        <p:spPr>
          <a:xfrm>
            <a:off x="563316" y="5774012"/>
            <a:ext cx="11198715" cy="338554"/>
          </a:xfrm>
          <a:prstGeom prst="rect">
            <a:avLst/>
          </a:prstGeom>
          <a:noFill/>
        </p:spPr>
        <p:txBody>
          <a:bodyPr wrap="square" rtlCol="0">
            <a:spAutoFit/>
          </a:bodyPr>
          <a:lstStyle/>
          <a:p>
            <a:r>
              <a:rPr lang="en-US" sz="1600" dirty="0">
                <a:latin typeface="Segoe UI" panose="020B0502040204020203" pitchFamily="34" charset="0"/>
                <a:cs typeface="Segoe UI" panose="020B0502040204020203" pitchFamily="34" charset="0"/>
              </a:rPr>
              <a:t>*This indicator is addressed more fully in the </a:t>
            </a:r>
            <a:r>
              <a:rPr lang="en-US" sz="1600" b="1" dirty="0">
                <a:latin typeface="Segoe UI" panose="020B0502040204020203" pitchFamily="34" charset="0"/>
                <a:cs typeface="Segoe UI" panose="020B0502040204020203" pitchFamily="34" charset="0"/>
              </a:rPr>
              <a:t>Annual Performance Report (APR)</a:t>
            </a:r>
            <a:r>
              <a:rPr lang="en-US" sz="1600" dirty="0">
                <a:latin typeface="Segoe UI" panose="020B0502040204020203" pitchFamily="34" charset="0"/>
                <a:cs typeface="Segoe UI" panose="020B0502040204020203" pitchFamily="34" charset="0"/>
              </a:rPr>
              <a:t>.</a:t>
            </a:r>
            <a:endParaRPr lang="en-US" sz="16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1627125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5472827C-59F3-E809-B419-3649112819FE}"/>
              </a:ext>
            </a:extLst>
          </p:cNvPr>
          <p:cNvGraphicFramePr>
            <a:graphicFrameLocks noGrp="1"/>
          </p:cNvGraphicFramePr>
          <p:nvPr>
            <p:ph sz="quarter" idx="10"/>
            <p:extLst>
              <p:ext uri="{D42A27DB-BD31-4B8C-83A1-F6EECF244321}">
                <p14:modId xmlns:p14="http://schemas.microsoft.com/office/powerpoint/2010/main" val="1387338252"/>
              </p:ext>
            </p:extLst>
          </p:nvPr>
        </p:nvGraphicFramePr>
        <p:xfrm>
          <a:off x="1262250" y="2256783"/>
          <a:ext cx="9667500" cy="3420736"/>
        </p:xfrm>
        <a:graphic>
          <a:graphicData uri="http://schemas.openxmlformats.org/drawingml/2006/table">
            <a:tbl>
              <a:tblPr firstRow="1" firstCol="1" bandRow="1">
                <a:tableStyleId>{5940675A-B579-460E-94D1-54222C63F5DA}</a:tableStyleId>
              </a:tblPr>
              <a:tblGrid>
                <a:gridCol w="1611325">
                  <a:extLst>
                    <a:ext uri="{9D8B030D-6E8A-4147-A177-3AD203B41FA5}">
                      <a16:colId xmlns:a16="http://schemas.microsoft.com/office/drawing/2014/main" val="3103318211"/>
                    </a:ext>
                  </a:extLst>
                </a:gridCol>
                <a:gridCol w="1704669">
                  <a:extLst>
                    <a:ext uri="{9D8B030D-6E8A-4147-A177-3AD203B41FA5}">
                      <a16:colId xmlns:a16="http://schemas.microsoft.com/office/drawing/2014/main" val="3024208294"/>
                    </a:ext>
                  </a:extLst>
                </a:gridCol>
                <a:gridCol w="1280553">
                  <a:extLst>
                    <a:ext uri="{9D8B030D-6E8A-4147-A177-3AD203B41FA5}">
                      <a16:colId xmlns:a16="http://schemas.microsoft.com/office/drawing/2014/main" val="2399836400"/>
                    </a:ext>
                  </a:extLst>
                </a:gridCol>
                <a:gridCol w="325936">
                  <a:extLst>
                    <a:ext uri="{9D8B030D-6E8A-4147-A177-3AD203B41FA5}">
                      <a16:colId xmlns:a16="http://schemas.microsoft.com/office/drawing/2014/main" val="2023278245"/>
                    </a:ext>
                  </a:extLst>
                </a:gridCol>
                <a:gridCol w="1773188">
                  <a:extLst>
                    <a:ext uri="{9D8B030D-6E8A-4147-A177-3AD203B41FA5}">
                      <a16:colId xmlns:a16="http://schemas.microsoft.com/office/drawing/2014/main" val="130535795"/>
                    </a:ext>
                  </a:extLst>
                </a:gridCol>
                <a:gridCol w="1704669">
                  <a:extLst>
                    <a:ext uri="{9D8B030D-6E8A-4147-A177-3AD203B41FA5}">
                      <a16:colId xmlns:a16="http://schemas.microsoft.com/office/drawing/2014/main" val="837360332"/>
                    </a:ext>
                  </a:extLst>
                </a:gridCol>
                <a:gridCol w="1267160">
                  <a:extLst>
                    <a:ext uri="{9D8B030D-6E8A-4147-A177-3AD203B41FA5}">
                      <a16:colId xmlns:a16="http://schemas.microsoft.com/office/drawing/2014/main" val="3617502021"/>
                    </a:ext>
                  </a:extLst>
                </a:gridCol>
              </a:tblGrid>
              <a:tr h="234852">
                <a:tc>
                  <a:txBody>
                    <a:bodyPr/>
                    <a:lstStyle/>
                    <a:p>
                      <a:pPr marL="0" marR="22225"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District </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solidFill>
                      <a:srgbClr val="FF0000"/>
                    </a:solidFill>
                  </a:tcPr>
                </a:tc>
                <a:tc>
                  <a:txBody>
                    <a:bodyPr/>
                    <a:lstStyle/>
                    <a:p>
                      <a:pPr marL="15240" marR="5080"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 Timely</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solidFill>
                      <a:srgbClr val="FF0000"/>
                    </a:solidFill>
                  </a:tcPr>
                </a:tc>
                <a:tc>
                  <a:txBody>
                    <a:bodyPr/>
                    <a:lstStyle/>
                    <a:p>
                      <a:pPr marL="10160" marR="635"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Met State Target? </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lnR w="12700" cap="flat" cmpd="sng" algn="ctr">
                      <a:solidFill>
                        <a:schemeClr val="tx1"/>
                      </a:solidFill>
                      <a:prstDash val="solid"/>
                      <a:round/>
                      <a:headEnd type="none" w="med" len="med"/>
                      <a:tailEnd type="none" w="med" len="med"/>
                    </a:lnR>
                    <a:solidFill>
                      <a:srgbClr val="FF0000"/>
                    </a:solidFill>
                  </a:tcPr>
                </a:tc>
                <a:tc>
                  <a:txBody>
                    <a:bodyPr/>
                    <a:lstStyle/>
                    <a:p>
                      <a:endParaRPr lang="en-US" dirty="0"/>
                    </a:p>
                  </a:txBody>
                  <a:tcPr marL="60403" marR="41209" marT="35000" marB="169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22225"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District </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lnL w="12700" cap="flat" cmpd="sng" algn="ctr">
                      <a:solidFill>
                        <a:schemeClr val="tx1"/>
                      </a:solidFill>
                      <a:prstDash val="solid"/>
                      <a:round/>
                      <a:headEnd type="none" w="med" len="med"/>
                      <a:tailEnd type="none" w="med" len="med"/>
                    </a:lnL>
                    <a:solidFill>
                      <a:srgbClr val="FF0000"/>
                    </a:solidFill>
                  </a:tcPr>
                </a:tc>
                <a:tc>
                  <a:txBody>
                    <a:bodyPr/>
                    <a:lstStyle/>
                    <a:p>
                      <a:pPr marL="15240" marR="5080"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 Timely</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solidFill>
                      <a:srgbClr val="FF0000"/>
                    </a:solidFill>
                  </a:tcPr>
                </a:tc>
                <a:tc>
                  <a:txBody>
                    <a:bodyPr/>
                    <a:lstStyle/>
                    <a:p>
                      <a:pPr marL="10160" marR="635"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Met State Target? </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solidFill>
                      <a:srgbClr val="FF0000"/>
                    </a:solidFill>
                  </a:tcPr>
                </a:tc>
                <a:extLst>
                  <a:ext uri="{0D108BD9-81ED-4DB2-BD59-A6C34878D82A}">
                    <a16:rowId xmlns:a16="http://schemas.microsoft.com/office/drawing/2014/main" val="1509150466"/>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Rome (1-1)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127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97.7% </a:t>
                      </a:r>
                    </a:p>
                  </a:txBody>
                  <a:tcPr marL="67945" marR="66675" marT="38100" marB="317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endParaRPr lang="en-US" dirty="0"/>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Dublin (5-1)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127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70.0% </a:t>
                      </a:r>
                    </a:p>
                  </a:txBody>
                  <a:tcPr marL="67945" marR="66675" marT="38100" marB="317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1545133482"/>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Dalton (1-2)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254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96.9% </a:t>
                      </a:r>
                    </a:p>
                  </a:txBody>
                  <a:tcPr marL="67945" marR="66675" marT="38100" marB="317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endParaRPr lang="en-US" dirty="0"/>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Macon (5-2)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127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99.3% </a:t>
                      </a:r>
                    </a:p>
                  </a:txBody>
                  <a:tcPr marL="67945" marR="66675" marT="38100" marB="317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4029451933"/>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Gainesville (2)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127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96.4% </a:t>
                      </a:r>
                    </a:p>
                  </a:txBody>
                  <a:tcPr marL="67945" marR="66675" marT="38100" marB="317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Augusta (6)</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254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86.9% </a:t>
                      </a:r>
                    </a:p>
                  </a:txBody>
                  <a:tcPr marL="67945" marR="66675" marT="38100" marB="317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593794509"/>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Cobb (3-1)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127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97.7% </a:t>
                      </a:r>
                    </a:p>
                  </a:txBody>
                  <a:tcPr marL="67945" marR="66675" marT="38100" marB="317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pPr marL="10160" marR="635" algn="ctr">
                        <a:lnSpc>
                          <a:spcPct val="107000"/>
                        </a:lnSpc>
                        <a:spcBef>
                          <a:spcPts val="0"/>
                        </a:spcBef>
                        <a:spcAft>
                          <a:spcPts val="0"/>
                        </a:spcAft>
                      </a:pP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Columbus (7)</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127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100% </a:t>
                      </a:r>
                    </a:p>
                  </a:txBody>
                  <a:tcPr marL="67945" marR="66675" marT="38100" marB="317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1982299100"/>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Fulton (3-2)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254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96.1% </a:t>
                      </a:r>
                    </a:p>
                  </a:txBody>
                  <a:tcPr marL="67945" marR="66675" marT="38100" marB="317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Valdosta (8-1)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127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95.4% </a:t>
                      </a:r>
                    </a:p>
                  </a:txBody>
                  <a:tcPr marL="67945" marR="66675" marT="38100" marB="317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507979813"/>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Clayton (3-3)</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254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100% </a:t>
                      </a:r>
                    </a:p>
                  </a:txBody>
                  <a:tcPr marL="67945" marR="66675" marT="38100" marB="317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Albany (8-2)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254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100% </a:t>
                      </a:r>
                    </a:p>
                  </a:txBody>
                  <a:tcPr marL="67945" marR="66675" marT="38100" marB="3175"/>
                </a:tc>
                <a:tc>
                  <a:txBody>
                    <a:bodyPr/>
                    <a:lstStyle/>
                    <a:p>
                      <a:pPr marL="0" marR="22860" algn="ctr">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 Met </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2613472707"/>
                  </a:ext>
                </a:extLst>
              </a:tr>
              <a:tr h="207258">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Gwinnett (3-4)</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127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99.3% </a:t>
                      </a:r>
                    </a:p>
                  </a:txBody>
                  <a:tcPr marL="67945" marR="66675" marT="38100" marB="317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Coastal (9-1)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127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98.8% </a:t>
                      </a:r>
                    </a:p>
                  </a:txBody>
                  <a:tcPr marL="67945" marR="66675" marT="38100" marB="317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1327550054"/>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DeKalb (3-4)</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127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98.1% </a:t>
                      </a:r>
                    </a:p>
                  </a:txBody>
                  <a:tcPr marL="67945" marR="66675" marT="38100" marB="317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Waycross (9-2)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127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100% </a:t>
                      </a:r>
                    </a:p>
                  </a:txBody>
                  <a:tcPr marL="67945" marR="66675" marT="38100" marB="317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4282216793"/>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LaGrange (4)</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127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97.1% </a:t>
                      </a:r>
                    </a:p>
                  </a:txBody>
                  <a:tcPr marL="67945" marR="66675" marT="38100" marB="317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Athens (10)</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254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97.5% </a:t>
                      </a:r>
                    </a:p>
                  </a:txBody>
                  <a:tcPr marL="67945" marR="66675" marT="38100" marB="317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1137995111"/>
                  </a:ext>
                </a:extLst>
              </a:tr>
            </a:tbl>
          </a:graphicData>
        </a:graphic>
      </p:graphicFrame>
      <p:sp>
        <p:nvSpPr>
          <p:cNvPr id="3" name="Title 2">
            <a:extLst>
              <a:ext uri="{FF2B5EF4-FFF2-40B4-BE49-F238E27FC236}">
                <a16:creationId xmlns:a16="http://schemas.microsoft.com/office/drawing/2014/main" id="{080B43E6-7CF8-1E96-AB35-FEABC19B356B}"/>
              </a:ext>
            </a:extLst>
          </p:cNvPr>
          <p:cNvSpPr>
            <a:spLocks noGrp="1"/>
          </p:cNvSpPr>
          <p:nvPr>
            <p:ph type="title"/>
          </p:nvPr>
        </p:nvSpPr>
        <p:spPr/>
        <p:txBody>
          <a:bodyPr/>
          <a:lstStyle/>
          <a:p>
            <a:r>
              <a:rPr lang="en-US" dirty="0"/>
              <a:t>Indicator 8: Early Childhood Transition</a:t>
            </a:r>
          </a:p>
        </p:txBody>
      </p:sp>
      <p:graphicFrame>
        <p:nvGraphicFramePr>
          <p:cNvPr id="10" name="Table 10">
            <a:extLst>
              <a:ext uri="{FF2B5EF4-FFF2-40B4-BE49-F238E27FC236}">
                <a16:creationId xmlns:a16="http://schemas.microsoft.com/office/drawing/2014/main" id="{4CA98B0C-68FD-0DB0-D8CC-C542DA5A33F9}"/>
              </a:ext>
            </a:extLst>
          </p:cNvPr>
          <p:cNvGraphicFramePr>
            <a:graphicFrameLocks noGrp="1"/>
          </p:cNvGraphicFramePr>
          <p:nvPr>
            <p:extLst>
              <p:ext uri="{D42A27DB-BD31-4B8C-83A1-F6EECF244321}">
                <p14:modId xmlns:p14="http://schemas.microsoft.com/office/powerpoint/2010/main" val="2655614312"/>
              </p:ext>
            </p:extLst>
          </p:nvPr>
        </p:nvGraphicFramePr>
        <p:xfrm>
          <a:off x="2431256" y="1474914"/>
          <a:ext cx="7329487" cy="701040"/>
        </p:xfrm>
        <a:graphic>
          <a:graphicData uri="http://schemas.openxmlformats.org/drawingml/2006/table">
            <a:tbl>
              <a:tblPr firstRow="1" bandRow="1">
                <a:tableStyleId>{9D7B26C5-4107-4FEC-AEDC-1716B250A1EF}</a:tableStyleId>
              </a:tblPr>
              <a:tblGrid>
                <a:gridCol w="7329487">
                  <a:extLst>
                    <a:ext uri="{9D8B030D-6E8A-4147-A177-3AD203B41FA5}">
                      <a16:colId xmlns:a16="http://schemas.microsoft.com/office/drawing/2014/main" val="2657934586"/>
                    </a:ext>
                  </a:extLst>
                </a:gridCol>
              </a:tblGrid>
              <a:tr h="5843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Segoe UI" panose="020B0502040204020203" pitchFamily="34" charset="0"/>
                          <a:cs typeface="Segoe UI" panose="020B0502040204020203" pitchFamily="34" charset="0"/>
                        </a:rPr>
                        <a:t>A: Percent of children exiting Part C that received timely* transition steps and services (State Target = 100%)</a:t>
                      </a:r>
                    </a:p>
                  </a:txBody>
                  <a:tcP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54172369"/>
                  </a:ext>
                </a:extLst>
              </a:tr>
            </a:tbl>
          </a:graphicData>
        </a:graphic>
      </p:graphicFrame>
      <p:sp>
        <p:nvSpPr>
          <p:cNvPr id="11" name="TextBox 10">
            <a:extLst>
              <a:ext uri="{FF2B5EF4-FFF2-40B4-BE49-F238E27FC236}">
                <a16:creationId xmlns:a16="http://schemas.microsoft.com/office/drawing/2014/main" id="{83CCDB99-6106-E4B9-8EA5-56525955C42C}"/>
              </a:ext>
            </a:extLst>
          </p:cNvPr>
          <p:cNvSpPr txBox="1"/>
          <p:nvPr/>
        </p:nvSpPr>
        <p:spPr>
          <a:xfrm>
            <a:off x="509592" y="5688431"/>
            <a:ext cx="11198715" cy="584775"/>
          </a:xfrm>
          <a:prstGeom prst="rect">
            <a:avLst/>
          </a:prstGeom>
          <a:noFill/>
        </p:spPr>
        <p:txBody>
          <a:bodyPr wrap="square" rtlCol="0">
            <a:spAutoFit/>
          </a:bodyPr>
          <a:lstStyle/>
          <a:p>
            <a:r>
              <a:rPr lang="en-US" sz="1600" dirty="0"/>
              <a:t>*Timely: Developed an IFSP with transition steps and services at least 9 months prior to the toddler’s third birthday.</a:t>
            </a:r>
            <a:endParaRPr lang="en-US" sz="1600" b="1" dirty="0"/>
          </a:p>
          <a:p>
            <a:r>
              <a:rPr lang="en-US" sz="1600" dirty="0"/>
              <a:t>This indicator is addressed more fully in the Annual Performance Report (APR).</a:t>
            </a:r>
          </a:p>
        </p:txBody>
      </p:sp>
    </p:spTree>
    <p:extLst>
      <p:ext uri="{BB962C8B-B14F-4D97-AF65-F5344CB8AC3E}">
        <p14:creationId xmlns:p14="http://schemas.microsoft.com/office/powerpoint/2010/main" val="23745731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5472827C-59F3-E809-B419-3649112819FE}"/>
              </a:ext>
            </a:extLst>
          </p:cNvPr>
          <p:cNvGraphicFramePr>
            <a:graphicFrameLocks noGrp="1"/>
          </p:cNvGraphicFramePr>
          <p:nvPr>
            <p:ph sz="quarter" idx="10"/>
            <p:extLst>
              <p:ext uri="{D42A27DB-BD31-4B8C-83A1-F6EECF244321}">
                <p14:modId xmlns:p14="http://schemas.microsoft.com/office/powerpoint/2010/main" val="843673360"/>
              </p:ext>
            </p:extLst>
          </p:nvPr>
        </p:nvGraphicFramePr>
        <p:xfrm>
          <a:off x="1262250" y="2256783"/>
          <a:ext cx="9667500" cy="3420736"/>
        </p:xfrm>
        <a:graphic>
          <a:graphicData uri="http://schemas.openxmlformats.org/drawingml/2006/table">
            <a:tbl>
              <a:tblPr firstRow="1" firstCol="1" bandRow="1">
                <a:tableStyleId>{5940675A-B579-460E-94D1-54222C63F5DA}</a:tableStyleId>
              </a:tblPr>
              <a:tblGrid>
                <a:gridCol w="1611325">
                  <a:extLst>
                    <a:ext uri="{9D8B030D-6E8A-4147-A177-3AD203B41FA5}">
                      <a16:colId xmlns:a16="http://schemas.microsoft.com/office/drawing/2014/main" val="3103318211"/>
                    </a:ext>
                  </a:extLst>
                </a:gridCol>
                <a:gridCol w="1704669">
                  <a:extLst>
                    <a:ext uri="{9D8B030D-6E8A-4147-A177-3AD203B41FA5}">
                      <a16:colId xmlns:a16="http://schemas.microsoft.com/office/drawing/2014/main" val="3024208294"/>
                    </a:ext>
                  </a:extLst>
                </a:gridCol>
                <a:gridCol w="1280553">
                  <a:extLst>
                    <a:ext uri="{9D8B030D-6E8A-4147-A177-3AD203B41FA5}">
                      <a16:colId xmlns:a16="http://schemas.microsoft.com/office/drawing/2014/main" val="2399836400"/>
                    </a:ext>
                  </a:extLst>
                </a:gridCol>
                <a:gridCol w="325936">
                  <a:extLst>
                    <a:ext uri="{9D8B030D-6E8A-4147-A177-3AD203B41FA5}">
                      <a16:colId xmlns:a16="http://schemas.microsoft.com/office/drawing/2014/main" val="2023278245"/>
                    </a:ext>
                  </a:extLst>
                </a:gridCol>
                <a:gridCol w="1773188">
                  <a:extLst>
                    <a:ext uri="{9D8B030D-6E8A-4147-A177-3AD203B41FA5}">
                      <a16:colId xmlns:a16="http://schemas.microsoft.com/office/drawing/2014/main" val="130535795"/>
                    </a:ext>
                  </a:extLst>
                </a:gridCol>
                <a:gridCol w="1704669">
                  <a:extLst>
                    <a:ext uri="{9D8B030D-6E8A-4147-A177-3AD203B41FA5}">
                      <a16:colId xmlns:a16="http://schemas.microsoft.com/office/drawing/2014/main" val="837360332"/>
                    </a:ext>
                  </a:extLst>
                </a:gridCol>
                <a:gridCol w="1267160">
                  <a:extLst>
                    <a:ext uri="{9D8B030D-6E8A-4147-A177-3AD203B41FA5}">
                      <a16:colId xmlns:a16="http://schemas.microsoft.com/office/drawing/2014/main" val="3617502021"/>
                    </a:ext>
                  </a:extLst>
                </a:gridCol>
              </a:tblGrid>
              <a:tr h="234852">
                <a:tc>
                  <a:txBody>
                    <a:bodyPr/>
                    <a:lstStyle/>
                    <a:p>
                      <a:pPr marL="0" marR="22225"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District </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solidFill>
                      <a:srgbClr val="FF0000"/>
                    </a:solidFill>
                  </a:tcPr>
                </a:tc>
                <a:tc>
                  <a:txBody>
                    <a:bodyPr/>
                    <a:lstStyle/>
                    <a:p>
                      <a:pPr marL="15240" marR="5080"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 Timely</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solidFill>
                      <a:srgbClr val="FF0000"/>
                    </a:solidFill>
                  </a:tcPr>
                </a:tc>
                <a:tc>
                  <a:txBody>
                    <a:bodyPr/>
                    <a:lstStyle/>
                    <a:p>
                      <a:pPr marL="10160" marR="635"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Met State Target? </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lnR w="12700" cap="flat" cmpd="sng" algn="ctr">
                      <a:solidFill>
                        <a:schemeClr val="tx1"/>
                      </a:solidFill>
                      <a:prstDash val="solid"/>
                      <a:round/>
                      <a:headEnd type="none" w="med" len="med"/>
                      <a:tailEnd type="none" w="med" len="med"/>
                    </a:lnR>
                    <a:solidFill>
                      <a:srgbClr val="FF0000"/>
                    </a:solidFill>
                  </a:tcPr>
                </a:tc>
                <a:tc>
                  <a:txBody>
                    <a:bodyPr/>
                    <a:lstStyle/>
                    <a:p>
                      <a:endParaRPr lang="en-US" dirty="0"/>
                    </a:p>
                  </a:txBody>
                  <a:tcPr marL="60403" marR="41209" marT="35000" marB="169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22225"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District </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lnL w="12700" cap="flat" cmpd="sng" algn="ctr">
                      <a:solidFill>
                        <a:schemeClr val="tx1"/>
                      </a:solidFill>
                      <a:prstDash val="solid"/>
                      <a:round/>
                      <a:headEnd type="none" w="med" len="med"/>
                      <a:tailEnd type="none" w="med" len="med"/>
                    </a:lnL>
                    <a:solidFill>
                      <a:srgbClr val="FF0000"/>
                    </a:solidFill>
                  </a:tcPr>
                </a:tc>
                <a:tc>
                  <a:txBody>
                    <a:bodyPr/>
                    <a:lstStyle/>
                    <a:p>
                      <a:pPr marL="15240" marR="5080"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 Timely</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solidFill>
                      <a:srgbClr val="FF0000"/>
                    </a:solidFill>
                  </a:tcPr>
                </a:tc>
                <a:tc>
                  <a:txBody>
                    <a:bodyPr/>
                    <a:lstStyle/>
                    <a:p>
                      <a:pPr marL="10160" marR="635"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Met State Target? </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solidFill>
                      <a:srgbClr val="FF0000"/>
                    </a:solidFill>
                  </a:tcPr>
                </a:tc>
                <a:extLst>
                  <a:ext uri="{0D108BD9-81ED-4DB2-BD59-A6C34878D82A}">
                    <a16:rowId xmlns:a16="http://schemas.microsoft.com/office/drawing/2014/main" val="1509150466"/>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Rome (1-1)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127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100% </a:t>
                      </a:r>
                    </a:p>
                  </a:txBody>
                  <a:tcPr marL="67945" marR="66675" marT="38100" marB="317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endParaRPr lang="en-US" dirty="0"/>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Dublin (5-1)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127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100% </a:t>
                      </a:r>
                    </a:p>
                  </a:txBody>
                  <a:tcPr marL="67945" marR="66675" marT="38100" marB="317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1545133482"/>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Dalton (1-2)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127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100% </a:t>
                      </a:r>
                    </a:p>
                  </a:txBody>
                  <a:tcPr marL="67945" marR="66675" marT="38100" marB="317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endParaRPr lang="en-US" dirty="0"/>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Macon (5-2)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127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100% </a:t>
                      </a:r>
                    </a:p>
                  </a:txBody>
                  <a:tcPr marL="67945" marR="66675" marT="38100" marB="317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4029451933"/>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Gainesville (2)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127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100% </a:t>
                      </a:r>
                    </a:p>
                  </a:txBody>
                  <a:tcPr marL="67945" marR="66675" marT="38100" marB="317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Augusta (6)</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127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100% </a:t>
                      </a:r>
                    </a:p>
                  </a:txBody>
                  <a:tcPr marL="67945" marR="66675" marT="38100" marB="317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593794509"/>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Cobb (3-1)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127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100% </a:t>
                      </a:r>
                    </a:p>
                  </a:txBody>
                  <a:tcPr marL="67945" marR="66675" marT="38100" marB="317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pPr marL="10160" marR="635" algn="ctr">
                        <a:lnSpc>
                          <a:spcPct val="107000"/>
                        </a:lnSpc>
                        <a:spcBef>
                          <a:spcPts val="0"/>
                        </a:spcBef>
                        <a:spcAft>
                          <a:spcPts val="0"/>
                        </a:spcAft>
                      </a:pP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Columbus (7)</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127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100% </a:t>
                      </a:r>
                    </a:p>
                  </a:txBody>
                  <a:tcPr marL="67945" marR="66675" marT="38100" marB="317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1982299100"/>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Fulton (3-2)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127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100% </a:t>
                      </a:r>
                    </a:p>
                  </a:txBody>
                  <a:tcPr marL="67945" marR="66675" marT="38100" marB="317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Valdosta (8-1)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127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100% </a:t>
                      </a:r>
                    </a:p>
                  </a:txBody>
                  <a:tcPr marL="67945" marR="66675" marT="38100" marB="317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507979813"/>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Clayton (3-3)</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127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100% </a:t>
                      </a:r>
                    </a:p>
                  </a:txBody>
                  <a:tcPr marL="67945" marR="66675" marT="38100" marB="317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Albany (8-2)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254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100% </a:t>
                      </a:r>
                    </a:p>
                  </a:txBody>
                  <a:tcPr marL="67945" marR="66675" marT="38100" marB="3175"/>
                </a:tc>
                <a:tc>
                  <a:txBody>
                    <a:bodyPr/>
                    <a:lstStyle/>
                    <a:p>
                      <a:pPr marL="0" marR="22860" algn="ctr">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 Met </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2613472707"/>
                  </a:ext>
                </a:extLst>
              </a:tr>
              <a:tr h="207258">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Gwinnett (3-4)</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127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100% </a:t>
                      </a:r>
                    </a:p>
                  </a:txBody>
                  <a:tcPr marL="67945" marR="66675" marT="38100" marB="317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Coastal (9-1)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127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100% </a:t>
                      </a:r>
                    </a:p>
                  </a:txBody>
                  <a:tcPr marL="67945" marR="66675" marT="38100" marB="317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1327550054"/>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DeKalb (3-4)</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127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100% </a:t>
                      </a:r>
                    </a:p>
                  </a:txBody>
                  <a:tcPr marL="67945" marR="66675" marT="38100" marB="317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Waycross (9-2)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127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100% </a:t>
                      </a:r>
                    </a:p>
                  </a:txBody>
                  <a:tcPr marL="67945" marR="66675" marT="38100" marB="317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4282216793"/>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LaGrange (4)</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127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100% </a:t>
                      </a:r>
                    </a:p>
                  </a:txBody>
                  <a:tcPr marL="67945" marR="66675" marT="38100" marB="317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Athens (10)</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127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100% </a:t>
                      </a:r>
                    </a:p>
                  </a:txBody>
                  <a:tcPr marL="67945" marR="66675" marT="38100" marB="317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1137995111"/>
                  </a:ext>
                </a:extLst>
              </a:tr>
            </a:tbl>
          </a:graphicData>
        </a:graphic>
      </p:graphicFrame>
      <p:sp>
        <p:nvSpPr>
          <p:cNvPr id="3" name="Title 2">
            <a:extLst>
              <a:ext uri="{FF2B5EF4-FFF2-40B4-BE49-F238E27FC236}">
                <a16:creationId xmlns:a16="http://schemas.microsoft.com/office/drawing/2014/main" id="{080B43E6-7CF8-1E96-AB35-FEABC19B356B}"/>
              </a:ext>
            </a:extLst>
          </p:cNvPr>
          <p:cNvSpPr>
            <a:spLocks noGrp="1"/>
          </p:cNvSpPr>
          <p:nvPr>
            <p:ph type="title"/>
          </p:nvPr>
        </p:nvSpPr>
        <p:spPr/>
        <p:txBody>
          <a:bodyPr/>
          <a:lstStyle/>
          <a:p>
            <a:r>
              <a:rPr lang="en-US" dirty="0"/>
              <a:t>Indicator 8: Early Childhood Transition</a:t>
            </a:r>
          </a:p>
        </p:txBody>
      </p:sp>
      <p:graphicFrame>
        <p:nvGraphicFramePr>
          <p:cNvPr id="10" name="Table 10">
            <a:extLst>
              <a:ext uri="{FF2B5EF4-FFF2-40B4-BE49-F238E27FC236}">
                <a16:creationId xmlns:a16="http://schemas.microsoft.com/office/drawing/2014/main" id="{4CA98B0C-68FD-0DB0-D8CC-C542DA5A33F9}"/>
              </a:ext>
            </a:extLst>
          </p:cNvPr>
          <p:cNvGraphicFramePr>
            <a:graphicFrameLocks noGrp="1"/>
          </p:cNvGraphicFramePr>
          <p:nvPr>
            <p:extLst>
              <p:ext uri="{D42A27DB-BD31-4B8C-83A1-F6EECF244321}">
                <p14:modId xmlns:p14="http://schemas.microsoft.com/office/powerpoint/2010/main" val="1452585629"/>
              </p:ext>
            </p:extLst>
          </p:nvPr>
        </p:nvGraphicFramePr>
        <p:xfrm>
          <a:off x="2431256" y="1474914"/>
          <a:ext cx="7329487" cy="701040"/>
        </p:xfrm>
        <a:graphic>
          <a:graphicData uri="http://schemas.openxmlformats.org/drawingml/2006/table">
            <a:tbl>
              <a:tblPr firstRow="1" bandRow="1">
                <a:tableStyleId>{9D7B26C5-4107-4FEC-AEDC-1716B250A1EF}</a:tableStyleId>
              </a:tblPr>
              <a:tblGrid>
                <a:gridCol w="7329487">
                  <a:extLst>
                    <a:ext uri="{9D8B030D-6E8A-4147-A177-3AD203B41FA5}">
                      <a16:colId xmlns:a16="http://schemas.microsoft.com/office/drawing/2014/main" val="2657934586"/>
                    </a:ext>
                  </a:extLst>
                </a:gridCol>
              </a:tblGrid>
              <a:tr h="5843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Segoe UI" panose="020B0502040204020203" pitchFamily="34" charset="0"/>
                          <a:cs typeface="Segoe UI" panose="020B0502040204020203" pitchFamily="34" charset="0"/>
                        </a:rPr>
                        <a:t>B: Percent of children exiting Part C that received timely* notification to SEA and LEA (State Target = 100%)</a:t>
                      </a:r>
                    </a:p>
                  </a:txBody>
                  <a:tcP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54172369"/>
                  </a:ext>
                </a:extLst>
              </a:tr>
            </a:tbl>
          </a:graphicData>
        </a:graphic>
      </p:graphicFrame>
      <p:sp>
        <p:nvSpPr>
          <p:cNvPr id="11" name="TextBox 10">
            <a:extLst>
              <a:ext uri="{FF2B5EF4-FFF2-40B4-BE49-F238E27FC236}">
                <a16:creationId xmlns:a16="http://schemas.microsoft.com/office/drawing/2014/main" id="{83CCDB99-6106-E4B9-8EA5-56525955C42C}"/>
              </a:ext>
            </a:extLst>
          </p:cNvPr>
          <p:cNvSpPr txBox="1"/>
          <p:nvPr/>
        </p:nvSpPr>
        <p:spPr>
          <a:xfrm>
            <a:off x="496641" y="5758348"/>
            <a:ext cx="11198715" cy="830997"/>
          </a:xfrm>
          <a:prstGeom prst="rect">
            <a:avLst/>
          </a:prstGeom>
          <a:noFill/>
        </p:spPr>
        <p:txBody>
          <a:bodyPr wrap="square" rtlCol="0">
            <a:spAutoFit/>
          </a:bodyPr>
          <a:lstStyle/>
          <a:p>
            <a:r>
              <a:rPr lang="en-US" sz="1600" dirty="0"/>
              <a:t>*Timely: Notified (consistent with any opt-out adopted by the State) the State Educational Agency (SEA) and the Local Educational Agency (LEA) where the toddler resides at least 90 days and not more than 9 months prior to the toddler’s third birthday for toddlers potentially eligible for Part B preschool services.</a:t>
            </a:r>
            <a:endParaRPr lang="en-US" sz="1600" b="1" dirty="0"/>
          </a:p>
        </p:txBody>
      </p:sp>
    </p:spTree>
    <p:extLst>
      <p:ext uri="{BB962C8B-B14F-4D97-AF65-F5344CB8AC3E}">
        <p14:creationId xmlns:p14="http://schemas.microsoft.com/office/powerpoint/2010/main" val="649292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5472827C-59F3-E809-B419-3649112819FE}"/>
              </a:ext>
            </a:extLst>
          </p:cNvPr>
          <p:cNvGraphicFramePr>
            <a:graphicFrameLocks noGrp="1"/>
          </p:cNvGraphicFramePr>
          <p:nvPr>
            <p:ph sz="quarter" idx="10"/>
            <p:extLst>
              <p:ext uri="{D42A27DB-BD31-4B8C-83A1-F6EECF244321}">
                <p14:modId xmlns:p14="http://schemas.microsoft.com/office/powerpoint/2010/main" val="2287492058"/>
              </p:ext>
            </p:extLst>
          </p:nvPr>
        </p:nvGraphicFramePr>
        <p:xfrm>
          <a:off x="1262250" y="2256783"/>
          <a:ext cx="9667500" cy="3420736"/>
        </p:xfrm>
        <a:graphic>
          <a:graphicData uri="http://schemas.openxmlformats.org/drawingml/2006/table">
            <a:tbl>
              <a:tblPr firstRow="1" firstCol="1" bandRow="1">
                <a:tableStyleId>{5940675A-B579-460E-94D1-54222C63F5DA}</a:tableStyleId>
              </a:tblPr>
              <a:tblGrid>
                <a:gridCol w="1611325">
                  <a:extLst>
                    <a:ext uri="{9D8B030D-6E8A-4147-A177-3AD203B41FA5}">
                      <a16:colId xmlns:a16="http://schemas.microsoft.com/office/drawing/2014/main" val="3103318211"/>
                    </a:ext>
                  </a:extLst>
                </a:gridCol>
                <a:gridCol w="1704669">
                  <a:extLst>
                    <a:ext uri="{9D8B030D-6E8A-4147-A177-3AD203B41FA5}">
                      <a16:colId xmlns:a16="http://schemas.microsoft.com/office/drawing/2014/main" val="3024208294"/>
                    </a:ext>
                  </a:extLst>
                </a:gridCol>
                <a:gridCol w="1280553">
                  <a:extLst>
                    <a:ext uri="{9D8B030D-6E8A-4147-A177-3AD203B41FA5}">
                      <a16:colId xmlns:a16="http://schemas.microsoft.com/office/drawing/2014/main" val="2399836400"/>
                    </a:ext>
                  </a:extLst>
                </a:gridCol>
                <a:gridCol w="325936">
                  <a:extLst>
                    <a:ext uri="{9D8B030D-6E8A-4147-A177-3AD203B41FA5}">
                      <a16:colId xmlns:a16="http://schemas.microsoft.com/office/drawing/2014/main" val="2023278245"/>
                    </a:ext>
                  </a:extLst>
                </a:gridCol>
                <a:gridCol w="1773188">
                  <a:extLst>
                    <a:ext uri="{9D8B030D-6E8A-4147-A177-3AD203B41FA5}">
                      <a16:colId xmlns:a16="http://schemas.microsoft.com/office/drawing/2014/main" val="130535795"/>
                    </a:ext>
                  </a:extLst>
                </a:gridCol>
                <a:gridCol w="1704669">
                  <a:extLst>
                    <a:ext uri="{9D8B030D-6E8A-4147-A177-3AD203B41FA5}">
                      <a16:colId xmlns:a16="http://schemas.microsoft.com/office/drawing/2014/main" val="837360332"/>
                    </a:ext>
                  </a:extLst>
                </a:gridCol>
                <a:gridCol w="1267160">
                  <a:extLst>
                    <a:ext uri="{9D8B030D-6E8A-4147-A177-3AD203B41FA5}">
                      <a16:colId xmlns:a16="http://schemas.microsoft.com/office/drawing/2014/main" val="3617502021"/>
                    </a:ext>
                  </a:extLst>
                </a:gridCol>
              </a:tblGrid>
              <a:tr h="234852">
                <a:tc>
                  <a:txBody>
                    <a:bodyPr/>
                    <a:lstStyle/>
                    <a:p>
                      <a:pPr marL="0" marR="22225"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District </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solidFill>
                      <a:srgbClr val="FF0000"/>
                    </a:solidFill>
                  </a:tcPr>
                </a:tc>
                <a:tc>
                  <a:txBody>
                    <a:bodyPr/>
                    <a:lstStyle/>
                    <a:p>
                      <a:pPr marL="15240" marR="5080"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 Timely</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solidFill>
                      <a:srgbClr val="FF0000"/>
                    </a:solidFill>
                  </a:tcPr>
                </a:tc>
                <a:tc>
                  <a:txBody>
                    <a:bodyPr/>
                    <a:lstStyle/>
                    <a:p>
                      <a:pPr marL="10160" marR="635"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Met State Target? </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lnR w="12700" cap="flat" cmpd="sng" algn="ctr">
                      <a:solidFill>
                        <a:schemeClr val="tx1"/>
                      </a:solidFill>
                      <a:prstDash val="solid"/>
                      <a:round/>
                      <a:headEnd type="none" w="med" len="med"/>
                      <a:tailEnd type="none" w="med" len="med"/>
                    </a:lnR>
                    <a:solidFill>
                      <a:srgbClr val="FF0000"/>
                    </a:solidFill>
                  </a:tcPr>
                </a:tc>
                <a:tc>
                  <a:txBody>
                    <a:bodyPr/>
                    <a:lstStyle/>
                    <a:p>
                      <a:endParaRPr lang="en-US" dirty="0"/>
                    </a:p>
                  </a:txBody>
                  <a:tcPr marL="60403" marR="41209" marT="35000" marB="169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22225"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District </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lnL w="12700" cap="flat" cmpd="sng" algn="ctr">
                      <a:solidFill>
                        <a:schemeClr val="tx1"/>
                      </a:solidFill>
                      <a:prstDash val="solid"/>
                      <a:round/>
                      <a:headEnd type="none" w="med" len="med"/>
                      <a:tailEnd type="none" w="med" len="med"/>
                    </a:lnL>
                    <a:solidFill>
                      <a:srgbClr val="FF0000"/>
                    </a:solidFill>
                  </a:tcPr>
                </a:tc>
                <a:tc>
                  <a:txBody>
                    <a:bodyPr/>
                    <a:lstStyle/>
                    <a:p>
                      <a:pPr marL="15240" marR="5080"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 Timely</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solidFill>
                      <a:srgbClr val="FF0000"/>
                    </a:solidFill>
                  </a:tcPr>
                </a:tc>
                <a:tc>
                  <a:txBody>
                    <a:bodyPr/>
                    <a:lstStyle/>
                    <a:p>
                      <a:pPr marL="10160" marR="635" algn="ctr">
                        <a:lnSpc>
                          <a:spcPct val="107000"/>
                        </a:lnSpc>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Met State Target? </a:t>
                      </a: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solidFill>
                      <a:srgbClr val="FF0000"/>
                    </a:solidFill>
                  </a:tcPr>
                </a:tc>
                <a:extLst>
                  <a:ext uri="{0D108BD9-81ED-4DB2-BD59-A6C34878D82A}">
                    <a16:rowId xmlns:a16="http://schemas.microsoft.com/office/drawing/2014/main" val="1509150466"/>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Rome (1-1)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190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97.7% </a:t>
                      </a:r>
                    </a:p>
                  </a:txBody>
                  <a:tcPr marL="67945" marR="66675" marT="38100" marB="317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endParaRPr lang="en-US" dirty="0"/>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Dublin (5-1)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190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70.0% </a:t>
                      </a:r>
                    </a:p>
                  </a:txBody>
                  <a:tcPr marL="67945" marR="66675" marT="38100" marB="317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1545133482"/>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Dalton (1-2)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96.9% </a:t>
                      </a:r>
                    </a:p>
                  </a:txBody>
                  <a:tcPr marL="67945" marR="66675" marT="38100" marB="317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endParaRPr lang="en-US" dirty="0"/>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Macon (5-2)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190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99.3% </a:t>
                      </a:r>
                    </a:p>
                  </a:txBody>
                  <a:tcPr marL="67945" marR="66675" marT="38100" marB="317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4029451933"/>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Gainesville (2)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190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96.4% </a:t>
                      </a:r>
                    </a:p>
                  </a:txBody>
                  <a:tcPr marL="67945" marR="66675" marT="38100" marB="317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Augusta (6)</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86.9% </a:t>
                      </a:r>
                    </a:p>
                  </a:txBody>
                  <a:tcPr marL="67945" marR="66675" marT="38100" marB="317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593794509"/>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Cobb (3-1)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190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97.7% </a:t>
                      </a:r>
                    </a:p>
                  </a:txBody>
                  <a:tcPr marL="67945" marR="66675" marT="38100" marB="317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pPr marL="10160" marR="635" algn="ctr">
                        <a:lnSpc>
                          <a:spcPct val="107000"/>
                        </a:lnSpc>
                        <a:spcBef>
                          <a:spcPts val="0"/>
                        </a:spcBef>
                        <a:spcAft>
                          <a:spcPts val="0"/>
                        </a:spcAft>
                      </a:pPr>
                      <a:endParaRPr lang="en-US" sz="1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Columbus (7)</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190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100% </a:t>
                      </a:r>
                    </a:p>
                  </a:txBody>
                  <a:tcPr marL="67945" marR="66675" marT="38100" marB="317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1982299100"/>
                  </a:ext>
                </a:extLst>
              </a:tr>
              <a:tr h="209958">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Fulton (3-2)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96.1% </a:t>
                      </a:r>
                    </a:p>
                  </a:txBody>
                  <a:tcPr marL="67945" marR="66675" marT="38100" marB="317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Valdosta (8-1)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95.4% </a:t>
                      </a:r>
                    </a:p>
                  </a:txBody>
                  <a:tcPr marL="67945" marR="66675" marT="38100" marB="317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507979813"/>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Clayton (3-3)</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100% </a:t>
                      </a:r>
                    </a:p>
                  </a:txBody>
                  <a:tcPr marL="67945" marR="66675" marT="38100" marB="317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Albany (8-2)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100% </a:t>
                      </a:r>
                    </a:p>
                  </a:txBody>
                  <a:tcPr marL="67945" marR="66675" marT="38100" marB="3175"/>
                </a:tc>
                <a:tc>
                  <a:txBody>
                    <a:bodyPr/>
                    <a:lstStyle/>
                    <a:p>
                      <a:pPr marL="0" marR="22860" algn="ctr">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Met </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2613472707"/>
                  </a:ext>
                </a:extLst>
              </a:tr>
              <a:tr h="207258">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Gwinnett (3-4)</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99.3% </a:t>
                      </a:r>
                    </a:p>
                  </a:txBody>
                  <a:tcPr marL="67945" marR="66675" marT="38100" marB="317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Coastal (9-1)</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190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98.8% </a:t>
                      </a:r>
                    </a:p>
                  </a:txBody>
                  <a:tcPr marL="67945" marR="66675" marT="38100" marB="317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1327550054"/>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DeKalb (3-4)</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1905"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98.1% </a:t>
                      </a:r>
                    </a:p>
                  </a:txBody>
                  <a:tcPr marL="67945" marR="66675" marT="38100" marB="317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Waycross (9-2)</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100% </a:t>
                      </a:r>
                    </a:p>
                  </a:txBody>
                  <a:tcPr marL="67945" marR="66675" marT="38100" marB="317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4282216793"/>
                  </a:ext>
                </a:extLst>
              </a:tr>
              <a:tr h="198551">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LaGrange (4)</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tc>
                  <a:txBody>
                    <a:bodyPr/>
                    <a:lstStyle/>
                    <a:p>
                      <a:pPr marL="0" marR="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97.1% </a:t>
                      </a:r>
                    </a:p>
                  </a:txBody>
                  <a:tcPr marL="67945" marR="66675" marT="38100" marB="317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R w="12700" cap="flat" cmpd="sng" algn="ctr">
                      <a:solidFill>
                        <a:schemeClr val="tx1"/>
                      </a:solidFill>
                      <a:prstDash val="solid"/>
                      <a:round/>
                      <a:headEnd type="none" w="med" len="med"/>
                      <a:tailEnd type="none" w="med" len="med"/>
                    </a:lnR>
                  </a:tcPr>
                </a:tc>
                <a:tc>
                  <a:txBody>
                    <a:bodyPr/>
                    <a:lstStyle/>
                    <a:p>
                      <a:pPr marL="0" marR="22860" algn="ctr">
                        <a:lnSpc>
                          <a:spcPct val="107000"/>
                        </a:lnSpc>
                        <a:spcBef>
                          <a:spcPts val="0"/>
                        </a:spcBef>
                        <a:spcAft>
                          <a:spcPts val="0"/>
                        </a:spcAft>
                      </a:pP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800" dirty="0">
                          <a:effectLst/>
                          <a:latin typeface="Segoe UI" panose="020B0502040204020203" pitchFamily="34" charset="0"/>
                          <a:cs typeface="Segoe UI" panose="020B0502040204020203" pitchFamily="34" charset="0"/>
                        </a:rPr>
                        <a:t>Athens (10)</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lnL w="12700"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97.5% </a:t>
                      </a:r>
                    </a:p>
                  </a:txBody>
                  <a:tcPr marL="67945" marR="66675" marT="38100" marB="3175"/>
                </a:tc>
                <a:tc>
                  <a:txBody>
                    <a:bodyPr/>
                    <a:lstStyle/>
                    <a:p>
                      <a:pPr marL="0" marR="2286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Met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marL="60403" marR="41209" marT="35000" marB="1694"/>
                </a:tc>
                <a:extLst>
                  <a:ext uri="{0D108BD9-81ED-4DB2-BD59-A6C34878D82A}">
                    <a16:rowId xmlns:a16="http://schemas.microsoft.com/office/drawing/2014/main" val="1137995111"/>
                  </a:ext>
                </a:extLst>
              </a:tr>
            </a:tbl>
          </a:graphicData>
        </a:graphic>
      </p:graphicFrame>
      <p:sp>
        <p:nvSpPr>
          <p:cNvPr id="3" name="Title 2">
            <a:extLst>
              <a:ext uri="{FF2B5EF4-FFF2-40B4-BE49-F238E27FC236}">
                <a16:creationId xmlns:a16="http://schemas.microsoft.com/office/drawing/2014/main" id="{080B43E6-7CF8-1E96-AB35-FEABC19B356B}"/>
              </a:ext>
            </a:extLst>
          </p:cNvPr>
          <p:cNvSpPr>
            <a:spLocks noGrp="1"/>
          </p:cNvSpPr>
          <p:nvPr>
            <p:ph type="title"/>
          </p:nvPr>
        </p:nvSpPr>
        <p:spPr/>
        <p:txBody>
          <a:bodyPr/>
          <a:lstStyle/>
          <a:p>
            <a:r>
              <a:rPr lang="en-US" dirty="0"/>
              <a:t>Indicator 8: Early Childhood Transition</a:t>
            </a:r>
          </a:p>
        </p:txBody>
      </p:sp>
      <p:graphicFrame>
        <p:nvGraphicFramePr>
          <p:cNvPr id="10" name="Table 10">
            <a:extLst>
              <a:ext uri="{FF2B5EF4-FFF2-40B4-BE49-F238E27FC236}">
                <a16:creationId xmlns:a16="http://schemas.microsoft.com/office/drawing/2014/main" id="{4CA98B0C-68FD-0DB0-D8CC-C542DA5A33F9}"/>
              </a:ext>
            </a:extLst>
          </p:cNvPr>
          <p:cNvGraphicFramePr>
            <a:graphicFrameLocks noGrp="1"/>
          </p:cNvGraphicFramePr>
          <p:nvPr>
            <p:extLst>
              <p:ext uri="{D42A27DB-BD31-4B8C-83A1-F6EECF244321}">
                <p14:modId xmlns:p14="http://schemas.microsoft.com/office/powerpoint/2010/main" val="395300683"/>
              </p:ext>
            </p:extLst>
          </p:nvPr>
        </p:nvGraphicFramePr>
        <p:xfrm>
          <a:off x="2431256" y="1474914"/>
          <a:ext cx="7329487" cy="701040"/>
        </p:xfrm>
        <a:graphic>
          <a:graphicData uri="http://schemas.openxmlformats.org/drawingml/2006/table">
            <a:tbl>
              <a:tblPr firstRow="1" bandRow="1">
                <a:tableStyleId>{9D7B26C5-4107-4FEC-AEDC-1716B250A1EF}</a:tableStyleId>
              </a:tblPr>
              <a:tblGrid>
                <a:gridCol w="7329487">
                  <a:extLst>
                    <a:ext uri="{9D8B030D-6E8A-4147-A177-3AD203B41FA5}">
                      <a16:colId xmlns:a16="http://schemas.microsoft.com/office/drawing/2014/main" val="2657934586"/>
                    </a:ext>
                  </a:extLst>
                </a:gridCol>
              </a:tblGrid>
              <a:tr h="5843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Segoe UI" panose="020B0502040204020203" pitchFamily="34" charset="0"/>
                          <a:cs typeface="Segoe UI" panose="020B0502040204020203" pitchFamily="34" charset="0"/>
                        </a:rPr>
                        <a:t>C: Percent of children exiting Part C that received timely* transition conference (State Target = 100%)</a:t>
                      </a:r>
                    </a:p>
                  </a:txBody>
                  <a:tcP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54172369"/>
                  </a:ext>
                </a:extLst>
              </a:tr>
            </a:tbl>
          </a:graphicData>
        </a:graphic>
      </p:graphicFrame>
      <p:sp>
        <p:nvSpPr>
          <p:cNvPr id="11" name="TextBox 10">
            <a:extLst>
              <a:ext uri="{FF2B5EF4-FFF2-40B4-BE49-F238E27FC236}">
                <a16:creationId xmlns:a16="http://schemas.microsoft.com/office/drawing/2014/main" id="{83CCDB99-6106-E4B9-8EA5-56525955C42C}"/>
              </a:ext>
            </a:extLst>
          </p:cNvPr>
          <p:cNvSpPr txBox="1"/>
          <p:nvPr/>
        </p:nvSpPr>
        <p:spPr>
          <a:xfrm>
            <a:off x="684521" y="5820178"/>
            <a:ext cx="11198715" cy="584775"/>
          </a:xfrm>
          <a:prstGeom prst="rect">
            <a:avLst/>
          </a:prstGeom>
          <a:noFill/>
        </p:spPr>
        <p:txBody>
          <a:bodyPr wrap="square" rtlCol="0">
            <a:spAutoFit/>
          </a:bodyPr>
          <a:lstStyle/>
          <a:p>
            <a:r>
              <a:rPr lang="en-US" sz="1600" dirty="0"/>
              <a:t>*Timely: Conducted the transition conference at least 90 days and not more than 9 months prior to the toddler’s third birthday for toddlers potentially eligible for Part B preschool services.</a:t>
            </a:r>
            <a:endParaRPr lang="en-US" sz="1600" b="1" dirty="0"/>
          </a:p>
        </p:txBody>
      </p:sp>
    </p:spTree>
    <p:extLst>
      <p:ext uri="{BB962C8B-B14F-4D97-AF65-F5344CB8AC3E}">
        <p14:creationId xmlns:p14="http://schemas.microsoft.com/office/powerpoint/2010/main" val="1720263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2E6DB1-A8C0-40BA-9DC4-0C2F2E871C55}"/>
              </a:ext>
            </a:extLst>
          </p:cNvPr>
          <p:cNvSpPr>
            <a:spLocks noGrp="1"/>
          </p:cNvSpPr>
          <p:nvPr>
            <p:ph type="title"/>
          </p:nvPr>
        </p:nvSpPr>
        <p:spPr/>
        <p:txBody>
          <a:bodyPr/>
          <a:lstStyle/>
          <a:p>
            <a:r>
              <a:rPr lang="en-US" dirty="0"/>
              <a:t>Indicator 7: 45-Day Timeline</a:t>
            </a:r>
          </a:p>
        </p:txBody>
      </p:sp>
      <p:sp>
        <p:nvSpPr>
          <p:cNvPr id="41" name="Rectangle 40">
            <a:extLst>
              <a:ext uri="{FF2B5EF4-FFF2-40B4-BE49-F238E27FC236}">
                <a16:creationId xmlns:a16="http://schemas.microsoft.com/office/drawing/2014/main" id="{78E407B8-FD2B-4090-8A7B-0E273D7DE293}"/>
              </a:ext>
            </a:extLst>
          </p:cNvPr>
          <p:cNvSpPr/>
          <p:nvPr/>
        </p:nvSpPr>
        <p:spPr>
          <a:xfrm>
            <a:off x="1138412" y="1407385"/>
            <a:ext cx="9915173" cy="707886"/>
          </a:xfrm>
          <a:prstGeom prst="rect">
            <a:avLst/>
          </a:prstGeom>
        </p:spPr>
        <p:txBody>
          <a:bodyPr wrap="square">
            <a:spAutoFit/>
          </a:bodyPr>
          <a:lstStyle/>
          <a:p>
            <a:pPr algn="ctr"/>
            <a:r>
              <a:rPr lang="en-US" sz="2000" dirty="0">
                <a:latin typeface="Segoe UI" panose="020B0502040204020203" pitchFamily="34" charset="0"/>
                <a:cs typeface="Segoe UI" panose="020B0502040204020203" pitchFamily="34" charset="0"/>
              </a:rPr>
              <a:t>Percent of eligible infants and toddlers with IFSPs for whom an evaluation and assessment and an initial IFSP meeting were conducted within Part C’s 45-day timeline</a:t>
            </a:r>
          </a:p>
        </p:txBody>
      </p:sp>
      <p:sp>
        <p:nvSpPr>
          <p:cNvPr id="42" name="Rectangle 41">
            <a:extLst>
              <a:ext uri="{FF2B5EF4-FFF2-40B4-BE49-F238E27FC236}">
                <a16:creationId xmlns:a16="http://schemas.microsoft.com/office/drawing/2014/main" id="{82182525-9E54-4BCE-B5EC-A2C911FB5AEB}"/>
              </a:ext>
            </a:extLst>
          </p:cNvPr>
          <p:cNvSpPr/>
          <p:nvPr/>
        </p:nvSpPr>
        <p:spPr>
          <a:xfrm>
            <a:off x="1855178" y="5005462"/>
            <a:ext cx="2371996" cy="400110"/>
          </a:xfrm>
          <a:prstGeom prst="rect">
            <a:avLst/>
          </a:prstGeom>
        </p:spPr>
        <p:txBody>
          <a:bodyPr wrap="none">
            <a:spAutoFit/>
          </a:bodyPr>
          <a:lstStyle/>
          <a:p>
            <a:r>
              <a:rPr lang="en-US" sz="2000" dirty="0">
                <a:solidFill>
                  <a:srgbClr val="000000"/>
                </a:solidFill>
                <a:latin typeface="Segoe UI" panose="020B0502040204020203" pitchFamily="34" charset="0"/>
                <a:ea typeface="Segoe UI" panose="020B0502040204020203" pitchFamily="34" charset="0"/>
              </a:rPr>
              <a:t>*State Target: 100%</a:t>
            </a:r>
            <a:endParaRPr lang="en-US" sz="2000" dirty="0"/>
          </a:p>
        </p:txBody>
      </p:sp>
      <p:sp>
        <p:nvSpPr>
          <p:cNvPr id="46" name="Rectangle 45">
            <a:extLst>
              <a:ext uri="{FF2B5EF4-FFF2-40B4-BE49-F238E27FC236}">
                <a16:creationId xmlns:a16="http://schemas.microsoft.com/office/drawing/2014/main" id="{1BA531EB-AF71-4529-BF12-90942745075D}"/>
              </a:ext>
            </a:extLst>
          </p:cNvPr>
          <p:cNvSpPr/>
          <p:nvPr/>
        </p:nvSpPr>
        <p:spPr>
          <a:xfrm>
            <a:off x="2535305" y="5468059"/>
            <a:ext cx="7121386" cy="707886"/>
          </a:xfrm>
          <a:prstGeom prst="rect">
            <a:avLst/>
          </a:prstGeom>
        </p:spPr>
        <p:txBody>
          <a:bodyPr wrap="square">
            <a:spAutoFit/>
          </a:bodyPr>
          <a:lstStyle/>
          <a:p>
            <a:pPr algn="ctr">
              <a:spcAft>
                <a:spcPts val="600"/>
              </a:spcAft>
            </a:pPr>
            <a:r>
              <a:rPr lang="en-US" sz="2000" dirty="0">
                <a:latin typeface="Segoe UI" panose="020B0502040204020203" pitchFamily="34" charset="0"/>
                <a:cs typeface="Segoe UI" panose="020B0502040204020203" pitchFamily="34" charset="0"/>
              </a:rPr>
              <a:t>In FFY2021, </a:t>
            </a:r>
            <a:r>
              <a:rPr lang="en-US" sz="2000" b="1" dirty="0">
                <a:latin typeface="Segoe UI" panose="020B0502040204020203" pitchFamily="34" charset="0"/>
                <a:cs typeface="Segoe UI" panose="020B0502040204020203" pitchFamily="34" charset="0"/>
              </a:rPr>
              <a:t>89.3%</a:t>
            </a:r>
            <a:r>
              <a:rPr lang="en-US" sz="2000" dirty="0">
                <a:latin typeface="Segoe UI" panose="020B0502040204020203" pitchFamily="34" charset="0"/>
                <a:cs typeface="Segoe UI" panose="020B0502040204020203" pitchFamily="34" charset="0"/>
              </a:rPr>
              <a:t> of infants and toddlers received an initial evaluation, assessment and initial IFSP meeting within 45 days</a:t>
            </a:r>
          </a:p>
        </p:txBody>
      </p:sp>
      <p:grpSp>
        <p:nvGrpSpPr>
          <p:cNvPr id="20" name="Group 19">
            <a:extLst>
              <a:ext uri="{FF2B5EF4-FFF2-40B4-BE49-F238E27FC236}">
                <a16:creationId xmlns:a16="http://schemas.microsoft.com/office/drawing/2014/main" id="{CFDE1117-AA4C-4D04-8A1C-A5840332BC96}"/>
              </a:ext>
            </a:extLst>
          </p:cNvPr>
          <p:cNvGrpSpPr/>
          <p:nvPr/>
        </p:nvGrpSpPr>
        <p:grpSpPr>
          <a:xfrm>
            <a:off x="2071335" y="2216475"/>
            <a:ext cx="2155839" cy="2622973"/>
            <a:chOff x="0" y="0"/>
            <a:chExt cx="1979676" cy="2449068"/>
          </a:xfrm>
        </p:grpSpPr>
        <p:sp>
          <p:nvSpPr>
            <p:cNvPr id="21" name="Rectangle 20">
              <a:extLst>
                <a:ext uri="{FF2B5EF4-FFF2-40B4-BE49-F238E27FC236}">
                  <a16:creationId xmlns:a16="http://schemas.microsoft.com/office/drawing/2014/main" id="{0DF211D0-B856-435F-AC73-438E1C8F44E2}"/>
                </a:ext>
              </a:extLst>
            </p:cNvPr>
            <p:cNvSpPr/>
            <p:nvPr/>
          </p:nvSpPr>
          <p:spPr>
            <a:xfrm>
              <a:off x="999998" y="1431614"/>
              <a:ext cx="349137" cy="297654"/>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800" b="1" kern="100">
                  <a:solidFill>
                    <a:srgbClr val="FFFFFF"/>
                  </a:solidFill>
                  <a:effectLst/>
                  <a:latin typeface="Segoe UI" panose="020B0502040204020203" pitchFamily="34" charset="0"/>
                  <a:ea typeface="Segoe UI" panose="020B0502040204020203" pitchFamily="34" charset="0"/>
                </a:rPr>
                <a:t>91</a:t>
              </a:r>
              <a:endParaRPr lang="en-US" sz="1100" kern="100">
                <a:solidFill>
                  <a:srgbClr val="000000"/>
                </a:solidFill>
                <a:effectLst/>
                <a:latin typeface="Calibri" panose="020F0502020204030204" pitchFamily="34" charset="0"/>
                <a:ea typeface="Calibri" panose="020F0502020204030204" pitchFamily="34" charset="0"/>
              </a:endParaRPr>
            </a:p>
          </p:txBody>
        </p:sp>
        <p:sp>
          <p:nvSpPr>
            <p:cNvPr id="22" name="Rectangle 21">
              <a:extLst>
                <a:ext uri="{FF2B5EF4-FFF2-40B4-BE49-F238E27FC236}">
                  <a16:creationId xmlns:a16="http://schemas.microsoft.com/office/drawing/2014/main" id="{2A022919-F894-4F22-95B8-69F1A3D26858}"/>
                </a:ext>
              </a:extLst>
            </p:cNvPr>
            <p:cNvSpPr/>
            <p:nvPr/>
          </p:nvSpPr>
          <p:spPr>
            <a:xfrm>
              <a:off x="1262126" y="1431614"/>
              <a:ext cx="263601" cy="297654"/>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800" b="1" kern="100">
                  <a:solidFill>
                    <a:srgbClr val="FFFFFF"/>
                  </a:solidFill>
                  <a:effectLst/>
                  <a:latin typeface="Segoe UI" panose="020B0502040204020203" pitchFamily="34" charset="0"/>
                  <a:ea typeface="Segoe UI" panose="020B0502040204020203" pitchFamily="34" charset="0"/>
                </a:rPr>
                <a:t>%</a:t>
              </a:r>
              <a:endParaRPr lang="en-US" sz="1100" kern="100">
                <a:solidFill>
                  <a:srgbClr val="000000"/>
                </a:solidFill>
                <a:effectLst/>
                <a:latin typeface="Calibri" panose="020F0502020204030204" pitchFamily="34" charset="0"/>
                <a:ea typeface="Calibri" panose="020F0502020204030204" pitchFamily="34" charset="0"/>
              </a:endParaRPr>
            </a:p>
          </p:txBody>
        </p:sp>
        <p:pic>
          <p:nvPicPr>
            <p:cNvPr id="23" name="Picture 22">
              <a:extLst>
                <a:ext uri="{FF2B5EF4-FFF2-40B4-BE49-F238E27FC236}">
                  <a16:creationId xmlns:a16="http://schemas.microsoft.com/office/drawing/2014/main" id="{3BFBFF6C-C1E0-4ED4-9197-3AB8677B8A69}"/>
                </a:ext>
              </a:extLst>
            </p:cNvPr>
            <p:cNvPicPr/>
            <p:nvPr/>
          </p:nvPicPr>
          <p:blipFill>
            <a:blip r:embed="rId2"/>
            <a:stretch>
              <a:fillRect/>
            </a:stretch>
          </p:blipFill>
          <p:spPr>
            <a:xfrm>
              <a:off x="0" y="0"/>
              <a:ext cx="1979676" cy="2449068"/>
            </a:xfrm>
            <a:prstGeom prst="rect">
              <a:avLst/>
            </a:prstGeom>
          </p:spPr>
        </p:pic>
        <p:sp>
          <p:nvSpPr>
            <p:cNvPr id="24" name="Rectangle 23">
              <a:extLst>
                <a:ext uri="{FF2B5EF4-FFF2-40B4-BE49-F238E27FC236}">
                  <a16:creationId xmlns:a16="http://schemas.microsoft.com/office/drawing/2014/main" id="{B98AD559-2CD1-4E32-A6E3-68640E4A733F}"/>
                </a:ext>
              </a:extLst>
            </p:cNvPr>
            <p:cNvSpPr/>
            <p:nvPr/>
          </p:nvSpPr>
          <p:spPr>
            <a:xfrm>
              <a:off x="621792" y="1342013"/>
              <a:ext cx="675637" cy="331388"/>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000" b="1" kern="100" dirty="0">
                  <a:solidFill>
                    <a:srgbClr val="FFFFFF"/>
                  </a:solidFill>
                  <a:effectLst/>
                  <a:latin typeface="Segoe UI" panose="020B0502040204020203" pitchFamily="34" charset="0"/>
                  <a:ea typeface="Segoe UI" panose="020B0502040204020203" pitchFamily="34" charset="0"/>
                </a:rPr>
                <a:t>89.3</a:t>
              </a:r>
              <a:endParaRPr lang="en-US" sz="1100" kern="100" dirty="0">
                <a:solidFill>
                  <a:srgbClr val="000000"/>
                </a:solidFill>
                <a:effectLst/>
                <a:latin typeface="Calibri" panose="020F0502020204030204" pitchFamily="34" charset="0"/>
                <a:ea typeface="Calibri" panose="020F0502020204030204" pitchFamily="34" charset="0"/>
              </a:endParaRPr>
            </a:p>
          </p:txBody>
        </p:sp>
        <p:sp>
          <p:nvSpPr>
            <p:cNvPr id="25" name="Rectangle 24">
              <a:extLst>
                <a:ext uri="{FF2B5EF4-FFF2-40B4-BE49-F238E27FC236}">
                  <a16:creationId xmlns:a16="http://schemas.microsoft.com/office/drawing/2014/main" id="{D1883B49-91C6-4691-9A45-3CC11168F654}"/>
                </a:ext>
              </a:extLst>
            </p:cNvPr>
            <p:cNvSpPr/>
            <p:nvPr/>
          </p:nvSpPr>
          <p:spPr>
            <a:xfrm>
              <a:off x="1092249" y="1342013"/>
              <a:ext cx="293476" cy="331388"/>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000" b="1" kern="100" dirty="0">
                  <a:solidFill>
                    <a:srgbClr val="FFFFFF"/>
                  </a:solidFill>
                  <a:effectLst/>
                  <a:latin typeface="Segoe UI" panose="020B0502040204020203" pitchFamily="34" charset="0"/>
                  <a:ea typeface="Segoe UI" panose="020B0502040204020203" pitchFamily="34" charset="0"/>
                </a:rPr>
                <a:t>%</a:t>
              </a:r>
              <a:endParaRPr lang="en-US" sz="1100" kern="100" dirty="0">
                <a:solidFill>
                  <a:srgbClr val="000000"/>
                </a:solidFill>
                <a:effectLst/>
                <a:latin typeface="Calibri" panose="020F0502020204030204" pitchFamily="34" charset="0"/>
                <a:ea typeface="Calibri" panose="020F0502020204030204" pitchFamily="34" charset="0"/>
              </a:endParaRPr>
            </a:p>
          </p:txBody>
        </p:sp>
      </p:grpSp>
      <p:pic>
        <p:nvPicPr>
          <p:cNvPr id="26" name="Picture 25">
            <a:extLst>
              <a:ext uri="{FF2B5EF4-FFF2-40B4-BE49-F238E27FC236}">
                <a16:creationId xmlns:a16="http://schemas.microsoft.com/office/drawing/2014/main" id="{95A44790-002C-491D-81D4-FB30B7028931}"/>
              </a:ext>
            </a:extLst>
          </p:cNvPr>
          <p:cNvPicPr>
            <a:picLocks noChangeAspect="1"/>
          </p:cNvPicPr>
          <p:nvPr/>
        </p:nvPicPr>
        <p:blipFill>
          <a:blip r:embed="rId3"/>
          <a:stretch>
            <a:fillRect/>
          </a:stretch>
        </p:blipFill>
        <p:spPr>
          <a:xfrm>
            <a:off x="5682105" y="4679955"/>
            <a:ext cx="3383031" cy="331999"/>
          </a:xfrm>
          <a:prstGeom prst="rect">
            <a:avLst/>
          </a:prstGeom>
        </p:spPr>
      </p:pic>
      <p:pic>
        <p:nvPicPr>
          <p:cNvPr id="27" name="Picture 26">
            <a:extLst>
              <a:ext uri="{FF2B5EF4-FFF2-40B4-BE49-F238E27FC236}">
                <a16:creationId xmlns:a16="http://schemas.microsoft.com/office/drawing/2014/main" id="{185380A6-5D39-4A85-AB04-8A31E3D6E855}"/>
              </a:ext>
            </a:extLst>
          </p:cNvPr>
          <p:cNvPicPr/>
          <p:nvPr/>
        </p:nvPicPr>
        <p:blipFill>
          <a:blip r:embed="rId4"/>
          <a:stretch>
            <a:fillRect/>
          </a:stretch>
        </p:blipFill>
        <p:spPr>
          <a:xfrm>
            <a:off x="5267530" y="2161771"/>
            <a:ext cx="4595998" cy="3213191"/>
          </a:xfrm>
          <a:prstGeom prst="rect">
            <a:avLst/>
          </a:prstGeom>
        </p:spPr>
      </p:pic>
      <p:pic>
        <p:nvPicPr>
          <p:cNvPr id="28" name="Picture 27">
            <a:extLst>
              <a:ext uri="{FF2B5EF4-FFF2-40B4-BE49-F238E27FC236}">
                <a16:creationId xmlns:a16="http://schemas.microsoft.com/office/drawing/2014/main" id="{113074B0-2E0F-4ACC-97E8-42BEC67FFA82}"/>
              </a:ext>
            </a:extLst>
          </p:cNvPr>
          <p:cNvPicPr>
            <a:picLocks noChangeAspect="1"/>
          </p:cNvPicPr>
          <p:nvPr/>
        </p:nvPicPr>
        <p:blipFill>
          <a:blip r:embed="rId3"/>
          <a:stretch>
            <a:fillRect/>
          </a:stretch>
        </p:blipFill>
        <p:spPr>
          <a:xfrm>
            <a:off x="5695753" y="4919024"/>
            <a:ext cx="3455071" cy="366870"/>
          </a:xfrm>
          <a:prstGeom prst="rect">
            <a:avLst/>
          </a:prstGeom>
        </p:spPr>
      </p:pic>
      <p:sp>
        <p:nvSpPr>
          <p:cNvPr id="2" name="TextBox 1">
            <a:extLst>
              <a:ext uri="{FF2B5EF4-FFF2-40B4-BE49-F238E27FC236}">
                <a16:creationId xmlns:a16="http://schemas.microsoft.com/office/drawing/2014/main" id="{2A118085-330E-43CD-A2E8-24D2206A67A5}"/>
              </a:ext>
            </a:extLst>
          </p:cNvPr>
          <p:cNvSpPr txBox="1"/>
          <p:nvPr/>
        </p:nvSpPr>
        <p:spPr>
          <a:xfrm>
            <a:off x="235762" y="6175945"/>
            <a:ext cx="7238463" cy="646331"/>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Timely: &lt;=45 days between primary referral date and initial IFSP date</a:t>
            </a:r>
          </a:p>
          <a:p>
            <a:r>
              <a:rPr lang="en-US" dirty="0">
                <a:latin typeface="Segoe UI" panose="020B0502040204020203" pitchFamily="34" charset="0"/>
                <a:cs typeface="Segoe UI" panose="020B0502040204020203" pitchFamily="34" charset="0"/>
              </a:rPr>
              <a:t>IFSP: Individualized Family Service Plan</a:t>
            </a:r>
          </a:p>
        </p:txBody>
      </p:sp>
    </p:spTree>
    <p:extLst>
      <p:ext uri="{BB962C8B-B14F-4D97-AF65-F5344CB8AC3E}">
        <p14:creationId xmlns:p14="http://schemas.microsoft.com/office/powerpoint/2010/main" val="2224962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D9203E-3F27-45FA-870F-069FE5B2B193}"/>
              </a:ext>
            </a:extLst>
          </p:cNvPr>
          <p:cNvSpPr>
            <a:spLocks noGrp="1"/>
          </p:cNvSpPr>
          <p:nvPr>
            <p:ph sz="quarter" idx="10"/>
          </p:nvPr>
        </p:nvSpPr>
        <p:spPr>
          <a:xfrm>
            <a:off x="838200" y="1784350"/>
            <a:ext cx="10515600" cy="3198467"/>
          </a:xfrm>
        </p:spPr>
        <p:txBody>
          <a:bodyPr/>
          <a:lstStyle/>
          <a:p>
            <a:pPr lvl="0" fontAlgn="base"/>
            <a:r>
              <a:rPr lang="en-US" dirty="0"/>
              <a:t>Percent of all children exiting Part C who received timely transition planning to support the child's transition to preschool and other appropriate community services by their third birthday including:</a:t>
            </a:r>
          </a:p>
          <a:p>
            <a:pPr lvl="0" fontAlgn="base"/>
            <a:endParaRPr lang="en-US" dirty="0"/>
          </a:p>
          <a:p>
            <a:pPr marL="1028700" lvl="1" indent="-342900" fontAlgn="base"/>
            <a:r>
              <a:rPr lang="en-US" dirty="0"/>
              <a:t>8A: Timely Transition Steps and Services;  </a:t>
            </a:r>
          </a:p>
          <a:p>
            <a:pPr marL="1028700" lvl="1" indent="-342900" fontAlgn="base"/>
            <a:r>
              <a:rPr lang="en-US" dirty="0"/>
              <a:t>8B: Timely Notification to SEA &amp; LEA; and </a:t>
            </a:r>
          </a:p>
          <a:p>
            <a:pPr marL="1028700" lvl="1" indent="-342900"/>
            <a:r>
              <a:rPr lang="en-US" dirty="0"/>
              <a:t>8C: Timely Transition Conference</a:t>
            </a:r>
          </a:p>
        </p:txBody>
      </p:sp>
      <p:sp>
        <p:nvSpPr>
          <p:cNvPr id="3" name="Title 2">
            <a:extLst>
              <a:ext uri="{FF2B5EF4-FFF2-40B4-BE49-F238E27FC236}">
                <a16:creationId xmlns:a16="http://schemas.microsoft.com/office/drawing/2014/main" id="{AE815CE5-8549-4DE3-91E0-C64154B30ED1}"/>
              </a:ext>
            </a:extLst>
          </p:cNvPr>
          <p:cNvSpPr>
            <a:spLocks noGrp="1"/>
          </p:cNvSpPr>
          <p:nvPr>
            <p:ph type="title"/>
          </p:nvPr>
        </p:nvSpPr>
        <p:spPr/>
        <p:txBody>
          <a:bodyPr/>
          <a:lstStyle/>
          <a:p>
            <a:r>
              <a:rPr lang="en-US" dirty="0"/>
              <a:t>Indicator 8: Early Childhood Transition</a:t>
            </a:r>
          </a:p>
        </p:txBody>
      </p:sp>
      <p:sp>
        <p:nvSpPr>
          <p:cNvPr id="4" name="TextBox 3">
            <a:extLst>
              <a:ext uri="{FF2B5EF4-FFF2-40B4-BE49-F238E27FC236}">
                <a16:creationId xmlns:a16="http://schemas.microsoft.com/office/drawing/2014/main" id="{7FB258A3-F3D5-4D32-95AE-BA9124C6FDE9}"/>
              </a:ext>
            </a:extLst>
          </p:cNvPr>
          <p:cNvSpPr txBox="1"/>
          <p:nvPr/>
        </p:nvSpPr>
        <p:spPr>
          <a:xfrm>
            <a:off x="838200" y="5747827"/>
            <a:ext cx="3129643" cy="923330"/>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*State Target is 100%</a:t>
            </a:r>
          </a:p>
          <a:p>
            <a:r>
              <a:rPr lang="en-US" dirty="0">
                <a:latin typeface="Segoe UI" panose="020B0502040204020203" pitchFamily="34" charset="0"/>
                <a:cs typeface="Segoe UI" panose="020B0502040204020203" pitchFamily="34" charset="0"/>
              </a:rPr>
              <a:t> SEA: State Education Agency</a:t>
            </a:r>
          </a:p>
          <a:p>
            <a:r>
              <a:rPr lang="en-US" dirty="0">
                <a:latin typeface="Segoe UI" panose="020B0502040204020203" pitchFamily="34" charset="0"/>
                <a:cs typeface="Segoe UI" panose="020B0502040204020203" pitchFamily="34" charset="0"/>
              </a:rPr>
              <a:t> LEA: Local Education Agency</a:t>
            </a:r>
          </a:p>
        </p:txBody>
      </p:sp>
    </p:spTree>
    <p:extLst>
      <p:ext uri="{BB962C8B-B14F-4D97-AF65-F5344CB8AC3E}">
        <p14:creationId xmlns:p14="http://schemas.microsoft.com/office/powerpoint/2010/main" val="551728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8DBD0F-4EEC-46A1-ABD8-DF7B11C71A03}"/>
              </a:ext>
            </a:extLst>
          </p:cNvPr>
          <p:cNvSpPr>
            <a:spLocks noGrp="1"/>
          </p:cNvSpPr>
          <p:nvPr>
            <p:ph type="title"/>
          </p:nvPr>
        </p:nvSpPr>
        <p:spPr/>
        <p:txBody>
          <a:bodyPr/>
          <a:lstStyle/>
          <a:p>
            <a:r>
              <a:rPr lang="en-US" dirty="0"/>
              <a:t>Indicator 8: Early Childhood Transition</a:t>
            </a:r>
          </a:p>
        </p:txBody>
      </p:sp>
      <p:graphicFrame>
        <p:nvGraphicFramePr>
          <p:cNvPr id="8" name="Chart 7">
            <a:extLst>
              <a:ext uri="{FF2B5EF4-FFF2-40B4-BE49-F238E27FC236}">
                <a16:creationId xmlns:a16="http://schemas.microsoft.com/office/drawing/2014/main" id="{7FF73CEE-F9D4-44B7-B2A0-D5F281628AC2}"/>
              </a:ext>
            </a:extLst>
          </p:cNvPr>
          <p:cNvGraphicFramePr/>
          <p:nvPr>
            <p:extLst>
              <p:ext uri="{D42A27DB-BD31-4B8C-83A1-F6EECF244321}">
                <p14:modId xmlns:p14="http://schemas.microsoft.com/office/powerpoint/2010/main" val="3303386277"/>
              </p:ext>
            </p:extLst>
          </p:nvPr>
        </p:nvGraphicFramePr>
        <p:xfrm>
          <a:off x="1011582" y="1396477"/>
          <a:ext cx="3374887" cy="30327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3FE88022-06D5-4CA6-91A0-E85D36A9696B}"/>
              </a:ext>
            </a:extLst>
          </p:cNvPr>
          <p:cNvGraphicFramePr/>
          <p:nvPr>
            <p:extLst>
              <p:ext uri="{D42A27DB-BD31-4B8C-83A1-F6EECF244321}">
                <p14:modId xmlns:p14="http://schemas.microsoft.com/office/powerpoint/2010/main" val="1523512964"/>
              </p:ext>
            </p:extLst>
          </p:nvPr>
        </p:nvGraphicFramePr>
        <p:xfrm>
          <a:off x="4430646" y="1396477"/>
          <a:ext cx="3374887" cy="30327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803B00BD-E8F1-4F1A-AA41-31EFFD9B8929}"/>
              </a:ext>
            </a:extLst>
          </p:cNvPr>
          <p:cNvGraphicFramePr/>
          <p:nvPr>
            <p:extLst>
              <p:ext uri="{D42A27DB-BD31-4B8C-83A1-F6EECF244321}">
                <p14:modId xmlns:p14="http://schemas.microsoft.com/office/powerpoint/2010/main" val="2140566884"/>
              </p:ext>
            </p:extLst>
          </p:nvPr>
        </p:nvGraphicFramePr>
        <p:xfrm>
          <a:off x="7927500" y="1396476"/>
          <a:ext cx="3374887" cy="3032723"/>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a:extLst>
              <a:ext uri="{FF2B5EF4-FFF2-40B4-BE49-F238E27FC236}">
                <a16:creationId xmlns:a16="http://schemas.microsoft.com/office/drawing/2014/main" id="{200EB3B0-409F-42DD-82C9-2CF741B6E8C6}"/>
              </a:ext>
            </a:extLst>
          </p:cNvPr>
          <p:cNvSpPr/>
          <p:nvPr/>
        </p:nvSpPr>
        <p:spPr>
          <a:xfrm>
            <a:off x="1040264" y="4354246"/>
            <a:ext cx="3317521" cy="369332"/>
          </a:xfrm>
          <a:prstGeom prst="rect">
            <a:avLst/>
          </a:prstGeom>
        </p:spPr>
        <p:txBody>
          <a:bodyPr wrap="square">
            <a:spAutoFit/>
          </a:bodyPr>
          <a:lstStyle/>
          <a:p>
            <a:pPr algn="ctr"/>
            <a:r>
              <a:rPr lang="en-US" dirty="0">
                <a:latin typeface="Segoe UI" panose="020B0502040204020203" pitchFamily="34" charset="0"/>
                <a:ea typeface="Segoe UI" panose="020B0502040204020203" pitchFamily="34" charset="0"/>
              </a:rPr>
              <a:t>8A: Transition Steps &amp; Services</a:t>
            </a:r>
            <a:endParaRPr lang="en-US" dirty="0"/>
          </a:p>
        </p:txBody>
      </p:sp>
      <p:sp>
        <p:nvSpPr>
          <p:cNvPr id="12" name="Rectangle 11">
            <a:extLst>
              <a:ext uri="{FF2B5EF4-FFF2-40B4-BE49-F238E27FC236}">
                <a16:creationId xmlns:a16="http://schemas.microsoft.com/office/drawing/2014/main" id="{8CC52F21-5AB7-4959-9168-A964BF184FA0}"/>
              </a:ext>
            </a:extLst>
          </p:cNvPr>
          <p:cNvSpPr/>
          <p:nvPr/>
        </p:nvSpPr>
        <p:spPr>
          <a:xfrm>
            <a:off x="0" y="4723579"/>
            <a:ext cx="12191999" cy="1932452"/>
          </a:xfrm>
          <a:prstGeom prst="rect">
            <a:avLst/>
          </a:prstGeom>
        </p:spPr>
        <p:txBody>
          <a:bodyPr wrap="square">
            <a:spAutoFit/>
          </a:bodyPr>
          <a:lstStyle/>
          <a:p>
            <a:pPr marL="168275" marR="0" indent="-6350">
              <a:lnSpc>
                <a:spcPct val="107000"/>
              </a:lnSpc>
              <a:spcBef>
                <a:spcPts val="0"/>
              </a:spcBef>
              <a:spcAft>
                <a:spcPts val="310"/>
              </a:spcAft>
            </a:pPr>
            <a:r>
              <a:rPr lang="en-US" b="1" kern="100" dirty="0">
                <a:solidFill>
                  <a:srgbClr val="000000"/>
                </a:solidFill>
                <a:latin typeface="Segoe UI" panose="020B0502040204020203" pitchFamily="34" charset="0"/>
                <a:ea typeface="Segoe UI" panose="020B0502040204020203" pitchFamily="34" charset="0"/>
              </a:rPr>
              <a:t>*8A Timely: </a:t>
            </a:r>
            <a:r>
              <a:rPr lang="en-US" kern="100" dirty="0">
                <a:solidFill>
                  <a:srgbClr val="000000"/>
                </a:solidFill>
                <a:latin typeface="Segoe UI" panose="020B0502040204020203" pitchFamily="34" charset="0"/>
                <a:ea typeface="Segoe UI" panose="020B0502040204020203" pitchFamily="34" charset="0"/>
              </a:rPr>
              <a:t>Developed an IFSP with transition steps and services at least 90 days and not more than 9 months prior to the toddler’s 3rd birthday</a:t>
            </a:r>
            <a:endParaRPr lang="en-US" sz="1200" kern="100" dirty="0">
              <a:solidFill>
                <a:srgbClr val="000000"/>
              </a:solidFill>
              <a:latin typeface="Calibri" panose="020F0502020204030204" pitchFamily="34" charset="0"/>
              <a:ea typeface="Calibri" panose="020F0502020204030204" pitchFamily="34" charset="0"/>
            </a:endParaRPr>
          </a:p>
          <a:p>
            <a:pPr marL="158750" marR="0" indent="-6350">
              <a:lnSpc>
                <a:spcPct val="107000"/>
              </a:lnSpc>
              <a:spcBef>
                <a:spcPts val="0"/>
              </a:spcBef>
              <a:spcAft>
                <a:spcPts val="310"/>
              </a:spcAft>
            </a:pPr>
            <a:r>
              <a:rPr lang="en-US" b="1" kern="100" dirty="0">
                <a:solidFill>
                  <a:srgbClr val="000000"/>
                </a:solidFill>
                <a:latin typeface="Segoe UI" panose="020B0502040204020203" pitchFamily="34" charset="0"/>
                <a:ea typeface="Segoe UI" panose="020B0502040204020203" pitchFamily="34" charset="0"/>
              </a:rPr>
              <a:t>*8B Timely: </a:t>
            </a:r>
            <a:r>
              <a:rPr lang="en-US" kern="100" dirty="0">
                <a:solidFill>
                  <a:srgbClr val="000000"/>
                </a:solidFill>
                <a:latin typeface="Segoe UI" panose="020B0502040204020203" pitchFamily="34" charset="0"/>
                <a:ea typeface="Segoe UI" panose="020B0502040204020203" pitchFamily="34" charset="0"/>
              </a:rPr>
              <a:t>Notified the State Educational Agency (SEA) and the Local Educational Agency (LEA) at least 90 days and not more 9 months prior to the toddler’s 3rd birthday for toddlers potentially eligible for Part B preschool services</a:t>
            </a:r>
            <a:endParaRPr lang="en-US" sz="1200" kern="100" dirty="0">
              <a:solidFill>
                <a:srgbClr val="000000"/>
              </a:solidFill>
              <a:latin typeface="Calibri" panose="020F0502020204030204" pitchFamily="34" charset="0"/>
              <a:ea typeface="Calibri" panose="020F0502020204030204" pitchFamily="34" charset="0"/>
            </a:endParaRPr>
          </a:p>
          <a:p>
            <a:pPr marL="158750" marR="0" indent="-6350">
              <a:lnSpc>
                <a:spcPct val="107000"/>
              </a:lnSpc>
              <a:spcBef>
                <a:spcPts val="0"/>
              </a:spcBef>
              <a:spcAft>
                <a:spcPts val="310"/>
              </a:spcAft>
            </a:pPr>
            <a:r>
              <a:rPr lang="en-US" b="1" kern="100" dirty="0">
                <a:solidFill>
                  <a:srgbClr val="000000"/>
                </a:solidFill>
                <a:latin typeface="Segoe UI" panose="020B0502040204020203" pitchFamily="34" charset="0"/>
                <a:ea typeface="Segoe UI" panose="020B0502040204020203" pitchFamily="34" charset="0"/>
              </a:rPr>
              <a:t>*8C Timely: </a:t>
            </a:r>
            <a:r>
              <a:rPr lang="en-US" kern="100" dirty="0">
                <a:solidFill>
                  <a:srgbClr val="000000"/>
                </a:solidFill>
                <a:latin typeface="Segoe UI" panose="020B0502040204020203" pitchFamily="34" charset="0"/>
                <a:ea typeface="Segoe UI" panose="020B0502040204020203" pitchFamily="34" charset="0"/>
              </a:rPr>
              <a:t>Conducted the transition conference at least 90 days and not more than 9 months prior to the toddler’s 3rd birthday for toddlers potentially eligible for Part B preschool services</a:t>
            </a:r>
            <a:endParaRPr lang="en-US" sz="1200" kern="100" dirty="0">
              <a:solidFill>
                <a:srgbClr val="000000"/>
              </a:solidFill>
              <a:effectLst/>
              <a:latin typeface="Calibri" panose="020F0502020204030204" pitchFamily="34" charset="0"/>
              <a:ea typeface="Calibri" panose="020F0502020204030204" pitchFamily="34" charset="0"/>
            </a:endParaRPr>
          </a:p>
        </p:txBody>
      </p:sp>
      <p:sp>
        <p:nvSpPr>
          <p:cNvPr id="13" name="Rectangle 12">
            <a:extLst>
              <a:ext uri="{FF2B5EF4-FFF2-40B4-BE49-F238E27FC236}">
                <a16:creationId xmlns:a16="http://schemas.microsoft.com/office/drawing/2014/main" id="{E91C343A-BA7E-4377-A7FB-0FE62FAF4F39}"/>
              </a:ext>
            </a:extLst>
          </p:cNvPr>
          <p:cNvSpPr/>
          <p:nvPr/>
        </p:nvSpPr>
        <p:spPr>
          <a:xfrm>
            <a:off x="5354502" y="4354247"/>
            <a:ext cx="1776342" cy="369332"/>
          </a:xfrm>
          <a:prstGeom prst="rect">
            <a:avLst/>
          </a:prstGeom>
        </p:spPr>
        <p:txBody>
          <a:bodyPr wrap="square">
            <a:spAutoFit/>
          </a:bodyPr>
          <a:lstStyle/>
          <a:p>
            <a:pPr algn="ctr"/>
            <a:r>
              <a:rPr lang="en-US" dirty="0">
                <a:latin typeface="Segoe UI" panose="020B0502040204020203" pitchFamily="34" charset="0"/>
                <a:ea typeface="Segoe UI" panose="020B0502040204020203" pitchFamily="34" charset="0"/>
              </a:rPr>
              <a:t>8B: Notification</a:t>
            </a:r>
            <a:endParaRPr lang="en-US" dirty="0"/>
          </a:p>
        </p:txBody>
      </p:sp>
      <p:sp>
        <p:nvSpPr>
          <p:cNvPr id="14" name="Rectangle 13">
            <a:extLst>
              <a:ext uri="{FF2B5EF4-FFF2-40B4-BE49-F238E27FC236}">
                <a16:creationId xmlns:a16="http://schemas.microsoft.com/office/drawing/2014/main" id="{33CF3A3F-2148-4C86-AD9C-30188AEFFA2F}"/>
              </a:ext>
            </a:extLst>
          </p:cNvPr>
          <p:cNvSpPr/>
          <p:nvPr/>
        </p:nvSpPr>
        <p:spPr>
          <a:xfrm>
            <a:off x="8239754" y="4354246"/>
            <a:ext cx="2750377" cy="369332"/>
          </a:xfrm>
          <a:prstGeom prst="rect">
            <a:avLst/>
          </a:prstGeom>
        </p:spPr>
        <p:txBody>
          <a:bodyPr wrap="square">
            <a:spAutoFit/>
          </a:bodyPr>
          <a:lstStyle/>
          <a:p>
            <a:pPr algn="ctr"/>
            <a:r>
              <a:rPr lang="en-US" dirty="0">
                <a:latin typeface="Segoe UI" panose="020B0502040204020203" pitchFamily="34" charset="0"/>
                <a:ea typeface="Segoe UI" panose="020B0502040204020203" pitchFamily="34" charset="0"/>
              </a:rPr>
              <a:t>8C: Transition Conference</a:t>
            </a:r>
            <a:endParaRPr lang="en-US" dirty="0"/>
          </a:p>
        </p:txBody>
      </p:sp>
      <p:sp>
        <p:nvSpPr>
          <p:cNvPr id="15" name="Rectangle 14">
            <a:extLst>
              <a:ext uri="{FF2B5EF4-FFF2-40B4-BE49-F238E27FC236}">
                <a16:creationId xmlns:a16="http://schemas.microsoft.com/office/drawing/2014/main" id="{862AF14C-9D2C-429A-89A6-FB5D7E7A5306}"/>
              </a:ext>
            </a:extLst>
          </p:cNvPr>
          <p:cNvSpPr/>
          <p:nvPr/>
        </p:nvSpPr>
        <p:spPr>
          <a:xfrm>
            <a:off x="5665303" y="3244334"/>
            <a:ext cx="861391" cy="369332"/>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dirty="0">
                <a:solidFill>
                  <a:srgbClr val="000000"/>
                </a:solidFill>
                <a:latin typeface="Segoe UI" panose="020B0502040204020203" pitchFamily="34" charset="0"/>
                <a:ea typeface="Segoe UI" panose="020B0502040204020203" pitchFamily="34" charset="0"/>
              </a:rPr>
              <a:t>100%</a:t>
            </a:r>
            <a:endParaRPr lang="en-US" sz="1800" b="1" dirty="0"/>
          </a:p>
        </p:txBody>
      </p:sp>
      <p:sp>
        <p:nvSpPr>
          <p:cNvPr id="16" name="Rectangle 15">
            <a:extLst>
              <a:ext uri="{FF2B5EF4-FFF2-40B4-BE49-F238E27FC236}">
                <a16:creationId xmlns:a16="http://schemas.microsoft.com/office/drawing/2014/main" id="{9D3265A1-3A20-4816-A87D-CF40BE85FADC}"/>
              </a:ext>
            </a:extLst>
          </p:cNvPr>
          <p:cNvSpPr/>
          <p:nvPr/>
        </p:nvSpPr>
        <p:spPr>
          <a:xfrm>
            <a:off x="9184246" y="3244334"/>
            <a:ext cx="861391" cy="369332"/>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dirty="0">
                <a:solidFill>
                  <a:srgbClr val="000000"/>
                </a:solidFill>
                <a:latin typeface="Segoe UI" panose="020B0502040204020203" pitchFamily="34" charset="0"/>
                <a:ea typeface="Segoe UI" panose="020B0502040204020203" pitchFamily="34" charset="0"/>
              </a:rPr>
              <a:t>99.5%</a:t>
            </a:r>
            <a:endParaRPr lang="en-US" sz="1800" b="1" dirty="0"/>
          </a:p>
        </p:txBody>
      </p:sp>
    </p:spTree>
    <p:extLst>
      <p:ext uri="{BB962C8B-B14F-4D97-AF65-F5344CB8AC3E}">
        <p14:creationId xmlns:p14="http://schemas.microsoft.com/office/powerpoint/2010/main" val="3928889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2E6DB1-A8C0-40BA-9DC4-0C2F2E871C55}"/>
              </a:ext>
            </a:extLst>
          </p:cNvPr>
          <p:cNvSpPr>
            <a:spLocks noGrp="1"/>
          </p:cNvSpPr>
          <p:nvPr>
            <p:ph type="title"/>
          </p:nvPr>
        </p:nvSpPr>
        <p:spPr/>
        <p:txBody>
          <a:bodyPr/>
          <a:lstStyle/>
          <a:p>
            <a:r>
              <a:rPr lang="en-US" dirty="0"/>
              <a:t>Indicator 2: Settings</a:t>
            </a:r>
          </a:p>
        </p:txBody>
      </p:sp>
      <p:sp>
        <p:nvSpPr>
          <p:cNvPr id="41" name="Rectangle 40">
            <a:extLst>
              <a:ext uri="{FF2B5EF4-FFF2-40B4-BE49-F238E27FC236}">
                <a16:creationId xmlns:a16="http://schemas.microsoft.com/office/drawing/2014/main" id="{78E407B8-FD2B-4090-8A7B-0E273D7DE293}"/>
              </a:ext>
            </a:extLst>
          </p:cNvPr>
          <p:cNvSpPr/>
          <p:nvPr/>
        </p:nvSpPr>
        <p:spPr>
          <a:xfrm>
            <a:off x="1840242" y="1404234"/>
            <a:ext cx="7905653" cy="707886"/>
          </a:xfrm>
          <a:prstGeom prst="rect">
            <a:avLst/>
          </a:prstGeom>
        </p:spPr>
        <p:txBody>
          <a:bodyPr wrap="square">
            <a:spAutoFit/>
          </a:bodyPr>
          <a:lstStyle/>
          <a:p>
            <a:pPr algn="ctr"/>
            <a:r>
              <a:rPr lang="en-US" sz="2000" dirty="0">
                <a:latin typeface="Segoe UI" panose="020B0502040204020203" pitchFamily="34" charset="0"/>
                <a:cs typeface="Segoe UI" panose="020B0502040204020203" pitchFamily="34" charset="0"/>
              </a:rPr>
              <a:t>Percent of infants and toddlers with IFSPs who primarily receive early intervention services in the home or community-based settings</a:t>
            </a:r>
          </a:p>
        </p:txBody>
      </p:sp>
      <p:pic>
        <p:nvPicPr>
          <p:cNvPr id="43" name="Picture 42">
            <a:extLst>
              <a:ext uri="{FF2B5EF4-FFF2-40B4-BE49-F238E27FC236}">
                <a16:creationId xmlns:a16="http://schemas.microsoft.com/office/drawing/2014/main" id="{99F9B399-33B2-46E3-8017-D0A0ED398825}"/>
              </a:ext>
            </a:extLst>
          </p:cNvPr>
          <p:cNvPicPr>
            <a:picLocks noChangeAspect="1"/>
          </p:cNvPicPr>
          <p:nvPr/>
        </p:nvPicPr>
        <p:blipFill>
          <a:blip r:embed="rId3"/>
          <a:stretch>
            <a:fillRect/>
          </a:stretch>
        </p:blipFill>
        <p:spPr>
          <a:xfrm>
            <a:off x="5310397" y="4988756"/>
            <a:ext cx="3363451" cy="355037"/>
          </a:xfrm>
          <a:prstGeom prst="rect">
            <a:avLst/>
          </a:prstGeom>
        </p:spPr>
      </p:pic>
      <p:sp>
        <p:nvSpPr>
          <p:cNvPr id="46" name="Rectangle 45">
            <a:extLst>
              <a:ext uri="{FF2B5EF4-FFF2-40B4-BE49-F238E27FC236}">
                <a16:creationId xmlns:a16="http://schemas.microsoft.com/office/drawing/2014/main" id="{1BA531EB-AF71-4529-BF12-90942745075D}"/>
              </a:ext>
            </a:extLst>
          </p:cNvPr>
          <p:cNvSpPr/>
          <p:nvPr/>
        </p:nvSpPr>
        <p:spPr>
          <a:xfrm>
            <a:off x="813879" y="5759467"/>
            <a:ext cx="10717832" cy="400110"/>
          </a:xfrm>
          <a:prstGeom prst="rect">
            <a:avLst/>
          </a:prstGeom>
        </p:spPr>
        <p:txBody>
          <a:bodyPr wrap="square">
            <a:spAutoFit/>
          </a:bodyPr>
          <a:lstStyle/>
          <a:p>
            <a:pPr algn="ctr">
              <a:spcAft>
                <a:spcPts val="600"/>
              </a:spcAft>
            </a:pPr>
            <a:r>
              <a:rPr lang="en-US" sz="2000" dirty="0">
                <a:latin typeface="Segoe UI" panose="020B0502040204020203" pitchFamily="34" charset="0"/>
                <a:cs typeface="Segoe UI" panose="020B0502040204020203" pitchFamily="34" charset="0"/>
              </a:rPr>
              <a:t>In FFY2021, </a:t>
            </a:r>
            <a:r>
              <a:rPr lang="en-US" sz="2000" b="1" dirty="0">
                <a:latin typeface="Segoe UI" panose="020B0502040204020203" pitchFamily="34" charset="0"/>
                <a:cs typeface="Segoe UI" panose="020B0502040204020203" pitchFamily="34" charset="0"/>
              </a:rPr>
              <a:t>90.0%*</a:t>
            </a:r>
            <a:r>
              <a:rPr lang="en-US" sz="2000" dirty="0">
                <a:latin typeface="Segoe UI" panose="020B0502040204020203" pitchFamily="34" charset="0"/>
                <a:cs typeface="Segoe UI" panose="020B0502040204020203" pitchFamily="34" charset="0"/>
              </a:rPr>
              <a:t> of infants and toddlers received services in a home or community setting</a:t>
            </a:r>
          </a:p>
        </p:txBody>
      </p:sp>
      <p:grpSp>
        <p:nvGrpSpPr>
          <p:cNvPr id="14" name="Group 13">
            <a:extLst>
              <a:ext uri="{FF2B5EF4-FFF2-40B4-BE49-F238E27FC236}">
                <a16:creationId xmlns:a16="http://schemas.microsoft.com/office/drawing/2014/main" id="{752DE67D-6F3E-43B7-9CBB-02B4909AC64A}"/>
              </a:ext>
            </a:extLst>
          </p:cNvPr>
          <p:cNvGrpSpPr/>
          <p:nvPr/>
        </p:nvGrpSpPr>
        <p:grpSpPr>
          <a:xfrm>
            <a:off x="1816490" y="2349270"/>
            <a:ext cx="2081530" cy="2573655"/>
            <a:chOff x="0" y="0"/>
            <a:chExt cx="2081784" cy="2574036"/>
          </a:xfrm>
        </p:grpSpPr>
        <p:pic>
          <p:nvPicPr>
            <p:cNvPr id="15" name="Picture 14">
              <a:extLst>
                <a:ext uri="{FF2B5EF4-FFF2-40B4-BE49-F238E27FC236}">
                  <a16:creationId xmlns:a16="http://schemas.microsoft.com/office/drawing/2014/main" id="{337F4A47-48B6-45AA-8DB3-1DEB4B8AEEBA}"/>
                </a:ext>
              </a:extLst>
            </p:cNvPr>
            <p:cNvPicPr/>
            <p:nvPr/>
          </p:nvPicPr>
          <p:blipFill>
            <a:blip r:embed="rId4"/>
            <a:stretch>
              <a:fillRect/>
            </a:stretch>
          </p:blipFill>
          <p:spPr>
            <a:xfrm>
              <a:off x="0" y="0"/>
              <a:ext cx="2081784" cy="2574036"/>
            </a:xfrm>
            <a:prstGeom prst="rect">
              <a:avLst/>
            </a:prstGeom>
          </p:spPr>
        </p:pic>
        <p:sp>
          <p:nvSpPr>
            <p:cNvPr id="16" name="Rectangle 15">
              <a:extLst>
                <a:ext uri="{FF2B5EF4-FFF2-40B4-BE49-F238E27FC236}">
                  <a16:creationId xmlns:a16="http://schemas.microsoft.com/office/drawing/2014/main" id="{A43E7A5F-C069-4B0B-BA7F-1B4E4AD98700}"/>
                </a:ext>
              </a:extLst>
            </p:cNvPr>
            <p:cNvSpPr/>
            <p:nvPr/>
          </p:nvSpPr>
          <p:spPr>
            <a:xfrm>
              <a:off x="672338" y="1406656"/>
              <a:ext cx="675637" cy="331388"/>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000" b="1" kern="100" dirty="0">
                  <a:solidFill>
                    <a:srgbClr val="FFFFFF"/>
                  </a:solidFill>
                  <a:effectLst/>
                  <a:latin typeface="Segoe UI" panose="020B0502040204020203" pitchFamily="34" charset="0"/>
                  <a:ea typeface="Segoe UI" panose="020B0502040204020203" pitchFamily="34" charset="0"/>
                </a:rPr>
                <a:t>92.</a:t>
              </a:r>
              <a:r>
                <a:rPr lang="en-US" sz="2000" b="1" kern="100" dirty="0">
                  <a:solidFill>
                    <a:srgbClr val="FFFFFF"/>
                  </a:solidFill>
                  <a:latin typeface="Segoe UI" panose="020B0502040204020203" pitchFamily="34" charset="0"/>
                  <a:ea typeface="Segoe UI" panose="020B0502040204020203" pitchFamily="34" charset="0"/>
                </a:rPr>
                <a:t>3</a:t>
              </a:r>
              <a:endParaRPr lang="en-US" sz="1100" kern="100" dirty="0">
                <a:solidFill>
                  <a:srgbClr val="000000"/>
                </a:solidFill>
                <a:effectLst/>
                <a:latin typeface="Calibri" panose="020F0502020204030204" pitchFamily="34" charset="0"/>
                <a:ea typeface="Calibri" panose="020F0502020204030204" pitchFamily="34" charset="0"/>
              </a:endParaRPr>
            </a:p>
          </p:txBody>
        </p:sp>
        <p:sp>
          <p:nvSpPr>
            <p:cNvPr id="17" name="Rectangle 16">
              <a:extLst>
                <a:ext uri="{FF2B5EF4-FFF2-40B4-BE49-F238E27FC236}">
                  <a16:creationId xmlns:a16="http://schemas.microsoft.com/office/drawing/2014/main" id="{A3B90E4A-C283-476C-821F-47F300226F76}"/>
                </a:ext>
              </a:extLst>
            </p:cNvPr>
            <p:cNvSpPr/>
            <p:nvPr/>
          </p:nvSpPr>
          <p:spPr>
            <a:xfrm>
              <a:off x="1180336" y="1406656"/>
              <a:ext cx="293475" cy="331388"/>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000" b="1" kern="100">
                  <a:solidFill>
                    <a:srgbClr val="FFFFFF"/>
                  </a:solidFill>
                  <a:effectLst/>
                  <a:latin typeface="Segoe UI" panose="020B0502040204020203" pitchFamily="34" charset="0"/>
                  <a:ea typeface="Segoe UI" panose="020B0502040204020203" pitchFamily="34" charset="0"/>
                </a:rPr>
                <a:t>%</a:t>
              </a:r>
              <a:endParaRPr lang="en-US" sz="1100" kern="100">
                <a:solidFill>
                  <a:srgbClr val="000000"/>
                </a:solidFill>
                <a:effectLst/>
                <a:latin typeface="Calibri" panose="020F0502020204030204" pitchFamily="34" charset="0"/>
                <a:ea typeface="Calibri" panose="020F0502020204030204" pitchFamily="34" charset="0"/>
              </a:endParaRPr>
            </a:p>
          </p:txBody>
        </p:sp>
      </p:grpSp>
      <p:pic>
        <p:nvPicPr>
          <p:cNvPr id="18" name="Picture 17">
            <a:extLst>
              <a:ext uri="{FF2B5EF4-FFF2-40B4-BE49-F238E27FC236}">
                <a16:creationId xmlns:a16="http://schemas.microsoft.com/office/drawing/2014/main" id="{75601CCA-1340-438D-B998-E0C241818D25}"/>
              </a:ext>
            </a:extLst>
          </p:cNvPr>
          <p:cNvPicPr/>
          <p:nvPr/>
        </p:nvPicPr>
        <p:blipFill>
          <a:blip r:embed="rId5"/>
          <a:stretch>
            <a:fillRect/>
          </a:stretch>
        </p:blipFill>
        <p:spPr>
          <a:xfrm>
            <a:off x="4919920" y="2279464"/>
            <a:ext cx="4294505" cy="3253740"/>
          </a:xfrm>
          <a:prstGeom prst="rect">
            <a:avLst/>
          </a:prstGeom>
        </p:spPr>
      </p:pic>
      <p:pic>
        <p:nvPicPr>
          <p:cNvPr id="2" name="Picture 1">
            <a:extLst>
              <a:ext uri="{FF2B5EF4-FFF2-40B4-BE49-F238E27FC236}">
                <a16:creationId xmlns:a16="http://schemas.microsoft.com/office/drawing/2014/main" id="{153B3666-1DAE-4141-9E60-2E0AF8957188}"/>
              </a:ext>
            </a:extLst>
          </p:cNvPr>
          <p:cNvPicPr>
            <a:picLocks noChangeAspect="1"/>
          </p:cNvPicPr>
          <p:nvPr/>
        </p:nvPicPr>
        <p:blipFill>
          <a:blip r:embed="rId6"/>
          <a:stretch>
            <a:fillRect/>
          </a:stretch>
        </p:blipFill>
        <p:spPr>
          <a:xfrm>
            <a:off x="7341282" y="5074118"/>
            <a:ext cx="847754" cy="330099"/>
          </a:xfrm>
          <a:prstGeom prst="rect">
            <a:avLst/>
          </a:prstGeom>
        </p:spPr>
      </p:pic>
      <p:pic>
        <p:nvPicPr>
          <p:cNvPr id="26" name="Picture 25">
            <a:extLst>
              <a:ext uri="{FF2B5EF4-FFF2-40B4-BE49-F238E27FC236}">
                <a16:creationId xmlns:a16="http://schemas.microsoft.com/office/drawing/2014/main" id="{876F86AD-EC4E-465E-826C-F20A7DD552A9}"/>
              </a:ext>
            </a:extLst>
          </p:cNvPr>
          <p:cNvPicPr>
            <a:picLocks noChangeAspect="1"/>
          </p:cNvPicPr>
          <p:nvPr/>
        </p:nvPicPr>
        <p:blipFill>
          <a:blip r:embed="rId6"/>
          <a:stretch>
            <a:fillRect/>
          </a:stretch>
        </p:blipFill>
        <p:spPr>
          <a:xfrm>
            <a:off x="6545100" y="5073399"/>
            <a:ext cx="847754" cy="330099"/>
          </a:xfrm>
          <a:prstGeom prst="rect">
            <a:avLst/>
          </a:prstGeom>
        </p:spPr>
      </p:pic>
      <p:pic>
        <p:nvPicPr>
          <p:cNvPr id="27" name="Picture 26">
            <a:extLst>
              <a:ext uri="{FF2B5EF4-FFF2-40B4-BE49-F238E27FC236}">
                <a16:creationId xmlns:a16="http://schemas.microsoft.com/office/drawing/2014/main" id="{1B8A4312-CF63-401D-9495-9D65D4DA234B}"/>
              </a:ext>
            </a:extLst>
          </p:cNvPr>
          <p:cNvPicPr>
            <a:picLocks noChangeAspect="1"/>
          </p:cNvPicPr>
          <p:nvPr/>
        </p:nvPicPr>
        <p:blipFill>
          <a:blip r:embed="rId6"/>
          <a:stretch>
            <a:fillRect/>
          </a:stretch>
        </p:blipFill>
        <p:spPr>
          <a:xfrm>
            <a:off x="5748918" y="5072680"/>
            <a:ext cx="847754" cy="330099"/>
          </a:xfrm>
          <a:prstGeom prst="rect">
            <a:avLst/>
          </a:prstGeom>
        </p:spPr>
      </p:pic>
      <p:pic>
        <p:nvPicPr>
          <p:cNvPr id="28" name="Picture 27">
            <a:extLst>
              <a:ext uri="{FF2B5EF4-FFF2-40B4-BE49-F238E27FC236}">
                <a16:creationId xmlns:a16="http://schemas.microsoft.com/office/drawing/2014/main" id="{13E0AE60-4476-41B7-AE13-C445EA26E8B7}"/>
              </a:ext>
            </a:extLst>
          </p:cNvPr>
          <p:cNvPicPr>
            <a:picLocks noChangeAspect="1"/>
          </p:cNvPicPr>
          <p:nvPr/>
        </p:nvPicPr>
        <p:blipFill>
          <a:blip r:embed="rId6"/>
          <a:stretch>
            <a:fillRect/>
          </a:stretch>
        </p:blipFill>
        <p:spPr>
          <a:xfrm>
            <a:off x="4945315" y="5071961"/>
            <a:ext cx="847754" cy="330099"/>
          </a:xfrm>
          <a:prstGeom prst="rect">
            <a:avLst/>
          </a:prstGeom>
        </p:spPr>
      </p:pic>
      <p:sp>
        <p:nvSpPr>
          <p:cNvPr id="29" name="Rectangle 28">
            <a:extLst>
              <a:ext uri="{FF2B5EF4-FFF2-40B4-BE49-F238E27FC236}">
                <a16:creationId xmlns:a16="http://schemas.microsoft.com/office/drawing/2014/main" id="{A474D6D7-4E36-47D1-BA7A-E7E6959A1A72}"/>
              </a:ext>
            </a:extLst>
          </p:cNvPr>
          <p:cNvSpPr/>
          <p:nvPr/>
        </p:nvSpPr>
        <p:spPr>
          <a:xfrm>
            <a:off x="1740186" y="5016043"/>
            <a:ext cx="2234138" cy="400110"/>
          </a:xfrm>
          <a:prstGeom prst="rect">
            <a:avLst/>
          </a:prstGeom>
        </p:spPr>
        <p:txBody>
          <a:bodyPr wrap="none">
            <a:spAutoFit/>
          </a:bodyPr>
          <a:lstStyle/>
          <a:p>
            <a:r>
              <a:rPr lang="en-US" sz="2000" dirty="0">
                <a:solidFill>
                  <a:srgbClr val="000000"/>
                </a:solidFill>
                <a:latin typeface="Segoe UI" panose="020B0502040204020203" pitchFamily="34" charset="0"/>
                <a:ea typeface="Segoe UI" panose="020B0502040204020203" pitchFamily="34" charset="0"/>
              </a:rPr>
              <a:t>*State Target: 98%</a:t>
            </a:r>
            <a:endParaRPr lang="en-US" sz="2000" dirty="0"/>
          </a:p>
        </p:txBody>
      </p:sp>
      <p:sp>
        <p:nvSpPr>
          <p:cNvPr id="4" name="TextBox 3">
            <a:extLst>
              <a:ext uri="{FF2B5EF4-FFF2-40B4-BE49-F238E27FC236}">
                <a16:creationId xmlns:a16="http://schemas.microsoft.com/office/drawing/2014/main" id="{7ED06910-7AF7-4156-9993-985F74D5712C}"/>
              </a:ext>
            </a:extLst>
          </p:cNvPr>
          <p:cNvSpPr txBox="1"/>
          <p:nvPr/>
        </p:nvSpPr>
        <p:spPr>
          <a:xfrm>
            <a:off x="304800" y="6324207"/>
            <a:ext cx="4797287" cy="369332"/>
          </a:xfrm>
          <a:prstGeom prst="rect">
            <a:avLst/>
          </a:prstGeom>
          <a:noFill/>
        </p:spPr>
        <p:txBody>
          <a:bodyPr wrap="square" rtlCol="0">
            <a:spAutoFit/>
          </a:bodyPr>
          <a:lstStyle/>
          <a:p>
            <a:pPr algn="ctr"/>
            <a:r>
              <a:rPr lang="en-US" dirty="0">
                <a:latin typeface="Segoe UI" panose="020B0502040204020203" pitchFamily="34" charset="0"/>
                <a:cs typeface="Segoe UI" panose="020B0502040204020203" pitchFamily="34" charset="0"/>
              </a:rPr>
              <a:t>*Based on children with IFSPs as of 12/1/2022</a:t>
            </a:r>
          </a:p>
        </p:txBody>
      </p:sp>
    </p:spTree>
    <p:extLst>
      <p:ext uri="{BB962C8B-B14F-4D97-AF65-F5344CB8AC3E}">
        <p14:creationId xmlns:p14="http://schemas.microsoft.com/office/powerpoint/2010/main" val="429283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D9203E-3F27-45FA-870F-069FE5B2B193}"/>
              </a:ext>
            </a:extLst>
          </p:cNvPr>
          <p:cNvSpPr>
            <a:spLocks noGrp="1"/>
          </p:cNvSpPr>
          <p:nvPr>
            <p:ph sz="quarter" idx="10"/>
          </p:nvPr>
        </p:nvSpPr>
        <p:spPr>
          <a:xfrm>
            <a:off x="838200" y="1784350"/>
            <a:ext cx="10515600" cy="4709215"/>
          </a:xfrm>
        </p:spPr>
        <p:txBody>
          <a:bodyPr/>
          <a:lstStyle/>
          <a:p>
            <a:pPr lvl="0" fontAlgn="base"/>
            <a:r>
              <a:rPr lang="en-US" dirty="0"/>
              <a:t>Percent of infants and toddlers with IFSPs who demonstrate improved outcomes during their time in Part C including:</a:t>
            </a:r>
          </a:p>
          <a:p>
            <a:pPr lvl="0" fontAlgn="base"/>
            <a:endParaRPr lang="en-US" dirty="0"/>
          </a:p>
          <a:p>
            <a:pPr marL="1028700" lvl="1" indent="-342900" fontAlgn="base"/>
            <a:r>
              <a:rPr lang="en-US" dirty="0">
                <a:latin typeface="Segoe UI" panose="020B0502040204020203" pitchFamily="34" charset="0"/>
                <a:cs typeface="Segoe UI" panose="020B0502040204020203" pitchFamily="34" charset="0"/>
              </a:rPr>
              <a:t>3A: Positive social-emotional skills (including social relationships);  </a:t>
            </a:r>
          </a:p>
          <a:p>
            <a:pPr marL="1028700" lvl="1" indent="-342900" fontAlgn="base"/>
            <a:r>
              <a:rPr lang="en-US" dirty="0">
                <a:latin typeface="Segoe UI" panose="020B0502040204020203" pitchFamily="34" charset="0"/>
                <a:cs typeface="Segoe UI" panose="020B0502040204020203" pitchFamily="34" charset="0"/>
              </a:rPr>
              <a:t>3B: Acquisition and use of knowledge and skills (including early language/communication); and </a:t>
            </a:r>
          </a:p>
          <a:p>
            <a:pPr marL="1028700" lvl="1" indent="-342900"/>
            <a:r>
              <a:rPr lang="en-US" dirty="0">
                <a:latin typeface="Segoe UI" panose="020B0502040204020203" pitchFamily="34" charset="0"/>
                <a:cs typeface="Segoe UI" panose="020B0502040204020203" pitchFamily="34" charset="0"/>
              </a:rPr>
              <a:t>3C: Use of appropriate behaviors to meet their needs</a:t>
            </a:r>
          </a:p>
        </p:txBody>
      </p:sp>
      <p:sp>
        <p:nvSpPr>
          <p:cNvPr id="3" name="Title 2">
            <a:extLst>
              <a:ext uri="{FF2B5EF4-FFF2-40B4-BE49-F238E27FC236}">
                <a16:creationId xmlns:a16="http://schemas.microsoft.com/office/drawing/2014/main" id="{AE815CE5-8549-4DE3-91E0-C64154B30ED1}"/>
              </a:ext>
            </a:extLst>
          </p:cNvPr>
          <p:cNvSpPr>
            <a:spLocks noGrp="1"/>
          </p:cNvSpPr>
          <p:nvPr>
            <p:ph type="title"/>
          </p:nvPr>
        </p:nvSpPr>
        <p:spPr/>
        <p:txBody>
          <a:bodyPr/>
          <a:lstStyle/>
          <a:p>
            <a:r>
              <a:rPr lang="en-US" dirty="0"/>
              <a:t>Indicator 3: Child Outcomes</a:t>
            </a:r>
          </a:p>
        </p:txBody>
      </p:sp>
    </p:spTree>
    <p:extLst>
      <p:ext uri="{BB962C8B-B14F-4D97-AF65-F5344CB8AC3E}">
        <p14:creationId xmlns:p14="http://schemas.microsoft.com/office/powerpoint/2010/main" val="4190306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D9203E-3F27-45FA-870F-069FE5B2B193}"/>
              </a:ext>
            </a:extLst>
          </p:cNvPr>
          <p:cNvSpPr>
            <a:spLocks noGrp="1"/>
          </p:cNvSpPr>
          <p:nvPr>
            <p:ph sz="quarter" idx="10"/>
          </p:nvPr>
        </p:nvSpPr>
        <p:spPr>
          <a:xfrm>
            <a:off x="838200" y="1510748"/>
            <a:ext cx="10515600" cy="4982817"/>
          </a:xfrm>
        </p:spPr>
        <p:txBody>
          <a:bodyPr/>
          <a:lstStyle/>
          <a:p>
            <a:pPr lvl="0" fontAlgn="base"/>
            <a:r>
              <a:rPr lang="en-US" sz="2200" dirty="0"/>
              <a:t>Progress for child outcomes is summarized and reported to OSEP using two summary statements:</a:t>
            </a:r>
          </a:p>
          <a:p>
            <a:pPr lvl="0" fontAlgn="base"/>
            <a:endParaRPr lang="en-US" sz="2200" dirty="0"/>
          </a:p>
          <a:p>
            <a:r>
              <a:rPr lang="en-US" sz="2200" b="1" dirty="0"/>
              <a:t>Summary Statement 1 (SS1)</a:t>
            </a:r>
            <a:r>
              <a:rPr lang="en-US" sz="2200" dirty="0"/>
              <a:t>: Of those children who entered the program below age expectations in each outcome, the percent </a:t>
            </a:r>
            <a:r>
              <a:rPr lang="en-US" sz="2200" u="sng" dirty="0"/>
              <a:t>who substantially increased their rate of growth</a:t>
            </a:r>
            <a:r>
              <a:rPr lang="en-US" sz="2200" dirty="0"/>
              <a:t> by the time they turned 3 years or exited the program</a:t>
            </a:r>
          </a:p>
          <a:p>
            <a:pPr lvl="0" algn="ctr" fontAlgn="base"/>
            <a:r>
              <a:rPr lang="en-US" sz="2200" i="1" u="sng" dirty="0"/>
              <a:t>c + d</a:t>
            </a:r>
          </a:p>
          <a:p>
            <a:pPr lvl="0" algn="ctr" fontAlgn="base">
              <a:lnSpc>
                <a:spcPct val="100000"/>
              </a:lnSpc>
              <a:spcBef>
                <a:spcPts val="0"/>
              </a:spcBef>
            </a:pPr>
            <a:r>
              <a:rPr lang="en-US" sz="2200" i="1" dirty="0"/>
              <a:t>a + b + c + d</a:t>
            </a:r>
            <a:endParaRPr lang="en-US" sz="2200" dirty="0"/>
          </a:p>
          <a:p>
            <a:r>
              <a:rPr lang="en-US" sz="2200" b="1" dirty="0"/>
              <a:t>Summary Statement 2 (SS2): </a:t>
            </a:r>
            <a:r>
              <a:rPr lang="en-US" sz="2200" dirty="0"/>
              <a:t>The percent of children </a:t>
            </a:r>
            <a:r>
              <a:rPr lang="en-US" sz="2200" u="sng" dirty="0"/>
              <a:t>who were functioning within age expectations</a:t>
            </a:r>
            <a:r>
              <a:rPr lang="en-US" sz="2200" dirty="0"/>
              <a:t> in each outcome by the time they turned three years or exited the program</a:t>
            </a:r>
          </a:p>
          <a:p>
            <a:pPr lvl="0" algn="ctr" fontAlgn="base"/>
            <a:r>
              <a:rPr lang="en-US" sz="2200" i="1" u="sng" dirty="0"/>
              <a:t>d + e           </a:t>
            </a:r>
            <a:endParaRPr lang="en-US" sz="2200" u="sng" dirty="0"/>
          </a:p>
          <a:p>
            <a:pPr algn="ctr">
              <a:spcBef>
                <a:spcPts val="0"/>
              </a:spcBef>
            </a:pPr>
            <a:r>
              <a:rPr lang="en-US" sz="2200" i="1" dirty="0"/>
              <a:t>a + b + c + d + e</a:t>
            </a:r>
            <a:endParaRPr lang="en-US" sz="2200" dirty="0"/>
          </a:p>
          <a:p>
            <a:pPr lvl="0" fontAlgn="base"/>
            <a:endParaRPr lang="en-US" sz="2200" dirty="0"/>
          </a:p>
        </p:txBody>
      </p:sp>
      <p:sp>
        <p:nvSpPr>
          <p:cNvPr id="3" name="Title 2">
            <a:extLst>
              <a:ext uri="{FF2B5EF4-FFF2-40B4-BE49-F238E27FC236}">
                <a16:creationId xmlns:a16="http://schemas.microsoft.com/office/drawing/2014/main" id="{AE815CE5-8549-4DE3-91E0-C64154B30ED1}"/>
              </a:ext>
            </a:extLst>
          </p:cNvPr>
          <p:cNvSpPr>
            <a:spLocks noGrp="1"/>
          </p:cNvSpPr>
          <p:nvPr>
            <p:ph type="title"/>
          </p:nvPr>
        </p:nvSpPr>
        <p:spPr/>
        <p:txBody>
          <a:bodyPr/>
          <a:lstStyle/>
          <a:p>
            <a:r>
              <a:rPr lang="en-US" dirty="0"/>
              <a:t>Indicator 3: Child Outcomes Progress</a:t>
            </a:r>
          </a:p>
        </p:txBody>
      </p:sp>
    </p:spTree>
    <p:extLst>
      <p:ext uri="{BB962C8B-B14F-4D97-AF65-F5344CB8AC3E}">
        <p14:creationId xmlns:p14="http://schemas.microsoft.com/office/powerpoint/2010/main" val="2724920193"/>
      </p:ext>
    </p:extLst>
  </p:cSld>
  <p:clrMapOvr>
    <a:masterClrMapping/>
  </p:clrMapOvr>
</p:sld>
</file>

<file path=ppt/theme/theme1.xml><?xml version="1.0" encoding="utf-8"?>
<a:theme xmlns:a="http://schemas.openxmlformats.org/drawingml/2006/main" name="Final DPH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PH 2019 Power Point Template (6)[37]" id="{6DBC3B5D-69D9-C945-BF24-BF4124974B37}" vid="{8FA998CF-9CF0-D748-A8AE-374674A4679A}"/>
    </a:ext>
  </a:extLst>
</a:theme>
</file>

<file path=ppt/theme/theme2.xml><?xml version="1.0" encoding="utf-8"?>
<a:theme xmlns:a="http://schemas.openxmlformats.org/drawingml/2006/main" name="1_Final DPH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PH_PowerPoint_template" id="{CB0874B1-8365-6A4B-B852-3F2897034437}" vid="{3BB029D3-DC44-F446-820A-560263CF7B04}"/>
    </a:ext>
  </a:extLst>
</a:theme>
</file>

<file path=ppt/theme/theme3.xml><?xml version="1.0" encoding="utf-8"?>
<a:theme xmlns:a="http://schemas.openxmlformats.org/drawingml/2006/main" name="2_Final DPH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nal DPH Theme" id="{E1CCD909-0D60-49BD-A0F7-5463BC2A0010}" vid="{91C0C1DB-AF6D-4B8B-8C55-A08C88F1315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92931326109D44BF9FCCC968811C19" ma:contentTypeVersion="12" ma:contentTypeDescription="Create a new document." ma:contentTypeScope="" ma:versionID="4c2ea2d1fb43cdb1a49df471f9a4868a">
  <xsd:schema xmlns:xsd="http://www.w3.org/2001/XMLSchema" xmlns:xs="http://www.w3.org/2001/XMLSchema" xmlns:p="http://schemas.microsoft.com/office/2006/metadata/properties" xmlns:ns2="1c0417ab-d2e7-45cd-8a5a-511ee909dc1a" xmlns:ns3="f2c7b61c-b728-4598-8815-1c9a9dd9b243" targetNamespace="http://schemas.microsoft.com/office/2006/metadata/properties" ma:root="true" ma:fieldsID="d2682752462cbc4688db4e0f9b8df9d3" ns2:_="" ns3:_="">
    <xsd:import namespace="1c0417ab-d2e7-45cd-8a5a-511ee909dc1a"/>
    <xsd:import namespace="f2c7b61c-b728-4598-8815-1c9a9dd9b24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GenerationTime" minOccurs="0"/>
                <xsd:element ref="ns3:MediaServiceEventHashCode"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0417ab-d2e7-45cd-8a5a-511ee909dc1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19" nillable="true" ma:displayName="Taxonomy Catch All Column" ma:hidden="true" ma:list="{a0aadff7-b2a3-4e4d-8543-e587d480d9db}" ma:internalName="TaxCatchAll" ma:showField="CatchAllData" ma:web="1c0417ab-d2e7-45cd-8a5a-511ee909dc1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2c7b61c-b728-4598-8815-1c9a9dd9b24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0d1b9b15-6ca2-435f-87bd-c880ab911653"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1c0417ab-d2e7-45cd-8a5a-511ee909dc1a">
      <UserInfo>
        <DisplayName>Smith, Jimmie</DisplayName>
        <AccountId>6417</AccountId>
        <AccountType/>
      </UserInfo>
    </SharedWithUsers>
    <TaxCatchAll xmlns="1c0417ab-d2e7-45cd-8a5a-511ee909dc1a" xsi:nil="true"/>
    <lcf76f155ced4ddcb4097134ff3c332f xmlns="f2c7b61c-b728-4598-8815-1c9a9dd9b24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A8CA546-6FB9-40CF-ADF7-C42492FBC1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0417ab-d2e7-45cd-8a5a-511ee909dc1a"/>
    <ds:schemaRef ds:uri="f2c7b61c-b728-4598-8815-1c9a9dd9b2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1B642EF-DBB6-49AF-B727-D4FA05991043}">
  <ds:schemaRefs>
    <ds:schemaRef ds:uri="http://schemas.microsoft.com/sharepoint/v3/contenttype/forms"/>
  </ds:schemaRefs>
</ds:datastoreItem>
</file>

<file path=customXml/itemProps3.xml><?xml version="1.0" encoding="utf-8"?>
<ds:datastoreItem xmlns:ds="http://schemas.openxmlformats.org/officeDocument/2006/customXml" ds:itemID="{A6174DA3-DDEF-4265-9A68-40C710D471EA}">
  <ds:schemaRefs>
    <ds:schemaRef ds:uri="http://schemas.microsoft.com/office/2006/metadata/properties"/>
    <ds:schemaRef ds:uri="http://schemas.microsoft.com/office/infopath/2007/PartnerControls"/>
    <ds:schemaRef ds:uri="1c0417ab-d2e7-45cd-8a5a-511ee909dc1a"/>
    <ds:schemaRef ds:uri="f2c7b61c-b728-4598-8815-1c9a9dd9b243"/>
  </ds:schemaRefs>
</ds:datastoreItem>
</file>

<file path=docProps/app.xml><?xml version="1.0" encoding="utf-8"?>
<Properties xmlns="http://schemas.openxmlformats.org/officeDocument/2006/extended-properties" xmlns:vt="http://schemas.openxmlformats.org/officeDocument/2006/docPropsVTypes">
  <Template>DPH 2022 Power Point Template</Template>
  <TotalTime>10879</TotalTime>
  <Words>5052</Words>
  <Application>Microsoft Office PowerPoint</Application>
  <PresentationFormat>Widescreen</PresentationFormat>
  <Paragraphs>1236</Paragraphs>
  <Slides>34</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34</vt:i4>
      </vt:variant>
    </vt:vector>
  </HeadingPairs>
  <TitlesOfParts>
    <vt:vector size="43" baseType="lpstr">
      <vt:lpstr>Arial</vt:lpstr>
      <vt:lpstr>Calibri</vt:lpstr>
      <vt:lpstr>Segoe UI</vt:lpstr>
      <vt:lpstr>Segoe UI Light</vt:lpstr>
      <vt:lpstr>Segoe UI Semibold</vt:lpstr>
      <vt:lpstr>Wingdings</vt:lpstr>
      <vt:lpstr>Final DPH Theme</vt:lpstr>
      <vt:lpstr>1_Final DPH Theme</vt:lpstr>
      <vt:lpstr>2_Final DPH Theme</vt:lpstr>
      <vt:lpstr>   Babies Can’t Wait – Part C Early Intervention</vt:lpstr>
      <vt:lpstr>Annual Performance Report (APR)</vt:lpstr>
      <vt:lpstr>Indicator 1: Timely Services Delivery</vt:lpstr>
      <vt:lpstr>Indicator 7: 45-Day Timeline</vt:lpstr>
      <vt:lpstr>Indicator 8: Early Childhood Transition</vt:lpstr>
      <vt:lpstr>Indicator 8: Early Childhood Transition</vt:lpstr>
      <vt:lpstr>Indicator 2: Settings</vt:lpstr>
      <vt:lpstr>Indicator 3: Child Outcomes</vt:lpstr>
      <vt:lpstr>Indicator 3: Child Outcomes Progress</vt:lpstr>
      <vt:lpstr>Indicator 3A: Positive social-emotional skills</vt:lpstr>
      <vt:lpstr>Indicator 3B: Acquisition &amp; use of knowledge &amp; skills</vt:lpstr>
      <vt:lpstr>Indicator 3C: Use of appropriate behaviors to meet their needs</vt:lpstr>
      <vt:lpstr>Indicator 4: Family Outcomes</vt:lpstr>
      <vt:lpstr>Indicator 4: Family Outcomes</vt:lpstr>
      <vt:lpstr>Indicators 5 &amp; 6: Child Find Birth to 1 &amp; Birth to 3</vt:lpstr>
      <vt:lpstr>Indicator 5 &amp; 6: Children Served, Birth to 3</vt:lpstr>
      <vt:lpstr>   Babies Can’t Wait – Part C Early Intervention</vt:lpstr>
      <vt:lpstr>Indicator 1: Timely Services</vt:lpstr>
      <vt:lpstr>Indicator 2: Natural Settings</vt:lpstr>
      <vt:lpstr>Indicator 3: Child Outcomes</vt:lpstr>
      <vt:lpstr>Indicator 3: Child Outcomes</vt:lpstr>
      <vt:lpstr>Indicator 3: Child Outcomes</vt:lpstr>
      <vt:lpstr>Indicator 3: Child Outcomes</vt:lpstr>
      <vt:lpstr>Indicator 3: Child Outcomes</vt:lpstr>
      <vt:lpstr>Indicator 3: Child Outcomes</vt:lpstr>
      <vt:lpstr>Indicator 4: Family Outcomes</vt:lpstr>
      <vt:lpstr>Indicator 4: Family Outcomes</vt:lpstr>
      <vt:lpstr>Indicator 4: Family Outcomes</vt:lpstr>
      <vt:lpstr>Indicator 5: Child Find (Birth to One)</vt:lpstr>
      <vt:lpstr>Indicator 6: Child Find (Birth to Three)</vt:lpstr>
      <vt:lpstr>Indicator 7: 45-Day Timeline</vt:lpstr>
      <vt:lpstr>Indicator 8: Early Childhood Transition</vt:lpstr>
      <vt:lpstr>Indicator 8: Early Childhood Transition</vt:lpstr>
      <vt:lpstr>Indicator 8: Early Childhood Transition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Babies Can’t Wait – Part C Early Intervention</dc:title>
  <dc:creator>Byrd, Kevin</dc:creator>
  <cp:lastModifiedBy>Ross, Kimberly</cp:lastModifiedBy>
  <cp:revision>107</cp:revision>
  <dcterms:created xsi:type="dcterms:W3CDTF">2022-12-17T14:18:28Z</dcterms:created>
  <dcterms:modified xsi:type="dcterms:W3CDTF">2024-03-06T13:53:16Z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0x0101006692931326109D44BF9FCCC968811C19</vt:lpwstr>
  </property>
</Properties>
</file>