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2"/>
  </p:notesMasterIdLst>
  <p:sldIdLst>
    <p:sldId id="257" r:id="rId2"/>
    <p:sldId id="378" r:id="rId3"/>
    <p:sldId id="392" r:id="rId4"/>
    <p:sldId id="391" r:id="rId5"/>
    <p:sldId id="326" r:id="rId6"/>
    <p:sldId id="327" r:id="rId7"/>
    <p:sldId id="377" r:id="rId8"/>
    <p:sldId id="258" r:id="rId9"/>
    <p:sldId id="261" r:id="rId10"/>
    <p:sldId id="262" r:id="rId11"/>
    <p:sldId id="373" r:id="rId12"/>
    <p:sldId id="331" r:id="rId13"/>
    <p:sldId id="332" r:id="rId14"/>
    <p:sldId id="333" r:id="rId15"/>
    <p:sldId id="334" r:id="rId16"/>
    <p:sldId id="335" r:id="rId17"/>
    <p:sldId id="336" r:id="rId18"/>
    <p:sldId id="337" r:id="rId19"/>
    <p:sldId id="338" r:id="rId20"/>
    <p:sldId id="339" r:id="rId21"/>
    <p:sldId id="340" r:id="rId22"/>
    <p:sldId id="341" r:id="rId23"/>
    <p:sldId id="344" r:id="rId24"/>
    <p:sldId id="379" r:id="rId25"/>
    <p:sldId id="380" r:id="rId26"/>
    <p:sldId id="381" r:id="rId27"/>
    <p:sldId id="382" r:id="rId28"/>
    <p:sldId id="383" r:id="rId29"/>
    <p:sldId id="384" r:id="rId30"/>
    <p:sldId id="386" r:id="rId31"/>
    <p:sldId id="349" r:id="rId32"/>
    <p:sldId id="345" r:id="rId33"/>
    <p:sldId id="350" r:id="rId34"/>
    <p:sldId id="388" r:id="rId35"/>
    <p:sldId id="389" r:id="rId36"/>
    <p:sldId id="390" r:id="rId37"/>
    <p:sldId id="375" r:id="rId38"/>
    <p:sldId id="347" r:id="rId39"/>
    <p:sldId id="348" r:id="rId40"/>
    <p:sldId id="39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ostick, Jehan" initials="BJ" lastIdx="22" clrIdx="6">
    <p:extLst>
      <p:ext uri="{19B8F6BF-5375-455C-9EA6-DF929625EA0E}">
        <p15:presenceInfo xmlns:p15="http://schemas.microsoft.com/office/powerpoint/2012/main" userId="Bostick, Jehan" providerId="None"/>
      </p:ext>
    </p:extLst>
  </p:cmAuthor>
  <p:cmAuthor id="1" name="Kanu, Florence" initials="KF" lastIdx="4" clrIdx="0">
    <p:extLst>
      <p:ext uri="{19B8F6BF-5375-455C-9EA6-DF929625EA0E}">
        <p15:presenceInfo xmlns:p15="http://schemas.microsoft.com/office/powerpoint/2012/main" userId="Kanu, Florence" providerId="None"/>
      </p:ext>
    </p:extLst>
  </p:cmAuthor>
  <p:cmAuthor id="8" name="Damon, Angela" initials="DA" lastIdx="1" clrIdx="7">
    <p:extLst>
      <p:ext uri="{19B8F6BF-5375-455C-9EA6-DF929625EA0E}">
        <p15:presenceInfo xmlns:p15="http://schemas.microsoft.com/office/powerpoint/2012/main" userId="Damon, Angela" providerId="None"/>
      </p:ext>
    </p:extLst>
  </p:cmAuthor>
  <p:cmAuthor id="2" name="mibryan" initials="m" lastIdx="64" clrIdx="1">
    <p:extLst>
      <p:ext uri="{19B8F6BF-5375-455C-9EA6-DF929625EA0E}">
        <p15:presenceInfo xmlns:p15="http://schemas.microsoft.com/office/powerpoint/2012/main" userId="mibryan" providerId="None"/>
      </p:ext>
    </p:extLst>
  </p:cmAuthor>
  <p:cmAuthor id="9" name="Osmani, LaToya" initials="OL" lastIdx="3" clrIdx="8">
    <p:extLst>
      <p:ext uri="{19B8F6BF-5375-455C-9EA6-DF929625EA0E}">
        <p15:presenceInfo xmlns:p15="http://schemas.microsoft.com/office/powerpoint/2012/main" userId="Osmani, LaToya" providerId="None"/>
      </p:ext>
    </p:extLst>
  </p:cmAuthor>
  <p:cmAuthor id="3" name="Fowles, Tiffany" initials="FT" lastIdx="12" clrIdx="2">
    <p:extLst>
      <p:ext uri="{19B8F6BF-5375-455C-9EA6-DF929625EA0E}">
        <p15:presenceInfo xmlns:p15="http://schemas.microsoft.com/office/powerpoint/2012/main" userId="S-1-5-21-2672183100-1227059207-2328873036-786836" providerId="AD"/>
      </p:ext>
    </p:extLst>
  </p:cmAuthor>
  <p:cmAuthor id="4" name="Florence A. Kanu" initials="FAK" lastIdx="8" clrIdx="3">
    <p:extLst>
      <p:ext uri="{19B8F6BF-5375-455C-9EA6-DF929625EA0E}">
        <p15:presenceInfo xmlns:p15="http://schemas.microsoft.com/office/powerpoint/2012/main" userId="Florence A. Kanu" providerId="None"/>
      </p:ext>
    </p:extLst>
  </p:cmAuthor>
  <p:cmAuthor id="5" name="Thairu, Lucy" initials="TL" lastIdx="2" clrIdx="4">
    <p:extLst>
      <p:ext uri="{19B8F6BF-5375-455C-9EA6-DF929625EA0E}">
        <p15:presenceInfo xmlns:p15="http://schemas.microsoft.com/office/powerpoint/2012/main" userId="Thairu, Lucy" providerId="None"/>
      </p:ext>
    </p:extLst>
  </p:cmAuthor>
  <p:cmAuthor id="6" name="Kanu, Florence" initials="KF [2]" lastIdx="10" clrIdx="5">
    <p:extLst>
      <p:ext uri="{19B8F6BF-5375-455C-9EA6-DF929625EA0E}">
        <p15:presenceInfo xmlns:p15="http://schemas.microsoft.com/office/powerpoint/2012/main" userId="S-1-5-21-2672183100-1227059207-2328873036-11693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3" autoAdjust="0"/>
    <p:restoredTop sz="78710" autoAdjust="0"/>
  </p:normalViewPr>
  <p:slideViewPr>
    <p:cSldViewPr>
      <p:cViewPr varScale="1">
        <p:scale>
          <a:sx n="69" d="100"/>
          <a:sy n="69" d="100"/>
        </p:scale>
        <p:origin x="177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172.26.4.72\Vol27_1\PRAMs\Fact%20Sheets\WIC\Breastfeeding\WIC%20Breastfeeding_SAS%20Output_0808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lkanu\Documents\PRAMS\Presentations\WIC%20BF%20Coordinators_Sept%202017\Figures%20for%20Presentation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flkanu\Documents\PRAMS\Presentations\WIC%20BF%20Coordinators_Sept%202017\Figures%20for%20Presentation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247594050743664E-2"/>
          <c:y val="5.709836491045938E-2"/>
          <c:w val="0.90078915135608051"/>
          <c:h val="0.75455002567613827"/>
        </c:manualLayout>
      </c:layout>
      <c:barChart>
        <c:barDir val="col"/>
        <c:grouping val="clustered"/>
        <c:varyColors val="0"/>
        <c:ser>
          <c:idx val="0"/>
          <c:order val="0"/>
          <c:tx>
            <c:v>WIC Moms</c:v>
          </c:tx>
          <c:spPr>
            <a:solidFill>
              <a:schemeClr val="tx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Sheet1!$A$63:$A$65</c:f>
              <c:strCache>
                <c:ptCount val="3"/>
                <c:pt idx="0">
                  <c:v>Never Breastfed</c:v>
                </c:pt>
                <c:pt idx="1">
                  <c:v>Formerly Breastfed</c:v>
                </c:pt>
                <c:pt idx="2">
                  <c:v>Currently Breastfeeding</c:v>
                </c:pt>
              </c:strCache>
            </c:strRef>
          </c:cat>
          <c:val>
            <c:numRef>
              <c:f>Sheet1!$B$63:$B$65</c:f>
              <c:numCache>
                <c:formatCode>General</c:formatCode>
                <c:ptCount val="3"/>
                <c:pt idx="0">
                  <c:v>43.71</c:v>
                </c:pt>
                <c:pt idx="1">
                  <c:v>35.01</c:v>
                </c:pt>
                <c:pt idx="2">
                  <c:v>21.27</c:v>
                </c:pt>
              </c:numCache>
            </c:numRef>
          </c:val>
          <c:extLst xmlns:c16r2="http://schemas.microsoft.com/office/drawing/2015/06/chart">
            <c:ext xmlns:c16="http://schemas.microsoft.com/office/drawing/2014/chart" uri="{C3380CC4-5D6E-409C-BE32-E72D297353CC}">
              <c16:uniqueId val="{00000000-07DF-4185-9F27-F29A3E9A9ED4}"/>
            </c:ext>
          </c:extLst>
        </c:ser>
        <c:ser>
          <c:idx val="1"/>
          <c:order val="1"/>
          <c:tx>
            <c:v>Non-WIC Moms</c:v>
          </c:tx>
          <c:spPr>
            <a:solidFill>
              <a:schemeClr val="bg1">
                <a:lumMod val="6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Sheet1!$C$63:$C$65</c:f>
              <c:numCache>
                <c:formatCode>General</c:formatCode>
                <c:ptCount val="3"/>
                <c:pt idx="0">
                  <c:v>15.61</c:v>
                </c:pt>
                <c:pt idx="1">
                  <c:v>31.3</c:v>
                </c:pt>
                <c:pt idx="2">
                  <c:v>53.09</c:v>
                </c:pt>
              </c:numCache>
            </c:numRef>
          </c:val>
          <c:extLst xmlns:c16r2="http://schemas.microsoft.com/office/drawing/2015/06/chart">
            <c:ext xmlns:c16="http://schemas.microsoft.com/office/drawing/2014/chart" uri="{C3380CC4-5D6E-409C-BE32-E72D297353CC}">
              <c16:uniqueId val="{00000001-07DF-4185-9F27-F29A3E9A9ED4}"/>
            </c:ext>
          </c:extLst>
        </c:ser>
        <c:dLbls>
          <c:showLegendKey val="0"/>
          <c:showVal val="0"/>
          <c:showCatName val="0"/>
          <c:showSerName val="0"/>
          <c:showPercent val="0"/>
          <c:showBubbleSize val="0"/>
        </c:dLbls>
        <c:gapWidth val="219"/>
        <c:overlap val="-27"/>
        <c:axId val="164710640"/>
        <c:axId val="164709856"/>
      </c:barChart>
      <c:catAx>
        <c:axId val="164710640"/>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4709856"/>
        <c:crosses val="autoZero"/>
        <c:auto val="1"/>
        <c:lblAlgn val="ctr"/>
        <c:lblOffset val="100"/>
        <c:noMultiLvlLbl val="0"/>
      </c:catAx>
      <c:valAx>
        <c:axId val="164709856"/>
        <c:scaling>
          <c:orientation val="minMax"/>
          <c:max val="100"/>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b="0" dirty="0">
                    <a:solidFill>
                      <a:schemeClr val="tx1"/>
                    </a:solidFill>
                  </a:rPr>
                  <a:t>Percentage (%)</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one"/>
        <c:spPr>
          <a:solidFill>
            <a:schemeClr val="bg1"/>
          </a:solid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4710640"/>
        <c:crosses val="autoZero"/>
        <c:crossBetween val="between"/>
        <c:majorUnit val="20"/>
      </c:valAx>
      <c:spPr>
        <a:noFill/>
        <a:ln>
          <a:noFill/>
        </a:ln>
        <a:effectLst/>
      </c:spPr>
    </c:plotArea>
    <c:legend>
      <c:legendPos val="r"/>
      <c:layout>
        <c:manualLayout>
          <c:xMode val="edge"/>
          <c:yMode val="edge"/>
          <c:x val="0.75318484494993676"/>
          <c:y val="5.3585439977897498E-2"/>
          <c:w val="0.23157152230971129"/>
          <c:h val="0.158228955557770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Sheet2!$B$1</c:f>
              <c:strCache>
                <c:ptCount val="1"/>
                <c:pt idx="0">
                  <c:v>Non-WIC Moms</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Sheet2!$A$2:$A$6</c:f>
              <c:strCache>
                <c:ptCount val="5"/>
                <c:pt idx="0">
                  <c:v>Didn’t want to breastfeed</c:v>
                </c:pt>
                <c:pt idx="1">
                  <c:v>Tried but it was too hard</c:v>
                </c:pt>
                <c:pt idx="2">
                  <c:v>Didn’t like breastfeeding</c:v>
                </c:pt>
                <c:pt idx="3">
                  <c:v>Other children to take care of</c:v>
                </c:pt>
                <c:pt idx="4">
                  <c:v>Returned to work or school</c:v>
                </c:pt>
              </c:strCache>
            </c:strRef>
          </c:cat>
          <c:val>
            <c:numRef>
              <c:f>Sheet2!$B$2:$B$6</c:f>
              <c:numCache>
                <c:formatCode>0</c:formatCode>
                <c:ptCount val="5"/>
                <c:pt idx="0">
                  <c:v>41.73</c:v>
                </c:pt>
                <c:pt idx="1">
                  <c:v>15.27</c:v>
                </c:pt>
                <c:pt idx="2">
                  <c:v>13.24</c:v>
                </c:pt>
                <c:pt idx="3">
                  <c:v>11.99</c:v>
                </c:pt>
                <c:pt idx="4">
                  <c:v>18.28</c:v>
                </c:pt>
              </c:numCache>
            </c:numRef>
          </c:val>
          <c:extLst xmlns:c16r2="http://schemas.microsoft.com/office/drawing/2015/06/chart">
            <c:ext xmlns:c16="http://schemas.microsoft.com/office/drawing/2014/chart" uri="{C3380CC4-5D6E-409C-BE32-E72D297353CC}">
              <c16:uniqueId val="{00000000-C31C-4EE6-A96F-E8153C519AE8}"/>
            </c:ext>
          </c:extLst>
        </c:ser>
        <c:ser>
          <c:idx val="1"/>
          <c:order val="1"/>
          <c:tx>
            <c:strRef>
              <c:f>Sheet2!$C$1</c:f>
              <c:strCache>
                <c:ptCount val="1"/>
                <c:pt idx="0">
                  <c:v>WIC Moms</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Sheet2!$A$2:$A$6</c:f>
              <c:strCache>
                <c:ptCount val="5"/>
                <c:pt idx="0">
                  <c:v>Didn’t want to breastfeed</c:v>
                </c:pt>
                <c:pt idx="1">
                  <c:v>Tried but it was too hard</c:v>
                </c:pt>
                <c:pt idx="2">
                  <c:v>Didn’t like breastfeeding</c:v>
                </c:pt>
                <c:pt idx="3">
                  <c:v>Other children to take care of</c:v>
                </c:pt>
                <c:pt idx="4">
                  <c:v>Returned to work or school</c:v>
                </c:pt>
              </c:strCache>
            </c:strRef>
          </c:cat>
          <c:val>
            <c:numRef>
              <c:f>Sheet2!$C$2:$C$6</c:f>
              <c:numCache>
                <c:formatCode>0</c:formatCode>
                <c:ptCount val="5"/>
                <c:pt idx="0">
                  <c:v>67.17</c:v>
                </c:pt>
                <c:pt idx="1">
                  <c:v>15.59</c:v>
                </c:pt>
                <c:pt idx="2">
                  <c:v>12.76</c:v>
                </c:pt>
                <c:pt idx="3">
                  <c:v>10</c:v>
                </c:pt>
                <c:pt idx="4">
                  <c:v>9.02</c:v>
                </c:pt>
              </c:numCache>
            </c:numRef>
          </c:val>
          <c:extLst xmlns:c16r2="http://schemas.microsoft.com/office/drawing/2015/06/chart">
            <c:ext xmlns:c16="http://schemas.microsoft.com/office/drawing/2014/chart" uri="{C3380CC4-5D6E-409C-BE32-E72D297353CC}">
              <c16:uniqueId val="{00000001-C31C-4EE6-A96F-E8153C519AE8}"/>
            </c:ext>
          </c:extLst>
        </c:ser>
        <c:dLbls>
          <c:showLegendKey val="0"/>
          <c:showVal val="0"/>
          <c:showCatName val="0"/>
          <c:showSerName val="0"/>
          <c:showPercent val="0"/>
          <c:showBubbleSize val="0"/>
        </c:dLbls>
        <c:gapWidth val="182"/>
        <c:overlap val="-20"/>
        <c:axId val="164711424"/>
        <c:axId val="164711816"/>
      </c:barChart>
      <c:catAx>
        <c:axId val="164711424"/>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64711816"/>
        <c:crosses val="autoZero"/>
        <c:auto val="1"/>
        <c:lblAlgn val="ctr"/>
        <c:lblOffset val="100"/>
        <c:noMultiLvlLbl val="0"/>
      </c:catAx>
      <c:valAx>
        <c:axId val="164711816"/>
        <c:scaling>
          <c:orientation val="minMax"/>
          <c:max val="100"/>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b="0">
                    <a:solidFill>
                      <a:schemeClr val="tx1"/>
                    </a:solidFill>
                  </a:rPr>
                  <a:t>Percentage (%)</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4711424"/>
        <c:crosses val="autoZero"/>
        <c:crossBetween val="between"/>
        <c:majorUnit val="100"/>
      </c:valAx>
      <c:spPr>
        <a:noFill/>
        <a:ln>
          <a:noFill/>
        </a:ln>
        <a:effectLst/>
      </c:spPr>
    </c:plotArea>
    <c:legend>
      <c:legendPos val="t"/>
      <c:layout>
        <c:manualLayout>
          <c:xMode val="edge"/>
          <c:yMode val="edge"/>
          <c:x val="0.75596450322350484"/>
          <c:y val="0.13559322033898305"/>
          <c:w val="0.21946257931350815"/>
          <c:h val="0.1180799857644912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Sheet2!$B$11</c:f>
              <c:strCache>
                <c:ptCount val="1"/>
                <c:pt idx="0">
                  <c:v>Non-WIC Moms</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Sheet2!$A$12:$A$18</c:f>
              <c:strCache>
                <c:ptCount val="7"/>
                <c:pt idx="0">
                  <c:v>Breast milk alone did not satisfy baby</c:v>
                </c:pt>
                <c:pt idx="1">
                  <c:v>Not producing enough milk, or milk dried up</c:v>
                </c:pt>
                <c:pt idx="2">
                  <c:v>Baby had difficulty latching or nursing</c:v>
                </c:pt>
                <c:pt idx="3">
                  <c:v>Baby was not gaining enough weight</c:v>
                </c:pt>
                <c:pt idx="4">
                  <c:v>Too hard, too painful, or too time consuming</c:v>
                </c:pt>
                <c:pt idx="5">
                  <c:v>Returned to work or school</c:v>
                </c:pt>
                <c:pt idx="6">
                  <c:v>Felt it was the right time to stop breastfeeding</c:v>
                </c:pt>
              </c:strCache>
            </c:strRef>
          </c:cat>
          <c:val>
            <c:numRef>
              <c:f>Sheet2!$B$12:$B$18</c:f>
              <c:numCache>
                <c:formatCode>0</c:formatCode>
                <c:ptCount val="7"/>
                <c:pt idx="0">
                  <c:v>46.92</c:v>
                </c:pt>
                <c:pt idx="1">
                  <c:v>45.23</c:v>
                </c:pt>
                <c:pt idx="2">
                  <c:v>28.3</c:v>
                </c:pt>
                <c:pt idx="3">
                  <c:v>25.18</c:v>
                </c:pt>
                <c:pt idx="4">
                  <c:v>19.48</c:v>
                </c:pt>
                <c:pt idx="5">
                  <c:v>25.58</c:v>
                </c:pt>
                <c:pt idx="6">
                  <c:v>8.56</c:v>
                </c:pt>
              </c:numCache>
            </c:numRef>
          </c:val>
          <c:extLst xmlns:c16r2="http://schemas.microsoft.com/office/drawing/2015/06/chart">
            <c:ext xmlns:c16="http://schemas.microsoft.com/office/drawing/2014/chart" uri="{C3380CC4-5D6E-409C-BE32-E72D297353CC}">
              <c16:uniqueId val="{00000000-A08E-42C2-A9BC-976DF06F36FD}"/>
            </c:ext>
          </c:extLst>
        </c:ser>
        <c:ser>
          <c:idx val="1"/>
          <c:order val="1"/>
          <c:tx>
            <c:strRef>
              <c:f>Sheet2!$C$11</c:f>
              <c:strCache>
                <c:ptCount val="1"/>
                <c:pt idx="0">
                  <c:v>WIC Moms</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Sheet2!$A$12:$A$18</c:f>
              <c:strCache>
                <c:ptCount val="7"/>
                <c:pt idx="0">
                  <c:v>Breast milk alone did not satisfy baby</c:v>
                </c:pt>
                <c:pt idx="1">
                  <c:v>Not producing enough milk, or milk dried up</c:v>
                </c:pt>
                <c:pt idx="2">
                  <c:v>Baby had difficulty latching or nursing</c:v>
                </c:pt>
                <c:pt idx="3">
                  <c:v>Baby was not gaining enough weight</c:v>
                </c:pt>
                <c:pt idx="4">
                  <c:v>Too hard, too painful, or too time consuming</c:v>
                </c:pt>
                <c:pt idx="5">
                  <c:v>Returned to work or school</c:v>
                </c:pt>
                <c:pt idx="6">
                  <c:v>Felt it was the right time to stop breastfeeding</c:v>
                </c:pt>
              </c:strCache>
            </c:strRef>
          </c:cat>
          <c:val>
            <c:numRef>
              <c:f>Sheet2!$C$12:$C$18</c:f>
              <c:numCache>
                <c:formatCode>0</c:formatCode>
                <c:ptCount val="7"/>
                <c:pt idx="0">
                  <c:v>51.38</c:v>
                </c:pt>
                <c:pt idx="1">
                  <c:v>50.02</c:v>
                </c:pt>
                <c:pt idx="2">
                  <c:v>29.25</c:v>
                </c:pt>
                <c:pt idx="3">
                  <c:v>25.66</c:v>
                </c:pt>
                <c:pt idx="4">
                  <c:v>19.5</c:v>
                </c:pt>
                <c:pt idx="5">
                  <c:v>17.149999999999999</c:v>
                </c:pt>
                <c:pt idx="6">
                  <c:v>6.06</c:v>
                </c:pt>
              </c:numCache>
            </c:numRef>
          </c:val>
          <c:extLst xmlns:c16r2="http://schemas.microsoft.com/office/drawing/2015/06/chart">
            <c:ext xmlns:c16="http://schemas.microsoft.com/office/drawing/2014/chart" uri="{C3380CC4-5D6E-409C-BE32-E72D297353CC}">
              <c16:uniqueId val="{00000001-A08E-42C2-A9BC-976DF06F36FD}"/>
            </c:ext>
          </c:extLst>
        </c:ser>
        <c:dLbls>
          <c:showLegendKey val="0"/>
          <c:showVal val="0"/>
          <c:showCatName val="0"/>
          <c:showSerName val="0"/>
          <c:showPercent val="0"/>
          <c:showBubbleSize val="0"/>
        </c:dLbls>
        <c:gapWidth val="182"/>
        <c:overlap val="-20"/>
        <c:axId val="164712600"/>
        <c:axId val="165849152"/>
      </c:barChart>
      <c:catAx>
        <c:axId val="16471260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5849152"/>
        <c:crosses val="autoZero"/>
        <c:auto val="1"/>
        <c:lblAlgn val="ctr"/>
        <c:lblOffset val="100"/>
        <c:noMultiLvlLbl val="0"/>
      </c:catAx>
      <c:valAx>
        <c:axId val="165849152"/>
        <c:scaling>
          <c:orientation val="minMax"/>
          <c:max val="100"/>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b="0" dirty="0">
                    <a:solidFill>
                      <a:schemeClr val="tx1"/>
                    </a:solidFill>
                  </a:rPr>
                  <a:t>Percentage (%)</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4712600"/>
        <c:crosses val="autoZero"/>
        <c:crossBetween val="between"/>
        <c:majorUnit val="100"/>
      </c:valAx>
      <c:spPr>
        <a:noFill/>
        <a:ln>
          <a:noFill/>
        </a:ln>
        <a:effectLst/>
      </c:spPr>
    </c:plotArea>
    <c:legend>
      <c:legendPos val="t"/>
      <c:layout>
        <c:manualLayout>
          <c:xMode val="edge"/>
          <c:yMode val="edge"/>
          <c:x val="0.67191434025292296"/>
          <c:y val="0.20279290908308592"/>
          <c:w val="0.29281018849916485"/>
          <c:h val="0.1141760251280065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7727BA-00D3-41A5-8429-E196AB317863}" type="datetimeFigureOut">
              <a:rPr lang="en-US" smtClean="0"/>
              <a:t>10/3/2017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829501-62CC-41C3-9CBE-FB8DCB35EE29}" type="slidenum">
              <a:rPr lang="en-US" smtClean="0"/>
              <a:t>‹#›</a:t>
            </a:fld>
            <a:endParaRPr lang="en-US" dirty="0"/>
          </a:p>
        </p:txBody>
      </p:sp>
    </p:spTree>
    <p:extLst>
      <p:ext uri="{BB962C8B-B14F-4D97-AF65-F5344CB8AC3E}">
        <p14:creationId xmlns:p14="http://schemas.microsoft.com/office/powerpoint/2010/main" val="216784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164">
              <a:defRPr/>
            </a:pPr>
            <a:endParaRPr lang="en-US" sz="1400" dirty="0"/>
          </a:p>
        </p:txBody>
      </p:sp>
      <p:sp>
        <p:nvSpPr>
          <p:cNvPr id="4" name="Slide Number Placeholder 3"/>
          <p:cNvSpPr>
            <a:spLocks noGrp="1"/>
          </p:cNvSpPr>
          <p:nvPr>
            <p:ph type="sldNum" sz="quarter" idx="10"/>
          </p:nvPr>
        </p:nvSpPr>
        <p:spPr/>
        <p:txBody>
          <a:bodyPr/>
          <a:lstStyle/>
          <a:p>
            <a:fld id="{2B63AEC3-F608-4A1B-9BB2-7EF90E128608}"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097572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3AEC3-F608-4A1B-9BB2-7EF90E128608}"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585862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829501-62CC-41C3-9CBE-FB8DCB35EE29}" type="slidenum">
              <a:rPr lang="en-US" smtClean="0"/>
              <a:t>11</a:t>
            </a:fld>
            <a:endParaRPr lang="en-US" dirty="0"/>
          </a:p>
        </p:txBody>
      </p:sp>
    </p:spTree>
    <p:extLst>
      <p:ext uri="{BB962C8B-B14F-4D97-AF65-F5344CB8AC3E}">
        <p14:creationId xmlns:p14="http://schemas.microsoft.com/office/powerpoint/2010/main" val="421098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3AEC3-F608-4A1B-9BB2-7EF90E128608}" type="slidenum">
              <a:rPr lang="en-US" smtClean="0"/>
              <a:pPr/>
              <a:t>12</a:t>
            </a:fld>
            <a:endParaRPr lang="en-US"/>
          </a:p>
        </p:txBody>
      </p:sp>
    </p:spTree>
    <p:extLst>
      <p:ext uri="{BB962C8B-B14F-4D97-AF65-F5344CB8AC3E}">
        <p14:creationId xmlns:p14="http://schemas.microsoft.com/office/powerpoint/2010/main" val="2550741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3AEC3-F608-4A1B-9BB2-7EF90E128608}" type="slidenum">
              <a:rPr lang="en-US" smtClean="0"/>
              <a:pPr/>
              <a:t>13</a:t>
            </a:fld>
            <a:endParaRPr lang="en-US"/>
          </a:p>
        </p:txBody>
      </p:sp>
    </p:spTree>
    <p:extLst>
      <p:ext uri="{BB962C8B-B14F-4D97-AF65-F5344CB8AC3E}">
        <p14:creationId xmlns:p14="http://schemas.microsoft.com/office/powerpoint/2010/main" val="3578966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3AEC3-F608-4A1B-9BB2-7EF90E128608}" type="slidenum">
              <a:rPr lang="en-US" smtClean="0"/>
              <a:pPr/>
              <a:t>14</a:t>
            </a:fld>
            <a:endParaRPr lang="en-US"/>
          </a:p>
        </p:txBody>
      </p:sp>
    </p:spTree>
    <p:extLst>
      <p:ext uri="{BB962C8B-B14F-4D97-AF65-F5344CB8AC3E}">
        <p14:creationId xmlns:p14="http://schemas.microsoft.com/office/powerpoint/2010/main" val="1153147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3AEC3-F608-4A1B-9BB2-7EF90E128608}" type="slidenum">
              <a:rPr lang="en-US" smtClean="0"/>
              <a:pPr/>
              <a:t>15</a:t>
            </a:fld>
            <a:endParaRPr lang="en-US"/>
          </a:p>
        </p:txBody>
      </p:sp>
    </p:spTree>
    <p:extLst>
      <p:ext uri="{BB962C8B-B14F-4D97-AF65-F5344CB8AC3E}">
        <p14:creationId xmlns:p14="http://schemas.microsoft.com/office/powerpoint/2010/main" val="2227816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3AEC3-F608-4A1B-9BB2-7EF90E128608}" type="slidenum">
              <a:rPr lang="en-US" smtClean="0"/>
              <a:pPr/>
              <a:t>16</a:t>
            </a:fld>
            <a:endParaRPr lang="en-US"/>
          </a:p>
        </p:txBody>
      </p:sp>
    </p:spTree>
    <p:extLst>
      <p:ext uri="{BB962C8B-B14F-4D97-AF65-F5344CB8AC3E}">
        <p14:creationId xmlns:p14="http://schemas.microsoft.com/office/powerpoint/2010/main" val="2999143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3AEC3-F608-4A1B-9BB2-7EF90E128608}" type="slidenum">
              <a:rPr lang="en-US" smtClean="0"/>
              <a:pPr/>
              <a:t>17</a:t>
            </a:fld>
            <a:endParaRPr lang="en-US"/>
          </a:p>
        </p:txBody>
      </p:sp>
    </p:spTree>
    <p:extLst>
      <p:ext uri="{BB962C8B-B14F-4D97-AF65-F5344CB8AC3E}">
        <p14:creationId xmlns:p14="http://schemas.microsoft.com/office/powerpoint/2010/main" val="728184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3AEC3-F608-4A1B-9BB2-7EF90E128608}" type="slidenum">
              <a:rPr lang="en-US" smtClean="0"/>
              <a:pPr/>
              <a:t>18</a:t>
            </a:fld>
            <a:endParaRPr lang="en-US"/>
          </a:p>
        </p:txBody>
      </p:sp>
    </p:spTree>
    <p:extLst>
      <p:ext uri="{BB962C8B-B14F-4D97-AF65-F5344CB8AC3E}">
        <p14:creationId xmlns:p14="http://schemas.microsoft.com/office/powerpoint/2010/main" val="2333592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3AEC3-F608-4A1B-9BB2-7EF90E128608}" type="slidenum">
              <a:rPr lang="en-US" smtClean="0"/>
              <a:pPr/>
              <a:t>19</a:t>
            </a:fld>
            <a:endParaRPr lang="en-US"/>
          </a:p>
        </p:txBody>
      </p:sp>
    </p:spTree>
    <p:extLst>
      <p:ext uri="{BB962C8B-B14F-4D97-AF65-F5344CB8AC3E}">
        <p14:creationId xmlns:p14="http://schemas.microsoft.com/office/powerpoint/2010/main" val="965907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829501-62CC-41C3-9CBE-FB8DCB35EE29}" type="slidenum">
              <a:rPr lang="en-US" smtClean="0"/>
              <a:t>2</a:t>
            </a:fld>
            <a:endParaRPr lang="en-US" dirty="0"/>
          </a:p>
        </p:txBody>
      </p:sp>
    </p:spTree>
    <p:extLst>
      <p:ext uri="{BB962C8B-B14F-4D97-AF65-F5344CB8AC3E}">
        <p14:creationId xmlns:p14="http://schemas.microsoft.com/office/powerpoint/2010/main" val="3315753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3AEC3-F608-4A1B-9BB2-7EF90E128608}" type="slidenum">
              <a:rPr lang="en-US" smtClean="0"/>
              <a:pPr/>
              <a:t>20</a:t>
            </a:fld>
            <a:endParaRPr lang="en-US"/>
          </a:p>
        </p:txBody>
      </p:sp>
    </p:spTree>
    <p:extLst>
      <p:ext uri="{BB962C8B-B14F-4D97-AF65-F5344CB8AC3E}">
        <p14:creationId xmlns:p14="http://schemas.microsoft.com/office/powerpoint/2010/main" val="1203354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3AEC3-F608-4A1B-9BB2-7EF90E128608}" type="slidenum">
              <a:rPr lang="en-US" smtClean="0"/>
              <a:pPr/>
              <a:t>21</a:t>
            </a:fld>
            <a:endParaRPr lang="en-US"/>
          </a:p>
        </p:txBody>
      </p:sp>
    </p:spTree>
    <p:extLst>
      <p:ext uri="{BB962C8B-B14F-4D97-AF65-F5344CB8AC3E}">
        <p14:creationId xmlns:p14="http://schemas.microsoft.com/office/powerpoint/2010/main" val="4011480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3AEC3-F608-4A1B-9BB2-7EF90E128608}" type="slidenum">
              <a:rPr lang="en-US" smtClean="0"/>
              <a:pPr/>
              <a:t>22</a:t>
            </a:fld>
            <a:endParaRPr lang="en-US"/>
          </a:p>
        </p:txBody>
      </p:sp>
    </p:spTree>
    <p:extLst>
      <p:ext uri="{BB962C8B-B14F-4D97-AF65-F5344CB8AC3E}">
        <p14:creationId xmlns:p14="http://schemas.microsoft.com/office/powerpoint/2010/main" val="2873632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3AEC3-F608-4A1B-9BB2-7EF90E128608}" type="slidenum">
              <a:rPr lang="en-US" smtClean="0"/>
              <a:pPr/>
              <a:t>23</a:t>
            </a:fld>
            <a:endParaRPr lang="en-US"/>
          </a:p>
        </p:txBody>
      </p:sp>
    </p:spTree>
    <p:extLst>
      <p:ext uri="{BB962C8B-B14F-4D97-AF65-F5344CB8AC3E}">
        <p14:creationId xmlns:p14="http://schemas.microsoft.com/office/powerpoint/2010/main" val="3882179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829501-62CC-41C3-9CBE-FB8DCB35EE29}" type="slidenum">
              <a:rPr lang="en-US" smtClean="0"/>
              <a:t>24</a:t>
            </a:fld>
            <a:endParaRPr lang="en-US" dirty="0"/>
          </a:p>
        </p:txBody>
      </p:sp>
    </p:spTree>
    <p:extLst>
      <p:ext uri="{BB962C8B-B14F-4D97-AF65-F5344CB8AC3E}">
        <p14:creationId xmlns:p14="http://schemas.microsoft.com/office/powerpoint/2010/main" val="596027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baseline="0" dirty="0"/>
          </a:p>
        </p:txBody>
      </p:sp>
      <p:sp>
        <p:nvSpPr>
          <p:cNvPr id="4" name="Slide Number Placeholder 3"/>
          <p:cNvSpPr>
            <a:spLocks noGrp="1"/>
          </p:cNvSpPr>
          <p:nvPr>
            <p:ph type="sldNum" sz="quarter" idx="10"/>
          </p:nvPr>
        </p:nvSpPr>
        <p:spPr/>
        <p:txBody>
          <a:bodyPr/>
          <a:lstStyle/>
          <a:p>
            <a:fld id="{2B63AEC3-F608-4A1B-9BB2-7EF90E128608}"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401073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2B63AEC3-F608-4A1B-9BB2-7EF90E128608}"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753176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3AEC3-F608-4A1B-9BB2-7EF90E128608}"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05696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3AEC3-F608-4A1B-9BB2-7EF90E128608}"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938787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829501-62CC-41C3-9CBE-FB8DCB35EE29}" type="slidenum">
              <a:rPr lang="en-US" smtClean="0"/>
              <a:t>29</a:t>
            </a:fld>
            <a:endParaRPr lang="en-US" dirty="0"/>
          </a:p>
        </p:txBody>
      </p:sp>
    </p:spTree>
    <p:extLst>
      <p:ext uri="{BB962C8B-B14F-4D97-AF65-F5344CB8AC3E}">
        <p14:creationId xmlns:p14="http://schemas.microsoft.com/office/powerpoint/2010/main" val="2093531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2B63AEC3-F608-4A1B-9BB2-7EF90E128608}" type="slidenum">
              <a:rPr lang="en-US" smtClean="0"/>
              <a:pPr/>
              <a:t>3</a:t>
            </a:fld>
            <a:endParaRPr lang="en-US"/>
          </a:p>
        </p:txBody>
      </p:sp>
    </p:spTree>
    <p:extLst>
      <p:ext uri="{BB962C8B-B14F-4D97-AF65-F5344CB8AC3E}">
        <p14:creationId xmlns:p14="http://schemas.microsoft.com/office/powerpoint/2010/main" val="2503179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2B63AEC3-F608-4A1B-9BB2-7EF90E128608}"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429906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829501-62CC-41C3-9CBE-FB8DCB35EE29}" type="slidenum">
              <a:rPr lang="en-US" smtClean="0"/>
              <a:t>31</a:t>
            </a:fld>
            <a:endParaRPr lang="en-US" dirty="0"/>
          </a:p>
        </p:txBody>
      </p:sp>
    </p:spTree>
    <p:extLst>
      <p:ext uri="{BB962C8B-B14F-4D97-AF65-F5344CB8AC3E}">
        <p14:creationId xmlns:p14="http://schemas.microsoft.com/office/powerpoint/2010/main" val="9702660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3AEC3-F608-4A1B-9BB2-7EF90E128608}" type="slidenum">
              <a:rPr lang="en-US" smtClean="0"/>
              <a:pPr/>
              <a:t>32</a:t>
            </a:fld>
            <a:endParaRPr lang="en-US"/>
          </a:p>
        </p:txBody>
      </p:sp>
    </p:spTree>
    <p:extLst>
      <p:ext uri="{BB962C8B-B14F-4D97-AF65-F5344CB8AC3E}">
        <p14:creationId xmlns:p14="http://schemas.microsoft.com/office/powerpoint/2010/main" val="15389503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3AEC3-F608-4A1B-9BB2-7EF90E128608}" type="slidenum">
              <a:rPr lang="en-US" smtClean="0"/>
              <a:pPr/>
              <a:t>33</a:t>
            </a:fld>
            <a:endParaRPr lang="en-US"/>
          </a:p>
        </p:txBody>
      </p:sp>
    </p:spTree>
    <p:extLst>
      <p:ext uri="{BB962C8B-B14F-4D97-AF65-F5344CB8AC3E}">
        <p14:creationId xmlns:p14="http://schemas.microsoft.com/office/powerpoint/2010/main" val="10220088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3AEC3-F608-4A1B-9BB2-7EF90E128608}" type="slidenum">
              <a:rPr lang="en-US" smtClean="0"/>
              <a:pPr/>
              <a:t>34</a:t>
            </a:fld>
            <a:endParaRPr lang="en-US"/>
          </a:p>
        </p:txBody>
      </p:sp>
    </p:spTree>
    <p:extLst>
      <p:ext uri="{BB962C8B-B14F-4D97-AF65-F5344CB8AC3E}">
        <p14:creationId xmlns:p14="http://schemas.microsoft.com/office/powerpoint/2010/main" val="3221758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3AEC3-F608-4A1B-9BB2-7EF90E128608}" type="slidenum">
              <a:rPr lang="en-US" smtClean="0"/>
              <a:pPr/>
              <a:t>35</a:t>
            </a:fld>
            <a:endParaRPr lang="en-US"/>
          </a:p>
        </p:txBody>
      </p:sp>
    </p:spTree>
    <p:extLst>
      <p:ext uri="{BB962C8B-B14F-4D97-AF65-F5344CB8AC3E}">
        <p14:creationId xmlns:p14="http://schemas.microsoft.com/office/powerpoint/2010/main" val="25283509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3AEC3-F608-4A1B-9BB2-7EF90E128608}" type="slidenum">
              <a:rPr lang="en-US" smtClean="0"/>
              <a:pPr/>
              <a:t>36</a:t>
            </a:fld>
            <a:endParaRPr lang="en-US"/>
          </a:p>
        </p:txBody>
      </p:sp>
    </p:spTree>
    <p:extLst>
      <p:ext uri="{BB962C8B-B14F-4D97-AF65-F5344CB8AC3E}">
        <p14:creationId xmlns:p14="http://schemas.microsoft.com/office/powerpoint/2010/main" val="39293308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829501-62CC-41C3-9CBE-FB8DCB35EE29}" type="slidenum">
              <a:rPr lang="en-US" smtClean="0"/>
              <a:t>37</a:t>
            </a:fld>
            <a:endParaRPr lang="en-US" dirty="0"/>
          </a:p>
        </p:txBody>
      </p:sp>
    </p:spTree>
    <p:extLst>
      <p:ext uri="{BB962C8B-B14F-4D97-AF65-F5344CB8AC3E}">
        <p14:creationId xmlns:p14="http://schemas.microsoft.com/office/powerpoint/2010/main" val="6346221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829501-62CC-41C3-9CBE-FB8DCB35EE29}" type="slidenum">
              <a:rPr lang="en-US" smtClean="0"/>
              <a:t>38</a:t>
            </a:fld>
            <a:endParaRPr lang="en-US" dirty="0"/>
          </a:p>
        </p:txBody>
      </p:sp>
    </p:spTree>
    <p:extLst>
      <p:ext uri="{BB962C8B-B14F-4D97-AF65-F5344CB8AC3E}">
        <p14:creationId xmlns:p14="http://schemas.microsoft.com/office/powerpoint/2010/main" val="32224852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829501-62CC-41C3-9CBE-FB8DCB35EE29}" type="slidenum">
              <a:rPr lang="en-US" smtClean="0"/>
              <a:t>39</a:t>
            </a:fld>
            <a:endParaRPr lang="en-US" dirty="0"/>
          </a:p>
        </p:txBody>
      </p:sp>
    </p:spTree>
    <p:extLst>
      <p:ext uri="{BB962C8B-B14F-4D97-AF65-F5344CB8AC3E}">
        <p14:creationId xmlns:p14="http://schemas.microsoft.com/office/powerpoint/2010/main" val="433123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B63AEC3-F608-4A1B-9BB2-7EF90E128608}" type="slidenum">
              <a:rPr lang="en-US" smtClean="0"/>
              <a:pPr/>
              <a:t>4</a:t>
            </a:fld>
            <a:endParaRPr lang="en-US"/>
          </a:p>
        </p:txBody>
      </p:sp>
    </p:spTree>
    <p:extLst>
      <p:ext uri="{BB962C8B-B14F-4D97-AF65-F5344CB8AC3E}">
        <p14:creationId xmlns:p14="http://schemas.microsoft.com/office/powerpoint/2010/main" val="1985554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B63AEC3-F608-4A1B-9BB2-7EF90E128608}" type="slidenum">
              <a:rPr lang="en-US" smtClean="0"/>
              <a:pPr/>
              <a:t>5</a:t>
            </a:fld>
            <a:endParaRPr lang="en-US"/>
          </a:p>
        </p:txBody>
      </p:sp>
    </p:spTree>
    <p:extLst>
      <p:ext uri="{BB962C8B-B14F-4D97-AF65-F5344CB8AC3E}">
        <p14:creationId xmlns:p14="http://schemas.microsoft.com/office/powerpoint/2010/main" val="2715076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B63AEC3-F608-4A1B-9BB2-7EF90E128608}" type="slidenum">
              <a:rPr lang="en-US" smtClean="0"/>
              <a:pPr/>
              <a:t>6</a:t>
            </a:fld>
            <a:endParaRPr lang="en-US"/>
          </a:p>
        </p:txBody>
      </p:sp>
    </p:spTree>
    <p:extLst>
      <p:ext uri="{BB962C8B-B14F-4D97-AF65-F5344CB8AC3E}">
        <p14:creationId xmlns:p14="http://schemas.microsoft.com/office/powerpoint/2010/main" val="3711959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3AEC3-F608-4A1B-9BB2-7EF90E128608}" type="slidenum">
              <a:rPr lang="en-US" smtClean="0"/>
              <a:pPr/>
              <a:t>7</a:t>
            </a:fld>
            <a:endParaRPr lang="en-US"/>
          </a:p>
        </p:txBody>
      </p:sp>
    </p:spTree>
    <p:extLst>
      <p:ext uri="{BB962C8B-B14F-4D97-AF65-F5344CB8AC3E}">
        <p14:creationId xmlns:p14="http://schemas.microsoft.com/office/powerpoint/2010/main" val="2575212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3AEC3-F608-4A1B-9BB2-7EF90E12860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041334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B63AEC3-F608-4A1B-9BB2-7EF90E128608}"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397146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88E9930-A978-44CC-B749-17CC3151C7AD}" type="datetime1">
              <a:rPr lang="en-US" smtClean="0">
                <a:solidFill>
                  <a:prstClr val="black">
                    <a:tint val="75000"/>
                  </a:prstClr>
                </a:solidFill>
              </a:rPr>
              <a:t>10/3/2017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solidFill>
                  <a:prstClr val="black">
                    <a:tint val="75000"/>
                  </a:prstClr>
                </a:solidFill>
              </a:rPr>
              <a:pPr>
                <a:defRPr/>
              </a:pPr>
              <a:t>‹#›</a:t>
            </a:fld>
            <a:endParaRPr lang="en-US" dirty="0">
              <a:solidFill>
                <a:prstClr val="black">
                  <a:tint val="75000"/>
                </a:prstClr>
              </a:solidFill>
            </a:endParaRPr>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extLst>
      <p:ext uri="{BB962C8B-B14F-4D97-AF65-F5344CB8AC3E}">
        <p14:creationId xmlns:p14="http://schemas.microsoft.com/office/powerpoint/2010/main" val="172782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0" y="6492875"/>
            <a:ext cx="2133600" cy="365125"/>
          </a:xfrm>
        </p:spPr>
        <p:txBody>
          <a:bodyPr/>
          <a:lstStyle/>
          <a:p>
            <a:pPr>
              <a:defRPr/>
            </a:pPr>
            <a:fld id="{74FE6E74-CB67-44A7-9601-3A3FE5EA9F99}" type="datetime1">
              <a:rPr lang="en-US" smtClean="0">
                <a:solidFill>
                  <a:prstClr val="black">
                    <a:tint val="75000"/>
                  </a:prstClr>
                </a:solidFill>
              </a:rPr>
              <a:t>10/3/2017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152400" y="6492875"/>
            <a:ext cx="2133600" cy="365125"/>
          </a:xfrm>
        </p:spPr>
        <p:txBody>
          <a:bodyPr/>
          <a:lstStyle>
            <a:lvl1pPr algn="l">
              <a:defRPr b="1">
                <a:solidFill>
                  <a:schemeClr val="tx1"/>
                </a:solidFill>
              </a:defRPr>
            </a:lvl1pPr>
          </a:lstStyle>
          <a:p>
            <a:pPr>
              <a:defRPr/>
            </a:pPr>
            <a:fld id="{4270DC63-F8D0-4EEB-B927-01BFB5494734}"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025961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010400" y="6492875"/>
            <a:ext cx="2133600" cy="365125"/>
          </a:xfrm>
        </p:spPr>
        <p:txBody>
          <a:bodyPr/>
          <a:lstStyle/>
          <a:p>
            <a:pPr>
              <a:defRPr/>
            </a:pPr>
            <a:fld id="{267D4A95-0405-409A-9C09-009C5C8A8643}" type="datetime1">
              <a:rPr lang="en-US" smtClean="0">
                <a:solidFill>
                  <a:prstClr val="black">
                    <a:tint val="75000"/>
                  </a:prstClr>
                </a:solidFill>
              </a:rPr>
              <a:t>10/3/2017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152400" y="6492875"/>
            <a:ext cx="2133600" cy="365125"/>
          </a:xfrm>
        </p:spPr>
        <p:txBody>
          <a:bodyPr/>
          <a:lstStyle>
            <a:lvl1pPr algn="l">
              <a:defRPr b="1">
                <a:solidFill>
                  <a:schemeClr val="tx1"/>
                </a:solidFill>
              </a:defRPr>
            </a:lvl1pPr>
          </a:lstStyle>
          <a:p>
            <a:pPr>
              <a:defRPr/>
            </a:pPr>
            <a:fld id="{4E982C2C-9DF9-4754-AE96-6ADF06652896}"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91897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0" y="6492875"/>
            <a:ext cx="2133600" cy="365125"/>
          </a:xfrm>
        </p:spPr>
        <p:txBody>
          <a:bodyPr/>
          <a:lstStyle/>
          <a:p>
            <a:pPr>
              <a:defRPr/>
            </a:pPr>
            <a:fld id="{5F4B1B49-7129-46E1-A747-F98F4FF56196}" type="datetime1">
              <a:rPr lang="en-US" smtClean="0">
                <a:solidFill>
                  <a:prstClr val="black">
                    <a:tint val="75000"/>
                  </a:prstClr>
                </a:solidFill>
              </a:rPr>
              <a:t>10/3/2017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152400" y="6492875"/>
            <a:ext cx="2133600" cy="365125"/>
          </a:xfrm>
        </p:spPr>
        <p:txBody>
          <a:bodyPr/>
          <a:lstStyle>
            <a:lvl1pPr algn="l">
              <a:defRPr b="1">
                <a:solidFill>
                  <a:schemeClr val="tx1"/>
                </a:solidFill>
              </a:defRPr>
            </a:lvl1pPr>
          </a:lstStyle>
          <a:p>
            <a:pPr>
              <a:defRPr/>
            </a:pPr>
            <a:fld id="{C5E7A0C4-7B6E-4AA0-B937-25DB1836DB52}"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99251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58000" y="6492875"/>
            <a:ext cx="2133600" cy="365125"/>
          </a:xfrm>
        </p:spPr>
        <p:txBody>
          <a:bodyPr/>
          <a:lstStyle/>
          <a:p>
            <a:pPr>
              <a:defRPr/>
            </a:pPr>
            <a:fld id="{1748E25D-7E48-438C-B740-B58562F704C5}" type="datetime1">
              <a:rPr lang="en-US" smtClean="0">
                <a:solidFill>
                  <a:prstClr val="black">
                    <a:tint val="75000"/>
                  </a:prstClr>
                </a:solidFill>
              </a:rPr>
              <a:t>10/3/2017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152400" y="6492875"/>
            <a:ext cx="2133600" cy="365125"/>
          </a:xfrm>
        </p:spPr>
        <p:txBody>
          <a:bodyPr/>
          <a:lstStyle>
            <a:lvl1pPr algn="l">
              <a:defRPr b="1">
                <a:solidFill>
                  <a:schemeClr val="tx1"/>
                </a:solidFill>
              </a:defRPr>
            </a:lvl1pPr>
          </a:lstStyle>
          <a:p>
            <a:pPr>
              <a:defRPr/>
            </a:pPr>
            <a:fld id="{4C82FB86-571C-4FB7-A2C9-92265AC0F510}"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915294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858000" y="6492875"/>
            <a:ext cx="2133600" cy="365125"/>
          </a:xfrm>
        </p:spPr>
        <p:txBody>
          <a:bodyPr/>
          <a:lstStyle/>
          <a:p>
            <a:pPr>
              <a:defRPr/>
            </a:pPr>
            <a:fld id="{5024F8A1-9013-4FF0-8693-974541911B7B}" type="datetime1">
              <a:rPr lang="en-US" smtClean="0">
                <a:solidFill>
                  <a:prstClr val="black">
                    <a:tint val="75000"/>
                  </a:prstClr>
                </a:solidFill>
              </a:rPr>
              <a:t>10/3/2017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152400" y="6492875"/>
            <a:ext cx="2133600" cy="365125"/>
          </a:xfrm>
        </p:spPr>
        <p:txBody>
          <a:bodyPr/>
          <a:lstStyle>
            <a:lvl1pPr algn="l">
              <a:defRPr b="1">
                <a:solidFill>
                  <a:schemeClr val="tx1"/>
                </a:solidFill>
              </a:defRPr>
            </a:lvl1pPr>
          </a:lstStyle>
          <a:p>
            <a:pPr>
              <a:defRPr/>
            </a:pPr>
            <a:fld id="{F57CBFF0-3E49-4BB0-8140-B8AEDF30F9E6}"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99827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0" y="6492875"/>
            <a:ext cx="2133600" cy="365125"/>
          </a:xfrm>
        </p:spPr>
        <p:txBody>
          <a:bodyPr/>
          <a:lstStyle/>
          <a:p>
            <a:pPr>
              <a:defRPr/>
            </a:pPr>
            <a:fld id="{486E3E1E-4172-4FD2-87CD-6BAE41E083D4}" type="datetime1">
              <a:rPr lang="en-US" smtClean="0">
                <a:solidFill>
                  <a:prstClr val="black">
                    <a:tint val="75000"/>
                  </a:prstClr>
                </a:solidFill>
              </a:rPr>
              <a:t>10/3/2017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a:xfrm>
            <a:off x="152400" y="6492875"/>
            <a:ext cx="2133600" cy="365125"/>
          </a:xfrm>
        </p:spPr>
        <p:txBody>
          <a:bodyPr/>
          <a:lstStyle>
            <a:lvl1pPr algn="l">
              <a:defRPr b="1">
                <a:solidFill>
                  <a:schemeClr val="tx1"/>
                </a:solidFill>
              </a:defRPr>
            </a:lvl1pPr>
          </a:lstStyle>
          <a:p>
            <a:pPr>
              <a:defRPr/>
            </a:pPr>
            <a:fld id="{116D3F53-4215-46A5-948E-95F23085F21D}"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381706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705600" y="6492875"/>
            <a:ext cx="2133600" cy="365125"/>
          </a:xfrm>
        </p:spPr>
        <p:txBody>
          <a:bodyPr/>
          <a:lstStyle/>
          <a:p>
            <a:pPr>
              <a:defRPr/>
            </a:pPr>
            <a:fld id="{6544523B-75F6-42A4-A5A8-3880A521E6DA}" type="datetime1">
              <a:rPr lang="en-US" smtClean="0">
                <a:solidFill>
                  <a:prstClr val="black">
                    <a:tint val="75000"/>
                  </a:prstClr>
                </a:solidFill>
              </a:rPr>
              <a:t>10/3/2017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228600" y="6492875"/>
            <a:ext cx="2133600" cy="365125"/>
          </a:xfrm>
        </p:spPr>
        <p:txBody>
          <a:bodyPr/>
          <a:lstStyle>
            <a:lvl1pPr algn="l">
              <a:defRPr b="1">
                <a:solidFill>
                  <a:schemeClr val="tx1"/>
                </a:solidFill>
              </a:defRPr>
            </a:lvl1pPr>
          </a:lstStyle>
          <a:p>
            <a:pPr>
              <a:defRPr/>
            </a:pPr>
            <a:fld id="{B2DCCDE6-747B-4FE3-834F-3BCCE07ED4E9}"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7862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781800" y="6400800"/>
            <a:ext cx="2133600" cy="365125"/>
          </a:xfrm>
        </p:spPr>
        <p:txBody>
          <a:bodyPr/>
          <a:lstStyle/>
          <a:p>
            <a:pPr>
              <a:defRPr/>
            </a:pPr>
            <a:fld id="{1CD62269-C329-470A-8830-E545EF6A2DCE}" type="datetime1">
              <a:rPr lang="en-US" smtClean="0">
                <a:solidFill>
                  <a:prstClr val="black">
                    <a:tint val="75000"/>
                  </a:prstClr>
                </a:solidFill>
              </a:rPr>
              <a:t>10/3/2017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228600" y="6492875"/>
            <a:ext cx="2133600" cy="365125"/>
          </a:xfrm>
        </p:spPr>
        <p:txBody>
          <a:bodyPr/>
          <a:lstStyle>
            <a:lvl1pPr algn="l">
              <a:defRPr b="1">
                <a:solidFill>
                  <a:schemeClr val="tx1"/>
                </a:solidFill>
              </a:defRPr>
            </a:lvl1pPr>
          </a:lstStyle>
          <a:p>
            <a:pPr>
              <a:defRPr/>
            </a:pPr>
            <a:fld id="{5FBE0E10-6F68-4C21-9F71-063DE4553860}"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394638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781800" y="6400800"/>
            <a:ext cx="2133600" cy="365125"/>
          </a:xfrm>
        </p:spPr>
        <p:txBody>
          <a:bodyPr/>
          <a:lstStyle/>
          <a:p>
            <a:pPr>
              <a:defRPr/>
            </a:pPr>
            <a:fld id="{63605BC5-7531-4805-BDA7-754328DEA25A}" type="datetime1">
              <a:rPr lang="en-US" smtClean="0">
                <a:solidFill>
                  <a:prstClr val="black">
                    <a:tint val="75000"/>
                  </a:prstClr>
                </a:solidFill>
              </a:rPr>
              <a:t>10/3/2017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152400" y="6492875"/>
            <a:ext cx="2133600" cy="365125"/>
          </a:xfrm>
        </p:spPr>
        <p:txBody>
          <a:bodyPr/>
          <a:lstStyle>
            <a:lvl1pPr algn="l">
              <a:defRPr b="1">
                <a:solidFill>
                  <a:schemeClr val="tx1"/>
                </a:solidFill>
              </a:defRPr>
            </a:lvl1pPr>
          </a:lstStyle>
          <a:p>
            <a:pPr>
              <a:defRPr/>
            </a:pPr>
            <a:fld id="{F00545A8-5FE0-417D-9A11-E54C6869CFCB}"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46573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F3CDE0CD-F213-4F46-A352-AC5CBEAD441D}" type="datetime1">
              <a:rPr lang="en-US" smtClean="0">
                <a:solidFill>
                  <a:prstClr val="black">
                    <a:tint val="75000"/>
                  </a:prstClr>
                </a:solidFill>
                <a:latin typeface="Arial" charset="0"/>
              </a:rPr>
              <a:t>10/3/2017</a:t>
            </a:fld>
            <a:endParaRPr lang="en-US" dirty="0">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CE25EFF0-A14D-4684-8537-67F24F51B08C}" type="slidenum">
              <a:rPr lang="en-US" smtClean="0">
                <a:solidFill>
                  <a:prstClr val="black">
                    <a:tint val="75000"/>
                  </a:prstClr>
                </a:solidFill>
                <a:latin typeface="Arial" charset="0"/>
              </a:rPr>
              <a:pPr fontAlgn="base">
                <a:spcBef>
                  <a:spcPct val="0"/>
                </a:spcBef>
                <a:spcAft>
                  <a:spcPct val="0"/>
                </a:spcAft>
                <a:defRPr/>
              </a:pPr>
              <a:t>‹#›</a:t>
            </a:fld>
            <a:endParaRPr lang="en-US" dirty="0">
              <a:solidFill>
                <a:prstClr val="black">
                  <a:tint val="75000"/>
                </a:prstClr>
              </a:solidFill>
              <a:latin typeface="Arial" charset="0"/>
            </a:endParaRPr>
          </a:p>
        </p:txBody>
      </p:sp>
      <p:pic>
        <p:nvPicPr>
          <p:cNvPr id="7" name="Picture 4" descr="DPH_PPT2.jpg"/>
          <p:cNvPicPr>
            <a:picLocks noChangeAspect="1"/>
          </p:cNvPicPr>
          <p:nvPr/>
        </p:nvPicPr>
        <p:blipFill>
          <a:blip r:embed="rId12" cstate="print"/>
          <a:srcRect/>
          <a:stretch>
            <a:fillRect/>
          </a:stretch>
        </p:blipFill>
        <p:spPr bwMode="auto">
          <a:xfrm>
            <a:off x="0" y="-103188"/>
            <a:ext cx="9144000" cy="7064376"/>
          </a:xfrm>
          <a:prstGeom prst="rect">
            <a:avLst/>
          </a:prstGeom>
          <a:noFill/>
          <a:ln w="9525">
            <a:noFill/>
            <a:miter lim="800000"/>
            <a:headEnd/>
            <a:tailEnd/>
          </a:ln>
        </p:spPr>
      </p:pic>
    </p:spTree>
    <p:extLst>
      <p:ext uri="{BB962C8B-B14F-4D97-AF65-F5344CB8AC3E}">
        <p14:creationId xmlns:p14="http://schemas.microsoft.com/office/powerpoint/2010/main" val="2387760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hyperlink" Target="mailto:DPH-GeorgiaPRAMS@dph.ga.gov"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hyperlink" Target="mailto:Florence.Kanu@dph.g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47625" y="1828800"/>
            <a:ext cx="9191625" cy="2133600"/>
          </a:xfrm>
          <a:prstGeom prst="rect">
            <a:avLst/>
          </a:prstGeom>
          <a:noFill/>
          <a:ln w="38100">
            <a:noFill/>
            <a:miter lim="800000"/>
            <a:headEnd/>
            <a:tailEnd/>
          </a:ln>
        </p:spPr>
        <p:txBody>
          <a:bodyPr anchor="ctr"/>
          <a:lstStyle/>
          <a:p>
            <a:pPr algn="ctr" fontAlgn="base">
              <a:spcBef>
                <a:spcPct val="0"/>
              </a:spcBef>
              <a:spcAft>
                <a:spcPct val="25000"/>
              </a:spcAft>
              <a:defRPr/>
            </a:pPr>
            <a:endParaRPr lang="en-US" sz="2800" b="1" dirty="0">
              <a:solidFill>
                <a:prstClr val="black">
                  <a:lumMod val="65000"/>
                  <a:lumOff val="35000"/>
                </a:prstClr>
              </a:solidFill>
              <a:cs typeface="Segoe UI" pitchFamily="34" charset="0"/>
            </a:endParaRPr>
          </a:p>
          <a:p>
            <a:pPr algn="ctr" fontAlgn="base">
              <a:spcBef>
                <a:spcPct val="0"/>
              </a:spcBef>
              <a:spcAft>
                <a:spcPct val="25000"/>
              </a:spcAft>
              <a:defRPr/>
            </a:pPr>
            <a:r>
              <a:rPr lang="en-US" sz="3200" b="1" dirty="0">
                <a:solidFill>
                  <a:prstClr val="black">
                    <a:lumMod val="65000"/>
                    <a:lumOff val="35000"/>
                  </a:prstClr>
                </a:solidFill>
                <a:cs typeface="Segoe UI" pitchFamily="34" charset="0"/>
              </a:rPr>
              <a:t>Georgia </a:t>
            </a:r>
            <a:r>
              <a:rPr lang="en-US" sz="3200" b="1" dirty="0">
                <a:cs typeface="Segoe UI" pitchFamily="34" charset="0"/>
              </a:rPr>
              <a:t>P</a:t>
            </a:r>
            <a:r>
              <a:rPr lang="en-US" sz="3200" b="1" dirty="0">
                <a:solidFill>
                  <a:prstClr val="black">
                    <a:lumMod val="65000"/>
                    <a:lumOff val="35000"/>
                  </a:prstClr>
                </a:solidFill>
                <a:cs typeface="Segoe UI" pitchFamily="34" charset="0"/>
              </a:rPr>
              <a:t>regnancy </a:t>
            </a:r>
            <a:r>
              <a:rPr lang="en-US" sz="3200" b="1" dirty="0">
                <a:cs typeface="Segoe UI" pitchFamily="34" charset="0"/>
              </a:rPr>
              <a:t>R</a:t>
            </a:r>
            <a:r>
              <a:rPr lang="en-US" sz="3200" b="1" dirty="0">
                <a:solidFill>
                  <a:prstClr val="black">
                    <a:lumMod val="65000"/>
                    <a:lumOff val="35000"/>
                  </a:prstClr>
                </a:solidFill>
                <a:cs typeface="Segoe UI" pitchFamily="34" charset="0"/>
              </a:rPr>
              <a:t>isk </a:t>
            </a:r>
            <a:r>
              <a:rPr lang="en-US" sz="3200" b="1" dirty="0">
                <a:cs typeface="Segoe UI" pitchFamily="34" charset="0"/>
              </a:rPr>
              <a:t>A</a:t>
            </a:r>
            <a:r>
              <a:rPr lang="en-US" sz="3200" b="1" dirty="0">
                <a:solidFill>
                  <a:prstClr val="black">
                    <a:lumMod val="65000"/>
                    <a:lumOff val="35000"/>
                  </a:prstClr>
                </a:solidFill>
                <a:cs typeface="Segoe UI" pitchFamily="34" charset="0"/>
              </a:rPr>
              <a:t>ssessment </a:t>
            </a:r>
            <a:r>
              <a:rPr lang="en-US" sz="3200" b="1" dirty="0">
                <a:cs typeface="Segoe UI" pitchFamily="34" charset="0"/>
              </a:rPr>
              <a:t>M</a:t>
            </a:r>
            <a:r>
              <a:rPr lang="en-US" sz="3200" b="1" dirty="0">
                <a:solidFill>
                  <a:prstClr val="black">
                    <a:lumMod val="65000"/>
                    <a:lumOff val="35000"/>
                  </a:prstClr>
                </a:solidFill>
                <a:cs typeface="Segoe UI" pitchFamily="34" charset="0"/>
              </a:rPr>
              <a:t>onitoring </a:t>
            </a:r>
            <a:r>
              <a:rPr lang="en-US" sz="3200" b="1" dirty="0">
                <a:cs typeface="Segoe UI" pitchFamily="34" charset="0"/>
              </a:rPr>
              <a:t>S</a:t>
            </a:r>
            <a:r>
              <a:rPr lang="en-US" sz="3200" b="1" dirty="0">
                <a:solidFill>
                  <a:prstClr val="black">
                    <a:lumMod val="65000"/>
                    <a:lumOff val="35000"/>
                  </a:prstClr>
                </a:solidFill>
                <a:cs typeface="Segoe UI" pitchFamily="34" charset="0"/>
              </a:rPr>
              <a:t>ystem (PRAMS)</a:t>
            </a:r>
          </a:p>
        </p:txBody>
      </p:sp>
      <p:sp>
        <p:nvSpPr>
          <p:cNvPr id="5" name="Rectangle 90"/>
          <p:cNvSpPr>
            <a:spLocks noChangeArrowheads="1"/>
          </p:cNvSpPr>
          <p:nvPr/>
        </p:nvSpPr>
        <p:spPr bwMode="auto">
          <a:xfrm>
            <a:off x="1271587" y="3962400"/>
            <a:ext cx="6553200" cy="1752600"/>
          </a:xfrm>
          <a:prstGeom prst="rect">
            <a:avLst/>
          </a:prstGeom>
          <a:noFill/>
          <a:ln w="9525">
            <a:noFill/>
            <a:miter lim="800000"/>
            <a:headEnd/>
            <a:tailEnd/>
          </a:ln>
        </p:spPr>
        <p:txBody>
          <a:bodyPr/>
          <a:lstStyle/>
          <a:p>
            <a:pPr algn="ctr">
              <a:lnSpc>
                <a:spcPct val="80000"/>
              </a:lnSpc>
              <a:spcBef>
                <a:spcPct val="20000"/>
              </a:spcBef>
              <a:spcAft>
                <a:spcPct val="30000"/>
              </a:spcAft>
              <a:defRPr/>
            </a:pPr>
            <a:r>
              <a:rPr lang="en-US" sz="2400" dirty="0">
                <a:solidFill>
                  <a:schemeClr val="tx1">
                    <a:lumMod val="65000"/>
                    <a:lumOff val="35000"/>
                  </a:schemeClr>
                </a:solidFill>
                <a:latin typeface="Segoe UI" pitchFamily="34" charset="0"/>
                <a:cs typeface="Segoe UI" pitchFamily="34" charset="0"/>
              </a:rPr>
              <a:t>Presented to: WIC Breastfeeding Coordinators</a:t>
            </a:r>
          </a:p>
          <a:p>
            <a:pPr algn="ctr">
              <a:lnSpc>
                <a:spcPct val="80000"/>
              </a:lnSpc>
              <a:spcBef>
                <a:spcPct val="20000"/>
              </a:spcBef>
              <a:spcAft>
                <a:spcPct val="30000"/>
              </a:spcAft>
              <a:defRPr/>
            </a:pPr>
            <a:r>
              <a:rPr lang="en-US" sz="2400" dirty="0">
                <a:solidFill>
                  <a:schemeClr val="tx1">
                    <a:lumMod val="65000"/>
                    <a:lumOff val="35000"/>
                  </a:schemeClr>
                </a:solidFill>
                <a:latin typeface="Segoe UI" pitchFamily="34" charset="0"/>
                <a:cs typeface="Segoe UI" pitchFamily="34" charset="0"/>
              </a:rPr>
              <a:t>Presented by:  Florence Kanu, MPH</a:t>
            </a:r>
          </a:p>
          <a:p>
            <a:pPr algn="ctr">
              <a:lnSpc>
                <a:spcPct val="80000"/>
              </a:lnSpc>
              <a:spcBef>
                <a:spcPct val="20000"/>
              </a:spcBef>
              <a:spcAft>
                <a:spcPct val="30000"/>
              </a:spcAft>
              <a:defRPr/>
            </a:pPr>
            <a:r>
              <a:rPr lang="en-US" sz="2400" dirty="0">
                <a:solidFill>
                  <a:schemeClr val="tx1">
                    <a:lumMod val="65000"/>
                    <a:lumOff val="35000"/>
                  </a:schemeClr>
                </a:solidFill>
                <a:latin typeface="Segoe UI" pitchFamily="34" charset="0"/>
                <a:cs typeface="Segoe UI" pitchFamily="34" charset="0"/>
              </a:rPr>
              <a:t>Date:  October 4, 2017</a:t>
            </a:r>
          </a:p>
        </p:txBody>
      </p:sp>
    </p:spTree>
    <p:extLst>
      <p:ext uri="{BB962C8B-B14F-4D97-AF65-F5344CB8AC3E}">
        <p14:creationId xmlns:p14="http://schemas.microsoft.com/office/powerpoint/2010/main" val="645415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PRAMS Provides Context</a:t>
            </a:r>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solidFill>
                  <a:prstClr val="black"/>
                </a:solidFill>
              </a:rPr>
              <a:pPr>
                <a:defRPr/>
              </a:pPr>
              <a:t>10</a:t>
            </a:fld>
            <a:endParaRPr lang="en-US" dirty="0">
              <a:solidFill>
                <a:prstClr val="black"/>
              </a:solidFill>
            </a:endParaRPr>
          </a:p>
        </p:txBody>
      </p:sp>
      <p:sp>
        <p:nvSpPr>
          <p:cNvPr id="7" name="Content Placeholder 2"/>
          <p:cNvSpPr>
            <a:spLocks noGrp="1"/>
          </p:cNvSpPr>
          <p:nvPr>
            <p:ph sz="half" idx="1"/>
          </p:nvPr>
        </p:nvSpPr>
        <p:spPr>
          <a:xfrm>
            <a:off x="533400" y="1600201"/>
            <a:ext cx="3810000" cy="4495800"/>
          </a:xfrm>
        </p:spPr>
        <p:txBody>
          <a:bodyPr>
            <a:normAutofit/>
          </a:bodyPr>
          <a:lstStyle/>
          <a:p>
            <a:pPr marL="0" indent="0">
              <a:buNone/>
            </a:pPr>
            <a:endParaRPr lang="en-US" dirty="0"/>
          </a:p>
          <a:p>
            <a:r>
              <a:rPr lang="en-US" dirty="0"/>
              <a:t>Experiences</a:t>
            </a:r>
          </a:p>
          <a:p>
            <a:endParaRPr lang="en-US" dirty="0"/>
          </a:p>
          <a:p>
            <a:r>
              <a:rPr lang="en-US" dirty="0"/>
              <a:t>Behaviors</a:t>
            </a:r>
          </a:p>
          <a:p>
            <a:endParaRPr lang="en-US" dirty="0"/>
          </a:p>
          <a:p>
            <a:r>
              <a:rPr lang="en-US" dirty="0"/>
              <a:t>Attitudes</a:t>
            </a:r>
          </a:p>
        </p:txBody>
      </p:sp>
      <p:sp>
        <p:nvSpPr>
          <p:cNvPr id="8" name="Rounded Rectangle 7"/>
          <p:cNvSpPr/>
          <p:nvPr/>
        </p:nvSpPr>
        <p:spPr>
          <a:xfrm>
            <a:off x="3352800" y="1828800"/>
            <a:ext cx="5354782" cy="365759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algn="ctr">
              <a:lnSpc>
                <a:spcPct val="107000"/>
              </a:lnSpc>
              <a:spcBef>
                <a:spcPts val="0"/>
              </a:spcBef>
              <a:spcAft>
                <a:spcPts val="800"/>
              </a:spcAft>
            </a:pPr>
            <a:r>
              <a:rPr lang="en-US" sz="2000" b="1" dirty="0">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rPr>
              <a:t>CURRENT PRAMS SURVEY TOPICS</a:t>
            </a:r>
            <a:endParaRPr lang="en-US" sz="2000" b="1" dirty="0">
              <a:solidFill>
                <a:sysClr val="windowText" lastClr="000000"/>
              </a:solidFill>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000" dirty="0">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rPr>
              <a:t>Oral Health</a:t>
            </a:r>
            <a:endParaRPr lang="en-US" sz="2000" dirty="0">
              <a:solidFill>
                <a:sysClr val="windowText" lastClr="000000"/>
              </a:solidFill>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000" dirty="0">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rPr>
              <a:t>Contraceptive Use</a:t>
            </a:r>
            <a:endParaRPr lang="en-US" sz="2000" dirty="0">
              <a:solidFill>
                <a:sysClr val="windowText" lastClr="000000"/>
              </a:solidFill>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000" dirty="0">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rPr>
              <a:t>Preconception Health</a:t>
            </a:r>
            <a:endParaRPr lang="en-US" sz="2000" dirty="0">
              <a:solidFill>
                <a:sysClr val="windowText" lastClr="000000"/>
              </a:solidFill>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000" dirty="0">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rPr>
              <a:t>Baby Friendly 10 Steps</a:t>
            </a:r>
            <a:endParaRPr lang="en-US" sz="2000" dirty="0">
              <a:solidFill>
                <a:sysClr val="windowText" lastClr="000000"/>
              </a:solidFill>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000" dirty="0">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rPr>
              <a:t>Health Insurance Status</a:t>
            </a:r>
            <a:endParaRPr lang="en-US" sz="2000" dirty="0">
              <a:solidFill>
                <a:sysClr val="windowText" lastClr="000000"/>
              </a:solidFill>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000" dirty="0">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rPr>
              <a:t>Infant Safe Sleep Practices</a:t>
            </a:r>
            <a:endParaRPr lang="en-US" sz="2000" dirty="0">
              <a:solidFill>
                <a:sysClr val="windowText" lastClr="000000"/>
              </a:solidFill>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000" dirty="0">
                <a:solidFill>
                  <a:sysClr val="windowText" lastClr="000000"/>
                </a:solidFill>
                <a:effectLst/>
                <a:latin typeface="Arial" panose="020B0604020202020204" pitchFamily="34" charset="0"/>
                <a:ea typeface="Calibri" panose="020F0502020204030204" pitchFamily="34" charset="0"/>
                <a:cs typeface="Times New Roman" panose="02020603050405020304" pitchFamily="18" charset="0"/>
              </a:rPr>
              <a:t>Type of Tobacco Consumption</a:t>
            </a:r>
            <a:endParaRPr lang="en-US" sz="2000" dirty="0">
              <a:solidFill>
                <a:sysClr val="windowText" lastClr="000000"/>
              </a:solidFill>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05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8240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PRAMS sampling &amp; Survey implementation</a:t>
            </a:r>
          </a:p>
        </p:txBody>
      </p:sp>
      <p:sp>
        <p:nvSpPr>
          <p:cNvPr id="4" name="Slide Number Placeholder 3"/>
          <p:cNvSpPr>
            <a:spLocks noGrp="1"/>
          </p:cNvSpPr>
          <p:nvPr>
            <p:ph type="sldNum" sz="quarter" idx="12"/>
          </p:nvPr>
        </p:nvSpPr>
        <p:spPr/>
        <p:txBody>
          <a:bodyPr/>
          <a:lstStyle/>
          <a:p>
            <a:pPr>
              <a:defRPr/>
            </a:pPr>
            <a:fld id="{4E982C2C-9DF9-4754-AE96-6ADF06652896}"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3254923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Sampling</a:t>
            </a:r>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pPr>
                <a:defRPr/>
              </a:pPr>
              <a:t>12</a:t>
            </a:fld>
            <a:endParaRPr lang="en-US"/>
          </a:p>
        </p:txBody>
      </p:sp>
      <p:sp>
        <p:nvSpPr>
          <p:cNvPr id="6" name="Content Placeholder 2"/>
          <p:cNvSpPr>
            <a:spLocks noGrp="1"/>
          </p:cNvSpPr>
          <p:nvPr>
            <p:ph sz="half" idx="1"/>
          </p:nvPr>
        </p:nvSpPr>
        <p:spPr>
          <a:xfrm>
            <a:off x="531225" y="1466850"/>
            <a:ext cx="2057400" cy="495299"/>
          </a:xfrm>
        </p:spPr>
        <p:txBody>
          <a:bodyPr>
            <a:normAutofit fontScale="85000" lnSpcReduction="10000"/>
          </a:bodyPr>
          <a:lstStyle/>
          <a:p>
            <a:pPr marL="0" indent="0" algn="ctr">
              <a:buNone/>
            </a:pPr>
            <a:r>
              <a:rPr lang="en-US" dirty="0"/>
              <a:t>Baby is born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05000"/>
            <a:ext cx="86857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2012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a:t>
            </a:r>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pPr>
                <a:defRPr/>
              </a:pPr>
              <a:t>13</a:t>
            </a:fld>
            <a:endParaRPr lang="en-US"/>
          </a:p>
        </p:txBody>
      </p:sp>
      <p:sp>
        <p:nvSpPr>
          <p:cNvPr id="6" name="Content Placeholder 2"/>
          <p:cNvSpPr>
            <a:spLocks noGrp="1"/>
          </p:cNvSpPr>
          <p:nvPr>
            <p:ph sz="half" idx="1"/>
          </p:nvPr>
        </p:nvSpPr>
        <p:spPr>
          <a:xfrm>
            <a:off x="531225" y="1466850"/>
            <a:ext cx="2057400" cy="495299"/>
          </a:xfrm>
        </p:spPr>
        <p:txBody>
          <a:bodyPr>
            <a:normAutofit fontScale="85000" lnSpcReduction="10000"/>
          </a:bodyPr>
          <a:lstStyle/>
          <a:p>
            <a:pPr marL="0" indent="0" algn="ctr">
              <a:buNone/>
            </a:pPr>
            <a:r>
              <a:rPr lang="en-US" dirty="0">
                <a:solidFill>
                  <a:schemeClr val="bg1">
                    <a:lumMod val="50000"/>
                  </a:schemeClr>
                </a:solidFill>
              </a:rPr>
              <a:t>Baby is born 	       </a:t>
            </a:r>
          </a:p>
        </p:txBody>
      </p:sp>
      <p:pic>
        <p:nvPicPr>
          <p:cNvPr id="1026" name="Picture 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914400" y="1905000"/>
            <a:ext cx="86857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sz="half" idx="1"/>
          </p:nvPr>
        </p:nvSpPr>
        <p:spPr>
          <a:xfrm>
            <a:off x="3635566" y="1419727"/>
            <a:ext cx="4670234" cy="970546"/>
          </a:xfrm>
        </p:spPr>
        <p:txBody>
          <a:bodyPr>
            <a:noAutofit/>
          </a:bodyPr>
          <a:lstStyle/>
          <a:p>
            <a:pPr marL="0" indent="0" algn="ctr">
              <a:buNone/>
            </a:pPr>
            <a:r>
              <a:rPr lang="en-US" sz="2600" dirty="0"/>
              <a:t>Birth certificate clerk enters &amp; submits data to Vital Records       </a:t>
            </a:r>
          </a:p>
        </p:txBody>
      </p:sp>
      <p:sp>
        <p:nvSpPr>
          <p:cNvPr id="8" name="Right Arrow 7"/>
          <p:cNvSpPr/>
          <p:nvPr/>
        </p:nvSpPr>
        <p:spPr>
          <a:xfrm>
            <a:off x="2564755" y="1648327"/>
            <a:ext cx="990600" cy="381000"/>
          </a:xfrm>
          <a:prstGeom prst="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5529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a:t>
            </a:r>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pPr>
                <a:defRPr/>
              </a:pPr>
              <a:t>14</a:t>
            </a:fld>
            <a:endParaRPr lang="en-US"/>
          </a:p>
        </p:txBody>
      </p:sp>
      <p:sp>
        <p:nvSpPr>
          <p:cNvPr id="6" name="Content Placeholder 2"/>
          <p:cNvSpPr>
            <a:spLocks noGrp="1"/>
          </p:cNvSpPr>
          <p:nvPr>
            <p:ph sz="half" idx="1"/>
          </p:nvPr>
        </p:nvSpPr>
        <p:spPr>
          <a:xfrm>
            <a:off x="531225" y="1466850"/>
            <a:ext cx="2057400" cy="495299"/>
          </a:xfrm>
        </p:spPr>
        <p:txBody>
          <a:bodyPr>
            <a:normAutofit fontScale="85000" lnSpcReduction="10000"/>
          </a:bodyPr>
          <a:lstStyle/>
          <a:p>
            <a:pPr marL="0" indent="0" algn="ctr">
              <a:buNone/>
            </a:pPr>
            <a:r>
              <a:rPr lang="en-US" dirty="0">
                <a:solidFill>
                  <a:schemeClr val="bg1">
                    <a:lumMod val="50000"/>
                  </a:schemeClr>
                </a:solidFill>
              </a:rPr>
              <a:t>Baby is born 	       </a:t>
            </a:r>
          </a:p>
        </p:txBody>
      </p:sp>
      <p:pic>
        <p:nvPicPr>
          <p:cNvPr id="1026" name="Picture 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914400" y="1905000"/>
            <a:ext cx="86857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sz="half" idx="1"/>
          </p:nvPr>
        </p:nvSpPr>
        <p:spPr>
          <a:xfrm>
            <a:off x="3635566" y="1419727"/>
            <a:ext cx="4670234" cy="970546"/>
          </a:xfrm>
        </p:spPr>
        <p:txBody>
          <a:bodyPr>
            <a:noAutofit/>
          </a:bodyPr>
          <a:lstStyle/>
          <a:p>
            <a:pPr marL="0" indent="0" algn="ctr">
              <a:buNone/>
            </a:pPr>
            <a:r>
              <a:rPr lang="en-US" sz="2600" dirty="0">
                <a:solidFill>
                  <a:schemeClr val="bg1">
                    <a:lumMod val="50000"/>
                  </a:schemeClr>
                </a:solidFill>
              </a:rPr>
              <a:t>Birth certificate clerk enters &amp; submits data to Vital Records       </a:t>
            </a:r>
          </a:p>
        </p:txBody>
      </p:sp>
      <p:sp>
        <p:nvSpPr>
          <p:cNvPr id="8" name="Right Arrow 7"/>
          <p:cNvSpPr/>
          <p:nvPr/>
        </p:nvSpPr>
        <p:spPr>
          <a:xfrm>
            <a:off x="2564755" y="1648327"/>
            <a:ext cx="990600" cy="381000"/>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sz="half" idx="1"/>
          </p:nvPr>
        </p:nvSpPr>
        <p:spPr>
          <a:xfrm>
            <a:off x="3733800" y="3505200"/>
            <a:ext cx="4953000" cy="533400"/>
          </a:xfrm>
        </p:spPr>
        <p:txBody>
          <a:bodyPr>
            <a:normAutofit/>
          </a:bodyPr>
          <a:lstStyle/>
          <a:p>
            <a:pPr marL="0" indent="0" algn="ctr">
              <a:buNone/>
            </a:pPr>
            <a:r>
              <a:rPr lang="en-US" sz="2600" dirty="0"/>
              <a:t>Receive data from Vital Records</a:t>
            </a:r>
            <a:endParaRPr lang="en-US" dirty="0"/>
          </a:p>
        </p:txBody>
      </p:sp>
      <p:sp>
        <p:nvSpPr>
          <p:cNvPr id="12" name="Right Arrow 11"/>
          <p:cNvSpPr/>
          <p:nvPr/>
        </p:nvSpPr>
        <p:spPr>
          <a:xfrm rot="5400000">
            <a:off x="5550568" y="2705100"/>
            <a:ext cx="990600" cy="381000"/>
          </a:xfrm>
          <a:prstGeom prst="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9339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a:t>
            </a:r>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pPr>
                <a:defRPr/>
              </a:pPr>
              <a:t>15</a:t>
            </a:fld>
            <a:endParaRPr lang="en-US"/>
          </a:p>
        </p:txBody>
      </p:sp>
      <p:sp>
        <p:nvSpPr>
          <p:cNvPr id="6" name="Content Placeholder 2"/>
          <p:cNvSpPr>
            <a:spLocks noGrp="1"/>
          </p:cNvSpPr>
          <p:nvPr>
            <p:ph sz="half" idx="1"/>
          </p:nvPr>
        </p:nvSpPr>
        <p:spPr>
          <a:xfrm>
            <a:off x="531225" y="1466850"/>
            <a:ext cx="2057400" cy="495299"/>
          </a:xfrm>
        </p:spPr>
        <p:txBody>
          <a:bodyPr>
            <a:normAutofit fontScale="85000" lnSpcReduction="10000"/>
          </a:bodyPr>
          <a:lstStyle/>
          <a:p>
            <a:pPr marL="0" indent="0" algn="ctr">
              <a:buNone/>
            </a:pPr>
            <a:r>
              <a:rPr lang="en-US" dirty="0">
                <a:solidFill>
                  <a:schemeClr val="bg1">
                    <a:lumMod val="50000"/>
                  </a:schemeClr>
                </a:solidFill>
              </a:rPr>
              <a:t>Baby is born 	       </a:t>
            </a:r>
          </a:p>
        </p:txBody>
      </p:sp>
      <p:pic>
        <p:nvPicPr>
          <p:cNvPr id="1026" name="Picture 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914400" y="1905000"/>
            <a:ext cx="86857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sz="half" idx="1"/>
          </p:nvPr>
        </p:nvSpPr>
        <p:spPr>
          <a:xfrm>
            <a:off x="3733800" y="1419727"/>
            <a:ext cx="4572000" cy="970546"/>
          </a:xfrm>
        </p:spPr>
        <p:txBody>
          <a:bodyPr>
            <a:noAutofit/>
          </a:bodyPr>
          <a:lstStyle/>
          <a:p>
            <a:pPr marL="0" indent="0" algn="ctr">
              <a:buNone/>
            </a:pPr>
            <a:r>
              <a:rPr lang="en-US" sz="2600" dirty="0">
                <a:solidFill>
                  <a:schemeClr val="bg1">
                    <a:lumMod val="50000"/>
                  </a:schemeClr>
                </a:solidFill>
              </a:rPr>
              <a:t>Birth certificate clerk enters &amp; submits data to Vital Records       </a:t>
            </a:r>
          </a:p>
        </p:txBody>
      </p:sp>
      <p:sp>
        <p:nvSpPr>
          <p:cNvPr id="8" name="Right Arrow 7"/>
          <p:cNvSpPr/>
          <p:nvPr/>
        </p:nvSpPr>
        <p:spPr>
          <a:xfrm>
            <a:off x="2564755" y="1648327"/>
            <a:ext cx="990600" cy="381000"/>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sz="half" idx="1"/>
          </p:nvPr>
        </p:nvSpPr>
        <p:spPr>
          <a:xfrm>
            <a:off x="3733800" y="3505200"/>
            <a:ext cx="4953000" cy="533400"/>
          </a:xfrm>
        </p:spPr>
        <p:txBody>
          <a:bodyPr>
            <a:normAutofit/>
          </a:bodyPr>
          <a:lstStyle/>
          <a:p>
            <a:pPr marL="0" indent="0" algn="ctr">
              <a:buNone/>
            </a:pPr>
            <a:r>
              <a:rPr lang="en-US" sz="2500" dirty="0">
                <a:solidFill>
                  <a:schemeClr val="bg1">
                    <a:lumMod val="50000"/>
                  </a:schemeClr>
                </a:solidFill>
              </a:rPr>
              <a:t>Receive data from Vital Records</a:t>
            </a:r>
          </a:p>
        </p:txBody>
      </p:sp>
      <p:sp>
        <p:nvSpPr>
          <p:cNvPr id="12" name="Right Arrow 11"/>
          <p:cNvSpPr/>
          <p:nvPr/>
        </p:nvSpPr>
        <p:spPr>
          <a:xfrm rot="5400000">
            <a:off x="5550568" y="2705100"/>
            <a:ext cx="990600" cy="381000"/>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5400000">
            <a:off x="5550568" y="4495800"/>
            <a:ext cx="990600" cy="381000"/>
          </a:xfrm>
          <a:prstGeom prst="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p:cNvSpPr>
            <a:spLocks noGrp="1"/>
          </p:cNvSpPr>
          <p:nvPr>
            <p:ph sz="half" idx="1"/>
          </p:nvPr>
        </p:nvSpPr>
        <p:spPr>
          <a:xfrm>
            <a:off x="4343400" y="5410200"/>
            <a:ext cx="3657600" cy="635000"/>
          </a:xfrm>
        </p:spPr>
        <p:txBody>
          <a:bodyPr>
            <a:noAutofit/>
          </a:bodyPr>
          <a:lstStyle/>
          <a:p>
            <a:pPr marL="0" indent="0" algn="ctr">
              <a:buNone/>
            </a:pPr>
            <a:r>
              <a:rPr lang="en-US" sz="2600" dirty="0"/>
              <a:t>Create monthly sample</a:t>
            </a:r>
          </a:p>
        </p:txBody>
      </p:sp>
    </p:spTree>
    <p:extLst>
      <p:ext uri="{BB962C8B-B14F-4D97-AF65-F5344CB8AC3E}">
        <p14:creationId xmlns:p14="http://schemas.microsoft.com/office/powerpoint/2010/main" val="1330425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Implementation</a:t>
            </a:r>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pPr>
                <a:defRPr/>
              </a:pPr>
              <a:t>16</a:t>
            </a:fld>
            <a:endParaRPr lang="en-US"/>
          </a:p>
        </p:txBody>
      </p:sp>
      <p:sp>
        <p:nvSpPr>
          <p:cNvPr id="19" name="Content Placeholder 2"/>
          <p:cNvSpPr>
            <a:spLocks noGrp="1"/>
          </p:cNvSpPr>
          <p:nvPr>
            <p:ph sz="half" idx="1"/>
          </p:nvPr>
        </p:nvSpPr>
        <p:spPr>
          <a:xfrm>
            <a:off x="3715848" y="1480320"/>
            <a:ext cx="4742351" cy="1262880"/>
          </a:xfrm>
        </p:spPr>
        <p:txBody>
          <a:bodyPr>
            <a:noAutofit/>
          </a:bodyPr>
          <a:lstStyle/>
          <a:p>
            <a:pPr marL="0" indent="0" algn="ctr">
              <a:buNone/>
            </a:pPr>
            <a:r>
              <a:rPr lang="en-US" sz="2400" dirty="0"/>
              <a:t>Team enters the data into </a:t>
            </a:r>
            <a:r>
              <a:rPr lang="en-US" sz="2400" dirty="0" smtClean="0"/>
              <a:t>PRAMS Integrated Data Collection System (PIDS) </a:t>
            </a:r>
            <a:r>
              <a:rPr lang="en-US" sz="2400" dirty="0"/>
              <a:t>&amp; sends pre-letter </a:t>
            </a:r>
            <a:endParaRPr lang="en-US" dirty="0"/>
          </a:p>
        </p:txBody>
      </p:sp>
      <p:sp>
        <p:nvSpPr>
          <p:cNvPr id="20" name="Right Arrow 19"/>
          <p:cNvSpPr/>
          <p:nvPr/>
        </p:nvSpPr>
        <p:spPr>
          <a:xfrm>
            <a:off x="2496333" y="1739747"/>
            <a:ext cx="990600" cy="3810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a:spLocks noGrp="1"/>
          </p:cNvSpPr>
          <p:nvPr>
            <p:ph sz="half" idx="1"/>
          </p:nvPr>
        </p:nvSpPr>
        <p:spPr>
          <a:xfrm>
            <a:off x="126837" y="1642747"/>
            <a:ext cx="2394284" cy="665746"/>
          </a:xfrm>
        </p:spPr>
        <p:txBody>
          <a:bodyPr>
            <a:noAutofit/>
          </a:bodyPr>
          <a:lstStyle/>
          <a:p>
            <a:pPr marL="0" indent="0" algn="ctr">
              <a:buNone/>
            </a:pPr>
            <a:r>
              <a:rPr lang="en-US" sz="2600" dirty="0">
                <a:solidFill>
                  <a:schemeClr val="bg1">
                    <a:lumMod val="50000"/>
                  </a:schemeClr>
                </a:solidFill>
              </a:rPr>
              <a:t>Sample is drawn	       </a:t>
            </a:r>
          </a:p>
        </p:txBody>
      </p:sp>
    </p:spTree>
    <p:extLst>
      <p:ext uri="{BB962C8B-B14F-4D97-AF65-F5344CB8AC3E}">
        <p14:creationId xmlns:p14="http://schemas.microsoft.com/office/powerpoint/2010/main" val="2680177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Implementation</a:t>
            </a:r>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pPr>
                <a:defRPr/>
              </a:pPr>
              <a:t>17</a:t>
            </a:fld>
            <a:endParaRPr lang="en-US"/>
          </a:p>
        </p:txBody>
      </p:sp>
      <p:sp>
        <p:nvSpPr>
          <p:cNvPr id="20" name="Right Arrow 19"/>
          <p:cNvSpPr/>
          <p:nvPr/>
        </p:nvSpPr>
        <p:spPr>
          <a:xfrm>
            <a:off x="2496333" y="1739747"/>
            <a:ext cx="990600" cy="381000"/>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a:spLocks noGrp="1"/>
          </p:cNvSpPr>
          <p:nvPr>
            <p:ph sz="half" idx="1"/>
          </p:nvPr>
        </p:nvSpPr>
        <p:spPr>
          <a:xfrm>
            <a:off x="126837" y="1642747"/>
            <a:ext cx="2394284" cy="665746"/>
          </a:xfrm>
        </p:spPr>
        <p:txBody>
          <a:bodyPr>
            <a:noAutofit/>
          </a:bodyPr>
          <a:lstStyle/>
          <a:p>
            <a:pPr marL="0" indent="0" algn="ctr">
              <a:buNone/>
            </a:pPr>
            <a:r>
              <a:rPr lang="en-US" sz="2600" dirty="0">
                <a:solidFill>
                  <a:schemeClr val="bg1">
                    <a:lumMod val="50000"/>
                  </a:schemeClr>
                </a:solidFill>
              </a:rPr>
              <a:t>Sample is drawn	       </a:t>
            </a:r>
          </a:p>
        </p:txBody>
      </p:sp>
      <p:sp>
        <p:nvSpPr>
          <p:cNvPr id="11" name="Right Arrow 10"/>
          <p:cNvSpPr/>
          <p:nvPr/>
        </p:nvSpPr>
        <p:spPr>
          <a:xfrm rot="5400000">
            <a:off x="5468449" y="3048000"/>
            <a:ext cx="990600" cy="381000"/>
          </a:xfrm>
          <a:prstGeom prst="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a:spLocks noGrp="1"/>
          </p:cNvSpPr>
          <p:nvPr>
            <p:ph sz="half" idx="1"/>
          </p:nvPr>
        </p:nvSpPr>
        <p:spPr>
          <a:xfrm>
            <a:off x="4724400" y="3733800"/>
            <a:ext cx="2426465" cy="482833"/>
          </a:xfrm>
        </p:spPr>
        <p:txBody>
          <a:bodyPr>
            <a:normAutofit lnSpcReduction="10000"/>
          </a:bodyPr>
          <a:lstStyle/>
          <a:p>
            <a:pPr marL="0" indent="0" algn="ctr">
              <a:buNone/>
            </a:pPr>
            <a:r>
              <a:rPr lang="en-US" sz="2600" dirty="0"/>
              <a:t>Send Mail 1</a:t>
            </a:r>
            <a:endParaRPr lang="en-US" dirty="0"/>
          </a:p>
        </p:txBody>
      </p:sp>
      <p:sp>
        <p:nvSpPr>
          <p:cNvPr id="13" name="TextBox 12"/>
          <p:cNvSpPr txBox="1"/>
          <p:nvPr/>
        </p:nvSpPr>
        <p:spPr>
          <a:xfrm>
            <a:off x="6312665" y="2770475"/>
            <a:ext cx="1676400" cy="369332"/>
          </a:xfrm>
          <a:prstGeom prst="rect">
            <a:avLst/>
          </a:prstGeom>
          <a:noFill/>
        </p:spPr>
        <p:txBody>
          <a:bodyPr wrap="square" rtlCol="0">
            <a:spAutoFit/>
          </a:bodyPr>
          <a:lstStyle/>
          <a:p>
            <a:r>
              <a:rPr lang="en-US" dirty="0"/>
              <a:t>3 – 7 days</a:t>
            </a:r>
          </a:p>
        </p:txBody>
      </p:sp>
      <p:sp>
        <p:nvSpPr>
          <p:cNvPr id="14" name="Content Placeholder 2"/>
          <p:cNvSpPr>
            <a:spLocks noGrp="1"/>
          </p:cNvSpPr>
          <p:nvPr>
            <p:ph sz="half" idx="1"/>
          </p:nvPr>
        </p:nvSpPr>
        <p:spPr>
          <a:xfrm>
            <a:off x="3715848" y="1480320"/>
            <a:ext cx="4742351" cy="1262880"/>
          </a:xfrm>
        </p:spPr>
        <p:txBody>
          <a:bodyPr>
            <a:noAutofit/>
          </a:bodyPr>
          <a:lstStyle/>
          <a:p>
            <a:pPr marL="0" indent="0" algn="ctr">
              <a:buNone/>
            </a:pPr>
            <a:r>
              <a:rPr lang="en-US" sz="2400" dirty="0">
                <a:solidFill>
                  <a:schemeClr val="bg1">
                    <a:lumMod val="50000"/>
                  </a:schemeClr>
                </a:solidFill>
              </a:rPr>
              <a:t>Team enters the data into </a:t>
            </a:r>
            <a:r>
              <a:rPr lang="en-US" sz="2400" dirty="0" smtClean="0">
                <a:solidFill>
                  <a:schemeClr val="bg1">
                    <a:lumMod val="50000"/>
                  </a:schemeClr>
                </a:solidFill>
              </a:rPr>
              <a:t>PRAMS Integrated Data Collection System (PIDS) </a:t>
            </a:r>
            <a:r>
              <a:rPr lang="en-US" sz="2400" dirty="0">
                <a:solidFill>
                  <a:schemeClr val="bg1">
                    <a:lumMod val="50000"/>
                  </a:schemeClr>
                </a:solidFill>
              </a:rPr>
              <a:t>&amp; sends pre-letter </a:t>
            </a:r>
            <a:endParaRPr lang="en-US" dirty="0">
              <a:solidFill>
                <a:schemeClr val="bg1">
                  <a:lumMod val="50000"/>
                </a:schemeClr>
              </a:solidFill>
            </a:endParaRPr>
          </a:p>
        </p:txBody>
      </p:sp>
    </p:spTree>
    <p:extLst>
      <p:ext uri="{BB962C8B-B14F-4D97-AF65-F5344CB8AC3E}">
        <p14:creationId xmlns:p14="http://schemas.microsoft.com/office/powerpoint/2010/main" val="1902367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Implementation</a:t>
            </a:r>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pPr>
                <a:defRPr/>
              </a:pPr>
              <a:t>18</a:t>
            </a:fld>
            <a:endParaRPr lang="en-US"/>
          </a:p>
        </p:txBody>
      </p:sp>
      <p:sp>
        <p:nvSpPr>
          <p:cNvPr id="20" name="Right Arrow 19"/>
          <p:cNvSpPr/>
          <p:nvPr/>
        </p:nvSpPr>
        <p:spPr>
          <a:xfrm>
            <a:off x="2496333" y="1739747"/>
            <a:ext cx="990600" cy="381000"/>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a:spLocks noGrp="1"/>
          </p:cNvSpPr>
          <p:nvPr>
            <p:ph sz="half" idx="1"/>
          </p:nvPr>
        </p:nvSpPr>
        <p:spPr>
          <a:xfrm>
            <a:off x="126837" y="1642747"/>
            <a:ext cx="2394284" cy="665746"/>
          </a:xfrm>
        </p:spPr>
        <p:txBody>
          <a:bodyPr>
            <a:noAutofit/>
          </a:bodyPr>
          <a:lstStyle/>
          <a:p>
            <a:pPr marL="0" indent="0" algn="ctr">
              <a:buNone/>
            </a:pPr>
            <a:r>
              <a:rPr lang="en-US" sz="2600" dirty="0">
                <a:solidFill>
                  <a:schemeClr val="bg1">
                    <a:lumMod val="50000"/>
                  </a:schemeClr>
                </a:solidFill>
              </a:rPr>
              <a:t>Sample is drawn	       </a:t>
            </a:r>
          </a:p>
        </p:txBody>
      </p:sp>
      <p:sp>
        <p:nvSpPr>
          <p:cNvPr id="11" name="Right Arrow 10"/>
          <p:cNvSpPr/>
          <p:nvPr/>
        </p:nvSpPr>
        <p:spPr>
          <a:xfrm rot="5400000">
            <a:off x="5468449" y="3048000"/>
            <a:ext cx="990600" cy="381000"/>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a:spLocks noGrp="1"/>
          </p:cNvSpPr>
          <p:nvPr>
            <p:ph sz="half" idx="1"/>
          </p:nvPr>
        </p:nvSpPr>
        <p:spPr>
          <a:xfrm>
            <a:off x="4724400" y="3733800"/>
            <a:ext cx="2426465" cy="482833"/>
          </a:xfrm>
        </p:spPr>
        <p:txBody>
          <a:bodyPr>
            <a:normAutofit lnSpcReduction="10000"/>
          </a:bodyPr>
          <a:lstStyle/>
          <a:p>
            <a:pPr marL="0" indent="0" algn="ctr">
              <a:buNone/>
            </a:pPr>
            <a:r>
              <a:rPr lang="en-US" sz="2600" dirty="0">
                <a:solidFill>
                  <a:schemeClr val="bg1">
                    <a:lumMod val="50000"/>
                  </a:schemeClr>
                </a:solidFill>
              </a:rPr>
              <a:t>Send Mail 1</a:t>
            </a:r>
            <a:endParaRPr lang="en-US" dirty="0">
              <a:solidFill>
                <a:schemeClr val="bg1">
                  <a:lumMod val="50000"/>
                </a:schemeClr>
              </a:solidFill>
            </a:endParaRPr>
          </a:p>
        </p:txBody>
      </p:sp>
      <p:sp>
        <p:nvSpPr>
          <p:cNvPr id="13" name="TextBox 12"/>
          <p:cNvSpPr txBox="1"/>
          <p:nvPr/>
        </p:nvSpPr>
        <p:spPr>
          <a:xfrm>
            <a:off x="6312665" y="2770475"/>
            <a:ext cx="1676400" cy="369332"/>
          </a:xfrm>
          <a:prstGeom prst="rect">
            <a:avLst/>
          </a:prstGeom>
          <a:noFill/>
        </p:spPr>
        <p:txBody>
          <a:bodyPr wrap="square" rtlCol="0">
            <a:spAutoFit/>
          </a:bodyPr>
          <a:lstStyle/>
          <a:p>
            <a:r>
              <a:rPr lang="en-US" dirty="0">
                <a:solidFill>
                  <a:schemeClr val="bg1">
                    <a:lumMod val="50000"/>
                  </a:schemeClr>
                </a:solidFill>
              </a:rPr>
              <a:t>3 – 7 days</a:t>
            </a:r>
          </a:p>
        </p:txBody>
      </p:sp>
      <p:sp>
        <p:nvSpPr>
          <p:cNvPr id="10" name="Content Placeholder 2"/>
          <p:cNvSpPr>
            <a:spLocks noGrp="1"/>
          </p:cNvSpPr>
          <p:nvPr>
            <p:ph sz="half" idx="1"/>
          </p:nvPr>
        </p:nvSpPr>
        <p:spPr>
          <a:xfrm>
            <a:off x="5029200" y="5381932"/>
            <a:ext cx="1981200" cy="609600"/>
          </a:xfrm>
        </p:spPr>
        <p:txBody>
          <a:bodyPr>
            <a:noAutofit/>
          </a:bodyPr>
          <a:lstStyle/>
          <a:p>
            <a:pPr marL="0" indent="0" algn="ctr">
              <a:buNone/>
            </a:pPr>
            <a:r>
              <a:rPr lang="en-US" sz="2600" dirty="0"/>
              <a:t>Send Tickler</a:t>
            </a:r>
          </a:p>
        </p:txBody>
      </p:sp>
      <p:sp>
        <p:nvSpPr>
          <p:cNvPr id="14" name="Right Arrow 13"/>
          <p:cNvSpPr/>
          <p:nvPr/>
        </p:nvSpPr>
        <p:spPr>
          <a:xfrm rot="5400000">
            <a:off x="5468449" y="4461297"/>
            <a:ext cx="990600" cy="381000"/>
          </a:xfrm>
          <a:prstGeom prst="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312665" y="4450915"/>
            <a:ext cx="1676400" cy="369332"/>
          </a:xfrm>
          <a:prstGeom prst="rect">
            <a:avLst/>
          </a:prstGeom>
          <a:noFill/>
        </p:spPr>
        <p:txBody>
          <a:bodyPr wrap="square" rtlCol="0">
            <a:spAutoFit/>
          </a:bodyPr>
          <a:lstStyle/>
          <a:p>
            <a:r>
              <a:rPr lang="en-US" dirty="0"/>
              <a:t>7 – 10 days</a:t>
            </a:r>
          </a:p>
        </p:txBody>
      </p:sp>
      <p:sp>
        <p:nvSpPr>
          <p:cNvPr id="16" name="Content Placeholder 2"/>
          <p:cNvSpPr>
            <a:spLocks noGrp="1"/>
          </p:cNvSpPr>
          <p:nvPr>
            <p:ph sz="half" idx="1"/>
          </p:nvPr>
        </p:nvSpPr>
        <p:spPr>
          <a:xfrm>
            <a:off x="3715848" y="1480320"/>
            <a:ext cx="4742351" cy="1262880"/>
          </a:xfrm>
        </p:spPr>
        <p:txBody>
          <a:bodyPr>
            <a:noAutofit/>
          </a:bodyPr>
          <a:lstStyle/>
          <a:p>
            <a:pPr marL="0" indent="0" algn="ctr">
              <a:buNone/>
            </a:pPr>
            <a:r>
              <a:rPr lang="en-US" sz="2400" dirty="0">
                <a:solidFill>
                  <a:schemeClr val="bg1">
                    <a:lumMod val="50000"/>
                  </a:schemeClr>
                </a:solidFill>
              </a:rPr>
              <a:t>Team enters the data into </a:t>
            </a:r>
            <a:r>
              <a:rPr lang="en-US" sz="2400" dirty="0" smtClean="0">
                <a:solidFill>
                  <a:schemeClr val="bg1">
                    <a:lumMod val="50000"/>
                  </a:schemeClr>
                </a:solidFill>
              </a:rPr>
              <a:t>PRAMS Integrated Data Collection System (PIDS) </a:t>
            </a:r>
            <a:r>
              <a:rPr lang="en-US" sz="2400" dirty="0">
                <a:solidFill>
                  <a:schemeClr val="bg1">
                    <a:lumMod val="50000"/>
                  </a:schemeClr>
                </a:solidFill>
              </a:rPr>
              <a:t>&amp; sends pre-letter </a:t>
            </a:r>
            <a:endParaRPr lang="en-US" dirty="0">
              <a:solidFill>
                <a:schemeClr val="bg1">
                  <a:lumMod val="50000"/>
                </a:schemeClr>
              </a:solidFill>
            </a:endParaRPr>
          </a:p>
        </p:txBody>
      </p:sp>
    </p:spTree>
    <p:extLst>
      <p:ext uri="{BB962C8B-B14F-4D97-AF65-F5344CB8AC3E}">
        <p14:creationId xmlns:p14="http://schemas.microsoft.com/office/powerpoint/2010/main" val="4128766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Implementation</a:t>
            </a:r>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pPr>
                <a:defRPr/>
              </a:pPr>
              <a:t>19</a:t>
            </a:fld>
            <a:endParaRPr lang="en-US"/>
          </a:p>
        </p:txBody>
      </p:sp>
      <p:sp>
        <p:nvSpPr>
          <p:cNvPr id="20" name="Right Arrow 19"/>
          <p:cNvSpPr/>
          <p:nvPr/>
        </p:nvSpPr>
        <p:spPr>
          <a:xfrm>
            <a:off x="2496333" y="1739747"/>
            <a:ext cx="990600" cy="381000"/>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a:spLocks noGrp="1"/>
          </p:cNvSpPr>
          <p:nvPr>
            <p:ph sz="half" idx="1"/>
          </p:nvPr>
        </p:nvSpPr>
        <p:spPr>
          <a:xfrm>
            <a:off x="126837" y="1642747"/>
            <a:ext cx="2394284" cy="665746"/>
          </a:xfrm>
        </p:spPr>
        <p:txBody>
          <a:bodyPr>
            <a:noAutofit/>
          </a:bodyPr>
          <a:lstStyle/>
          <a:p>
            <a:pPr marL="0" indent="0" algn="ctr">
              <a:buNone/>
            </a:pPr>
            <a:r>
              <a:rPr lang="en-US" sz="2600" dirty="0">
                <a:solidFill>
                  <a:schemeClr val="bg1">
                    <a:lumMod val="50000"/>
                  </a:schemeClr>
                </a:solidFill>
              </a:rPr>
              <a:t>Sample is drawn</a:t>
            </a:r>
            <a:r>
              <a:rPr lang="en-US" sz="2600" dirty="0">
                <a:solidFill>
                  <a:schemeClr val="bg1">
                    <a:lumMod val="75000"/>
                  </a:schemeClr>
                </a:solidFill>
              </a:rPr>
              <a:t>	       </a:t>
            </a:r>
          </a:p>
        </p:txBody>
      </p:sp>
      <p:sp>
        <p:nvSpPr>
          <p:cNvPr id="11" name="Right Arrow 10"/>
          <p:cNvSpPr/>
          <p:nvPr/>
        </p:nvSpPr>
        <p:spPr>
          <a:xfrm rot="5400000">
            <a:off x="5468449" y="3031702"/>
            <a:ext cx="990600" cy="381000"/>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a:spLocks noGrp="1"/>
          </p:cNvSpPr>
          <p:nvPr>
            <p:ph sz="half" idx="1"/>
          </p:nvPr>
        </p:nvSpPr>
        <p:spPr>
          <a:xfrm>
            <a:off x="4724400" y="3717502"/>
            <a:ext cx="2426465" cy="482833"/>
          </a:xfrm>
        </p:spPr>
        <p:txBody>
          <a:bodyPr>
            <a:normAutofit lnSpcReduction="10000"/>
          </a:bodyPr>
          <a:lstStyle/>
          <a:p>
            <a:pPr marL="0" indent="0" algn="ctr">
              <a:buNone/>
            </a:pPr>
            <a:r>
              <a:rPr lang="en-US" sz="2600" dirty="0">
                <a:solidFill>
                  <a:schemeClr val="bg1">
                    <a:lumMod val="50000"/>
                  </a:schemeClr>
                </a:solidFill>
              </a:rPr>
              <a:t>Send Mail 1</a:t>
            </a:r>
            <a:endParaRPr lang="en-US" dirty="0">
              <a:solidFill>
                <a:schemeClr val="bg1">
                  <a:lumMod val="50000"/>
                </a:schemeClr>
              </a:solidFill>
            </a:endParaRPr>
          </a:p>
        </p:txBody>
      </p:sp>
      <p:sp>
        <p:nvSpPr>
          <p:cNvPr id="13" name="TextBox 12"/>
          <p:cNvSpPr txBox="1"/>
          <p:nvPr/>
        </p:nvSpPr>
        <p:spPr>
          <a:xfrm>
            <a:off x="6312665" y="2754177"/>
            <a:ext cx="1676400" cy="369332"/>
          </a:xfrm>
          <a:prstGeom prst="rect">
            <a:avLst/>
          </a:prstGeom>
          <a:noFill/>
        </p:spPr>
        <p:txBody>
          <a:bodyPr wrap="square" rtlCol="0">
            <a:spAutoFit/>
          </a:bodyPr>
          <a:lstStyle/>
          <a:p>
            <a:r>
              <a:rPr lang="en-US" dirty="0">
                <a:solidFill>
                  <a:schemeClr val="bg1">
                    <a:lumMod val="50000"/>
                  </a:schemeClr>
                </a:solidFill>
              </a:rPr>
              <a:t>3 – 7 days</a:t>
            </a:r>
          </a:p>
        </p:txBody>
      </p:sp>
      <p:sp>
        <p:nvSpPr>
          <p:cNvPr id="10" name="Content Placeholder 2"/>
          <p:cNvSpPr>
            <a:spLocks noGrp="1"/>
          </p:cNvSpPr>
          <p:nvPr>
            <p:ph sz="half" idx="1"/>
          </p:nvPr>
        </p:nvSpPr>
        <p:spPr>
          <a:xfrm>
            <a:off x="5029200" y="5365634"/>
            <a:ext cx="1981200" cy="609600"/>
          </a:xfrm>
        </p:spPr>
        <p:txBody>
          <a:bodyPr>
            <a:noAutofit/>
          </a:bodyPr>
          <a:lstStyle/>
          <a:p>
            <a:pPr marL="0" indent="0" algn="ctr">
              <a:buNone/>
            </a:pPr>
            <a:r>
              <a:rPr lang="en-US" sz="2600" dirty="0">
                <a:solidFill>
                  <a:schemeClr val="bg1">
                    <a:lumMod val="50000"/>
                  </a:schemeClr>
                </a:solidFill>
              </a:rPr>
              <a:t>Send Tickler</a:t>
            </a:r>
          </a:p>
        </p:txBody>
      </p:sp>
      <p:sp>
        <p:nvSpPr>
          <p:cNvPr id="14" name="Right Arrow 13"/>
          <p:cNvSpPr/>
          <p:nvPr/>
        </p:nvSpPr>
        <p:spPr>
          <a:xfrm rot="5400000">
            <a:off x="5468449" y="4444999"/>
            <a:ext cx="990600" cy="381000"/>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312665" y="4434617"/>
            <a:ext cx="1676400" cy="369332"/>
          </a:xfrm>
          <a:prstGeom prst="rect">
            <a:avLst/>
          </a:prstGeom>
          <a:noFill/>
        </p:spPr>
        <p:txBody>
          <a:bodyPr wrap="square" rtlCol="0">
            <a:spAutoFit/>
          </a:bodyPr>
          <a:lstStyle/>
          <a:p>
            <a:r>
              <a:rPr lang="en-US" dirty="0">
                <a:solidFill>
                  <a:schemeClr val="bg1">
                    <a:lumMod val="50000"/>
                  </a:schemeClr>
                </a:solidFill>
              </a:rPr>
              <a:t>7 – 10 days</a:t>
            </a:r>
          </a:p>
        </p:txBody>
      </p:sp>
      <p:sp>
        <p:nvSpPr>
          <p:cNvPr id="16" name="Right Arrow 15"/>
          <p:cNvSpPr/>
          <p:nvPr/>
        </p:nvSpPr>
        <p:spPr>
          <a:xfrm rot="10800000">
            <a:off x="3962401" y="5462679"/>
            <a:ext cx="988841" cy="381000"/>
          </a:xfrm>
          <a:prstGeom prst="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a:spLocks noGrp="1"/>
          </p:cNvSpPr>
          <p:nvPr>
            <p:ph sz="half" idx="1"/>
          </p:nvPr>
        </p:nvSpPr>
        <p:spPr>
          <a:xfrm>
            <a:off x="1752600" y="5351193"/>
            <a:ext cx="2330898" cy="604075"/>
          </a:xfrm>
        </p:spPr>
        <p:txBody>
          <a:bodyPr>
            <a:normAutofit/>
          </a:bodyPr>
          <a:lstStyle/>
          <a:p>
            <a:pPr marL="0" indent="0" algn="ctr">
              <a:buNone/>
            </a:pPr>
            <a:r>
              <a:rPr lang="en-US" sz="2600" dirty="0"/>
              <a:t>Send Mail 2</a:t>
            </a:r>
            <a:endParaRPr lang="en-US" dirty="0"/>
          </a:p>
        </p:txBody>
      </p:sp>
      <p:sp>
        <p:nvSpPr>
          <p:cNvPr id="18" name="TextBox 17"/>
          <p:cNvSpPr txBox="1"/>
          <p:nvPr/>
        </p:nvSpPr>
        <p:spPr>
          <a:xfrm>
            <a:off x="3657600" y="5955268"/>
            <a:ext cx="1673422" cy="369332"/>
          </a:xfrm>
          <a:prstGeom prst="rect">
            <a:avLst/>
          </a:prstGeom>
          <a:noFill/>
        </p:spPr>
        <p:txBody>
          <a:bodyPr wrap="square" rtlCol="0">
            <a:spAutoFit/>
          </a:bodyPr>
          <a:lstStyle/>
          <a:p>
            <a:pPr algn="ctr"/>
            <a:r>
              <a:rPr lang="en-US" dirty="0"/>
              <a:t>7 – 14 days</a:t>
            </a:r>
          </a:p>
        </p:txBody>
      </p:sp>
      <p:sp>
        <p:nvSpPr>
          <p:cNvPr id="22" name="Content Placeholder 2"/>
          <p:cNvSpPr>
            <a:spLocks noGrp="1"/>
          </p:cNvSpPr>
          <p:nvPr>
            <p:ph sz="half" idx="1"/>
          </p:nvPr>
        </p:nvSpPr>
        <p:spPr>
          <a:xfrm>
            <a:off x="3715848" y="1480320"/>
            <a:ext cx="4742351" cy="1262880"/>
          </a:xfrm>
        </p:spPr>
        <p:txBody>
          <a:bodyPr>
            <a:noAutofit/>
          </a:bodyPr>
          <a:lstStyle/>
          <a:p>
            <a:pPr marL="0" indent="0" algn="ctr">
              <a:buNone/>
            </a:pPr>
            <a:r>
              <a:rPr lang="en-US" sz="2400" dirty="0">
                <a:solidFill>
                  <a:schemeClr val="bg1">
                    <a:lumMod val="50000"/>
                  </a:schemeClr>
                </a:solidFill>
              </a:rPr>
              <a:t>Team enters the data into </a:t>
            </a:r>
            <a:r>
              <a:rPr lang="en-US" sz="2400" dirty="0" smtClean="0">
                <a:solidFill>
                  <a:schemeClr val="bg1">
                    <a:lumMod val="50000"/>
                  </a:schemeClr>
                </a:solidFill>
              </a:rPr>
              <a:t>PRAMS Integrated Data Collection System (PIDS) </a:t>
            </a:r>
            <a:r>
              <a:rPr lang="en-US" sz="2400" dirty="0">
                <a:solidFill>
                  <a:schemeClr val="bg1">
                    <a:lumMod val="50000"/>
                  </a:schemeClr>
                </a:solidFill>
              </a:rPr>
              <a:t>&amp; sends pre-letter </a:t>
            </a:r>
            <a:endParaRPr lang="en-US" dirty="0">
              <a:solidFill>
                <a:schemeClr val="bg1">
                  <a:lumMod val="50000"/>
                </a:schemeClr>
              </a:solidFill>
            </a:endParaRPr>
          </a:p>
        </p:txBody>
      </p:sp>
    </p:spTree>
    <p:extLst>
      <p:ext uri="{BB962C8B-B14F-4D97-AF65-F5344CB8AC3E}">
        <p14:creationId xmlns:p14="http://schemas.microsoft.com/office/powerpoint/2010/main" val="2028025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PRAMS Overview</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4E982C2C-9DF9-4754-AE96-6ADF06652896}"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778866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Survey Implementation</a:t>
            </a:r>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pPr>
                <a:defRPr/>
              </a:pPr>
              <a:t>20</a:t>
            </a:fld>
            <a:endParaRPr lang="en-US"/>
          </a:p>
        </p:txBody>
      </p:sp>
      <p:sp>
        <p:nvSpPr>
          <p:cNvPr id="20" name="Right Arrow 19"/>
          <p:cNvSpPr/>
          <p:nvPr/>
        </p:nvSpPr>
        <p:spPr>
          <a:xfrm>
            <a:off x="2496333" y="1739747"/>
            <a:ext cx="990600" cy="381000"/>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a:spLocks noGrp="1"/>
          </p:cNvSpPr>
          <p:nvPr>
            <p:ph sz="half" idx="1"/>
          </p:nvPr>
        </p:nvSpPr>
        <p:spPr>
          <a:xfrm>
            <a:off x="126837" y="1642747"/>
            <a:ext cx="2394284" cy="665746"/>
          </a:xfrm>
        </p:spPr>
        <p:txBody>
          <a:bodyPr>
            <a:noAutofit/>
          </a:bodyPr>
          <a:lstStyle/>
          <a:p>
            <a:pPr marL="0" indent="0" algn="ctr">
              <a:buNone/>
            </a:pPr>
            <a:r>
              <a:rPr lang="en-US" sz="2600" dirty="0">
                <a:solidFill>
                  <a:schemeClr val="bg1">
                    <a:lumMod val="50000"/>
                  </a:schemeClr>
                </a:solidFill>
              </a:rPr>
              <a:t>Sample is drawn	       </a:t>
            </a:r>
          </a:p>
        </p:txBody>
      </p:sp>
      <p:sp>
        <p:nvSpPr>
          <p:cNvPr id="11" name="Right Arrow 10"/>
          <p:cNvSpPr/>
          <p:nvPr/>
        </p:nvSpPr>
        <p:spPr>
          <a:xfrm rot="5400000">
            <a:off x="5468449" y="3107902"/>
            <a:ext cx="990600" cy="381000"/>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a:spLocks noGrp="1"/>
          </p:cNvSpPr>
          <p:nvPr>
            <p:ph sz="half" idx="1"/>
          </p:nvPr>
        </p:nvSpPr>
        <p:spPr>
          <a:xfrm>
            <a:off x="4724400" y="3793702"/>
            <a:ext cx="2426465" cy="482833"/>
          </a:xfrm>
        </p:spPr>
        <p:txBody>
          <a:bodyPr>
            <a:normAutofit lnSpcReduction="10000"/>
          </a:bodyPr>
          <a:lstStyle/>
          <a:p>
            <a:pPr marL="0" indent="0" algn="ctr">
              <a:buNone/>
            </a:pPr>
            <a:r>
              <a:rPr lang="en-US" sz="2600" dirty="0">
                <a:solidFill>
                  <a:schemeClr val="bg1">
                    <a:lumMod val="50000"/>
                  </a:schemeClr>
                </a:solidFill>
              </a:rPr>
              <a:t>Send Mail 1</a:t>
            </a:r>
            <a:endParaRPr lang="en-US" dirty="0">
              <a:solidFill>
                <a:schemeClr val="bg1">
                  <a:lumMod val="50000"/>
                </a:schemeClr>
              </a:solidFill>
            </a:endParaRPr>
          </a:p>
        </p:txBody>
      </p:sp>
      <p:sp>
        <p:nvSpPr>
          <p:cNvPr id="13" name="TextBox 12"/>
          <p:cNvSpPr txBox="1"/>
          <p:nvPr/>
        </p:nvSpPr>
        <p:spPr>
          <a:xfrm>
            <a:off x="6312665" y="2830377"/>
            <a:ext cx="1676400" cy="369332"/>
          </a:xfrm>
          <a:prstGeom prst="rect">
            <a:avLst/>
          </a:prstGeom>
          <a:noFill/>
        </p:spPr>
        <p:txBody>
          <a:bodyPr wrap="square" rtlCol="0">
            <a:spAutoFit/>
          </a:bodyPr>
          <a:lstStyle/>
          <a:p>
            <a:r>
              <a:rPr lang="en-US" dirty="0">
                <a:solidFill>
                  <a:schemeClr val="bg1">
                    <a:lumMod val="50000"/>
                  </a:schemeClr>
                </a:solidFill>
              </a:rPr>
              <a:t>3 – 7 days</a:t>
            </a:r>
          </a:p>
        </p:txBody>
      </p:sp>
      <p:sp>
        <p:nvSpPr>
          <p:cNvPr id="10" name="Content Placeholder 2"/>
          <p:cNvSpPr>
            <a:spLocks noGrp="1"/>
          </p:cNvSpPr>
          <p:nvPr>
            <p:ph sz="half" idx="1"/>
          </p:nvPr>
        </p:nvSpPr>
        <p:spPr>
          <a:xfrm>
            <a:off x="4998902" y="5441834"/>
            <a:ext cx="2011498" cy="609600"/>
          </a:xfrm>
        </p:spPr>
        <p:txBody>
          <a:bodyPr>
            <a:normAutofit/>
          </a:bodyPr>
          <a:lstStyle/>
          <a:p>
            <a:pPr marL="0" indent="0" algn="ctr">
              <a:buNone/>
            </a:pPr>
            <a:r>
              <a:rPr lang="en-US" sz="2600" dirty="0">
                <a:solidFill>
                  <a:schemeClr val="bg1">
                    <a:lumMod val="50000"/>
                  </a:schemeClr>
                </a:solidFill>
              </a:rPr>
              <a:t>Send Tickler</a:t>
            </a:r>
            <a:endParaRPr lang="en-US" dirty="0">
              <a:solidFill>
                <a:schemeClr val="bg1">
                  <a:lumMod val="50000"/>
                </a:schemeClr>
              </a:solidFill>
            </a:endParaRPr>
          </a:p>
        </p:txBody>
      </p:sp>
      <p:sp>
        <p:nvSpPr>
          <p:cNvPr id="14" name="Right Arrow 13"/>
          <p:cNvSpPr/>
          <p:nvPr/>
        </p:nvSpPr>
        <p:spPr>
          <a:xfrm rot="5400000">
            <a:off x="5468449" y="4521199"/>
            <a:ext cx="990600" cy="381000"/>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312665" y="4510817"/>
            <a:ext cx="1676400" cy="369332"/>
          </a:xfrm>
          <a:prstGeom prst="rect">
            <a:avLst/>
          </a:prstGeom>
          <a:noFill/>
        </p:spPr>
        <p:txBody>
          <a:bodyPr wrap="square" rtlCol="0">
            <a:spAutoFit/>
          </a:bodyPr>
          <a:lstStyle/>
          <a:p>
            <a:r>
              <a:rPr lang="en-US" dirty="0">
                <a:solidFill>
                  <a:schemeClr val="bg1">
                    <a:lumMod val="50000"/>
                  </a:schemeClr>
                </a:solidFill>
              </a:rPr>
              <a:t>7 – 10 days</a:t>
            </a:r>
          </a:p>
        </p:txBody>
      </p:sp>
      <p:sp>
        <p:nvSpPr>
          <p:cNvPr id="16" name="Right Arrow 15"/>
          <p:cNvSpPr/>
          <p:nvPr/>
        </p:nvSpPr>
        <p:spPr>
          <a:xfrm rot="10800000">
            <a:off x="4010061" y="5538879"/>
            <a:ext cx="988841" cy="381000"/>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a:spLocks noGrp="1"/>
          </p:cNvSpPr>
          <p:nvPr>
            <p:ph sz="half" idx="1"/>
          </p:nvPr>
        </p:nvSpPr>
        <p:spPr>
          <a:xfrm>
            <a:off x="1828800" y="5427393"/>
            <a:ext cx="2330898" cy="604075"/>
          </a:xfrm>
        </p:spPr>
        <p:txBody>
          <a:bodyPr>
            <a:normAutofit/>
          </a:bodyPr>
          <a:lstStyle/>
          <a:p>
            <a:pPr marL="0" indent="0" algn="ctr">
              <a:buNone/>
            </a:pPr>
            <a:r>
              <a:rPr lang="en-US" sz="2600" dirty="0">
                <a:solidFill>
                  <a:schemeClr val="bg1">
                    <a:lumMod val="50000"/>
                  </a:schemeClr>
                </a:solidFill>
              </a:rPr>
              <a:t>Send Mail 2</a:t>
            </a:r>
            <a:endParaRPr lang="en-US" dirty="0">
              <a:solidFill>
                <a:schemeClr val="bg1">
                  <a:lumMod val="50000"/>
                </a:schemeClr>
              </a:solidFill>
            </a:endParaRPr>
          </a:p>
        </p:txBody>
      </p:sp>
      <p:sp>
        <p:nvSpPr>
          <p:cNvPr id="18" name="TextBox 17"/>
          <p:cNvSpPr txBox="1"/>
          <p:nvPr/>
        </p:nvSpPr>
        <p:spPr>
          <a:xfrm>
            <a:off x="3820780" y="6031468"/>
            <a:ext cx="1673422" cy="369332"/>
          </a:xfrm>
          <a:prstGeom prst="rect">
            <a:avLst/>
          </a:prstGeom>
          <a:noFill/>
        </p:spPr>
        <p:txBody>
          <a:bodyPr wrap="square" rtlCol="0">
            <a:spAutoFit/>
          </a:bodyPr>
          <a:lstStyle/>
          <a:p>
            <a:pPr algn="ctr"/>
            <a:r>
              <a:rPr lang="en-US" dirty="0">
                <a:solidFill>
                  <a:schemeClr val="bg1">
                    <a:lumMod val="50000"/>
                  </a:schemeClr>
                </a:solidFill>
              </a:rPr>
              <a:t>7 – 14 days</a:t>
            </a:r>
          </a:p>
        </p:txBody>
      </p:sp>
      <p:sp>
        <p:nvSpPr>
          <p:cNvPr id="22" name="Right Arrow 21"/>
          <p:cNvSpPr/>
          <p:nvPr/>
        </p:nvSpPr>
        <p:spPr>
          <a:xfrm rot="16200000">
            <a:off x="2578778" y="4676545"/>
            <a:ext cx="990600" cy="381000"/>
          </a:xfrm>
          <a:prstGeom prst="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p:cNvSpPr>
            <a:spLocks noGrp="1"/>
          </p:cNvSpPr>
          <p:nvPr>
            <p:ph sz="half" idx="1"/>
          </p:nvPr>
        </p:nvSpPr>
        <p:spPr>
          <a:xfrm>
            <a:off x="1905000" y="3680704"/>
            <a:ext cx="2257460" cy="535695"/>
          </a:xfrm>
        </p:spPr>
        <p:txBody>
          <a:bodyPr>
            <a:normAutofit/>
          </a:bodyPr>
          <a:lstStyle/>
          <a:p>
            <a:pPr marL="0" indent="0" algn="ctr">
              <a:buNone/>
            </a:pPr>
            <a:r>
              <a:rPr lang="en-US" sz="2600" dirty="0"/>
              <a:t>Send Mail 3</a:t>
            </a:r>
            <a:endParaRPr lang="en-US" dirty="0"/>
          </a:p>
        </p:txBody>
      </p:sp>
      <p:sp>
        <p:nvSpPr>
          <p:cNvPr id="24" name="TextBox 23"/>
          <p:cNvSpPr txBox="1"/>
          <p:nvPr/>
        </p:nvSpPr>
        <p:spPr>
          <a:xfrm>
            <a:off x="1172291" y="4682379"/>
            <a:ext cx="1676400" cy="369332"/>
          </a:xfrm>
          <a:prstGeom prst="rect">
            <a:avLst/>
          </a:prstGeom>
          <a:noFill/>
        </p:spPr>
        <p:txBody>
          <a:bodyPr wrap="square" rtlCol="0">
            <a:spAutoFit/>
          </a:bodyPr>
          <a:lstStyle/>
          <a:p>
            <a:pPr algn="ctr"/>
            <a:r>
              <a:rPr lang="en-US" dirty="0"/>
              <a:t>7 – 14 days</a:t>
            </a:r>
          </a:p>
        </p:txBody>
      </p:sp>
      <p:sp>
        <p:nvSpPr>
          <p:cNvPr id="25" name="Content Placeholder 2"/>
          <p:cNvSpPr>
            <a:spLocks noGrp="1"/>
          </p:cNvSpPr>
          <p:nvPr>
            <p:ph sz="half" idx="1"/>
          </p:nvPr>
        </p:nvSpPr>
        <p:spPr>
          <a:xfrm>
            <a:off x="3715848" y="1480320"/>
            <a:ext cx="4742351" cy="1262880"/>
          </a:xfrm>
        </p:spPr>
        <p:txBody>
          <a:bodyPr>
            <a:noAutofit/>
          </a:bodyPr>
          <a:lstStyle/>
          <a:p>
            <a:pPr marL="0" indent="0" algn="ctr">
              <a:buNone/>
            </a:pPr>
            <a:r>
              <a:rPr lang="en-US" sz="2400" dirty="0">
                <a:solidFill>
                  <a:schemeClr val="bg1">
                    <a:lumMod val="50000"/>
                  </a:schemeClr>
                </a:solidFill>
              </a:rPr>
              <a:t>Team enters the data into </a:t>
            </a:r>
            <a:r>
              <a:rPr lang="en-US" sz="2400" dirty="0" smtClean="0">
                <a:solidFill>
                  <a:schemeClr val="bg1">
                    <a:lumMod val="50000"/>
                  </a:schemeClr>
                </a:solidFill>
              </a:rPr>
              <a:t>PRAMS Integrated Data Collection System (PIDS) </a:t>
            </a:r>
            <a:r>
              <a:rPr lang="en-US" sz="2400" dirty="0">
                <a:solidFill>
                  <a:schemeClr val="bg1">
                    <a:lumMod val="50000"/>
                  </a:schemeClr>
                </a:solidFill>
              </a:rPr>
              <a:t>&amp; sends pre-letter </a:t>
            </a:r>
            <a:endParaRPr lang="en-US" dirty="0">
              <a:solidFill>
                <a:schemeClr val="bg1">
                  <a:lumMod val="50000"/>
                </a:schemeClr>
              </a:solidFill>
            </a:endParaRPr>
          </a:p>
        </p:txBody>
      </p:sp>
    </p:spTree>
    <p:extLst>
      <p:ext uri="{BB962C8B-B14F-4D97-AF65-F5344CB8AC3E}">
        <p14:creationId xmlns:p14="http://schemas.microsoft.com/office/powerpoint/2010/main" val="1949180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Survey Implementation</a:t>
            </a:r>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pPr>
                <a:defRPr/>
              </a:pPr>
              <a:t>21</a:t>
            </a:fld>
            <a:endParaRPr lang="en-US"/>
          </a:p>
        </p:txBody>
      </p:sp>
      <p:sp>
        <p:nvSpPr>
          <p:cNvPr id="19" name="Content Placeholder 2"/>
          <p:cNvSpPr>
            <a:spLocks noGrp="1"/>
          </p:cNvSpPr>
          <p:nvPr>
            <p:ph sz="half" idx="1"/>
          </p:nvPr>
        </p:nvSpPr>
        <p:spPr>
          <a:xfrm>
            <a:off x="3715849" y="1632720"/>
            <a:ext cx="4495800" cy="970546"/>
          </a:xfrm>
        </p:spPr>
        <p:txBody>
          <a:bodyPr>
            <a:normAutofit/>
          </a:bodyPr>
          <a:lstStyle/>
          <a:p>
            <a:pPr marL="0" indent="0" algn="ctr">
              <a:buNone/>
            </a:pPr>
            <a:r>
              <a:rPr lang="en-US" sz="2600" dirty="0">
                <a:solidFill>
                  <a:schemeClr val="bg1">
                    <a:lumMod val="75000"/>
                  </a:schemeClr>
                </a:solidFill>
              </a:rPr>
              <a:t>Team enters the data into PIDS &amp; sends Pre-letter </a:t>
            </a:r>
            <a:endParaRPr lang="en-US" dirty="0">
              <a:solidFill>
                <a:schemeClr val="bg1">
                  <a:lumMod val="75000"/>
                </a:schemeClr>
              </a:solidFill>
            </a:endParaRPr>
          </a:p>
        </p:txBody>
      </p:sp>
      <p:sp>
        <p:nvSpPr>
          <p:cNvPr id="20" name="Right Arrow 19"/>
          <p:cNvSpPr/>
          <p:nvPr/>
        </p:nvSpPr>
        <p:spPr>
          <a:xfrm>
            <a:off x="2496333" y="1739747"/>
            <a:ext cx="990600" cy="381000"/>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a:spLocks noGrp="1"/>
          </p:cNvSpPr>
          <p:nvPr>
            <p:ph sz="half" idx="1"/>
          </p:nvPr>
        </p:nvSpPr>
        <p:spPr>
          <a:xfrm>
            <a:off x="126837" y="1642747"/>
            <a:ext cx="2394284" cy="665746"/>
          </a:xfrm>
        </p:spPr>
        <p:txBody>
          <a:bodyPr>
            <a:noAutofit/>
          </a:bodyPr>
          <a:lstStyle/>
          <a:p>
            <a:pPr marL="0" indent="0" algn="ctr">
              <a:buNone/>
            </a:pPr>
            <a:r>
              <a:rPr lang="en-US" sz="2600" dirty="0">
                <a:solidFill>
                  <a:schemeClr val="bg1">
                    <a:lumMod val="75000"/>
                  </a:schemeClr>
                </a:solidFill>
              </a:rPr>
              <a:t>Sample is drawn	       </a:t>
            </a:r>
          </a:p>
        </p:txBody>
      </p:sp>
      <p:sp>
        <p:nvSpPr>
          <p:cNvPr id="11" name="Right Arrow 10"/>
          <p:cNvSpPr/>
          <p:nvPr/>
        </p:nvSpPr>
        <p:spPr>
          <a:xfrm rot="5400000">
            <a:off x="5468449" y="2814618"/>
            <a:ext cx="990600" cy="381000"/>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a:spLocks noGrp="1"/>
          </p:cNvSpPr>
          <p:nvPr>
            <p:ph sz="half" idx="1"/>
          </p:nvPr>
        </p:nvSpPr>
        <p:spPr>
          <a:xfrm>
            <a:off x="4724400" y="3500418"/>
            <a:ext cx="2426465" cy="482833"/>
          </a:xfrm>
        </p:spPr>
        <p:txBody>
          <a:bodyPr>
            <a:normAutofit lnSpcReduction="10000"/>
          </a:bodyPr>
          <a:lstStyle/>
          <a:p>
            <a:pPr marL="0" indent="0" algn="ctr">
              <a:buNone/>
            </a:pPr>
            <a:r>
              <a:rPr lang="en-US" sz="2600" dirty="0">
                <a:solidFill>
                  <a:schemeClr val="bg1">
                    <a:lumMod val="75000"/>
                  </a:schemeClr>
                </a:solidFill>
              </a:rPr>
              <a:t>Send Mail 1</a:t>
            </a:r>
            <a:endParaRPr lang="en-US" dirty="0">
              <a:solidFill>
                <a:schemeClr val="bg1">
                  <a:lumMod val="75000"/>
                </a:schemeClr>
              </a:solidFill>
            </a:endParaRPr>
          </a:p>
        </p:txBody>
      </p:sp>
      <p:sp>
        <p:nvSpPr>
          <p:cNvPr id="13" name="TextBox 12"/>
          <p:cNvSpPr txBox="1"/>
          <p:nvPr/>
        </p:nvSpPr>
        <p:spPr>
          <a:xfrm>
            <a:off x="6312665" y="2537093"/>
            <a:ext cx="1676400" cy="369332"/>
          </a:xfrm>
          <a:prstGeom prst="rect">
            <a:avLst/>
          </a:prstGeom>
          <a:noFill/>
        </p:spPr>
        <p:txBody>
          <a:bodyPr wrap="square" rtlCol="0">
            <a:spAutoFit/>
          </a:bodyPr>
          <a:lstStyle/>
          <a:p>
            <a:r>
              <a:rPr lang="en-US" dirty="0">
                <a:solidFill>
                  <a:schemeClr val="bg1">
                    <a:lumMod val="75000"/>
                  </a:schemeClr>
                </a:solidFill>
              </a:rPr>
              <a:t>3 – 7 days</a:t>
            </a:r>
          </a:p>
        </p:txBody>
      </p:sp>
      <p:sp>
        <p:nvSpPr>
          <p:cNvPr id="10" name="Content Placeholder 2"/>
          <p:cNvSpPr>
            <a:spLocks noGrp="1"/>
          </p:cNvSpPr>
          <p:nvPr>
            <p:ph sz="half" idx="1"/>
          </p:nvPr>
        </p:nvSpPr>
        <p:spPr>
          <a:xfrm>
            <a:off x="5105400" y="5148550"/>
            <a:ext cx="1905000" cy="609600"/>
          </a:xfrm>
        </p:spPr>
        <p:txBody>
          <a:bodyPr>
            <a:normAutofit fontScale="92500"/>
          </a:bodyPr>
          <a:lstStyle/>
          <a:p>
            <a:pPr marL="0" indent="0" algn="ctr">
              <a:buNone/>
            </a:pPr>
            <a:r>
              <a:rPr lang="en-US" sz="2600" dirty="0">
                <a:solidFill>
                  <a:schemeClr val="bg1">
                    <a:lumMod val="75000"/>
                  </a:schemeClr>
                </a:solidFill>
              </a:rPr>
              <a:t>Send Tickler</a:t>
            </a:r>
            <a:endParaRPr lang="en-US" dirty="0">
              <a:solidFill>
                <a:schemeClr val="bg1">
                  <a:lumMod val="75000"/>
                </a:schemeClr>
              </a:solidFill>
            </a:endParaRPr>
          </a:p>
        </p:txBody>
      </p:sp>
      <p:sp>
        <p:nvSpPr>
          <p:cNvPr id="14" name="Right Arrow 13"/>
          <p:cNvSpPr/>
          <p:nvPr/>
        </p:nvSpPr>
        <p:spPr>
          <a:xfrm rot="5400000">
            <a:off x="5468449" y="4227915"/>
            <a:ext cx="990600" cy="381000"/>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312665" y="4217533"/>
            <a:ext cx="1676400" cy="369332"/>
          </a:xfrm>
          <a:prstGeom prst="rect">
            <a:avLst/>
          </a:prstGeom>
          <a:noFill/>
        </p:spPr>
        <p:txBody>
          <a:bodyPr wrap="square" rtlCol="0">
            <a:spAutoFit/>
          </a:bodyPr>
          <a:lstStyle/>
          <a:p>
            <a:r>
              <a:rPr lang="en-US" dirty="0">
                <a:solidFill>
                  <a:schemeClr val="bg1">
                    <a:lumMod val="75000"/>
                  </a:schemeClr>
                </a:solidFill>
              </a:rPr>
              <a:t>7 – 10 days</a:t>
            </a:r>
          </a:p>
        </p:txBody>
      </p:sp>
      <p:sp>
        <p:nvSpPr>
          <p:cNvPr id="16" name="Right Arrow 15"/>
          <p:cNvSpPr/>
          <p:nvPr/>
        </p:nvSpPr>
        <p:spPr>
          <a:xfrm rot="10800000">
            <a:off x="4162461" y="5245595"/>
            <a:ext cx="988841" cy="381000"/>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a:spLocks noGrp="1"/>
          </p:cNvSpPr>
          <p:nvPr>
            <p:ph sz="half" idx="1"/>
          </p:nvPr>
        </p:nvSpPr>
        <p:spPr>
          <a:xfrm>
            <a:off x="2057400" y="5134109"/>
            <a:ext cx="2330898" cy="604075"/>
          </a:xfrm>
        </p:spPr>
        <p:txBody>
          <a:bodyPr>
            <a:normAutofit/>
          </a:bodyPr>
          <a:lstStyle/>
          <a:p>
            <a:pPr marL="0" indent="0" algn="ctr">
              <a:buNone/>
            </a:pPr>
            <a:r>
              <a:rPr lang="en-US" sz="2600" dirty="0">
                <a:solidFill>
                  <a:schemeClr val="bg1">
                    <a:lumMod val="75000"/>
                  </a:schemeClr>
                </a:solidFill>
              </a:rPr>
              <a:t>Send Mail 2</a:t>
            </a:r>
            <a:endParaRPr lang="en-US" dirty="0">
              <a:solidFill>
                <a:schemeClr val="bg1">
                  <a:lumMod val="75000"/>
                </a:schemeClr>
              </a:solidFill>
            </a:endParaRPr>
          </a:p>
        </p:txBody>
      </p:sp>
      <p:sp>
        <p:nvSpPr>
          <p:cNvPr id="18" name="TextBox 17"/>
          <p:cNvSpPr txBox="1"/>
          <p:nvPr/>
        </p:nvSpPr>
        <p:spPr>
          <a:xfrm>
            <a:off x="3820780" y="5738184"/>
            <a:ext cx="1673422" cy="369332"/>
          </a:xfrm>
          <a:prstGeom prst="rect">
            <a:avLst/>
          </a:prstGeom>
          <a:noFill/>
        </p:spPr>
        <p:txBody>
          <a:bodyPr wrap="square" rtlCol="0">
            <a:spAutoFit/>
          </a:bodyPr>
          <a:lstStyle/>
          <a:p>
            <a:pPr algn="ctr"/>
            <a:r>
              <a:rPr lang="en-US" dirty="0">
                <a:solidFill>
                  <a:schemeClr val="bg1">
                    <a:lumMod val="75000"/>
                  </a:schemeClr>
                </a:solidFill>
              </a:rPr>
              <a:t>7 – 14 days</a:t>
            </a:r>
          </a:p>
        </p:txBody>
      </p:sp>
      <p:sp>
        <p:nvSpPr>
          <p:cNvPr id="22" name="Right Arrow 21"/>
          <p:cNvSpPr/>
          <p:nvPr/>
        </p:nvSpPr>
        <p:spPr>
          <a:xfrm rot="16200000">
            <a:off x="2578778" y="4383261"/>
            <a:ext cx="990600" cy="381000"/>
          </a:xfrm>
          <a:prstGeom prst="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23" name="Content Placeholder 2"/>
          <p:cNvSpPr>
            <a:spLocks noGrp="1"/>
          </p:cNvSpPr>
          <p:nvPr>
            <p:ph sz="half" idx="1"/>
          </p:nvPr>
        </p:nvSpPr>
        <p:spPr>
          <a:xfrm>
            <a:off x="1905000" y="3387420"/>
            <a:ext cx="2257460" cy="535695"/>
          </a:xfrm>
        </p:spPr>
        <p:txBody>
          <a:bodyPr>
            <a:normAutofit/>
          </a:bodyPr>
          <a:lstStyle/>
          <a:p>
            <a:pPr marL="0" indent="0" algn="ctr">
              <a:buNone/>
            </a:pPr>
            <a:r>
              <a:rPr lang="en-US" sz="2600" dirty="0">
                <a:solidFill>
                  <a:schemeClr val="bg1">
                    <a:lumMod val="75000"/>
                  </a:schemeClr>
                </a:solidFill>
              </a:rPr>
              <a:t>Send Mail 3</a:t>
            </a:r>
            <a:endParaRPr lang="en-US" dirty="0">
              <a:solidFill>
                <a:schemeClr val="bg1">
                  <a:lumMod val="75000"/>
                </a:schemeClr>
              </a:solidFill>
            </a:endParaRPr>
          </a:p>
        </p:txBody>
      </p:sp>
      <p:sp>
        <p:nvSpPr>
          <p:cNvPr id="24" name="TextBox 23"/>
          <p:cNvSpPr txBox="1"/>
          <p:nvPr/>
        </p:nvSpPr>
        <p:spPr>
          <a:xfrm>
            <a:off x="1172291" y="4389095"/>
            <a:ext cx="1676400" cy="369332"/>
          </a:xfrm>
          <a:prstGeom prst="rect">
            <a:avLst/>
          </a:prstGeom>
          <a:noFill/>
        </p:spPr>
        <p:txBody>
          <a:bodyPr wrap="square" rtlCol="0">
            <a:spAutoFit/>
          </a:bodyPr>
          <a:lstStyle/>
          <a:p>
            <a:pPr algn="ctr"/>
            <a:r>
              <a:rPr lang="en-US" dirty="0">
                <a:solidFill>
                  <a:schemeClr val="bg1">
                    <a:lumMod val="75000"/>
                  </a:schemeClr>
                </a:solidFill>
              </a:rPr>
              <a:t>7 – 14 days</a:t>
            </a:r>
          </a:p>
        </p:txBody>
      </p:sp>
      <p:pic>
        <p:nvPicPr>
          <p:cNvPr id="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5380" y="2162155"/>
            <a:ext cx="270510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584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Survey Implementation</a:t>
            </a:r>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pPr>
                <a:defRPr/>
              </a:pPr>
              <a:t>22</a:t>
            </a:fld>
            <a:endParaRPr lang="en-US"/>
          </a:p>
        </p:txBody>
      </p:sp>
      <p:pic>
        <p:nvPicPr>
          <p:cNvPr id="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5380" y="2162155"/>
            <a:ext cx="270510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ight Arrow 26"/>
          <p:cNvSpPr/>
          <p:nvPr/>
        </p:nvSpPr>
        <p:spPr>
          <a:xfrm>
            <a:off x="5095251" y="3119417"/>
            <a:ext cx="990600" cy="381000"/>
          </a:xfrm>
          <a:prstGeom prst="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p:cNvSpPr>
            <a:spLocks noGrp="1"/>
          </p:cNvSpPr>
          <p:nvPr>
            <p:ph sz="half" idx="1"/>
          </p:nvPr>
        </p:nvSpPr>
        <p:spPr>
          <a:xfrm>
            <a:off x="5727700" y="2433653"/>
            <a:ext cx="3301665" cy="945544"/>
          </a:xfrm>
        </p:spPr>
        <p:txBody>
          <a:bodyPr>
            <a:normAutofit lnSpcReduction="10000"/>
          </a:bodyPr>
          <a:lstStyle/>
          <a:p>
            <a:pPr marL="0" indent="0" algn="ctr">
              <a:buNone/>
            </a:pPr>
            <a:r>
              <a:rPr lang="en-US" sz="2600" dirty="0"/>
              <a:t>Survey Completed!</a:t>
            </a:r>
          </a:p>
          <a:p>
            <a:pPr marL="0" indent="0" algn="ctr">
              <a:buNone/>
            </a:pPr>
            <a:r>
              <a:rPr lang="en-US" sz="2600" dirty="0"/>
              <a:t>Gift Card </a:t>
            </a:r>
            <a:r>
              <a:rPr lang="en-US" dirty="0"/>
              <a:t>Sent </a:t>
            </a:r>
          </a:p>
        </p:txBody>
      </p:sp>
      <p:pic>
        <p:nvPicPr>
          <p:cNvPr id="29" name="Picture 2" descr="http://i.ytimg.com/vi/szMWWDdJ2o4/maxresdefaul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3446120"/>
            <a:ext cx="1676400" cy="94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435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Have Data. Now What?</a:t>
            </a:r>
          </a:p>
        </p:txBody>
      </p:sp>
      <p:sp>
        <p:nvSpPr>
          <p:cNvPr id="3" name="Content Placeholder 2"/>
          <p:cNvSpPr>
            <a:spLocks noGrp="1"/>
          </p:cNvSpPr>
          <p:nvPr>
            <p:ph sz="half" idx="1"/>
          </p:nvPr>
        </p:nvSpPr>
        <p:spPr>
          <a:xfrm>
            <a:off x="457200" y="1600200"/>
            <a:ext cx="7924800" cy="4525963"/>
          </a:xfrm>
        </p:spPr>
        <p:txBody>
          <a:bodyPr>
            <a:normAutofit/>
          </a:bodyPr>
          <a:lstStyle/>
          <a:p>
            <a:r>
              <a:rPr lang="en-US" dirty="0"/>
              <a:t>Sole source for several MCH indicators</a:t>
            </a:r>
          </a:p>
          <a:p>
            <a:r>
              <a:rPr lang="en-US" dirty="0"/>
              <a:t>Monitor changes in MCH indicators over time</a:t>
            </a:r>
          </a:p>
          <a:p>
            <a:r>
              <a:rPr lang="en-US" dirty="0"/>
              <a:t>Measure progress towards goals</a:t>
            </a:r>
          </a:p>
          <a:p>
            <a:r>
              <a:rPr lang="en-US" dirty="0"/>
              <a:t>Evaluate policies and program activities</a:t>
            </a:r>
          </a:p>
          <a:p>
            <a:r>
              <a:rPr lang="en-US" dirty="0"/>
              <a:t>Provide state-level data specific to Georgia</a:t>
            </a:r>
          </a:p>
          <a:p>
            <a:r>
              <a:rPr lang="en-US" dirty="0"/>
              <a:t>Identify groups at high risk</a:t>
            </a:r>
          </a:p>
          <a:p>
            <a:r>
              <a:rPr lang="en-US" dirty="0"/>
              <a:t>Investigate emerging issues</a:t>
            </a:r>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pPr>
                <a:defRPr/>
              </a:pPr>
              <a:t>23</a:t>
            </a:fld>
            <a:endParaRPr lang="en-US"/>
          </a:p>
        </p:txBody>
      </p:sp>
    </p:spTree>
    <p:extLst>
      <p:ext uri="{BB962C8B-B14F-4D97-AF65-F5344CB8AC3E}">
        <p14:creationId xmlns:p14="http://schemas.microsoft.com/office/powerpoint/2010/main" val="512291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269287" cy="1362075"/>
          </a:xfrm>
        </p:spPr>
        <p:txBody>
          <a:bodyPr>
            <a:normAutofit/>
          </a:bodyPr>
          <a:lstStyle/>
          <a:p>
            <a:r>
              <a:rPr lang="en-US" sz="3600" dirty="0"/>
              <a:t>Data Spotlight – Breastfeeding</a:t>
            </a:r>
          </a:p>
        </p:txBody>
      </p:sp>
      <p:sp>
        <p:nvSpPr>
          <p:cNvPr id="4" name="Slide Number Placeholder 3"/>
          <p:cNvSpPr>
            <a:spLocks noGrp="1"/>
          </p:cNvSpPr>
          <p:nvPr>
            <p:ph type="sldNum" sz="quarter" idx="12"/>
          </p:nvPr>
        </p:nvSpPr>
        <p:spPr/>
        <p:txBody>
          <a:bodyPr/>
          <a:lstStyle/>
          <a:p>
            <a:pPr>
              <a:defRPr/>
            </a:pPr>
            <a:fld id="{4E982C2C-9DF9-4754-AE96-6ADF06652896}"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1053546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Importance of Breastfeeding</a:t>
            </a:r>
          </a:p>
        </p:txBody>
      </p:sp>
      <p:sp>
        <p:nvSpPr>
          <p:cNvPr id="3" name="Content Placeholder 2"/>
          <p:cNvSpPr>
            <a:spLocks noGrp="1"/>
          </p:cNvSpPr>
          <p:nvPr>
            <p:ph sz="half" idx="1"/>
          </p:nvPr>
        </p:nvSpPr>
        <p:spPr>
          <a:xfrm>
            <a:off x="457200" y="1600200"/>
            <a:ext cx="8229600" cy="4525963"/>
          </a:xfrm>
        </p:spPr>
        <p:txBody>
          <a:bodyPr>
            <a:normAutofit/>
          </a:bodyPr>
          <a:lstStyle/>
          <a:p>
            <a:pPr marL="0" indent="0">
              <a:buNone/>
            </a:pPr>
            <a:r>
              <a:rPr lang="en-US" dirty="0"/>
              <a:t>One of the most effective preventive measures to protect the health of a baby</a:t>
            </a:r>
          </a:p>
          <a:p>
            <a:pPr lvl="1">
              <a:buFont typeface="Arial" panose="020B0604020202020204" pitchFamily="34" charset="0"/>
              <a:buChar char="•"/>
            </a:pPr>
            <a:r>
              <a:rPr lang="en-US" dirty="0"/>
              <a:t>Reduces risk of infant mortality </a:t>
            </a:r>
          </a:p>
          <a:p>
            <a:pPr lvl="1">
              <a:buFont typeface="Arial" panose="020B0604020202020204" pitchFamily="34" charset="0"/>
              <a:buChar char="•"/>
            </a:pPr>
            <a:r>
              <a:rPr lang="en-US" dirty="0"/>
              <a:t>Reduces risk of ovarian and breast cancers </a:t>
            </a:r>
          </a:p>
          <a:p>
            <a:pPr lvl="1">
              <a:buFont typeface="Arial" panose="020B0604020202020204" pitchFamily="34" charset="0"/>
              <a:buChar char="•"/>
            </a:pPr>
            <a:r>
              <a:rPr lang="en-US" dirty="0"/>
              <a:t>Helps infant recover quickly from illnesses</a:t>
            </a:r>
          </a:p>
          <a:p>
            <a:pPr lvl="1">
              <a:buFont typeface="Arial" panose="020B0604020202020204" pitchFamily="34" charset="0"/>
              <a:buChar char="•"/>
            </a:pPr>
            <a:r>
              <a:rPr lang="en-US" dirty="0"/>
              <a:t>Helps mothers to space pregnancies</a:t>
            </a:r>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solidFill>
                  <a:prstClr val="black"/>
                </a:solidFill>
              </a:rPr>
              <a:pPr>
                <a:defRPr/>
              </a:pPr>
              <a:t>25</a:t>
            </a:fld>
            <a:endParaRPr lang="en-US" dirty="0">
              <a:solidFill>
                <a:prstClr val="black"/>
              </a:solidFill>
            </a:endParaRPr>
          </a:p>
        </p:txBody>
      </p:sp>
      <p:pic>
        <p:nvPicPr>
          <p:cNvPr id="1026" name="Picture 2" descr="Image result for dph breastfeeding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495800"/>
            <a:ext cx="2137995" cy="2143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450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Recommendations</a:t>
            </a:r>
          </a:p>
        </p:txBody>
      </p:sp>
      <p:sp>
        <p:nvSpPr>
          <p:cNvPr id="3" name="Content Placeholder 2"/>
          <p:cNvSpPr>
            <a:spLocks noGrp="1"/>
          </p:cNvSpPr>
          <p:nvPr>
            <p:ph sz="half" idx="1"/>
          </p:nvPr>
        </p:nvSpPr>
        <p:spPr>
          <a:xfrm>
            <a:off x="457200" y="1600200"/>
            <a:ext cx="8229600" cy="4525963"/>
          </a:xfrm>
        </p:spPr>
        <p:txBody>
          <a:bodyPr>
            <a:normAutofit/>
          </a:bodyPr>
          <a:lstStyle/>
          <a:p>
            <a:pPr marL="0" indent="0">
              <a:buNone/>
            </a:pPr>
            <a:r>
              <a:rPr lang="en-US" dirty="0"/>
              <a:t>American Academy of Pediatrics (AAP) </a:t>
            </a:r>
          </a:p>
          <a:p>
            <a:pPr lvl="1">
              <a:buFont typeface="Arial" panose="020B0604020202020204" pitchFamily="34" charset="0"/>
              <a:buChar char="•"/>
            </a:pPr>
            <a:r>
              <a:rPr lang="en-US" dirty="0"/>
              <a:t>Exclusive breastfeeding for six months</a:t>
            </a:r>
          </a:p>
          <a:p>
            <a:pPr lvl="1">
              <a:buFont typeface="Arial" panose="020B0604020202020204" pitchFamily="34" charset="0"/>
              <a:buChar char="•"/>
            </a:pPr>
            <a:r>
              <a:rPr lang="en-US" dirty="0"/>
              <a:t>Continued breastfeeding as foods are introduced</a:t>
            </a:r>
          </a:p>
          <a:p>
            <a:pPr lvl="1">
              <a:buFont typeface="Arial" panose="020B0604020202020204" pitchFamily="34" charset="0"/>
              <a:buChar char="•"/>
            </a:pPr>
            <a:r>
              <a:rPr lang="en-US" dirty="0"/>
              <a:t>Continued breastfeeding for one year or longer as mutually desired by mom and baby</a:t>
            </a:r>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solidFill>
                  <a:prstClr val="black"/>
                </a:solidFill>
              </a:rPr>
              <a:pPr>
                <a:defRPr/>
              </a:pPr>
              <a:t>26</a:t>
            </a:fld>
            <a:endParaRPr lang="en-US" dirty="0">
              <a:solidFill>
                <a:prstClr val="black"/>
              </a:solidFill>
            </a:endParaRPr>
          </a:p>
        </p:txBody>
      </p:sp>
      <p:pic>
        <p:nvPicPr>
          <p:cNvPr id="2050"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3926065"/>
            <a:ext cx="3352800" cy="22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467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Breastfeeding Behavior by WIC Status, Georgia PRAMS, 2012-2014</a:t>
            </a:r>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solidFill>
                  <a:prstClr val="black"/>
                </a:solidFill>
              </a:rPr>
              <a:pPr>
                <a:defRPr/>
              </a:pPr>
              <a:t>27</a:t>
            </a:fld>
            <a:endParaRPr lang="en-US" dirty="0">
              <a:solidFill>
                <a:prstClr val="black"/>
              </a:solidFill>
            </a:endParaRPr>
          </a:p>
        </p:txBody>
      </p:sp>
      <p:sp>
        <p:nvSpPr>
          <p:cNvPr id="3" name="Rectangle 2"/>
          <p:cNvSpPr/>
          <p:nvPr/>
        </p:nvSpPr>
        <p:spPr>
          <a:xfrm>
            <a:off x="609600" y="5372100"/>
            <a:ext cx="457200" cy="419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772400" y="5257800"/>
            <a:ext cx="1066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Chart 6">
            <a:extLst>
              <a:ext uri="{FF2B5EF4-FFF2-40B4-BE49-F238E27FC236}">
                <a16:creationId xmlns="" xmlns:a16="http://schemas.microsoft.com/office/drawing/2014/main" id="{23836EC1-3311-4E78-B1C0-C394301521E1}"/>
              </a:ext>
            </a:extLst>
          </p:cNvPr>
          <p:cNvGraphicFramePr/>
          <p:nvPr>
            <p:extLst>
              <p:ext uri="{D42A27DB-BD31-4B8C-83A1-F6EECF244321}">
                <p14:modId xmlns:p14="http://schemas.microsoft.com/office/powerpoint/2010/main" val="2292391820"/>
              </p:ext>
            </p:extLst>
          </p:nvPr>
        </p:nvGraphicFramePr>
        <p:xfrm>
          <a:off x="304800" y="2144141"/>
          <a:ext cx="8229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4" name="Flowchart: Process 3"/>
          <p:cNvSpPr/>
          <p:nvPr/>
        </p:nvSpPr>
        <p:spPr>
          <a:xfrm>
            <a:off x="1447800" y="2362200"/>
            <a:ext cx="4267200" cy="794766"/>
          </a:xfrm>
          <a:prstGeom prst="flowChartProcess">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87%</a:t>
            </a:r>
            <a:r>
              <a:rPr lang="en-US" dirty="0">
                <a:solidFill>
                  <a:schemeClr val="tx1"/>
                </a:solidFill>
              </a:rPr>
              <a:t> of WIC Moms spoke with a Peer Counselor or other WIC staff.</a:t>
            </a:r>
          </a:p>
        </p:txBody>
      </p:sp>
    </p:spTree>
    <p:extLst>
      <p:ext uri="{BB962C8B-B14F-4D97-AF65-F5344CB8AC3E}">
        <p14:creationId xmlns:p14="http://schemas.microsoft.com/office/powerpoint/2010/main" val="401763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219200"/>
          </a:xfrm>
        </p:spPr>
        <p:txBody>
          <a:bodyPr>
            <a:noAutofit/>
          </a:bodyPr>
          <a:lstStyle/>
          <a:p>
            <a:r>
              <a:rPr lang="en-US" sz="2800" dirty="0"/>
              <a:t>Reasons for Never Breastfeeding by WIC Status, Georgia PRAMS, 2012-2014</a:t>
            </a:r>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solidFill>
                  <a:prstClr val="black"/>
                </a:solidFill>
              </a:rPr>
              <a:pPr>
                <a:defRPr/>
              </a:pPr>
              <a:t>28</a:t>
            </a:fld>
            <a:endParaRPr lang="en-US" dirty="0">
              <a:solidFill>
                <a:prstClr val="black"/>
              </a:solidFill>
            </a:endParaRPr>
          </a:p>
        </p:txBody>
      </p:sp>
      <p:graphicFrame>
        <p:nvGraphicFramePr>
          <p:cNvPr id="12" name="Chart 11"/>
          <p:cNvGraphicFramePr>
            <a:graphicFrameLocks/>
          </p:cNvGraphicFramePr>
          <p:nvPr>
            <p:extLst>
              <p:ext uri="{D42A27DB-BD31-4B8C-83A1-F6EECF244321}">
                <p14:modId xmlns:p14="http://schemas.microsoft.com/office/powerpoint/2010/main" val="1047782681"/>
              </p:ext>
            </p:extLst>
          </p:nvPr>
        </p:nvGraphicFramePr>
        <p:xfrm>
          <a:off x="381000" y="1219200"/>
          <a:ext cx="83058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4587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839200" cy="990600"/>
          </a:xfrm>
        </p:spPr>
        <p:txBody>
          <a:bodyPr>
            <a:noAutofit/>
          </a:bodyPr>
          <a:lstStyle/>
          <a:p>
            <a:r>
              <a:rPr lang="en-US" sz="2800" dirty="0"/>
              <a:t>Reasons for Breastfeeding Cessation by WIC Status, Georgia PRAMS, 2012-2014</a:t>
            </a:r>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solidFill>
                  <a:prstClr val="black"/>
                </a:solidFill>
              </a:rPr>
              <a:pPr>
                <a:defRPr/>
              </a:pPr>
              <a:t>29</a:t>
            </a:fld>
            <a:endParaRPr lang="en-US" dirty="0">
              <a:solidFill>
                <a:prstClr val="black"/>
              </a:solidFill>
            </a:endParaRPr>
          </a:p>
        </p:txBody>
      </p:sp>
      <p:graphicFrame>
        <p:nvGraphicFramePr>
          <p:cNvPr id="8" name="Chart 7"/>
          <p:cNvGraphicFramePr>
            <a:graphicFrameLocks/>
          </p:cNvGraphicFramePr>
          <p:nvPr>
            <p:extLst>
              <p:ext uri="{D42A27DB-BD31-4B8C-83A1-F6EECF244321}">
                <p14:modId xmlns:p14="http://schemas.microsoft.com/office/powerpoint/2010/main" val="806837875"/>
              </p:ext>
            </p:extLst>
          </p:nvPr>
        </p:nvGraphicFramePr>
        <p:xfrm>
          <a:off x="457200" y="1142999"/>
          <a:ext cx="8371114" cy="5349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553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PRAMS?</a:t>
            </a:r>
          </a:p>
        </p:txBody>
      </p:sp>
      <p:sp>
        <p:nvSpPr>
          <p:cNvPr id="3" name="Content Placeholder 2"/>
          <p:cNvSpPr>
            <a:spLocks noGrp="1"/>
          </p:cNvSpPr>
          <p:nvPr>
            <p:ph sz="half" idx="1"/>
          </p:nvPr>
        </p:nvSpPr>
        <p:spPr>
          <a:xfrm>
            <a:off x="457200" y="1600200"/>
            <a:ext cx="8382000" cy="4525963"/>
          </a:xfrm>
        </p:spPr>
        <p:txBody>
          <a:bodyPr>
            <a:normAutofit lnSpcReduction="10000"/>
          </a:bodyPr>
          <a:lstStyle/>
          <a:p>
            <a:r>
              <a:rPr lang="en-US" b="1" dirty="0"/>
              <a:t>CDC-funded research project</a:t>
            </a:r>
          </a:p>
          <a:p>
            <a:endParaRPr lang="en-US" dirty="0">
              <a:solidFill>
                <a:srgbClr val="C00000"/>
              </a:solidFill>
            </a:endParaRPr>
          </a:p>
          <a:p>
            <a:r>
              <a:rPr lang="en-US" dirty="0"/>
              <a:t>Recent mothers</a:t>
            </a:r>
          </a:p>
          <a:p>
            <a:endParaRPr lang="en-US" dirty="0">
              <a:solidFill>
                <a:srgbClr val="C00000"/>
              </a:solidFill>
            </a:endParaRPr>
          </a:p>
          <a:p>
            <a:r>
              <a:rPr lang="en-US" dirty="0"/>
              <a:t>Mixed-mode</a:t>
            </a:r>
          </a:p>
          <a:p>
            <a:endParaRPr lang="en-US" dirty="0"/>
          </a:p>
          <a:p>
            <a:r>
              <a:rPr lang="en-US" dirty="0"/>
              <a:t>Weighted</a:t>
            </a:r>
          </a:p>
          <a:p>
            <a:endParaRPr lang="en-US" dirty="0"/>
          </a:p>
          <a:p>
            <a:r>
              <a:rPr lang="en-US" dirty="0"/>
              <a:t>Surveillance system</a:t>
            </a:r>
          </a:p>
          <a:p>
            <a:endParaRPr lang="en-US" dirty="0"/>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pPr>
                <a:defRPr/>
              </a:pPr>
              <a:t>3</a:t>
            </a:fld>
            <a:endParaRPr lang="en-US"/>
          </a:p>
        </p:txBody>
      </p:sp>
      <p:pic>
        <p:nvPicPr>
          <p:cNvPr id="6" name="Picture 5"/>
          <p:cNvPicPr>
            <a:picLocks noChangeAspect="1"/>
          </p:cNvPicPr>
          <p:nvPr/>
        </p:nvPicPr>
        <p:blipFill>
          <a:blip r:embed="rId3"/>
          <a:stretch>
            <a:fillRect/>
          </a:stretch>
        </p:blipFill>
        <p:spPr>
          <a:xfrm>
            <a:off x="4037427" y="2262981"/>
            <a:ext cx="4986830" cy="3200400"/>
          </a:xfrm>
          <a:prstGeom prst="rect">
            <a:avLst/>
          </a:prstGeom>
        </p:spPr>
      </p:pic>
    </p:spTree>
    <p:extLst>
      <p:ext uri="{BB962C8B-B14F-4D97-AF65-F5344CB8AC3E}">
        <p14:creationId xmlns:p14="http://schemas.microsoft.com/office/powerpoint/2010/main" val="567149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7238715" y="4334571"/>
            <a:ext cx="1752885" cy="2108200"/>
          </a:xfrm>
          <a:prstGeom prst="rect">
            <a:avLst/>
          </a:prstGeom>
        </p:spPr>
      </p:pic>
      <p:pic>
        <p:nvPicPr>
          <p:cNvPr id="11" name="Picture 10"/>
          <p:cNvPicPr>
            <a:picLocks noChangeAspect="1"/>
          </p:cNvPicPr>
          <p:nvPr/>
        </p:nvPicPr>
        <p:blipFill>
          <a:blip r:embed="rId3"/>
          <a:stretch>
            <a:fillRect/>
          </a:stretch>
        </p:blipFill>
        <p:spPr>
          <a:xfrm flipH="1">
            <a:off x="342757" y="1475509"/>
            <a:ext cx="1752885" cy="2108200"/>
          </a:xfrm>
          <a:prstGeom prst="rect">
            <a:avLst/>
          </a:prstGeom>
        </p:spPr>
      </p:pic>
      <p:sp>
        <p:nvSpPr>
          <p:cNvPr id="2" name="Title 1"/>
          <p:cNvSpPr>
            <a:spLocks noGrp="1"/>
          </p:cNvSpPr>
          <p:nvPr>
            <p:ph type="title"/>
          </p:nvPr>
        </p:nvSpPr>
        <p:spPr/>
        <p:txBody>
          <a:bodyPr>
            <a:normAutofit/>
          </a:bodyPr>
          <a:lstStyle/>
          <a:p>
            <a:r>
              <a:rPr lang="en-US" dirty="0"/>
              <a:t>Feedback from Georgia Moms</a:t>
            </a:r>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solidFill>
                  <a:prstClr val="black"/>
                </a:solidFill>
              </a:rPr>
              <a:pPr>
                <a:defRPr/>
              </a:pPr>
              <a:t>30</a:t>
            </a:fld>
            <a:endParaRPr lang="en-US" dirty="0">
              <a:solidFill>
                <a:prstClr val="black"/>
              </a:solidFill>
            </a:endParaRPr>
          </a:p>
        </p:txBody>
      </p:sp>
      <p:sp>
        <p:nvSpPr>
          <p:cNvPr id="6" name="Rounded Rectangular Callout 5"/>
          <p:cNvSpPr/>
          <p:nvPr/>
        </p:nvSpPr>
        <p:spPr>
          <a:xfrm>
            <a:off x="2438400" y="1591372"/>
            <a:ext cx="6553200" cy="2599627"/>
          </a:xfrm>
          <a:prstGeom prst="wedgeRoundRectCallout">
            <a:avLst>
              <a:gd name="adj1" fmla="val -58919"/>
              <a:gd name="adj2" fmla="val -34099"/>
              <a:gd name="adj3" fmla="val 16667"/>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chemeClr val="tx1"/>
                </a:solidFill>
              </a:rPr>
              <a:t>“Women need access to IBCLC (International Board Certified Lactation Consultant) lactation consultants and have financial and material support for breastfeeding. WIC stores should be able to rent pumps and breastfeeding supplies. GA needs labor laws that support all mothers…but especially breastfeeding mothers. I can’t imagine needing to return to a [minimum] wage or hourly job when my baby is 6 [weeks] old and continuing to breastfeed. It is so hard and I stay at home right now!”</a:t>
            </a:r>
          </a:p>
        </p:txBody>
      </p:sp>
      <p:sp>
        <p:nvSpPr>
          <p:cNvPr id="8" name="Rectangle 7"/>
          <p:cNvSpPr/>
          <p:nvPr/>
        </p:nvSpPr>
        <p:spPr>
          <a:xfrm>
            <a:off x="3429000" y="6457037"/>
            <a:ext cx="3048000" cy="304800"/>
          </a:xfrm>
          <a:prstGeom prst="rect">
            <a:avLst/>
          </a:prstGeom>
        </p:spPr>
        <p:txBody>
          <a:bodyPr wrap="square">
            <a:spAutoFit/>
          </a:bodyPr>
          <a:lstStyle/>
          <a:p>
            <a:r>
              <a:rPr lang="en-US" sz="1400" i="1" dirty="0">
                <a:latin typeface="Segoe UI" panose="020B0502040204020203" pitchFamily="34" charset="0"/>
                <a:ea typeface="Calibri" panose="020F0502020204030204" pitchFamily="34" charset="0"/>
              </a:rPr>
              <a:t>Source: Georgia PRAMS, 2012-2014</a:t>
            </a:r>
            <a:endParaRPr lang="en-US" sz="1400" dirty="0"/>
          </a:p>
        </p:txBody>
      </p:sp>
      <p:sp>
        <p:nvSpPr>
          <p:cNvPr id="9" name="Rounded Rectangular Callout 8"/>
          <p:cNvSpPr/>
          <p:nvPr/>
        </p:nvSpPr>
        <p:spPr>
          <a:xfrm>
            <a:off x="838200" y="4724400"/>
            <a:ext cx="5791200" cy="914400"/>
          </a:xfrm>
          <a:prstGeom prst="wedgeRoundRectCallout">
            <a:avLst>
              <a:gd name="adj1" fmla="val 58998"/>
              <a:gd name="adj2" fmla="val -14228"/>
              <a:gd name="adj3" fmla="val 16667"/>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solidFill>
                  <a:schemeClr val="tx1"/>
                </a:solidFill>
              </a:rPr>
              <a:t>“The hospital staff were very pro-breastfeeding and there were plenty of breastfeeding education resources.”</a:t>
            </a:r>
            <a:endParaRPr lang="en-US" dirty="0">
              <a:solidFill>
                <a:schemeClr val="tx1"/>
              </a:solidFill>
            </a:endParaRPr>
          </a:p>
        </p:txBody>
      </p:sp>
    </p:spTree>
    <p:extLst>
      <p:ext uri="{BB962C8B-B14F-4D97-AF65-F5344CB8AC3E}">
        <p14:creationId xmlns:p14="http://schemas.microsoft.com/office/powerpoint/2010/main" val="1735634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PRAMS Data to Action</a:t>
            </a:r>
          </a:p>
        </p:txBody>
      </p:sp>
      <p:sp>
        <p:nvSpPr>
          <p:cNvPr id="4" name="Slide Number Placeholder 3"/>
          <p:cNvSpPr>
            <a:spLocks noGrp="1"/>
          </p:cNvSpPr>
          <p:nvPr>
            <p:ph type="sldNum" sz="quarter" idx="12"/>
          </p:nvPr>
        </p:nvSpPr>
        <p:spPr/>
        <p:txBody>
          <a:bodyPr/>
          <a:lstStyle/>
          <a:p>
            <a:pPr>
              <a:defRPr/>
            </a:pPr>
            <a:fld id="{4E982C2C-9DF9-4754-AE96-6ADF06652896}"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1616700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Georgia PRAMS Data to Action</a:t>
            </a:r>
          </a:p>
        </p:txBody>
      </p:sp>
      <p:sp>
        <p:nvSpPr>
          <p:cNvPr id="3" name="Content Placeholder 2"/>
          <p:cNvSpPr>
            <a:spLocks noGrp="1"/>
          </p:cNvSpPr>
          <p:nvPr>
            <p:ph sz="half" idx="1"/>
          </p:nvPr>
        </p:nvSpPr>
        <p:spPr>
          <a:xfrm>
            <a:off x="304800" y="1600200"/>
            <a:ext cx="8382000" cy="4525963"/>
          </a:xfrm>
        </p:spPr>
        <p:txBody>
          <a:bodyPr>
            <a:normAutofit/>
          </a:bodyPr>
          <a:lstStyle/>
          <a:p>
            <a:r>
              <a:rPr lang="en-US" dirty="0"/>
              <a:t>Details Georgia’s use of PRAMS data </a:t>
            </a:r>
          </a:p>
          <a:p>
            <a:endParaRPr lang="en-US" dirty="0"/>
          </a:p>
          <a:p>
            <a:r>
              <a:rPr lang="en-US" dirty="0"/>
              <a:t>Assists with programmatic tracking and evaluation</a:t>
            </a:r>
          </a:p>
          <a:p>
            <a:endParaRPr lang="en-US" dirty="0"/>
          </a:p>
          <a:p>
            <a:r>
              <a:rPr lang="en-US" dirty="0"/>
              <a:t>Assists with policy development and advocacy</a:t>
            </a:r>
          </a:p>
          <a:p>
            <a:endParaRPr lang="en-US" dirty="0"/>
          </a:p>
          <a:p>
            <a:r>
              <a:rPr lang="en-US" dirty="0"/>
              <a:t>At least two examples are provided to CDC PRAMS for review annually</a:t>
            </a:r>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pPr>
                <a:defRPr/>
              </a:pPr>
              <a:t>32</a:t>
            </a:fld>
            <a:endParaRPr lang="en-US"/>
          </a:p>
        </p:txBody>
      </p:sp>
    </p:spTree>
    <p:extLst>
      <p:ext uri="{BB962C8B-B14F-4D97-AF65-F5344CB8AC3E}">
        <p14:creationId xmlns:p14="http://schemas.microsoft.com/office/powerpoint/2010/main" val="2396828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We Encourage WIC Breastfeeding Moms?</a:t>
            </a:r>
          </a:p>
        </p:txBody>
      </p:sp>
      <p:sp>
        <p:nvSpPr>
          <p:cNvPr id="3" name="Content Placeholder 2"/>
          <p:cNvSpPr>
            <a:spLocks noGrp="1"/>
          </p:cNvSpPr>
          <p:nvPr>
            <p:ph sz="half" idx="1"/>
          </p:nvPr>
        </p:nvSpPr>
        <p:spPr>
          <a:xfrm>
            <a:off x="304800" y="1752600"/>
            <a:ext cx="8686800" cy="4373563"/>
          </a:xfrm>
        </p:spPr>
        <p:txBody>
          <a:bodyPr>
            <a:normAutofit/>
          </a:bodyPr>
          <a:lstStyle/>
          <a:p>
            <a:pPr marL="0" indent="0">
              <a:buNone/>
            </a:pPr>
            <a:r>
              <a:rPr lang="en-US" b="1" dirty="0"/>
              <a:t>Increase availability of peer counseling services for all WIC participants</a:t>
            </a:r>
          </a:p>
          <a:p>
            <a:pPr lvl="1"/>
            <a:r>
              <a:rPr lang="en-US" dirty="0"/>
              <a:t>While Georgia PRAMS data show that 87% of WIC moms spoke with a peer counselor or other WIC staff about breastfeeding, all WIC moms could benefit from peer counseling. </a:t>
            </a:r>
          </a:p>
          <a:p>
            <a:pPr lvl="1"/>
            <a:r>
              <a:rPr lang="en-US" dirty="0"/>
              <a:t>Evidence shows that multifaceted interventions with peer support are effective in increasing the initiation, duration, and exclusivity of breastfeeding.</a:t>
            </a:r>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pPr>
                <a:defRPr/>
              </a:pPr>
              <a:t>33</a:t>
            </a:fld>
            <a:endParaRPr lang="en-US"/>
          </a:p>
        </p:txBody>
      </p:sp>
    </p:spTree>
    <p:extLst>
      <p:ext uri="{BB962C8B-B14F-4D97-AF65-F5344CB8AC3E}">
        <p14:creationId xmlns:p14="http://schemas.microsoft.com/office/powerpoint/2010/main" val="2571669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We Encourage WIC Breastfeeding Moms?</a:t>
            </a:r>
          </a:p>
        </p:txBody>
      </p:sp>
      <p:sp>
        <p:nvSpPr>
          <p:cNvPr id="3" name="Content Placeholder 2"/>
          <p:cNvSpPr>
            <a:spLocks noGrp="1"/>
          </p:cNvSpPr>
          <p:nvPr>
            <p:ph sz="half" idx="1"/>
          </p:nvPr>
        </p:nvSpPr>
        <p:spPr>
          <a:xfrm>
            <a:off x="304800" y="1752600"/>
            <a:ext cx="8686800" cy="4373563"/>
          </a:xfrm>
        </p:spPr>
        <p:txBody>
          <a:bodyPr>
            <a:normAutofit/>
          </a:bodyPr>
          <a:lstStyle/>
          <a:p>
            <a:pPr marL="0" indent="0">
              <a:buNone/>
            </a:pPr>
            <a:r>
              <a:rPr lang="en-US" b="1" dirty="0"/>
              <a:t>Improve quality of existing peer counseling services</a:t>
            </a:r>
          </a:p>
          <a:p>
            <a:pPr lvl="1"/>
            <a:r>
              <a:rPr lang="en-US" dirty="0"/>
              <a:t>Forty-four percent (44%) of WIC moms never breastfed</a:t>
            </a:r>
          </a:p>
          <a:p>
            <a:pPr lvl="1"/>
            <a:r>
              <a:rPr lang="en-US" dirty="0"/>
              <a:t>Sixty-seven percent (67%) of WIC moms who never breastfeed stated that they did not want to breastfeed. </a:t>
            </a:r>
          </a:p>
          <a:p>
            <a:pPr lvl="1"/>
            <a:r>
              <a:rPr lang="en-US" dirty="0"/>
              <a:t>Providing additional support for moms by increasing peer counselor contact hours, improving peer counselor training, and making prenatal visits earlier may help to encourage more WIC moms to breastfeed.</a:t>
            </a:r>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pPr>
                <a:defRPr/>
              </a:pPr>
              <a:t>34</a:t>
            </a:fld>
            <a:endParaRPr lang="en-US"/>
          </a:p>
        </p:txBody>
      </p:sp>
    </p:spTree>
    <p:extLst>
      <p:ext uri="{BB962C8B-B14F-4D97-AF65-F5344CB8AC3E}">
        <p14:creationId xmlns:p14="http://schemas.microsoft.com/office/powerpoint/2010/main" val="2189264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We Encourage WIC Breastfeeding Moms?</a:t>
            </a:r>
          </a:p>
        </p:txBody>
      </p:sp>
      <p:sp>
        <p:nvSpPr>
          <p:cNvPr id="3" name="Content Placeholder 2"/>
          <p:cNvSpPr>
            <a:spLocks noGrp="1"/>
          </p:cNvSpPr>
          <p:nvPr>
            <p:ph sz="half" idx="1"/>
          </p:nvPr>
        </p:nvSpPr>
        <p:spPr>
          <a:xfrm>
            <a:off x="304800" y="1752600"/>
            <a:ext cx="8686800" cy="4373563"/>
          </a:xfrm>
        </p:spPr>
        <p:txBody>
          <a:bodyPr>
            <a:normAutofit/>
          </a:bodyPr>
          <a:lstStyle/>
          <a:p>
            <a:pPr marL="0" indent="0">
              <a:buNone/>
            </a:pPr>
            <a:r>
              <a:rPr lang="en-US" b="1" dirty="0"/>
              <a:t>Provide peer counselors with support and supervision</a:t>
            </a:r>
          </a:p>
          <a:p>
            <a:pPr lvl="1"/>
            <a:r>
              <a:rPr lang="en-US" dirty="0"/>
              <a:t>Georgia PRAMS respondents commented on their need for access to International Board Certified Lactation Consultants (IBCLCs). </a:t>
            </a:r>
          </a:p>
          <a:p>
            <a:pPr lvl="1"/>
            <a:r>
              <a:rPr lang="en-US" dirty="0" smtClean="0"/>
              <a:t>IBCLCs </a:t>
            </a:r>
            <a:r>
              <a:rPr lang="en-US" dirty="0"/>
              <a:t>would be able to provide additional breastfeeding expertise and support to WIC moms. </a:t>
            </a:r>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pPr>
                <a:defRPr/>
              </a:pPr>
              <a:t>35</a:t>
            </a:fld>
            <a:endParaRPr lang="en-US"/>
          </a:p>
        </p:txBody>
      </p:sp>
    </p:spTree>
    <p:extLst>
      <p:ext uri="{BB962C8B-B14F-4D97-AF65-F5344CB8AC3E}">
        <p14:creationId xmlns:p14="http://schemas.microsoft.com/office/powerpoint/2010/main" val="1290762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2895600"/>
            <a:ext cx="8686800" cy="3230563"/>
          </a:xfrm>
        </p:spPr>
        <p:txBody>
          <a:bodyPr>
            <a:normAutofit/>
          </a:bodyPr>
          <a:lstStyle/>
          <a:p>
            <a:pPr marL="0" indent="0" algn="ctr">
              <a:buNone/>
            </a:pPr>
            <a:r>
              <a:rPr lang="en-US" sz="4000" b="1" dirty="0"/>
              <a:t>Any other recommendations for data to action?</a:t>
            </a:r>
            <a:endParaRPr lang="en-US" sz="4000" dirty="0"/>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pPr>
                <a:defRPr/>
              </a:pPr>
              <a:t>36</a:t>
            </a:fld>
            <a:endParaRPr lang="en-US"/>
          </a:p>
        </p:txBody>
      </p:sp>
    </p:spTree>
    <p:extLst>
      <p:ext uri="{BB962C8B-B14F-4D97-AF65-F5344CB8AC3E}">
        <p14:creationId xmlns:p14="http://schemas.microsoft.com/office/powerpoint/2010/main" val="588070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Dissemination</a:t>
            </a:r>
          </a:p>
        </p:txBody>
      </p:sp>
      <p:sp>
        <p:nvSpPr>
          <p:cNvPr id="4" name="Slide Number Placeholder 3"/>
          <p:cNvSpPr>
            <a:spLocks noGrp="1"/>
          </p:cNvSpPr>
          <p:nvPr>
            <p:ph type="sldNum" sz="quarter" idx="12"/>
          </p:nvPr>
        </p:nvSpPr>
        <p:spPr/>
        <p:txBody>
          <a:bodyPr/>
          <a:lstStyle/>
          <a:p>
            <a:pPr>
              <a:defRPr/>
            </a:pPr>
            <a:fld id="{4E982C2C-9DF9-4754-AE96-6ADF06652896}" type="slidenum">
              <a:rPr lang="en-US" smtClean="0">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481617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55905" y="1447800"/>
            <a:ext cx="2145970" cy="2807644"/>
          </a:xfrm>
          <a:prstGeom prst="rect">
            <a:avLst/>
          </a:prstGeom>
          <a:ln>
            <a:solidFill>
              <a:schemeClr val="tx1"/>
            </a:solidFill>
          </a:ln>
        </p:spPr>
      </p:pic>
      <p:pic>
        <p:nvPicPr>
          <p:cNvPr id="11" name="Picture 10"/>
          <p:cNvPicPr>
            <a:picLocks noChangeAspect="1"/>
          </p:cNvPicPr>
          <p:nvPr/>
        </p:nvPicPr>
        <p:blipFill>
          <a:blip r:embed="rId4"/>
          <a:stretch>
            <a:fillRect/>
          </a:stretch>
        </p:blipFill>
        <p:spPr>
          <a:xfrm>
            <a:off x="6471095" y="1447800"/>
            <a:ext cx="2600161" cy="1976866"/>
          </a:xfrm>
          <a:prstGeom prst="rect">
            <a:avLst/>
          </a:prstGeom>
          <a:ln>
            <a:solidFill>
              <a:schemeClr val="tx1"/>
            </a:solidFill>
          </a:ln>
        </p:spPr>
      </p:pic>
      <p:sp>
        <p:nvSpPr>
          <p:cNvPr id="2" name="Title 1"/>
          <p:cNvSpPr>
            <a:spLocks noGrp="1"/>
          </p:cNvSpPr>
          <p:nvPr>
            <p:ph type="title"/>
          </p:nvPr>
        </p:nvSpPr>
        <p:spPr/>
        <p:txBody>
          <a:bodyPr>
            <a:normAutofit/>
          </a:bodyPr>
          <a:lstStyle/>
          <a:p>
            <a:r>
              <a:rPr lang="en-US" dirty="0"/>
              <a:t>PRAMS Data Dissemination</a:t>
            </a:r>
          </a:p>
        </p:txBody>
      </p:sp>
      <p:sp>
        <p:nvSpPr>
          <p:cNvPr id="3" name="Content Placeholder 2"/>
          <p:cNvSpPr>
            <a:spLocks noGrp="1"/>
          </p:cNvSpPr>
          <p:nvPr>
            <p:ph sz="half" idx="1"/>
          </p:nvPr>
        </p:nvSpPr>
        <p:spPr>
          <a:xfrm>
            <a:off x="152400" y="1600200"/>
            <a:ext cx="3733800" cy="4525963"/>
          </a:xfrm>
        </p:spPr>
        <p:txBody>
          <a:bodyPr/>
          <a:lstStyle/>
          <a:p>
            <a:r>
              <a:rPr lang="en-US" dirty="0"/>
              <a:t>GA PRAMS Website</a:t>
            </a:r>
          </a:p>
          <a:p>
            <a:pPr lvl="1"/>
            <a:r>
              <a:rPr lang="en-US" dirty="0"/>
              <a:t>Fact Sheets</a:t>
            </a:r>
          </a:p>
          <a:p>
            <a:pPr lvl="1"/>
            <a:r>
              <a:rPr lang="en-US" dirty="0"/>
              <a:t>Newsletters</a:t>
            </a:r>
          </a:p>
          <a:p>
            <a:pPr lvl="1"/>
            <a:r>
              <a:rPr lang="en-US" dirty="0"/>
              <a:t>Data Reports</a:t>
            </a:r>
          </a:p>
          <a:p>
            <a:pPr lvl="1"/>
            <a:r>
              <a:rPr lang="en-US" dirty="0"/>
              <a:t>Surveillance Reports</a:t>
            </a:r>
          </a:p>
          <a:p>
            <a:r>
              <a:rPr lang="en-US" dirty="0"/>
              <a:t>Guest Lectures</a:t>
            </a:r>
          </a:p>
          <a:p>
            <a:r>
              <a:rPr lang="en-US" dirty="0"/>
              <a:t>Scientific Journals</a:t>
            </a:r>
          </a:p>
          <a:p>
            <a:r>
              <a:rPr lang="en-US" dirty="0"/>
              <a:t>State and National Conferences</a:t>
            </a:r>
          </a:p>
          <a:p>
            <a:endParaRPr lang="en-US" dirty="0"/>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pPr>
                <a:defRPr/>
              </a:pPr>
              <a:t>38</a:t>
            </a:fld>
            <a:endParaRPr lang="en-US"/>
          </a:p>
        </p:txBody>
      </p:sp>
      <p:pic>
        <p:nvPicPr>
          <p:cNvPr id="24" name="Picture 23"/>
          <p:cNvPicPr>
            <a:picLocks noChangeAspect="1"/>
          </p:cNvPicPr>
          <p:nvPr/>
        </p:nvPicPr>
        <p:blipFill>
          <a:blip r:embed="rId5"/>
          <a:stretch>
            <a:fillRect/>
          </a:stretch>
        </p:blipFill>
        <p:spPr>
          <a:xfrm>
            <a:off x="5464773" y="2603641"/>
            <a:ext cx="2049220" cy="2948456"/>
          </a:xfrm>
          <a:prstGeom prst="rect">
            <a:avLst/>
          </a:prstGeom>
          <a:ln>
            <a:solidFill>
              <a:schemeClr val="tx1"/>
            </a:solidFill>
          </a:ln>
        </p:spPr>
      </p:pic>
      <p:pic>
        <p:nvPicPr>
          <p:cNvPr id="25" name="Picture 24"/>
          <p:cNvPicPr>
            <a:picLocks noChangeAspect="1"/>
          </p:cNvPicPr>
          <p:nvPr/>
        </p:nvPicPr>
        <p:blipFill>
          <a:blip r:embed="rId6"/>
          <a:stretch>
            <a:fillRect/>
          </a:stretch>
        </p:blipFill>
        <p:spPr>
          <a:xfrm>
            <a:off x="3678012" y="3969953"/>
            <a:ext cx="2897070" cy="2552181"/>
          </a:xfrm>
          <a:prstGeom prst="rect">
            <a:avLst/>
          </a:prstGeom>
          <a:ln>
            <a:solidFill>
              <a:schemeClr val="tx1"/>
            </a:solidFill>
          </a:ln>
        </p:spPr>
      </p:pic>
      <p:pic>
        <p:nvPicPr>
          <p:cNvPr id="6" name="Picture 5"/>
          <p:cNvPicPr>
            <a:picLocks noChangeAspect="1"/>
          </p:cNvPicPr>
          <p:nvPr/>
        </p:nvPicPr>
        <p:blipFill>
          <a:blip r:embed="rId7"/>
          <a:stretch>
            <a:fillRect/>
          </a:stretch>
        </p:blipFill>
        <p:spPr>
          <a:xfrm>
            <a:off x="6927180" y="3713516"/>
            <a:ext cx="2064420" cy="2716708"/>
          </a:xfrm>
          <a:prstGeom prst="rect">
            <a:avLst/>
          </a:prstGeom>
          <a:ln>
            <a:solidFill>
              <a:schemeClr val="tx1"/>
            </a:solidFill>
          </a:ln>
        </p:spPr>
      </p:pic>
    </p:spTree>
    <p:extLst>
      <p:ext uri="{BB962C8B-B14F-4D97-AF65-F5344CB8AC3E}">
        <p14:creationId xmlns:p14="http://schemas.microsoft.com/office/powerpoint/2010/main" val="18886916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1358233"/>
          </a:xfrm>
        </p:spPr>
        <p:txBody>
          <a:bodyPr>
            <a:normAutofit/>
          </a:bodyPr>
          <a:lstStyle/>
          <a:p>
            <a:r>
              <a:rPr lang="en-US" sz="6000" b="1" dirty="0"/>
              <a:t>THANK YOU</a:t>
            </a:r>
            <a:endParaRPr lang="en-US" sz="3600" dirty="0"/>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pPr>
                <a:defRPr/>
              </a:pPr>
              <a:t>39</a:t>
            </a:fld>
            <a:endParaRPr lang="en-US"/>
          </a:p>
        </p:txBody>
      </p:sp>
      <p:sp>
        <p:nvSpPr>
          <p:cNvPr id="4" name="Rectangle 3"/>
          <p:cNvSpPr/>
          <p:nvPr/>
        </p:nvSpPr>
        <p:spPr>
          <a:xfrm>
            <a:off x="1752600" y="4938495"/>
            <a:ext cx="5715000" cy="1400383"/>
          </a:xfrm>
          <a:prstGeom prst="rect">
            <a:avLst/>
          </a:prstGeom>
        </p:spPr>
        <p:txBody>
          <a:bodyPr wrap="square">
            <a:spAutoFit/>
          </a:bodyPr>
          <a:lstStyle/>
          <a:p>
            <a:pPr algn="ctr"/>
            <a:r>
              <a:rPr lang="en-US" sz="2000" dirty="0">
                <a:solidFill>
                  <a:srgbClr val="000000"/>
                </a:solidFill>
                <a:ea typeface="Calibri" panose="020F0502020204030204" pitchFamily="34" charset="0"/>
                <a:cs typeface="Verdana" panose="020B0604030504040204" pitchFamily="34" charset="0"/>
              </a:rPr>
              <a:t>Georgia Department of Public Health</a:t>
            </a:r>
          </a:p>
          <a:p>
            <a:pPr algn="ctr"/>
            <a:r>
              <a:rPr lang="en-US" sz="2000" dirty="0">
                <a:solidFill>
                  <a:srgbClr val="000000"/>
                </a:solidFill>
                <a:ea typeface="Calibri" panose="020F0502020204030204" pitchFamily="34" charset="0"/>
                <a:cs typeface="Verdana" panose="020B0604030504040204" pitchFamily="34" charset="0"/>
              </a:rPr>
              <a:t>Maternal and Child Health Epidemiology</a:t>
            </a:r>
          </a:p>
          <a:p>
            <a:pPr algn="ctr"/>
            <a:r>
              <a:rPr lang="en-US" sz="2000" dirty="0">
                <a:solidFill>
                  <a:srgbClr val="000000"/>
                </a:solidFill>
                <a:ea typeface="Calibri" panose="020F0502020204030204" pitchFamily="34" charset="0"/>
                <a:cs typeface="Verdana" panose="020B0604030504040204" pitchFamily="34" charset="0"/>
              </a:rPr>
              <a:t>2 Peachtree St. NW., 14</a:t>
            </a:r>
            <a:r>
              <a:rPr lang="en-US" sz="2000" baseline="30000" dirty="0">
                <a:solidFill>
                  <a:srgbClr val="000000"/>
                </a:solidFill>
                <a:ea typeface="Calibri" panose="020F0502020204030204" pitchFamily="34" charset="0"/>
                <a:cs typeface="Verdana" panose="020B0604030504040204" pitchFamily="34" charset="0"/>
              </a:rPr>
              <a:t>th</a:t>
            </a:r>
            <a:r>
              <a:rPr lang="en-US" sz="2000" dirty="0">
                <a:solidFill>
                  <a:srgbClr val="000000"/>
                </a:solidFill>
                <a:ea typeface="Calibri" panose="020F0502020204030204" pitchFamily="34" charset="0"/>
                <a:cs typeface="Verdana" panose="020B0604030504040204" pitchFamily="34" charset="0"/>
              </a:rPr>
              <a:t> Floor, Atlanta, GA 30303 </a:t>
            </a:r>
          </a:p>
          <a:p>
            <a:pPr algn="ctr">
              <a:lnSpc>
                <a:spcPct val="125000"/>
              </a:lnSpc>
              <a:spcAft>
                <a:spcPts val="1000"/>
              </a:spcAft>
            </a:pPr>
            <a:r>
              <a:rPr lang="en-US" sz="2000" kern="100" dirty="0">
                <a:solidFill>
                  <a:srgbClr val="000000"/>
                </a:solidFill>
                <a:ea typeface="Calibri" panose="020F0502020204030204" pitchFamily="34" charset="0"/>
                <a:cs typeface="Times New Roman" panose="02020603050405020304" pitchFamily="18" charset="0"/>
              </a:rPr>
              <a:t>Visit us at</a:t>
            </a:r>
            <a:r>
              <a:rPr lang="en-US" sz="2000" b="1" kern="100" dirty="0">
                <a:solidFill>
                  <a:srgbClr val="000000"/>
                </a:solidFill>
                <a:ea typeface="Calibri" panose="020F0502020204030204" pitchFamily="34" charset="0"/>
                <a:cs typeface="Times New Roman" panose="02020603050405020304" pitchFamily="18" charset="0"/>
              </a:rPr>
              <a:t> </a:t>
            </a:r>
            <a:r>
              <a:rPr lang="en-US" sz="2000" u="sng" kern="100" dirty="0">
                <a:solidFill>
                  <a:srgbClr val="000000"/>
                </a:solidFill>
                <a:ea typeface="Calibri" panose="020F0502020204030204" pitchFamily="34" charset="0"/>
                <a:cs typeface="Times New Roman" panose="02020603050405020304" pitchFamily="18" charset="0"/>
                <a:hlinkClick r:id="rId3"/>
              </a:rPr>
              <a:t>dph.ga.gov/PRAMS</a:t>
            </a:r>
            <a:r>
              <a:rPr lang="en-US" sz="2000" b="1" u="sng" kern="100" dirty="0">
                <a:solidFill>
                  <a:srgbClr val="000000"/>
                </a:solidFill>
                <a:ea typeface="Calibri" panose="020F0502020204030204" pitchFamily="34" charset="0"/>
                <a:cs typeface="Times New Roman" panose="02020603050405020304" pitchFamily="18" charset="0"/>
              </a:rPr>
              <a:t> </a:t>
            </a:r>
            <a:endParaRPr lang="en-US" sz="2000" kern="100" dirty="0">
              <a:solidFill>
                <a:srgbClr val="404040"/>
              </a:solidFill>
              <a:effectLst/>
              <a:ea typeface="Calibri" panose="020F0502020204030204" pitchFamily="34" charset="0"/>
              <a:cs typeface="Times New Roman" panose="02020603050405020304" pitchFamily="18" charset="0"/>
            </a:endParaRPr>
          </a:p>
        </p:txBody>
      </p:sp>
      <p:sp>
        <p:nvSpPr>
          <p:cNvPr id="6" name="Rectangle 5"/>
          <p:cNvSpPr/>
          <p:nvPr/>
        </p:nvSpPr>
        <p:spPr>
          <a:xfrm>
            <a:off x="2324100" y="1392582"/>
            <a:ext cx="4572000" cy="1015663"/>
          </a:xfrm>
          <a:prstGeom prst="rect">
            <a:avLst/>
          </a:prstGeom>
        </p:spPr>
        <p:txBody>
          <a:bodyPr>
            <a:spAutoFit/>
          </a:bodyPr>
          <a:lstStyle/>
          <a:p>
            <a:pPr algn="ctr"/>
            <a:r>
              <a:rPr lang="en-US" sz="2000" dirty="0"/>
              <a:t>Florence Kanu, MPH</a:t>
            </a:r>
            <a:br>
              <a:rPr lang="en-US" sz="2000" dirty="0"/>
            </a:br>
            <a:r>
              <a:rPr lang="en-US" sz="2000" dirty="0"/>
              <a:t>MCH EPI Surveillance Manager</a:t>
            </a:r>
            <a:r>
              <a:rPr lang="en-US" sz="2000" dirty="0">
                <a:solidFill>
                  <a:srgbClr val="C00000"/>
                </a:solidFill>
              </a:rPr>
              <a:t/>
            </a:r>
            <a:br>
              <a:rPr lang="en-US" sz="2000" dirty="0">
                <a:solidFill>
                  <a:srgbClr val="C00000"/>
                </a:solidFill>
              </a:rPr>
            </a:br>
            <a:r>
              <a:rPr lang="en-US" sz="2000" dirty="0">
                <a:hlinkClick r:id="rId4"/>
              </a:rPr>
              <a:t>DPH-GeorgiaPRAMS@dph.ga.gov</a:t>
            </a:r>
            <a:endParaRPr lang="en-US" sz="1600" kern="1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rotWithShape="1">
          <a:blip r:embed="rId5"/>
          <a:srcRect l="6164" r="6164"/>
          <a:stretch/>
        </p:blipFill>
        <p:spPr>
          <a:xfrm>
            <a:off x="2667000" y="2750815"/>
            <a:ext cx="3886200" cy="1845110"/>
          </a:xfrm>
          <a:prstGeom prst="rect">
            <a:avLst/>
          </a:prstGeom>
        </p:spPr>
      </p:pic>
    </p:spTree>
    <p:extLst>
      <p:ext uri="{BB962C8B-B14F-4D97-AF65-F5344CB8AC3E}">
        <p14:creationId xmlns:p14="http://schemas.microsoft.com/office/powerpoint/2010/main" val="1805255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PRAMS?</a:t>
            </a:r>
          </a:p>
        </p:txBody>
      </p:sp>
      <p:sp>
        <p:nvSpPr>
          <p:cNvPr id="3" name="Content Placeholder 2"/>
          <p:cNvSpPr>
            <a:spLocks noGrp="1"/>
          </p:cNvSpPr>
          <p:nvPr>
            <p:ph sz="half" idx="1"/>
          </p:nvPr>
        </p:nvSpPr>
        <p:spPr>
          <a:xfrm>
            <a:off x="457200" y="1600200"/>
            <a:ext cx="8382000" cy="4525963"/>
          </a:xfrm>
        </p:spPr>
        <p:txBody>
          <a:bodyPr>
            <a:normAutofit lnSpcReduction="10000"/>
          </a:bodyPr>
          <a:lstStyle/>
          <a:p>
            <a:r>
              <a:rPr lang="en-US" dirty="0">
                <a:solidFill>
                  <a:schemeClr val="bg1">
                    <a:lumMod val="50000"/>
                  </a:schemeClr>
                </a:solidFill>
              </a:rPr>
              <a:t>CDC funded research project</a:t>
            </a:r>
          </a:p>
          <a:p>
            <a:endParaRPr lang="en-US" dirty="0">
              <a:solidFill>
                <a:srgbClr val="C00000"/>
              </a:solidFill>
            </a:endParaRPr>
          </a:p>
          <a:p>
            <a:r>
              <a:rPr lang="en-US" b="1" dirty="0"/>
              <a:t>Recent mothers</a:t>
            </a:r>
          </a:p>
          <a:p>
            <a:endParaRPr lang="en-US" dirty="0">
              <a:solidFill>
                <a:srgbClr val="C00000"/>
              </a:solidFill>
            </a:endParaRPr>
          </a:p>
          <a:p>
            <a:r>
              <a:rPr lang="en-US" dirty="0"/>
              <a:t>Mixed-mode</a:t>
            </a:r>
          </a:p>
          <a:p>
            <a:endParaRPr lang="en-US" dirty="0"/>
          </a:p>
          <a:p>
            <a:r>
              <a:rPr lang="en-US" dirty="0"/>
              <a:t>Weighted</a:t>
            </a:r>
          </a:p>
          <a:p>
            <a:endParaRPr lang="en-US" dirty="0"/>
          </a:p>
          <a:p>
            <a:r>
              <a:rPr lang="en-US" dirty="0"/>
              <a:t>Surveillance system</a:t>
            </a:r>
          </a:p>
          <a:p>
            <a:endParaRPr lang="en-US" dirty="0"/>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pPr>
                <a:defRPr/>
              </a:pPr>
              <a:t>4</a:t>
            </a:fld>
            <a:endParaRPr lang="en-US"/>
          </a:p>
        </p:txBody>
      </p:sp>
      <p:pic>
        <p:nvPicPr>
          <p:cNvPr id="4" name="Picture 2" descr="Image result for new mo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2491581"/>
            <a:ext cx="411479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386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pPr>
              <a:defRPr/>
            </a:pPr>
            <a:fld id="{4E982C2C-9DF9-4754-AE96-6ADF06652896}" type="slidenum">
              <a:rPr lang="en-US" smtClean="0">
                <a:solidFill>
                  <a:prstClr val="black"/>
                </a:solidFill>
              </a:rPr>
              <a:pPr>
                <a:defRPr/>
              </a:pPr>
              <a:t>40</a:t>
            </a:fld>
            <a:endParaRPr lang="en-US" dirty="0">
              <a:solidFill>
                <a:prstClr val="black"/>
              </a:solidFill>
            </a:endParaRPr>
          </a:p>
        </p:txBody>
      </p:sp>
    </p:spTree>
    <p:extLst>
      <p:ext uri="{BB962C8B-B14F-4D97-AF65-F5344CB8AC3E}">
        <p14:creationId xmlns:p14="http://schemas.microsoft.com/office/powerpoint/2010/main" val="345516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PRAMS?</a:t>
            </a:r>
          </a:p>
        </p:txBody>
      </p:sp>
      <p:sp>
        <p:nvSpPr>
          <p:cNvPr id="3" name="Content Placeholder 2"/>
          <p:cNvSpPr>
            <a:spLocks noGrp="1"/>
          </p:cNvSpPr>
          <p:nvPr>
            <p:ph sz="half" idx="1"/>
          </p:nvPr>
        </p:nvSpPr>
        <p:spPr>
          <a:xfrm>
            <a:off x="457200" y="1600200"/>
            <a:ext cx="8382000" cy="4525963"/>
          </a:xfrm>
        </p:spPr>
        <p:txBody>
          <a:bodyPr>
            <a:normAutofit lnSpcReduction="10000"/>
          </a:bodyPr>
          <a:lstStyle/>
          <a:p>
            <a:r>
              <a:rPr lang="en-US" dirty="0">
                <a:solidFill>
                  <a:schemeClr val="bg1">
                    <a:lumMod val="50000"/>
                  </a:schemeClr>
                </a:solidFill>
              </a:rPr>
              <a:t>CDC funded research project</a:t>
            </a:r>
          </a:p>
          <a:p>
            <a:endParaRPr lang="en-US" dirty="0">
              <a:solidFill>
                <a:schemeClr val="bg1">
                  <a:lumMod val="50000"/>
                </a:schemeClr>
              </a:solidFill>
            </a:endParaRPr>
          </a:p>
          <a:p>
            <a:r>
              <a:rPr lang="en-US" dirty="0">
                <a:solidFill>
                  <a:schemeClr val="bg1">
                    <a:lumMod val="50000"/>
                  </a:schemeClr>
                </a:solidFill>
              </a:rPr>
              <a:t>Recent mothers</a:t>
            </a:r>
          </a:p>
          <a:p>
            <a:endParaRPr lang="en-US" dirty="0">
              <a:solidFill>
                <a:srgbClr val="C00000"/>
              </a:solidFill>
            </a:endParaRPr>
          </a:p>
          <a:p>
            <a:r>
              <a:rPr lang="en-US" b="1" dirty="0"/>
              <a:t>Mixed-mode</a:t>
            </a:r>
          </a:p>
          <a:p>
            <a:endParaRPr lang="en-US" dirty="0">
              <a:solidFill>
                <a:srgbClr val="C00000"/>
              </a:solidFill>
            </a:endParaRPr>
          </a:p>
          <a:p>
            <a:r>
              <a:rPr lang="en-US" dirty="0"/>
              <a:t>Weighted</a:t>
            </a:r>
          </a:p>
          <a:p>
            <a:endParaRPr lang="en-US" dirty="0"/>
          </a:p>
          <a:p>
            <a:r>
              <a:rPr lang="en-US" dirty="0"/>
              <a:t>Surveillance system</a:t>
            </a:r>
          </a:p>
          <a:p>
            <a:endParaRPr lang="en-US" dirty="0"/>
          </a:p>
          <a:p>
            <a:endParaRPr lang="en-US" dirty="0"/>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pPr>
                <a:defRPr/>
              </a:pPr>
              <a:t>5</a:t>
            </a:fld>
            <a:endParaRPr lang="en-US"/>
          </a:p>
        </p:txBody>
      </p:sp>
      <p:pic>
        <p:nvPicPr>
          <p:cNvPr id="1026" name="Picture 2" descr="Image result for mail and 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9676" y="2339181"/>
            <a:ext cx="4220306"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670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PRAMS?</a:t>
            </a:r>
          </a:p>
        </p:txBody>
      </p:sp>
      <p:sp>
        <p:nvSpPr>
          <p:cNvPr id="3" name="Content Placeholder 2"/>
          <p:cNvSpPr>
            <a:spLocks noGrp="1"/>
          </p:cNvSpPr>
          <p:nvPr>
            <p:ph sz="half" idx="1"/>
          </p:nvPr>
        </p:nvSpPr>
        <p:spPr>
          <a:xfrm>
            <a:off x="457200" y="1600200"/>
            <a:ext cx="8382000" cy="4525963"/>
          </a:xfrm>
        </p:spPr>
        <p:txBody>
          <a:bodyPr>
            <a:normAutofit lnSpcReduction="10000"/>
          </a:bodyPr>
          <a:lstStyle/>
          <a:p>
            <a:r>
              <a:rPr lang="en-US" dirty="0">
                <a:solidFill>
                  <a:schemeClr val="bg1">
                    <a:lumMod val="50000"/>
                  </a:schemeClr>
                </a:solidFill>
              </a:rPr>
              <a:t>CDC funded research project</a:t>
            </a:r>
          </a:p>
          <a:p>
            <a:endParaRPr lang="en-US" dirty="0">
              <a:solidFill>
                <a:schemeClr val="bg1">
                  <a:lumMod val="50000"/>
                </a:schemeClr>
              </a:solidFill>
            </a:endParaRPr>
          </a:p>
          <a:p>
            <a:r>
              <a:rPr lang="en-US" dirty="0">
                <a:solidFill>
                  <a:schemeClr val="bg1">
                    <a:lumMod val="50000"/>
                  </a:schemeClr>
                </a:solidFill>
              </a:rPr>
              <a:t>Recent mothers</a:t>
            </a:r>
          </a:p>
          <a:p>
            <a:endParaRPr lang="en-US" dirty="0">
              <a:solidFill>
                <a:schemeClr val="bg1">
                  <a:lumMod val="50000"/>
                </a:schemeClr>
              </a:solidFill>
            </a:endParaRPr>
          </a:p>
          <a:p>
            <a:r>
              <a:rPr lang="en-US" dirty="0">
                <a:solidFill>
                  <a:schemeClr val="bg1">
                    <a:lumMod val="50000"/>
                  </a:schemeClr>
                </a:solidFill>
              </a:rPr>
              <a:t>Mixed-mode</a:t>
            </a:r>
          </a:p>
          <a:p>
            <a:endParaRPr lang="en-US" dirty="0">
              <a:solidFill>
                <a:srgbClr val="C00000"/>
              </a:solidFill>
            </a:endParaRPr>
          </a:p>
          <a:p>
            <a:r>
              <a:rPr lang="en-US" b="1" dirty="0"/>
              <a:t>Weighted</a:t>
            </a:r>
          </a:p>
          <a:p>
            <a:endParaRPr lang="en-US" dirty="0"/>
          </a:p>
          <a:p>
            <a:r>
              <a:rPr lang="en-US" dirty="0"/>
              <a:t>Surveillance system</a:t>
            </a:r>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pPr>
                <a:defRPr/>
              </a:pPr>
              <a:t>6</a:t>
            </a:fld>
            <a:endParaRPr lang="en-US"/>
          </a:p>
        </p:txBody>
      </p:sp>
      <p:pic>
        <p:nvPicPr>
          <p:cNvPr id="35" name="Picture 34"/>
          <p:cNvPicPr>
            <a:picLocks noChangeAspect="1"/>
          </p:cNvPicPr>
          <p:nvPr/>
        </p:nvPicPr>
        <p:blipFill>
          <a:blip r:embed="rId3"/>
          <a:stretch>
            <a:fillRect/>
          </a:stretch>
        </p:blipFill>
        <p:spPr>
          <a:xfrm>
            <a:off x="4463484" y="2567781"/>
            <a:ext cx="4528116" cy="2590800"/>
          </a:xfrm>
          <a:prstGeom prst="rect">
            <a:avLst/>
          </a:prstGeom>
        </p:spPr>
      </p:pic>
    </p:spTree>
    <p:extLst>
      <p:ext uri="{BB962C8B-B14F-4D97-AF65-F5344CB8AC3E}">
        <p14:creationId xmlns:p14="http://schemas.microsoft.com/office/powerpoint/2010/main" val="3103187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PRAMS?</a:t>
            </a:r>
          </a:p>
        </p:txBody>
      </p:sp>
      <p:sp>
        <p:nvSpPr>
          <p:cNvPr id="3" name="Content Placeholder 2"/>
          <p:cNvSpPr>
            <a:spLocks noGrp="1"/>
          </p:cNvSpPr>
          <p:nvPr>
            <p:ph sz="half" idx="1"/>
          </p:nvPr>
        </p:nvSpPr>
        <p:spPr>
          <a:xfrm>
            <a:off x="457200" y="1600200"/>
            <a:ext cx="8382000" cy="4525963"/>
          </a:xfrm>
        </p:spPr>
        <p:txBody>
          <a:bodyPr>
            <a:normAutofit lnSpcReduction="10000"/>
          </a:bodyPr>
          <a:lstStyle/>
          <a:p>
            <a:r>
              <a:rPr lang="en-US" dirty="0">
                <a:solidFill>
                  <a:schemeClr val="bg1">
                    <a:lumMod val="50000"/>
                  </a:schemeClr>
                </a:solidFill>
              </a:rPr>
              <a:t>CDC funded research project</a:t>
            </a:r>
          </a:p>
          <a:p>
            <a:endParaRPr lang="en-US" dirty="0">
              <a:solidFill>
                <a:schemeClr val="bg1">
                  <a:lumMod val="50000"/>
                </a:schemeClr>
              </a:solidFill>
            </a:endParaRPr>
          </a:p>
          <a:p>
            <a:r>
              <a:rPr lang="en-US" dirty="0">
                <a:solidFill>
                  <a:schemeClr val="bg1">
                    <a:lumMod val="50000"/>
                  </a:schemeClr>
                </a:solidFill>
              </a:rPr>
              <a:t>Recent mothers</a:t>
            </a:r>
          </a:p>
          <a:p>
            <a:endParaRPr lang="en-US" dirty="0">
              <a:solidFill>
                <a:schemeClr val="bg1">
                  <a:lumMod val="50000"/>
                </a:schemeClr>
              </a:solidFill>
            </a:endParaRPr>
          </a:p>
          <a:p>
            <a:r>
              <a:rPr lang="en-US" dirty="0">
                <a:solidFill>
                  <a:schemeClr val="bg1">
                    <a:lumMod val="50000"/>
                  </a:schemeClr>
                </a:solidFill>
              </a:rPr>
              <a:t>Mixed-mode</a:t>
            </a:r>
          </a:p>
          <a:p>
            <a:endParaRPr lang="en-US" dirty="0">
              <a:solidFill>
                <a:schemeClr val="bg1">
                  <a:lumMod val="50000"/>
                </a:schemeClr>
              </a:solidFill>
            </a:endParaRPr>
          </a:p>
          <a:p>
            <a:r>
              <a:rPr lang="en-US" dirty="0">
                <a:solidFill>
                  <a:schemeClr val="bg1">
                    <a:lumMod val="50000"/>
                  </a:schemeClr>
                </a:solidFill>
              </a:rPr>
              <a:t>Weighted</a:t>
            </a:r>
          </a:p>
          <a:p>
            <a:endParaRPr lang="en-US" dirty="0"/>
          </a:p>
          <a:p>
            <a:r>
              <a:rPr lang="en-US" b="1" dirty="0"/>
              <a:t>Surveillance system</a:t>
            </a:r>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pPr>
                <a:defRPr/>
              </a:pPr>
              <a:t>7</a:t>
            </a:fld>
            <a:endParaRPr lang="en-US"/>
          </a:p>
        </p:txBody>
      </p:sp>
      <p:pic>
        <p:nvPicPr>
          <p:cNvPr id="4" name="Picture 3"/>
          <p:cNvPicPr>
            <a:picLocks noChangeAspect="1"/>
          </p:cNvPicPr>
          <p:nvPr/>
        </p:nvPicPr>
        <p:blipFill>
          <a:blip r:embed="rId3">
            <a:grayscl/>
          </a:blip>
          <a:stretch>
            <a:fillRect/>
          </a:stretch>
        </p:blipFill>
        <p:spPr>
          <a:xfrm>
            <a:off x="4105999" y="2339181"/>
            <a:ext cx="4863830" cy="3048000"/>
          </a:xfrm>
          <a:prstGeom prst="rect">
            <a:avLst/>
          </a:prstGeom>
        </p:spPr>
      </p:pic>
    </p:spTree>
    <p:extLst>
      <p:ext uri="{BB962C8B-B14F-4D97-AF65-F5344CB8AC3E}">
        <p14:creationId xmlns:p14="http://schemas.microsoft.com/office/powerpoint/2010/main" val="4167257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Goal of Georgia PRAMS</a:t>
            </a:r>
          </a:p>
        </p:txBody>
      </p:sp>
      <p:sp>
        <p:nvSpPr>
          <p:cNvPr id="3" name="Content Placeholder 2"/>
          <p:cNvSpPr>
            <a:spLocks noGrp="1"/>
          </p:cNvSpPr>
          <p:nvPr>
            <p:ph sz="half" idx="1"/>
          </p:nvPr>
        </p:nvSpPr>
        <p:spPr>
          <a:xfrm>
            <a:off x="381000" y="1469571"/>
            <a:ext cx="8382000" cy="4525963"/>
          </a:xfrm>
        </p:spPr>
        <p:txBody>
          <a:bodyPr/>
          <a:lstStyle/>
          <a:p>
            <a:pPr marL="0" indent="0" algn="ctr">
              <a:buNone/>
            </a:pPr>
            <a:endParaRPr lang="en-US" sz="1600" dirty="0"/>
          </a:p>
          <a:p>
            <a:pPr marL="0" indent="0" algn="ctr">
              <a:buNone/>
            </a:pPr>
            <a:r>
              <a:rPr lang="en-US" dirty="0"/>
              <a:t>Provide data on maternal experiences and behaviors before, during, and after pregnancy as well as early infancy which can be used to improve the health of </a:t>
            </a:r>
            <a:r>
              <a:rPr lang="en-US" sz="3200" b="1" dirty="0"/>
              <a:t>mothers and babies in Georgia</a:t>
            </a:r>
          </a:p>
          <a:p>
            <a:endParaRPr lang="en-US" dirty="0"/>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solidFill>
                  <a:prstClr val="black"/>
                </a:solidFill>
              </a:rPr>
              <a:pPr>
                <a:defRPr/>
              </a:pPr>
              <a:t>8</a:t>
            </a:fld>
            <a:endParaRPr lang="en-US" dirty="0">
              <a:solidFill>
                <a:prstClr val="black"/>
              </a:solidFill>
            </a:endParaRPr>
          </a:p>
        </p:txBody>
      </p:sp>
      <p:pic>
        <p:nvPicPr>
          <p:cNvPr id="4" name="Picture 3"/>
          <p:cNvPicPr>
            <a:picLocks noChangeAspect="1"/>
          </p:cNvPicPr>
          <p:nvPr/>
        </p:nvPicPr>
        <p:blipFill rotWithShape="1">
          <a:blip r:embed="rId3"/>
          <a:srcRect l="6164" r="6164"/>
          <a:stretch/>
        </p:blipFill>
        <p:spPr>
          <a:xfrm>
            <a:off x="2133600" y="3928773"/>
            <a:ext cx="4876800" cy="2315432"/>
          </a:xfrm>
          <a:prstGeom prst="rect">
            <a:avLst/>
          </a:prstGeom>
        </p:spPr>
      </p:pic>
    </p:spTree>
    <p:extLst>
      <p:ext uri="{BB962C8B-B14F-4D97-AF65-F5344CB8AC3E}">
        <p14:creationId xmlns:p14="http://schemas.microsoft.com/office/powerpoint/2010/main" val="845143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143000"/>
            <a:ext cx="4846044" cy="4572000"/>
          </a:xfrm>
        </p:spPr>
        <p:txBody>
          <a:bodyPr>
            <a:normAutofit/>
          </a:bodyPr>
          <a:lstStyle/>
          <a:p>
            <a:pPr marL="0" indent="0">
              <a:buNone/>
            </a:pPr>
            <a:r>
              <a:rPr lang="en-US" dirty="0"/>
              <a:t>Late/No Prenatal Care:    8.8%</a:t>
            </a:r>
          </a:p>
          <a:p>
            <a:pPr marL="0" indent="0">
              <a:buNone/>
            </a:pPr>
            <a:endParaRPr lang="en-US" dirty="0"/>
          </a:p>
          <a:p>
            <a:pPr marL="0" indent="0">
              <a:buNone/>
            </a:pPr>
            <a:r>
              <a:rPr lang="en-US" dirty="0"/>
              <a:t>Tobacco Use:      		  5.2%</a:t>
            </a:r>
          </a:p>
          <a:p>
            <a:pPr marL="0" indent="0">
              <a:buNone/>
            </a:pPr>
            <a:endParaRPr lang="en-US" dirty="0">
              <a:solidFill>
                <a:srgbClr val="C00000"/>
              </a:solidFill>
            </a:endParaRPr>
          </a:p>
          <a:p>
            <a:pPr marL="0" indent="0">
              <a:buNone/>
            </a:pPr>
            <a:r>
              <a:rPr lang="en-US" dirty="0"/>
              <a:t>Preterm:      	  	11.2% </a:t>
            </a:r>
          </a:p>
          <a:p>
            <a:pPr marL="0" indent="0">
              <a:buNone/>
            </a:pPr>
            <a:endParaRPr lang="en-US" dirty="0"/>
          </a:p>
          <a:p>
            <a:pPr marL="0" indent="0">
              <a:buNone/>
            </a:pPr>
            <a:r>
              <a:rPr lang="en-US" dirty="0"/>
              <a:t>Low Birth Weight:      	  9.8% </a:t>
            </a:r>
          </a:p>
        </p:txBody>
      </p:sp>
      <p:sp>
        <p:nvSpPr>
          <p:cNvPr id="5" name="Slide Number Placeholder 4"/>
          <p:cNvSpPr>
            <a:spLocks noGrp="1"/>
          </p:cNvSpPr>
          <p:nvPr>
            <p:ph type="sldNum" sz="quarter" idx="12"/>
          </p:nvPr>
        </p:nvSpPr>
        <p:spPr/>
        <p:txBody>
          <a:bodyPr/>
          <a:lstStyle/>
          <a:p>
            <a:pPr>
              <a:defRPr/>
            </a:pPr>
            <a:fld id="{C5E7A0C4-7B6E-4AA0-B937-25DB1836DB52}" type="slidenum">
              <a:rPr lang="en-US" smtClean="0">
                <a:solidFill>
                  <a:prstClr val="black"/>
                </a:solidFill>
              </a:rPr>
              <a:pPr>
                <a:defRPr/>
              </a:pPr>
              <a:t>9</a:t>
            </a:fld>
            <a:endParaRPr lang="en-US"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7045" y="762000"/>
            <a:ext cx="384075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905000" y="6396334"/>
            <a:ext cx="5265144" cy="307777"/>
          </a:xfrm>
          <a:prstGeom prst="rect">
            <a:avLst/>
          </a:prstGeom>
          <a:noFill/>
        </p:spPr>
        <p:txBody>
          <a:bodyPr wrap="square" rtlCol="0">
            <a:spAutoFit/>
          </a:bodyPr>
          <a:lstStyle/>
          <a:p>
            <a:pPr algn="r" fontAlgn="base">
              <a:spcBef>
                <a:spcPct val="0"/>
              </a:spcBef>
              <a:spcAft>
                <a:spcPct val="0"/>
              </a:spcAft>
            </a:pPr>
            <a:r>
              <a:rPr lang="en-US" sz="1400" dirty="0">
                <a:solidFill>
                  <a:prstClr val="black"/>
                </a:solidFill>
                <a:latin typeface="Arial" charset="0"/>
              </a:rPr>
              <a:t>Source: Birth Certificate Data, 2016; https://oasis.state.ga.us/</a:t>
            </a:r>
          </a:p>
        </p:txBody>
      </p:sp>
    </p:spTree>
    <p:extLst>
      <p:ext uri="{BB962C8B-B14F-4D97-AF65-F5344CB8AC3E}">
        <p14:creationId xmlns:p14="http://schemas.microsoft.com/office/powerpoint/2010/main" val="112299908"/>
      </p:ext>
    </p:extLst>
  </p:cSld>
  <p:clrMapOvr>
    <a:masterClrMapping/>
  </p:clrMapOvr>
</p:sld>
</file>

<file path=ppt/theme/theme1.xml><?xml version="1.0" encoding="utf-8"?>
<a:theme xmlns:a="http://schemas.openxmlformats.org/drawingml/2006/main" name="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7966</TotalTime>
  <Words>1143</Words>
  <Application>Microsoft Office PowerPoint</Application>
  <PresentationFormat>On-screen Show (4:3)</PresentationFormat>
  <Paragraphs>296</Paragraphs>
  <Slides>40</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Segoe UI</vt:lpstr>
      <vt:lpstr>Times New Roman</vt:lpstr>
      <vt:lpstr>Verdana</vt:lpstr>
      <vt:lpstr>template USE ME 2</vt:lpstr>
      <vt:lpstr>PowerPoint Presentation</vt:lpstr>
      <vt:lpstr>PRAMS Overview</vt:lpstr>
      <vt:lpstr>What is PRAMS?</vt:lpstr>
      <vt:lpstr>What is PRAMS?</vt:lpstr>
      <vt:lpstr>What is PRAMS?</vt:lpstr>
      <vt:lpstr>What is PRAMS?</vt:lpstr>
      <vt:lpstr>What is PRAMS?</vt:lpstr>
      <vt:lpstr>Goal of Georgia PRAMS</vt:lpstr>
      <vt:lpstr>PowerPoint Presentation</vt:lpstr>
      <vt:lpstr>PRAMS Provides Context</vt:lpstr>
      <vt:lpstr>PRAMS sampling &amp; Survey implementation</vt:lpstr>
      <vt:lpstr>Sampling</vt:lpstr>
      <vt:lpstr>Sampling</vt:lpstr>
      <vt:lpstr>Sampling</vt:lpstr>
      <vt:lpstr>Sampling</vt:lpstr>
      <vt:lpstr>Survey Implementation</vt:lpstr>
      <vt:lpstr>Survey Implementation</vt:lpstr>
      <vt:lpstr>Survey Implementation</vt:lpstr>
      <vt:lpstr>Survey Implementation</vt:lpstr>
      <vt:lpstr>Survey Implementation</vt:lpstr>
      <vt:lpstr>Survey Implementation</vt:lpstr>
      <vt:lpstr>Survey Implementation</vt:lpstr>
      <vt:lpstr>We Have Data. Now What?</vt:lpstr>
      <vt:lpstr>Data Spotlight – Breastfeeding</vt:lpstr>
      <vt:lpstr>Importance of Breastfeeding</vt:lpstr>
      <vt:lpstr>Recommendations</vt:lpstr>
      <vt:lpstr>Breastfeeding Behavior by WIC Status, Georgia PRAMS, 2012-2014</vt:lpstr>
      <vt:lpstr>Reasons for Never Breastfeeding by WIC Status, Georgia PRAMS, 2012-2014</vt:lpstr>
      <vt:lpstr>Reasons for Breastfeeding Cessation by WIC Status, Georgia PRAMS, 2012-2014</vt:lpstr>
      <vt:lpstr>Feedback from Georgia Moms</vt:lpstr>
      <vt:lpstr>PRAMS Data to Action</vt:lpstr>
      <vt:lpstr>Georgia PRAMS Data to Action</vt:lpstr>
      <vt:lpstr>How Can We Encourage WIC Breastfeeding Moms?</vt:lpstr>
      <vt:lpstr>How Can We Encourage WIC Breastfeeding Moms?</vt:lpstr>
      <vt:lpstr>How Can We Encourage WIC Breastfeeding Moms?</vt:lpstr>
      <vt:lpstr>PowerPoint Presentation</vt:lpstr>
      <vt:lpstr>Data Dissemination</vt:lpstr>
      <vt:lpstr>PRAMS Data Dissemination</vt:lpstr>
      <vt:lpstr>THANK YOU</vt:lpstr>
      <vt:lpstr>Questions?</vt:lpstr>
    </vt:vector>
  </TitlesOfParts>
  <Company>Georgia Department of Public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Florence Kanu</dc:creator>
  <cp:lastModifiedBy>Bostick, Jehan</cp:lastModifiedBy>
  <cp:revision>213</cp:revision>
  <dcterms:created xsi:type="dcterms:W3CDTF">2016-01-28T14:12:18Z</dcterms:created>
  <dcterms:modified xsi:type="dcterms:W3CDTF">2017-10-03T20:47:49Z</dcterms:modified>
</cp:coreProperties>
</file>