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514" y="1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130390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57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200151"/>
            <a:ext cx="755468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3305176"/>
            <a:ext cx="735171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180035"/>
            <a:ext cx="735171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3885" y="900113"/>
            <a:ext cx="3842657" cy="3541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6543" y="900113"/>
            <a:ext cx="3831771" cy="3541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6541" y="1151335"/>
            <a:ext cx="416922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542" y="1631156"/>
            <a:ext cx="398417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3629" y="1151335"/>
            <a:ext cx="406037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3629" y="1631156"/>
            <a:ext cx="360317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AD7C-41F3-BC46-9D74-313CBE7DC3F1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0F63-C732-AA49-9D68-9172EA931F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BG1_16x9new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pic>
        <p:nvPicPr>
          <p:cNvPr id="9" name="Picture 8" descr="PowerpointBG3_16x9new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immunization/monitoring_surveillance/burden/vpd/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minghamheartstudy.org/about-fhs/research-milestones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minghamheartstudy.org/about-fhs/research-milestones.ph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eshealthstudy.org/sites/default/files/pdfs/table%20v2.pdf" TargetMode="External"/><Relationship Id="rId2" Type="http://schemas.openxmlformats.org/officeDocument/2006/relationships/hyperlink" Target="http://www.nurseshealthstud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research/we-conduct-cancer-research/epidemiology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ph.georgia.gov/cancer-prevention-and-control" TargetMode="External"/><Relationship Id="rId7" Type="http://schemas.openxmlformats.org/officeDocument/2006/relationships/hyperlink" Target="https://dph.georgia.gov/ready-quit" TargetMode="External"/><Relationship Id="rId2" Type="http://schemas.openxmlformats.org/officeDocument/2006/relationships/hyperlink" Target="http://dph.georgia.gov/Asth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h.georgia.gov/tobacco" TargetMode="External"/><Relationship Id="rId5" Type="http://schemas.openxmlformats.org/officeDocument/2006/relationships/hyperlink" Target="https://dph.georgia.gov/heart-disease-prevention" TargetMode="External"/><Relationship Id="rId4" Type="http://schemas.openxmlformats.org/officeDocument/2006/relationships/hyperlink" Target="https://dph.georgia.gov/georgia-hypertension-management-and-outreach-hmo-program-service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6" y="1251857"/>
            <a:ext cx="7772400" cy="1764167"/>
          </a:xfrm>
        </p:spPr>
        <p:txBody>
          <a:bodyPr>
            <a:normAutofit fontScale="90000"/>
          </a:bodyPr>
          <a:lstStyle/>
          <a:p>
            <a:r>
              <a:rPr lang="en-US" dirty="0"/>
              <a:t>Epidemiology and Surveillance in Chronic Disease Prevention and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486" y="3299053"/>
            <a:ext cx="6400800" cy="13144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Ping Johnson, PhD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Department of Health Promotion and Physical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surveillance</a:t>
            </a:r>
          </a:p>
          <a:p>
            <a:pPr marL="74295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 observation of individuals exposed to a communicable disease</a:t>
            </a:r>
          </a:p>
          <a:p>
            <a:pPr marL="1200150" lvl="3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 early cases</a:t>
            </a:r>
          </a:p>
          <a:p>
            <a:pPr marL="1200150" lvl="3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Prompt isolation and control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health surveillance</a:t>
            </a:r>
          </a:p>
          <a:p>
            <a:pPr marL="74295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Systematic ongoing collection, analysis, interpretation, and dissemination of health data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outbreaks: early warning =&gt; public health emergencies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 prevention and control measures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2114" y="46465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200" i="1" dirty="0" smtClean="0"/>
              <a:t>Merrill, R. M. 2017. Introduction to Epidemiology (7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Ed.) Sudbury, MA: Jones and Bartlett Publishers.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50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 Surveillance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Monitoring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Identify sudden changes in occurrence</a:t>
            </a:r>
          </a:p>
          <a:p>
            <a:pPr lvl="1"/>
            <a:r>
              <a:rPr lang="en-US" dirty="0">
                <a:cs typeface="Arial" pitchFamily="34" charset="0"/>
              </a:rPr>
              <a:t>Follow long-term trends and patterns</a:t>
            </a:r>
          </a:p>
          <a:p>
            <a:pPr lvl="1"/>
            <a:r>
              <a:rPr lang="en-US" dirty="0">
                <a:cs typeface="Arial" pitchFamily="34" charset="0"/>
              </a:rPr>
              <a:t>Identify changes in risk factors</a:t>
            </a:r>
          </a:p>
          <a:p>
            <a:pPr lvl="1"/>
            <a:r>
              <a:rPr lang="en-US" dirty="0"/>
              <a:t>Document program impact, progress</a:t>
            </a:r>
          </a:p>
          <a:p>
            <a:pPr lvl="1"/>
            <a:r>
              <a:rPr lang="en-US" dirty="0"/>
              <a:t>Help identify</a:t>
            </a:r>
          </a:p>
          <a:p>
            <a:pPr lvl="2"/>
            <a:r>
              <a:rPr lang="en-US" dirty="0"/>
              <a:t>Whether a</a:t>
            </a:r>
            <a:r>
              <a:rPr lang="en-US" dirty="0">
                <a:cs typeface="Arial" pitchFamily="34" charset="0"/>
              </a:rPr>
              <a:t> health problem exists</a:t>
            </a:r>
          </a:p>
          <a:p>
            <a:pPr lvl="2"/>
            <a:r>
              <a:rPr lang="en-US" dirty="0"/>
              <a:t>Whether t</a:t>
            </a:r>
            <a:r>
              <a:rPr lang="en-US" dirty="0">
                <a:cs typeface="Arial" pitchFamily="34" charset="0"/>
              </a:rPr>
              <a:t>he problem is getting worse</a:t>
            </a:r>
          </a:p>
          <a:p>
            <a:pPr lvl="1"/>
            <a:r>
              <a:rPr lang="en-US" dirty="0">
                <a:cs typeface="Arial" pitchFamily="34" charset="0"/>
              </a:rPr>
              <a:t>Help set priorities</a:t>
            </a:r>
          </a:p>
          <a:p>
            <a:pPr lvl="1"/>
            <a:r>
              <a:rPr lang="en-US" dirty="0"/>
              <a:t>Help develop public health policy and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 Surveillance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063229"/>
            <a:ext cx="7554686" cy="3531394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An </a:t>
            </a:r>
            <a:r>
              <a:rPr lang="en-US" sz="2400" i="1" dirty="0">
                <a:hlinkClick r:id="rId2"/>
              </a:rPr>
              <a:t>effective surveillance</a:t>
            </a:r>
            <a:r>
              <a:rPr lang="en-US" sz="2400" dirty="0">
                <a:hlinkClick r:id="rId2"/>
              </a:rPr>
              <a:t> system has the following functions</a:t>
            </a:r>
            <a:r>
              <a:rPr lang="en-US" sz="2400" dirty="0" smtClean="0">
                <a:hlinkClick r:id="rId2"/>
              </a:rPr>
              <a:t>:</a:t>
            </a:r>
            <a:endParaRPr lang="en-US" sz="2400" dirty="0" smtClean="0"/>
          </a:p>
          <a:p>
            <a:pPr lvl="1"/>
            <a:r>
              <a:rPr lang="en-US" sz="2000" dirty="0"/>
              <a:t>detection and notification of health events</a:t>
            </a:r>
          </a:p>
          <a:p>
            <a:pPr lvl="1"/>
            <a:r>
              <a:rPr lang="en-US" sz="2000" dirty="0"/>
              <a:t>collection and consolidation of pertinent data</a:t>
            </a:r>
          </a:p>
          <a:p>
            <a:pPr lvl="1"/>
            <a:r>
              <a:rPr lang="en-US" sz="2000" dirty="0"/>
              <a:t>investigation and confirmation (epidemiological, clinical and/or laboratory) of cases or outbreaks</a:t>
            </a:r>
          </a:p>
          <a:p>
            <a:pPr lvl="1"/>
            <a:r>
              <a:rPr lang="en-US" sz="2000" dirty="0"/>
              <a:t>routine analysis and creation of reports</a:t>
            </a:r>
          </a:p>
          <a:p>
            <a:pPr lvl="1"/>
            <a:r>
              <a:rPr lang="en-US" sz="2000" dirty="0"/>
              <a:t>feedback of information to those providing the data</a:t>
            </a:r>
          </a:p>
          <a:p>
            <a:pPr lvl="1"/>
            <a:r>
              <a:rPr lang="en-US" sz="2000" dirty="0"/>
              <a:t>feed-forward (i.e. the forwarding of data to more central levels)</a:t>
            </a:r>
          </a:p>
          <a:p>
            <a:pPr lvl="1"/>
            <a:r>
              <a:rPr lang="en-US" sz="2000" dirty="0"/>
              <a:t>reporting data to the next administrative </a:t>
            </a:r>
            <a:r>
              <a:rPr lang="en-US" sz="2000" dirty="0" smtClean="0"/>
              <a:t>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2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</a:t>
            </a:r>
            <a:r>
              <a:rPr lang="en-US" dirty="0" smtClean="0"/>
              <a:t>Health </a:t>
            </a:r>
            <a:r>
              <a:rPr lang="en-US" dirty="0"/>
              <a:t>Surveillance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114" y="4801767"/>
            <a:ext cx="5671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http://www.who.int/immunization/monitoring_surveillance/burden/vpd/en/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1634"/>
            <a:ext cx="6058031" cy="3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Health Surveillance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Evaluation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Health programs may be aimed at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Increasing vaccination levels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Reducing smoking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Increasing fruit and vegetable consumption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Increasing physical activity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Decreasing obesity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screening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14" y="46465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200" i="1" dirty="0" smtClean="0"/>
              <a:t>Merrill, R. M. 2017. Introduction to Epidemiology (7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Ed.) Sudbury, MA: Jones and Bartlett Publishers.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09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Vaccine Preventable Disease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cs typeface="Arial" pitchFamily="34" charset="0"/>
              </a:rPr>
              <a:t>State public health officials monitor vaccine preventable disease rates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cs typeface="Arial" pitchFamily="34" charset="0"/>
              </a:rPr>
              <a:t>May signal that the vaccination program is not reaching specific at-risk populations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cs typeface="Arial" pitchFamily="34" charset="0"/>
              </a:rPr>
              <a:t>Monitoring rates by racial/ethnic groups 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cs typeface="Arial" pitchFamily="34" charset="0"/>
              </a:rPr>
              <a:t>E.g.: increasing rate exists among a given minority group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cs typeface="Arial" pitchFamily="34" charset="0"/>
              </a:rPr>
              <a:t>Do barriers exist related to culture, language, and access to care?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cs typeface="Arial" pitchFamily="34" charset="0"/>
              </a:rPr>
              <a:t>The vaccination program should then be altered to address these barriers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114" y="46465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200" i="1" dirty="0" smtClean="0"/>
              <a:t>Merrill, R. M. 2017. Introduction to Epidemiology (7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Ed.) Sudbury, MA: Jones and Bartlett Publishers.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53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set objectives of surveillance, 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What is the </a:t>
            </a:r>
            <a:r>
              <a:rPr lang="en-US" b="1" dirty="0"/>
              <a:t>health-related event</a:t>
            </a:r>
            <a:r>
              <a:rPr lang="en-US" dirty="0"/>
              <a:t> under surveillance? What is its </a:t>
            </a:r>
            <a:r>
              <a:rPr lang="en-US" b="1" dirty="0"/>
              <a:t>case definition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What is the </a:t>
            </a:r>
            <a:r>
              <a:rPr lang="en-US" b="1" dirty="0"/>
              <a:t>purpose</a:t>
            </a:r>
            <a:r>
              <a:rPr lang="en-US" dirty="0"/>
              <a:t> and what are the </a:t>
            </a:r>
            <a:r>
              <a:rPr lang="en-US" b="1" dirty="0"/>
              <a:t>objectives</a:t>
            </a:r>
            <a:r>
              <a:rPr lang="en-US" dirty="0"/>
              <a:t> of surveillance?</a:t>
            </a:r>
          </a:p>
          <a:p>
            <a:pPr lvl="0"/>
            <a:r>
              <a:rPr lang="en-US" dirty="0"/>
              <a:t>What are the </a:t>
            </a:r>
            <a:r>
              <a:rPr lang="en-US" b="1" dirty="0"/>
              <a:t>planned uses</a:t>
            </a:r>
            <a:r>
              <a:rPr lang="en-US" dirty="0"/>
              <a:t> of the surveillance data?</a:t>
            </a:r>
          </a:p>
          <a:p>
            <a:pPr lvl="0"/>
            <a:r>
              <a:rPr lang="en-US" dirty="0"/>
              <a:t>What is the </a:t>
            </a:r>
            <a:r>
              <a:rPr lang="en-US" b="1" dirty="0"/>
              <a:t>legal authority</a:t>
            </a:r>
            <a:r>
              <a:rPr lang="en-US" dirty="0"/>
              <a:t> for any data collection?</a:t>
            </a:r>
          </a:p>
          <a:p>
            <a:pPr lvl="0"/>
            <a:r>
              <a:rPr lang="en-US" dirty="0"/>
              <a:t>Where is the </a:t>
            </a:r>
            <a:r>
              <a:rPr lang="en-US" b="1" dirty="0"/>
              <a:t>organizational home</a:t>
            </a:r>
            <a:r>
              <a:rPr lang="en-US" dirty="0"/>
              <a:t> of the surveillance?</a:t>
            </a:r>
          </a:p>
          <a:p>
            <a:pPr lvl="0"/>
            <a:r>
              <a:rPr lang="en-US" dirty="0"/>
              <a:t>Is the system </a:t>
            </a:r>
            <a:r>
              <a:rPr lang="en-US" b="1" dirty="0"/>
              <a:t>integrated</a:t>
            </a:r>
            <a:r>
              <a:rPr lang="en-US" dirty="0"/>
              <a:t> with other surveillance and health information systems?</a:t>
            </a:r>
          </a:p>
          <a:p>
            <a:pPr lvl="0"/>
            <a:r>
              <a:rPr lang="en-US" dirty="0"/>
              <a:t>What is the </a:t>
            </a:r>
            <a:r>
              <a:rPr lang="en-US" b="1" dirty="0"/>
              <a:t>population</a:t>
            </a:r>
            <a:r>
              <a:rPr lang="en-US" dirty="0"/>
              <a:t> under surveillance?</a:t>
            </a:r>
          </a:p>
        </p:txBody>
      </p:sp>
    </p:spTree>
    <p:extLst>
      <p:ext uri="{BB962C8B-B14F-4D97-AF65-F5344CB8AC3E}">
        <p14:creationId xmlns:p14="http://schemas.microsoft.com/office/powerpoint/2010/main" val="8897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the </a:t>
            </a:r>
            <a:r>
              <a:rPr lang="en-US" b="1" dirty="0"/>
              <a:t>frequency</a:t>
            </a:r>
            <a:r>
              <a:rPr lang="en-US" dirty="0"/>
              <a:t> of data collection (weekly, monthly, annually)?</a:t>
            </a:r>
          </a:p>
          <a:p>
            <a:pPr lvl="0"/>
            <a:r>
              <a:rPr lang="en-US" dirty="0"/>
              <a:t>What </a:t>
            </a:r>
            <a:r>
              <a:rPr lang="en-US" b="1" dirty="0"/>
              <a:t>data</a:t>
            </a:r>
            <a:r>
              <a:rPr lang="en-US" dirty="0"/>
              <a:t> are collected and </a:t>
            </a:r>
            <a:r>
              <a:rPr lang="en-US" b="1" dirty="0"/>
              <a:t>how</a:t>
            </a:r>
            <a:r>
              <a:rPr lang="en-US" dirty="0"/>
              <a:t>? Would a </a:t>
            </a:r>
            <a:r>
              <a:rPr lang="en-US" b="1" dirty="0"/>
              <a:t>sentinel</a:t>
            </a:r>
            <a:r>
              <a:rPr lang="en-US" dirty="0"/>
              <a:t> approach or </a:t>
            </a:r>
            <a:r>
              <a:rPr lang="en-US" b="1" dirty="0"/>
              <a:t>sampling</a:t>
            </a:r>
            <a:r>
              <a:rPr lang="en-US" dirty="0"/>
              <a:t> be more effective?</a:t>
            </a:r>
          </a:p>
          <a:p>
            <a:pPr lvl="0"/>
            <a:r>
              <a:rPr lang="en-US" dirty="0"/>
              <a:t>What are the </a:t>
            </a:r>
            <a:r>
              <a:rPr lang="en-US" b="1" dirty="0"/>
              <a:t>data sources</a:t>
            </a:r>
            <a:r>
              <a:rPr lang="en-US" dirty="0"/>
              <a:t>? What </a:t>
            </a:r>
            <a:r>
              <a:rPr lang="en-US" b="1" dirty="0"/>
              <a:t>approach</a:t>
            </a:r>
            <a:r>
              <a:rPr lang="en-US" dirty="0"/>
              <a:t> is used to obtain data?</a:t>
            </a:r>
          </a:p>
          <a:p>
            <a:pPr lvl="0"/>
            <a:r>
              <a:rPr lang="en-US" dirty="0"/>
              <a:t>During what </a:t>
            </a:r>
            <a:r>
              <a:rPr lang="en-US" b="1" dirty="0"/>
              <a:t>period</a:t>
            </a:r>
            <a:r>
              <a:rPr lang="en-US" dirty="0"/>
              <a:t> should surveillance be conducted? Does it need to be continuous, or can it be intermittent or short-term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How are the data </a:t>
            </a:r>
            <a:r>
              <a:rPr lang="en-US" b="1" dirty="0"/>
              <a:t>processed</a:t>
            </a:r>
            <a:r>
              <a:rPr lang="en-US" dirty="0"/>
              <a:t> and </a:t>
            </a:r>
            <a:r>
              <a:rPr lang="en-US" b="1" dirty="0"/>
              <a:t>managed</a:t>
            </a:r>
            <a:r>
              <a:rPr lang="en-US" dirty="0"/>
              <a:t>? How are they routed, transferred, stored? Does the system comply with applicable standards for data formats and coding schemes? How is </a:t>
            </a:r>
            <a:r>
              <a:rPr lang="en-US" b="1" dirty="0"/>
              <a:t>confidentiality</a:t>
            </a:r>
            <a:r>
              <a:rPr lang="en-US" dirty="0"/>
              <a:t> maintained?</a:t>
            </a:r>
          </a:p>
          <a:p>
            <a:pPr lvl="0"/>
            <a:r>
              <a:rPr lang="en-US" dirty="0"/>
              <a:t>How are the data </a:t>
            </a:r>
            <a:r>
              <a:rPr lang="en-US" b="1" dirty="0"/>
              <a:t>analyzed</a:t>
            </a:r>
            <a:r>
              <a:rPr lang="en-US" dirty="0"/>
              <a:t>? By whom? How often? How thoroughly?</a:t>
            </a:r>
          </a:p>
          <a:p>
            <a:r>
              <a:rPr lang="en-US" dirty="0"/>
              <a:t>How is the information </a:t>
            </a:r>
            <a:r>
              <a:rPr lang="en-US" b="1" dirty="0"/>
              <a:t>disseminated</a:t>
            </a:r>
            <a:r>
              <a:rPr lang="en-US" dirty="0"/>
              <a:t>? How often are reports distributed? To whom? Does it get to all those who need to know, including the medical and public health communities and policymakers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2114" y="4744682"/>
            <a:ext cx="629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https://www.cdc.gov/OPHSS/CSELS/DSEPD/SS1978/Lesson5/Section2.html#_</a:t>
            </a:r>
            <a:r>
              <a:rPr lang="en-US" sz="1400" dirty="0" smtClean="0"/>
              <a:t>edn10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end of the presentation, the participant will be able to:</a:t>
            </a:r>
          </a:p>
          <a:p>
            <a:pPr lvl="1"/>
            <a:r>
              <a:rPr lang="en-US" dirty="0"/>
              <a:t>Describe the common tasks and role of epidemiology in chronic disease prevention and control</a:t>
            </a:r>
          </a:p>
          <a:p>
            <a:pPr lvl="1"/>
            <a:r>
              <a:rPr lang="en-US" dirty="0"/>
              <a:t>Discuss the functions of surveillance in chronic disease control and prevention</a:t>
            </a:r>
          </a:p>
          <a:p>
            <a:pPr lvl="1"/>
            <a:r>
              <a:rPr lang="en-US" b="1" dirty="0"/>
              <a:t>Identify the multiple risk factors associated with common chronic diseases</a:t>
            </a:r>
          </a:p>
          <a:p>
            <a:pPr lvl="1"/>
            <a:r>
              <a:rPr lang="en-US" dirty="0"/>
              <a:t>Compare and contrast the foci and activities of the three levels of prevention in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5740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1200151"/>
            <a:ext cx="7532914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By the end of the presentation, the participant will be able to:</a:t>
            </a:r>
          </a:p>
          <a:p>
            <a:pPr lvl="1"/>
            <a:r>
              <a:rPr lang="en-US" b="1" dirty="0"/>
              <a:t>Describe the common tasks and role of epidemiology in chronic disease prevention and control</a:t>
            </a:r>
          </a:p>
          <a:p>
            <a:pPr lvl="1"/>
            <a:r>
              <a:rPr lang="en-US" dirty="0"/>
              <a:t>Discuss the functions of surveillance in chronic disease control and prevention</a:t>
            </a:r>
          </a:p>
          <a:p>
            <a:pPr lvl="1"/>
            <a:r>
              <a:rPr lang="en-US" dirty="0"/>
              <a:t>Identify the multiple risk factors associated with common chronic diseases</a:t>
            </a:r>
          </a:p>
          <a:p>
            <a:pPr lvl="1"/>
            <a:r>
              <a:rPr lang="en-US" dirty="0"/>
              <a:t>Compare and contrast the foci and activities of the three levels of prevention in 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Epidemiology Triangle for Infectious Disease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111790"/>
            <a:ext cx="6640285" cy="32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438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Advanced epidemiology triangle for chronic diseases and behavioral disorders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1" y="904254"/>
            <a:ext cx="5606143" cy="36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07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/>
              <a:t>Environment and </a:t>
            </a:r>
            <a:r>
              <a:rPr lang="en-US" sz="2400" dirty="0" smtClean="0"/>
              <a:t>Chronic </a:t>
            </a:r>
            <a:r>
              <a:rPr lang="en-US" sz="2400" dirty="0"/>
              <a:t>Health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200151"/>
            <a:ext cx="5094515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aggregate of external conditions and influences affecting the health status of people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1" y="66828"/>
            <a:ext cx="2797629" cy="50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08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Stresses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200151"/>
            <a:ext cx="4582888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Excessive heat, cold, and noise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Radiation (electromagnetic, ultrasound, microwave, x-irradiation)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Vehicular collisions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Workplace injuries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Climate change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Ozone depletion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Housing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885143"/>
            <a:ext cx="3341915" cy="425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8854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 </a:t>
            </a:r>
            <a:r>
              <a:rPr lang="en-US" dirty="0" smtClean="0"/>
              <a:t>and </a:t>
            </a:r>
            <a:r>
              <a:rPr lang="en-US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200151"/>
            <a:ext cx="484493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Several chemicals in the environment are capable of causing chronic disease and adverse health conditions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Drugs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Acids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Alkali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Heavy metals (e.g., lead)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Poisons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Some enzymes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44" y="903516"/>
            <a:ext cx="3123442" cy="40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39199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 Agents and Health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785" y="894649"/>
            <a:ext cx="4582901" cy="423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82838" y="1063229"/>
            <a:ext cx="553998" cy="33128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i="1" dirty="0"/>
              <a:t>Merrill, R. M. 2017. Introduction to Epidemiology (7</a:t>
            </a:r>
            <a:r>
              <a:rPr lang="en-US" sz="1200" i="1" baseline="30000" dirty="0"/>
              <a:t>th</a:t>
            </a:r>
            <a:r>
              <a:rPr lang="en-US" sz="1200" i="1" dirty="0"/>
              <a:t> Ed.) Sudbury, MA: Jones and Bartlett Publishers</a:t>
            </a:r>
            <a:r>
              <a:rPr lang="en-US" sz="1200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847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Environment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cs typeface="Arial" pitchFamily="34" charset="0"/>
              </a:rPr>
              <a:t>War – Mental and physical disabilities</a:t>
            </a:r>
          </a:p>
          <a:p>
            <a:r>
              <a:rPr lang="en-US" dirty="0">
                <a:cs typeface="Arial" pitchFamily="34" charset="0"/>
              </a:rPr>
              <a:t>Families and households – Dietary behaviors </a:t>
            </a:r>
          </a:p>
          <a:p>
            <a:r>
              <a:rPr lang="en-US" dirty="0">
                <a:cs typeface="Arial" pitchFamily="34" charset="0"/>
              </a:rPr>
              <a:t>Social networks and social supports – foster the ability to deal with and survive chronic health problems</a:t>
            </a:r>
          </a:p>
          <a:p>
            <a:r>
              <a:rPr lang="en-US" dirty="0">
                <a:cs typeface="Arial" pitchFamily="34" charset="0"/>
              </a:rPr>
              <a:t>Neighborhoods and communities – may include environments that facilitate physical activity (e.g., parks and recreational centers, bike paths, and safe walking areas), which in turn reduces the risk of certain chronic conditions</a:t>
            </a:r>
          </a:p>
          <a:p>
            <a:r>
              <a:rPr lang="en-US" dirty="0">
                <a:cs typeface="Arial" pitchFamily="34" charset="0"/>
              </a:rPr>
              <a:t>Public health policy (e.g., no smoking in public places) – may reduce exposure to individuals of risk factors for certain chronic </a:t>
            </a:r>
            <a:r>
              <a:rPr lang="en-US" dirty="0" smtClean="0">
                <a:cs typeface="Arial" pitchFamily="34" charset="0"/>
              </a:rPr>
              <a:t>diseases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0761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and Chronic Health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982437"/>
            <a:ext cx="7554686" cy="3394472"/>
          </a:xfrm>
        </p:spPr>
        <p:txBody>
          <a:bodyPr/>
          <a:lstStyle/>
          <a:p>
            <a:r>
              <a:rPr lang="en-CA" sz="2800" dirty="0">
                <a:latin typeface="Arial" pitchFamily="34" charset="0"/>
                <a:cs typeface="Arial" pitchFamily="34" charset="0"/>
              </a:rPr>
              <a:t>Many of the diseases and conditions today are influenced by lifestyles of modern populations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7942" y="2328862"/>
            <a:ext cx="4800600" cy="281463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Career pressures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Sedentary lifestyles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High density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population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living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Poor diet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Crime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Drugs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39215" y="2405062"/>
            <a:ext cx="4495800" cy="2662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Gangs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Poverty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Pollution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Fear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Stress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Economic struggles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846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Multifactorial etiology in chronic disease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cs typeface="Arial" pitchFamily="34" charset="0"/>
              </a:rPr>
              <a:t>Prevention and control of noninfectious diseases and conditions is often much more complicated than that of infectious diseases </a:t>
            </a:r>
          </a:p>
          <a:p>
            <a:pPr lvl="1"/>
            <a:r>
              <a:rPr lang="en-US" dirty="0">
                <a:cs typeface="Arial" pitchFamily="34" charset="0"/>
              </a:rPr>
              <a:t>The interaction between behavior, environment, genetic, and social risk factors often make prevention efforts complex and sometimes infeasible</a:t>
            </a:r>
          </a:p>
          <a:p>
            <a:pPr lvl="1"/>
            <a:r>
              <a:rPr lang="en-US" dirty="0">
                <a:cs typeface="Arial" pitchFamily="34" charset="0"/>
              </a:rPr>
              <a:t>Prevention programs need to be specifically tailored to given societies and cultures</a:t>
            </a:r>
          </a:p>
          <a:p>
            <a:pPr lvl="1"/>
            <a:r>
              <a:rPr lang="en-US" dirty="0">
                <a:cs typeface="Arial" pitchFamily="34" charset="0"/>
              </a:rPr>
              <a:t>Despite the complexities of primary prevention, it provides the greatest potential for minimizing public suffering and health-care costs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3950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end of the presentation, the participant will be able to:</a:t>
            </a:r>
          </a:p>
          <a:p>
            <a:pPr lvl="1"/>
            <a:r>
              <a:rPr lang="en-US" dirty="0"/>
              <a:t>Describe the common tasks and role of epidemiology in chronic disease prevention and control</a:t>
            </a:r>
          </a:p>
          <a:p>
            <a:pPr lvl="1"/>
            <a:r>
              <a:rPr lang="en-US" dirty="0"/>
              <a:t>Discuss the functions of surveillance in chronic disease control and prevention</a:t>
            </a:r>
          </a:p>
          <a:p>
            <a:pPr lvl="1"/>
            <a:r>
              <a:rPr lang="en-US" dirty="0"/>
              <a:t>Identify the multiple risk factors associated with common chronic diseases</a:t>
            </a:r>
          </a:p>
          <a:p>
            <a:pPr lvl="1"/>
            <a:r>
              <a:rPr lang="en-US" b="1" dirty="0"/>
              <a:t>Compare and contrast the foci and activities of the three levels of prevention in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58375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6" y="1200151"/>
            <a:ext cx="7587343" cy="3394472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>
                <a:cs typeface="Arial" pitchFamily="34" charset="0"/>
              </a:rPr>
              <a:t>Epidemiology </a:t>
            </a:r>
          </a:p>
          <a:p>
            <a:pPr lvl="1"/>
            <a:r>
              <a:rPr lang="en-US" sz="5100" dirty="0">
                <a:cs typeface="Arial" pitchFamily="34" charset="0"/>
              </a:rPr>
              <a:t>Study the distribution and determinants of health problems </a:t>
            </a:r>
          </a:p>
          <a:p>
            <a:pPr lvl="1"/>
            <a:r>
              <a:rPr lang="en-US" sz="5100" dirty="0">
                <a:cs typeface="Arial" pitchFamily="34" charset="0"/>
              </a:rPr>
              <a:t>Apply the study results to prevention and control of health problems</a:t>
            </a:r>
          </a:p>
          <a:p>
            <a:pPr lvl="2"/>
            <a:r>
              <a:rPr lang="en-US" sz="3800" dirty="0">
                <a:cs typeface="Arial" pitchFamily="34" charset="0"/>
              </a:rPr>
              <a:t>Distribution</a:t>
            </a:r>
          </a:p>
          <a:p>
            <a:pPr lvl="3"/>
            <a:r>
              <a:rPr lang="en-US" sz="3800" dirty="0">
                <a:cs typeface="Arial" pitchFamily="34" charset="0"/>
              </a:rPr>
              <a:t>Study of frequency and pattern of health events in the population</a:t>
            </a:r>
          </a:p>
          <a:p>
            <a:pPr lvl="3"/>
            <a:r>
              <a:rPr lang="en-US" sz="3800" dirty="0">
                <a:cs typeface="Arial" pitchFamily="34" charset="0"/>
              </a:rPr>
              <a:t>Frequency – number, and number in relation to the population</a:t>
            </a:r>
          </a:p>
          <a:p>
            <a:pPr lvl="3"/>
            <a:r>
              <a:rPr lang="en-US" sz="3800" dirty="0">
                <a:cs typeface="Arial" pitchFamily="34" charset="0"/>
              </a:rPr>
              <a:t>Pattern – the health-related state or event by person, place, and time characteristics</a:t>
            </a:r>
          </a:p>
          <a:p>
            <a:pPr lvl="2"/>
            <a:r>
              <a:rPr lang="en-US" sz="3800" dirty="0">
                <a:cs typeface="Arial" pitchFamily="34" charset="0"/>
              </a:rPr>
              <a:t>Determinants</a:t>
            </a:r>
          </a:p>
          <a:p>
            <a:pPr lvl="3"/>
            <a:r>
              <a:rPr lang="en-US" sz="3800" dirty="0">
                <a:cs typeface="Arial" pitchFamily="34" charset="0"/>
              </a:rPr>
              <a:t>Search for causes and other factors of health-related states or events</a:t>
            </a:r>
          </a:p>
          <a:p>
            <a:pPr lvl="1"/>
            <a:r>
              <a:rPr lang="en-US" sz="5100" dirty="0"/>
              <a:t>Base on systematic and objective approach to data collection, analysis, and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Levels of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figure_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>
            <a:fillRect/>
          </a:stretch>
        </p:blipFill>
        <p:spPr>
          <a:xfrm>
            <a:off x="1600201" y="923372"/>
            <a:ext cx="4103914" cy="4137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93348" y="923372"/>
            <a:ext cx="923330" cy="34635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i="1" dirty="0"/>
              <a:t>McKenzie, J.F., </a:t>
            </a:r>
            <a:r>
              <a:rPr lang="en-US" sz="1200" i="1" dirty="0" err="1"/>
              <a:t>Neiger</a:t>
            </a:r>
            <a:r>
              <a:rPr lang="en-US" sz="1200" i="1" dirty="0"/>
              <a:t>, B.L., Thackeray, R. (</a:t>
            </a:r>
            <a:r>
              <a:rPr lang="en-US" sz="1200" i="1" dirty="0" smtClean="0"/>
              <a:t>2012) (6th </a:t>
            </a:r>
            <a:r>
              <a:rPr lang="en-US" sz="1200" i="1" dirty="0" err="1"/>
              <a:t>ed</a:t>
            </a:r>
            <a:r>
              <a:rPr lang="en-US" sz="1200" i="1" dirty="0"/>
              <a:t>) Planning, Implementing, and Evaluating Health Promotion Programs: A Primer. San Francisco, CA: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249041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Active Primary Prevention </a:t>
            </a:r>
            <a:endParaRPr lang="en-US" sz="2800" dirty="0"/>
          </a:p>
          <a:p>
            <a:pPr lvl="1"/>
            <a:r>
              <a:rPr lang="en-US" sz="2400" dirty="0">
                <a:cs typeface="Arial" pitchFamily="34" charset="0"/>
              </a:rPr>
              <a:t>Requires behavior change on part of subject</a:t>
            </a:r>
          </a:p>
          <a:p>
            <a:pPr lvl="2"/>
            <a:r>
              <a:rPr lang="en-US" sz="2200" dirty="0">
                <a:cs typeface="Arial" pitchFamily="34" charset="0"/>
              </a:rPr>
              <a:t>Wearing protective devices</a:t>
            </a:r>
          </a:p>
          <a:p>
            <a:pPr lvl="2"/>
            <a:r>
              <a:rPr lang="en-US" sz="2200" dirty="0">
                <a:cs typeface="Arial" pitchFamily="34" charset="0"/>
              </a:rPr>
              <a:t>Health promotion</a:t>
            </a:r>
          </a:p>
          <a:p>
            <a:pPr lvl="2"/>
            <a:r>
              <a:rPr lang="en-US" sz="2200" dirty="0">
                <a:cs typeface="Arial" pitchFamily="34" charset="0"/>
              </a:rPr>
              <a:t>Lifestyle changes</a:t>
            </a:r>
          </a:p>
          <a:p>
            <a:pPr lvl="2"/>
            <a:r>
              <a:rPr lang="en-US" sz="2200" dirty="0">
                <a:cs typeface="Arial" pitchFamily="34" charset="0"/>
              </a:rPr>
              <a:t>Community health education</a:t>
            </a:r>
          </a:p>
          <a:p>
            <a:pPr lvl="2"/>
            <a:r>
              <a:rPr lang="en-US" sz="2200" dirty="0">
                <a:cs typeface="Arial" pitchFamily="34" charset="0"/>
              </a:rPr>
              <a:t>Ensuring healthy conditions at home, school, and workplace</a:t>
            </a:r>
          </a:p>
          <a:p>
            <a:r>
              <a:rPr lang="en-US" dirty="0"/>
              <a:t>Passive Primary Prevention</a:t>
            </a:r>
          </a:p>
          <a:p>
            <a:pPr lvl="1"/>
            <a:r>
              <a:rPr lang="en-US" sz="2400" dirty="0">
                <a:cs typeface="Arial" pitchFamily="34" charset="0"/>
              </a:rPr>
              <a:t>Does not require behavior change</a:t>
            </a:r>
          </a:p>
          <a:p>
            <a:pPr lvl="2"/>
            <a:r>
              <a:rPr lang="en-US" sz="2200" dirty="0">
                <a:cs typeface="Arial" pitchFamily="34" charset="0"/>
              </a:rPr>
              <a:t>Vitamin-fortified foods</a:t>
            </a:r>
          </a:p>
          <a:p>
            <a:pPr lvl="2"/>
            <a:r>
              <a:rPr lang="en-US" sz="2200" dirty="0">
                <a:cs typeface="Arial" pitchFamily="34" charset="0"/>
              </a:rPr>
              <a:t>Fluoridation of public water supplies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22871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Occurs to reduce the progress of disease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disease already exists in the person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Cancer screening – Cancer already present; the goal is to detect the cancer before clinical symptoms arise in order to improve prognosis and prevent conditions from progressing and from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spreading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53992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To reduce the limitation of disability from disease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disease has already occurred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Physical therapy for stroke victims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Halfway houses for recovering alcoholics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Shelter homes for the developmentally disabled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Fitness programs for heart attack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4555582"/>
            <a:ext cx="45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i="1" dirty="0" smtClean="0"/>
              <a:t>Merrill, R. M. 2017. Introduction to Epidemiology (7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Ed.) Sudbury, MA: Jones and Bartlett Publishers.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826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British Doctors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indent="-400050"/>
            <a:r>
              <a:rPr lang="en-US" i="1" dirty="0"/>
              <a:t>Doll R, Hill AB (1954). "The mortality of doctors in relation to their smoking habits". BMJ. 328 (7455): 1529–1533. </a:t>
            </a:r>
            <a:endParaRPr lang="en-US" dirty="0"/>
          </a:p>
          <a:p>
            <a:pPr marL="400050" indent="-400050"/>
            <a:r>
              <a:rPr lang="en-US" i="1" dirty="0"/>
              <a:t>Doll, R; Hill AB (November 1956). "Lung cancer and other causes of death in relation to smoking; a second report on the mortality of British doctors". British Medical Journal. 2 (5001): 1071–1081. </a:t>
            </a:r>
          </a:p>
          <a:p>
            <a:pPr marL="400050" indent="-400050"/>
            <a:r>
              <a:rPr lang="en-US" i="1" dirty="0"/>
              <a:t>Doll R, </a:t>
            </a:r>
            <a:r>
              <a:rPr lang="en-US" i="1" dirty="0" err="1"/>
              <a:t>Peto</a:t>
            </a:r>
            <a:r>
              <a:rPr lang="en-US" i="1" dirty="0"/>
              <a:t> R, </a:t>
            </a:r>
            <a:r>
              <a:rPr lang="en-US" i="1" dirty="0" err="1"/>
              <a:t>Boreham</a:t>
            </a:r>
            <a:r>
              <a:rPr lang="en-US" i="1" dirty="0"/>
              <a:t> J, Sutherland I (2004). "Mortality in relation to smoking: 50 years' observation on male British doctors". BMJ. 328 (7455): 1519.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imgur.com/5mrKYW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006760"/>
            <a:ext cx="6389915" cy="36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Age-adjusted lung cancer death rates and per capita consumption of males and females in the US</a:t>
            </a:r>
          </a:p>
        </p:txBody>
      </p:sp>
    </p:spTree>
    <p:extLst>
      <p:ext uri="{BB962C8B-B14F-4D97-AF65-F5344CB8AC3E}">
        <p14:creationId xmlns:p14="http://schemas.microsoft.com/office/powerpoint/2010/main" val="25738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Framingham Heart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78168"/>
              </p:ext>
            </p:extLst>
          </p:nvPr>
        </p:nvGraphicFramePr>
        <p:xfrm>
          <a:off x="1262743" y="1063229"/>
          <a:ext cx="7728857" cy="390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071"/>
                <a:gridCol w="7084786"/>
              </a:tblGrid>
              <a:tr h="325259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hlinkClick r:id="rId2"/>
                        </a:rPr>
                        <a:t>Research Milestones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(selected)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1960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Cigarette smoking found to increase the risk of heart disease</a:t>
                      </a:r>
                      <a:endParaRPr lang="en-US" sz="160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50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Cholesterol level, blood pressure, and electrocardiogram abnormalities found to increase the risk of heart disease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50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Physical activity found to reduce the risk of heart disease and obesity to increase the risk of heart disease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High blood pressure found to increase the risk of stroke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Atrial fibrillation increases stroke risk 5-fold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1988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levels of HDL cholesterol found to reduce risk of death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50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1998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Atrial fibrillation is associated with an increased risk of all-cause mortality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50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1999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Lifetime risk at age 40 years of developing coronary heart disease is one in two for men and one in three for women</a:t>
                      </a:r>
                      <a:endParaRPr lang="en-US" sz="160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50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High-normal blood pressure is associated with an increased risk of cardiovascular disease</a:t>
                      </a:r>
                      <a:endParaRPr lang="en-US" sz="16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34334"/>
              </p:ext>
            </p:extLst>
          </p:nvPr>
        </p:nvGraphicFramePr>
        <p:xfrm>
          <a:off x="1251857" y="936171"/>
          <a:ext cx="7772400" cy="4045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"/>
                <a:gridCol w="7124700"/>
              </a:tblGrid>
              <a:tr h="400051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hlinkClick r:id="rId2"/>
                        </a:rPr>
                        <a:t>Research Milestones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(selected)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2002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Obesity is a risk factor for heart failure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79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2007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phenomena appear to be relevant to the biologic and behavioral trait of obesity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Obesity appears to spread through social ties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2008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networks exert key influences on decision to quit smoking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403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Parental dementia may lead to poor memory in middle-aged adults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403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leptin levels may protect against Alzheimer's disease and dementia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2010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 apnea tied to increased risk of stroke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0561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 around the abdomen associated with smaller, older brains in middle-aged adults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Occurrence of stroke by age 65 years in a parent increased risk of stroke in offspring by 3-fold</a:t>
                      </a:r>
                      <a:endParaRPr lang="en-US" sz="18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Nurses' Health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largest, longest running investigations of women’s health</a:t>
            </a:r>
          </a:p>
          <a:p>
            <a:r>
              <a:rPr lang="en-US" dirty="0"/>
              <a:t>Starting with the original Nurses’ Health Study in 1976</a:t>
            </a:r>
          </a:p>
          <a:p>
            <a:r>
              <a:rPr lang="en-US" dirty="0"/>
              <a:t>Now in the third generation with Nurses’ Health Study 3 (which is still enrolling male and female nurses) and count more than 275,000 participants</a:t>
            </a:r>
          </a:p>
          <a:p>
            <a:r>
              <a:rPr lang="en-US" dirty="0">
                <a:hlinkClick r:id="rId3"/>
              </a:rPr>
              <a:t>Key research </a:t>
            </a:r>
            <a:r>
              <a:rPr lang="en-US" dirty="0" smtClean="0">
                <a:hlinkClick r:id="rId3"/>
              </a:rPr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Common </a:t>
            </a:r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Identifying risk factors for disease, injury, and death</a:t>
            </a:r>
          </a:p>
          <a:p>
            <a:r>
              <a:rPr lang="en-US" dirty="0"/>
              <a:t>Describing the natural history of disease</a:t>
            </a:r>
          </a:p>
          <a:p>
            <a:r>
              <a:rPr lang="en-US" dirty="0"/>
              <a:t>Identifying individuals and populations at greatest risk for disease</a:t>
            </a:r>
          </a:p>
          <a:p>
            <a:r>
              <a:rPr lang="en-US" dirty="0"/>
              <a:t>Identifying where the public health problem is greatest</a:t>
            </a:r>
          </a:p>
          <a:p>
            <a:r>
              <a:rPr lang="en-US" dirty="0"/>
              <a:t>Monitoring diseases and other health-related events 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79050"/>
            <a:ext cx="7141028" cy="506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3641"/>
            <a:ext cx="7559675" cy="7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789669"/>
            <a:ext cx="7006999" cy="429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391036"/>
            <a:ext cx="8016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Prevention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Conducted by </a:t>
            </a:r>
            <a:r>
              <a:rPr lang="en-US" dirty="0">
                <a:hlinkClick r:id="rId2"/>
              </a:rPr>
              <a:t>American Cancer Society</a:t>
            </a:r>
            <a:endParaRPr lang="en-US" dirty="0"/>
          </a:p>
          <a:p>
            <a:r>
              <a:rPr lang="en-US" dirty="0"/>
              <a:t>Hammond-Horn Study: 1952-1955</a:t>
            </a:r>
          </a:p>
          <a:p>
            <a:pPr lvl="1"/>
            <a:r>
              <a:rPr lang="en-US" dirty="0"/>
              <a:t>helped to establish cigarette smoking as a cause of death from lung cancer and coronary heart disease</a:t>
            </a:r>
          </a:p>
          <a:p>
            <a:r>
              <a:rPr lang="en-US" dirty="0"/>
              <a:t>CPS-1: 1959-1972</a:t>
            </a:r>
          </a:p>
          <a:p>
            <a:pPr lvl="1"/>
            <a:r>
              <a:rPr lang="en-US" dirty="0"/>
              <a:t>demonstrated sharp increase in lung cancer death rates among US women between 1959 and 1972 occurred only in smokers</a:t>
            </a:r>
          </a:p>
          <a:p>
            <a:pPr lvl="1"/>
            <a:r>
              <a:rPr lang="en-US" dirty="0"/>
              <a:t>First study to show a relationship between obesity and shortened overall survival</a:t>
            </a:r>
          </a:p>
          <a:p>
            <a:r>
              <a:rPr lang="en-US" dirty="0"/>
              <a:t>CPS-2: 1982- last survey questionnaire sent in 2007</a:t>
            </a:r>
          </a:p>
          <a:p>
            <a:r>
              <a:rPr lang="en-US" dirty="0"/>
              <a:t>CPS-3: </a:t>
            </a:r>
            <a:r>
              <a:rPr lang="en-US" dirty="0" smtClean="0"/>
              <a:t>2006-current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key findings from CPS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Cigarettes with reduced yield of tar and nicotine do not reduce the risk of lung cancer.</a:t>
            </a:r>
          </a:p>
          <a:p>
            <a:r>
              <a:rPr lang="en-US" dirty="0"/>
              <a:t>Obesity is associated with increased death rates from at least ten cancer sites, including colon and post-menopausal breast cancer.</a:t>
            </a:r>
          </a:p>
          <a:p>
            <a:r>
              <a:rPr lang="en-US" dirty="0"/>
              <a:t>Discovery of the link between aspirin use and lower risk of colon cancer opened the door to research on chronic inflammation and cancer.</a:t>
            </a:r>
          </a:p>
          <a:p>
            <a:r>
              <a:rPr lang="en-US" dirty="0"/>
              <a:t>Relationships of other potentially modifiable factors such as physical inactivity, prolonged hormone use and certain dietary factors with cancer risk.</a:t>
            </a:r>
          </a:p>
          <a:p>
            <a:r>
              <a:rPr lang="en-US" dirty="0"/>
              <a:t>Air pollution, especially small particulates and ozone, increase death rates from heart and lung conditions. CPS-II findings helped to motivate the Environmental Protection Agency to propose more stringent limits on air pollution.</a:t>
            </a:r>
          </a:p>
        </p:txBody>
      </p:sp>
    </p:spTree>
    <p:extLst>
      <p:ext uri="{BB962C8B-B14F-4D97-AF65-F5344CB8AC3E}">
        <p14:creationId xmlns:p14="http://schemas.microsoft.com/office/powerpoint/2010/main" val="30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 Chronic Disease Prevention Programs (selected)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Georgia Asthma Control Program (GACP)</a:t>
            </a:r>
            <a:endParaRPr lang="en-US" dirty="0"/>
          </a:p>
          <a:p>
            <a:r>
              <a:rPr lang="en-US" dirty="0">
                <a:hlinkClick r:id="rId3"/>
              </a:rPr>
              <a:t>Georgia Comprehensive Cancer Control Program (CCCP)</a:t>
            </a:r>
            <a:endParaRPr lang="en-US" dirty="0"/>
          </a:p>
          <a:p>
            <a:r>
              <a:rPr lang="en-US" dirty="0">
                <a:hlinkClick r:id="rId4"/>
              </a:rPr>
              <a:t>Hypertension Management and Outreach Program (HMOP)</a:t>
            </a:r>
            <a:endParaRPr lang="en-US" dirty="0"/>
          </a:p>
          <a:p>
            <a:r>
              <a:rPr lang="en-US" dirty="0">
                <a:hlinkClick r:id="rId5"/>
              </a:rPr>
              <a:t>Georgia Stroke and Heart Attack Prevention Program (Georgia SHAPP)</a:t>
            </a:r>
            <a:endParaRPr lang="en-US" dirty="0"/>
          </a:p>
          <a:p>
            <a:r>
              <a:rPr lang="en-US" dirty="0">
                <a:hlinkClick r:id="rId6"/>
              </a:rPr>
              <a:t>Georgia Tobacco Use Prevention Program (GTUPP)</a:t>
            </a:r>
            <a:endParaRPr lang="en-US" dirty="0"/>
          </a:p>
          <a:p>
            <a:r>
              <a:rPr lang="en-US" dirty="0">
                <a:hlinkClick r:id="rId7"/>
              </a:rPr>
              <a:t>Georgia Tobacco Quit Line (GTQL</a:t>
            </a:r>
            <a:r>
              <a:rPr lang="en-US" dirty="0" smtClean="0">
                <a:hlinkClick r:id="rId7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942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Evaluating the efficacy and effectiveness of prevention and treatment programs</a:t>
            </a:r>
          </a:p>
          <a:p>
            <a:r>
              <a:rPr lang="en-US" dirty="0"/>
              <a:t>Providing information useful in health planning and decision making for establishing health programs with appropriate priorities</a:t>
            </a:r>
          </a:p>
          <a:p>
            <a:r>
              <a:rPr lang="en-US" dirty="0"/>
              <a:t>Assisting in carrying out public health programs</a:t>
            </a:r>
          </a:p>
          <a:p>
            <a:r>
              <a:rPr lang="en-US" dirty="0"/>
              <a:t>Being a resource person</a:t>
            </a:r>
          </a:p>
          <a:p>
            <a:r>
              <a:rPr lang="en-US" dirty="0"/>
              <a:t>Communicating public health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46465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200" i="1" dirty="0" smtClean="0"/>
              <a:t>Merrill, R. M. 2017. Introduction to Epidemiology (7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Ed.) Sudbury, MA: Jones and Bartlett Publishers.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853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Epidemiological findings contribute to </a:t>
            </a:r>
          </a:p>
          <a:p>
            <a:pPr lvl="1"/>
            <a:r>
              <a:rPr lang="en-US" dirty="0"/>
              <a:t>Preventing and controlling disease, injury, disability, </a:t>
            </a:r>
            <a:r>
              <a:rPr lang="en-US" dirty="0" smtClean="0"/>
              <a:t>death </a:t>
            </a:r>
            <a:r>
              <a:rPr lang="en-US" dirty="0"/>
              <a:t>by</a:t>
            </a:r>
          </a:p>
          <a:p>
            <a:pPr lvl="2"/>
            <a:r>
              <a:rPr lang="en-US" dirty="0"/>
              <a:t>Providing information that leads to </a:t>
            </a:r>
          </a:p>
          <a:p>
            <a:pPr lvl="3"/>
            <a:r>
              <a:rPr lang="en-US" dirty="0"/>
              <a:t>informed public health policy and planning</a:t>
            </a:r>
          </a:p>
          <a:p>
            <a:pPr lvl="3"/>
            <a:r>
              <a:rPr lang="en-US" dirty="0"/>
              <a:t>individual health decision making</a:t>
            </a:r>
          </a:p>
          <a:p>
            <a:r>
              <a:rPr lang="en-US" sz="2800" dirty="0">
                <a:cs typeface="Arial" pitchFamily="34" charset="0"/>
              </a:rPr>
              <a:t>Selected type of epidemiologic information</a:t>
            </a:r>
          </a:p>
          <a:p>
            <a:pPr lvl="1"/>
            <a:r>
              <a:rPr lang="en-US" sz="2400" dirty="0">
                <a:cs typeface="Arial" pitchFamily="34" charset="0"/>
              </a:rPr>
              <a:t>Public health assessment</a:t>
            </a:r>
          </a:p>
          <a:p>
            <a:pPr lvl="1"/>
            <a:r>
              <a:rPr lang="en-US" sz="2400" dirty="0">
                <a:cs typeface="Arial" pitchFamily="34" charset="0"/>
              </a:rPr>
              <a:t>Causes of disease</a:t>
            </a:r>
          </a:p>
          <a:p>
            <a:pPr lvl="1"/>
            <a:r>
              <a:rPr lang="en-US" sz="2400" dirty="0">
                <a:cs typeface="Arial" pitchFamily="34" charset="0"/>
              </a:rPr>
              <a:t>Completing the clinical picture</a:t>
            </a:r>
          </a:p>
          <a:p>
            <a:pPr lvl="1"/>
            <a:r>
              <a:rPr lang="en-US" sz="2400" dirty="0">
                <a:cs typeface="Arial" pitchFamily="34" charset="0"/>
              </a:rPr>
              <a:t>Program evaluation</a:t>
            </a:r>
          </a:p>
          <a:p>
            <a:pPr lvl="2"/>
            <a:r>
              <a:rPr lang="en-US" sz="2200" dirty="0">
                <a:cs typeface="Arial" pitchFamily="34" charset="0"/>
              </a:rPr>
              <a:t>Efficacy</a:t>
            </a:r>
          </a:p>
          <a:p>
            <a:pPr lvl="2"/>
            <a:r>
              <a:rPr lang="en-US" sz="2200" dirty="0">
                <a:cs typeface="Arial" pitchFamily="34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33965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Epidemiology helps answer </a:t>
            </a:r>
            <a:r>
              <a:rPr lang="en-US" sz="3600" dirty="0" smtClean="0"/>
              <a:t>questions of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Diagnosis: </a:t>
            </a:r>
          </a:p>
          <a:p>
            <a:pPr lvl="1"/>
            <a:r>
              <a:rPr lang="en-US" sz="1600" dirty="0"/>
              <a:t>Is there</a:t>
            </a:r>
            <a:r>
              <a:rPr lang="en-US" sz="1600" baseline="30000" dirty="0"/>
              <a:t> </a:t>
            </a:r>
            <a:r>
              <a:rPr lang="en-US" sz="1600" dirty="0"/>
              <a:t>such a problem as </a:t>
            </a:r>
            <a:r>
              <a:rPr lang="en-US" sz="1600" dirty="0" err="1"/>
              <a:t>myalgic</a:t>
            </a:r>
            <a:r>
              <a:rPr lang="en-US" sz="1600" dirty="0"/>
              <a:t> encephalitis? </a:t>
            </a:r>
          </a:p>
          <a:p>
            <a:pPr lvl="1"/>
            <a:r>
              <a:rPr lang="en-US" sz="1600" dirty="0"/>
              <a:t>Is prostate specific</a:t>
            </a:r>
            <a:r>
              <a:rPr lang="en-US" sz="1600" baseline="30000" dirty="0"/>
              <a:t> </a:t>
            </a:r>
            <a:r>
              <a:rPr lang="en-US" sz="1600" dirty="0"/>
              <a:t>antigen a good test for prostate cancer?</a:t>
            </a:r>
          </a:p>
          <a:p>
            <a:r>
              <a:rPr lang="en-US" sz="2000" dirty="0"/>
              <a:t>Causes: </a:t>
            </a:r>
          </a:p>
          <a:p>
            <a:pPr lvl="1"/>
            <a:r>
              <a:rPr lang="en-US" sz="1600" dirty="0"/>
              <a:t>Why did</a:t>
            </a:r>
            <a:r>
              <a:rPr lang="en-US" sz="1600" baseline="30000" dirty="0"/>
              <a:t> </a:t>
            </a:r>
            <a:r>
              <a:rPr lang="en-US" sz="1600" dirty="0"/>
              <a:t>this patient suffer from a stroke? </a:t>
            </a:r>
          </a:p>
          <a:p>
            <a:pPr lvl="1"/>
            <a:r>
              <a:rPr lang="en-US" sz="1600" dirty="0"/>
              <a:t>Is obesity the cause of metabolic</a:t>
            </a:r>
            <a:r>
              <a:rPr lang="en-US" sz="1600" baseline="30000" dirty="0"/>
              <a:t> </a:t>
            </a:r>
            <a:r>
              <a:rPr lang="en-US" sz="1600" dirty="0"/>
              <a:t>syndrome?</a:t>
            </a:r>
          </a:p>
          <a:p>
            <a:r>
              <a:rPr lang="en-US" sz="2000" dirty="0"/>
              <a:t>Treatment: </a:t>
            </a:r>
          </a:p>
          <a:p>
            <a:pPr lvl="1"/>
            <a:r>
              <a:rPr lang="en-US" sz="1600" dirty="0"/>
              <a:t>Is this the best treatment for Parkinson’s</a:t>
            </a:r>
            <a:r>
              <a:rPr lang="en-US" sz="1600" baseline="30000" dirty="0"/>
              <a:t> </a:t>
            </a:r>
            <a:r>
              <a:rPr lang="en-US" sz="1600" dirty="0"/>
              <a:t>disease?</a:t>
            </a:r>
          </a:p>
          <a:p>
            <a:pPr lvl="1"/>
            <a:r>
              <a:rPr lang="en-US" sz="1600" dirty="0"/>
              <a:t>Is my surgery as good as that of everyone else?</a:t>
            </a:r>
          </a:p>
          <a:p>
            <a:r>
              <a:rPr lang="en-US" sz="2000" dirty="0"/>
              <a:t>Prognosis: </a:t>
            </a:r>
          </a:p>
          <a:p>
            <a:pPr lvl="1"/>
            <a:r>
              <a:rPr lang="en-US" sz="1600" dirty="0"/>
              <a:t>What</a:t>
            </a:r>
            <a:r>
              <a:rPr lang="en-US" sz="1600" baseline="30000" dirty="0"/>
              <a:t> </a:t>
            </a:r>
            <a:r>
              <a:rPr lang="en-US" sz="1600" dirty="0"/>
              <a:t>are the chances of a recurrent heart attack? </a:t>
            </a:r>
          </a:p>
          <a:p>
            <a:pPr lvl="1"/>
            <a:r>
              <a:rPr lang="en-US" sz="1600" dirty="0"/>
              <a:t>How long will</a:t>
            </a:r>
            <a:r>
              <a:rPr lang="en-US" sz="1600" baseline="30000" dirty="0"/>
              <a:t> </a:t>
            </a:r>
            <a:r>
              <a:rPr lang="en-US" sz="1600" dirty="0"/>
              <a:t>this knee joint prosthesis last?</a:t>
            </a:r>
          </a:p>
        </p:txBody>
      </p:sp>
    </p:spTree>
    <p:extLst>
      <p:ext uri="{BB962C8B-B14F-4D97-AF65-F5344CB8AC3E}">
        <p14:creationId xmlns:p14="http://schemas.microsoft.com/office/powerpoint/2010/main" val="2945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Health promotion and protection: </a:t>
            </a:r>
          </a:p>
          <a:p>
            <a:pPr lvl="1"/>
            <a:r>
              <a:rPr lang="en-US" dirty="0"/>
              <a:t>Do</a:t>
            </a:r>
            <a:r>
              <a:rPr lang="en-US" baseline="30000" dirty="0"/>
              <a:t> </a:t>
            </a:r>
            <a:r>
              <a:rPr lang="en-US" dirty="0"/>
              <a:t>current school meals harm children’s future health? </a:t>
            </a:r>
          </a:p>
          <a:p>
            <a:pPr lvl="1"/>
            <a:r>
              <a:rPr lang="en-US" dirty="0"/>
              <a:t>Will the</a:t>
            </a:r>
            <a:r>
              <a:rPr lang="en-US" baseline="30000" dirty="0"/>
              <a:t> </a:t>
            </a:r>
            <a:r>
              <a:rPr lang="en-US" dirty="0"/>
              <a:t>Irish smoking ban in public places work better than the English</a:t>
            </a:r>
            <a:r>
              <a:rPr lang="en-US" baseline="30000" dirty="0"/>
              <a:t> </a:t>
            </a:r>
            <a:r>
              <a:rPr lang="en-US" dirty="0"/>
              <a:t>policy?</a:t>
            </a:r>
          </a:p>
          <a:p>
            <a:r>
              <a:rPr lang="en-US" dirty="0"/>
              <a:t>Health and disease surveillance: </a:t>
            </a:r>
          </a:p>
          <a:p>
            <a:pPr lvl="1"/>
            <a:r>
              <a:rPr lang="en-US" dirty="0"/>
              <a:t>Why are there tenfold international differences in suicide rates? </a:t>
            </a:r>
          </a:p>
          <a:p>
            <a:pPr lvl="1"/>
            <a:r>
              <a:rPr lang="en-US" dirty="0"/>
              <a:t>When will</a:t>
            </a:r>
            <a:r>
              <a:rPr lang="en-US" baseline="30000" dirty="0"/>
              <a:t> </a:t>
            </a:r>
            <a:r>
              <a:rPr lang="en-US" dirty="0"/>
              <a:t>the next influenza pandemic occur?</a:t>
            </a:r>
            <a:endParaRPr lang="en-US" sz="2600" dirty="0"/>
          </a:p>
          <a:p>
            <a:r>
              <a:rPr lang="en-US" dirty="0"/>
              <a:t>Health inequalities: </a:t>
            </a:r>
          </a:p>
          <a:p>
            <a:pPr lvl="1"/>
            <a:r>
              <a:rPr lang="en-US" dirty="0"/>
              <a:t>Why</a:t>
            </a:r>
            <a:r>
              <a:rPr lang="en-US" baseline="30000" dirty="0"/>
              <a:t> </a:t>
            </a:r>
            <a:r>
              <a:rPr lang="en-US" dirty="0"/>
              <a:t>should life expectancy be nearly five years lower in unskilled</a:t>
            </a:r>
            <a:r>
              <a:rPr lang="en-US" baseline="30000" dirty="0"/>
              <a:t> </a:t>
            </a:r>
            <a:r>
              <a:rPr lang="en-US" dirty="0"/>
              <a:t>manual workers? </a:t>
            </a:r>
          </a:p>
          <a:p>
            <a:pPr lvl="2"/>
            <a:r>
              <a:rPr lang="en-US" dirty="0"/>
              <a:t>Do health services reduce or increase health</a:t>
            </a:r>
            <a:r>
              <a:rPr lang="en-US" baseline="30000" dirty="0"/>
              <a:t> </a:t>
            </a:r>
            <a:r>
              <a:rPr lang="en-US" dirty="0"/>
              <a:t>inequalities?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46465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200" i="1" dirty="0" smtClean="0"/>
              <a:t>Merrill, R. M. 2017. Introduction to Epidemiology (7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Ed.) Sudbury, MA: Jones and Bartlett Publishers.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815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end of the presentation, the participant will be able to:</a:t>
            </a:r>
          </a:p>
          <a:p>
            <a:pPr lvl="1"/>
            <a:r>
              <a:rPr lang="en-US" dirty="0"/>
              <a:t>Describe the common tasks and role of epidemiology in chronic disease prevention and control</a:t>
            </a:r>
          </a:p>
          <a:p>
            <a:pPr lvl="1"/>
            <a:r>
              <a:rPr lang="en-US" b="1" dirty="0"/>
              <a:t>Discuss the functions of surveillance in chronic disease control and prevention</a:t>
            </a:r>
          </a:p>
          <a:p>
            <a:pPr lvl="1"/>
            <a:r>
              <a:rPr lang="en-US" dirty="0"/>
              <a:t>Identify the multiple risk factors associated with common chronic diseases</a:t>
            </a:r>
          </a:p>
          <a:p>
            <a:pPr lvl="1"/>
            <a:r>
              <a:rPr lang="en-US" dirty="0"/>
              <a:t>Compare and contrast the foci and activities of the three levels of prevention in public </a:t>
            </a:r>
            <a:r>
              <a:rPr lang="en-US" dirty="0" smtClean="0"/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2769</Words>
  <Application>Microsoft Office PowerPoint</Application>
  <PresentationFormat>On-screen Show (16:9)</PresentationFormat>
  <Paragraphs>311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SimSun</vt:lpstr>
      <vt:lpstr>Arial</vt:lpstr>
      <vt:lpstr>Calibri</vt:lpstr>
      <vt:lpstr>Times New Roman</vt:lpstr>
      <vt:lpstr>Wingdings 2</vt:lpstr>
      <vt:lpstr>Office Theme</vt:lpstr>
      <vt:lpstr>Epidemiology and Surveillance in Chronic Disease Prevention and Control</vt:lpstr>
      <vt:lpstr>Objectives</vt:lpstr>
      <vt:lpstr>Basic Concepts</vt:lpstr>
      <vt:lpstr>Epidemiology Common Tasks</vt:lpstr>
      <vt:lpstr>PowerPoint Presentation</vt:lpstr>
      <vt:lpstr>Role of Epidemiology</vt:lpstr>
      <vt:lpstr>Epidemiology helps answer questions of</vt:lpstr>
      <vt:lpstr>PowerPoint Presentation</vt:lpstr>
      <vt:lpstr>Objectives</vt:lpstr>
      <vt:lpstr>Surveillance</vt:lpstr>
      <vt:lpstr>Public Health Surveillance Functions</vt:lpstr>
      <vt:lpstr>Public Health Surveillance Functions</vt:lpstr>
      <vt:lpstr>Public Health Surveillance Functions</vt:lpstr>
      <vt:lpstr>Public Health Surveillance Functions</vt:lpstr>
      <vt:lpstr>Surveillance Example</vt:lpstr>
      <vt:lpstr>To set objectives of surveillance, ask:</vt:lpstr>
      <vt:lpstr>PowerPoint Presentation</vt:lpstr>
      <vt:lpstr>PowerPoint Presentation</vt:lpstr>
      <vt:lpstr>Objectives</vt:lpstr>
      <vt:lpstr>Epidemiology Triangle for Infectious Disease</vt:lpstr>
      <vt:lpstr>Advanced epidemiology triangle for chronic diseases and behavioral disorders</vt:lpstr>
      <vt:lpstr>Environment and Chronic Health Problems</vt:lpstr>
      <vt:lpstr>Physical Stresses And Health</vt:lpstr>
      <vt:lpstr>Chemicals and Health</vt:lpstr>
      <vt:lpstr>Biologic Agents and Health</vt:lpstr>
      <vt:lpstr>Social Environment And Health</vt:lpstr>
      <vt:lpstr>Behavior and Chronic Health Problems</vt:lpstr>
      <vt:lpstr>Multifactorial etiology in chronic disease epidemiology</vt:lpstr>
      <vt:lpstr>Objectives</vt:lpstr>
      <vt:lpstr>Three Levels of Prevention</vt:lpstr>
      <vt:lpstr>Primary Prevention</vt:lpstr>
      <vt:lpstr>Secondary Prevention</vt:lpstr>
      <vt:lpstr>Tertiary Prevention</vt:lpstr>
      <vt:lpstr>Examples</vt:lpstr>
      <vt:lpstr>British Doctors Study</vt:lpstr>
      <vt:lpstr>Age-adjusted lung cancer death rates and per capita consumption of males and females in the US</vt:lpstr>
      <vt:lpstr>Framingham Heart Study</vt:lpstr>
      <vt:lpstr>PowerPoint Presentation</vt:lpstr>
      <vt:lpstr>Nurses' Health Study</vt:lpstr>
      <vt:lpstr>PowerPoint Presentation</vt:lpstr>
      <vt:lpstr>PowerPoint Presentation</vt:lpstr>
      <vt:lpstr>PowerPoint Presentation</vt:lpstr>
      <vt:lpstr>Cancer Prevention Studies</vt:lpstr>
      <vt:lpstr>Other key findings from CPS studies</vt:lpstr>
      <vt:lpstr>GA Chronic Disease Prevention Programs (selected)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Gotthardt</dc:creator>
  <cp:lastModifiedBy>Wiggins, Christine</cp:lastModifiedBy>
  <cp:revision>29</cp:revision>
  <dcterms:created xsi:type="dcterms:W3CDTF">2013-09-11T16:49:56Z</dcterms:created>
  <dcterms:modified xsi:type="dcterms:W3CDTF">2017-05-19T18:53:57Z</dcterms:modified>
</cp:coreProperties>
</file>