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85"/>
  </p:notesMasterIdLst>
  <p:sldIdLst>
    <p:sldId id="265" r:id="rId2"/>
    <p:sldId id="270" r:id="rId3"/>
    <p:sldId id="341" r:id="rId4"/>
    <p:sldId id="309" r:id="rId5"/>
    <p:sldId id="289" r:id="rId6"/>
    <p:sldId id="334" r:id="rId7"/>
    <p:sldId id="297" r:id="rId8"/>
    <p:sldId id="298" r:id="rId9"/>
    <p:sldId id="299" r:id="rId10"/>
    <p:sldId id="343" r:id="rId11"/>
    <p:sldId id="295" r:id="rId12"/>
    <p:sldId id="344" r:id="rId13"/>
    <p:sldId id="278" r:id="rId14"/>
    <p:sldId id="365" r:id="rId15"/>
    <p:sldId id="330" r:id="rId16"/>
    <p:sldId id="314" r:id="rId17"/>
    <p:sldId id="313" r:id="rId18"/>
    <p:sldId id="331" r:id="rId19"/>
    <p:sldId id="332" r:id="rId20"/>
    <p:sldId id="316" r:id="rId21"/>
    <p:sldId id="317" r:id="rId22"/>
    <p:sldId id="339" r:id="rId23"/>
    <p:sldId id="320" r:id="rId24"/>
    <p:sldId id="366" r:id="rId25"/>
    <p:sldId id="328" r:id="rId26"/>
    <p:sldId id="321" r:id="rId27"/>
    <p:sldId id="322" r:id="rId28"/>
    <p:sldId id="323" r:id="rId29"/>
    <p:sldId id="324" r:id="rId30"/>
    <p:sldId id="325" r:id="rId31"/>
    <p:sldId id="327" r:id="rId32"/>
    <p:sldId id="326" r:id="rId33"/>
    <p:sldId id="329" r:id="rId34"/>
    <p:sldId id="368" r:id="rId35"/>
    <p:sldId id="363" r:id="rId36"/>
    <p:sldId id="310" r:id="rId37"/>
    <p:sldId id="290" r:id="rId38"/>
    <p:sldId id="370" r:id="rId39"/>
    <p:sldId id="296" r:id="rId40"/>
    <p:sldId id="291" r:id="rId41"/>
    <p:sldId id="293" r:id="rId42"/>
    <p:sldId id="292" r:id="rId43"/>
    <p:sldId id="333" r:id="rId44"/>
    <p:sldId id="294" r:id="rId45"/>
    <p:sldId id="371" r:id="rId46"/>
    <p:sldId id="360" r:id="rId47"/>
    <p:sldId id="372" r:id="rId48"/>
    <p:sldId id="373" r:id="rId49"/>
    <p:sldId id="335" r:id="rId50"/>
    <p:sldId id="364" r:id="rId51"/>
    <p:sldId id="311" r:id="rId52"/>
    <p:sldId id="312" r:id="rId53"/>
    <p:sldId id="337" r:id="rId54"/>
    <p:sldId id="319" r:id="rId55"/>
    <p:sldId id="345" r:id="rId56"/>
    <p:sldId id="346" r:id="rId57"/>
    <p:sldId id="338" r:id="rId58"/>
    <p:sldId id="318" r:id="rId59"/>
    <p:sldId id="347" r:id="rId60"/>
    <p:sldId id="340" r:id="rId61"/>
    <p:sldId id="367" r:id="rId62"/>
    <p:sldId id="280" r:id="rId63"/>
    <p:sldId id="342" r:id="rId64"/>
    <p:sldId id="348" r:id="rId65"/>
    <p:sldId id="349" r:id="rId66"/>
    <p:sldId id="350" r:id="rId67"/>
    <p:sldId id="351" r:id="rId68"/>
    <p:sldId id="369" r:id="rId69"/>
    <p:sldId id="352" r:id="rId70"/>
    <p:sldId id="353" r:id="rId71"/>
    <p:sldId id="354" r:id="rId72"/>
    <p:sldId id="362" r:id="rId73"/>
    <p:sldId id="361" r:id="rId74"/>
    <p:sldId id="355" r:id="rId75"/>
    <p:sldId id="356" r:id="rId76"/>
    <p:sldId id="357" r:id="rId77"/>
    <p:sldId id="358" r:id="rId78"/>
    <p:sldId id="359" r:id="rId79"/>
    <p:sldId id="375" r:id="rId80"/>
    <p:sldId id="376" r:id="rId81"/>
    <p:sldId id="374" r:id="rId82"/>
    <p:sldId id="286" r:id="rId83"/>
    <p:sldId id="288" r:id="rId8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ormant, Todd" initials="ST" lastIdx="18" clrIdx="0">
    <p:extLst>
      <p:ext uri="{19B8F6BF-5375-455C-9EA6-DF929625EA0E}">
        <p15:presenceInfo xmlns:p15="http://schemas.microsoft.com/office/powerpoint/2012/main" userId="Stormant, Todd" providerId="None"/>
      </p:ext>
    </p:extLst>
  </p:cmAuthor>
  <p:cmAuthor id="2" name="Gaston, Julianne" initials="GJ" lastIdx="19" clrIdx="1">
    <p:extLst>
      <p:ext uri="{19B8F6BF-5375-455C-9EA6-DF929625EA0E}">
        <p15:presenceInfo xmlns:p15="http://schemas.microsoft.com/office/powerpoint/2012/main" userId="S-1-5-21-2672183100-1227059207-2328873036-787000" providerId="AD"/>
      </p:ext>
    </p:extLst>
  </p:cmAuthor>
  <p:cmAuthor id="3" name="Bostick, Jehan" initials="BJ" lastIdx="63" clrIdx="2">
    <p:extLst>
      <p:ext uri="{19B8F6BF-5375-455C-9EA6-DF929625EA0E}">
        <p15:presenceInfo xmlns:p15="http://schemas.microsoft.com/office/powerpoint/2012/main" userId="Bostick, Jehan" providerId="None"/>
      </p:ext>
    </p:extLst>
  </p:cmAuthor>
  <p:cmAuthor id="4" name="Damon, Angela" initials="DA" lastIdx="13" clrIdx="3">
    <p:extLst>
      <p:ext uri="{19B8F6BF-5375-455C-9EA6-DF929625EA0E}">
        <p15:presenceInfo xmlns:p15="http://schemas.microsoft.com/office/powerpoint/2012/main" userId="Damon, Ang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43" autoAdjust="0"/>
  </p:normalViewPr>
  <p:slideViewPr>
    <p:cSldViewPr snapToGrid="0">
      <p:cViewPr varScale="1">
        <p:scale>
          <a:sx n="67" d="100"/>
          <a:sy n="67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624EB7-216F-48E7-A1B3-6DBA2ACA81BE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80152EBF-096D-4465-AF9D-D30FDD42A2F5}">
      <dgm:prSet phldrT="[Text]"/>
      <dgm:spPr/>
      <dgm:t>
        <a:bodyPr/>
        <a:lstStyle/>
        <a:p>
          <a:r>
            <a:rPr lang="en-US" dirty="0"/>
            <a:t>District</a:t>
          </a:r>
        </a:p>
      </dgm:t>
    </dgm:pt>
    <dgm:pt modelId="{24C2F3D9-19BE-4F4A-A5B1-23CA10D25CFA}" type="parTrans" cxnId="{64F9E8CE-25FA-490E-8A7C-1D03EDF04BED}">
      <dgm:prSet/>
      <dgm:spPr/>
      <dgm:t>
        <a:bodyPr/>
        <a:lstStyle/>
        <a:p>
          <a:endParaRPr lang="en-US"/>
        </a:p>
      </dgm:t>
    </dgm:pt>
    <dgm:pt modelId="{52AA70BA-0B5E-4305-B60C-0AB615341F14}" type="sibTrans" cxnId="{64F9E8CE-25FA-490E-8A7C-1D03EDF04BED}">
      <dgm:prSet/>
      <dgm:spPr/>
      <dgm:t>
        <a:bodyPr/>
        <a:lstStyle/>
        <a:p>
          <a:endParaRPr lang="en-US"/>
        </a:p>
      </dgm:t>
    </dgm:pt>
    <dgm:pt modelId="{D1413D59-0C88-4464-A5D6-05F926935F05}">
      <dgm:prSet phldrT="[Text]"/>
      <dgm:spPr/>
      <dgm:t>
        <a:bodyPr/>
        <a:lstStyle/>
        <a:p>
          <a:r>
            <a:rPr lang="en-US" dirty="0"/>
            <a:t>Clinic</a:t>
          </a:r>
        </a:p>
      </dgm:t>
    </dgm:pt>
    <dgm:pt modelId="{E8D5D98A-A7DE-44B0-BC43-903662398EBB}" type="parTrans" cxnId="{701AA1DE-1F53-43B2-BED8-6E66926CB40D}">
      <dgm:prSet/>
      <dgm:spPr/>
      <dgm:t>
        <a:bodyPr/>
        <a:lstStyle/>
        <a:p>
          <a:endParaRPr lang="en-US"/>
        </a:p>
      </dgm:t>
    </dgm:pt>
    <dgm:pt modelId="{C99CBAD0-5930-4AF1-AA9A-C96889A96C3D}" type="sibTrans" cxnId="{701AA1DE-1F53-43B2-BED8-6E66926CB40D}">
      <dgm:prSet/>
      <dgm:spPr/>
      <dgm:t>
        <a:bodyPr/>
        <a:lstStyle/>
        <a:p>
          <a:endParaRPr lang="en-US"/>
        </a:p>
      </dgm:t>
    </dgm:pt>
    <dgm:pt modelId="{C0D85E72-70C0-4B97-ADE0-9DD3007F70E3}" type="pres">
      <dgm:prSet presAssocID="{A8624EB7-216F-48E7-A1B3-6DBA2ACA81BE}" presName="Name0" presStyleCnt="0">
        <dgm:presLayoutVars>
          <dgm:dir/>
          <dgm:animLvl val="lvl"/>
          <dgm:resizeHandles val="exact"/>
        </dgm:presLayoutVars>
      </dgm:prSet>
      <dgm:spPr/>
    </dgm:pt>
    <dgm:pt modelId="{3C7ABBA6-E586-483D-A0D4-C17745E9C586}" type="pres">
      <dgm:prSet presAssocID="{80152EBF-096D-4465-AF9D-D30FDD42A2F5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80CBED-2E5E-4BA6-BABF-F1DAF141A86D}" type="pres">
      <dgm:prSet presAssocID="{52AA70BA-0B5E-4305-B60C-0AB615341F14}" presName="parTxOnlySpace" presStyleCnt="0"/>
      <dgm:spPr/>
    </dgm:pt>
    <dgm:pt modelId="{E203F688-AA8A-41B4-9785-70252BD7FF6C}" type="pres">
      <dgm:prSet presAssocID="{D1413D59-0C88-4464-A5D6-05F926935F05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F8DC7B-FC4A-4D89-88D6-12280FC070B7}" type="presOf" srcId="{80152EBF-096D-4465-AF9D-D30FDD42A2F5}" destId="{3C7ABBA6-E586-483D-A0D4-C17745E9C586}" srcOrd="0" destOrd="0" presId="urn:microsoft.com/office/officeart/2005/8/layout/chevron1"/>
    <dgm:cxn modelId="{701AA1DE-1F53-43B2-BED8-6E66926CB40D}" srcId="{A8624EB7-216F-48E7-A1B3-6DBA2ACA81BE}" destId="{D1413D59-0C88-4464-A5D6-05F926935F05}" srcOrd="1" destOrd="0" parTransId="{E8D5D98A-A7DE-44B0-BC43-903662398EBB}" sibTransId="{C99CBAD0-5930-4AF1-AA9A-C96889A96C3D}"/>
    <dgm:cxn modelId="{64F9E8CE-25FA-490E-8A7C-1D03EDF04BED}" srcId="{A8624EB7-216F-48E7-A1B3-6DBA2ACA81BE}" destId="{80152EBF-096D-4465-AF9D-D30FDD42A2F5}" srcOrd="0" destOrd="0" parTransId="{24C2F3D9-19BE-4F4A-A5B1-23CA10D25CFA}" sibTransId="{52AA70BA-0B5E-4305-B60C-0AB615341F14}"/>
    <dgm:cxn modelId="{9DDC84EC-DE4C-4844-98DB-EFFE311CC277}" type="presOf" srcId="{A8624EB7-216F-48E7-A1B3-6DBA2ACA81BE}" destId="{C0D85E72-70C0-4B97-ADE0-9DD3007F70E3}" srcOrd="0" destOrd="0" presId="urn:microsoft.com/office/officeart/2005/8/layout/chevron1"/>
    <dgm:cxn modelId="{59E03837-1714-46FD-BEA2-9E0940CD1362}" type="presOf" srcId="{D1413D59-0C88-4464-A5D6-05F926935F05}" destId="{E203F688-AA8A-41B4-9785-70252BD7FF6C}" srcOrd="0" destOrd="0" presId="urn:microsoft.com/office/officeart/2005/8/layout/chevron1"/>
    <dgm:cxn modelId="{3F4AEFA6-A5CB-4488-9E00-CFB5E9B0643D}" type="presParOf" srcId="{C0D85E72-70C0-4B97-ADE0-9DD3007F70E3}" destId="{3C7ABBA6-E586-483D-A0D4-C17745E9C586}" srcOrd="0" destOrd="0" presId="urn:microsoft.com/office/officeart/2005/8/layout/chevron1"/>
    <dgm:cxn modelId="{08B37FBC-B0F5-48F6-A6B7-E66DE1FD3013}" type="presParOf" srcId="{C0D85E72-70C0-4B97-ADE0-9DD3007F70E3}" destId="{7C80CBED-2E5E-4BA6-BABF-F1DAF141A86D}" srcOrd="1" destOrd="0" presId="urn:microsoft.com/office/officeart/2005/8/layout/chevron1"/>
    <dgm:cxn modelId="{C7092262-0B36-4FCD-8EF5-F5F3BA0D032D}" type="presParOf" srcId="{C0D85E72-70C0-4B97-ADE0-9DD3007F70E3}" destId="{E203F688-AA8A-41B4-9785-70252BD7FF6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F17AC6-FAAE-46E6-9EEE-15FA96EDFD3F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5FAEAE-DE3F-4DD7-A6D3-BF6FC93E2408}">
      <dgm:prSet phldrT="[Text]" phldr="1"/>
      <dgm:spPr/>
      <dgm:t>
        <a:bodyPr/>
        <a:lstStyle/>
        <a:p>
          <a:endParaRPr lang="en-US" dirty="0"/>
        </a:p>
      </dgm:t>
    </dgm:pt>
    <dgm:pt modelId="{4F2EAAFC-8669-4143-B38B-8F5645BE168F}" type="sibTrans" cxnId="{A338E3CE-67C0-4BEA-B8C4-4ACD097D322F}">
      <dgm:prSet/>
      <dgm:spPr/>
      <dgm:t>
        <a:bodyPr/>
        <a:lstStyle/>
        <a:p>
          <a:endParaRPr lang="en-US"/>
        </a:p>
      </dgm:t>
    </dgm:pt>
    <dgm:pt modelId="{484178CA-1996-4C83-98C7-5AC5AF89BEA0}" type="parTrans" cxnId="{A338E3CE-67C0-4BEA-B8C4-4ACD097D322F}">
      <dgm:prSet/>
      <dgm:spPr/>
      <dgm:t>
        <a:bodyPr/>
        <a:lstStyle/>
        <a:p>
          <a:endParaRPr lang="en-US"/>
        </a:p>
      </dgm:t>
    </dgm:pt>
    <dgm:pt modelId="{2B15F591-D515-4876-B31F-59CD1CF9370E}" type="pres">
      <dgm:prSet presAssocID="{33F17AC6-FAAE-46E6-9EEE-15FA96EDFD3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CE3D63-2CEB-4B6B-A04E-71D2E600B2AC}" type="pres">
      <dgm:prSet presAssocID="{33F17AC6-FAAE-46E6-9EEE-15FA96EDFD3F}" presName="ribbon" presStyleLbl="node1" presStyleIdx="0" presStyleCnt="1" custScaleX="53750" custScaleY="74219" custLinFactNeighborX="10313" custLinFactNeighborY="-30103"/>
      <dgm:spPr/>
    </dgm:pt>
    <dgm:pt modelId="{747D1E18-0449-42A8-8060-5DD1B65F41AA}" type="pres">
      <dgm:prSet presAssocID="{33F17AC6-FAAE-46E6-9EEE-15FA96EDFD3F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D7D575-CDE7-409D-B826-B01FD879724A}" type="pres">
      <dgm:prSet presAssocID="{33F17AC6-FAAE-46E6-9EEE-15FA96EDFD3F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C4F4D2B-B703-42FF-AC6C-43B188949C3B}" type="presOf" srcId="{33F17AC6-FAAE-46E6-9EEE-15FA96EDFD3F}" destId="{2B15F591-D515-4876-B31F-59CD1CF9370E}" srcOrd="0" destOrd="0" presId="urn:microsoft.com/office/officeart/2005/8/layout/arrow6"/>
    <dgm:cxn modelId="{A338E3CE-67C0-4BEA-B8C4-4ACD097D322F}" srcId="{33F17AC6-FAAE-46E6-9EEE-15FA96EDFD3F}" destId="{D55FAEAE-DE3F-4DD7-A6D3-BF6FC93E2408}" srcOrd="0" destOrd="0" parTransId="{484178CA-1996-4C83-98C7-5AC5AF89BEA0}" sibTransId="{4F2EAAFC-8669-4143-B38B-8F5645BE168F}"/>
    <dgm:cxn modelId="{D2BDA29C-FDAE-404B-838F-325FEB40AB0A}" type="presOf" srcId="{D55FAEAE-DE3F-4DD7-A6D3-BF6FC93E2408}" destId="{747D1E18-0449-42A8-8060-5DD1B65F41AA}" srcOrd="0" destOrd="0" presId="urn:microsoft.com/office/officeart/2005/8/layout/arrow6"/>
    <dgm:cxn modelId="{FBE98489-5294-4E85-BFB4-C87E316097EB}" type="presParOf" srcId="{2B15F591-D515-4876-B31F-59CD1CF9370E}" destId="{1BCE3D63-2CEB-4B6B-A04E-71D2E600B2AC}" srcOrd="0" destOrd="0" presId="urn:microsoft.com/office/officeart/2005/8/layout/arrow6"/>
    <dgm:cxn modelId="{B231A8D0-BE8E-4A09-B02D-49B9360BD4AE}" type="presParOf" srcId="{2B15F591-D515-4876-B31F-59CD1CF9370E}" destId="{747D1E18-0449-42A8-8060-5DD1B65F41AA}" srcOrd="1" destOrd="0" presId="urn:microsoft.com/office/officeart/2005/8/layout/arrow6"/>
    <dgm:cxn modelId="{70FFED60-23AD-4C75-BBB7-60CF1E11219C}" type="presParOf" srcId="{2B15F591-D515-4876-B31F-59CD1CF9370E}" destId="{51D7D575-CDE7-409D-B826-B01FD879724A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624EB7-216F-48E7-A1B3-6DBA2ACA81BE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80152EBF-096D-4465-AF9D-D30FDD42A2F5}">
      <dgm:prSet phldrT="[Text]"/>
      <dgm:spPr/>
      <dgm:t>
        <a:bodyPr/>
        <a:lstStyle/>
        <a:p>
          <a:r>
            <a:rPr lang="en-US" dirty="0"/>
            <a:t>Clinic</a:t>
          </a:r>
        </a:p>
      </dgm:t>
    </dgm:pt>
    <dgm:pt modelId="{24C2F3D9-19BE-4F4A-A5B1-23CA10D25CFA}" type="parTrans" cxnId="{64F9E8CE-25FA-490E-8A7C-1D03EDF04BED}">
      <dgm:prSet/>
      <dgm:spPr/>
      <dgm:t>
        <a:bodyPr/>
        <a:lstStyle/>
        <a:p>
          <a:endParaRPr lang="en-US"/>
        </a:p>
      </dgm:t>
    </dgm:pt>
    <dgm:pt modelId="{52AA70BA-0B5E-4305-B60C-0AB615341F14}" type="sibTrans" cxnId="{64F9E8CE-25FA-490E-8A7C-1D03EDF04BED}">
      <dgm:prSet/>
      <dgm:spPr/>
      <dgm:t>
        <a:bodyPr/>
        <a:lstStyle/>
        <a:p>
          <a:endParaRPr lang="en-US"/>
        </a:p>
      </dgm:t>
    </dgm:pt>
    <dgm:pt modelId="{D1413D59-0C88-4464-A5D6-05F926935F05}">
      <dgm:prSet phldrT="[Text]"/>
      <dgm:spPr/>
      <dgm:t>
        <a:bodyPr/>
        <a:lstStyle/>
        <a:p>
          <a:r>
            <a:rPr lang="en-US" dirty="0"/>
            <a:t>District</a:t>
          </a:r>
        </a:p>
      </dgm:t>
    </dgm:pt>
    <dgm:pt modelId="{E8D5D98A-A7DE-44B0-BC43-903662398EBB}" type="parTrans" cxnId="{701AA1DE-1F53-43B2-BED8-6E66926CB40D}">
      <dgm:prSet/>
      <dgm:spPr/>
      <dgm:t>
        <a:bodyPr/>
        <a:lstStyle/>
        <a:p>
          <a:endParaRPr lang="en-US"/>
        </a:p>
      </dgm:t>
    </dgm:pt>
    <dgm:pt modelId="{C99CBAD0-5930-4AF1-AA9A-C96889A96C3D}" type="sibTrans" cxnId="{701AA1DE-1F53-43B2-BED8-6E66926CB40D}">
      <dgm:prSet/>
      <dgm:spPr/>
      <dgm:t>
        <a:bodyPr/>
        <a:lstStyle/>
        <a:p>
          <a:endParaRPr lang="en-US"/>
        </a:p>
      </dgm:t>
    </dgm:pt>
    <dgm:pt modelId="{C0D85E72-70C0-4B97-ADE0-9DD3007F70E3}" type="pres">
      <dgm:prSet presAssocID="{A8624EB7-216F-48E7-A1B3-6DBA2ACA81BE}" presName="Name0" presStyleCnt="0">
        <dgm:presLayoutVars>
          <dgm:dir/>
          <dgm:animLvl val="lvl"/>
          <dgm:resizeHandles val="exact"/>
        </dgm:presLayoutVars>
      </dgm:prSet>
      <dgm:spPr/>
    </dgm:pt>
    <dgm:pt modelId="{3C7ABBA6-E586-483D-A0D4-C17745E9C586}" type="pres">
      <dgm:prSet presAssocID="{80152EBF-096D-4465-AF9D-D30FDD42A2F5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80CBED-2E5E-4BA6-BABF-F1DAF141A86D}" type="pres">
      <dgm:prSet presAssocID="{52AA70BA-0B5E-4305-B60C-0AB615341F14}" presName="parTxOnlySpace" presStyleCnt="0"/>
      <dgm:spPr/>
    </dgm:pt>
    <dgm:pt modelId="{E203F688-AA8A-41B4-9785-70252BD7FF6C}" type="pres">
      <dgm:prSet presAssocID="{D1413D59-0C88-4464-A5D6-05F926935F05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F8DC7B-FC4A-4D89-88D6-12280FC070B7}" type="presOf" srcId="{80152EBF-096D-4465-AF9D-D30FDD42A2F5}" destId="{3C7ABBA6-E586-483D-A0D4-C17745E9C586}" srcOrd="0" destOrd="0" presId="urn:microsoft.com/office/officeart/2005/8/layout/chevron1"/>
    <dgm:cxn modelId="{701AA1DE-1F53-43B2-BED8-6E66926CB40D}" srcId="{A8624EB7-216F-48E7-A1B3-6DBA2ACA81BE}" destId="{D1413D59-0C88-4464-A5D6-05F926935F05}" srcOrd="1" destOrd="0" parTransId="{E8D5D98A-A7DE-44B0-BC43-903662398EBB}" sibTransId="{C99CBAD0-5930-4AF1-AA9A-C96889A96C3D}"/>
    <dgm:cxn modelId="{64F9E8CE-25FA-490E-8A7C-1D03EDF04BED}" srcId="{A8624EB7-216F-48E7-A1B3-6DBA2ACA81BE}" destId="{80152EBF-096D-4465-AF9D-D30FDD42A2F5}" srcOrd="0" destOrd="0" parTransId="{24C2F3D9-19BE-4F4A-A5B1-23CA10D25CFA}" sibTransId="{52AA70BA-0B5E-4305-B60C-0AB615341F14}"/>
    <dgm:cxn modelId="{9DDC84EC-DE4C-4844-98DB-EFFE311CC277}" type="presOf" srcId="{A8624EB7-216F-48E7-A1B3-6DBA2ACA81BE}" destId="{C0D85E72-70C0-4B97-ADE0-9DD3007F70E3}" srcOrd="0" destOrd="0" presId="urn:microsoft.com/office/officeart/2005/8/layout/chevron1"/>
    <dgm:cxn modelId="{59E03837-1714-46FD-BEA2-9E0940CD1362}" type="presOf" srcId="{D1413D59-0C88-4464-A5D6-05F926935F05}" destId="{E203F688-AA8A-41B4-9785-70252BD7FF6C}" srcOrd="0" destOrd="0" presId="urn:microsoft.com/office/officeart/2005/8/layout/chevron1"/>
    <dgm:cxn modelId="{3F4AEFA6-A5CB-4488-9E00-CFB5E9B0643D}" type="presParOf" srcId="{C0D85E72-70C0-4B97-ADE0-9DD3007F70E3}" destId="{3C7ABBA6-E586-483D-A0D4-C17745E9C586}" srcOrd="0" destOrd="0" presId="urn:microsoft.com/office/officeart/2005/8/layout/chevron1"/>
    <dgm:cxn modelId="{08B37FBC-B0F5-48F6-A6B7-E66DE1FD3013}" type="presParOf" srcId="{C0D85E72-70C0-4B97-ADE0-9DD3007F70E3}" destId="{7C80CBED-2E5E-4BA6-BABF-F1DAF141A86D}" srcOrd="1" destOrd="0" presId="urn:microsoft.com/office/officeart/2005/8/layout/chevron1"/>
    <dgm:cxn modelId="{C7092262-0B36-4FCD-8EF5-F5F3BA0D032D}" type="presParOf" srcId="{C0D85E72-70C0-4B97-ADE0-9DD3007F70E3}" destId="{E203F688-AA8A-41B4-9785-70252BD7FF6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ABBA6-E586-483D-A0D4-C17745E9C586}">
      <dsp:nvSpPr>
        <dsp:cNvPr id="0" name=""/>
        <dsp:cNvSpPr/>
      </dsp:nvSpPr>
      <dsp:spPr>
        <a:xfrm>
          <a:off x="5547" y="1999523"/>
          <a:ext cx="3316213" cy="132648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22" tIns="58674" rIns="58674" bIns="58674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/>
            <a:t>District</a:t>
          </a:r>
        </a:p>
      </dsp:txBody>
      <dsp:txXfrm>
        <a:off x="668790" y="1999523"/>
        <a:ext cx="1989728" cy="1326485"/>
      </dsp:txXfrm>
    </dsp:sp>
    <dsp:sp modelId="{E203F688-AA8A-41B4-9785-70252BD7FF6C}">
      <dsp:nvSpPr>
        <dsp:cNvPr id="0" name=""/>
        <dsp:cNvSpPr/>
      </dsp:nvSpPr>
      <dsp:spPr>
        <a:xfrm>
          <a:off x="2990139" y="1999523"/>
          <a:ext cx="3316213" cy="1326485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22" tIns="58674" rIns="58674" bIns="58674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/>
            <a:t>Clinic</a:t>
          </a:r>
        </a:p>
      </dsp:txBody>
      <dsp:txXfrm>
        <a:off x="3653382" y="1999523"/>
        <a:ext cx="1989728" cy="13264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05DE2947-ADC8-4CE2-9231-D654BCD99B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FE37A304-B50D-4396-A769-6330A2259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65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Types</a:t>
            </a:r>
            <a:r>
              <a:rPr lang="en-US" baseline="0" dirty="0"/>
              <a:t> of Peer Counselor Percentages will be described later in the presentation when discussing changes to the Peer Counselor Worksheet.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7A304-B50D-4396-A769-6330A225907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43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7A304-B50D-4396-A769-6330A225907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26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Assignment of points did not change.  Breastfeeding encouragement</a:t>
            </a:r>
            <a:r>
              <a:rPr lang="en-US" baseline="0" dirty="0"/>
              <a:t> more than one time is scored for one time only, but best practice is to encourage often.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7A304-B50D-4396-A769-6330A225907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6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Minimum two (2) computers preferably laptops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7A304-B50D-4396-A769-6330A2259076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22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3EC51-748D-404F-8DED-65C2E867A62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9B47-8C9D-467F-9BE8-448FA029383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3350"/>
            <a:ext cx="12192000" cy="710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983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D280C-4C7A-4A78-97D9-73E815FE8199}" type="datetimeFigureOut">
              <a:rPr lang="en-US" smtClean="0"/>
              <a:pPr>
                <a:defRPr/>
              </a:pPr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7A0C4-7B6E-4AA0-B937-25DB1836DB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D280C-4C7A-4A78-97D9-73E815FE8199}" type="datetimeFigureOut">
              <a:rPr lang="en-US" smtClean="0"/>
              <a:pPr>
                <a:defRPr/>
              </a:pPr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7A0C4-7B6E-4AA0-B937-25DB1836DB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4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457604-F1D4-4B27-A837-F1DB639086F4}" type="datetime1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982C2C-9DF9-4754-AE96-6ADF066528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9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457200"/>
            <a:ext cx="11785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  <a:t>Use of bullets when you have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3EC51-748D-404F-8DED-65C2E867A62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B9B47-8C9D-467F-9BE8-448FA029383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 descr="DPH_PPT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-103188"/>
            <a:ext cx="121920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382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7" r:id="rId3"/>
    <p:sldLayoutId id="2147483669" r:id="rId4"/>
  </p:sldLayoutIdLst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None/>
        <a:tabLst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mailto:Julianne.Gaston@dph.ga.gov" TargetMode="External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8"/>
          <p:cNvSpPr>
            <a:spLocks noChangeArrowheads="1"/>
          </p:cNvSpPr>
          <p:nvPr/>
        </p:nvSpPr>
        <p:spPr bwMode="auto">
          <a:xfrm>
            <a:off x="1476376" y="1516063"/>
            <a:ext cx="9191625" cy="1905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Aft>
                <a:spcPct val="25000"/>
              </a:spcAft>
              <a:defRPr/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Updates to the Nutrition/Operations Monitoring Tools for Federal Fiscal Year (FFY) 2018</a:t>
            </a:r>
          </a:p>
        </p:txBody>
      </p:sp>
      <p:sp>
        <p:nvSpPr>
          <p:cNvPr id="5" name="Rectangle 90"/>
          <p:cNvSpPr>
            <a:spLocks noChangeArrowheads="1"/>
          </p:cNvSpPr>
          <p:nvPr/>
        </p:nvSpPr>
        <p:spPr bwMode="auto">
          <a:xfrm>
            <a:off x="3657599" y="3677286"/>
            <a:ext cx="7010401" cy="211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Presentation to:  	Georgia WIC Staff</a:t>
            </a: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Presented by: 		Julianne Gaston R.D., L.D.</a:t>
            </a: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Date: 			November 16, 2017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solidFill>
                <a:srgbClr val="006699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592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Breastfeeding Referral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Points clarified </a:t>
            </a:r>
          </a:p>
          <a:p>
            <a:r>
              <a:rPr lang="en-US" dirty="0"/>
              <a:t>One (1) point each if CPA accurately describes:</a:t>
            </a:r>
          </a:p>
          <a:p>
            <a:pPr lvl="1"/>
            <a:r>
              <a:rPr lang="en-US" dirty="0"/>
              <a:t>Peer Counselor Referral Process</a:t>
            </a:r>
          </a:p>
          <a:p>
            <a:pPr lvl="1"/>
            <a:r>
              <a:rPr lang="en-US" dirty="0"/>
              <a:t>CLC referral process</a:t>
            </a:r>
          </a:p>
          <a:p>
            <a:pPr lvl="1"/>
            <a:r>
              <a:rPr lang="en-US" dirty="0"/>
              <a:t>IBCLC referral process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570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Pump Inventory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Pump inventory divided into two (2) criteria:</a:t>
            </a:r>
          </a:p>
          <a:p>
            <a:pPr indent="342900"/>
            <a:r>
              <a:rPr lang="en-US" dirty="0"/>
              <a:t>Perpetual inventory (tracking receipt and issuance)</a:t>
            </a:r>
          </a:p>
          <a:p>
            <a:pPr indent="342900"/>
            <a:r>
              <a:rPr lang="en-US" dirty="0"/>
              <a:t>Physical inventory (count of inventory in stock)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64469" y="3863182"/>
            <a:ext cx="6263061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Count your pumps!</a:t>
            </a:r>
          </a:p>
        </p:txBody>
      </p:sp>
    </p:spTree>
    <p:extLst>
      <p:ext uri="{BB962C8B-B14F-4D97-AF65-F5344CB8AC3E}">
        <p14:creationId xmlns:p14="http://schemas.microsoft.com/office/powerpoint/2010/main" val="8124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Pump 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Pump follow-up divided into two (2) criteria:</a:t>
            </a:r>
          </a:p>
          <a:p>
            <a:pPr indent="342900"/>
            <a:r>
              <a:rPr lang="en-US" dirty="0"/>
              <a:t>Symphony pump </a:t>
            </a:r>
          </a:p>
          <a:p>
            <a:pPr indent="342900"/>
            <a:r>
              <a:rPr lang="en-US" dirty="0"/>
              <a:t>Manual/PDP follow-up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11141" y="4088505"/>
            <a:ext cx="8569718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Follow-up on your pumps!</a:t>
            </a:r>
          </a:p>
        </p:txBody>
      </p:sp>
    </p:spTree>
    <p:extLst>
      <p:ext uri="{BB962C8B-B14F-4D97-AF65-F5344CB8AC3E}">
        <p14:creationId xmlns:p14="http://schemas.microsoft.com/office/powerpoint/2010/main" val="1710975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Clinic Evaluation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Updates to Breastfeeding Clinic Environment related to breast pump, referrals and prenatal class evaluation</a:t>
            </a:r>
          </a:p>
          <a:p>
            <a:pPr marL="457200" lvl="1" indent="0">
              <a:buNone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Peer counselor documentation added to clinic section </a:t>
            </a:r>
          </a:p>
        </p:txBody>
      </p:sp>
    </p:spTree>
    <p:extLst>
      <p:ext uri="{BB962C8B-B14F-4D97-AF65-F5344CB8AC3E}">
        <p14:creationId xmlns:p14="http://schemas.microsoft.com/office/powerpoint/2010/main" val="131015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Breastfeeding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1472770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Breastfeeding Coordinator Credentials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Added Certified Lactation Educator (CLE) to the list of eligible breastfeeding coordinator credentials</a:t>
            </a:r>
          </a:p>
          <a:p>
            <a:r>
              <a:rPr lang="en-US" dirty="0"/>
              <a:t>CLE = One (1) point </a:t>
            </a:r>
          </a:p>
        </p:txBody>
      </p:sp>
    </p:spTree>
    <p:extLst>
      <p:ext uri="{BB962C8B-B14F-4D97-AF65-F5344CB8AC3E}">
        <p14:creationId xmlns:p14="http://schemas.microsoft.com/office/powerpoint/2010/main" val="3690910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Breastfeeding Supplies Packing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New</a:t>
            </a:r>
          </a:p>
          <a:p>
            <a:pPr marL="0" indent="0">
              <a:buNone/>
            </a:pPr>
            <a:r>
              <a:rPr lang="en-US" dirty="0"/>
              <a:t>Packing lists for pumps and supplies submitted within the required time frame</a:t>
            </a:r>
          </a:p>
          <a:p>
            <a:pPr lvl="1"/>
            <a:r>
              <a:rPr lang="en-US" dirty="0"/>
              <a:t>Yes, all = Two (2) points</a:t>
            </a:r>
          </a:p>
          <a:p>
            <a:pPr lvl="1"/>
            <a:r>
              <a:rPr lang="en-US" dirty="0"/>
              <a:t>Yes, some = One (1) point</a:t>
            </a:r>
          </a:p>
          <a:p>
            <a:pPr lvl="1"/>
            <a:r>
              <a:rPr lang="en-US" dirty="0"/>
              <a:t>No = Zero (0) points</a:t>
            </a:r>
          </a:p>
        </p:txBody>
      </p:sp>
    </p:spTree>
    <p:extLst>
      <p:ext uri="{BB962C8B-B14F-4D97-AF65-F5344CB8AC3E}">
        <p14:creationId xmlns:p14="http://schemas.microsoft.com/office/powerpoint/2010/main" val="3926310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 Breastfeeding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600201"/>
            <a:ext cx="11785600" cy="4525963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dirty="0"/>
              <a:t>Breastfeeding Education decreased from ten (10) to eight (8) points.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946060"/>
              </p:ext>
            </p:extLst>
          </p:nvPr>
        </p:nvGraphicFramePr>
        <p:xfrm>
          <a:off x="3707384" y="2342894"/>
          <a:ext cx="4521200" cy="36369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49955">
                  <a:extLst>
                    <a:ext uri="{9D8B030D-6E8A-4147-A177-3AD203B41FA5}">
                      <a16:colId xmlns:a16="http://schemas.microsoft.com/office/drawing/2014/main" xmlns="" val="3797647900"/>
                    </a:ext>
                  </a:extLst>
                </a:gridCol>
                <a:gridCol w="2271245">
                  <a:extLst>
                    <a:ext uri="{9D8B030D-6E8A-4147-A177-3AD203B41FA5}">
                      <a16:colId xmlns:a16="http://schemas.microsoft.com/office/drawing/2014/main" xmlns="" val="1253476466"/>
                    </a:ext>
                  </a:extLst>
                </a:gridCol>
              </a:tblGrid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Percent Met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Points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066030756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644567965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95-99%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2017397705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90-95%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583710750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85-89%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2893403693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80-84%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2317204490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75-79%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2772795746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70-74%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3756509791"/>
                  </a:ext>
                </a:extLst>
              </a:tr>
              <a:tr h="4041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&lt; 70%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1706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429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Staff Trained to Issue Pumps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Points increased from one (1) point to two (2) points</a:t>
            </a:r>
          </a:p>
        </p:txBody>
      </p:sp>
    </p:spTree>
    <p:extLst>
      <p:ext uri="{BB962C8B-B14F-4D97-AF65-F5344CB8AC3E}">
        <p14:creationId xmlns:p14="http://schemas.microsoft.com/office/powerpoint/2010/main" val="2478875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Prenatal Breastfeeding Resource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Prenatal Breastfeeding Resource scoring updated</a:t>
            </a:r>
          </a:p>
          <a:p>
            <a:pPr lvl="1"/>
            <a:r>
              <a:rPr lang="en-US" dirty="0"/>
              <a:t>Yes, all requirements met and current = Two (2) points</a:t>
            </a:r>
          </a:p>
          <a:p>
            <a:pPr lvl="1"/>
            <a:r>
              <a:rPr lang="en-US" dirty="0"/>
              <a:t>Yes, available but not current or incomplete = One (1) point</a:t>
            </a:r>
          </a:p>
          <a:p>
            <a:pPr lvl="1"/>
            <a:r>
              <a:rPr lang="en-US" dirty="0"/>
              <a:t>No = Zero (0) points</a:t>
            </a:r>
          </a:p>
        </p:txBody>
      </p:sp>
    </p:spTree>
    <p:extLst>
      <p:ext uri="{BB962C8B-B14F-4D97-AF65-F5344CB8AC3E}">
        <p14:creationId xmlns:p14="http://schemas.microsoft.com/office/powerpoint/2010/main" val="325740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Explain changes to 2018 Nutrition/Breastfeeding and Operations Monitoring Tools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866" y="2649414"/>
            <a:ext cx="5215125" cy="3476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8765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District Referral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New</a:t>
            </a:r>
          </a:p>
          <a:p>
            <a:pPr marL="0" indent="0">
              <a:buNone/>
            </a:pPr>
            <a:r>
              <a:rPr lang="en-US" dirty="0"/>
              <a:t>The district has written referral procedures for peer counselor, Certified Lactation Counselor (CLC)/Certified Lactation Educator (CLE) and International Board of Lactation Consultant (IBCLC)</a:t>
            </a:r>
          </a:p>
          <a:p>
            <a:pPr lvl="1"/>
            <a:r>
              <a:rPr lang="en-US" dirty="0"/>
              <a:t>Yes, for all = Two (2) points</a:t>
            </a:r>
          </a:p>
          <a:p>
            <a:pPr lvl="1"/>
            <a:r>
              <a:rPr lang="en-US" dirty="0"/>
              <a:t>Yes, for some = One (1) point</a:t>
            </a:r>
          </a:p>
          <a:p>
            <a:pPr lvl="1"/>
            <a:r>
              <a:rPr lang="en-US" dirty="0"/>
              <a:t>No = Zero (0) points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860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Prenatal Class Outline/Scheduling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New</a:t>
            </a:r>
          </a:p>
          <a:p>
            <a:pPr marL="0" indent="0">
              <a:buNone/>
            </a:pPr>
            <a:r>
              <a:rPr lang="en-US" dirty="0"/>
              <a:t>District has prenatal class outline and procedures</a:t>
            </a:r>
          </a:p>
          <a:p>
            <a:pPr>
              <a:buFont typeface="Segoe UI" panose="020B0502040204020203" pitchFamily="34" charset="0"/>
              <a:buChar char="−"/>
            </a:pPr>
            <a:r>
              <a:rPr lang="en-US" dirty="0"/>
              <a:t>Class outline(s) = One (1) point</a:t>
            </a:r>
          </a:p>
          <a:p>
            <a:pPr>
              <a:buFont typeface="Segoe UI" panose="020B0502040204020203" pitchFamily="34" charset="0"/>
              <a:buChar char="−"/>
            </a:pPr>
            <a:r>
              <a:rPr lang="en-US" dirty="0"/>
              <a:t>Written scheduling procedures = One (1) point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51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Peer counseling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13234539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Counseling (PC)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Revisions</a:t>
            </a:r>
          </a:p>
          <a:p>
            <a:r>
              <a:rPr lang="en-US" dirty="0"/>
              <a:t>Peer Counselor Worksheet can be used to calculate percentages</a:t>
            </a:r>
          </a:p>
          <a:p>
            <a:r>
              <a:rPr lang="en-US" dirty="0"/>
              <a:t>Face-to-face and phone observations separated into two (2)  criteria</a:t>
            </a:r>
          </a:p>
          <a:p>
            <a:r>
              <a:rPr lang="en-US" dirty="0"/>
              <a:t>Percent of caseload for prenatal women now based on district total PC caseload instead of an average for each PC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34440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32885397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District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Breastfeeding promotion updated for credentials, packing lists, referrals and prenatal class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Peer counselor observations and caseload management updated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Peer Counselor Worksheet added (discussed next)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1260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Worksheet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Peer Counselor</a:t>
            </a:r>
          </a:p>
        </p:txBody>
      </p:sp>
    </p:spTree>
    <p:extLst>
      <p:ext uri="{BB962C8B-B14F-4D97-AF65-F5344CB8AC3E}">
        <p14:creationId xmlns:p14="http://schemas.microsoft.com/office/powerpoint/2010/main" val="956168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Counselor (PC) Worksheet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Divided into three (3) sections:</a:t>
            </a:r>
          </a:p>
          <a:p>
            <a:r>
              <a:rPr lang="en-US" dirty="0"/>
              <a:t>Peer Counselor observations</a:t>
            </a:r>
          </a:p>
          <a:p>
            <a:r>
              <a:rPr lang="en-US" dirty="0"/>
              <a:t>Peer Counselor caseload management</a:t>
            </a:r>
          </a:p>
          <a:p>
            <a:r>
              <a:rPr lang="en-US" dirty="0"/>
              <a:t>Peer Counselor surveys and observation summary</a:t>
            </a:r>
          </a:p>
        </p:txBody>
      </p:sp>
    </p:spTree>
    <p:extLst>
      <p:ext uri="{BB962C8B-B14F-4D97-AF65-F5344CB8AC3E}">
        <p14:creationId xmlns:p14="http://schemas.microsoft.com/office/powerpoint/2010/main" val="41058240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Counselor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Complete one (1)column for each peer counselor</a:t>
            </a:r>
          </a:p>
          <a:p>
            <a:pPr lvl="1"/>
            <a:r>
              <a:rPr lang="en-US" dirty="0"/>
              <a:t>1 = Yes, observation completed</a:t>
            </a:r>
          </a:p>
          <a:p>
            <a:pPr lvl="1"/>
            <a:r>
              <a:rPr lang="en-US" dirty="0"/>
              <a:t>0 = No, observation not completed</a:t>
            </a:r>
          </a:p>
          <a:p>
            <a:pPr lvl="1"/>
            <a:r>
              <a:rPr lang="en-US" dirty="0"/>
              <a:t>Not applicable (NA) = yellow fill </a:t>
            </a:r>
          </a:p>
          <a:p>
            <a:r>
              <a:rPr lang="en-US" dirty="0"/>
              <a:t>Spreadsheet calculates percent of observations completed per row</a:t>
            </a:r>
          </a:p>
          <a:p>
            <a:r>
              <a:rPr lang="en-US" dirty="0"/>
              <a:t>Observation Summary provides percent by observation type</a:t>
            </a:r>
          </a:p>
          <a:p>
            <a:pPr lvl="1"/>
            <a:r>
              <a:rPr lang="en-US" dirty="0"/>
              <a:t>Face-to-face</a:t>
            </a:r>
          </a:p>
          <a:p>
            <a:pPr lvl="1"/>
            <a:r>
              <a:rPr lang="en-US" dirty="0"/>
              <a:t>Phone</a:t>
            </a:r>
          </a:p>
          <a:p>
            <a:pPr lvl="1"/>
            <a:r>
              <a:rPr lang="en-US" dirty="0"/>
              <a:t>Per quarter and year</a:t>
            </a:r>
          </a:p>
        </p:txBody>
      </p:sp>
    </p:spTree>
    <p:extLst>
      <p:ext uri="{BB962C8B-B14F-4D97-AF65-F5344CB8AC3E}">
        <p14:creationId xmlns:p14="http://schemas.microsoft.com/office/powerpoint/2010/main" val="41467260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Counselor Observation Sample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10799" y="2122653"/>
            <a:ext cx="6055201" cy="34574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12230"/>
          <a:stretch/>
        </p:blipFill>
        <p:spPr>
          <a:xfrm>
            <a:off x="7366000" y="2122653"/>
            <a:ext cx="2730500" cy="34574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8186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Monitoring Tool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Breastfeeding Changes to the </a:t>
            </a:r>
          </a:p>
        </p:txBody>
      </p:sp>
    </p:spTree>
    <p:extLst>
      <p:ext uri="{BB962C8B-B14F-4D97-AF65-F5344CB8AC3E}">
        <p14:creationId xmlns:p14="http://schemas.microsoft.com/office/powerpoint/2010/main" val="3716163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248335"/>
            <a:ext cx="11785600" cy="990600"/>
          </a:xfrm>
        </p:spPr>
        <p:txBody>
          <a:bodyPr/>
          <a:lstStyle/>
          <a:p>
            <a:r>
              <a:rPr lang="en-US" dirty="0"/>
              <a:t>Peer Counselor Observation Summary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64192" y="1223156"/>
            <a:ext cx="5727700" cy="50974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0276" y="2401770"/>
            <a:ext cx="3987799" cy="64633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Percent used to determine points on district page for phone observations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20276" y="4248767"/>
            <a:ext cx="3987800" cy="92333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Percent used to determine points on district page for face to face observations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159676" y="2946501"/>
            <a:ext cx="2260600" cy="2985869"/>
          </a:xfrm>
          <a:prstGeom prst="straightConnector1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302676" y="4710432"/>
            <a:ext cx="1130300" cy="1221938"/>
          </a:xfrm>
          <a:prstGeom prst="straightConnector1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499276" y="5932370"/>
            <a:ext cx="914400" cy="449287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629576" y="5932370"/>
            <a:ext cx="914400" cy="449287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931326" y="6021965"/>
            <a:ext cx="2705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FTF = face to face</a:t>
            </a:r>
          </a:p>
        </p:txBody>
      </p:sp>
    </p:spTree>
    <p:extLst>
      <p:ext uri="{BB962C8B-B14F-4D97-AF65-F5344CB8AC3E}">
        <p14:creationId xmlns:p14="http://schemas.microsoft.com/office/powerpoint/2010/main" val="18619028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Counselor Surveys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31681" y="1549401"/>
            <a:ext cx="7396983" cy="4673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8509000" y="3530600"/>
            <a:ext cx="3479800" cy="92333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Percent used to determine points on district page for surveys</a:t>
            </a:r>
          </a:p>
        </p:txBody>
      </p:sp>
      <p:sp>
        <p:nvSpPr>
          <p:cNvPr id="7" name="Oval 6"/>
          <p:cNvSpPr/>
          <p:nvPr/>
        </p:nvSpPr>
        <p:spPr>
          <a:xfrm>
            <a:off x="7114264" y="5778500"/>
            <a:ext cx="914400" cy="546102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028664" y="4453930"/>
            <a:ext cx="1051836" cy="1476970"/>
          </a:xfrm>
          <a:prstGeom prst="straightConnector1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7380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Counselor Caseload Management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73219" y="2298699"/>
            <a:ext cx="6414981" cy="225178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200" y="2298699"/>
            <a:ext cx="1978452" cy="22517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486900" y="2387600"/>
            <a:ext cx="2501900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Percent used to determine points  on district page for  caseload management</a:t>
            </a:r>
          </a:p>
        </p:txBody>
      </p:sp>
      <p:sp>
        <p:nvSpPr>
          <p:cNvPr id="8" name="Oval 7"/>
          <p:cNvSpPr/>
          <p:nvPr/>
        </p:nvSpPr>
        <p:spPr>
          <a:xfrm>
            <a:off x="8252252" y="4114800"/>
            <a:ext cx="914400" cy="435680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9100404" y="3587929"/>
            <a:ext cx="1021496" cy="641171"/>
          </a:xfrm>
          <a:prstGeom prst="straightConnector1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4267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Counselor Worksheet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sz="2800" dirty="0"/>
              <a:t>PC worksheet revised to calculate required percentages</a:t>
            </a:r>
          </a:p>
          <a:p>
            <a:pPr lvl="1"/>
            <a:r>
              <a:rPr lang="en-US" sz="2800" dirty="0"/>
              <a:t>Use to complete district peer counseling section</a:t>
            </a:r>
          </a:p>
        </p:txBody>
      </p:sp>
    </p:spTree>
    <p:extLst>
      <p:ext uri="{BB962C8B-B14F-4D97-AF65-F5344CB8AC3E}">
        <p14:creationId xmlns:p14="http://schemas.microsoft.com/office/powerpoint/2010/main" val="469538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43050" y="1091382"/>
            <a:ext cx="8058150" cy="3996812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dirty="0">
                <a:latin typeface="Forte" panose="03060902040502070203" pitchFamily="66" charset="0"/>
              </a:rPr>
              <a:t>What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592032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Monitoring Tool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the </a:t>
            </a:r>
          </a:p>
        </p:txBody>
      </p:sp>
    </p:spTree>
    <p:extLst>
      <p:ext uri="{BB962C8B-B14F-4D97-AF65-F5344CB8AC3E}">
        <p14:creationId xmlns:p14="http://schemas.microsoft.com/office/powerpoint/2010/main" val="34589959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Chart Reviews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280523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72525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Review – Descriptors Added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Weight Recorded </a:t>
            </a:r>
            <a:r>
              <a:rPr lang="en-US" b="1" dirty="0"/>
              <a:t>(current, pregravid, birth)</a:t>
            </a:r>
          </a:p>
          <a:p>
            <a:r>
              <a:rPr lang="en-US" dirty="0"/>
              <a:t>Referral/Enrollment Documented </a:t>
            </a:r>
            <a:r>
              <a:rPr lang="en-US" b="1" dirty="0"/>
              <a:t>(infant, child, woman</a:t>
            </a:r>
            <a:r>
              <a:rPr lang="en-US" dirty="0"/>
              <a:t>) </a:t>
            </a:r>
          </a:p>
          <a:p>
            <a:r>
              <a:rPr lang="en-US" dirty="0"/>
              <a:t>SMART goal </a:t>
            </a:r>
            <a:r>
              <a:rPr lang="en-US" b="1" dirty="0"/>
              <a:t>(0.5 if one criteria missing)</a:t>
            </a:r>
          </a:p>
          <a:p>
            <a:pPr lvl="1"/>
            <a:r>
              <a:rPr lang="en-US" sz="2800" dirty="0"/>
              <a:t>Participant centered</a:t>
            </a:r>
          </a:p>
          <a:p>
            <a:pPr lvl="1"/>
            <a:r>
              <a:rPr lang="en-US" sz="2800" dirty="0"/>
              <a:t>Measurable</a:t>
            </a:r>
          </a:p>
          <a:p>
            <a:pPr lvl="1"/>
            <a:r>
              <a:rPr lang="en-US" sz="2800" dirty="0"/>
              <a:t>Time frame</a:t>
            </a:r>
          </a:p>
          <a:p>
            <a:pPr lvl="1"/>
            <a:r>
              <a:rPr lang="en-US" sz="2800" dirty="0"/>
              <a:t>Specific</a:t>
            </a:r>
          </a:p>
          <a:p>
            <a:pPr lvl="1"/>
            <a:r>
              <a:rPr lang="en-US" sz="2800" dirty="0"/>
              <a:t>Realistic/Achievable</a:t>
            </a:r>
          </a:p>
          <a:p>
            <a:pPr lvl="1"/>
            <a:endParaRPr lang="en-US" dirty="0"/>
          </a:p>
        </p:txBody>
      </p:sp>
      <p:sp>
        <p:nvSpPr>
          <p:cNvPr id="5" name="Sun 4"/>
          <p:cNvSpPr/>
          <p:nvPr/>
        </p:nvSpPr>
        <p:spPr>
          <a:xfrm>
            <a:off x="8295640" y="3531616"/>
            <a:ext cx="1981200" cy="17780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Review – Risk Renamed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b="1" dirty="0"/>
              <a:t>From:</a:t>
            </a:r>
            <a:r>
              <a:rPr lang="en-US" sz="2800" dirty="0"/>
              <a:t> All Nutrition Risks Checked </a:t>
            </a:r>
          </a:p>
          <a:p>
            <a:pPr lvl="1"/>
            <a:r>
              <a:rPr lang="en-US" sz="2800" b="1" dirty="0"/>
              <a:t>To:</a:t>
            </a:r>
            <a:r>
              <a:rPr lang="en-US" sz="2800" dirty="0"/>
              <a:t> All Nutritional Risks Assigned</a:t>
            </a:r>
          </a:p>
        </p:txBody>
      </p:sp>
      <p:sp>
        <p:nvSpPr>
          <p:cNvPr id="5" name="Sun 4"/>
          <p:cNvSpPr/>
          <p:nvPr/>
        </p:nvSpPr>
        <p:spPr>
          <a:xfrm>
            <a:off x="8661400" y="2946400"/>
            <a:ext cx="1981200" cy="17780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519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Review – Care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Divided into four (4) parts:</a:t>
            </a:r>
          </a:p>
          <a:p>
            <a:pPr lvl="1"/>
            <a:r>
              <a:rPr lang="en-US" sz="2800" dirty="0"/>
              <a:t>Formula tolerance/dietary intake/diet recall/physical activity </a:t>
            </a:r>
          </a:p>
          <a:p>
            <a:pPr lvl="1"/>
            <a:r>
              <a:rPr lang="en-US" sz="2800" dirty="0"/>
              <a:t>Diagnosis/risk/labs/weight</a:t>
            </a:r>
          </a:p>
          <a:p>
            <a:pPr lvl="1"/>
            <a:r>
              <a:rPr lang="en-US" sz="2800" dirty="0"/>
              <a:t>Assessment/outcome </a:t>
            </a:r>
          </a:p>
          <a:p>
            <a:pPr lvl="1"/>
            <a:r>
              <a:rPr lang="en-US" sz="2800" dirty="0"/>
              <a:t>Intervention/follow-up/education</a:t>
            </a:r>
          </a:p>
          <a:p>
            <a:r>
              <a:rPr lang="en-US" dirty="0"/>
              <a:t>Total points unchanged</a:t>
            </a:r>
          </a:p>
          <a:p>
            <a:pPr lvl="1"/>
            <a:r>
              <a:rPr lang="en-US" sz="2800" dirty="0"/>
              <a:t>General chart review – Ten (10) points</a:t>
            </a:r>
          </a:p>
          <a:p>
            <a:pPr lvl="1"/>
            <a:r>
              <a:rPr lang="en-US" sz="2800" dirty="0"/>
              <a:t>High risk chart review – Eight (8) points </a:t>
            </a:r>
          </a:p>
        </p:txBody>
      </p:sp>
    </p:spTree>
    <p:extLst>
      <p:ext uri="{BB962C8B-B14F-4D97-AF65-F5344CB8AC3E}">
        <p14:creationId xmlns:p14="http://schemas.microsoft.com/office/powerpoint/2010/main" val="275444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Points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Shift in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33798811"/>
              </p:ext>
            </p:extLst>
          </p:nvPr>
        </p:nvGraphicFramePr>
        <p:xfrm>
          <a:off x="3848100" y="812800"/>
          <a:ext cx="6311900" cy="5325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45583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Review – Care Plan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Either SOAP or ADIME formats acceptable</a:t>
            </a:r>
          </a:p>
          <a:p>
            <a:r>
              <a:rPr lang="en-US" dirty="0"/>
              <a:t>Advantages of change</a:t>
            </a:r>
          </a:p>
          <a:p>
            <a:pPr lvl="1"/>
            <a:r>
              <a:rPr lang="en-US" sz="2800" dirty="0"/>
              <a:t>Identify specific problem areas</a:t>
            </a:r>
          </a:p>
          <a:p>
            <a:pPr lvl="1"/>
            <a:r>
              <a:rPr lang="en-US" sz="2800" dirty="0"/>
              <a:t>Potential to earn more points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823616"/>
              </p:ext>
            </p:extLst>
          </p:nvPr>
        </p:nvGraphicFramePr>
        <p:xfrm>
          <a:off x="1849283" y="3863182"/>
          <a:ext cx="3224161" cy="215606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0813">
                  <a:extLst>
                    <a:ext uri="{9D8B030D-6E8A-4147-A177-3AD203B41FA5}">
                      <a16:colId xmlns:a16="http://schemas.microsoft.com/office/drawing/2014/main" xmlns="" val="2737556008"/>
                    </a:ext>
                  </a:extLst>
                </a:gridCol>
                <a:gridCol w="2593348">
                  <a:extLst>
                    <a:ext uri="{9D8B030D-6E8A-4147-A177-3AD203B41FA5}">
                      <a16:colId xmlns:a16="http://schemas.microsoft.com/office/drawing/2014/main" xmlns="" val="1857258674"/>
                    </a:ext>
                  </a:extLst>
                </a:gridCol>
              </a:tblGrid>
              <a:tr h="545968">
                <a:tc>
                  <a:txBody>
                    <a:bodyPr/>
                    <a:lstStyle/>
                    <a:p>
                      <a:r>
                        <a:rPr lang="en-US" sz="2800" dirty="0"/>
                        <a:t>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Subjective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958704393"/>
                  </a:ext>
                </a:extLst>
              </a:tr>
              <a:tr h="545968">
                <a:tc>
                  <a:txBody>
                    <a:bodyPr/>
                    <a:lstStyle/>
                    <a:p>
                      <a:r>
                        <a:rPr lang="en-US" sz="2800" dirty="0"/>
                        <a:t>O: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Objective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720318148"/>
                  </a:ext>
                </a:extLst>
              </a:tr>
              <a:tr h="545968">
                <a:tc>
                  <a:txBody>
                    <a:bodyPr/>
                    <a:lstStyle/>
                    <a:p>
                      <a:r>
                        <a:rPr lang="en-US" sz="2800" dirty="0"/>
                        <a:t>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Assessment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46321762"/>
                  </a:ext>
                </a:extLst>
              </a:tr>
              <a:tr h="478168">
                <a:tc>
                  <a:txBody>
                    <a:bodyPr/>
                    <a:lstStyle/>
                    <a:p>
                      <a:r>
                        <a:rPr lang="en-US" sz="2800" dirty="0"/>
                        <a:t>P: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Plan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556122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953166"/>
              </p:ext>
            </p:extLst>
          </p:nvPr>
        </p:nvGraphicFramePr>
        <p:xfrm>
          <a:off x="6096000" y="3789212"/>
          <a:ext cx="4899742" cy="2230034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060246">
                  <a:extLst>
                    <a:ext uri="{9D8B030D-6E8A-4147-A177-3AD203B41FA5}">
                      <a16:colId xmlns:a16="http://schemas.microsoft.com/office/drawing/2014/main" xmlns="" val="4223631061"/>
                    </a:ext>
                  </a:extLst>
                </a:gridCol>
                <a:gridCol w="3839496">
                  <a:extLst>
                    <a:ext uri="{9D8B030D-6E8A-4147-A177-3AD203B41FA5}">
                      <a16:colId xmlns:a16="http://schemas.microsoft.com/office/drawing/2014/main" xmlns="" val="1996649613"/>
                    </a:ext>
                  </a:extLst>
                </a:gridCol>
              </a:tblGrid>
              <a:tr h="46776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Assessment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530087329"/>
                  </a:ext>
                </a:extLst>
              </a:tr>
              <a:tr h="46776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Diagnosis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3241558332"/>
                  </a:ext>
                </a:extLst>
              </a:tr>
              <a:tr h="46776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Intervention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366076330"/>
                  </a:ext>
                </a:extLst>
              </a:tr>
              <a:tr h="67555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M/E: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Monitoring/Evaluation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180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1411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Review – Breastfeeding Encouraged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Divided into two (2) criteria:</a:t>
            </a:r>
          </a:p>
          <a:p>
            <a:r>
              <a:rPr lang="en-US" dirty="0"/>
              <a:t>Breastfeeding encouraged as prenatal once</a:t>
            </a:r>
          </a:p>
          <a:p>
            <a:r>
              <a:rPr lang="en-US" dirty="0"/>
              <a:t>Breastfeeding encouraged/benefits as prenatal more than once</a:t>
            </a:r>
          </a:p>
          <a:p>
            <a:pPr lvl="1">
              <a:buFontTx/>
              <a:buChar char="-"/>
            </a:pPr>
            <a:r>
              <a:rPr lang="en-US" sz="2800" dirty="0"/>
              <a:t>Class or Individual </a:t>
            </a:r>
          </a:p>
          <a:p>
            <a:pPr lvl="1">
              <a:buFontTx/>
              <a:buChar char="-"/>
            </a:pPr>
            <a:r>
              <a:rPr lang="en-US" sz="2800" dirty="0"/>
              <a:t>Participant must have been on the program as a prenatal woman for at least three (3) months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43900" y="4533900"/>
            <a:ext cx="23374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>
                <a:solidFill>
                  <a:schemeClr val="accent5">
                    <a:lumMod val="75000"/>
                  </a:schemeClr>
                </a:solidFill>
                <a:latin typeface="Blackadder ITC" panose="04020505051007020D02" pitchFamily="82" charset="0"/>
              </a:rPr>
              <a:t>1?  2?</a:t>
            </a:r>
          </a:p>
        </p:txBody>
      </p:sp>
    </p:spTree>
    <p:extLst>
      <p:ext uri="{BB962C8B-B14F-4D97-AF65-F5344CB8AC3E}">
        <p14:creationId xmlns:p14="http://schemas.microsoft.com/office/powerpoint/2010/main" val="11680001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Risk Chart Review – Secondary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Divided into three (3) parts (to match general chart review):</a:t>
            </a:r>
          </a:p>
          <a:p>
            <a:pPr lvl="1"/>
            <a:r>
              <a:rPr lang="en-US" sz="2800" dirty="0"/>
              <a:t>Secondary education provided</a:t>
            </a:r>
          </a:p>
          <a:p>
            <a:pPr lvl="1"/>
            <a:r>
              <a:rPr lang="en-US" sz="2800" dirty="0"/>
              <a:t>High risk education provided</a:t>
            </a:r>
          </a:p>
          <a:p>
            <a:pPr lvl="1"/>
            <a:r>
              <a:rPr lang="en-US" sz="2800" dirty="0"/>
              <a:t>Evaluation of Care Plan</a:t>
            </a:r>
          </a:p>
        </p:txBody>
      </p:sp>
    </p:spTree>
    <p:extLst>
      <p:ext uri="{BB962C8B-B14F-4D97-AF65-F5344CB8AC3E}">
        <p14:creationId xmlns:p14="http://schemas.microsoft.com/office/powerpoint/2010/main" val="5587715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  <p:sp>
        <p:nvSpPr>
          <p:cNvPr id="4" name="Shape 3"/>
          <p:cNvSpPr/>
          <p:nvPr/>
        </p:nvSpPr>
        <p:spPr>
          <a:xfrm>
            <a:off x="4546600" y="914396"/>
            <a:ext cx="4368799" cy="2413008"/>
          </a:xfrm>
          <a:prstGeom prst="leftRightRibb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65027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Certification/High Risk Observation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Establishing and Maintaining Rapport</a:t>
            </a:r>
          </a:p>
          <a:p>
            <a:pPr marL="0" indent="0">
              <a:buNone/>
            </a:pPr>
            <a:r>
              <a:rPr lang="en-US" dirty="0"/>
              <a:t>Wording updated for one (1) criteria</a:t>
            </a:r>
          </a:p>
          <a:p>
            <a:pPr lvl="1"/>
            <a:r>
              <a:rPr lang="en-US" b="1" dirty="0"/>
              <a:t>From: </a:t>
            </a:r>
            <a:r>
              <a:rPr lang="en-US" dirty="0"/>
              <a:t>Translator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Interpreter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054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Certification/High Risk Observation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Accuracy of Assessment and Certification </a:t>
            </a:r>
          </a:p>
          <a:p>
            <a:r>
              <a:rPr lang="en-US" dirty="0"/>
              <a:t>Wording updated for two (2) criteria</a:t>
            </a:r>
          </a:p>
          <a:p>
            <a:pPr lvl="1"/>
            <a:r>
              <a:rPr lang="en-US" b="1" dirty="0"/>
              <a:t>From:</a:t>
            </a:r>
            <a:r>
              <a:rPr lang="en-US" dirty="0"/>
              <a:t> Correctly assessed, plotted and counseled related to anthropometric measurement 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Correctly assessed and plotted anthropometric measurements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From:</a:t>
            </a:r>
            <a:r>
              <a:rPr lang="en-US" dirty="0"/>
              <a:t> Correctly identified, documented, and reviewed all Nutrition Risks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Correctly identified and documented all Nutrition Risks </a:t>
            </a:r>
          </a:p>
          <a:p>
            <a:pPr lvl="2"/>
            <a:r>
              <a:rPr lang="en-US" dirty="0"/>
              <a:t>Counseling or risks covered in the counseling section</a:t>
            </a:r>
          </a:p>
        </p:txBody>
      </p:sp>
    </p:spTree>
    <p:extLst>
      <p:ext uri="{BB962C8B-B14F-4D97-AF65-F5344CB8AC3E}">
        <p14:creationId xmlns:p14="http://schemas.microsoft.com/office/powerpoint/2010/main" val="39037947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Certification/High Risk Observation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Counseling Skills/Topics Covered</a:t>
            </a:r>
          </a:p>
          <a:p>
            <a:r>
              <a:rPr lang="en-US" dirty="0"/>
              <a:t>Wording updated for two (2) criteria</a:t>
            </a:r>
          </a:p>
          <a:p>
            <a:pPr lvl="1"/>
            <a:r>
              <a:rPr lang="en-US" b="1" dirty="0"/>
              <a:t>From:</a:t>
            </a:r>
            <a:r>
              <a:rPr lang="en-US" dirty="0"/>
              <a:t> Utilized reflective listening skills to clarify what was heard and assure understanding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Utilized reflective listening skills to clarify what was expressed and assure understanding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b="1" dirty="0"/>
              <a:t>From:</a:t>
            </a:r>
            <a:r>
              <a:rPr lang="en-US" dirty="0"/>
              <a:t> Asked permission prior to sharing their concerns with the participant 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Asked permission prior to sharing concerns, resource and tools </a:t>
            </a:r>
          </a:p>
        </p:txBody>
      </p:sp>
    </p:spTree>
    <p:extLst>
      <p:ext uri="{BB962C8B-B14F-4D97-AF65-F5344CB8AC3E}">
        <p14:creationId xmlns:p14="http://schemas.microsoft.com/office/powerpoint/2010/main" val="2976765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Observation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Goal Setting</a:t>
            </a:r>
          </a:p>
          <a:p>
            <a:r>
              <a:rPr lang="en-US" dirty="0"/>
              <a:t>Wording updated for two (2) criteria</a:t>
            </a:r>
          </a:p>
          <a:p>
            <a:pPr lvl="1"/>
            <a:r>
              <a:rPr lang="en-US" b="1" dirty="0"/>
              <a:t>From:</a:t>
            </a:r>
            <a:r>
              <a:rPr lang="en-US" dirty="0"/>
              <a:t> Worked with participant to create achievable goal(s) using client’s ideas and language including identification of strengths or barriers to achieving the goal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Worked with participant to create SMART goal(s) using client’s ideas and language including identification of strengths or barriers to achieving the goal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From:</a:t>
            </a:r>
            <a:r>
              <a:rPr lang="en-US" dirty="0"/>
              <a:t> Goals documented match the goal worked on during the assessment and are in SMART format </a:t>
            </a:r>
          </a:p>
          <a:p>
            <a:pPr lvl="1"/>
            <a:r>
              <a:rPr lang="en-US" b="1" dirty="0"/>
              <a:t>To:</a:t>
            </a:r>
            <a:r>
              <a:rPr lang="en-US" dirty="0"/>
              <a:t> Goals documented match the goal worked on during the assessment</a:t>
            </a:r>
          </a:p>
        </p:txBody>
      </p:sp>
    </p:spTree>
    <p:extLst>
      <p:ext uri="{BB962C8B-B14F-4D97-AF65-F5344CB8AC3E}">
        <p14:creationId xmlns:p14="http://schemas.microsoft.com/office/powerpoint/2010/main" val="42041334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Risk Observation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Care Plan</a:t>
            </a:r>
          </a:p>
          <a:p>
            <a:r>
              <a:rPr lang="en-US" dirty="0"/>
              <a:t>Divided into four (4) sections to match chart reviews</a:t>
            </a:r>
          </a:p>
        </p:txBody>
      </p:sp>
    </p:spTree>
    <p:extLst>
      <p:ext uri="{BB962C8B-B14F-4D97-AF65-F5344CB8AC3E}">
        <p14:creationId xmlns:p14="http://schemas.microsoft.com/office/powerpoint/2010/main" val="26724606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</p:spTree>
    <p:extLst>
      <p:ext uri="{BB962C8B-B14F-4D97-AF65-F5344CB8AC3E}">
        <p14:creationId xmlns:p14="http://schemas.microsoft.com/office/powerpoint/2010/main" val="1039108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12901"/>
            <a:ext cx="10972800" cy="4525963"/>
          </a:xfrm>
        </p:spPr>
        <p:txBody>
          <a:bodyPr/>
          <a:lstStyle/>
          <a:p>
            <a:r>
              <a:rPr lang="en-US" dirty="0"/>
              <a:t>Ten (10) peer counselor points shifted from district to clinic</a:t>
            </a:r>
          </a:p>
          <a:p>
            <a:pPr lvl="1"/>
            <a:r>
              <a:rPr lang="en-US" sz="2800" dirty="0"/>
              <a:t>Peer counselor database documentation</a:t>
            </a:r>
          </a:p>
          <a:p>
            <a:pPr lvl="1"/>
            <a:r>
              <a:rPr lang="en-US" sz="2800" dirty="0"/>
              <a:t>No changes in criteria evaluated</a:t>
            </a:r>
          </a:p>
          <a:p>
            <a:r>
              <a:rPr lang="en-US" dirty="0"/>
              <a:t>Participant records reviewed based on clinic enrollment</a:t>
            </a:r>
          </a:p>
          <a:p>
            <a:pPr lvl="1"/>
            <a:r>
              <a:rPr lang="en-US" sz="2800" dirty="0"/>
              <a:t>Allows for evaluation by clinic</a:t>
            </a:r>
          </a:p>
          <a:p>
            <a:pPr lvl="1"/>
            <a:r>
              <a:rPr lang="en-US" sz="2800" dirty="0"/>
              <a:t>Total number of records reviewed increased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-480000">
            <a:off x="6135010" y="4605249"/>
            <a:ext cx="5187604" cy="923330"/>
          </a:xfrm>
          <a:prstGeom prst="rect">
            <a:avLst/>
          </a:prstGeom>
          <a:noFill/>
        </p:spPr>
        <p:txBody>
          <a:bodyPr wrap="square" rIns="274320" rtlCol="0">
            <a:spAutoFit/>
          </a:bodyPr>
          <a:lstStyle/>
          <a:p>
            <a:r>
              <a: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Goudy Stout" panose="0202090407030B020401" pitchFamily="18" charset="0"/>
              </a:rPr>
              <a:t>POINTS</a:t>
            </a:r>
          </a:p>
        </p:txBody>
      </p:sp>
    </p:spTree>
    <p:extLst>
      <p:ext uri="{BB962C8B-B14F-4D97-AF65-F5344CB8AC3E}">
        <p14:creationId xmlns:p14="http://schemas.microsoft.com/office/powerpoint/2010/main" val="11516565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Clinic Evaluation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Descriptors added to chart review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Care Plan evaluation divided into four (4) parts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“Breastfeeding Encouraged” divided into two (2) separate criteria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Some observation criteria reworded for clarity</a:t>
            </a:r>
          </a:p>
        </p:txBody>
      </p:sp>
    </p:spTree>
    <p:extLst>
      <p:ext uri="{BB962C8B-B14F-4D97-AF65-F5344CB8AC3E}">
        <p14:creationId xmlns:p14="http://schemas.microsoft.com/office/powerpoint/2010/main" val="11653501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Secondary Evaluation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38521322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Secondary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Low risk education points percent based on: </a:t>
            </a:r>
          </a:p>
          <a:p>
            <a:pPr marL="914400" lvl="2" indent="0">
              <a:buNone/>
            </a:pPr>
            <a:r>
              <a:rPr lang="en-US" sz="2800" dirty="0"/>
              <a:t>- Low risk education (regular) record review </a:t>
            </a:r>
            <a:r>
              <a:rPr lang="en-US" sz="2800" b="1" dirty="0"/>
              <a:t>plus</a:t>
            </a:r>
            <a:r>
              <a:rPr lang="en-US" sz="2800" dirty="0"/>
              <a:t> nutrition education completed high risk record review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High risk education points percent based on:</a:t>
            </a:r>
          </a:p>
          <a:p>
            <a:pPr marL="914400" lvl="2" indent="0">
              <a:buNone/>
            </a:pPr>
            <a:r>
              <a:rPr lang="en-US" sz="2800" dirty="0"/>
              <a:t>- High risk education (regular) record review </a:t>
            </a:r>
            <a:r>
              <a:rPr lang="en-US" sz="2800" b="1" dirty="0"/>
              <a:t>plus</a:t>
            </a:r>
            <a:r>
              <a:rPr lang="en-US" sz="2800" dirty="0"/>
              <a:t> high risk education completed high risk record review</a:t>
            </a:r>
          </a:p>
          <a:p>
            <a:pPr lvl="2"/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9" name="Plus Sign 8"/>
          <p:cNvSpPr/>
          <p:nvPr/>
        </p:nvSpPr>
        <p:spPr>
          <a:xfrm>
            <a:off x="5537200" y="4694316"/>
            <a:ext cx="914400" cy="914400"/>
          </a:xfrm>
          <a:prstGeom prst="mathPlus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165092"/>
              </p:ext>
            </p:extLst>
          </p:nvPr>
        </p:nvGraphicFramePr>
        <p:xfrm>
          <a:off x="927100" y="4646056"/>
          <a:ext cx="4178300" cy="962660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4178300">
                  <a:extLst>
                    <a:ext uri="{9D8B030D-6E8A-4147-A177-3AD203B41FA5}">
                      <a16:colId xmlns:a16="http://schemas.microsoft.com/office/drawing/2014/main" xmlns="" val="2911952316"/>
                    </a:ext>
                  </a:extLst>
                </a:gridCol>
              </a:tblGrid>
              <a:tr h="481330">
                <a:tc>
                  <a:txBody>
                    <a:bodyPr/>
                    <a:lstStyle/>
                    <a:p>
                      <a:r>
                        <a:rPr lang="en-US" dirty="0"/>
                        <a:t>Secondary Nutrition Education Contact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710283323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r>
                        <a:rPr lang="en-US" dirty="0"/>
                        <a:t>High Risk Follow-up Documented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135733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116492"/>
              </p:ext>
            </p:extLst>
          </p:nvPr>
        </p:nvGraphicFramePr>
        <p:xfrm>
          <a:off x="6883400" y="4646056"/>
          <a:ext cx="3606800" cy="880710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3606800">
                  <a:extLst>
                    <a:ext uri="{9D8B030D-6E8A-4147-A177-3AD203B41FA5}">
                      <a16:colId xmlns:a16="http://schemas.microsoft.com/office/drawing/2014/main" xmlns="" val="3706488431"/>
                    </a:ext>
                  </a:extLst>
                </a:gridCol>
              </a:tblGrid>
              <a:tr h="459344">
                <a:tc>
                  <a:txBody>
                    <a:bodyPr/>
                    <a:lstStyle/>
                    <a:p>
                      <a:r>
                        <a:rPr lang="en-US" dirty="0"/>
                        <a:t>Nutrition Education Completed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9204990"/>
                  </a:ext>
                </a:extLst>
              </a:tr>
              <a:tr h="421366">
                <a:tc>
                  <a:txBody>
                    <a:bodyPr/>
                    <a:lstStyle/>
                    <a:p>
                      <a:r>
                        <a:rPr lang="en-US" dirty="0"/>
                        <a:t>High Risk Education</a:t>
                      </a:r>
                      <a:r>
                        <a:rPr lang="en-US" baseline="0" dirty="0"/>
                        <a:t> Completed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904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2754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Nutrition education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17879589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Education/Class Outline(s)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New Criteria </a:t>
            </a:r>
          </a:p>
          <a:p>
            <a:r>
              <a:rPr lang="en-US" dirty="0"/>
              <a:t>“Do Not Use” materials are not in use</a:t>
            </a:r>
          </a:p>
          <a:p>
            <a:r>
              <a:rPr lang="en-US" dirty="0"/>
              <a:t>All nutrition education materials ordered in 2016 or after are on the state approved list</a:t>
            </a:r>
          </a:p>
          <a:p>
            <a:r>
              <a:rPr lang="en-US" dirty="0"/>
              <a:t>All materials in use are on the district approved list 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Revised Criteria</a:t>
            </a:r>
          </a:p>
          <a:p>
            <a:r>
              <a:rPr lang="en-US" dirty="0"/>
              <a:t>Added “content evidence based/interactive” to class outlines</a:t>
            </a:r>
          </a:p>
        </p:txBody>
      </p:sp>
    </p:spTree>
    <p:extLst>
      <p:ext uri="{BB962C8B-B14F-4D97-AF65-F5344CB8AC3E}">
        <p14:creationId xmlns:p14="http://schemas.microsoft.com/office/powerpoint/2010/main" val="32104224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Education Scoring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Scoring Clarified</a:t>
            </a:r>
          </a:p>
          <a:p>
            <a:r>
              <a:rPr lang="en-US" dirty="0"/>
              <a:t>Class Outlines</a:t>
            </a:r>
          </a:p>
          <a:p>
            <a:pPr lvl="1"/>
            <a:r>
              <a:rPr lang="en-US" dirty="0"/>
              <a:t>Minus one (1) point for missing objectives</a:t>
            </a:r>
          </a:p>
          <a:p>
            <a:pPr lvl="1"/>
            <a:r>
              <a:rPr lang="en-US" dirty="0"/>
              <a:t>Minus one (1) point for inaccurate information</a:t>
            </a:r>
          </a:p>
          <a:p>
            <a:pPr lvl="1"/>
            <a:r>
              <a:rPr lang="en-US" dirty="0"/>
              <a:t>Zero (0) points, if class outline is missing/NA topic taught without outline</a:t>
            </a:r>
          </a:p>
          <a:p>
            <a:r>
              <a:rPr lang="en-US" dirty="0"/>
              <a:t>All materials in use are on the district approved list</a:t>
            </a:r>
          </a:p>
          <a:p>
            <a:pPr lvl="1"/>
            <a:r>
              <a:rPr lang="en-US" dirty="0"/>
              <a:t>Minus one (1) point for each material in use; up to two (2) points</a:t>
            </a:r>
          </a:p>
          <a:p>
            <a:pPr marL="457200" lvl="1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1148757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Education Scoring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Scoring Clarified</a:t>
            </a:r>
          </a:p>
          <a:p>
            <a:r>
              <a:rPr lang="en-US" dirty="0"/>
              <a:t>Adequate materials available</a:t>
            </a:r>
          </a:p>
          <a:p>
            <a:pPr lvl="1"/>
            <a:r>
              <a:rPr lang="en-US" dirty="0"/>
              <a:t>All WIC Types</a:t>
            </a:r>
          </a:p>
          <a:p>
            <a:pPr lvl="1"/>
            <a:r>
              <a:rPr lang="en-US" dirty="0"/>
              <a:t>English/Spanish</a:t>
            </a:r>
          </a:p>
          <a:p>
            <a:pPr lvl="1"/>
            <a:r>
              <a:rPr lang="en-US" dirty="0"/>
              <a:t>Common Risks (iron sources &amp; weight management)</a:t>
            </a:r>
            <a:br>
              <a:rPr lang="en-US" dirty="0"/>
            </a:b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7923036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Self-Review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25639123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Self-Reviews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u="sng" dirty="0"/>
              <a:t>New Criteria </a:t>
            </a:r>
          </a:p>
          <a:p>
            <a:r>
              <a:rPr lang="en-US" dirty="0"/>
              <a:t>All clinics reviewed</a:t>
            </a:r>
          </a:p>
          <a:p>
            <a:r>
              <a:rPr lang="en-US" dirty="0"/>
              <a:t>Anthropometric observation (all sites)</a:t>
            </a:r>
          </a:p>
          <a:p>
            <a:r>
              <a:rPr lang="en-US" dirty="0"/>
              <a:t>Hematological observation: </a:t>
            </a:r>
          </a:p>
          <a:p>
            <a:pPr lvl="1"/>
            <a:r>
              <a:rPr lang="en-US" sz="2800" dirty="0"/>
              <a:t>Recommended one per site</a:t>
            </a:r>
          </a:p>
          <a:p>
            <a:pPr lvl="1"/>
            <a:r>
              <a:rPr lang="en-US" sz="2800" dirty="0"/>
              <a:t>Required at least one per year</a:t>
            </a:r>
          </a:p>
          <a:p>
            <a:r>
              <a:rPr lang="en-US" dirty="0"/>
              <a:t>District review (every year)</a:t>
            </a:r>
          </a:p>
          <a:p>
            <a:r>
              <a:rPr lang="en-US" dirty="0"/>
              <a:t>Follow-up conducted (in addition to summary)</a:t>
            </a:r>
          </a:p>
        </p:txBody>
      </p:sp>
    </p:spTree>
    <p:extLst>
      <p:ext uri="{BB962C8B-B14F-4D97-AF65-F5344CB8AC3E}">
        <p14:creationId xmlns:p14="http://schemas.microsoft.com/office/powerpoint/2010/main" val="20825235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Orientation Checklists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Scoring Clarified</a:t>
            </a:r>
          </a:p>
          <a:p>
            <a:r>
              <a:rPr lang="en-US" dirty="0"/>
              <a:t>All components completed, initialed and signed.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dirty="0"/>
              <a:t>Based on percent correct:</a:t>
            </a:r>
          </a:p>
          <a:p>
            <a:pPr lvl="1"/>
            <a:r>
              <a:rPr lang="en-US" dirty="0"/>
              <a:t>100% = Four (4) points</a:t>
            </a:r>
          </a:p>
          <a:p>
            <a:pPr lvl="1"/>
            <a:r>
              <a:rPr lang="en-US" dirty="0"/>
              <a:t>80-99% correct = Two (2) points</a:t>
            </a:r>
          </a:p>
          <a:p>
            <a:pPr lvl="1"/>
            <a:r>
              <a:rPr lang="en-US" dirty="0"/>
              <a:t>&lt; 80% = Zero (0) points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57674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Breastfeeding Promotion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Changes to Clinic Evaluation</a:t>
            </a:r>
          </a:p>
        </p:txBody>
      </p:sp>
      <p:sp>
        <p:nvSpPr>
          <p:cNvPr id="4" name="Shape 3"/>
          <p:cNvSpPr/>
          <p:nvPr/>
        </p:nvSpPr>
        <p:spPr>
          <a:xfrm>
            <a:off x="4749800" y="952496"/>
            <a:ext cx="4368799" cy="2413008"/>
          </a:xfrm>
          <a:prstGeom prst="leftRightRibb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37924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District Evaluation</a:t>
            </a:r>
          </a:p>
        </p:txBody>
      </p:sp>
    </p:spTree>
    <p:extLst>
      <p:ext uri="{BB962C8B-B14F-4D97-AF65-F5344CB8AC3E}">
        <p14:creationId xmlns:p14="http://schemas.microsoft.com/office/powerpoint/2010/main" val="7648056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District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Secondary Education calculations updated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Nutrition Education updated for class outlines and adherence to Approved Material List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Self-Review updates to include anthropometric/hematological observations and district review</a:t>
            </a:r>
          </a:p>
        </p:txBody>
      </p:sp>
    </p:spTree>
    <p:extLst>
      <p:ext uri="{BB962C8B-B14F-4D97-AF65-F5344CB8AC3E}">
        <p14:creationId xmlns:p14="http://schemas.microsoft.com/office/powerpoint/2010/main" val="258842840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43050" y="1091382"/>
            <a:ext cx="8058150" cy="3996812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dirty="0">
                <a:latin typeface="Forte" panose="03060902040502070203" pitchFamily="66" charset="0"/>
              </a:rPr>
              <a:t>What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107831809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Monitoring Tool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to the </a:t>
            </a:r>
          </a:p>
        </p:txBody>
      </p:sp>
    </p:spTree>
    <p:extLst>
      <p:ext uri="{BB962C8B-B14F-4D97-AF65-F5344CB8AC3E}">
        <p14:creationId xmlns:p14="http://schemas.microsoft.com/office/powerpoint/2010/main" val="220752521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Points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Shift in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84017008"/>
              </p:ext>
            </p:extLst>
          </p:nvPr>
        </p:nvGraphicFramePr>
        <p:xfrm>
          <a:off x="3848100" y="812800"/>
          <a:ext cx="6311900" cy="5325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713304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12901"/>
            <a:ext cx="10972800" cy="4525963"/>
          </a:xfrm>
        </p:spPr>
        <p:txBody>
          <a:bodyPr/>
          <a:lstStyle/>
          <a:p>
            <a:r>
              <a:rPr lang="en-US" dirty="0"/>
              <a:t>Fifteen (15) points shifted from clinic to district</a:t>
            </a:r>
          </a:p>
          <a:p>
            <a:pPr lvl="1"/>
            <a:r>
              <a:rPr lang="en-US" dirty="0"/>
              <a:t>Moved from:</a:t>
            </a:r>
          </a:p>
          <a:p>
            <a:pPr lvl="2"/>
            <a:r>
              <a:rPr lang="en-US" dirty="0"/>
              <a:t>Five (5) points from Thirty-Day</a:t>
            </a:r>
          </a:p>
          <a:p>
            <a:pPr lvl="2"/>
            <a:r>
              <a:rPr lang="en-US" dirty="0"/>
              <a:t>Five (5) points from No Proof</a:t>
            </a:r>
          </a:p>
          <a:p>
            <a:pPr lvl="2"/>
            <a:r>
              <a:rPr lang="en-US" dirty="0"/>
              <a:t>Five (5) points from Ineligible</a:t>
            </a:r>
          </a:p>
          <a:p>
            <a:pPr lvl="1"/>
            <a:r>
              <a:rPr lang="en-US" dirty="0"/>
              <a:t>Moved to Training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-480000">
            <a:off x="6135010" y="4605249"/>
            <a:ext cx="5187604" cy="923330"/>
          </a:xfrm>
          <a:prstGeom prst="rect">
            <a:avLst/>
          </a:prstGeom>
          <a:noFill/>
        </p:spPr>
        <p:txBody>
          <a:bodyPr wrap="square" rIns="274320" rtlCol="0">
            <a:spAutoFit/>
          </a:bodyPr>
          <a:lstStyle/>
          <a:p>
            <a:r>
              <a: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Goudy Stout" panose="0202090407030B020401" pitchFamily="18" charset="0"/>
              </a:rPr>
              <a:t>POINTS</a:t>
            </a:r>
          </a:p>
        </p:txBody>
      </p:sp>
    </p:spTree>
    <p:extLst>
      <p:ext uri="{BB962C8B-B14F-4D97-AF65-F5344CB8AC3E}">
        <p14:creationId xmlns:p14="http://schemas.microsoft.com/office/powerpoint/2010/main" val="31165326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District Evaluation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Changes to</a:t>
            </a:r>
          </a:p>
        </p:txBody>
      </p:sp>
    </p:spTree>
    <p:extLst>
      <p:ext uri="{BB962C8B-B14F-4D97-AF65-F5344CB8AC3E}">
        <p14:creationId xmlns:p14="http://schemas.microsoft.com/office/powerpoint/2010/main" val="12003772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Criteria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Training</a:t>
            </a:r>
          </a:p>
          <a:p>
            <a:r>
              <a:rPr lang="en-US" dirty="0"/>
              <a:t>Gateway Security Affidavits for all administrative staff</a:t>
            </a:r>
          </a:p>
          <a:p>
            <a:r>
              <a:rPr lang="en-US" dirty="0"/>
              <a:t>Customer Service Training for all staff</a:t>
            </a:r>
          </a:p>
        </p:txBody>
      </p:sp>
    </p:spTree>
    <p:extLst>
      <p:ext uri="{BB962C8B-B14F-4D97-AF65-F5344CB8AC3E}">
        <p14:creationId xmlns:p14="http://schemas.microsoft.com/office/powerpoint/2010/main" val="37159087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Procedures Manual Training – One (1) point </a:t>
            </a:r>
          </a:p>
          <a:p>
            <a:r>
              <a:rPr lang="en-US" dirty="0"/>
              <a:t>Action Memo Training – Five (5) points</a:t>
            </a:r>
          </a:p>
          <a:p>
            <a:r>
              <a:rPr lang="en-US" dirty="0"/>
              <a:t>Customer Service – Six (6) points</a:t>
            </a:r>
          </a:p>
          <a:p>
            <a:r>
              <a:rPr lang="en-US" dirty="0"/>
              <a:t>Security Affidavits – Six (6) points</a:t>
            </a:r>
          </a:p>
        </p:txBody>
      </p:sp>
    </p:spTree>
    <p:extLst>
      <p:ext uri="{BB962C8B-B14F-4D97-AF65-F5344CB8AC3E}">
        <p14:creationId xmlns:p14="http://schemas.microsoft.com/office/powerpoint/2010/main" val="336655987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</p:spTree>
    <p:extLst>
      <p:ext uri="{BB962C8B-B14F-4D97-AF65-F5344CB8AC3E}">
        <p14:creationId xmlns:p14="http://schemas.microsoft.com/office/powerpoint/2010/main" val="3493988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Clinic Environment – Descriptors Added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-279400">
              <a:buNone/>
            </a:pPr>
            <a:r>
              <a:rPr lang="en-US" sz="2800" b="1" dirty="0"/>
              <a:t>Clinic Environment </a:t>
            </a:r>
            <a:r>
              <a:rPr lang="en-US" sz="2800" dirty="0"/>
              <a:t>includes the following areas: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Intake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CPA offices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Lab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Classroom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Voucher issuance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Waiting rooms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Lactation room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0382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Intake Observation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1614056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Name changes</a:t>
            </a:r>
          </a:p>
          <a:p>
            <a:r>
              <a:rPr lang="en-US" b="1" dirty="0"/>
              <a:t>From: </a:t>
            </a:r>
            <a:r>
              <a:rPr lang="en-US" dirty="0"/>
              <a:t>Certification </a:t>
            </a:r>
          </a:p>
          <a:p>
            <a:r>
              <a:rPr lang="en-US" b="1" dirty="0"/>
              <a:t>To: </a:t>
            </a:r>
            <a:r>
              <a:rPr lang="en-US" dirty="0"/>
              <a:t>Operations Intake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Criteria Clarified</a:t>
            </a:r>
          </a:p>
          <a:p>
            <a:r>
              <a:rPr lang="en-US" dirty="0"/>
              <a:t> Clerk acknowledges participant by name</a:t>
            </a:r>
          </a:p>
        </p:txBody>
      </p:sp>
    </p:spTree>
    <p:extLst>
      <p:ext uri="{BB962C8B-B14F-4D97-AF65-F5344CB8AC3E}">
        <p14:creationId xmlns:p14="http://schemas.microsoft.com/office/powerpoint/2010/main" val="28662326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Processing Standards/Prenatal Logs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</p:spTree>
    <p:extLst>
      <p:ext uri="{BB962C8B-B14F-4D97-AF65-F5344CB8AC3E}">
        <p14:creationId xmlns:p14="http://schemas.microsoft.com/office/powerpoint/2010/main" val="25069659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Prenatal Logs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Section Name changes</a:t>
            </a:r>
          </a:p>
          <a:p>
            <a:r>
              <a:rPr lang="en-US" b="1" dirty="0"/>
              <a:t>From: </a:t>
            </a:r>
            <a:r>
              <a:rPr lang="en-US" dirty="0"/>
              <a:t>Processing Standards/Prenatal Log </a:t>
            </a:r>
          </a:p>
          <a:p>
            <a:r>
              <a:rPr lang="en-US" b="1" dirty="0"/>
              <a:t>To: </a:t>
            </a:r>
            <a:r>
              <a:rPr lang="en-US" dirty="0"/>
              <a:t>Prenatal Log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Criteria changes</a:t>
            </a:r>
          </a:p>
          <a:p>
            <a:r>
              <a:rPr lang="en-US" b="1" dirty="0"/>
              <a:t>From: </a:t>
            </a:r>
            <a:r>
              <a:rPr lang="en-US" dirty="0"/>
              <a:t>Processing Standards/Prenatal Log available </a:t>
            </a:r>
          </a:p>
          <a:p>
            <a:r>
              <a:rPr lang="en-US" b="1" dirty="0"/>
              <a:t>To: </a:t>
            </a:r>
            <a:r>
              <a:rPr lang="en-US" dirty="0"/>
              <a:t>Prenatal Log available</a:t>
            </a:r>
          </a:p>
        </p:txBody>
      </p:sp>
    </p:spTree>
    <p:extLst>
      <p:ext uri="{BB962C8B-B14F-4D97-AF65-F5344CB8AC3E}">
        <p14:creationId xmlns:p14="http://schemas.microsoft.com/office/powerpoint/2010/main" val="8529677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Facility Evaluation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</p:spTree>
    <p:extLst>
      <p:ext uri="{BB962C8B-B14F-4D97-AF65-F5344CB8AC3E}">
        <p14:creationId xmlns:p14="http://schemas.microsoft.com/office/powerpoint/2010/main" val="401037293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Facility Evaluation - Environment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Criteria Changes</a:t>
            </a:r>
          </a:p>
          <a:p>
            <a:r>
              <a:rPr lang="en-US" dirty="0"/>
              <a:t>Three (3) criteria related to accessibility combined into one (1) criteria</a:t>
            </a:r>
          </a:p>
          <a:p>
            <a:pPr lvl="1"/>
            <a:r>
              <a:rPr lang="en-US" dirty="0"/>
              <a:t>WIC clinic is accessible during power failure and clinic is American Disability Act (ADA) accessible.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New Criteria</a:t>
            </a:r>
          </a:p>
          <a:p>
            <a:r>
              <a:rPr lang="en-US" dirty="0"/>
              <a:t>Child safe/friendly waiting areas</a:t>
            </a:r>
          </a:p>
          <a:p>
            <a:r>
              <a:rPr lang="en-US" dirty="0"/>
              <a:t>Positive versus negative signage</a:t>
            </a:r>
          </a:p>
        </p:txBody>
      </p:sp>
    </p:spTree>
    <p:extLst>
      <p:ext uri="{BB962C8B-B14F-4D97-AF65-F5344CB8AC3E}">
        <p14:creationId xmlns:p14="http://schemas.microsoft.com/office/powerpoint/2010/main" val="393571253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Manual Voucher Accountability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</p:spTree>
    <p:extLst>
      <p:ext uri="{BB962C8B-B14F-4D97-AF65-F5344CB8AC3E}">
        <p14:creationId xmlns:p14="http://schemas.microsoft.com/office/powerpoint/2010/main" val="280524663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Voucher Accountability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Wording Clarified</a:t>
            </a:r>
          </a:p>
          <a:p>
            <a:r>
              <a:rPr lang="en-US" dirty="0"/>
              <a:t>Voucher serial numbers recorded and entered into the front-end system  within three (3) days of clinic receipt</a:t>
            </a:r>
          </a:p>
          <a:p>
            <a:r>
              <a:rPr lang="en-US" dirty="0"/>
              <a:t>Lost/Stolen/Destroyed Voucher reports completed for all lost/stolen/destroyed/void vouchers </a:t>
            </a:r>
          </a:p>
          <a:p>
            <a:r>
              <a:rPr lang="en-US" dirty="0"/>
              <a:t>Lost/Stolen/Destroyed Voucher reports sent to the district office and Georgia WIC within five (5) days of clinic completion </a:t>
            </a:r>
          </a:p>
        </p:txBody>
      </p:sp>
    </p:spTree>
    <p:extLst>
      <p:ext uri="{BB962C8B-B14F-4D97-AF65-F5344CB8AC3E}">
        <p14:creationId xmlns:p14="http://schemas.microsoft.com/office/powerpoint/2010/main" val="269023979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/>
          <a:p>
            <a:r>
              <a:rPr lang="en-US" dirty="0"/>
              <a:t>Participant Abuse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>
            <a:normAutofit/>
          </a:bodyPr>
          <a:lstStyle/>
          <a:p>
            <a:r>
              <a:rPr lang="en-US" sz="4000" dirty="0"/>
              <a:t>Changes to Clinic Evaluation</a:t>
            </a:r>
          </a:p>
        </p:txBody>
      </p:sp>
    </p:spTree>
    <p:extLst>
      <p:ext uri="{BB962C8B-B14F-4D97-AF65-F5344CB8AC3E}">
        <p14:creationId xmlns:p14="http://schemas.microsoft.com/office/powerpoint/2010/main" val="934611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 Abuse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Criteria reworded to reflect district responsibilities</a:t>
            </a:r>
          </a:p>
          <a:p>
            <a:r>
              <a:rPr lang="en-US" dirty="0"/>
              <a:t>Actions taken as a result of participant abuse was documented in the participant's health record</a:t>
            </a:r>
          </a:p>
          <a:p>
            <a:r>
              <a:rPr lang="en-US" dirty="0"/>
              <a:t>Participants who failed to repay the Notice of Assessment of C	</a:t>
            </a:r>
            <a:r>
              <a:rPr lang="en-US" dirty="0" err="1"/>
              <a:t>laim</a:t>
            </a:r>
            <a:r>
              <a:rPr lang="en-US" dirty="0"/>
              <a:t> and/or received a Notice of Termination was terminated from the program</a:t>
            </a:r>
          </a:p>
          <a:p>
            <a:r>
              <a:rPr lang="en-US" dirty="0"/>
              <a:t>Staff submitted a complaint and/or supporting documentation to the Program Operations Unit for any participant  who may have committed program abuse</a:t>
            </a:r>
          </a:p>
        </p:txBody>
      </p:sp>
    </p:spTree>
    <p:extLst>
      <p:ext uri="{BB962C8B-B14F-4D97-AF65-F5344CB8AC3E}">
        <p14:creationId xmlns:p14="http://schemas.microsoft.com/office/powerpoint/2010/main" val="359860548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EBE443-BE37-4999-B5A3-80BC299CC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256E30-B7EB-4034-8C7C-E0415E8847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Processing Standards now assessed only as a part of the chart review section</a:t>
            </a:r>
          </a:p>
          <a:p>
            <a:r>
              <a:rPr lang="en-US" dirty="0"/>
              <a:t>Added signage/child safety to facility evaluation</a:t>
            </a:r>
          </a:p>
          <a:p>
            <a:r>
              <a:rPr lang="en-US" dirty="0"/>
              <a:t>Criteria reworded or renamed for clarity </a:t>
            </a:r>
          </a:p>
        </p:txBody>
      </p:sp>
    </p:spTree>
    <p:extLst>
      <p:ext uri="{BB962C8B-B14F-4D97-AF65-F5344CB8AC3E}">
        <p14:creationId xmlns:p14="http://schemas.microsoft.com/office/powerpoint/2010/main" val="45593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Breastfeeding Clinic Evaluation – Descriptors Added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-393700">
              <a:buNone/>
            </a:pPr>
            <a:r>
              <a:rPr lang="en-US" sz="2800" b="1" dirty="0"/>
              <a:t>Clinic Environment </a:t>
            </a:r>
          </a:p>
          <a:p>
            <a:pPr marL="120650" indent="-457200"/>
            <a:r>
              <a:rPr lang="en-US" dirty="0"/>
              <a:t>Five (5) points available - Subtract one (1) point for:</a:t>
            </a:r>
          </a:p>
          <a:p>
            <a:pPr lvl="1"/>
            <a:r>
              <a:rPr lang="en-US" dirty="0"/>
              <a:t>Each WIC space without breastfeeding promotion</a:t>
            </a:r>
          </a:p>
          <a:p>
            <a:pPr lvl="1"/>
            <a:r>
              <a:rPr lang="en-US" dirty="0"/>
              <a:t>Each formula/bottle promotion found</a:t>
            </a:r>
          </a:p>
        </p:txBody>
      </p:sp>
    </p:spTree>
    <p:extLst>
      <p:ext uri="{BB962C8B-B14F-4D97-AF65-F5344CB8AC3E}">
        <p14:creationId xmlns:p14="http://schemas.microsoft.com/office/powerpoint/2010/main" val="251185921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06FED2-9CDC-44EB-A034-74C7ABB6D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WIC Record (</a:t>
            </a:r>
            <a:r>
              <a:rPr lang="en-US" dirty="0" err="1"/>
              <a:t>EWR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FF2E1-5BE9-4506-85C6-646732273E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Special Notice:  If your district has moved </a:t>
            </a:r>
            <a:r>
              <a:rPr lang="en-US" dirty="0" err="1"/>
              <a:t>EWR</a:t>
            </a:r>
            <a:r>
              <a:rPr lang="en-US" dirty="0"/>
              <a:t>, you must provide the program review team with a printed copy of the certification form and other resources and/or provide several computers with access to your front-end system (FES).</a:t>
            </a:r>
          </a:p>
        </p:txBody>
      </p:sp>
    </p:spTree>
    <p:extLst>
      <p:ext uri="{BB962C8B-B14F-4D97-AF65-F5344CB8AC3E}">
        <p14:creationId xmlns:p14="http://schemas.microsoft.com/office/powerpoint/2010/main" val="142253315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0730" y="664662"/>
            <a:ext cx="8058150" cy="3996812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dirty="0">
                <a:latin typeface="Forte" panose="03060902040502070203" pitchFamily="66" charset="0"/>
              </a:rPr>
              <a:t>What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119337665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-48768"/>
            <a:ext cx="8839200" cy="990600"/>
          </a:xfrm>
        </p:spPr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80029" y="1319784"/>
            <a:ext cx="6231942" cy="29352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dirty="0"/>
              <a:t>Julianne Gaston MPH, R.D., L.D.</a:t>
            </a:r>
          </a:p>
          <a:p>
            <a:pPr marL="0" indent="0" algn="ctr">
              <a:buNone/>
            </a:pPr>
            <a:r>
              <a:rPr lang="en-US" dirty="0"/>
              <a:t>Senior Analyst</a:t>
            </a:r>
          </a:p>
          <a:p>
            <a:pPr marL="0" indent="0" algn="ctr">
              <a:buNone/>
            </a:pPr>
            <a:r>
              <a:rPr lang="en-US" dirty="0"/>
              <a:t>(404) 463-0898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Julianne.Gaston@dph.ga.gov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854642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434191"/>
            <a:ext cx="12192000" cy="3996812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9500" b="1" dirty="0">
                <a:latin typeface="Forte" panose="03060902040502070203" pitchFamily="66" charset="0"/>
              </a:rPr>
              <a:t>Thank - You</a:t>
            </a:r>
          </a:p>
        </p:txBody>
      </p:sp>
    </p:spTree>
    <p:extLst>
      <p:ext uri="{BB962C8B-B14F-4D97-AF65-F5344CB8AC3E}">
        <p14:creationId xmlns:p14="http://schemas.microsoft.com/office/powerpoint/2010/main" val="3218775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Prenatal Breastfeeding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2800" dirty="0"/>
              <a:t>CPA should be able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Describe class scheduling process and/or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Describe how they share the class contents themselves</a:t>
            </a:r>
          </a:p>
          <a:p>
            <a:pPr lvl="1">
              <a:buFontTx/>
              <a:buChar char="-"/>
            </a:pPr>
            <a:endParaRPr lang="en-US" sz="28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170689"/>
      </p:ext>
    </p:extLst>
  </p:cSld>
  <p:clrMapOvr>
    <a:masterClrMapping/>
  </p:clrMapOvr>
</p:sld>
</file>

<file path=ppt/theme/theme1.xml><?xml version="1.0" encoding="utf-8"?>
<a:theme xmlns:a="http://schemas.openxmlformats.org/drawingml/2006/main" name="DPH_PPT_TEMPLATE-1">
  <a:themeElements>
    <a:clrScheme name="DPH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E242E"/>
      </a:accent1>
      <a:accent2>
        <a:srgbClr val="1F497D"/>
      </a:accent2>
      <a:accent3>
        <a:srgbClr val="9BBB59"/>
      </a:accent3>
      <a:accent4>
        <a:srgbClr val="8064A2"/>
      </a:accent4>
      <a:accent5>
        <a:srgbClr val="4BACC6"/>
      </a:accent5>
      <a:accent6>
        <a:srgbClr val="671117"/>
      </a:accent6>
      <a:hlink>
        <a:srgbClr val="0F243E"/>
      </a:hlink>
      <a:folHlink>
        <a:srgbClr val="4F6128"/>
      </a:folHlink>
    </a:clrScheme>
    <a:fontScheme name="Custom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ppt5C0B.tmp</Template>
  <TotalTime>9779</TotalTime>
  <Words>2204</Words>
  <Application>Microsoft Office PowerPoint</Application>
  <PresentationFormat>Widescreen</PresentationFormat>
  <Paragraphs>419</Paragraphs>
  <Slides>83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91" baseType="lpstr">
      <vt:lpstr>Arial</vt:lpstr>
      <vt:lpstr>Arial Narrow</vt:lpstr>
      <vt:lpstr>Blackadder ITC</vt:lpstr>
      <vt:lpstr>Calibri</vt:lpstr>
      <vt:lpstr>Forte</vt:lpstr>
      <vt:lpstr>Goudy Stout</vt:lpstr>
      <vt:lpstr>Segoe UI</vt:lpstr>
      <vt:lpstr>DPH_PPT_TEMPLATE-1</vt:lpstr>
      <vt:lpstr>PowerPoint Presentation</vt:lpstr>
      <vt:lpstr>Objective</vt:lpstr>
      <vt:lpstr>Nutrition Monitoring Tool</vt:lpstr>
      <vt:lpstr>Points</vt:lpstr>
      <vt:lpstr>Section Points</vt:lpstr>
      <vt:lpstr>Breastfeeding Promotion </vt:lpstr>
      <vt:lpstr>Clinic Environment – Descriptors Added</vt:lpstr>
      <vt:lpstr>Breastfeeding Clinic Evaluation – Descriptors Added (cont.)</vt:lpstr>
      <vt:lpstr>Prenatal Breastfeeding Classes</vt:lpstr>
      <vt:lpstr>Breastfeeding Referral System</vt:lpstr>
      <vt:lpstr>Breast Pump Inventory </vt:lpstr>
      <vt:lpstr>Breast Pump Follow-up</vt:lpstr>
      <vt:lpstr>Summary of Clinic Evaluation Changes</vt:lpstr>
      <vt:lpstr>Breastfeeding</vt:lpstr>
      <vt:lpstr>Breastfeeding Coordinator Credentials</vt:lpstr>
      <vt:lpstr>Breastfeeding Supplies Packing Lists</vt:lpstr>
      <vt:lpstr>Staff Breastfeeding Education</vt:lpstr>
      <vt:lpstr>List of Staff Trained to Issue Pumps</vt:lpstr>
      <vt:lpstr>Prenatal Breastfeeding Resource</vt:lpstr>
      <vt:lpstr>District Referral Procedures</vt:lpstr>
      <vt:lpstr>Prenatal Class Outline/Scheduling Procedures</vt:lpstr>
      <vt:lpstr>Peer counseling</vt:lpstr>
      <vt:lpstr>Peer Counseling (PC)</vt:lpstr>
      <vt:lpstr>Summary</vt:lpstr>
      <vt:lpstr>Summary of District Changes</vt:lpstr>
      <vt:lpstr>Worksheet</vt:lpstr>
      <vt:lpstr>Peer Counselor (PC) Worksheet</vt:lpstr>
      <vt:lpstr>Peer Counselor Observations</vt:lpstr>
      <vt:lpstr>Peer Counselor Observation Sample</vt:lpstr>
      <vt:lpstr>Peer Counselor Observation Summary</vt:lpstr>
      <vt:lpstr>Peer Counselor Surveys</vt:lpstr>
      <vt:lpstr>Peer Counselor Caseload Management</vt:lpstr>
      <vt:lpstr>Peer Counselor Worksheet Summary</vt:lpstr>
      <vt:lpstr>PowerPoint Presentation</vt:lpstr>
      <vt:lpstr>Nutrition Monitoring Tool</vt:lpstr>
      <vt:lpstr>Chart Reviews</vt:lpstr>
      <vt:lpstr>Chart Review – Descriptors Added</vt:lpstr>
      <vt:lpstr>Chart Review – Risk Renamed</vt:lpstr>
      <vt:lpstr>Chart Review – Care Plan</vt:lpstr>
      <vt:lpstr>Chart Review – Care Plan (cont.)</vt:lpstr>
      <vt:lpstr>Chart Review – Breastfeeding Encouraged</vt:lpstr>
      <vt:lpstr>High Risk Chart Review – Secondary Education</vt:lpstr>
      <vt:lpstr>Observations</vt:lpstr>
      <vt:lpstr>Certification/High Risk Observation</vt:lpstr>
      <vt:lpstr>Certification/High Risk Observation (cont.)</vt:lpstr>
      <vt:lpstr>Certification/High Risk Observation (cont.)</vt:lpstr>
      <vt:lpstr>Certification Observation </vt:lpstr>
      <vt:lpstr>High Risk Observation </vt:lpstr>
      <vt:lpstr>Summary</vt:lpstr>
      <vt:lpstr>Summary of Clinic Evaluation Changes</vt:lpstr>
      <vt:lpstr>Secondary Evaluation</vt:lpstr>
      <vt:lpstr>Secondary Education</vt:lpstr>
      <vt:lpstr>Nutrition education</vt:lpstr>
      <vt:lpstr>Nutrition Education/Class Outline(s)</vt:lpstr>
      <vt:lpstr>Nutrition Education Scoring </vt:lpstr>
      <vt:lpstr>Nutrition Education Scoring (cont.) </vt:lpstr>
      <vt:lpstr>Self-Review</vt:lpstr>
      <vt:lpstr>District Self-Reviews</vt:lpstr>
      <vt:lpstr>Orientation Checklists</vt:lpstr>
      <vt:lpstr>Summary</vt:lpstr>
      <vt:lpstr>Summary of District Changes</vt:lpstr>
      <vt:lpstr>PowerPoint Presentation</vt:lpstr>
      <vt:lpstr>Operations Monitoring Tool</vt:lpstr>
      <vt:lpstr>Points</vt:lpstr>
      <vt:lpstr>Section Points</vt:lpstr>
      <vt:lpstr>District Evaluation</vt:lpstr>
      <vt:lpstr>New Criteria</vt:lpstr>
      <vt:lpstr>Training Points</vt:lpstr>
      <vt:lpstr>Observation</vt:lpstr>
      <vt:lpstr>Operations Intake Observation</vt:lpstr>
      <vt:lpstr>Processing Standards/Prenatal Logs</vt:lpstr>
      <vt:lpstr>Prenatal Logs</vt:lpstr>
      <vt:lpstr>Facility Evaluation</vt:lpstr>
      <vt:lpstr>Facility Evaluation - Environment</vt:lpstr>
      <vt:lpstr>Manual Voucher Accountability</vt:lpstr>
      <vt:lpstr>Manual Voucher Accountability</vt:lpstr>
      <vt:lpstr>Participant Abuse</vt:lpstr>
      <vt:lpstr>Participant Abuse</vt:lpstr>
      <vt:lpstr>Summary</vt:lpstr>
      <vt:lpstr>Electronic WIC Record (EWR)</vt:lpstr>
      <vt:lpstr>PowerPoint Presentation</vt:lpstr>
      <vt:lpstr>Contact Information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Stormant</dc:creator>
  <cp:lastModifiedBy>Stormant, Todd</cp:lastModifiedBy>
  <cp:revision>224</cp:revision>
  <cp:lastPrinted>2017-10-25T18:18:02Z</cp:lastPrinted>
  <dcterms:created xsi:type="dcterms:W3CDTF">2016-02-09T19:27:04Z</dcterms:created>
  <dcterms:modified xsi:type="dcterms:W3CDTF">2017-11-14T14:02:20Z</dcterms:modified>
</cp:coreProperties>
</file>