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6" d="100"/>
          <a:sy n="116" d="100"/>
        </p:scale>
        <p:origin x="216" y="1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F2D263C-0950-4825-86A6-4DADF88DDB1B}" type="datetimeFigureOut">
              <a:rPr lang="en-US" smtClean="0"/>
              <a:t>3/17/2016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B751D0-1244-490C-8D0E-8DD57184696A}" type="slidenum">
              <a:rPr lang="en-US" smtClean="0"/>
              <a:t>‹#›</a:t>
            </a:fld>
            <a:endParaRPr lang="en-US"/>
          </a:p>
        </p:txBody>
      </p:sp>
      <p:pic>
        <p:nvPicPr>
          <p:cNvPr id="7" name="Picture 8" descr="DPH_PPT.jpg"/>
          <p:cNvPicPr>
            <a:picLocks noChangeAspect="1"/>
          </p:cNvPicPr>
          <p:nvPr/>
        </p:nvPicPr>
        <p:blipFill>
          <a:blip r:embed="rId2" cstate="print"/>
          <a:srcRect/>
          <a:stretch>
            <a:fillRect/>
          </a:stretch>
        </p:blipFill>
        <p:spPr bwMode="auto">
          <a:xfrm>
            <a:off x="0" y="-103188"/>
            <a:ext cx="12192000" cy="7064376"/>
          </a:xfrm>
          <a:prstGeom prst="rect">
            <a:avLst/>
          </a:prstGeom>
          <a:noFill/>
          <a:ln w="9525">
            <a:noFill/>
            <a:miter lim="800000"/>
            <a:headEnd/>
            <a:tailEnd/>
          </a:ln>
        </p:spPr>
      </p:pic>
    </p:spTree>
    <p:extLst>
      <p:ext uri="{BB962C8B-B14F-4D97-AF65-F5344CB8AC3E}">
        <p14:creationId xmlns:p14="http://schemas.microsoft.com/office/powerpoint/2010/main" val="2547098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654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F2D263C-0950-4825-86A6-4DADF88DDB1B}" type="datetimeFigureOut">
              <a:rPr lang="en-US" smtClean="0"/>
              <a:t>3/17/2016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B751D0-1244-490C-8D0E-8DD57184696A}" type="slidenum">
              <a:rPr lang="en-US" smtClean="0"/>
              <a:t>‹#›</a:t>
            </a:fld>
            <a:endParaRPr lang="en-US"/>
          </a:p>
        </p:txBody>
      </p:sp>
    </p:spTree>
    <p:extLst>
      <p:ext uri="{BB962C8B-B14F-4D97-AF65-F5344CB8AC3E}">
        <p14:creationId xmlns:p14="http://schemas.microsoft.com/office/powerpoint/2010/main" val="292828305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3200" y="457200"/>
            <a:ext cx="11785600" cy="990600"/>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tabLst/>
              <a:defRPr/>
            </a:pPr>
            <a:r>
              <a:rPr kumimoji="0" lang="en-US" sz="4400" b="1" i="0" u="none" strike="noStrike" kern="1200" cap="none" spc="0" normalizeH="0" baseline="0" noProof="0" dirty="0" smtClean="0">
                <a:ln>
                  <a:noFill/>
                </a:ln>
                <a:solidFill>
                  <a:schemeClr val="tx1">
                    <a:lumMod val="50000"/>
                    <a:lumOff val="50000"/>
                  </a:schemeClr>
                </a:solidFill>
                <a:effectLst/>
                <a:uLnTx/>
                <a:uFillTx/>
                <a:latin typeface="Segoe UI" pitchFamily="34" charset="0"/>
                <a:ea typeface="+mj-ea"/>
                <a:cs typeface="Segoe UI" pitchFamily="34" charset="0"/>
              </a:rPr>
              <a:t>Use of bullets when you have text</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2D263C-0950-4825-86A6-4DADF88DDB1B}" type="datetimeFigureOut">
              <a:rPr lang="en-US" smtClean="0"/>
              <a:t>3/17/2016</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B751D0-1244-490C-8D0E-8DD57184696A}" type="slidenum">
              <a:rPr lang="en-US" smtClean="0"/>
              <a:t>‹#›</a:t>
            </a:fld>
            <a:endParaRPr lang="en-US"/>
          </a:p>
        </p:txBody>
      </p:sp>
      <p:pic>
        <p:nvPicPr>
          <p:cNvPr id="7" name="Picture 4" descr="DPH_PPT2.jpg"/>
          <p:cNvPicPr>
            <a:picLocks noChangeAspect="1"/>
          </p:cNvPicPr>
          <p:nvPr/>
        </p:nvPicPr>
        <p:blipFill>
          <a:blip r:embed="rId5" cstate="print"/>
          <a:srcRect/>
          <a:stretch>
            <a:fillRect/>
          </a:stretch>
        </p:blipFill>
        <p:spPr bwMode="auto">
          <a:xfrm>
            <a:off x="0" y="-103188"/>
            <a:ext cx="12192000" cy="7064376"/>
          </a:xfrm>
          <a:prstGeom prst="rect">
            <a:avLst/>
          </a:prstGeom>
          <a:noFill/>
          <a:ln w="9525">
            <a:noFill/>
            <a:miter lim="800000"/>
            <a:headEnd/>
            <a:tailEnd/>
          </a:ln>
        </p:spPr>
      </p:pic>
    </p:spTree>
    <p:extLst>
      <p:ext uri="{BB962C8B-B14F-4D97-AF65-F5344CB8AC3E}">
        <p14:creationId xmlns:p14="http://schemas.microsoft.com/office/powerpoint/2010/main" val="20673684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marL="0" marR="0" indent="0" algn="ctr" defTabSz="914400" rtl="0" eaLnBrk="1" fontAlgn="auto" latinLnBrk="0" hangingPunct="1">
        <a:lnSpc>
          <a:spcPct val="100000"/>
        </a:lnSpc>
        <a:spcBef>
          <a:spcPct val="0"/>
        </a:spcBef>
        <a:spcAft>
          <a:spcPts val="0"/>
        </a:spcAft>
        <a:buNone/>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804738"/>
            <a:ext cx="10363200" cy="1588167"/>
          </a:xfrm>
        </p:spPr>
        <p:txBody>
          <a:bodyPr>
            <a:normAutofit/>
          </a:bodyPr>
          <a:lstStyle/>
          <a:p>
            <a:r>
              <a:rPr lang="en-US" dirty="0" smtClean="0"/>
              <a:t>Georgia Gateway - Integrated Eligibility System (IES)Update</a:t>
            </a:r>
            <a:endParaRPr lang="en-US" dirty="0"/>
          </a:p>
        </p:txBody>
      </p:sp>
      <p:sp>
        <p:nvSpPr>
          <p:cNvPr id="3" name="Subtitle 2"/>
          <p:cNvSpPr>
            <a:spLocks noGrp="1"/>
          </p:cNvSpPr>
          <p:nvPr>
            <p:ph type="subTitle" idx="1"/>
          </p:nvPr>
        </p:nvSpPr>
        <p:spPr>
          <a:xfrm>
            <a:off x="1828800" y="3296653"/>
            <a:ext cx="8534400" cy="2342147"/>
          </a:xfrm>
        </p:spPr>
        <p:txBody>
          <a:bodyPr/>
          <a:lstStyle/>
          <a:p>
            <a:r>
              <a:rPr lang="en-US" dirty="0" smtClean="0"/>
              <a:t>Nutrition Services Director’s Meeting</a:t>
            </a:r>
          </a:p>
          <a:p>
            <a:r>
              <a:rPr lang="en-US" dirty="0" smtClean="0"/>
              <a:t>March 22, 2016</a:t>
            </a:r>
          </a:p>
          <a:p>
            <a:r>
              <a:rPr lang="en-US" dirty="0" smtClean="0"/>
              <a:t>Astride Ainsley, MPH</a:t>
            </a:r>
            <a:endParaRPr lang="en-US" dirty="0"/>
          </a:p>
        </p:txBody>
      </p:sp>
    </p:spTree>
    <p:extLst>
      <p:ext uri="{BB962C8B-B14F-4D97-AF65-F5344CB8AC3E}">
        <p14:creationId xmlns:p14="http://schemas.microsoft.com/office/powerpoint/2010/main" val="3902556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Georgia Gateway Update</a:t>
            </a:r>
            <a:endParaRPr lang="en-US" dirty="0"/>
          </a:p>
        </p:txBody>
      </p:sp>
      <p:sp>
        <p:nvSpPr>
          <p:cNvPr id="3" name="Content Placeholder 2"/>
          <p:cNvSpPr>
            <a:spLocks noGrp="1"/>
          </p:cNvSpPr>
          <p:nvPr>
            <p:ph idx="1"/>
          </p:nvPr>
        </p:nvSpPr>
        <p:spPr/>
        <p:txBody>
          <a:bodyPr>
            <a:normAutofit lnSpcReduction="10000"/>
          </a:bodyPr>
          <a:lstStyle/>
          <a:p>
            <a:r>
              <a:rPr lang="en-US" dirty="0"/>
              <a:t>The IES team has requested an extension from CMS for the IES project which means that the project may be delayed 3-6 months. </a:t>
            </a:r>
          </a:p>
          <a:p>
            <a:r>
              <a:rPr lang="en-US" dirty="0" smtClean="0"/>
              <a:t>IES </a:t>
            </a:r>
            <a:r>
              <a:rPr lang="en-US" dirty="0" smtClean="0"/>
              <a:t>User Acceptance Testing (UAT) – </a:t>
            </a:r>
            <a:r>
              <a:rPr lang="en-US" dirty="0" smtClean="0"/>
              <a:t>TBD</a:t>
            </a:r>
            <a:endParaRPr lang="en-US" dirty="0" smtClean="0"/>
          </a:p>
          <a:p>
            <a:r>
              <a:rPr lang="en-US" dirty="0" smtClean="0"/>
              <a:t>IES-VMARS-M&amp;M </a:t>
            </a:r>
            <a:r>
              <a:rPr lang="en-US" dirty="0" smtClean="0"/>
              <a:t>System Integration Testing (</a:t>
            </a:r>
            <a:r>
              <a:rPr lang="en-US" dirty="0" smtClean="0"/>
              <a:t>SI</a:t>
            </a:r>
            <a:r>
              <a:rPr lang="en-US" dirty="0" smtClean="0"/>
              <a:t>T) </a:t>
            </a:r>
            <a:r>
              <a:rPr lang="en-US" dirty="0" smtClean="0"/>
              <a:t>scheduled for the 2</a:t>
            </a:r>
            <a:r>
              <a:rPr lang="en-US" baseline="30000" dirty="0" smtClean="0"/>
              <a:t>nd</a:t>
            </a:r>
            <a:r>
              <a:rPr lang="en-US" dirty="0" smtClean="0"/>
              <a:t> week of April</a:t>
            </a:r>
          </a:p>
          <a:p>
            <a:r>
              <a:rPr lang="en-US" dirty="0" smtClean="0"/>
              <a:t>Pilot</a:t>
            </a:r>
          </a:p>
          <a:p>
            <a:pPr lvl="1"/>
            <a:r>
              <a:rPr lang="en-US" dirty="0" smtClean="0"/>
              <a:t>IES Pilot training </a:t>
            </a:r>
            <a:r>
              <a:rPr lang="en-US" dirty="0" smtClean="0"/>
              <a:t>- TBD</a:t>
            </a:r>
            <a:endParaRPr lang="en-US" dirty="0" smtClean="0"/>
          </a:p>
          <a:p>
            <a:pPr lvl="1"/>
            <a:r>
              <a:rPr lang="en-US" dirty="0" smtClean="0"/>
              <a:t>Henry County – M&amp;M System – </a:t>
            </a:r>
            <a:r>
              <a:rPr lang="en-US" dirty="0" smtClean="0"/>
              <a:t>TBD</a:t>
            </a:r>
            <a:endParaRPr lang="en-US" dirty="0" smtClean="0"/>
          </a:p>
        </p:txBody>
      </p:sp>
    </p:spTree>
    <p:extLst>
      <p:ext uri="{BB962C8B-B14F-4D97-AF65-F5344CB8AC3E}">
        <p14:creationId xmlns:p14="http://schemas.microsoft.com/office/powerpoint/2010/main" val="3740944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Georgia Gateway</a:t>
            </a:r>
            <a:endParaRPr lang="en-US" dirty="0"/>
          </a:p>
        </p:txBody>
      </p:sp>
      <p:sp>
        <p:nvSpPr>
          <p:cNvPr id="3" name="Content Placeholder 2"/>
          <p:cNvSpPr>
            <a:spLocks noGrp="1"/>
          </p:cNvSpPr>
          <p:nvPr>
            <p:ph idx="1"/>
          </p:nvPr>
        </p:nvSpPr>
        <p:spPr/>
        <p:txBody>
          <a:bodyPr>
            <a:normAutofit fontScale="85000" lnSpcReduction="20000"/>
          </a:bodyPr>
          <a:lstStyle/>
          <a:p>
            <a:r>
              <a:rPr lang="en-US" dirty="0"/>
              <a:t>Rollout</a:t>
            </a:r>
          </a:p>
          <a:p>
            <a:pPr lvl="1"/>
            <a:r>
              <a:rPr lang="en-US" dirty="0"/>
              <a:t>After October 1, 2016</a:t>
            </a:r>
          </a:p>
          <a:p>
            <a:pPr lvl="1"/>
            <a:r>
              <a:rPr lang="en-US" dirty="0"/>
              <a:t>WIC Specific training</a:t>
            </a:r>
          </a:p>
          <a:p>
            <a:pPr lvl="1"/>
            <a:r>
              <a:rPr lang="en-US" dirty="0"/>
              <a:t>Reduced training sessions</a:t>
            </a:r>
          </a:p>
          <a:p>
            <a:pPr lvl="1"/>
            <a:r>
              <a:rPr lang="en-US" dirty="0"/>
              <a:t>Looking at different ways to handle the training (Train-the-Trainer, etc.).</a:t>
            </a:r>
          </a:p>
          <a:p>
            <a:pPr lvl="1"/>
            <a:endParaRPr lang="en-US" dirty="0"/>
          </a:p>
          <a:p>
            <a:r>
              <a:rPr lang="en-US" dirty="0" smtClean="0"/>
              <a:t>Creating </a:t>
            </a:r>
            <a:r>
              <a:rPr lang="en-US" dirty="0" smtClean="0"/>
              <a:t>two new data elements:</a:t>
            </a:r>
          </a:p>
          <a:p>
            <a:pPr lvl="1"/>
            <a:r>
              <a:rPr lang="en-US" dirty="0" smtClean="0"/>
              <a:t>Case ID</a:t>
            </a:r>
          </a:p>
          <a:p>
            <a:pPr lvl="1"/>
            <a:r>
              <a:rPr lang="en-US" dirty="0" smtClean="0"/>
              <a:t>Client ID</a:t>
            </a:r>
          </a:p>
          <a:p>
            <a:pPr lvl="1"/>
            <a:r>
              <a:rPr lang="en-US" dirty="0" smtClean="0"/>
              <a:t>We have sent our 131 WIC data elements to the IES team so that they can pass as much of this data as they have to us in the web service call from Georgia Gateway to VMARS</a:t>
            </a:r>
          </a:p>
          <a:p>
            <a:pPr lvl="1"/>
            <a:endParaRPr lang="en-US" dirty="0"/>
          </a:p>
        </p:txBody>
      </p:sp>
    </p:spTree>
    <p:extLst>
      <p:ext uri="{BB962C8B-B14F-4D97-AF65-F5344CB8AC3E}">
        <p14:creationId xmlns:p14="http://schemas.microsoft.com/office/powerpoint/2010/main" val="3387832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Georgia Gateway</a:t>
            </a:r>
            <a:endParaRPr lang="en-US" dirty="0"/>
          </a:p>
        </p:txBody>
      </p:sp>
      <p:sp>
        <p:nvSpPr>
          <p:cNvPr id="3" name="Content Placeholder 2"/>
          <p:cNvSpPr>
            <a:spLocks noGrp="1"/>
          </p:cNvSpPr>
          <p:nvPr>
            <p:ph idx="1"/>
          </p:nvPr>
        </p:nvSpPr>
        <p:spPr/>
        <p:txBody>
          <a:bodyPr>
            <a:normAutofit/>
          </a:bodyPr>
          <a:lstStyle/>
          <a:p>
            <a:r>
              <a:rPr lang="en-US" dirty="0"/>
              <a:t>Working with the Frontend System Developers on the web service call to VMARS to pick-up the WIC applications that come over from Georgia Gateway</a:t>
            </a:r>
          </a:p>
          <a:p>
            <a:r>
              <a:rPr lang="en-US" dirty="0" smtClean="0"/>
              <a:t>Workstation Technical Specs update</a:t>
            </a:r>
          </a:p>
          <a:p>
            <a:r>
              <a:rPr lang="en-US" dirty="0" smtClean="0"/>
              <a:t>SSL VPN accounts required for all WIC users to access the Georgia Gateway Worker Portal</a:t>
            </a:r>
          </a:p>
          <a:p>
            <a:r>
              <a:rPr lang="en-US" dirty="0" smtClean="0"/>
              <a:t>Post roll-out training locations</a:t>
            </a:r>
            <a:endParaRPr lang="en-US" dirty="0"/>
          </a:p>
        </p:txBody>
      </p:sp>
    </p:spTree>
    <p:extLst>
      <p:ext uri="{BB962C8B-B14F-4D97-AF65-F5344CB8AC3E}">
        <p14:creationId xmlns:p14="http://schemas.microsoft.com/office/powerpoint/2010/main" val="590772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Questions?</a:t>
            </a:r>
          </a:p>
        </p:txBody>
      </p:sp>
      <p:sp>
        <p:nvSpPr>
          <p:cNvPr id="3" name="Content Placeholder 2"/>
          <p:cNvSpPr>
            <a:spLocks noGrp="1"/>
          </p:cNvSpPr>
          <p:nvPr>
            <p:ph idx="1"/>
          </p:nvPr>
        </p:nvSpPr>
        <p:spPr/>
        <p:txBody>
          <a:bodyPr/>
          <a:lstStyle/>
          <a:p>
            <a:endParaRPr lang="en-US" dirty="0" smtClean="0"/>
          </a:p>
          <a:p>
            <a:endParaRPr lang="en-US" dirty="0"/>
          </a:p>
          <a:p>
            <a:pPr marL="0" indent="0" algn="r">
              <a:buNone/>
            </a:pPr>
            <a:endParaRPr lang="en-US" dirty="0"/>
          </a:p>
          <a:p>
            <a:pPr marL="0" indent="0" algn="ctr">
              <a:buNone/>
            </a:pPr>
            <a:r>
              <a:rPr lang="en-US" sz="6000" dirty="0" smtClean="0"/>
              <a:t>                 </a:t>
            </a:r>
            <a:endParaRPr lang="en-US" sz="60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92550" y="1731964"/>
            <a:ext cx="4406900" cy="4394200"/>
          </a:xfrm>
          <a:prstGeom prst="rect">
            <a:avLst/>
          </a:prstGeom>
        </p:spPr>
      </p:pic>
    </p:spTree>
    <p:extLst>
      <p:ext uri="{BB962C8B-B14F-4D97-AF65-F5344CB8AC3E}">
        <p14:creationId xmlns:p14="http://schemas.microsoft.com/office/powerpoint/2010/main" val="543692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050772" y="1001626"/>
            <a:ext cx="4090456" cy="4078669"/>
          </a:xfrm>
        </p:spPr>
      </p:pic>
    </p:spTree>
    <p:extLst>
      <p:ext uri="{BB962C8B-B14F-4D97-AF65-F5344CB8AC3E}">
        <p14:creationId xmlns:p14="http://schemas.microsoft.com/office/powerpoint/2010/main" val="2206642301"/>
      </p:ext>
    </p:extLst>
  </p:cSld>
  <p:clrMapOvr>
    <a:masterClrMapping/>
  </p:clrMapOvr>
</p:sld>
</file>

<file path=ppt/theme/theme1.xml><?xml version="1.0" encoding="utf-8"?>
<a:theme xmlns:a="http://schemas.openxmlformats.org/drawingml/2006/main" name="DPH">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DPH</Template>
  <TotalTime>318</TotalTime>
  <Words>209</Words>
  <Application>Microsoft Office PowerPoint</Application>
  <PresentationFormat>Widescreen</PresentationFormat>
  <Paragraphs>32</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Segoe UI</vt:lpstr>
      <vt:lpstr>DPH</vt:lpstr>
      <vt:lpstr>Georgia Gateway - Integrated Eligibility System (IES)Update</vt:lpstr>
      <vt:lpstr>Georgia Gateway Update</vt:lpstr>
      <vt:lpstr>Georgia Gateway</vt:lpstr>
      <vt:lpstr>Georgia Gateway</vt:lpstr>
      <vt:lpstr>Questions?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Georgia Gateway - Integrated Eligibility System (IES)Update</dc:title>
  <dc:creator>Anthony McGaughey</dc:creator>
  <cp:lastModifiedBy>Ainsley, Astride</cp:lastModifiedBy>
  <cp:revision>11</cp:revision>
  <dcterms:created xsi:type="dcterms:W3CDTF">2016-02-08T13:55:15Z</dcterms:created>
  <dcterms:modified xsi:type="dcterms:W3CDTF">2016-03-17T20:18:59Z</dcterms:modified>
</cp:coreProperties>
</file>