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7.xml" ContentType="application/vnd.openxmlformats-officedocument.drawingml.chart+xml"/>
  <Override PartName="/ppt/theme/themeOverride10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716" r:id="rId5"/>
    <p:sldMasterId id="2147483724" r:id="rId6"/>
  </p:sldMasterIdLst>
  <p:notesMasterIdLst>
    <p:notesMasterId r:id="rId24"/>
  </p:notesMasterIdLst>
  <p:handoutMasterIdLst>
    <p:handoutMasterId r:id="rId25"/>
  </p:handoutMasterIdLst>
  <p:sldIdLst>
    <p:sldId id="256" r:id="rId7"/>
    <p:sldId id="275" r:id="rId8"/>
    <p:sldId id="593" r:id="rId9"/>
    <p:sldId id="264" r:id="rId10"/>
    <p:sldId id="323" r:id="rId11"/>
    <p:sldId id="562" r:id="rId12"/>
    <p:sldId id="552" r:id="rId13"/>
    <p:sldId id="592" r:id="rId14"/>
    <p:sldId id="587" r:id="rId15"/>
    <p:sldId id="327" r:id="rId16"/>
    <p:sldId id="514" r:id="rId17"/>
    <p:sldId id="588" r:id="rId18"/>
    <p:sldId id="306" r:id="rId19"/>
    <p:sldId id="596" r:id="rId20"/>
    <p:sldId id="515" r:id="rId21"/>
    <p:sldId id="536" r:id="rId22"/>
    <p:sldId id="535" r:id="rId2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18E863-9EAC-4B0B-BD62-B94A81029BFC}">
          <p14:sldIdLst>
            <p14:sldId id="256"/>
            <p14:sldId id="275"/>
            <p14:sldId id="593"/>
            <p14:sldId id="264"/>
            <p14:sldId id="323"/>
            <p14:sldId id="562"/>
            <p14:sldId id="552"/>
            <p14:sldId id="592"/>
            <p14:sldId id="587"/>
            <p14:sldId id="327"/>
            <p14:sldId id="514"/>
            <p14:sldId id="588"/>
            <p14:sldId id="306"/>
            <p14:sldId id="596"/>
            <p14:sldId id="515"/>
            <p14:sldId id="536"/>
            <p14:sldId id="5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D"/>
    <a:srgbClr val="785BAD"/>
    <a:srgbClr val="CCECFF"/>
    <a:srgbClr val="978617"/>
    <a:srgbClr val="B0C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846" autoAdjust="0"/>
  </p:normalViewPr>
  <p:slideViewPr>
    <p:cSldViewPr snapToGrid="0">
      <p:cViewPr varScale="1">
        <p:scale>
          <a:sx n="85" d="100"/>
          <a:sy n="85" d="100"/>
        </p:scale>
        <p:origin x="171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51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20619422572178"/>
          <c:y val="9.4109195402298854E-2"/>
          <c:w val="0.37666666666666665"/>
          <c:h val="0.8117816091954023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1805587741875845"/>
          <c:y val="7.0323042151118773E-2"/>
          <c:w val="0.30284062992125982"/>
          <c:h val="0.76739976468458793"/>
        </c:manualLayout>
      </c:layout>
      <c:overlay val="0"/>
      <c:txPr>
        <a:bodyPr/>
        <a:lstStyle/>
        <a:p>
          <a:pPr>
            <a:defRPr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10442214753768"/>
          <c:y val="0.11306386844758831"/>
          <c:w val="0.5955688395576062"/>
          <c:h val="0.699842054129819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16942308624633992"/>
          <c:y val="0.84155345173474727"/>
          <c:w val="0.60042783640504194"/>
          <c:h val="0.119600591591961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2599148125203"/>
          <c:y val="3.372431613869644E-2"/>
          <c:w val="0.97562917842816821"/>
          <c:h val="0.771437566469887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CD2-45F3-955B-FAD1014424C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CD2-45F3-955B-FAD1014424C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CD2-45F3-955B-FAD1014424C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D099-40F0-B97E-780FFE52E41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75%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CD2-45F3-955B-FAD1014424C1}"/>
                </c:ext>
              </c:extLst>
            </c:dLbl>
            <c:dLbl>
              <c:idx val="1"/>
              <c:layout>
                <c:manualLayout>
                  <c:x val="0.19886548868748777"/>
                  <c:y val="7.18465740848891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CD2-45F3-955B-FAD1014424C1}"/>
                </c:ext>
              </c:extLst>
            </c:dLbl>
            <c:dLbl>
              <c:idx val="2"/>
              <c:layout>
                <c:manualLayout>
                  <c:x val="1.1606124717756896E-2"/>
                  <c:y val="2.2603264366877615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038169010831486E-2"/>
                      <c:h val="8.077014392392239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3CD2-45F3-955B-FAD1014424C1}"/>
                </c:ext>
              </c:extLst>
            </c:dLbl>
            <c:dLbl>
              <c:idx val="3"/>
              <c:layout>
                <c:manualLayout>
                  <c:x val="0.21177319666436586"/>
                  <c:y val="1.0101348853315081E-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80463558223674"/>
                      <c:h val="7.70326290314978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099-40F0-B97E-780FFE52E4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0.75</c:v>
                </c:pt>
                <c:pt idx="1">
                  <c:v>0.14000000000000001</c:v>
                </c:pt>
                <c:pt idx="2">
                  <c:v>0.09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D2-45F3-955B-FAD1014424C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5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45153145537161"/>
          <c:y val="6.7556214024151587E-2"/>
          <c:w val="0.97562917842816821"/>
          <c:h val="0.771437566469887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CD2-45F3-955B-FAD1014424C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CD2-45F3-955B-FAD1014424C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CD2-45F3-955B-FAD1014424C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B1E5-4AD2-B9E0-BDB0850E738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B1E5-4AD2-B9E0-BDB0850E738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B1E5-4AD2-B9E0-BDB0850E7387}"/>
              </c:ext>
            </c:extLst>
          </c:dPt>
          <c:dLbls>
            <c:dLbl>
              <c:idx val="0"/>
              <c:layout>
                <c:manualLayout>
                  <c:x val="-0.19247652990708436"/>
                  <c:y val="-0.115616976194720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D2-45F3-955B-FAD1014424C1}"/>
                </c:ext>
              </c:extLst>
            </c:dLbl>
            <c:dLbl>
              <c:idx val="1"/>
              <c:layout>
                <c:manualLayout>
                  <c:x val="0.24183204384340695"/>
                  <c:y val="-1.619054059315452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D2-45F3-955B-FAD1014424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MSM</c:v>
                </c:pt>
                <c:pt idx="1">
                  <c:v>Heterosexual</c:v>
                </c:pt>
                <c:pt idx="2">
                  <c:v>IDU</c:v>
                </c:pt>
                <c:pt idx="3">
                  <c:v>Other</c:v>
                </c:pt>
                <c:pt idx="4">
                  <c:v>Perinatal</c:v>
                </c:pt>
                <c:pt idx="5">
                  <c:v>MDM/IDU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</c:v>
                </c:pt>
                <c:pt idx="1">
                  <c:v>0.32</c:v>
                </c:pt>
                <c:pt idx="2">
                  <c:v>0.02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D2-45F3-955B-FAD1014424C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CD2-45F3-955B-FAD1014424C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CD2-45F3-955B-FAD1014424C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CD2-45F3-955B-FAD1014424C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3CD2-45F3-955B-FAD1014424C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3CD2-45F3-955B-FAD1014424C1}"/>
              </c:ext>
            </c:extLst>
          </c:dPt>
          <c:dLbls>
            <c:dLbl>
              <c:idx val="0"/>
              <c:layout>
                <c:manualLayout>
                  <c:x val="-0.18367643477555001"/>
                  <c:y val="-0.1131783452659343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D2-45F3-955B-FAD1014424C1}"/>
                </c:ext>
              </c:extLst>
            </c:dLbl>
            <c:dLbl>
              <c:idx val="1"/>
              <c:layout>
                <c:manualLayout>
                  <c:x val="0.16836553291663284"/>
                  <c:y val="7.55295662756658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D2-45F3-955B-FAD1014424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Reside In EMA</c:v>
                </c:pt>
                <c:pt idx="1">
                  <c:v>Reside Outside EMA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D2-45F3-955B-FAD1014424C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997585478567694E-2"/>
          <c:y val="8.7568060223620903E-2"/>
          <c:w val="0.9110936679790026"/>
          <c:h val="0.659200541338582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45355432"/>
        <c:axId val="445364056"/>
      </c:barChart>
      <c:catAx>
        <c:axId val="44535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45364056"/>
        <c:crosses val="autoZero"/>
        <c:auto val="1"/>
        <c:lblAlgn val="ctr"/>
        <c:lblOffset val="100"/>
        <c:noMultiLvlLbl val="0"/>
      </c:catAx>
      <c:valAx>
        <c:axId val="445364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453554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840179497317994E-2"/>
          <c:y val="9.3822588249298691E-2"/>
          <c:w val="0.91515982050268208"/>
          <c:h val="0.6943559919617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CD2-45F3-955B-FAD1014424C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CD2-45F3-955B-FAD1014424C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CD2-45F3-955B-FAD1014424C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3CD2-45F3-955B-FAD1014424C1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3CD2-45F3-955B-FAD1014424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January 2015</c:v>
                </c:pt>
                <c:pt idx="1">
                  <c:v>January 2016</c:v>
                </c:pt>
                <c:pt idx="2">
                  <c:v>January 2017</c:v>
                </c:pt>
                <c:pt idx="3">
                  <c:v>January 2018</c:v>
                </c:pt>
                <c:pt idx="4">
                  <c:v>January 2019</c:v>
                </c:pt>
                <c:pt idx="5">
                  <c:v>January 2020</c:v>
                </c:pt>
                <c:pt idx="6">
                  <c:v>January 2021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464</c:v>
                </c:pt>
                <c:pt idx="1">
                  <c:v>486</c:v>
                </c:pt>
                <c:pt idx="2">
                  <c:v>591</c:v>
                </c:pt>
                <c:pt idx="3">
                  <c:v>721</c:v>
                </c:pt>
                <c:pt idx="4">
                  <c:v>1229</c:v>
                </c:pt>
                <c:pt idx="5" formatCode="General">
                  <c:v>1635</c:v>
                </c:pt>
                <c:pt idx="6" formatCode="General">
                  <c:v>2483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D2-45F3-955B-FAD1014424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45357392"/>
        <c:axId val="445357784"/>
      </c:barChart>
      <c:catAx>
        <c:axId val="445357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51848165908360455"/>
              <c:y val="0.880253764212221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357784"/>
        <c:crosses val="autoZero"/>
        <c:auto val="1"/>
        <c:lblAlgn val="ctr"/>
        <c:lblOffset val="100"/>
        <c:noMultiLvlLbl val="0"/>
      </c:catAx>
      <c:valAx>
        <c:axId val="4453577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Clients</a:t>
                </a:r>
                <a:r>
                  <a:rPr lang="en-US" baseline="0" dirty="0"/>
                  <a:t> Served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5.0953251326527321E-4"/>
              <c:y val="0.183927170148814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35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06957856683009"/>
          <c:y val="0.8410850861543715"/>
          <c:w val="0.79042688060218891"/>
          <c:h val="0.14399589942469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CD2-45F3-955B-FAD1014424C1}"/>
              </c:ext>
            </c:extLst>
          </c:dPt>
          <c:dPt>
            <c:idx val="1"/>
            <c:bubble3D val="0"/>
            <c:spPr>
              <a:solidFill>
                <a:srgbClr val="05BCF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CD2-45F3-955B-FAD1014424C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CD2-45F3-955B-FAD1014424C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3CD2-45F3-955B-FAD1014424C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3CD2-45F3-955B-FAD1014424C1}"/>
              </c:ext>
            </c:extLst>
          </c:dPt>
          <c:dLbls>
            <c:dLbl>
              <c:idx val="0"/>
              <c:layout>
                <c:manualLayout>
                  <c:x val="-0.22160248637751451"/>
                  <c:y val="-6.88702429489057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64779874213839"/>
                      <c:h val="0.11646777257939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CD2-45F3-955B-FAD1014424C1}"/>
                </c:ext>
              </c:extLst>
            </c:dLbl>
            <c:dLbl>
              <c:idx val="1"/>
              <c:layout>
                <c:manualLayout>
                  <c:x val="0.16927220136443977"/>
                  <c:y val="6.53392137483612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CD2-45F3-955B-FAD1014424C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29D51C1-3F4D-46D2-B7B2-55FF42051E8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0.3%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CD2-45F3-955B-FAD1014424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Reside In EMA</c:v>
                </c:pt>
                <c:pt idx="1">
                  <c:v>Reside Outside EMA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D2-45F3-955B-FAD1014424C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06957856683009"/>
          <c:y val="0.8410850861543715"/>
          <c:w val="0.79042688060218891"/>
          <c:h val="0.14399589942469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810630389000235"/>
          <c:y val="0.10813139303848701"/>
          <c:w val="0.97562917842816821"/>
          <c:h val="0.771437566469887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CD2-45F3-955B-FAD1014424C1}"/>
              </c:ext>
            </c:extLst>
          </c:dPt>
          <c:dPt>
            <c:idx val="1"/>
            <c:bubble3D val="0"/>
            <c:explosion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CD2-45F3-955B-FAD1014424C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CD2-45F3-955B-FAD1014424C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3CD2-45F3-955B-FAD1014424C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3CD2-45F3-955B-FAD1014424C1}"/>
              </c:ext>
            </c:extLst>
          </c:dPt>
          <c:dLbls>
            <c:dLbl>
              <c:idx val="0"/>
              <c:layout>
                <c:manualLayout>
                  <c:x val="-0.16756586432788656"/>
                  <c:y val="-0.1308436971079549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D2-45F3-955B-FAD1014424C1}"/>
                </c:ext>
              </c:extLst>
            </c:dLbl>
            <c:dLbl>
              <c:idx val="2"/>
              <c:layout>
                <c:manualLayout>
                  <c:x val="9.0563727542434955E-2"/>
                  <c:y val="0.136488520126572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D2-45F3-955B-FAD1014424C1}"/>
                </c:ext>
              </c:extLst>
            </c:dLbl>
            <c:dLbl>
              <c:idx val="3"/>
              <c:layout>
                <c:manualLayout>
                  <c:x val="-5.3780787213377583E-2"/>
                  <c:y val="1.32718541141333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D2-45F3-955B-FAD1014424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ADAP = 60%</c:v>
                </c:pt>
                <c:pt idx="1">
                  <c:v>Part B Base = 23%</c:v>
                </c:pt>
                <c:pt idx="2">
                  <c:v>ADAP Supplemental = 16%</c:v>
                </c:pt>
                <c:pt idx="3">
                  <c:v>Emerging Communities = &lt;1%</c:v>
                </c:pt>
                <c:pt idx="4">
                  <c:v>MAI = 1%</c:v>
                </c:pt>
              </c:strCache>
            </c:strRef>
          </c:cat>
          <c:val>
            <c:numRef>
              <c:f>Sheet1!$B$2:$B$6</c:f>
              <c:numCache>
                <c:formatCode>_("$"* #,##0_);_("$"* \(#,##0\);_("$"* "-"??_);_(@_)</c:formatCode>
                <c:ptCount val="5"/>
                <c:pt idx="0">
                  <c:v>38223959</c:v>
                </c:pt>
                <c:pt idx="1">
                  <c:v>14793780</c:v>
                </c:pt>
                <c:pt idx="2">
                  <c:v>10020953</c:v>
                </c:pt>
                <c:pt idx="3">
                  <c:v>177164</c:v>
                </c:pt>
                <c:pt idx="4">
                  <c:v>623479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D2-45F3-955B-FAD1014424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DB26-468C-BB03-21E8F3F3568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DB26-468C-BB03-21E8F3F3568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DB26-468C-BB03-21E8F3F3568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DB26-468C-BB03-21E8F3F3568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DB26-468C-BB03-21E8F3F35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ADAP = 60%</c:v>
                </c:pt>
                <c:pt idx="1">
                  <c:v>Part B Base = 23%</c:v>
                </c:pt>
                <c:pt idx="2">
                  <c:v>ADAP Supplemental = 16%</c:v>
                </c:pt>
                <c:pt idx="3">
                  <c:v>Emerging Communities = &lt;1%</c:v>
                </c:pt>
                <c:pt idx="4">
                  <c:v>MAI = 1%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F550-4A7E-B4FA-A403383FC3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DB26-468C-BB03-21E8F3F3568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7-DB26-468C-BB03-21E8F3F3568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9-DB26-468C-BB03-21E8F3F3568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B-DB26-468C-BB03-21E8F3F3568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D-DB26-468C-BB03-21E8F3F35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ADAP = 60%</c:v>
                </c:pt>
                <c:pt idx="1">
                  <c:v>Part B Base = 23%</c:v>
                </c:pt>
                <c:pt idx="2">
                  <c:v>ADAP Supplemental = 16%</c:v>
                </c:pt>
                <c:pt idx="3">
                  <c:v>Emerging Communities = &lt;1%</c:v>
                </c:pt>
                <c:pt idx="4">
                  <c:v>MAI = 1%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F550-4A7E-B4FA-A403383FC3E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Column5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F-DB26-468C-BB03-21E8F3F3568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1-DB26-468C-BB03-21E8F3F3568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3-DB26-468C-BB03-21E8F3F3568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5-DB26-468C-BB03-21E8F3F3568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7-DB26-468C-BB03-21E8F3F35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ADAP = 60%</c:v>
                </c:pt>
                <c:pt idx="1">
                  <c:v>Part B Base = 23%</c:v>
                </c:pt>
                <c:pt idx="2">
                  <c:v>ADAP Supplemental = 16%</c:v>
                </c:pt>
                <c:pt idx="3">
                  <c:v>Emerging Communities = &lt;1%</c:v>
                </c:pt>
                <c:pt idx="4">
                  <c:v>MAI = 1%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F550-4A7E-B4FA-A403383FC3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Column6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9-DB26-468C-BB03-21E8F3F3568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B-DB26-468C-BB03-21E8F3F3568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D-DB26-468C-BB03-21E8F3F3568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F-DB26-468C-BB03-21E8F3F3568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31-DB26-468C-BB03-21E8F3F35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ADAP = 60%</c:v>
                </c:pt>
                <c:pt idx="1">
                  <c:v>Part B Base = 23%</c:v>
                </c:pt>
                <c:pt idx="2">
                  <c:v>ADAP Supplemental = 16%</c:v>
                </c:pt>
                <c:pt idx="3">
                  <c:v>Emerging Communities = &lt;1%</c:v>
                </c:pt>
                <c:pt idx="4">
                  <c:v>MAI = 1%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F550-4A7E-B4FA-A403383FC3E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687521291009653"/>
          <c:y val="0.21108782839061005"/>
          <c:w val="0.23312481340902647"/>
          <c:h val="0.31620612259916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Ryan White Core Medical</a:t>
            </a:r>
            <a:r>
              <a:rPr lang="en-US" sz="2000" baseline="0" dirty="0"/>
              <a:t> and Support Service Funding Received in GA, 2020 (excludes ADAP)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2990-4A9D-BFC3-FD5418799A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2990-4A9D-BFC3-FD5418799AC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2990-4A9D-BFC3-FD5418799ACE}"/>
              </c:ext>
            </c:extLst>
          </c:dPt>
          <c:dPt>
            <c:idx val="3"/>
            <c:bubble3D val="0"/>
            <c:spPr>
              <a:solidFill>
                <a:srgbClr val="8560B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2990-4A9D-BFC3-FD5418799ACE}"/>
              </c:ext>
            </c:extLst>
          </c:dPt>
          <c:dLbls>
            <c:dLbl>
              <c:idx val="0"/>
              <c:layout>
                <c:manualLayout>
                  <c:x val="-9.9769200045646475E-2"/>
                  <c:y val="2.907955789411747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90-4A9D-BFC3-FD5418799ACE}"/>
                </c:ext>
              </c:extLst>
            </c:dLbl>
            <c:dLbl>
              <c:idx val="1"/>
              <c:layout>
                <c:manualLayout>
                  <c:x val="6.7835501540568305E-2"/>
                  <c:y val="-0.155697814982438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90-4A9D-BFC3-FD5418799ACE}"/>
                </c:ext>
              </c:extLst>
            </c:dLbl>
            <c:dLbl>
              <c:idx val="2"/>
              <c:layout>
                <c:manualLayout>
                  <c:x val="6.8580204648332005E-2"/>
                  <c:y val="0.1290906232751508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132850241545897E-2"/>
                      <c:h val="6.96379117518298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990-4A9D-BFC3-FD5418799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Sheet1!$A$3:$A$6</c:f>
              <c:strCache>
                <c:ptCount val="4"/>
                <c:pt idx="0">
                  <c:v>Part A</c:v>
                </c:pt>
                <c:pt idx="1">
                  <c:v>Part B</c:v>
                </c:pt>
                <c:pt idx="2">
                  <c:v>Part C</c:v>
                </c:pt>
                <c:pt idx="3">
                  <c:v>Part D</c:v>
                </c:pt>
              </c:strCache>
            </c:strRef>
          </c:cat>
          <c:val>
            <c:numRef>
              <c:f>Sheet1!$B$3:$B$6</c:f>
              <c:numCache>
                <c:formatCode>"$"#,##0.00</c:formatCode>
                <c:ptCount val="4"/>
                <c:pt idx="0">
                  <c:v>27690798</c:v>
                </c:pt>
                <c:pt idx="1">
                  <c:v>15470256</c:v>
                </c:pt>
                <c:pt idx="2">
                  <c:v>10774941</c:v>
                </c:pt>
                <c:pt idx="3">
                  <c:v>1702182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90-4A9D-BFC3-FD5418799AC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2990-4A9D-BFC3-FD5418799A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2990-4A9D-BFC3-FD5418799AC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2990-4A9D-BFC3-FD5418799AC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2990-4A9D-BFC3-FD5418799A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Sheet1!$A$3:$A$6</c:f>
              <c:strCache>
                <c:ptCount val="4"/>
                <c:pt idx="0">
                  <c:v>Part A</c:v>
                </c:pt>
                <c:pt idx="1">
                  <c:v>Part B</c:v>
                </c:pt>
                <c:pt idx="2">
                  <c:v>Part C</c:v>
                </c:pt>
                <c:pt idx="3">
                  <c:v>Part D</c:v>
                </c:pt>
              </c:strCache>
            </c:strRef>
          </c:cat>
          <c:val>
            <c:numRef>
              <c:f>Sheet1!$C$3:$C$6</c:f>
              <c:numCache>
                <c:formatCode>0%</c:formatCode>
                <c:ptCount val="4"/>
                <c:pt idx="0">
                  <c:v>0.49769420015325089</c:v>
                </c:pt>
                <c:pt idx="1">
                  <c:v>0.27805109430526453</c:v>
                </c:pt>
                <c:pt idx="2">
                  <c:v>0.19366092817886538</c:v>
                </c:pt>
                <c:pt idx="3">
                  <c:v>3.0593777362619194E-2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990-4A9D-BFC3-FD5418799AC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56564300480198"/>
          <c:y val="2.9503425816885014E-2"/>
          <c:w val="0.68296228739170584"/>
          <c:h val="0.8139210633263170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34638416593986"/>
          <c:y val="0.9229124797564926"/>
          <c:w val="0.59803241840944477"/>
          <c:h val="5.44253643826436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96058723641983"/>
          <c:y val="2.8441328113349332E-2"/>
          <c:w val="0.97562917842816821"/>
          <c:h val="0.771437566469887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CD2-45F3-955B-FAD1014424C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CD2-45F3-955B-FAD1014424C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CD2-45F3-955B-FAD1014424C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945-458C-B2EB-13B97283583D}"/>
              </c:ext>
            </c:extLst>
          </c:dPt>
          <c:dLbls>
            <c:dLbl>
              <c:idx val="0"/>
              <c:layout>
                <c:manualLayout>
                  <c:x val="-0.19044966335922439"/>
                  <c:y val="-0.2472580212744229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D2-45F3-955B-FAD1014424C1}"/>
                </c:ext>
              </c:extLst>
            </c:dLbl>
            <c:dLbl>
              <c:idx val="1"/>
              <c:layout>
                <c:manualLayout>
                  <c:x val="0.18434957362684271"/>
                  <c:y val="9.22356863126004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D2-45F3-955B-FAD1014424C1}"/>
                </c:ext>
              </c:extLst>
            </c:dLbl>
            <c:dLbl>
              <c:idx val="2"/>
              <c:layout>
                <c:manualLayout>
                  <c:x val="5.2059514449660969E-2"/>
                  <c:y val="6.36753881553673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D2-45F3-955B-FAD1014424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0.72</c:v>
                </c:pt>
                <c:pt idx="1">
                  <c:v>0.22</c:v>
                </c:pt>
                <c:pt idx="2">
                  <c:v>0.05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D2-45F3-955B-FAD1014424C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45153145537161"/>
          <c:y val="6.7556214024151587E-2"/>
          <c:w val="0.97562917842816821"/>
          <c:h val="0.771437566469887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CD2-45F3-955B-FAD1014424C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CD2-45F3-955B-FAD1014424C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CD2-45F3-955B-FAD1014424C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23FB-48AF-9127-D3CF0E86303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23FB-48AF-9127-D3CF0E86303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23FB-48AF-9127-D3CF0E86303E}"/>
              </c:ext>
            </c:extLst>
          </c:dPt>
          <c:dLbls>
            <c:dLbl>
              <c:idx val="0"/>
              <c:layout>
                <c:manualLayout>
                  <c:x val="-0.21951177137755459"/>
                  <c:y val="-3.34146856256442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D2-45F3-955B-FAD1014424C1}"/>
                </c:ext>
              </c:extLst>
            </c:dLbl>
            <c:dLbl>
              <c:idx val="1"/>
              <c:layout>
                <c:manualLayout>
                  <c:x val="0.26139237931995135"/>
                  <c:y val="-7.54258700289548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D2-45F3-955B-FAD1014424C1}"/>
                </c:ext>
              </c:extLst>
            </c:dLbl>
            <c:dLbl>
              <c:idx val="4"/>
              <c:layout>
                <c:manualLayout>
                  <c:x val="-9.4134842635763324E-3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FB-48AF-9127-D3CF0E863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Heterosexual</c:v>
                </c:pt>
                <c:pt idx="1">
                  <c:v>MSM</c:v>
                </c:pt>
                <c:pt idx="2">
                  <c:v>IDU</c:v>
                </c:pt>
                <c:pt idx="3">
                  <c:v>Other</c:v>
                </c:pt>
                <c:pt idx="4">
                  <c:v>Perinatal</c:v>
                </c:pt>
                <c:pt idx="5">
                  <c:v>MDM/IDU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0.52</c:v>
                </c:pt>
                <c:pt idx="1">
                  <c:v>0.41</c:v>
                </c:pt>
                <c:pt idx="2">
                  <c:v>0.03</c:v>
                </c:pt>
                <c:pt idx="3">
                  <c:v>0.02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D2-45F3-955B-FAD1014424C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56564300480198"/>
          <c:y val="2.9503425816885014E-2"/>
          <c:w val="0.68296228739170584"/>
          <c:h val="0.8139210633263170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34638416593986"/>
          <c:y val="0.9229124797564926"/>
          <c:w val="0.59803241840944477"/>
          <c:h val="5.44253643826436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562599488474577E-2"/>
          <c:y val="2.8622101481153826E-2"/>
          <c:w val="0.97562917842816821"/>
          <c:h val="0.77143756646988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Housing Status</c:v>
                </c:pt>
              </c:strCache>
            </c:strRef>
          </c:tx>
          <c:spPr>
            <a:solidFill>
              <a:srgbClr val="FFCD2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D2D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CD2-45F3-955B-FAD1014424C1}"/>
              </c:ext>
            </c:extLst>
          </c:dPt>
          <c:dPt>
            <c:idx val="1"/>
            <c:invertIfNegative val="0"/>
            <c:bubble3D val="0"/>
            <c:spPr>
              <a:solidFill>
                <a:srgbClr val="FFCD2D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CD2-45F3-955B-FAD1014424C1}"/>
              </c:ext>
            </c:extLst>
          </c:dPt>
          <c:dPt>
            <c:idx val="2"/>
            <c:invertIfNegative val="0"/>
            <c:bubble3D val="0"/>
            <c:spPr>
              <a:solidFill>
                <a:srgbClr val="FFCD2D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CD2-45F3-955B-FAD1014424C1}"/>
              </c:ext>
            </c:extLst>
          </c:dPt>
          <c:dPt>
            <c:idx val="3"/>
            <c:invertIfNegative val="0"/>
            <c:bubble3D val="0"/>
            <c:spPr>
              <a:solidFill>
                <a:srgbClr val="FFCD2D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945-458C-B2EB-13B97283583D}"/>
              </c:ext>
            </c:extLst>
          </c:dPt>
          <c:dLbls>
            <c:dLbl>
              <c:idx val="0"/>
              <c:layout>
                <c:manualLayout>
                  <c:x val="-5.0156766011261785E-3"/>
                  <c:y val="-6.2284231920879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D2-45F3-955B-FAD1014424C1}"/>
                </c:ext>
              </c:extLst>
            </c:dLbl>
            <c:dLbl>
              <c:idx val="1"/>
              <c:layout>
                <c:manualLayout>
                  <c:x val="3.94447786348953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D2-45F3-955B-FAD1014424C1}"/>
                </c:ext>
              </c:extLst>
            </c:dLbl>
            <c:dLbl>
              <c:idx val="2"/>
              <c:layout>
                <c:manualLayout>
                  <c:x val="3.0206581339046255E-3"/>
                  <c:y val="-1.257496264673635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D2-45F3-955B-FAD1014424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Stable</c:v>
                </c:pt>
                <c:pt idx="1">
                  <c:v>Temporary</c:v>
                </c:pt>
                <c:pt idx="2">
                  <c:v>Unstable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0.96</c:v>
                </c:pt>
                <c:pt idx="1">
                  <c:v>0.02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D2-45F3-955B-FAD1014424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6FE-4E68-9BFB-9E439354B5CC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6FE-4E68-9BFB-9E439354B5CC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A6FE-4E68-9BFB-9E439354B5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Stable</c:v>
                </c:pt>
                <c:pt idx="1">
                  <c:v>Temporary</c:v>
                </c:pt>
                <c:pt idx="2">
                  <c:v>Unstable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0.82</c:v>
                </c:pt>
                <c:pt idx="1">
                  <c:v>0.7</c:v>
                </c:pt>
                <c:pt idx="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8D-43FD-AE9F-B1B684984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8410856"/>
        <c:axId val="438411840"/>
      </c:barChart>
      <c:catAx>
        <c:axId val="438410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411840"/>
        <c:crosses val="autoZero"/>
        <c:auto val="1"/>
        <c:lblAlgn val="ctr"/>
        <c:lblOffset val="100"/>
        <c:noMultiLvlLbl val="0"/>
      </c:catAx>
      <c:valAx>
        <c:axId val="43841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410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56564300480198"/>
          <c:y val="2.9503425816885014E-2"/>
          <c:w val="0.68296228739170584"/>
          <c:h val="0.8139210633263170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34638416593986"/>
          <c:y val="0.9229124797564926"/>
          <c:w val="0.59803241840944477"/>
          <c:h val="5.44253643826436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814" cy="467044"/>
          </a:xfrm>
          <a:prstGeom prst="rect">
            <a:avLst/>
          </a:prstGeom>
        </p:spPr>
        <p:txBody>
          <a:bodyPr vert="horz" lIns="91500" tIns="45750" rIns="91500" bIns="457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699" y="0"/>
            <a:ext cx="3042814" cy="467044"/>
          </a:xfrm>
          <a:prstGeom prst="rect">
            <a:avLst/>
          </a:prstGeom>
        </p:spPr>
        <p:txBody>
          <a:bodyPr vert="horz" lIns="91500" tIns="45750" rIns="91500" bIns="4575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57"/>
            <a:ext cx="3042814" cy="467044"/>
          </a:xfrm>
          <a:prstGeom prst="rect">
            <a:avLst/>
          </a:prstGeom>
        </p:spPr>
        <p:txBody>
          <a:bodyPr vert="horz" lIns="91500" tIns="45750" rIns="91500" bIns="457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699" y="8842057"/>
            <a:ext cx="3042814" cy="467044"/>
          </a:xfrm>
          <a:prstGeom prst="rect">
            <a:avLst/>
          </a:prstGeom>
        </p:spPr>
        <p:txBody>
          <a:bodyPr vert="horz" lIns="91500" tIns="45750" rIns="91500" bIns="45750" rtlCol="0" anchor="b"/>
          <a:lstStyle>
            <a:lvl1pPr algn="r">
              <a:defRPr sz="1200"/>
            </a:lvl1pPr>
          </a:lstStyle>
          <a:p>
            <a:fld id="{A38C46D3-471B-4706-A0CD-0A99E05C5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8891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979" cy="467363"/>
          </a:xfrm>
          <a:prstGeom prst="rect">
            <a:avLst/>
          </a:prstGeom>
        </p:spPr>
        <p:txBody>
          <a:bodyPr vert="horz" lIns="91564" tIns="45782" rIns="91564" bIns="457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3" y="1"/>
            <a:ext cx="3043979" cy="467363"/>
          </a:xfrm>
          <a:prstGeom prst="rect">
            <a:avLst/>
          </a:prstGeom>
        </p:spPr>
        <p:txBody>
          <a:bodyPr vert="horz" lIns="91564" tIns="45782" rIns="91564" bIns="45782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65225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4" tIns="45782" rIns="91564" bIns="457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7" y="4479687"/>
            <a:ext cx="5617208" cy="3665776"/>
          </a:xfrm>
          <a:prstGeom prst="rect">
            <a:avLst/>
          </a:prstGeom>
        </p:spPr>
        <p:txBody>
          <a:bodyPr vert="horz" lIns="91564" tIns="45782" rIns="91564" bIns="457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1738"/>
            <a:ext cx="3043979" cy="467363"/>
          </a:xfrm>
          <a:prstGeom prst="rect">
            <a:avLst/>
          </a:prstGeom>
        </p:spPr>
        <p:txBody>
          <a:bodyPr vert="horz" lIns="91564" tIns="45782" rIns="91564" bIns="457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3" y="8841738"/>
            <a:ext cx="3043979" cy="467363"/>
          </a:xfrm>
          <a:prstGeom prst="rect">
            <a:avLst/>
          </a:prstGeom>
        </p:spPr>
        <p:txBody>
          <a:bodyPr vert="horz" lIns="91564" tIns="45782" rIns="91564" bIns="45782" rtlCol="0" anchor="b"/>
          <a:lstStyle>
            <a:lvl1pPr algn="r">
              <a:defRPr sz="1200"/>
            </a:lvl1pPr>
          </a:lstStyle>
          <a:p>
            <a:fld id="{1B0B4649-97F9-4CF1-A477-50ED63C1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3322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B4649-97F9-4CF1-A477-50ED63C1D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9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4649-97F9-4CF1-A477-50ED63C1DA7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76402-0CD7-488E-841D-C2D57803FCE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85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626" indent="-288626" defTabSz="923605">
              <a:buFont typeface="Arial" panose="020B0604020202020204" pitchFamily="34" charset="0"/>
              <a:buChar char="•"/>
              <a:defRPr/>
            </a:pPr>
            <a:endParaRPr lang="en-US" sz="1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4649-97F9-4CF1-A477-50ED63C1DA7E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A106-8F40-4F3A-ACFD-C3A60DFD5A0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67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803" indent="-461803" defTabSz="923605">
              <a:lnSpc>
                <a:spcPct val="90000"/>
              </a:lnSpc>
              <a:spcBef>
                <a:spcPts val="1010"/>
              </a:spcBef>
              <a:buFont typeface="Arial" panose="020B0604020202020204" pitchFamily="34" charset="0"/>
              <a:buChar char="•"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365">
              <a:defRPr/>
            </a:pPr>
            <a:fld id="{1B0B4649-97F9-4CF1-A477-50ED63C1DA7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8365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A8E68-3650-408A-9E8D-7806F0C8E31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08365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6931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626" indent="-288626" defTabSz="923605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4649-97F9-4CF1-A477-50ED63C1DA7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DA887-E7CC-462C-964E-CD7FA7F73AD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80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911">
              <a:defRPr/>
            </a:pPr>
            <a:endParaRPr lang="en-US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3864" indent="-283864" defTabSz="916911">
              <a:buFont typeface="Arial" panose="020B0604020202020204" pitchFamily="34" charset="0"/>
              <a:buChar char="•"/>
              <a:defRPr/>
            </a:pPr>
            <a:endParaRPr lang="en-US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B4649-97F9-4CF1-A477-50ED63C1DA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83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1EBB1-4BCB-42D7-B189-46E834A68AC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08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304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4649-97F9-4CF1-A477-50ED63C1DA7E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1E552-AC53-4ECB-9849-1A7BA2ACC73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52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35" indent="-457035" defTabSz="91406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4649-97F9-4CF1-A477-50ED63C1DA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33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B4649-97F9-4CF1-A477-50ED63C1DA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89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287" indent="-170287" defTabSz="9081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4649-97F9-4CF1-A477-50ED63C1DA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3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360" lvl="2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4649-97F9-4CF1-A477-50ED63C1DA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71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5464">
              <a:defRPr/>
            </a:pPr>
            <a:fld id="{F90448B3-9A1E-4EE8-95AD-2C8D1ADE390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5464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63928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996">
              <a:defRPr/>
            </a:pPr>
            <a:fld id="{1B0B4649-97F9-4CF1-A477-50ED63C1DA7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996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657CE-D386-4928-9A96-E697E3A963B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31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455" lvl="1" defTabSz="923785">
              <a:defRPr/>
            </a:pPr>
            <a:endParaRPr lang="en-US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996">
              <a:defRPr/>
            </a:pPr>
            <a:fld id="{1B0B4649-97F9-4CF1-A477-50ED63C1DA7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996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657CE-D386-4928-9A96-E697E3A963B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34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B4649-97F9-4CF1-A477-50ED63C1DA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17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B4649-97F9-4CF1-A477-50ED63C1DA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3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365">
              <a:defRPr/>
            </a:pPr>
            <a:fld id="{1B0B4649-97F9-4CF1-A477-50ED63C1DA7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8365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DF33B-AE8A-461C-8567-58046C353C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08365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77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101"/>
            <a:ext cx="9867900" cy="753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1669122"/>
            <a:ext cx="7061200" cy="7798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rgbClr val="EC1C28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Title Heading 1(as needed)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547302"/>
            <a:ext cx="3829484" cy="577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5pPr marL="1828800" indent="0">
              <a:buNone/>
              <a:defRPr/>
            </a:lvl5pPr>
          </a:lstStyle>
          <a:p>
            <a:pPr algn="ctr"/>
            <a:r>
              <a:rPr lang="en-US" sz="4500" dirty="0">
                <a:solidFill>
                  <a:schemeClr val="bg1"/>
                </a:solidFill>
                <a:latin typeface="Segoe UI Light" panose="020B0502040204020203" pitchFamily="34" charset="0"/>
              </a:rPr>
              <a:t>Title Heading 2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5396580"/>
            <a:ext cx="9633585" cy="419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Audience   /   Presenter’s name   /   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73800" y="3390900"/>
            <a:ext cx="2959100" cy="406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 Heading (as needed)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0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/1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028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38200" y="1784350"/>
            <a:ext cx="10515600" cy="44370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be 24 or 28 depending on amount of text. Font should not be smaller than 18 point.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332276"/>
            <a:ext cx="3225800" cy="279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Source: Segoe UI 10 or 12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0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028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25652" y="1648919"/>
            <a:ext cx="4728148" cy="451203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not be smaller than 18 point.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86007" y="1648919"/>
            <a:ext cx="39973" cy="4512038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838200" y="1648919"/>
            <a:ext cx="4728148" cy="451203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not be smaller than 18 point.  </a:t>
            </a:r>
          </a:p>
        </p:txBody>
      </p:sp>
    </p:spTree>
    <p:extLst>
      <p:ext uri="{BB962C8B-B14F-4D97-AF65-F5344CB8AC3E}">
        <p14:creationId xmlns:p14="http://schemas.microsoft.com/office/powerpoint/2010/main" val="1474237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not to be smaller than 18 point.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 Light. Font size should not to be smaller than 18 point.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028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476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5616" y="4582697"/>
            <a:ext cx="10193313" cy="34906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aseline="0">
                <a:latin typeface="Segoe UI Semibold" panose="020B0702040204020203" pitchFamily="34" charset="0"/>
              </a:defRPr>
            </a:lvl1pPr>
          </a:lstStyle>
          <a:p>
            <a:pPr lvl="0"/>
            <a:br>
              <a:rPr lang="en-US" dirty="0"/>
            </a:br>
            <a:r>
              <a:rPr lang="en-US" dirty="0"/>
              <a:t>Font for caption should be Segoe UI </a:t>
            </a:r>
            <a:r>
              <a:rPr lang="en-US" dirty="0" err="1"/>
              <a:t>Semibold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5617" y="342424"/>
            <a:ext cx="10193312" cy="41132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44380" y="5058749"/>
            <a:ext cx="9233941" cy="1357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Content should be written in Segoe UI. Font size should be at least 18 point.</a:t>
            </a:r>
          </a:p>
        </p:txBody>
      </p:sp>
    </p:spTree>
    <p:extLst>
      <p:ext uri="{BB962C8B-B14F-4D97-AF65-F5344CB8AC3E}">
        <p14:creationId xmlns:p14="http://schemas.microsoft.com/office/powerpoint/2010/main" val="93853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4012"/>
            <a:ext cx="9867900" cy="75388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2508690"/>
            <a:ext cx="4362450" cy="644525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2079344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/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028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38200" y="1784350"/>
            <a:ext cx="10515600" cy="44370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be 24 or 28 depending on amount of text. Font should not be smaller than 18 point.  </a:t>
            </a:r>
          </a:p>
        </p:txBody>
      </p:sp>
    </p:spTree>
    <p:extLst>
      <p:ext uri="{BB962C8B-B14F-4D97-AF65-F5344CB8AC3E}">
        <p14:creationId xmlns:p14="http://schemas.microsoft.com/office/powerpoint/2010/main" val="148452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/1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028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38200" y="1784350"/>
            <a:ext cx="10515600" cy="44370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be 24 or 28 depending on amount of text. Font should not be smaller than 18 point.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332276"/>
            <a:ext cx="3225800" cy="279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Source: Segoe UI 10 or 12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62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028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25652" y="1648919"/>
            <a:ext cx="4728148" cy="451203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not be smaller than 18 point.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86007" y="1648919"/>
            <a:ext cx="39973" cy="4512038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838200" y="1648919"/>
            <a:ext cx="4728148" cy="451203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not be smaller than 18 point.  </a:t>
            </a:r>
          </a:p>
        </p:txBody>
      </p:sp>
    </p:spTree>
    <p:extLst>
      <p:ext uri="{BB962C8B-B14F-4D97-AF65-F5344CB8AC3E}">
        <p14:creationId xmlns:p14="http://schemas.microsoft.com/office/powerpoint/2010/main" val="2069711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not to be smaller than 18 point.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 Light. Font size should not to be smaller than 18 point.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028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462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5616" y="4582697"/>
            <a:ext cx="10193313" cy="34906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aseline="0">
                <a:latin typeface="Segoe UI Semibold" panose="020B0702040204020203" pitchFamily="34" charset="0"/>
              </a:defRPr>
            </a:lvl1pPr>
          </a:lstStyle>
          <a:p>
            <a:pPr lvl="0"/>
            <a:br>
              <a:rPr lang="en-US" dirty="0"/>
            </a:br>
            <a:r>
              <a:rPr lang="en-US" dirty="0"/>
              <a:t>Font for caption should be Segoe UI </a:t>
            </a:r>
            <a:r>
              <a:rPr lang="en-US" dirty="0" err="1"/>
              <a:t>Semibold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5617" y="342424"/>
            <a:ext cx="10193312" cy="41132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44380" y="5058749"/>
            <a:ext cx="9233941" cy="1357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Content should be written in Segoe UI. Font size should be at least 18 point.</a:t>
            </a:r>
          </a:p>
        </p:txBody>
      </p:sp>
    </p:spTree>
    <p:extLst>
      <p:ext uri="{BB962C8B-B14F-4D97-AF65-F5344CB8AC3E}">
        <p14:creationId xmlns:p14="http://schemas.microsoft.com/office/powerpoint/2010/main" val="173086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/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028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38200" y="1784350"/>
            <a:ext cx="10515600" cy="44370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be 24 or 28 depending on amount of text. Font should not be smaller than 18 point.  </a:t>
            </a:r>
          </a:p>
        </p:txBody>
      </p:sp>
    </p:spTree>
    <p:extLst>
      <p:ext uri="{BB962C8B-B14F-4D97-AF65-F5344CB8AC3E}">
        <p14:creationId xmlns:p14="http://schemas.microsoft.com/office/powerpoint/2010/main" val="1875140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25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/1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028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38200" y="1784350"/>
            <a:ext cx="10515600" cy="44370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be 24 or 28 depending on amount of text. Font should not be smaller than 18 point.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332276"/>
            <a:ext cx="3225800" cy="279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Source: Segoe UI 10 or 12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1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028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25652" y="1648919"/>
            <a:ext cx="4728148" cy="451203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not be smaller than 18 point.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86007" y="1648919"/>
            <a:ext cx="39973" cy="4512038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838200" y="1648919"/>
            <a:ext cx="4728148" cy="451203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not be smaller than 18 point.  </a:t>
            </a:r>
          </a:p>
        </p:txBody>
      </p:sp>
    </p:spTree>
    <p:extLst>
      <p:ext uri="{BB962C8B-B14F-4D97-AF65-F5344CB8AC3E}">
        <p14:creationId xmlns:p14="http://schemas.microsoft.com/office/powerpoint/2010/main" val="220812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not to be smaller than 18 point.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 Light. Font size should not to be smaller than 18 point.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028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42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5616" y="4582697"/>
            <a:ext cx="10193313" cy="34906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aseline="0">
                <a:latin typeface="Segoe UI Semibold" panose="020B0702040204020203" pitchFamily="34" charset="0"/>
              </a:defRPr>
            </a:lvl1pPr>
          </a:lstStyle>
          <a:p>
            <a:pPr lvl="0"/>
            <a:br>
              <a:rPr lang="en-US" dirty="0"/>
            </a:br>
            <a:r>
              <a:rPr lang="en-US" dirty="0"/>
              <a:t>Font for caption should be Segoe UI </a:t>
            </a:r>
            <a:r>
              <a:rPr lang="en-US" dirty="0" err="1"/>
              <a:t>Semibold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5617" y="342424"/>
            <a:ext cx="10193312" cy="41132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44380" y="5058749"/>
            <a:ext cx="9233941" cy="1357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Content should be written in Segoe UI. Font size should be at least 18 point.</a:t>
            </a:r>
          </a:p>
        </p:txBody>
      </p:sp>
    </p:spTree>
    <p:extLst>
      <p:ext uri="{BB962C8B-B14F-4D97-AF65-F5344CB8AC3E}">
        <p14:creationId xmlns:p14="http://schemas.microsoft.com/office/powerpoint/2010/main" val="203017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7A0C4-7B6E-4AA0-B937-25DB1836DB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8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7A0C4-7B6E-4AA0-B937-25DB1836DB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7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/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028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38200" y="1784350"/>
            <a:ext cx="10515600" cy="44370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be 24 or 28 depending on amount of text. Font should not be smaller than 18 point.  </a:t>
            </a:r>
          </a:p>
        </p:txBody>
      </p:sp>
    </p:spTree>
    <p:extLst>
      <p:ext uri="{BB962C8B-B14F-4D97-AF65-F5344CB8AC3E}">
        <p14:creationId xmlns:p14="http://schemas.microsoft.com/office/powerpoint/2010/main" val="213241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06" y="6662657"/>
            <a:ext cx="6514294" cy="2028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8072" y="6639701"/>
            <a:ext cx="3469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spc="100" baseline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GEORGIA DEPARTMENT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117502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86" r:id="rId2"/>
    <p:sldLayoutId id="2147483708" r:id="rId3"/>
    <p:sldLayoutId id="2147483665" r:id="rId4"/>
    <p:sldLayoutId id="2147483678" r:id="rId5"/>
    <p:sldLayoutId id="2147483670" r:id="rId6"/>
    <p:sldLayoutId id="2147483710" r:id="rId7"/>
    <p:sldLayoutId id="2147483712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06" y="6662657"/>
            <a:ext cx="6514294" cy="2028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8072" y="6639701"/>
            <a:ext cx="3469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spc="100" baseline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GEORGIA DEPARTMENT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23751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06" y="6662657"/>
            <a:ext cx="6514294" cy="2028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8072" y="6639701"/>
            <a:ext cx="3469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spc="100" baseline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GEORGIA DEPARTMENT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123850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risol.Cruz@dph.ga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hyperlink" Target="mailto:Satin.Francis@dph.ga.gov" TargetMode="External"/><Relationship Id="rId4" Type="http://schemas.openxmlformats.org/officeDocument/2006/relationships/hyperlink" Target="mailto:Mirelys.Ramos@dph.g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3400" y="5260157"/>
            <a:ext cx="11662116" cy="923473"/>
          </a:xfrm>
        </p:spPr>
        <p:txBody>
          <a:bodyPr/>
          <a:lstStyle/>
          <a:p>
            <a:r>
              <a:rPr lang="en-US" dirty="0"/>
              <a:t>Presented to: GPACC </a:t>
            </a:r>
          </a:p>
          <a:p>
            <a:r>
              <a:rPr lang="en-US" dirty="0"/>
              <a:t>Presented by: Marisol Cruz, </a:t>
            </a:r>
            <a:r>
              <a:rPr lang="en-US" dirty="0">
                <a:solidFill>
                  <a:schemeClr val="tx1"/>
                </a:solidFill>
              </a:rPr>
              <a:t>DBA, MS, HIV Care Manager</a:t>
            </a:r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32185"/>
            <a:ext cx="8255976" cy="100704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Georgia Ryan White Part B/ADAP/HICP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2547302"/>
            <a:ext cx="5707380" cy="577143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Programmatic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tx1"/>
                </a:solidFill>
              </a:rPr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307991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8A6A9-7632-403A-B7B9-1707891DD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003" y="1515475"/>
            <a:ext cx="5157787" cy="331907"/>
          </a:xfrm>
        </p:spPr>
        <p:txBody>
          <a:bodyPr/>
          <a:lstStyle/>
          <a:p>
            <a:pPr algn="ctr"/>
            <a:r>
              <a:rPr lang="en-US" dirty="0"/>
              <a:t>Race Served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697D28A-0F96-472D-946C-F0B875F4F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3641" y="1542871"/>
            <a:ext cx="5183188" cy="325293"/>
          </a:xfrm>
        </p:spPr>
        <p:txBody>
          <a:bodyPr/>
          <a:lstStyle/>
          <a:p>
            <a:pPr algn="ctr"/>
            <a:r>
              <a:rPr lang="en-US" dirty="0"/>
              <a:t>Risk Categories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2938"/>
            <a:ext cx="10515600" cy="1028960"/>
          </a:xfrm>
        </p:spPr>
        <p:txBody>
          <a:bodyPr anchor="b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ADAP Client Reach Snapshot CY2020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5F5E50A-5C36-406F-AB21-D1F4820A7C91}"/>
              </a:ext>
            </a:extLst>
          </p:cNvPr>
          <p:cNvGraphicFramePr/>
          <p:nvPr/>
        </p:nvGraphicFramePr>
        <p:xfrm>
          <a:off x="711875" y="2069625"/>
          <a:ext cx="5071043" cy="450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2D7F1C-C1C6-4B6C-8093-1649EB4FC27D}"/>
              </a:ext>
            </a:extLst>
          </p:cNvPr>
          <p:cNvGraphicFramePr/>
          <p:nvPr/>
        </p:nvGraphicFramePr>
        <p:xfrm>
          <a:off x="6601070" y="1843809"/>
          <a:ext cx="5809130" cy="4730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19"/>
          <p:cNvGraphicFramePr>
            <a:graphicFrameLocks/>
          </p:cNvGraphicFramePr>
          <p:nvPr/>
        </p:nvGraphicFramePr>
        <p:xfrm>
          <a:off x="838200" y="2069625"/>
          <a:ext cx="4892503" cy="4654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ontent Placeholder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097456"/>
              </p:ext>
            </p:extLst>
          </p:nvPr>
        </p:nvGraphicFramePr>
        <p:xfrm>
          <a:off x="6461297" y="1812445"/>
          <a:ext cx="4892503" cy="4880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6984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104"/>
            <a:ext cx="10515600" cy="1115490"/>
          </a:xfrm>
        </p:spPr>
        <p:txBody>
          <a:bodyPr anchor="b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ADAP Client Distribution base on Residence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CY2020</a:t>
            </a:r>
          </a:p>
        </p:txBody>
      </p:sp>
      <p:graphicFrame>
        <p:nvGraphicFramePr>
          <p:cNvPr id="10" name="Content Placeholder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404272"/>
              </p:ext>
            </p:extLst>
          </p:nvPr>
        </p:nvGraphicFramePr>
        <p:xfrm>
          <a:off x="3186546" y="1461320"/>
          <a:ext cx="5818908" cy="510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589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88F9-580C-40A5-9A27-6720F830D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ADAP/HICP Additional Updates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38820-1706-4373-8DD3-9B4A46A84F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8" y="1394086"/>
            <a:ext cx="10820401" cy="5292464"/>
          </a:xfrm>
        </p:spPr>
        <p:txBody>
          <a:bodyPr/>
          <a:lstStyle/>
          <a:p>
            <a:r>
              <a:rPr lang="en-US" sz="2600" dirty="0"/>
              <a:t>There are 70 medications on the formulary inclusive of all required classes</a:t>
            </a:r>
          </a:p>
          <a:p>
            <a:endParaRPr lang="en-US" sz="600" dirty="0"/>
          </a:p>
          <a:p>
            <a:r>
              <a:rPr lang="en-US" sz="2600" dirty="0"/>
              <a:t>There are 6 additional medications under Hep C Program</a:t>
            </a:r>
          </a:p>
          <a:p>
            <a:pPr lvl="1"/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The Hep C enrollment was 155 as of January 2021</a:t>
            </a:r>
          </a:p>
          <a:p>
            <a:pPr marL="457200" lvl="1" indent="0">
              <a:buNone/>
            </a:pPr>
            <a:endParaRPr lang="en-US" sz="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2600" dirty="0"/>
              <a:t>ADAP Contract Pharmacy (ACP) Network currently comprised of 25 pharmacies located throughout the state including 7 statewide delivery pharmacies. 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are (5) new ACP’s: Walgreen’s Dekalb &amp; Albany, AHF Lithonia, PIHC Decatur, Covenant Health Pharmacy (Grayson)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</a:pP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(4) New additional Statewide Delivery ACP’s: Walgreen’s Dekalb &amp; Albany, AHF Lithonia, PIHC Decatur</a:t>
            </a:r>
          </a:p>
          <a:p>
            <a:r>
              <a:rPr lang="en-US" sz="2600" dirty="0"/>
              <a:t>All ADAP clients currently receive their medication through the ACP</a:t>
            </a:r>
          </a:p>
          <a:p>
            <a:endParaRPr lang="en-US" sz="2800" dirty="0"/>
          </a:p>
        </p:txBody>
      </p:sp>
      <p:pic>
        <p:nvPicPr>
          <p:cNvPr id="4" name="Picture 2" descr="Image result for health insurance HIV">
            <a:extLst>
              <a:ext uri="{FF2B5EF4-FFF2-40B4-BE49-F238E27FC236}">
                <a16:creationId xmlns:a16="http://schemas.microsoft.com/office/drawing/2014/main" id="{0680F67D-04C9-4F6F-9022-FA9975DAB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627" y="2296675"/>
            <a:ext cx="1234172" cy="124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1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88F9-580C-40A5-9A27-6720F830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57"/>
            <a:ext cx="10515600" cy="1028960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ADAP/HICP Additional Updates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38820-1706-4373-8DD3-9B4A46A84F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575076"/>
            <a:ext cx="10515600" cy="5143224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700" dirty="0"/>
              <a:t>The Health Insurance Continuation Program (HICP) assists eligible persons with active insurance policies who are unable to pay their health insurance premiums</a:t>
            </a:r>
          </a:p>
          <a:p>
            <a:pPr>
              <a:buClr>
                <a:schemeClr val="tx1"/>
              </a:buClr>
            </a:pPr>
            <a:endParaRPr lang="en-US" sz="27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700" dirty="0"/>
              <a:t>The HICP enrollment was 2,483 as of January 31, 2021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700" dirty="0"/>
              <a:t>Pays up to $1,788 monthly premium </a:t>
            </a:r>
          </a:p>
        </p:txBody>
      </p:sp>
      <p:pic>
        <p:nvPicPr>
          <p:cNvPr id="7170" name="Picture 2" descr="Image result for health insurance H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98" y="4461233"/>
            <a:ext cx="2969442" cy="206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8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88F9-580C-40A5-9A27-6720F830D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HICP Clients Served by Year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</p:nvPr>
        </p:nvGraphicFramePr>
        <p:xfrm>
          <a:off x="362778" y="1708150"/>
          <a:ext cx="11310730" cy="443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19"/>
          <p:cNvGraphicFramePr>
            <a:graphicFrameLocks/>
          </p:cNvGraphicFramePr>
          <p:nvPr/>
        </p:nvGraphicFramePr>
        <p:xfrm>
          <a:off x="1548694" y="1708150"/>
          <a:ext cx="9094611" cy="510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6534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472"/>
            <a:ext cx="10515600" cy="1077613"/>
          </a:xfrm>
        </p:spPr>
        <p:txBody>
          <a:bodyPr anchor="b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HICP Client Distribution based on Residence CY2020</a:t>
            </a:r>
          </a:p>
        </p:txBody>
      </p:sp>
      <p:graphicFrame>
        <p:nvGraphicFramePr>
          <p:cNvPr id="10" name="Content Placeholder 19"/>
          <p:cNvGraphicFramePr>
            <a:graphicFrameLocks/>
          </p:cNvGraphicFramePr>
          <p:nvPr/>
        </p:nvGraphicFramePr>
        <p:xfrm>
          <a:off x="3263900" y="1394086"/>
          <a:ext cx="4927600" cy="510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974738"/>
              </p:ext>
            </p:extLst>
          </p:nvPr>
        </p:nvGraphicFramePr>
        <p:xfrm>
          <a:off x="2405380" y="1433952"/>
          <a:ext cx="6845300" cy="510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8601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88F9-580C-40A5-9A27-6720F830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3641"/>
            <a:ext cx="10515600" cy="1028960"/>
          </a:xfrm>
        </p:spPr>
        <p:txBody>
          <a:bodyPr>
            <a:normAutofit/>
          </a:bodyPr>
          <a:lstStyle/>
          <a:p>
            <a:r>
              <a:rPr lang="en-US" sz="3600" dirty="0"/>
              <a:t>Take This With You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38820-1706-4373-8DD3-9B4A46A84F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4168" y="1645920"/>
            <a:ext cx="10183661" cy="4077860"/>
          </a:xfrm>
        </p:spPr>
        <p:txBody>
          <a:bodyPr/>
          <a:lstStyle/>
          <a:p>
            <a:pPr marL="282575" lvl="0" indent="-282575">
              <a:buFont typeface="Arial" panose="020B0604020202020204" pitchFamily="34" charset="0"/>
              <a:buChar char="•"/>
            </a:pPr>
            <a:r>
              <a:rPr lang="en-US" sz="2200" dirty="0"/>
              <a:t>The Georgia Ryan White Part B completed the 340B Recertification for FY2021</a:t>
            </a:r>
          </a:p>
          <a:p>
            <a:pPr marL="282575" lvl="0" indent="-282575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2575" lvl="0" indent="-282575">
              <a:buFont typeface="Arial" panose="020B0604020202020204" pitchFamily="34" charset="0"/>
              <a:buChar char="•"/>
            </a:pPr>
            <a:r>
              <a:rPr lang="en-US" sz="2200" dirty="0"/>
              <a:t>The Department of Health and Human Services (HHS) has opened HealthCare.gov for a Special Enrollment Period (SEP) being held from February 15 – May 15, 2021</a:t>
            </a:r>
          </a:p>
          <a:p>
            <a:pPr marL="282575" lvl="0" indent="-282575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2575" lvl="0" indent="-282575">
              <a:buFont typeface="Arial" panose="020B0604020202020204" pitchFamily="34" charset="0"/>
              <a:buChar char="•"/>
            </a:pPr>
            <a:r>
              <a:rPr lang="en-US" sz="2200" dirty="0"/>
              <a:t>Governor Kemp signed the FY2021 Amended Budget that included $15.4 million for ADAP</a:t>
            </a:r>
          </a:p>
          <a:p>
            <a:pPr lvl="0"/>
            <a:r>
              <a:rPr lang="en-US" sz="2200" dirty="0"/>
              <a:t> </a:t>
            </a:r>
          </a:p>
          <a:p>
            <a:pPr marL="282575" lvl="0" indent="-282575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2575" lvl="0" indent="-282575">
              <a:buFont typeface="Arial" panose="020B0604020202020204" pitchFamily="34" charset="0"/>
              <a:buChar char="•"/>
            </a:pPr>
            <a:endParaRPr lang="en-US" sz="2300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7744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08A2DDF-76BE-4262-A7FD-650E59AEF521}"/>
              </a:ext>
            </a:extLst>
          </p:cNvPr>
          <p:cNvSpPr txBox="1"/>
          <p:nvPr/>
        </p:nvSpPr>
        <p:spPr>
          <a:xfrm>
            <a:off x="838200" y="1639062"/>
            <a:ext cx="5108448" cy="4695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  <a:spcBef>
                <a:spcPts val="1000"/>
              </a:spcBef>
            </a:pPr>
            <a:r>
              <a:rPr lang="en-US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Marisol Cruz, DBA, MS</a:t>
            </a:r>
          </a:p>
          <a:p>
            <a:pPr lvl="0">
              <a:lnSpc>
                <a:spcPct val="70000"/>
              </a:lnSpc>
              <a:spcBef>
                <a:spcPts val="1000"/>
              </a:spcBef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HIV Care Manager</a:t>
            </a:r>
          </a:p>
          <a:p>
            <a:pPr lvl="0">
              <a:lnSpc>
                <a:spcPct val="70000"/>
              </a:lnSpc>
              <a:spcBef>
                <a:spcPts val="1000"/>
              </a:spcBef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Phone: 404-463-2453</a:t>
            </a:r>
          </a:p>
          <a:p>
            <a:pPr lvl="0">
              <a:lnSpc>
                <a:spcPct val="70000"/>
              </a:lnSpc>
              <a:spcBef>
                <a:spcPts val="1000"/>
              </a:spcBef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Email: 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Marisol.Cruz@dph.ga.gov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70000"/>
              </a:lnSpc>
              <a:spcBef>
                <a:spcPts val="1000"/>
              </a:spcBef>
            </a:pPr>
            <a:r>
              <a:rPr lang="en-US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Mirelys Ramos, MPH, CHES</a:t>
            </a:r>
          </a:p>
          <a:p>
            <a:pPr lvl="0">
              <a:lnSpc>
                <a:spcPct val="70000"/>
              </a:lnSpc>
              <a:spcBef>
                <a:spcPts val="1000"/>
              </a:spcBef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Assistant HIV Care Manager</a:t>
            </a:r>
          </a:p>
          <a:p>
            <a:pPr lvl="0">
              <a:lnSpc>
                <a:spcPct val="70000"/>
              </a:lnSpc>
              <a:spcBef>
                <a:spcPts val="1000"/>
              </a:spcBef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Phone: 404-463-1600</a:t>
            </a:r>
          </a:p>
          <a:p>
            <a:pPr lvl="0">
              <a:lnSpc>
                <a:spcPct val="70000"/>
              </a:lnSpc>
              <a:spcBef>
                <a:spcPts val="1000"/>
              </a:spcBef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Email: 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Mirelys.Ramos@dph.ga.gov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</a:p>
          <a:p>
            <a:pPr lvl="0">
              <a:lnSpc>
                <a:spcPct val="70000"/>
              </a:lnSpc>
              <a:spcBef>
                <a:spcPts val="1000"/>
              </a:spcBef>
            </a:pPr>
            <a:endParaRPr lang="en-US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70000"/>
              </a:lnSpc>
              <a:spcBef>
                <a:spcPts val="1000"/>
              </a:spcBef>
            </a:pPr>
            <a:r>
              <a:rPr lang="en-US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Satin D. Francis, BS</a:t>
            </a:r>
          </a:p>
          <a:p>
            <a:pPr lvl="0">
              <a:lnSpc>
                <a:spcPct val="70000"/>
              </a:lnSpc>
              <a:spcBef>
                <a:spcPts val="1000"/>
              </a:spcBef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ADAP/HICP Program Manager</a:t>
            </a:r>
          </a:p>
          <a:p>
            <a:pPr lvl="0">
              <a:lnSpc>
                <a:spcPct val="70000"/>
              </a:lnSpc>
              <a:spcBef>
                <a:spcPts val="1000"/>
              </a:spcBef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Phone: 404-463-0416  </a:t>
            </a:r>
          </a:p>
          <a:p>
            <a:pPr lvl="0">
              <a:lnSpc>
                <a:spcPct val="70000"/>
              </a:lnSpc>
              <a:spcBef>
                <a:spcPts val="1000"/>
              </a:spcBef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Email: 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Satin.Francis@dph.ga.gov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8E5C32-AFCA-4714-BCBA-3679D1E1C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0921" y="2312946"/>
            <a:ext cx="4602879" cy="28226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E9A7EF8-EC46-464E-870A-838F5BA3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88F9-580C-40A5-9A27-6720F830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96" y="298679"/>
            <a:ext cx="10964008" cy="1028960"/>
          </a:xfrm>
        </p:spPr>
        <p:txBody>
          <a:bodyPr>
            <a:normAutofit fontScale="90000"/>
          </a:bodyPr>
          <a:lstStyle/>
          <a:p>
            <a:pPr marL="457200"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38820-1706-4373-8DD3-9B4A46A84F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46922" y="1327639"/>
            <a:ext cx="10293626" cy="47177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700" dirty="0"/>
          </a:p>
          <a:p>
            <a:pPr marL="173113" indent="-173113" defTabSz="92327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FY2020-21 Ryan White Part B /ADAP Federal Funds</a:t>
            </a:r>
          </a:p>
          <a:p>
            <a:pPr marL="173113" lvl="0" indent="-173113" defTabSz="92327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700" dirty="0">
              <a:solidFill>
                <a:prstClr val="black"/>
              </a:solidFill>
            </a:endParaRPr>
          </a:p>
          <a:p>
            <a:pPr marL="173113" lvl="0" indent="-173113" defTabSz="92327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prstClr val="black"/>
                </a:solidFill>
              </a:rPr>
              <a:t>Number of Clients Served </a:t>
            </a:r>
          </a:p>
          <a:p>
            <a:pPr marL="858913" lvl="1" indent="-173113" defTabSz="92327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dirty="0">
                <a:solidFill>
                  <a:prstClr val="black"/>
                </a:solidFill>
              </a:rPr>
              <a:t>RW Part B clinics</a:t>
            </a:r>
          </a:p>
          <a:p>
            <a:pPr marL="173113" lvl="0" indent="-173113" defTabSz="92327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700" dirty="0">
              <a:solidFill>
                <a:prstClr val="black"/>
              </a:solidFill>
            </a:endParaRPr>
          </a:p>
          <a:p>
            <a:pPr marL="173113" lvl="0" indent="-173113" defTabSz="92327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prstClr val="black"/>
                </a:solidFill>
              </a:rPr>
              <a:t>Ryan White Part B &amp; ADAP Client Reach Snapshot CY2020</a:t>
            </a:r>
          </a:p>
          <a:p>
            <a:pPr marL="173113" lvl="0" indent="-173113" defTabSz="92327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700" dirty="0">
              <a:solidFill>
                <a:prstClr val="black"/>
              </a:solidFill>
            </a:endParaRPr>
          </a:p>
          <a:p>
            <a:pPr marL="173113" lvl="0" indent="-173113" defTabSz="92327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prstClr val="black"/>
                </a:solidFill>
              </a:rPr>
              <a:t>Housing &amp; VL suppress information </a:t>
            </a:r>
          </a:p>
          <a:p>
            <a:pPr marL="173113" lvl="0" indent="-173113" defTabSz="92327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700" dirty="0">
              <a:solidFill>
                <a:prstClr val="black"/>
              </a:solidFill>
            </a:endParaRPr>
          </a:p>
          <a:p>
            <a:pPr marL="173113" indent="-173113" defTabSz="92327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ADAP/HICP Updates</a:t>
            </a:r>
          </a:p>
          <a:p>
            <a:pPr marL="173113" lvl="0" indent="-173113" defTabSz="92327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9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88F9-580C-40A5-9A27-6720F830D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FY 2020-21 Ryan White Part B Allocation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$63,839,335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</p:nvPr>
        </p:nvGraphicFramePr>
        <p:xfrm>
          <a:off x="1917700" y="1801153"/>
          <a:ext cx="8587154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733277"/>
              </p:ext>
            </p:extLst>
          </p:nvPr>
        </p:nvGraphicFramePr>
        <p:xfrm>
          <a:off x="-1869974" y="1677184"/>
          <a:ext cx="10390374" cy="54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2C5AA8D-09EF-4181-BB69-540CFBBEE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221" y="2564091"/>
            <a:ext cx="2523404" cy="291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4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BDA9AEF-A55D-431F-867F-CF45415F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Core Medical and Support Service Funding Distribution in GA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395048"/>
              </p:ext>
            </p:extLst>
          </p:nvPr>
        </p:nvGraphicFramePr>
        <p:xfrm>
          <a:off x="836612" y="1681163"/>
          <a:ext cx="10515600" cy="455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278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8A6A9-7632-403A-B7B9-1707891DD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003" y="1479737"/>
            <a:ext cx="5157787" cy="331907"/>
          </a:xfrm>
        </p:spPr>
        <p:txBody>
          <a:bodyPr/>
          <a:lstStyle/>
          <a:p>
            <a:pPr algn="ctr"/>
            <a:r>
              <a:rPr lang="en-US" dirty="0"/>
              <a:t>Race Served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697D28A-0F96-472D-946C-F0B875F4F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9623" y="1516538"/>
            <a:ext cx="5183188" cy="325293"/>
          </a:xfrm>
        </p:spPr>
        <p:txBody>
          <a:bodyPr/>
          <a:lstStyle/>
          <a:p>
            <a:pPr algn="ctr"/>
            <a:r>
              <a:rPr lang="en-US" dirty="0"/>
              <a:t>Risk Categories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11" y="300368"/>
            <a:ext cx="10624891" cy="1104757"/>
          </a:xfrm>
        </p:spPr>
        <p:txBody>
          <a:bodyPr anchor="b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Ryan White Part B Client Reach Snapshot CY2020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5F5E50A-5C36-406F-AB21-D1F4820A7C91}"/>
              </a:ext>
            </a:extLst>
          </p:cNvPr>
          <p:cNvGraphicFramePr/>
          <p:nvPr/>
        </p:nvGraphicFramePr>
        <p:xfrm>
          <a:off x="711875" y="2069625"/>
          <a:ext cx="5071043" cy="450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544825"/>
              </p:ext>
            </p:extLst>
          </p:nvPr>
        </p:nvGraphicFramePr>
        <p:xfrm>
          <a:off x="779411" y="1805132"/>
          <a:ext cx="5022713" cy="480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536269"/>
              </p:ext>
            </p:extLst>
          </p:nvPr>
        </p:nvGraphicFramePr>
        <p:xfrm>
          <a:off x="6498353" y="1756726"/>
          <a:ext cx="4892503" cy="4880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035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412" y="300369"/>
            <a:ext cx="10555890" cy="1094798"/>
          </a:xfrm>
        </p:spPr>
        <p:txBody>
          <a:bodyPr anchor="b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Housing Status and VL for Ryan White Part B Clients CY2020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5F5E50A-5C36-406F-AB21-D1F4820A7C91}"/>
              </a:ext>
            </a:extLst>
          </p:cNvPr>
          <p:cNvGraphicFramePr/>
          <p:nvPr/>
        </p:nvGraphicFramePr>
        <p:xfrm>
          <a:off x="711875" y="2069625"/>
          <a:ext cx="5071043" cy="450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91800"/>
              </p:ext>
            </p:extLst>
          </p:nvPr>
        </p:nvGraphicFramePr>
        <p:xfrm>
          <a:off x="947534" y="1579485"/>
          <a:ext cx="9811438" cy="497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793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99" y="342900"/>
            <a:ext cx="8865577" cy="21060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AIDS Drug Assistance Program (ADAP) and Health Insurance Continuation Program (HICP)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3400" y="5396580"/>
            <a:ext cx="10078915" cy="577142"/>
          </a:xfrm>
        </p:spPr>
        <p:txBody>
          <a:bodyPr/>
          <a:lstStyle/>
          <a:p>
            <a:r>
              <a:rPr lang="en-US" dirty="0"/>
              <a:t>Presented to: GPACC</a:t>
            </a:r>
          </a:p>
          <a:p>
            <a:r>
              <a:rPr lang="en-US" dirty="0"/>
              <a:t>Presented by: Satin Francis, BS, ADAP/HICP Program Manager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3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9495-0664-4A57-BACC-8D98CD89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AIDS Drug Assistance Program (ADAP) and Health Insurance Continuation Program (HICP)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C8678-63FC-4B58-BA04-AC7E4ACCB0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Georgia AIDS Drug Assistance Program provides HIV/AIDS and Hep C medications to low-income individuals living with HIV disease, who have little or no coverage from private or third-party insurance </a:t>
            </a:r>
          </a:p>
          <a:p>
            <a:endParaRPr lang="en-US" dirty="0"/>
          </a:p>
        </p:txBody>
      </p:sp>
      <p:pic>
        <p:nvPicPr>
          <p:cNvPr id="4" name="Picture 2" descr="Image result for health insurance images">
            <a:extLst>
              <a:ext uri="{FF2B5EF4-FFF2-40B4-BE49-F238E27FC236}">
                <a16:creationId xmlns:a16="http://schemas.microsoft.com/office/drawing/2014/main" id="{FE78F2FD-4DBF-4167-8E63-5FD72E769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87" y="3429000"/>
            <a:ext cx="3090283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HIV and meds">
            <a:extLst>
              <a:ext uri="{FF2B5EF4-FFF2-40B4-BE49-F238E27FC236}">
                <a16:creationId xmlns:a16="http://schemas.microsoft.com/office/drawing/2014/main" id="{CA55D77B-2AC7-441C-9C24-F68054168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813" y="3429000"/>
            <a:ext cx="28575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7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88F9-580C-40A5-9A27-6720F830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13" y="287861"/>
            <a:ext cx="10501459" cy="1079026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AIDS Drug Assistance Program (ADAP) and Health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Insurance Continuation Program (HICP)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38820-1706-4373-8DD3-9B4A46A84F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8413" y="1450731"/>
            <a:ext cx="10501459" cy="5029582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700" dirty="0"/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700" dirty="0"/>
              <a:t>The Georgia ADAP provides medications for the treatment of HIV/AIDS to eligible Georgia residents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/>
              <a:t>There are 26 ADAP/HICP enrollment sites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/>
              <a:t>The ADAP enrollment was 9,003 as of January 31, 2021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/>
              <a:t>Currently serving 6,341 ending January 31, 2021; (utilization rate was 70% as of January 31, 2021)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7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728652041"/>
      </p:ext>
    </p:extLst>
  </p:cSld>
  <p:clrMapOvr>
    <a:masterClrMapping/>
  </p:clrMapOvr>
</p:sld>
</file>

<file path=ppt/theme/theme1.xml><?xml version="1.0" encoding="utf-8"?>
<a:theme xmlns:a="http://schemas.openxmlformats.org/drawingml/2006/main" name="Final DPH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 DPH Theme" id="{E1CCD909-0D60-49BD-A0F7-5463BC2A0010}" vid="{91C0C1DB-AF6D-4B8B-8C55-A08C88F13158}"/>
    </a:ext>
  </a:extLst>
</a:theme>
</file>

<file path=ppt/theme/theme2.xml><?xml version="1.0" encoding="utf-8"?>
<a:theme xmlns:a="http://schemas.openxmlformats.org/drawingml/2006/main" name="1_Final DPH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EWare Training Presentation 2019" id="{C908682C-EB26-4815-A772-660D6DF81BD5}" vid="{3CAC8ADF-D409-4DA7-A133-438543364001}"/>
    </a:ext>
  </a:extLst>
</a:theme>
</file>

<file path=ppt/theme/theme3.xml><?xml version="1.0" encoding="utf-8"?>
<a:theme xmlns:a="http://schemas.openxmlformats.org/drawingml/2006/main" name="DPH Power Point Template July 20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 DPH Theme" id="{E1CCD909-0D60-49BD-A0F7-5463BC2A0010}" vid="{91C0C1DB-AF6D-4B8B-8C55-A08C88F1315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1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1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1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1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1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1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1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1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1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1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067B108709984AB1B77C4576BD80A2" ma:contentTypeVersion="7" ma:contentTypeDescription="Create a new document." ma:contentTypeScope="" ma:versionID="eb21d4513ceca8350f886865d4bf4015">
  <xsd:schema xmlns:xsd="http://www.w3.org/2001/XMLSchema" xmlns:xs="http://www.w3.org/2001/XMLSchema" xmlns:p="http://schemas.microsoft.com/office/2006/metadata/properties" xmlns:ns3="ed4d1381-102c-46d0-b289-4c39aa4983c3" xmlns:ns4="c4cc5b7c-8eff-466a-9a0a-18cbf2fda54d" targetNamespace="http://schemas.microsoft.com/office/2006/metadata/properties" ma:root="true" ma:fieldsID="4683f012ffda74cdba062f15ea574eb4" ns3:_="" ns4:_="">
    <xsd:import namespace="ed4d1381-102c-46d0-b289-4c39aa4983c3"/>
    <xsd:import namespace="c4cc5b7c-8eff-466a-9a0a-18cbf2fda5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d1381-102c-46d0-b289-4c39aa4983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c5b7c-8eff-466a-9a0a-18cbf2fda5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B642EF-DBB6-49AF-B727-D4FA059910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DB2CF5-2E2F-4AC4-85D7-2A48D36AD8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4d1381-102c-46d0-b289-4c39aa4983c3"/>
    <ds:schemaRef ds:uri="c4cc5b7c-8eff-466a-9a0a-18cbf2fda5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174DA3-DDEF-4265-9A68-40C710D471E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ed4d1381-102c-46d0-b289-4c39aa4983c3"/>
    <ds:schemaRef ds:uri="http://purl.org/dc/terms/"/>
    <ds:schemaRef ds:uri="http://schemas.openxmlformats.org/package/2006/metadata/core-properties"/>
    <ds:schemaRef ds:uri="c4cc5b7c-8eff-466a-9a0a-18cbf2fda54d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DPH Theme</Template>
  <TotalTime>3308</TotalTime>
  <Words>654</Words>
  <Application>Microsoft Office PowerPoint</Application>
  <PresentationFormat>Widescreen</PresentationFormat>
  <Paragraphs>104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Segoe UI</vt:lpstr>
      <vt:lpstr>Segoe UI Light</vt:lpstr>
      <vt:lpstr>Segoe UI Semibold</vt:lpstr>
      <vt:lpstr>Final DPH Theme</vt:lpstr>
      <vt:lpstr>1_Final DPH Theme</vt:lpstr>
      <vt:lpstr>DPH Power Point Template July 2018</vt:lpstr>
      <vt:lpstr>Georgia Ryan White Part B/ADAP/HICP </vt:lpstr>
      <vt:lpstr> Agenda  </vt:lpstr>
      <vt:lpstr>FY 2020-21 Ryan White Part B Allocation $63,839,335</vt:lpstr>
      <vt:lpstr>Core Medical and Support Service Funding Distribution in GA </vt:lpstr>
      <vt:lpstr>Ryan White Part B Client Reach Snapshot CY2020</vt:lpstr>
      <vt:lpstr>Housing Status and VL for Ryan White Part B Clients CY2020</vt:lpstr>
      <vt:lpstr>AIDS Drug Assistance Program (ADAP) and Health Insurance Continuation Program (HICP) </vt:lpstr>
      <vt:lpstr>AIDS Drug Assistance Program (ADAP) and Health Insurance Continuation Program (HICP) Update</vt:lpstr>
      <vt:lpstr>AIDS Drug Assistance Program (ADAP) and Health Insurance Continuation Program (HICP) Update</vt:lpstr>
      <vt:lpstr>ADAP Client Reach Snapshot CY2020</vt:lpstr>
      <vt:lpstr>ADAP Client Distribution base on Residence  CY2020</vt:lpstr>
      <vt:lpstr> ADAP/HICP Additional Updates . . .</vt:lpstr>
      <vt:lpstr> ADAP/HICP Additional Updates . . .</vt:lpstr>
      <vt:lpstr> HICP Clients Served by Year</vt:lpstr>
      <vt:lpstr>HICP Client Distribution based on Residence CY2020</vt:lpstr>
      <vt:lpstr>Take This With You . . .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Weatherspoon, Kristian</dc:creator>
  <cp:lastModifiedBy>Momah, Vivian</cp:lastModifiedBy>
  <cp:revision>514</cp:revision>
  <cp:lastPrinted>2020-03-10T19:57:47Z</cp:lastPrinted>
  <dcterms:created xsi:type="dcterms:W3CDTF">2018-07-17T18:47:47Z</dcterms:created>
  <dcterms:modified xsi:type="dcterms:W3CDTF">2021-03-01T15:40:10Z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0x010100FD067B108709984AB1B77C4576BD80A2</vt:lpwstr>
  </property>
</Properties>
</file>