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16" r:id="rId5"/>
    <p:sldMasterId id="2147483724" r:id="rId6"/>
    <p:sldMasterId id="2147483732" r:id="rId7"/>
  </p:sldMasterIdLst>
  <p:notesMasterIdLst>
    <p:notesMasterId r:id="rId39"/>
  </p:notesMasterIdLst>
  <p:handoutMasterIdLst>
    <p:handoutMasterId r:id="rId40"/>
  </p:handoutMasterIdLst>
  <p:sldIdLst>
    <p:sldId id="619" r:id="rId8"/>
    <p:sldId id="275" r:id="rId9"/>
    <p:sldId id="620" r:id="rId10"/>
    <p:sldId id="624" r:id="rId11"/>
    <p:sldId id="592" r:id="rId12"/>
    <p:sldId id="623" r:id="rId13"/>
    <p:sldId id="514" r:id="rId14"/>
    <p:sldId id="306" r:id="rId15"/>
    <p:sldId id="515" r:id="rId16"/>
    <p:sldId id="256" r:id="rId17"/>
    <p:sldId id="265" r:id="rId18"/>
    <p:sldId id="259" r:id="rId19"/>
    <p:sldId id="263" r:id="rId20"/>
    <p:sldId id="262" r:id="rId21"/>
    <p:sldId id="261" r:id="rId22"/>
    <p:sldId id="625" r:id="rId23"/>
    <p:sldId id="626" r:id="rId24"/>
    <p:sldId id="257" r:id="rId25"/>
    <p:sldId id="258" r:id="rId26"/>
    <p:sldId id="627" r:id="rId27"/>
    <p:sldId id="280" r:id="rId28"/>
    <p:sldId id="628" r:id="rId29"/>
    <p:sldId id="272" r:id="rId30"/>
    <p:sldId id="273" r:id="rId31"/>
    <p:sldId id="274" r:id="rId32"/>
    <p:sldId id="629" r:id="rId33"/>
    <p:sldId id="276" r:id="rId34"/>
    <p:sldId id="630" r:id="rId35"/>
    <p:sldId id="282" r:id="rId36"/>
    <p:sldId id="271" r:id="rId37"/>
    <p:sldId id="535" r:id="rId3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18E863-9EAC-4B0B-BD62-B94A81029BFC}">
          <p14:sldIdLst>
            <p14:sldId id="619"/>
            <p14:sldId id="275"/>
            <p14:sldId id="620"/>
            <p14:sldId id="624"/>
            <p14:sldId id="592"/>
            <p14:sldId id="623"/>
            <p14:sldId id="514"/>
            <p14:sldId id="306"/>
            <p14:sldId id="515"/>
            <p14:sldId id="256"/>
            <p14:sldId id="265"/>
            <p14:sldId id="259"/>
            <p14:sldId id="263"/>
            <p14:sldId id="262"/>
            <p14:sldId id="261"/>
            <p14:sldId id="625"/>
            <p14:sldId id="626"/>
            <p14:sldId id="257"/>
            <p14:sldId id="258"/>
            <p14:sldId id="627"/>
            <p14:sldId id="280"/>
            <p14:sldId id="628"/>
            <p14:sldId id="272"/>
            <p14:sldId id="273"/>
            <p14:sldId id="274"/>
            <p14:sldId id="629"/>
            <p14:sldId id="276"/>
            <p14:sldId id="630"/>
            <p14:sldId id="282"/>
            <p14:sldId id="271"/>
            <p14:sldId id="53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9999FF"/>
    <a:srgbClr val="D0F41E"/>
    <a:srgbClr val="FFCD2D"/>
    <a:srgbClr val="785BAD"/>
    <a:srgbClr val="CCECFF"/>
    <a:srgbClr val="978617"/>
    <a:srgbClr val="B0C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877" autoAdjust="0"/>
  </p:normalViewPr>
  <p:slideViewPr>
    <p:cSldViewPr snapToGrid="0">
      <p:cViewPr varScale="1">
        <p:scale>
          <a:sx n="83" d="100"/>
          <a:sy n="83" d="100"/>
        </p:scale>
        <p:origin x="1590" y="96"/>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251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20619422572178"/>
          <c:y val="9.4109195402298854E-2"/>
          <c:w val="0.37666666666666665"/>
          <c:h val="0.81178160919540232"/>
        </c:manualLayout>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61805587741875845"/>
          <c:y val="7.0323042151118773E-2"/>
          <c:w val="0.30284062992125982"/>
          <c:h val="0.76739976468458793"/>
        </c:manualLayout>
      </c:layout>
      <c:overlay val="0"/>
      <c:txPr>
        <a:bodyPr/>
        <a:lstStyle/>
        <a:p>
          <a:pPr>
            <a:defRPr>
              <a:latin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810630389000235"/>
          <c:y val="0.10813139303848701"/>
          <c:w val="0.97562917842816821"/>
          <c:h val="0.77143756646988704"/>
        </c:manualLayout>
      </c:layout>
      <c:pieChart>
        <c:varyColors val="1"/>
        <c:ser>
          <c:idx val="0"/>
          <c:order val="0"/>
          <c:tx>
            <c:strRef>
              <c:f>Sheet1!$B$1</c:f>
              <c:strCache>
                <c:ptCount val="1"/>
                <c:pt idx="0">
                  <c:v>Column2</c:v>
                </c:pt>
              </c:strCache>
            </c:strRef>
          </c:tx>
          <c:explosion val="1"/>
          <c:dPt>
            <c:idx val="0"/>
            <c:bubble3D val="0"/>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CD2-45F3-955B-FAD1014424C1}"/>
              </c:ext>
            </c:extLst>
          </c:dPt>
          <c:dPt>
            <c:idx val="1"/>
            <c:bubble3D val="0"/>
            <c:explosion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CD2-45F3-955B-FAD1014424C1}"/>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3CD2-45F3-955B-FAD1014424C1}"/>
              </c:ext>
            </c:extLst>
          </c:dPt>
          <c:dPt>
            <c:idx val="3"/>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3CD2-45F3-955B-FAD1014424C1}"/>
              </c:ext>
            </c:extLst>
          </c:dPt>
          <c:dPt>
            <c:idx val="4"/>
            <c:bubble3D val="0"/>
            <c:spPr>
              <a:solidFill>
                <a:srgbClr val="FF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3CD2-45F3-955B-FAD1014424C1}"/>
              </c:ext>
            </c:extLst>
          </c:dPt>
          <c:dLbls>
            <c:dLbl>
              <c:idx val="0"/>
              <c:layout>
                <c:manualLayout>
                  <c:x val="-0.16756586432788656"/>
                  <c:y val="-0.1191614541173007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D2-45F3-955B-FAD1014424C1}"/>
                </c:ext>
              </c:extLst>
            </c:dLbl>
            <c:dLbl>
              <c:idx val="1"/>
              <c:layout>
                <c:manualLayout>
                  <c:x val="0.15430272288562466"/>
                  <c:y val="-4.234803885495629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D2-45F3-955B-FAD1014424C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D2-45F3-955B-FAD1014424C1}"/>
                </c:ext>
              </c:extLst>
            </c:dLbl>
            <c:dLbl>
              <c:idx val="3"/>
              <c:layout>
                <c:manualLayout>
                  <c:x val="-5.3780787213377583E-2"/>
                  <c:y val="1.327185411413335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D2-45F3-955B-FAD1014424C1}"/>
                </c:ext>
              </c:extLst>
            </c:dLbl>
            <c:dLbl>
              <c:idx val="4"/>
              <c:layout>
                <c:manualLayout>
                  <c:x val="6.2206134254647619E-2"/>
                  <c:y val="1.658878504672897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D2-45F3-955B-FAD1014424C1}"/>
                </c:ext>
              </c:extLst>
            </c:dLbl>
            <c:spPr>
              <a:noFill/>
              <a:ln>
                <a:noFill/>
              </a:ln>
              <a:effectLst/>
            </c:spPr>
            <c:txPr>
              <a:bodyPr rot="0" spcFirstLastPara="1" vertOverflow="ellipsis" vert="horz" wrap="square" lIns="38100" tIns="19050" rIns="38100" bIns="19050" anchor="ctr" anchorCtr="1">
                <a:spAutoFit/>
              </a:bodyPr>
              <a:lstStyle/>
              <a:p>
                <a:pPr>
                  <a:defRPr sz="1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ADAP = 60%</c:v>
                </c:pt>
                <c:pt idx="1">
                  <c:v>Part B Base = 25%</c:v>
                </c:pt>
                <c:pt idx="2">
                  <c:v>ADAP Supplemental = 14%</c:v>
                </c:pt>
                <c:pt idx="3">
                  <c:v>Emerging Communities = &lt;1%</c:v>
                </c:pt>
                <c:pt idx="4">
                  <c:v>MAI = 1%</c:v>
                </c:pt>
              </c:strCache>
            </c:strRef>
          </c:cat>
          <c:val>
            <c:numRef>
              <c:f>Sheet1!$B$2:$B$6</c:f>
              <c:numCache>
                <c:formatCode>_("$"* #,##0_);_("$"* \(#,##0\);_("$"* "-"??_);_(@_)</c:formatCode>
                <c:ptCount val="5"/>
                <c:pt idx="0">
                  <c:v>39181695</c:v>
                </c:pt>
                <c:pt idx="1">
                  <c:v>16490981</c:v>
                </c:pt>
                <c:pt idx="2">
                  <c:v>9015850</c:v>
                </c:pt>
                <c:pt idx="3">
                  <c:v>180099</c:v>
                </c:pt>
                <c:pt idx="4">
                  <c:v>658624</c:v>
                </c:pt>
              </c:numCache>
            </c:numRef>
          </c:val>
          <c:extLst>
            <c:ext xmlns:c16="http://schemas.microsoft.com/office/drawing/2014/chart" uri="{C3380CC4-5D6E-409C-BE32-E72D297353CC}">
              <c16:uniqueId val="{0000000A-3CD2-45F3-955B-FAD1014424C1}"/>
            </c:ext>
          </c:extLst>
        </c:ser>
        <c:ser>
          <c:idx val="1"/>
          <c:order val="1"/>
          <c:tx>
            <c:strRef>
              <c:f>Sheet1!$C$1</c:f>
              <c:strCache>
                <c:ptCount val="1"/>
                <c:pt idx="0">
                  <c:v>Column3</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DB26-468C-BB03-21E8F3F3568C}"/>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DB26-468C-BB03-21E8F3F3568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DB26-468C-BB03-21E8F3F3568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DB26-468C-BB03-21E8F3F3568C}"/>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3-DB26-468C-BB03-21E8F3F356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ADAP = 60%</c:v>
                </c:pt>
                <c:pt idx="1">
                  <c:v>Part B Base = 25%</c:v>
                </c:pt>
                <c:pt idx="2">
                  <c:v>ADAP Supplemental = 14%</c:v>
                </c:pt>
                <c:pt idx="3">
                  <c:v>Emerging Communities = &lt;1%</c:v>
                </c:pt>
                <c:pt idx="4">
                  <c:v>MAI = 1%</c:v>
                </c:pt>
              </c:strCache>
            </c:strRef>
          </c:cat>
          <c:val>
            <c:numRef>
              <c:f>Sheet1!$C$2:$C$6</c:f>
              <c:numCache>
                <c:formatCode>General</c:formatCode>
                <c:ptCount val="5"/>
              </c:numCache>
            </c:numRef>
          </c:val>
          <c:extLst>
            <c:ext xmlns:c16="http://schemas.microsoft.com/office/drawing/2014/chart" uri="{C3380CC4-5D6E-409C-BE32-E72D297353CC}">
              <c16:uniqueId val="{00000000-F550-4A7E-B4FA-A403383FC3E0}"/>
            </c:ext>
          </c:extLst>
        </c:ser>
        <c:ser>
          <c:idx val="2"/>
          <c:order val="2"/>
          <c:tx>
            <c:strRef>
              <c:f>Sheet1!$D$1</c:f>
              <c:strCache>
                <c:ptCount val="1"/>
                <c:pt idx="0">
                  <c:v>Column4</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5-DB26-468C-BB03-21E8F3F3568C}"/>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7-DB26-468C-BB03-21E8F3F3568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9-DB26-468C-BB03-21E8F3F3568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B-DB26-468C-BB03-21E8F3F3568C}"/>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D-DB26-468C-BB03-21E8F3F356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ADAP = 60%</c:v>
                </c:pt>
                <c:pt idx="1">
                  <c:v>Part B Base = 25%</c:v>
                </c:pt>
                <c:pt idx="2">
                  <c:v>ADAP Supplemental = 14%</c:v>
                </c:pt>
                <c:pt idx="3">
                  <c:v>Emerging Communities = &lt;1%</c:v>
                </c:pt>
                <c:pt idx="4">
                  <c:v>MAI = 1%</c:v>
                </c:pt>
              </c:strCache>
            </c:strRef>
          </c:cat>
          <c:val>
            <c:numRef>
              <c:f>Sheet1!$D$2:$D$6</c:f>
              <c:numCache>
                <c:formatCode>General</c:formatCode>
                <c:ptCount val="5"/>
              </c:numCache>
            </c:numRef>
          </c:val>
          <c:extLst>
            <c:ext xmlns:c16="http://schemas.microsoft.com/office/drawing/2014/chart" uri="{C3380CC4-5D6E-409C-BE32-E72D297353CC}">
              <c16:uniqueId val="{00000001-F550-4A7E-B4FA-A403383FC3E0}"/>
            </c:ext>
          </c:extLst>
        </c:ser>
        <c:ser>
          <c:idx val="3"/>
          <c:order val="3"/>
          <c:tx>
            <c:strRef>
              <c:f>Sheet1!$E$1</c:f>
              <c:strCache>
                <c:ptCount val="1"/>
                <c:pt idx="0">
                  <c:v>Column5</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F-DB26-468C-BB03-21E8F3F3568C}"/>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1-DB26-468C-BB03-21E8F3F3568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3-DB26-468C-BB03-21E8F3F3568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5-DB26-468C-BB03-21E8F3F3568C}"/>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7-DB26-468C-BB03-21E8F3F356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ADAP = 60%</c:v>
                </c:pt>
                <c:pt idx="1">
                  <c:v>Part B Base = 25%</c:v>
                </c:pt>
                <c:pt idx="2">
                  <c:v>ADAP Supplemental = 14%</c:v>
                </c:pt>
                <c:pt idx="3">
                  <c:v>Emerging Communities = &lt;1%</c:v>
                </c:pt>
                <c:pt idx="4">
                  <c:v>MAI = 1%</c:v>
                </c:pt>
              </c:strCache>
            </c:strRef>
          </c:cat>
          <c:val>
            <c:numRef>
              <c:f>Sheet1!$E$2:$E$6</c:f>
              <c:numCache>
                <c:formatCode>General</c:formatCode>
                <c:ptCount val="5"/>
              </c:numCache>
            </c:numRef>
          </c:val>
          <c:extLst>
            <c:ext xmlns:c16="http://schemas.microsoft.com/office/drawing/2014/chart" uri="{C3380CC4-5D6E-409C-BE32-E72D297353CC}">
              <c16:uniqueId val="{00000002-F550-4A7E-B4FA-A403383FC3E0}"/>
            </c:ext>
          </c:extLst>
        </c:ser>
        <c:ser>
          <c:idx val="4"/>
          <c:order val="4"/>
          <c:tx>
            <c:strRef>
              <c:f>Sheet1!$F$1</c:f>
              <c:strCache>
                <c:ptCount val="1"/>
                <c:pt idx="0">
                  <c:v>Column6</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9-DB26-468C-BB03-21E8F3F3568C}"/>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B-DB26-468C-BB03-21E8F3F3568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D-DB26-468C-BB03-21E8F3F3568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F-DB26-468C-BB03-21E8F3F3568C}"/>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1-DB26-468C-BB03-21E8F3F356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ADAP = 60%</c:v>
                </c:pt>
                <c:pt idx="1">
                  <c:v>Part B Base = 25%</c:v>
                </c:pt>
                <c:pt idx="2">
                  <c:v>ADAP Supplemental = 14%</c:v>
                </c:pt>
                <c:pt idx="3">
                  <c:v>Emerging Communities = &lt;1%</c:v>
                </c:pt>
                <c:pt idx="4">
                  <c:v>MAI = 1%</c:v>
                </c:pt>
              </c:strCache>
            </c:strRef>
          </c:cat>
          <c:val>
            <c:numRef>
              <c:f>Sheet1!$F$2:$F$6</c:f>
              <c:numCache>
                <c:formatCode>General</c:formatCode>
                <c:ptCount val="5"/>
              </c:numCache>
            </c:numRef>
          </c:val>
          <c:extLst>
            <c:ext xmlns:c16="http://schemas.microsoft.com/office/drawing/2014/chart" uri="{C3380CC4-5D6E-409C-BE32-E72D297353CC}">
              <c16:uniqueId val="{00000003-F550-4A7E-B4FA-A403383FC3E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6687521291009653"/>
          <c:y val="0.21108782839061005"/>
          <c:w val="0.23312481340902647"/>
          <c:h val="0.582561262786077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97585478567694E-2"/>
          <c:y val="8.7568060223620903E-2"/>
          <c:w val="0.9110936679790026"/>
          <c:h val="0.65920054133858264"/>
        </c:manualLayout>
      </c:layout>
      <c:barChart>
        <c:barDir val="col"/>
        <c:grouping val="clustered"/>
        <c:varyColors val="0"/>
        <c:dLbls>
          <c:showLegendKey val="0"/>
          <c:showVal val="0"/>
          <c:showCatName val="0"/>
          <c:showSerName val="0"/>
          <c:showPercent val="0"/>
          <c:showBubbleSize val="0"/>
        </c:dLbls>
        <c:gapWidth val="100"/>
        <c:overlap val="-24"/>
        <c:axId val="456482896"/>
        <c:axId val="456479368"/>
      </c:barChart>
      <c:catAx>
        <c:axId val="4564828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crossAx val="456479368"/>
        <c:crosses val="autoZero"/>
        <c:auto val="1"/>
        <c:lblAlgn val="ctr"/>
        <c:lblOffset val="100"/>
        <c:noMultiLvlLbl val="0"/>
      </c:catAx>
      <c:valAx>
        <c:axId val="45647936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crossAx val="45648289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sz="18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848897111356776E-2"/>
          <c:y val="8.6363081038833278E-2"/>
          <c:w val="0.91515982050268208"/>
          <c:h val="0.6943559919617448"/>
        </c:manualLayout>
      </c:layout>
      <c:barChart>
        <c:barDir val="bar"/>
        <c:grouping val="clustered"/>
        <c:varyColors val="0"/>
        <c:ser>
          <c:idx val="0"/>
          <c:order val="0"/>
          <c:tx>
            <c:strRef>
              <c:f>Sheet1!$B$1</c:f>
              <c:strCache>
                <c:ptCount val="1"/>
                <c:pt idx="0">
                  <c:v>Column1</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57B-457E-998A-86936A0669E7}"/>
              </c:ext>
            </c:extLst>
          </c:dPt>
          <c:dPt>
            <c:idx val="1"/>
            <c:invertIfNegative val="0"/>
            <c:bubble3D val="0"/>
            <c:spPr>
              <a:solidFill>
                <a:srgbClr val="FFC000"/>
              </a:solidFill>
              <a:ln>
                <a:solidFill>
                  <a:srgbClr val="00B0F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CD2-45F3-955B-FAD1014424C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FY22-23</c:v>
                </c:pt>
                <c:pt idx="1">
                  <c:v>FY23-24</c:v>
                </c:pt>
              </c:strCache>
            </c:strRef>
          </c:cat>
          <c:val>
            <c:numRef>
              <c:f>Sheet1!$B$2:$B$3</c:f>
              <c:numCache>
                <c:formatCode>"$"#,##0</c:formatCode>
                <c:ptCount val="2"/>
                <c:pt idx="0">
                  <c:v>5791552</c:v>
                </c:pt>
                <c:pt idx="1">
                  <c:v>6368340</c:v>
                </c:pt>
              </c:numCache>
            </c:numRef>
          </c:val>
          <c:extLst>
            <c:ext xmlns:c16="http://schemas.microsoft.com/office/drawing/2014/chart" uri="{C3380CC4-5D6E-409C-BE32-E72D297353CC}">
              <c16:uniqueId val="{0000000A-3CD2-45F3-955B-FAD1014424C1}"/>
            </c:ext>
          </c:extLst>
        </c:ser>
        <c:dLbls>
          <c:dLblPos val="outEnd"/>
          <c:showLegendKey val="0"/>
          <c:showVal val="1"/>
          <c:showCatName val="0"/>
          <c:showSerName val="0"/>
          <c:showPercent val="0"/>
          <c:showBubbleSize val="0"/>
        </c:dLbls>
        <c:gapWidth val="100"/>
        <c:axId val="456480936"/>
        <c:axId val="456481328"/>
      </c:barChart>
      <c:catAx>
        <c:axId val="456480936"/>
        <c:scaling>
          <c:orientation val="minMax"/>
        </c:scaling>
        <c:delete val="0"/>
        <c:axPos val="l"/>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6481328"/>
        <c:crosses val="autoZero"/>
        <c:auto val="1"/>
        <c:lblAlgn val="ctr"/>
        <c:lblOffset val="100"/>
        <c:noMultiLvlLbl val="0"/>
      </c:catAx>
      <c:valAx>
        <c:axId val="456481328"/>
        <c:scaling>
          <c:orientation val="minMax"/>
          <c:max val="7000000"/>
          <c:min val="0"/>
        </c:scaling>
        <c:delete val="0"/>
        <c:axPos val="b"/>
        <c:numFmt formatCode="&quot;$&quot;#,##0"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6480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explosion val="1"/>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CD2-45F3-955B-FAD1014424C1}"/>
              </c:ext>
            </c:extLst>
          </c:dPt>
          <c:dPt>
            <c:idx val="1"/>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CD2-45F3-955B-FAD1014424C1}"/>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3CD2-45F3-955B-FAD1014424C1}"/>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3CD2-45F3-955B-FAD1014424C1}"/>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3CD2-45F3-955B-FAD1014424C1}"/>
              </c:ext>
            </c:extLst>
          </c:dPt>
          <c:dLbls>
            <c:dLbl>
              <c:idx val="0"/>
              <c:layout>
                <c:manualLayout>
                  <c:x val="-0.18367643477555001"/>
                  <c:y val="-0.1131783452659343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D2-45F3-955B-FAD1014424C1}"/>
                </c:ext>
              </c:extLst>
            </c:dLbl>
            <c:dLbl>
              <c:idx val="1"/>
              <c:layout>
                <c:manualLayout>
                  <c:x val="0.16836553291663284"/>
                  <c:y val="7.552956627566580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D2-45F3-955B-FAD1014424C1}"/>
                </c:ext>
              </c:extLst>
            </c:dLbl>
            <c:spPr>
              <a:noFill/>
              <a:ln>
                <a:noFill/>
              </a:ln>
              <a:effectLst/>
            </c:spPr>
            <c:txPr>
              <a:bodyPr wrap="square" lIns="38100" tIns="19050" rIns="38100" bIns="19050" anchor="ctr">
                <a:spAutoFit/>
              </a:bodyPr>
              <a:lstStyle/>
              <a:p>
                <a:pPr>
                  <a:defRPr sz="2000">
                    <a:latin typeface="Segoe UI" panose="020B0502040204020203" pitchFamily="34" charset="0"/>
                    <a:cs typeface="Segoe UI" panose="020B0502040204020203"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Reside In EMA</c:v>
                </c:pt>
                <c:pt idx="1">
                  <c:v>Reside Outside EMA</c:v>
                </c:pt>
              </c:strCache>
            </c:strRef>
          </c:cat>
          <c:val>
            <c:numRef>
              <c:f>Sheet1!$B$2:$B$3</c:f>
              <c:numCache>
                <c:formatCode>0%</c:formatCode>
                <c:ptCount val="2"/>
                <c:pt idx="0">
                  <c:v>0.72</c:v>
                </c:pt>
                <c:pt idx="1">
                  <c:v>0.28000000000000003</c:v>
                </c:pt>
              </c:numCache>
            </c:numRef>
          </c:val>
          <c:extLst>
            <c:ext xmlns:c16="http://schemas.microsoft.com/office/drawing/2014/chart" uri="{C3380CC4-5D6E-409C-BE32-E72D297353CC}">
              <c16:uniqueId val="{0000000A-3CD2-45F3-955B-FAD1014424C1}"/>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r"/>
      <c:overlay val="0"/>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0.10006957856683009"/>
          <c:y val="0.8410850861543715"/>
          <c:w val="0.79042688060218891"/>
          <c:h val="0.1439958994246977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CD2-45F3-955B-FAD1014424C1}"/>
              </c:ext>
            </c:extLst>
          </c:dPt>
          <c:dPt>
            <c:idx val="1"/>
            <c:bubble3D val="0"/>
            <c:spPr>
              <a:solidFill>
                <a:srgbClr val="05BCF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CD2-45F3-955B-FAD1014424C1}"/>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3CD2-45F3-955B-FAD1014424C1}"/>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3CD2-45F3-955B-FAD1014424C1}"/>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3CD2-45F3-955B-FAD1014424C1}"/>
              </c:ext>
            </c:extLst>
          </c:dPt>
          <c:dLbls>
            <c:dLbl>
              <c:idx val="0"/>
              <c:layout>
                <c:manualLayout>
                  <c:x val="-0.22160248637751451"/>
                  <c:y val="-6.8870242948905706E-3"/>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1864779874213839"/>
                      <c:h val="0.11646777257939971"/>
                    </c:manualLayout>
                  </c15:layout>
                </c:ext>
                <c:ext xmlns:c16="http://schemas.microsoft.com/office/drawing/2014/chart" uri="{C3380CC4-5D6E-409C-BE32-E72D297353CC}">
                  <c16:uniqueId val="{00000001-3CD2-45F3-955B-FAD1014424C1}"/>
                </c:ext>
              </c:extLst>
            </c:dLbl>
            <c:dLbl>
              <c:idx val="1"/>
              <c:layout>
                <c:manualLayout>
                  <c:x val="0.16927220136443977"/>
                  <c:y val="6.5339213748361255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CD2-45F3-955B-FAD1014424C1}"/>
                </c:ext>
              </c:extLst>
            </c:dLbl>
            <c:dLbl>
              <c:idx val="4"/>
              <c:tx>
                <c:rich>
                  <a:bodyPr/>
                  <a:lstStyle/>
                  <a:p>
                    <a:fld id="{029D51C1-3F4D-46D2-B7B2-55FF42051E84}" type="CATEGORYNAME">
                      <a:rPr lang="en-US"/>
                      <a:pPr/>
                      <a:t>[CATEGORY NAME]</a:t>
                    </a:fld>
                    <a:r>
                      <a:rPr lang="en-US" baseline="0" dirty="0"/>
                      <a:t>
0.3%</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CD2-45F3-955B-FAD1014424C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Reside In EMA</c:v>
                </c:pt>
                <c:pt idx="1">
                  <c:v>Reside Outside EMA</c:v>
                </c:pt>
              </c:strCache>
            </c:strRef>
          </c:cat>
          <c:val>
            <c:numRef>
              <c:f>Sheet1!$B$2:$B$3</c:f>
              <c:numCache>
                <c:formatCode>0.00%</c:formatCode>
                <c:ptCount val="2"/>
                <c:pt idx="0">
                  <c:v>0.63</c:v>
                </c:pt>
                <c:pt idx="1">
                  <c:v>0.37</c:v>
                </c:pt>
              </c:numCache>
            </c:numRef>
          </c:val>
          <c:extLst>
            <c:ext xmlns:c16="http://schemas.microsoft.com/office/drawing/2014/chart" uri="{C3380CC4-5D6E-409C-BE32-E72D297353CC}">
              <c16:uniqueId val="{0000000A-3CD2-45F3-955B-FAD1014424C1}"/>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0006957856683009"/>
          <c:y val="0.8410850861543715"/>
          <c:w val="0.79042688060218891"/>
          <c:h val="0.1439958994246977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199" cy="469752"/>
          </a:xfrm>
          <a:prstGeom prst="rect">
            <a:avLst/>
          </a:prstGeom>
        </p:spPr>
        <p:txBody>
          <a:bodyPr vert="horz" lIns="92104" tIns="46052" rIns="92104" bIns="46052" rtlCol="0"/>
          <a:lstStyle>
            <a:lvl1pPr algn="l">
              <a:defRPr sz="1200"/>
            </a:lvl1pPr>
          </a:lstStyle>
          <a:p>
            <a:endParaRPr lang="en-US"/>
          </a:p>
        </p:txBody>
      </p:sp>
      <p:sp>
        <p:nvSpPr>
          <p:cNvPr id="3" name="Date Placeholder 2"/>
          <p:cNvSpPr>
            <a:spLocks noGrp="1"/>
          </p:cNvSpPr>
          <p:nvPr>
            <p:ph type="dt" sz="quarter" idx="1"/>
          </p:nvPr>
        </p:nvSpPr>
        <p:spPr>
          <a:xfrm>
            <a:off x="4009277" y="0"/>
            <a:ext cx="3066199" cy="469752"/>
          </a:xfrm>
          <a:prstGeom prst="rect">
            <a:avLst/>
          </a:prstGeom>
        </p:spPr>
        <p:txBody>
          <a:bodyPr vert="horz" lIns="92104" tIns="46052" rIns="92104" bIns="46052" rtlCol="0"/>
          <a:lstStyle>
            <a:lvl1pPr algn="r">
              <a:defRPr sz="1200"/>
            </a:lvl1pPr>
          </a:lstStyle>
          <a:p>
            <a:endParaRPr lang="en-US"/>
          </a:p>
        </p:txBody>
      </p:sp>
      <p:sp>
        <p:nvSpPr>
          <p:cNvPr id="4" name="Footer Placeholder 3"/>
          <p:cNvSpPr>
            <a:spLocks noGrp="1"/>
          </p:cNvSpPr>
          <p:nvPr>
            <p:ph type="ftr" sz="quarter" idx="2"/>
          </p:nvPr>
        </p:nvSpPr>
        <p:spPr>
          <a:xfrm>
            <a:off x="1" y="8893324"/>
            <a:ext cx="3066199" cy="469752"/>
          </a:xfrm>
          <a:prstGeom prst="rect">
            <a:avLst/>
          </a:prstGeom>
        </p:spPr>
        <p:txBody>
          <a:bodyPr vert="horz" lIns="92104" tIns="46052" rIns="92104" bIns="46052" rtlCol="0" anchor="b"/>
          <a:lstStyle>
            <a:lvl1pPr algn="l">
              <a:defRPr sz="1200"/>
            </a:lvl1pPr>
          </a:lstStyle>
          <a:p>
            <a:endParaRPr lang="en-US"/>
          </a:p>
        </p:txBody>
      </p:sp>
      <p:sp>
        <p:nvSpPr>
          <p:cNvPr id="5" name="Slide Number Placeholder 4"/>
          <p:cNvSpPr>
            <a:spLocks noGrp="1"/>
          </p:cNvSpPr>
          <p:nvPr>
            <p:ph type="sldNum" sz="quarter" idx="3"/>
          </p:nvPr>
        </p:nvSpPr>
        <p:spPr>
          <a:xfrm>
            <a:off x="4009277" y="8893324"/>
            <a:ext cx="3066199" cy="469752"/>
          </a:xfrm>
          <a:prstGeom prst="rect">
            <a:avLst/>
          </a:prstGeom>
        </p:spPr>
        <p:txBody>
          <a:bodyPr vert="horz" lIns="92104" tIns="46052" rIns="92104" bIns="46052" rtlCol="0" anchor="b"/>
          <a:lstStyle>
            <a:lvl1pPr algn="r">
              <a:defRPr sz="1200"/>
            </a:lvl1pPr>
          </a:lstStyle>
          <a:p>
            <a:fld id="{A38C46D3-471B-4706-A0CD-0A99E05C5EF9}" type="slidenum">
              <a:rPr lang="en-US" smtClean="0"/>
              <a:t>‹#›</a:t>
            </a:fld>
            <a:endParaRPr lang="en-US"/>
          </a:p>
        </p:txBody>
      </p:sp>
    </p:spTree>
    <p:extLst>
      <p:ext uri="{BB962C8B-B14F-4D97-AF65-F5344CB8AC3E}">
        <p14:creationId xmlns:p14="http://schemas.microsoft.com/office/powerpoint/2010/main" val="33984889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67373" cy="470073"/>
          </a:xfrm>
          <a:prstGeom prst="rect">
            <a:avLst/>
          </a:prstGeom>
        </p:spPr>
        <p:txBody>
          <a:bodyPr vert="horz" lIns="92168" tIns="46084" rIns="92168" bIns="46084" rtlCol="0"/>
          <a:lstStyle>
            <a:lvl1pPr algn="l">
              <a:defRPr sz="1200"/>
            </a:lvl1pPr>
          </a:lstStyle>
          <a:p>
            <a:endParaRPr lang="en-US"/>
          </a:p>
        </p:txBody>
      </p:sp>
      <p:sp>
        <p:nvSpPr>
          <p:cNvPr id="3" name="Date Placeholder 2"/>
          <p:cNvSpPr>
            <a:spLocks noGrp="1"/>
          </p:cNvSpPr>
          <p:nvPr>
            <p:ph type="dt" idx="1"/>
          </p:nvPr>
        </p:nvSpPr>
        <p:spPr>
          <a:xfrm>
            <a:off x="4008102" y="1"/>
            <a:ext cx="3067373" cy="470073"/>
          </a:xfrm>
          <a:prstGeom prst="rect">
            <a:avLst/>
          </a:prstGeom>
        </p:spPr>
        <p:txBody>
          <a:bodyPr vert="horz" lIns="92168" tIns="46084" rIns="92168" bIns="46084" rtlCol="0"/>
          <a:lstStyle>
            <a:lvl1pPr algn="r">
              <a:defRPr sz="1200"/>
            </a:lvl1pPr>
          </a:lstStyle>
          <a:p>
            <a:endParaRPr lang="en-US"/>
          </a:p>
        </p:txBody>
      </p:sp>
      <p:sp>
        <p:nvSpPr>
          <p:cNvPr id="4" name="Slide Image Placeholder 3"/>
          <p:cNvSpPr>
            <a:spLocks noGrp="1" noRot="1" noChangeAspect="1"/>
          </p:cNvSpPr>
          <p:nvPr>
            <p:ph type="sldImg" idx="2"/>
          </p:nvPr>
        </p:nvSpPr>
        <p:spPr>
          <a:xfrm>
            <a:off x="730250" y="1171575"/>
            <a:ext cx="5616575" cy="3159125"/>
          </a:xfrm>
          <a:prstGeom prst="rect">
            <a:avLst/>
          </a:prstGeom>
          <a:noFill/>
          <a:ln w="12700">
            <a:solidFill>
              <a:prstClr val="black"/>
            </a:solidFill>
          </a:ln>
        </p:spPr>
        <p:txBody>
          <a:bodyPr vert="horz" lIns="92168" tIns="46084" rIns="92168" bIns="46084" rtlCol="0" anchor="ctr"/>
          <a:lstStyle/>
          <a:p>
            <a:endParaRPr lang="en-US"/>
          </a:p>
        </p:txBody>
      </p:sp>
      <p:sp>
        <p:nvSpPr>
          <p:cNvPr id="5" name="Notes Placeholder 4"/>
          <p:cNvSpPr>
            <a:spLocks noGrp="1"/>
          </p:cNvSpPr>
          <p:nvPr>
            <p:ph type="body" sz="quarter" idx="3"/>
          </p:nvPr>
        </p:nvSpPr>
        <p:spPr>
          <a:xfrm>
            <a:off x="708350" y="4505661"/>
            <a:ext cx="5660378" cy="3687030"/>
          </a:xfrm>
          <a:prstGeom prst="rect">
            <a:avLst/>
          </a:prstGeom>
        </p:spPr>
        <p:txBody>
          <a:bodyPr vert="horz" lIns="92168" tIns="46084" rIns="92168" bIns="4608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93004"/>
            <a:ext cx="3067373" cy="470073"/>
          </a:xfrm>
          <a:prstGeom prst="rect">
            <a:avLst/>
          </a:prstGeom>
        </p:spPr>
        <p:txBody>
          <a:bodyPr vert="horz" lIns="92168" tIns="46084" rIns="92168" bIns="46084" rtlCol="0" anchor="b"/>
          <a:lstStyle>
            <a:lvl1pPr algn="l">
              <a:defRPr sz="1200"/>
            </a:lvl1pPr>
          </a:lstStyle>
          <a:p>
            <a:endParaRPr lang="en-US"/>
          </a:p>
        </p:txBody>
      </p:sp>
      <p:sp>
        <p:nvSpPr>
          <p:cNvPr id="7" name="Slide Number Placeholder 6"/>
          <p:cNvSpPr>
            <a:spLocks noGrp="1"/>
          </p:cNvSpPr>
          <p:nvPr>
            <p:ph type="sldNum" sz="quarter" idx="5"/>
          </p:nvPr>
        </p:nvSpPr>
        <p:spPr>
          <a:xfrm>
            <a:off x="4008102" y="8893004"/>
            <a:ext cx="3067373" cy="470073"/>
          </a:xfrm>
          <a:prstGeom prst="rect">
            <a:avLst/>
          </a:prstGeom>
        </p:spPr>
        <p:txBody>
          <a:bodyPr vert="horz" lIns="92168" tIns="46084" rIns="92168" bIns="46084" rtlCol="0" anchor="b"/>
          <a:lstStyle>
            <a:lvl1pPr algn="r">
              <a:defRPr sz="1200"/>
            </a:lvl1pPr>
          </a:lstStyle>
          <a:p>
            <a:fld id="{1B0B4649-97F9-4CF1-A477-50ED63C1DA7E}" type="slidenum">
              <a:rPr lang="en-US" smtClean="0"/>
              <a:t>‹#›</a:t>
            </a:fld>
            <a:endParaRPr lang="en-US"/>
          </a:p>
        </p:txBody>
      </p:sp>
    </p:spTree>
    <p:extLst>
      <p:ext uri="{BB962C8B-B14F-4D97-AF65-F5344CB8AC3E}">
        <p14:creationId xmlns:p14="http://schemas.microsoft.com/office/powerpoint/2010/main" val="87033322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88" indent="-173688" defTabSz="926336" fontAlgn="base">
              <a:spcBef>
                <a:spcPct val="0"/>
              </a:spcBef>
              <a:spcAft>
                <a:spcPct val="0"/>
              </a:spcAft>
              <a:buFont typeface="Arial" panose="020B0604020202020204" pitchFamily="34" charset="0"/>
              <a:buChar char="•"/>
              <a:defRPr/>
            </a:pPr>
            <a:endParaRPr lang="en-US" sz="1600" b="1"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1B0B4649-97F9-4CF1-A477-50ED63C1DA7E}" type="slidenum">
              <a:rPr lang="en-US" smtClean="0"/>
              <a:t>1</a:t>
            </a:fld>
            <a:endParaRPr lang="en-US"/>
          </a:p>
        </p:txBody>
      </p:sp>
    </p:spTree>
    <p:extLst>
      <p:ext uri="{BB962C8B-B14F-4D97-AF65-F5344CB8AC3E}">
        <p14:creationId xmlns:p14="http://schemas.microsoft.com/office/powerpoint/2010/main" val="373804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B0B4649-97F9-4CF1-A477-50ED63C1DA7E}" type="slidenum">
              <a:rPr lang="en-US" smtClean="0"/>
              <a:t>10</a:t>
            </a:fld>
            <a:endParaRPr lang="en-US"/>
          </a:p>
        </p:txBody>
      </p:sp>
    </p:spTree>
    <p:extLst>
      <p:ext uri="{BB962C8B-B14F-4D97-AF65-F5344CB8AC3E}">
        <p14:creationId xmlns:p14="http://schemas.microsoft.com/office/powerpoint/2010/main" val="331857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B0B4649-97F9-4CF1-A477-50ED63C1DA7E}" type="slidenum">
              <a:rPr lang="en-US" smtClean="0"/>
              <a:t>11</a:t>
            </a:fld>
            <a:endParaRPr lang="en-US"/>
          </a:p>
        </p:txBody>
      </p:sp>
    </p:spTree>
    <p:extLst>
      <p:ext uri="{BB962C8B-B14F-4D97-AF65-F5344CB8AC3E}">
        <p14:creationId xmlns:p14="http://schemas.microsoft.com/office/powerpoint/2010/main" val="72861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B0B4649-97F9-4CF1-A477-50ED63C1DA7E}" type="slidenum">
              <a:rPr lang="en-US" smtClean="0"/>
              <a:t>12</a:t>
            </a:fld>
            <a:endParaRPr lang="en-US"/>
          </a:p>
        </p:txBody>
      </p:sp>
    </p:spTree>
    <p:extLst>
      <p:ext uri="{BB962C8B-B14F-4D97-AF65-F5344CB8AC3E}">
        <p14:creationId xmlns:p14="http://schemas.microsoft.com/office/powerpoint/2010/main" val="136866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B0B4649-97F9-4CF1-A477-50ED63C1DA7E}" type="slidenum">
              <a:rPr lang="en-US" smtClean="0"/>
              <a:t>13</a:t>
            </a:fld>
            <a:endParaRPr lang="en-US"/>
          </a:p>
        </p:txBody>
      </p:sp>
    </p:spTree>
    <p:extLst>
      <p:ext uri="{BB962C8B-B14F-4D97-AF65-F5344CB8AC3E}">
        <p14:creationId xmlns:p14="http://schemas.microsoft.com/office/powerpoint/2010/main" val="229464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B0B4649-97F9-4CF1-A477-50ED63C1DA7E}" type="slidenum">
              <a:rPr lang="en-US" smtClean="0"/>
              <a:t>14</a:t>
            </a:fld>
            <a:endParaRPr lang="en-US"/>
          </a:p>
        </p:txBody>
      </p:sp>
    </p:spTree>
    <p:extLst>
      <p:ext uri="{BB962C8B-B14F-4D97-AF65-F5344CB8AC3E}">
        <p14:creationId xmlns:p14="http://schemas.microsoft.com/office/powerpoint/2010/main" val="3146576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B0B4649-97F9-4CF1-A477-50ED63C1DA7E}" type="slidenum">
              <a:rPr lang="en-US" smtClean="0"/>
              <a:t>15</a:t>
            </a:fld>
            <a:endParaRPr lang="en-US"/>
          </a:p>
        </p:txBody>
      </p:sp>
    </p:spTree>
    <p:extLst>
      <p:ext uri="{BB962C8B-B14F-4D97-AF65-F5344CB8AC3E}">
        <p14:creationId xmlns:p14="http://schemas.microsoft.com/office/powerpoint/2010/main" val="4215874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B0B4649-97F9-4CF1-A477-50ED63C1DA7E}" type="slidenum">
              <a:rPr lang="en-US" smtClean="0"/>
              <a:t>16</a:t>
            </a:fld>
            <a:endParaRPr lang="en-US"/>
          </a:p>
        </p:txBody>
      </p:sp>
    </p:spTree>
    <p:extLst>
      <p:ext uri="{BB962C8B-B14F-4D97-AF65-F5344CB8AC3E}">
        <p14:creationId xmlns:p14="http://schemas.microsoft.com/office/powerpoint/2010/main" val="470682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B0B4649-97F9-4CF1-A477-50ED63C1DA7E}" type="slidenum">
              <a:rPr lang="en-US" smtClean="0"/>
              <a:t>17</a:t>
            </a:fld>
            <a:endParaRPr lang="en-US"/>
          </a:p>
        </p:txBody>
      </p:sp>
    </p:spTree>
    <p:extLst>
      <p:ext uri="{BB962C8B-B14F-4D97-AF65-F5344CB8AC3E}">
        <p14:creationId xmlns:p14="http://schemas.microsoft.com/office/powerpoint/2010/main" val="2623053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B0B4649-97F9-4CF1-A477-50ED63C1DA7E}" type="slidenum">
              <a:rPr lang="en-US" smtClean="0"/>
              <a:t>28</a:t>
            </a:fld>
            <a:endParaRPr lang="en-US"/>
          </a:p>
        </p:txBody>
      </p:sp>
    </p:spTree>
    <p:extLst>
      <p:ext uri="{BB962C8B-B14F-4D97-AF65-F5344CB8AC3E}">
        <p14:creationId xmlns:p14="http://schemas.microsoft.com/office/powerpoint/2010/main" val="2280788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B0B4649-97F9-4CF1-A477-50ED63C1DA7E}" type="slidenum">
              <a:rPr lang="en-US" smtClean="0"/>
              <a:t>31</a:t>
            </a:fld>
            <a:endParaRPr lang="en-US"/>
          </a:p>
        </p:txBody>
      </p:sp>
    </p:spTree>
    <p:extLst>
      <p:ext uri="{BB962C8B-B14F-4D97-AF65-F5344CB8AC3E}">
        <p14:creationId xmlns:p14="http://schemas.microsoft.com/office/powerpoint/2010/main" val="72088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1" indent="-171411" defTabSz="914188" fontAlgn="base">
              <a:spcBef>
                <a:spcPct val="0"/>
              </a:spcBef>
              <a:spcAft>
                <a:spcPct val="0"/>
              </a:spcAft>
              <a:buFont typeface="Arial" panose="020B0604020202020204" pitchFamily="34" charset="0"/>
              <a:buChar char="•"/>
            </a:pPr>
            <a:endParaRPr lang="en-US" dirty="0">
              <a:solidFill>
                <a:prstClr val="black"/>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1B0B4649-97F9-4CF1-A477-50ED63C1DA7E}" type="slidenum">
              <a:rPr lang="en-US" smtClean="0"/>
              <a:t>2</a:t>
            </a:fld>
            <a:endParaRPr lang="en-US"/>
          </a:p>
        </p:txBody>
      </p:sp>
    </p:spTree>
    <p:extLst>
      <p:ext uri="{BB962C8B-B14F-4D97-AF65-F5344CB8AC3E}">
        <p14:creationId xmlns:p14="http://schemas.microsoft.com/office/powerpoint/2010/main" val="163783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3794" y="4369661"/>
            <a:ext cx="5703880" cy="4710797"/>
          </a:xfrm>
        </p:spPr>
        <p:txBody>
          <a:bodyPr/>
          <a:lstStyle/>
          <a:p>
            <a:r>
              <a:rPr lang="en-US" sz="1600" dirty="0">
                <a:latin typeface="Segoe UI" panose="020B0502040204020203" pitchFamily="34" charset="0"/>
                <a:ea typeface="Calibri" panose="020F0502020204030204" pitchFamily="34" charset="0"/>
                <a:cs typeface="Segoe UI" panose="020B0502040204020203" pitchFamily="34" charset="0"/>
              </a:rPr>
              <a:t> </a:t>
            </a:r>
          </a:p>
          <a:p>
            <a:pPr defTabSz="920435">
              <a:defRPr/>
            </a:pPr>
            <a:endParaRPr lang="en-US" sz="2800" dirty="0"/>
          </a:p>
          <a:p>
            <a:pPr defTabSz="920435">
              <a:defRPr/>
            </a:pPr>
            <a:endParaRPr lang="en-US" sz="2800" dirty="0"/>
          </a:p>
        </p:txBody>
      </p:sp>
      <p:sp>
        <p:nvSpPr>
          <p:cNvPr id="4" name="Slide Number Placeholder 3"/>
          <p:cNvSpPr>
            <a:spLocks noGrp="1"/>
          </p:cNvSpPr>
          <p:nvPr>
            <p:ph type="sldNum" sz="quarter" idx="10"/>
          </p:nvPr>
        </p:nvSpPr>
        <p:spPr/>
        <p:txBody>
          <a:bodyPr/>
          <a:lstStyle/>
          <a:p>
            <a:fld id="{1B0B4649-97F9-4CF1-A477-50ED63C1DA7E}" type="slidenum">
              <a:rPr lang="en-US" smtClean="0"/>
              <a:t>3</a:t>
            </a:fld>
            <a:endParaRPr lang="en-US"/>
          </a:p>
        </p:txBody>
      </p:sp>
    </p:spTree>
    <p:extLst>
      <p:ext uri="{BB962C8B-B14F-4D97-AF65-F5344CB8AC3E}">
        <p14:creationId xmlns:p14="http://schemas.microsoft.com/office/powerpoint/2010/main" val="3857371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003" rtl="0" eaLnBrk="1" fontAlgn="auto" latinLnBrk="0" hangingPunct="1">
              <a:lnSpc>
                <a:spcPct val="100000"/>
              </a:lnSpc>
              <a:spcBef>
                <a:spcPts val="0"/>
              </a:spcBef>
              <a:spcAft>
                <a:spcPts val="0"/>
              </a:spcAft>
              <a:buClrTx/>
              <a:buSzTx/>
              <a:buFontTx/>
              <a:buNone/>
              <a:tabLst/>
              <a:defRPr/>
            </a:pPr>
            <a:endParaRPr lang="en-US" sz="13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1B0B4649-97F9-4CF1-A477-50ED63C1DA7E}" type="slidenum">
              <a:rPr lang="en-US" smtClean="0"/>
              <a:t>4</a:t>
            </a:fld>
            <a:endParaRPr lang="en-US"/>
          </a:p>
        </p:txBody>
      </p:sp>
    </p:spTree>
    <p:extLst>
      <p:ext uri="{BB962C8B-B14F-4D97-AF65-F5344CB8AC3E}">
        <p14:creationId xmlns:p14="http://schemas.microsoft.com/office/powerpoint/2010/main" val="2081198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B0B4649-97F9-4CF1-A477-50ED63C1DA7E}" type="slidenum">
              <a:rPr lang="en-US" smtClean="0"/>
              <a:t>5</a:t>
            </a:fld>
            <a:endParaRPr lang="en-US"/>
          </a:p>
        </p:txBody>
      </p:sp>
    </p:spTree>
    <p:extLst>
      <p:ext uri="{BB962C8B-B14F-4D97-AF65-F5344CB8AC3E}">
        <p14:creationId xmlns:p14="http://schemas.microsoft.com/office/powerpoint/2010/main" val="207993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defTabSz="914360">
              <a:defRPr/>
            </a:pPr>
            <a:fld id="{1B0B4649-97F9-4CF1-A477-50ED63C1DA7E}" type="slidenum">
              <a:rPr lang="en-US">
                <a:solidFill>
                  <a:prstClr val="black"/>
                </a:solidFill>
                <a:latin typeface="Calibri" panose="020F0502020204030204"/>
              </a:rPr>
              <a:pPr defTabSz="914360">
                <a:defRPr/>
              </a:pPr>
              <a:t>6</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2C8DF33B-AE8A-461C-8567-58046C353C92}"/>
              </a:ext>
            </a:extLst>
          </p:cNvPr>
          <p:cNvSpPr>
            <a:spLocks noGrp="1"/>
          </p:cNvSpPr>
          <p:nvPr>
            <p:ph type="dt" idx="1"/>
          </p:nvPr>
        </p:nvSpPr>
        <p:spPr/>
        <p:txBody>
          <a:bodyPr/>
          <a:lstStyle/>
          <a:p>
            <a:pPr defTabSz="914360">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8977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31" indent="-290531" defTabSz="929701">
              <a:buFont typeface="Arial" panose="020B0604020202020204" pitchFamily="34" charset="0"/>
              <a:buChar char="•"/>
              <a:defRPr/>
            </a:pPr>
            <a:endParaRPr lang="en-US" sz="1300" dirty="0">
              <a:solidFill>
                <a:prstClr val="black"/>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1B0B4649-97F9-4CF1-A477-50ED63C1DA7E}" type="slidenum">
              <a:rPr lang="en-US" smtClean="0"/>
              <a:t>7</a:t>
            </a:fld>
            <a:endParaRPr lang="en-US"/>
          </a:p>
        </p:txBody>
      </p:sp>
      <p:sp>
        <p:nvSpPr>
          <p:cNvPr id="5" name="Date Placeholder 4">
            <a:extLst>
              <a:ext uri="{FF2B5EF4-FFF2-40B4-BE49-F238E27FC236}">
                <a16:creationId xmlns:a16="http://schemas.microsoft.com/office/drawing/2014/main" id="{617EA106-8F40-4F3A-ACFD-C3A60DFD5A0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6256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31" indent="-290531" defTabSz="92970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1B0B4649-97F9-4CF1-A477-50ED63C1DA7E}" type="slidenum">
              <a:rPr lang="en-US" smtClean="0">
                <a:solidFill>
                  <a:prstClr val="black"/>
                </a:solidFill>
              </a:rPr>
              <a:pPr/>
              <a:t>8</a:t>
            </a:fld>
            <a:endParaRPr lang="en-US">
              <a:solidFill>
                <a:prstClr val="black"/>
              </a:solidFill>
            </a:endParaRPr>
          </a:p>
        </p:txBody>
      </p:sp>
      <p:sp>
        <p:nvSpPr>
          <p:cNvPr id="5" name="Date Placeholder 4">
            <a:extLst>
              <a:ext uri="{FF2B5EF4-FFF2-40B4-BE49-F238E27FC236}">
                <a16:creationId xmlns:a16="http://schemas.microsoft.com/office/drawing/2014/main" id="{26ADA887-E7CC-462C-964E-CD7FA7F73AD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03180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B4649-97F9-4CF1-A477-50ED63C1DA7E}" type="slidenum">
              <a:rPr lang="en-US" smtClean="0"/>
              <a:t>9</a:t>
            </a:fld>
            <a:endParaRPr lang="en-US"/>
          </a:p>
        </p:txBody>
      </p:sp>
      <p:sp>
        <p:nvSpPr>
          <p:cNvPr id="5" name="Date Placeholder 4">
            <a:extLst>
              <a:ext uri="{FF2B5EF4-FFF2-40B4-BE49-F238E27FC236}">
                <a16:creationId xmlns:a16="http://schemas.microsoft.com/office/drawing/2014/main" id="{AAD1E552-AC53-4ECB-9849-1A7BA2ACC73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42852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101"/>
            <a:ext cx="9867900" cy="753883"/>
          </a:xfrm>
          <a:prstGeom prst="rect">
            <a:avLst/>
          </a:prstGeom>
        </p:spPr>
      </p:pic>
      <p:sp>
        <p:nvSpPr>
          <p:cNvPr id="2" name="Title 1"/>
          <p:cNvSpPr>
            <a:spLocks noGrp="1"/>
          </p:cNvSpPr>
          <p:nvPr>
            <p:ph type="ctrTitle" hasCustomPrompt="1"/>
          </p:nvPr>
        </p:nvSpPr>
        <p:spPr>
          <a:xfrm>
            <a:off x="533400" y="1669122"/>
            <a:ext cx="7061200" cy="779862"/>
          </a:xfrm>
          <a:prstGeom prst="rect">
            <a:avLst/>
          </a:prstGeom>
        </p:spPr>
        <p:txBody>
          <a:bodyPr anchor="b">
            <a:normAutofit/>
          </a:bodyPr>
          <a:lstStyle>
            <a:lvl1pPr algn="l">
              <a:defRPr sz="4000" baseline="0">
                <a:solidFill>
                  <a:srgbClr val="EC1C28"/>
                </a:solidFill>
                <a:latin typeface="Segoe UI Light" panose="020B0502040204020203" pitchFamily="34" charset="0"/>
                <a:cs typeface="Segoe UI Light" panose="020B0502040204020203" pitchFamily="34" charset="0"/>
              </a:defRPr>
            </a:lvl1pPr>
          </a:lstStyle>
          <a:p>
            <a:r>
              <a:rPr lang="en-US" dirty="0"/>
              <a:t>Title Heading 1(as needed)</a:t>
            </a:r>
          </a:p>
        </p:txBody>
      </p:sp>
      <p:sp>
        <p:nvSpPr>
          <p:cNvPr id="16" name="Text Placeholder 15"/>
          <p:cNvSpPr>
            <a:spLocks noGrp="1"/>
          </p:cNvSpPr>
          <p:nvPr>
            <p:ph type="body" sz="quarter" idx="10" hasCustomPrompt="1"/>
          </p:nvPr>
        </p:nvSpPr>
        <p:spPr>
          <a:xfrm>
            <a:off x="533400" y="2547302"/>
            <a:ext cx="3829484" cy="577143"/>
          </a:xfrm>
          <a:prstGeom prst="rect">
            <a:avLst/>
          </a:prstGeom>
        </p:spPr>
        <p:txBody>
          <a:bodyPr/>
          <a:lstStyle>
            <a:lvl1pPr marL="0" indent="0">
              <a:buNone/>
              <a:defRPr sz="4000">
                <a:solidFill>
                  <a:schemeClr val="bg1"/>
                </a:solidFill>
                <a:latin typeface="Segoe UI" panose="020B0502040204020203" pitchFamily="34" charset="0"/>
                <a:cs typeface="Segoe UI" panose="020B0502040204020203" pitchFamily="34" charset="0"/>
              </a:defRPr>
            </a:lvl1pPr>
            <a:lvl5pPr marL="1828800" indent="0">
              <a:buNone/>
              <a:defRPr/>
            </a:lvl5pPr>
          </a:lstStyle>
          <a:p>
            <a:pPr algn="ctr"/>
            <a:r>
              <a:rPr lang="en-US" sz="4500" dirty="0">
                <a:solidFill>
                  <a:schemeClr val="bg1"/>
                </a:solidFill>
                <a:latin typeface="Segoe UI Light" panose="020B0502040204020203" pitchFamily="34" charset="0"/>
              </a:rPr>
              <a:t>Title Heading 2</a:t>
            </a:r>
          </a:p>
        </p:txBody>
      </p:sp>
      <p:sp>
        <p:nvSpPr>
          <p:cNvPr id="20" name="Text Placeholder 19"/>
          <p:cNvSpPr>
            <a:spLocks noGrp="1"/>
          </p:cNvSpPr>
          <p:nvPr>
            <p:ph type="body" sz="quarter" idx="12" hasCustomPrompt="1"/>
          </p:nvPr>
        </p:nvSpPr>
        <p:spPr>
          <a:xfrm>
            <a:off x="533400" y="5396580"/>
            <a:ext cx="9633585" cy="419620"/>
          </a:xfrm>
          <a:prstGeom prst="rect">
            <a:avLst/>
          </a:prstGeom>
        </p:spPr>
        <p:txBody>
          <a:bodyPr/>
          <a:lstStyle>
            <a:lvl1pPr marL="0" indent="0">
              <a:buNone/>
              <a:defRPr sz="2000"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Audience   /   Presenter’s name   /   Date</a:t>
            </a:r>
          </a:p>
        </p:txBody>
      </p:sp>
      <p:sp>
        <p:nvSpPr>
          <p:cNvPr id="5" name="Text Placeholder 4"/>
          <p:cNvSpPr>
            <a:spLocks noGrp="1"/>
          </p:cNvSpPr>
          <p:nvPr>
            <p:ph type="body" sz="quarter" idx="13" hasCustomPrompt="1"/>
          </p:nvPr>
        </p:nvSpPr>
        <p:spPr>
          <a:xfrm>
            <a:off x="6273800" y="3390900"/>
            <a:ext cx="2959100" cy="406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chemeClr val="tx1">
                    <a:lumMod val="75000"/>
                    <a:lumOff val="25000"/>
                  </a:schemeClr>
                </a:solidFill>
                <a:latin typeface="Segoe UI Light" panose="020B0502040204020203" pitchFamily="34" charset="0"/>
                <a:cs typeface="Segoe UI Light" panose="020B0502040204020203" pitchFamily="34" charset="0"/>
              </a:rPr>
              <a:t>Sub Heading (as needed)</a:t>
            </a:r>
          </a:p>
          <a:p>
            <a:pPr lvl="0"/>
            <a:endParaRPr lang="en-US" dirty="0"/>
          </a:p>
        </p:txBody>
      </p:sp>
    </p:spTree>
    <p:extLst>
      <p:ext uri="{BB962C8B-B14F-4D97-AF65-F5344CB8AC3E}">
        <p14:creationId xmlns:p14="http://schemas.microsoft.com/office/powerpoint/2010/main" val="130420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w/1 content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Tree>
    <p:extLst>
      <p:ext uri="{BB962C8B-B14F-4D97-AF65-F5344CB8AC3E}">
        <p14:creationId xmlns:p14="http://schemas.microsoft.com/office/powerpoint/2010/main" val="263850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w/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Tree>
    <p:extLst>
      <p:ext uri="{BB962C8B-B14F-4D97-AF65-F5344CB8AC3E}">
        <p14:creationId xmlns:p14="http://schemas.microsoft.com/office/powerpoint/2010/main" val="1474237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47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latin typeface="Segoe UI Semibold" panose="020B07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93853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Headin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4012"/>
            <a:ext cx="9867900" cy="753883"/>
          </a:xfrm>
          <a:prstGeom prst="rect">
            <a:avLst/>
          </a:prstGeom>
        </p:spPr>
      </p:pic>
      <p:sp>
        <p:nvSpPr>
          <p:cNvPr id="5" name="Text Placeholder 4"/>
          <p:cNvSpPr>
            <a:spLocks noGrp="1"/>
          </p:cNvSpPr>
          <p:nvPr>
            <p:ph type="body" sz="quarter" idx="10" hasCustomPrompt="1"/>
          </p:nvPr>
        </p:nvSpPr>
        <p:spPr>
          <a:xfrm>
            <a:off x="571500" y="2508690"/>
            <a:ext cx="4362450" cy="644525"/>
          </a:xfrm>
          <a:prstGeom prst="rect">
            <a:avLst/>
          </a:prstGeom>
        </p:spPr>
        <p:txBody>
          <a:bodyPr/>
          <a:lstStyle>
            <a:lvl1pPr>
              <a:defRPr sz="4000" baseline="0">
                <a:solidFill>
                  <a:schemeClr val="bg1"/>
                </a:solidFill>
              </a:defRPr>
            </a:lvl1pPr>
          </a:lstStyle>
          <a:p>
            <a:pPr lvl="0"/>
            <a:r>
              <a:rPr lang="en-US" dirty="0"/>
              <a:t>SECTION HEADING</a:t>
            </a:r>
          </a:p>
        </p:txBody>
      </p:sp>
    </p:spTree>
    <p:extLst>
      <p:ext uri="{BB962C8B-B14F-4D97-AF65-F5344CB8AC3E}">
        <p14:creationId xmlns:p14="http://schemas.microsoft.com/office/powerpoint/2010/main" val="2079344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er w/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Tree>
    <p:extLst>
      <p:ext uri="{BB962C8B-B14F-4D97-AF65-F5344CB8AC3E}">
        <p14:creationId xmlns:p14="http://schemas.microsoft.com/office/powerpoint/2010/main" val="1484520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w/1 content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Tree>
    <p:extLst>
      <p:ext uri="{BB962C8B-B14F-4D97-AF65-F5344CB8AC3E}">
        <p14:creationId xmlns:p14="http://schemas.microsoft.com/office/powerpoint/2010/main" val="2958062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w/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Tree>
    <p:extLst>
      <p:ext uri="{BB962C8B-B14F-4D97-AF65-F5344CB8AC3E}">
        <p14:creationId xmlns:p14="http://schemas.microsoft.com/office/powerpoint/2010/main" val="2069711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462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latin typeface="Segoe UI Semibold" panose="020B07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173086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w/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Tree>
    <p:extLst>
      <p:ext uri="{BB962C8B-B14F-4D97-AF65-F5344CB8AC3E}">
        <p14:creationId xmlns:p14="http://schemas.microsoft.com/office/powerpoint/2010/main" val="1875140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257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2A3FD8-22D0-4D05-AA45-782F38B78DB2}"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6CC77-7F56-48D7-871E-AC51D8051DA0}" type="slidenum">
              <a:rPr lang="en-US" smtClean="0"/>
              <a:t>‹#›</a:t>
            </a:fld>
            <a:endParaRPr lang="en-US"/>
          </a:p>
        </p:txBody>
      </p:sp>
    </p:spTree>
    <p:extLst>
      <p:ext uri="{BB962C8B-B14F-4D97-AF65-F5344CB8AC3E}">
        <p14:creationId xmlns:p14="http://schemas.microsoft.com/office/powerpoint/2010/main" val="4040589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2A3FD8-22D0-4D05-AA45-782F38B78DB2}"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6CC77-7F56-48D7-871E-AC51D8051DA0}"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2750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2A3FD8-22D0-4D05-AA45-782F38B78DB2}"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6CC77-7F56-48D7-871E-AC51D8051DA0}" type="slidenum">
              <a:rPr lang="en-US" smtClean="0"/>
              <a:t>‹#›</a:t>
            </a:fld>
            <a:endParaRPr lang="en-US"/>
          </a:p>
        </p:txBody>
      </p:sp>
    </p:spTree>
    <p:extLst>
      <p:ext uri="{BB962C8B-B14F-4D97-AF65-F5344CB8AC3E}">
        <p14:creationId xmlns:p14="http://schemas.microsoft.com/office/powerpoint/2010/main" val="316507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8D2A3FD8-22D0-4D05-AA45-782F38B78DB2}"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6CC77-7F56-48D7-871E-AC51D8051DA0}" type="slidenum">
              <a:rPr lang="en-US" smtClean="0"/>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73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2A3FD8-22D0-4D05-AA45-782F38B78DB2}"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6CC77-7F56-48D7-871E-AC51D8051DA0}" type="slidenum">
              <a:rPr lang="en-US" smtClean="0"/>
              <a:t>‹#›</a:t>
            </a:fld>
            <a:endParaRPr lang="en-US"/>
          </a:p>
        </p:txBody>
      </p:sp>
    </p:spTree>
    <p:extLst>
      <p:ext uri="{BB962C8B-B14F-4D97-AF65-F5344CB8AC3E}">
        <p14:creationId xmlns:p14="http://schemas.microsoft.com/office/powerpoint/2010/main" val="1545205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2A3FD8-22D0-4D05-AA45-782F38B78DB2}"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6CC77-7F56-48D7-871E-AC51D8051DA0}" type="slidenum">
              <a:rPr lang="en-US" smtClean="0"/>
              <a:t>‹#›</a:t>
            </a:fld>
            <a:endParaRPr lang="en-US"/>
          </a:p>
        </p:txBody>
      </p:sp>
    </p:spTree>
    <p:extLst>
      <p:ext uri="{BB962C8B-B14F-4D97-AF65-F5344CB8AC3E}">
        <p14:creationId xmlns:p14="http://schemas.microsoft.com/office/powerpoint/2010/main" val="2678368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Date Placeholder 1"/>
          <p:cNvSpPr>
            <a:spLocks noGrp="1"/>
          </p:cNvSpPr>
          <p:nvPr>
            <p:ph type="dt" sz="half" idx="10"/>
          </p:nvPr>
        </p:nvSpPr>
        <p:spPr/>
        <p:txBody>
          <a:bodyPr/>
          <a:lstStyle/>
          <a:p>
            <a:fld id="{8D2A3FD8-22D0-4D05-AA45-782F38B78DB2}"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6CC77-7F56-48D7-871E-AC51D8051DA0}" type="slidenum">
              <a:rPr lang="en-US" smtClean="0"/>
              <a:t>‹#›</a:t>
            </a:fld>
            <a:endParaRPr lang="en-US"/>
          </a:p>
        </p:txBody>
      </p:sp>
    </p:spTree>
    <p:extLst>
      <p:ext uri="{BB962C8B-B14F-4D97-AF65-F5344CB8AC3E}">
        <p14:creationId xmlns:p14="http://schemas.microsoft.com/office/powerpoint/2010/main" val="1749589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8D2A3FD8-22D0-4D05-AA45-782F38B78DB2}"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6CC77-7F56-48D7-871E-AC51D8051DA0}" type="slidenum">
              <a:rPr lang="en-US" smtClean="0"/>
              <a:t>‹#›</a:t>
            </a:fld>
            <a:endParaRPr 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3431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A3FD8-22D0-4D05-AA45-782F38B78DB2}"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6CC77-7F56-48D7-871E-AC51D8051DA0}" type="slidenum">
              <a:rPr lang="en-US" smtClean="0"/>
              <a:t>‹#›</a:t>
            </a:fld>
            <a:endParaRPr 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9161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w/1 content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Tree>
    <p:extLst>
      <p:ext uri="{BB962C8B-B14F-4D97-AF65-F5344CB8AC3E}">
        <p14:creationId xmlns:p14="http://schemas.microsoft.com/office/powerpoint/2010/main" val="2173614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2A3FD8-22D0-4D05-AA45-782F38B78DB2}"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6CC77-7F56-48D7-871E-AC51D8051DA0}" type="slidenum">
              <a:rPr lang="en-US" smtClean="0"/>
              <a:t>‹#›</a:t>
            </a:fld>
            <a:endParaRPr lang="en-US"/>
          </a:p>
        </p:txBody>
      </p:sp>
    </p:spTree>
    <p:extLst>
      <p:ext uri="{BB962C8B-B14F-4D97-AF65-F5344CB8AC3E}">
        <p14:creationId xmlns:p14="http://schemas.microsoft.com/office/powerpoint/2010/main" val="1016895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8D2A3FD8-22D0-4D05-AA45-782F38B78DB2}"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6CC77-7F56-48D7-871E-AC51D8051DA0}" type="slidenum">
              <a:rPr lang="en-US" smtClean="0"/>
              <a:t>‹#›</a:t>
            </a:fld>
            <a:endParaRPr 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055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w/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Tree>
    <p:extLst>
      <p:ext uri="{BB962C8B-B14F-4D97-AF65-F5344CB8AC3E}">
        <p14:creationId xmlns:p14="http://schemas.microsoft.com/office/powerpoint/2010/main" val="220812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2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latin typeface="Segoe UI Semibold" panose="020B07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203017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extLst>
      <p:ext uri="{BB962C8B-B14F-4D97-AF65-F5344CB8AC3E}">
        <p14:creationId xmlns:p14="http://schemas.microsoft.com/office/powerpoint/2010/main" val="190868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1097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extLst>
      <p:ext uri="{BB962C8B-B14F-4D97-AF65-F5344CB8AC3E}">
        <p14:creationId xmlns:p14="http://schemas.microsoft.com/office/powerpoint/2010/main" val="305787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er w/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Tree>
    <p:extLst>
      <p:ext uri="{BB962C8B-B14F-4D97-AF65-F5344CB8AC3E}">
        <p14:creationId xmlns:p14="http://schemas.microsoft.com/office/powerpoint/2010/main" val="213241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1175027630"/>
      </p:ext>
    </p:extLst>
  </p:cSld>
  <p:clrMap bg1="lt1" tx1="dk1" bg2="lt2" tx2="dk2" accent1="accent1" accent2="accent2" accent3="accent3" accent4="accent4" accent5="accent5" accent6="accent6" hlink="hlink" folHlink="folHlink"/>
  <p:sldLayoutIdLst>
    <p:sldLayoutId id="2147483709" r:id="rId1"/>
    <p:sldLayoutId id="2147483686" r:id="rId2"/>
    <p:sldLayoutId id="2147483708" r:id="rId3"/>
    <p:sldLayoutId id="2147483665" r:id="rId4"/>
    <p:sldLayoutId id="2147483678" r:id="rId5"/>
    <p:sldLayoutId id="2147483670" r:id="rId6"/>
    <p:sldLayoutId id="2147483710" r:id="rId7"/>
    <p:sldLayoutId id="2147483712" r:id="rId8"/>
  </p:sldLayoutIdLst>
  <p:hf sldNum="0" hdr="0" ftr="0"/>
  <p:txStyles>
    <p:titleStyle>
      <a:lvl1pPr algn="l" defTabSz="914400" rtl="0" eaLnBrk="1" latinLnBrk="0" hangingPunct="1">
        <a:lnSpc>
          <a:spcPct val="90000"/>
        </a:lnSpc>
        <a:spcBef>
          <a:spcPct val="0"/>
        </a:spcBef>
        <a:buNone/>
        <a:defRPr sz="4000"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23751591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txStyles>
    <p:titleStyle>
      <a:lvl1pPr algn="l" defTabSz="914400" rtl="0" eaLnBrk="1" latinLnBrk="0" hangingPunct="1">
        <a:lnSpc>
          <a:spcPct val="90000"/>
        </a:lnSpc>
        <a:spcBef>
          <a:spcPct val="0"/>
        </a:spcBef>
        <a:buNone/>
        <a:defRPr sz="4000"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123850900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txStyles>
    <p:titleStyle>
      <a:lvl1pPr algn="l" defTabSz="914400" rtl="0" eaLnBrk="1" latinLnBrk="0" hangingPunct="1">
        <a:lnSpc>
          <a:spcPct val="90000"/>
        </a:lnSpc>
        <a:spcBef>
          <a:spcPct val="0"/>
        </a:spcBef>
        <a:buNone/>
        <a:defRPr sz="4000"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8D2A3FD8-22D0-4D05-AA45-782F38B78DB2}" type="datetimeFigureOut">
              <a:rPr lang="en-US" smtClean="0"/>
              <a:t>3/29/2023</a:t>
            </a:fld>
            <a:endParaRPr 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A346CC77-7F56-48D7-871E-AC51D8051DA0}" type="slidenum">
              <a:rPr lang="en-US" smtClean="0"/>
              <a:t>‹#›</a:t>
            </a:fld>
            <a:endParaRPr 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29441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hyperlink" Target="mailto:Marisol.Cruz@dph.ga.gov"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hyperlink" Target="mailto:precious.jackson3@dph.ga.gov" TargetMode="External"/><Relationship Id="rId4" Type="http://schemas.openxmlformats.org/officeDocument/2006/relationships/hyperlink" Target="mailto:Donnie.Gillum@dph.ga.gov"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5593" y="2553126"/>
            <a:ext cx="9465222" cy="577143"/>
          </a:xfrm>
        </p:spPr>
        <p:txBody>
          <a:bodyPr/>
          <a:lstStyle/>
          <a:p>
            <a:r>
              <a:rPr lang="en-US" dirty="0"/>
              <a:t>Georgia Ryan White Part B/ADAP/HICP </a:t>
            </a:r>
          </a:p>
          <a:p>
            <a:r>
              <a:rPr lang="en-US" dirty="0"/>
              <a:t>HIV Prevention in Georgia is evolving.</a:t>
            </a:r>
          </a:p>
        </p:txBody>
      </p:sp>
      <p:sp>
        <p:nvSpPr>
          <p:cNvPr id="4" name="Text Placeholder 3"/>
          <p:cNvSpPr>
            <a:spLocks noGrp="1"/>
          </p:cNvSpPr>
          <p:nvPr>
            <p:ph type="body" sz="quarter" idx="12"/>
          </p:nvPr>
        </p:nvSpPr>
        <p:spPr>
          <a:xfrm>
            <a:off x="533400" y="5361411"/>
            <a:ext cx="11226478" cy="419620"/>
          </a:xfrm>
        </p:spPr>
        <p:txBody>
          <a:bodyPr/>
          <a:lstStyle/>
          <a:p>
            <a:r>
              <a:rPr lang="en-US" sz="2800" b="1" dirty="0">
                <a:solidFill>
                  <a:schemeClr val="tx1"/>
                </a:solidFill>
              </a:rPr>
              <a:t>GPACC/Marisol Cruz , D.B.A/Ryan White Part B Manager</a:t>
            </a:r>
            <a:r>
              <a:rPr lang="en-US" sz="2800" dirty="0">
                <a:effectLst/>
                <a:latin typeface="Segoe UI" panose="020B0502040204020203" pitchFamily="34" charset="0"/>
                <a:ea typeface="Calibri" panose="020F0502020204030204" pitchFamily="34" charset="0"/>
                <a:cs typeface="Segoe UI" panose="020B0502040204020203" pitchFamily="34" charset="0"/>
              </a:rPr>
              <a:t>/</a:t>
            </a:r>
            <a:r>
              <a:rPr lang="en-US" sz="2800" dirty="0">
                <a:latin typeface="Segoe UI" panose="020B0502040204020203" pitchFamily="34" charset="0"/>
                <a:cs typeface="Segoe UI" panose="020B0502040204020203" pitchFamily="34" charset="0"/>
              </a:rPr>
              <a:t>March 29, 2023</a:t>
            </a:r>
            <a:endParaRPr lang="en-US" sz="2800" b="1" dirty="0">
              <a:solidFill>
                <a:schemeClr val="tx1"/>
              </a:solidFill>
            </a:endParaRPr>
          </a:p>
          <a:p>
            <a:endParaRPr lang="en-US" sz="2400" b="1" dirty="0">
              <a:solidFill>
                <a:schemeClr val="tx1"/>
              </a:solidFill>
            </a:endParaRPr>
          </a:p>
        </p:txBody>
      </p:sp>
      <p:sp>
        <p:nvSpPr>
          <p:cNvPr id="5" name="Text Placeholder 4"/>
          <p:cNvSpPr>
            <a:spLocks noGrp="1"/>
          </p:cNvSpPr>
          <p:nvPr>
            <p:ph type="body" sz="quarter" idx="13"/>
          </p:nvPr>
        </p:nvSpPr>
        <p:spPr>
          <a:xfrm>
            <a:off x="5715001" y="3390899"/>
            <a:ext cx="3965330" cy="530469"/>
          </a:xfrm>
        </p:spPr>
        <p:txBody>
          <a:bodyPr/>
          <a:lstStyle/>
          <a:p>
            <a:r>
              <a:rPr lang="en-US" sz="2800" b="1" dirty="0"/>
              <a:t>Programmatic Updates</a:t>
            </a:r>
          </a:p>
        </p:txBody>
      </p:sp>
    </p:spTree>
    <p:extLst>
      <p:ext uri="{BB962C8B-B14F-4D97-AF65-F5344CB8AC3E}">
        <p14:creationId xmlns:p14="http://schemas.microsoft.com/office/powerpoint/2010/main" val="183681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7539" y="2547302"/>
            <a:ext cx="9929446" cy="577143"/>
          </a:xfrm>
        </p:spPr>
        <p:txBody>
          <a:bodyPr/>
          <a:lstStyle/>
          <a:p>
            <a:r>
              <a:rPr lang="en-US" dirty="0"/>
              <a:t>ADAP No Scripts Filled List (NSF) Project</a:t>
            </a:r>
          </a:p>
        </p:txBody>
      </p:sp>
      <p:sp>
        <p:nvSpPr>
          <p:cNvPr id="4" name="Text Placeholder 3"/>
          <p:cNvSpPr>
            <a:spLocks noGrp="1"/>
          </p:cNvSpPr>
          <p:nvPr>
            <p:ph type="body" sz="quarter" idx="12"/>
          </p:nvPr>
        </p:nvSpPr>
        <p:spPr>
          <a:xfrm>
            <a:off x="237539" y="5396580"/>
            <a:ext cx="11592511" cy="764190"/>
          </a:xfrm>
        </p:spPr>
        <p:txBody>
          <a:bodyPr/>
          <a:lstStyle/>
          <a:p>
            <a:r>
              <a:rPr lang="en-US" sz="2400" dirty="0">
                <a:latin typeface="Segoe UI" panose="020B0502040204020203" pitchFamily="34" charset="0"/>
                <a:cs typeface="Segoe UI" panose="020B0502040204020203" pitchFamily="34" charset="0"/>
              </a:rPr>
              <a:t>GPACC/Donnie Gillum &amp; Precious Jackson/</a:t>
            </a:r>
            <a:r>
              <a:rPr lang="en-US" sz="2400" dirty="0">
                <a:effectLst/>
                <a:latin typeface="Segoe UI" panose="020B0502040204020203" pitchFamily="34" charset="0"/>
                <a:ea typeface="Calibri" panose="020F0502020204030204" pitchFamily="34" charset="0"/>
                <a:cs typeface="Segoe UI" panose="020B0502040204020203" pitchFamily="34" charset="0"/>
              </a:rPr>
              <a:t>RW Part B Quality Clinical Case Manager/ </a:t>
            </a:r>
            <a:r>
              <a:rPr lang="en-US" sz="2400" dirty="0">
                <a:latin typeface="Segoe UI" panose="020B0502040204020203" pitchFamily="34" charset="0"/>
                <a:cs typeface="Segoe UI" panose="020B0502040204020203" pitchFamily="34" charset="0"/>
              </a:rPr>
              <a:t>March 29, 2023</a:t>
            </a:r>
          </a:p>
        </p:txBody>
      </p:sp>
    </p:spTree>
    <p:extLst>
      <p:ext uri="{BB962C8B-B14F-4D97-AF65-F5344CB8AC3E}">
        <p14:creationId xmlns:p14="http://schemas.microsoft.com/office/powerpoint/2010/main" val="38630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B78A58-C56D-C442-6EBC-1209B2968FEA}"/>
              </a:ext>
            </a:extLst>
          </p:cNvPr>
          <p:cNvSpPr>
            <a:spLocks noGrp="1"/>
          </p:cNvSpPr>
          <p:nvPr>
            <p:ph sz="quarter" idx="10"/>
          </p:nvPr>
        </p:nvSpPr>
        <p:spPr>
          <a:xfrm>
            <a:off x="838200" y="1512316"/>
            <a:ext cx="10515600" cy="5105654"/>
          </a:xfrm>
        </p:spPr>
        <p:txBody>
          <a:bodyPr/>
          <a:lstStyle/>
          <a:p>
            <a:pPr>
              <a:lnSpc>
                <a:spcPct val="107000"/>
              </a:lnSpc>
              <a:spcBef>
                <a:spcPts val="0"/>
              </a:spcBef>
              <a:spcAft>
                <a:spcPts val="800"/>
              </a:spcAft>
            </a:pPr>
            <a:r>
              <a:rPr lang="en-US" sz="2600" dirty="0"/>
              <a:t>T</a:t>
            </a:r>
            <a:r>
              <a:rPr lang="en-US" sz="2600" dirty="0">
                <a:effectLst/>
                <a:ea typeface="Calibri" panose="020F0502020204030204" pitchFamily="34" charset="0"/>
              </a:rPr>
              <a:t>he GA Ryan White Part B program is currently working on various </a:t>
            </a:r>
            <a:r>
              <a:rPr lang="en-US" sz="2600" i="0" u="none" strike="noStrike" baseline="0" dirty="0">
                <a:solidFill>
                  <a:srgbClr val="000000"/>
                </a:solidFill>
              </a:rPr>
              <a:t>Continuous Quality Improvement Projects. One of them is</a:t>
            </a:r>
            <a:r>
              <a:rPr lang="en-US" sz="2600" dirty="0"/>
              <a:t> Improve the Viral Load Suppression (VL) rate</a:t>
            </a:r>
            <a:r>
              <a:rPr lang="en-US" sz="2600" dirty="0">
                <a:effectLst/>
                <a:ea typeface="Calibri" panose="020F0502020204030204" pitchFamily="34" charset="0"/>
              </a:rPr>
              <a:t>. Today we </a:t>
            </a:r>
            <a:r>
              <a:rPr lang="en-US" sz="2600" dirty="0">
                <a:ea typeface="Calibri" panose="020F0502020204030204" pitchFamily="34" charset="0"/>
              </a:rPr>
              <a:t>want to present the </a:t>
            </a:r>
            <a:r>
              <a:rPr lang="en-US" sz="2600" dirty="0">
                <a:effectLst/>
                <a:ea typeface="Calibri" panose="020F0502020204030204" pitchFamily="34" charset="0"/>
              </a:rPr>
              <a:t>No-Scripts Filled Report (also referred to as the Medication Utilization Report). </a:t>
            </a:r>
            <a:r>
              <a:rPr lang="en-US" sz="2600" dirty="0"/>
              <a:t>Project Started in Georgia, July 2019</a:t>
            </a:r>
          </a:p>
          <a:p>
            <a:pPr>
              <a:lnSpc>
                <a:spcPct val="107000"/>
              </a:lnSpc>
              <a:spcBef>
                <a:spcPts val="0"/>
              </a:spcBef>
              <a:spcAft>
                <a:spcPts val="800"/>
              </a:spcAft>
            </a:pPr>
            <a:endParaRPr lang="en-US" sz="800" dirty="0"/>
          </a:p>
          <a:p>
            <a:pPr marL="457200" marR="0" lvl="0" indent="-457200">
              <a:lnSpc>
                <a:spcPct val="107000"/>
              </a:lnSpc>
              <a:spcBef>
                <a:spcPts val="0"/>
              </a:spcBef>
              <a:spcAft>
                <a:spcPts val="800"/>
              </a:spcAft>
              <a:buFont typeface="Arial" panose="020B0604020202020204" pitchFamily="34" charset="0"/>
              <a:buChar char="•"/>
            </a:pPr>
            <a:r>
              <a:rPr lang="en-US" dirty="0">
                <a:effectLst/>
                <a:ea typeface="Calibri" panose="020F0502020204030204" pitchFamily="34" charset="0"/>
              </a:rPr>
              <a:t>The No-Scripts Filled (NSF)Report is provided to the enrollment sites each month with a list of clients from each agency who did not pick up prescribed medications within 30 days</a:t>
            </a:r>
          </a:p>
          <a:p>
            <a:pPr marL="342900" indent="-342900">
              <a:lnSpc>
                <a:spcPct val="107000"/>
              </a:lnSpc>
              <a:spcBef>
                <a:spcPts val="0"/>
              </a:spcBef>
              <a:spcAft>
                <a:spcPts val="800"/>
              </a:spcAft>
              <a:buFont typeface="Arial" panose="020B0604020202020204" pitchFamily="34" charset="0"/>
              <a:buChar char="•"/>
            </a:pPr>
            <a:r>
              <a:rPr lang="en-US" dirty="0">
                <a:latin typeface="Segoe UI" panose="020B0502040204020203" pitchFamily="34" charset="0"/>
                <a:cs typeface="Segoe UI" panose="020B0502040204020203" pitchFamily="34" charset="0"/>
              </a:rPr>
              <a:t>All clients identified are Actively Enrolled and have access to receive an ART prescription in the ADAP Pharmacy Benefit Manager (PBM) system </a:t>
            </a:r>
          </a:p>
          <a:p>
            <a:pPr marL="342900" marR="0" lvl="0" indent="-342900">
              <a:lnSpc>
                <a:spcPct val="107000"/>
              </a:lnSpc>
              <a:spcBef>
                <a:spcPts val="0"/>
              </a:spcBef>
              <a:spcAft>
                <a:spcPts val="800"/>
              </a:spcAft>
              <a:buFont typeface="Calibri" panose="020F0502020204030204" pitchFamily="34" charset="0"/>
              <a:buChar char="-"/>
            </a:pPr>
            <a:endParaRPr lang="en-US" sz="2600" dirty="0"/>
          </a:p>
        </p:txBody>
      </p:sp>
      <p:sp>
        <p:nvSpPr>
          <p:cNvPr id="4" name="Title 3">
            <a:extLst>
              <a:ext uri="{FF2B5EF4-FFF2-40B4-BE49-F238E27FC236}">
                <a16:creationId xmlns:a16="http://schemas.microsoft.com/office/drawing/2014/main" id="{D4F3E178-C280-4880-3B5A-69FED121EAD6}"/>
              </a:ext>
            </a:extLst>
          </p:cNvPr>
          <p:cNvSpPr>
            <a:spLocks noGrp="1"/>
          </p:cNvSpPr>
          <p:nvPr>
            <p:ph type="title"/>
          </p:nvPr>
        </p:nvSpPr>
        <p:spPr/>
        <p:txBody>
          <a:bodyPr>
            <a:normAutofit fontScale="90000"/>
          </a:bodyPr>
          <a:lstStyle/>
          <a:p>
            <a:br>
              <a:rPr lang="en-US" sz="3600" dirty="0"/>
            </a:br>
            <a:r>
              <a:rPr lang="en-US" sz="3600" dirty="0"/>
              <a:t>ADAP </a:t>
            </a:r>
            <a:r>
              <a:rPr lang="en-US" sz="3600" dirty="0">
                <a:effectLst/>
                <a:ea typeface="Calibri" panose="020F0502020204030204" pitchFamily="34" charset="0"/>
              </a:rPr>
              <a:t>No-Scripts Filled Report</a:t>
            </a:r>
            <a:endParaRPr lang="en-US" sz="3600" dirty="0"/>
          </a:p>
        </p:txBody>
      </p:sp>
    </p:spTree>
    <p:extLst>
      <p:ext uri="{BB962C8B-B14F-4D97-AF65-F5344CB8AC3E}">
        <p14:creationId xmlns:p14="http://schemas.microsoft.com/office/powerpoint/2010/main" val="323826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087107-FB9D-216A-78A1-8898FCD9603B}"/>
              </a:ext>
            </a:extLst>
          </p:cNvPr>
          <p:cNvSpPr>
            <a:spLocks noGrp="1"/>
          </p:cNvSpPr>
          <p:nvPr>
            <p:ph sz="quarter" idx="10"/>
          </p:nvPr>
        </p:nvSpPr>
        <p:spPr>
          <a:xfrm>
            <a:off x="838200" y="1565528"/>
            <a:ext cx="10515600" cy="4927346"/>
          </a:xfrm>
        </p:spPr>
        <p:txBody>
          <a:bodyPr/>
          <a:lstStyle/>
          <a:p>
            <a:pPr marL="342900" indent="-342900">
              <a:buFont typeface="Arial" panose="020B0604020202020204" pitchFamily="34" charset="0"/>
              <a:buChar char="•"/>
            </a:pPr>
            <a:r>
              <a:rPr lang="en-US" sz="2600" dirty="0"/>
              <a:t>Program policy states active ADAP enrolled clients should fill medications each month as prescribed by their medical provider </a:t>
            </a:r>
          </a:p>
          <a:p>
            <a:pPr marL="342900" indent="-342900">
              <a:buFont typeface="Arial" panose="020B0604020202020204" pitchFamily="34" charset="0"/>
              <a:buChar char="•"/>
            </a:pPr>
            <a:r>
              <a:rPr lang="en-US" sz="2600" dirty="0"/>
              <a:t>Each month the NSF List is provided to all ADAP enrollment sites </a:t>
            </a:r>
          </a:p>
          <a:p>
            <a:pPr marL="1143000" lvl="1" indent="-457200">
              <a:buFont typeface="Wingdings" panose="05000000000000000000" pitchFamily="2" charset="2"/>
              <a:buChar char="§"/>
            </a:pPr>
            <a:r>
              <a:rPr lang="en-US" dirty="0">
                <a:latin typeface="Segoe UI" panose="020B0502040204020203" pitchFamily="34" charset="0"/>
                <a:cs typeface="Segoe UI" panose="020B0502040204020203" pitchFamily="34" charset="0"/>
              </a:rPr>
              <a:t>Each report list contains the ADAP member ID who did not fill ART </a:t>
            </a:r>
          </a:p>
          <a:p>
            <a:pPr marL="1143000" lvl="1" indent="-457200">
              <a:buFont typeface="Wingdings" panose="05000000000000000000" pitchFamily="2" charset="2"/>
              <a:buChar char="§"/>
            </a:pPr>
            <a:r>
              <a:rPr lang="en-US" dirty="0">
                <a:latin typeface="Segoe UI" panose="020B0502040204020203" pitchFamily="34" charset="0"/>
                <a:cs typeface="Segoe UI" panose="020B0502040204020203" pitchFamily="34" charset="0"/>
              </a:rPr>
              <a:t>The utilization percentage of active clients enrolled in ADAP is listed in RED at the  top of each report, % = # NSF / active enrollees by site</a:t>
            </a:r>
          </a:p>
          <a:p>
            <a:pPr marL="342900" indent="-342900">
              <a:buFont typeface="Arial" panose="020B0604020202020204" pitchFamily="34" charset="0"/>
              <a:buChar char="•"/>
            </a:pPr>
            <a:r>
              <a:rPr lang="en-US" sz="2600" dirty="0"/>
              <a:t>Sites with data discrepancies should report that information back to program staff</a:t>
            </a:r>
          </a:p>
          <a:p>
            <a:pPr marL="1143000" lvl="1" indent="-457200">
              <a:buFont typeface="Wingdings" panose="05000000000000000000" pitchFamily="2" charset="2"/>
              <a:buChar char="§"/>
            </a:pPr>
            <a:r>
              <a:rPr lang="en-US" dirty="0">
                <a:latin typeface="Segoe UI" panose="020B0502040204020203" pitchFamily="34" charset="0"/>
                <a:cs typeface="Segoe UI" panose="020B0502040204020203" pitchFamily="34" charset="0"/>
              </a:rPr>
              <a:t>Data discrepancies are resolved to represent accurate reporting to improve  efficacy</a:t>
            </a:r>
          </a:p>
          <a:p>
            <a:pPr marL="1143000" lvl="1" indent="-457200">
              <a:buFont typeface="Wingdings" panose="05000000000000000000" pitchFamily="2" charset="2"/>
              <a:buChar char="§"/>
            </a:pPr>
            <a:r>
              <a:rPr lang="en-US" dirty="0">
                <a:latin typeface="Segoe UI" panose="020B0502040204020203" pitchFamily="34" charset="0"/>
                <a:cs typeface="Segoe UI" panose="020B0502040204020203" pitchFamily="34" charset="0"/>
              </a:rPr>
              <a:t>Requires teamwork from all responsible parties to improve accurate reporting outcomes of ADAP utilization</a:t>
            </a:r>
          </a:p>
        </p:txBody>
      </p:sp>
      <p:sp>
        <p:nvSpPr>
          <p:cNvPr id="4" name="Title 3">
            <a:extLst>
              <a:ext uri="{FF2B5EF4-FFF2-40B4-BE49-F238E27FC236}">
                <a16:creationId xmlns:a16="http://schemas.microsoft.com/office/drawing/2014/main" id="{F0F574ED-6C97-9722-B7CA-1A3F46F53C81}"/>
              </a:ext>
            </a:extLst>
          </p:cNvPr>
          <p:cNvSpPr>
            <a:spLocks noGrp="1"/>
          </p:cNvSpPr>
          <p:nvPr>
            <p:ph type="title"/>
          </p:nvPr>
        </p:nvSpPr>
        <p:spPr/>
        <p:txBody>
          <a:bodyPr>
            <a:normAutofit fontScale="90000"/>
          </a:bodyPr>
          <a:lstStyle/>
          <a:p>
            <a:br>
              <a:rPr lang="en-US" dirty="0"/>
            </a:br>
            <a:r>
              <a:rPr lang="en-US" dirty="0"/>
              <a:t>Monthly No Scripts Filled Lists </a:t>
            </a:r>
            <a:br>
              <a:rPr lang="en-US" dirty="0"/>
            </a:br>
            <a:endParaRPr lang="en-US" dirty="0"/>
          </a:p>
        </p:txBody>
      </p:sp>
    </p:spTree>
    <p:extLst>
      <p:ext uri="{BB962C8B-B14F-4D97-AF65-F5344CB8AC3E}">
        <p14:creationId xmlns:p14="http://schemas.microsoft.com/office/powerpoint/2010/main" val="2911657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F6EA11-F507-268F-FA60-64F9C70128A3}"/>
              </a:ext>
            </a:extLst>
          </p:cNvPr>
          <p:cNvSpPr>
            <a:spLocks noGrp="1"/>
          </p:cNvSpPr>
          <p:nvPr>
            <p:ph sz="quarter" idx="10"/>
          </p:nvPr>
        </p:nvSpPr>
        <p:spPr>
          <a:xfrm>
            <a:off x="838200" y="1599825"/>
            <a:ext cx="10515600" cy="4893049"/>
          </a:xfrm>
        </p:spPr>
        <p:txBody>
          <a:bodyPr/>
          <a:lstStyle/>
          <a:p>
            <a:pPr marL="457200" indent="-457200">
              <a:buFont typeface="Arial" panose="020B0604020202020204" pitchFamily="34" charset="0"/>
              <a:buChar char="•"/>
            </a:pPr>
            <a:r>
              <a:rPr lang="en-US" sz="2700" dirty="0"/>
              <a:t>Current NSF Data reporting</a:t>
            </a:r>
          </a:p>
          <a:p>
            <a:pPr lvl="1">
              <a:buFont typeface="Wingdings" panose="05000000000000000000" pitchFamily="2" charset="2"/>
              <a:buChar char="§"/>
            </a:pPr>
            <a:r>
              <a:rPr lang="en-US" sz="2600" dirty="0">
                <a:latin typeface="Segoe UI" panose="020B0502040204020203" pitchFamily="34" charset="0"/>
                <a:cs typeface="Segoe UI" panose="020B0502040204020203" pitchFamily="34" charset="0"/>
              </a:rPr>
              <a:t>Utilization rate Averages 65 % Statewide (EMA + balance of State)</a:t>
            </a:r>
          </a:p>
          <a:p>
            <a:pPr lvl="1">
              <a:buFont typeface="Wingdings" panose="05000000000000000000" pitchFamily="2" charset="2"/>
              <a:buChar char="§"/>
            </a:pPr>
            <a:r>
              <a:rPr lang="en-US" sz="2600" dirty="0">
                <a:latin typeface="Segoe UI" panose="020B0502040204020203" pitchFamily="34" charset="0"/>
                <a:cs typeface="Segoe UI" panose="020B0502040204020203" pitchFamily="34" charset="0"/>
              </a:rPr>
              <a:t>5 EMA agencies represent the highest number of clients not filling a 30-day prescription</a:t>
            </a:r>
          </a:p>
          <a:p>
            <a:pPr lvl="1">
              <a:buFont typeface="Wingdings" panose="05000000000000000000" pitchFamily="2" charset="2"/>
              <a:buChar char="§"/>
            </a:pPr>
            <a:r>
              <a:rPr lang="en-US" sz="2600" dirty="0">
                <a:latin typeface="Segoe UI" panose="020B0502040204020203" pitchFamily="34" charset="0"/>
                <a:cs typeface="Segoe UI" panose="020B0502040204020203" pitchFamily="34" charset="0"/>
              </a:rPr>
              <a:t>February 2023 per the NSF ADAP Reporting Tool</a:t>
            </a:r>
          </a:p>
          <a:p>
            <a:pPr lvl="2">
              <a:buFont typeface="Wingdings" panose="05000000000000000000" pitchFamily="2" charset="2"/>
              <a:buChar char="Ø"/>
            </a:pPr>
            <a:r>
              <a:rPr lang="en-US" sz="2400" dirty="0">
                <a:latin typeface="Segoe UI" panose="020B0502040204020203" pitchFamily="34" charset="0"/>
                <a:cs typeface="Segoe UI" panose="020B0502040204020203" pitchFamily="34" charset="0"/>
              </a:rPr>
              <a:t>2,797/</a:t>
            </a:r>
            <a:r>
              <a:rPr lang="en-US" sz="2400" b="1" dirty="0">
                <a:solidFill>
                  <a:srgbClr val="FF0000"/>
                </a:solidFill>
                <a:latin typeface="Segoe UI" panose="020B0502040204020203" pitchFamily="34" charset="0"/>
                <a:cs typeface="Segoe UI" panose="020B0502040204020203" pitchFamily="34" charset="0"/>
              </a:rPr>
              <a:t>3,618</a:t>
            </a:r>
            <a:r>
              <a:rPr lang="en-US" sz="2400" dirty="0">
                <a:latin typeface="Segoe UI" panose="020B0502040204020203" pitchFamily="34" charset="0"/>
                <a:cs typeface="Segoe UI" panose="020B0502040204020203" pitchFamily="34" charset="0"/>
              </a:rPr>
              <a:t> =77 % of the NSF clients occur w/in the EMA </a:t>
            </a:r>
          </a:p>
          <a:p>
            <a:pPr lvl="2">
              <a:buFont typeface="Wingdings" panose="05000000000000000000" pitchFamily="2" charset="2"/>
              <a:buChar char="Ø"/>
            </a:pPr>
            <a:r>
              <a:rPr lang="en-US" sz="2400" dirty="0">
                <a:latin typeface="Segoe UI" panose="020B0502040204020203" pitchFamily="34" charset="0"/>
                <a:cs typeface="Segoe UI" panose="020B0502040204020203" pitchFamily="34" charset="0"/>
              </a:rPr>
              <a:t>818/ </a:t>
            </a:r>
            <a:r>
              <a:rPr lang="en-US" sz="2400" b="1" dirty="0">
                <a:solidFill>
                  <a:srgbClr val="FF0000"/>
                </a:solidFill>
                <a:latin typeface="Segoe UI" panose="020B0502040204020203" pitchFamily="34" charset="0"/>
                <a:cs typeface="Segoe UI" panose="020B0502040204020203" pitchFamily="34" charset="0"/>
              </a:rPr>
              <a:t>3,618 </a:t>
            </a:r>
            <a:r>
              <a:rPr lang="en-US" sz="2400" b="1" dirty="0">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 23 % of the NSF clients occur throughout the State</a:t>
            </a:r>
          </a:p>
          <a:p>
            <a:pPr lvl="2">
              <a:buFont typeface="Wingdings" panose="05000000000000000000" pitchFamily="2" charset="2"/>
              <a:buChar char="Ø"/>
            </a:pPr>
            <a:r>
              <a:rPr lang="en-US" sz="2400" dirty="0">
                <a:latin typeface="Segoe UI" panose="020B0502040204020203" pitchFamily="34" charset="0"/>
                <a:cs typeface="Segoe UI" panose="020B0502040204020203" pitchFamily="34" charset="0"/>
              </a:rPr>
              <a:t>Several Part B subrecipients are utilizing the NSF report via CQM efforts to improve HAB Performance Measure strategies i.e., VLS, MVF and retention in care</a:t>
            </a:r>
          </a:p>
          <a:p>
            <a:pPr marL="342900" indent="-342900">
              <a:buFont typeface="Arial" panose="020B0604020202020204" pitchFamily="34" charset="0"/>
              <a:buChar char="•"/>
            </a:pPr>
            <a:endParaRPr lang="en-US" dirty="0"/>
          </a:p>
          <a:p>
            <a:endParaRPr lang="en-US" dirty="0"/>
          </a:p>
        </p:txBody>
      </p:sp>
      <p:sp>
        <p:nvSpPr>
          <p:cNvPr id="4" name="Title 3">
            <a:extLst>
              <a:ext uri="{FF2B5EF4-FFF2-40B4-BE49-F238E27FC236}">
                <a16:creationId xmlns:a16="http://schemas.microsoft.com/office/drawing/2014/main" id="{9F90D55F-0015-1081-5A29-75340E15CB63}"/>
              </a:ext>
            </a:extLst>
          </p:cNvPr>
          <p:cNvSpPr>
            <a:spLocks noGrp="1"/>
          </p:cNvSpPr>
          <p:nvPr>
            <p:ph type="title"/>
          </p:nvPr>
        </p:nvSpPr>
        <p:spPr/>
        <p:txBody>
          <a:bodyPr>
            <a:normAutofit fontScale="90000"/>
          </a:bodyPr>
          <a:lstStyle/>
          <a:p>
            <a:br>
              <a:rPr lang="en-US" sz="3600" dirty="0"/>
            </a:br>
            <a:r>
              <a:rPr lang="en-US" sz="3600" dirty="0"/>
              <a:t>Monitor ADAP Utilization </a:t>
            </a:r>
          </a:p>
        </p:txBody>
      </p:sp>
    </p:spTree>
    <p:extLst>
      <p:ext uri="{BB962C8B-B14F-4D97-AF65-F5344CB8AC3E}">
        <p14:creationId xmlns:p14="http://schemas.microsoft.com/office/powerpoint/2010/main" val="712346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A200F4-D456-0A03-5B25-B6D7417056FD}"/>
              </a:ext>
            </a:extLst>
          </p:cNvPr>
          <p:cNvSpPr>
            <a:spLocks noGrp="1"/>
          </p:cNvSpPr>
          <p:nvPr>
            <p:ph sz="quarter" idx="10"/>
          </p:nvPr>
        </p:nvSpPr>
        <p:spPr>
          <a:xfrm>
            <a:off x="838200" y="1617472"/>
            <a:ext cx="11012424" cy="4554728"/>
          </a:xfrm>
        </p:spPr>
        <p:txBody>
          <a:bodyPr/>
          <a:lstStyle/>
          <a:p>
            <a:pPr marL="342900" indent="-342900">
              <a:buFont typeface="Arial" panose="020B0604020202020204" pitchFamily="34" charset="0"/>
              <a:buChar char="•"/>
            </a:pPr>
            <a:r>
              <a:rPr lang="en-US" sz="2700" dirty="0"/>
              <a:t>Low Utilization Rate of Georgia ADAP </a:t>
            </a:r>
          </a:p>
          <a:p>
            <a:pPr marL="1143000" lvl="1" indent="-457200">
              <a:buFont typeface="Wingdings" panose="05000000000000000000" pitchFamily="2" charset="2"/>
              <a:buChar char="§"/>
            </a:pPr>
            <a:r>
              <a:rPr lang="en-US" sz="2600" dirty="0">
                <a:latin typeface="Segoe UI" panose="020B0502040204020203" pitchFamily="34" charset="0"/>
                <a:cs typeface="Segoe UI" panose="020B0502040204020203" pitchFamily="34" charset="0"/>
              </a:rPr>
              <a:t>Dual program enrollment</a:t>
            </a:r>
          </a:p>
          <a:p>
            <a:pPr marL="1600200" lvl="2" indent="-457200">
              <a:buFont typeface="Wingdings" panose="05000000000000000000" pitchFamily="2" charset="2"/>
              <a:buChar char="Ø"/>
            </a:pPr>
            <a:r>
              <a:rPr lang="en-US" dirty="0">
                <a:latin typeface="Segoe UI" panose="020B0502040204020203" pitchFamily="34" charset="0"/>
                <a:cs typeface="Segoe UI" panose="020B0502040204020203" pitchFamily="34" charset="0"/>
              </a:rPr>
              <a:t>Clients are enrolled for Active ADAP access</a:t>
            </a:r>
          </a:p>
          <a:p>
            <a:pPr marL="1600200" lvl="2" indent="-457200">
              <a:buFont typeface="Wingdings" panose="05000000000000000000" pitchFamily="2" charset="2"/>
              <a:buChar char="Ø"/>
            </a:pPr>
            <a:r>
              <a:rPr lang="en-US" dirty="0">
                <a:latin typeface="Segoe UI" panose="020B0502040204020203" pitchFamily="34" charset="0"/>
                <a:cs typeface="Segoe UI" panose="020B0502040204020203" pitchFamily="34" charset="0"/>
              </a:rPr>
              <a:t>Clients are often found to have active PAP program enrollment at the same time</a:t>
            </a:r>
          </a:p>
          <a:p>
            <a:pPr marL="1600200" lvl="1" indent="-457200">
              <a:buFont typeface="Wingdings" panose="05000000000000000000" pitchFamily="2" charset="2"/>
              <a:buChar char="Ø"/>
            </a:pPr>
            <a:r>
              <a:rPr lang="en-US" sz="2000" dirty="0">
                <a:latin typeface="Segoe UI" panose="020B0502040204020203" pitchFamily="34" charset="0"/>
                <a:cs typeface="Segoe UI" panose="020B0502040204020203" pitchFamily="34" charset="0"/>
              </a:rPr>
              <a:t>Clients should be enrolled in ADAP as the Payor of last resort</a:t>
            </a:r>
          </a:p>
          <a:p>
            <a:pPr marL="1600200" lvl="1" indent="-457200">
              <a:buFont typeface="Wingdings" panose="05000000000000000000" pitchFamily="2" charset="2"/>
              <a:buChar char="Ø"/>
            </a:pPr>
            <a:r>
              <a:rPr lang="en-US" sz="2000" dirty="0">
                <a:latin typeface="Segoe UI" panose="020B0502040204020203" pitchFamily="34" charset="0"/>
                <a:cs typeface="Segoe UI" panose="020B0502040204020203" pitchFamily="34" charset="0"/>
              </a:rPr>
              <a:t>If clients cannot wait and requests/requires PAP access, that access should be for a limited time</a:t>
            </a:r>
          </a:p>
          <a:p>
            <a:pPr marL="1143000" lvl="1" indent="-457200">
              <a:buFont typeface="Wingdings" panose="05000000000000000000" pitchFamily="2" charset="2"/>
              <a:buChar char="§"/>
            </a:pPr>
            <a:r>
              <a:rPr lang="en-US" sz="2600" dirty="0">
                <a:latin typeface="Segoe UI" panose="020B0502040204020203" pitchFamily="34" charset="0"/>
                <a:cs typeface="Segoe UI" panose="020B0502040204020203" pitchFamily="34" charset="0"/>
              </a:rPr>
              <a:t>Continuous monitoring client's eligibility</a:t>
            </a:r>
          </a:p>
          <a:p>
            <a:pPr marL="1543050" lvl="2" indent="-400050">
              <a:buFont typeface="Wingdings" panose="05000000000000000000" pitchFamily="2" charset="2"/>
              <a:buChar char="Ø"/>
            </a:pPr>
            <a:r>
              <a:rPr lang="en-US" dirty="0">
                <a:latin typeface="Segoe UI" panose="020B0502040204020203" pitchFamily="34" charset="0"/>
                <a:cs typeface="Segoe UI" panose="020B0502040204020203" pitchFamily="34" charset="0"/>
              </a:rPr>
              <a:t>Clients moved out of GA </a:t>
            </a:r>
          </a:p>
          <a:p>
            <a:pPr marL="1543050" lvl="2" indent="-400050">
              <a:buFont typeface="Wingdings" panose="05000000000000000000" pitchFamily="2" charset="2"/>
              <a:buChar char="Ø"/>
            </a:pPr>
            <a:r>
              <a:rPr lang="en-US" dirty="0">
                <a:latin typeface="Segoe UI" panose="020B0502040204020203" pitchFamily="34" charset="0"/>
                <a:cs typeface="Segoe UI" panose="020B0502040204020203" pitchFamily="34" charset="0"/>
              </a:rPr>
              <a:t>clients obtain other payor sources </a:t>
            </a:r>
          </a:p>
          <a:p>
            <a:pPr marL="1543050" lvl="2" indent="-400050">
              <a:buFont typeface="Wingdings" panose="05000000000000000000" pitchFamily="2" charset="2"/>
              <a:buChar char="Ø"/>
            </a:pPr>
            <a:r>
              <a:rPr lang="en-US" dirty="0">
                <a:latin typeface="Segoe UI" panose="020B0502040204020203" pitchFamily="34" charset="0"/>
                <a:cs typeface="Segoe UI" panose="020B0502040204020203" pitchFamily="34" charset="0"/>
              </a:rPr>
              <a:t>client is placed in an institution such as Nursing home, Hospital, Hospice, State or Federal prison</a:t>
            </a:r>
          </a:p>
          <a:p>
            <a:pPr marL="342900" indent="-342900"/>
            <a:endParaRPr lang="en-US" sz="2700" dirty="0"/>
          </a:p>
        </p:txBody>
      </p:sp>
      <p:sp>
        <p:nvSpPr>
          <p:cNvPr id="4" name="Title 3">
            <a:extLst>
              <a:ext uri="{FF2B5EF4-FFF2-40B4-BE49-F238E27FC236}">
                <a16:creationId xmlns:a16="http://schemas.microsoft.com/office/drawing/2014/main" id="{FBF310A2-9578-F784-FCBB-EE8C3042D9ED}"/>
              </a:ext>
            </a:extLst>
          </p:cNvPr>
          <p:cNvSpPr>
            <a:spLocks noGrp="1"/>
          </p:cNvSpPr>
          <p:nvPr>
            <p:ph type="title"/>
          </p:nvPr>
        </p:nvSpPr>
        <p:spPr>
          <a:xfrm>
            <a:off x="838200" y="365126"/>
            <a:ext cx="10515600" cy="995044"/>
          </a:xfrm>
        </p:spPr>
        <p:txBody>
          <a:bodyPr>
            <a:normAutofit fontScale="90000"/>
          </a:bodyPr>
          <a:lstStyle/>
          <a:p>
            <a:br>
              <a:rPr lang="en-US" dirty="0"/>
            </a:br>
            <a:r>
              <a:rPr lang="en-US" dirty="0"/>
              <a:t>Improve Utilization rate across Georgia</a:t>
            </a:r>
          </a:p>
        </p:txBody>
      </p:sp>
    </p:spTree>
    <p:extLst>
      <p:ext uri="{BB962C8B-B14F-4D97-AF65-F5344CB8AC3E}">
        <p14:creationId xmlns:p14="http://schemas.microsoft.com/office/powerpoint/2010/main" val="189996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F27639-B982-01C7-4822-46AB763B7D73}"/>
              </a:ext>
            </a:extLst>
          </p:cNvPr>
          <p:cNvSpPr>
            <a:spLocks noGrp="1"/>
          </p:cNvSpPr>
          <p:nvPr>
            <p:ph sz="quarter" idx="10"/>
          </p:nvPr>
        </p:nvSpPr>
        <p:spPr>
          <a:xfrm>
            <a:off x="838200" y="1626616"/>
            <a:ext cx="11012424" cy="5421122"/>
          </a:xfrm>
        </p:spPr>
        <p:txBody>
          <a:bodyPr/>
          <a:lstStyle/>
          <a:p>
            <a:pPr marL="342900" indent="-342900">
              <a:buFont typeface="Arial" panose="020B0604020202020204" pitchFamily="34" charset="0"/>
              <a:buChar char="•"/>
            </a:pPr>
            <a:r>
              <a:rPr lang="en-US" sz="2700" dirty="0"/>
              <a:t>Creating better health outcomes for the clients enrolled</a:t>
            </a:r>
          </a:p>
          <a:p>
            <a:pPr marL="342900" indent="-342900">
              <a:buFont typeface="Arial" panose="020B0604020202020204" pitchFamily="34" charset="0"/>
              <a:buChar char="•"/>
            </a:pPr>
            <a:r>
              <a:rPr lang="en-US" sz="2700" dirty="0"/>
              <a:t>Increase retention in care</a:t>
            </a:r>
          </a:p>
          <a:p>
            <a:pPr marL="1028700" lvl="1" indent="-342900">
              <a:buFont typeface="Wingdings" panose="05000000000000000000" pitchFamily="2" charset="2"/>
              <a:buChar char="§"/>
            </a:pPr>
            <a:r>
              <a:rPr lang="en-US" sz="2600" dirty="0">
                <a:latin typeface="Segoe UI" panose="020B0502040204020203" pitchFamily="34" charset="0"/>
                <a:cs typeface="Segoe UI" panose="020B0502040204020203" pitchFamily="34" charset="0"/>
              </a:rPr>
              <a:t>Brings awareness to enrollment staff/benefits coordinators and case management staff </a:t>
            </a:r>
          </a:p>
          <a:p>
            <a:pPr marL="1028700" lvl="1" indent="-342900">
              <a:buFont typeface="Wingdings" panose="05000000000000000000" pitchFamily="2" charset="2"/>
              <a:buChar char="§"/>
            </a:pPr>
            <a:r>
              <a:rPr lang="en-US" sz="2600" dirty="0">
                <a:latin typeface="Segoe UI" panose="020B0502040204020203" pitchFamily="34" charset="0"/>
                <a:cs typeface="Segoe UI" panose="020B0502040204020203" pitchFamily="34" charset="0"/>
              </a:rPr>
              <a:t>Involves a systematic approach by the agency for addressing how to include a process to ensure clients are adherent to ART medication regimens</a:t>
            </a:r>
            <a:endParaRPr lang="en-US" sz="2600" i="1" u="sng" dirty="0">
              <a:latin typeface="Segoe UI" panose="020B0502040204020203" pitchFamily="34" charset="0"/>
              <a:cs typeface="Segoe UI" panose="020B0502040204020203" pitchFamily="34" charset="0"/>
            </a:endParaRPr>
          </a:p>
          <a:p>
            <a:pPr marL="1028700" lvl="1" indent="-342900">
              <a:buFont typeface="Wingdings" panose="05000000000000000000" pitchFamily="2" charset="2"/>
              <a:buChar char="§"/>
            </a:pPr>
            <a:r>
              <a:rPr lang="en-US" sz="2600" dirty="0">
                <a:latin typeface="Segoe UI" panose="020B0502040204020203" pitchFamily="34" charset="0"/>
                <a:cs typeface="Segoe UI" panose="020B0502040204020203" pitchFamily="34" charset="0"/>
              </a:rPr>
              <a:t>Identified clients should be contacted by case managers to address barriers that result in not filling ART medication(s)</a:t>
            </a:r>
          </a:p>
          <a:p>
            <a:pPr marL="1028700" lvl="1" indent="-342900">
              <a:buFont typeface="Wingdings" panose="05000000000000000000" pitchFamily="2" charset="2"/>
              <a:buChar char="§"/>
            </a:pPr>
            <a:r>
              <a:rPr lang="en-US" sz="2600" dirty="0">
                <a:latin typeface="Segoe UI" panose="020B0502040204020203" pitchFamily="34" charset="0"/>
                <a:cs typeface="Segoe UI" panose="020B0502040204020203" pitchFamily="34" charset="0"/>
              </a:rPr>
              <a:t>Case management involves problem solving with clients to overcome barriers to care ensuring clients have an ability obtain/receive their ART medication</a:t>
            </a:r>
          </a:p>
          <a:p>
            <a:endParaRPr lang="en-US" dirty="0"/>
          </a:p>
        </p:txBody>
      </p:sp>
      <p:sp>
        <p:nvSpPr>
          <p:cNvPr id="4" name="Title 3">
            <a:extLst>
              <a:ext uri="{FF2B5EF4-FFF2-40B4-BE49-F238E27FC236}">
                <a16:creationId xmlns:a16="http://schemas.microsoft.com/office/drawing/2014/main" id="{EF4F31A2-B097-23F7-5FAC-ECE4B9A027AC}"/>
              </a:ext>
            </a:extLst>
          </p:cNvPr>
          <p:cNvSpPr>
            <a:spLocks noGrp="1"/>
          </p:cNvSpPr>
          <p:nvPr>
            <p:ph type="title"/>
          </p:nvPr>
        </p:nvSpPr>
        <p:spPr/>
        <p:txBody>
          <a:bodyPr>
            <a:normAutofit fontScale="90000"/>
          </a:bodyPr>
          <a:lstStyle/>
          <a:p>
            <a:br>
              <a:rPr lang="en-US" dirty="0"/>
            </a:br>
            <a:r>
              <a:rPr lang="en-US" dirty="0"/>
              <a:t>Project Goals </a:t>
            </a:r>
            <a:br>
              <a:rPr lang="en-US" dirty="0"/>
            </a:br>
            <a:endParaRPr lang="en-US" dirty="0"/>
          </a:p>
        </p:txBody>
      </p:sp>
    </p:spTree>
    <p:extLst>
      <p:ext uri="{BB962C8B-B14F-4D97-AF65-F5344CB8AC3E}">
        <p14:creationId xmlns:p14="http://schemas.microsoft.com/office/powerpoint/2010/main" val="4181461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7539" y="2547302"/>
            <a:ext cx="9929446" cy="577143"/>
          </a:xfrm>
        </p:spPr>
        <p:txBody>
          <a:bodyPr/>
          <a:lstStyle/>
          <a:p>
            <a:r>
              <a:rPr lang="en-US" dirty="0"/>
              <a:t>Athens Specialty Care Clinic</a:t>
            </a:r>
          </a:p>
        </p:txBody>
      </p:sp>
      <p:sp>
        <p:nvSpPr>
          <p:cNvPr id="4" name="Text Placeholder 3"/>
          <p:cNvSpPr>
            <a:spLocks noGrp="1"/>
          </p:cNvSpPr>
          <p:nvPr>
            <p:ph type="body" sz="quarter" idx="12"/>
          </p:nvPr>
        </p:nvSpPr>
        <p:spPr>
          <a:xfrm>
            <a:off x="237539" y="5396580"/>
            <a:ext cx="11592511" cy="764190"/>
          </a:xfrm>
        </p:spPr>
        <p:txBody>
          <a:bodyPr/>
          <a:lstStyle/>
          <a:p>
            <a:r>
              <a:rPr lang="en-US" sz="2400" dirty="0">
                <a:latin typeface="Segoe UI" panose="020B0502040204020203" pitchFamily="34" charset="0"/>
                <a:cs typeface="Segoe UI" panose="020B0502040204020203" pitchFamily="34" charset="0"/>
              </a:rPr>
              <a:t>GPACC/</a:t>
            </a:r>
            <a:r>
              <a:rPr lang="en-US" sz="2400" dirty="0">
                <a:effectLst/>
                <a:latin typeface="Segoe UI" panose="020B0502040204020203" pitchFamily="34" charset="0"/>
                <a:ea typeface="Calibri" panose="020F0502020204030204" pitchFamily="34" charset="0"/>
                <a:cs typeface="Segoe UI" panose="020B0502040204020203" pitchFamily="34" charset="0"/>
              </a:rPr>
              <a:t>Jacque Hancock/ March 2</a:t>
            </a:r>
            <a:r>
              <a:rPr lang="en-US" sz="2400" dirty="0">
                <a:latin typeface="Segoe UI" panose="020B0502040204020203" pitchFamily="34" charset="0"/>
                <a:cs typeface="Segoe UI" panose="020B0502040204020203" pitchFamily="34" charset="0"/>
              </a:rPr>
              <a:t>9, 2023</a:t>
            </a:r>
          </a:p>
        </p:txBody>
      </p:sp>
      <p:sp>
        <p:nvSpPr>
          <p:cNvPr id="2" name="Text Placeholder 4">
            <a:extLst>
              <a:ext uri="{FF2B5EF4-FFF2-40B4-BE49-F238E27FC236}">
                <a16:creationId xmlns:a16="http://schemas.microsoft.com/office/drawing/2014/main" id="{E0FF3F3D-A960-014C-A8FC-D4B4D086B487}"/>
              </a:ext>
            </a:extLst>
          </p:cNvPr>
          <p:cNvSpPr>
            <a:spLocks noGrp="1"/>
          </p:cNvSpPr>
          <p:nvPr>
            <p:ph type="body" sz="quarter" idx="13"/>
          </p:nvPr>
        </p:nvSpPr>
        <p:spPr>
          <a:xfrm>
            <a:off x="3854369" y="3429000"/>
            <a:ext cx="5613721" cy="406400"/>
          </a:xfrm>
        </p:spPr>
        <p:txBody>
          <a:bodyPr/>
          <a:lstStyle/>
          <a:p>
            <a:r>
              <a:rPr lang="en-US" sz="2400" b="1" dirty="0"/>
              <a:t>No Scripts Filled (NSF) Follow up Process</a:t>
            </a:r>
          </a:p>
        </p:txBody>
      </p:sp>
    </p:spTree>
    <p:extLst>
      <p:ext uri="{BB962C8B-B14F-4D97-AF65-F5344CB8AC3E}">
        <p14:creationId xmlns:p14="http://schemas.microsoft.com/office/powerpoint/2010/main" val="320725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Segoe UI" panose="020B0502040204020203" pitchFamily="34" charset="0"/>
                <a:cs typeface="Segoe UI" panose="020B0502040204020203" pitchFamily="34" charset="0"/>
              </a:rPr>
              <a:t>The NSF Follow Up Process</a:t>
            </a:r>
          </a:p>
        </p:txBody>
      </p:sp>
      <p:sp>
        <p:nvSpPr>
          <p:cNvPr id="3" name="Subtitle 2"/>
          <p:cNvSpPr>
            <a:spLocks noGrp="1"/>
          </p:cNvSpPr>
          <p:nvPr>
            <p:ph type="subTitle" idx="1"/>
          </p:nvPr>
        </p:nvSpPr>
        <p:spPr/>
        <p:txBody>
          <a:bodyPr>
            <a:normAutofit/>
          </a:bodyPr>
          <a:lstStyle/>
          <a:p>
            <a:r>
              <a:rPr lang="en-US" sz="2400" dirty="0">
                <a:latin typeface="Segoe UI" panose="020B0502040204020203" pitchFamily="34" charset="0"/>
                <a:cs typeface="Segoe UI" panose="020B0502040204020203" pitchFamily="34" charset="0"/>
              </a:rPr>
              <a:t>A perspective for ADAP Coordinators </a:t>
            </a:r>
          </a:p>
        </p:txBody>
      </p:sp>
    </p:spTree>
    <p:extLst>
      <p:ext uri="{BB962C8B-B14F-4D97-AF65-F5344CB8AC3E}">
        <p14:creationId xmlns:p14="http://schemas.microsoft.com/office/powerpoint/2010/main" val="4148026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latin typeface="Segoe UI" panose="020B0502040204020203" pitchFamily="34" charset="0"/>
                <a:cs typeface="Segoe UI" panose="020B0502040204020203" pitchFamily="34" charset="0"/>
              </a:rPr>
              <a:t>Discuss the process for follow up</a:t>
            </a:r>
          </a:p>
          <a:p>
            <a:r>
              <a:rPr lang="en-US" sz="2800" dirty="0">
                <a:latin typeface="Segoe UI" panose="020B0502040204020203" pitchFamily="34" charset="0"/>
                <a:cs typeface="Segoe UI" panose="020B0502040204020203" pitchFamily="34" charset="0"/>
              </a:rPr>
              <a:t>Review time management tips</a:t>
            </a:r>
          </a:p>
          <a:p>
            <a:r>
              <a:rPr lang="en-US" sz="2800" dirty="0">
                <a:latin typeface="Segoe UI" panose="020B0502040204020203" pitchFamily="34" charset="0"/>
                <a:cs typeface="Segoe UI" panose="020B0502040204020203" pitchFamily="34" charset="0"/>
              </a:rPr>
              <a:t>Explore tools used</a:t>
            </a:r>
          </a:p>
          <a:p>
            <a:endParaRPr lang="en-US" dirty="0"/>
          </a:p>
          <a:p>
            <a:endParaRPr lang="en-US" dirty="0"/>
          </a:p>
        </p:txBody>
      </p:sp>
      <p:sp>
        <p:nvSpPr>
          <p:cNvPr id="3" name="Title 2"/>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What Will We Achieve Today?</a:t>
            </a:r>
          </a:p>
        </p:txBody>
      </p:sp>
    </p:spTree>
    <p:extLst>
      <p:ext uri="{BB962C8B-B14F-4D97-AF65-F5344CB8AC3E}">
        <p14:creationId xmlns:p14="http://schemas.microsoft.com/office/powerpoint/2010/main" val="626599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How can we use the NSF tool effectively? </a:t>
            </a:r>
          </a:p>
        </p:txBody>
      </p:sp>
    </p:spTree>
    <p:extLst>
      <p:ext uri="{BB962C8B-B14F-4D97-AF65-F5344CB8AC3E}">
        <p14:creationId xmlns:p14="http://schemas.microsoft.com/office/powerpoint/2010/main" val="191208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88F9-580C-40A5-9A27-6720F830D84A}"/>
              </a:ext>
            </a:extLst>
          </p:cNvPr>
          <p:cNvSpPr>
            <a:spLocks noGrp="1"/>
          </p:cNvSpPr>
          <p:nvPr>
            <p:ph type="title"/>
          </p:nvPr>
        </p:nvSpPr>
        <p:spPr>
          <a:xfrm>
            <a:off x="613996" y="298679"/>
            <a:ext cx="10964008" cy="1028960"/>
          </a:xfrm>
        </p:spPr>
        <p:txBody>
          <a:bodyPr>
            <a:normAutofit fontScale="90000"/>
          </a:bodyPr>
          <a:lstStyle/>
          <a:p>
            <a:pPr marL="457200" marR="0" lvl="1" algn="l" defTabSz="914400" rtl="0" eaLnBrk="1" fontAlgn="auto" latinLnBrk="0" hangingPunct="1">
              <a:lnSpc>
                <a:spcPct val="90000"/>
              </a:lnSpc>
              <a:spcBef>
                <a:spcPts val="500"/>
              </a:spcBef>
              <a:spcAft>
                <a:spcPts val="0"/>
              </a:spcAft>
              <a:buClrTx/>
              <a:buSzTx/>
              <a:tabLst/>
              <a:defRPr/>
            </a:pPr>
            <a:br>
              <a:rPr lang="en-US" sz="4000" b="1" dirty="0">
                <a:latin typeface="Segoe UI" panose="020B0502040204020203" pitchFamily="34" charset="0"/>
                <a:cs typeface="Segoe UI" panose="020B0502040204020203" pitchFamily="34" charset="0"/>
              </a:rPr>
            </a:br>
            <a:r>
              <a:rPr lang="en-US" sz="4000" dirty="0">
                <a:latin typeface="Segoe UI" panose="020B0502040204020203" pitchFamily="34" charset="0"/>
                <a:cs typeface="Segoe UI" panose="020B0502040204020203" pitchFamily="34" charset="0"/>
              </a:rPr>
              <a:t>Agenda</a:t>
            </a:r>
            <a:b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br>
              <a:rPr lang="en-US" dirty="0">
                <a:latin typeface="Arial" panose="020B0604020202020204" pitchFamily="34" charset="0"/>
                <a:cs typeface="Arial" panose="020B0604020202020204" pitchFamily="34" charset="0"/>
              </a:rPr>
            </a:br>
            <a:endParaRPr lang="en-US" b="1" dirty="0"/>
          </a:p>
        </p:txBody>
      </p:sp>
      <p:sp>
        <p:nvSpPr>
          <p:cNvPr id="3" name="Content Placeholder 2">
            <a:extLst>
              <a:ext uri="{FF2B5EF4-FFF2-40B4-BE49-F238E27FC236}">
                <a16:creationId xmlns:a16="http://schemas.microsoft.com/office/drawing/2014/main" id="{F3738820-1706-4373-8DD3-9B4A46A84F2F}"/>
              </a:ext>
            </a:extLst>
          </p:cNvPr>
          <p:cNvSpPr>
            <a:spLocks noGrp="1"/>
          </p:cNvSpPr>
          <p:nvPr>
            <p:ph sz="quarter" idx="10"/>
          </p:nvPr>
        </p:nvSpPr>
        <p:spPr>
          <a:xfrm>
            <a:off x="1046922" y="1327639"/>
            <a:ext cx="10293626" cy="5385677"/>
          </a:xfrm>
        </p:spPr>
        <p:txBody>
          <a:bodyPr/>
          <a:lstStyle/>
          <a:p>
            <a:pPr marL="342900" indent="-342900">
              <a:buFont typeface="Arial" panose="020B0604020202020204" pitchFamily="34" charset="0"/>
              <a:buChar char="•"/>
            </a:pPr>
            <a:endParaRPr lang="en-US" sz="2700" dirty="0"/>
          </a:p>
          <a:p>
            <a:pPr marL="173113" indent="-173113" defTabSz="923270" fontAlgn="base">
              <a:lnSpc>
                <a:spcPct val="100000"/>
              </a:lnSpc>
              <a:spcBef>
                <a:spcPct val="0"/>
              </a:spcBef>
              <a:spcAft>
                <a:spcPct val="0"/>
              </a:spcAft>
              <a:buFont typeface="Arial" panose="020B0604020202020204" pitchFamily="34" charset="0"/>
              <a:buChar char="•"/>
              <a:defRPr/>
            </a:pPr>
            <a:r>
              <a:rPr lang="en-US" sz="2700" dirty="0"/>
              <a:t>FY2023-24 Federal Funds Received</a:t>
            </a:r>
          </a:p>
          <a:p>
            <a:pPr marL="858913" lvl="1" indent="-173113" defTabSz="923270" fontAlgn="base">
              <a:lnSpc>
                <a:spcPct val="100000"/>
              </a:lnSpc>
              <a:spcBef>
                <a:spcPct val="0"/>
              </a:spcBef>
              <a:spcAft>
                <a:spcPct val="0"/>
              </a:spcAft>
              <a:defRPr/>
            </a:pPr>
            <a:r>
              <a:rPr lang="en-US" dirty="0">
                <a:latin typeface="Segoe UI" panose="020B0502040204020203" pitchFamily="34" charset="0"/>
                <a:cs typeface="Segoe UI" panose="020B0502040204020203" pitchFamily="34" charset="0"/>
              </a:rPr>
              <a:t>Ryan White Part B /ADAP</a:t>
            </a:r>
          </a:p>
          <a:p>
            <a:pPr marL="858913" lvl="1" indent="-173113" defTabSz="923270" fontAlgn="base">
              <a:lnSpc>
                <a:spcPct val="100000"/>
              </a:lnSpc>
              <a:spcBef>
                <a:spcPct val="0"/>
              </a:spcBef>
              <a:spcAft>
                <a:spcPct val="0"/>
              </a:spcAft>
              <a:defRPr/>
            </a:pPr>
            <a:r>
              <a:rPr lang="en-US" dirty="0">
                <a:latin typeface="Segoe UI" panose="020B0502040204020203" pitchFamily="34" charset="0"/>
                <a:cs typeface="Segoe UI" panose="020B0502040204020203" pitchFamily="34" charset="0"/>
              </a:rPr>
              <a:t>ADAP Emergency Relief </a:t>
            </a:r>
          </a:p>
          <a:p>
            <a:pPr marL="173113" lvl="0" indent="-173113" defTabSz="923270" fontAlgn="base">
              <a:lnSpc>
                <a:spcPct val="100000"/>
              </a:lnSpc>
              <a:spcBef>
                <a:spcPct val="0"/>
              </a:spcBef>
              <a:spcAft>
                <a:spcPct val="0"/>
              </a:spcAft>
              <a:buFont typeface="Arial" panose="020B0604020202020204" pitchFamily="34" charset="0"/>
              <a:buChar char="•"/>
              <a:defRPr/>
            </a:pPr>
            <a:endParaRPr lang="en-US" dirty="0">
              <a:solidFill>
                <a:prstClr val="black"/>
              </a:solidFill>
            </a:endParaRPr>
          </a:p>
          <a:p>
            <a:pPr marL="173113" indent="-173113" defTabSz="923270" fontAlgn="base">
              <a:lnSpc>
                <a:spcPct val="100000"/>
              </a:lnSpc>
              <a:spcBef>
                <a:spcPct val="0"/>
              </a:spcBef>
              <a:spcAft>
                <a:spcPct val="0"/>
              </a:spcAft>
              <a:buFont typeface="Arial" panose="020B0604020202020204" pitchFamily="34" charset="0"/>
              <a:buChar char="•"/>
              <a:defRPr/>
            </a:pPr>
            <a:r>
              <a:rPr lang="en-US" sz="2700" dirty="0"/>
              <a:t>ADAP/HICP Updates</a:t>
            </a:r>
          </a:p>
          <a:p>
            <a:pPr marL="858913" lvl="1" indent="-173113" defTabSz="923270" fontAlgn="base">
              <a:lnSpc>
                <a:spcPct val="100000"/>
              </a:lnSpc>
              <a:spcBef>
                <a:spcPct val="0"/>
              </a:spcBef>
              <a:spcAft>
                <a:spcPct val="0"/>
              </a:spcAft>
              <a:defRPr/>
            </a:pPr>
            <a:r>
              <a:rPr lang="en-US" dirty="0">
                <a:solidFill>
                  <a:schemeClr val="tx1"/>
                </a:solidFill>
                <a:latin typeface="Segoe UI" panose="020B0502040204020203" pitchFamily="34" charset="0"/>
                <a:cs typeface="Segoe UI" panose="020B0502040204020203" pitchFamily="34" charset="0"/>
              </a:rPr>
              <a:t>ADAP/HICP Client Distribution base on Residence CY2022</a:t>
            </a:r>
          </a:p>
          <a:p>
            <a:pPr marL="173113" indent="-173113" defTabSz="923270" fontAlgn="base">
              <a:lnSpc>
                <a:spcPct val="100000"/>
              </a:lnSpc>
              <a:spcBef>
                <a:spcPct val="0"/>
              </a:spcBef>
              <a:spcAft>
                <a:spcPct val="0"/>
              </a:spcAft>
              <a:buFont typeface="Arial" panose="020B0604020202020204" pitchFamily="34" charset="0"/>
              <a:buChar char="•"/>
              <a:defRPr/>
            </a:pPr>
            <a:endParaRPr lang="en-US" sz="2800" dirty="0">
              <a:solidFill>
                <a:schemeClr val="tx1"/>
              </a:solidFill>
            </a:endParaRPr>
          </a:p>
          <a:p>
            <a:pPr marL="173113" indent="-173113" defTabSz="923270" fontAlgn="base">
              <a:lnSpc>
                <a:spcPct val="100000"/>
              </a:lnSpc>
              <a:spcBef>
                <a:spcPct val="0"/>
              </a:spcBef>
              <a:spcAft>
                <a:spcPct val="0"/>
              </a:spcAft>
              <a:buFont typeface="Arial" panose="020B0604020202020204" pitchFamily="34" charset="0"/>
              <a:buChar char="•"/>
              <a:defRPr/>
            </a:pPr>
            <a:r>
              <a:rPr lang="en-US" sz="2800" dirty="0">
                <a:solidFill>
                  <a:schemeClr val="tx1"/>
                </a:solidFill>
              </a:rPr>
              <a:t>ADAP No Scripts Filled List (NSF) Project</a:t>
            </a:r>
          </a:p>
          <a:p>
            <a:pPr marL="173113" indent="-173113" defTabSz="923270" fontAlgn="base">
              <a:lnSpc>
                <a:spcPct val="100000"/>
              </a:lnSpc>
              <a:spcBef>
                <a:spcPct val="0"/>
              </a:spcBef>
              <a:spcAft>
                <a:spcPct val="0"/>
              </a:spcAft>
              <a:buFont typeface="Arial" panose="020B0604020202020204" pitchFamily="34" charset="0"/>
              <a:buChar char="•"/>
              <a:defRPr/>
            </a:pPr>
            <a:endParaRPr lang="en-US" sz="2800" dirty="0">
              <a:solidFill>
                <a:schemeClr val="tx1"/>
              </a:solidFill>
            </a:endParaRPr>
          </a:p>
          <a:p>
            <a:pPr marL="173113" indent="-173113" defTabSz="923270" fontAlgn="base">
              <a:lnSpc>
                <a:spcPct val="100000"/>
              </a:lnSpc>
              <a:spcBef>
                <a:spcPct val="0"/>
              </a:spcBef>
              <a:spcAft>
                <a:spcPct val="0"/>
              </a:spcAft>
              <a:buFont typeface="Arial" panose="020B0604020202020204" pitchFamily="34" charset="0"/>
              <a:buChar char="•"/>
              <a:defRPr/>
            </a:pPr>
            <a:r>
              <a:rPr lang="en-US" sz="2800" dirty="0"/>
              <a:t>Athens Specialty Care Clinic- The NSF Follow Up Process</a:t>
            </a:r>
            <a:endParaRPr lang="en-US" sz="2800" dirty="0">
              <a:solidFill>
                <a:schemeClr val="tx1"/>
              </a:solidFill>
            </a:endParaRPr>
          </a:p>
          <a:p>
            <a:pPr marL="173113" indent="-173113" defTabSz="923270" fontAlgn="base">
              <a:lnSpc>
                <a:spcPct val="100000"/>
              </a:lnSpc>
              <a:spcBef>
                <a:spcPct val="0"/>
              </a:spcBef>
              <a:spcAft>
                <a:spcPct val="0"/>
              </a:spcAft>
              <a:buFont typeface="Arial" panose="020B0604020202020204" pitchFamily="34" charset="0"/>
              <a:buChar char="•"/>
              <a:defRPr/>
            </a:pPr>
            <a:endParaRPr lang="en-US" sz="2800" dirty="0">
              <a:solidFill>
                <a:schemeClr val="tx1"/>
              </a:solidFill>
            </a:endParaRPr>
          </a:p>
          <a:p>
            <a:pPr defTabSz="923270" fontAlgn="base">
              <a:lnSpc>
                <a:spcPct val="100000"/>
              </a:lnSpc>
              <a:spcBef>
                <a:spcPct val="0"/>
              </a:spcBef>
              <a:spcAft>
                <a:spcPct val="0"/>
              </a:spcAft>
              <a:defRPr/>
            </a:pPr>
            <a:br>
              <a:rPr lang="en-US" sz="2800" dirty="0">
                <a:solidFill>
                  <a:schemeClr val="tx1"/>
                </a:solidFill>
              </a:rPr>
            </a:br>
            <a:endParaRPr lang="en-US" sz="2700" dirty="0"/>
          </a:p>
          <a:p>
            <a:pPr marL="173113" lvl="0" indent="-173113" defTabSz="923270" fontAlgn="base">
              <a:lnSpc>
                <a:spcPct val="100000"/>
              </a:lnSpc>
              <a:spcBef>
                <a:spcPct val="0"/>
              </a:spcBef>
              <a:spcAft>
                <a:spcPct val="0"/>
              </a:spcAft>
              <a:buFont typeface="Arial" panose="020B0604020202020204" pitchFamily="34" charset="0"/>
              <a:buChar char="•"/>
              <a:defRPr/>
            </a:pPr>
            <a:endParaRPr lang="en-US" sz="2700" dirty="0">
              <a:solidFill>
                <a:prstClr val="black"/>
              </a:solidFill>
            </a:endParaRPr>
          </a:p>
        </p:txBody>
      </p:sp>
    </p:spTree>
    <p:extLst>
      <p:ext uri="{BB962C8B-B14F-4D97-AF65-F5344CB8AC3E}">
        <p14:creationId xmlns:p14="http://schemas.microsoft.com/office/powerpoint/2010/main" val="2587598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vert="horz" lIns="91440" tIns="45720" rIns="91440" bIns="45720" rtlCol="0" anchor="t">
            <a:normAutofit/>
          </a:bodyPr>
          <a:lstStyle/>
          <a:p>
            <a:r>
              <a:rPr lang="en-US" sz="2800" dirty="0">
                <a:latin typeface="Segoe UI" panose="020B0502040204020203" pitchFamily="34" charset="0"/>
                <a:cs typeface="Segoe UI" panose="020B0502040204020203" pitchFamily="34" charset="0"/>
              </a:rPr>
              <a:t>The NSF list is used effectively by identifying potential barriers to patient's care and patient’s adherence to ARV medication(s)</a:t>
            </a:r>
          </a:p>
          <a:p>
            <a:endParaRPr lang="en-US" sz="28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861994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3BF52B-0457-40BF-BD16-7830CF8BF11D}"/>
              </a:ext>
            </a:extLst>
          </p:cNvPr>
          <p:cNvSpPr>
            <a:spLocks noGrp="1"/>
          </p:cNvSpPr>
          <p:nvPr>
            <p:ph idx="1"/>
          </p:nvPr>
        </p:nvSpPr>
        <p:spPr>
          <a:xfrm>
            <a:off x="1157111" y="2458297"/>
            <a:ext cx="9877777" cy="3450696"/>
          </a:xfrm>
        </p:spPr>
        <p:txBody>
          <a:bodyPr/>
          <a:lstStyle/>
          <a:p>
            <a:pPr algn="l" fontAlgn="base"/>
            <a:r>
              <a:rPr lang="en-US" sz="2800" dirty="0">
                <a:latin typeface="inherit"/>
              </a:rPr>
              <a:t>The NSF list is received via email from the State Office</a:t>
            </a:r>
          </a:p>
          <a:p>
            <a:pPr marL="0" indent="0" fontAlgn="base">
              <a:buNone/>
            </a:pPr>
            <a:endParaRPr lang="en-US" sz="2800" dirty="0">
              <a:latin typeface="inherit"/>
            </a:endParaRPr>
          </a:p>
          <a:p>
            <a:pPr algn="l" fontAlgn="base"/>
            <a:r>
              <a:rPr lang="en-US" sz="2800" dirty="0">
                <a:latin typeface="inherit"/>
              </a:rPr>
              <a:t>Blocks time monthly for NSF follow up</a:t>
            </a:r>
            <a:endParaRPr lang="en-US" sz="2800" dirty="0">
              <a:latin typeface="Calibri" panose="020F0502020204030204" pitchFamily="34" charset="0"/>
            </a:endParaRPr>
          </a:p>
          <a:p>
            <a:endParaRPr lang="en-US" sz="2800" dirty="0">
              <a:latin typeface="inherit"/>
            </a:endParaRPr>
          </a:p>
          <a:p>
            <a:pPr fontAlgn="base"/>
            <a:r>
              <a:rPr lang="en-US" sz="2800" dirty="0">
                <a:latin typeface="inherit"/>
              </a:rPr>
              <a:t>Send Eligibility Expiration notices early (6-8 weeks) and the Eligibility Expiration list is also used to identify patient's that maybe falling out of care</a:t>
            </a:r>
            <a:endParaRPr lang="en-US" sz="2800" dirty="0">
              <a:latin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E33B8C6F-5468-4D97-97AC-E8B5EEA3BEE5}"/>
              </a:ext>
            </a:extLst>
          </p:cNvPr>
          <p:cNvSpPr>
            <a:spLocks noGrp="1"/>
          </p:cNvSpPr>
          <p:nvPr>
            <p:ph type="title"/>
          </p:nvPr>
        </p:nvSpPr>
        <p:spPr/>
        <p:txBody>
          <a:bodyPr/>
          <a:lstStyle/>
          <a:p>
            <a:r>
              <a:rPr lang="en-US" dirty="0"/>
              <a:t>Setting up for Success</a:t>
            </a:r>
          </a:p>
        </p:txBody>
      </p:sp>
    </p:spTree>
    <p:extLst>
      <p:ext uri="{BB962C8B-B14F-4D97-AF65-F5344CB8AC3E}">
        <p14:creationId xmlns:p14="http://schemas.microsoft.com/office/powerpoint/2010/main" val="788837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Follow Up Process</a:t>
            </a:r>
          </a:p>
        </p:txBody>
      </p:sp>
    </p:spTree>
    <p:extLst>
      <p:ext uri="{BB962C8B-B14F-4D97-AF65-F5344CB8AC3E}">
        <p14:creationId xmlns:p14="http://schemas.microsoft.com/office/powerpoint/2010/main" val="1680939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vert="horz" lIns="91440" tIns="45720" rIns="91440" bIns="45720" rtlCol="0" anchor="t">
            <a:normAutofit/>
          </a:bodyPr>
          <a:lstStyle/>
          <a:p>
            <a:pPr>
              <a:buFont typeface="Wingdings" pitchFamily="18" charset="2"/>
              <a:buChar char="v"/>
            </a:pPr>
            <a:r>
              <a:rPr lang="en-US" sz="2800" dirty="0">
                <a:latin typeface="Segoe UI" panose="020B0502040204020203" pitchFamily="34" charset="0"/>
                <a:cs typeface="Segoe UI" panose="020B0502040204020203" pitchFamily="34" charset="0"/>
              </a:rPr>
              <a:t>Identify the patients by their ADAP member number and the patient's birthday</a:t>
            </a:r>
          </a:p>
        </p:txBody>
      </p:sp>
      <p:sp>
        <p:nvSpPr>
          <p:cNvPr id="5" name="Title 4"/>
          <p:cNvSpPr>
            <a:spLocks noGrp="1"/>
          </p:cNvSpPr>
          <p:nvPr>
            <p:ph type="title"/>
          </p:nvPr>
        </p:nvSpPr>
        <p:spPr>
          <a:xfrm>
            <a:off x="609600" y="731837"/>
            <a:ext cx="10972800" cy="1252728"/>
          </a:xfrm>
        </p:spPr>
        <p:txBody>
          <a:bodyPr>
            <a:normAutofit fontScale="90000"/>
          </a:bodyPr>
          <a:lstStyle/>
          <a:p>
            <a:r>
              <a:rPr lang="en-US" sz="4900" dirty="0">
                <a:latin typeface="Segoe UI" panose="020B0502040204020203" pitchFamily="34" charset="0"/>
                <a:cs typeface="Segoe UI" panose="020B0502040204020203" pitchFamily="34" charset="0"/>
              </a:rPr>
              <a:t>Identify patients</a:t>
            </a:r>
            <a:br>
              <a:rPr lang="en-US" dirty="0"/>
            </a:br>
            <a:endParaRPr lang="en-US" dirty="0"/>
          </a:p>
        </p:txBody>
      </p:sp>
    </p:spTree>
    <p:extLst>
      <p:ext uri="{BB962C8B-B14F-4D97-AF65-F5344CB8AC3E}">
        <p14:creationId xmlns:p14="http://schemas.microsoft.com/office/powerpoint/2010/main" val="1923643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vert="horz" lIns="91440" tIns="45720" rIns="91440" bIns="45720" rtlCol="0" anchor="t">
            <a:normAutofit/>
          </a:bodyPr>
          <a:lstStyle/>
          <a:p>
            <a:r>
              <a:rPr lang="en-US" sz="2800" dirty="0">
                <a:latin typeface="Segoe UI" panose="020B0502040204020203" pitchFamily="34" charset="0"/>
                <a:cs typeface="Segoe UI" panose="020B0502040204020203" pitchFamily="34" charset="0"/>
              </a:rPr>
              <a:t>Review last appointment, next appointment, last labs, no-show, and no next appointment(s)</a:t>
            </a:r>
          </a:p>
          <a:p>
            <a:pPr marL="0" indent="0">
              <a:buNone/>
            </a:pPr>
            <a:endParaRPr lang="en-US" dirty="0"/>
          </a:p>
        </p:txBody>
      </p:sp>
      <p:sp>
        <p:nvSpPr>
          <p:cNvPr id="5" name="Title 4"/>
          <p:cNvSpPr>
            <a:spLocks noGrp="1"/>
          </p:cNvSpPr>
          <p:nvPr>
            <p:ph type="title"/>
          </p:nvPr>
        </p:nvSpPr>
        <p:spPr>
          <a:xfrm>
            <a:off x="609600" y="566928"/>
            <a:ext cx="10972800" cy="1252728"/>
          </a:xfrm>
        </p:spPr>
        <p:txBody>
          <a:bodyPr>
            <a:normAutofit fontScale="90000"/>
          </a:bodyPr>
          <a:lstStyle/>
          <a:p>
            <a:r>
              <a:rPr lang="en-US" sz="4900" dirty="0"/>
              <a:t>Access patient's chart</a:t>
            </a:r>
            <a:br>
              <a:rPr lang="en-US" dirty="0"/>
            </a:br>
            <a:endParaRPr lang="en-US" dirty="0"/>
          </a:p>
        </p:txBody>
      </p:sp>
    </p:spTree>
    <p:extLst>
      <p:ext uri="{BB962C8B-B14F-4D97-AF65-F5344CB8AC3E}">
        <p14:creationId xmlns:p14="http://schemas.microsoft.com/office/powerpoint/2010/main" val="939018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57111" y="2412577"/>
            <a:ext cx="9877777" cy="3450696"/>
          </a:xfrm>
        </p:spPr>
        <p:txBody>
          <a:bodyPr vert="horz" lIns="91440" tIns="45720" rIns="91440" bIns="45720" rtlCol="0" anchor="t">
            <a:normAutofit/>
          </a:bodyPr>
          <a:lstStyle/>
          <a:p>
            <a:r>
              <a:rPr lang="en-US" sz="2800" dirty="0"/>
              <a:t>Last refill</a:t>
            </a:r>
          </a:p>
          <a:p>
            <a:r>
              <a:rPr lang="en-US" sz="2800" dirty="0"/>
              <a:t>Current contact info</a:t>
            </a:r>
          </a:p>
          <a:p>
            <a:r>
              <a:rPr lang="en-US" sz="2800" dirty="0"/>
              <a:t>Number of maximum attempts made by the pharmacy to contact the patient</a:t>
            </a:r>
          </a:p>
          <a:p>
            <a:r>
              <a:rPr lang="en-US" sz="2800" dirty="0"/>
              <a:t>Attempts or contact made by the patient to receive a refill</a:t>
            </a:r>
          </a:p>
          <a:p>
            <a:r>
              <a:rPr lang="en-US" sz="2800" dirty="0"/>
              <a:t>Pharmacy closes case after maximum attempts (3 – 5 attempts) are made without contact</a:t>
            </a:r>
          </a:p>
          <a:p>
            <a:pPr marL="0" indent="0">
              <a:buNone/>
            </a:pPr>
            <a:endParaRPr lang="en-US" dirty="0"/>
          </a:p>
        </p:txBody>
      </p:sp>
      <p:sp>
        <p:nvSpPr>
          <p:cNvPr id="5" name="Title 4"/>
          <p:cNvSpPr>
            <a:spLocks noGrp="1"/>
          </p:cNvSpPr>
          <p:nvPr>
            <p:ph type="title"/>
          </p:nvPr>
        </p:nvSpPr>
        <p:spPr>
          <a:xfrm>
            <a:off x="609600" y="635508"/>
            <a:ext cx="10972800" cy="1252728"/>
          </a:xfrm>
        </p:spPr>
        <p:txBody>
          <a:bodyPr>
            <a:normAutofit fontScale="90000"/>
          </a:bodyPr>
          <a:lstStyle/>
          <a:p>
            <a:r>
              <a:rPr lang="en-US" sz="4900" dirty="0">
                <a:latin typeface="Segoe UI" panose="020B0502040204020203" pitchFamily="34" charset="0"/>
                <a:cs typeface="Segoe UI" panose="020B0502040204020203" pitchFamily="34" charset="0"/>
              </a:rPr>
              <a:t>Pharmacy verification</a:t>
            </a:r>
            <a:br>
              <a:rPr lang="en-US" dirty="0"/>
            </a:br>
            <a:endParaRPr lang="en-US" dirty="0"/>
          </a:p>
        </p:txBody>
      </p:sp>
    </p:spTree>
    <p:extLst>
      <p:ext uri="{BB962C8B-B14F-4D97-AF65-F5344CB8AC3E}">
        <p14:creationId xmlns:p14="http://schemas.microsoft.com/office/powerpoint/2010/main" val="2385444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57111" y="2594610"/>
            <a:ext cx="9877777" cy="3714433"/>
          </a:xfrm>
        </p:spPr>
        <p:txBody>
          <a:bodyPr vert="horz" lIns="91440" tIns="45720" rIns="91440" bIns="45720" rtlCol="0" anchor="t">
            <a:normAutofit/>
          </a:bodyPr>
          <a:lstStyle/>
          <a:p>
            <a:r>
              <a:rPr lang="en-US" sz="2800" dirty="0">
                <a:latin typeface="Segoe UI" panose="020B0502040204020203" pitchFamily="34" charset="0"/>
                <a:cs typeface="Segoe UI" panose="020B0502040204020203" pitchFamily="34" charset="0"/>
              </a:rPr>
              <a:t>Inform the patient that they are on the NSF</a:t>
            </a:r>
          </a:p>
          <a:p>
            <a:r>
              <a:rPr lang="en-US" sz="2800" dirty="0">
                <a:latin typeface="Segoe UI" panose="020B0502040204020203" pitchFamily="34" charset="0"/>
                <a:cs typeface="Segoe UI" panose="020B0502040204020203" pitchFamily="34" charset="0"/>
              </a:rPr>
              <a:t>Explain to the patient why they are on the NSF list</a:t>
            </a:r>
          </a:p>
          <a:p>
            <a:r>
              <a:rPr lang="en-US" sz="2800" dirty="0">
                <a:latin typeface="Segoe UI" panose="020B0502040204020203" pitchFamily="34" charset="0"/>
                <a:cs typeface="Segoe UI" panose="020B0502040204020203" pitchFamily="34" charset="0"/>
              </a:rPr>
              <a:t>Briefly discuss with the patient any barriers that they may be facing</a:t>
            </a:r>
          </a:p>
          <a:p>
            <a:r>
              <a:rPr lang="en-US" sz="2800" dirty="0">
                <a:latin typeface="Segoe UI" panose="020B0502040204020203" pitchFamily="34" charset="0"/>
                <a:cs typeface="Segoe UI" panose="020B0502040204020203" pitchFamily="34" charset="0"/>
              </a:rPr>
              <a:t>Connect the patient with the front office to schedule all necessary appointments to engage or re-engage the patient to care</a:t>
            </a:r>
          </a:p>
          <a:p>
            <a:endParaRPr lang="en-US" sz="2800" dirty="0">
              <a:latin typeface="Segoe UI" panose="020B0502040204020203" pitchFamily="34" charset="0"/>
              <a:cs typeface="Segoe UI" panose="020B0502040204020203" pitchFamily="34" charset="0"/>
            </a:endParaRPr>
          </a:p>
          <a:p>
            <a:pPr marL="0" indent="0">
              <a:buNone/>
            </a:pPr>
            <a:endParaRPr lang="en-US" dirty="0"/>
          </a:p>
        </p:txBody>
      </p:sp>
      <p:sp>
        <p:nvSpPr>
          <p:cNvPr id="5" name="Title 4"/>
          <p:cNvSpPr>
            <a:spLocks noGrp="1"/>
          </p:cNvSpPr>
          <p:nvPr>
            <p:ph type="title"/>
          </p:nvPr>
        </p:nvSpPr>
        <p:spPr/>
        <p:txBody>
          <a:bodyPr>
            <a:normAutofit fontScale="90000"/>
          </a:bodyPr>
          <a:lstStyle/>
          <a:p>
            <a:r>
              <a:rPr lang="en-US" sz="4900" dirty="0">
                <a:latin typeface="Segoe UI" panose="020B0502040204020203" pitchFamily="34" charset="0"/>
                <a:cs typeface="Segoe UI" panose="020B0502040204020203" pitchFamily="34" charset="0"/>
              </a:rPr>
              <a:t>Contact Patient </a:t>
            </a:r>
            <a:br>
              <a:rPr lang="en-US" dirty="0"/>
            </a:br>
            <a:endParaRPr lang="en-US" dirty="0"/>
          </a:p>
        </p:txBody>
      </p:sp>
    </p:spTree>
    <p:extLst>
      <p:ext uri="{BB962C8B-B14F-4D97-AF65-F5344CB8AC3E}">
        <p14:creationId xmlns:p14="http://schemas.microsoft.com/office/powerpoint/2010/main" val="18061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vert="horz" lIns="91440" tIns="45720" rIns="91440" bIns="45720" rtlCol="0" anchor="t">
            <a:normAutofit/>
          </a:bodyPr>
          <a:lstStyle/>
          <a:p>
            <a:r>
              <a:rPr lang="en-US" sz="2800" dirty="0">
                <a:latin typeface="Segoe UI" panose="020B0502040204020203" pitchFamily="34" charset="0"/>
                <a:cs typeface="Segoe UI" panose="020B0502040204020203" pitchFamily="34" charset="0"/>
              </a:rPr>
              <a:t>After attempts of reaching out to a patient without contact or a response from the patient, an email is emailed to the medical providers, case managers, and linkage for review/follow-up</a:t>
            </a:r>
          </a:p>
          <a:p>
            <a:pPr marL="0" indent="0">
              <a:buNone/>
            </a:pPr>
            <a:endParaRPr lang="en-US" dirty="0"/>
          </a:p>
        </p:txBody>
      </p:sp>
      <p:sp>
        <p:nvSpPr>
          <p:cNvPr id="5" name="Title 4"/>
          <p:cNvSpPr>
            <a:spLocks noGrp="1"/>
          </p:cNvSpPr>
          <p:nvPr>
            <p:ph type="title"/>
          </p:nvPr>
        </p:nvSpPr>
        <p:spPr>
          <a:xfrm>
            <a:off x="609600" y="612648"/>
            <a:ext cx="10972800" cy="1252728"/>
          </a:xfrm>
        </p:spPr>
        <p:txBody>
          <a:bodyPr>
            <a:normAutofit fontScale="90000"/>
          </a:bodyPr>
          <a:lstStyle/>
          <a:p>
            <a:r>
              <a:rPr lang="en-US" sz="4900" dirty="0">
                <a:latin typeface="Segoe UI" panose="020B0502040204020203" pitchFamily="34" charset="0"/>
                <a:cs typeface="Segoe UI" panose="020B0502040204020203" pitchFamily="34" charset="0"/>
              </a:rPr>
              <a:t>Engage Interdisciplinary Team</a:t>
            </a:r>
            <a:br>
              <a:rPr lang="en-US" dirty="0"/>
            </a:br>
            <a:endParaRPr lang="en-US" dirty="0"/>
          </a:p>
        </p:txBody>
      </p:sp>
    </p:spTree>
    <p:extLst>
      <p:ext uri="{BB962C8B-B14F-4D97-AF65-F5344CB8AC3E}">
        <p14:creationId xmlns:p14="http://schemas.microsoft.com/office/powerpoint/2010/main" val="2653806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Overcoming Challenges</a:t>
            </a:r>
          </a:p>
        </p:txBody>
      </p:sp>
      <p:sp>
        <p:nvSpPr>
          <p:cNvPr id="3" name="Text Placeholder 2"/>
          <p:cNvSpPr>
            <a:spLocks noGrp="1"/>
          </p:cNvSpPr>
          <p:nvPr>
            <p:ph type="body" idx="1"/>
          </p:nvPr>
        </p:nvSpPr>
        <p:spPr>
          <a:xfrm>
            <a:off x="901685" y="2358232"/>
            <a:ext cx="5096256" cy="639762"/>
          </a:xfrm>
        </p:spPr>
        <p:txBody>
          <a:bodyPr/>
          <a:lstStyle/>
          <a:p>
            <a:r>
              <a:rPr lang="en-US" dirty="0">
                <a:latin typeface="Segoe UI" panose="020B0502040204020203" pitchFamily="34" charset="0"/>
                <a:cs typeface="Segoe UI" panose="020B0502040204020203" pitchFamily="34" charset="0"/>
              </a:rPr>
              <a:t>Interdisciplinary</a:t>
            </a:r>
            <a:r>
              <a:rPr lang="en-US" dirty="0"/>
              <a:t> Teamwork</a:t>
            </a:r>
          </a:p>
        </p:txBody>
      </p:sp>
      <p:sp>
        <p:nvSpPr>
          <p:cNvPr id="4" name="Content Placeholder 3"/>
          <p:cNvSpPr>
            <a:spLocks noGrp="1"/>
          </p:cNvSpPr>
          <p:nvPr>
            <p:ph sz="half" idx="2"/>
          </p:nvPr>
        </p:nvSpPr>
        <p:spPr>
          <a:xfrm>
            <a:off x="904534" y="2997994"/>
            <a:ext cx="5093407" cy="3428999"/>
          </a:xfrm>
        </p:spPr>
        <p:txBody>
          <a:bodyPr vert="horz" lIns="91440" tIns="45720" rIns="91440" bIns="45720" rtlCol="0" anchor="t">
            <a:noAutofit/>
          </a:bodyPr>
          <a:lstStyle/>
          <a:p>
            <a:r>
              <a:rPr lang="en-US" dirty="0">
                <a:solidFill>
                  <a:srgbClr val="242424"/>
                </a:solidFill>
                <a:latin typeface="Segoe UI" panose="020B0502040204020203" pitchFamily="34" charset="0"/>
                <a:cs typeface="Segoe UI" panose="020B0502040204020203" pitchFamily="34" charset="0"/>
              </a:rPr>
              <a:t>The case managers</a:t>
            </a:r>
            <a:r>
              <a:rPr lang="en-US" b="0" i="0" dirty="0">
                <a:solidFill>
                  <a:srgbClr val="242424"/>
                </a:solidFill>
                <a:effectLst/>
                <a:latin typeface="Segoe UI" panose="020B0502040204020203" pitchFamily="34" charset="0"/>
                <a:cs typeface="Segoe UI" panose="020B0502040204020203" pitchFamily="34" charset="0"/>
              </a:rPr>
              <a:t> </a:t>
            </a:r>
            <a:r>
              <a:rPr lang="en-US" dirty="0">
                <a:solidFill>
                  <a:srgbClr val="242424"/>
                </a:solidFill>
                <a:latin typeface="Segoe UI" panose="020B0502040204020203" pitchFamily="34" charset="0"/>
                <a:cs typeface="Segoe UI" panose="020B0502040204020203" pitchFamily="34" charset="0"/>
              </a:rPr>
              <a:t>are provided a list </a:t>
            </a:r>
            <a:r>
              <a:rPr lang="en-US" b="0" i="0" dirty="0">
                <a:solidFill>
                  <a:srgbClr val="242424"/>
                </a:solidFill>
                <a:effectLst/>
                <a:latin typeface="Segoe UI" panose="020B0502040204020203" pitchFamily="34" charset="0"/>
                <a:cs typeface="Segoe UI" panose="020B0502040204020203" pitchFamily="34" charset="0"/>
              </a:rPr>
              <a:t> of their clients who are on the NSF and </a:t>
            </a:r>
            <a:r>
              <a:rPr lang="en-US" dirty="0">
                <a:solidFill>
                  <a:srgbClr val="242424"/>
                </a:solidFill>
                <a:latin typeface="Segoe UI" panose="020B0502040204020203" pitchFamily="34" charset="0"/>
                <a:cs typeface="Segoe UI" panose="020B0502040204020203" pitchFamily="34" charset="0"/>
              </a:rPr>
              <a:t>consults</a:t>
            </a:r>
            <a:r>
              <a:rPr lang="en-US" b="0" i="0" dirty="0">
                <a:solidFill>
                  <a:srgbClr val="242424"/>
                </a:solidFill>
                <a:effectLst/>
                <a:latin typeface="Segoe UI" panose="020B0502040204020203" pitchFamily="34" charset="0"/>
                <a:cs typeface="Segoe UI" panose="020B0502040204020203" pitchFamily="34" charset="0"/>
              </a:rPr>
              <a:t> our linkage team if needed.</a:t>
            </a:r>
            <a:r>
              <a:rPr lang="en-US" dirty="0">
                <a:solidFill>
                  <a:srgbClr val="242424"/>
                </a:solidFill>
                <a:latin typeface="Segoe UI" panose="020B0502040204020203" pitchFamily="34" charset="0"/>
                <a:cs typeface="Segoe UI" panose="020B0502040204020203" pitchFamily="34" charset="0"/>
              </a:rPr>
              <a:t>  Also goes over</a:t>
            </a:r>
            <a:r>
              <a:rPr lang="en-US" b="0" i="0" dirty="0">
                <a:solidFill>
                  <a:srgbClr val="242424"/>
                </a:solidFill>
                <a:effectLst/>
                <a:latin typeface="Segoe UI" panose="020B0502040204020203" pitchFamily="34" charset="0"/>
                <a:cs typeface="Segoe UI" panose="020B0502040204020203" pitchFamily="34" charset="0"/>
              </a:rPr>
              <a:t> the NSF list at our monthly QM meeting so we can staff the client cases with the different interdisciplinary team members. Clinical staff notify linkage using a referral form whenever they deny a refill or provide only a 30-day refill due to lack of engagement in care.</a:t>
            </a:r>
            <a:endParaRPr lang="en-US" dirty="0">
              <a:latin typeface="Segoe UI" panose="020B0502040204020203" pitchFamily="34" charset="0"/>
              <a:cs typeface="Segoe UI" panose="020B0502040204020203" pitchFamily="34" charset="0"/>
            </a:endParaRPr>
          </a:p>
        </p:txBody>
      </p:sp>
      <p:sp>
        <p:nvSpPr>
          <p:cNvPr id="5" name="Text Placeholder 4"/>
          <p:cNvSpPr>
            <a:spLocks noGrp="1"/>
          </p:cNvSpPr>
          <p:nvPr>
            <p:ph type="body" sz="quarter" idx="3"/>
          </p:nvPr>
        </p:nvSpPr>
        <p:spPr>
          <a:xfrm>
            <a:off x="6096000" y="2358232"/>
            <a:ext cx="5096256" cy="639762"/>
          </a:xfrm>
        </p:spPr>
        <p:txBody>
          <a:bodyPr/>
          <a:lstStyle/>
          <a:p>
            <a:r>
              <a:rPr lang="en-US" dirty="0">
                <a:latin typeface="Segoe UI" panose="020B0502040204020203" pitchFamily="34" charset="0"/>
                <a:cs typeface="Segoe UI" panose="020B0502040204020203" pitchFamily="34" charset="0"/>
              </a:rPr>
              <a:t>Addressing Barriers</a:t>
            </a:r>
          </a:p>
        </p:txBody>
      </p:sp>
      <p:sp>
        <p:nvSpPr>
          <p:cNvPr id="6" name="Content Placeholder 5"/>
          <p:cNvSpPr>
            <a:spLocks noGrp="1"/>
          </p:cNvSpPr>
          <p:nvPr>
            <p:ph sz="quarter" idx="4"/>
          </p:nvPr>
        </p:nvSpPr>
        <p:spPr>
          <a:xfrm>
            <a:off x="6096000" y="2997994"/>
            <a:ext cx="5096256" cy="3211829"/>
          </a:xfrm>
        </p:spPr>
        <p:txBody>
          <a:bodyPr>
            <a:noAutofit/>
          </a:bodyPr>
          <a:lstStyle/>
          <a:p>
            <a:r>
              <a:rPr lang="en-US" b="0" i="0" dirty="0">
                <a:solidFill>
                  <a:srgbClr val="242424"/>
                </a:solidFill>
                <a:effectLst/>
                <a:latin typeface="Segoe UI" panose="020B0502040204020203" pitchFamily="34" charset="0"/>
                <a:cs typeface="Segoe UI" panose="020B0502040204020203" pitchFamily="34" charset="0"/>
              </a:rPr>
              <a:t>Conversations with patients are how we identify barriers. A lot of patients respond, "I forgot" or "I was about to refill". We also make sure pharmacy has up to date phone number to contact the patient. If there are concerns the patient is falling out of care case managers and linkage team work to reengage patient and through that process discuss and plan for overcoming barriers. </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19161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4D992B-2308-468D-92D2-E64F01F77DFE}"/>
              </a:ext>
            </a:extLst>
          </p:cNvPr>
          <p:cNvSpPr>
            <a:spLocks noGrp="1"/>
          </p:cNvSpPr>
          <p:nvPr>
            <p:ph idx="1"/>
          </p:nvPr>
        </p:nvSpPr>
        <p:spPr/>
        <p:txBody>
          <a:bodyPr/>
          <a:lstStyle/>
          <a:p>
            <a:r>
              <a:rPr lang="en-US" sz="2800" dirty="0">
                <a:latin typeface="Segoe UI" panose="020B0502040204020203" pitchFamily="34" charset="0"/>
                <a:cs typeface="Segoe UI" panose="020B0502040204020203" pitchFamily="34" charset="0"/>
              </a:rPr>
              <a:t>Patients will be re-engaged in care and services</a:t>
            </a:r>
          </a:p>
          <a:p>
            <a:endParaRPr lang="en-US" sz="2800" dirty="0">
              <a:latin typeface="Segoe UI" panose="020B0502040204020203" pitchFamily="34" charset="0"/>
              <a:cs typeface="Segoe UI" panose="020B0502040204020203" pitchFamily="34" charset="0"/>
            </a:endParaRPr>
          </a:p>
          <a:p>
            <a:pPr marL="0" indent="0">
              <a:buNone/>
            </a:pPr>
            <a:endParaRPr lang="en-US" dirty="0"/>
          </a:p>
        </p:txBody>
      </p:sp>
      <p:sp>
        <p:nvSpPr>
          <p:cNvPr id="3" name="Title 2">
            <a:extLst>
              <a:ext uri="{FF2B5EF4-FFF2-40B4-BE49-F238E27FC236}">
                <a16:creationId xmlns:a16="http://schemas.microsoft.com/office/drawing/2014/main" id="{D8E78B74-787C-4A8C-B90A-A71A20C17C8C}"/>
              </a:ext>
            </a:extLst>
          </p:cNvPr>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Result</a:t>
            </a:r>
          </a:p>
        </p:txBody>
      </p:sp>
    </p:spTree>
    <p:extLst>
      <p:ext uri="{BB962C8B-B14F-4D97-AF65-F5344CB8AC3E}">
        <p14:creationId xmlns:p14="http://schemas.microsoft.com/office/powerpoint/2010/main" val="401443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88F9-580C-40A5-9A27-6720F830D84A}"/>
              </a:ext>
            </a:extLst>
          </p:cNvPr>
          <p:cNvSpPr>
            <a:spLocks noGrp="1"/>
          </p:cNvSpPr>
          <p:nvPr>
            <p:ph type="title"/>
          </p:nvPr>
        </p:nvSpPr>
        <p:spPr/>
        <p:txBody>
          <a:bodyPr>
            <a:normAutofit fontScale="90000"/>
          </a:bodyPr>
          <a:lstStyle/>
          <a:p>
            <a:r>
              <a:rPr lang="en-US" dirty="0">
                <a:solidFill>
                  <a:schemeClr val="tx1"/>
                </a:solidFill>
                <a:cs typeface="Arial" panose="020B0604020202020204" pitchFamily="34" charset="0"/>
              </a:rPr>
              <a:t>HRSA Ryan White Part B Grant Final Funding for </a:t>
            </a:r>
            <a:r>
              <a:rPr lang="en-US" dirty="0">
                <a:solidFill>
                  <a:schemeClr val="tx1"/>
                </a:solidFill>
              </a:rPr>
              <a:t>FY 2023-24 - $65,527,249</a:t>
            </a:r>
          </a:p>
        </p:txBody>
      </p:sp>
      <p:graphicFrame>
        <p:nvGraphicFramePr>
          <p:cNvPr id="6" name="Content Placeholder 5"/>
          <p:cNvGraphicFramePr>
            <a:graphicFrameLocks noGrp="1"/>
          </p:cNvGraphicFramePr>
          <p:nvPr>
            <p:ph sz="quarter" idx="10"/>
          </p:nvPr>
        </p:nvGraphicFramePr>
        <p:xfrm>
          <a:off x="1917700" y="1801153"/>
          <a:ext cx="8587154" cy="4589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19"/>
          <p:cNvGraphicFramePr>
            <a:graphicFrameLocks/>
          </p:cNvGraphicFramePr>
          <p:nvPr>
            <p:extLst>
              <p:ext uri="{D42A27DB-BD31-4B8C-83A1-F6EECF244321}">
                <p14:modId xmlns:p14="http://schemas.microsoft.com/office/powerpoint/2010/main" val="814116619"/>
              </p:ext>
            </p:extLst>
          </p:nvPr>
        </p:nvGraphicFramePr>
        <p:xfrm>
          <a:off x="-1862600" y="1647687"/>
          <a:ext cx="10390374" cy="5435600"/>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A2C5AA8D-09EF-4181-BB69-540CFBBEEF31}"/>
              </a:ext>
            </a:extLst>
          </p:cNvPr>
          <p:cNvPicPr>
            <a:picLocks noChangeAspect="1"/>
          </p:cNvPicPr>
          <p:nvPr/>
        </p:nvPicPr>
        <p:blipFill>
          <a:blip r:embed="rId5"/>
          <a:stretch>
            <a:fillRect/>
          </a:stretch>
        </p:blipFill>
        <p:spPr>
          <a:xfrm>
            <a:off x="9094981" y="2529801"/>
            <a:ext cx="2523404" cy="2912882"/>
          </a:xfrm>
          <a:prstGeom prst="rect">
            <a:avLst/>
          </a:prstGeom>
        </p:spPr>
      </p:pic>
    </p:spTree>
    <p:extLst>
      <p:ext uri="{BB962C8B-B14F-4D97-AF65-F5344CB8AC3E}">
        <p14:creationId xmlns:p14="http://schemas.microsoft.com/office/powerpoint/2010/main" val="1101295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Questions?</a:t>
            </a:r>
          </a:p>
        </p:txBody>
      </p:sp>
    </p:spTree>
    <p:extLst>
      <p:ext uri="{BB962C8B-B14F-4D97-AF65-F5344CB8AC3E}">
        <p14:creationId xmlns:p14="http://schemas.microsoft.com/office/powerpoint/2010/main" val="4001983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08A2DDF-76BE-4262-A7FD-650E59AEF521}"/>
              </a:ext>
            </a:extLst>
          </p:cNvPr>
          <p:cNvSpPr txBox="1"/>
          <p:nvPr/>
        </p:nvSpPr>
        <p:spPr>
          <a:xfrm>
            <a:off x="838200" y="1639062"/>
            <a:ext cx="5108448" cy="4051365"/>
          </a:xfrm>
          <a:prstGeom prst="rect">
            <a:avLst/>
          </a:prstGeom>
          <a:noFill/>
        </p:spPr>
        <p:txBody>
          <a:bodyPr wrap="square" rtlCol="0">
            <a:spAutoFit/>
          </a:bodyPr>
          <a:lstStyle/>
          <a:p>
            <a:pPr lvl="0">
              <a:lnSpc>
                <a:spcPct val="70000"/>
              </a:lnSpc>
              <a:spcBef>
                <a:spcPts val="1000"/>
              </a:spcBef>
            </a:pPr>
            <a:r>
              <a:rPr lang="en-US" b="1" dirty="0">
                <a:solidFill>
                  <a:prstClr val="black"/>
                </a:solidFill>
                <a:latin typeface="Segoe UI" panose="020B0502040204020203" pitchFamily="34" charset="0"/>
                <a:cs typeface="Segoe UI" panose="020B0502040204020203" pitchFamily="34" charset="0"/>
              </a:rPr>
              <a:t>Marisol Cruz, DBA, MS</a:t>
            </a:r>
          </a:p>
          <a:p>
            <a:pPr lvl="0">
              <a:lnSpc>
                <a:spcPct val="70000"/>
              </a:lnSpc>
              <a:spcBef>
                <a:spcPts val="1000"/>
              </a:spcBef>
            </a:pPr>
            <a:r>
              <a:rPr lang="en-US" dirty="0">
                <a:solidFill>
                  <a:prstClr val="black"/>
                </a:solidFill>
                <a:latin typeface="Segoe UI" panose="020B0502040204020203" pitchFamily="34" charset="0"/>
                <a:cs typeface="Segoe UI" panose="020B0502040204020203" pitchFamily="34" charset="0"/>
              </a:rPr>
              <a:t>HIV Care Manager</a:t>
            </a:r>
          </a:p>
          <a:p>
            <a:pPr lvl="0">
              <a:lnSpc>
                <a:spcPct val="70000"/>
              </a:lnSpc>
              <a:spcBef>
                <a:spcPts val="1000"/>
              </a:spcBef>
            </a:pPr>
            <a:r>
              <a:rPr lang="en-US" dirty="0">
                <a:solidFill>
                  <a:prstClr val="black"/>
                </a:solidFill>
                <a:latin typeface="Segoe UI" panose="020B0502040204020203" pitchFamily="34" charset="0"/>
                <a:cs typeface="Segoe UI" panose="020B0502040204020203" pitchFamily="34" charset="0"/>
              </a:rPr>
              <a:t>Phone: </a:t>
            </a:r>
            <a:r>
              <a:rPr lang="en-US" sz="1800" dirty="0">
                <a:effectLst/>
                <a:latin typeface="Segoe UI Semilight" panose="020B0402040204020203" pitchFamily="34" charset="0"/>
                <a:ea typeface="Calibri" panose="020F0502020204030204" pitchFamily="34" charset="0"/>
              </a:rPr>
              <a:t>404-824-5105</a:t>
            </a:r>
            <a:endParaRPr lang="en-US" dirty="0">
              <a:solidFill>
                <a:prstClr val="black"/>
              </a:solidFill>
              <a:latin typeface="Segoe UI" panose="020B0502040204020203" pitchFamily="34" charset="0"/>
              <a:cs typeface="Segoe UI" panose="020B0502040204020203" pitchFamily="34" charset="0"/>
            </a:endParaRPr>
          </a:p>
          <a:p>
            <a:pPr lvl="0">
              <a:lnSpc>
                <a:spcPct val="70000"/>
              </a:lnSpc>
              <a:spcBef>
                <a:spcPts val="1000"/>
              </a:spcBef>
            </a:pPr>
            <a:r>
              <a:rPr lang="en-US" dirty="0">
                <a:solidFill>
                  <a:prstClr val="black"/>
                </a:solidFill>
                <a:latin typeface="Segoe UI" panose="020B0502040204020203" pitchFamily="34" charset="0"/>
                <a:cs typeface="Segoe UI" panose="020B0502040204020203" pitchFamily="34" charset="0"/>
              </a:rPr>
              <a:t>Email: </a:t>
            </a:r>
            <a:r>
              <a:rPr lang="en-US" dirty="0">
                <a:solidFill>
                  <a:prstClr val="black"/>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Marisol.Cruz@dph.ga.gov</a:t>
            </a:r>
            <a:r>
              <a:rPr lang="en-US" dirty="0">
                <a:solidFill>
                  <a:prstClr val="black"/>
                </a:solidFill>
                <a:latin typeface="Segoe UI" panose="020B0502040204020203" pitchFamily="34" charset="0"/>
                <a:cs typeface="Segoe UI" panose="020B0502040204020203" pitchFamily="34" charset="0"/>
              </a:rPr>
              <a:t>  </a:t>
            </a:r>
          </a:p>
          <a:p>
            <a:pPr lvl="0">
              <a:lnSpc>
                <a:spcPct val="90000"/>
              </a:lnSpc>
              <a:spcBef>
                <a:spcPts val="1000"/>
              </a:spcBef>
            </a:pPr>
            <a:endParaRPr lang="en-US" sz="1000" dirty="0">
              <a:solidFill>
                <a:prstClr val="black"/>
              </a:solidFill>
              <a:latin typeface="Segoe UI" panose="020B0502040204020203" pitchFamily="34" charset="0"/>
              <a:cs typeface="Segoe UI" panose="020B0502040204020203" pitchFamily="34" charset="0"/>
            </a:endParaRPr>
          </a:p>
          <a:p>
            <a:pPr lvl="0">
              <a:lnSpc>
                <a:spcPct val="70000"/>
              </a:lnSpc>
              <a:spcBef>
                <a:spcPts val="1000"/>
              </a:spcBef>
            </a:pPr>
            <a:r>
              <a:rPr lang="en-US" b="1" dirty="0">
                <a:solidFill>
                  <a:prstClr val="black"/>
                </a:solidFill>
                <a:latin typeface="Segoe UI" panose="020B0502040204020203" pitchFamily="34" charset="0"/>
                <a:cs typeface="Segoe UI" panose="020B0502040204020203" pitchFamily="34" charset="0"/>
              </a:rPr>
              <a:t>Donnie Gillum</a:t>
            </a:r>
            <a:r>
              <a:rPr lang="en-US" sz="1800" dirty="0">
                <a:latin typeface="Segoe UI" panose="020B0502040204020203" pitchFamily="34" charset="0"/>
                <a:cs typeface="Segoe UI" panose="020B0502040204020203" pitchFamily="34" charset="0"/>
              </a:rPr>
              <a:t> </a:t>
            </a:r>
            <a:endParaRPr lang="en-US" b="1" dirty="0">
              <a:solidFill>
                <a:prstClr val="black"/>
              </a:solidFill>
              <a:latin typeface="Segoe UI" panose="020B0502040204020203" pitchFamily="34" charset="0"/>
              <a:cs typeface="Segoe UI" panose="020B0502040204020203" pitchFamily="34" charset="0"/>
            </a:endParaRPr>
          </a:p>
          <a:p>
            <a:pPr lvl="0">
              <a:lnSpc>
                <a:spcPct val="70000"/>
              </a:lnSpc>
              <a:spcBef>
                <a:spcPts val="1000"/>
              </a:spcBef>
            </a:pPr>
            <a:r>
              <a:rPr lang="en-US" sz="1800" dirty="0">
                <a:effectLst/>
                <a:latin typeface="Segoe UI" panose="020B0502040204020203" pitchFamily="34" charset="0"/>
                <a:ea typeface="Calibri" panose="020F0502020204030204" pitchFamily="34" charset="0"/>
                <a:cs typeface="Segoe UI" panose="020B0502040204020203" pitchFamily="34" charset="0"/>
              </a:rPr>
              <a:t>RW Part B Quality Clinical Case Manager </a:t>
            </a:r>
          </a:p>
          <a:p>
            <a:pPr lvl="0">
              <a:lnSpc>
                <a:spcPct val="70000"/>
              </a:lnSpc>
              <a:spcBef>
                <a:spcPts val="1000"/>
              </a:spcBef>
            </a:pPr>
            <a:r>
              <a:rPr lang="en-US" dirty="0">
                <a:solidFill>
                  <a:prstClr val="black"/>
                </a:solidFill>
                <a:latin typeface="Segoe UI" panose="020B0502040204020203" pitchFamily="34" charset="0"/>
                <a:cs typeface="Segoe UI" panose="020B0502040204020203" pitchFamily="34" charset="0"/>
              </a:rPr>
              <a:t>Email: </a:t>
            </a:r>
            <a:r>
              <a:rPr lang="en-US" dirty="0">
                <a:solidFill>
                  <a:prstClr val="black"/>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Donnie.Gillum@dph.ga.gov</a:t>
            </a:r>
            <a:r>
              <a:rPr lang="en-US" dirty="0">
                <a:solidFill>
                  <a:prstClr val="black"/>
                </a:solidFill>
                <a:latin typeface="Segoe UI" panose="020B0502040204020203" pitchFamily="34" charset="0"/>
                <a:cs typeface="Segoe UI" panose="020B0502040204020203" pitchFamily="34" charset="0"/>
              </a:rPr>
              <a:t>    </a:t>
            </a:r>
          </a:p>
          <a:p>
            <a:pPr lvl="0">
              <a:lnSpc>
                <a:spcPct val="70000"/>
              </a:lnSpc>
              <a:spcBef>
                <a:spcPts val="1000"/>
              </a:spcBef>
            </a:pPr>
            <a:endParaRPr lang="en-US" b="1" dirty="0">
              <a:solidFill>
                <a:prstClr val="black"/>
              </a:solidFill>
              <a:latin typeface="Segoe UI" panose="020B0502040204020203" pitchFamily="34" charset="0"/>
              <a:cs typeface="Segoe UI" panose="020B0502040204020203" pitchFamily="34" charset="0"/>
            </a:endParaRPr>
          </a:p>
          <a:p>
            <a:pPr lvl="0">
              <a:lnSpc>
                <a:spcPct val="70000"/>
              </a:lnSpc>
              <a:spcBef>
                <a:spcPts val="1000"/>
              </a:spcBef>
            </a:pP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Precious Jackson </a:t>
            </a:r>
          </a:p>
          <a:p>
            <a:pPr lvl="0">
              <a:lnSpc>
                <a:spcPct val="70000"/>
              </a:lnSpc>
              <a:spcBef>
                <a:spcPts val="1000"/>
              </a:spcBef>
            </a:pPr>
            <a:r>
              <a:rPr lang="en-US" sz="1800" dirty="0">
                <a:effectLst/>
                <a:latin typeface="Segoe UI" panose="020B0502040204020203" pitchFamily="34" charset="0"/>
                <a:ea typeface="Calibri" panose="020F0502020204030204" pitchFamily="34" charset="0"/>
                <a:cs typeface="Segoe UI" panose="020B0502040204020203" pitchFamily="34" charset="0"/>
              </a:rPr>
              <a:t>RW Part B Quality Clinical Case Manager </a:t>
            </a:r>
          </a:p>
          <a:p>
            <a:pPr lvl="0">
              <a:lnSpc>
                <a:spcPct val="70000"/>
              </a:lnSpc>
              <a:spcBef>
                <a:spcPts val="1000"/>
              </a:spcBef>
            </a:pPr>
            <a:r>
              <a:rPr lang="en-US" dirty="0">
                <a:solidFill>
                  <a:prstClr val="black"/>
                </a:solidFill>
                <a:latin typeface="Segoe UI" panose="020B0502040204020203" pitchFamily="34" charset="0"/>
                <a:cs typeface="Segoe UI" panose="020B0502040204020203" pitchFamily="34" charset="0"/>
              </a:rPr>
              <a:t>Email: </a:t>
            </a:r>
            <a:r>
              <a:rPr lang="en-US" dirty="0">
                <a:solidFill>
                  <a:prstClr val="black"/>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precious.jackson3@dph.ga.gov</a:t>
            </a:r>
            <a:r>
              <a:rPr lang="en-US" dirty="0">
                <a:solidFill>
                  <a:prstClr val="black"/>
                </a:solidFill>
                <a:latin typeface="Segoe UI" panose="020B0502040204020203" pitchFamily="34" charset="0"/>
                <a:cs typeface="Segoe UI" panose="020B0502040204020203" pitchFamily="34" charset="0"/>
              </a:rPr>
              <a:t>  </a:t>
            </a:r>
          </a:p>
          <a:p>
            <a:endParaRPr lang="en-US"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218E5C32-AFCA-4714-BCBA-3679D1E1C881}"/>
              </a:ext>
            </a:extLst>
          </p:cNvPr>
          <p:cNvPicPr>
            <a:picLocks noChangeAspect="1"/>
          </p:cNvPicPr>
          <p:nvPr/>
        </p:nvPicPr>
        <p:blipFill>
          <a:blip r:embed="rId6"/>
          <a:stretch>
            <a:fillRect/>
          </a:stretch>
        </p:blipFill>
        <p:spPr>
          <a:xfrm>
            <a:off x="6750921" y="2312946"/>
            <a:ext cx="4602879" cy="2822693"/>
          </a:xfrm>
          <a:prstGeom prst="rect">
            <a:avLst/>
          </a:prstGeom>
        </p:spPr>
      </p:pic>
      <p:sp>
        <p:nvSpPr>
          <p:cNvPr id="3" name="Title 2">
            <a:extLst>
              <a:ext uri="{FF2B5EF4-FFF2-40B4-BE49-F238E27FC236}">
                <a16:creationId xmlns:a16="http://schemas.microsoft.com/office/drawing/2014/main" id="{AE9A7EF8-EC46-464E-870A-838F5BA30034}"/>
              </a:ext>
            </a:extLst>
          </p:cNvPr>
          <p:cNvSpPr>
            <a:spLocks noGrp="1"/>
          </p:cNvSpPr>
          <p:nvPr>
            <p:ph type="title"/>
          </p:nvPr>
        </p:nvSpPr>
        <p:spPr/>
        <p:txBody>
          <a:bodyPr>
            <a:normAutofit/>
          </a:bodyPr>
          <a:lstStyle/>
          <a:p>
            <a:pPr algn="ctr"/>
            <a:r>
              <a:rPr lang="en-US" sz="5400" dirty="0"/>
              <a:t>Thank You!</a:t>
            </a:r>
          </a:p>
        </p:txBody>
      </p:sp>
    </p:spTree>
    <p:extLst>
      <p:ext uri="{BB962C8B-B14F-4D97-AF65-F5344CB8AC3E}">
        <p14:creationId xmlns:p14="http://schemas.microsoft.com/office/powerpoint/2010/main" val="137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88F9-580C-40A5-9A27-6720F830D84A}"/>
              </a:ext>
            </a:extLst>
          </p:cNvPr>
          <p:cNvSpPr>
            <a:spLocks noGrp="1"/>
          </p:cNvSpPr>
          <p:nvPr>
            <p:ph type="title"/>
          </p:nvPr>
        </p:nvSpPr>
        <p:spPr/>
        <p:txBody>
          <a:bodyPr>
            <a:noAutofit/>
          </a:bodyPr>
          <a:lstStyle/>
          <a:p>
            <a:r>
              <a:rPr lang="en-US" sz="3600" dirty="0">
                <a:solidFill>
                  <a:schemeClr val="tx1"/>
                </a:solidFill>
                <a:cs typeface="Arial" panose="020B0604020202020204" pitchFamily="34" charset="0"/>
              </a:rPr>
              <a:t>HRSA ADAP Emergency Relief Grant - Final Funding for </a:t>
            </a:r>
            <a:r>
              <a:rPr lang="en-US" sz="3600" dirty="0">
                <a:solidFill>
                  <a:schemeClr val="tx1"/>
                </a:solidFill>
              </a:rPr>
              <a:t>FY 2023-24 - $6,368,340</a:t>
            </a:r>
          </a:p>
        </p:txBody>
      </p:sp>
      <p:graphicFrame>
        <p:nvGraphicFramePr>
          <p:cNvPr id="5" name="Content Placeholder 4"/>
          <p:cNvGraphicFramePr>
            <a:graphicFrameLocks noGrp="1"/>
          </p:cNvGraphicFramePr>
          <p:nvPr>
            <p:ph sz="quarter" idx="10"/>
          </p:nvPr>
        </p:nvGraphicFramePr>
        <p:xfrm>
          <a:off x="362778" y="1708150"/>
          <a:ext cx="11310730" cy="4437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19"/>
          <p:cNvGraphicFramePr>
            <a:graphicFrameLocks/>
          </p:cNvGraphicFramePr>
          <p:nvPr>
            <p:extLst>
              <p:ext uri="{D42A27DB-BD31-4B8C-83A1-F6EECF244321}">
                <p14:modId xmlns:p14="http://schemas.microsoft.com/office/powerpoint/2010/main" val="2646592185"/>
              </p:ext>
            </p:extLst>
          </p:nvPr>
        </p:nvGraphicFramePr>
        <p:xfrm>
          <a:off x="838200" y="1582420"/>
          <a:ext cx="10637520" cy="510757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EA38E63D-FCCE-5B84-D362-7F25C5FD4822}"/>
              </a:ext>
            </a:extLst>
          </p:cNvPr>
          <p:cNvSpPr txBox="1"/>
          <p:nvPr/>
        </p:nvSpPr>
        <p:spPr>
          <a:xfrm>
            <a:off x="4161182" y="2902226"/>
            <a:ext cx="1770988"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9.96% Increase</a:t>
            </a:r>
          </a:p>
        </p:txBody>
      </p:sp>
    </p:spTree>
    <p:extLst>
      <p:ext uri="{BB962C8B-B14F-4D97-AF65-F5344CB8AC3E}">
        <p14:creationId xmlns:p14="http://schemas.microsoft.com/office/powerpoint/2010/main" val="262094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9495-0664-4A57-BACC-8D98CD89B334}"/>
              </a:ext>
            </a:extLst>
          </p:cNvPr>
          <p:cNvSpPr>
            <a:spLocks noGrp="1"/>
          </p:cNvSpPr>
          <p:nvPr>
            <p:ph type="title"/>
          </p:nvPr>
        </p:nvSpPr>
        <p:spPr/>
        <p:txBody>
          <a:bodyPr>
            <a:noAutofit/>
          </a:bodyPr>
          <a:lstStyle/>
          <a:p>
            <a:r>
              <a:rPr lang="en-US" sz="3600" dirty="0">
                <a:solidFill>
                  <a:schemeClr val="tx1"/>
                </a:solidFill>
              </a:rPr>
              <a:t>AIDS Drug Assistance Program (ADAP) and Health Insurance Continuation Program (HICP) Update</a:t>
            </a:r>
          </a:p>
        </p:txBody>
      </p:sp>
      <p:sp>
        <p:nvSpPr>
          <p:cNvPr id="3" name="Content Placeholder 2">
            <a:extLst>
              <a:ext uri="{FF2B5EF4-FFF2-40B4-BE49-F238E27FC236}">
                <a16:creationId xmlns:a16="http://schemas.microsoft.com/office/drawing/2014/main" id="{CE6C8678-63FC-4B58-BA04-AC7E4ACCB090}"/>
              </a:ext>
            </a:extLst>
          </p:cNvPr>
          <p:cNvSpPr>
            <a:spLocks noGrp="1"/>
          </p:cNvSpPr>
          <p:nvPr>
            <p:ph sz="quarter" idx="10"/>
          </p:nvPr>
        </p:nvSpPr>
        <p:spPr/>
        <p:txBody>
          <a:bodyPr/>
          <a:lstStyle/>
          <a:p>
            <a:r>
              <a:rPr lang="en-US" dirty="0"/>
              <a:t>The Georgia AIDS Drug Assistance Program provides HIV/AIDS and Hep C medications to low-income individuals living with HIV disease, who have little or no coverage from private or third-party insurance </a:t>
            </a:r>
          </a:p>
          <a:p>
            <a:endParaRPr lang="en-US" dirty="0"/>
          </a:p>
        </p:txBody>
      </p:sp>
      <p:pic>
        <p:nvPicPr>
          <p:cNvPr id="4" name="Picture 2" descr="Image result for health insurance images">
            <a:extLst>
              <a:ext uri="{FF2B5EF4-FFF2-40B4-BE49-F238E27FC236}">
                <a16:creationId xmlns:a16="http://schemas.microsoft.com/office/drawing/2014/main" id="{FE78F2FD-4DBF-4167-8E63-5FD72E7690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687" y="3429000"/>
            <a:ext cx="3090283" cy="2247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HIV and meds">
            <a:extLst>
              <a:ext uri="{FF2B5EF4-FFF2-40B4-BE49-F238E27FC236}">
                <a16:creationId xmlns:a16="http://schemas.microsoft.com/office/drawing/2014/main" id="{CA55D77B-2AC7-441C-9C24-F68054168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9813" y="3429000"/>
            <a:ext cx="28575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47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88F9-580C-40A5-9A27-6720F830D84A}"/>
              </a:ext>
            </a:extLst>
          </p:cNvPr>
          <p:cNvSpPr>
            <a:spLocks noGrp="1"/>
          </p:cNvSpPr>
          <p:nvPr>
            <p:ph type="title"/>
          </p:nvPr>
        </p:nvSpPr>
        <p:spPr>
          <a:xfrm>
            <a:off x="848413" y="287861"/>
            <a:ext cx="10501459" cy="1079026"/>
          </a:xfrm>
        </p:spPr>
        <p:txBody>
          <a:bodyPr anchor="b">
            <a:normAutofit fontScale="90000"/>
          </a:bodyPr>
          <a:lstStyle/>
          <a:p>
            <a:r>
              <a:rPr lang="en-US" dirty="0">
                <a:solidFill>
                  <a:schemeClr val="tx1"/>
                </a:solidFill>
              </a:rPr>
              <a:t>AIDS Drug Assistance Program (ADAP) and Health</a:t>
            </a:r>
            <a:br>
              <a:rPr lang="en-US" dirty="0">
                <a:solidFill>
                  <a:schemeClr val="tx1"/>
                </a:solidFill>
              </a:rPr>
            </a:br>
            <a:r>
              <a:rPr lang="en-US" dirty="0">
                <a:solidFill>
                  <a:schemeClr val="tx1"/>
                </a:solidFill>
              </a:rPr>
              <a:t>Insurance Continuation Program (HICP) Update</a:t>
            </a:r>
          </a:p>
        </p:txBody>
      </p:sp>
      <p:sp>
        <p:nvSpPr>
          <p:cNvPr id="3" name="Content Placeholder 2">
            <a:extLst>
              <a:ext uri="{FF2B5EF4-FFF2-40B4-BE49-F238E27FC236}">
                <a16:creationId xmlns:a16="http://schemas.microsoft.com/office/drawing/2014/main" id="{F3738820-1706-4373-8DD3-9B4A46A84F2F}"/>
              </a:ext>
            </a:extLst>
          </p:cNvPr>
          <p:cNvSpPr>
            <a:spLocks noGrp="1"/>
          </p:cNvSpPr>
          <p:nvPr>
            <p:ph sz="quarter" idx="10"/>
          </p:nvPr>
        </p:nvSpPr>
        <p:spPr>
          <a:xfrm>
            <a:off x="848413" y="1664068"/>
            <a:ext cx="11269980" cy="5066092"/>
          </a:xfrm>
        </p:spPr>
        <p:txBody>
          <a:bodyPr/>
          <a:lstStyle/>
          <a:p>
            <a:pPr marL="342900" indent="-342900">
              <a:lnSpc>
                <a:spcPct val="150000"/>
              </a:lnSpc>
              <a:buFont typeface="Arial" pitchFamily="34" charset="0"/>
              <a:buChar char="•"/>
            </a:pPr>
            <a:r>
              <a:rPr lang="en-US" sz="2700" dirty="0"/>
              <a:t>There are 29 ADAP/HICP enrollment sites</a:t>
            </a:r>
          </a:p>
          <a:p>
            <a:pPr marL="342900" indent="-342900">
              <a:lnSpc>
                <a:spcPct val="100000"/>
              </a:lnSpc>
              <a:buFont typeface="Arial" pitchFamily="34" charset="0"/>
              <a:buChar char="•"/>
            </a:pPr>
            <a:r>
              <a:rPr lang="en-US" sz="2700" dirty="0"/>
              <a:t>The ADAP enrollment was 9,189 as of February 28, 2023 - Currently serving 5,444 </a:t>
            </a:r>
          </a:p>
          <a:p>
            <a:pPr marL="342900" indent="-342900">
              <a:lnSpc>
                <a:spcPct val="100000"/>
              </a:lnSpc>
              <a:buFont typeface="Arial" pitchFamily="34" charset="0"/>
              <a:buChar char="•"/>
            </a:pPr>
            <a:r>
              <a:rPr lang="en-US" sz="2700" dirty="0"/>
              <a:t>There are 73 medications on the formulary inclusive of all required classes</a:t>
            </a:r>
          </a:p>
          <a:p>
            <a:pPr marL="342900" indent="-342900">
              <a:lnSpc>
                <a:spcPct val="100000"/>
              </a:lnSpc>
              <a:buFont typeface="Arial" pitchFamily="34" charset="0"/>
              <a:buChar char="•"/>
            </a:pPr>
            <a:r>
              <a:rPr lang="en-US" sz="2700" dirty="0"/>
              <a:t>ADAP Contract Pharmacy (ACP) Network currently comprised of 24 pharmacies located throughout the state including 6 statewide delivery pharmacies </a:t>
            </a:r>
          </a:p>
          <a:p>
            <a:pPr marL="342900" indent="-342900">
              <a:lnSpc>
                <a:spcPct val="150000"/>
              </a:lnSpc>
              <a:buFont typeface="Arial" pitchFamily="34" charset="0"/>
              <a:buChar char="•"/>
            </a:pPr>
            <a:endParaRPr lang="en-US" sz="2700" dirty="0"/>
          </a:p>
          <a:p>
            <a:pPr marL="342900" indent="-342900">
              <a:lnSpc>
                <a:spcPct val="150000"/>
              </a:lnSpc>
              <a:buFont typeface="Arial" pitchFamily="34" charset="0"/>
              <a:buChar char="•"/>
            </a:pPr>
            <a:endParaRPr lang="en-US" sz="2700" dirty="0"/>
          </a:p>
          <a:p>
            <a:pPr marL="342900" lvl="0" indent="-342900">
              <a:lnSpc>
                <a:spcPct val="150000"/>
              </a:lnSpc>
              <a:buFont typeface="Arial" panose="020B0604020202020204" pitchFamily="34" charset="0"/>
              <a:buChar char="•"/>
            </a:pPr>
            <a:endParaRPr lang="en-US" sz="2700" dirty="0"/>
          </a:p>
          <a:p>
            <a:pPr marL="457200" lvl="0" indent="-457200">
              <a:lnSpc>
                <a:spcPct val="150000"/>
              </a:lnSpc>
              <a:buFont typeface="Arial" panose="020B0604020202020204" pitchFamily="34" charset="0"/>
              <a:buChar char="•"/>
            </a:pPr>
            <a:endParaRPr lang="en-US" sz="2700" dirty="0"/>
          </a:p>
          <a:p>
            <a:pPr marL="342900" lvl="0" indent="-342900">
              <a:buFont typeface="Arial" panose="020B0604020202020204" pitchFamily="34" charset="0"/>
              <a:buChar char="•"/>
            </a:pPr>
            <a:endParaRPr lang="en-US" sz="2700" dirty="0"/>
          </a:p>
        </p:txBody>
      </p:sp>
      <p:pic>
        <p:nvPicPr>
          <p:cNvPr id="4" name="Picture 3">
            <a:extLst>
              <a:ext uri="{FF2B5EF4-FFF2-40B4-BE49-F238E27FC236}">
                <a16:creationId xmlns:a16="http://schemas.microsoft.com/office/drawing/2014/main" id="{A72AF847-C483-E028-41FC-BFA7CF719FA7}"/>
              </a:ext>
            </a:extLst>
          </p:cNvPr>
          <p:cNvPicPr>
            <a:picLocks noChangeAspect="1"/>
          </p:cNvPicPr>
          <p:nvPr/>
        </p:nvPicPr>
        <p:blipFill>
          <a:blip r:embed="rId3"/>
          <a:stretch>
            <a:fillRect/>
          </a:stretch>
        </p:blipFill>
        <p:spPr>
          <a:xfrm>
            <a:off x="10915650" y="5516119"/>
            <a:ext cx="1043686" cy="1054019"/>
          </a:xfrm>
          <a:prstGeom prst="rect">
            <a:avLst/>
          </a:prstGeom>
        </p:spPr>
      </p:pic>
    </p:spTree>
    <p:extLst>
      <p:ext uri="{BB962C8B-B14F-4D97-AF65-F5344CB8AC3E}">
        <p14:creationId xmlns:p14="http://schemas.microsoft.com/office/powerpoint/2010/main" val="1992302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104"/>
            <a:ext cx="10515600" cy="1115490"/>
          </a:xfrm>
        </p:spPr>
        <p:txBody>
          <a:bodyPr anchor="b">
            <a:noAutofit/>
          </a:bodyPr>
          <a:lstStyle/>
          <a:p>
            <a:r>
              <a:rPr lang="en-US" sz="3600" dirty="0">
                <a:solidFill>
                  <a:schemeClr val="tx1"/>
                </a:solidFill>
              </a:rPr>
              <a:t>ADAP Client Distribution base on Residence </a:t>
            </a:r>
            <a:br>
              <a:rPr lang="en-US" sz="3600" dirty="0">
                <a:solidFill>
                  <a:schemeClr val="tx1"/>
                </a:solidFill>
              </a:rPr>
            </a:br>
            <a:r>
              <a:rPr lang="en-US" sz="3600" dirty="0">
                <a:solidFill>
                  <a:schemeClr val="tx1"/>
                </a:solidFill>
              </a:rPr>
              <a:t>CY2022</a:t>
            </a:r>
          </a:p>
        </p:txBody>
      </p:sp>
      <p:graphicFrame>
        <p:nvGraphicFramePr>
          <p:cNvPr id="10" name="Content Placeholder 19"/>
          <p:cNvGraphicFramePr>
            <a:graphicFrameLocks/>
          </p:cNvGraphicFramePr>
          <p:nvPr>
            <p:extLst>
              <p:ext uri="{D42A27DB-BD31-4B8C-83A1-F6EECF244321}">
                <p14:modId xmlns:p14="http://schemas.microsoft.com/office/powerpoint/2010/main" val="625272344"/>
              </p:ext>
            </p:extLst>
          </p:nvPr>
        </p:nvGraphicFramePr>
        <p:xfrm>
          <a:off x="3186546" y="1461320"/>
          <a:ext cx="5818908" cy="5107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589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88F9-580C-40A5-9A27-6720F830D84A}"/>
              </a:ext>
            </a:extLst>
          </p:cNvPr>
          <p:cNvSpPr>
            <a:spLocks noGrp="1"/>
          </p:cNvSpPr>
          <p:nvPr>
            <p:ph type="title"/>
          </p:nvPr>
        </p:nvSpPr>
        <p:spPr>
          <a:xfrm>
            <a:off x="838200" y="329957"/>
            <a:ext cx="10515600" cy="1028960"/>
          </a:xfrm>
        </p:spPr>
        <p:txBody>
          <a:bodyPr>
            <a:normAutofit fontScale="90000"/>
          </a:bodyPr>
          <a:lstStyle/>
          <a:p>
            <a:br>
              <a:rPr lang="en-US" sz="3600" b="1" dirty="0">
                <a:solidFill>
                  <a:schemeClr val="tx1"/>
                </a:solidFill>
              </a:rPr>
            </a:br>
            <a:r>
              <a:rPr lang="en-US" dirty="0">
                <a:solidFill>
                  <a:schemeClr val="tx1"/>
                </a:solidFill>
              </a:rPr>
              <a:t>ADAP/HICP Additional Updates . . .</a:t>
            </a:r>
          </a:p>
        </p:txBody>
      </p:sp>
      <p:sp>
        <p:nvSpPr>
          <p:cNvPr id="3" name="Content Placeholder 2">
            <a:extLst>
              <a:ext uri="{FF2B5EF4-FFF2-40B4-BE49-F238E27FC236}">
                <a16:creationId xmlns:a16="http://schemas.microsoft.com/office/drawing/2014/main" id="{F3738820-1706-4373-8DD3-9B4A46A84F2F}"/>
              </a:ext>
            </a:extLst>
          </p:cNvPr>
          <p:cNvSpPr>
            <a:spLocks noGrp="1"/>
          </p:cNvSpPr>
          <p:nvPr>
            <p:ph sz="quarter" idx="10"/>
          </p:nvPr>
        </p:nvSpPr>
        <p:spPr>
          <a:xfrm>
            <a:off x="838200" y="1575076"/>
            <a:ext cx="10515600" cy="5143224"/>
          </a:xfrm>
        </p:spPr>
        <p:txBody>
          <a:bodyPr/>
          <a:lstStyle/>
          <a:p>
            <a:pPr>
              <a:buClr>
                <a:schemeClr val="tx1"/>
              </a:buClr>
            </a:pPr>
            <a:r>
              <a:rPr lang="en-US" sz="2700" dirty="0"/>
              <a:t>The Health Insurance Continuation Program (HICP) assists eligible persons with active insurance policies who are unable to pay their health insurance premiums</a:t>
            </a:r>
          </a:p>
          <a:p>
            <a:pPr>
              <a:buClr>
                <a:schemeClr val="tx1"/>
              </a:buClr>
            </a:pPr>
            <a:endParaRPr lang="en-US" sz="2700" dirty="0"/>
          </a:p>
          <a:p>
            <a:pPr marL="342900" lvl="0" indent="-342900">
              <a:buFont typeface="Arial" panose="020B0604020202020204" pitchFamily="34" charset="0"/>
              <a:buChar char="•"/>
            </a:pPr>
            <a:r>
              <a:rPr lang="en-US" sz="2700" dirty="0"/>
              <a:t>The HICP enrollment was 3,515 as of February 28, 2023</a:t>
            </a:r>
          </a:p>
          <a:p>
            <a:pPr marL="457200" indent="-457200">
              <a:buClr>
                <a:schemeClr val="tx1"/>
              </a:buClr>
              <a:buFont typeface="Arial" panose="020B0604020202020204" pitchFamily="34" charset="0"/>
              <a:buChar char="•"/>
            </a:pPr>
            <a:r>
              <a:rPr lang="en-US" sz="2700" dirty="0"/>
              <a:t>Pays up to $1,788 monthly premium </a:t>
            </a:r>
          </a:p>
        </p:txBody>
      </p:sp>
      <p:pic>
        <p:nvPicPr>
          <p:cNvPr id="7170" name="Picture 2" descr="Image result for health insurance H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898" y="4461233"/>
            <a:ext cx="2969442" cy="206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81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472"/>
            <a:ext cx="10515600" cy="1077613"/>
          </a:xfrm>
        </p:spPr>
        <p:txBody>
          <a:bodyPr anchor="b">
            <a:noAutofit/>
          </a:bodyPr>
          <a:lstStyle/>
          <a:p>
            <a:r>
              <a:rPr lang="en-US" sz="3600" dirty="0">
                <a:solidFill>
                  <a:schemeClr val="tx1"/>
                </a:solidFill>
              </a:rPr>
              <a:t>HICP Client Distribution based on Residence CY2022</a:t>
            </a:r>
          </a:p>
        </p:txBody>
      </p:sp>
      <p:graphicFrame>
        <p:nvGraphicFramePr>
          <p:cNvPr id="10" name="Content Placeholder 19"/>
          <p:cNvGraphicFramePr>
            <a:graphicFrameLocks/>
          </p:cNvGraphicFramePr>
          <p:nvPr/>
        </p:nvGraphicFramePr>
        <p:xfrm>
          <a:off x="3263900" y="1394086"/>
          <a:ext cx="4927600" cy="5107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19"/>
          <p:cNvGraphicFramePr>
            <a:graphicFrameLocks/>
          </p:cNvGraphicFramePr>
          <p:nvPr>
            <p:extLst>
              <p:ext uri="{D42A27DB-BD31-4B8C-83A1-F6EECF244321}">
                <p14:modId xmlns:p14="http://schemas.microsoft.com/office/powerpoint/2010/main" val="2295124400"/>
              </p:ext>
            </p:extLst>
          </p:nvPr>
        </p:nvGraphicFramePr>
        <p:xfrm>
          <a:off x="2405380" y="1433952"/>
          <a:ext cx="6845300" cy="51075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860144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inal DPH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DPH Theme" id="{E1CCD909-0D60-49BD-A0F7-5463BC2A0010}" vid="{91C0C1DB-AF6D-4B8B-8C55-A08C88F13158}"/>
    </a:ext>
  </a:extLst>
</a:theme>
</file>

<file path=ppt/theme/theme2.xml><?xml version="1.0" encoding="utf-8"?>
<a:theme xmlns:a="http://schemas.openxmlformats.org/drawingml/2006/main" name="1_Final DPH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EWare Training Presentation 2019" id="{C908682C-EB26-4815-A772-660D6DF81BD5}" vid="{3CAC8ADF-D409-4DA7-A133-438543364001}"/>
    </a:ext>
  </a:extLst>
</a:theme>
</file>

<file path=ppt/theme/theme3.xml><?xml version="1.0" encoding="utf-8"?>
<a:theme xmlns:a="http://schemas.openxmlformats.org/drawingml/2006/main" name="DPH Power Point Template July 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DPH Theme" id="{E1CCD909-0D60-49BD-A0F7-5463BC2A0010}" vid="{91C0C1DB-AF6D-4B8B-8C55-A08C88F13158}"/>
    </a:ext>
  </a:ext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067B108709984AB1B77C4576BD80A2" ma:contentTypeVersion="7" ma:contentTypeDescription="Create a new document." ma:contentTypeScope="" ma:versionID="eb21d4513ceca8350f886865d4bf4015">
  <xsd:schema xmlns:xsd="http://www.w3.org/2001/XMLSchema" xmlns:xs="http://www.w3.org/2001/XMLSchema" xmlns:p="http://schemas.microsoft.com/office/2006/metadata/properties" xmlns:ns3="ed4d1381-102c-46d0-b289-4c39aa4983c3" xmlns:ns4="c4cc5b7c-8eff-466a-9a0a-18cbf2fda54d" targetNamespace="http://schemas.microsoft.com/office/2006/metadata/properties" ma:root="true" ma:fieldsID="4683f012ffda74cdba062f15ea574eb4" ns3:_="" ns4:_="">
    <xsd:import namespace="ed4d1381-102c-46d0-b289-4c39aa4983c3"/>
    <xsd:import namespace="c4cc5b7c-8eff-466a-9a0a-18cbf2fda54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d1381-102c-46d0-b289-4c39aa4983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cc5b7c-8eff-466a-9a0a-18cbf2fda54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174DA3-DDEF-4265-9A68-40C710D471EA}">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c4cc5b7c-8eff-466a-9a0a-18cbf2fda54d"/>
    <ds:schemaRef ds:uri="http://schemas.microsoft.com/office/infopath/2007/PartnerControls"/>
    <ds:schemaRef ds:uri="http://schemas.openxmlformats.org/package/2006/metadata/core-properties"/>
    <ds:schemaRef ds:uri="ed4d1381-102c-46d0-b289-4c39aa4983c3"/>
    <ds:schemaRef ds:uri="http://www.w3.org/XML/1998/namespace"/>
  </ds:schemaRefs>
</ds:datastoreItem>
</file>

<file path=customXml/itemProps2.xml><?xml version="1.0" encoding="utf-8"?>
<ds:datastoreItem xmlns:ds="http://schemas.openxmlformats.org/officeDocument/2006/customXml" ds:itemID="{61B642EF-DBB6-49AF-B727-D4FA05991043}">
  <ds:schemaRefs>
    <ds:schemaRef ds:uri="http://schemas.microsoft.com/sharepoint/v3/contenttype/forms"/>
  </ds:schemaRefs>
</ds:datastoreItem>
</file>

<file path=customXml/itemProps3.xml><?xml version="1.0" encoding="utf-8"?>
<ds:datastoreItem xmlns:ds="http://schemas.openxmlformats.org/officeDocument/2006/customXml" ds:itemID="{B3DB2CF5-2E2F-4AC4-85D7-2A48D36AD8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4d1381-102c-46d0-b289-4c39aa4983c3"/>
    <ds:schemaRef ds:uri="c4cc5b7c-8eff-466a-9a0a-18cbf2fda5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Final DPH Theme</Template>
  <TotalTime>5784</TotalTime>
  <Words>1443</Words>
  <Application>Microsoft Office PowerPoint</Application>
  <PresentationFormat>Widescreen</PresentationFormat>
  <Paragraphs>165</Paragraphs>
  <Slides>31</Slides>
  <Notes>19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Arial</vt:lpstr>
      <vt:lpstr>Calibri</vt:lpstr>
      <vt:lpstr>Candara</vt:lpstr>
      <vt:lpstr>inherit</vt:lpstr>
      <vt:lpstr>Segoe UI</vt:lpstr>
      <vt:lpstr>Segoe UI Light</vt:lpstr>
      <vt:lpstr>Segoe UI Semibold</vt:lpstr>
      <vt:lpstr>Segoe UI Semilight</vt:lpstr>
      <vt:lpstr>Symbol</vt:lpstr>
      <vt:lpstr>Wingdings</vt:lpstr>
      <vt:lpstr>Final DPH Theme</vt:lpstr>
      <vt:lpstr>1_Final DPH Theme</vt:lpstr>
      <vt:lpstr>DPH Power Point Template July 2018</vt:lpstr>
      <vt:lpstr>Waveform</vt:lpstr>
      <vt:lpstr>PowerPoint Presentation</vt:lpstr>
      <vt:lpstr> Agenda  </vt:lpstr>
      <vt:lpstr>HRSA Ryan White Part B Grant Final Funding for FY 2023-24 - $65,527,249</vt:lpstr>
      <vt:lpstr>HRSA ADAP Emergency Relief Grant - Final Funding for FY 2023-24 - $6,368,340</vt:lpstr>
      <vt:lpstr>AIDS Drug Assistance Program (ADAP) and Health Insurance Continuation Program (HICP) Update</vt:lpstr>
      <vt:lpstr>AIDS Drug Assistance Program (ADAP) and Health Insurance Continuation Program (HICP) Update</vt:lpstr>
      <vt:lpstr>ADAP Client Distribution base on Residence  CY2022</vt:lpstr>
      <vt:lpstr> ADAP/HICP Additional Updates . . .</vt:lpstr>
      <vt:lpstr>HICP Client Distribution based on Residence CY2022</vt:lpstr>
      <vt:lpstr>PowerPoint Presentation</vt:lpstr>
      <vt:lpstr> ADAP No-Scripts Filled Report</vt:lpstr>
      <vt:lpstr> Monthly No Scripts Filled Lists  </vt:lpstr>
      <vt:lpstr> Monitor ADAP Utilization </vt:lpstr>
      <vt:lpstr> Improve Utilization rate across Georgia</vt:lpstr>
      <vt:lpstr> Project Goals  </vt:lpstr>
      <vt:lpstr>PowerPoint Presentation</vt:lpstr>
      <vt:lpstr>The NSF Follow Up Process</vt:lpstr>
      <vt:lpstr>What Will We Achieve Today?</vt:lpstr>
      <vt:lpstr>How can we use the NSF tool effectively? </vt:lpstr>
      <vt:lpstr>PowerPoint Presentation</vt:lpstr>
      <vt:lpstr>Setting up for Success</vt:lpstr>
      <vt:lpstr>Follow Up Process</vt:lpstr>
      <vt:lpstr>Identify patients </vt:lpstr>
      <vt:lpstr>Access patient's chart </vt:lpstr>
      <vt:lpstr>Pharmacy verification </vt:lpstr>
      <vt:lpstr>Contact Patient  </vt:lpstr>
      <vt:lpstr>Engage Interdisciplinary Team </vt:lpstr>
      <vt:lpstr>Overcoming Challenges</vt:lpstr>
      <vt:lpstr>Result</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Weatherspoon, Kristian</dc:creator>
  <cp:lastModifiedBy>Cruz, Marisol</cp:lastModifiedBy>
  <cp:revision>676</cp:revision>
  <cp:lastPrinted>2023-03-28T14:25:16Z</cp:lastPrinted>
  <dcterms:created xsi:type="dcterms:W3CDTF">2018-07-17T18:47:47Z</dcterms:created>
  <dcterms:modified xsi:type="dcterms:W3CDTF">2023-03-29T14:06:51Z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0x010100FD067B108709984AB1B77C4576BD80A2</vt:lpwstr>
  </property>
</Properties>
</file>