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0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  <p:sldMasterId id="2147483662" r:id="rId3"/>
  </p:sldMasterIdLst>
  <p:notesMasterIdLst>
    <p:notesMasterId r:id="rId20"/>
  </p:notesMasterIdLst>
  <p:sldIdLst>
    <p:sldId id="325" r:id="rId4"/>
    <p:sldId id="322" r:id="rId5"/>
    <p:sldId id="323" r:id="rId6"/>
    <p:sldId id="310" r:id="rId7"/>
    <p:sldId id="331" r:id="rId8"/>
    <p:sldId id="330" r:id="rId9"/>
    <p:sldId id="312" r:id="rId10"/>
    <p:sldId id="326" r:id="rId11"/>
    <p:sldId id="313" r:id="rId12"/>
    <p:sldId id="324" r:id="rId13"/>
    <p:sldId id="317" r:id="rId14"/>
    <p:sldId id="314" r:id="rId15"/>
    <p:sldId id="315" r:id="rId16"/>
    <p:sldId id="327" r:id="rId17"/>
    <p:sldId id="316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709"/>
    <a:srgbClr val="A95007"/>
    <a:srgbClr val="B0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9575" autoAdjust="0"/>
  </p:normalViewPr>
  <p:slideViewPr>
    <p:cSldViewPr>
      <p:cViewPr varScale="1">
        <p:scale>
          <a:sx n="74" d="100"/>
          <a:sy n="74" d="100"/>
        </p:scale>
        <p:origin x="3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221590356761001"/>
          <c:y val="3.8800763540920997E-2"/>
          <c:w val="0.620376689024983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ln>
              <a:solidFill>
                <a:schemeClr val="accent6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solidFill>
                  <a:schemeClr val="accent6">
                    <a:lumMod val="50000"/>
                  </a:schemeClr>
                </a:solidFill>
              </a:ln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Any care 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57%</a:t>
                    </a:r>
                    <a:endParaRPr lang="en-US" dirty="0"/>
                  </a:p>
                </c:rich>
              </c:tx>
              <c:numFmt formatCode="0.00%" sourceLinked="0"/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0.61</c:v>
                </c:pt>
              </c:numCache>
            </c:numRef>
          </c:val>
        </c:ser>
        <c:ser>
          <c:idx val="3"/>
          <c:order val="3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0.47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Virally Suppressed (VS) 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Sheet1!$F$2</c:f>
              <c:numCache>
                <c:formatCode>General</c:formatCode>
                <c:ptCount val="1"/>
                <c:pt idx="0">
                  <c:v>0.47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43608"/>
        <c:axId val="151644000"/>
      </c:barChart>
      <c:catAx>
        <c:axId val="151643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1644000"/>
        <c:crosses val="autoZero"/>
        <c:auto val="1"/>
        <c:lblAlgn val="ctr"/>
        <c:lblOffset val="100"/>
        <c:noMultiLvlLbl val="0"/>
      </c:catAx>
      <c:valAx>
        <c:axId val="15164400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6.4853334305434093E-2"/>
              <c:y val="0.28847172512526897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151643608"/>
        <c:crosses val="autoZero"/>
        <c:crossBetween val="between"/>
        <c:majorUnit val="0.2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"/>
          <c:y val="0.87571772846576001"/>
          <c:w val="0.99924856615145297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018372703412"/>
          <c:y val="3.6443293946503801E-2"/>
          <c:w val="0.89167300962379703"/>
          <c:h val="0.61937757776632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0.81</c:v>
                </c:pt>
                <c:pt idx="1">
                  <c:v>0.7</c:v>
                </c:pt>
                <c:pt idx="2">
                  <c:v>0.72</c:v>
                </c:pt>
                <c:pt idx="3">
                  <c:v>0.83</c:v>
                </c:pt>
                <c:pt idx="4">
                  <c:v>0.86</c:v>
                </c:pt>
                <c:pt idx="5">
                  <c:v>0.89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85090312"/>
        <c:axId val="285090704"/>
      </c:barChart>
      <c:catAx>
        <c:axId val="285090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85090704"/>
        <c:crosses val="autoZero"/>
        <c:auto val="1"/>
        <c:lblAlgn val="ctr"/>
        <c:lblOffset val="100"/>
        <c:noMultiLvlLbl val="0"/>
      </c:catAx>
      <c:valAx>
        <c:axId val="28509070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28509031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16065179352601"/>
          <c:y val="3.6443293946503801E-2"/>
          <c:w val="0.89183934820647404"/>
          <c:h val="0.619377577766321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0.84</c:v>
                </c:pt>
                <c:pt idx="1">
                  <c:v>0.82</c:v>
                </c:pt>
                <c:pt idx="2">
                  <c:v>0.8</c:v>
                </c:pt>
                <c:pt idx="3">
                  <c:v>0.81</c:v>
                </c:pt>
                <c:pt idx="4">
                  <c:v>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85091488"/>
        <c:axId val="285091880"/>
      </c:barChart>
      <c:catAx>
        <c:axId val="285091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85091880"/>
        <c:crosses val="autoZero"/>
        <c:auto val="1"/>
        <c:lblAlgn val="ctr"/>
        <c:lblOffset val="100"/>
        <c:noMultiLvlLbl val="0"/>
      </c:catAx>
      <c:valAx>
        <c:axId val="28509188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/>
          <c:overlay val="0"/>
        </c:title>
        <c:numFmt formatCode="0%" sourceLinked="0"/>
        <c:majorTickMark val="none"/>
        <c:minorTickMark val="none"/>
        <c:tickLblPos val="nextTo"/>
        <c:spPr>
          <a:ln>
            <a:solidFill>
              <a:schemeClr val="tx1">
                <a:lumMod val="50000"/>
                <a:lumOff val="50000"/>
              </a:schemeClr>
            </a:solidFill>
          </a:ln>
        </c:spPr>
        <c:txPr>
          <a:bodyPr rot="-60000000" vert="horz"/>
          <a:lstStyle/>
          <a:p>
            <a:pPr>
              <a:defRPr sz="1600"/>
            </a:pPr>
            <a:endParaRPr lang="en-US"/>
          </a:p>
        </c:txPr>
        <c:crossAx val="28509148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4402337528321802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0.77</c:v>
                </c:pt>
                <c:pt idx="1">
                  <c:v>0.77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60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0.6</c:v>
                </c:pt>
                <c:pt idx="1">
                  <c:v>0.62</c:v>
                </c:pt>
                <c:pt idx="2">
                  <c:v>0.64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smtClean="0"/>
                      <a:t>48%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0.47</c:v>
                </c:pt>
                <c:pt idx="1">
                  <c:v>0.49</c:v>
                </c:pt>
                <c:pt idx="2">
                  <c:v>0.54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0.47</c:v>
                </c:pt>
                <c:pt idx="1">
                  <c:v>0.47</c:v>
                </c:pt>
                <c:pt idx="2">
                  <c:v>0.45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1644784"/>
        <c:axId val="283936992"/>
      </c:barChart>
      <c:catAx>
        <c:axId val="151644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3936992"/>
        <c:crosses val="autoZero"/>
        <c:auto val="1"/>
        <c:lblAlgn val="ctr"/>
        <c:lblOffset val="100"/>
        <c:noMultiLvlLbl val="0"/>
      </c:catAx>
      <c:valAx>
        <c:axId val="283936992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151644784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78480863755666896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518581705064649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0.74</c:v>
                </c:pt>
                <c:pt idx="1">
                  <c:v>0.74</c:v>
                </c:pt>
                <c:pt idx="2">
                  <c:v>0.85</c:v>
                </c:pt>
                <c:pt idx="3">
                  <c:v>0.84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60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smtClean="0"/>
                      <a:t> 58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</c:v>
                </c:pt>
                <c:pt idx="1">
                  <c:v>0.57999999999999996</c:v>
                </c:pt>
                <c:pt idx="2">
                  <c:v>0.63</c:v>
                </c:pt>
                <c:pt idx="3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51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0.51</c:v>
                </c:pt>
                <c:pt idx="1">
                  <c:v>0.46</c:v>
                </c:pt>
                <c:pt idx="2">
                  <c:v>0.49</c:v>
                </c:pt>
                <c:pt idx="3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smtClean="0"/>
                      <a:t> 44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47%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54%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43%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Hispanic/Latino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0.44</c:v>
                </c:pt>
                <c:pt idx="1">
                  <c:v>0.47</c:v>
                </c:pt>
                <c:pt idx="2">
                  <c:v>0.54</c:v>
                </c:pt>
                <c:pt idx="3">
                  <c:v>0.43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3937776"/>
        <c:axId val="283938168"/>
      </c:barChart>
      <c:catAx>
        <c:axId val="2839377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3938168"/>
        <c:crosses val="autoZero"/>
        <c:auto val="1"/>
        <c:lblAlgn val="ctr"/>
        <c:lblOffset val="100"/>
        <c:noMultiLvlLbl val="0"/>
      </c:catAx>
      <c:valAx>
        <c:axId val="283938168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283937776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0299045573848704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14182949353599"/>
          <c:y val="4.4861391929187297E-2"/>
          <c:w val="0.85185817050646495"/>
          <c:h val="0.61088165115724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0.91</c:v>
                </c:pt>
                <c:pt idx="3">
                  <c:v>0.72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400" b="1" dirty="0" smtClean="0"/>
                      <a:t>69</a:t>
                    </a:r>
                    <a:r>
                      <a:rPr lang="en-US" b="1" dirty="0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0.69</c:v>
                </c:pt>
                <c:pt idx="1">
                  <c:v>0.46</c:v>
                </c:pt>
                <c:pt idx="2">
                  <c:v>0.44</c:v>
                </c:pt>
                <c:pt idx="3">
                  <c:v>0.77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38%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0.55000000000000004</c:v>
                </c:pt>
                <c:pt idx="1">
                  <c:v>0.38</c:v>
                </c:pt>
                <c:pt idx="2">
                  <c:v>0.31</c:v>
                </c:pt>
                <c:pt idx="3">
                  <c:v>0.63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46%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0.59</c:v>
                </c:pt>
                <c:pt idx="1">
                  <c:v>0.46</c:v>
                </c:pt>
                <c:pt idx="2">
                  <c:v>0.38</c:v>
                </c:pt>
                <c:pt idx="3">
                  <c:v>0.6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3938952"/>
        <c:axId val="283939344"/>
      </c:barChart>
      <c:catAx>
        <c:axId val="283938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3939344"/>
        <c:crosses val="autoZero"/>
        <c:auto val="1"/>
        <c:lblAlgn val="ctr"/>
        <c:lblOffset val="100"/>
        <c:noMultiLvlLbl val="0"/>
      </c:catAx>
      <c:valAx>
        <c:axId val="283939344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2.0100247885680999E-2"/>
              <c:y val="0.288471763610194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crossAx val="283938952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0299045573848704"/>
          <c:w val="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90026246719093E-2"/>
          <c:y val="2.1818181818181799E-2"/>
          <c:w val="0.91620997375328095"/>
          <c:h val="0.644214984490575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0.73</c:v>
                </c:pt>
                <c:pt idx="1">
                  <c:v>0.72</c:v>
                </c:pt>
                <c:pt idx="2">
                  <c:v>0.76</c:v>
                </c:pt>
                <c:pt idx="3">
                  <c:v>0.81</c:v>
                </c:pt>
                <c:pt idx="4">
                  <c:v>0.8</c:v>
                </c:pt>
                <c:pt idx="5">
                  <c:v>0.78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75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67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61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61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smtClean="0"/>
                      <a:t> 61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59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0.75</c:v>
                </c:pt>
                <c:pt idx="1">
                  <c:v>0.67</c:v>
                </c:pt>
                <c:pt idx="2">
                  <c:v>0.61</c:v>
                </c:pt>
                <c:pt idx="3">
                  <c:v>0.61</c:v>
                </c:pt>
                <c:pt idx="4">
                  <c:v>0.61</c:v>
                </c:pt>
                <c:pt idx="5">
                  <c:v>0.59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61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47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43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49%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49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0.61</c:v>
                </c:pt>
                <c:pt idx="1">
                  <c:v>0.47</c:v>
                </c:pt>
                <c:pt idx="2">
                  <c:v>0.43</c:v>
                </c:pt>
                <c:pt idx="3">
                  <c:v>0.46</c:v>
                </c:pt>
                <c:pt idx="4">
                  <c:v>0.49</c:v>
                </c:pt>
                <c:pt idx="5">
                  <c:v>0.49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57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40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39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 46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 50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 50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13-19</c:v>
                </c:pt>
                <c:pt idx="1">
                  <c:v>20-24</c:v>
                </c:pt>
                <c:pt idx="2">
                  <c:v>25-34</c:v>
                </c:pt>
                <c:pt idx="3">
                  <c:v>35-44</c:v>
                </c:pt>
                <c:pt idx="4">
                  <c:v>45-54</c:v>
                </c:pt>
                <c:pt idx="5">
                  <c:v>55+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0.56999999999999995</c:v>
                </c:pt>
                <c:pt idx="1">
                  <c:v>0.4</c:v>
                </c:pt>
                <c:pt idx="2">
                  <c:v>0.39</c:v>
                </c:pt>
                <c:pt idx="3">
                  <c:v>0.46</c:v>
                </c:pt>
                <c:pt idx="4">
                  <c:v>0.5</c:v>
                </c:pt>
                <c:pt idx="5">
                  <c:v>0.5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3940128"/>
        <c:axId val="283940520"/>
      </c:barChart>
      <c:catAx>
        <c:axId val="283940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83940520"/>
        <c:crosses val="autoZero"/>
        <c:auto val="1"/>
        <c:lblAlgn val="ctr"/>
        <c:lblOffset val="100"/>
        <c:noMultiLvlLbl val="0"/>
      </c:catAx>
      <c:valAx>
        <c:axId val="28394052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Percent</a:t>
                </a:r>
              </a:p>
            </c:rich>
          </c:tx>
          <c:layout>
            <c:manualLayout>
              <c:xMode val="edge"/>
              <c:yMode val="edge"/>
              <c:x val="1.9280402449693801E-4"/>
              <c:y val="0.25816869482223798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839401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0"/>
          <c:y val="0.81511166785969902"/>
          <c:w val="0.99761253280839901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840535423720105E-2"/>
          <c:y val="3.2740157480315002E-2"/>
          <c:w val="0.89777886346647695"/>
          <c:h val="0.68966952994511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Linked to care within 30 days  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  <c:pt idx="5">
                  <c:v>NIR/NRR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0.75</c:v>
                </c:pt>
                <c:pt idx="1">
                  <c:v>0.76</c:v>
                </c:pt>
                <c:pt idx="2">
                  <c:v>0.74</c:v>
                </c:pt>
                <c:pt idx="3">
                  <c:v>0.77</c:v>
                </c:pt>
                <c:pt idx="5">
                  <c:v>0.84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Any care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62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52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56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63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48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  <c:pt idx="5">
                  <c:v>NIR/NRR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0.62</c:v>
                </c:pt>
                <c:pt idx="1">
                  <c:v>0.52</c:v>
                </c:pt>
                <c:pt idx="2">
                  <c:v>0.56000000000000005</c:v>
                </c:pt>
                <c:pt idx="3">
                  <c:v>0.63</c:v>
                </c:pt>
                <c:pt idx="4">
                  <c:v>0.66</c:v>
                </c:pt>
                <c:pt idx="5">
                  <c:v>0.48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Retained in care 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48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41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49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55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36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  <c:pt idx="5">
                  <c:v>NIR/NRR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0.48</c:v>
                </c:pt>
                <c:pt idx="1">
                  <c:v>0.41</c:v>
                </c:pt>
                <c:pt idx="2">
                  <c:v>0.45</c:v>
                </c:pt>
                <c:pt idx="3">
                  <c:v>0.49</c:v>
                </c:pt>
                <c:pt idx="4">
                  <c:v>0.55000000000000004</c:v>
                </c:pt>
                <c:pt idx="5">
                  <c:v>0.36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Viral Suppression (VS)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 48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 40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smtClean="0"/>
                      <a:t>    42</a:t>
                    </a:r>
                    <a:r>
                      <a:rPr lang="en-US" b="1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   47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="1" dirty="0" smtClean="0"/>
                      <a:t>  49</a:t>
                    </a:r>
                    <a:r>
                      <a:rPr lang="en-US" b="1" dirty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MSM</c:v>
                </c:pt>
                <c:pt idx="1">
                  <c:v>IDU</c:v>
                </c:pt>
                <c:pt idx="2">
                  <c:v>MSM/IDU</c:v>
                </c:pt>
                <c:pt idx="3">
                  <c:v>HET</c:v>
                </c:pt>
                <c:pt idx="4">
                  <c:v>Other</c:v>
                </c:pt>
                <c:pt idx="5">
                  <c:v>NIR/NRR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0.48</c:v>
                </c:pt>
                <c:pt idx="1">
                  <c:v>0.4</c:v>
                </c:pt>
                <c:pt idx="2">
                  <c:v>0.42</c:v>
                </c:pt>
                <c:pt idx="3">
                  <c:v>0.47</c:v>
                </c:pt>
                <c:pt idx="4">
                  <c:v>0.49</c:v>
                </c:pt>
                <c:pt idx="5">
                  <c:v>0.43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83523608"/>
        <c:axId val="283524000"/>
      </c:barChart>
      <c:catAx>
        <c:axId val="2835236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83524000"/>
        <c:crosses val="autoZero"/>
        <c:auto val="1"/>
        <c:lblAlgn val="ctr"/>
        <c:lblOffset val="100"/>
        <c:noMultiLvlLbl val="0"/>
      </c:catAx>
      <c:valAx>
        <c:axId val="283524000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0"/>
              <c:y val="0.273320209973753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28352360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1.36908890475259E-3"/>
          <c:y val="0.83329348604151698"/>
          <c:w val="0.97955697725284296"/>
          <c:h val="8.4106657122405198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178866530573"/>
          <c:y val="4.4861391929187297E-2"/>
          <c:w val="0.72222854087683497"/>
          <c:h val="0.62180572823133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9.2592592592592796E-3"/>
                  <c:y val="1.07526881720429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i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Transgender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0.84</c:v>
                </c:pt>
                <c:pt idx="1">
                  <c:v>0.81</c:v>
                </c:pt>
                <c:pt idx="2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83525176"/>
        <c:axId val="283525568"/>
      </c:barChart>
      <c:catAx>
        <c:axId val="283525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83525568"/>
        <c:crosses val="autoZero"/>
        <c:auto val="1"/>
        <c:lblAlgn val="ctr"/>
        <c:lblOffset val="100"/>
        <c:noMultiLvlLbl val="0"/>
      </c:catAx>
      <c:valAx>
        <c:axId val="283525568"/>
        <c:scaling>
          <c:orientation val="minMax"/>
          <c:max val="1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Percent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2.1759259259259301E-2"/>
              <c:y val="0.3016370332740669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en-US"/>
          </a:p>
        </c:txPr>
        <c:crossAx val="283525176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4.0993539269129797E-2"/>
          <c:w val="0.78992421259842605"/>
          <c:h val="0.6721121936029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Black</c:v>
                </c:pt>
                <c:pt idx="1">
                  <c:v>Hispanic</c:v>
                </c:pt>
                <c:pt idx="2">
                  <c:v>White</c:v>
                </c:pt>
                <c:pt idx="3">
                  <c:v>Unknown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0.8</c:v>
                </c:pt>
                <c:pt idx="1">
                  <c:v>0.85</c:v>
                </c:pt>
                <c:pt idx="2">
                  <c:v>0.91</c:v>
                </c:pt>
                <c:pt idx="3">
                  <c:v>0.95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83526352"/>
        <c:axId val="283526744"/>
      </c:barChart>
      <c:catAx>
        <c:axId val="2835263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526744"/>
        <c:crosses val="autoZero"/>
        <c:auto val="1"/>
        <c:lblAlgn val="ctr"/>
        <c:lblOffset val="100"/>
        <c:noMultiLvlLbl val="0"/>
      </c:catAx>
      <c:valAx>
        <c:axId val="283526744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1.8950951443569598E-2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35263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317913385827"/>
          <c:y val="0.108790204190578"/>
          <c:w val="0.78992421259842605"/>
          <c:h val="0.6721121936029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VS Among Retained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numFmt formatCode="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1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Asian</c:v>
                </c:pt>
                <c:pt idx="1">
                  <c:v>AI/AN</c:v>
                </c:pt>
                <c:pt idx="2">
                  <c:v>NHOPI</c:v>
                </c:pt>
                <c:pt idx="3">
                  <c:v>Multiple races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0.92</c:v>
                </c:pt>
                <c:pt idx="3">
                  <c:v>0.83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85089136"/>
        <c:axId val="285089528"/>
      </c:barChart>
      <c:catAx>
        <c:axId val="285089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50000"/>
                <a:lumOff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089528"/>
        <c:crosses val="autoZero"/>
        <c:auto val="1"/>
        <c:lblAlgn val="ctr"/>
        <c:lblOffset val="100"/>
        <c:noMultiLvlLbl val="0"/>
      </c:catAx>
      <c:valAx>
        <c:axId val="28508952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/>
                  <a:t>Percent</a:t>
                </a:r>
              </a:p>
            </c:rich>
          </c:tx>
          <c:layout>
            <c:manualLayout>
              <c:xMode val="edge"/>
              <c:yMode val="edge"/>
              <c:x val="1.8950951443569598E-2"/>
              <c:y val="0.291680193821926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%" sourceLinked="0"/>
        <c:majorTickMark val="out"/>
        <c:minorTickMark val="none"/>
        <c:tickLblPos val="nextTo"/>
        <c:spPr>
          <a:noFill/>
          <a:ln>
            <a:solidFill>
              <a:schemeClr val="tx1">
                <a:lumMod val="50000"/>
                <a:lumOff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50891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0.2963</cdr:x>
      <cdr:y>0.63636</cdr:y>
    </cdr:from>
    <cdr:to>
      <cdr:x>0.38889</cdr:x>
      <cdr:y>0.72727</cdr:y>
    </cdr:to>
    <cdr:sp macro="" textlink="">
      <cdr:nvSpPr>
        <cdr:cNvPr id="2" name="Right Brace 1"/>
        <cdr:cNvSpPr/>
      </cdr:nvSpPr>
      <cdr:spPr>
        <a:xfrm xmlns:a="http://schemas.openxmlformats.org/drawingml/2006/main" rot="5400000">
          <a:off x="2628891" y="2476508"/>
          <a:ext cx="381001" cy="761985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0.47901</cdr:x>
      <cdr:y>0.65444</cdr:y>
    </cdr:from>
    <cdr:to>
      <cdr:x>0.76852</cdr:x>
      <cdr:y>0.73366</cdr:y>
    </cdr:to>
    <cdr:sp macro="" textlink="">
      <cdr:nvSpPr>
        <cdr:cNvPr id="3" name="Right Brace 2"/>
        <cdr:cNvSpPr/>
      </cdr:nvSpPr>
      <cdr:spPr>
        <a:xfrm xmlns:a="http://schemas.openxmlformats.org/drawingml/2006/main" rot="5400000">
          <a:off x="4967290" y="1717481"/>
          <a:ext cx="332049" cy="2382569"/>
        </a:xfrm>
        <a:prstGeom xmlns:a="http://schemas.openxmlformats.org/drawingml/2006/main" prst="rightBrace">
          <a:avLst>
            <a:gd name="adj1" fmla="val 8333"/>
            <a:gd name="adj2" fmla="val 48449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0.47009</cdr:x>
      <cdr:y>0.58182</cdr:y>
    </cdr:from>
    <cdr:to>
      <cdr:x>0.55926</cdr:x>
      <cdr:y>0.6626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91000" y="2438400"/>
          <a:ext cx="794986" cy="33854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 smtClean="0">
              <a:solidFill>
                <a:schemeClr val="bg1"/>
              </a:solidFill>
            </a:rPr>
            <a:t>N=316  </a:t>
          </a:r>
          <a:endParaRPr lang="en-US" sz="1600" b="1" dirty="0">
            <a:solidFill>
              <a:schemeClr val="bg1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0.46154</cdr:x>
      <cdr:y>0.58182</cdr:y>
    </cdr:from>
    <cdr:to>
      <cdr:x>0.54123</cdr:x>
      <cdr:y>0.65526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4114814" y="2438408"/>
          <a:ext cx="710468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</a:rPr>
            <a:t>N= 764</a:t>
          </a:r>
          <a:endParaRPr lang="en-US" sz="1400" b="1" dirty="0">
            <a:solidFill>
              <a:srgbClr val="000000"/>
            </a:solidFill>
          </a:endParaRPr>
        </a:p>
      </cdr:txBody>
    </cdr:sp>
  </cdr:relSizeAnchor>
  <cdr:relSizeAnchor xmlns:cdr="http://schemas.openxmlformats.org/drawingml/2006/chartDrawing">
    <cdr:from>
      <cdr:x>0.67521</cdr:x>
      <cdr:y>0.58182</cdr:y>
    </cdr:from>
    <cdr:to>
      <cdr:x>0.76702</cdr:x>
      <cdr:y>0.65526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019767" y="2438408"/>
          <a:ext cx="818523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N=3171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0.88889</cdr:x>
      <cdr:y>0.58182</cdr:y>
    </cdr:from>
    <cdr:to>
      <cdr:x>0.96951</cdr:x>
      <cdr:y>0.65526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924810" y="2438408"/>
          <a:ext cx="718759" cy="3077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N=651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0.38462</cdr:x>
      <cdr:y>0.58276</cdr:y>
    </cdr:from>
    <cdr:to>
      <cdr:x>0.46524</cdr:x>
      <cdr:y>0.6562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29041" y="2442347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N=106 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0.59829</cdr:x>
      <cdr:y>0.58134</cdr:y>
    </cdr:from>
    <cdr:to>
      <cdr:x>0.67891</cdr:x>
      <cdr:y>0.65478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333995" y="2436396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N=216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0.81197</cdr:x>
      <cdr:y>0.58182</cdr:y>
    </cdr:from>
    <cdr:to>
      <cdr:x>0.89259</cdr:x>
      <cdr:y>0.65526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39037" y="2438408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N=253 </a:t>
          </a:r>
          <a:endParaRPr lang="en-US" sz="1400" b="1" dirty="0">
            <a:solidFill>
              <a:schemeClr val="bg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0.69231</cdr:x>
      <cdr:y>0.58182</cdr:y>
    </cdr:from>
    <cdr:to>
      <cdr:x>0.76172</cdr:x>
      <cdr:y>0.65526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61722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N=16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0.88889</cdr:x>
      <cdr:y>0.58182</cdr:y>
    </cdr:from>
    <cdr:to>
      <cdr:x>0.9807</cdr:x>
      <cdr:y>0.65525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7924800" y="2438400"/>
          <a:ext cx="818523" cy="30774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N=1255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0.38462</cdr:x>
      <cdr:y>0.58276</cdr:y>
    </cdr:from>
    <cdr:to>
      <cdr:x>0.42788</cdr:x>
      <cdr:y>0.64885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429041" y="2442347"/>
          <a:ext cx="38566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 smtClean="0">
              <a:solidFill>
                <a:schemeClr val="bg1"/>
              </a:solidFill>
            </a:rPr>
            <a:t>N=  </a:t>
          </a:r>
          <a:endParaRPr lang="en-US" sz="12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0.5812</cdr:x>
      <cdr:y>0.58182</cdr:y>
    </cdr:from>
    <cdr:to>
      <cdr:x>0.65061</cdr:x>
      <cdr:y>0.65526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1816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FF0000"/>
              </a:solidFill>
            </a:rPr>
            <a:t>N&lt;10 </a:t>
          </a:r>
          <a:endParaRPr lang="en-US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0.81197</cdr:x>
      <cdr:y>0.58182</cdr:y>
    </cdr:from>
    <cdr:to>
      <cdr:x>0.88138</cdr:x>
      <cdr:y>0.65526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72390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N=29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0.47863</cdr:x>
      <cdr:y>0.58182</cdr:y>
    </cdr:from>
    <cdr:to>
      <cdr:x>0.54805</cdr:x>
      <cdr:y>0.65526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267200" y="2438400"/>
          <a:ext cx="618867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 smtClean="0">
              <a:solidFill>
                <a:srgbClr val="000000"/>
              </a:solidFill>
            </a:rPr>
            <a:t>13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0.59167</cdr:x>
      <cdr:y>0.59411</cdr:y>
    </cdr:from>
    <cdr:to>
      <cdr:x>0.68119</cdr:x>
      <cdr:y>0.66754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5410200" y="2489895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N=8438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0.89167</cdr:x>
      <cdr:y>0.59411</cdr:y>
    </cdr:from>
    <cdr:to>
      <cdr:x>0.98119</cdr:x>
      <cdr:y>0.66754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8153400" y="2489895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N=6946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0.73333</cdr:x>
      <cdr:y>0.59411</cdr:y>
    </cdr:from>
    <cdr:to>
      <cdr:x>0.83377</cdr:x>
      <cdr:y>0.66754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05600" y="2489895"/>
          <a:ext cx="918415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</a:t>
          </a:r>
          <a:r>
            <a:rPr lang="en-US" sz="1400" b="1" dirty="0" smtClean="0">
              <a:solidFill>
                <a:srgbClr val="000000"/>
              </a:solidFill>
            </a:rPr>
            <a:t>11466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0.75356</cdr:x>
      <cdr:y>0.64962</cdr:y>
    </cdr:from>
    <cdr:to>
      <cdr:x>0.83104</cdr:x>
      <cdr:y>0.72306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6990241" y="2722562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N=316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0.89533</cdr:x>
      <cdr:y>0.64962</cdr:y>
    </cdr:from>
    <cdr:to>
      <cdr:x>0.98357</cdr:x>
      <cdr:y>0.72306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8305275" y="2722562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tx1"/>
              </a:solidFill>
              <a:latin typeface="+mn-lt"/>
            </a:rPr>
            <a:t>N=1357 </a:t>
          </a:r>
          <a:endParaRPr lang="en-US" sz="1400" b="1" dirty="0">
            <a:solidFill>
              <a:schemeClr val="tx1"/>
            </a:solidFill>
            <a:latin typeface="+mn-lt"/>
          </a:endParaRPr>
        </a:p>
      </cdr:txBody>
    </cdr:sp>
  </cdr:relSizeAnchor>
  <cdr:relSizeAnchor xmlns:cdr="http://schemas.openxmlformats.org/drawingml/2006/chartDrawing">
    <cdr:from>
      <cdr:x>0.86035</cdr:x>
      <cdr:y>0.61326</cdr:y>
    </cdr:from>
    <cdr:to>
      <cdr:x>0.93783</cdr:x>
      <cdr:y>0.6867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980815" y="2570173"/>
          <a:ext cx="71871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chemeClr val="bg1"/>
              </a:solidFill>
            </a:rPr>
            <a:t>N=253  </a:t>
          </a:r>
          <a:endParaRPr lang="en-US" sz="1400" b="1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0.59749</cdr:x>
      <cdr:y>0.64962</cdr:y>
    </cdr:from>
    <cdr:to>
      <cdr:x>0.68573</cdr:x>
      <cdr:y>0.72306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542441" y="2722562"/>
          <a:ext cx="81856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 smtClean="0">
              <a:solidFill>
                <a:srgbClr val="000000"/>
              </a:solidFill>
              <a:latin typeface="+mn-lt"/>
            </a:rPr>
            <a:t>N=7014 </a:t>
          </a:r>
          <a:endParaRPr lang="en-US" sz="1400" b="1" dirty="0">
            <a:solidFill>
              <a:srgbClr val="000000"/>
            </a:solidFill>
            <a:latin typeface="+mn-lt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0.74074</cdr:x>
      <cdr:y>0.5614</cdr:y>
    </cdr:from>
    <cdr:to>
      <cdr:x>0.85185</cdr:x>
      <cdr:y>0.64644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0" y="2438400"/>
          <a:ext cx="914400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b="1" dirty="0" smtClean="0">
              <a:solidFill>
                <a:schemeClr val="bg1"/>
              </a:solidFill>
            </a:rPr>
            <a:t>N=57</a:t>
          </a:r>
          <a:endParaRPr lang="en-US" sz="1800" b="1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F4E58-2DC2-40C4-8429-FF85DF933DD8}" type="datetimeFigureOut">
              <a:rPr lang="en-US" smtClean="0"/>
              <a:pPr/>
              <a:t>7/15/2016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AC5-3D7D-47BD-BA2F-7076EA1BBF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9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602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Because transmission category is not reported for a large proportion of HIV cases in Georgia, multiple imputation was used to re-distribute transmission category where it was missing.  This statistical technique is the same as that used by CDC in re-distribution of transmission category in the national dataset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MSM is defined as male to male sexual contact    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IDU is defined as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The MSM/IDU transmission category includes those persons who reported both male sexual contact and injection drug use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HET is defined as heterosexual contact with a person known to have, or to be at high risk for, HIV infection</a:t>
            </a:r>
          </a:p>
          <a:p>
            <a:pPr marL="168241" indent="-168241">
              <a:buFont typeface="Arial" pitchFamily="34" charset="0"/>
              <a:buChar char="•"/>
            </a:pPr>
            <a:r>
              <a:rPr lang="en-US" dirty="0" smtClean="0"/>
              <a:t>Other includes the transmission categories of hemophilia, blood transfusion, perinatal exposure, and risk factor not reported or not identified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243C7-E6E7-4435-85A7-0B5EE12FEE5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02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84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AC5-3D7D-47BD-BA2F-7076EA1BBFC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0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DPH_PPT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DE9E-3CD4-4FE7-B8F1-0A28BB4ACA13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D9D1D-A24B-4DBF-B086-E91941E9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8C4A4-E656-4F1D-8B52-9F2F361AAB0F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90DAD-DC5C-42CF-A387-37F0D5126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5D77D-6EFA-44D8-A847-39B0D5C539D7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F76A-BBC3-42A7-89AB-8F600296F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1BC31-AECC-4C2A-9B12-B2DB4D8DDAAF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EC4FE-7E14-41A9-954D-C5A1AED98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98E8F-0121-485A-BB37-11A951C7EC8B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082A-6085-4507-B1DA-ED359363F7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907C-018B-40A5-ACE0-92AF1D86D8AE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2C6A5-84FB-4352-8C94-CF68CAC5B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D2F2D-DD3B-4DCA-B87C-10D9531420B6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A248-3661-41DC-876D-E112C4A6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5C009-E70E-4711-8120-5B08DBB20C21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AF34-7D59-4B8F-98D7-DAFED22DF0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B252-2AA4-4528-907E-B04FCABB9123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72C93-69CB-4B9D-A0C8-08968D908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44AEE-75C0-4F69-BB77-A7B358B34088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283F2-6BBD-4DF5-9C33-FB6A12B3F5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F9FC4-0E03-4197-AE17-578C33674425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D94AF-1202-4454-A118-39B0FEF8E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45720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Use of bullets when you have text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AE8CD16-5AF0-4EB6-9542-24D37B7A367D}" type="datetimeFigureOut">
              <a:rPr lang="en-US"/>
              <a:pPr>
                <a:defRPr/>
              </a:pPr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E83BE9B-ABA3-4ACC-8F80-5B5252137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4" descr="DPH_PPT2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03188"/>
            <a:ext cx="9144000" cy="706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2891D-450F-4C0E-9BDD-13C9957E7E38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E832A-A7CC-4B06-B75D-F501ECB71E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HIV Care Continuum, </a:t>
            </a:r>
            <a:r>
              <a:rPr lang="en-US" b="1" dirty="0" smtClean="0"/>
              <a:t>Atlanta EMA, Georgia,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67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Transmission category definitions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600200"/>
            <a:ext cx="7848600" cy="456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alibri" pitchFamily="34" charset="0"/>
              </a:rPr>
              <a:t>Multiple </a:t>
            </a:r>
            <a:r>
              <a:rPr lang="en-US" sz="2400" dirty="0">
                <a:latin typeface="Calibri" pitchFamily="34" charset="0"/>
              </a:rPr>
              <a:t>imputation was used to </a:t>
            </a:r>
            <a:r>
              <a:rPr lang="en-US" sz="2400" dirty="0" smtClean="0">
                <a:latin typeface="Calibri" pitchFamily="34" charset="0"/>
              </a:rPr>
              <a:t>assign transmission category </a:t>
            </a:r>
            <a:r>
              <a:rPr lang="en-US" sz="2400" dirty="0">
                <a:latin typeface="Calibri" pitchFamily="34" charset="0"/>
              </a:rPr>
              <a:t>where missing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 = Male to male sexual contact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IDU =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MSM/IDU = Male to male sexual contact and injection drug use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HET = Heterosexual contact with a person known to have, or to be at high risk for, HIV infection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Other = hemophilia, blood transfusion, perinatal exposure</a:t>
            </a: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latin typeface="Calibri" pitchFamily="34" charset="0"/>
              </a:rPr>
              <a:t>NRR/NIR = No risk reported or no risk identified </a:t>
            </a: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499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74638"/>
            <a:ext cx="9220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EMA, Georgia, 2014,  </a:t>
            </a:r>
            <a:br>
              <a:rPr lang="en-US" sz="2800" b="1" dirty="0" smtClean="0"/>
            </a:br>
            <a:r>
              <a:rPr lang="en-US" sz="2800" b="1" dirty="0" smtClean="0"/>
              <a:t>by Transmission Category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470316"/>
              </p:ext>
            </p:extLst>
          </p:nvPr>
        </p:nvGraphicFramePr>
        <p:xfrm>
          <a:off x="20159" y="1392238"/>
          <a:ext cx="927624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1148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N=21930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6394" y="5447605"/>
            <a:ext cx="8797606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</a:t>
            </a:r>
            <a:r>
              <a:rPr lang="en-US" sz="1400" dirty="0" smtClean="0"/>
              <a:t>address Atlanta EMA, Georgia</a:t>
            </a:r>
            <a:endParaRPr lang="en-US" sz="1400" dirty="0"/>
          </a:p>
          <a:p>
            <a:r>
              <a:rPr lang="en-US" sz="1400" dirty="0"/>
              <a:t>Linked  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=1725)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 smtClean="0"/>
              <a:t>Any </a:t>
            </a:r>
            <a:r>
              <a:rPr lang="en-US" sz="1400" dirty="0"/>
              <a:t>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N=2277 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7800" y="3962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N=329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38862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N=1071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910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N=1698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39624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N=51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0" y="39624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N=28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41148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N&lt;10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08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2800" b="1" dirty="0"/>
              <a:t>Viral </a:t>
            </a:r>
            <a:r>
              <a:rPr lang="en-US" sz="2800" b="1" dirty="0" smtClean="0"/>
              <a:t>Suppression 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Care, Atlanta EMA, Georgia, 2014,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8597164"/>
              </p:ext>
            </p:extLst>
          </p:nvPr>
        </p:nvGraphicFramePr>
        <p:xfrm>
          <a:off x="533400" y="13716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14600" y="3810000"/>
            <a:ext cx="112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N=12827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3886200"/>
            <a:ext cx="999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N=3483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2200" y="5486400"/>
            <a:ext cx="8077200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Atlanta EMA, Georgia</a:t>
            </a:r>
          </a:p>
          <a:p>
            <a:r>
              <a:rPr lang="en-US" sz="1400" dirty="0" smtClean="0"/>
              <a:t>Excludes 5 people with unknown sex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</p:txBody>
      </p:sp>
    </p:spTree>
    <p:extLst>
      <p:ext uri="{BB962C8B-B14F-4D97-AF65-F5344CB8AC3E}">
        <p14:creationId xmlns:p14="http://schemas.microsoft.com/office/powerpoint/2010/main" val="41264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57200"/>
            <a:ext cx="8839200" cy="990600"/>
          </a:xfrm>
        </p:spPr>
        <p:txBody>
          <a:bodyPr>
            <a:noAutofit/>
          </a:bodyPr>
          <a:lstStyle/>
          <a:p>
            <a:r>
              <a:rPr lang="en-US" sz="2800" b="1" dirty="0"/>
              <a:t>Viral Suppression </a:t>
            </a:r>
            <a:r>
              <a:rPr lang="en-US" sz="2800" b="1" dirty="0" smtClean="0"/>
              <a:t>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Care,</a:t>
            </a:r>
            <a:r>
              <a:rPr lang="en-US" sz="2800" b="1" dirty="0">
                <a:latin typeface="Calibri" pitchFamily="34" charset="0"/>
              </a:rPr>
              <a:t> </a:t>
            </a:r>
            <a:r>
              <a:rPr lang="en-US" sz="2800" b="1" dirty="0" smtClean="0"/>
              <a:t>Atlanta EMA, </a:t>
            </a:r>
            <a:r>
              <a:rPr lang="en-US" sz="2800" b="1" dirty="0"/>
              <a:t>Georgia, </a:t>
            </a:r>
            <a:r>
              <a:rPr lang="en-US" sz="2800" b="1" dirty="0" smtClean="0"/>
              <a:t>2014, 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664190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76400" y="43434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N=10498 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43434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N=1026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43434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N=3405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6990" y="4339886"/>
            <a:ext cx="811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 </a:t>
            </a:r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494</a:t>
            </a:r>
            <a:endParaRPr lang="en-US" sz="14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4944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</a:t>
            </a:r>
            <a:r>
              <a:rPr lang="en-US" sz="1400" dirty="0" smtClean="0"/>
              <a:t>Atlanta EMA, Georgia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756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990600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Viral Suppression </a:t>
            </a:r>
            <a:r>
              <a:rPr lang="en-US" sz="3100" b="1" dirty="0" smtClean="0"/>
              <a:t>Among </a:t>
            </a:r>
            <a:r>
              <a:rPr lang="en-US" sz="3100" b="1" dirty="0"/>
              <a:t>Those Retained in </a:t>
            </a:r>
            <a:r>
              <a:rPr lang="en-US" sz="3100" b="1" dirty="0" smtClean="0"/>
              <a:t>Care</a:t>
            </a:r>
            <a:r>
              <a:rPr lang="en-US" sz="3100" b="1" dirty="0"/>
              <a:t>,</a:t>
            </a: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3200" b="1" dirty="0" smtClean="0"/>
              <a:t>Atlanta EMA</a:t>
            </a:r>
            <a:r>
              <a:rPr lang="en-US" sz="3100" b="1" dirty="0" smtClean="0"/>
              <a:t>, Georgia 2014, by Race/Ethnicity</a:t>
            </a:r>
            <a:endParaRPr lang="en-US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671201"/>
              </p:ext>
            </p:extLst>
          </p:nvPr>
        </p:nvGraphicFramePr>
        <p:xfrm>
          <a:off x="-9525" y="1491465"/>
          <a:ext cx="91440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4648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N=85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4648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N&lt;10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4648200"/>
            <a:ext cx="1295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N&lt;10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0" y="46482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cs typeface="Calibri" panose="020F0502020204030204" pitchFamily="34" charset="0"/>
              </a:rPr>
              <a:t>N=795</a:t>
            </a:r>
            <a:endParaRPr lang="en-US" sz="1600" b="1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486400"/>
            <a:ext cx="7848600" cy="95410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in </a:t>
            </a:r>
            <a:r>
              <a:rPr lang="en-US" sz="1400" dirty="0" smtClean="0"/>
              <a:t>Atlanta EMA, Georgia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132438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2800" b="1" dirty="0"/>
              <a:t>Viral Suppression </a:t>
            </a:r>
            <a:r>
              <a:rPr lang="en-US" sz="2800" b="1" dirty="0" smtClean="0"/>
              <a:t>Among </a:t>
            </a:r>
            <a:r>
              <a:rPr lang="en-US" sz="2800" b="1" dirty="0"/>
              <a:t>Those Retained in </a:t>
            </a:r>
            <a:r>
              <a:rPr lang="en-US" sz="2800" b="1" dirty="0" smtClean="0"/>
              <a:t>Care</a:t>
            </a:r>
            <a:r>
              <a:rPr lang="en-US" sz="2800" b="1" dirty="0"/>
              <a:t>,</a:t>
            </a:r>
            <a:r>
              <a:rPr lang="en-US" sz="2800" b="1" dirty="0" smtClean="0"/>
              <a:t> Atlanta EMA, Georgia, 2014, </a:t>
            </a:r>
            <a:br>
              <a:rPr lang="en-US" sz="2800" b="1" dirty="0" smtClean="0"/>
            </a:br>
            <a:r>
              <a:rPr lang="en-US" sz="2800" b="1" dirty="0" smtClean="0"/>
              <a:t>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0994065"/>
              </p:ext>
            </p:extLst>
          </p:nvPr>
        </p:nvGraphicFramePr>
        <p:xfrm>
          <a:off x="0" y="1371600"/>
          <a:ext cx="9296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41148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101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N=477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3914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534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1990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818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3386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9114" y="5429994"/>
            <a:ext cx="84582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400" dirty="0" smtClean="0"/>
              <a:t>Adults and adolescents &gt;= age 13, diagnosed by 12/31/2013, living as of 12/31/2014</a:t>
            </a:r>
          </a:p>
          <a:p>
            <a:r>
              <a:rPr lang="en-US" sz="1400" dirty="0" smtClean="0"/>
              <a:t>Current address in Atlanta EMA, Georgia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 on most recent viral load in 2014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4114800"/>
            <a:ext cx="868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 5621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9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458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Viral Suppression Among </a:t>
            </a:r>
            <a:r>
              <a:rPr lang="en-US" sz="2800" b="1" dirty="0"/>
              <a:t>Retained </a:t>
            </a:r>
            <a:r>
              <a:rPr lang="en-US" sz="2800" b="1" dirty="0" smtClean="0"/>
              <a:t>in Care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 smtClean="0">
                <a:latin typeface="Calibri" pitchFamily="34" charset="0"/>
              </a:rPr>
              <a:t> </a:t>
            </a:r>
            <a:r>
              <a:rPr lang="en-US" sz="2800" b="1" dirty="0" smtClean="0"/>
              <a:t>Atlanta EMA, Georgia, 2014, </a:t>
            </a:r>
            <a:br>
              <a:rPr lang="en-US" sz="2800" b="1" dirty="0" smtClean="0"/>
            </a:br>
            <a:r>
              <a:rPr lang="en-US" sz="2800" b="1" dirty="0" smtClean="0"/>
              <a:t>by Transmission Category 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612929"/>
              </p:ext>
            </p:extLst>
          </p:nvPr>
        </p:nvGraphicFramePr>
        <p:xfrm>
          <a:off x="0" y="1371600"/>
          <a:ext cx="9144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1600" y="41148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N=10493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N=932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06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N=766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24600" y="4114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N=3463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200" y="4114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N=172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48865" y="5486400"/>
            <a:ext cx="8458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Adults and adolescents &gt;= age 13, diagnosed by 12/31/2013, living as of 12/31/</a:t>
            </a:r>
            <a:r>
              <a:rPr lang="en-US" sz="1400" dirty="0" smtClean="0"/>
              <a:t>2014</a:t>
            </a:r>
            <a:endParaRPr lang="en-US" sz="1400" dirty="0"/>
          </a:p>
          <a:p>
            <a:r>
              <a:rPr lang="en-US" sz="1400" dirty="0"/>
              <a:t>Current address </a:t>
            </a:r>
            <a:r>
              <a:rPr lang="en-US" sz="1400" dirty="0" smtClean="0"/>
              <a:t>in Atlanta EMA, Georgia</a:t>
            </a:r>
            <a:endParaRPr lang="en-US" sz="1400" dirty="0"/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297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686800" cy="99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HIV Care Continuum Methodology,</a:t>
            </a:r>
            <a:r>
              <a:rPr lang="en-US" sz="3200" b="1" dirty="0"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  <a:t/>
            </a:r>
            <a:br>
              <a:rPr lang="en-US" sz="3200" b="1" dirty="0" smtClean="0">
                <a:latin typeface="Calibri" pitchFamily="34" charset="0"/>
                <a:cs typeface="Calibri" panose="020F0502020204030204" pitchFamily="34" charset="0"/>
              </a:rPr>
            </a:b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Atlanta EMA, 2014</a:t>
            </a:r>
            <a:endParaRPr lang="en-US" sz="3200" dirty="0">
              <a:latin typeface="Calibri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5199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Adults and adolescents are those aged &gt;= 13 years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Diagnosed by 12/31/2013, living </a:t>
            </a:r>
            <a:r>
              <a:rPr lang="en-US" sz="2400" dirty="0">
                <a:latin typeface="Calibri" pitchFamily="34" charset="0"/>
              </a:rPr>
              <a:t>as of </a:t>
            </a:r>
            <a:r>
              <a:rPr lang="en-US" sz="2400" dirty="0" smtClean="0">
                <a:latin typeface="Calibri" pitchFamily="34" charset="0"/>
              </a:rPr>
              <a:t>12/31/2014, </a:t>
            </a:r>
            <a:r>
              <a:rPr lang="en-US" sz="2400" dirty="0">
                <a:latin typeface="Calibri" pitchFamily="34" charset="0"/>
              </a:rPr>
              <a:t>including those missing race, sex, and/or risk </a:t>
            </a:r>
            <a:r>
              <a:rPr lang="en-US" sz="2400" dirty="0" smtClean="0">
                <a:latin typeface="Calibri" pitchFamily="34" charset="0"/>
              </a:rPr>
              <a:t>behavior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Current address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Atlanta Eligible Metropolitan Areas (EMA)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Linked to care = CD4 or viral load (VL) </a:t>
            </a:r>
            <a:r>
              <a:rPr lang="en-US" sz="2400" b="1" dirty="0" smtClean="0">
                <a:latin typeface="Calibri" pitchFamily="34" charset="0"/>
              </a:rPr>
              <a:t>within 30 days of </a:t>
            </a:r>
            <a:r>
              <a:rPr lang="en-US" sz="2400" dirty="0" smtClean="0">
                <a:latin typeface="Calibri" pitchFamily="34" charset="0"/>
              </a:rPr>
              <a:t>diagnosis date including the day of diagnosis for those diagnosed between 01/01/2014 and 12/31/2014, inclusively</a:t>
            </a:r>
          </a:p>
          <a:p>
            <a:pPr lvl="1">
              <a:lnSpc>
                <a:spcPts val="2200"/>
              </a:lnSpc>
            </a:pPr>
            <a:r>
              <a:rPr lang="en-US" sz="2000" dirty="0" smtClean="0">
                <a:latin typeface="Calibri" pitchFamily="34" charset="0"/>
              </a:rPr>
              <a:t>This is consistent with the new  NHAS 2020 measures and is a change from previous within 90 days measure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Any care &gt;= 1 CD4 or VL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Retained in care &gt;= 2 CD4 or VL at least 3 months apart in 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 pitchFamily="34" charset="0"/>
              </a:rPr>
              <a:t>Viral suppression (VS) = VL&lt;200 copies/ml in most recent VL in </a:t>
            </a:r>
            <a:r>
              <a:rPr lang="en-US" sz="2400" dirty="0" smtClean="0">
                <a:latin typeface="Calibri"/>
                <a:cs typeface="Calibri"/>
              </a:rPr>
              <a:t>2014</a:t>
            </a:r>
          </a:p>
          <a:p>
            <a:pPr>
              <a:lnSpc>
                <a:spcPts val="2200"/>
              </a:lnSpc>
            </a:pPr>
            <a:r>
              <a:rPr lang="en-US" sz="2400" dirty="0" smtClean="0">
                <a:latin typeface="Calibri"/>
                <a:cs typeface="Calibri"/>
              </a:rPr>
              <a:t>Each bar in the continuum is independent of those preceding it; all percentages are of the total number of persons (N) diagnosed with HIV in each category</a:t>
            </a:r>
          </a:p>
        </p:txBody>
      </p:sp>
    </p:spTree>
    <p:extLst>
      <p:ext uri="{BB962C8B-B14F-4D97-AF65-F5344CB8AC3E}">
        <p14:creationId xmlns:p14="http://schemas.microsoft.com/office/powerpoint/2010/main" val="1567984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Caveats and clarifications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25000" lnSpcReduction="20000"/>
          </a:bodyPr>
          <a:lstStyle/>
          <a:p>
            <a:r>
              <a:rPr lang="en-US" sz="8000" smtClean="0">
                <a:latin typeface="Calibri"/>
                <a:cs typeface="Calibri"/>
              </a:rPr>
              <a:t>The </a:t>
            </a:r>
            <a:r>
              <a:rPr lang="en-US" sz="8000" dirty="0">
                <a:latin typeface="Calibri"/>
                <a:cs typeface="Calibri"/>
              </a:rPr>
              <a:t>EMA consists of the following counties: Bartow, Paulding, Carroll, Coweta, Fayette, Spalding, Henry, Newton, Rockdale, Gwinnett, Walton, Barrow, Forsyth, Cherokee, Pickens, DeKalb, Fulton, Clayton, Cobb and </a:t>
            </a:r>
            <a:r>
              <a:rPr lang="en-US" sz="8000" dirty="0" smtClean="0">
                <a:latin typeface="Calibri"/>
                <a:cs typeface="Calibri"/>
              </a:rPr>
              <a:t>Douglas</a:t>
            </a:r>
          </a:p>
          <a:p>
            <a:r>
              <a:rPr lang="en-US" sz="8000" dirty="0">
                <a:latin typeface="Calibri"/>
                <a:cs typeface="Calibri"/>
              </a:rPr>
              <a:t>Missing laboratory data may result in underestimating care continuum outcomes.</a:t>
            </a:r>
          </a:p>
          <a:p>
            <a:r>
              <a:rPr lang="en-US" sz="8000" dirty="0">
                <a:latin typeface="Calibri"/>
                <a:cs typeface="Calibri"/>
              </a:rPr>
              <a:t>Persons who have only one doctor visit each year for monitoring of their HIV infection will not meet the criteria for “retained in care” but may be virally suppressed.</a:t>
            </a:r>
          </a:p>
          <a:p>
            <a:r>
              <a:rPr lang="en-US" sz="8000" dirty="0">
                <a:latin typeface="Calibri"/>
                <a:cs typeface="Calibri"/>
              </a:rPr>
              <a:t>Because the “linked to care” measure has changed from within 90 to 30 days, use caution when comparing these data to earlier reports.</a:t>
            </a:r>
          </a:p>
          <a:p>
            <a:r>
              <a:rPr lang="en-US" sz="8000" dirty="0">
                <a:latin typeface="Calibri"/>
                <a:cs typeface="Calibri"/>
              </a:rPr>
              <a:t>The number of individuals (N) in some sub-populations is small. Use caution in interpretation.</a:t>
            </a:r>
          </a:p>
          <a:p>
            <a:r>
              <a:rPr lang="en-US" sz="8000" dirty="0">
                <a:latin typeface="Calibri"/>
                <a:cs typeface="Calibri"/>
              </a:rPr>
              <a:t>Methodology for the care continuum and completeness of HIV data varies among jurisdictions, thus limiting direct comparisons with other states or the national continuum.</a:t>
            </a:r>
          </a:p>
          <a:p>
            <a:r>
              <a:rPr lang="en-US" sz="8000" dirty="0">
                <a:latin typeface="Calibri"/>
                <a:cs typeface="Calibri"/>
              </a:rPr>
              <a:t>Missing information on race, sex and/or transmission category reflects missing data on case report forms that remains </a:t>
            </a:r>
            <a:r>
              <a:rPr lang="en-US" sz="8000" dirty="0" smtClean="0">
                <a:latin typeface="Calibri"/>
                <a:cs typeface="Calibri"/>
              </a:rPr>
              <a:t>unresolved </a:t>
            </a:r>
          </a:p>
        </p:txBody>
      </p:sp>
    </p:spTree>
    <p:extLst>
      <p:ext uri="{BB962C8B-B14F-4D97-AF65-F5344CB8AC3E}">
        <p14:creationId xmlns:p14="http://schemas.microsoft.com/office/powerpoint/2010/main" val="401769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</a:t>
            </a:r>
            <a:r>
              <a:rPr lang="en-US" sz="2800" b="1" dirty="0" smtClean="0">
                <a:latin typeface="Calibri" pitchFamily="34" charset="0"/>
              </a:rPr>
              <a:t>, Georgia, </a:t>
            </a:r>
            <a:r>
              <a:rPr lang="en-US" sz="2800" b="1" dirty="0" smtClean="0"/>
              <a:t>2014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895985"/>
              </p:ext>
            </p:extLst>
          </p:nvPr>
        </p:nvGraphicFramePr>
        <p:xfrm>
          <a:off x="228600" y="1371600"/>
          <a:ext cx="82296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800600" y="4446390"/>
            <a:ext cx="1128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N=34593 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473005"/>
            <a:ext cx="89154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Adults </a:t>
            </a:r>
            <a:r>
              <a:rPr lang="en-US" sz="1400" dirty="0"/>
              <a:t>and adolescents &gt;= age 13, diagnosed </a:t>
            </a:r>
            <a:r>
              <a:rPr lang="en-US" sz="1400" dirty="0" smtClean="0"/>
              <a:t>by 12/31/2013, living as of 12/31/2014</a:t>
            </a:r>
          </a:p>
          <a:p>
            <a:r>
              <a:rPr lang="en-US" sz="1400" dirty="0" smtClean="0"/>
              <a:t>Current address Atlanta EMA, Georgia</a:t>
            </a:r>
          </a:p>
          <a:p>
            <a:r>
              <a:rPr lang="en-US" sz="1400" dirty="0"/>
              <a:t>Linked  to care= CD4 or VL within </a:t>
            </a:r>
            <a:r>
              <a:rPr lang="en-US" sz="1400" dirty="0" smtClean="0"/>
              <a:t>30 days </a:t>
            </a:r>
            <a:r>
              <a:rPr lang="en-US" sz="1400" dirty="0"/>
              <a:t>of diagnosis, among those diagnosed </a:t>
            </a:r>
            <a:r>
              <a:rPr lang="en-US" sz="1400" dirty="0" smtClean="0"/>
              <a:t>01/01/14-12/31/14 (N=1725)</a:t>
            </a:r>
          </a:p>
          <a:p>
            <a:r>
              <a:rPr lang="en-US" sz="1400" dirty="0" smtClean="0"/>
              <a:t>Any care&gt;= 1 CD4 or VL in 2014</a:t>
            </a:r>
          </a:p>
          <a:p>
            <a:r>
              <a:rPr lang="en-US" sz="1400" dirty="0" smtClean="0"/>
              <a:t>Retained in care &gt;= 2 CD4 or VL at least 3 months apart in 2014</a:t>
            </a:r>
          </a:p>
          <a:p>
            <a:r>
              <a:rPr lang="en-US" sz="1400" dirty="0" smtClean="0"/>
              <a:t>Viral suppression (VS) = VL&lt;200 copies/ml on most recent viral load in 2014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4600" y="4446390"/>
            <a:ext cx="1143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N=1725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5162550"/>
            <a:ext cx="152400" cy="1143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9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Methodology for Identifying Transgender Persons in Georgia HIV database 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sz="2400" dirty="0" smtClean="0"/>
              <a:t>Traditionally, Georgia DPH has depicted the HIV care </a:t>
            </a:r>
            <a:r>
              <a:rPr lang="en-US" sz="2400" dirty="0"/>
              <a:t>c</a:t>
            </a:r>
            <a:r>
              <a:rPr lang="en-US" sz="2400" dirty="0" smtClean="0"/>
              <a:t>ontinuum by sex based on birth sex</a:t>
            </a:r>
          </a:p>
          <a:p>
            <a:r>
              <a:rPr lang="en-US" sz="2400" dirty="0" smtClean="0"/>
              <a:t>The state enhanced HIV/AIDS Reporting System (</a:t>
            </a:r>
            <a:r>
              <a:rPr lang="en-US" sz="2400" dirty="0" err="1" smtClean="0"/>
              <a:t>eHARS</a:t>
            </a:r>
            <a:r>
              <a:rPr lang="en-US" sz="2400" dirty="0" smtClean="0"/>
              <a:t>) database was reviewed to identify individuals with a birth sex/current gender mismatch in case report forms and/or laboratory reports and/or other databases</a:t>
            </a:r>
          </a:p>
          <a:p>
            <a:r>
              <a:rPr lang="en-US" sz="2400" dirty="0" smtClean="0"/>
              <a:t>Caution should be used in interpretation of the HIV care continuum for transgender persons as data on transgender identity may be missing non-randomly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90043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EMA, Georgia, 2014, by Sex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213354"/>
              </p:ext>
            </p:extLst>
          </p:nvPr>
        </p:nvGraphicFramePr>
        <p:xfrm>
          <a:off x="228600" y="14478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3886200"/>
            <a:ext cx="10232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N=27375 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181600"/>
            <a:ext cx="8915400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</a:t>
            </a:r>
            <a:r>
              <a:rPr lang="en-US" sz="1400" dirty="0" smtClean="0"/>
              <a:t>address Atlanta EMA, Georgia</a:t>
            </a:r>
          </a:p>
          <a:p>
            <a:r>
              <a:rPr lang="en-US" sz="1400" dirty="0" smtClean="0"/>
              <a:t>Excludes 73 people for whom sex is unknown</a:t>
            </a:r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12/</a:t>
            </a:r>
            <a:r>
              <a:rPr lang="en-US" sz="1400" dirty="0">
                <a:solidFill>
                  <a:srgbClr val="000000"/>
                </a:solidFill>
              </a:rPr>
              <a:t>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</a:t>
            </a:r>
            <a:r>
              <a:rPr lang="en-US" sz="1400" dirty="0" smtClean="0">
                <a:solidFill>
                  <a:srgbClr val="000000"/>
                </a:solidFill>
              </a:rPr>
              <a:t>N=1725)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0" y="38862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N=7145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86200"/>
            <a:ext cx="909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N=1409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72400" y="3886200"/>
            <a:ext cx="7950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N=126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3886200"/>
            <a:ext cx="6808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N&lt;10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1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05875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EMA, Georgia, 2014, 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279951"/>
              </p:ext>
            </p:extLst>
          </p:nvPr>
        </p:nvGraphicFramePr>
        <p:xfrm>
          <a:off x="0" y="13716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3810000"/>
            <a:ext cx="918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N=22926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334000"/>
            <a:ext cx="89154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</a:t>
            </a:r>
            <a:r>
              <a:rPr lang="en-US" sz="1400" dirty="0" smtClean="0"/>
              <a:t>Atlanta EMA, Georgia</a:t>
            </a:r>
            <a:endParaRPr lang="en-US" sz="1400" dirty="0"/>
          </a:p>
          <a:p>
            <a:r>
              <a:rPr lang="en-US" sz="1400" dirty="0" smtClean="0"/>
              <a:t>Linked to </a:t>
            </a:r>
            <a:r>
              <a:rPr lang="en-US" sz="1400" dirty="0"/>
              <a:t>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>
                <a:solidFill>
                  <a:srgbClr val="000000"/>
                </a:solidFill>
              </a:rPr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=1725)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3810000"/>
            <a:ext cx="7987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N=1113 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6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EMA, Georgia, 2014, by Race/Ethnicity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920728"/>
              </p:ext>
            </p:extLst>
          </p:nvPr>
        </p:nvGraphicFramePr>
        <p:xfrm>
          <a:off x="0" y="1371600"/>
          <a:ext cx="8915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0" y="3810000"/>
            <a:ext cx="768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 157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067518"/>
            <a:ext cx="8915400" cy="160043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</a:t>
            </a:r>
            <a:r>
              <a:rPr lang="en-US" sz="1400" dirty="0" smtClean="0"/>
              <a:t>address </a:t>
            </a:r>
            <a:r>
              <a:rPr lang="en-US" sz="1400" dirty="0"/>
              <a:t>Atlanta </a:t>
            </a:r>
            <a:r>
              <a:rPr lang="en-US" sz="1400" dirty="0" smtClean="0"/>
              <a:t>EMA, Georgia</a:t>
            </a:r>
          </a:p>
          <a:p>
            <a:r>
              <a:rPr lang="en-US" sz="1400" dirty="0" smtClean="0"/>
              <a:t>AI/AN = American Indian/Alaska Native, NHOPI = Native Hawaiian or Other Pacific Islander</a:t>
            </a:r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</a:t>
            </a:r>
            <a:r>
              <a:rPr lang="en-US" sz="1400" dirty="0">
                <a:solidFill>
                  <a:srgbClr val="000000"/>
                </a:solidFill>
              </a:rPr>
              <a:t>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=1725)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508758" y="3770232"/>
            <a:ext cx="6089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N=11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38100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N&lt;10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46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1430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Adults and Adolescents Living with Diagnosed HIV, Atlanta EMA, Georgia, 2014,</a:t>
            </a:r>
            <a:br>
              <a:rPr lang="en-US" sz="2800" b="1" dirty="0" smtClean="0"/>
            </a:br>
            <a:r>
              <a:rPr lang="en-US" sz="2800" b="1" dirty="0" smtClean="0"/>
              <a:t> by Current Age (in Years)</a:t>
            </a:r>
            <a:endParaRPr lang="en-US" sz="2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7387521"/>
              </p:ext>
            </p:extLst>
          </p:nvPr>
        </p:nvGraphicFramePr>
        <p:xfrm>
          <a:off x="0" y="1243905"/>
          <a:ext cx="9144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95400" y="37338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N=171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5473005"/>
            <a:ext cx="8915400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Adults and adolescents &gt;= age 13, diagnosed by 12/31/2013, living as of 12/31/2014</a:t>
            </a:r>
          </a:p>
          <a:p>
            <a:r>
              <a:rPr lang="en-US" sz="1400" dirty="0"/>
              <a:t>Current address </a:t>
            </a:r>
            <a:r>
              <a:rPr lang="en-US" sz="1400" dirty="0" smtClean="0"/>
              <a:t>Atlanta EMA, Georgia</a:t>
            </a:r>
            <a:endParaRPr lang="en-US" sz="1400" dirty="0"/>
          </a:p>
          <a:p>
            <a:r>
              <a:rPr lang="en-US" sz="1400" dirty="0" smtClean="0"/>
              <a:t>Linked  </a:t>
            </a:r>
            <a:r>
              <a:rPr lang="en-US" sz="1400" dirty="0"/>
              <a:t>to care= CD4 or VL within 30 days of diagnosis, among those diagnosed 01/01/</a:t>
            </a:r>
            <a:r>
              <a:rPr lang="en-US" sz="1400" dirty="0" smtClean="0"/>
              <a:t>14-</a:t>
            </a:r>
            <a:r>
              <a:rPr lang="en-US" sz="1400" dirty="0"/>
              <a:t>12/31/</a:t>
            </a:r>
            <a:r>
              <a:rPr lang="en-US" sz="1400" dirty="0" smtClean="0">
                <a:solidFill>
                  <a:srgbClr val="000000"/>
                </a:solidFill>
              </a:rPr>
              <a:t>14 </a:t>
            </a:r>
            <a:r>
              <a:rPr lang="en-US" sz="1400" dirty="0">
                <a:solidFill>
                  <a:srgbClr val="000000"/>
                </a:solidFill>
              </a:rPr>
              <a:t>(N</a:t>
            </a:r>
            <a:r>
              <a:rPr lang="en-US" sz="1400" dirty="0" smtClean="0">
                <a:solidFill>
                  <a:srgbClr val="000000"/>
                </a:solidFill>
              </a:rPr>
              <a:t>=1725)</a:t>
            </a:r>
            <a:endParaRPr lang="en-US" sz="1400" dirty="0">
              <a:solidFill>
                <a:srgbClr val="000000"/>
              </a:solidFill>
            </a:endParaRPr>
          </a:p>
          <a:p>
            <a:r>
              <a:rPr lang="en-US" sz="1400" dirty="0"/>
              <a:t>Any care&gt;= 1 CD4 or VL in 2014</a:t>
            </a:r>
          </a:p>
          <a:p>
            <a:r>
              <a:rPr lang="en-US" sz="1400" dirty="0"/>
              <a:t>Retained in care &gt;= 2 CD4 or VL at least 3 months apart in 2014</a:t>
            </a:r>
          </a:p>
          <a:p>
            <a:r>
              <a:rPr lang="en-US" sz="1400" dirty="0"/>
              <a:t>Viral suppression (VS) = VL&lt;200 copies/ml on most recent viral load in </a:t>
            </a:r>
            <a:r>
              <a:rPr lang="en-US" sz="1400" dirty="0" smtClean="0"/>
              <a:t>2014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733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N=6538 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14400" y="3581400"/>
            <a:ext cx="618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N=64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7000" y="3733800"/>
            <a:ext cx="818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N=1023</a:t>
            </a: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N=306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576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N=575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054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N=349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770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N=289 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48600" y="3581400"/>
            <a:ext cx="718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N=148  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PH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6961</TotalTime>
  <Words>1832</Words>
  <Application>Microsoft Office PowerPoint</Application>
  <PresentationFormat>On-screen Show (4:3)</PresentationFormat>
  <Paragraphs>257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Segoe UI</vt:lpstr>
      <vt:lpstr>DPH_PPT_TEMPLATE</vt:lpstr>
      <vt:lpstr>1_DPH_PPT_TEMPLATE</vt:lpstr>
      <vt:lpstr>Custom Design</vt:lpstr>
      <vt:lpstr>HIV Care Continuum, Atlanta EMA, Georgia, 2014</vt:lpstr>
      <vt:lpstr>HIV Care Continuum Methodology,   Atlanta EMA, 2014</vt:lpstr>
      <vt:lpstr>Caveats and clarifications</vt:lpstr>
      <vt:lpstr>Adults and Adolescents Living with Diagnosed HIV, Atlanta EMA, Georgia, 2014</vt:lpstr>
      <vt:lpstr>Methodology for Identifying Transgender Persons in Georgia HIV database  </vt:lpstr>
      <vt:lpstr>Adults and Adolescents Living with Diagnosed HIV, Atlanta EMA, Georgia, 2014, by Sex</vt:lpstr>
      <vt:lpstr>Adults and Adolescents Living with Diagnosed HIV, Atlanta EMA, Georgia, 2014, by Race/Ethnicity</vt:lpstr>
      <vt:lpstr>Adults and Adolescents Living with Diagnosed HIV, Atlanta EMA, Georgia, 2014, by Race/Ethnicity</vt:lpstr>
      <vt:lpstr>Adults and Adolescents Living with Diagnosed HIV, Atlanta EMA, Georgia, 2014,  by Current Age (in Years)</vt:lpstr>
      <vt:lpstr>Transmission category definitions</vt:lpstr>
      <vt:lpstr>Adults and Adolescents Living with Diagnosed HIV, Atlanta EMA, Georgia, 2014,   by Transmission Category</vt:lpstr>
      <vt:lpstr>Viral Suppression Among Those Retained in Care, Atlanta EMA, Georgia, 2014, by Sex</vt:lpstr>
      <vt:lpstr>Viral Suppression Among Those Retained in Care, Atlanta EMA, Georgia, 2014, by Race/Ethnicity</vt:lpstr>
      <vt:lpstr>Viral Suppression Among Those Retained in Care, Atlanta EMA, Georgia 2014, by Race/Ethnicity</vt:lpstr>
      <vt:lpstr>Viral Suppression Among Those Retained in Care, Atlanta EMA, Georgia, 2014,  by Current Age (in Years)</vt:lpstr>
      <vt:lpstr>Viral Suppression Among Retained in Care  Atlanta EMA, Georgia, 2014,  by Transmission Category </vt:lpstr>
    </vt:vector>
  </TitlesOfParts>
  <Company>Georgia Department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ralambert</dc:creator>
  <cp:lastModifiedBy>Wortley, Pascale</cp:lastModifiedBy>
  <cp:revision>239</cp:revision>
  <dcterms:created xsi:type="dcterms:W3CDTF">2014-02-07T15:41:39Z</dcterms:created>
  <dcterms:modified xsi:type="dcterms:W3CDTF">2016-07-15T20:36:35Z</dcterms:modified>
</cp:coreProperties>
</file>