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1" r:id="rId2"/>
    <p:sldMasterId id="2147483662" r:id="rId3"/>
  </p:sldMasterIdLst>
  <p:notesMasterIdLst>
    <p:notesMasterId r:id="rId20"/>
  </p:notesMasterIdLst>
  <p:sldIdLst>
    <p:sldId id="325" r:id="rId4"/>
    <p:sldId id="322" r:id="rId5"/>
    <p:sldId id="323" r:id="rId6"/>
    <p:sldId id="310" r:id="rId7"/>
    <p:sldId id="330" r:id="rId8"/>
    <p:sldId id="331" r:id="rId9"/>
    <p:sldId id="312" r:id="rId10"/>
    <p:sldId id="326" r:id="rId11"/>
    <p:sldId id="313" r:id="rId12"/>
    <p:sldId id="324" r:id="rId13"/>
    <p:sldId id="317" r:id="rId14"/>
    <p:sldId id="314" r:id="rId15"/>
    <p:sldId id="315" r:id="rId16"/>
    <p:sldId id="327" r:id="rId17"/>
    <p:sldId id="316" r:id="rId18"/>
    <p:sldId id="31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6709"/>
    <a:srgbClr val="A95007"/>
    <a:srgbClr val="B05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0" autoAdjust="0"/>
    <p:restoredTop sz="99474" autoAdjust="0"/>
  </p:normalViewPr>
  <p:slideViewPr>
    <p:cSldViewPr>
      <p:cViewPr>
        <p:scale>
          <a:sx n="100" d="100"/>
          <a:sy n="100" d="100"/>
        </p:scale>
        <p:origin x="-160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Relationship Id="rId2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Relationship Id="rId2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Relationship Id="rId2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Relationship Id="rId2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221590356761"/>
          <c:y val="0.038800763540921"/>
          <c:w val="0.620376689024983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0.75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Any care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57%</a:t>
                    </a:r>
                    <a:endParaRPr lang="en-US" dirty="0"/>
                  </a:p>
                </c:rich>
              </c:tx>
              <c:numFmt formatCode="0.00%" sourceLinked="0"/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Sheet1!$B$2:$F$2</c15:f>
                <c15:dlblRangeCache>
                  <c:ptCount val="5"/>
                  <c:pt idx="0">
                    <c:v>0.822</c:v>
                  </c:pt>
                  <c:pt idx="1">
                    <c:v>0.571</c:v>
                  </c:pt>
                  <c:pt idx="2">
                    <c:v>0.429</c:v>
                  </c:pt>
                  <c:pt idx="3">
                    <c:v>0.386</c:v>
                  </c:pt>
                  <c:pt idx="4">
                    <c:v>0.409</c:v>
                  </c:pt>
                </c15:dlblRangeCache>
              </c15:datalabelsRange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0.61</c:v>
                </c:pt>
              </c:numCache>
            </c:numRef>
          </c:val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0.48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Virally Suppressed (VS)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0.45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8432424"/>
        <c:axId val="2105588904"/>
      </c:barChart>
      <c:catAx>
        <c:axId val="2078432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05588904"/>
        <c:crosses val="autoZero"/>
        <c:auto val="1"/>
        <c:lblAlgn val="ctr"/>
        <c:lblOffset val="100"/>
        <c:noMultiLvlLbl val="0"/>
      </c:catAx>
      <c:valAx>
        <c:axId val="2105588904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648533343054341"/>
              <c:y val="0.28847172512526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2078432424"/>
        <c:crosses val="autoZero"/>
        <c:crossBetween val="between"/>
        <c:majorUnit val="0.2"/>
      </c:valAx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0"/>
          <c:y val="0.857535910283942"/>
          <c:w val="0.999248566151453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18372703412"/>
          <c:y val="0.0364432939465038"/>
          <c:w val="0.891673009623797"/>
          <c:h val="0.6193775777663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 i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0.78</c:v>
                </c:pt>
                <c:pt idx="1">
                  <c:v>0.7</c:v>
                </c:pt>
                <c:pt idx="2">
                  <c:v>0.71</c:v>
                </c:pt>
                <c:pt idx="3">
                  <c:v>0.8</c:v>
                </c:pt>
                <c:pt idx="4">
                  <c:v>0.83</c:v>
                </c:pt>
                <c:pt idx="5">
                  <c:v>0.86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16943880"/>
        <c:axId val="-2116935464"/>
      </c:barChart>
      <c:catAx>
        <c:axId val="-2116943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6935464"/>
        <c:crosses val="autoZero"/>
        <c:auto val="1"/>
        <c:lblAlgn val="ctr"/>
        <c:lblOffset val="100"/>
        <c:noMultiLvlLbl val="0"/>
      </c:catAx>
      <c:valAx>
        <c:axId val="-2116935464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694388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160651793526"/>
          <c:y val="0.0364432939465038"/>
          <c:w val="0.891839348206474"/>
          <c:h val="0.6193775777663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 i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0.82</c:v>
                </c:pt>
                <c:pt idx="1">
                  <c:v>0.79</c:v>
                </c:pt>
                <c:pt idx="2">
                  <c:v>0.78</c:v>
                </c:pt>
                <c:pt idx="3">
                  <c:v>0.78</c:v>
                </c:pt>
                <c:pt idx="4">
                  <c:v>0.75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16698504"/>
        <c:axId val="-2116690152"/>
      </c:barChart>
      <c:catAx>
        <c:axId val="-2116698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6690152"/>
        <c:crosses val="autoZero"/>
        <c:auto val="1"/>
        <c:lblAlgn val="ctr"/>
        <c:lblOffset val="100"/>
        <c:noMultiLvlLbl val="0"/>
      </c:catAx>
      <c:valAx>
        <c:axId val="-2116690152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-2116698504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6"/>
          <c:y val="0.0448613919291873"/>
          <c:w val="0.801288332548175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0.75</c:v>
                </c:pt>
                <c:pt idx="1">
                  <c:v>0.76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56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0.61</c:v>
                </c:pt>
                <c:pt idx="1">
                  <c:v>0.63</c:v>
                </c:pt>
                <c:pt idx="2">
                  <c:v>0.64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0.47</c:v>
                </c:pt>
                <c:pt idx="1">
                  <c:v>0.5</c:v>
                </c:pt>
                <c:pt idx="2">
                  <c:v>0.52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16327352"/>
        <c:axId val="-2116324216"/>
      </c:barChart>
      <c:catAx>
        <c:axId val="-2116327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16324216"/>
        <c:crosses val="autoZero"/>
        <c:auto val="1"/>
        <c:lblAlgn val="ctr"/>
        <c:lblOffset val="100"/>
        <c:noMultiLvlLbl val="0"/>
      </c:catAx>
      <c:valAx>
        <c:axId val="-2116324216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20100247885681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211632735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784808637556669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19739720035"/>
          <c:y val="0.0448613919291873"/>
          <c:w val="0.88380260279965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0.72</c:v>
                </c:pt>
                <c:pt idx="1">
                  <c:v>0.73</c:v>
                </c:pt>
                <c:pt idx="2">
                  <c:v>0.83</c:v>
                </c:pt>
                <c:pt idx="3">
                  <c:v>0.84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61</a:t>
                    </a:r>
                    <a:r>
                      <a:rPr lang="en-US" b="1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39%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0.61</c:v>
                </c:pt>
                <c:pt idx="1">
                  <c:v>0.57</c:v>
                </c:pt>
                <c:pt idx="2">
                  <c:v>0.62</c:v>
                </c:pt>
                <c:pt idx="3">
                  <c:v>0.39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48%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50%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29%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0.47</c:v>
                </c:pt>
                <c:pt idx="1">
                  <c:v>0.48</c:v>
                </c:pt>
                <c:pt idx="2">
                  <c:v>0.5</c:v>
                </c:pt>
                <c:pt idx="3">
                  <c:v>0.29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52%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34%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0.43</c:v>
                </c:pt>
                <c:pt idx="1">
                  <c:v>0.46</c:v>
                </c:pt>
                <c:pt idx="2">
                  <c:v>0.52</c:v>
                </c:pt>
                <c:pt idx="3">
                  <c:v>0.34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17046552"/>
        <c:axId val="-2116734232"/>
      </c:barChart>
      <c:catAx>
        <c:axId val="-2117046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16734232"/>
        <c:crosses val="autoZero"/>
        <c:auto val="1"/>
        <c:lblAlgn val="ctr"/>
        <c:lblOffset val="100"/>
        <c:noMultiLvlLbl val="0"/>
      </c:catAx>
      <c:valAx>
        <c:axId val="-2116734232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00655839895013124"/>
              <c:y val="0.29150202815557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211704655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18141970890002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6"/>
          <c:y val="0.0448613919291873"/>
          <c:w val="0.851858170506465"/>
          <c:h val="0.610881651157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0.88</c:v>
                </c:pt>
                <c:pt idx="3">
                  <c:v>0.71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65</a:t>
                    </a:r>
                    <a:r>
                      <a:rPr lang="en-US" b="1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78%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0.65</c:v>
                </c:pt>
                <c:pt idx="1">
                  <c:v>0.39</c:v>
                </c:pt>
                <c:pt idx="2">
                  <c:v>0.47</c:v>
                </c:pt>
                <c:pt idx="3">
                  <c:v>0.78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35%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35%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64%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0.52</c:v>
                </c:pt>
                <c:pt idx="1">
                  <c:v>0.35</c:v>
                </c:pt>
                <c:pt idx="2">
                  <c:v>0.35</c:v>
                </c:pt>
                <c:pt idx="3">
                  <c:v>0.64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39%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35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59%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0.55</c:v>
                </c:pt>
                <c:pt idx="1">
                  <c:v>0.39</c:v>
                </c:pt>
                <c:pt idx="2">
                  <c:v>0.35</c:v>
                </c:pt>
                <c:pt idx="3">
                  <c:v>0.59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1832664"/>
        <c:axId val="-2142585704"/>
      </c:barChart>
      <c:catAx>
        <c:axId val="-2131832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42585704"/>
        <c:crosses val="autoZero"/>
        <c:auto val="1"/>
        <c:lblAlgn val="ctr"/>
        <c:lblOffset val="100"/>
        <c:noMultiLvlLbl val="0"/>
      </c:catAx>
      <c:valAx>
        <c:axId val="-2142585704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0.020100247885681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-213183266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02990455738487"/>
          <c:w val="1.0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87270341207349"/>
          <c:y val="0.0511274967747675"/>
          <c:w val="0.916209973753281"/>
          <c:h val="0.674518014793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0.68</c:v>
                </c:pt>
                <c:pt idx="1">
                  <c:v>0.68</c:v>
                </c:pt>
                <c:pt idx="2">
                  <c:v>0.75</c:v>
                </c:pt>
                <c:pt idx="3">
                  <c:v>0.79</c:v>
                </c:pt>
                <c:pt idx="4">
                  <c:v>0.72</c:v>
                </c:pt>
                <c:pt idx="5">
                  <c:v>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    72</a:t>
                    </a:r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    64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277766841644789"/>
                  <c:y val="0.0141242937853107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  60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 61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 62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60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0.72</c:v>
                </c:pt>
                <c:pt idx="1">
                  <c:v>0.64</c:v>
                </c:pt>
                <c:pt idx="2">
                  <c:v>0.6</c:v>
                </c:pt>
                <c:pt idx="3">
                  <c:v>0.61</c:v>
                </c:pt>
                <c:pt idx="4">
                  <c:v>0.62</c:v>
                </c:pt>
                <c:pt idx="5">
                  <c:v>0.6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 58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45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 43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47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50%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50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0.58</c:v>
                </c:pt>
                <c:pt idx="1">
                  <c:v>0.45</c:v>
                </c:pt>
                <c:pt idx="2">
                  <c:v>0.43</c:v>
                </c:pt>
                <c:pt idx="3">
                  <c:v>0.47</c:v>
                </c:pt>
                <c:pt idx="4">
                  <c:v>0.5</c:v>
                </c:pt>
                <c:pt idx="5">
                  <c:v>0.5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rgbClr val="000000"/>
                        </a:solidFill>
                      </a:rPr>
                      <a:t>   52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rgbClr val="000000"/>
                        </a:solidFill>
                      </a:rPr>
                      <a:t>   38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rgbClr val="000000"/>
                        </a:solidFill>
                      </a:rPr>
                      <a:t>     38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rgbClr val="000000"/>
                        </a:solidFill>
                      </a:rPr>
                      <a:t>        45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rgbClr val="000000"/>
                        </a:solidFill>
                      </a:rPr>
                      <a:t>        48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b="1" dirty="0" smtClean="0">
                        <a:solidFill>
                          <a:srgbClr val="000000"/>
                        </a:solidFill>
                      </a:rPr>
                      <a:t>        49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0.52</c:v>
                </c:pt>
                <c:pt idx="1">
                  <c:v>0.38</c:v>
                </c:pt>
                <c:pt idx="2">
                  <c:v>0.38</c:v>
                </c:pt>
                <c:pt idx="3">
                  <c:v>0.45</c:v>
                </c:pt>
                <c:pt idx="4">
                  <c:v>0.48</c:v>
                </c:pt>
                <c:pt idx="5">
                  <c:v>0.49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36435768"/>
        <c:axId val="-2136178072"/>
      </c:barChart>
      <c:catAx>
        <c:axId val="-2136435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36178072"/>
        <c:crosses val="autoZero"/>
        <c:auto val="1"/>
        <c:lblAlgn val="ctr"/>
        <c:lblOffset val="100"/>
        <c:noMultiLvlLbl val="0"/>
      </c:catAx>
      <c:valAx>
        <c:axId val="-2136178072"/>
        <c:scaling>
          <c:orientation val="minMax"/>
          <c:max val="1.0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13643576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0138888888888889"/>
          <c:y val="0.829235953556653"/>
          <c:w val="0.997612532808399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62569130904519"/>
          <c:y val="0.0218181818181818"/>
          <c:w val="0.897778863466477"/>
          <c:h val="0.7381543784299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 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0.73</c:v>
                </c:pt>
                <c:pt idx="1">
                  <c:v>0.77</c:v>
                </c:pt>
                <c:pt idx="2">
                  <c:v>0.71</c:v>
                </c:pt>
                <c:pt idx="3">
                  <c:v>0.76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62%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55%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57%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64%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  39</a:t>
                    </a:r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0.62</c:v>
                </c:pt>
                <c:pt idx="1">
                  <c:v>0.55</c:v>
                </c:pt>
                <c:pt idx="2">
                  <c:v>0.57</c:v>
                </c:pt>
                <c:pt idx="3">
                  <c:v>0.64</c:v>
                </c:pt>
                <c:pt idx="4">
                  <c:v>0.67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48%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43%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 46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 51%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  29</a:t>
                    </a:r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0.48</c:v>
                </c:pt>
                <c:pt idx="1">
                  <c:v>0.43</c:v>
                </c:pt>
                <c:pt idx="2">
                  <c:v>0.46</c:v>
                </c:pt>
                <c:pt idx="3">
                  <c:v>0.51</c:v>
                </c:pt>
                <c:pt idx="4">
                  <c:v>0.55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0547624781673438"/>
                  <c:y val="0.0151515151515151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    47%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0958362233326815"/>
                  <c:y val="0.0272724886661894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 40%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   41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     46%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 smtClean="0"/>
                      <a:t>    38</a:t>
                    </a:r>
                    <a:r>
                      <a:rPr lang="en-US" sz="1400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   34</a:t>
                    </a:r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0.47</c:v>
                </c:pt>
                <c:pt idx="1">
                  <c:v>0.4</c:v>
                </c:pt>
                <c:pt idx="2">
                  <c:v>0.41</c:v>
                </c:pt>
                <c:pt idx="3">
                  <c:v>0.46</c:v>
                </c:pt>
                <c:pt idx="4">
                  <c:v>0.46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16268488"/>
        <c:axId val="-2116265288"/>
      </c:barChart>
      <c:catAx>
        <c:axId val="-2116268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116265288"/>
        <c:crosses val="autoZero"/>
        <c:auto val="1"/>
        <c:lblAlgn val="ctr"/>
        <c:lblOffset val="100"/>
        <c:noMultiLvlLbl val="0"/>
      </c:catAx>
      <c:valAx>
        <c:axId val="-2116265288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0.0"/>
              <c:y val="0.27332020997375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11626848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.0"/>
          <c:y val="0.884808637556669"/>
          <c:w val="0.979556977252843"/>
          <c:h val="0.084106657122405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178866530573"/>
          <c:y val="0.0448613919291873"/>
          <c:w val="0.759265577913872"/>
          <c:h val="0.62180572823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.00925925925925928"/>
                  <c:y val="0.01075268817204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 i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0.82</c:v>
                </c:pt>
                <c:pt idx="1">
                  <c:v>0.78</c:v>
                </c:pt>
                <c:pt idx="2">
                  <c:v>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16189224"/>
        <c:axId val="-2116186344"/>
      </c:barChart>
      <c:catAx>
        <c:axId val="-2116189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6186344"/>
        <c:crosses val="autoZero"/>
        <c:auto val="1"/>
        <c:lblAlgn val="ctr"/>
        <c:lblOffset val="100"/>
        <c:noMultiLvlLbl val="0"/>
      </c:catAx>
      <c:valAx>
        <c:axId val="-2116186344"/>
        <c:scaling>
          <c:orientation val="minMax"/>
          <c:max val="1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0217592592592593"/>
              <c:y val="0.301637033274067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-2116189224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317913385827"/>
          <c:y val="0.0409935392691298"/>
          <c:w val="0.789924212598426"/>
          <c:h val="0.672112193602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0.77</c:v>
                </c:pt>
                <c:pt idx="1">
                  <c:v>0.84</c:v>
                </c:pt>
                <c:pt idx="2">
                  <c:v>0.88</c:v>
                </c:pt>
                <c:pt idx="3">
                  <c:v>0.94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42064040"/>
        <c:axId val="-2116799288"/>
      </c:barChart>
      <c:catAx>
        <c:axId val="-2142064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6799288"/>
        <c:crosses val="autoZero"/>
        <c:auto val="1"/>
        <c:lblAlgn val="ctr"/>
        <c:lblOffset val="100"/>
        <c:noMultiLvlLbl val="0"/>
      </c:catAx>
      <c:valAx>
        <c:axId val="-2116799288"/>
        <c:scaling>
          <c:orientation val="minMax"/>
          <c:max val="1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Percent</a:t>
                </a:r>
              </a:p>
            </c:rich>
          </c:tx>
          <c:layout>
            <c:manualLayout>
              <c:xMode val="edge"/>
              <c:yMode val="edge"/>
              <c:x val="0.0189509514435696"/>
              <c:y val="0.29168019382192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2064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317913385827"/>
          <c:y val="0.0579427465634592"/>
          <c:w val="0.789924212598426"/>
          <c:h val="0.6947110636594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0.92</c:v>
                </c:pt>
                <c:pt idx="3">
                  <c:v>0.81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16480936"/>
        <c:axId val="-2116477448"/>
      </c:barChart>
      <c:catAx>
        <c:axId val="-2116480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6477448"/>
        <c:crosses val="autoZero"/>
        <c:auto val="1"/>
        <c:lblAlgn val="ctr"/>
        <c:lblOffset val="100"/>
        <c:noMultiLvlLbl val="0"/>
      </c:catAx>
      <c:valAx>
        <c:axId val="-2116477448"/>
        <c:scaling>
          <c:orientation val="minMax"/>
          <c:max val="1.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Percent</a:t>
                </a:r>
              </a:p>
            </c:rich>
          </c:tx>
          <c:layout>
            <c:manualLayout>
              <c:xMode val="edge"/>
              <c:yMode val="edge"/>
              <c:x val="0.0189509514435696"/>
              <c:y val="0.29168019382192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64809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0.2963</cdr:x>
      <cdr:y>0.63812</cdr:y>
    </cdr:from>
    <cdr:to>
      <cdr:x>0.38889</cdr:x>
      <cdr:y>0.72727</cdr:y>
    </cdr:to>
    <cdr:sp macro="" textlink="">
      <cdr:nvSpPr>
        <cdr:cNvPr id="2" name="Right Brace 1"/>
        <cdr:cNvSpPr/>
      </cdr:nvSpPr>
      <cdr:spPr>
        <a:xfrm xmlns:a="http://schemas.openxmlformats.org/drawingml/2006/main" rot="5400000">
          <a:off x="2632580" y="2480179"/>
          <a:ext cx="373639" cy="762001"/>
        </a:xfrm>
        <a:prstGeom xmlns:a="http://schemas.openxmlformats.org/drawingml/2006/main" prst="rightBrace">
          <a:avLst>
            <a:gd name="adj1" fmla="val 8333"/>
            <a:gd name="adj2" fmla="val 48449"/>
          </a:avLst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0.47901</cdr:x>
      <cdr:y>0.65444</cdr:y>
    </cdr:from>
    <cdr:to>
      <cdr:x>0.76852</cdr:x>
      <cdr:y>0.73366</cdr:y>
    </cdr:to>
    <cdr:sp macro="" textlink="">
      <cdr:nvSpPr>
        <cdr:cNvPr id="3" name="Right Brace 2"/>
        <cdr:cNvSpPr/>
      </cdr:nvSpPr>
      <cdr:spPr>
        <a:xfrm xmlns:a="http://schemas.openxmlformats.org/drawingml/2006/main" rot="5400000">
          <a:off x="4967290" y="1717481"/>
          <a:ext cx="332049" cy="2382569"/>
        </a:xfrm>
        <a:prstGeom xmlns:a="http://schemas.openxmlformats.org/drawingml/2006/main" prst="rightBrace">
          <a:avLst>
            <a:gd name="adj1" fmla="val 8333"/>
            <a:gd name="adj2" fmla="val 48449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0.45299</cdr:x>
      <cdr:y>0.56364</cdr:y>
    </cdr:from>
    <cdr:to>
      <cdr:x>0.5496</cdr:x>
      <cdr:y>0.64442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038600" y="2362200"/>
          <a:ext cx="861317" cy="3385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N=314  </a:t>
          </a:r>
          <a:endParaRPr lang="en-US" sz="1600" b="1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0.44167</cdr:x>
      <cdr:y>0.58182</cdr:y>
    </cdr:from>
    <cdr:to>
      <cdr:x>0.52882</cdr:x>
      <cdr:y>0.65526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038600" y="2438400"/>
          <a:ext cx="796899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</a:rPr>
            <a:t>N= 2859</a:t>
          </a:r>
          <a:endParaRPr lang="en-US" sz="1400" b="1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0.66667</cdr:x>
      <cdr:y>0.58308</cdr:y>
    </cdr:from>
    <cdr:to>
      <cdr:x>0.75619</cdr:x>
      <cdr:y>0.65652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096030" y="2443688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N=9009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0.88333</cdr:x>
      <cdr:y>0.58182</cdr:y>
    </cdr:from>
    <cdr:to>
      <cdr:x>0.97285</cdr:x>
      <cdr:y>0.65526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8077200" y="2438400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N=2013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0.35833</cdr:x>
      <cdr:y>0.58182</cdr:y>
    </cdr:from>
    <cdr:to>
      <cdr:x>0.43693</cdr:x>
      <cdr:y>0.65526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76600" y="2438400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N=138  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0.58333</cdr:x>
      <cdr:y>0.58182</cdr:y>
    </cdr:from>
    <cdr:to>
      <cdr:x>0.66193</cdr:x>
      <cdr:y>0.65526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334000" y="2438400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N=356 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0.80833</cdr:x>
      <cdr:y>0.58182</cdr:y>
    </cdr:from>
    <cdr:to>
      <cdr:x>0.88693</cdr:x>
      <cdr:y>0.65526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391400" y="2438400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N=359 </a:t>
          </a:r>
          <a:endParaRPr lang="en-US" sz="1400" b="1" dirty="0">
            <a:solidFill>
              <a:schemeClr val="bg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0.46154</cdr:x>
      <cdr:y>0.58182</cdr:y>
    </cdr:from>
    <cdr:to>
      <cdr:x>0.54431</cdr:x>
      <cdr:y>0.6626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114800" y="2438400"/>
          <a:ext cx="737902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tx1"/>
              </a:solidFill>
              <a:latin typeface="+mn-lt"/>
            </a:rPr>
            <a:t>N= 23</a:t>
          </a:r>
          <a:endParaRPr lang="en-US" sz="1600" b="1" dirty="0">
            <a:solidFill>
              <a:schemeClr val="tx1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0.66667</cdr:x>
      <cdr:y>0.58182</cdr:y>
    </cdr:from>
    <cdr:to>
      <cdr:x>0.74304</cdr:x>
      <cdr:y>0.6626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5943600" y="2438400"/>
          <a:ext cx="680869" cy="3385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tx1"/>
              </a:solidFill>
              <a:latin typeface="+mn-lt"/>
            </a:rPr>
            <a:t>N=17</a:t>
          </a:r>
          <a:endParaRPr lang="en-US" sz="1600" b="1" dirty="0">
            <a:solidFill>
              <a:schemeClr val="tx1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0.88034</cdr:x>
      <cdr:y>0.58182</cdr:y>
    </cdr:from>
    <cdr:to>
      <cdr:x>0.98231</cdr:x>
      <cdr:y>0.6626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7848600" y="2438400"/>
          <a:ext cx="90912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rgbClr val="000000"/>
              </a:solidFill>
              <a:latin typeface="+mn-lt"/>
            </a:rPr>
            <a:t>N=1739</a:t>
          </a:r>
          <a:endParaRPr lang="en-US" sz="16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0.36752</cdr:x>
      <cdr:y>0.58182</cdr:y>
    </cdr:from>
    <cdr:to>
      <cdr:x>0.43694</cdr:x>
      <cdr:y>0.65526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76600" y="2438400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FF0000"/>
              </a:solidFill>
            </a:rPr>
            <a:t>N&lt;10  </a:t>
          </a:r>
          <a:endParaRPr lang="en-US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0.5812</cdr:x>
      <cdr:y>0.58182</cdr:y>
    </cdr:from>
    <cdr:to>
      <cdr:x>0.65061</cdr:x>
      <cdr:y>0.65526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181600" y="2438400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FF0000"/>
              </a:solidFill>
            </a:rPr>
            <a:t>N&lt;10 </a:t>
          </a:r>
          <a:endParaRPr lang="en-US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0.81197</cdr:x>
      <cdr:y>0.58182</cdr:y>
    </cdr:from>
    <cdr:to>
      <cdr:x>0.88834</cdr:x>
      <cdr:y>0.6626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239000" y="2438400"/>
          <a:ext cx="68089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N=45 </a:t>
          </a:r>
          <a:endParaRPr lang="en-US" sz="1600" b="1" dirty="0">
            <a:solidFill>
              <a:schemeClr val="bg1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0.58333</cdr:x>
      <cdr:y>0.66102</cdr:y>
    </cdr:from>
    <cdr:to>
      <cdr:x>0.68269</cdr:x>
      <cdr:y>0.72948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5334000" y="2971800"/>
          <a:ext cx="90850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N=11805 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0.88333</cdr:x>
      <cdr:y>0.66102</cdr:y>
    </cdr:from>
    <cdr:to>
      <cdr:x>0.98377</cdr:x>
      <cdr:y>0.72948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8077200" y="2971800"/>
          <a:ext cx="918415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N=10817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0.725</cdr:x>
      <cdr:y>0.66102</cdr:y>
    </cdr:from>
    <cdr:to>
      <cdr:x>0.82544</cdr:x>
      <cdr:y>0.72948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629400" y="2971800"/>
          <a:ext cx="918415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</a:t>
          </a:r>
          <a:r>
            <a:rPr lang="en-US" sz="1400" b="1" dirty="0" smtClean="0">
              <a:solidFill>
                <a:srgbClr val="000000"/>
              </a:solidFill>
            </a:rPr>
            <a:t>16463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0.87678</cdr:x>
      <cdr:y>0.68598</cdr:y>
    </cdr:from>
    <cdr:to>
      <cdr:x>0.95964</cdr:x>
      <cdr:y>0.75942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8133241" y="2874962"/>
          <a:ext cx="76859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tx1"/>
              </a:solidFill>
              <a:latin typeface="+mn-lt"/>
            </a:rPr>
            <a:t>N= 499</a:t>
          </a:r>
          <a:endParaRPr lang="en-US" sz="1400" b="1" dirty="0">
            <a:solidFill>
              <a:schemeClr val="tx1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0.68785</cdr:x>
      <cdr:y>0.68598</cdr:y>
    </cdr:from>
    <cdr:to>
      <cdr:x>0.79223</cdr:x>
      <cdr:y>0.75942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380641" y="2874962"/>
          <a:ext cx="96829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 12338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F4E58-2DC2-40C4-8429-FF85DF933DD8}" type="datetimeFigureOut">
              <a:rPr lang="en-US" smtClean="0"/>
              <a:pPr/>
              <a:t>7/7/16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8EAC5-3D7D-47BD-BA2F-7076EA1BB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9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241" indent="-16824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243C7-E6E7-4435-85A7-0B5EE12FEE5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60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Because transmission category is not reported for a large proportion of HIV cases in Georgia, multiple imputation was used to re-distribute transmission category where it was missing.  This statistical technique is the same as that used by CDC in re-distribution of transmission category in the national dataset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MSM is defined as male to male sexual contact    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IDU is defined as injection drug use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The MSM/IDU transmission category includes those persons who reported both male sexual contact and injection drug use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HET is defined as heterosexual contact with a person known to have, or to be at high risk for, HIV infection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Other includes the transmission categories of hemophilia, blood transfusion, perinatal exposure, and risk factor not reported or not identified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243C7-E6E7-4435-85A7-0B5EE12FEE5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02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DE9E-3CD4-4FE7-B8F1-0A28BB4ACA13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9D1D-A24B-4DBF-B086-E91941E9D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D77D-6EFA-44D8-A847-39B0D5C539D7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DF76A-BBC3-42A7-89AB-8F600296F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1BC31-AECC-4C2A-9B12-B2DB4D8DDAAF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EC4FE-7E14-41A9-954D-C5A1AED98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PH_PP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DE9E-3CD4-4FE7-B8F1-0A28BB4ACA13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9D1D-A24B-4DBF-B086-E91941E9D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C4A4-E656-4F1D-8B52-9F2F361AAB0F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0DAD-DC5C-42CF-A387-37F0D5126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8E8F-0121-485A-BB37-11A951C7EC8B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082A-6085-4507-B1DA-ED359363F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0907C-018B-40A5-ACE0-92AF1D86D8AE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2C6A5-84FB-4352-8C94-CF68CAC5B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D2F2D-DD3B-4DCA-B87C-10D9531420B6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BA248-3661-41DC-876D-E112C4A68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5C009-E70E-4711-8120-5B08DBB20C21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AF34-7D59-4B8F-98D7-DAFED22DF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B252-2AA4-4528-907E-B04FCABB9123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72C93-69CB-4B9D-A0C8-08968D908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44AEE-75C0-4F69-BB77-A7B358B34088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83F2-6BBD-4DF5-9C33-FB6A12B3F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C4A4-E656-4F1D-8B52-9F2F361AAB0F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0DAD-DC5C-42CF-A387-37F0D5126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9FC4-0E03-4197-AE17-578C33674425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94AF-1202-4454-A118-39B0FEF8E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D77D-6EFA-44D8-A847-39B0D5C539D7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DF76A-BBC3-42A7-89AB-8F600296F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1BC31-AECC-4C2A-9B12-B2DB4D8DDAAF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EC4FE-7E14-41A9-954D-C5A1AED98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8E8F-0121-485A-BB37-11A951C7EC8B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082A-6085-4507-B1DA-ED359363F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0907C-018B-40A5-ACE0-92AF1D86D8AE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2C6A5-84FB-4352-8C94-CF68CAC5B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D2F2D-DD3B-4DCA-B87C-10D9531420B6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BA248-3661-41DC-876D-E112C4A68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5C009-E70E-4711-8120-5B08DBB20C21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AF34-7D59-4B8F-98D7-DAFED22DF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B252-2AA4-4528-907E-B04FCABB9123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72C93-69CB-4B9D-A0C8-08968D908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44AEE-75C0-4F69-BB77-A7B358B34088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83F2-6BBD-4DF5-9C33-FB6A12B3F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9FC4-0E03-4197-AE17-578C33674425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94AF-1202-4454-A118-39B0FEF8E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4572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Use of bullets when you have text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AE8CD16-5AF0-4EB6-9542-24D37B7A367D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E83BE9B-ABA3-4ACC-8F80-5B525213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4" descr="DPH_PPT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4572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Use of bullets when you have text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AE8CD16-5AF0-4EB6-9542-24D37B7A367D}" type="datetimeFigureOut">
              <a:rPr lang="en-US"/>
              <a:pPr>
                <a:defRPr/>
              </a:pPr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E83BE9B-ABA3-4ACC-8F80-5B525213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4" descr="DPH_PPT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891D-450F-4C0E-9BDD-13C9957E7E38}" type="datetimeFigureOut">
              <a:rPr lang="en-US" smtClean="0"/>
              <a:t>7/7/16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HIV Care Continuum, </a:t>
            </a:r>
            <a:r>
              <a:rPr lang="en-US" b="1" dirty="0" smtClean="0"/>
              <a:t>Georgia</a:t>
            </a:r>
            <a:r>
              <a:rPr lang="en-US" b="1" dirty="0"/>
              <a:t>, </a:t>
            </a:r>
            <a:r>
              <a:rPr lang="en-US" b="1" dirty="0" smtClean="0"/>
              <a:t>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67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Transmission category definitions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600200"/>
            <a:ext cx="7848600" cy="4118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itchFamily="34" charset="0"/>
              </a:rPr>
              <a:t>Multiple </a:t>
            </a:r>
            <a:r>
              <a:rPr lang="en-US" sz="2400" dirty="0">
                <a:latin typeface="Calibri" pitchFamily="34" charset="0"/>
              </a:rPr>
              <a:t>imputation was used to </a:t>
            </a:r>
            <a:r>
              <a:rPr lang="en-US" sz="2400" dirty="0" smtClean="0">
                <a:latin typeface="Calibri" pitchFamily="34" charset="0"/>
              </a:rPr>
              <a:t>assign transmission category </a:t>
            </a:r>
            <a:r>
              <a:rPr lang="en-US" sz="2400" dirty="0">
                <a:latin typeface="Calibri" pitchFamily="34" charset="0"/>
              </a:rPr>
              <a:t>where missing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MSM = Male to male sexual contact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IDU =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MSM/IDU = Male to male sexual contact and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HET = Heterosexual contact with a person known to have, or to be at high risk for, HIV infection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Other = hemophilia, blood transfusion, perinatal exposure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9499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Georgia, 2014, by Transmission Category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36607"/>
              </p:ext>
            </p:extLst>
          </p:nvPr>
        </p:nvGraphicFramePr>
        <p:xfrm>
          <a:off x="20159" y="1392238"/>
          <a:ext cx="9276242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4343400"/>
            <a:ext cx="918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N=28924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647" y="5468105"/>
            <a:ext cx="8797606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Georgia</a:t>
            </a:r>
          </a:p>
          <a:p>
            <a:r>
              <a:rPr lang="en-US" sz="1400" dirty="0"/>
              <a:t>Linked  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>
                <a:solidFill>
                  <a:srgbClr val="000000"/>
                </a:solidFill>
              </a:rPr>
              <a:t>12/31/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=2631</a:t>
            </a:r>
            <a:r>
              <a:rPr lang="en-US" sz="1400" b="1" dirty="0" smtClean="0">
                <a:solidFill>
                  <a:srgbClr val="000000"/>
                </a:solidFill>
              </a:rPr>
              <a:t>)</a:t>
            </a:r>
            <a:endParaRPr lang="en-US" sz="1400" b="1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43434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N=3873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N=1586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4267200"/>
            <a:ext cx="86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 2279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7000" y="41148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N=90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4343400" y="4114800"/>
            <a:ext cx="693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N=42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6019800" y="41148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N=554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7467600" y="42672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N&lt;10  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08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848600" cy="990600"/>
          </a:xfrm>
        </p:spPr>
        <p:txBody>
          <a:bodyPr>
            <a:noAutofit/>
          </a:bodyPr>
          <a:lstStyle/>
          <a:p>
            <a:r>
              <a:rPr lang="en-US" sz="2800" b="1" dirty="0"/>
              <a:t>Viral </a:t>
            </a:r>
            <a:r>
              <a:rPr lang="en-US" sz="2800" b="1" dirty="0" smtClean="0"/>
              <a:t>Suppression Among </a:t>
            </a:r>
            <a:r>
              <a:rPr lang="en-US" sz="2800" b="1" dirty="0"/>
              <a:t>Those Retained in </a:t>
            </a:r>
            <a:r>
              <a:rPr lang="en-US" sz="2800" b="1" dirty="0" smtClean="0"/>
              <a:t>Care, Georgia, 2014, by Sex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999597"/>
              </p:ext>
            </p:extLst>
          </p:nvPr>
        </p:nvGraphicFramePr>
        <p:xfrm>
          <a:off x="533400" y="13716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3810000"/>
            <a:ext cx="112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N=17728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3886200"/>
            <a:ext cx="986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N=6113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472112"/>
            <a:ext cx="8686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Adults and adolescents &gt;= age 13, diagnosed by 12/31/2013, living as of 12/31/2014</a:t>
            </a:r>
          </a:p>
          <a:p>
            <a:r>
              <a:rPr lang="en-US" sz="1400" dirty="0" smtClean="0"/>
              <a:t>Current address in Georgia</a:t>
            </a:r>
          </a:p>
          <a:p>
            <a:r>
              <a:rPr lang="en-US" sz="1400" dirty="0" smtClean="0"/>
              <a:t>Retained in care &gt;= 2 CD4 or VL at least 3 months apart in 2014</a:t>
            </a:r>
          </a:p>
          <a:p>
            <a:r>
              <a:rPr lang="en-US" sz="1400" dirty="0" smtClean="0"/>
              <a:t>Viral suppression (VS) = VL&lt;200 copies/ml  on most recent viral load in 2014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34200" y="3886200"/>
            <a:ext cx="742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N=75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474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848600" cy="9906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Viral Suppression </a:t>
            </a:r>
            <a:r>
              <a:rPr lang="en-US" sz="3100" b="1" dirty="0" smtClean="0"/>
              <a:t>Among </a:t>
            </a:r>
            <a:r>
              <a:rPr lang="en-US" sz="3100" b="1" dirty="0"/>
              <a:t>Those Retained in </a:t>
            </a:r>
            <a:r>
              <a:rPr lang="en-US" sz="3100" b="1" dirty="0" smtClean="0"/>
              <a:t>Care</a:t>
            </a:r>
            <a:r>
              <a:rPr lang="en-US" sz="3100" b="1" dirty="0"/>
              <a:t>,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3200" b="1" dirty="0" smtClean="0"/>
              <a:t>Georgia</a:t>
            </a:r>
            <a:r>
              <a:rPr lang="en-US" sz="3100" b="1" dirty="0" smtClean="0"/>
              <a:t>, 2014, by Race/Ethnicity</a:t>
            </a:r>
            <a:endParaRPr lang="en-US" sz="31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406506"/>
              </p:ext>
            </p:extLst>
          </p:nvPr>
        </p:nvGraphicFramePr>
        <p:xfrm>
          <a:off x="-9525" y="1491465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4343400"/>
            <a:ext cx="1023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N=15703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9487" y="4377153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N=1377 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3999" y="4358519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N=4953 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6990" y="4339886"/>
            <a:ext cx="7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N=</a:t>
            </a:r>
            <a:r>
              <a:rPr lang="en-US" sz="16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587</a:t>
            </a:r>
            <a:r>
              <a:rPr lang="en-US" sz="1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 </a:t>
            </a:r>
            <a:endParaRPr lang="en-US" sz="1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4944" y="5486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in Georgia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7756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848600" cy="9906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Viral Suppression </a:t>
            </a:r>
            <a:r>
              <a:rPr lang="en-US" sz="3100" b="1" dirty="0" smtClean="0"/>
              <a:t>Among </a:t>
            </a:r>
            <a:r>
              <a:rPr lang="en-US" sz="3100" b="1" dirty="0"/>
              <a:t>Those Retained in </a:t>
            </a:r>
            <a:r>
              <a:rPr lang="en-US" sz="3100" b="1" dirty="0" smtClean="0"/>
              <a:t>Care</a:t>
            </a:r>
            <a:r>
              <a:rPr lang="en-US" sz="3100" b="1" dirty="0"/>
              <a:t>,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3200" b="1" dirty="0" smtClean="0"/>
              <a:t>Georgia</a:t>
            </a:r>
            <a:r>
              <a:rPr lang="en-US" sz="3100" b="1" dirty="0" smtClean="0"/>
              <a:t>, 2014, by Race/Ethnicity</a:t>
            </a:r>
            <a:endParaRPr lang="en-US" sz="31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775823"/>
              </p:ext>
            </p:extLst>
          </p:nvPr>
        </p:nvGraphicFramePr>
        <p:xfrm>
          <a:off x="-9525" y="1491465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4343400"/>
            <a:ext cx="7379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 94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4343400"/>
            <a:ext cx="129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</a:t>
            </a:r>
            <a:r>
              <a:rPr lang="en-US" sz="1600" b="1" dirty="0" smtClean="0"/>
              <a:t>&lt;10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166990" y="4339886"/>
            <a:ext cx="886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N=1116  </a:t>
            </a:r>
            <a:endParaRPr lang="en-US" sz="16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4944" y="5486400"/>
            <a:ext cx="8458200" cy="954107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in Georgia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 on most recent viral load in </a:t>
            </a:r>
            <a:r>
              <a:rPr lang="en-US" sz="1400" dirty="0" smtClean="0"/>
              <a:t>2014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05200" y="4343400"/>
            <a:ext cx="129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</a:t>
            </a:r>
            <a:r>
              <a:rPr lang="en-US" sz="1600" b="1" dirty="0" smtClean="0"/>
              <a:t>&lt;10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24387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Viral Suppression </a:t>
            </a:r>
            <a:r>
              <a:rPr lang="en-US" sz="2800" b="1" dirty="0" smtClean="0"/>
              <a:t>Among </a:t>
            </a:r>
            <a:r>
              <a:rPr lang="en-US" sz="2800" b="1" dirty="0"/>
              <a:t>Those Retained in </a:t>
            </a:r>
            <a:r>
              <a:rPr lang="en-US" sz="2800" b="1" dirty="0" smtClean="0"/>
              <a:t>Care</a:t>
            </a:r>
            <a:r>
              <a:rPr lang="en-US" sz="2800" b="1" dirty="0"/>
              <a:t>,</a:t>
            </a:r>
            <a:r>
              <a:rPr lang="en-US" sz="2800" b="1" dirty="0" smtClean="0"/>
              <a:t> Georgia, 2014, by Current Age (in Years)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249375"/>
              </p:ext>
            </p:extLst>
          </p:nvPr>
        </p:nvGraphicFramePr>
        <p:xfrm>
          <a:off x="0" y="1371600"/>
          <a:ext cx="9296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4114800"/>
            <a:ext cx="768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142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4114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N=719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4114800"/>
            <a:ext cx="86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3913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53400" y="4114800"/>
            <a:ext cx="86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5376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1800" y="4114800"/>
            <a:ext cx="86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8198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5486400"/>
            <a:ext cx="822960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dirty="0" smtClean="0"/>
              <a:t>Adults and adolescents &gt;= age 13, diagnosed by 12/31/2013, living as of 12/31/2014</a:t>
            </a:r>
          </a:p>
          <a:p>
            <a:r>
              <a:rPr lang="en-US" sz="1400" dirty="0" smtClean="0"/>
              <a:t>Current address in Georgia</a:t>
            </a:r>
          </a:p>
          <a:p>
            <a:r>
              <a:rPr lang="en-US" sz="1400" dirty="0" smtClean="0"/>
              <a:t>Retained in care &gt;= 2 CD4 or VL at least 3 months apart in 2014</a:t>
            </a:r>
          </a:p>
          <a:p>
            <a:r>
              <a:rPr lang="en-US" sz="1400" dirty="0" smtClean="0"/>
              <a:t>Viral suppression (VS) = VL&lt;200 copies/ml  on most recent viral load in 2014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0200" y="4114800"/>
            <a:ext cx="86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5499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29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Viral Suppression Among </a:t>
            </a:r>
            <a:r>
              <a:rPr lang="en-US" sz="2800" b="1" dirty="0"/>
              <a:t>Retained </a:t>
            </a:r>
            <a:r>
              <a:rPr lang="en-US" sz="2800" b="1" dirty="0" smtClean="0"/>
              <a:t>in Care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smtClean="0"/>
              <a:t>Georgia, 2014, by Transmission Category 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808128"/>
              </p:ext>
            </p:extLst>
          </p:nvPr>
        </p:nvGraphicFramePr>
        <p:xfrm>
          <a:off x="0" y="1371600"/>
          <a:ext cx="9144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4114800"/>
            <a:ext cx="918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N=13996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N=1683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N=1040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N=6274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01000" y="4114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N=273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48865" y="5486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Adults and adolescents &gt;= age 13, diagnosed by 12/31/2013, living as of 12/31/</a:t>
            </a:r>
            <a:r>
              <a:rPr lang="en-US" sz="1400" dirty="0" smtClean="0"/>
              <a:t>2014</a:t>
            </a:r>
            <a:endParaRPr lang="en-US" sz="1400" dirty="0"/>
          </a:p>
          <a:p>
            <a:r>
              <a:rPr lang="en-US" sz="1400" dirty="0"/>
              <a:t>Current address in Georgia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9762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9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HIV Care Continuum Methodology,</a:t>
            </a:r>
            <a:r>
              <a:rPr lang="en-US" sz="3200" b="1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smtClean="0"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3200" b="1" dirty="0" smtClean="0">
                <a:latin typeface="Calibri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Georgia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2014</a:t>
            </a:r>
            <a:endParaRPr lang="en-US" sz="3200" dirty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5199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Adults and adolescents are those aged &gt;= 13 years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Diagnosed by 12/31/2013, living </a:t>
            </a:r>
            <a:r>
              <a:rPr lang="en-US" sz="2400" dirty="0">
                <a:latin typeface="Calibri" pitchFamily="34" charset="0"/>
              </a:rPr>
              <a:t>as of </a:t>
            </a:r>
            <a:r>
              <a:rPr lang="en-US" sz="2400" dirty="0" smtClean="0">
                <a:latin typeface="Calibri" pitchFamily="34" charset="0"/>
              </a:rPr>
              <a:t>12/31/2014, </a:t>
            </a:r>
            <a:r>
              <a:rPr lang="en-US" sz="2400" dirty="0">
                <a:latin typeface="Calibri" pitchFamily="34" charset="0"/>
              </a:rPr>
              <a:t>including those missing race, sex, and/or risk </a:t>
            </a:r>
            <a:r>
              <a:rPr lang="en-US" sz="2400" dirty="0" smtClean="0">
                <a:latin typeface="Calibri" pitchFamily="34" charset="0"/>
              </a:rPr>
              <a:t>behavior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Current address within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Georgia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Linked to care = CD4 or viral load (VL) </a:t>
            </a:r>
            <a:r>
              <a:rPr lang="en-US" sz="2400" b="1" dirty="0" smtClean="0">
                <a:latin typeface="Calibri" pitchFamily="34" charset="0"/>
              </a:rPr>
              <a:t>within 30 days of </a:t>
            </a:r>
            <a:r>
              <a:rPr lang="en-US" sz="2400" dirty="0" smtClean="0">
                <a:latin typeface="Calibri" pitchFamily="34" charset="0"/>
              </a:rPr>
              <a:t>diagnosis date including the day of diagnosis for those diagnosed between 01/01/</a:t>
            </a:r>
            <a:r>
              <a:rPr lang="en-US" sz="2400" dirty="0" smtClean="0">
                <a:latin typeface="Calibri" pitchFamily="34" charset="0"/>
              </a:rPr>
              <a:t>2014 </a:t>
            </a:r>
            <a:r>
              <a:rPr lang="en-US" sz="2400" dirty="0" smtClean="0">
                <a:latin typeface="Calibri" pitchFamily="34" charset="0"/>
              </a:rPr>
              <a:t>and 12/31/</a:t>
            </a:r>
            <a:r>
              <a:rPr lang="en-US" sz="2400" dirty="0" smtClean="0">
                <a:latin typeface="Calibri" pitchFamily="34" charset="0"/>
              </a:rPr>
              <a:t>2014, </a:t>
            </a:r>
            <a:r>
              <a:rPr lang="en-US" sz="2400" dirty="0" smtClean="0">
                <a:latin typeface="Calibri" pitchFamily="34" charset="0"/>
              </a:rPr>
              <a:t>inclusively</a:t>
            </a:r>
          </a:p>
          <a:p>
            <a:pPr lvl="1">
              <a:lnSpc>
                <a:spcPts val="2200"/>
              </a:lnSpc>
            </a:pPr>
            <a:r>
              <a:rPr lang="en-US" sz="2000" dirty="0" smtClean="0">
                <a:latin typeface="Calibri" pitchFamily="34" charset="0"/>
              </a:rPr>
              <a:t>This is consistent with the new  NHAS 2020 measures and is a change from previous within 90 days measure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Any care &gt;= 1 CD4 or VL in 2014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Retained in care &gt;= 2 CD4 or VL at least 3 months apart in 2014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Viral suppression (VS) = VL&lt;200 copies/ml in most recent VL in </a:t>
            </a:r>
            <a:r>
              <a:rPr lang="en-US" sz="2400" dirty="0" smtClean="0">
                <a:latin typeface="Calibri"/>
                <a:cs typeface="Calibri"/>
              </a:rPr>
              <a:t>2014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/>
                <a:cs typeface="Calibri"/>
              </a:rPr>
              <a:t>Each bar in the continuum is independent of those preceding it; all percentages are of the total number of persons (N) diagnosed with HIV in each category</a:t>
            </a:r>
          </a:p>
        </p:txBody>
      </p:sp>
    </p:spTree>
    <p:extLst>
      <p:ext uri="{BB962C8B-B14F-4D97-AF65-F5344CB8AC3E}">
        <p14:creationId xmlns:p14="http://schemas.microsoft.com/office/powerpoint/2010/main" val="156798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Caveats and clarifications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Missing </a:t>
            </a:r>
            <a:r>
              <a:rPr lang="en-US" sz="2800" dirty="0">
                <a:latin typeface="Calibri"/>
                <a:cs typeface="Calibri"/>
              </a:rPr>
              <a:t>laboratory data may result in underestimating care continuum outcomes.</a:t>
            </a:r>
          </a:p>
          <a:p>
            <a:r>
              <a:rPr lang="en-US" sz="2800" dirty="0" smtClean="0">
                <a:latin typeface="Calibri"/>
                <a:cs typeface="Calibri"/>
              </a:rPr>
              <a:t>Persons </a:t>
            </a:r>
            <a:r>
              <a:rPr lang="en-US" sz="2800" dirty="0">
                <a:latin typeface="Calibri"/>
                <a:cs typeface="Calibri"/>
              </a:rPr>
              <a:t>who have only one doctor visit each year for monitoring of their HIV infection will not meet the criteria for “retained in care” but may be virally suppressed.</a:t>
            </a:r>
          </a:p>
          <a:p>
            <a:r>
              <a:rPr lang="en-US" sz="2800" dirty="0" smtClean="0">
                <a:latin typeface="Calibri"/>
                <a:cs typeface="Calibri"/>
              </a:rPr>
              <a:t>Because </a:t>
            </a:r>
            <a:r>
              <a:rPr lang="en-US" sz="2800" dirty="0">
                <a:latin typeface="Calibri"/>
                <a:cs typeface="Calibri"/>
              </a:rPr>
              <a:t>the “linked to care” measure has changed from within 90 to 30 days, use caution when comparing these data to earlier reports.</a:t>
            </a:r>
          </a:p>
          <a:p>
            <a:r>
              <a:rPr lang="en-US" sz="2800" dirty="0" smtClean="0">
                <a:latin typeface="Calibri"/>
                <a:cs typeface="Calibri"/>
              </a:rPr>
              <a:t>The </a:t>
            </a:r>
            <a:r>
              <a:rPr lang="en-US" sz="2800" dirty="0">
                <a:latin typeface="Calibri"/>
                <a:cs typeface="Calibri"/>
              </a:rPr>
              <a:t>number of individuals (N) in some sub-populations is small. Use caution in interpretation.</a:t>
            </a:r>
          </a:p>
          <a:p>
            <a:r>
              <a:rPr lang="en-US" sz="2800" dirty="0" smtClean="0">
                <a:latin typeface="Calibri"/>
                <a:cs typeface="Calibri"/>
              </a:rPr>
              <a:t>Methodology </a:t>
            </a:r>
            <a:r>
              <a:rPr lang="en-US" sz="2800" dirty="0">
                <a:latin typeface="Calibri"/>
                <a:cs typeface="Calibri"/>
              </a:rPr>
              <a:t>for the care continuum and completeness of HIV data varies among jurisdictions, thus limiting direct comparisons with other states or the national continuum.</a:t>
            </a:r>
          </a:p>
          <a:p>
            <a:r>
              <a:rPr lang="en-US" sz="2800" dirty="0" smtClean="0">
                <a:latin typeface="Calibri"/>
                <a:cs typeface="Calibri"/>
              </a:rPr>
              <a:t>Missing </a:t>
            </a:r>
            <a:r>
              <a:rPr lang="en-US" sz="2800" dirty="0">
                <a:latin typeface="Calibri"/>
                <a:cs typeface="Calibri"/>
              </a:rPr>
              <a:t>information on race, sex and/or transmission category reflects missing data on case report forms that remains unresolved.</a:t>
            </a:r>
          </a:p>
          <a:p>
            <a:endParaRPr lang="en-US" sz="7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7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7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694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4676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Georgia</a:t>
            </a:r>
            <a:r>
              <a:rPr lang="en-US" sz="2800" b="1" dirty="0" smtClean="0">
                <a:latin typeface="Calibri" pitchFamily="34" charset="0"/>
              </a:rPr>
              <a:t>, </a:t>
            </a:r>
            <a:r>
              <a:rPr lang="en-US" sz="2800" b="1" dirty="0" smtClean="0"/>
              <a:t>2014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125690"/>
              </p:ext>
            </p:extLst>
          </p:nvPr>
        </p:nvGraphicFramePr>
        <p:xfrm>
          <a:off x="228600" y="13716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00600" y="4446390"/>
            <a:ext cx="112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N=49922 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447605"/>
            <a:ext cx="9144000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Adults </a:t>
            </a:r>
            <a:r>
              <a:rPr lang="en-US" sz="1400" dirty="0"/>
              <a:t>and adolescents &gt;= age 13, diagnosed </a:t>
            </a:r>
            <a:r>
              <a:rPr lang="en-US" sz="1400" dirty="0" smtClean="0"/>
              <a:t>by 12/31/2013, living as of 12/31/2014</a:t>
            </a:r>
          </a:p>
          <a:p>
            <a:r>
              <a:rPr lang="en-US" sz="1400" dirty="0" smtClean="0"/>
              <a:t>Current address Georgia</a:t>
            </a:r>
          </a:p>
          <a:p>
            <a:r>
              <a:rPr lang="en-US" sz="1400" dirty="0"/>
              <a:t>Linked  to care= CD4 or VL within </a:t>
            </a:r>
            <a:r>
              <a:rPr lang="en-US" sz="1400" dirty="0" smtClean="0"/>
              <a:t>30 days </a:t>
            </a:r>
            <a:r>
              <a:rPr lang="en-US" sz="1400" dirty="0"/>
              <a:t>of diagnosis, among those diagnosed </a:t>
            </a:r>
            <a:r>
              <a:rPr lang="en-US" sz="1400" dirty="0" smtClean="0"/>
              <a:t>01/01/</a:t>
            </a:r>
            <a:r>
              <a:rPr lang="en-US" sz="1400" dirty="0" smtClean="0"/>
              <a:t>14-</a:t>
            </a:r>
            <a:r>
              <a:rPr lang="en-US" sz="1400" dirty="0" smtClean="0"/>
              <a:t>12/31/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 smtClean="0">
                <a:solidFill>
                  <a:srgbClr val="000000"/>
                </a:solidFill>
              </a:rPr>
              <a:t>(N=2631)</a:t>
            </a:r>
          </a:p>
          <a:p>
            <a:r>
              <a:rPr lang="en-US" sz="1400" dirty="0" smtClean="0"/>
              <a:t>Any care&gt;= 1 CD4 or VL in 2014</a:t>
            </a:r>
          </a:p>
          <a:p>
            <a:r>
              <a:rPr lang="en-US" sz="1400" dirty="0" smtClean="0"/>
              <a:t>Retained in care &gt;= 2 CD4 or VL at least 3 months apart in 2014</a:t>
            </a:r>
          </a:p>
          <a:p>
            <a:r>
              <a:rPr lang="en-US" sz="1400" dirty="0" smtClean="0"/>
              <a:t>Viral suppression (VS) = VL&lt;200 copies/ml on most recent viral load in 2014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4446390"/>
            <a:ext cx="1143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N=2631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5162550"/>
            <a:ext cx="152400" cy="1143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11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Methodology for Identifying Transgender Persons in Georgia HIV database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 smtClean="0"/>
              <a:t>Traditionally, Georgia DPH has depicted the HIV care </a:t>
            </a:r>
            <a:r>
              <a:rPr lang="en-US" sz="2400" dirty="0"/>
              <a:t>c</a:t>
            </a:r>
            <a:r>
              <a:rPr lang="en-US" sz="2400" dirty="0" smtClean="0"/>
              <a:t>ontinuum by sex based on birth sex</a:t>
            </a:r>
          </a:p>
          <a:p>
            <a:r>
              <a:rPr lang="en-US" sz="2400" dirty="0" smtClean="0"/>
              <a:t>The state enhanced HIV/AIDS Reporting System (</a:t>
            </a:r>
            <a:r>
              <a:rPr lang="en-US" sz="2400" dirty="0" err="1" smtClean="0"/>
              <a:t>eHARS</a:t>
            </a:r>
            <a:r>
              <a:rPr lang="en-US" sz="2400" dirty="0" smtClean="0"/>
              <a:t>) database was reviewed to identify individuals with a birth sex/current gender mismatch in case report forms and/or laboratory reports and/or other databases</a:t>
            </a:r>
          </a:p>
          <a:p>
            <a:r>
              <a:rPr lang="en-US" sz="2400" dirty="0" smtClean="0"/>
              <a:t>Caution should be used in interpretation of the HIV care continuum for transgender persons as data on transgender identity may be missing non-randomly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74886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2390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Georgia, 2014 by Sex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557915"/>
              </p:ext>
            </p:extLst>
          </p:nvPr>
        </p:nvGraphicFramePr>
        <p:xfrm>
          <a:off x="228600" y="1447800"/>
          <a:ext cx="8915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0" y="3810000"/>
            <a:ext cx="1023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N=37535 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181600"/>
            <a:ext cx="9110133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</a:t>
            </a:r>
            <a:r>
              <a:rPr lang="en-US" sz="1400" dirty="0" smtClean="0"/>
              <a:t>Georgia</a:t>
            </a:r>
          </a:p>
          <a:p>
            <a:r>
              <a:rPr lang="en-US" sz="1400" dirty="0" smtClean="0"/>
              <a:t>Excludes 94 persons for whom sex is unknown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>
                <a:solidFill>
                  <a:srgbClr val="000000"/>
                </a:solidFill>
              </a:rPr>
              <a:t>Linked  to care= CD4 or VL within 30 days of diagnosis, among those diagnosed 01/01/</a:t>
            </a:r>
            <a:r>
              <a:rPr lang="en-US" sz="1400" dirty="0" smtClean="0">
                <a:solidFill>
                  <a:srgbClr val="000000"/>
                </a:solidFill>
              </a:rPr>
              <a:t>14-</a:t>
            </a:r>
            <a:r>
              <a:rPr lang="en-US" sz="1400" dirty="0">
                <a:solidFill>
                  <a:srgbClr val="000000"/>
                </a:solidFill>
              </a:rPr>
              <a:t>12/31/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=2631)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3810000"/>
            <a:ext cx="1023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N=12293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10000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N=2109 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0" y="3810000"/>
            <a:ext cx="795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N=143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3810000"/>
            <a:ext cx="680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N&lt;10 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82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8600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Georgia, 2014, by Race/Ethnicity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538558"/>
              </p:ext>
            </p:extLst>
          </p:nvPr>
        </p:nvGraphicFramePr>
        <p:xfrm>
          <a:off x="0" y="1371600"/>
          <a:ext cx="9144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3810000"/>
            <a:ext cx="918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N=33188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473005"/>
            <a:ext cx="91440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Georgia</a:t>
            </a:r>
          </a:p>
          <a:p>
            <a:r>
              <a:rPr lang="en-US" sz="1400" dirty="0" smtClean="0"/>
              <a:t>Linked  </a:t>
            </a:r>
            <a:r>
              <a:rPr lang="en-US" sz="1400" dirty="0"/>
              <a:t>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/>
              <a:t>12/31</a:t>
            </a:r>
            <a:r>
              <a:rPr lang="en-US" sz="1400" dirty="0">
                <a:solidFill>
                  <a:srgbClr val="000000"/>
                </a:solidFill>
              </a:rPr>
              <a:t>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=2631)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38100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N=1712  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85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28600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Georgia, 2014, by Race/Ethnicity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502707"/>
              </p:ext>
            </p:extLst>
          </p:nvPr>
        </p:nvGraphicFramePr>
        <p:xfrm>
          <a:off x="0" y="1371600"/>
          <a:ext cx="8915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9800" y="3810000"/>
            <a:ext cx="8520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 183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5400" y="5181600"/>
            <a:ext cx="9169400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</a:t>
            </a:r>
            <a:r>
              <a:rPr lang="en-US" sz="1400" dirty="0" smtClean="0"/>
              <a:t>Georgia</a:t>
            </a:r>
          </a:p>
          <a:p>
            <a:r>
              <a:rPr lang="en-US" sz="1400" dirty="0" smtClean="0"/>
              <a:t>AI/AN = American Indian/Alaska Native, NHOPI = Native Hawaiian or Other Pacific Islander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Linked  </a:t>
            </a:r>
            <a:r>
              <a:rPr lang="en-US" sz="1400" dirty="0">
                <a:solidFill>
                  <a:srgbClr val="000000"/>
                </a:solidFill>
              </a:rPr>
              <a:t>to care= CD4 or VL within 30 days of diagnosis, among those diagnosed 01/01/</a:t>
            </a:r>
            <a:r>
              <a:rPr lang="en-US" sz="1400" dirty="0" smtClean="0">
                <a:solidFill>
                  <a:srgbClr val="000000"/>
                </a:solidFill>
              </a:rPr>
              <a:t>14-</a:t>
            </a:r>
            <a:r>
              <a:rPr lang="en-US" sz="1400" dirty="0">
                <a:solidFill>
                  <a:srgbClr val="000000"/>
                </a:solidFill>
              </a:rPr>
              <a:t>12/31/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=2631</a:t>
            </a:r>
            <a:r>
              <a:rPr lang="en-US" sz="1400" b="1" dirty="0" smtClean="0">
                <a:solidFill>
                  <a:srgbClr val="000000"/>
                </a:solidFill>
              </a:rPr>
              <a:t>)</a:t>
            </a:r>
            <a:endParaRPr lang="en-US" sz="1400" b="1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3810000"/>
            <a:ext cx="680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N=17  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468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smtClean="0"/>
              <a:t>Georgia, 2014, by Current Age (in Years)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263379"/>
              </p:ext>
            </p:extLst>
          </p:nvPr>
        </p:nvGraphicFramePr>
        <p:xfrm>
          <a:off x="0" y="1066800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4038600"/>
            <a:ext cx="768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N= 243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473005"/>
            <a:ext cx="91440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Georgia</a:t>
            </a:r>
          </a:p>
          <a:p>
            <a:r>
              <a:rPr lang="en-US" sz="1400" dirty="0" smtClean="0"/>
              <a:t>Linked  </a:t>
            </a:r>
            <a:r>
              <a:rPr lang="en-US" sz="1400" dirty="0"/>
              <a:t>to care= CD4 or VL within 30 days of diagnosis, among those diagnosed 01/01/13-12/31/</a:t>
            </a:r>
            <a:r>
              <a:rPr lang="en-US" sz="1400" dirty="0">
                <a:solidFill>
                  <a:srgbClr val="000000"/>
                </a:solidFill>
              </a:rPr>
              <a:t>13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=2631)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40386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N=9007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8100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N=101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40386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N=1587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3810000"/>
            <a:ext cx="768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500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600" y="3810000"/>
            <a:ext cx="708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N=811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29200" y="38100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N=528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00800" y="38100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N=437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48600" y="38100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N=254 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0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PH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PH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3655</TotalTime>
  <Words>2134</Words>
  <Application>Microsoft Macintosh PowerPoint</Application>
  <PresentationFormat>On-screen Show (4:3)</PresentationFormat>
  <Paragraphs>252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DPH_PPT_TEMPLATE</vt:lpstr>
      <vt:lpstr>1_DPH_PPT_TEMPLATE</vt:lpstr>
      <vt:lpstr>Custom Design</vt:lpstr>
      <vt:lpstr>HIV Care Continuum, Georgia, 2014</vt:lpstr>
      <vt:lpstr>HIV Care Continuum Methodology,   Georgia, 2014</vt:lpstr>
      <vt:lpstr>Caveats and clarifications</vt:lpstr>
      <vt:lpstr>Adults and Adolescents Living with Diagnosed HIV, Georgia, 2014</vt:lpstr>
      <vt:lpstr>Methodology for Identifying Transgender Persons in Georgia HIV database  </vt:lpstr>
      <vt:lpstr>Adults and Adolescents Living with Diagnosed HIV, Georgia, 2014 by Sex</vt:lpstr>
      <vt:lpstr>Adults and Adolescents Living with Diagnosed HIV, Georgia, 2014, by Race/Ethnicity</vt:lpstr>
      <vt:lpstr>Adults and Adolescents Living with Diagnosed HIV, Georgia, 2014, by Race/Ethnicity</vt:lpstr>
      <vt:lpstr>Adults and Adolescents Living with Diagnosed HIV,  Georgia, 2014, by Current Age (in Years)</vt:lpstr>
      <vt:lpstr>Transmission category definitions</vt:lpstr>
      <vt:lpstr>Adults and Adolescents Living with Diagnosed HIV, Georgia, 2014, by Transmission Category</vt:lpstr>
      <vt:lpstr>Viral Suppression Among Those Retained in Care, Georgia, 2014, by Sex</vt:lpstr>
      <vt:lpstr>Viral Suppression Among Those Retained in Care, Georgia, 2014, by Race/Ethnicity</vt:lpstr>
      <vt:lpstr>Viral Suppression Among Those Retained in Care, Georgia, 2014, by Race/Ethnicity</vt:lpstr>
      <vt:lpstr>Viral Suppression Among Those Retained in Care, Georgia, 2014, by Current Age (in Years)</vt:lpstr>
      <vt:lpstr>Viral Suppression Among Retained in Care  Georgia, 2014, by Transmission Category </vt:lpstr>
    </vt:vector>
  </TitlesOfParts>
  <Company>Georgia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ralambert</dc:creator>
  <cp:lastModifiedBy>Jane Kelly</cp:lastModifiedBy>
  <cp:revision>205</cp:revision>
  <dcterms:created xsi:type="dcterms:W3CDTF">2014-02-07T15:41:39Z</dcterms:created>
  <dcterms:modified xsi:type="dcterms:W3CDTF">2016-07-07T13:00:02Z</dcterms:modified>
</cp:coreProperties>
</file>