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1" r:id="rId2"/>
    <p:sldMasterId id="2147483662" r:id="rId3"/>
  </p:sldMasterIdLst>
  <p:notesMasterIdLst>
    <p:notesMasterId r:id="rId20"/>
  </p:notesMasterIdLst>
  <p:sldIdLst>
    <p:sldId id="325" r:id="rId4"/>
    <p:sldId id="322" r:id="rId5"/>
    <p:sldId id="328" r:id="rId6"/>
    <p:sldId id="310" r:id="rId7"/>
    <p:sldId id="329" r:id="rId8"/>
    <p:sldId id="311" r:id="rId9"/>
    <p:sldId id="312" r:id="rId10"/>
    <p:sldId id="326" r:id="rId11"/>
    <p:sldId id="313" r:id="rId12"/>
    <p:sldId id="324" r:id="rId13"/>
    <p:sldId id="317" r:id="rId14"/>
    <p:sldId id="314" r:id="rId15"/>
    <p:sldId id="315" r:id="rId16"/>
    <p:sldId id="327" r:id="rId17"/>
    <p:sldId id="316" r:id="rId18"/>
    <p:sldId id="31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6709"/>
    <a:srgbClr val="A95007"/>
    <a:srgbClr val="B0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0" autoAdjust="0"/>
    <p:restoredTop sz="99789" autoAdjust="0"/>
  </p:normalViewPr>
  <p:slideViewPr>
    <p:cSldViewPr>
      <p:cViewPr>
        <p:scale>
          <a:sx n="100" d="100"/>
          <a:sy n="100" d="100"/>
        </p:scale>
        <p:origin x="-1608" y="-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Relationship Id="rId2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Relationship Id="rId2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Relationship Id="rId2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221590356761"/>
          <c:y val="0.038800763540921"/>
          <c:w val="0.620376689024983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Any care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57%</a:t>
                    </a:r>
                    <a:endParaRPr lang="en-US" dirty="0"/>
                  </a:p>
                </c:rich>
              </c:tx>
              <c:numFmt formatCode="0.00%" sourceLinked="0"/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Sheet1!$B$2:$F$2</c15:f>
                <c15:dlblRangeCache>
                  <c:ptCount val="5"/>
                  <c:pt idx="0">
                    <c:v>0.822</c:v>
                  </c:pt>
                  <c:pt idx="1">
                    <c:v>0.571</c:v>
                  </c:pt>
                  <c:pt idx="2">
                    <c:v>0.429</c:v>
                  </c:pt>
                  <c:pt idx="3">
                    <c:v>0.386</c:v>
                  </c:pt>
                  <c:pt idx="4">
                    <c:v>0.409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0.62</c:v>
                </c:pt>
              </c:numCache>
            </c:numRef>
          </c:val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0.49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Virally Suppressed (VS)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0.42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7925528"/>
        <c:axId val="2072581624"/>
      </c:barChart>
      <c:catAx>
        <c:axId val="-2137925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72581624"/>
        <c:crosses val="autoZero"/>
        <c:auto val="1"/>
        <c:lblAlgn val="ctr"/>
        <c:lblOffset val="100"/>
        <c:noMultiLvlLbl val="0"/>
      </c:catAx>
      <c:valAx>
        <c:axId val="2072581624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648533343054341"/>
              <c:y val="0.28847172512526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2137925528"/>
        <c:crosses val="autoZero"/>
        <c:crossBetween val="between"/>
        <c:majorUnit val="0.2"/>
      </c:valAx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0"/>
          <c:y val="0.87571772846576"/>
          <c:w val="0.999248566151453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18372703412"/>
          <c:y val="0.0364432939465038"/>
          <c:w val="0.891673009623797"/>
          <c:h val="0.6193775777663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i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0.71</c:v>
                </c:pt>
                <c:pt idx="1">
                  <c:v>0.68</c:v>
                </c:pt>
                <c:pt idx="2">
                  <c:v>0.7</c:v>
                </c:pt>
                <c:pt idx="3">
                  <c:v>0.74</c:v>
                </c:pt>
                <c:pt idx="4">
                  <c:v>0.76</c:v>
                </c:pt>
                <c:pt idx="5">
                  <c:v>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16632936"/>
        <c:axId val="2063251176"/>
      </c:barChart>
      <c:catAx>
        <c:axId val="-2116632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063251176"/>
        <c:crosses val="autoZero"/>
        <c:auto val="1"/>
        <c:lblAlgn val="ctr"/>
        <c:lblOffset val="100"/>
        <c:noMultiLvlLbl val="0"/>
      </c:catAx>
      <c:valAx>
        <c:axId val="2063251176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663293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160651793526"/>
          <c:y val="0.0364432939465038"/>
          <c:w val="0.891839348206474"/>
          <c:h val="0.6193775777663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0.77</c:v>
                </c:pt>
                <c:pt idx="1">
                  <c:v>0.75</c:v>
                </c:pt>
                <c:pt idx="2">
                  <c:v>0.74</c:v>
                </c:pt>
                <c:pt idx="3">
                  <c:v>0.74</c:v>
                </c:pt>
                <c:pt idx="4">
                  <c:v>0.68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16591496"/>
        <c:axId val="-2116583112"/>
      </c:barChart>
      <c:catAx>
        <c:axId val="-2116591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6583112"/>
        <c:crosses val="autoZero"/>
        <c:auto val="1"/>
        <c:lblAlgn val="ctr"/>
        <c:lblOffset val="100"/>
        <c:noMultiLvlLbl val="0"/>
      </c:catAx>
      <c:valAx>
        <c:axId val="-2116583112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-211659149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712969281617576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0.71</c:v>
                </c:pt>
                <c:pt idx="1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0.61</c:v>
                </c:pt>
                <c:pt idx="1">
                  <c:v>0.63</c:v>
                </c:pt>
                <c:pt idx="2">
                  <c:v>0.59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0.48</c:v>
                </c:pt>
                <c:pt idx="1">
                  <c:v>0.51</c:v>
                </c:pt>
                <c:pt idx="2">
                  <c:v>0.41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0.42</c:v>
                </c:pt>
                <c:pt idx="1">
                  <c:v>0.43</c:v>
                </c:pt>
                <c:pt idx="2">
                  <c:v>0.41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16391624"/>
        <c:axId val="-2116388488"/>
      </c:barChart>
      <c:catAx>
        <c:axId val="-2116391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16388488"/>
        <c:crosses val="autoZero"/>
        <c:auto val="1"/>
        <c:lblAlgn val="ctr"/>
        <c:lblOffset val="100"/>
        <c:noMultiLvlLbl val="0"/>
      </c:catAx>
      <c:valAx>
        <c:axId val="-2116388488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211639162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3632378907182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85185817050646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0.68</c:v>
                </c:pt>
                <c:pt idx="1">
                  <c:v>0.72</c:v>
                </c:pt>
                <c:pt idx="2">
                  <c:v>0.81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64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smtClean="0"/>
                      <a:t> 55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smtClean="0"/>
                      <a:t> 61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21%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0.64</c:v>
                </c:pt>
                <c:pt idx="1">
                  <c:v>0.55</c:v>
                </c:pt>
                <c:pt idx="2">
                  <c:v>0.61</c:v>
                </c:pt>
                <c:pt idx="3">
                  <c:v>0.21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 51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14%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0.51</c:v>
                </c:pt>
                <c:pt idx="1">
                  <c:v>0.46</c:v>
                </c:pt>
                <c:pt idx="2">
                  <c:v>0.49</c:v>
                </c:pt>
                <c:pt idx="3">
                  <c:v>0.14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 42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47%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16%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0.42</c:v>
                </c:pt>
                <c:pt idx="1">
                  <c:v>0.42</c:v>
                </c:pt>
                <c:pt idx="2">
                  <c:v>0.47</c:v>
                </c:pt>
                <c:pt idx="3">
                  <c:v>0.16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2027192"/>
        <c:axId val="-2136406552"/>
      </c:barChart>
      <c:catAx>
        <c:axId val="-2132027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36406552"/>
        <c:crosses val="autoZero"/>
        <c:auto val="1"/>
        <c:lblAlgn val="ctr"/>
        <c:lblOffset val="100"/>
        <c:noMultiLvlLbl val="0"/>
      </c:catAx>
      <c:valAx>
        <c:axId val="-2136406552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213202719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02990455738487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85185817050646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3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42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80%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0.42</c:v>
                </c:pt>
                <c:pt idx="3">
                  <c:v>0.8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38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smtClean="0"/>
                      <a:t> 55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66%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0.38</c:v>
                </c:pt>
                <c:pt idx="3">
                  <c:v>0.66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  35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smtClean="0"/>
                      <a:t>  54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58%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0.35</c:v>
                </c:pt>
                <c:pt idx="3">
                  <c:v>0.58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3565272"/>
        <c:axId val="-2132849496"/>
      </c:barChart>
      <c:catAx>
        <c:axId val="-2133565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32849496"/>
        <c:crosses val="autoZero"/>
        <c:auto val="1"/>
        <c:lblAlgn val="ctr"/>
        <c:lblOffset val="100"/>
        <c:noMultiLvlLbl val="0"/>
      </c:catAx>
      <c:valAx>
        <c:axId val="-2132849496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213356527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784808637556669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456692913386"/>
          <c:y val="0.0539522786924362"/>
          <c:w val="0.899543307086614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0.59</c:v>
                </c:pt>
                <c:pt idx="1">
                  <c:v>0.61</c:v>
                </c:pt>
                <c:pt idx="2">
                  <c:v>0.74</c:v>
                </c:pt>
                <c:pt idx="3">
                  <c:v>0.76</c:v>
                </c:pt>
                <c:pt idx="4">
                  <c:v>0.74</c:v>
                </c:pt>
                <c:pt idx="5">
                  <c:v>0.82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 dirty="0" smtClean="0"/>
                      <a:t> 64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60%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58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60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63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62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0.64</c:v>
                </c:pt>
                <c:pt idx="1">
                  <c:v>0.6</c:v>
                </c:pt>
                <c:pt idx="2">
                  <c:v>0.58</c:v>
                </c:pt>
                <c:pt idx="3">
                  <c:v>0.6</c:v>
                </c:pt>
                <c:pt idx="4">
                  <c:v>0.63</c:v>
                </c:pt>
                <c:pt idx="5">
                  <c:v>0.62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53%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52%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51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0.53</c:v>
                </c:pt>
                <c:pt idx="1">
                  <c:v>0.43</c:v>
                </c:pt>
                <c:pt idx="2">
                  <c:v>0.45</c:v>
                </c:pt>
                <c:pt idx="3">
                  <c:v>0.47</c:v>
                </c:pt>
                <c:pt idx="4">
                  <c:v>0.52</c:v>
                </c:pt>
                <c:pt idx="5">
                  <c:v>0.51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39%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33%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41%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47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0.39</c:v>
                </c:pt>
                <c:pt idx="1">
                  <c:v>0.33</c:v>
                </c:pt>
                <c:pt idx="2">
                  <c:v>0.35</c:v>
                </c:pt>
                <c:pt idx="3">
                  <c:v>0.41</c:v>
                </c:pt>
                <c:pt idx="4">
                  <c:v>0.45</c:v>
                </c:pt>
                <c:pt idx="5">
                  <c:v>0.47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6560440"/>
        <c:axId val="2078416296"/>
      </c:barChart>
      <c:catAx>
        <c:axId val="-2136560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78416296"/>
        <c:crosses val="autoZero"/>
        <c:auto val="1"/>
        <c:lblAlgn val="ctr"/>
        <c:lblOffset val="100"/>
        <c:noMultiLvlLbl val="0"/>
      </c:catAx>
      <c:valAx>
        <c:axId val="2078416296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00192804024496938"/>
              <c:y val="0.258168694822238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3656044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15111667859699"/>
          <c:w val="0.997612532808399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58405354237201"/>
          <c:y val="0.0903159150560725"/>
          <c:w val="0.897778863466477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 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0.68</c:v>
                </c:pt>
                <c:pt idx="1">
                  <c:v>0.78</c:v>
                </c:pt>
                <c:pt idx="2">
                  <c:v>0.65</c:v>
                </c:pt>
                <c:pt idx="3">
                  <c:v>0.74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63%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59%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61%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65%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68%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 b="1" smtClean="0"/>
                      <a:t> 21</a:t>
                    </a:r>
                    <a:r>
                      <a:rPr lang="en-US" sz="1400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0.63</c:v>
                </c:pt>
                <c:pt idx="1">
                  <c:v>0.59</c:v>
                </c:pt>
                <c:pt idx="2">
                  <c:v>0.61</c:v>
                </c:pt>
                <c:pt idx="3">
                  <c:v>0.65</c:v>
                </c:pt>
                <c:pt idx="4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50%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47%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47%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53%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54%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 b="1" smtClean="0"/>
                      <a:t>  14</a:t>
                    </a:r>
                    <a:r>
                      <a:rPr lang="en-US" sz="1400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0.5</c:v>
                </c:pt>
                <c:pt idx="1">
                  <c:v>0.47</c:v>
                </c:pt>
                <c:pt idx="2">
                  <c:v>0.47</c:v>
                </c:pt>
                <c:pt idx="3">
                  <c:v>0.53</c:v>
                </c:pt>
                <c:pt idx="4">
                  <c:v>0.54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44%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40%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40%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44%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40%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 dirty="0" smtClean="0"/>
                      <a:t>     16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0.44</c:v>
                </c:pt>
                <c:pt idx="1">
                  <c:v>0.4</c:v>
                </c:pt>
                <c:pt idx="2">
                  <c:v>0.41</c:v>
                </c:pt>
                <c:pt idx="3">
                  <c:v>0.44</c:v>
                </c:pt>
                <c:pt idx="4">
                  <c:v>0.4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16936344"/>
        <c:axId val="-2142149848"/>
      </c:barChart>
      <c:catAx>
        <c:axId val="-2116936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42149848"/>
        <c:crosses val="autoZero"/>
        <c:auto val="1"/>
        <c:lblAlgn val="ctr"/>
        <c:lblOffset val="100"/>
        <c:noMultiLvlLbl val="0"/>
      </c:catAx>
      <c:valAx>
        <c:axId val="-2142149848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.0"/>
              <c:y val="0.27332020997375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1693634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0136908890475259"/>
          <c:y val="0.833293486041517"/>
          <c:w val="0.979556977252843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178866530573"/>
          <c:y val="0.0448613919291873"/>
          <c:w val="0.78704335569165"/>
          <c:h val="0.62180572823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.00925925925925928"/>
                  <c:y val="0.0107526881720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i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</c:v>
                </c:pt>
                <c:pt idx="1">
                  <c:v>0.74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36262744"/>
        <c:axId val="-2136650472"/>
      </c:barChart>
      <c:catAx>
        <c:axId val="-2136262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36650472"/>
        <c:crosses val="autoZero"/>
        <c:auto val="1"/>
        <c:lblAlgn val="ctr"/>
        <c:lblOffset val="100"/>
        <c:noMultiLvlLbl val="0"/>
      </c:catAx>
      <c:valAx>
        <c:axId val="-2136650472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0217592592592593"/>
              <c:y val="0.301637033274067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36262744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317913385827"/>
          <c:y val="0.0409935392691298"/>
          <c:w val="0.789924212598426"/>
          <c:h val="0.672112193602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0.73</c:v>
                </c:pt>
                <c:pt idx="1">
                  <c:v>0.82</c:v>
                </c:pt>
                <c:pt idx="2">
                  <c:v>0.82</c:v>
                </c:pt>
                <c:pt idx="3">
                  <c:v>0.87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43205272"/>
        <c:axId val="2078438680"/>
      </c:barChart>
      <c:catAx>
        <c:axId val="-2143205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8438680"/>
        <c:crosses val="autoZero"/>
        <c:auto val="1"/>
        <c:lblAlgn val="ctr"/>
        <c:lblOffset val="100"/>
        <c:noMultiLvlLbl val="0"/>
      </c:catAx>
      <c:valAx>
        <c:axId val="2078438680"/>
        <c:scaling>
          <c:orientation val="minMax"/>
          <c:max val="1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Percent</a:t>
                </a:r>
              </a:p>
            </c:rich>
          </c:tx>
          <c:layout>
            <c:manualLayout>
              <c:xMode val="edge"/>
              <c:yMode val="edge"/>
              <c:x val="0.0189509514435696"/>
              <c:y val="0.2916801938219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2052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317913385827"/>
          <c:y val="0.108790204190578"/>
          <c:w val="0.789924212598426"/>
          <c:h val="0.672112193602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</c:v>
                </c:pt>
                <c:pt idx="3">
                  <c:v>0.78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16673624"/>
        <c:axId val="-2116670136"/>
      </c:barChart>
      <c:catAx>
        <c:axId val="-2116673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6670136"/>
        <c:crosses val="autoZero"/>
        <c:auto val="1"/>
        <c:lblAlgn val="ctr"/>
        <c:lblOffset val="100"/>
        <c:noMultiLvlLbl val="0"/>
      </c:catAx>
      <c:valAx>
        <c:axId val="-2116670136"/>
        <c:scaling>
          <c:orientation val="minMax"/>
          <c:max val="1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Percent</a:t>
                </a:r>
              </a:p>
            </c:rich>
          </c:tx>
          <c:layout>
            <c:manualLayout>
              <c:xMode val="edge"/>
              <c:yMode val="edge"/>
              <c:x val="0.0189509514435696"/>
              <c:y val="0.2916801938219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66736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0.2963</cdr:x>
      <cdr:y>0.63636</cdr:y>
    </cdr:from>
    <cdr:to>
      <cdr:x>0.38889</cdr:x>
      <cdr:y>0.7437</cdr:y>
    </cdr:to>
    <cdr:sp macro="" textlink="">
      <cdr:nvSpPr>
        <cdr:cNvPr id="2" name="Right Brace 1"/>
        <cdr:cNvSpPr/>
      </cdr:nvSpPr>
      <cdr:spPr>
        <a:xfrm xmlns:a="http://schemas.openxmlformats.org/drawingml/2006/main" rot="5400000">
          <a:off x="2594478" y="2510921"/>
          <a:ext cx="449841" cy="761999"/>
        </a:xfrm>
        <a:prstGeom xmlns:a="http://schemas.openxmlformats.org/drawingml/2006/main" prst="rightBrace">
          <a:avLst>
            <a:gd name="adj1" fmla="val 8333"/>
            <a:gd name="adj2" fmla="val 48449"/>
          </a:avLst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0.47901</cdr:x>
      <cdr:y>0.65444</cdr:y>
    </cdr:from>
    <cdr:to>
      <cdr:x>0.76852</cdr:x>
      <cdr:y>0.73366</cdr:y>
    </cdr:to>
    <cdr:sp macro="" textlink="">
      <cdr:nvSpPr>
        <cdr:cNvPr id="3" name="Right Brace 2"/>
        <cdr:cNvSpPr/>
      </cdr:nvSpPr>
      <cdr:spPr>
        <a:xfrm xmlns:a="http://schemas.openxmlformats.org/drawingml/2006/main" rot="5400000">
          <a:off x="4967290" y="1717481"/>
          <a:ext cx="332049" cy="2382569"/>
        </a:xfrm>
        <a:prstGeom xmlns:a="http://schemas.openxmlformats.org/drawingml/2006/main" prst="rightBrace">
          <a:avLst>
            <a:gd name="adj1" fmla="val 8333"/>
            <a:gd name="adj2" fmla="val 48449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0.4188</cdr:x>
      <cdr:y>0.58182</cdr:y>
    </cdr:from>
    <cdr:to>
      <cdr:x>0.50797</cdr:x>
      <cdr:y>0.6626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3733800" y="2438400"/>
          <a:ext cx="794986" cy="3385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N=198  </a:t>
          </a:r>
          <a:endParaRPr lang="en-US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0.63248</cdr:x>
      <cdr:y>0.58182</cdr:y>
    </cdr:from>
    <cdr:to>
      <cdr:x>0.7265</cdr:x>
      <cdr:y>0.69091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38800" y="2438400"/>
          <a:ext cx="838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rgbClr val="FF0000"/>
              </a:solidFill>
            </a:rPr>
            <a:t>N&lt;10</a:t>
          </a:r>
          <a:endParaRPr lang="en-US" sz="16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0.46154</cdr:x>
      <cdr:y>0.58182</cdr:y>
    </cdr:from>
    <cdr:to>
      <cdr:x>0.54123</cdr:x>
      <cdr:y>0.65526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114814" y="2438408"/>
          <a:ext cx="710451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</a:rPr>
            <a:t>N= 764</a:t>
          </a:r>
          <a:endParaRPr lang="en-US" sz="1400" b="1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0.67521</cdr:x>
      <cdr:y>0.58182</cdr:y>
    </cdr:from>
    <cdr:to>
      <cdr:x>0.76702</cdr:x>
      <cdr:y>0.65526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019767" y="2438408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N=3171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0.88889</cdr:x>
      <cdr:y>0.58182</cdr:y>
    </cdr:from>
    <cdr:to>
      <cdr:x>0.96951</cdr:x>
      <cdr:y>0.65526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7924810" y="2438408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N=651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0.38462</cdr:x>
      <cdr:y>0.58276</cdr:y>
    </cdr:from>
    <cdr:to>
      <cdr:x>0.45404</cdr:x>
      <cdr:y>0.6562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29041" y="2442347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N=32 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0.59829</cdr:x>
      <cdr:y>0.58134</cdr:y>
    </cdr:from>
    <cdr:to>
      <cdr:x>0.67891</cdr:x>
      <cdr:y>0.65478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333995" y="2436396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N=140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0.79487</cdr:x>
      <cdr:y>0.58182</cdr:y>
    </cdr:from>
    <cdr:to>
      <cdr:x>0.86429</cdr:x>
      <cdr:y>0.65526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086600" y="2438400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FF0000"/>
              </a:solidFill>
            </a:rPr>
            <a:t>N&lt;10 </a:t>
          </a:r>
          <a:endParaRPr lang="en-US" sz="1400" b="1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0.44412</cdr:x>
      <cdr:y>0.57233</cdr:y>
    </cdr:from>
    <cdr:to>
      <cdr:x>0.51999</cdr:x>
      <cdr:y>0.65311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3959507" y="2398635"/>
          <a:ext cx="676387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N= 10</a:t>
          </a:r>
          <a:endParaRPr lang="en-US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0.66667</cdr:x>
      <cdr:y>0.58308</cdr:y>
    </cdr:from>
    <cdr:to>
      <cdr:x>0.73609</cdr:x>
      <cdr:y>0.65652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5943630" y="2443688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N&lt;10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0.88034</cdr:x>
      <cdr:y>0.58182</cdr:y>
    </cdr:from>
    <cdr:to>
      <cdr:x>0.96096</cdr:x>
      <cdr:y>0.65526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7848583" y="2438408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N=484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0.38462</cdr:x>
      <cdr:y>0.58276</cdr:y>
    </cdr:from>
    <cdr:to>
      <cdr:x>0.42788</cdr:x>
      <cdr:y>0.64885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29041" y="2442347"/>
          <a:ext cx="38566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chemeClr val="bg1"/>
              </a:solidFill>
            </a:rPr>
            <a:t>N=  </a:t>
          </a:r>
          <a:endParaRPr lang="en-US" sz="12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0.59829</cdr:x>
      <cdr:y>0.58134</cdr:y>
    </cdr:from>
    <cdr:to>
      <cdr:x>0.66771</cdr:x>
      <cdr:y>0.65478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333995" y="2436396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FF0000"/>
              </a:solidFill>
            </a:rPr>
            <a:t>N&lt;10 </a:t>
          </a:r>
          <a:endParaRPr lang="en-US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0.81197</cdr:x>
      <cdr:y>0.58182</cdr:y>
    </cdr:from>
    <cdr:to>
      <cdr:x>0.88139</cdr:x>
      <cdr:y>0.65526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239037" y="2438408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N=16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0.46154</cdr:x>
      <cdr:y>0.58182</cdr:y>
    </cdr:from>
    <cdr:to>
      <cdr:x>0.53096</cdr:x>
      <cdr:y>0.65526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114800" y="2438400"/>
          <a:ext cx="618907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tx1"/>
              </a:solidFill>
              <a:latin typeface="+mn-lt"/>
            </a:rPr>
            <a:t>N&lt;10</a:t>
          </a:r>
          <a:endParaRPr lang="en-US" sz="1400" b="1" dirty="0">
            <a:solidFill>
              <a:schemeClr val="tx1"/>
            </a:solidFill>
            <a:latin typeface="+mn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</cdr:x>
      <cdr:y>0.59411</cdr:y>
    </cdr:from>
    <cdr:to>
      <cdr:x>0.68952</cdr:x>
      <cdr:y>0.66754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5486400" y="2489895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N=3367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0.9</cdr:x>
      <cdr:y>0.59411</cdr:y>
    </cdr:from>
    <cdr:to>
      <cdr:x>0.98952</cdr:x>
      <cdr:y>0.66754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8229600" y="2489895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N=3871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0.75</cdr:x>
      <cdr:y>0.59411</cdr:y>
    </cdr:from>
    <cdr:to>
      <cdr:x>0.83952</cdr:x>
      <cdr:y>0.66754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58000" y="2489895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</a:t>
          </a:r>
          <a:r>
            <a:rPr lang="en-US" sz="1400" b="1" dirty="0" smtClean="0">
              <a:solidFill>
                <a:srgbClr val="000000"/>
              </a:solidFill>
            </a:rPr>
            <a:t>4986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0.885</cdr:x>
      <cdr:y>0.63144</cdr:y>
    </cdr:from>
    <cdr:to>
      <cdr:x>0.96785</cdr:x>
      <cdr:y>0.70488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8209441" y="2646362"/>
          <a:ext cx="76859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 183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0.69606</cdr:x>
      <cdr:y>0.63144</cdr:y>
    </cdr:from>
    <cdr:to>
      <cdr:x>0.78968</cdr:x>
      <cdr:y>0.70488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456841" y="2646362"/>
          <a:ext cx="868442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 </a:t>
          </a:r>
          <a:r>
            <a:rPr lang="en-US" sz="1400" b="1" dirty="0" smtClean="0">
              <a:solidFill>
                <a:srgbClr val="000000"/>
              </a:solidFill>
            </a:rPr>
            <a:t>5324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F4E58-2DC2-40C4-8429-FF85DF933DD8}" type="datetimeFigureOut">
              <a:rPr lang="en-US" smtClean="0"/>
              <a:pPr/>
              <a:t>7/7/16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8EAC5-3D7D-47BD-BA2F-7076EA1BB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9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241" indent="-16824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243C7-E6E7-4435-85A7-0B5EE12FEE5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60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Because transmission category is not reported for a large proportion of HIV cases in Georgia, multiple imputation was used to re-distribute transmission category where it was missing.  This statistical technique is the same as that used by CDC in re-distribution of transmission category in the national dataset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MSM is defined as male to male sexual contact    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IDU is defined as injection drug use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The MSM/IDU transmission category includes those persons who reported both male sexual contact and injection drug use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HET is defined as heterosexual contact with a person known to have, or to be at high risk for, HIV infection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Other includes the transmission categories of hemophilia, blood transfusion, perinatal exposure, and risk factor not reported or not identified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243C7-E6E7-4435-85A7-0B5EE12FEE5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02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DE9E-3CD4-4FE7-B8F1-0A28BB4ACA13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9D1D-A24B-4DBF-B086-E91941E9D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D77D-6EFA-44D8-A847-39B0D5C539D7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F76A-BBC3-42A7-89AB-8F600296F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BC31-AECC-4C2A-9B12-B2DB4D8DDAAF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EC4FE-7E14-41A9-954D-C5A1AED98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PH_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DE9E-3CD4-4FE7-B8F1-0A28BB4ACA13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9D1D-A24B-4DBF-B086-E91941E9D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C4A4-E656-4F1D-8B52-9F2F361AAB0F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0DAD-DC5C-42CF-A387-37F0D5126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8E8F-0121-485A-BB37-11A951C7EC8B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082A-6085-4507-B1DA-ED359363F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0907C-018B-40A5-ACE0-92AF1D86D8AE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2C6A5-84FB-4352-8C94-CF68CAC5B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D2F2D-DD3B-4DCA-B87C-10D9531420B6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A248-3661-41DC-876D-E112C4A6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C009-E70E-4711-8120-5B08DBB20C21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AF34-7D59-4B8F-98D7-DAFED22DF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B252-2AA4-4528-907E-B04FCABB9123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72C93-69CB-4B9D-A0C8-08968D908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44AEE-75C0-4F69-BB77-A7B358B34088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83F2-6BBD-4DF5-9C33-FB6A12B3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C4A4-E656-4F1D-8B52-9F2F361AAB0F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0DAD-DC5C-42CF-A387-37F0D5126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9FC4-0E03-4197-AE17-578C33674425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94AF-1202-4454-A118-39B0FEF8E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D77D-6EFA-44D8-A847-39B0D5C539D7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F76A-BBC3-42A7-89AB-8F600296F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BC31-AECC-4C2A-9B12-B2DB4D8DDAAF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EC4FE-7E14-41A9-954D-C5A1AED98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8E8F-0121-485A-BB37-11A951C7EC8B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082A-6085-4507-B1DA-ED359363F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0907C-018B-40A5-ACE0-92AF1D86D8AE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2C6A5-84FB-4352-8C94-CF68CAC5B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D2F2D-DD3B-4DCA-B87C-10D9531420B6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A248-3661-41DC-876D-E112C4A6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C009-E70E-4711-8120-5B08DBB20C21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AF34-7D59-4B8F-98D7-DAFED22DF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B252-2AA4-4528-907E-B04FCABB9123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72C93-69CB-4B9D-A0C8-08968D908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44AEE-75C0-4F69-BB77-A7B358B34088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83F2-6BBD-4DF5-9C33-FB6A12B3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9FC4-0E03-4197-AE17-578C33674425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94AF-1202-4454-A118-39B0FEF8E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457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Use of bullets when you have text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AE8CD16-5AF0-4EB6-9542-24D37B7A367D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E83BE9B-ABA3-4ACC-8F80-5B525213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DPH_PPT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457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Use of bullets when you have text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AE8CD16-5AF0-4EB6-9542-24D37B7A367D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E83BE9B-ABA3-4ACC-8F80-5B525213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DPH_PPT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HIV Care Continuum, </a:t>
            </a:r>
            <a:r>
              <a:rPr lang="en-US" b="1" dirty="0" smtClean="0"/>
              <a:t>Georgia, Excluding Atlanta Eligible Metropolitan Area (EMA),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67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Transmission category definitions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600200"/>
            <a:ext cx="7848600" cy="456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itchFamily="34" charset="0"/>
              </a:rPr>
              <a:t>Multiple </a:t>
            </a:r>
            <a:r>
              <a:rPr lang="en-US" sz="2400" dirty="0">
                <a:latin typeface="Calibri" pitchFamily="34" charset="0"/>
              </a:rPr>
              <a:t>imputation was used to </a:t>
            </a:r>
            <a:r>
              <a:rPr lang="en-US" sz="2400" dirty="0" smtClean="0">
                <a:latin typeface="Calibri" pitchFamily="34" charset="0"/>
              </a:rPr>
              <a:t>assign transmission category </a:t>
            </a:r>
            <a:r>
              <a:rPr lang="en-US" sz="2400" dirty="0">
                <a:latin typeface="Calibri" pitchFamily="34" charset="0"/>
              </a:rPr>
              <a:t>where missing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MSM = Male to male sexual contact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IDU =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MSM/IDU = Male to male sexual contact and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HET = Heterosexual contact with a person known to have, or to be at high risk for, HIV infection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Other = hemophilia, blood transfusion, perinatal exposure</a:t>
            </a: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NRR/NIR = No risk reported or no risk identified 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9499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</a:t>
            </a:r>
            <a:r>
              <a:rPr lang="en-US" sz="2800" b="1" dirty="0"/>
              <a:t>Georgia, excluding Atlanta </a:t>
            </a:r>
            <a:r>
              <a:rPr lang="en-US" sz="2800" b="1" dirty="0" smtClean="0"/>
              <a:t>EMA, 2014, </a:t>
            </a:r>
            <a:br>
              <a:rPr lang="en-US" sz="2800" b="1" dirty="0" smtClean="0"/>
            </a:br>
            <a:r>
              <a:rPr lang="en-US" sz="2800" b="1" dirty="0" smtClean="0"/>
              <a:t>by Transmission Category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489332"/>
              </p:ext>
            </p:extLst>
          </p:nvPr>
        </p:nvGraphicFramePr>
        <p:xfrm>
          <a:off x="20159" y="1392238"/>
          <a:ext cx="9276242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0386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N=5993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994" y="5257562"/>
            <a:ext cx="8797606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Georgia, excluding Atlanta </a:t>
            </a:r>
            <a:r>
              <a:rPr lang="en-US" sz="1400" dirty="0" smtClean="0"/>
              <a:t>EMA</a:t>
            </a:r>
            <a:endParaRPr lang="en-US" sz="1400" dirty="0"/>
          </a:p>
          <a:p>
            <a:r>
              <a:rPr lang="en-US" sz="1400" dirty="0"/>
              <a:t>Linked  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>
                <a:solidFill>
                  <a:srgbClr val="000000"/>
                </a:solidFill>
              </a:rPr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=898)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 smtClean="0"/>
              <a:t>* No new diagnoses in 2013</a:t>
            </a:r>
          </a:p>
          <a:p>
            <a:r>
              <a:rPr lang="en-US" sz="1400" dirty="0" smtClean="0"/>
              <a:t>Any </a:t>
            </a:r>
            <a:r>
              <a:rPr lang="en-US" sz="1400" dirty="0"/>
              <a:t>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40386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N=1595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38100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N=226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38100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N=516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4038600"/>
            <a:ext cx="768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 582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38100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N=39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38100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N=14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4038600"/>
            <a:ext cx="609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N&gt;10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08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90600"/>
          </a:xfrm>
        </p:spPr>
        <p:txBody>
          <a:bodyPr>
            <a:noAutofit/>
          </a:bodyPr>
          <a:lstStyle/>
          <a:p>
            <a:r>
              <a:rPr lang="en-US" sz="2800" b="1" dirty="0"/>
              <a:t>Viral </a:t>
            </a:r>
            <a:r>
              <a:rPr lang="en-US" sz="2800" b="1" dirty="0" smtClean="0"/>
              <a:t>Suppression Among </a:t>
            </a:r>
            <a:r>
              <a:rPr lang="en-US" sz="2800" b="1" dirty="0"/>
              <a:t>Those Retained in </a:t>
            </a:r>
            <a:r>
              <a:rPr lang="en-US" sz="2800" b="1" dirty="0" smtClean="0"/>
              <a:t>Care, </a:t>
            </a:r>
            <a:r>
              <a:rPr lang="en-US" sz="2800" b="1" dirty="0"/>
              <a:t>Georgia, excluding Atlanta </a:t>
            </a:r>
            <a:r>
              <a:rPr lang="en-US" sz="2800" b="1" dirty="0" smtClean="0"/>
              <a:t>EMA, 2014, by Sex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908128"/>
              </p:ext>
            </p:extLst>
          </p:nvPr>
        </p:nvGraphicFramePr>
        <p:xfrm>
          <a:off x="533400" y="13716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0" y="3886200"/>
            <a:ext cx="99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N=4901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3886200"/>
            <a:ext cx="1063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N= 2630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472112"/>
            <a:ext cx="80772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Adults and adolescents &gt;= age 13, diagnosed by 12/31/2013, living as of 12/31/2014</a:t>
            </a:r>
          </a:p>
          <a:p>
            <a:r>
              <a:rPr lang="en-US" sz="1400" dirty="0" smtClean="0"/>
              <a:t>Current address in </a:t>
            </a:r>
            <a:r>
              <a:rPr lang="en-US" sz="1400" dirty="0"/>
              <a:t>Georgia, excluding Atlanta </a:t>
            </a:r>
            <a:r>
              <a:rPr lang="en-US" sz="1400" dirty="0" smtClean="0"/>
              <a:t>EMA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 on most recent viral load in 2014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62800" y="3886200"/>
            <a:ext cx="74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N&lt;10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474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848600" cy="9906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Viral Suppression </a:t>
            </a:r>
            <a:r>
              <a:rPr lang="en-US" sz="3100" b="1" dirty="0" smtClean="0"/>
              <a:t>Among </a:t>
            </a:r>
            <a:r>
              <a:rPr lang="en-US" sz="3100" b="1" dirty="0"/>
              <a:t>Those Retained in </a:t>
            </a:r>
            <a:r>
              <a:rPr lang="en-US" sz="3100" b="1" dirty="0" smtClean="0"/>
              <a:t>Care,</a:t>
            </a:r>
            <a:r>
              <a:rPr lang="en-US" sz="3100" b="1" dirty="0">
                <a:latin typeface="Calibri" pitchFamily="34" charset="0"/>
              </a:rPr>
              <a:t> </a:t>
            </a:r>
            <a:r>
              <a:rPr lang="en-US" sz="3200" b="1" dirty="0"/>
              <a:t>Georgia, excluding Atlanta </a:t>
            </a:r>
            <a:r>
              <a:rPr lang="en-US" sz="3200" b="1" dirty="0" smtClean="0"/>
              <a:t>EMA</a:t>
            </a:r>
            <a:r>
              <a:rPr lang="en-US" sz="3100" b="1" dirty="0" smtClean="0"/>
              <a:t>, 2014, by Race/Ethnicity</a:t>
            </a:r>
            <a:endParaRPr lang="en-US" sz="3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306523"/>
              </p:ext>
            </p:extLst>
          </p:nvPr>
        </p:nvGraphicFramePr>
        <p:xfrm>
          <a:off x="-9525" y="1491465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4343400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N=5205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4343400"/>
            <a:ext cx="795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N=351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4343400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N=1548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6990" y="4339886"/>
            <a:ext cx="64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N=</a:t>
            </a:r>
            <a:r>
              <a:rPr lang="en-US" sz="16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93</a:t>
            </a:r>
            <a:endParaRPr lang="en-US" sz="1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4944" y="5486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in Georgia, excluding Atlanta </a:t>
            </a:r>
            <a:r>
              <a:rPr lang="en-US" sz="1400" dirty="0" smtClean="0"/>
              <a:t>EMA</a:t>
            </a:r>
            <a:endParaRPr lang="en-US" sz="1400" dirty="0"/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7756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848600" cy="9906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Viral Suppression </a:t>
            </a:r>
            <a:r>
              <a:rPr lang="en-US" sz="3100" b="1" dirty="0" smtClean="0"/>
              <a:t>Among </a:t>
            </a:r>
            <a:r>
              <a:rPr lang="en-US" sz="3100" b="1" dirty="0"/>
              <a:t>Those Retained in </a:t>
            </a:r>
            <a:r>
              <a:rPr lang="en-US" sz="3100" b="1" dirty="0" smtClean="0"/>
              <a:t>Care</a:t>
            </a:r>
            <a:r>
              <a:rPr lang="en-US" sz="3100" b="1" dirty="0"/>
              <a:t>,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3200" b="1" dirty="0"/>
              <a:t>Georgia, excluding Atlanta </a:t>
            </a:r>
            <a:r>
              <a:rPr lang="en-US" sz="3200" b="1" dirty="0" smtClean="0"/>
              <a:t>EMA</a:t>
            </a:r>
            <a:r>
              <a:rPr lang="en-US" sz="3100" b="1" dirty="0" smtClean="0"/>
              <a:t>, 2014, by Race/Ethnicity</a:t>
            </a:r>
            <a:endParaRPr lang="en-US" sz="3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572809"/>
              </p:ext>
            </p:extLst>
          </p:nvPr>
        </p:nvGraphicFramePr>
        <p:xfrm>
          <a:off x="-9525" y="1491465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4648200"/>
            <a:ext cx="680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N=10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4648200"/>
            <a:ext cx="680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N&lt;10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4648200"/>
            <a:ext cx="129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N&lt;10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4648200"/>
            <a:ext cx="795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N=321</a:t>
            </a:r>
            <a:endParaRPr lang="en-US" sz="16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5486400"/>
            <a:ext cx="7848600" cy="954107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in Georgia, excluding Atlanta </a:t>
            </a:r>
            <a:r>
              <a:rPr lang="en-US" sz="1400" dirty="0" smtClean="0"/>
              <a:t>EMA</a:t>
            </a:r>
            <a:endParaRPr lang="en-US" sz="1400" dirty="0"/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324387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Viral Suppression </a:t>
            </a:r>
            <a:r>
              <a:rPr lang="en-US" sz="2800" b="1" dirty="0" smtClean="0"/>
              <a:t>Among </a:t>
            </a:r>
            <a:r>
              <a:rPr lang="en-US" sz="2800" b="1" dirty="0"/>
              <a:t>Those Retained in </a:t>
            </a:r>
            <a:r>
              <a:rPr lang="en-US" sz="2800" b="1" dirty="0" smtClean="0"/>
              <a:t>Care</a:t>
            </a:r>
            <a:r>
              <a:rPr lang="en-US" sz="2800" b="1" dirty="0"/>
              <a:t>,</a:t>
            </a:r>
            <a:r>
              <a:rPr lang="en-US" sz="2800" b="1" dirty="0" smtClean="0"/>
              <a:t> </a:t>
            </a:r>
            <a:r>
              <a:rPr lang="en-US" sz="2800" b="1" dirty="0"/>
              <a:t>Georgia, excluding Atlanta </a:t>
            </a:r>
            <a:r>
              <a:rPr lang="en-US" sz="2800" b="1" dirty="0" smtClean="0"/>
              <a:t>EMA, 2014, </a:t>
            </a:r>
            <a:br>
              <a:rPr lang="en-US" sz="2800" b="1" dirty="0" smtClean="0"/>
            </a:br>
            <a:r>
              <a:rPr lang="en-US" sz="2800" b="1" dirty="0" smtClean="0"/>
              <a:t>by Current Age (in Years)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264695"/>
              </p:ext>
            </p:extLst>
          </p:nvPr>
        </p:nvGraphicFramePr>
        <p:xfrm>
          <a:off x="0" y="1371600"/>
          <a:ext cx="9296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41148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N=35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N=242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4114800"/>
            <a:ext cx="808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N=1100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N=1990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N=5577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9114" y="5429994"/>
            <a:ext cx="845820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dirty="0" smtClean="0"/>
              <a:t>Adults and adolescents &gt;= age 13, diagnosed by 12/31/2013, living as of 12/31/2014</a:t>
            </a:r>
          </a:p>
          <a:p>
            <a:r>
              <a:rPr lang="en-US" sz="1400" dirty="0" smtClean="0"/>
              <a:t>Current address in </a:t>
            </a:r>
            <a:r>
              <a:rPr lang="en-US" sz="1400" dirty="0"/>
              <a:t>Georgia, excluding Atlanta </a:t>
            </a:r>
            <a:r>
              <a:rPr lang="en-US" sz="1400" dirty="0" smtClean="0"/>
              <a:t>EMA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 on most recent viral load in 2014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02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N=1585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2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Viral Suppression Among </a:t>
            </a:r>
            <a:r>
              <a:rPr lang="en-US" sz="2800" b="1" dirty="0"/>
              <a:t>Retained </a:t>
            </a:r>
            <a:r>
              <a:rPr lang="en-US" sz="2800" b="1" dirty="0" smtClean="0"/>
              <a:t>in Care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/>
              <a:t>Georgia, excluding Atlanta </a:t>
            </a:r>
            <a:r>
              <a:rPr lang="en-US" sz="2800" b="1" dirty="0" smtClean="0"/>
              <a:t>EMA, 2014, </a:t>
            </a:r>
            <a:br>
              <a:rPr lang="en-US" sz="2800" b="1" dirty="0" smtClean="0"/>
            </a:br>
            <a:r>
              <a:rPr lang="en-US" sz="2800" b="1" dirty="0" smtClean="0"/>
              <a:t>by Transmission Category 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090803"/>
              </p:ext>
            </p:extLst>
          </p:nvPr>
        </p:nvGraphicFramePr>
        <p:xfrm>
          <a:off x="0" y="1371600"/>
          <a:ext cx="9144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N=3504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N=751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N=273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N=2812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41148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N=99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48865" y="5486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</a:t>
            </a:r>
            <a:r>
              <a:rPr lang="en-US" sz="1400" dirty="0" smtClean="0"/>
              <a:t>2014</a:t>
            </a:r>
            <a:endParaRPr lang="en-US" sz="1400" dirty="0"/>
          </a:p>
          <a:p>
            <a:r>
              <a:rPr lang="en-US" sz="1400" dirty="0"/>
              <a:t>Current address in Georgia, excluding Atlanta </a:t>
            </a:r>
            <a:r>
              <a:rPr lang="en-US" sz="1400" dirty="0" smtClean="0"/>
              <a:t>EMA</a:t>
            </a:r>
            <a:endParaRPr lang="en-US" sz="1400" dirty="0"/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9762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9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HIV Care Continuum Methodology,</a:t>
            </a:r>
            <a:r>
              <a:rPr lang="en-US" sz="3200" b="1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smtClean="0"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3200" b="1" dirty="0" smtClean="0">
                <a:latin typeface="Calibri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Georgia, Excluding Atlanta EMA, 2014</a:t>
            </a:r>
            <a:endParaRPr lang="en-US" sz="3200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199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Adults and adolescents are those aged &gt;= 13 years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Diagnosed by 12/31/2013, living </a:t>
            </a:r>
            <a:r>
              <a:rPr lang="en-US" sz="2400" dirty="0">
                <a:latin typeface="Calibri" pitchFamily="34" charset="0"/>
              </a:rPr>
              <a:t>as of </a:t>
            </a:r>
            <a:r>
              <a:rPr lang="en-US" sz="2400" dirty="0" smtClean="0">
                <a:latin typeface="Calibri" pitchFamily="34" charset="0"/>
              </a:rPr>
              <a:t>12/31/2014, </a:t>
            </a:r>
            <a:r>
              <a:rPr lang="en-US" sz="2400" dirty="0">
                <a:latin typeface="Calibri" pitchFamily="34" charset="0"/>
              </a:rPr>
              <a:t>including those missing race, sex, and/or risk </a:t>
            </a:r>
            <a:r>
              <a:rPr lang="en-US" sz="2400" dirty="0" smtClean="0">
                <a:latin typeface="Calibri" pitchFamily="34" charset="0"/>
              </a:rPr>
              <a:t>behavior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Current address Georgia, excluding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Atlanta EMA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Linked to care = CD4 or viral load (VL) </a:t>
            </a:r>
            <a:r>
              <a:rPr lang="en-US" sz="2400" b="1" dirty="0" smtClean="0">
                <a:latin typeface="Calibri" pitchFamily="34" charset="0"/>
              </a:rPr>
              <a:t>within 30 days of </a:t>
            </a:r>
            <a:r>
              <a:rPr lang="en-US" sz="2400" dirty="0" smtClean="0">
                <a:latin typeface="Calibri" pitchFamily="34" charset="0"/>
              </a:rPr>
              <a:t>diagnosis date including the day of diagnosis for those diagnosed between 01/01/2014 and 12/31/2014, inclusively</a:t>
            </a:r>
          </a:p>
          <a:p>
            <a:pPr lvl="1">
              <a:lnSpc>
                <a:spcPts val="2200"/>
              </a:lnSpc>
            </a:pPr>
            <a:r>
              <a:rPr lang="en-US" sz="2000" dirty="0" smtClean="0">
                <a:latin typeface="Calibri" pitchFamily="34" charset="0"/>
              </a:rPr>
              <a:t>This is consistent with the new  NHAS 2020 measures and is a change from previous within 90 days measure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Any care &gt;= 1 CD4 or VL in 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Retained in care &gt;= 2 CD4 or VL at least 3 months apart in 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Viral suppression (VS) = VL&lt;200 copies/ml in most recent VL in 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/>
                <a:cs typeface="Calibri"/>
              </a:rPr>
              <a:t>Each bar in the continuum is independent of those preceding it; all percentages are of the total number of persons (N) diagnosed with HIV in each category</a:t>
            </a:r>
          </a:p>
        </p:txBody>
      </p:sp>
    </p:spTree>
    <p:extLst>
      <p:ext uri="{BB962C8B-B14F-4D97-AF65-F5344CB8AC3E}">
        <p14:creationId xmlns:p14="http://schemas.microsoft.com/office/powerpoint/2010/main" val="156798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Caveats and clarifications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>
                <a:latin typeface="Calibri"/>
                <a:cs typeface="Calibri"/>
              </a:rPr>
              <a:t>The </a:t>
            </a:r>
            <a:r>
              <a:rPr lang="en-US" sz="8000" dirty="0">
                <a:latin typeface="Calibri"/>
                <a:cs typeface="Calibri"/>
              </a:rPr>
              <a:t>EMA consists of the following counties: Bartow, Paulding, Carroll, Coweta, Fayette, Spalding, Henry, Newton, Rockdale, Gwinnett, Walton, Barrow, Forsyth, Cherokee, Pickens, DeKalb, Fulton, Clayton, Cobb and </a:t>
            </a:r>
            <a:r>
              <a:rPr lang="en-US" sz="8000" dirty="0" smtClean="0">
                <a:latin typeface="Calibri"/>
                <a:cs typeface="Calibri"/>
              </a:rPr>
              <a:t>Douglas. Georgia, excluding the EMA, is all other counties in Georgia.</a:t>
            </a:r>
          </a:p>
          <a:p>
            <a:r>
              <a:rPr lang="en-US" sz="8000" dirty="0">
                <a:latin typeface="Calibri"/>
                <a:cs typeface="Calibri"/>
              </a:rPr>
              <a:t>Missing laboratory data may result in underestimating care continuum outcomes.</a:t>
            </a:r>
          </a:p>
          <a:p>
            <a:r>
              <a:rPr lang="en-US" sz="8000" dirty="0">
                <a:latin typeface="Calibri"/>
                <a:cs typeface="Calibri"/>
              </a:rPr>
              <a:t>Persons who have only one doctor visit each year for monitoring of their HIV infection will not meet the criteria for “retained in care” but may be virally suppressed.</a:t>
            </a:r>
          </a:p>
          <a:p>
            <a:r>
              <a:rPr lang="en-US" sz="8000" dirty="0">
                <a:latin typeface="Calibri"/>
                <a:cs typeface="Calibri"/>
              </a:rPr>
              <a:t>Because the “linked to care” measure has changed from within 90 to 30 days, use caution when comparing these data to earlier reports.</a:t>
            </a:r>
          </a:p>
          <a:p>
            <a:r>
              <a:rPr lang="en-US" sz="8000" dirty="0">
                <a:latin typeface="Calibri"/>
                <a:cs typeface="Calibri"/>
              </a:rPr>
              <a:t>The number of individuals (N) in some sub-populations is small. Use caution in interpretation.</a:t>
            </a:r>
          </a:p>
          <a:p>
            <a:r>
              <a:rPr lang="en-US" sz="8000" dirty="0">
                <a:latin typeface="Calibri"/>
                <a:cs typeface="Calibri"/>
              </a:rPr>
              <a:t>Methodology for the care continuum and completeness of HIV data varies among jurisdictions, thus limiting direct comparisons with other states or the national continuum.</a:t>
            </a:r>
          </a:p>
          <a:p>
            <a:r>
              <a:rPr lang="en-US" sz="8000" dirty="0">
                <a:latin typeface="Calibri"/>
                <a:cs typeface="Calibri"/>
              </a:rPr>
              <a:t>Missing information on race, sex and/or transmission category reflects missing data on case report forms that remains </a:t>
            </a:r>
            <a:r>
              <a:rPr lang="en-US" sz="8000" dirty="0" smtClean="0">
                <a:latin typeface="Calibri"/>
                <a:cs typeface="Calibri"/>
              </a:rPr>
              <a:t>unresolved </a:t>
            </a:r>
          </a:p>
        </p:txBody>
      </p:sp>
    </p:spTree>
    <p:extLst>
      <p:ext uri="{BB962C8B-B14F-4D97-AF65-F5344CB8AC3E}">
        <p14:creationId xmlns:p14="http://schemas.microsoft.com/office/powerpoint/2010/main" val="4263667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Georgia, Excluding Atlanta EMA</a:t>
            </a:r>
            <a:r>
              <a:rPr lang="en-US" sz="2800" b="1" dirty="0" smtClean="0">
                <a:latin typeface="Calibri" pitchFamily="34" charset="0"/>
              </a:rPr>
              <a:t>, </a:t>
            </a:r>
            <a:r>
              <a:rPr lang="en-US" sz="2800" b="1" dirty="0" smtClean="0"/>
              <a:t>2014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767544"/>
              </p:ext>
            </p:extLst>
          </p:nvPr>
        </p:nvGraphicFramePr>
        <p:xfrm>
          <a:off x="228600" y="13716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00600" y="4446390"/>
            <a:ext cx="112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N=15329 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5473005"/>
            <a:ext cx="891540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Adults </a:t>
            </a:r>
            <a:r>
              <a:rPr lang="en-US" sz="1400" dirty="0"/>
              <a:t>and adolescents &gt;= age 13, diagnosed </a:t>
            </a:r>
            <a:r>
              <a:rPr lang="en-US" sz="1400" dirty="0" smtClean="0"/>
              <a:t>by 12/31/2013, living as of 12/31/2014</a:t>
            </a:r>
          </a:p>
          <a:p>
            <a:r>
              <a:rPr lang="en-US" sz="1400" dirty="0" smtClean="0"/>
              <a:t>Current address Georgia, excluding Atlanta EMA</a:t>
            </a:r>
          </a:p>
          <a:p>
            <a:r>
              <a:rPr lang="en-US" sz="1400" dirty="0"/>
              <a:t>Linked  to care= CD4 or VL within </a:t>
            </a:r>
            <a:r>
              <a:rPr lang="en-US" sz="1400" dirty="0" smtClean="0"/>
              <a:t>30 days </a:t>
            </a:r>
            <a:r>
              <a:rPr lang="en-US" sz="1400" dirty="0"/>
              <a:t>of diagnosis, among those diagnosed </a:t>
            </a:r>
            <a:r>
              <a:rPr lang="en-US" sz="1400" dirty="0" smtClean="0"/>
              <a:t>01/01/</a:t>
            </a:r>
            <a:r>
              <a:rPr lang="en-US" sz="1400" dirty="0" smtClean="0"/>
              <a:t>14-</a:t>
            </a:r>
            <a:r>
              <a:rPr lang="en-US" sz="1400" dirty="0" smtClean="0"/>
              <a:t>12/31/</a:t>
            </a:r>
            <a:r>
              <a:rPr lang="en-US" sz="1400" dirty="0" smtClean="0"/>
              <a:t>14 </a:t>
            </a:r>
            <a:r>
              <a:rPr lang="en-US" sz="1400" dirty="0" smtClean="0"/>
              <a:t>(N=898)</a:t>
            </a:r>
          </a:p>
          <a:p>
            <a:r>
              <a:rPr lang="en-US" sz="1400" dirty="0" smtClean="0"/>
              <a:t>Any care&gt;= 1 CD4 or VL in 2014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on most recent viral load in 2014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200" y="4495800"/>
            <a:ext cx="1143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N=898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5162550"/>
            <a:ext cx="152400" cy="1143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11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Methodology for Identifying Transgender Persons in Georgia HIV database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 smtClean="0"/>
              <a:t>Traditionally, Georgia DPH has depicted the HIV care </a:t>
            </a:r>
            <a:r>
              <a:rPr lang="en-US" sz="2400" dirty="0"/>
              <a:t>c</a:t>
            </a:r>
            <a:r>
              <a:rPr lang="en-US" sz="2400" dirty="0" smtClean="0"/>
              <a:t>ontinuum by sex based on birth sex</a:t>
            </a:r>
          </a:p>
          <a:p>
            <a:r>
              <a:rPr lang="en-US" sz="2400" dirty="0" smtClean="0"/>
              <a:t>The state enhanced HIV/AIDS Reporting System (</a:t>
            </a:r>
            <a:r>
              <a:rPr lang="en-US" sz="2400" dirty="0" err="1" smtClean="0"/>
              <a:t>eHARS</a:t>
            </a:r>
            <a:r>
              <a:rPr lang="en-US" sz="2400" dirty="0" smtClean="0"/>
              <a:t>) database was reviewed to identify individuals with a birth sex/current gender mismatch in case report forms and/or laboratory reports and/or other databases</a:t>
            </a:r>
          </a:p>
          <a:p>
            <a:r>
              <a:rPr lang="en-US" sz="2400" smtClean="0"/>
              <a:t>Caution </a:t>
            </a:r>
            <a:r>
              <a:rPr lang="en-US" sz="2400" dirty="0" smtClean="0"/>
              <a:t>should be used in interpretation of the HIV care continuum for transgender persons as data on transgender identity may be missing non-randomly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6440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 excluding Atlanta EMA, 2014, by Sex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168775"/>
              </p:ext>
            </p:extLst>
          </p:nvPr>
        </p:nvGraphicFramePr>
        <p:xfrm>
          <a:off x="228600" y="1447800"/>
          <a:ext cx="8915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3886200"/>
            <a:ext cx="1023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N=10160 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334000"/>
            <a:ext cx="8915400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Georgia, excluding Atlanta </a:t>
            </a:r>
            <a:r>
              <a:rPr lang="en-US" sz="1400" dirty="0" smtClean="0"/>
              <a:t>EMA</a:t>
            </a:r>
          </a:p>
          <a:p>
            <a:r>
              <a:rPr lang="en-US" sz="1400" dirty="0" smtClean="0"/>
              <a:t>Excludes 21 persons for who sex is unknown</a:t>
            </a:r>
          </a:p>
          <a:p>
            <a:r>
              <a:rPr lang="en-US" sz="1400" dirty="0" smtClean="0"/>
              <a:t>Linked  </a:t>
            </a:r>
            <a:r>
              <a:rPr lang="en-US" sz="1400" dirty="0"/>
              <a:t>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/>
              <a:t>12/</a:t>
            </a:r>
            <a:r>
              <a:rPr lang="en-US" sz="1400" dirty="0">
                <a:solidFill>
                  <a:srgbClr val="000000"/>
                </a:solidFill>
              </a:rPr>
              <a:t>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</a:t>
            </a:r>
            <a:r>
              <a:rPr lang="en-US" sz="1400" dirty="0" smtClean="0">
                <a:solidFill>
                  <a:srgbClr val="000000"/>
                </a:solidFill>
              </a:rPr>
              <a:t>N=898)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3886200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N=5148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3886200"/>
            <a:ext cx="795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N=700 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3886200"/>
            <a:ext cx="680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N=17</a:t>
            </a:r>
            <a:endParaRPr lang="en-US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21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 Excluding Atlanta EMA, 2014, </a:t>
            </a:r>
            <a:br>
              <a:rPr lang="en-US" sz="2800" b="1" dirty="0" smtClean="0"/>
            </a:br>
            <a:r>
              <a:rPr lang="en-US" sz="2800" b="1" dirty="0" smtClean="0"/>
              <a:t>by Race/Ethnicity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614715"/>
              </p:ext>
            </p:extLst>
          </p:nvPr>
        </p:nvGraphicFramePr>
        <p:xfrm>
          <a:off x="0" y="1371600"/>
          <a:ext cx="8915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3810000"/>
            <a:ext cx="91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N=10222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334000"/>
            <a:ext cx="89154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Georgia, excluding Atlanta </a:t>
            </a:r>
            <a:r>
              <a:rPr lang="en-US" sz="1400" dirty="0" smtClean="0"/>
              <a:t>EMA</a:t>
            </a:r>
            <a:endParaRPr lang="en-US" sz="1400" dirty="0"/>
          </a:p>
          <a:p>
            <a:r>
              <a:rPr lang="en-US" sz="1400" dirty="0" smtClean="0"/>
              <a:t>Linked to </a:t>
            </a:r>
            <a:r>
              <a:rPr lang="en-US" sz="1400" dirty="0"/>
              <a:t>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>
                <a:solidFill>
                  <a:srgbClr val="000000"/>
                </a:solidFill>
              </a:rPr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=898)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8100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N=599 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8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8600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 Excluding Atlanta EMA, 2014, </a:t>
            </a:r>
            <a:br>
              <a:rPr lang="en-US" sz="2800" b="1" dirty="0" smtClean="0"/>
            </a:br>
            <a:r>
              <a:rPr lang="en-US" sz="2800" b="1" dirty="0" smtClean="0"/>
              <a:t>by Race/Ethnicity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749531"/>
              </p:ext>
            </p:extLst>
          </p:nvPr>
        </p:nvGraphicFramePr>
        <p:xfrm>
          <a:off x="0" y="1371600"/>
          <a:ext cx="8915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3810000"/>
            <a:ext cx="668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N= 26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5042118"/>
            <a:ext cx="89154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Georgia, excluding Atlanta </a:t>
            </a:r>
            <a:r>
              <a:rPr lang="en-US" sz="1400" dirty="0" smtClean="0"/>
              <a:t>EMA</a:t>
            </a:r>
          </a:p>
          <a:p>
            <a:r>
              <a:rPr lang="en-US" sz="1400" dirty="0" smtClean="0"/>
              <a:t>AI/AN = American Indian/Alaska Native, NHOPI = Native Hawaiian or Other Pacific Islander</a:t>
            </a:r>
          </a:p>
          <a:p>
            <a:r>
              <a:rPr lang="en-US" sz="1400" dirty="0" smtClean="0"/>
              <a:t>* No new diagnoses in 2013 </a:t>
            </a:r>
            <a:endParaRPr lang="en-US" sz="1400" dirty="0"/>
          </a:p>
          <a:p>
            <a:r>
              <a:rPr lang="en-US" sz="1400" dirty="0" smtClean="0"/>
              <a:t>Linked  </a:t>
            </a:r>
            <a:r>
              <a:rPr lang="en-US" sz="1400" dirty="0"/>
              <a:t>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/>
              <a:t>12</a:t>
            </a:r>
            <a:r>
              <a:rPr lang="en-US" sz="1400" dirty="0">
                <a:solidFill>
                  <a:srgbClr val="000000"/>
                </a:solidFill>
              </a:rPr>
              <a:t>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=898)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8100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N&lt;10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38100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N&lt;10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468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</a:t>
            </a:r>
            <a:r>
              <a:rPr lang="en-US" sz="2800" b="1" dirty="0"/>
              <a:t>Georgia, excluding Atlanta </a:t>
            </a:r>
            <a:r>
              <a:rPr lang="en-US" sz="2800" b="1" dirty="0" smtClean="0"/>
              <a:t>EMA, 2014,</a:t>
            </a:r>
            <a:br>
              <a:rPr lang="en-US" sz="2800" b="1" dirty="0" smtClean="0"/>
            </a:br>
            <a:r>
              <a:rPr lang="en-US" sz="2800" b="1" dirty="0" smtClean="0"/>
              <a:t> by Current Age (in Years)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669502"/>
              </p:ext>
            </p:extLst>
          </p:nvPr>
        </p:nvGraphicFramePr>
        <p:xfrm>
          <a:off x="0" y="1243905"/>
          <a:ext cx="9144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3733800"/>
            <a:ext cx="668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 42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100" y="5334000"/>
            <a:ext cx="88646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Georgia, excluding Atlanta </a:t>
            </a:r>
            <a:r>
              <a:rPr lang="en-US" sz="1400" dirty="0" smtClean="0"/>
              <a:t>EMA</a:t>
            </a:r>
            <a:endParaRPr lang="en-US" sz="1400" dirty="0"/>
          </a:p>
          <a:p>
            <a:r>
              <a:rPr lang="en-US" sz="1400" dirty="0" smtClean="0"/>
              <a:t>Linked  </a:t>
            </a:r>
            <a:r>
              <a:rPr lang="en-US" sz="1400" dirty="0"/>
              <a:t>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/>
              <a:t>12/</a:t>
            </a:r>
            <a:r>
              <a:rPr lang="en-US" sz="1400" dirty="0">
                <a:solidFill>
                  <a:srgbClr val="000000"/>
                </a:solidFill>
              </a:rPr>
              <a:t>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=898)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3733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N=2469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35814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N=37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19400" y="3733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N=564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N=194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N=236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N=179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532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N=148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248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N=106 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0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PH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PH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5547</TotalTime>
  <Words>2310</Words>
  <Application>Microsoft Macintosh PowerPoint</Application>
  <PresentationFormat>On-screen Show (4:3)</PresentationFormat>
  <Paragraphs>263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DPH_PPT_TEMPLATE</vt:lpstr>
      <vt:lpstr>1_DPH_PPT_TEMPLATE</vt:lpstr>
      <vt:lpstr>Custom Design</vt:lpstr>
      <vt:lpstr>HIV Care Continuum, Georgia, Excluding Atlanta Eligible Metropolitan Area (EMA), 2014</vt:lpstr>
      <vt:lpstr>HIV Care Continuum Methodology,   Georgia, Excluding Atlanta EMA, 2014</vt:lpstr>
      <vt:lpstr>Caveats and clarifications</vt:lpstr>
      <vt:lpstr>Adults and Adolescents Living with Diagnosed HIV, Georgia, Excluding Atlanta EMA, 2014</vt:lpstr>
      <vt:lpstr>Methodology for Identifying Transgender Persons in Georgia HIV database  </vt:lpstr>
      <vt:lpstr>Adults and Adolescents Living with Diagnosed HIV, Georgia excluding Atlanta EMA, 2014, by Sex</vt:lpstr>
      <vt:lpstr>Adults and Adolescents Living with Diagnosed HIV, Georgia Excluding Atlanta EMA, 2014,  by Race/Ethnicity</vt:lpstr>
      <vt:lpstr>Adults and Adolescents Living with Diagnosed HIV, Georgia Excluding Atlanta EMA, 2014,  by Race/Ethnicity</vt:lpstr>
      <vt:lpstr>Adults and Adolescents Living with Diagnosed HIV, Georgia, excluding Atlanta EMA, 2014,  by Current Age (in Years)</vt:lpstr>
      <vt:lpstr>Transmission category definitions</vt:lpstr>
      <vt:lpstr>Adults and Adolescents Living with Diagnosed HIV, Georgia, excluding Atlanta EMA, 2014,  by Transmission Category</vt:lpstr>
      <vt:lpstr>Viral Suppression Among Those Retained in Care, Georgia, excluding Atlanta EMA, 2014, by Sex</vt:lpstr>
      <vt:lpstr>Viral Suppression Among Those Retained in Care, Georgia, excluding Atlanta EMA, 2014, by Race/Ethnicity</vt:lpstr>
      <vt:lpstr>Viral Suppression Among Those Retained in Care, Georgia, excluding Atlanta EMA, 2014, by Race/Ethnicity</vt:lpstr>
      <vt:lpstr>Viral Suppression Among Those Retained in Care, Georgia, excluding Atlanta EMA, 2014,  by Current Age (in Years)</vt:lpstr>
      <vt:lpstr>Viral Suppression Among Retained in Care  Georgia, excluding Atlanta EMA, 2014,  by Transmission Category </vt:lpstr>
    </vt:vector>
  </TitlesOfParts>
  <Company>Georgia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ralambert</dc:creator>
  <cp:lastModifiedBy>Jane Kelly</cp:lastModifiedBy>
  <cp:revision>227</cp:revision>
  <dcterms:created xsi:type="dcterms:W3CDTF">2014-02-07T15:41:39Z</dcterms:created>
  <dcterms:modified xsi:type="dcterms:W3CDTF">2016-07-07T12:58:33Z</dcterms:modified>
</cp:coreProperties>
</file>