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drawings/drawing16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17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drawings/drawing19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0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9" r:id="rId2"/>
    <p:sldMasterId id="2147483686" r:id="rId3"/>
    <p:sldMasterId id="2147483706" r:id="rId4"/>
    <p:sldMasterId id="2147483715" r:id="rId5"/>
    <p:sldMasterId id="2147483724" r:id="rId6"/>
    <p:sldMasterId id="2147483733" r:id="rId7"/>
    <p:sldMasterId id="2147483742" r:id="rId8"/>
    <p:sldMasterId id="2147483749" r:id="rId9"/>
    <p:sldMasterId id="2147483756" r:id="rId10"/>
  </p:sldMasterIdLst>
  <p:notesMasterIdLst>
    <p:notesMasterId r:id="rId31"/>
  </p:notesMasterIdLst>
  <p:handoutMasterIdLst>
    <p:handoutMasterId r:id="rId32"/>
  </p:handoutMasterIdLst>
  <p:sldIdLst>
    <p:sldId id="256" r:id="rId11"/>
    <p:sldId id="302" r:id="rId12"/>
    <p:sldId id="295" r:id="rId13"/>
    <p:sldId id="303" r:id="rId14"/>
    <p:sldId id="304" r:id="rId15"/>
    <p:sldId id="305" r:id="rId16"/>
    <p:sldId id="308" r:id="rId17"/>
    <p:sldId id="309" r:id="rId18"/>
    <p:sldId id="306" r:id="rId19"/>
    <p:sldId id="298" r:id="rId20"/>
    <p:sldId id="310" r:id="rId21"/>
    <p:sldId id="311" r:id="rId22"/>
    <p:sldId id="312" r:id="rId23"/>
    <p:sldId id="299" r:id="rId24"/>
    <p:sldId id="300" r:id="rId25"/>
    <p:sldId id="313" r:id="rId26"/>
    <p:sldId id="314" r:id="rId27"/>
    <p:sldId id="315" r:id="rId28"/>
    <p:sldId id="316" r:id="rId29"/>
    <p:sldId id="301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35" d="100"/>
          <a:sy n="35" d="100"/>
        </p:scale>
        <p:origin x="66" y="690"/>
      </p:cViewPr>
      <p:guideLst/>
    </p:cSldViewPr>
  </p:slideViewPr>
  <p:outlineViewPr>
    <p:cViewPr>
      <p:scale>
        <a:sx n="33" d="100"/>
        <a:sy n="33" d="100"/>
      </p:scale>
      <p:origin x="0" y="-1398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8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0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2569130904519E-2"/>
          <c:y val="2.1818181818181799E-2"/>
          <c:w val="0.89777886346647695"/>
          <c:h val="0.7381543784299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0.68</c:v>
                </c:pt>
                <c:pt idx="1">
                  <c:v>0.59</c:v>
                </c:pt>
                <c:pt idx="2">
                  <c:v>0.62</c:v>
                </c:pt>
                <c:pt idx="3">
                  <c:v>0.66</c:v>
                </c:pt>
                <c:pt idx="4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B-4AA6-B0EF-E703390E44F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0.52</c:v>
                </c:pt>
                <c:pt idx="1">
                  <c:v>0.48</c:v>
                </c:pt>
                <c:pt idx="2">
                  <c:v>0.49</c:v>
                </c:pt>
                <c:pt idx="3">
                  <c:v>0.52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B-4AA6-B0EF-E703390E44FF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0.54</c:v>
                </c:pt>
                <c:pt idx="1">
                  <c:v>0.46</c:v>
                </c:pt>
                <c:pt idx="2">
                  <c:v>0.48</c:v>
                </c:pt>
                <c:pt idx="3">
                  <c:v>0.52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1B-4AA6-B0EF-E703390E4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462136"/>
        <c:axId val="423458216"/>
      </c:barChart>
      <c:catAx>
        <c:axId val="423462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3458216"/>
        <c:crosses val="autoZero"/>
        <c:auto val="1"/>
        <c:lblAlgn val="ctr"/>
        <c:lblOffset val="100"/>
        <c:noMultiLvlLbl val="0"/>
      </c:catAx>
      <c:valAx>
        <c:axId val="42345821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0.27332020997375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346213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8480863755666905"/>
          <c:w val="0.97955697725284296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783853407213"/>
          <c:y val="5.2528710464491202E-2"/>
          <c:w val="0.56371670555069497"/>
          <c:h val="0.60384452988237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 in care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0.82</c:v>
                </c:pt>
                <c:pt idx="1">
                  <c:v>0.85</c:v>
                </c:pt>
                <c:pt idx="2">
                  <c:v>0.85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C-4356-89F2-AEB6C41A3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160464"/>
        <c:axId val="414169872"/>
      </c:barChart>
      <c:catAx>
        <c:axId val="41416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14169872"/>
        <c:crosses val="autoZero"/>
        <c:auto val="1"/>
        <c:lblAlgn val="ctr"/>
        <c:lblOffset val="100"/>
        <c:noMultiLvlLbl val="0"/>
      </c:catAx>
      <c:valAx>
        <c:axId val="41416987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13953934577622201"/>
              <c:y val="0.300832993994869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14160464"/>
        <c:crosses val="autoZero"/>
        <c:crossBetween val="between"/>
        <c:majorUnit val="0.2"/>
        <c:minorUnit val="0.0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001"/>
          <c:y val="3.8800763540920997E-2"/>
          <c:w val="0.620376689024983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BD4-4BCC-AE71-679A36B0CB63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D4-4BCC-AE71-679A36B0CB6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57%</a:t>
                    </a:r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D4-4BCC-AE71-679A36B0CB6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3BD4-4BCC-AE71-679A36B0CB6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D4-4BCC-AE71-679A36B0CB6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D4-4BCC-AE71-679A36B0CB6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D4-4BCC-AE71-679A36B0CB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2207424"/>
        <c:axId val="594516776"/>
      </c:barChart>
      <c:catAx>
        <c:axId val="442207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94516776"/>
        <c:crosses val="autoZero"/>
        <c:auto val="1"/>
        <c:lblAlgn val="ctr"/>
        <c:lblOffset val="100"/>
        <c:noMultiLvlLbl val="0"/>
      </c:catAx>
      <c:valAx>
        <c:axId val="59451677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4853334305434093E-2"/>
              <c:y val="0.2884717251252689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442207424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78177833452636591"/>
          <c:w val="0.99924856615145297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0128833254817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0.82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C-478C-8615-0EDB052C04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0.8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8C-478C-8615-0EDB052C04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8C-478C-8615-0EDB052C04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0.63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8C-478C-8615-0EDB052C0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221928"/>
        <c:axId val="421222320"/>
      </c:barChart>
      <c:catAx>
        <c:axId val="421221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1222320"/>
        <c:crosses val="autoZero"/>
        <c:auto val="1"/>
        <c:lblAlgn val="ctr"/>
        <c:lblOffset val="100"/>
        <c:noMultiLvlLbl val="0"/>
      </c:catAx>
      <c:valAx>
        <c:axId val="42122232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4212219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78480863755666896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5606443692"/>
          <c:y val="4.1619243617275113E-2"/>
          <c:w val="0.8838026027996499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0.62</c:v>
                </c:pt>
                <c:pt idx="1">
                  <c:v>0.65</c:v>
                </c:pt>
                <c:pt idx="2">
                  <c:v>0.76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9-4934-B8EA-A997264F03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76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29-4934-B8EA-A997264F03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29-4934-B8EA-A997264F03A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0.76</c:v>
                </c:pt>
                <c:pt idx="1">
                  <c:v>0.77</c:v>
                </c:pt>
                <c:pt idx="2">
                  <c:v>0.84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29-4934-B8EA-A997264F03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29-4934-B8EA-A997264F03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69%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29-4934-B8EA-A997264F03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19%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29-4934-B8EA-A997264F03A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0.57999999999999996</c:v>
                </c:pt>
                <c:pt idx="1">
                  <c:v>0.62</c:v>
                </c:pt>
                <c:pt idx="2">
                  <c:v>0.69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D29-4934-B8EA-A997264F03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29-4934-B8EA-A997264F03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72%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29-4934-B8EA-A997264F03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29-4934-B8EA-A997264F03A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0.6</c:v>
                </c:pt>
                <c:pt idx="2">
                  <c:v>0.72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D29-4934-B8EA-A997264F0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1228592"/>
        <c:axId val="421218792"/>
      </c:barChart>
      <c:catAx>
        <c:axId val="42122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1218792"/>
        <c:crosses val="autoZero"/>
        <c:auto val="1"/>
        <c:lblAlgn val="ctr"/>
        <c:lblOffset val="100"/>
        <c:noMultiLvlLbl val="0"/>
      </c:catAx>
      <c:valAx>
        <c:axId val="421218792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5583989501312402E-4"/>
              <c:y val="0.2915020281555710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4212285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1814197089000196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001"/>
          <c:y val="3.8800763540920997E-2"/>
          <c:w val="0.620376689024983"/>
          <c:h val="0.6108816511572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57%</a:t>
                    </a:r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41-4011-B8DC-5DC99930C1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8841-4011-B8DC-5DC99930C167}"/>
            </c:ext>
          </c:extLst>
        </c:ser>
        <c:ser>
          <c:idx val="2"/>
          <c:order val="1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41-4011-B8DC-5DC99930C167}"/>
            </c:ext>
          </c:extLst>
        </c:ser>
        <c:ser>
          <c:idx val="3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41-4011-B8DC-5DC99930C167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41-4011-B8DC-5DC99930C1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87"/>
        <c:axId val="414932696"/>
        <c:axId val="418449088"/>
      </c:barChart>
      <c:catAx>
        <c:axId val="414932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8449088"/>
        <c:crosses val="autoZero"/>
        <c:auto val="1"/>
        <c:lblAlgn val="ctr"/>
        <c:lblOffset val="100"/>
        <c:noMultiLvlLbl val="0"/>
      </c:catAx>
      <c:valAx>
        <c:axId val="41844908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4853334305434093E-2"/>
              <c:y val="0.2884717251252689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414932696"/>
        <c:crosses val="autoZero"/>
        <c:crossBetween val="between"/>
        <c:majorUnit val="0.2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"/>
          <c:y val="0.85753591028394205"/>
          <c:w val="0.99924856615145297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518581705064649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B-4273-A8C1-DE2270E001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90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3B-4273-A8C1-DE2270E001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82%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3B-4273-A8C1-DE2270E001C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3B-4273-A8C1-DE2270E001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22%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3B-4273-A8C1-DE2270E001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3B-4273-A8C1-DE2270E001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3B-4273-A8C1-DE2270E001C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3B-4273-A8C1-DE2270E001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3B-4273-A8C1-DE2270E001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3B-4273-A8C1-DE2270E001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3B-4273-A8C1-DE2270E001C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0.65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3B-4273-A8C1-DE2270E001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5235176"/>
        <c:axId val="615226160"/>
      </c:barChart>
      <c:catAx>
        <c:axId val="615235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5226160"/>
        <c:crosses val="autoZero"/>
        <c:auto val="1"/>
        <c:lblAlgn val="ctr"/>
        <c:lblOffset val="100"/>
        <c:noMultiLvlLbl val="0"/>
      </c:catAx>
      <c:valAx>
        <c:axId val="61522616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6152351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0299045573848704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21391076115506E-2"/>
          <c:y val="8.5025801859513306E-2"/>
          <c:w val="0.91620997375328095"/>
          <c:h val="0.67451801479360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0.48</c:v>
                </c:pt>
                <c:pt idx="1">
                  <c:v>0.56999999999999995</c:v>
                </c:pt>
                <c:pt idx="2">
                  <c:v>0.63</c:v>
                </c:pt>
                <c:pt idx="3">
                  <c:v>0.71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4-4699-9C07-AE49F35A06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   75%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74-4699-9C07-AE49F35A06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  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74-4699-9C07-AE49F35A06AA}"/>
                </c:ext>
              </c:extLst>
            </c:dLbl>
            <c:dLbl>
              <c:idx val="2"/>
              <c:layout>
                <c:manualLayout>
                  <c:x val="2.7776684164478901E-3"/>
                  <c:y val="1.4124293785310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74-4699-9C07-AE49F35A0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 dirty="0"/>
                      <a:t>   75%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74-4699-9C07-AE49F35A06AA}"/>
                </c:ext>
              </c:extLst>
            </c:dLbl>
            <c:dLbl>
              <c:idx val="4"/>
              <c:layout>
                <c:manualLayout>
                  <c:x val="4.1666666666666666E-3"/>
                  <c:y val="5.649717514124293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 75%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74-4699-9C07-AE49F35A06AA}"/>
                </c:ext>
              </c:extLst>
            </c:dLbl>
            <c:dLbl>
              <c:idx val="5"/>
              <c:layout>
                <c:manualLayout>
                  <c:x val="2.7777777777778798E-3"/>
                  <c:y val="8.4745762711864667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71%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74-4699-9C07-AE49F35A06A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0.75</c:v>
                </c:pt>
                <c:pt idx="1">
                  <c:v>0.78</c:v>
                </c:pt>
                <c:pt idx="2">
                  <c:v>0.78</c:v>
                </c:pt>
                <c:pt idx="3">
                  <c:v>0.75</c:v>
                </c:pt>
                <c:pt idx="4">
                  <c:v>0.75</c:v>
                </c:pt>
                <c:pt idx="5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274-4699-9C07-AE49F35A06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89E-3"/>
                  <c:y val="-5.649717514124345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74-4699-9C07-AE49F35A06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74-4699-9C07-AE49F35A06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/>
                      <a:t>  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74-4699-9C07-AE49F35A06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 dirty="0"/>
                      <a:t>  57%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74-4699-9C07-AE49F35A0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 dirty="0"/>
                      <a:t>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74-4699-9C07-AE49F35A06A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dirty="0"/>
                      <a:t>  55%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74-4699-9C07-AE49F35A06A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0.61</c:v>
                </c:pt>
                <c:pt idx="1">
                  <c:v>0.6</c:v>
                </c:pt>
                <c:pt idx="2">
                  <c:v>0.59</c:v>
                </c:pt>
                <c:pt idx="3">
                  <c:v>0.56999999999999995</c:v>
                </c:pt>
                <c:pt idx="4">
                  <c:v>0.61</c:v>
                </c:pt>
                <c:pt idx="5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274-4699-9C07-AE49F35A06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1.412429378531073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74-4699-9C07-AE49F35A06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274-4699-9C07-AE49F35A06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    57%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274-4699-9C07-AE49F35A06AA}"/>
                </c:ext>
              </c:extLst>
            </c:dLbl>
            <c:dLbl>
              <c:idx val="3"/>
              <c:layout>
                <c:manualLayout>
                  <c:x val="1.38888888888889E-3"/>
                  <c:y val="8.474576271186440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en-US" sz="1400" b="1" baseline="0" dirty="0">
                        <a:solidFill>
                          <a:srgbClr val="000000"/>
                        </a:solidFill>
                      </a:rPr>
                      <a:t>    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58%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274-4699-9C07-AE49F35A06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  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274-4699-9C07-AE49F35A06AA}"/>
                </c:ext>
              </c:extLst>
            </c:dLbl>
            <c:dLbl>
              <c:idx val="5"/>
              <c:layout>
                <c:manualLayout>
                  <c:x val="8.9083552055992995E-3"/>
                  <c:y val="1.129943502824858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274-4699-9C07-AE49F35A06A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0.59</c:v>
                </c:pt>
                <c:pt idx="1">
                  <c:v>0.54</c:v>
                </c:pt>
                <c:pt idx="2">
                  <c:v>0.56999999999999995</c:v>
                </c:pt>
                <c:pt idx="3">
                  <c:v>0.57999999999999996</c:v>
                </c:pt>
                <c:pt idx="4">
                  <c:v>0.61</c:v>
                </c:pt>
                <c:pt idx="5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274-4699-9C07-AE49F35A06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1216440"/>
        <c:axId val="421219576"/>
      </c:barChart>
      <c:catAx>
        <c:axId val="421216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1219576"/>
        <c:crosses val="autoZero"/>
        <c:auto val="1"/>
        <c:lblAlgn val="ctr"/>
        <c:lblOffset val="100"/>
        <c:noMultiLvlLbl val="0"/>
      </c:catAx>
      <c:valAx>
        <c:axId val="42121957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121644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8583964740256527"/>
          <c:w val="0.9976125328083990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5606443692"/>
          <c:y val="4.1619243617275113E-2"/>
          <c:w val="0.88380260279964995"/>
          <c:h val="0.6108816511572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0.62</c:v>
                </c:pt>
                <c:pt idx="1">
                  <c:v>0.65</c:v>
                </c:pt>
                <c:pt idx="2">
                  <c:v>0.76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7-4F21-A220-9B19EC7CE7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76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D7-4F21-A220-9B19EC7CE7C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D7-4F21-A220-9B19EC7CE7C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0.76</c:v>
                </c:pt>
                <c:pt idx="1">
                  <c:v>0.77</c:v>
                </c:pt>
                <c:pt idx="2">
                  <c:v>0.84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D7-4F21-A220-9B19EC7CE7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D7-4F21-A220-9B19EC7CE7C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69%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D7-4F21-A220-9B19EC7CE7C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19%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D7-4F21-A220-9B19EC7CE7C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0.57999999999999996</c:v>
                </c:pt>
                <c:pt idx="1">
                  <c:v>0.62</c:v>
                </c:pt>
                <c:pt idx="2">
                  <c:v>0.69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D7-4F21-A220-9B19EC7CE7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D7-4F21-A220-9B19EC7CE7C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72%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D7-4F21-A220-9B19EC7CE7C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D7-4F21-A220-9B19EC7CE7C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0.6</c:v>
                </c:pt>
                <c:pt idx="2">
                  <c:v>0.72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0D7-4F21-A220-9B19EC7CE7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0709464"/>
        <c:axId val="610709856"/>
      </c:barChart>
      <c:catAx>
        <c:axId val="610709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0709856"/>
        <c:crosses val="autoZero"/>
        <c:auto val="1"/>
        <c:lblAlgn val="ctr"/>
        <c:lblOffset val="100"/>
        <c:noMultiLvlLbl val="0"/>
      </c:catAx>
      <c:valAx>
        <c:axId val="61070985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5583989501312402E-4"/>
              <c:y val="0.2915020281555710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61070946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1814197089000196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783853407213"/>
          <c:y val="5.2528710464491202E-2"/>
          <c:w val="0.56371670555069497"/>
          <c:h val="0.60384452988237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 in care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0.78</c:v>
                </c:pt>
                <c:pt idx="1">
                  <c:v>0.82</c:v>
                </c:pt>
                <c:pt idx="2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9-4B17-A657-6756DD183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710248"/>
        <c:axId val="610702800"/>
      </c:barChart>
      <c:catAx>
        <c:axId val="610710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10702800"/>
        <c:crosses val="autoZero"/>
        <c:auto val="1"/>
        <c:lblAlgn val="ctr"/>
        <c:lblOffset val="100"/>
        <c:noMultiLvlLbl val="0"/>
      </c:catAx>
      <c:valAx>
        <c:axId val="61070280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13953934577622201"/>
              <c:y val="0.300832993994869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10710248"/>
        <c:crosses val="autoZero"/>
        <c:crossBetween val="between"/>
        <c:majorUnit val="0.2"/>
        <c:minorUnit val="0.0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01288332548175"/>
          <c:h val="0.6108816511572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64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9-4068-AC60-9ECC49440DE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0.66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F9-4068-AC60-9ECC49440DE5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0.51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F9-4068-AC60-9ECC49440DE5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0.52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F9-4068-AC60-9ECC49440D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94519128"/>
        <c:axId val="416206800"/>
      </c:barChart>
      <c:catAx>
        <c:axId val="594519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6206800"/>
        <c:crosses val="autoZero"/>
        <c:auto val="1"/>
        <c:lblAlgn val="ctr"/>
        <c:lblOffset val="100"/>
        <c:noMultiLvlLbl val="0"/>
      </c:catAx>
      <c:valAx>
        <c:axId val="41620680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5945191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79190093259619143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21391076115506E-2"/>
          <c:y val="8.5025801859513306E-2"/>
          <c:w val="0.91620997375328095"/>
          <c:h val="0.674518014793604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</c:v>
                </c:pt>
                <c:pt idx="1">
                  <c:v>0.69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A-432B-B84B-1D5FFB8AEA9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0.52</c:v>
                </c:pt>
                <c:pt idx="1">
                  <c:v>0.5</c:v>
                </c:pt>
                <c:pt idx="2">
                  <c:v>0.48</c:v>
                </c:pt>
                <c:pt idx="3">
                  <c:v>0.5</c:v>
                </c:pt>
                <c:pt idx="4">
                  <c:v>0.53</c:v>
                </c:pt>
                <c:pt idx="5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BA-432B-B84B-1D5FFB8AEA9D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0.49</c:v>
                </c:pt>
                <c:pt idx="1">
                  <c:v>0.49</c:v>
                </c:pt>
                <c:pt idx="2">
                  <c:v>0.48</c:v>
                </c:pt>
                <c:pt idx="3">
                  <c:v>0.52</c:v>
                </c:pt>
                <c:pt idx="4">
                  <c:v>0.55000000000000004</c:v>
                </c:pt>
                <c:pt idx="5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BA-432B-B84B-1D5FFB8AE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639176"/>
        <c:axId val="437639568"/>
      </c:barChart>
      <c:catAx>
        <c:axId val="437639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7639568"/>
        <c:crosses val="autoZero"/>
        <c:auto val="1"/>
        <c:lblAlgn val="ctr"/>
        <c:lblOffset val="100"/>
        <c:noMultiLvlLbl val="0"/>
      </c:catAx>
      <c:valAx>
        <c:axId val="43763956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376391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2.3874332518779981E-3"/>
          <c:y val="0.87601947782842926"/>
          <c:w val="0.9976125328083990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9720034999"/>
          <c:y val="4.4861391929187297E-2"/>
          <c:w val="0.88380260279964995"/>
          <c:h val="0.6108816511572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68-454B-8DA7-A082A2916E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68-454B-8DA7-A082A2916E3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0.66</c:v>
                </c:pt>
                <c:pt idx="1">
                  <c:v>0.61</c:v>
                </c:pt>
                <c:pt idx="2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68-454B-8DA7-A082A2916E3B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49%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54B-8DA7-A082A2916E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54B-8DA7-A082A2916E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23%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54B-8DA7-A082A2916E3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0.51</c:v>
                </c:pt>
                <c:pt idx="1">
                  <c:v>0.51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68-454B-8DA7-A082A2916E3B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54B-8DA7-A082A2916E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54B-8DA7-A082A2916E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54B-8DA7-A082A2916E3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0.53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68-454B-8DA7-A082A2916E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2737592"/>
        <c:axId val="612737200"/>
      </c:barChart>
      <c:catAx>
        <c:axId val="612737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2737200"/>
        <c:crosses val="autoZero"/>
        <c:auto val="1"/>
        <c:lblAlgn val="ctr"/>
        <c:lblOffset val="100"/>
        <c:noMultiLvlLbl val="0"/>
      </c:catAx>
      <c:valAx>
        <c:axId val="61273720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6.5583989501312402E-4"/>
              <c:y val="0.2915020281555710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6127375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1814197089000196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599"/>
          <c:y val="4.4861391929187297E-2"/>
          <c:w val="0.85185817050646495"/>
          <c:h val="0.6108816511572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95-443B-BCD5-4598530A23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95-443B-BCD5-4598530A23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0.64</c:v>
                </c:pt>
                <c:pt idx="1">
                  <c:v>0.5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95-443B-BCD5-4598530A232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25%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95-443B-BCD5-4598530A23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95-443B-BCD5-4598530A23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95-443B-BCD5-4598530A23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0.53</c:v>
                </c:pt>
                <c:pt idx="1">
                  <c:v>0.42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95-443B-BCD5-4598530A2324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38%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95-443B-BCD5-4598530A23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95-443B-BCD5-4598530A23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95-443B-BCD5-4598530A232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0.59</c:v>
                </c:pt>
                <c:pt idx="1">
                  <c:v>0.46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95-443B-BCD5-4598530A23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4171832"/>
        <c:axId val="414934264"/>
      </c:barChart>
      <c:catAx>
        <c:axId val="414171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4934264"/>
        <c:crosses val="autoZero"/>
        <c:auto val="1"/>
        <c:lblAlgn val="ctr"/>
        <c:lblOffset val="100"/>
        <c:noMultiLvlLbl val="0"/>
      </c:catAx>
      <c:valAx>
        <c:axId val="41493426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0100247885680999E-2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41417183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80299045573848704"/>
          <c:w val="1"/>
          <c:h val="8.410665712240519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0.85205</cdr:x>
      <cdr:y>0.682</cdr:y>
    </cdr:from>
    <cdr:to>
      <cdr:x>0.93491</cdr:x>
      <cdr:y>0.75544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7319509" y="2584357"/>
          <a:ext cx="711804" cy="278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  <a:latin typeface="+mn-lt"/>
            </a:rPr>
            <a:t>N= 539</a:t>
          </a:r>
        </a:p>
      </cdr:txBody>
    </cdr:sp>
  </cdr:relSizeAnchor>
  <cdr:relSizeAnchor xmlns:cdr="http://schemas.openxmlformats.org/drawingml/2006/chartDrawing">
    <cdr:from>
      <cdr:x>0.65846</cdr:x>
      <cdr:y>0.682</cdr:y>
    </cdr:from>
    <cdr:to>
      <cdr:x>0.78221</cdr:x>
      <cdr:y>0.76322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56452" y="2584357"/>
          <a:ext cx="1063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 </a:t>
          </a:r>
          <a:r>
            <a:rPr lang="en-US" sz="1400" b="1" dirty="0">
              <a:solidFill>
                <a:srgbClr val="000000"/>
              </a:solidFill>
            </a:rPr>
            <a:t>14,242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0.0461</cdr:x>
      <cdr:y>0.6458</cdr:y>
    </cdr:from>
    <cdr:to>
      <cdr:x>0.95637</cdr:x>
      <cdr:y>0.94835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762" y="2865471"/>
          <a:ext cx="9572017" cy="134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0.7094</cdr:x>
      <cdr:y>0.56364</cdr:y>
    </cdr:from>
    <cdr:to>
      <cdr:x>0.81997</cdr:x>
      <cdr:y>0.65431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162416" y="2104519"/>
          <a:ext cx="960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N=586  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0.40833</cdr:x>
      <cdr:y>0.58182</cdr:y>
    </cdr:from>
    <cdr:to>
      <cdr:x>0.48693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8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N=179  </a:t>
          </a:r>
        </a:p>
      </cdr:txBody>
    </cdr:sp>
  </cdr:relSizeAnchor>
  <cdr:relSizeAnchor xmlns:cdr="http://schemas.openxmlformats.org/drawingml/2006/chartDrawing">
    <cdr:from>
      <cdr:x>0.625</cdr:x>
      <cdr:y>0.58182</cdr:y>
    </cdr:from>
    <cdr:to>
      <cdr:x>0.7036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N=408 </a:t>
          </a:r>
        </a:p>
      </cdr:txBody>
    </cdr:sp>
  </cdr:relSizeAnchor>
  <cdr:relSizeAnchor xmlns:cdr="http://schemas.openxmlformats.org/drawingml/2006/chartDrawing">
    <cdr:from>
      <cdr:x>0.85833</cdr:x>
      <cdr:y>0.58248</cdr:y>
    </cdr:from>
    <cdr:to>
      <cdr:x>0.92601</cdr:x>
      <cdr:y>0.65592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2441171"/>
          <a:ext cx="618866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N=96 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0.42872</cdr:x>
      <cdr:y>0.58182</cdr:y>
    </cdr:from>
    <cdr:to>
      <cdr:x>0.49814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22168" y="2438400"/>
          <a:ext cx="618907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0000"/>
              </a:solidFill>
            </a:rPr>
            <a:t>N&lt;10  </a:t>
          </a:r>
        </a:p>
      </cdr:txBody>
    </cdr:sp>
  </cdr:relSizeAnchor>
  <cdr:relSizeAnchor xmlns:cdr="http://schemas.openxmlformats.org/drawingml/2006/chartDrawing">
    <cdr:from>
      <cdr:x>0.64103</cdr:x>
      <cdr:y>0.58182</cdr:y>
    </cdr:from>
    <cdr:to>
      <cdr:x>0.71044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6188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0000"/>
              </a:solidFill>
            </a:rPr>
            <a:t>N&lt;10 </a:t>
          </a:r>
        </a:p>
      </cdr:txBody>
    </cdr:sp>
  </cdr:relSizeAnchor>
  <cdr:relSizeAnchor xmlns:cdr="http://schemas.openxmlformats.org/drawingml/2006/chartDrawing">
    <cdr:from>
      <cdr:x>0.8547</cdr:x>
      <cdr:y>0.58248</cdr:y>
    </cdr:from>
    <cdr:to>
      <cdr:x>0.93107</cdr:x>
      <cdr:y>0.66326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620000" y="2441176"/>
          <a:ext cx="680869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N=68 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0.40833</cdr:x>
      <cdr:y>0.58182</cdr:y>
    </cdr:from>
    <cdr:to>
      <cdr:x>0.48693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8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N=179  </a:t>
          </a:r>
        </a:p>
      </cdr:txBody>
    </cdr:sp>
  </cdr:relSizeAnchor>
  <cdr:relSizeAnchor xmlns:cdr="http://schemas.openxmlformats.org/drawingml/2006/chartDrawing">
    <cdr:from>
      <cdr:x>0.625</cdr:x>
      <cdr:y>0.58182</cdr:y>
    </cdr:from>
    <cdr:to>
      <cdr:x>0.7036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N=408 </a:t>
          </a:r>
        </a:p>
      </cdr:txBody>
    </cdr:sp>
  </cdr:relSizeAnchor>
  <cdr:relSizeAnchor xmlns:cdr="http://schemas.openxmlformats.org/drawingml/2006/chartDrawing">
    <cdr:from>
      <cdr:x>0.85833</cdr:x>
      <cdr:y>0.58248</cdr:y>
    </cdr:from>
    <cdr:to>
      <cdr:x>0.92601</cdr:x>
      <cdr:y>0.65592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2441171"/>
          <a:ext cx="618866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N=96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0.77053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971" y="3936671"/>
          <a:ext cx="9610927" cy="890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0.41699</cdr:x>
      <cdr:y>0.69217</cdr:y>
    </cdr:from>
    <cdr:to>
      <cdr:x>0.53727</cdr:x>
      <cdr:y>0.76303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3685888" y="3006384"/>
          <a:ext cx="1063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N=11,846 </a:t>
          </a:r>
        </a:p>
      </cdr:txBody>
    </cdr:sp>
  </cdr:relSizeAnchor>
  <cdr:relSizeAnchor xmlns:cdr="http://schemas.openxmlformats.org/drawingml/2006/chartDrawing">
    <cdr:from>
      <cdr:x>0.71552</cdr:x>
      <cdr:y>0.68263</cdr:y>
    </cdr:from>
    <cdr:to>
      <cdr:x>0.83017</cdr:x>
      <cdr:y>0.75349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6324600" y="2964944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N=1,5982</a:t>
          </a:r>
        </a:p>
      </cdr:txBody>
    </cdr:sp>
  </cdr:relSizeAnchor>
  <cdr:relSizeAnchor xmlns:cdr="http://schemas.openxmlformats.org/drawingml/2006/chartDrawing">
    <cdr:from>
      <cdr:x>0.55172</cdr:x>
      <cdr:y>0.68263</cdr:y>
    </cdr:from>
    <cdr:to>
      <cdr:x>0.66637</cdr:x>
      <cdr:y>0.75349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76800" y="2964943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>
              <a:solidFill>
                <a:srgbClr val="000000"/>
              </a:solidFill>
            </a:rPr>
            <a:t>13,405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0.87931</cdr:x>
      <cdr:y>0.68263</cdr:y>
    </cdr:from>
    <cdr:to>
      <cdr:x>0.96552</cdr:x>
      <cdr:y>0.75349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72400" y="2964944"/>
          <a:ext cx="7620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0.87931</cdr:x>
      <cdr:y>0.68263</cdr:y>
    </cdr:from>
    <cdr:to>
      <cdr:x>0.96552</cdr:x>
      <cdr:y>0.75349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72400" y="2964944"/>
          <a:ext cx="7620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</cdr:x>
      <cdr:y>0.57447</cdr:y>
    </cdr:from>
    <cdr:to>
      <cdr:x>0.60082</cdr:x>
      <cdr:y>0.66041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91000" y="2057400"/>
          <a:ext cx="84510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</a:rPr>
            <a:t>N= 3,570</a:t>
          </a:r>
        </a:p>
      </cdr:txBody>
    </cdr:sp>
  </cdr:relSizeAnchor>
  <cdr:relSizeAnchor xmlns:cdr="http://schemas.openxmlformats.org/drawingml/2006/chartDrawing">
    <cdr:from>
      <cdr:x>0.78182</cdr:x>
      <cdr:y>0.57447</cdr:y>
    </cdr:from>
    <cdr:to>
      <cdr:x>0.90272</cdr:x>
      <cdr:y>0.66041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553200" y="2057400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N=10,650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0.53091</cdr:x>
      <cdr:y>0.55319</cdr:y>
    </cdr:from>
    <cdr:to>
      <cdr:x>0.62552</cdr:x>
      <cdr:y>0.64772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409615" y="1981200"/>
          <a:ext cx="7857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tx1"/>
              </a:solidFill>
              <a:latin typeface="+mn-lt"/>
            </a:rPr>
            <a:t>N= 26</a:t>
          </a:r>
        </a:p>
      </cdr:txBody>
    </cdr:sp>
  </cdr:relSizeAnchor>
  <cdr:relSizeAnchor xmlns:cdr="http://schemas.openxmlformats.org/drawingml/2006/chartDrawing">
    <cdr:from>
      <cdr:x>0.80734</cdr:x>
      <cdr:y>0.55319</cdr:y>
    </cdr:from>
    <cdr:to>
      <cdr:x>0.89519</cdr:x>
      <cdr:y>0.64772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705600" y="1981200"/>
          <a:ext cx="72968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tx1"/>
              </a:solidFill>
              <a:latin typeface="+mn-lt"/>
            </a:rPr>
            <a:t>N=19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929FBC-C80B-4F50-88EF-917E59D0DF2D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D70A4F-B963-45C9-904F-FDFAC948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08B2F6-83F9-4DE9-BB8B-74A9B5AFB56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C845B7-9A28-417D-85CD-4D4CB110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5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98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89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8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85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9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22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20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4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1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3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1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0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67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0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5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37613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0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81926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95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7776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0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1411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67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97209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93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6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287753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500945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16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812710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00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224679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624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87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3942286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7077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41776715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07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454346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77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216528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203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15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7911301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056811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06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04322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08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42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521250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983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384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2452976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3848535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526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4332352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108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69979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5745230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6525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5226386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0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2939090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8588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5341671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1684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41366950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522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50954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9298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5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8524288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8419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6772117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605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3940032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5480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881936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74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42679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8599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2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3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133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59379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977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39730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50000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05558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08023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395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8629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92549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56426"/>
            <a:ext cx="8699500" cy="892558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 HIV Care Continuum Update: Persons Living with HIV, and Persons Diagnosed with HIV, 2017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HIV Epidemiology Section, Georgia Department of Public Health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9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Viral suppression among adults and adolescents retained in care, Georgia, 2014-2017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35923459"/>
              </p:ext>
            </p:extLst>
          </p:nvPr>
        </p:nvGraphicFramePr>
        <p:xfrm>
          <a:off x="838200" y="1959448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040273"/>
              </p:ext>
            </p:extLst>
          </p:nvPr>
        </p:nvGraphicFramePr>
        <p:xfrm>
          <a:off x="1772055" y="1639111"/>
          <a:ext cx="8647889" cy="413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619655" y="4919183"/>
            <a:ext cx="97341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 = number retained in care</a:t>
            </a:r>
          </a:p>
          <a:p>
            <a:r>
              <a:rPr lang="en-US" dirty="0"/>
              <a:t>Adults and adolescents &gt;= age 13</a:t>
            </a:r>
          </a:p>
          <a:p>
            <a:r>
              <a:rPr lang="en-US" dirty="0"/>
              <a:t>Diagnosed by 12/31 of previous year, living as of 12/31 of reporting year, Georgia </a:t>
            </a:r>
          </a:p>
          <a:p>
            <a:r>
              <a:rPr lang="en-US" dirty="0"/>
              <a:t>Retained in care &gt;= 2 CD4 or VL at least 3 months apart in reporting year</a:t>
            </a:r>
          </a:p>
          <a:p>
            <a:r>
              <a:rPr lang="en-US" dirty="0"/>
              <a:t>Viral suppression (VS) = VL&lt;200 copies/ml</a:t>
            </a:r>
          </a:p>
        </p:txBody>
      </p:sp>
    </p:spTree>
    <p:extLst>
      <p:ext uri="{BB962C8B-B14F-4D97-AF65-F5344CB8AC3E}">
        <p14:creationId xmlns:p14="http://schemas.microsoft.com/office/powerpoint/2010/main" val="295653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New HIV Diagnoses Care Continuum Methodology, Georgia, 2017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Adults and adolescents are those aged &gt;= 13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Diagnosed in 2017, living as of 12/31/2018,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Address at HIV diagnosis within Georgia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Linked to care = CD4 or viral load (VL) within 30 days of diagnosis date, including the day of diagnosis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7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New HIV Diagnoses Care Continuum Methodology, Georgia, 2017, continued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Any care &gt;= 1 CD4 or VL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Retained in care &gt;= 2 CD4 or VL at least 3 months apart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Viral suppression (VS) = VL&lt;200 copies/ml in most recent VL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  <a:p>
            <a:pPr>
              <a:lnSpc>
                <a:spcPts val="2200"/>
              </a:lnSpc>
            </a:pPr>
            <a:endParaRPr lang="en-US" sz="2800" i="1" dirty="0">
              <a:latin typeface="Calibri" panose="020F0502020204030204" pitchFamily="34" charset="0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800" b="1" i="1" dirty="0">
                <a:latin typeface="Calibri" panose="020F0502020204030204" pitchFamily="34" charset="0"/>
                <a:cs typeface="Calibri"/>
              </a:rPr>
              <a:t>Note:</a:t>
            </a:r>
            <a:r>
              <a:rPr lang="en-US" sz="2800" i="1" dirty="0">
                <a:latin typeface="Calibri" panose="020F0502020204030204" pitchFamily="34" charset="0"/>
                <a:cs typeface="Calibri"/>
              </a:rPr>
              <a:t> this methodology is different from past slide sets which examined care received during calendar year after diagnosis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1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Caveats and clarifications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Missing laboratory data may result in underestimating care continuum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The number of individuals (N) in some sub-populations is small. Use caution in interpretation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Methodology for the care continuum and completeness of HIV data varies among jurisdictions, thus limiting direct comparisons with other states or the national continuum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Missing information on race, sex and/or transmission category reflects missing data on case report forms that remains unresolved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3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57351"/>
            <a:ext cx="10679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Adults and adolescents &gt;= age 13, diagnosed 01/01/15-12/31/17, living as of 12/31/2018</a:t>
            </a:r>
          </a:p>
          <a:p>
            <a:r>
              <a:rPr lang="en-US" dirty="0"/>
              <a:t>Address at HIV diagnosis Georgia</a:t>
            </a:r>
          </a:p>
          <a:p>
            <a:r>
              <a:rPr lang="en-US" dirty="0"/>
              <a:t>Linked  to care = CD4 or VL within 30 days of diagnosis</a:t>
            </a:r>
          </a:p>
          <a:p>
            <a:r>
              <a:rPr lang="en-US" dirty="0"/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17309"/>
              </p:ext>
            </p:extLst>
          </p:nvPr>
        </p:nvGraphicFramePr>
        <p:xfrm>
          <a:off x="1415374" y="1355440"/>
          <a:ext cx="8176098" cy="387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05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Gender,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039774"/>
              </p:ext>
            </p:extLst>
          </p:nvPr>
        </p:nvGraphicFramePr>
        <p:xfrm>
          <a:off x="1357009" y="1394086"/>
          <a:ext cx="8686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/>
              <a:t>, living as of 12/31/2018</a:t>
            </a:r>
          </a:p>
          <a:p>
            <a:r>
              <a:rPr lang="en-US" dirty="0"/>
              <a:t>Address at HIV diagnosis Georgia</a:t>
            </a:r>
          </a:p>
          <a:p>
            <a:r>
              <a:rPr lang="en-US" dirty="0"/>
              <a:t>Linked  to care = CD4 or VL within 30 days of diagnosis</a:t>
            </a:r>
          </a:p>
          <a:p>
            <a:r>
              <a:rPr lang="en-US" dirty="0"/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93943"/>
              </p:ext>
            </p:extLst>
          </p:nvPr>
        </p:nvGraphicFramePr>
        <p:xfrm>
          <a:off x="1428346" y="1629113"/>
          <a:ext cx="830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7985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30613" y="4549676"/>
            <a:ext cx="10330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AI/AN = American Indian/Alaska Native;  NHOPI = Native Hawaiian or Other Pacific Islander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diagnosis; 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468469"/>
              </p:ext>
            </p:extLst>
          </p:nvPr>
        </p:nvGraphicFramePr>
        <p:xfrm>
          <a:off x="1556426" y="1473875"/>
          <a:ext cx="8001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115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Current Age (in Years),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982318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2181084"/>
              </p:ext>
            </p:extLst>
          </p:nvPr>
        </p:nvGraphicFramePr>
        <p:xfrm>
          <a:off x="1147864" y="1091081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2442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Transmission Category,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428346" y="1629113"/>
          <a:ext cx="830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34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Persons Living with HIV Care Continuum Methodology, Georgia, 2017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Adults and adolescents are those aged &gt;= 13 years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Diagnosed with HIV by 12/31/2016, living as of 12/31/2017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Last address in 2017 within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Georgia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Any care &gt;= 1 CD4 or VL in 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Retained in care &gt;= 2 CD4 or VL at least 3 months apart in 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Viral suppression (VS) = VL&lt;200 copies/ml in most recent VL in </a:t>
            </a:r>
            <a:r>
              <a:rPr lang="en-US" sz="2800" dirty="0">
                <a:latin typeface="Calibri"/>
                <a:cs typeface="Calibri"/>
              </a:rPr>
              <a:t>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1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Viral suppression among newly diagnosed adults and adolescents retained in care, Georgia, 2014-2017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08024290"/>
              </p:ext>
            </p:extLst>
          </p:nvPr>
        </p:nvGraphicFramePr>
        <p:xfrm>
          <a:off x="2044429" y="160020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855632"/>
              </p:ext>
            </p:extLst>
          </p:nvPr>
        </p:nvGraphicFramePr>
        <p:xfrm>
          <a:off x="1468877" y="149747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7319" y="5038928"/>
            <a:ext cx="7587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number retained in care</a:t>
            </a:r>
          </a:p>
          <a:p>
            <a:r>
              <a:rPr lang="en-US" dirty="0"/>
              <a:t>Adults and adolescents &gt;= age 13</a:t>
            </a:r>
          </a:p>
          <a:p>
            <a:r>
              <a:rPr lang="en-US" dirty="0"/>
              <a:t>Diagnosed in reporting year, living as of 12/31 of following year, Georgia </a:t>
            </a:r>
          </a:p>
          <a:p>
            <a:r>
              <a:rPr lang="en-US" dirty="0"/>
              <a:t>Retained in care &gt;= 2 CD4 or VL at least 3 months apart in reporting year</a:t>
            </a:r>
          </a:p>
          <a:p>
            <a:r>
              <a:rPr lang="en-US" dirty="0"/>
              <a:t>Viral suppression (VS) = VL&lt;200 copies/ml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517549"/>
              </p:ext>
            </p:extLst>
          </p:nvPr>
        </p:nvGraphicFramePr>
        <p:xfrm>
          <a:off x="987357" y="1394086"/>
          <a:ext cx="9576881" cy="388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Adults and adolescents &gt;= age 13, diagnosed by 12/31/2016, living as of 12/31/2017</a:t>
            </a:r>
          </a:p>
          <a:p>
            <a:r>
              <a:rPr lang="en-US" dirty="0"/>
              <a:t>Current address Georgia</a:t>
            </a:r>
          </a:p>
          <a:p>
            <a:r>
              <a:rPr lang="en-US" dirty="0"/>
              <a:t>Any care &gt;= 1 CD4 or VL in 2017</a:t>
            </a:r>
          </a:p>
          <a:p>
            <a:r>
              <a:rPr lang="en-US" dirty="0"/>
              <a:t>Retained in care &gt;= 2 CD4 or VL at least 3 months apart in 2017</a:t>
            </a:r>
          </a:p>
          <a:p>
            <a:r>
              <a:rPr lang="en-US" dirty="0"/>
              <a:t>Viral suppression (VS) = VL&lt;200 copies/ml on most recent viral load in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3132" y="4060699"/>
            <a:ext cx="186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N=55,513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Gender,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372374"/>
              </p:ext>
            </p:extLst>
          </p:nvPr>
        </p:nvGraphicFramePr>
        <p:xfrm>
          <a:off x="980872" y="1431141"/>
          <a:ext cx="861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174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Current Age (in Years),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15019" y="5175116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3955353"/>
              </p:ext>
            </p:extLst>
          </p:nvPr>
        </p:nvGraphicFramePr>
        <p:xfrm>
          <a:off x="1050588" y="1112901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82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72469002"/>
              </p:ext>
            </p:extLst>
          </p:nvPr>
        </p:nvGraphicFramePr>
        <p:xfrm>
          <a:off x="1986064" y="182326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138969"/>
              </p:ext>
            </p:extLst>
          </p:nvPr>
        </p:nvGraphicFramePr>
        <p:xfrm>
          <a:off x="838200" y="1454990"/>
          <a:ext cx="838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067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8684108"/>
              </p:ext>
            </p:extLst>
          </p:nvPr>
        </p:nvGraphicFramePr>
        <p:xfrm>
          <a:off x="3503578" y="1881626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99811"/>
              </p:ext>
            </p:extLst>
          </p:nvPr>
        </p:nvGraphicFramePr>
        <p:xfrm>
          <a:off x="1011677" y="1364324"/>
          <a:ext cx="8305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189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Transmission category definitions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Multiple imputation was used to assign transmission category where missing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MSM = Male to male sexual contact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IDU =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MSM/IDU = Male to male sexual contact and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HET = Heterosexual contact with a person known to have, or to be at high risk for, HIV infection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Other = hemophilia, blood transfusion, perinatal exposure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3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Transmission Category,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252831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221715"/>
              </p:ext>
            </p:extLst>
          </p:nvPr>
        </p:nvGraphicFramePr>
        <p:xfrm>
          <a:off x="1815018" y="1516389"/>
          <a:ext cx="8590441" cy="378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0377542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10.xml><?xml version="1.0" encoding="utf-8"?>
<a:theme xmlns:a="http://schemas.openxmlformats.org/drawingml/2006/main" name="5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3.xml><?xml version="1.0" encoding="utf-8"?>
<a:theme xmlns:a="http://schemas.openxmlformats.org/drawingml/2006/main" name="2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4.xml><?xml version="1.0" encoding="utf-8"?>
<a:theme xmlns:a="http://schemas.openxmlformats.org/drawingml/2006/main" name="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5.xml><?xml version="1.0" encoding="utf-8"?>
<a:theme xmlns:a="http://schemas.openxmlformats.org/drawingml/2006/main" name="1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6.xml><?xml version="1.0" encoding="utf-8"?>
<a:theme xmlns:a="http://schemas.openxmlformats.org/drawingml/2006/main" name="2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7.xml><?xml version="1.0" encoding="utf-8"?>
<a:theme xmlns:a="http://schemas.openxmlformats.org/drawingml/2006/main" name="3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8.xml><?xml version="1.0" encoding="utf-8"?>
<a:theme xmlns:a="http://schemas.openxmlformats.org/drawingml/2006/main" name="3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9.xml><?xml version="1.0" encoding="utf-8"?>
<a:theme xmlns:a="http://schemas.openxmlformats.org/drawingml/2006/main" name="4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2206</Words>
  <Application>Microsoft Office PowerPoint</Application>
  <PresentationFormat>Widescreen</PresentationFormat>
  <Paragraphs>243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Calibri</vt:lpstr>
      <vt:lpstr>Segoe UI</vt:lpstr>
      <vt:lpstr>Segoe UI Light</vt:lpstr>
      <vt:lpstr>Segoe UI Semibold</vt:lpstr>
      <vt:lpstr>Final DPH Theme</vt:lpstr>
      <vt:lpstr>1_Final DPH Theme</vt:lpstr>
      <vt:lpstr>2_Final DPH Theme</vt:lpstr>
      <vt:lpstr>DPH Power Point Template July 2018</vt:lpstr>
      <vt:lpstr>1_DPH Power Point Template July 2018</vt:lpstr>
      <vt:lpstr>2_DPH Power Point Template July 2018</vt:lpstr>
      <vt:lpstr>3_DPH Power Point Template July 2018</vt:lpstr>
      <vt:lpstr>3_Final DPH Theme</vt:lpstr>
      <vt:lpstr>4_Final DPH Theme</vt:lpstr>
      <vt:lpstr>5_Final DPH Theme</vt:lpstr>
      <vt:lpstr>Georgia HIV Care Continuum Update: Persons Living with HIV, and Persons Diagnosed with HIV, 2017</vt:lpstr>
      <vt:lpstr>Persons Living with HIV Care Continuum Methodology, Georgia, 2017</vt:lpstr>
      <vt:lpstr>Adults and Adolescents Living with Diagnosed HIV, Georgia, 2017</vt:lpstr>
      <vt:lpstr>Adults and Adolescents Living with Diagnosed HIV, by Gender, Georgia, 2017</vt:lpstr>
      <vt:lpstr>Adults and Adolescents Living with Diagnosed HIV, by Current Age (in Years), Georgia, 2017</vt:lpstr>
      <vt:lpstr>Adults and Adolescents Living with Diagnosed HIV, by Race/Ethnicity, Georgia, 2017</vt:lpstr>
      <vt:lpstr>Adults and Adolescents Living with Diagnosed HIV, by Race/Ethnicity, Georgia, 2017</vt:lpstr>
      <vt:lpstr>Transmission category definitions</vt:lpstr>
      <vt:lpstr>Adults and Adolescents Living with Diagnosed HIV, by Transmission Category, Georgia, 2017</vt:lpstr>
      <vt:lpstr>Viral suppression among adults and adolescents retained in care, Georgia, 2014-2017</vt:lpstr>
      <vt:lpstr>New HIV Diagnoses Care Continuum Methodology, Georgia, 2017</vt:lpstr>
      <vt:lpstr>New HIV Diagnoses Care Continuum Methodology, Georgia, 2017, continued</vt:lpstr>
      <vt:lpstr>Caveats and clarifications</vt:lpstr>
      <vt:lpstr>Adults and Adolescents Newly Diagnosed with HIV, Georgia, 2017</vt:lpstr>
      <vt:lpstr>Adults and Adolescents Newly Diagnosed with HIV, by Gender, Georgia, 2017</vt:lpstr>
      <vt:lpstr>Adults and Adolescents Newly Diagnosed with HIV, by Race/Ethnicity, Georgia, 2017</vt:lpstr>
      <vt:lpstr>Adults and Adolescents Newly Diagnosed with HIV, by Race/Ethnicity, Georgia, 2017</vt:lpstr>
      <vt:lpstr>Adults and Adolescents Newly Diagnosed with HIV, by Current Age (in Years), Georgia, 2017</vt:lpstr>
      <vt:lpstr>Adults and Adolescents Newly Diagnosed with HIV, by Transmission Category, Georgia, 2017</vt:lpstr>
      <vt:lpstr>Viral suppression among newly diagnosed adults and adolescents retained in care, Georgia, 2014-2017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Pascale Wortley</dc:creator>
  <cp:lastModifiedBy>Barrineau-Vejjajiva, Lauren</cp:lastModifiedBy>
  <cp:revision>45</cp:revision>
  <cp:lastPrinted>2019-01-18T19:06:13Z</cp:lastPrinted>
  <dcterms:created xsi:type="dcterms:W3CDTF">2018-11-19T17:00:26Z</dcterms:created>
  <dcterms:modified xsi:type="dcterms:W3CDTF">2019-01-28T17:12:49Z</dcterms:modified>
</cp:coreProperties>
</file>