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drawings/drawing2.xml" ContentType="application/vnd.openxmlformats-officedocument.drawingml.chartshapes+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charts/chart17.xml" ContentType="application/vnd.openxmlformats-officedocument.drawingml.char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charts/chart13.xml" ContentType="application/vnd.openxmlformats-officedocument.drawingml.chart+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charts/chart7.xml" ContentType="application/vnd.openxmlformats-officedocument.drawingml.chart+xml"/>
  <Override PartName="/ppt/notesSlides/notesSlide30.xml" ContentType="application/vnd.openxmlformats-officedocument.presentationml.notesSlide+xml"/>
  <Override PartName="/ppt/charts/chart20.xml" ContentType="application/vnd.openxmlformats-officedocument.drawingml.chart+xml"/>
  <Default Extension="xlsx" ContentType="application/vnd.openxmlformats-officedocument.spreadsheetml.sheet"/>
  <Override PartName="/ppt/notesSlides/notesSlide7.xml" ContentType="application/vnd.openxmlformats-officedocument.presentationml.notesSlide+xml"/>
  <Override PartName="/ppt/charts/chart3.xml" ContentType="application/vnd.openxmlformats-officedocument.drawingml.chart+xml"/>
  <Override PartName="/ppt/drawings/drawing7.xml" ContentType="application/vnd.openxmlformats-officedocument.drawingml.chartshapes+xml"/>
  <Override PartName="/ppt/slides/slide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3.xml" ContentType="application/vnd.openxmlformats-officedocument.presentationml.notesSlide+xml"/>
  <Override PartName="/ppt/drawings/drawing3.xml" ContentType="application/vnd.openxmlformats-officedocument.drawingml.chartshape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notesSlides/notesSlide19.xml" ContentType="application/vnd.openxmlformats-officedocument.presentationml.notesSlide+xml"/>
  <Override PartName="/ppt/charts/chart18.xml" ContentType="application/vnd.openxmlformats-officedocument.drawingml.chart+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charts/chart16.xml" ContentType="application/vnd.openxmlformats-officedocument.drawingml.chart+xml"/>
  <Override PartName="/ppt/notesSlides/notesSlide3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charts/chart14.xml" ContentType="application/vnd.openxmlformats-officedocument.drawingml.chart+xml"/>
  <Override PartName="/ppt/notesSlides/notesSlide3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charts/chart8.xml" ContentType="application/vnd.openxmlformats-officedocument.drawingml.chart+xml"/>
  <Override PartName="/ppt/notesSlides/notesSlide22.xml" ContentType="application/vnd.openxmlformats-officedocument.presentationml.notesSlide+xml"/>
  <Override PartName="/ppt/charts/chart12.xml" ContentType="application/vnd.openxmlformats-officedocument.drawingml.chart+xml"/>
  <Override PartName="/ppt/notesSlides/notesSlide33.xml" ContentType="application/vnd.openxmlformats-officedocument.presentationml.notesSlide+xml"/>
  <Override PartName="/ppt/charts/chart21.xml" ContentType="application/vnd.openxmlformats-officedocument.drawingml.chart+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charts/chart6.xml" ContentType="application/vnd.openxmlformats-officedocument.drawingml.chart+xml"/>
  <Override PartName="/ppt/notesSlides/notesSlide20.xml" ContentType="application/vnd.openxmlformats-officedocument.presentationml.notesSlide+xml"/>
  <Override PartName="/ppt/charts/chart10.xml" ContentType="application/vnd.openxmlformats-officedocument.drawingml.chart+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Override PartName="/ppt/drawings/drawing8.xml" ContentType="application/vnd.openxmlformats-officedocument.drawingml.chartshapes+xml"/>
  <Override PartName="/ppt/drawings/drawing12.xml" ContentType="application/vnd.openxmlformats-officedocument.drawingml.chartshapes+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ppt/charts/chart2.xml" ContentType="application/vnd.openxmlformats-officedocument.drawingml.chart+xml"/>
  <Override PartName="/ppt/drawings/drawing6.xml" ContentType="application/vnd.openxmlformats-officedocument.drawingml.chartshapes+xml"/>
  <Override PartName="/ppt/drawings/drawing10.xml" ContentType="application/vnd.openxmlformats-officedocument.drawingml.chartshapes+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rawings/drawing4.xml" ContentType="application/vnd.openxmlformats-officedocument.drawingml.chartshape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charts/chart19.xml" ContentType="application/vnd.openxmlformats-officedocument.drawingml.char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charts/chart15.xml" ContentType="application/vnd.openxmlformats-officedocument.drawingml.char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charts/chart9.xml" ContentType="application/vnd.openxmlformats-officedocument.drawingml.chart+xml"/>
  <Override PartName="/ppt/charts/chart11.xml" ContentType="application/vnd.openxmlformats-officedocument.drawingml.chart+xml"/>
  <Override PartName="/ppt/notesSlides/notesSlide32.xml" ContentType="application/vnd.openxmlformats-officedocument.presentationml.notesSlide+xml"/>
  <Override PartName="/ppt/charts/chart22.xml" ContentType="application/vnd.openxmlformats-officedocument.drawingml.chart+xml"/>
  <Override PartName="/ppt/notesSlides/notesSlide9.xml" ContentType="application/vnd.openxmlformats-officedocument.presentationml.notesSlide+xml"/>
  <Override PartName="/ppt/notesSlides/notesSlide21.xml" ContentType="application/vnd.openxmlformats-officedocument.presentationml.notesSlide+xml"/>
  <Override PartName="/ppt/drawings/drawing9.xml" ContentType="application/vnd.openxmlformats-officedocument.drawingml.chartshapes+xml"/>
  <Override PartName="/ppt/notesSlides/notesSlide10.xml" ContentType="application/vnd.openxmlformats-officedocument.presentationml.notesSlide+xml"/>
  <Override PartName="/ppt/charts/chart5.xml" ContentType="application/vnd.openxmlformats-officedocument.drawingml.chart+xml"/>
  <Override PartName="/ppt/drawings/drawing11.xml" ContentType="application/vnd.openxmlformats-officedocument.drawingml.chartshapes+xml"/>
  <Override PartName="/ppt/slides/slide7.xml" ContentType="application/vnd.openxmlformats-officedocument.presentationml.slide+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5.xml" ContentType="application/vnd.openxmlformats-officedocument.presentationml.notesSlide+xml"/>
  <Override PartName="/ppt/drawings/drawing5.xml" ContentType="application/vnd.openxmlformats-officedocument.drawingml.chartshapes+xml"/>
  <Override PartName="/ppt/slides/slide28.xml" ContentType="application/vnd.openxmlformats-officedocument.presentationml.slide+xml"/>
  <Override PartName="/ppt/slides/slide39.xml" ContentType="application/vnd.openxmlformats-officedocument.presentationml.slide+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2" r:id="rId1"/>
  </p:sldMasterIdLst>
  <p:notesMasterIdLst>
    <p:notesMasterId r:id="rId45"/>
  </p:notesMasterIdLst>
  <p:handoutMasterIdLst>
    <p:handoutMasterId r:id="rId46"/>
  </p:handoutMasterIdLst>
  <p:sldIdLst>
    <p:sldId id="390" r:id="rId2"/>
    <p:sldId id="366" r:id="rId3"/>
    <p:sldId id="378" r:id="rId4"/>
    <p:sldId id="377" r:id="rId5"/>
    <p:sldId id="376" r:id="rId6"/>
    <p:sldId id="365" r:id="rId7"/>
    <p:sldId id="363" r:id="rId8"/>
    <p:sldId id="271" r:id="rId9"/>
    <p:sldId id="272" r:id="rId10"/>
    <p:sldId id="382" r:id="rId11"/>
    <p:sldId id="383" r:id="rId12"/>
    <p:sldId id="385" r:id="rId13"/>
    <p:sldId id="386" r:id="rId14"/>
    <p:sldId id="374" r:id="rId15"/>
    <p:sldId id="358" r:id="rId16"/>
    <p:sldId id="348" r:id="rId17"/>
    <p:sldId id="359" r:id="rId18"/>
    <p:sldId id="349" r:id="rId19"/>
    <p:sldId id="370" r:id="rId20"/>
    <p:sldId id="381" r:id="rId21"/>
    <p:sldId id="391" r:id="rId22"/>
    <p:sldId id="392" r:id="rId23"/>
    <p:sldId id="306" r:id="rId24"/>
    <p:sldId id="319" r:id="rId25"/>
    <p:sldId id="337" r:id="rId26"/>
    <p:sldId id="307" r:id="rId27"/>
    <p:sldId id="329" r:id="rId28"/>
    <p:sldId id="336" r:id="rId29"/>
    <p:sldId id="310" r:id="rId30"/>
    <p:sldId id="323" r:id="rId31"/>
    <p:sldId id="335" r:id="rId32"/>
    <p:sldId id="313" r:id="rId33"/>
    <p:sldId id="331" r:id="rId34"/>
    <p:sldId id="339" r:id="rId35"/>
    <p:sldId id="345" r:id="rId36"/>
    <p:sldId id="346" r:id="rId37"/>
    <p:sldId id="340" r:id="rId38"/>
    <p:sldId id="316" r:id="rId39"/>
    <p:sldId id="341" r:id="rId40"/>
    <p:sldId id="387" r:id="rId41"/>
    <p:sldId id="388" r:id="rId42"/>
    <p:sldId id="389" r:id="rId43"/>
    <p:sldId id="393" r:id="rId4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38" autoAdjust="0"/>
    <p:restoredTop sz="80817" autoAdjust="0"/>
  </p:normalViewPr>
  <p:slideViewPr>
    <p:cSldViewPr>
      <p:cViewPr varScale="1">
        <p:scale>
          <a:sx n="40" d="100"/>
          <a:sy n="40" d="100"/>
        </p:scale>
        <p:origin x="-792" y="-11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80" y="-90"/>
      </p:cViewPr>
      <p:guideLst>
        <p:guide orient="horz" pos="2928"/>
        <p:guide pos="2208"/>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Office_Excel_Worksheet10.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Office_Excel_Worksheet11.xlsx"/></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package" Target="../embeddings/Microsoft_Office_Excel_Worksheet12.xlsx"/></Relationships>
</file>

<file path=ppt/charts/_rels/chart13.xml.rels><?xml version="1.0" encoding="UTF-8" standalone="yes"?>
<Relationships xmlns="http://schemas.openxmlformats.org/package/2006/relationships"><Relationship Id="rId2" Type="http://schemas.openxmlformats.org/officeDocument/2006/relationships/chartUserShapes" Target="../drawings/drawing7.xml"/><Relationship Id="rId1" Type="http://schemas.openxmlformats.org/officeDocument/2006/relationships/package" Target="../embeddings/Microsoft_Office_Excel_Worksheet13.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Office_Excel_Worksheet14.xlsx"/></Relationships>
</file>

<file path=ppt/charts/_rels/chart15.xml.rels><?xml version="1.0" encoding="UTF-8" standalone="yes"?>
<Relationships xmlns="http://schemas.openxmlformats.org/package/2006/relationships"><Relationship Id="rId2" Type="http://schemas.openxmlformats.org/officeDocument/2006/relationships/chartUserShapes" Target="../drawings/drawing8.xml"/><Relationship Id="rId1" Type="http://schemas.openxmlformats.org/officeDocument/2006/relationships/package" Target="../embeddings/Microsoft_Office_Excel_Worksheet15.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Office_Excel_Worksheet16.xlsx"/></Relationships>
</file>

<file path=ppt/charts/_rels/chart17.xml.rels><?xml version="1.0" encoding="UTF-8" standalone="yes"?>
<Relationships xmlns="http://schemas.openxmlformats.org/package/2006/relationships"><Relationship Id="rId2" Type="http://schemas.openxmlformats.org/officeDocument/2006/relationships/chartUserShapes" Target="../drawings/drawing9.xml"/><Relationship Id="rId1" Type="http://schemas.openxmlformats.org/officeDocument/2006/relationships/package" Target="../embeddings/Microsoft_Office_Excel_Worksheet17.xlsx"/></Relationships>
</file>

<file path=ppt/charts/_rels/chart18.xml.rels><?xml version="1.0" encoding="UTF-8" standalone="yes"?>
<Relationships xmlns="http://schemas.openxmlformats.org/package/2006/relationships"><Relationship Id="rId2" Type="http://schemas.openxmlformats.org/officeDocument/2006/relationships/chartUserShapes" Target="../drawings/drawing10.xml"/><Relationship Id="rId1" Type="http://schemas.openxmlformats.org/officeDocument/2006/relationships/package" Target="../embeddings/Microsoft_Office_Excel_Worksheet18.xlsx"/></Relationships>
</file>

<file path=ppt/charts/_rels/chart19.xml.rels><?xml version="1.0" encoding="UTF-8" standalone="yes"?>
<Relationships xmlns="http://schemas.openxmlformats.org/package/2006/relationships"><Relationship Id="rId2" Type="http://schemas.openxmlformats.org/officeDocument/2006/relationships/chartUserShapes" Target="../drawings/drawing11.xml"/><Relationship Id="rId1" Type="http://schemas.openxmlformats.org/officeDocument/2006/relationships/package" Target="../embeddings/Microsoft_Office_Excel_Worksheet19.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Worksheet2.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Office_Excel_Worksheet20.xlsx"/></Relationships>
</file>

<file path=ppt/charts/_rels/chart21.xml.rels><?xml version="1.0" encoding="UTF-8" standalone="yes"?>
<Relationships xmlns="http://schemas.openxmlformats.org/package/2006/relationships"><Relationship Id="rId2" Type="http://schemas.openxmlformats.org/officeDocument/2006/relationships/chartUserShapes" Target="../drawings/drawing12.xml"/><Relationship Id="rId1" Type="http://schemas.openxmlformats.org/officeDocument/2006/relationships/package" Target="../embeddings/Microsoft_Office_Excel_Worksheet21.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Office_Excel_Worksheet2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Office_Excel_Worksheet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Office_Excel_Worksheet4.xlsx"/></Relationships>
</file>

<file path=ppt/charts/_rels/chart5.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Office_Excel_Worksheet5.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Office_Excel_Worksheet6.xlsx"/></Relationships>
</file>

<file path=ppt/charts/_rels/chart7.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Office_Excel_Worksheet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Office_Excel_Worksheet8.xlsx"/></Relationships>
</file>

<file path=ppt/charts/_rels/chart9.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package" Target="../embeddings/Microsoft_Office_Excel_Worksheet9.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chart>
    <c:plotArea>
      <c:layout/>
      <c:barChart>
        <c:barDir val="col"/>
        <c:grouping val="stacked"/>
        <c:ser>
          <c:idx val="0"/>
          <c:order val="0"/>
          <c:tx>
            <c:strRef>
              <c:f>Sheet1!$B$1</c:f>
              <c:strCache>
                <c:ptCount val="1"/>
                <c:pt idx="0">
                  <c:v>Series 1</c:v>
                </c:pt>
              </c:strCache>
            </c:strRef>
          </c:tx>
          <c:spPr>
            <a:solidFill>
              <a:schemeClr val="accent6">
                <a:lumMod val="60000"/>
                <a:lumOff val="40000"/>
              </a:schemeClr>
            </a:solidFill>
            <a:ln>
              <a:noFill/>
            </a:ln>
            <a:scene3d>
              <a:camera prst="orthographicFront"/>
              <a:lightRig rig="threePt" dir="t"/>
            </a:scene3d>
            <a:sp3d prstMaterial="metal">
              <a:bevelT w="88900" h="88900"/>
            </a:sp3d>
          </c:spPr>
          <c:cat>
            <c:strRef>
              <c:f>Sheet1!$A$2:$A$6</c:f>
              <c:strCache>
                <c:ptCount val="5"/>
                <c:pt idx="0">
                  <c:v>Diagnosed</c:v>
                </c:pt>
                <c:pt idx="1">
                  <c:v>Linked to care</c:v>
                </c:pt>
                <c:pt idx="2">
                  <c:v>Retained in care</c:v>
                </c:pt>
                <c:pt idx="3">
                  <c:v>Prescribed ART</c:v>
                </c:pt>
                <c:pt idx="4">
                  <c:v>Viral Suppression</c:v>
                </c:pt>
              </c:strCache>
            </c:strRef>
          </c:cat>
          <c:val>
            <c:numRef>
              <c:f>Sheet1!$B$2:$B$6</c:f>
              <c:numCache>
                <c:formatCode>General</c:formatCode>
                <c:ptCount val="5"/>
                <c:pt idx="0">
                  <c:v>82</c:v>
                </c:pt>
                <c:pt idx="1">
                  <c:v>66</c:v>
                </c:pt>
                <c:pt idx="2">
                  <c:v>37</c:v>
                </c:pt>
                <c:pt idx="3">
                  <c:v>33</c:v>
                </c:pt>
                <c:pt idx="4">
                  <c:v>25</c:v>
                </c:pt>
              </c:numCache>
            </c:numRef>
          </c:val>
        </c:ser>
        <c:ser>
          <c:idx val="1"/>
          <c:order val="1"/>
          <c:tx>
            <c:strRef>
              <c:f>Sheet1!$C$1</c:f>
              <c:strCache>
                <c:ptCount val="1"/>
                <c:pt idx="0">
                  <c:v>Column1</c:v>
                </c:pt>
              </c:strCache>
            </c:strRef>
          </c:tx>
          <c:cat>
            <c:strRef>
              <c:f>Sheet1!$A$2:$A$6</c:f>
              <c:strCache>
                <c:ptCount val="5"/>
                <c:pt idx="0">
                  <c:v>Diagnosed</c:v>
                </c:pt>
                <c:pt idx="1">
                  <c:v>Linked to care</c:v>
                </c:pt>
                <c:pt idx="2">
                  <c:v>Retained in care</c:v>
                </c:pt>
                <c:pt idx="3">
                  <c:v>Prescribed ART</c:v>
                </c:pt>
                <c:pt idx="4">
                  <c:v>Viral Suppression</c:v>
                </c:pt>
              </c:strCache>
            </c:strRef>
          </c:cat>
          <c:val>
            <c:numRef>
              <c:f>Sheet1!$C$2:$C$6</c:f>
              <c:numCache>
                <c:formatCode>General</c:formatCode>
                <c:ptCount val="5"/>
              </c:numCache>
            </c:numRef>
          </c:val>
        </c:ser>
        <c:ser>
          <c:idx val="2"/>
          <c:order val="2"/>
          <c:tx>
            <c:strRef>
              <c:f>Sheet1!$D$1</c:f>
              <c:strCache>
                <c:ptCount val="1"/>
                <c:pt idx="0">
                  <c:v>Column2</c:v>
                </c:pt>
              </c:strCache>
            </c:strRef>
          </c:tx>
          <c:cat>
            <c:strRef>
              <c:f>Sheet1!$A$2:$A$6</c:f>
              <c:strCache>
                <c:ptCount val="5"/>
                <c:pt idx="0">
                  <c:v>Diagnosed</c:v>
                </c:pt>
                <c:pt idx="1">
                  <c:v>Linked to care</c:v>
                </c:pt>
                <c:pt idx="2">
                  <c:v>Retained in care</c:v>
                </c:pt>
                <c:pt idx="3">
                  <c:v>Prescribed ART</c:v>
                </c:pt>
                <c:pt idx="4">
                  <c:v>Viral Suppression</c:v>
                </c:pt>
              </c:strCache>
            </c:strRef>
          </c:cat>
          <c:val>
            <c:numRef>
              <c:f>Sheet1!$D$2:$D$6</c:f>
              <c:numCache>
                <c:formatCode>General</c:formatCode>
                <c:ptCount val="5"/>
              </c:numCache>
            </c:numRef>
          </c:val>
        </c:ser>
        <c:overlap val="100"/>
        <c:axId val="78944128"/>
        <c:axId val="78945664"/>
      </c:barChart>
      <c:catAx>
        <c:axId val="78944128"/>
        <c:scaling>
          <c:orientation val="minMax"/>
        </c:scaling>
        <c:axPos val="b"/>
        <c:tickLblPos val="nextTo"/>
        <c:txPr>
          <a:bodyPr/>
          <a:lstStyle/>
          <a:p>
            <a:pPr>
              <a:defRPr>
                <a:latin typeface="Calibri" pitchFamily="34" charset="0"/>
                <a:cs typeface="Calibri" pitchFamily="34" charset="0"/>
              </a:defRPr>
            </a:pPr>
            <a:endParaRPr lang="en-US"/>
          </a:p>
        </c:txPr>
        <c:crossAx val="78945664"/>
        <c:crosses val="autoZero"/>
        <c:auto val="1"/>
        <c:lblAlgn val="ctr"/>
        <c:lblOffset val="100"/>
      </c:catAx>
      <c:valAx>
        <c:axId val="78945664"/>
        <c:scaling>
          <c:orientation val="minMax"/>
          <c:max val="100"/>
        </c:scaling>
        <c:axPos val="l"/>
        <c:numFmt formatCode="General" sourceLinked="1"/>
        <c:tickLblPos val="nextTo"/>
        <c:txPr>
          <a:bodyPr/>
          <a:lstStyle/>
          <a:p>
            <a:pPr>
              <a:defRPr>
                <a:latin typeface="Calibri" pitchFamily="34" charset="0"/>
                <a:cs typeface="Calibri" pitchFamily="34" charset="0"/>
              </a:defRPr>
            </a:pPr>
            <a:endParaRPr lang="en-US"/>
          </a:p>
        </c:txPr>
        <c:crossAx val="78944128"/>
        <c:crosses val="autoZero"/>
        <c:crossBetween val="between"/>
      </c:valAx>
    </c:plotArea>
    <c:plotVisOnly val="1"/>
    <c:dispBlanksAs val="gap"/>
  </c:chart>
  <c:txPr>
    <a:bodyPr/>
    <a:lstStyle/>
    <a:p>
      <a:pPr>
        <a:defRPr sz="1800"/>
      </a:pPr>
      <a:endParaRPr lang="en-US"/>
    </a:p>
  </c:tx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n-US"/>
  <c:style val="28"/>
  <c:chart>
    <c:autoTitleDeleted val="1"/>
    <c:plotArea>
      <c:layout/>
      <c:barChart>
        <c:barDir val="col"/>
        <c:grouping val="clustered"/>
        <c:ser>
          <c:idx val="0"/>
          <c:order val="0"/>
          <c:tx>
            <c:strRef>
              <c:f>Sheet1!$B$1</c:f>
              <c:strCache>
                <c:ptCount val="1"/>
                <c:pt idx="0">
                  <c:v>Stage of disease at diagnosis</c:v>
                </c:pt>
              </c:strCache>
            </c:strRef>
          </c:tx>
          <c:dLbls>
            <c:numFmt formatCode="0%" sourceLinked="0"/>
            <c:showVal val="1"/>
          </c:dLbls>
          <c:cat>
            <c:strRef>
              <c:f>Sheet1!$A$2:$A$5</c:f>
              <c:strCache>
                <c:ptCount val="4"/>
                <c:pt idx="0">
                  <c:v>Stage 1      CD4 &gt;=500</c:v>
                </c:pt>
                <c:pt idx="1">
                  <c:v>Stage 2       CD4 200-499</c:v>
                </c:pt>
                <c:pt idx="2">
                  <c:v>Stage 3     CD4 &lt;200</c:v>
                </c:pt>
                <c:pt idx="3">
                  <c:v>Stage unknown</c:v>
                </c:pt>
              </c:strCache>
            </c:strRef>
          </c:cat>
          <c:val>
            <c:numRef>
              <c:f>Sheet1!$B$2:$B$5</c:f>
              <c:numCache>
                <c:formatCode>General</c:formatCode>
                <c:ptCount val="4"/>
                <c:pt idx="0">
                  <c:v>0.15000000000000008</c:v>
                </c:pt>
                <c:pt idx="1">
                  <c:v>0.22</c:v>
                </c:pt>
                <c:pt idx="2">
                  <c:v>0.19</c:v>
                </c:pt>
                <c:pt idx="3">
                  <c:v>0.43000000000000016</c:v>
                </c:pt>
              </c:numCache>
            </c:numRef>
          </c:val>
        </c:ser>
        <c:dLbls>
          <c:showVal val="1"/>
        </c:dLbls>
        <c:gapWidth val="100"/>
        <c:axId val="95282304"/>
        <c:axId val="94043136"/>
      </c:barChart>
      <c:valAx>
        <c:axId val="94043136"/>
        <c:scaling>
          <c:orientation val="minMax"/>
        </c:scaling>
        <c:axPos val="l"/>
        <c:title>
          <c:tx>
            <c:rich>
              <a:bodyPr rot="-5400000" vert="horz"/>
              <a:lstStyle/>
              <a:p>
                <a:pPr>
                  <a:defRPr/>
                </a:pPr>
                <a:r>
                  <a:rPr lang="en-US"/>
                  <a:t>Percent</a:t>
                </a:r>
              </a:p>
            </c:rich>
          </c:tx>
        </c:title>
        <c:numFmt formatCode="General" sourceLinked="1"/>
        <c:tickLblPos val="nextTo"/>
        <c:crossAx val="95282304"/>
        <c:crosses val="autoZero"/>
        <c:crossBetween val="between"/>
      </c:valAx>
      <c:catAx>
        <c:axId val="95282304"/>
        <c:scaling>
          <c:orientation val="minMax"/>
        </c:scaling>
        <c:axPos val="b"/>
        <c:tickLblPos val="nextTo"/>
        <c:crossAx val="94043136"/>
        <c:crosses val="autoZero"/>
        <c:auto val="1"/>
        <c:lblAlgn val="ctr"/>
        <c:lblOffset val="100"/>
      </c:catAx>
    </c:plotArea>
    <c:plotVisOnly val="1"/>
    <c:dispBlanksAs val="zero"/>
  </c:chart>
  <c:txPr>
    <a:bodyPr/>
    <a:lstStyle/>
    <a:p>
      <a:pPr>
        <a:defRPr sz="1800"/>
      </a:pPr>
      <a:endParaRPr lang="en-US"/>
    </a:p>
  </c:tx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en-US"/>
  <c:style val="28"/>
  <c:chart>
    <c:autoTitleDeleted val="1"/>
    <c:plotArea>
      <c:layout/>
      <c:barChart>
        <c:barDir val="col"/>
        <c:grouping val="clustered"/>
        <c:ser>
          <c:idx val="0"/>
          <c:order val="0"/>
          <c:tx>
            <c:strRef>
              <c:f>Sheet1!$B$1</c:f>
              <c:strCache>
                <c:ptCount val="1"/>
                <c:pt idx="0">
                  <c:v>Stage of disease at diagnosis</c:v>
                </c:pt>
              </c:strCache>
            </c:strRef>
          </c:tx>
          <c:dLbls>
            <c:numFmt formatCode="0%" sourceLinked="0"/>
            <c:showVal val="1"/>
          </c:dLbls>
          <c:cat>
            <c:strRef>
              <c:f>Sheet1!$A$2:$A$5</c:f>
              <c:strCache>
                <c:ptCount val="4"/>
                <c:pt idx="0">
                  <c:v>Stage 1      CD4 &gt;=500</c:v>
                </c:pt>
                <c:pt idx="1">
                  <c:v>Stage 2       CD4 200-499</c:v>
                </c:pt>
                <c:pt idx="2">
                  <c:v>Stage 3     CD4 &lt;200</c:v>
                </c:pt>
                <c:pt idx="3">
                  <c:v>Stage unknown</c:v>
                </c:pt>
              </c:strCache>
            </c:strRef>
          </c:cat>
          <c:val>
            <c:numRef>
              <c:f>Sheet1!$B$2:$B$5</c:f>
              <c:numCache>
                <c:formatCode>General</c:formatCode>
                <c:ptCount val="4"/>
                <c:pt idx="0">
                  <c:v>0.17</c:v>
                </c:pt>
                <c:pt idx="1">
                  <c:v>0.27</c:v>
                </c:pt>
                <c:pt idx="2">
                  <c:v>0.22</c:v>
                </c:pt>
                <c:pt idx="3">
                  <c:v>0.35000000000000014</c:v>
                </c:pt>
              </c:numCache>
            </c:numRef>
          </c:val>
        </c:ser>
        <c:dLbls>
          <c:showVal val="1"/>
        </c:dLbls>
        <c:gapWidth val="100"/>
        <c:axId val="95410816"/>
        <c:axId val="95408896"/>
      </c:barChart>
      <c:valAx>
        <c:axId val="95408896"/>
        <c:scaling>
          <c:orientation val="minMax"/>
          <c:max val="0.5"/>
        </c:scaling>
        <c:axPos val="l"/>
        <c:title>
          <c:tx>
            <c:rich>
              <a:bodyPr rot="-5400000" vert="horz"/>
              <a:lstStyle/>
              <a:p>
                <a:pPr>
                  <a:defRPr/>
                </a:pPr>
                <a:r>
                  <a:rPr lang="en-US"/>
                  <a:t>Percent</a:t>
                </a:r>
              </a:p>
            </c:rich>
          </c:tx>
        </c:title>
        <c:numFmt formatCode="General" sourceLinked="1"/>
        <c:tickLblPos val="nextTo"/>
        <c:crossAx val="95410816"/>
        <c:crosses val="autoZero"/>
        <c:crossBetween val="between"/>
        <c:majorUnit val="0.1"/>
        <c:minorUnit val="0.1"/>
      </c:valAx>
      <c:catAx>
        <c:axId val="95410816"/>
        <c:scaling>
          <c:orientation val="minMax"/>
        </c:scaling>
        <c:axPos val="b"/>
        <c:tickLblPos val="nextTo"/>
        <c:crossAx val="95408896"/>
        <c:crosses val="autoZero"/>
        <c:auto val="1"/>
        <c:lblAlgn val="ctr"/>
        <c:lblOffset val="100"/>
      </c:catAx>
    </c:plotArea>
    <c:plotVisOnly val="1"/>
    <c:dispBlanksAs val="zero"/>
  </c:chart>
  <c:txPr>
    <a:bodyPr/>
    <a:lstStyle/>
    <a:p>
      <a:pPr>
        <a:defRPr sz="1800"/>
      </a:pPr>
      <a:endParaRPr lang="en-US"/>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lang val="en-US"/>
  <c:style val="28"/>
  <c:chart>
    <c:plotArea>
      <c:layout>
        <c:manualLayout>
          <c:layoutTarget val="inner"/>
          <c:xMode val="edge"/>
          <c:yMode val="edge"/>
          <c:x val="0.15305916447944024"/>
          <c:y val="5.1604273150066791E-2"/>
          <c:w val="0.82471861329833829"/>
          <c:h val="0.49747419072615945"/>
        </c:manualLayout>
      </c:layout>
      <c:barChart>
        <c:barDir val="col"/>
        <c:grouping val="clustered"/>
        <c:ser>
          <c:idx val="0"/>
          <c:order val="0"/>
          <c:tx>
            <c:strRef>
              <c:f>Sheet1!$B$1</c:f>
              <c:strCache>
                <c:ptCount val="1"/>
                <c:pt idx="0">
                  <c:v> Stage 1 CD4&gt;=500</c:v>
                </c:pt>
              </c:strCache>
            </c:strRef>
          </c:tx>
          <c:dLbls>
            <c:numFmt formatCode="#,##0" sourceLinked="0"/>
            <c:showVal val="1"/>
          </c:dLbls>
          <c:cat>
            <c:strRef>
              <c:f>Sheet1!$A$2:$A$6</c:f>
              <c:strCache>
                <c:ptCount val="5"/>
                <c:pt idx="0">
                  <c:v>13-24</c:v>
                </c:pt>
                <c:pt idx="1">
                  <c:v>25-34</c:v>
                </c:pt>
                <c:pt idx="2">
                  <c:v>35-44</c:v>
                </c:pt>
                <c:pt idx="3">
                  <c:v>45-54</c:v>
                </c:pt>
                <c:pt idx="4">
                  <c:v>55+</c:v>
                </c:pt>
              </c:strCache>
            </c:strRef>
          </c:cat>
          <c:val>
            <c:numRef>
              <c:f>Sheet1!$B$2:$B$6</c:f>
              <c:numCache>
                <c:formatCode>General</c:formatCode>
                <c:ptCount val="5"/>
                <c:pt idx="0">
                  <c:v>13</c:v>
                </c:pt>
                <c:pt idx="1">
                  <c:v>14</c:v>
                </c:pt>
                <c:pt idx="2">
                  <c:v>13</c:v>
                </c:pt>
                <c:pt idx="3">
                  <c:v>18</c:v>
                </c:pt>
                <c:pt idx="4">
                  <c:v>23</c:v>
                </c:pt>
              </c:numCache>
            </c:numRef>
          </c:val>
        </c:ser>
        <c:ser>
          <c:idx val="1"/>
          <c:order val="1"/>
          <c:tx>
            <c:strRef>
              <c:f>Sheet1!$C$1</c:f>
              <c:strCache>
                <c:ptCount val="1"/>
                <c:pt idx="0">
                  <c:v>Stage 2 CD4 200-499</c:v>
                </c:pt>
              </c:strCache>
            </c:strRef>
          </c:tx>
          <c:dLbls>
            <c:numFmt formatCode="#,##0" sourceLinked="0"/>
            <c:showVal val="1"/>
          </c:dLbls>
          <c:cat>
            <c:strRef>
              <c:f>Sheet1!$A$2:$A$6</c:f>
              <c:strCache>
                <c:ptCount val="5"/>
                <c:pt idx="0">
                  <c:v>13-24</c:v>
                </c:pt>
                <c:pt idx="1">
                  <c:v>25-34</c:v>
                </c:pt>
                <c:pt idx="2">
                  <c:v>35-44</c:v>
                </c:pt>
                <c:pt idx="3">
                  <c:v>45-54</c:v>
                </c:pt>
                <c:pt idx="4">
                  <c:v>55+</c:v>
                </c:pt>
              </c:strCache>
            </c:strRef>
          </c:cat>
          <c:val>
            <c:numRef>
              <c:f>Sheet1!$C$2:$C$6</c:f>
              <c:numCache>
                <c:formatCode>General</c:formatCode>
                <c:ptCount val="5"/>
                <c:pt idx="0">
                  <c:v>23</c:v>
                </c:pt>
                <c:pt idx="1">
                  <c:v>20</c:v>
                </c:pt>
                <c:pt idx="2">
                  <c:v>25</c:v>
                </c:pt>
                <c:pt idx="3">
                  <c:v>22</c:v>
                </c:pt>
                <c:pt idx="4">
                  <c:v>21</c:v>
                </c:pt>
              </c:numCache>
            </c:numRef>
          </c:val>
        </c:ser>
        <c:ser>
          <c:idx val="2"/>
          <c:order val="2"/>
          <c:tx>
            <c:strRef>
              <c:f>Sheet1!$D$1</c:f>
              <c:strCache>
                <c:ptCount val="1"/>
                <c:pt idx="0">
                  <c:v>Stage 3 CD4 &lt;200</c:v>
                </c:pt>
              </c:strCache>
            </c:strRef>
          </c:tx>
          <c:dLbls>
            <c:numFmt formatCode="#,##0" sourceLinked="0"/>
            <c:showVal val="1"/>
          </c:dLbls>
          <c:cat>
            <c:strRef>
              <c:f>Sheet1!$A$2:$A$6</c:f>
              <c:strCache>
                <c:ptCount val="5"/>
                <c:pt idx="0">
                  <c:v>13-24</c:v>
                </c:pt>
                <c:pt idx="1">
                  <c:v>25-34</c:v>
                </c:pt>
                <c:pt idx="2">
                  <c:v>35-44</c:v>
                </c:pt>
                <c:pt idx="3">
                  <c:v>45-54</c:v>
                </c:pt>
                <c:pt idx="4">
                  <c:v>55+</c:v>
                </c:pt>
              </c:strCache>
            </c:strRef>
          </c:cat>
          <c:val>
            <c:numRef>
              <c:f>Sheet1!$D$2:$D$6</c:f>
              <c:numCache>
                <c:formatCode>General</c:formatCode>
                <c:ptCount val="5"/>
                <c:pt idx="0">
                  <c:v>9</c:v>
                </c:pt>
                <c:pt idx="1">
                  <c:v>18</c:v>
                </c:pt>
                <c:pt idx="2">
                  <c:v>22</c:v>
                </c:pt>
                <c:pt idx="3">
                  <c:v>29</c:v>
                </c:pt>
                <c:pt idx="4">
                  <c:v>25</c:v>
                </c:pt>
              </c:numCache>
            </c:numRef>
          </c:val>
        </c:ser>
        <c:ser>
          <c:idx val="3"/>
          <c:order val="3"/>
          <c:tx>
            <c:strRef>
              <c:f>Sheet1!$E$1</c:f>
              <c:strCache>
                <c:ptCount val="1"/>
                <c:pt idx="0">
                  <c:v>Stage Unknown</c:v>
                </c:pt>
              </c:strCache>
            </c:strRef>
          </c:tx>
          <c:dLbls>
            <c:numFmt formatCode="#,##0" sourceLinked="0"/>
            <c:showVal val="1"/>
          </c:dLbls>
          <c:cat>
            <c:strRef>
              <c:f>Sheet1!$A$2:$A$6</c:f>
              <c:strCache>
                <c:ptCount val="5"/>
                <c:pt idx="0">
                  <c:v>13-24</c:v>
                </c:pt>
                <c:pt idx="1">
                  <c:v>25-34</c:v>
                </c:pt>
                <c:pt idx="2">
                  <c:v>35-44</c:v>
                </c:pt>
                <c:pt idx="3">
                  <c:v>45-54</c:v>
                </c:pt>
                <c:pt idx="4">
                  <c:v>55+</c:v>
                </c:pt>
              </c:strCache>
            </c:strRef>
          </c:cat>
          <c:val>
            <c:numRef>
              <c:f>Sheet1!$E$2:$E$6</c:f>
              <c:numCache>
                <c:formatCode>General</c:formatCode>
                <c:ptCount val="5"/>
                <c:pt idx="0">
                  <c:v>56</c:v>
                </c:pt>
                <c:pt idx="1">
                  <c:v>48</c:v>
                </c:pt>
                <c:pt idx="2">
                  <c:v>40</c:v>
                </c:pt>
                <c:pt idx="3">
                  <c:v>32</c:v>
                </c:pt>
                <c:pt idx="4">
                  <c:v>32</c:v>
                </c:pt>
              </c:numCache>
            </c:numRef>
          </c:val>
        </c:ser>
        <c:dLbls>
          <c:showVal val="1"/>
        </c:dLbls>
        <c:gapWidth val="100"/>
        <c:axId val="93660288"/>
        <c:axId val="93654016"/>
      </c:barChart>
      <c:valAx>
        <c:axId val="93654016"/>
        <c:scaling>
          <c:orientation val="minMax"/>
        </c:scaling>
        <c:axPos val="l"/>
        <c:title>
          <c:tx>
            <c:rich>
              <a:bodyPr rot="-5400000" vert="horz"/>
              <a:lstStyle/>
              <a:p>
                <a:pPr>
                  <a:defRPr/>
                </a:pPr>
                <a:r>
                  <a:rPr lang="en-US"/>
                  <a:t>Percent </a:t>
                </a:r>
              </a:p>
            </c:rich>
          </c:tx>
          <c:layout>
            <c:manualLayout>
              <c:xMode val="edge"/>
              <c:yMode val="edge"/>
              <c:x val="4.1527777777777775E-2"/>
              <c:y val="0.20641076115485571"/>
            </c:manualLayout>
          </c:layout>
        </c:title>
        <c:numFmt formatCode="General" sourceLinked="1"/>
        <c:tickLblPos val="nextTo"/>
        <c:crossAx val="93660288"/>
        <c:crosses val="autoZero"/>
        <c:crossBetween val="between"/>
      </c:valAx>
      <c:catAx>
        <c:axId val="93660288"/>
        <c:scaling>
          <c:orientation val="minMax"/>
        </c:scaling>
        <c:axPos val="b"/>
        <c:title>
          <c:tx>
            <c:rich>
              <a:bodyPr/>
              <a:lstStyle/>
              <a:p>
                <a:pPr>
                  <a:defRPr/>
                </a:pPr>
                <a:r>
                  <a:rPr lang="en-US"/>
                  <a:t>Age at diagnosis (years)</a:t>
                </a:r>
              </a:p>
            </c:rich>
          </c:tx>
          <c:layout>
            <c:manualLayout>
              <c:xMode val="edge"/>
              <c:yMode val="edge"/>
              <c:x val="0.402585083114611"/>
              <c:y val="0.73073118985126817"/>
            </c:manualLayout>
          </c:layout>
        </c:title>
        <c:tickLblPos val="nextTo"/>
        <c:crossAx val="93654016"/>
        <c:crosses val="autoZero"/>
        <c:auto val="1"/>
        <c:lblAlgn val="ctr"/>
        <c:lblOffset val="100"/>
      </c:catAx>
    </c:plotArea>
    <c:legend>
      <c:legendPos val="b"/>
      <c:layout>
        <c:manualLayout>
          <c:xMode val="edge"/>
          <c:yMode val="edge"/>
          <c:x val="0.2516862423447071"/>
          <c:y val="0.81312566192383862"/>
          <c:w val="0.54940529308836394"/>
          <c:h val="0.16933047842703874"/>
        </c:manualLayout>
      </c:layout>
    </c:legend>
    <c:plotVisOnly val="1"/>
    <c:dispBlanksAs val="zero"/>
  </c:chart>
  <c:txPr>
    <a:bodyPr/>
    <a:lstStyle/>
    <a:p>
      <a:pPr>
        <a:defRPr sz="1800"/>
      </a:pPr>
      <a:endParaRPr lang="en-US"/>
    </a:p>
  </c:txPr>
  <c:externalData r:id="rId1"/>
  <c:userShapes r:id="rId2"/>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en-US"/>
  <c:style val="28"/>
  <c:chart>
    <c:plotArea>
      <c:layout>
        <c:manualLayout>
          <c:layoutTarget val="inner"/>
          <c:xMode val="edge"/>
          <c:yMode val="edge"/>
          <c:x val="0.10583694225721794"/>
          <c:y val="3.9908398950131235E-2"/>
          <c:w val="0.87194083552056056"/>
          <c:h val="0.52549562554680662"/>
        </c:manualLayout>
      </c:layout>
      <c:barChart>
        <c:barDir val="col"/>
        <c:grouping val="clustered"/>
        <c:ser>
          <c:idx val="0"/>
          <c:order val="0"/>
          <c:tx>
            <c:strRef>
              <c:f>Sheet1!$B$1</c:f>
              <c:strCache>
                <c:ptCount val="1"/>
                <c:pt idx="0">
                  <c:v> Stage 1 CD4&gt;=500</c:v>
                </c:pt>
              </c:strCache>
            </c:strRef>
          </c:tx>
          <c:dLbls>
            <c:numFmt formatCode="#,##0" sourceLinked="0"/>
            <c:showVal val="1"/>
          </c:dLbls>
          <c:cat>
            <c:strRef>
              <c:f>Sheet1!$A$2:$A$6</c:f>
              <c:strCache>
                <c:ptCount val="5"/>
                <c:pt idx="0">
                  <c:v>13-24</c:v>
                </c:pt>
                <c:pt idx="1">
                  <c:v>25-34</c:v>
                </c:pt>
                <c:pt idx="2">
                  <c:v>35-44</c:v>
                </c:pt>
                <c:pt idx="3">
                  <c:v>45-54</c:v>
                </c:pt>
                <c:pt idx="4">
                  <c:v>55+</c:v>
                </c:pt>
              </c:strCache>
            </c:strRef>
          </c:cat>
          <c:val>
            <c:numRef>
              <c:f>Sheet1!$B$2:$B$6</c:f>
              <c:numCache>
                <c:formatCode>General</c:formatCode>
                <c:ptCount val="5"/>
                <c:pt idx="0">
                  <c:v>17</c:v>
                </c:pt>
                <c:pt idx="1">
                  <c:v>16</c:v>
                </c:pt>
                <c:pt idx="2">
                  <c:v>14</c:v>
                </c:pt>
                <c:pt idx="3">
                  <c:v>19</c:v>
                </c:pt>
                <c:pt idx="4">
                  <c:v>24</c:v>
                </c:pt>
              </c:numCache>
            </c:numRef>
          </c:val>
        </c:ser>
        <c:ser>
          <c:idx val="1"/>
          <c:order val="1"/>
          <c:tx>
            <c:strRef>
              <c:f>Sheet1!$C$1</c:f>
              <c:strCache>
                <c:ptCount val="1"/>
                <c:pt idx="0">
                  <c:v>Stage 2 CD4 200-499</c:v>
                </c:pt>
              </c:strCache>
            </c:strRef>
          </c:tx>
          <c:dLbls>
            <c:numFmt formatCode="#,##0" sourceLinked="0"/>
            <c:showVal val="1"/>
          </c:dLbls>
          <c:cat>
            <c:strRef>
              <c:f>Sheet1!$A$2:$A$6</c:f>
              <c:strCache>
                <c:ptCount val="5"/>
                <c:pt idx="0">
                  <c:v>13-24</c:v>
                </c:pt>
                <c:pt idx="1">
                  <c:v>25-34</c:v>
                </c:pt>
                <c:pt idx="2">
                  <c:v>35-44</c:v>
                </c:pt>
                <c:pt idx="3">
                  <c:v>45-54</c:v>
                </c:pt>
                <c:pt idx="4">
                  <c:v>55+</c:v>
                </c:pt>
              </c:strCache>
            </c:strRef>
          </c:cat>
          <c:val>
            <c:numRef>
              <c:f>Sheet1!$C$2:$C$6</c:f>
              <c:numCache>
                <c:formatCode>General</c:formatCode>
                <c:ptCount val="5"/>
                <c:pt idx="0">
                  <c:v>29</c:v>
                </c:pt>
                <c:pt idx="1">
                  <c:v>24</c:v>
                </c:pt>
                <c:pt idx="2">
                  <c:v>29</c:v>
                </c:pt>
                <c:pt idx="3">
                  <c:v>25</c:v>
                </c:pt>
                <c:pt idx="4">
                  <c:v>24</c:v>
                </c:pt>
              </c:numCache>
            </c:numRef>
          </c:val>
        </c:ser>
        <c:ser>
          <c:idx val="2"/>
          <c:order val="2"/>
          <c:tx>
            <c:strRef>
              <c:f>Sheet1!$D$1</c:f>
              <c:strCache>
                <c:ptCount val="1"/>
                <c:pt idx="0">
                  <c:v>Stage 3 CD4 &lt;200</c:v>
                </c:pt>
              </c:strCache>
            </c:strRef>
          </c:tx>
          <c:dLbls>
            <c:numFmt formatCode="#,##0" sourceLinked="0"/>
            <c:showVal val="1"/>
          </c:dLbls>
          <c:cat>
            <c:strRef>
              <c:f>Sheet1!$A$2:$A$6</c:f>
              <c:strCache>
                <c:ptCount val="5"/>
                <c:pt idx="0">
                  <c:v>13-24</c:v>
                </c:pt>
                <c:pt idx="1">
                  <c:v>25-34</c:v>
                </c:pt>
                <c:pt idx="2">
                  <c:v>35-44</c:v>
                </c:pt>
                <c:pt idx="3">
                  <c:v>45-54</c:v>
                </c:pt>
                <c:pt idx="4">
                  <c:v>55+</c:v>
                </c:pt>
              </c:strCache>
            </c:strRef>
          </c:cat>
          <c:val>
            <c:numRef>
              <c:f>Sheet1!$D$2:$D$6</c:f>
              <c:numCache>
                <c:formatCode>General</c:formatCode>
                <c:ptCount val="5"/>
                <c:pt idx="0">
                  <c:v>11</c:v>
                </c:pt>
                <c:pt idx="1">
                  <c:v>21</c:v>
                </c:pt>
                <c:pt idx="2">
                  <c:v>25</c:v>
                </c:pt>
                <c:pt idx="3">
                  <c:v>30</c:v>
                </c:pt>
                <c:pt idx="4">
                  <c:v>25</c:v>
                </c:pt>
              </c:numCache>
            </c:numRef>
          </c:val>
        </c:ser>
        <c:ser>
          <c:idx val="3"/>
          <c:order val="3"/>
          <c:tx>
            <c:strRef>
              <c:f>Sheet1!$E$1</c:f>
              <c:strCache>
                <c:ptCount val="1"/>
                <c:pt idx="0">
                  <c:v>Stage Unknown</c:v>
                </c:pt>
              </c:strCache>
            </c:strRef>
          </c:tx>
          <c:dLbls>
            <c:numFmt formatCode="#,##0" sourceLinked="0"/>
            <c:showVal val="1"/>
          </c:dLbls>
          <c:cat>
            <c:strRef>
              <c:f>Sheet1!$A$2:$A$6</c:f>
              <c:strCache>
                <c:ptCount val="5"/>
                <c:pt idx="0">
                  <c:v>13-24</c:v>
                </c:pt>
                <c:pt idx="1">
                  <c:v>25-34</c:v>
                </c:pt>
                <c:pt idx="2">
                  <c:v>35-44</c:v>
                </c:pt>
                <c:pt idx="3">
                  <c:v>45-54</c:v>
                </c:pt>
                <c:pt idx="4">
                  <c:v>55+</c:v>
                </c:pt>
              </c:strCache>
            </c:strRef>
          </c:cat>
          <c:val>
            <c:numRef>
              <c:f>Sheet1!$E$2:$E$6</c:f>
              <c:numCache>
                <c:formatCode>General</c:formatCode>
                <c:ptCount val="5"/>
                <c:pt idx="0">
                  <c:v>43</c:v>
                </c:pt>
                <c:pt idx="1">
                  <c:v>38</c:v>
                </c:pt>
                <c:pt idx="2">
                  <c:v>32</c:v>
                </c:pt>
                <c:pt idx="3">
                  <c:v>25</c:v>
                </c:pt>
                <c:pt idx="4">
                  <c:v>28</c:v>
                </c:pt>
              </c:numCache>
            </c:numRef>
          </c:val>
        </c:ser>
        <c:dLbls>
          <c:showVal val="1"/>
        </c:dLbls>
        <c:gapWidth val="100"/>
        <c:axId val="95911296"/>
        <c:axId val="95909376"/>
      </c:barChart>
      <c:valAx>
        <c:axId val="95909376"/>
        <c:scaling>
          <c:orientation val="minMax"/>
          <c:max val="60"/>
        </c:scaling>
        <c:axPos val="l"/>
        <c:title>
          <c:tx>
            <c:rich>
              <a:bodyPr rot="-5400000" vert="horz"/>
              <a:lstStyle/>
              <a:p>
                <a:pPr>
                  <a:defRPr/>
                </a:pPr>
                <a:r>
                  <a:rPr lang="en-US"/>
                  <a:t>Percent </a:t>
                </a:r>
              </a:p>
            </c:rich>
          </c:tx>
        </c:title>
        <c:numFmt formatCode="General" sourceLinked="1"/>
        <c:tickLblPos val="nextTo"/>
        <c:crossAx val="95911296"/>
        <c:crosses val="autoZero"/>
        <c:crossBetween val="between"/>
        <c:majorUnit val="10"/>
        <c:minorUnit val="0.1"/>
      </c:valAx>
      <c:catAx>
        <c:axId val="95911296"/>
        <c:scaling>
          <c:orientation val="minMax"/>
        </c:scaling>
        <c:axPos val="b"/>
        <c:title>
          <c:tx>
            <c:rich>
              <a:bodyPr/>
              <a:lstStyle/>
              <a:p>
                <a:pPr>
                  <a:defRPr/>
                </a:pPr>
                <a:r>
                  <a:rPr lang="en-US"/>
                  <a:t>Age at diagnosis (years)</a:t>
                </a:r>
              </a:p>
            </c:rich>
          </c:tx>
          <c:layout>
            <c:manualLayout>
              <c:xMode val="edge"/>
              <c:yMode val="edge"/>
              <c:x val="0.39212543487670581"/>
              <c:y val="0.74983442694663172"/>
            </c:manualLayout>
          </c:layout>
        </c:title>
        <c:tickLblPos val="nextTo"/>
        <c:crossAx val="95909376"/>
        <c:crosses val="autoZero"/>
        <c:auto val="1"/>
        <c:lblAlgn val="ctr"/>
        <c:lblOffset val="100"/>
      </c:catAx>
    </c:plotArea>
    <c:legend>
      <c:legendPos val="b"/>
      <c:layout>
        <c:manualLayout>
          <c:xMode val="edge"/>
          <c:yMode val="edge"/>
          <c:x val="0.22911933862343509"/>
          <c:y val="0.84098162729658876"/>
          <c:w val="0.59723078801086937"/>
          <c:h val="0.15901837270341224"/>
        </c:manualLayout>
      </c:layout>
    </c:legend>
    <c:plotVisOnly val="1"/>
    <c:dispBlanksAs val="zero"/>
  </c:chart>
  <c:txPr>
    <a:bodyPr/>
    <a:lstStyle/>
    <a:p>
      <a:pPr>
        <a:defRPr sz="1800"/>
      </a:pPr>
      <a:endParaRPr lang="en-US"/>
    </a:p>
  </c:txPr>
  <c:externalData r:id="rId1"/>
  <c:userShapes r:id="rId2"/>
</c:chartSpace>
</file>

<file path=ppt/charts/chart14.xml><?xml version="1.0" encoding="utf-8"?>
<c:chartSpace xmlns:c="http://schemas.openxmlformats.org/drawingml/2006/chart" xmlns:a="http://schemas.openxmlformats.org/drawingml/2006/main" xmlns:r="http://schemas.openxmlformats.org/officeDocument/2006/relationships">
  <c:date1904 val="1"/>
  <c:lang val="en-US"/>
  <c:style val="28"/>
  <c:chart>
    <c:plotArea>
      <c:layout>
        <c:manualLayout>
          <c:layoutTarget val="inner"/>
          <c:xMode val="edge"/>
          <c:yMode val="edge"/>
          <c:x val="0.11401563189557058"/>
          <c:y val="3.6109310868842982E-2"/>
          <c:w val="0.86976017931386895"/>
          <c:h val="0.5980299003551065"/>
        </c:manualLayout>
      </c:layout>
      <c:barChart>
        <c:barDir val="col"/>
        <c:grouping val="clustered"/>
        <c:ser>
          <c:idx val="0"/>
          <c:order val="0"/>
          <c:tx>
            <c:strRef>
              <c:f>Sheet1!$B$1</c:f>
              <c:strCache>
                <c:ptCount val="1"/>
                <c:pt idx="0">
                  <c:v>Stage 1 CD4 &gt;500</c:v>
                </c:pt>
              </c:strCache>
            </c:strRef>
          </c:tx>
          <c:cat>
            <c:strRef>
              <c:f>Sheet1!$A$2:$A$5</c:f>
              <c:strCache>
                <c:ptCount val="4"/>
                <c:pt idx="0">
                  <c:v>Black</c:v>
                </c:pt>
                <c:pt idx="1">
                  <c:v>Hispanic/Latino</c:v>
                </c:pt>
                <c:pt idx="2">
                  <c:v>White</c:v>
                </c:pt>
                <c:pt idx="3">
                  <c:v>Other*/Unknown</c:v>
                </c:pt>
              </c:strCache>
            </c:strRef>
          </c:cat>
          <c:val>
            <c:numRef>
              <c:f>Sheet1!$B$2:$B$5</c:f>
              <c:numCache>
                <c:formatCode>General</c:formatCode>
                <c:ptCount val="4"/>
                <c:pt idx="0">
                  <c:v>12</c:v>
                </c:pt>
                <c:pt idx="1">
                  <c:v>12</c:v>
                </c:pt>
                <c:pt idx="2">
                  <c:v>19</c:v>
                </c:pt>
                <c:pt idx="3">
                  <c:v>20</c:v>
                </c:pt>
              </c:numCache>
            </c:numRef>
          </c:val>
        </c:ser>
        <c:ser>
          <c:idx val="1"/>
          <c:order val="1"/>
          <c:tx>
            <c:strRef>
              <c:f>Sheet1!$C$1</c:f>
              <c:strCache>
                <c:ptCount val="1"/>
                <c:pt idx="0">
                  <c:v>Stage 2 CD4 200-499</c:v>
                </c:pt>
              </c:strCache>
            </c:strRef>
          </c:tx>
          <c:cat>
            <c:strRef>
              <c:f>Sheet1!$A$2:$A$5</c:f>
              <c:strCache>
                <c:ptCount val="4"/>
                <c:pt idx="0">
                  <c:v>Black</c:v>
                </c:pt>
                <c:pt idx="1">
                  <c:v>Hispanic/Latino</c:v>
                </c:pt>
                <c:pt idx="2">
                  <c:v>White</c:v>
                </c:pt>
                <c:pt idx="3">
                  <c:v>Other*/Unknown</c:v>
                </c:pt>
              </c:strCache>
            </c:strRef>
          </c:cat>
          <c:val>
            <c:numRef>
              <c:f>Sheet1!$C$2:$C$5</c:f>
              <c:numCache>
                <c:formatCode>General</c:formatCode>
                <c:ptCount val="4"/>
                <c:pt idx="0">
                  <c:v>21</c:v>
                </c:pt>
                <c:pt idx="1">
                  <c:v>26</c:v>
                </c:pt>
                <c:pt idx="2">
                  <c:v>24</c:v>
                </c:pt>
                <c:pt idx="3">
                  <c:v>23</c:v>
                </c:pt>
              </c:numCache>
            </c:numRef>
          </c:val>
        </c:ser>
        <c:ser>
          <c:idx val="2"/>
          <c:order val="2"/>
          <c:tx>
            <c:strRef>
              <c:f>Sheet1!$D$1</c:f>
              <c:strCache>
                <c:ptCount val="1"/>
                <c:pt idx="0">
                  <c:v>Stage 3 CD4 &lt;200</c:v>
                </c:pt>
              </c:strCache>
            </c:strRef>
          </c:tx>
          <c:cat>
            <c:strRef>
              <c:f>Sheet1!$A$2:$A$5</c:f>
              <c:strCache>
                <c:ptCount val="4"/>
                <c:pt idx="0">
                  <c:v>Black</c:v>
                </c:pt>
                <c:pt idx="1">
                  <c:v>Hispanic/Latino</c:v>
                </c:pt>
                <c:pt idx="2">
                  <c:v>White</c:v>
                </c:pt>
                <c:pt idx="3">
                  <c:v>Other*/Unknown</c:v>
                </c:pt>
              </c:strCache>
            </c:strRef>
          </c:cat>
          <c:val>
            <c:numRef>
              <c:f>Sheet1!$D$2:$D$5</c:f>
              <c:numCache>
                <c:formatCode>General</c:formatCode>
                <c:ptCount val="4"/>
                <c:pt idx="0">
                  <c:v>22</c:v>
                </c:pt>
                <c:pt idx="1">
                  <c:v>32</c:v>
                </c:pt>
                <c:pt idx="2">
                  <c:v>23</c:v>
                </c:pt>
                <c:pt idx="3">
                  <c:v>11</c:v>
                </c:pt>
              </c:numCache>
            </c:numRef>
          </c:val>
        </c:ser>
        <c:ser>
          <c:idx val="3"/>
          <c:order val="3"/>
          <c:tx>
            <c:strRef>
              <c:f>Sheet1!$E$1</c:f>
              <c:strCache>
                <c:ptCount val="1"/>
                <c:pt idx="0">
                  <c:v>Stage Unknown</c:v>
                </c:pt>
              </c:strCache>
            </c:strRef>
          </c:tx>
          <c:cat>
            <c:strRef>
              <c:f>Sheet1!$A$2:$A$5</c:f>
              <c:strCache>
                <c:ptCount val="4"/>
                <c:pt idx="0">
                  <c:v>Black</c:v>
                </c:pt>
                <c:pt idx="1">
                  <c:v>Hispanic/Latino</c:v>
                </c:pt>
                <c:pt idx="2">
                  <c:v>White</c:v>
                </c:pt>
                <c:pt idx="3">
                  <c:v>Other*/Unknown</c:v>
                </c:pt>
              </c:strCache>
            </c:strRef>
          </c:cat>
          <c:val>
            <c:numRef>
              <c:f>Sheet1!$E$2:$E$5</c:f>
              <c:numCache>
                <c:formatCode>General</c:formatCode>
                <c:ptCount val="4"/>
                <c:pt idx="0">
                  <c:v>45</c:v>
                </c:pt>
                <c:pt idx="1">
                  <c:v>31</c:v>
                </c:pt>
                <c:pt idx="2">
                  <c:v>34</c:v>
                </c:pt>
                <c:pt idx="3">
                  <c:v>47</c:v>
                </c:pt>
              </c:numCache>
            </c:numRef>
          </c:val>
        </c:ser>
        <c:dLbls>
          <c:showVal val="1"/>
        </c:dLbls>
        <c:gapWidth val="100"/>
        <c:axId val="96345088"/>
        <c:axId val="96343168"/>
      </c:barChart>
      <c:valAx>
        <c:axId val="96343168"/>
        <c:scaling>
          <c:orientation val="minMax"/>
        </c:scaling>
        <c:axPos val="l"/>
        <c:title>
          <c:tx>
            <c:rich>
              <a:bodyPr rot="-5400000" vert="horz"/>
              <a:lstStyle/>
              <a:p>
                <a:pPr>
                  <a:defRPr/>
                </a:pPr>
                <a:r>
                  <a:rPr lang="en-US"/>
                  <a:t>Percent</a:t>
                </a:r>
              </a:p>
            </c:rich>
          </c:tx>
        </c:title>
        <c:numFmt formatCode="General" sourceLinked="1"/>
        <c:tickLblPos val="nextTo"/>
        <c:crossAx val="96345088"/>
        <c:crosses val="autoZero"/>
        <c:crossBetween val="between"/>
      </c:valAx>
      <c:catAx>
        <c:axId val="96345088"/>
        <c:scaling>
          <c:orientation val="minMax"/>
        </c:scaling>
        <c:axPos val="b"/>
        <c:tickLblPos val="nextTo"/>
        <c:crossAx val="96343168"/>
        <c:crosses val="autoZero"/>
        <c:auto val="1"/>
        <c:lblAlgn val="ctr"/>
        <c:lblOffset val="100"/>
      </c:catAx>
    </c:plotArea>
    <c:legend>
      <c:legendPos val="b"/>
    </c:legend>
    <c:plotVisOnly val="1"/>
    <c:dispBlanksAs val="zero"/>
  </c:chart>
  <c:txPr>
    <a:bodyPr/>
    <a:lstStyle/>
    <a:p>
      <a:pPr>
        <a:defRPr sz="1800"/>
      </a:pPr>
      <a:endParaRPr lang="en-US"/>
    </a:p>
  </c:txPr>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en-US"/>
  <c:style val="28"/>
  <c:chart>
    <c:plotArea>
      <c:layout>
        <c:manualLayout>
          <c:layoutTarget val="inner"/>
          <c:xMode val="edge"/>
          <c:yMode val="edge"/>
          <c:x val="0.11401563189557058"/>
          <c:y val="5.1189390843137964E-2"/>
          <c:w val="0.86976017931386895"/>
          <c:h val="0.58318085583967216"/>
        </c:manualLayout>
      </c:layout>
      <c:barChart>
        <c:barDir val="col"/>
        <c:grouping val="clustered"/>
        <c:ser>
          <c:idx val="0"/>
          <c:order val="0"/>
          <c:tx>
            <c:strRef>
              <c:f>Sheet1!$B$1</c:f>
              <c:strCache>
                <c:ptCount val="1"/>
                <c:pt idx="0">
                  <c:v>Stage 1 CD4 &gt;500</c:v>
                </c:pt>
              </c:strCache>
            </c:strRef>
          </c:tx>
          <c:cat>
            <c:strRef>
              <c:f>Sheet1!$A$2:$A$5</c:f>
              <c:strCache>
                <c:ptCount val="4"/>
                <c:pt idx="0">
                  <c:v>Black</c:v>
                </c:pt>
                <c:pt idx="1">
                  <c:v>Hispanic/Latino</c:v>
                </c:pt>
                <c:pt idx="2">
                  <c:v>White</c:v>
                </c:pt>
                <c:pt idx="3">
                  <c:v>Other*/Unknown</c:v>
                </c:pt>
              </c:strCache>
            </c:strRef>
          </c:cat>
          <c:val>
            <c:numRef>
              <c:f>Sheet1!$B$2:$B$5</c:f>
              <c:numCache>
                <c:formatCode>General</c:formatCode>
                <c:ptCount val="4"/>
                <c:pt idx="0">
                  <c:v>15</c:v>
                </c:pt>
                <c:pt idx="1">
                  <c:v>13</c:v>
                </c:pt>
                <c:pt idx="2">
                  <c:v>21</c:v>
                </c:pt>
                <c:pt idx="3">
                  <c:v>21</c:v>
                </c:pt>
              </c:numCache>
            </c:numRef>
          </c:val>
        </c:ser>
        <c:ser>
          <c:idx val="1"/>
          <c:order val="1"/>
          <c:tx>
            <c:strRef>
              <c:f>Sheet1!$C$1</c:f>
              <c:strCache>
                <c:ptCount val="1"/>
                <c:pt idx="0">
                  <c:v>Stage 2 CD4 200-499</c:v>
                </c:pt>
              </c:strCache>
            </c:strRef>
          </c:tx>
          <c:cat>
            <c:strRef>
              <c:f>Sheet1!$A$2:$A$5</c:f>
              <c:strCache>
                <c:ptCount val="4"/>
                <c:pt idx="0">
                  <c:v>Black</c:v>
                </c:pt>
                <c:pt idx="1">
                  <c:v>Hispanic/Latino</c:v>
                </c:pt>
                <c:pt idx="2">
                  <c:v>White</c:v>
                </c:pt>
                <c:pt idx="3">
                  <c:v>Other*/Unknown</c:v>
                </c:pt>
              </c:strCache>
            </c:strRef>
          </c:cat>
          <c:val>
            <c:numRef>
              <c:f>Sheet1!$C$2:$C$5</c:f>
              <c:numCache>
                <c:formatCode>General</c:formatCode>
                <c:ptCount val="4"/>
                <c:pt idx="0">
                  <c:v>27</c:v>
                </c:pt>
                <c:pt idx="1">
                  <c:v>30</c:v>
                </c:pt>
                <c:pt idx="2">
                  <c:v>31</c:v>
                </c:pt>
                <c:pt idx="3">
                  <c:v>25</c:v>
                </c:pt>
              </c:numCache>
            </c:numRef>
          </c:val>
        </c:ser>
        <c:ser>
          <c:idx val="2"/>
          <c:order val="2"/>
          <c:tx>
            <c:strRef>
              <c:f>Sheet1!$D$1</c:f>
              <c:strCache>
                <c:ptCount val="1"/>
                <c:pt idx="0">
                  <c:v>Stage 3 CD4 &lt;200</c:v>
                </c:pt>
              </c:strCache>
            </c:strRef>
          </c:tx>
          <c:cat>
            <c:strRef>
              <c:f>Sheet1!$A$2:$A$5</c:f>
              <c:strCache>
                <c:ptCount val="4"/>
                <c:pt idx="0">
                  <c:v>Black</c:v>
                </c:pt>
                <c:pt idx="1">
                  <c:v>Hispanic/Latino</c:v>
                </c:pt>
                <c:pt idx="2">
                  <c:v>White</c:v>
                </c:pt>
                <c:pt idx="3">
                  <c:v>Other*/Unknown</c:v>
                </c:pt>
              </c:strCache>
            </c:strRef>
          </c:cat>
          <c:val>
            <c:numRef>
              <c:f>Sheet1!$D$2:$D$5</c:f>
              <c:numCache>
                <c:formatCode>General</c:formatCode>
                <c:ptCount val="4"/>
                <c:pt idx="0">
                  <c:v>26</c:v>
                </c:pt>
                <c:pt idx="1">
                  <c:v>33</c:v>
                </c:pt>
                <c:pt idx="2">
                  <c:v>25</c:v>
                </c:pt>
                <c:pt idx="3">
                  <c:v>12</c:v>
                </c:pt>
              </c:numCache>
            </c:numRef>
          </c:val>
        </c:ser>
        <c:ser>
          <c:idx val="3"/>
          <c:order val="3"/>
          <c:tx>
            <c:strRef>
              <c:f>Sheet1!$E$1</c:f>
              <c:strCache>
                <c:ptCount val="1"/>
                <c:pt idx="0">
                  <c:v>Stage Unknown</c:v>
                </c:pt>
              </c:strCache>
            </c:strRef>
          </c:tx>
          <c:cat>
            <c:strRef>
              <c:f>Sheet1!$A$2:$A$5</c:f>
              <c:strCache>
                <c:ptCount val="4"/>
                <c:pt idx="0">
                  <c:v>Black</c:v>
                </c:pt>
                <c:pt idx="1">
                  <c:v>Hispanic/Latino</c:v>
                </c:pt>
                <c:pt idx="2">
                  <c:v>White</c:v>
                </c:pt>
                <c:pt idx="3">
                  <c:v>Other*/Unknown</c:v>
                </c:pt>
              </c:strCache>
            </c:strRef>
          </c:cat>
          <c:val>
            <c:numRef>
              <c:f>Sheet1!$E$2:$E$5</c:f>
              <c:numCache>
                <c:formatCode>General</c:formatCode>
                <c:ptCount val="4"/>
                <c:pt idx="0">
                  <c:v>33</c:v>
                </c:pt>
                <c:pt idx="1">
                  <c:v>25</c:v>
                </c:pt>
                <c:pt idx="2">
                  <c:v>24</c:v>
                </c:pt>
                <c:pt idx="3">
                  <c:v>42</c:v>
                </c:pt>
              </c:numCache>
            </c:numRef>
          </c:val>
        </c:ser>
        <c:dLbls>
          <c:showVal val="1"/>
        </c:dLbls>
        <c:gapWidth val="100"/>
        <c:axId val="96539392"/>
        <c:axId val="96524928"/>
      </c:barChart>
      <c:valAx>
        <c:axId val="96524928"/>
        <c:scaling>
          <c:orientation val="minMax"/>
          <c:max val="60"/>
        </c:scaling>
        <c:axPos val="l"/>
        <c:title>
          <c:tx>
            <c:rich>
              <a:bodyPr rot="-5400000" vert="horz"/>
              <a:lstStyle/>
              <a:p>
                <a:pPr>
                  <a:defRPr/>
                </a:pPr>
                <a:r>
                  <a:rPr lang="en-US"/>
                  <a:t>Percent</a:t>
                </a:r>
              </a:p>
            </c:rich>
          </c:tx>
        </c:title>
        <c:numFmt formatCode="General" sourceLinked="1"/>
        <c:tickLblPos val="nextTo"/>
        <c:crossAx val="96539392"/>
        <c:crosses val="autoZero"/>
        <c:crossBetween val="between"/>
      </c:valAx>
      <c:catAx>
        <c:axId val="96539392"/>
        <c:scaling>
          <c:orientation val="minMax"/>
        </c:scaling>
        <c:axPos val="b"/>
        <c:tickLblPos val="nextTo"/>
        <c:crossAx val="96524928"/>
        <c:crosses val="autoZero"/>
        <c:auto val="1"/>
        <c:lblAlgn val="ctr"/>
        <c:lblOffset val="100"/>
      </c:catAx>
    </c:plotArea>
    <c:legend>
      <c:legendPos val="b"/>
    </c:legend>
    <c:plotVisOnly val="1"/>
    <c:dispBlanksAs val="zero"/>
  </c:chart>
  <c:txPr>
    <a:bodyPr/>
    <a:lstStyle/>
    <a:p>
      <a:pPr>
        <a:defRPr sz="1800"/>
      </a:pPr>
      <a:endParaRPr lang="en-US"/>
    </a:p>
  </c:txPr>
  <c:externalData r:id="rId1"/>
  <c:userShapes r:id="rId2"/>
</c:chartSpace>
</file>

<file path=ppt/charts/chart16.xml><?xml version="1.0" encoding="utf-8"?>
<c:chartSpace xmlns:c="http://schemas.openxmlformats.org/drawingml/2006/chart" xmlns:a="http://schemas.openxmlformats.org/drawingml/2006/main" xmlns:r="http://schemas.openxmlformats.org/officeDocument/2006/relationships">
  <c:lang val="en-US"/>
  <c:style val="28"/>
  <c:chart>
    <c:plotArea>
      <c:layout>
        <c:manualLayout>
          <c:layoutTarget val="inner"/>
          <c:xMode val="edge"/>
          <c:yMode val="edge"/>
          <c:x val="0.1405043307086615"/>
          <c:y val="5.0513451443569564E-2"/>
          <c:w val="0.84116233595800527"/>
          <c:h val="0.57357588113985769"/>
        </c:manualLayout>
      </c:layout>
      <c:barChart>
        <c:barDir val="col"/>
        <c:grouping val="clustered"/>
        <c:ser>
          <c:idx val="0"/>
          <c:order val="0"/>
          <c:tx>
            <c:strRef>
              <c:f>Sheet1!$B$1</c:f>
              <c:strCache>
                <c:ptCount val="1"/>
                <c:pt idx="0">
                  <c:v>Stage 1 CD4 &gt;500</c:v>
                </c:pt>
              </c:strCache>
            </c:strRef>
          </c:tx>
          <c:cat>
            <c:strRef>
              <c:f>Sheet1!$A$2:$A$3</c:f>
              <c:strCache>
                <c:ptCount val="2"/>
                <c:pt idx="0">
                  <c:v>Male</c:v>
                </c:pt>
                <c:pt idx="1">
                  <c:v>Female</c:v>
                </c:pt>
              </c:strCache>
            </c:strRef>
          </c:cat>
          <c:val>
            <c:numRef>
              <c:f>Sheet1!$B$2:$B$3</c:f>
              <c:numCache>
                <c:formatCode>General</c:formatCode>
                <c:ptCount val="2"/>
                <c:pt idx="0">
                  <c:v>16</c:v>
                </c:pt>
                <c:pt idx="1">
                  <c:v>13</c:v>
                </c:pt>
              </c:numCache>
            </c:numRef>
          </c:val>
        </c:ser>
        <c:ser>
          <c:idx val="1"/>
          <c:order val="1"/>
          <c:tx>
            <c:strRef>
              <c:f>Sheet1!$C$1</c:f>
              <c:strCache>
                <c:ptCount val="1"/>
                <c:pt idx="0">
                  <c:v>Stage 2 CD4 200-499</c:v>
                </c:pt>
              </c:strCache>
            </c:strRef>
          </c:tx>
          <c:cat>
            <c:strRef>
              <c:f>Sheet1!$A$2:$A$3</c:f>
              <c:strCache>
                <c:ptCount val="2"/>
                <c:pt idx="0">
                  <c:v>Male</c:v>
                </c:pt>
                <c:pt idx="1">
                  <c:v>Female</c:v>
                </c:pt>
              </c:strCache>
            </c:strRef>
          </c:cat>
          <c:val>
            <c:numRef>
              <c:f>Sheet1!$C$2:$C$3</c:f>
              <c:numCache>
                <c:formatCode>General</c:formatCode>
                <c:ptCount val="2"/>
                <c:pt idx="0">
                  <c:v>21</c:v>
                </c:pt>
                <c:pt idx="1">
                  <c:v>26</c:v>
                </c:pt>
              </c:numCache>
            </c:numRef>
          </c:val>
        </c:ser>
        <c:ser>
          <c:idx val="2"/>
          <c:order val="2"/>
          <c:tx>
            <c:strRef>
              <c:f>Sheet1!$D$1</c:f>
              <c:strCache>
                <c:ptCount val="1"/>
                <c:pt idx="0">
                  <c:v>Stage 3 CD4 &lt;200</c:v>
                </c:pt>
              </c:strCache>
            </c:strRef>
          </c:tx>
          <c:cat>
            <c:strRef>
              <c:f>Sheet1!$A$2:$A$3</c:f>
              <c:strCache>
                <c:ptCount val="2"/>
                <c:pt idx="0">
                  <c:v>Male</c:v>
                </c:pt>
                <c:pt idx="1">
                  <c:v>Female</c:v>
                </c:pt>
              </c:strCache>
            </c:strRef>
          </c:cat>
          <c:val>
            <c:numRef>
              <c:f>Sheet1!$D$2:$D$3</c:f>
              <c:numCache>
                <c:formatCode>General</c:formatCode>
                <c:ptCount val="2"/>
                <c:pt idx="0">
                  <c:v>18</c:v>
                </c:pt>
                <c:pt idx="1">
                  <c:v>24</c:v>
                </c:pt>
              </c:numCache>
            </c:numRef>
          </c:val>
        </c:ser>
        <c:ser>
          <c:idx val="3"/>
          <c:order val="3"/>
          <c:tx>
            <c:strRef>
              <c:f>Sheet1!$E$1</c:f>
              <c:strCache>
                <c:ptCount val="1"/>
                <c:pt idx="0">
                  <c:v>Stage Unknown</c:v>
                </c:pt>
              </c:strCache>
            </c:strRef>
          </c:tx>
          <c:cat>
            <c:strRef>
              <c:f>Sheet1!$A$2:$A$3</c:f>
              <c:strCache>
                <c:ptCount val="2"/>
                <c:pt idx="0">
                  <c:v>Male</c:v>
                </c:pt>
                <c:pt idx="1">
                  <c:v>Female</c:v>
                </c:pt>
              </c:strCache>
            </c:strRef>
          </c:cat>
          <c:val>
            <c:numRef>
              <c:f>Sheet1!$E$2:$E$3</c:f>
              <c:numCache>
                <c:formatCode>General</c:formatCode>
                <c:ptCount val="2"/>
                <c:pt idx="0">
                  <c:v>45</c:v>
                </c:pt>
                <c:pt idx="1">
                  <c:v>37</c:v>
                </c:pt>
              </c:numCache>
            </c:numRef>
          </c:val>
        </c:ser>
        <c:dLbls>
          <c:showVal val="1"/>
        </c:dLbls>
        <c:gapWidth val="100"/>
        <c:axId val="96873856"/>
        <c:axId val="96871936"/>
      </c:barChart>
      <c:valAx>
        <c:axId val="96871936"/>
        <c:scaling>
          <c:orientation val="minMax"/>
          <c:max val="60"/>
        </c:scaling>
        <c:axPos val="l"/>
        <c:title>
          <c:tx>
            <c:rich>
              <a:bodyPr rot="-5400000" vert="horz"/>
              <a:lstStyle/>
              <a:p>
                <a:pPr>
                  <a:defRPr/>
                </a:pPr>
                <a:r>
                  <a:rPr lang="en-US"/>
                  <a:t>Percent</a:t>
                </a:r>
              </a:p>
            </c:rich>
          </c:tx>
          <c:layout>
            <c:manualLayout>
              <c:xMode val="edge"/>
              <c:yMode val="edge"/>
              <c:x val="1.6666666666666677E-2"/>
              <c:y val="0.23963770153730796"/>
            </c:manualLayout>
          </c:layout>
        </c:title>
        <c:numFmt formatCode="General" sourceLinked="1"/>
        <c:tickLblPos val="nextTo"/>
        <c:crossAx val="96873856"/>
        <c:crosses val="autoZero"/>
        <c:crossBetween val="between"/>
        <c:majorUnit val="10"/>
        <c:minorUnit val="2"/>
      </c:valAx>
      <c:catAx>
        <c:axId val="96873856"/>
        <c:scaling>
          <c:orientation val="minMax"/>
        </c:scaling>
        <c:axPos val="b"/>
        <c:tickLblPos val="nextTo"/>
        <c:crossAx val="96871936"/>
        <c:crosses val="autoZero"/>
        <c:auto val="1"/>
        <c:lblAlgn val="ctr"/>
        <c:lblOffset val="100"/>
      </c:catAx>
    </c:plotArea>
    <c:legend>
      <c:legendPos val="b"/>
    </c:legend>
    <c:plotVisOnly val="1"/>
    <c:dispBlanksAs val="zero"/>
  </c:chart>
  <c:txPr>
    <a:bodyPr/>
    <a:lstStyle/>
    <a:p>
      <a:pPr>
        <a:defRPr sz="1800"/>
      </a:pPr>
      <a:endParaRPr lang="en-US"/>
    </a:p>
  </c:txPr>
  <c:externalData r:id="rId1"/>
</c:chartSpace>
</file>

<file path=ppt/charts/chart17.xml><?xml version="1.0" encoding="utf-8"?>
<c:chartSpace xmlns:c="http://schemas.openxmlformats.org/drawingml/2006/chart" xmlns:a="http://schemas.openxmlformats.org/drawingml/2006/main" xmlns:r="http://schemas.openxmlformats.org/officeDocument/2006/relationships">
  <c:date1904 val="1"/>
  <c:lang val="en-US"/>
  <c:style val="28"/>
  <c:chart>
    <c:plotArea>
      <c:layout>
        <c:manualLayout>
          <c:layoutTarget val="inner"/>
          <c:xMode val="edge"/>
          <c:yMode val="edge"/>
          <c:x val="0.14293561519095829"/>
          <c:y val="4.0038641003207934E-2"/>
          <c:w val="0.83713683111039694"/>
          <c:h val="0.59481943229318635"/>
        </c:manualLayout>
      </c:layout>
      <c:barChart>
        <c:barDir val="col"/>
        <c:grouping val="clustered"/>
        <c:ser>
          <c:idx val="0"/>
          <c:order val="0"/>
          <c:tx>
            <c:strRef>
              <c:f>Sheet1!$B$1</c:f>
              <c:strCache>
                <c:ptCount val="1"/>
                <c:pt idx="0">
                  <c:v>Stage 1 CD4 &gt;500</c:v>
                </c:pt>
              </c:strCache>
            </c:strRef>
          </c:tx>
          <c:cat>
            <c:strRef>
              <c:f>Sheet1!$A$2:$A$3</c:f>
              <c:strCache>
                <c:ptCount val="2"/>
                <c:pt idx="0">
                  <c:v>Male</c:v>
                </c:pt>
                <c:pt idx="1">
                  <c:v>Female</c:v>
                </c:pt>
              </c:strCache>
            </c:strRef>
          </c:cat>
          <c:val>
            <c:numRef>
              <c:f>Sheet1!$B$2:$B$3</c:f>
              <c:numCache>
                <c:formatCode>General</c:formatCode>
                <c:ptCount val="2"/>
                <c:pt idx="0">
                  <c:v>18</c:v>
                </c:pt>
                <c:pt idx="1">
                  <c:v>15</c:v>
                </c:pt>
              </c:numCache>
            </c:numRef>
          </c:val>
        </c:ser>
        <c:ser>
          <c:idx val="1"/>
          <c:order val="1"/>
          <c:tx>
            <c:strRef>
              <c:f>Sheet1!$C$1</c:f>
              <c:strCache>
                <c:ptCount val="1"/>
                <c:pt idx="0">
                  <c:v>Stage 2 CD4 200-499</c:v>
                </c:pt>
              </c:strCache>
            </c:strRef>
          </c:tx>
          <c:cat>
            <c:strRef>
              <c:f>Sheet1!$A$2:$A$3</c:f>
              <c:strCache>
                <c:ptCount val="2"/>
                <c:pt idx="0">
                  <c:v>Male</c:v>
                </c:pt>
                <c:pt idx="1">
                  <c:v>Female</c:v>
                </c:pt>
              </c:strCache>
            </c:strRef>
          </c:cat>
          <c:val>
            <c:numRef>
              <c:f>Sheet1!$C$2:$C$3</c:f>
              <c:numCache>
                <c:formatCode>General</c:formatCode>
                <c:ptCount val="2"/>
                <c:pt idx="0">
                  <c:v>25</c:v>
                </c:pt>
                <c:pt idx="1">
                  <c:v>31</c:v>
                </c:pt>
              </c:numCache>
            </c:numRef>
          </c:val>
        </c:ser>
        <c:ser>
          <c:idx val="2"/>
          <c:order val="2"/>
          <c:tx>
            <c:strRef>
              <c:f>Sheet1!$D$1</c:f>
              <c:strCache>
                <c:ptCount val="1"/>
                <c:pt idx="0">
                  <c:v>Stage 3 CD4 &lt;200</c:v>
                </c:pt>
              </c:strCache>
            </c:strRef>
          </c:tx>
          <c:cat>
            <c:strRef>
              <c:f>Sheet1!$A$2:$A$3</c:f>
              <c:strCache>
                <c:ptCount val="2"/>
                <c:pt idx="0">
                  <c:v>Male</c:v>
                </c:pt>
                <c:pt idx="1">
                  <c:v>Female</c:v>
                </c:pt>
              </c:strCache>
            </c:strRef>
          </c:cat>
          <c:val>
            <c:numRef>
              <c:f>Sheet1!$D$2:$D$3</c:f>
              <c:numCache>
                <c:formatCode>General</c:formatCode>
                <c:ptCount val="2"/>
                <c:pt idx="0">
                  <c:v>21</c:v>
                </c:pt>
                <c:pt idx="1">
                  <c:v>26</c:v>
                </c:pt>
              </c:numCache>
            </c:numRef>
          </c:val>
        </c:ser>
        <c:ser>
          <c:idx val="3"/>
          <c:order val="3"/>
          <c:tx>
            <c:strRef>
              <c:f>Sheet1!$E$1</c:f>
              <c:strCache>
                <c:ptCount val="1"/>
                <c:pt idx="0">
                  <c:v>Stage Unknown</c:v>
                </c:pt>
              </c:strCache>
            </c:strRef>
          </c:tx>
          <c:cat>
            <c:strRef>
              <c:f>Sheet1!$A$2:$A$3</c:f>
              <c:strCache>
                <c:ptCount val="2"/>
                <c:pt idx="0">
                  <c:v>Male</c:v>
                </c:pt>
                <c:pt idx="1">
                  <c:v>Female</c:v>
                </c:pt>
              </c:strCache>
            </c:strRef>
          </c:cat>
          <c:val>
            <c:numRef>
              <c:f>Sheet1!$E$2:$E$3</c:f>
              <c:numCache>
                <c:formatCode>General</c:formatCode>
                <c:ptCount val="2"/>
                <c:pt idx="0">
                  <c:v>36</c:v>
                </c:pt>
                <c:pt idx="1">
                  <c:v>28</c:v>
                </c:pt>
              </c:numCache>
            </c:numRef>
          </c:val>
        </c:ser>
        <c:dLbls>
          <c:showVal val="1"/>
        </c:dLbls>
        <c:gapWidth val="100"/>
        <c:axId val="96109696"/>
        <c:axId val="96095232"/>
      </c:barChart>
      <c:valAx>
        <c:axId val="96095232"/>
        <c:scaling>
          <c:orientation val="minMax"/>
          <c:max val="60"/>
        </c:scaling>
        <c:axPos val="l"/>
        <c:title>
          <c:tx>
            <c:rich>
              <a:bodyPr rot="-5400000" vert="horz"/>
              <a:lstStyle/>
              <a:p>
                <a:pPr>
                  <a:defRPr/>
                </a:pPr>
                <a:r>
                  <a:rPr lang="en-US"/>
                  <a:t>Percent</a:t>
                </a:r>
              </a:p>
            </c:rich>
          </c:tx>
          <c:layout>
            <c:manualLayout>
              <c:xMode val="edge"/>
              <c:yMode val="edge"/>
              <c:x val="1.6570651882800363E-2"/>
              <c:y val="0.26703169048313374"/>
            </c:manualLayout>
          </c:layout>
        </c:title>
        <c:numFmt formatCode="General" sourceLinked="1"/>
        <c:tickLblPos val="nextTo"/>
        <c:crossAx val="96109696"/>
        <c:crosses val="autoZero"/>
        <c:crossBetween val="between"/>
      </c:valAx>
      <c:catAx>
        <c:axId val="96109696"/>
        <c:scaling>
          <c:orientation val="minMax"/>
        </c:scaling>
        <c:axPos val="b"/>
        <c:tickLblPos val="nextTo"/>
        <c:crossAx val="96095232"/>
        <c:crosses val="autoZero"/>
        <c:auto val="1"/>
        <c:lblAlgn val="ctr"/>
        <c:lblOffset val="100"/>
      </c:catAx>
    </c:plotArea>
    <c:legend>
      <c:legendPos val="b"/>
    </c:legend>
    <c:plotVisOnly val="1"/>
    <c:dispBlanksAs val="zero"/>
  </c:chart>
  <c:txPr>
    <a:bodyPr/>
    <a:lstStyle/>
    <a:p>
      <a:pPr>
        <a:defRPr sz="1800"/>
      </a:pPr>
      <a:endParaRPr lang="en-US"/>
    </a:p>
  </c:txPr>
  <c:externalData r:id="rId1"/>
  <c:userShapes r:id="rId2"/>
</c:chartSpace>
</file>

<file path=ppt/charts/chart18.xml><?xml version="1.0" encoding="utf-8"?>
<c:chartSpace xmlns:c="http://schemas.openxmlformats.org/drawingml/2006/chart" xmlns:a="http://schemas.openxmlformats.org/drawingml/2006/main" xmlns:r="http://schemas.openxmlformats.org/officeDocument/2006/relationships">
  <c:date1904 val="1"/>
  <c:lang val="en-US"/>
  <c:style val="28"/>
  <c:chart>
    <c:plotArea>
      <c:layout>
        <c:manualLayout>
          <c:layoutTarget val="inner"/>
          <c:xMode val="edge"/>
          <c:yMode val="edge"/>
          <c:x val="0.11708927985564306"/>
          <c:y val="9.8635732690383074E-2"/>
          <c:w val="0.77589218339895061"/>
          <c:h val="0.62878898693159202"/>
        </c:manualLayout>
      </c:layout>
      <c:barChart>
        <c:barDir val="col"/>
        <c:grouping val="clustered"/>
        <c:ser>
          <c:idx val="0"/>
          <c:order val="0"/>
          <c:tx>
            <c:strRef>
              <c:f>Sheet1!$B$1</c:f>
              <c:strCache>
                <c:ptCount val="1"/>
                <c:pt idx="0">
                  <c:v>CD4 &gt;500</c:v>
                </c:pt>
              </c:strCache>
            </c:strRef>
          </c:tx>
          <c:dLbls>
            <c:txPr>
              <a:bodyPr rot="0"/>
              <a:lstStyle/>
              <a:p>
                <a:pPr>
                  <a:defRPr/>
                </a:pPr>
                <a:endParaRPr lang="en-US"/>
              </a:p>
            </c:txPr>
            <c:dLblPos val="outEnd"/>
            <c:showVal val="1"/>
          </c:dLbls>
          <c:cat>
            <c:strRef>
              <c:f>Sheet1!$A$2:$A$6</c:f>
              <c:strCache>
                <c:ptCount val="5"/>
                <c:pt idx="0">
                  <c:v>MSM</c:v>
                </c:pt>
                <c:pt idx="1">
                  <c:v>    IDU</c:v>
                </c:pt>
                <c:pt idx="2">
                  <c:v>MSM/IDU</c:v>
                </c:pt>
                <c:pt idx="3">
                  <c:v>    HET</c:v>
                </c:pt>
                <c:pt idx="4">
                  <c:v>Other </c:v>
                </c:pt>
              </c:strCache>
            </c:strRef>
          </c:cat>
          <c:val>
            <c:numRef>
              <c:f>Sheet1!$B$2:$B$6</c:f>
              <c:numCache>
                <c:formatCode>General</c:formatCode>
                <c:ptCount val="5"/>
                <c:pt idx="0">
                  <c:v>13</c:v>
                </c:pt>
                <c:pt idx="1">
                  <c:v>12</c:v>
                </c:pt>
                <c:pt idx="2">
                  <c:v>16</c:v>
                </c:pt>
                <c:pt idx="3">
                  <c:v>12</c:v>
                </c:pt>
                <c:pt idx="4">
                  <c:v>22</c:v>
                </c:pt>
              </c:numCache>
            </c:numRef>
          </c:val>
        </c:ser>
        <c:ser>
          <c:idx val="1"/>
          <c:order val="1"/>
          <c:tx>
            <c:strRef>
              <c:f>Sheet1!$C$1</c:f>
              <c:strCache>
                <c:ptCount val="1"/>
                <c:pt idx="0">
                  <c:v>CD4 200-499</c:v>
                </c:pt>
              </c:strCache>
            </c:strRef>
          </c:tx>
          <c:cat>
            <c:strRef>
              <c:f>Sheet1!$A$2:$A$6</c:f>
              <c:strCache>
                <c:ptCount val="5"/>
                <c:pt idx="0">
                  <c:v>MSM</c:v>
                </c:pt>
                <c:pt idx="1">
                  <c:v>    IDU</c:v>
                </c:pt>
                <c:pt idx="2">
                  <c:v>MSM/IDU</c:v>
                </c:pt>
                <c:pt idx="3">
                  <c:v>    HET</c:v>
                </c:pt>
                <c:pt idx="4">
                  <c:v>Other </c:v>
                </c:pt>
              </c:strCache>
            </c:strRef>
          </c:cat>
          <c:val>
            <c:numRef>
              <c:f>Sheet1!$C$2:$C$6</c:f>
              <c:numCache>
                <c:formatCode>General</c:formatCode>
                <c:ptCount val="5"/>
                <c:pt idx="0">
                  <c:v>21</c:v>
                </c:pt>
                <c:pt idx="1">
                  <c:v>14</c:v>
                </c:pt>
                <c:pt idx="2">
                  <c:v>20</c:v>
                </c:pt>
                <c:pt idx="3">
                  <c:v>17</c:v>
                </c:pt>
                <c:pt idx="4">
                  <c:v>23</c:v>
                </c:pt>
              </c:numCache>
            </c:numRef>
          </c:val>
        </c:ser>
        <c:ser>
          <c:idx val="2"/>
          <c:order val="2"/>
          <c:tx>
            <c:strRef>
              <c:f>Sheet1!$D$1</c:f>
              <c:strCache>
                <c:ptCount val="1"/>
                <c:pt idx="0">
                  <c:v>CD4 &lt;200</c:v>
                </c:pt>
              </c:strCache>
            </c:strRef>
          </c:tx>
          <c:cat>
            <c:strRef>
              <c:f>Sheet1!$A$2:$A$6</c:f>
              <c:strCache>
                <c:ptCount val="5"/>
                <c:pt idx="0">
                  <c:v>MSM</c:v>
                </c:pt>
                <c:pt idx="1">
                  <c:v>    IDU</c:v>
                </c:pt>
                <c:pt idx="2">
                  <c:v>MSM/IDU</c:v>
                </c:pt>
                <c:pt idx="3">
                  <c:v>    HET</c:v>
                </c:pt>
                <c:pt idx="4">
                  <c:v>Other </c:v>
                </c:pt>
              </c:strCache>
            </c:strRef>
          </c:cat>
          <c:val>
            <c:numRef>
              <c:f>Sheet1!$D$2:$D$6</c:f>
              <c:numCache>
                <c:formatCode>General</c:formatCode>
                <c:ptCount val="5"/>
                <c:pt idx="0">
                  <c:v>19</c:v>
                </c:pt>
                <c:pt idx="1">
                  <c:v>45</c:v>
                </c:pt>
                <c:pt idx="2">
                  <c:v>20</c:v>
                </c:pt>
                <c:pt idx="3">
                  <c:v>41</c:v>
                </c:pt>
                <c:pt idx="4">
                  <c:v>9</c:v>
                </c:pt>
              </c:numCache>
            </c:numRef>
          </c:val>
        </c:ser>
        <c:ser>
          <c:idx val="3"/>
          <c:order val="3"/>
          <c:tx>
            <c:strRef>
              <c:f>Sheet1!$E$1</c:f>
              <c:strCache>
                <c:ptCount val="1"/>
                <c:pt idx="0">
                  <c:v>Stage Unknown</c:v>
                </c:pt>
              </c:strCache>
            </c:strRef>
          </c:tx>
          <c:cat>
            <c:strRef>
              <c:f>Sheet1!$A$2:$A$6</c:f>
              <c:strCache>
                <c:ptCount val="5"/>
                <c:pt idx="0">
                  <c:v>MSM</c:v>
                </c:pt>
                <c:pt idx="1">
                  <c:v>    IDU</c:v>
                </c:pt>
                <c:pt idx="2">
                  <c:v>MSM/IDU</c:v>
                </c:pt>
                <c:pt idx="3">
                  <c:v>    HET</c:v>
                </c:pt>
                <c:pt idx="4">
                  <c:v>Other </c:v>
                </c:pt>
              </c:strCache>
            </c:strRef>
          </c:cat>
          <c:val>
            <c:numRef>
              <c:f>Sheet1!$E$2:$E$6</c:f>
              <c:numCache>
                <c:formatCode>General</c:formatCode>
                <c:ptCount val="5"/>
                <c:pt idx="0">
                  <c:v>46</c:v>
                </c:pt>
                <c:pt idx="1">
                  <c:v>29</c:v>
                </c:pt>
                <c:pt idx="2">
                  <c:v>44</c:v>
                </c:pt>
                <c:pt idx="3">
                  <c:v>31</c:v>
                </c:pt>
                <c:pt idx="4">
                  <c:v>47</c:v>
                </c:pt>
              </c:numCache>
            </c:numRef>
          </c:val>
        </c:ser>
        <c:dLbls>
          <c:showVal val="1"/>
        </c:dLbls>
        <c:gapWidth val="100"/>
        <c:axId val="97357824"/>
        <c:axId val="97351552"/>
      </c:barChart>
      <c:valAx>
        <c:axId val="97351552"/>
        <c:scaling>
          <c:orientation val="minMax"/>
        </c:scaling>
        <c:axPos val="l"/>
        <c:title>
          <c:tx>
            <c:rich>
              <a:bodyPr rot="-5400000" vert="horz"/>
              <a:lstStyle/>
              <a:p>
                <a:pPr>
                  <a:defRPr/>
                </a:pPr>
                <a:r>
                  <a:rPr lang="en-US"/>
                  <a:t>Percent</a:t>
                </a:r>
              </a:p>
            </c:rich>
          </c:tx>
          <c:layout>
            <c:manualLayout>
              <c:xMode val="edge"/>
              <c:yMode val="edge"/>
              <c:x val="2.8153604822834643E-2"/>
              <c:y val="0.28345545291182589"/>
            </c:manualLayout>
          </c:layout>
        </c:title>
        <c:numFmt formatCode="General" sourceLinked="1"/>
        <c:tickLblPos val="nextTo"/>
        <c:crossAx val="97357824"/>
        <c:crosses val="autoZero"/>
        <c:crossBetween val="between"/>
      </c:valAx>
      <c:catAx>
        <c:axId val="97357824"/>
        <c:scaling>
          <c:orientation val="minMax"/>
        </c:scaling>
        <c:axPos val="b"/>
        <c:majorTickMark val="none"/>
        <c:tickLblPos val="nextTo"/>
        <c:txPr>
          <a:bodyPr rot="60000"/>
          <a:lstStyle/>
          <a:p>
            <a:pPr>
              <a:defRPr/>
            </a:pPr>
            <a:endParaRPr lang="en-US"/>
          </a:p>
        </c:txPr>
        <c:crossAx val="97351552"/>
        <c:crosses val="autoZero"/>
        <c:auto val="1"/>
        <c:lblAlgn val="l"/>
        <c:lblOffset val="100"/>
      </c:catAx>
    </c:plotArea>
    <c:legend>
      <c:legendPos val="b"/>
    </c:legend>
    <c:plotVisOnly val="1"/>
    <c:dispBlanksAs val="zero"/>
  </c:chart>
  <c:txPr>
    <a:bodyPr/>
    <a:lstStyle/>
    <a:p>
      <a:pPr>
        <a:defRPr sz="1800"/>
      </a:pPr>
      <a:endParaRPr lang="en-US"/>
    </a:p>
  </c:txPr>
  <c:externalData r:id="rId1"/>
  <c:userShapes r:id="rId2"/>
</c:chartSpace>
</file>

<file path=ppt/charts/chart19.xml><?xml version="1.0" encoding="utf-8"?>
<c:chartSpace xmlns:c="http://schemas.openxmlformats.org/drawingml/2006/chart" xmlns:a="http://schemas.openxmlformats.org/drawingml/2006/main" xmlns:r="http://schemas.openxmlformats.org/officeDocument/2006/relationships">
  <c:date1904 val="1"/>
  <c:lang val="en-US"/>
  <c:style val="28"/>
  <c:chart>
    <c:plotArea>
      <c:layout>
        <c:manualLayout>
          <c:layoutTarget val="inner"/>
          <c:xMode val="edge"/>
          <c:yMode val="edge"/>
          <c:x val="0.1235996965223097"/>
          <c:y val="3.9563900666262891E-2"/>
          <c:w val="0.76938176673228353"/>
          <c:h val="0.67109655764183374"/>
        </c:manualLayout>
      </c:layout>
      <c:barChart>
        <c:barDir val="col"/>
        <c:grouping val="clustered"/>
        <c:ser>
          <c:idx val="0"/>
          <c:order val="0"/>
          <c:tx>
            <c:strRef>
              <c:f>Sheet1!$B$1</c:f>
              <c:strCache>
                <c:ptCount val="1"/>
                <c:pt idx="0">
                  <c:v>CD4 &gt;500</c:v>
                </c:pt>
              </c:strCache>
            </c:strRef>
          </c:tx>
          <c:dLbls>
            <c:txPr>
              <a:bodyPr rot="0"/>
              <a:lstStyle/>
              <a:p>
                <a:pPr>
                  <a:defRPr/>
                </a:pPr>
                <a:endParaRPr lang="en-US"/>
              </a:p>
            </c:txPr>
            <c:dLblPos val="outEnd"/>
            <c:showVal val="1"/>
          </c:dLbls>
          <c:cat>
            <c:strRef>
              <c:f>Sheet1!$A$2:$A$6</c:f>
              <c:strCache>
                <c:ptCount val="5"/>
                <c:pt idx="0">
                  <c:v>MSM</c:v>
                </c:pt>
                <c:pt idx="1">
                  <c:v>    IDU</c:v>
                </c:pt>
                <c:pt idx="2">
                  <c:v>MSM/IDU</c:v>
                </c:pt>
                <c:pt idx="3">
                  <c:v>    HET</c:v>
                </c:pt>
                <c:pt idx="4">
                  <c:v>Other </c:v>
                </c:pt>
              </c:strCache>
            </c:strRef>
          </c:cat>
          <c:val>
            <c:numRef>
              <c:f>Sheet1!$B$2:$B$6</c:f>
              <c:numCache>
                <c:formatCode>General</c:formatCode>
                <c:ptCount val="5"/>
                <c:pt idx="0">
                  <c:v>16</c:v>
                </c:pt>
                <c:pt idx="1">
                  <c:v>12</c:v>
                </c:pt>
                <c:pt idx="2">
                  <c:v>20</c:v>
                </c:pt>
                <c:pt idx="3">
                  <c:v>14</c:v>
                </c:pt>
                <c:pt idx="4">
                  <c:v>23</c:v>
                </c:pt>
              </c:numCache>
            </c:numRef>
          </c:val>
        </c:ser>
        <c:ser>
          <c:idx val="1"/>
          <c:order val="1"/>
          <c:tx>
            <c:strRef>
              <c:f>Sheet1!$C$1</c:f>
              <c:strCache>
                <c:ptCount val="1"/>
                <c:pt idx="0">
                  <c:v>CD4 200-499</c:v>
                </c:pt>
              </c:strCache>
            </c:strRef>
          </c:tx>
          <c:cat>
            <c:strRef>
              <c:f>Sheet1!$A$2:$A$6</c:f>
              <c:strCache>
                <c:ptCount val="5"/>
                <c:pt idx="0">
                  <c:v>MSM</c:v>
                </c:pt>
                <c:pt idx="1">
                  <c:v>    IDU</c:v>
                </c:pt>
                <c:pt idx="2">
                  <c:v>MSM/IDU</c:v>
                </c:pt>
                <c:pt idx="3">
                  <c:v>    HET</c:v>
                </c:pt>
                <c:pt idx="4">
                  <c:v>Other </c:v>
                </c:pt>
              </c:strCache>
            </c:strRef>
          </c:cat>
          <c:val>
            <c:numRef>
              <c:f>Sheet1!$C$2:$C$6</c:f>
              <c:numCache>
                <c:formatCode>General</c:formatCode>
                <c:ptCount val="5"/>
                <c:pt idx="0">
                  <c:v>27</c:v>
                </c:pt>
                <c:pt idx="1">
                  <c:v>19</c:v>
                </c:pt>
                <c:pt idx="2">
                  <c:v>20</c:v>
                </c:pt>
                <c:pt idx="3">
                  <c:v>19</c:v>
                </c:pt>
                <c:pt idx="4">
                  <c:v>25</c:v>
                </c:pt>
              </c:numCache>
            </c:numRef>
          </c:val>
        </c:ser>
        <c:ser>
          <c:idx val="2"/>
          <c:order val="2"/>
          <c:tx>
            <c:strRef>
              <c:f>Sheet1!$D$1</c:f>
              <c:strCache>
                <c:ptCount val="1"/>
                <c:pt idx="0">
                  <c:v>CD4 &lt;200</c:v>
                </c:pt>
              </c:strCache>
            </c:strRef>
          </c:tx>
          <c:cat>
            <c:strRef>
              <c:f>Sheet1!$A$2:$A$6</c:f>
              <c:strCache>
                <c:ptCount val="5"/>
                <c:pt idx="0">
                  <c:v>MSM</c:v>
                </c:pt>
                <c:pt idx="1">
                  <c:v>    IDU</c:v>
                </c:pt>
                <c:pt idx="2">
                  <c:v>MSM/IDU</c:v>
                </c:pt>
                <c:pt idx="3">
                  <c:v>    HET</c:v>
                </c:pt>
                <c:pt idx="4">
                  <c:v>Other </c:v>
                </c:pt>
              </c:strCache>
            </c:strRef>
          </c:cat>
          <c:val>
            <c:numRef>
              <c:f>Sheet1!$D$2:$D$6</c:f>
              <c:numCache>
                <c:formatCode>General</c:formatCode>
                <c:ptCount val="5"/>
                <c:pt idx="0">
                  <c:v>23</c:v>
                </c:pt>
                <c:pt idx="1">
                  <c:v>48</c:v>
                </c:pt>
                <c:pt idx="2">
                  <c:v>24</c:v>
                </c:pt>
                <c:pt idx="3">
                  <c:v>43</c:v>
                </c:pt>
                <c:pt idx="4">
                  <c:v>9</c:v>
                </c:pt>
              </c:numCache>
            </c:numRef>
          </c:val>
        </c:ser>
        <c:ser>
          <c:idx val="3"/>
          <c:order val="3"/>
          <c:tx>
            <c:strRef>
              <c:f>Sheet1!$E$1</c:f>
              <c:strCache>
                <c:ptCount val="1"/>
                <c:pt idx="0">
                  <c:v>Stage Unknown</c:v>
                </c:pt>
              </c:strCache>
            </c:strRef>
          </c:tx>
          <c:cat>
            <c:strRef>
              <c:f>Sheet1!$A$2:$A$6</c:f>
              <c:strCache>
                <c:ptCount val="5"/>
                <c:pt idx="0">
                  <c:v>MSM</c:v>
                </c:pt>
                <c:pt idx="1">
                  <c:v>    IDU</c:v>
                </c:pt>
                <c:pt idx="2">
                  <c:v>MSM/IDU</c:v>
                </c:pt>
                <c:pt idx="3">
                  <c:v>    HET</c:v>
                </c:pt>
                <c:pt idx="4">
                  <c:v>Other </c:v>
                </c:pt>
              </c:strCache>
            </c:strRef>
          </c:cat>
          <c:val>
            <c:numRef>
              <c:f>Sheet1!$E$2:$E$6</c:f>
              <c:numCache>
                <c:formatCode>General</c:formatCode>
                <c:ptCount val="5"/>
                <c:pt idx="0">
                  <c:v>34</c:v>
                </c:pt>
                <c:pt idx="1">
                  <c:v>21</c:v>
                </c:pt>
                <c:pt idx="2">
                  <c:v>36</c:v>
                </c:pt>
                <c:pt idx="3">
                  <c:v>24</c:v>
                </c:pt>
                <c:pt idx="4">
                  <c:v>43</c:v>
                </c:pt>
              </c:numCache>
            </c:numRef>
          </c:val>
        </c:ser>
        <c:dLbls>
          <c:showVal val="1"/>
        </c:dLbls>
        <c:gapWidth val="100"/>
        <c:axId val="97539584"/>
        <c:axId val="97598848"/>
      </c:barChart>
      <c:valAx>
        <c:axId val="97598848"/>
        <c:scaling>
          <c:orientation val="minMax"/>
          <c:max val="60"/>
        </c:scaling>
        <c:axPos val="l"/>
        <c:title>
          <c:tx>
            <c:rich>
              <a:bodyPr rot="-5400000" vert="horz"/>
              <a:lstStyle/>
              <a:p>
                <a:pPr>
                  <a:defRPr/>
                </a:pPr>
                <a:r>
                  <a:rPr lang="en-US"/>
                  <a:t>Percent</a:t>
                </a:r>
              </a:p>
            </c:rich>
          </c:tx>
          <c:layout>
            <c:manualLayout>
              <c:xMode val="edge"/>
              <c:yMode val="edge"/>
              <c:x val="2.8153604822834643E-2"/>
              <c:y val="0.26032051282051288"/>
            </c:manualLayout>
          </c:layout>
        </c:title>
        <c:numFmt formatCode="General" sourceLinked="1"/>
        <c:tickLblPos val="nextTo"/>
        <c:crossAx val="97539584"/>
        <c:crosses val="autoZero"/>
        <c:crossBetween val="between"/>
      </c:valAx>
      <c:catAx>
        <c:axId val="97539584"/>
        <c:scaling>
          <c:orientation val="minMax"/>
        </c:scaling>
        <c:axPos val="b"/>
        <c:majorTickMark val="none"/>
        <c:tickLblPos val="nextTo"/>
        <c:txPr>
          <a:bodyPr rot="60000"/>
          <a:lstStyle/>
          <a:p>
            <a:pPr>
              <a:defRPr/>
            </a:pPr>
            <a:endParaRPr lang="en-US"/>
          </a:p>
        </c:txPr>
        <c:crossAx val="97598848"/>
        <c:crosses val="autoZero"/>
        <c:auto val="1"/>
        <c:lblAlgn val="l"/>
        <c:lblOffset val="100"/>
      </c:catAx>
    </c:plotArea>
    <c:legend>
      <c:legendPos val="b"/>
      <c:layout>
        <c:manualLayout>
          <c:xMode val="edge"/>
          <c:yMode val="edge"/>
          <c:x val="0.13029978674540696"/>
          <c:y val="0.90158489804159103"/>
          <c:w val="0.74200459317585332"/>
          <c:h val="9.5209973753280885E-2"/>
        </c:manualLayout>
      </c:layout>
    </c:legend>
    <c:plotVisOnly val="1"/>
    <c:dispBlanksAs val="zero"/>
  </c:chart>
  <c:txPr>
    <a:bodyPr/>
    <a:lstStyle/>
    <a:p>
      <a:pPr>
        <a:defRPr sz="1800"/>
      </a:pPr>
      <a:endParaRPr lang="en-US"/>
    </a:p>
  </c:txPr>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lang val="en-US"/>
  <c:style val="11"/>
  <c:chart>
    <c:plotArea>
      <c:layout>
        <c:manualLayout>
          <c:layoutTarget val="inner"/>
          <c:xMode val="edge"/>
          <c:yMode val="edge"/>
          <c:x val="0.11624357389210646"/>
          <c:y val="9.2984964561432973E-2"/>
          <c:w val="0.62571690418862935"/>
          <c:h val="0.71711143535800681"/>
        </c:manualLayout>
      </c:layout>
      <c:barChart>
        <c:barDir val="col"/>
        <c:grouping val="clustered"/>
        <c:ser>
          <c:idx val="0"/>
          <c:order val="0"/>
          <c:tx>
            <c:strRef>
              <c:f>Sheet1!$B$1</c:f>
              <c:strCache>
                <c:ptCount val="1"/>
                <c:pt idx="0">
                  <c:v>Diagnosed</c:v>
                </c:pt>
              </c:strCache>
            </c:strRef>
          </c:tx>
          <c:dLbls>
            <c:dLbl>
              <c:idx val="1"/>
              <c:layout>
                <c:manualLayout>
                  <c:x val="-7.1839080459769594E-3"/>
                  <c:y val="0"/>
                </c:manualLayout>
              </c:layout>
              <c:showVal val="1"/>
            </c:dLbl>
            <c:showVal val="1"/>
          </c:dLbls>
          <c:cat>
            <c:strRef>
              <c:f>Sheet1!$A$2</c:f>
              <c:strCache>
                <c:ptCount val="1"/>
                <c:pt idx="0">
                  <c:v>Diagnosed only</c:v>
                </c:pt>
              </c:strCache>
            </c:strRef>
          </c:cat>
          <c:val>
            <c:numRef>
              <c:f>Sheet1!$B$2</c:f>
              <c:numCache>
                <c:formatCode>General</c:formatCode>
                <c:ptCount val="1"/>
                <c:pt idx="0">
                  <c:v>100</c:v>
                </c:pt>
              </c:numCache>
            </c:numRef>
          </c:val>
        </c:ser>
        <c:ser>
          <c:idx val="1"/>
          <c:order val="1"/>
          <c:tx>
            <c:strRef>
              <c:f>Sheet1!$C$1</c:f>
              <c:strCache>
                <c:ptCount val="1"/>
                <c:pt idx="0">
                  <c:v>Linked to care</c:v>
                </c:pt>
              </c:strCache>
            </c:strRef>
          </c:tx>
          <c:cat>
            <c:strRef>
              <c:f>Sheet1!$A$2</c:f>
              <c:strCache>
                <c:ptCount val="1"/>
                <c:pt idx="0">
                  <c:v>Diagnosed only</c:v>
                </c:pt>
              </c:strCache>
            </c:strRef>
          </c:cat>
          <c:val>
            <c:numRef>
              <c:f>Sheet1!$C$2</c:f>
              <c:numCache>
                <c:formatCode>General</c:formatCode>
                <c:ptCount val="1"/>
                <c:pt idx="0">
                  <c:v>60</c:v>
                </c:pt>
              </c:numCache>
            </c:numRef>
          </c:val>
        </c:ser>
        <c:ser>
          <c:idx val="2"/>
          <c:order val="2"/>
          <c:tx>
            <c:strRef>
              <c:f>Sheet1!$D$1</c:f>
              <c:strCache>
                <c:ptCount val="1"/>
                <c:pt idx="0">
                  <c:v>Engaged in care</c:v>
                </c:pt>
              </c:strCache>
            </c:strRef>
          </c:tx>
          <c:cat>
            <c:strRef>
              <c:f>Sheet1!$A$2</c:f>
              <c:strCache>
                <c:ptCount val="1"/>
                <c:pt idx="0">
                  <c:v>Diagnosed only</c:v>
                </c:pt>
              </c:strCache>
            </c:strRef>
          </c:cat>
          <c:val>
            <c:numRef>
              <c:f>Sheet1!$D$2</c:f>
              <c:numCache>
                <c:formatCode>General</c:formatCode>
                <c:ptCount val="1"/>
                <c:pt idx="0">
                  <c:v>66</c:v>
                </c:pt>
              </c:numCache>
            </c:numRef>
          </c:val>
        </c:ser>
        <c:ser>
          <c:idx val="3"/>
          <c:order val="3"/>
          <c:tx>
            <c:strRef>
              <c:f>Sheet1!$E$1</c:f>
              <c:strCache>
                <c:ptCount val="1"/>
                <c:pt idx="0">
                  <c:v>Retained in care</c:v>
                </c:pt>
              </c:strCache>
            </c:strRef>
          </c:tx>
          <c:cat>
            <c:strRef>
              <c:f>Sheet1!$A$2</c:f>
              <c:strCache>
                <c:ptCount val="1"/>
                <c:pt idx="0">
                  <c:v>Diagnosed only</c:v>
                </c:pt>
              </c:strCache>
            </c:strRef>
          </c:cat>
          <c:val>
            <c:numRef>
              <c:f>Sheet1!$E$2</c:f>
              <c:numCache>
                <c:formatCode>General</c:formatCode>
                <c:ptCount val="1"/>
                <c:pt idx="0">
                  <c:v>47</c:v>
                </c:pt>
              </c:numCache>
            </c:numRef>
          </c:val>
        </c:ser>
        <c:ser>
          <c:idx val="5"/>
          <c:order val="4"/>
          <c:tx>
            <c:strRef>
              <c:f>Sheet1!$G$1</c:f>
              <c:strCache>
                <c:ptCount val="1"/>
                <c:pt idx="0">
                  <c:v>Viral suppression</c:v>
                </c:pt>
              </c:strCache>
            </c:strRef>
          </c:tx>
          <c:cat>
            <c:strRef>
              <c:f>Sheet1!$A$2</c:f>
              <c:strCache>
                <c:ptCount val="1"/>
                <c:pt idx="0">
                  <c:v>Diagnosed only</c:v>
                </c:pt>
              </c:strCache>
            </c:strRef>
          </c:cat>
          <c:val>
            <c:numRef>
              <c:f>Sheet1!$G$2</c:f>
              <c:numCache>
                <c:formatCode>General</c:formatCode>
                <c:ptCount val="1"/>
                <c:pt idx="0">
                  <c:v>46</c:v>
                </c:pt>
              </c:numCache>
            </c:numRef>
          </c:val>
        </c:ser>
        <c:dLbls>
          <c:showVal val="1"/>
        </c:dLbls>
        <c:axId val="85702912"/>
        <c:axId val="85716992"/>
      </c:barChart>
      <c:catAx>
        <c:axId val="85702912"/>
        <c:scaling>
          <c:orientation val="minMax"/>
        </c:scaling>
        <c:axPos val="b"/>
        <c:tickLblPos val="nextTo"/>
        <c:crossAx val="85716992"/>
        <c:crosses val="autoZero"/>
        <c:auto val="1"/>
        <c:lblAlgn val="ctr"/>
        <c:lblOffset val="100"/>
      </c:catAx>
      <c:valAx>
        <c:axId val="85716992"/>
        <c:scaling>
          <c:orientation val="minMax"/>
          <c:max val="100"/>
        </c:scaling>
        <c:axPos val="l"/>
        <c:title>
          <c:tx>
            <c:rich>
              <a:bodyPr rot="-5400000" vert="horz"/>
              <a:lstStyle/>
              <a:p>
                <a:pPr>
                  <a:defRPr/>
                </a:pPr>
                <a:r>
                  <a:rPr lang="en-US"/>
                  <a:t>Percent </a:t>
                </a:r>
              </a:p>
              <a:p>
                <a:pPr>
                  <a:defRPr/>
                </a:pPr>
                <a:r>
                  <a:rPr lang="en-US"/>
                  <a:t> </a:t>
                </a:r>
              </a:p>
            </c:rich>
          </c:tx>
          <c:layout>
            <c:manualLayout>
              <c:xMode val="edge"/>
              <c:yMode val="edge"/>
              <c:x val="0"/>
              <c:y val="0.31801714560933281"/>
            </c:manualLayout>
          </c:layout>
        </c:title>
        <c:numFmt formatCode="General" sourceLinked="1"/>
        <c:tickLblPos val="nextTo"/>
        <c:crossAx val="85702912"/>
        <c:crosses val="autoZero"/>
        <c:crossBetween val="between"/>
      </c:valAx>
    </c:plotArea>
    <c:legend>
      <c:legendPos val="r"/>
      <c:layout/>
      <c:overlay val="1"/>
    </c:legend>
    <c:plotVisOnly val="1"/>
    <c:dispBlanksAs val="gap"/>
  </c:chart>
  <c:txPr>
    <a:bodyPr/>
    <a:lstStyle/>
    <a:p>
      <a:pPr>
        <a:defRPr sz="1800"/>
      </a:pPr>
      <a:endParaRPr lang="en-US"/>
    </a:p>
  </c:txPr>
  <c:externalData r:id="rId1"/>
</c:chartSpace>
</file>

<file path=ppt/charts/chart20.xml><?xml version="1.0" encoding="utf-8"?>
<c:chartSpace xmlns:c="http://schemas.openxmlformats.org/drawingml/2006/chart" xmlns:a="http://schemas.openxmlformats.org/drawingml/2006/main" xmlns:r="http://schemas.openxmlformats.org/officeDocument/2006/relationships">
  <c:lang val="en-US"/>
  <c:style val="28"/>
  <c:chart>
    <c:plotArea>
      <c:layout>
        <c:manualLayout>
          <c:layoutTarget val="inner"/>
          <c:xMode val="edge"/>
          <c:yMode val="edge"/>
          <c:x val="0.11401563189557058"/>
          <c:y val="4.0722856071562466E-2"/>
          <c:w val="0.84173658049380995"/>
          <c:h val="0.59309282253179929"/>
        </c:manualLayout>
      </c:layout>
      <c:barChart>
        <c:barDir val="col"/>
        <c:grouping val="clustered"/>
        <c:ser>
          <c:idx val="0"/>
          <c:order val="0"/>
          <c:tx>
            <c:strRef>
              <c:f>Sheet1!$B$1</c:f>
              <c:strCache>
                <c:ptCount val="1"/>
                <c:pt idx="0">
                  <c:v>CD4 &gt;=500</c:v>
                </c:pt>
              </c:strCache>
            </c:strRef>
          </c:tx>
          <c:cat>
            <c:strRef>
              <c:f>Sheet1!$A$2:$A$4</c:f>
              <c:strCache>
                <c:ptCount val="3"/>
                <c:pt idx="0">
                  <c:v>HET</c:v>
                </c:pt>
                <c:pt idx="1">
                  <c:v>IDU</c:v>
                </c:pt>
                <c:pt idx="2">
                  <c:v>Other</c:v>
                </c:pt>
              </c:strCache>
            </c:strRef>
          </c:cat>
          <c:val>
            <c:numRef>
              <c:f>Sheet1!$B$2:$B$4</c:f>
              <c:numCache>
                <c:formatCode>General</c:formatCode>
                <c:ptCount val="3"/>
                <c:pt idx="0">
                  <c:v>13</c:v>
                </c:pt>
                <c:pt idx="1">
                  <c:v>13</c:v>
                </c:pt>
                <c:pt idx="2">
                  <c:v>16</c:v>
                </c:pt>
              </c:numCache>
            </c:numRef>
          </c:val>
        </c:ser>
        <c:ser>
          <c:idx val="1"/>
          <c:order val="1"/>
          <c:tx>
            <c:strRef>
              <c:f>Sheet1!$C$1</c:f>
              <c:strCache>
                <c:ptCount val="1"/>
                <c:pt idx="0">
                  <c:v>CD4 200-499</c:v>
                </c:pt>
              </c:strCache>
            </c:strRef>
          </c:tx>
          <c:cat>
            <c:strRef>
              <c:f>Sheet1!$A$2:$A$4</c:f>
              <c:strCache>
                <c:ptCount val="3"/>
                <c:pt idx="0">
                  <c:v>HET</c:v>
                </c:pt>
                <c:pt idx="1">
                  <c:v>IDU</c:v>
                </c:pt>
                <c:pt idx="2">
                  <c:v>Other</c:v>
                </c:pt>
              </c:strCache>
            </c:strRef>
          </c:cat>
          <c:val>
            <c:numRef>
              <c:f>Sheet1!$C$2:$C$4</c:f>
              <c:numCache>
                <c:formatCode>General</c:formatCode>
                <c:ptCount val="3"/>
                <c:pt idx="0">
                  <c:v>26</c:v>
                </c:pt>
                <c:pt idx="1">
                  <c:v>25</c:v>
                </c:pt>
                <c:pt idx="2">
                  <c:v>25</c:v>
                </c:pt>
              </c:numCache>
            </c:numRef>
          </c:val>
        </c:ser>
        <c:ser>
          <c:idx val="2"/>
          <c:order val="2"/>
          <c:tx>
            <c:strRef>
              <c:f>Sheet1!$D$1</c:f>
              <c:strCache>
                <c:ptCount val="1"/>
                <c:pt idx="0">
                  <c:v>CD4 &lt;200</c:v>
                </c:pt>
              </c:strCache>
            </c:strRef>
          </c:tx>
          <c:cat>
            <c:strRef>
              <c:f>Sheet1!$A$2:$A$4</c:f>
              <c:strCache>
                <c:ptCount val="3"/>
                <c:pt idx="0">
                  <c:v>HET</c:v>
                </c:pt>
                <c:pt idx="1">
                  <c:v>IDU</c:v>
                </c:pt>
                <c:pt idx="2">
                  <c:v>Other</c:v>
                </c:pt>
              </c:strCache>
            </c:strRef>
          </c:cat>
          <c:val>
            <c:numRef>
              <c:f>Sheet1!$D$2:$D$4</c:f>
              <c:numCache>
                <c:formatCode>General</c:formatCode>
                <c:ptCount val="3"/>
                <c:pt idx="0">
                  <c:v>27</c:v>
                </c:pt>
                <c:pt idx="1">
                  <c:v>31</c:v>
                </c:pt>
                <c:pt idx="2">
                  <c:v>11</c:v>
                </c:pt>
              </c:numCache>
            </c:numRef>
          </c:val>
        </c:ser>
        <c:ser>
          <c:idx val="3"/>
          <c:order val="3"/>
          <c:tx>
            <c:strRef>
              <c:f>Sheet1!$E$1</c:f>
              <c:strCache>
                <c:ptCount val="1"/>
                <c:pt idx="0">
                  <c:v>Stage Unknown</c:v>
                </c:pt>
              </c:strCache>
            </c:strRef>
          </c:tx>
          <c:cat>
            <c:strRef>
              <c:f>Sheet1!$A$2:$A$4</c:f>
              <c:strCache>
                <c:ptCount val="3"/>
                <c:pt idx="0">
                  <c:v>HET</c:v>
                </c:pt>
                <c:pt idx="1">
                  <c:v>IDU</c:v>
                </c:pt>
                <c:pt idx="2">
                  <c:v>Other</c:v>
                </c:pt>
              </c:strCache>
            </c:strRef>
          </c:cat>
          <c:val>
            <c:numRef>
              <c:f>Sheet1!$E$2:$E$4</c:f>
              <c:numCache>
                <c:formatCode>General</c:formatCode>
                <c:ptCount val="3"/>
                <c:pt idx="0">
                  <c:v>34</c:v>
                </c:pt>
                <c:pt idx="1">
                  <c:v>31</c:v>
                </c:pt>
                <c:pt idx="2">
                  <c:v>48</c:v>
                </c:pt>
              </c:numCache>
            </c:numRef>
          </c:val>
        </c:ser>
        <c:dLbls>
          <c:showVal val="1"/>
        </c:dLbls>
        <c:gapWidth val="100"/>
        <c:axId val="97964416"/>
        <c:axId val="97937664"/>
      </c:barChart>
      <c:valAx>
        <c:axId val="97937664"/>
        <c:scaling>
          <c:orientation val="minMax"/>
        </c:scaling>
        <c:axPos val="l"/>
        <c:title>
          <c:tx>
            <c:rich>
              <a:bodyPr rot="-5400000" vert="horz"/>
              <a:lstStyle/>
              <a:p>
                <a:pPr>
                  <a:defRPr/>
                </a:pPr>
                <a:r>
                  <a:rPr lang="en-US"/>
                  <a:t>Percent</a:t>
                </a:r>
              </a:p>
            </c:rich>
          </c:tx>
          <c:layout>
            <c:manualLayout>
              <c:xMode val="edge"/>
              <c:yMode val="edge"/>
              <c:x val="7.3746312684365781E-3"/>
              <c:y val="0.22247753886533422"/>
            </c:manualLayout>
          </c:layout>
        </c:title>
        <c:numFmt formatCode="General" sourceLinked="1"/>
        <c:tickLblPos val="nextTo"/>
        <c:crossAx val="97964416"/>
        <c:crosses val="autoZero"/>
        <c:crossBetween val="between"/>
      </c:valAx>
      <c:catAx>
        <c:axId val="97964416"/>
        <c:scaling>
          <c:orientation val="minMax"/>
        </c:scaling>
        <c:axPos val="b"/>
        <c:tickLblPos val="nextTo"/>
        <c:crossAx val="97937664"/>
        <c:crosses val="autoZero"/>
        <c:auto val="1"/>
        <c:lblAlgn val="ctr"/>
        <c:lblOffset val="100"/>
      </c:catAx>
    </c:plotArea>
    <c:legend>
      <c:legendPos val="b"/>
      <c:layout>
        <c:manualLayout>
          <c:xMode val="edge"/>
          <c:yMode val="edge"/>
          <c:x val="7.0796460176991205E-2"/>
          <c:y val="0.8631233595800526"/>
          <c:w val="0.86229740087798767"/>
          <c:h val="9.5209973753280885E-2"/>
        </c:manualLayout>
      </c:layout>
    </c:legend>
    <c:plotVisOnly val="1"/>
    <c:dispBlanksAs val="zero"/>
  </c:chart>
  <c:txPr>
    <a:bodyPr/>
    <a:lstStyle/>
    <a:p>
      <a:pPr>
        <a:defRPr sz="1800"/>
      </a:pPr>
      <a:endParaRPr lang="en-US"/>
    </a:p>
  </c:txPr>
  <c:externalData r:id="rId1"/>
</c:chartSpace>
</file>

<file path=ppt/charts/chart21.xml><?xml version="1.0" encoding="utf-8"?>
<c:chartSpace xmlns:c="http://schemas.openxmlformats.org/drawingml/2006/chart" xmlns:a="http://schemas.openxmlformats.org/drawingml/2006/main" xmlns:r="http://schemas.openxmlformats.org/officeDocument/2006/relationships">
  <c:lang val="en-US"/>
  <c:style val="28"/>
  <c:chart>
    <c:plotArea>
      <c:layout>
        <c:manualLayout>
          <c:layoutTarget val="inner"/>
          <c:xMode val="edge"/>
          <c:yMode val="edge"/>
          <c:x val="0.12821666977108034"/>
          <c:y val="4.0722856071562466E-2"/>
          <c:w val="0.80836152072859724"/>
          <c:h val="0.61822166097162379"/>
        </c:manualLayout>
      </c:layout>
      <c:barChart>
        <c:barDir val="col"/>
        <c:grouping val="clustered"/>
        <c:ser>
          <c:idx val="0"/>
          <c:order val="0"/>
          <c:tx>
            <c:strRef>
              <c:f>Sheet1!$B$1</c:f>
              <c:strCache>
                <c:ptCount val="1"/>
                <c:pt idx="0">
                  <c:v>CD4 &gt;=500</c:v>
                </c:pt>
              </c:strCache>
            </c:strRef>
          </c:tx>
          <c:cat>
            <c:strRef>
              <c:f>Sheet1!$A$2:$A$4</c:f>
              <c:strCache>
                <c:ptCount val="3"/>
                <c:pt idx="0">
                  <c:v>HET</c:v>
                </c:pt>
                <c:pt idx="1">
                  <c:v>IDU</c:v>
                </c:pt>
                <c:pt idx="2">
                  <c:v>Other</c:v>
                </c:pt>
              </c:strCache>
            </c:strRef>
          </c:cat>
          <c:val>
            <c:numRef>
              <c:f>Sheet1!$B$2:$B$4</c:f>
              <c:numCache>
                <c:formatCode>General</c:formatCode>
                <c:ptCount val="3"/>
                <c:pt idx="0">
                  <c:v>15</c:v>
                </c:pt>
                <c:pt idx="1">
                  <c:v>17</c:v>
                </c:pt>
                <c:pt idx="2">
                  <c:v>16</c:v>
                </c:pt>
              </c:numCache>
            </c:numRef>
          </c:val>
        </c:ser>
        <c:ser>
          <c:idx val="1"/>
          <c:order val="1"/>
          <c:tx>
            <c:strRef>
              <c:f>Sheet1!$C$1</c:f>
              <c:strCache>
                <c:ptCount val="1"/>
                <c:pt idx="0">
                  <c:v>CD4 200-499</c:v>
                </c:pt>
              </c:strCache>
            </c:strRef>
          </c:tx>
          <c:cat>
            <c:strRef>
              <c:f>Sheet1!$A$2:$A$4</c:f>
              <c:strCache>
                <c:ptCount val="3"/>
                <c:pt idx="0">
                  <c:v>HET</c:v>
                </c:pt>
                <c:pt idx="1">
                  <c:v>IDU</c:v>
                </c:pt>
                <c:pt idx="2">
                  <c:v>Other</c:v>
                </c:pt>
              </c:strCache>
            </c:strRef>
          </c:cat>
          <c:val>
            <c:numRef>
              <c:f>Sheet1!$C$2:$C$4</c:f>
              <c:numCache>
                <c:formatCode>General</c:formatCode>
                <c:ptCount val="3"/>
                <c:pt idx="0">
                  <c:v>33</c:v>
                </c:pt>
                <c:pt idx="1">
                  <c:v>31</c:v>
                </c:pt>
                <c:pt idx="2">
                  <c:v>27</c:v>
                </c:pt>
              </c:numCache>
            </c:numRef>
          </c:val>
        </c:ser>
        <c:ser>
          <c:idx val="2"/>
          <c:order val="2"/>
          <c:tx>
            <c:strRef>
              <c:f>Sheet1!$D$1</c:f>
              <c:strCache>
                <c:ptCount val="1"/>
                <c:pt idx="0">
                  <c:v>CD4 &lt;200</c:v>
                </c:pt>
              </c:strCache>
            </c:strRef>
          </c:tx>
          <c:cat>
            <c:strRef>
              <c:f>Sheet1!$A$2:$A$4</c:f>
              <c:strCache>
                <c:ptCount val="3"/>
                <c:pt idx="0">
                  <c:v>HET</c:v>
                </c:pt>
                <c:pt idx="1">
                  <c:v>IDU</c:v>
                </c:pt>
                <c:pt idx="2">
                  <c:v>Other</c:v>
                </c:pt>
              </c:strCache>
            </c:strRef>
          </c:cat>
          <c:val>
            <c:numRef>
              <c:f>Sheet1!$D$2:$D$4</c:f>
              <c:numCache>
                <c:formatCode>General</c:formatCode>
                <c:ptCount val="3"/>
                <c:pt idx="0">
                  <c:v>30</c:v>
                </c:pt>
                <c:pt idx="1">
                  <c:v>31</c:v>
                </c:pt>
                <c:pt idx="2">
                  <c:v>11</c:v>
                </c:pt>
              </c:numCache>
            </c:numRef>
          </c:val>
        </c:ser>
        <c:ser>
          <c:idx val="3"/>
          <c:order val="3"/>
          <c:tx>
            <c:strRef>
              <c:f>Sheet1!$E$1</c:f>
              <c:strCache>
                <c:ptCount val="1"/>
                <c:pt idx="0">
                  <c:v>Stage Unknown</c:v>
                </c:pt>
              </c:strCache>
            </c:strRef>
          </c:tx>
          <c:cat>
            <c:strRef>
              <c:f>Sheet1!$A$2:$A$4</c:f>
              <c:strCache>
                <c:ptCount val="3"/>
                <c:pt idx="0">
                  <c:v>HET</c:v>
                </c:pt>
                <c:pt idx="1">
                  <c:v>IDU</c:v>
                </c:pt>
                <c:pt idx="2">
                  <c:v>Other</c:v>
                </c:pt>
              </c:strCache>
            </c:strRef>
          </c:cat>
          <c:val>
            <c:numRef>
              <c:f>Sheet1!$E$2:$E$4</c:f>
              <c:numCache>
                <c:formatCode>General</c:formatCode>
                <c:ptCount val="3"/>
                <c:pt idx="0">
                  <c:v>22</c:v>
                </c:pt>
                <c:pt idx="1">
                  <c:v>23</c:v>
                </c:pt>
                <c:pt idx="2">
                  <c:v>46</c:v>
                </c:pt>
              </c:numCache>
            </c:numRef>
          </c:val>
        </c:ser>
        <c:dLbls>
          <c:showVal val="1"/>
        </c:dLbls>
        <c:gapWidth val="100"/>
        <c:axId val="98035584"/>
        <c:axId val="98033664"/>
      </c:barChart>
      <c:valAx>
        <c:axId val="98033664"/>
        <c:scaling>
          <c:orientation val="minMax"/>
        </c:scaling>
        <c:axPos val="l"/>
        <c:title>
          <c:tx>
            <c:rich>
              <a:bodyPr rot="-5400000" vert="horz"/>
              <a:lstStyle/>
              <a:p>
                <a:pPr>
                  <a:defRPr/>
                </a:pPr>
                <a:r>
                  <a:rPr lang="en-US"/>
                  <a:t>Percent</a:t>
                </a:r>
              </a:p>
            </c:rich>
          </c:tx>
          <c:layout>
            <c:manualLayout>
              <c:xMode val="edge"/>
              <c:yMode val="edge"/>
              <c:x val="2.117191199134788E-2"/>
              <c:y val="0.23720769573614628"/>
            </c:manualLayout>
          </c:layout>
        </c:title>
        <c:numFmt formatCode="General" sourceLinked="1"/>
        <c:tickLblPos val="nextTo"/>
        <c:crossAx val="98035584"/>
        <c:crosses val="autoZero"/>
        <c:crossBetween val="between"/>
      </c:valAx>
      <c:catAx>
        <c:axId val="98035584"/>
        <c:scaling>
          <c:orientation val="minMax"/>
        </c:scaling>
        <c:axPos val="b"/>
        <c:tickLblPos val="nextTo"/>
        <c:crossAx val="98033664"/>
        <c:crosses val="autoZero"/>
        <c:auto val="1"/>
        <c:lblAlgn val="ctr"/>
        <c:lblOffset val="100"/>
      </c:catAx>
    </c:plotArea>
    <c:legend>
      <c:legendPos val="b"/>
    </c:legend>
    <c:plotVisOnly val="1"/>
    <c:dispBlanksAs val="zero"/>
  </c:chart>
  <c:txPr>
    <a:bodyPr/>
    <a:lstStyle/>
    <a:p>
      <a:pPr>
        <a:defRPr sz="1800"/>
      </a:pPr>
      <a:endParaRPr lang="en-US"/>
    </a:p>
  </c:txPr>
  <c:externalData r:id="rId1"/>
  <c:userShapes r:id="rId2"/>
</c:chartSpace>
</file>

<file path=ppt/charts/chart22.xml><?xml version="1.0" encoding="utf-8"?>
<c:chartSpace xmlns:c="http://schemas.openxmlformats.org/drawingml/2006/chart" xmlns:a="http://schemas.openxmlformats.org/drawingml/2006/main" xmlns:r="http://schemas.openxmlformats.org/officeDocument/2006/relationships">
  <c:date1904 val="1"/>
  <c:lang val="en-US"/>
  <c:style val="28"/>
  <c:chart>
    <c:autoTitleDeleted val="1"/>
    <c:plotArea>
      <c:layout/>
      <c:barChart>
        <c:barDir val="col"/>
        <c:grouping val="clustered"/>
        <c:ser>
          <c:idx val="0"/>
          <c:order val="0"/>
          <c:tx>
            <c:strRef>
              <c:f>Sheet1!$B$1</c:f>
              <c:strCache>
                <c:ptCount val="1"/>
                <c:pt idx="0">
                  <c:v>Column5</c:v>
                </c:pt>
              </c:strCache>
            </c:strRef>
          </c:tx>
          <c:dLbls>
            <c:numFmt formatCode="0%" sourceLinked="0"/>
            <c:showVal val="1"/>
          </c:dLbls>
          <c:cat>
            <c:strRef>
              <c:f>Sheet1!$A$2:$A$5</c:f>
              <c:strCache>
                <c:ptCount val="4"/>
                <c:pt idx="0">
                  <c:v>Stage 1      CD4 &gt;=500</c:v>
                </c:pt>
                <c:pt idx="1">
                  <c:v>Stage 2       CD4 200-499</c:v>
                </c:pt>
                <c:pt idx="2">
                  <c:v>Stage 3     CD4 &lt;200</c:v>
                </c:pt>
                <c:pt idx="3">
                  <c:v>Stage unknown</c:v>
                </c:pt>
              </c:strCache>
            </c:strRef>
          </c:cat>
          <c:val>
            <c:numRef>
              <c:f>Sheet1!$B$2:$B$5</c:f>
              <c:numCache>
                <c:formatCode>General</c:formatCode>
                <c:ptCount val="4"/>
                <c:pt idx="0">
                  <c:v>0.5</c:v>
                </c:pt>
                <c:pt idx="1">
                  <c:v>0.54</c:v>
                </c:pt>
                <c:pt idx="2">
                  <c:v>0.63000000000000034</c:v>
                </c:pt>
                <c:pt idx="3">
                  <c:v>0.26</c:v>
                </c:pt>
              </c:numCache>
            </c:numRef>
          </c:val>
        </c:ser>
        <c:dLbls>
          <c:showVal val="1"/>
        </c:dLbls>
        <c:gapWidth val="100"/>
        <c:axId val="98276864"/>
        <c:axId val="98323840"/>
      </c:barChart>
      <c:valAx>
        <c:axId val="98323840"/>
        <c:scaling>
          <c:orientation val="minMax"/>
        </c:scaling>
        <c:axPos val="l"/>
        <c:title>
          <c:tx>
            <c:rich>
              <a:bodyPr rot="-5400000" vert="horz"/>
              <a:lstStyle/>
              <a:p>
                <a:pPr>
                  <a:defRPr/>
                </a:pPr>
                <a:r>
                  <a:rPr lang="en-US"/>
                  <a:t>Percent</a:t>
                </a:r>
              </a:p>
            </c:rich>
          </c:tx>
        </c:title>
        <c:numFmt formatCode="General" sourceLinked="1"/>
        <c:tickLblPos val="nextTo"/>
        <c:crossAx val="98276864"/>
        <c:crosses val="autoZero"/>
        <c:crossBetween val="between"/>
      </c:valAx>
      <c:catAx>
        <c:axId val="98276864"/>
        <c:scaling>
          <c:orientation val="minMax"/>
        </c:scaling>
        <c:axPos val="b"/>
        <c:tickLblPos val="nextTo"/>
        <c:crossAx val="98323840"/>
        <c:crosses val="autoZero"/>
        <c:auto val="1"/>
        <c:lblAlgn val="ctr"/>
        <c:lblOffset val="100"/>
      </c:catAx>
    </c:plotArea>
    <c:plotVisOnly val="1"/>
    <c:dispBlanksAs val="zero"/>
  </c:chart>
  <c:txPr>
    <a:bodyPr/>
    <a:lstStyle/>
    <a:p>
      <a:pPr>
        <a:defRPr sz="1800"/>
      </a:pPr>
      <a:endParaRPr lang="en-US"/>
    </a:p>
  </c:tx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style val="11"/>
  <c:chart>
    <c:autoTitleDeleted val="1"/>
    <c:plotArea>
      <c:layout>
        <c:manualLayout>
          <c:layoutTarget val="inner"/>
          <c:xMode val="edge"/>
          <c:yMode val="edge"/>
          <c:x val="0.12084394138232721"/>
          <c:y val="5.1431890105437882E-2"/>
          <c:w val="0.86387828083989548"/>
          <c:h val="0.67475821397237334"/>
        </c:manualLayout>
      </c:layout>
      <c:barChart>
        <c:barDir val="col"/>
        <c:grouping val="clustered"/>
        <c:ser>
          <c:idx val="0"/>
          <c:order val="0"/>
          <c:tx>
            <c:strRef>
              <c:f>Sheet1!$B$1</c:f>
              <c:strCache>
                <c:ptCount val="1"/>
                <c:pt idx="0">
                  <c:v>Diagnosed</c:v>
                </c:pt>
              </c:strCache>
            </c:strRef>
          </c:tx>
          <c:dLbls>
            <c:delete val="1"/>
          </c:dLbls>
          <c:cat>
            <c:strRef>
              <c:f>Sheet1!$A$2:$A$5</c:f>
              <c:strCache>
                <c:ptCount val="4"/>
                <c:pt idx="0">
                  <c:v>Black</c:v>
                </c:pt>
                <c:pt idx="1">
                  <c:v>Hispanic/Latino</c:v>
                </c:pt>
                <c:pt idx="2">
                  <c:v>White</c:v>
                </c:pt>
                <c:pt idx="3">
                  <c:v>Other/unknown</c:v>
                </c:pt>
              </c:strCache>
            </c:strRef>
          </c:cat>
          <c:val>
            <c:numRef>
              <c:f>Sheet1!$B$2:$B$5</c:f>
              <c:numCache>
                <c:formatCode>General</c:formatCode>
                <c:ptCount val="4"/>
                <c:pt idx="0">
                  <c:v>100</c:v>
                </c:pt>
                <c:pt idx="1">
                  <c:v>100</c:v>
                </c:pt>
                <c:pt idx="2">
                  <c:v>100</c:v>
                </c:pt>
                <c:pt idx="3">
                  <c:v>100</c:v>
                </c:pt>
              </c:numCache>
            </c:numRef>
          </c:val>
        </c:ser>
        <c:ser>
          <c:idx val="1"/>
          <c:order val="1"/>
          <c:tx>
            <c:strRef>
              <c:f>Sheet1!$C$1</c:f>
              <c:strCache>
                <c:ptCount val="1"/>
                <c:pt idx="0">
                  <c:v>Linked to care</c:v>
                </c:pt>
              </c:strCache>
            </c:strRef>
          </c:tx>
          <c:dLbls>
            <c:txPr>
              <a:bodyPr/>
              <a:lstStyle/>
              <a:p>
                <a:pPr>
                  <a:defRPr sz="1400"/>
                </a:pPr>
                <a:endParaRPr lang="en-US"/>
              </a:p>
            </c:txPr>
            <c:showVal val="1"/>
          </c:dLbls>
          <c:cat>
            <c:strRef>
              <c:f>Sheet1!$A$2:$A$5</c:f>
              <c:strCache>
                <c:ptCount val="4"/>
                <c:pt idx="0">
                  <c:v>Black</c:v>
                </c:pt>
                <c:pt idx="1">
                  <c:v>Hispanic/Latino</c:v>
                </c:pt>
                <c:pt idx="2">
                  <c:v>White</c:v>
                </c:pt>
                <c:pt idx="3">
                  <c:v>Other/unknown</c:v>
                </c:pt>
              </c:strCache>
            </c:strRef>
          </c:cat>
          <c:val>
            <c:numRef>
              <c:f>Sheet1!$C$2:$C$5</c:f>
              <c:numCache>
                <c:formatCode>General</c:formatCode>
                <c:ptCount val="4"/>
                <c:pt idx="0">
                  <c:v>58</c:v>
                </c:pt>
                <c:pt idx="1">
                  <c:v>70</c:v>
                </c:pt>
                <c:pt idx="2">
                  <c:v>68</c:v>
                </c:pt>
                <c:pt idx="3">
                  <c:v>62</c:v>
                </c:pt>
              </c:numCache>
            </c:numRef>
          </c:val>
        </c:ser>
        <c:ser>
          <c:idx val="2"/>
          <c:order val="2"/>
          <c:tx>
            <c:strRef>
              <c:f>Sheet1!$D$1</c:f>
              <c:strCache>
                <c:ptCount val="1"/>
                <c:pt idx="0">
                  <c:v>Engaged in care</c:v>
                </c:pt>
              </c:strCache>
            </c:strRef>
          </c:tx>
          <c:dLbls>
            <c:txPr>
              <a:bodyPr/>
              <a:lstStyle/>
              <a:p>
                <a:pPr>
                  <a:defRPr sz="1400"/>
                </a:pPr>
                <a:endParaRPr lang="en-US"/>
              </a:p>
            </c:txPr>
            <c:showVal val="1"/>
          </c:dLbls>
          <c:cat>
            <c:strRef>
              <c:f>Sheet1!$A$2:$A$5</c:f>
              <c:strCache>
                <c:ptCount val="4"/>
                <c:pt idx="0">
                  <c:v>Black</c:v>
                </c:pt>
                <c:pt idx="1">
                  <c:v>Hispanic/Latino</c:v>
                </c:pt>
                <c:pt idx="2">
                  <c:v>White</c:v>
                </c:pt>
                <c:pt idx="3">
                  <c:v>Other/unknown</c:v>
                </c:pt>
              </c:strCache>
            </c:strRef>
          </c:cat>
          <c:val>
            <c:numRef>
              <c:f>Sheet1!$D$2:$D$5</c:f>
              <c:numCache>
                <c:formatCode>General</c:formatCode>
                <c:ptCount val="4"/>
                <c:pt idx="0">
                  <c:v>64</c:v>
                </c:pt>
                <c:pt idx="1">
                  <c:v>71</c:v>
                </c:pt>
                <c:pt idx="2">
                  <c:v>73</c:v>
                </c:pt>
                <c:pt idx="3">
                  <c:v>68</c:v>
                </c:pt>
              </c:numCache>
            </c:numRef>
          </c:val>
        </c:ser>
        <c:ser>
          <c:idx val="3"/>
          <c:order val="3"/>
          <c:tx>
            <c:strRef>
              <c:f>Sheet1!$E$1</c:f>
              <c:strCache>
                <c:ptCount val="1"/>
                <c:pt idx="0">
                  <c:v>Retained in care</c:v>
                </c:pt>
              </c:strCache>
            </c:strRef>
          </c:tx>
          <c:dLbls>
            <c:txPr>
              <a:bodyPr/>
              <a:lstStyle/>
              <a:p>
                <a:pPr>
                  <a:defRPr sz="1400"/>
                </a:pPr>
                <a:endParaRPr lang="en-US"/>
              </a:p>
            </c:txPr>
            <c:showVal val="1"/>
          </c:dLbls>
          <c:cat>
            <c:strRef>
              <c:f>Sheet1!$A$2:$A$5</c:f>
              <c:strCache>
                <c:ptCount val="4"/>
                <c:pt idx="0">
                  <c:v>Black</c:v>
                </c:pt>
                <c:pt idx="1">
                  <c:v>Hispanic/Latino</c:v>
                </c:pt>
                <c:pt idx="2">
                  <c:v>White</c:v>
                </c:pt>
                <c:pt idx="3">
                  <c:v>Other/unknown</c:v>
                </c:pt>
              </c:strCache>
            </c:strRef>
          </c:cat>
          <c:val>
            <c:numRef>
              <c:f>Sheet1!$E$2:$E$5</c:f>
              <c:numCache>
                <c:formatCode>General</c:formatCode>
                <c:ptCount val="4"/>
                <c:pt idx="0">
                  <c:v>44</c:v>
                </c:pt>
                <c:pt idx="1">
                  <c:v>58</c:v>
                </c:pt>
                <c:pt idx="2">
                  <c:v>56</c:v>
                </c:pt>
                <c:pt idx="3">
                  <c:v>47</c:v>
                </c:pt>
              </c:numCache>
            </c:numRef>
          </c:val>
        </c:ser>
        <c:ser>
          <c:idx val="4"/>
          <c:order val="4"/>
          <c:tx>
            <c:strRef>
              <c:f>Sheet1!$F$1</c:f>
              <c:strCache>
                <c:ptCount val="1"/>
                <c:pt idx="0">
                  <c:v>Viral suppression</c:v>
                </c:pt>
              </c:strCache>
            </c:strRef>
          </c:tx>
          <c:dLbls>
            <c:txPr>
              <a:bodyPr/>
              <a:lstStyle/>
              <a:p>
                <a:pPr>
                  <a:defRPr sz="1400"/>
                </a:pPr>
                <a:endParaRPr lang="en-US"/>
              </a:p>
            </c:txPr>
            <c:showVal val="1"/>
          </c:dLbls>
          <c:cat>
            <c:strRef>
              <c:f>Sheet1!$A$2:$A$5</c:f>
              <c:strCache>
                <c:ptCount val="4"/>
                <c:pt idx="0">
                  <c:v>Black</c:v>
                </c:pt>
                <c:pt idx="1">
                  <c:v>Hispanic/Latino</c:v>
                </c:pt>
                <c:pt idx="2">
                  <c:v>White</c:v>
                </c:pt>
                <c:pt idx="3">
                  <c:v>Other/unknown</c:v>
                </c:pt>
              </c:strCache>
            </c:strRef>
          </c:cat>
          <c:val>
            <c:numRef>
              <c:f>Sheet1!$F$2:$F$5</c:f>
              <c:numCache>
                <c:formatCode>General</c:formatCode>
                <c:ptCount val="4"/>
                <c:pt idx="0">
                  <c:v>38</c:v>
                </c:pt>
                <c:pt idx="1">
                  <c:v>56</c:v>
                </c:pt>
                <c:pt idx="2">
                  <c:v>57</c:v>
                </c:pt>
                <c:pt idx="3">
                  <c:v>55</c:v>
                </c:pt>
              </c:numCache>
            </c:numRef>
          </c:val>
        </c:ser>
        <c:dLbls>
          <c:showVal val="1"/>
        </c:dLbls>
        <c:axId val="88017536"/>
        <c:axId val="88027520"/>
      </c:barChart>
      <c:catAx>
        <c:axId val="88017536"/>
        <c:scaling>
          <c:orientation val="minMax"/>
        </c:scaling>
        <c:axPos val="b"/>
        <c:tickLblPos val="nextTo"/>
        <c:txPr>
          <a:bodyPr rot="0" anchor="ctr" anchorCtr="0"/>
          <a:lstStyle/>
          <a:p>
            <a:pPr>
              <a:defRPr sz="1600"/>
            </a:pPr>
            <a:endParaRPr lang="en-US"/>
          </a:p>
        </c:txPr>
        <c:crossAx val="88027520"/>
        <c:crosses val="autoZero"/>
        <c:auto val="1"/>
        <c:lblAlgn val="ctr"/>
        <c:lblOffset val="100"/>
      </c:catAx>
      <c:valAx>
        <c:axId val="88027520"/>
        <c:scaling>
          <c:orientation val="minMax"/>
          <c:max val="100"/>
        </c:scaling>
        <c:axPos val="l"/>
        <c:title>
          <c:tx>
            <c:rich>
              <a:bodyPr rot="-5400000" vert="horz"/>
              <a:lstStyle/>
              <a:p>
                <a:pPr>
                  <a:defRPr/>
                </a:pPr>
                <a:r>
                  <a:rPr lang="en-US" dirty="0" smtClean="0"/>
                  <a:t>Percent  </a:t>
                </a:r>
                <a:endParaRPr lang="en-US" dirty="0"/>
              </a:p>
            </c:rich>
          </c:tx>
        </c:title>
        <c:numFmt formatCode="General" sourceLinked="1"/>
        <c:tickLblPos val="nextTo"/>
        <c:crossAx val="88017536"/>
        <c:crosses val="autoZero"/>
        <c:crossBetween val="between"/>
      </c:valAx>
    </c:plotArea>
    <c:legend>
      <c:legendPos val="b"/>
      <c:txPr>
        <a:bodyPr/>
        <a:lstStyle/>
        <a:p>
          <a:pPr>
            <a:defRPr sz="1600"/>
          </a:pPr>
          <a:endParaRPr lang="en-US"/>
        </a:p>
      </c:txPr>
    </c:legend>
    <c:plotVisOnly val="1"/>
    <c:dispBlanksAs val="gap"/>
  </c:chart>
  <c:txPr>
    <a:bodyPr/>
    <a:lstStyle/>
    <a:p>
      <a:pPr>
        <a:defRPr sz="1800"/>
      </a:pPr>
      <a:endParaRPr lang="en-US"/>
    </a:p>
  </c:txPr>
  <c:externalData r:id="rId1"/>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style val="11"/>
  <c:chart>
    <c:autoTitleDeleted val="1"/>
    <c:plotArea>
      <c:layout>
        <c:manualLayout>
          <c:layoutTarget val="inner"/>
          <c:xMode val="edge"/>
          <c:yMode val="edge"/>
          <c:x val="0.12084394138232721"/>
          <c:y val="5.1431890105437882E-2"/>
          <c:w val="0.86387828083989548"/>
          <c:h val="0.67475821397237334"/>
        </c:manualLayout>
      </c:layout>
      <c:barChart>
        <c:barDir val="col"/>
        <c:grouping val="clustered"/>
        <c:ser>
          <c:idx val="0"/>
          <c:order val="0"/>
          <c:tx>
            <c:strRef>
              <c:f>Sheet1!$B$1</c:f>
              <c:strCache>
                <c:ptCount val="1"/>
                <c:pt idx="0">
                  <c:v>Diagnosed</c:v>
                </c:pt>
              </c:strCache>
            </c:strRef>
          </c:tx>
          <c:dLbls>
            <c:delete val="1"/>
          </c:dLbls>
          <c:cat>
            <c:strRef>
              <c:f>Sheet1!$A$2:$A$5</c:f>
              <c:strCache>
                <c:ptCount val="4"/>
                <c:pt idx="0">
                  <c:v>Black</c:v>
                </c:pt>
                <c:pt idx="1">
                  <c:v>Hispanic/Latino</c:v>
                </c:pt>
                <c:pt idx="2">
                  <c:v>White</c:v>
                </c:pt>
                <c:pt idx="3">
                  <c:v>Other/unknown</c:v>
                </c:pt>
              </c:strCache>
            </c:strRef>
          </c:cat>
          <c:val>
            <c:numRef>
              <c:f>Sheet1!$B$2:$B$5</c:f>
              <c:numCache>
                <c:formatCode>General</c:formatCode>
                <c:ptCount val="4"/>
                <c:pt idx="0">
                  <c:v>100</c:v>
                </c:pt>
                <c:pt idx="1">
                  <c:v>100</c:v>
                </c:pt>
                <c:pt idx="2">
                  <c:v>100</c:v>
                </c:pt>
                <c:pt idx="3">
                  <c:v>100</c:v>
                </c:pt>
              </c:numCache>
            </c:numRef>
          </c:val>
        </c:ser>
        <c:ser>
          <c:idx val="1"/>
          <c:order val="1"/>
          <c:tx>
            <c:strRef>
              <c:f>Sheet1!$C$1</c:f>
              <c:strCache>
                <c:ptCount val="1"/>
                <c:pt idx="0">
                  <c:v>Linked to care</c:v>
                </c:pt>
              </c:strCache>
            </c:strRef>
          </c:tx>
          <c:dLbls>
            <c:txPr>
              <a:bodyPr/>
              <a:lstStyle/>
              <a:p>
                <a:pPr>
                  <a:defRPr sz="1400"/>
                </a:pPr>
                <a:endParaRPr lang="en-US"/>
              </a:p>
            </c:txPr>
            <c:showVal val="1"/>
          </c:dLbls>
          <c:cat>
            <c:strRef>
              <c:f>Sheet1!$A$2:$A$5</c:f>
              <c:strCache>
                <c:ptCount val="4"/>
                <c:pt idx="0">
                  <c:v>Black</c:v>
                </c:pt>
                <c:pt idx="1">
                  <c:v>Hispanic/Latino</c:v>
                </c:pt>
                <c:pt idx="2">
                  <c:v>White</c:v>
                </c:pt>
                <c:pt idx="3">
                  <c:v>Other/unknown</c:v>
                </c:pt>
              </c:strCache>
            </c:strRef>
          </c:cat>
          <c:val>
            <c:numRef>
              <c:f>Sheet1!$C$2:$C$5</c:f>
              <c:numCache>
                <c:formatCode>General</c:formatCode>
                <c:ptCount val="4"/>
                <c:pt idx="0">
                  <c:v>54</c:v>
                </c:pt>
                <c:pt idx="1">
                  <c:v>71</c:v>
                </c:pt>
                <c:pt idx="2">
                  <c:v>67</c:v>
                </c:pt>
                <c:pt idx="3">
                  <c:v>62</c:v>
                </c:pt>
              </c:numCache>
            </c:numRef>
          </c:val>
        </c:ser>
        <c:ser>
          <c:idx val="2"/>
          <c:order val="2"/>
          <c:tx>
            <c:strRef>
              <c:f>Sheet1!$D$1</c:f>
              <c:strCache>
                <c:ptCount val="1"/>
                <c:pt idx="0">
                  <c:v>Engaged in care</c:v>
                </c:pt>
              </c:strCache>
            </c:strRef>
          </c:tx>
          <c:dLbls>
            <c:txPr>
              <a:bodyPr/>
              <a:lstStyle/>
              <a:p>
                <a:pPr>
                  <a:defRPr sz="1400"/>
                </a:pPr>
                <a:endParaRPr lang="en-US"/>
              </a:p>
            </c:txPr>
            <c:showVal val="1"/>
          </c:dLbls>
          <c:cat>
            <c:strRef>
              <c:f>Sheet1!$A$2:$A$5</c:f>
              <c:strCache>
                <c:ptCount val="4"/>
                <c:pt idx="0">
                  <c:v>Black</c:v>
                </c:pt>
                <c:pt idx="1">
                  <c:v>Hispanic/Latino</c:v>
                </c:pt>
                <c:pt idx="2">
                  <c:v>White</c:v>
                </c:pt>
                <c:pt idx="3">
                  <c:v>Other/unknown</c:v>
                </c:pt>
              </c:strCache>
            </c:strRef>
          </c:cat>
          <c:val>
            <c:numRef>
              <c:f>Sheet1!$D$2:$D$5</c:f>
              <c:numCache>
                <c:formatCode>General</c:formatCode>
                <c:ptCount val="4"/>
                <c:pt idx="0">
                  <c:v>63</c:v>
                </c:pt>
                <c:pt idx="1">
                  <c:v>74</c:v>
                </c:pt>
                <c:pt idx="2">
                  <c:v>72</c:v>
                </c:pt>
                <c:pt idx="3">
                  <c:v>71</c:v>
                </c:pt>
              </c:numCache>
            </c:numRef>
          </c:val>
        </c:ser>
        <c:ser>
          <c:idx val="3"/>
          <c:order val="3"/>
          <c:tx>
            <c:strRef>
              <c:f>Sheet1!$E$1</c:f>
              <c:strCache>
                <c:ptCount val="1"/>
                <c:pt idx="0">
                  <c:v>Retained in care</c:v>
                </c:pt>
              </c:strCache>
            </c:strRef>
          </c:tx>
          <c:dLbls>
            <c:txPr>
              <a:bodyPr/>
              <a:lstStyle/>
              <a:p>
                <a:pPr>
                  <a:defRPr sz="1400"/>
                </a:pPr>
                <a:endParaRPr lang="en-US"/>
              </a:p>
            </c:txPr>
            <c:showVal val="1"/>
          </c:dLbls>
          <c:cat>
            <c:strRef>
              <c:f>Sheet1!$A$2:$A$5</c:f>
              <c:strCache>
                <c:ptCount val="4"/>
                <c:pt idx="0">
                  <c:v>Black</c:v>
                </c:pt>
                <c:pt idx="1">
                  <c:v>Hispanic/Latino</c:v>
                </c:pt>
                <c:pt idx="2">
                  <c:v>White</c:v>
                </c:pt>
                <c:pt idx="3">
                  <c:v>Other/unknown</c:v>
                </c:pt>
              </c:strCache>
            </c:strRef>
          </c:cat>
          <c:val>
            <c:numRef>
              <c:f>Sheet1!$E$2:$E$5</c:f>
              <c:numCache>
                <c:formatCode>General</c:formatCode>
                <c:ptCount val="4"/>
                <c:pt idx="0">
                  <c:v>42</c:v>
                </c:pt>
                <c:pt idx="1">
                  <c:v>60</c:v>
                </c:pt>
                <c:pt idx="2">
                  <c:v>57</c:v>
                </c:pt>
                <c:pt idx="3">
                  <c:v>51</c:v>
                </c:pt>
              </c:numCache>
            </c:numRef>
          </c:val>
        </c:ser>
        <c:ser>
          <c:idx val="4"/>
          <c:order val="4"/>
          <c:tx>
            <c:strRef>
              <c:f>Sheet1!$F$1</c:f>
              <c:strCache>
                <c:ptCount val="1"/>
                <c:pt idx="0">
                  <c:v>Viral suppression</c:v>
                </c:pt>
              </c:strCache>
            </c:strRef>
          </c:tx>
          <c:dLbls>
            <c:txPr>
              <a:bodyPr/>
              <a:lstStyle/>
              <a:p>
                <a:pPr>
                  <a:defRPr sz="1400"/>
                </a:pPr>
                <a:endParaRPr lang="en-US"/>
              </a:p>
            </c:txPr>
            <c:showVal val="1"/>
          </c:dLbls>
          <c:cat>
            <c:strRef>
              <c:f>Sheet1!$A$2:$A$5</c:f>
              <c:strCache>
                <c:ptCount val="4"/>
                <c:pt idx="0">
                  <c:v>Black</c:v>
                </c:pt>
                <c:pt idx="1">
                  <c:v>Hispanic/Latino</c:v>
                </c:pt>
                <c:pt idx="2">
                  <c:v>White</c:v>
                </c:pt>
                <c:pt idx="3">
                  <c:v>Other/unknown</c:v>
                </c:pt>
              </c:strCache>
            </c:strRef>
          </c:cat>
          <c:val>
            <c:numRef>
              <c:f>Sheet1!$F$2:$F$5</c:f>
              <c:numCache>
                <c:formatCode>General</c:formatCode>
                <c:ptCount val="4"/>
                <c:pt idx="0">
                  <c:v>34</c:v>
                </c:pt>
                <c:pt idx="1">
                  <c:v>56</c:v>
                </c:pt>
                <c:pt idx="2">
                  <c:v>57</c:v>
                </c:pt>
                <c:pt idx="3">
                  <c:v>58</c:v>
                </c:pt>
              </c:numCache>
            </c:numRef>
          </c:val>
        </c:ser>
        <c:dLbls>
          <c:showVal val="1"/>
        </c:dLbls>
        <c:axId val="88216704"/>
        <c:axId val="88218240"/>
      </c:barChart>
      <c:catAx>
        <c:axId val="88216704"/>
        <c:scaling>
          <c:orientation val="minMax"/>
        </c:scaling>
        <c:axPos val="b"/>
        <c:tickLblPos val="nextTo"/>
        <c:txPr>
          <a:bodyPr rot="0" anchor="ctr" anchorCtr="0"/>
          <a:lstStyle/>
          <a:p>
            <a:pPr>
              <a:defRPr sz="1600"/>
            </a:pPr>
            <a:endParaRPr lang="en-US"/>
          </a:p>
        </c:txPr>
        <c:crossAx val="88218240"/>
        <c:crosses val="autoZero"/>
        <c:auto val="1"/>
        <c:lblAlgn val="ctr"/>
        <c:lblOffset val="100"/>
      </c:catAx>
      <c:valAx>
        <c:axId val="88218240"/>
        <c:scaling>
          <c:orientation val="minMax"/>
          <c:max val="100"/>
        </c:scaling>
        <c:axPos val="l"/>
        <c:title>
          <c:tx>
            <c:rich>
              <a:bodyPr rot="-5400000" vert="horz"/>
              <a:lstStyle/>
              <a:p>
                <a:pPr>
                  <a:defRPr/>
                </a:pPr>
                <a:r>
                  <a:rPr lang="en-US" dirty="0" smtClean="0"/>
                  <a:t>Percent  </a:t>
                </a:r>
                <a:endParaRPr lang="en-US" dirty="0"/>
              </a:p>
            </c:rich>
          </c:tx>
        </c:title>
        <c:numFmt formatCode="General" sourceLinked="1"/>
        <c:tickLblPos val="nextTo"/>
        <c:crossAx val="88216704"/>
        <c:crosses val="autoZero"/>
        <c:crossBetween val="between"/>
      </c:valAx>
    </c:plotArea>
    <c:legend>
      <c:legendPos val="b"/>
      <c:txPr>
        <a:bodyPr/>
        <a:lstStyle/>
        <a:p>
          <a:pPr>
            <a:defRPr sz="1600"/>
          </a:pPr>
          <a:endParaRPr lang="en-US"/>
        </a:p>
      </c:txPr>
    </c:legend>
    <c:plotVisOnly val="1"/>
    <c:dispBlanksAs val="gap"/>
  </c:chart>
  <c:txPr>
    <a:bodyPr/>
    <a:lstStyle/>
    <a:p>
      <a:pPr>
        <a:defRPr sz="1800"/>
      </a:pPr>
      <a:endParaRPr lang="en-US"/>
    </a:p>
  </c:txPr>
  <c:externalData r:id="rId1"/>
  <c:userShapes r:id="rId2"/>
</c:chartSpace>
</file>

<file path=ppt/charts/chart5.xml><?xml version="1.0" encoding="utf-8"?>
<c:chartSpace xmlns:c="http://schemas.openxmlformats.org/drawingml/2006/chart" xmlns:a="http://schemas.openxmlformats.org/drawingml/2006/main" xmlns:r="http://schemas.openxmlformats.org/officeDocument/2006/relationships">
  <c:lang val="en-US"/>
  <c:style val="11"/>
  <c:chart>
    <c:autoTitleDeleted val="1"/>
    <c:plotArea>
      <c:layout>
        <c:manualLayout>
          <c:layoutTarget val="inner"/>
          <c:xMode val="edge"/>
          <c:yMode val="edge"/>
          <c:x val="0.12084394138232721"/>
          <c:y val="5.1431890105437882E-2"/>
          <c:w val="0.86387828083989548"/>
          <c:h val="0.67475821397237334"/>
        </c:manualLayout>
      </c:layout>
      <c:barChart>
        <c:barDir val="col"/>
        <c:grouping val="clustered"/>
        <c:ser>
          <c:idx val="0"/>
          <c:order val="0"/>
          <c:tx>
            <c:strRef>
              <c:f>Sheet1!$B$1</c:f>
              <c:strCache>
                <c:ptCount val="1"/>
                <c:pt idx="0">
                  <c:v>Diagnosed</c:v>
                </c:pt>
              </c:strCache>
            </c:strRef>
          </c:tx>
          <c:dLbls>
            <c:delete val="1"/>
          </c:dLbls>
          <c:cat>
            <c:strRef>
              <c:f>Sheet1!$A$2:$A$5</c:f>
              <c:strCache>
                <c:ptCount val="4"/>
                <c:pt idx="0">
                  <c:v>Black</c:v>
                </c:pt>
                <c:pt idx="1">
                  <c:v>Hispanic/Latino</c:v>
                </c:pt>
                <c:pt idx="2">
                  <c:v>White</c:v>
                </c:pt>
                <c:pt idx="3">
                  <c:v>Other/unknown</c:v>
                </c:pt>
              </c:strCache>
            </c:strRef>
          </c:cat>
          <c:val>
            <c:numRef>
              <c:f>Sheet1!$B$2:$B$5</c:f>
              <c:numCache>
                <c:formatCode>General</c:formatCode>
                <c:ptCount val="4"/>
                <c:pt idx="0">
                  <c:v>100</c:v>
                </c:pt>
                <c:pt idx="1">
                  <c:v>100</c:v>
                </c:pt>
                <c:pt idx="2">
                  <c:v>100</c:v>
                </c:pt>
                <c:pt idx="3">
                  <c:v>100</c:v>
                </c:pt>
              </c:numCache>
            </c:numRef>
          </c:val>
        </c:ser>
        <c:ser>
          <c:idx val="1"/>
          <c:order val="1"/>
          <c:tx>
            <c:strRef>
              <c:f>Sheet1!$C$1</c:f>
              <c:strCache>
                <c:ptCount val="1"/>
                <c:pt idx="0">
                  <c:v>Linked to care</c:v>
                </c:pt>
              </c:strCache>
            </c:strRef>
          </c:tx>
          <c:dLbls>
            <c:txPr>
              <a:bodyPr/>
              <a:lstStyle/>
              <a:p>
                <a:pPr>
                  <a:defRPr sz="1400"/>
                </a:pPr>
                <a:endParaRPr lang="en-US"/>
              </a:p>
            </c:txPr>
            <c:showVal val="1"/>
          </c:dLbls>
          <c:cat>
            <c:strRef>
              <c:f>Sheet1!$A$2:$A$5</c:f>
              <c:strCache>
                <c:ptCount val="4"/>
                <c:pt idx="0">
                  <c:v>Black</c:v>
                </c:pt>
                <c:pt idx="1">
                  <c:v>Hispanic/Latino</c:v>
                </c:pt>
                <c:pt idx="2">
                  <c:v>White</c:v>
                </c:pt>
                <c:pt idx="3">
                  <c:v>Other/unknown</c:v>
                </c:pt>
              </c:strCache>
            </c:strRef>
          </c:cat>
          <c:val>
            <c:numRef>
              <c:f>Sheet1!$C$2:$C$5</c:f>
              <c:numCache>
                <c:formatCode>General</c:formatCode>
                <c:ptCount val="4"/>
                <c:pt idx="0">
                  <c:v>69</c:v>
                </c:pt>
                <c:pt idx="1">
                  <c:v>67</c:v>
                </c:pt>
                <c:pt idx="2">
                  <c:v>68</c:v>
                </c:pt>
                <c:pt idx="3">
                  <c:v>56</c:v>
                </c:pt>
              </c:numCache>
            </c:numRef>
          </c:val>
        </c:ser>
        <c:ser>
          <c:idx val="2"/>
          <c:order val="2"/>
          <c:tx>
            <c:strRef>
              <c:f>Sheet1!$D$1</c:f>
              <c:strCache>
                <c:ptCount val="1"/>
                <c:pt idx="0">
                  <c:v>Engaged in care</c:v>
                </c:pt>
              </c:strCache>
            </c:strRef>
          </c:tx>
          <c:dLbls>
            <c:txPr>
              <a:bodyPr/>
              <a:lstStyle/>
              <a:p>
                <a:pPr>
                  <a:defRPr sz="1400"/>
                </a:pPr>
                <a:endParaRPr lang="en-US"/>
              </a:p>
            </c:txPr>
            <c:showVal val="1"/>
          </c:dLbls>
          <c:cat>
            <c:strRef>
              <c:f>Sheet1!$A$2:$A$5</c:f>
              <c:strCache>
                <c:ptCount val="4"/>
                <c:pt idx="0">
                  <c:v>Black</c:v>
                </c:pt>
                <c:pt idx="1">
                  <c:v>Hispanic/Latino</c:v>
                </c:pt>
                <c:pt idx="2">
                  <c:v>White</c:v>
                </c:pt>
                <c:pt idx="3">
                  <c:v>Other/unknown</c:v>
                </c:pt>
              </c:strCache>
            </c:strRef>
          </c:cat>
          <c:val>
            <c:numRef>
              <c:f>Sheet1!$D$2:$D$5</c:f>
              <c:numCache>
                <c:formatCode>General</c:formatCode>
                <c:ptCount val="4"/>
                <c:pt idx="0">
                  <c:v>70</c:v>
                </c:pt>
                <c:pt idx="1">
                  <c:v>62</c:v>
                </c:pt>
                <c:pt idx="2">
                  <c:v>73</c:v>
                </c:pt>
                <c:pt idx="3">
                  <c:v>55</c:v>
                </c:pt>
              </c:numCache>
            </c:numRef>
          </c:val>
        </c:ser>
        <c:ser>
          <c:idx val="3"/>
          <c:order val="3"/>
          <c:tx>
            <c:strRef>
              <c:f>Sheet1!$E$1</c:f>
              <c:strCache>
                <c:ptCount val="1"/>
                <c:pt idx="0">
                  <c:v>Retained in care</c:v>
                </c:pt>
              </c:strCache>
            </c:strRef>
          </c:tx>
          <c:dLbls>
            <c:txPr>
              <a:bodyPr/>
              <a:lstStyle/>
              <a:p>
                <a:pPr>
                  <a:defRPr sz="1400"/>
                </a:pPr>
                <a:endParaRPr lang="en-US"/>
              </a:p>
            </c:txPr>
            <c:showVal val="1"/>
          </c:dLbls>
          <c:cat>
            <c:strRef>
              <c:f>Sheet1!$A$2:$A$5</c:f>
              <c:strCache>
                <c:ptCount val="4"/>
                <c:pt idx="0">
                  <c:v>Black</c:v>
                </c:pt>
                <c:pt idx="1">
                  <c:v>Hispanic/Latino</c:v>
                </c:pt>
                <c:pt idx="2">
                  <c:v>White</c:v>
                </c:pt>
                <c:pt idx="3">
                  <c:v>Other/unknown</c:v>
                </c:pt>
              </c:strCache>
            </c:strRef>
          </c:cat>
          <c:val>
            <c:numRef>
              <c:f>Sheet1!$E$2:$E$5</c:f>
              <c:numCache>
                <c:formatCode>General</c:formatCode>
                <c:ptCount val="4"/>
                <c:pt idx="0">
                  <c:v>52</c:v>
                </c:pt>
                <c:pt idx="1">
                  <c:v>52</c:v>
                </c:pt>
                <c:pt idx="2">
                  <c:v>50</c:v>
                </c:pt>
                <c:pt idx="3">
                  <c:v>31</c:v>
                </c:pt>
              </c:numCache>
            </c:numRef>
          </c:val>
        </c:ser>
        <c:ser>
          <c:idx val="4"/>
          <c:order val="4"/>
          <c:tx>
            <c:strRef>
              <c:f>Sheet1!$F$1</c:f>
              <c:strCache>
                <c:ptCount val="1"/>
                <c:pt idx="0">
                  <c:v>Viral suppression</c:v>
                </c:pt>
              </c:strCache>
            </c:strRef>
          </c:tx>
          <c:dLbls>
            <c:txPr>
              <a:bodyPr/>
              <a:lstStyle/>
              <a:p>
                <a:pPr>
                  <a:defRPr sz="1400"/>
                </a:pPr>
                <a:endParaRPr lang="en-US"/>
              </a:p>
            </c:txPr>
            <c:showVal val="1"/>
          </c:dLbls>
          <c:cat>
            <c:strRef>
              <c:f>Sheet1!$A$2:$A$5</c:f>
              <c:strCache>
                <c:ptCount val="4"/>
                <c:pt idx="0">
                  <c:v>Black</c:v>
                </c:pt>
                <c:pt idx="1">
                  <c:v>Hispanic/Latino</c:v>
                </c:pt>
                <c:pt idx="2">
                  <c:v>White</c:v>
                </c:pt>
                <c:pt idx="3">
                  <c:v>Other/unknown</c:v>
                </c:pt>
              </c:strCache>
            </c:strRef>
          </c:cat>
          <c:val>
            <c:numRef>
              <c:f>Sheet1!$F$2:$F$5</c:f>
              <c:numCache>
                <c:formatCode>General</c:formatCode>
                <c:ptCount val="4"/>
                <c:pt idx="0">
                  <c:v>50</c:v>
                </c:pt>
                <c:pt idx="1">
                  <c:v>57</c:v>
                </c:pt>
                <c:pt idx="2">
                  <c:v>55</c:v>
                </c:pt>
                <c:pt idx="3">
                  <c:v>43</c:v>
                </c:pt>
              </c:numCache>
            </c:numRef>
          </c:val>
        </c:ser>
        <c:dLbls>
          <c:showVal val="1"/>
        </c:dLbls>
        <c:axId val="88030208"/>
        <c:axId val="88278912"/>
      </c:barChart>
      <c:catAx>
        <c:axId val="88030208"/>
        <c:scaling>
          <c:orientation val="minMax"/>
        </c:scaling>
        <c:axPos val="b"/>
        <c:tickLblPos val="nextTo"/>
        <c:txPr>
          <a:bodyPr rot="0" anchor="ctr" anchorCtr="0"/>
          <a:lstStyle/>
          <a:p>
            <a:pPr>
              <a:defRPr sz="1600"/>
            </a:pPr>
            <a:endParaRPr lang="en-US"/>
          </a:p>
        </c:txPr>
        <c:crossAx val="88278912"/>
        <c:crosses val="autoZero"/>
        <c:auto val="1"/>
        <c:lblAlgn val="ctr"/>
        <c:lblOffset val="100"/>
      </c:catAx>
      <c:valAx>
        <c:axId val="88278912"/>
        <c:scaling>
          <c:orientation val="minMax"/>
          <c:max val="100"/>
        </c:scaling>
        <c:axPos val="l"/>
        <c:title>
          <c:tx>
            <c:rich>
              <a:bodyPr rot="-5400000" vert="horz"/>
              <a:lstStyle/>
              <a:p>
                <a:pPr>
                  <a:defRPr/>
                </a:pPr>
                <a:r>
                  <a:rPr lang="en-US" dirty="0" smtClean="0"/>
                  <a:t>Percent  </a:t>
                </a:r>
                <a:endParaRPr lang="en-US" dirty="0"/>
              </a:p>
            </c:rich>
          </c:tx>
        </c:title>
        <c:numFmt formatCode="General" sourceLinked="1"/>
        <c:tickLblPos val="nextTo"/>
        <c:crossAx val="88030208"/>
        <c:crosses val="autoZero"/>
        <c:crossBetween val="between"/>
      </c:valAx>
    </c:plotArea>
    <c:legend>
      <c:legendPos val="b"/>
      <c:txPr>
        <a:bodyPr/>
        <a:lstStyle/>
        <a:p>
          <a:pPr>
            <a:defRPr sz="1600"/>
          </a:pPr>
          <a:endParaRPr lang="en-US"/>
        </a:p>
      </c:txPr>
    </c:legend>
    <c:plotVisOnly val="1"/>
    <c:dispBlanksAs val="gap"/>
  </c:chart>
  <c:txPr>
    <a:bodyPr/>
    <a:lstStyle/>
    <a:p>
      <a:pPr>
        <a:defRPr sz="1800"/>
      </a:pPr>
      <a:endParaRPr lang="en-US"/>
    </a:p>
  </c:txPr>
  <c:externalData r:id="rId1"/>
  <c:userShapes r:id="rId2"/>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style val="11"/>
  <c:chart>
    <c:autoTitleDeleted val="1"/>
    <c:plotArea>
      <c:layout>
        <c:manualLayout>
          <c:layoutTarget val="inner"/>
          <c:xMode val="edge"/>
          <c:yMode val="edge"/>
          <c:x val="0.12609802579025448"/>
          <c:y val="5.3789463203361691E-2"/>
          <c:w val="0.85795994522423824"/>
          <c:h val="0.60280377679884478"/>
        </c:manualLayout>
      </c:layout>
      <c:barChart>
        <c:barDir val="col"/>
        <c:grouping val="clustered"/>
        <c:ser>
          <c:idx val="0"/>
          <c:order val="0"/>
          <c:tx>
            <c:strRef>
              <c:f>Sheet1!$B$1</c:f>
              <c:strCache>
                <c:ptCount val="1"/>
                <c:pt idx="0">
                  <c:v>Diagnosed</c:v>
                </c:pt>
              </c:strCache>
            </c:strRef>
          </c:tx>
          <c:dLbls>
            <c:delete val="1"/>
          </c:dLbls>
          <c:cat>
            <c:strRef>
              <c:f>Sheet1!$A$2:$A$6</c:f>
              <c:strCache>
                <c:ptCount val="5"/>
                <c:pt idx="0">
                  <c:v>13-24</c:v>
                </c:pt>
                <c:pt idx="1">
                  <c:v>25-34</c:v>
                </c:pt>
                <c:pt idx="2">
                  <c:v>35-44</c:v>
                </c:pt>
                <c:pt idx="3">
                  <c:v>45-54</c:v>
                </c:pt>
                <c:pt idx="4">
                  <c:v>55+</c:v>
                </c:pt>
              </c:strCache>
            </c:strRef>
          </c:cat>
          <c:val>
            <c:numRef>
              <c:f>Sheet1!$B$2:$B$6</c:f>
              <c:numCache>
                <c:formatCode>General</c:formatCode>
                <c:ptCount val="5"/>
                <c:pt idx="0">
                  <c:v>100</c:v>
                </c:pt>
                <c:pt idx="1">
                  <c:v>100</c:v>
                </c:pt>
                <c:pt idx="2">
                  <c:v>100</c:v>
                </c:pt>
                <c:pt idx="3">
                  <c:v>100</c:v>
                </c:pt>
                <c:pt idx="4">
                  <c:v>100</c:v>
                </c:pt>
              </c:numCache>
            </c:numRef>
          </c:val>
        </c:ser>
        <c:ser>
          <c:idx val="1"/>
          <c:order val="1"/>
          <c:tx>
            <c:strRef>
              <c:f>Sheet1!$C$1</c:f>
              <c:strCache>
                <c:ptCount val="1"/>
                <c:pt idx="0">
                  <c:v>Linked to care</c:v>
                </c:pt>
              </c:strCache>
            </c:strRef>
          </c:tx>
          <c:dLbls>
            <c:txPr>
              <a:bodyPr/>
              <a:lstStyle/>
              <a:p>
                <a:pPr>
                  <a:defRPr sz="1400"/>
                </a:pPr>
                <a:endParaRPr lang="en-US"/>
              </a:p>
            </c:txPr>
            <c:showVal val="1"/>
          </c:dLbls>
          <c:cat>
            <c:strRef>
              <c:f>Sheet1!$A$2:$A$6</c:f>
              <c:strCache>
                <c:ptCount val="5"/>
                <c:pt idx="0">
                  <c:v>13-24</c:v>
                </c:pt>
                <c:pt idx="1">
                  <c:v>25-34</c:v>
                </c:pt>
                <c:pt idx="2">
                  <c:v>35-44</c:v>
                </c:pt>
                <c:pt idx="3">
                  <c:v>45-54</c:v>
                </c:pt>
                <c:pt idx="4">
                  <c:v>55+</c:v>
                </c:pt>
              </c:strCache>
            </c:strRef>
          </c:cat>
          <c:val>
            <c:numRef>
              <c:f>Sheet1!$C$2:$C$6</c:f>
              <c:numCache>
                <c:formatCode>General</c:formatCode>
                <c:ptCount val="5"/>
                <c:pt idx="0">
                  <c:v>50</c:v>
                </c:pt>
                <c:pt idx="1">
                  <c:v>58</c:v>
                </c:pt>
                <c:pt idx="2">
                  <c:v>66</c:v>
                </c:pt>
                <c:pt idx="3">
                  <c:v>67</c:v>
                </c:pt>
                <c:pt idx="4">
                  <c:v>65</c:v>
                </c:pt>
              </c:numCache>
            </c:numRef>
          </c:val>
        </c:ser>
        <c:ser>
          <c:idx val="2"/>
          <c:order val="2"/>
          <c:tx>
            <c:strRef>
              <c:f>Sheet1!$D$1</c:f>
              <c:strCache>
                <c:ptCount val="1"/>
                <c:pt idx="0">
                  <c:v>Engaged in care</c:v>
                </c:pt>
              </c:strCache>
            </c:strRef>
          </c:tx>
          <c:dLbls>
            <c:txPr>
              <a:bodyPr/>
              <a:lstStyle/>
              <a:p>
                <a:pPr>
                  <a:defRPr sz="1400"/>
                </a:pPr>
                <a:endParaRPr lang="en-US"/>
              </a:p>
            </c:txPr>
            <c:showVal val="1"/>
          </c:dLbls>
          <c:cat>
            <c:strRef>
              <c:f>Sheet1!$A$2:$A$6</c:f>
              <c:strCache>
                <c:ptCount val="5"/>
                <c:pt idx="0">
                  <c:v>13-24</c:v>
                </c:pt>
                <c:pt idx="1">
                  <c:v>25-34</c:v>
                </c:pt>
                <c:pt idx="2">
                  <c:v>35-44</c:v>
                </c:pt>
                <c:pt idx="3">
                  <c:v>45-54</c:v>
                </c:pt>
                <c:pt idx="4">
                  <c:v>55+</c:v>
                </c:pt>
              </c:strCache>
            </c:strRef>
          </c:cat>
          <c:val>
            <c:numRef>
              <c:f>Sheet1!$D$2:$D$6</c:f>
              <c:numCache>
                <c:formatCode>General</c:formatCode>
                <c:ptCount val="5"/>
                <c:pt idx="0">
                  <c:v>61</c:v>
                </c:pt>
                <c:pt idx="1">
                  <c:v>65</c:v>
                </c:pt>
                <c:pt idx="2">
                  <c:v>69</c:v>
                </c:pt>
                <c:pt idx="3">
                  <c:v>71</c:v>
                </c:pt>
                <c:pt idx="4">
                  <c:v>66</c:v>
                </c:pt>
              </c:numCache>
            </c:numRef>
          </c:val>
        </c:ser>
        <c:ser>
          <c:idx val="3"/>
          <c:order val="3"/>
          <c:tx>
            <c:strRef>
              <c:f>Sheet1!$E$1</c:f>
              <c:strCache>
                <c:ptCount val="1"/>
                <c:pt idx="0">
                  <c:v>Retained in care</c:v>
                </c:pt>
              </c:strCache>
            </c:strRef>
          </c:tx>
          <c:dLbls>
            <c:txPr>
              <a:bodyPr/>
              <a:lstStyle/>
              <a:p>
                <a:pPr>
                  <a:defRPr sz="1400"/>
                </a:pPr>
                <a:endParaRPr lang="en-US"/>
              </a:p>
            </c:txPr>
            <c:showVal val="1"/>
          </c:dLbls>
          <c:cat>
            <c:strRef>
              <c:f>Sheet1!$A$2:$A$6</c:f>
              <c:strCache>
                <c:ptCount val="5"/>
                <c:pt idx="0">
                  <c:v>13-24</c:v>
                </c:pt>
                <c:pt idx="1">
                  <c:v>25-34</c:v>
                </c:pt>
                <c:pt idx="2">
                  <c:v>35-44</c:v>
                </c:pt>
                <c:pt idx="3">
                  <c:v>45-54</c:v>
                </c:pt>
                <c:pt idx="4">
                  <c:v>55+</c:v>
                </c:pt>
              </c:strCache>
            </c:strRef>
          </c:cat>
          <c:val>
            <c:numRef>
              <c:f>Sheet1!$E$2:$E$6</c:f>
              <c:numCache>
                <c:formatCode>General</c:formatCode>
                <c:ptCount val="5"/>
                <c:pt idx="0">
                  <c:v>37</c:v>
                </c:pt>
                <c:pt idx="1">
                  <c:v>47</c:v>
                </c:pt>
                <c:pt idx="2">
                  <c:v>49</c:v>
                </c:pt>
                <c:pt idx="3">
                  <c:v>55</c:v>
                </c:pt>
                <c:pt idx="4">
                  <c:v>50</c:v>
                </c:pt>
              </c:numCache>
            </c:numRef>
          </c:val>
        </c:ser>
        <c:ser>
          <c:idx val="4"/>
          <c:order val="4"/>
          <c:tx>
            <c:strRef>
              <c:f>Sheet1!$F$1</c:f>
              <c:strCache>
                <c:ptCount val="1"/>
                <c:pt idx="0">
                  <c:v>Viral suppression</c:v>
                </c:pt>
              </c:strCache>
            </c:strRef>
          </c:tx>
          <c:dLbls>
            <c:txPr>
              <a:bodyPr/>
              <a:lstStyle/>
              <a:p>
                <a:pPr>
                  <a:defRPr sz="1400"/>
                </a:pPr>
                <a:endParaRPr lang="en-US"/>
              </a:p>
            </c:txPr>
            <c:showVal val="1"/>
          </c:dLbls>
          <c:cat>
            <c:strRef>
              <c:f>Sheet1!$A$2:$A$6</c:f>
              <c:strCache>
                <c:ptCount val="5"/>
                <c:pt idx="0">
                  <c:v>13-24</c:v>
                </c:pt>
                <c:pt idx="1">
                  <c:v>25-34</c:v>
                </c:pt>
                <c:pt idx="2">
                  <c:v>35-44</c:v>
                </c:pt>
                <c:pt idx="3">
                  <c:v>45-54</c:v>
                </c:pt>
                <c:pt idx="4">
                  <c:v>55+</c:v>
                </c:pt>
              </c:strCache>
            </c:strRef>
          </c:cat>
          <c:val>
            <c:numRef>
              <c:f>Sheet1!$F$2:$F$6</c:f>
              <c:numCache>
                <c:formatCode>General</c:formatCode>
                <c:ptCount val="5"/>
                <c:pt idx="0">
                  <c:v>33</c:v>
                </c:pt>
                <c:pt idx="1">
                  <c:v>43</c:v>
                </c:pt>
                <c:pt idx="2">
                  <c:v>53</c:v>
                </c:pt>
                <c:pt idx="3">
                  <c:v>54</c:v>
                </c:pt>
                <c:pt idx="4">
                  <c:v>54</c:v>
                </c:pt>
              </c:numCache>
            </c:numRef>
          </c:val>
        </c:ser>
        <c:dLbls>
          <c:showVal val="1"/>
        </c:dLbls>
        <c:axId val="92777088"/>
        <c:axId val="92782976"/>
      </c:barChart>
      <c:catAx>
        <c:axId val="92777088"/>
        <c:scaling>
          <c:orientation val="minMax"/>
        </c:scaling>
        <c:axPos val="b"/>
        <c:tickLblPos val="nextTo"/>
        <c:txPr>
          <a:bodyPr rot="0" anchor="ctr" anchorCtr="0"/>
          <a:lstStyle/>
          <a:p>
            <a:pPr>
              <a:defRPr sz="1600"/>
            </a:pPr>
            <a:endParaRPr lang="en-US"/>
          </a:p>
        </c:txPr>
        <c:crossAx val="92782976"/>
        <c:crosses val="autoZero"/>
        <c:auto val="1"/>
        <c:lblAlgn val="ctr"/>
        <c:lblOffset val="100"/>
      </c:catAx>
      <c:valAx>
        <c:axId val="92782976"/>
        <c:scaling>
          <c:orientation val="minMax"/>
          <c:max val="100"/>
        </c:scaling>
        <c:axPos val="l"/>
        <c:title>
          <c:tx>
            <c:rich>
              <a:bodyPr rot="-5400000" vert="horz"/>
              <a:lstStyle/>
              <a:p>
                <a:pPr>
                  <a:defRPr/>
                </a:pPr>
                <a:r>
                  <a:rPr lang="en-US" dirty="0" smtClean="0"/>
                  <a:t>Percent  </a:t>
                </a:r>
                <a:endParaRPr lang="en-US" dirty="0"/>
              </a:p>
            </c:rich>
          </c:tx>
        </c:title>
        <c:numFmt formatCode="General" sourceLinked="1"/>
        <c:tickLblPos val="nextTo"/>
        <c:crossAx val="92777088"/>
        <c:crosses val="autoZero"/>
        <c:crossBetween val="between"/>
      </c:valAx>
    </c:plotArea>
    <c:legend>
      <c:legendPos val="b"/>
      <c:txPr>
        <a:bodyPr/>
        <a:lstStyle/>
        <a:p>
          <a:pPr>
            <a:defRPr sz="1600"/>
          </a:pPr>
          <a:endParaRPr lang="en-US"/>
        </a:p>
      </c:txPr>
    </c:legend>
    <c:plotVisOnly val="1"/>
    <c:dispBlanksAs val="gap"/>
  </c:chart>
  <c:txPr>
    <a:bodyPr/>
    <a:lstStyle/>
    <a:p>
      <a:pPr>
        <a:defRPr sz="1800"/>
      </a:pPr>
      <a:endParaRPr lang="en-US"/>
    </a:p>
  </c:tx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n-US"/>
  <c:style val="11"/>
  <c:chart>
    <c:autoTitleDeleted val="1"/>
    <c:plotArea>
      <c:layout>
        <c:manualLayout>
          <c:layoutTarget val="inner"/>
          <c:xMode val="edge"/>
          <c:yMode val="edge"/>
          <c:x val="0.12501097384378668"/>
          <c:y val="5.8932360017497812E-2"/>
          <c:w val="0.85918442845506382"/>
          <c:h val="0.62732720909886264"/>
        </c:manualLayout>
      </c:layout>
      <c:barChart>
        <c:barDir val="col"/>
        <c:grouping val="clustered"/>
        <c:ser>
          <c:idx val="0"/>
          <c:order val="0"/>
          <c:tx>
            <c:strRef>
              <c:f>Sheet1!$B$1</c:f>
              <c:strCache>
                <c:ptCount val="1"/>
                <c:pt idx="0">
                  <c:v>Diagnosed</c:v>
                </c:pt>
              </c:strCache>
            </c:strRef>
          </c:tx>
          <c:dLbls>
            <c:delete val="1"/>
          </c:dLbls>
          <c:cat>
            <c:strRef>
              <c:f>Sheet1!$A$2:$A$6</c:f>
              <c:strCache>
                <c:ptCount val="5"/>
                <c:pt idx="0">
                  <c:v>MSM</c:v>
                </c:pt>
                <c:pt idx="1">
                  <c:v>IDU</c:v>
                </c:pt>
                <c:pt idx="2">
                  <c:v>MSM/IDU</c:v>
                </c:pt>
                <c:pt idx="3">
                  <c:v>HET</c:v>
                </c:pt>
                <c:pt idx="4">
                  <c:v>Other</c:v>
                </c:pt>
              </c:strCache>
            </c:strRef>
          </c:cat>
          <c:val>
            <c:numRef>
              <c:f>Sheet1!$B$2:$B$6</c:f>
              <c:numCache>
                <c:formatCode>General</c:formatCode>
                <c:ptCount val="5"/>
                <c:pt idx="0">
                  <c:v>100</c:v>
                </c:pt>
                <c:pt idx="1">
                  <c:v>100</c:v>
                </c:pt>
                <c:pt idx="2">
                  <c:v>100</c:v>
                </c:pt>
                <c:pt idx="3">
                  <c:v>100</c:v>
                </c:pt>
                <c:pt idx="4">
                  <c:v>100</c:v>
                </c:pt>
              </c:numCache>
            </c:numRef>
          </c:val>
        </c:ser>
        <c:ser>
          <c:idx val="1"/>
          <c:order val="1"/>
          <c:tx>
            <c:strRef>
              <c:f>Sheet1!$C$1</c:f>
              <c:strCache>
                <c:ptCount val="1"/>
                <c:pt idx="0">
                  <c:v>Linked to care</c:v>
                </c:pt>
              </c:strCache>
            </c:strRef>
          </c:tx>
          <c:dLbls>
            <c:txPr>
              <a:bodyPr/>
              <a:lstStyle/>
              <a:p>
                <a:pPr>
                  <a:defRPr sz="1400"/>
                </a:pPr>
                <a:endParaRPr lang="en-US"/>
              </a:p>
            </c:txPr>
            <c:showVal val="1"/>
          </c:dLbls>
          <c:cat>
            <c:strRef>
              <c:f>Sheet1!$A$2:$A$6</c:f>
              <c:strCache>
                <c:ptCount val="5"/>
                <c:pt idx="0">
                  <c:v>MSM</c:v>
                </c:pt>
                <c:pt idx="1">
                  <c:v>IDU</c:v>
                </c:pt>
                <c:pt idx="2">
                  <c:v>MSM/IDU</c:v>
                </c:pt>
                <c:pt idx="3">
                  <c:v>HET</c:v>
                </c:pt>
                <c:pt idx="4">
                  <c:v>Other</c:v>
                </c:pt>
              </c:strCache>
            </c:strRef>
          </c:cat>
          <c:val>
            <c:numRef>
              <c:f>Sheet1!$C$2:$C$6</c:f>
              <c:numCache>
                <c:formatCode>General</c:formatCode>
                <c:ptCount val="5"/>
                <c:pt idx="0">
                  <c:v>57</c:v>
                </c:pt>
                <c:pt idx="1">
                  <c:v>67</c:v>
                </c:pt>
                <c:pt idx="2">
                  <c:v>64</c:v>
                </c:pt>
                <c:pt idx="3">
                  <c:v>69</c:v>
                </c:pt>
                <c:pt idx="4">
                  <c:v>62</c:v>
                </c:pt>
              </c:numCache>
            </c:numRef>
          </c:val>
        </c:ser>
        <c:ser>
          <c:idx val="2"/>
          <c:order val="2"/>
          <c:tx>
            <c:strRef>
              <c:f>Sheet1!$D$1</c:f>
              <c:strCache>
                <c:ptCount val="1"/>
                <c:pt idx="0">
                  <c:v>Engaged in care</c:v>
                </c:pt>
              </c:strCache>
            </c:strRef>
          </c:tx>
          <c:dLbls>
            <c:txPr>
              <a:bodyPr/>
              <a:lstStyle/>
              <a:p>
                <a:pPr>
                  <a:defRPr sz="1400"/>
                </a:pPr>
                <a:endParaRPr lang="en-US"/>
              </a:p>
            </c:txPr>
            <c:showVal val="1"/>
          </c:dLbls>
          <c:cat>
            <c:strRef>
              <c:f>Sheet1!$A$2:$A$6</c:f>
              <c:strCache>
                <c:ptCount val="5"/>
                <c:pt idx="0">
                  <c:v>MSM</c:v>
                </c:pt>
                <c:pt idx="1">
                  <c:v>IDU</c:v>
                </c:pt>
                <c:pt idx="2">
                  <c:v>MSM/IDU</c:v>
                </c:pt>
                <c:pt idx="3">
                  <c:v>HET</c:v>
                </c:pt>
                <c:pt idx="4">
                  <c:v>Other</c:v>
                </c:pt>
              </c:strCache>
            </c:strRef>
          </c:cat>
          <c:val>
            <c:numRef>
              <c:f>Sheet1!$D$2:$D$6</c:f>
              <c:numCache>
                <c:formatCode>General</c:formatCode>
                <c:ptCount val="5"/>
                <c:pt idx="0">
                  <c:v>65</c:v>
                </c:pt>
                <c:pt idx="1">
                  <c:v>64</c:v>
                </c:pt>
                <c:pt idx="2">
                  <c:v>68</c:v>
                </c:pt>
                <c:pt idx="3">
                  <c:v>63</c:v>
                </c:pt>
                <c:pt idx="4">
                  <c:v>70</c:v>
                </c:pt>
              </c:numCache>
            </c:numRef>
          </c:val>
        </c:ser>
        <c:ser>
          <c:idx val="3"/>
          <c:order val="3"/>
          <c:tx>
            <c:strRef>
              <c:f>Sheet1!$E$1</c:f>
              <c:strCache>
                <c:ptCount val="1"/>
                <c:pt idx="0">
                  <c:v>Retained in care</c:v>
                </c:pt>
              </c:strCache>
            </c:strRef>
          </c:tx>
          <c:dLbls>
            <c:txPr>
              <a:bodyPr/>
              <a:lstStyle/>
              <a:p>
                <a:pPr>
                  <a:defRPr sz="1400"/>
                </a:pPr>
                <a:endParaRPr lang="en-US"/>
              </a:p>
            </c:txPr>
            <c:showVal val="1"/>
          </c:dLbls>
          <c:cat>
            <c:strRef>
              <c:f>Sheet1!$A$2:$A$6</c:f>
              <c:strCache>
                <c:ptCount val="5"/>
                <c:pt idx="0">
                  <c:v>MSM</c:v>
                </c:pt>
                <c:pt idx="1">
                  <c:v>IDU</c:v>
                </c:pt>
                <c:pt idx="2">
                  <c:v>MSM/IDU</c:v>
                </c:pt>
                <c:pt idx="3">
                  <c:v>HET</c:v>
                </c:pt>
                <c:pt idx="4">
                  <c:v>Other</c:v>
                </c:pt>
              </c:strCache>
            </c:strRef>
          </c:cat>
          <c:val>
            <c:numRef>
              <c:f>Sheet1!$E$2:$E$6</c:f>
              <c:numCache>
                <c:formatCode>General</c:formatCode>
                <c:ptCount val="5"/>
                <c:pt idx="0">
                  <c:v>45</c:v>
                </c:pt>
                <c:pt idx="1">
                  <c:v>52</c:v>
                </c:pt>
                <c:pt idx="2">
                  <c:v>44</c:v>
                </c:pt>
                <c:pt idx="3">
                  <c:v>47</c:v>
                </c:pt>
                <c:pt idx="4">
                  <c:v>51</c:v>
                </c:pt>
              </c:numCache>
            </c:numRef>
          </c:val>
        </c:ser>
        <c:ser>
          <c:idx val="4"/>
          <c:order val="4"/>
          <c:tx>
            <c:strRef>
              <c:f>Sheet1!$F$1</c:f>
              <c:strCache>
                <c:ptCount val="1"/>
                <c:pt idx="0">
                  <c:v>Viral suppression</c:v>
                </c:pt>
              </c:strCache>
            </c:strRef>
          </c:tx>
          <c:dLbls>
            <c:txPr>
              <a:bodyPr/>
              <a:lstStyle/>
              <a:p>
                <a:pPr>
                  <a:defRPr sz="1400"/>
                </a:pPr>
                <a:endParaRPr lang="en-US"/>
              </a:p>
            </c:txPr>
            <c:showVal val="1"/>
          </c:dLbls>
          <c:cat>
            <c:strRef>
              <c:f>Sheet1!$A$2:$A$6</c:f>
              <c:strCache>
                <c:ptCount val="5"/>
                <c:pt idx="0">
                  <c:v>MSM</c:v>
                </c:pt>
                <c:pt idx="1">
                  <c:v>IDU</c:v>
                </c:pt>
                <c:pt idx="2">
                  <c:v>MSM/IDU</c:v>
                </c:pt>
                <c:pt idx="3">
                  <c:v>HET</c:v>
                </c:pt>
                <c:pt idx="4">
                  <c:v>Other</c:v>
                </c:pt>
              </c:strCache>
            </c:strRef>
          </c:cat>
          <c:val>
            <c:numRef>
              <c:f>Sheet1!$F$2:$F$6</c:f>
              <c:numCache>
                <c:formatCode>General</c:formatCode>
                <c:ptCount val="5"/>
                <c:pt idx="0">
                  <c:v>39</c:v>
                </c:pt>
                <c:pt idx="1">
                  <c:v>43</c:v>
                </c:pt>
                <c:pt idx="2">
                  <c:v>44</c:v>
                </c:pt>
                <c:pt idx="3">
                  <c:v>40</c:v>
                </c:pt>
                <c:pt idx="4">
                  <c:v>59</c:v>
                </c:pt>
              </c:numCache>
            </c:numRef>
          </c:val>
        </c:ser>
        <c:dLbls>
          <c:showVal val="1"/>
        </c:dLbls>
        <c:axId val="88557824"/>
        <c:axId val="88571904"/>
      </c:barChart>
      <c:catAx>
        <c:axId val="88557824"/>
        <c:scaling>
          <c:orientation val="minMax"/>
        </c:scaling>
        <c:axPos val="b"/>
        <c:tickLblPos val="nextTo"/>
        <c:txPr>
          <a:bodyPr rot="0" anchor="ctr" anchorCtr="0"/>
          <a:lstStyle/>
          <a:p>
            <a:pPr>
              <a:defRPr sz="1600"/>
            </a:pPr>
            <a:endParaRPr lang="en-US"/>
          </a:p>
        </c:txPr>
        <c:crossAx val="88571904"/>
        <c:crosses val="autoZero"/>
        <c:auto val="1"/>
        <c:lblAlgn val="ctr"/>
        <c:lblOffset val="100"/>
      </c:catAx>
      <c:valAx>
        <c:axId val="88571904"/>
        <c:scaling>
          <c:orientation val="minMax"/>
          <c:max val="100"/>
        </c:scaling>
        <c:axPos val="l"/>
        <c:title>
          <c:tx>
            <c:rich>
              <a:bodyPr rot="-5400000" vert="horz"/>
              <a:lstStyle/>
              <a:p>
                <a:pPr>
                  <a:defRPr/>
                </a:pPr>
                <a:r>
                  <a:rPr lang="en-US" dirty="0" smtClean="0"/>
                  <a:t>Percent  </a:t>
                </a:r>
                <a:endParaRPr lang="en-US" dirty="0"/>
              </a:p>
            </c:rich>
          </c:tx>
        </c:title>
        <c:numFmt formatCode="General" sourceLinked="1"/>
        <c:tickLblPos val="nextTo"/>
        <c:crossAx val="88557824"/>
        <c:crosses val="autoZero"/>
        <c:crossBetween val="between"/>
      </c:valAx>
    </c:plotArea>
    <c:legend>
      <c:legendPos val="b"/>
      <c:txPr>
        <a:bodyPr/>
        <a:lstStyle/>
        <a:p>
          <a:pPr>
            <a:defRPr sz="1600"/>
          </a:pPr>
          <a:endParaRPr lang="en-US"/>
        </a:p>
      </c:txPr>
    </c:legend>
    <c:plotVisOnly val="1"/>
    <c:dispBlanksAs val="gap"/>
  </c:chart>
  <c:txPr>
    <a:bodyPr/>
    <a:lstStyle/>
    <a:p>
      <a:pPr>
        <a:defRPr sz="1800"/>
      </a:pPr>
      <a:endParaRPr lang="en-US"/>
    </a:p>
  </c:txPr>
  <c:externalData r:id="rId1"/>
  <c:userShapes r:id="rId2"/>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n-US"/>
  <c:style val="11"/>
  <c:chart>
    <c:autoTitleDeleted val="1"/>
    <c:plotArea>
      <c:layout/>
      <c:barChart>
        <c:barDir val="col"/>
        <c:grouping val="clustered"/>
        <c:ser>
          <c:idx val="0"/>
          <c:order val="0"/>
          <c:tx>
            <c:strRef>
              <c:f>Sheet1!$B$1</c:f>
              <c:strCache>
                <c:ptCount val="1"/>
                <c:pt idx="0">
                  <c:v>Diagnosed</c:v>
                </c:pt>
              </c:strCache>
            </c:strRef>
          </c:tx>
          <c:dLbls>
            <c:delete val="1"/>
          </c:dLbls>
          <c:cat>
            <c:strRef>
              <c:f>Sheet1!$A$2:$A$4</c:f>
              <c:strCache>
                <c:ptCount val="3"/>
                <c:pt idx="0">
                  <c:v>IDU</c:v>
                </c:pt>
                <c:pt idx="1">
                  <c:v>HET</c:v>
                </c:pt>
                <c:pt idx="2">
                  <c:v>Other</c:v>
                </c:pt>
              </c:strCache>
            </c:strRef>
          </c:cat>
          <c:val>
            <c:numRef>
              <c:f>Sheet1!$B$2:$B$4</c:f>
              <c:numCache>
                <c:formatCode>General</c:formatCode>
                <c:ptCount val="3"/>
                <c:pt idx="0">
                  <c:v>100</c:v>
                </c:pt>
                <c:pt idx="1">
                  <c:v>100</c:v>
                </c:pt>
                <c:pt idx="2">
                  <c:v>100</c:v>
                </c:pt>
              </c:numCache>
            </c:numRef>
          </c:val>
        </c:ser>
        <c:ser>
          <c:idx val="1"/>
          <c:order val="1"/>
          <c:tx>
            <c:strRef>
              <c:f>Sheet1!$C$1</c:f>
              <c:strCache>
                <c:ptCount val="1"/>
                <c:pt idx="0">
                  <c:v>Linked to care</c:v>
                </c:pt>
              </c:strCache>
            </c:strRef>
          </c:tx>
          <c:dLbls>
            <c:txPr>
              <a:bodyPr/>
              <a:lstStyle/>
              <a:p>
                <a:pPr>
                  <a:defRPr sz="1400"/>
                </a:pPr>
                <a:endParaRPr lang="en-US"/>
              </a:p>
            </c:txPr>
            <c:showVal val="1"/>
          </c:dLbls>
          <c:cat>
            <c:strRef>
              <c:f>Sheet1!$A$2:$A$4</c:f>
              <c:strCache>
                <c:ptCount val="3"/>
                <c:pt idx="0">
                  <c:v>IDU</c:v>
                </c:pt>
                <c:pt idx="1">
                  <c:v>HET</c:v>
                </c:pt>
                <c:pt idx="2">
                  <c:v>Other</c:v>
                </c:pt>
              </c:strCache>
            </c:strRef>
          </c:cat>
          <c:val>
            <c:numRef>
              <c:f>Sheet1!$C$2:$C$4</c:f>
              <c:numCache>
                <c:formatCode>General</c:formatCode>
                <c:ptCount val="3"/>
                <c:pt idx="0">
                  <c:v>73</c:v>
                </c:pt>
                <c:pt idx="1">
                  <c:v>69</c:v>
                </c:pt>
                <c:pt idx="2">
                  <c:v>54</c:v>
                </c:pt>
              </c:numCache>
            </c:numRef>
          </c:val>
        </c:ser>
        <c:ser>
          <c:idx val="2"/>
          <c:order val="2"/>
          <c:tx>
            <c:strRef>
              <c:f>Sheet1!$D$1</c:f>
              <c:strCache>
                <c:ptCount val="1"/>
                <c:pt idx="0">
                  <c:v>Engaged in care</c:v>
                </c:pt>
              </c:strCache>
            </c:strRef>
          </c:tx>
          <c:dLbls>
            <c:txPr>
              <a:bodyPr/>
              <a:lstStyle/>
              <a:p>
                <a:pPr>
                  <a:defRPr sz="1400"/>
                </a:pPr>
                <a:endParaRPr lang="en-US"/>
              </a:p>
            </c:txPr>
            <c:showVal val="1"/>
          </c:dLbls>
          <c:cat>
            <c:strRef>
              <c:f>Sheet1!$A$2:$A$4</c:f>
              <c:strCache>
                <c:ptCount val="3"/>
                <c:pt idx="0">
                  <c:v>IDU</c:v>
                </c:pt>
                <c:pt idx="1">
                  <c:v>HET</c:v>
                </c:pt>
                <c:pt idx="2">
                  <c:v>Other</c:v>
                </c:pt>
              </c:strCache>
            </c:strRef>
          </c:cat>
          <c:val>
            <c:numRef>
              <c:f>Sheet1!$D$2:$D$4</c:f>
              <c:numCache>
                <c:formatCode>General</c:formatCode>
                <c:ptCount val="3"/>
                <c:pt idx="0">
                  <c:v>73</c:v>
                </c:pt>
                <c:pt idx="1">
                  <c:v>69</c:v>
                </c:pt>
                <c:pt idx="2">
                  <c:v>51</c:v>
                </c:pt>
              </c:numCache>
            </c:numRef>
          </c:val>
        </c:ser>
        <c:ser>
          <c:idx val="3"/>
          <c:order val="3"/>
          <c:tx>
            <c:strRef>
              <c:f>Sheet1!$E$1</c:f>
              <c:strCache>
                <c:ptCount val="1"/>
                <c:pt idx="0">
                  <c:v>Retained in care</c:v>
                </c:pt>
              </c:strCache>
            </c:strRef>
          </c:tx>
          <c:dLbls>
            <c:txPr>
              <a:bodyPr/>
              <a:lstStyle/>
              <a:p>
                <a:pPr>
                  <a:defRPr sz="1400"/>
                </a:pPr>
                <a:endParaRPr lang="en-US"/>
              </a:p>
            </c:txPr>
            <c:showVal val="1"/>
          </c:dLbls>
          <c:cat>
            <c:strRef>
              <c:f>Sheet1!$A$2:$A$4</c:f>
              <c:strCache>
                <c:ptCount val="3"/>
                <c:pt idx="0">
                  <c:v>IDU</c:v>
                </c:pt>
                <c:pt idx="1">
                  <c:v>HET</c:v>
                </c:pt>
                <c:pt idx="2">
                  <c:v>Other</c:v>
                </c:pt>
              </c:strCache>
            </c:strRef>
          </c:cat>
          <c:val>
            <c:numRef>
              <c:f>Sheet1!$E$2:$E$4</c:f>
              <c:numCache>
                <c:formatCode>General</c:formatCode>
                <c:ptCount val="3"/>
                <c:pt idx="0">
                  <c:v>54</c:v>
                </c:pt>
                <c:pt idx="1">
                  <c:v>53</c:v>
                </c:pt>
                <c:pt idx="2">
                  <c:v>26</c:v>
                </c:pt>
              </c:numCache>
            </c:numRef>
          </c:val>
        </c:ser>
        <c:ser>
          <c:idx val="4"/>
          <c:order val="4"/>
          <c:tx>
            <c:strRef>
              <c:f>Sheet1!$F$1</c:f>
              <c:strCache>
                <c:ptCount val="1"/>
                <c:pt idx="0">
                  <c:v>Viral suppression</c:v>
                </c:pt>
              </c:strCache>
            </c:strRef>
          </c:tx>
          <c:dLbls>
            <c:txPr>
              <a:bodyPr/>
              <a:lstStyle/>
              <a:p>
                <a:pPr>
                  <a:defRPr sz="1400"/>
                </a:pPr>
                <a:endParaRPr lang="en-US"/>
              </a:p>
            </c:txPr>
            <c:showVal val="1"/>
          </c:dLbls>
          <c:cat>
            <c:strRef>
              <c:f>Sheet1!$A$2:$A$4</c:f>
              <c:strCache>
                <c:ptCount val="3"/>
                <c:pt idx="0">
                  <c:v>IDU</c:v>
                </c:pt>
                <c:pt idx="1">
                  <c:v>HET</c:v>
                </c:pt>
                <c:pt idx="2">
                  <c:v>Other</c:v>
                </c:pt>
              </c:strCache>
            </c:strRef>
          </c:cat>
          <c:val>
            <c:numRef>
              <c:f>Sheet1!$F$2:$F$4</c:f>
              <c:numCache>
                <c:formatCode>General</c:formatCode>
                <c:ptCount val="3"/>
                <c:pt idx="0">
                  <c:v>56</c:v>
                </c:pt>
                <c:pt idx="1">
                  <c:v>52</c:v>
                </c:pt>
                <c:pt idx="2">
                  <c:v>39</c:v>
                </c:pt>
              </c:numCache>
            </c:numRef>
          </c:val>
        </c:ser>
        <c:dLbls>
          <c:showVal val="1"/>
        </c:dLbls>
        <c:axId val="93386240"/>
        <c:axId val="93387776"/>
      </c:barChart>
      <c:catAx>
        <c:axId val="93386240"/>
        <c:scaling>
          <c:orientation val="minMax"/>
        </c:scaling>
        <c:axPos val="b"/>
        <c:tickLblPos val="nextTo"/>
        <c:txPr>
          <a:bodyPr rot="0" anchor="ctr" anchorCtr="0"/>
          <a:lstStyle/>
          <a:p>
            <a:pPr>
              <a:defRPr sz="1600"/>
            </a:pPr>
            <a:endParaRPr lang="en-US"/>
          </a:p>
        </c:txPr>
        <c:crossAx val="93387776"/>
        <c:crosses val="autoZero"/>
        <c:auto val="1"/>
        <c:lblAlgn val="ctr"/>
        <c:lblOffset val="100"/>
      </c:catAx>
      <c:valAx>
        <c:axId val="93387776"/>
        <c:scaling>
          <c:orientation val="minMax"/>
          <c:max val="100"/>
        </c:scaling>
        <c:axPos val="l"/>
        <c:title>
          <c:tx>
            <c:rich>
              <a:bodyPr rot="-5400000" vert="horz"/>
              <a:lstStyle/>
              <a:p>
                <a:pPr>
                  <a:defRPr/>
                </a:pPr>
                <a:r>
                  <a:rPr lang="en-US" dirty="0" smtClean="0"/>
                  <a:t>Percent  </a:t>
                </a:r>
                <a:endParaRPr lang="en-US" dirty="0"/>
              </a:p>
            </c:rich>
          </c:tx>
        </c:title>
        <c:numFmt formatCode="General" sourceLinked="1"/>
        <c:tickLblPos val="nextTo"/>
        <c:crossAx val="93386240"/>
        <c:crosses val="autoZero"/>
        <c:crossBetween val="between"/>
      </c:valAx>
    </c:plotArea>
    <c:legend>
      <c:legendPos val="b"/>
      <c:layout>
        <c:manualLayout>
          <c:xMode val="edge"/>
          <c:yMode val="edge"/>
          <c:x val="1.7702709036370463E-2"/>
          <c:y val="0.80838397621943703"/>
          <c:w val="0.98096362954630656"/>
          <c:h val="0.17200817559780146"/>
        </c:manualLayout>
      </c:layout>
      <c:txPr>
        <a:bodyPr/>
        <a:lstStyle/>
        <a:p>
          <a:pPr>
            <a:defRPr sz="1600"/>
          </a:pPr>
          <a:endParaRPr lang="en-US"/>
        </a:p>
      </c:txPr>
    </c:legend>
    <c:plotVisOnly val="1"/>
    <c:dispBlanksAs val="gap"/>
  </c:chart>
  <c:txPr>
    <a:bodyPr/>
    <a:lstStyle/>
    <a:p>
      <a:pPr>
        <a:defRPr sz="1800"/>
      </a:pPr>
      <a:endParaRPr lang="en-US"/>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n-US"/>
  <c:style val="11"/>
  <c:chart>
    <c:autoTitleDeleted val="1"/>
    <c:plotArea>
      <c:layout>
        <c:manualLayout>
          <c:layoutTarget val="inner"/>
          <c:xMode val="edge"/>
          <c:yMode val="edge"/>
          <c:x val="0.12609802579025448"/>
          <c:y val="5.3116118862258282E-2"/>
          <c:w val="0.85795994522423824"/>
          <c:h val="0.63281222855275698"/>
        </c:manualLayout>
      </c:layout>
      <c:barChart>
        <c:barDir val="col"/>
        <c:grouping val="clustered"/>
        <c:ser>
          <c:idx val="0"/>
          <c:order val="0"/>
          <c:tx>
            <c:strRef>
              <c:f>Sheet1!$B$1</c:f>
              <c:strCache>
                <c:ptCount val="1"/>
                <c:pt idx="0">
                  <c:v>Diagnosed</c:v>
                </c:pt>
              </c:strCache>
            </c:strRef>
          </c:tx>
          <c:dLbls>
            <c:delete val="1"/>
          </c:dLbls>
          <c:cat>
            <c:strRef>
              <c:f>Sheet1!$A$2:$A$6</c:f>
              <c:strCache>
                <c:ptCount val="5"/>
                <c:pt idx="0">
                  <c:v>13-24</c:v>
                </c:pt>
                <c:pt idx="1">
                  <c:v>25-34</c:v>
                </c:pt>
                <c:pt idx="2">
                  <c:v>35-44</c:v>
                </c:pt>
                <c:pt idx="3">
                  <c:v>45-54</c:v>
                </c:pt>
                <c:pt idx="4">
                  <c:v>55+</c:v>
                </c:pt>
              </c:strCache>
            </c:strRef>
          </c:cat>
          <c:val>
            <c:numRef>
              <c:f>Sheet1!$B$2:$B$6</c:f>
              <c:numCache>
                <c:formatCode>General</c:formatCode>
                <c:ptCount val="5"/>
                <c:pt idx="0">
                  <c:v>100</c:v>
                </c:pt>
                <c:pt idx="1">
                  <c:v>100</c:v>
                </c:pt>
                <c:pt idx="2">
                  <c:v>100</c:v>
                </c:pt>
                <c:pt idx="3">
                  <c:v>100</c:v>
                </c:pt>
                <c:pt idx="4">
                  <c:v>100</c:v>
                </c:pt>
              </c:numCache>
            </c:numRef>
          </c:val>
        </c:ser>
        <c:ser>
          <c:idx val="1"/>
          <c:order val="1"/>
          <c:tx>
            <c:strRef>
              <c:f>Sheet1!$C$1</c:f>
              <c:strCache>
                <c:ptCount val="1"/>
                <c:pt idx="0">
                  <c:v>Linked to care</c:v>
                </c:pt>
              </c:strCache>
            </c:strRef>
          </c:tx>
          <c:dLbls>
            <c:txPr>
              <a:bodyPr/>
              <a:lstStyle/>
              <a:p>
                <a:pPr>
                  <a:defRPr sz="1400"/>
                </a:pPr>
                <a:endParaRPr lang="en-US"/>
              </a:p>
            </c:txPr>
            <c:showVal val="1"/>
          </c:dLbls>
          <c:cat>
            <c:strRef>
              <c:f>Sheet1!$A$2:$A$6</c:f>
              <c:strCache>
                <c:ptCount val="5"/>
                <c:pt idx="0">
                  <c:v>13-24</c:v>
                </c:pt>
                <c:pt idx="1">
                  <c:v>25-34</c:v>
                </c:pt>
                <c:pt idx="2">
                  <c:v>35-44</c:v>
                </c:pt>
                <c:pt idx="3">
                  <c:v>45-54</c:v>
                </c:pt>
                <c:pt idx="4">
                  <c:v>55+</c:v>
                </c:pt>
              </c:strCache>
            </c:strRef>
          </c:cat>
          <c:val>
            <c:numRef>
              <c:f>Sheet1!$C$2:$C$6</c:f>
              <c:numCache>
                <c:formatCode>General</c:formatCode>
                <c:ptCount val="5"/>
                <c:pt idx="0">
                  <c:v>44</c:v>
                </c:pt>
                <c:pt idx="1">
                  <c:v>53</c:v>
                </c:pt>
                <c:pt idx="2">
                  <c:v>64</c:v>
                </c:pt>
                <c:pt idx="3">
                  <c:v>68</c:v>
                </c:pt>
                <c:pt idx="4">
                  <c:v>56</c:v>
                </c:pt>
              </c:numCache>
            </c:numRef>
          </c:val>
        </c:ser>
        <c:ser>
          <c:idx val="2"/>
          <c:order val="2"/>
          <c:tx>
            <c:strRef>
              <c:f>Sheet1!$D$1</c:f>
              <c:strCache>
                <c:ptCount val="1"/>
                <c:pt idx="0">
                  <c:v>Engaged in care</c:v>
                </c:pt>
              </c:strCache>
            </c:strRef>
          </c:tx>
          <c:dLbls>
            <c:txPr>
              <a:bodyPr/>
              <a:lstStyle/>
              <a:p>
                <a:pPr>
                  <a:defRPr sz="1400"/>
                </a:pPr>
                <a:endParaRPr lang="en-US"/>
              </a:p>
            </c:txPr>
            <c:showVal val="1"/>
          </c:dLbls>
          <c:cat>
            <c:strRef>
              <c:f>Sheet1!$A$2:$A$6</c:f>
              <c:strCache>
                <c:ptCount val="5"/>
                <c:pt idx="0">
                  <c:v>13-24</c:v>
                </c:pt>
                <c:pt idx="1">
                  <c:v>25-34</c:v>
                </c:pt>
                <c:pt idx="2">
                  <c:v>35-44</c:v>
                </c:pt>
                <c:pt idx="3">
                  <c:v>45-54</c:v>
                </c:pt>
                <c:pt idx="4">
                  <c:v>55+</c:v>
                </c:pt>
              </c:strCache>
            </c:strRef>
          </c:cat>
          <c:val>
            <c:numRef>
              <c:f>Sheet1!$D$2:$D$6</c:f>
              <c:numCache>
                <c:formatCode>General</c:formatCode>
                <c:ptCount val="5"/>
                <c:pt idx="0">
                  <c:v>60</c:v>
                </c:pt>
                <c:pt idx="1">
                  <c:v>63</c:v>
                </c:pt>
                <c:pt idx="2">
                  <c:v>69</c:v>
                </c:pt>
                <c:pt idx="3">
                  <c:v>69</c:v>
                </c:pt>
                <c:pt idx="4">
                  <c:v>48</c:v>
                </c:pt>
              </c:numCache>
            </c:numRef>
          </c:val>
        </c:ser>
        <c:ser>
          <c:idx val="3"/>
          <c:order val="3"/>
          <c:tx>
            <c:strRef>
              <c:f>Sheet1!$E$1</c:f>
              <c:strCache>
                <c:ptCount val="1"/>
                <c:pt idx="0">
                  <c:v>Retained in care</c:v>
                </c:pt>
              </c:strCache>
            </c:strRef>
          </c:tx>
          <c:dLbls>
            <c:txPr>
              <a:bodyPr/>
              <a:lstStyle/>
              <a:p>
                <a:pPr>
                  <a:defRPr sz="1400"/>
                </a:pPr>
                <a:endParaRPr lang="en-US"/>
              </a:p>
            </c:txPr>
            <c:showVal val="1"/>
          </c:dLbls>
          <c:cat>
            <c:strRef>
              <c:f>Sheet1!$A$2:$A$6</c:f>
              <c:strCache>
                <c:ptCount val="5"/>
                <c:pt idx="0">
                  <c:v>13-24</c:v>
                </c:pt>
                <c:pt idx="1">
                  <c:v>25-34</c:v>
                </c:pt>
                <c:pt idx="2">
                  <c:v>35-44</c:v>
                </c:pt>
                <c:pt idx="3">
                  <c:v>45-54</c:v>
                </c:pt>
                <c:pt idx="4">
                  <c:v>55+</c:v>
                </c:pt>
              </c:strCache>
            </c:strRef>
          </c:cat>
          <c:val>
            <c:numRef>
              <c:f>Sheet1!$E$2:$E$6</c:f>
              <c:numCache>
                <c:formatCode>General</c:formatCode>
                <c:ptCount val="5"/>
                <c:pt idx="0">
                  <c:v>34</c:v>
                </c:pt>
                <c:pt idx="1">
                  <c:v>44</c:v>
                </c:pt>
                <c:pt idx="2">
                  <c:v>47</c:v>
                </c:pt>
                <c:pt idx="3">
                  <c:v>57</c:v>
                </c:pt>
                <c:pt idx="4">
                  <c:v>33</c:v>
                </c:pt>
              </c:numCache>
            </c:numRef>
          </c:val>
        </c:ser>
        <c:ser>
          <c:idx val="4"/>
          <c:order val="4"/>
          <c:tx>
            <c:strRef>
              <c:f>Sheet1!$F$1</c:f>
              <c:strCache>
                <c:ptCount val="1"/>
                <c:pt idx="0">
                  <c:v>Viral suppression</c:v>
                </c:pt>
              </c:strCache>
            </c:strRef>
          </c:tx>
          <c:dLbls>
            <c:txPr>
              <a:bodyPr/>
              <a:lstStyle/>
              <a:p>
                <a:pPr>
                  <a:defRPr sz="1400"/>
                </a:pPr>
                <a:endParaRPr lang="en-US"/>
              </a:p>
            </c:txPr>
            <c:showVal val="1"/>
          </c:dLbls>
          <c:cat>
            <c:strRef>
              <c:f>Sheet1!$A$2:$A$6</c:f>
              <c:strCache>
                <c:ptCount val="5"/>
                <c:pt idx="0">
                  <c:v>13-24</c:v>
                </c:pt>
                <c:pt idx="1">
                  <c:v>25-34</c:v>
                </c:pt>
                <c:pt idx="2">
                  <c:v>35-44</c:v>
                </c:pt>
                <c:pt idx="3">
                  <c:v>45-54</c:v>
                </c:pt>
                <c:pt idx="4">
                  <c:v>55+</c:v>
                </c:pt>
              </c:strCache>
            </c:strRef>
          </c:cat>
          <c:val>
            <c:numRef>
              <c:f>Sheet1!$F$2:$F$6</c:f>
              <c:numCache>
                <c:formatCode>General</c:formatCode>
                <c:ptCount val="5"/>
                <c:pt idx="0">
                  <c:v>25</c:v>
                </c:pt>
                <c:pt idx="1">
                  <c:v>35</c:v>
                </c:pt>
                <c:pt idx="2">
                  <c:v>41</c:v>
                </c:pt>
                <c:pt idx="3">
                  <c:v>49</c:v>
                </c:pt>
                <c:pt idx="4">
                  <c:v>30</c:v>
                </c:pt>
              </c:numCache>
            </c:numRef>
          </c:val>
        </c:ser>
        <c:dLbls>
          <c:showVal val="1"/>
        </c:dLbls>
        <c:axId val="94024448"/>
        <c:axId val="94025984"/>
      </c:barChart>
      <c:catAx>
        <c:axId val="94024448"/>
        <c:scaling>
          <c:orientation val="minMax"/>
        </c:scaling>
        <c:axPos val="b"/>
        <c:tickLblPos val="nextTo"/>
        <c:txPr>
          <a:bodyPr rot="0" anchor="ctr" anchorCtr="0"/>
          <a:lstStyle/>
          <a:p>
            <a:pPr>
              <a:defRPr sz="1600"/>
            </a:pPr>
            <a:endParaRPr lang="en-US"/>
          </a:p>
        </c:txPr>
        <c:crossAx val="94025984"/>
        <c:crosses val="autoZero"/>
        <c:auto val="1"/>
        <c:lblAlgn val="ctr"/>
        <c:lblOffset val="100"/>
      </c:catAx>
      <c:valAx>
        <c:axId val="94025984"/>
        <c:scaling>
          <c:orientation val="minMax"/>
          <c:max val="100"/>
        </c:scaling>
        <c:axPos val="l"/>
        <c:title>
          <c:tx>
            <c:rich>
              <a:bodyPr rot="-5400000" vert="horz"/>
              <a:lstStyle/>
              <a:p>
                <a:pPr>
                  <a:defRPr/>
                </a:pPr>
                <a:r>
                  <a:rPr lang="en-US" dirty="0" smtClean="0"/>
                  <a:t>Percent  </a:t>
                </a:r>
                <a:endParaRPr lang="en-US" dirty="0"/>
              </a:p>
            </c:rich>
          </c:tx>
        </c:title>
        <c:numFmt formatCode="General" sourceLinked="1"/>
        <c:tickLblPos val="nextTo"/>
        <c:crossAx val="94024448"/>
        <c:crosses val="autoZero"/>
        <c:crossBetween val="between"/>
      </c:valAx>
    </c:plotArea>
    <c:legend>
      <c:legendPos val="b"/>
      <c:txPr>
        <a:bodyPr/>
        <a:lstStyle/>
        <a:p>
          <a:pPr>
            <a:defRPr sz="1600"/>
          </a:pPr>
          <a:endParaRPr lang="en-US"/>
        </a:p>
      </c:txPr>
    </c:legend>
    <c:plotVisOnly val="1"/>
    <c:dispBlanksAs val="gap"/>
  </c:chart>
  <c:txPr>
    <a:bodyPr/>
    <a:lstStyle/>
    <a:p>
      <a:pPr>
        <a:defRPr sz="1800"/>
      </a:pPr>
      <a:endParaRPr lang="en-US"/>
    </a:p>
  </c:txPr>
  <c:externalData r:id="rId1"/>
  <c:userShapes r:id="rId2"/>
</c:chartSpace>
</file>

<file path=ppt/drawings/drawing1.xml><?xml version="1.0" encoding="utf-8"?>
<c:userShapes xmlns:c="http://schemas.openxmlformats.org/drawingml/2006/chart">
  <cdr:relSizeAnchor xmlns:cdr="http://schemas.openxmlformats.org/drawingml/2006/chartDrawing">
    <cdr:from>
      <cdr:x>0.19167</cdr:x>
      <cdr:y>0.81818</cdr:y>
    </cdr:from>
    <cdr:to>
      <cdr:x>0.3</cdr:x>
      <cdr:y>0.87658</cdr:y>
    </cdr:to>
    <cdr:sp macro="" textlink="">
      <cdr:nvSpPr>
        <cdr:cNvPr id="2" name="TextBox 1"/>
        <cdr:cNvSpPr txBox="1"/>
      </cdr:nvSpPr>
      <cdr:spPr>
        <a:xfrm xmlns:a="http://schemas.openxmlformats.org/drawingml/2006/main">
          <a:off x="1752600" y="3428999"/>
          <a:ext cx="990600" cy="24473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dirty="0" smtClean="0"/>
            <a:t>N=1,067</a:t>
          </a:r>
          <a:endParaRPr lang="en-US" sz="1400" dirty="0"/>
        </a:p>
      </cdr:txBody>
    </cdr:sp>
  </cdr:relSizeAnchor>
  <cdr:relSizeAnchor xmlns:cdr="http://schemas.openxmlformats.org/drawingml/2006/chartDrawing">
    <cdr:from>
      <cdr:x>0.3875</cdr:x>
      <cdr:y>0.81818</cdr:y>
    </cdr:from>
    <cdr:to>
      <cdr:x>0.49583</cdr:x>
      <cdr:y>0.87658</cdr:y>
    </cdr:to>
    <cdr:sp macro="" textlink="">
      <cdr:nvSpPr>
        <cdr:cNvPr id="3" name="TextBox 1"/>
        <cdr:cNvSpPr txBox="1"/>
      </cdr:nvSpPr>
      <cdr:spPr>
        <a:xfrm xmlns:a="http://schemas.openxmlformats.org/drawingml/2006/main">
          <a:off x="3543300" y="3428999"/>
          <a:ext cx="990600" cy="24473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smtClean="0"/>
            <a:t>N=101</a:t>
          </a:r>
          <a:endParaRPr lang="en-US" sz="1400" dirty="0"/>
        </a:p>
      </cdr:txBody>
    </cdr:sp>
  </cdr:relSizeAnchor>
  <cdr:relSizeAnchor xmlns:cdr="http://schemas.openxmlformats.org/drawingml/2006/chartDrawing">
    <cdr:from>
      <cdr:x>0.625</cdr:x>
      <cdr:y>0.81818</cdr:y>
    </cdr:from>
    <cdr:to>
      <cdr:x>0.73334</cdr:x>
      <cdr:y>0.87658</cdr:y>
    </cdr:to>
    <cdr:sp macro="" textlink="">
      <cdr:nvSpPr>
        <cdr:cNvPr id="4" name="TextBox 1"/>
        <cdr:cNvSpPr txBox="1"/>
      </cdr:nvSpPr>
      <cdr:spPr>
        <a:xfrm xmlns:a="http://schemas.openxmlformats.org/drawingml/2006/main">
          <a:off x="5715000" y="3428999"/>
          <a:ext cx="990660" cy="24475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smtClean="0"/>
            <a:t>N=160</a:t>
          </a:r>
          <a:endParaRPr lang="en-US" sz="1400" dirty="0"/>
        </a:p>
      </cdr:txBody>
    </cdr:sp>
  </cdr:relSizeAnchor>
  <cdr:relSizeAnchor xmlns:cdr="http://schemas.openxmlformats.org/drawingml/2006/chartDrawing">
    <cdr:from>
      <cdr:x>0.81667</cdr:x>
      <cdr:y>0.81818</cdr:y>
    </cdr:from>
    <cdr:to>
      <cdr:x>0.925</cdr:x>
      <cdr:y>0.87658</cdr:y>
    </cdr:to>
    <cdr:sp macro="" textlink="">
      <cdr:nvSpPr>
        <cdr:cNvPr id="5" name="TextBox 1"/>
        <cdr:cNvSpPr txBox="1"/>
      </cdr:nvSpPr>
      <cdr:spPr>
        <a:xfrm xmlns:a="http://schemas.openxmlformats.org/drawingml/2006/main">
          <a:off x="7467600" y="3428999"/>
          <a:ext cx="990600" cy="24473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smtClean="0"/>
            <a:t>N=595</a:t>
          </a:r>
          <a:endParaRPr lang="en-US" sz="1400" dirty="0"/>
        </a:p>
      </cdr:txBody>
    </cdr:sp>
  </cdr:relSizeAnchor>
</c:userShapes>
</file>

<file path=ppt/drawings/drawing10.xml><?xml version="1.0" encoding="utf-8"?>
<c:userShapes xmlns:c="http://schemas.openxmlformats.org/drawingml/2006/chart">
  <cdr:relSizeAnchor xmlns:cdr="http://schemas.openxmlformats.org/drawingml/2006/chartDrawing">
    <cdr:from>
      <cdr:x>0.63281</cdr:x>
      <cdr:y>0.82376</cdr:y>
    </cdr:from>
    <cdr:to>
      <cdr:x>0.71875</cdr:x>
      <cdr:y>0.89625</cdr:y>
    </cdr:to>
    <cdr:sp macro="" textlink="">
      <cdr:nvSpPr>
        <cdr:cNvPr id="2" name="TextBox 8"/>
        <cdr:cNvSpPr txBox="1"/>
      </cdr:nvSpPr>
      <cdr:spPr>
        <a:xfrm xmlns:a="http://schemas.openxmlformats.org/drawingml/2006/main">
          <a:off x="6172200" y="3497206"/>
          <a:ext cx="838200" cy="30777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xmlns:a="http://schemas.openxmlformats.org/drawingml/2006/main">
          <a:r>
            <a:rPr lang="en-US" sz="1400" dirty="0" smtClean="0"/>
            <a:t>N=58</a:t>
          </a:r>
          <a:endParaRPr lang="en-US" sz="1400" dirty="0"/>
        </a:p>
      </cdr:txBody>
    </cdr:sp>
  </cdr:relSizeAnchor>
  <cdr:relSizeAnchor xmlns:cdr="http://schemas.openxmlformats.org/drawingml/2006/chartDrawing">
    <cdr:from>
      <cdr:x>0.76563</cdr:x>
      <cdr:y>0.82423</cdr:y>
    </cdr:from>
    <cdr:to>
      <cdr:x>0.85156</cdr:x>
      <cdr:y>0.89673</cdr:y>
    </cdr:to>
    <cdr:sp macro="" textlink="">
      <cdr:nvSpPr>
        <cdr:cNvPr id="3" name="TextBox 8"/>
        <cdr:cNvSpPr txBox="1"/>
      </cdr:nvSpPr>
      <cdr:spPr>
        <a:xfrm xmlns:a="http://schemas.openxmlformats.org/drawingml/2006/main">
          <a:off x="7467600" y="3499227"/>
          <a:ext cx="838200" cy="30777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smtClean="0"/>
            <a:t>N=453</a:t>
          </a:r>
          <a:endParaRPr lang="en-US" sz="1400" dirty="0"/>
        </a:p>
      </cdr:txBody>
    </cdr:sp>
  </cdr:relSizeAnchor>
</c:userShapes>
</file>

<file path=ppt/drawings/drawing11.xml><?xml version="1.0" encoding="utf-8"?>
<c:userShapes xmlns:c="http://schemas.openxmlformats.org/drawingml/2006/chart">
  <cdr:relSizeAnchor xmlns:cdr="http://schemas.openxmlformats.org/drawingml/2006/chartDrawing">
    <cdr:from>
      <cdr:x>0.14674</cdr:x>
      <cdr:y>0.82692</cdr:y>
    </cdr:from>
    <cdr:to>
      <cdr:x>0.23268</cdr:x>
      <cdr:y>0.9046</cdr:y>
    </cdr:to>
    <cdr:sp macro="" textlink="">
      <cdr:nvSpPr>
        <cdr:cNvPr id="2" name="TextBox 1"/>
        <cdr:cNvSpPr txBox="1"/>
      </cdr:nvSpPr>
      <cdr:spPr>
        <a:xfrm xmlns:a="http://schemas.openxmlformats.org/drawingml/2006/main">
          <a:off x="1431235" y="3276600"/>
          <a:ext cx="838225" cy="3077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xmlns:a="http://schemas.openxmlformats.org/drawingml/2006/main">
          <a:r>
            <a:rPr lang="en-US" sz="1400" dirty="0" smtClean="0"/>
            <a:t>N=961</a:t>
          </a:r>
          <a:endParaRPr lang="en-US" sz="1400" dirty="0"/>
        </a:p>
      </cdr:txBody>
    </cdr:sp>
  </cdr:relSizeAnchor>
  <cdr:relSizeAnchor xmlns:cdr="http://schemas.openxmlformats.org/drawingml/2006/chartDrawing">
    <cdr:from>
      <cdr:x>0.32643</cdr:x>
      <cdr:y>0.82692</cdr:y>
    </cdr:from>
    <cdr:to>
      <cdr:x>0.41237</cdr:x>
      <cdr:y>0.9046</cdr:y>
    </cdr:to>
    <cdr:sp macro="" textlink="">
      <cdr:nvSpPr>
        <cdr:cNvPr id="3" name="TextBox 7"/>
        <cdr:cNvSpPr txBox="1"/>
      </cdr:nvSpPr>
      <cdr:spPr>
        <a:xfrm xmlns:a="http://schemas.openxmlformats.org/drawingml/2006/main">
          <a:off x="3183835" y="3276600"/>
          <a:ext cx="838225" cy="3077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xmlns:a="http://schemas.openxmlformats.org/drawingml/2006/main">
          <a:r>
            <a:rPr lang="en-US" sz="1400" dirty="0" smtClean="0"/>
            <a:t>N=42</a:t>
          </a:r>
          <a:endParaRPr lang="en-US" sz="1400" dirty="0"/>
        </a:p>
      </cdr:txBody>
    </cdr:sp>
  </cdr:relSizeAnchor>
  <cdr:relSizeAnchor xmlns:cdr="http://schemas.openxmlformats.org/drawingml/2006/chartDrawing">
    <cdr:from>
      <cdr:x>0.48268</cdr:x>
      <cdr:y>0.82692</cdr:y>
    </cdr:from>
    <cdr:to>
      <cdr:x>0.56861</cdr:x>
      <cdr:y>0.9046</cdr:y>
    </cdr:to>
    <cdr:sp macro="" textlink="">
      <cdr:nvSpPr>
        <cdr:cNvPr id="4" name="TextBox 8"/>
        <cdr:cNvSpPr txBox="1"/>
      </cdr:nvSpPr>
      <cdr:spPr>
        <a:xfrm xmlns:a="http://schemas.openxmlformats.org/drawingml/2006/main">
          <a:off x="4707835" y="3276600"/>
          <a:ext cx="838200" cy="30777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xmlns:a="http://schemas.openxmlformats.org/drawingml/2006/main">
          <a:r>
            <a:rPr lang="en-US" sz="1400" dirty="0" smtClean="0"/>
            <a:t>N=25</a:t>
          </a:r>
          <a:endParaRPr lang="en-US" sz="1400" dirty="0"/>
        </a:p>
      </cdr:txBody>
    </cdr:sp>
  </cdr:relSizeAnchor>
  <cdr:relSizeAnchor xmlns:cdr="http://schemas.openxmlformats.org/drawingml/2006/chartDrawing">
    <cdr:from>
      <cdr:x>0.63111</cdr:x>
      <cdr:y>0.82692</cdr:y>
    </cdr:from>
    <cdr:to>
      <cdr:x>0.71705</cdr:x>
      <cdr:y>0.9046</cdr:y>
    </cdr:to>
    <cdr:sp macro="" textlink="">
      <cdr:nvSpPr>
        <cdr:cNvPr id="5" name="TextBox 8"/>
        <cdr:cNvSpPr txBox="1"/>
      </cdr:nvSpPr>
      <cdr:spPr>
        <a:xfrm xmlns:a="http://schemas.openxmlformats.org/drawingml/2006/main">
          <a:off x="6155635" y="3276600"/>
          <a:ext cx="838224" cy="307799"/>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smtClean="0"/>
            <a:t>N=58</a:t>
          </a:r>
          <a:endParaRPr lang="en-US" sz="1400" dirty="0"/>
        </a:p>
      </cdr:txBody>
    </cdr:sp>
  </cdr:relSizeAnchor>
  <cdr:relSizeAnchor xmlns:cdr="http://schemas.openxmlformats.org/drawingml/2006/chartDrawing">
    <cdr:from>
      <cdr:x>0.76393</cdr:x>
      <cdr:y>0.82692</cdr:y>
    </cdr:from>
    <cdr:to>
      <cdr:x>0.84986</cdr:x>
      <cdr:y>0.9046</cdr:y>
    </cdr:to>
    <cdr:sp macro="" textlink="">
      <cdr:nvSpPr>
        <cdr:cNvPr id="6" name="TextBox 8"/>
        <cdr:cNvSpPr txBox="1"/>
      </cdr:nvSpPr>
      <cdr:spPr>
        <a:xfrm xmlns:a="http://schemas.openxmlformats.org/drawingml/2006/main">
          <a:off x="7451035" y="3276600"/>
          <a:ext cx="838200" cy="30777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smtClean="0"/>
            <a:t>N=453</a:t>
          </a:r>
          <a:endParaRPr lang="en-US" sz="1400" dirty="0"/>
        </a:p>
      </cdr:txBody>
    </cdr:sp>
  </cdr:relSizeAnchor>
</c:userShapes>
</file>

<file path=ppt/drawings/drawing12.xml><?xml version="1.0" encoding="utf-8"?>
<c:userShapes xmlns:c="http://schemas.openxmlformats.org/drawingml/2006/chart">
  <cdr:relSizeAnchor xmlns:cdr="http://schemas.openxmlformats.org/drawingml/2006/chartDrawing">
    <cdr:from>
      <cdr:x>0.22317</cdr:x>
      <cdr:y>0.77358</cdr:y>
    </cdr:from>
    <cdr:to>
      <cdr:x>0.3269</cdr:x>
      <cdr:y>0.84979</cdr:y>
    </cdr:to>
    <cdr:sp macro="" textlink="">
      <cdr:nvSpPr>
        <cdr:cNvPr id="2" name="TextBox 1"/>
        <cdr:cNvSpPr txBox="1"/>
      </cdr:nvSpPr>
      <cdr:spPr>
        <a:xfrm xmlns:a="http://schemas.openxmlformats.org/drawingml/2006/main">
          <a:off x="1967345" y="3124200"/>
          <a:ext cx="914400" cy="30777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xmlns:a="http://schemas.openxmlformats.org/drawingml/2006/main">
          <a:r>
            <a:rPr lang="en-US" sz="1400" dirty="0" smtClean="0"/>
            <a:t>N=232</a:t>
          </a:r>
          <a:endParaRPr lang="en-US" sz="1400" dirty="0"/>
        </a:p>
      </cdr:txBody>
    </cdr:sp>
  </cdr:relSizeAnchor>
  <cdr:relSizeAnchor xmlns:cdr="http://schemas.openxmlformats.org/drawingml/2006/chartDrawing">
    <cdr:from>
      <cdr:x>0.49978</cdr:x>
      <cdr:y>0.77358</cdr:y>
    </cdr:from>
    <cdr:to>
      <cdr:x>0.60351</cdr:x>
      <cdr:y>0.84979</cdr:y>
    </cdr:to>
    <cdr:sp macro="" textlink="">
      <cdr:nvSpPr>
        <cdr:cNvPr id="3" name="TextBox 7"/>
        <cdr:cNvSpPr txBox="1"/>
      </cdr:nvSpPr>
      <cdr:spPr>
        <a:xfrm xmlns:a="http://schemas.openxmlformats.org/drawingml/2006/main">
          <a:off x="4405745" y="3124200"/>
          <a:ext cx="914400" cy="30777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xmlns:a="http://schemas.openxmlformats.org/drawingml/2006/main">
          <a:r>
            <a:rPr lang="en-US" sz="1400" dirty="0" smtClean="0"/>
            <a:t>N=48</a:t>
          </a:r>
          <a:endParaRPr lang="en-US" sz="1400" dirty="0"/>
        </a:p>
      </cdr:txBody>
    </cdr:sp>
  </cdr:relSizeAnchor>
  <cdr:relSizeAnchor xmlns:cdr="http://schemas.openxmlformats.org/drawingml/2006/chartDrawing">
    <cdr:from>
      <cdr:x>0.7591</cdr:x>
      <cdr:y>0.77358</cdr:y>
    </cdr:from>
    <cdr:to>
      <cdr:x>0.86282</cdr:x>
      <cdr:y>0.84979</cdr:y>
    </cdr:to>
    <cdr:sp macro="" textlink="">
      <cdr:nvSpPr>
        <cdr:cNvPr id="4" name="TextBox 8"/>
        <cdr:cNvSpPr txBox="1"/>
      </cdr:nvSpPr>
      <cdr:spPr>
        <a:xfrm xmlns:a="http://schemas.openxmlformats.org/drawingml/2006/main">
          <a:off x="6691745" y="3124200"/>
          <a:ext cx="914400" cy="30777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xmlns:a="http://schemas.openxmlformats.org/drawingml/2006/main">
          <a:r>
            <a:rPr lang="en-US" sz="1400" dirty="0" smtClean="0"/>
            <a:t>N=92</a:t>
          </a:r>
          <a:endParaRPr lang="en-US" sz="1400" dirty="0"/>
        </a:p>
      </cdr:txBody>
    </cdr:sp>
  </cdr:relSizeAnchor>
</c:userShapes>
</file>

<file path=ppt/drawings/drawing2.xml><?xml version="1.0" encoding="utf-8"?>
<c:userShapes xmlns:c="http://schemas.openxmlformats.org/drawingml/2006/chart">
  <cdr:relSizeAnchor xmlns:cdr="http://schemas.openxmlformats.org/drawingml/2006/chartDrawing">
    <cdr:from>
      <cdr:x>0.19167</cdr:x>
      <cdr:y>0.81818</cdr:y>
    </cdr:from>
    <cdr:to>
      <cdr:x>0.3</cdr:x>
      <cdr:y>0.87658</cdr:y>
    </cdr:to>
    <cdr:sp macro="" textlink="">
      <cdr:nvSpPr>
        <cdr:cNvPr id="2" name="TextBox 1"/>
        <cdr:cNvSpPr txBox="1"/>
      </cdr:nvSpPr>
      <cdr:spPr>
        <a:xfrm xmlns:a="http://schemas.openxmlformats.org/drawingml/2006/main">
          <a:off x="1752600" y="3428999"/>
          <a:ext cx="990600" cy="24473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dirty="0" smtClean="0"/>
            <a:t>N=828</a:t>
          </a:r>
          <a:endParaRPr lang="en-US" sz="1400" dirty="0"/>
        </a:p>
      </cdr:txBody>
    </cdr:sp>
  </cdr:relSizeAnchor>
  <cdr:relSizeAnchor xmlns:cdr="http://schemas.openxmlformats.org/drawingml/2006/chartDrawing">
    <cdr:from>
      <cdr:x>0.3875</cdr:x>
      <cdr:y>0.81818</cdr:y>
    </cdr:from>
    <cdr:to>
      <cdr:x>0.49583</cdr:x>
      <cdr:y>0.87658</cdr:y>
    </cdr:to>
    <cdr:sp macro="" textlink="">
      <cdr:nvSpPr>
        <cdr:cNvPr id="3" name="TextBox 1"/>
        <cdr:cNvSpPr txBox="1"/>
      </cdr:nvSpPr>
      <cdr:spPr>
        <a:xfrm xmlns:a="http://schemas.openxmlformats.org/drawingml/2006/main">
          <a:off x="3543300" y="3428999"/>
          <a:ext cx="990600" cy="24473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smtClean="0"/>
            <a:t>N=80</a:t>
          </a:r>
          <a:endParaRPr lang="en-US" sz="1400" dirty="0"/>
        </a:p>
      </cdr:txBody>
    </cdr:sp>
  </cdr:relSizeAnchor>
  <cdr:relSizeAnchor xmlns:cdr="http://schemas.openxmlformats.org/drawingml/2006/chartDrawing">
    <cdr:from>
      <cdr:x>0.625</cdr:x>
      <cdr:y>0.81818</cdr:y>
    </cdr:from>
    <cdr:to>
      <cdr:x>0.73334</cdr:x>
      <cdr:y>0.87658</cdr:y>
    </cdr:to>
    <cdr:sp macro="" textlink="">
      <cdr:nvSpPr>
        <cdr:cNvPr id="4" name="TextBox 1"/>
        <cdr:cNvSpPr txBox="1"/>
      </cdr:nvSpPr>
      <cdr:spPr>
        <a:xfrm xmlns:a="http://schemas.openxmlformats.org/drawingml/2006/main">
          <a:off x="5715000" y="3428999"/>
          <a:ext cx="990660" cy="24475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smtClean="0"/>
            <a:t>N=138</a:t>
          </a:r>
          <a:endParaRPr lang="en-US" sz="1400" dirty="0"/>
        </a:p>
      </cdr:txBody>
    </cdr:sp>
  </cdr:relSizeAnchor>
  <cdr:relSizeAnchor xmlns:cdr="http://schemas.openxmlformats.org/drawingml/2006/chartDrawing">
    <cdr:from>
      <cdr:x>0.81667</cdr:x>
      <cdr:y>0.81818</cdr:y>
    </cdr:from>
    <cdr:to>
      <cdr:x>0.925</cdr:x>
      <cdr:y>0.87658</cdr:y>
    </cdr:to>
    <cdr:sp macro="" textlink="">
      <cdr:nvSpPr>
        <cdr:cNvPr id="5" name="TextBox 1"/>
        <cdr:cNvSpPr txBox="1"/>
      </cdr:nvSpPr>
      <cdr:spPr>
        <a:xfrm xmlns:a="http://schemas.openxmlformats.org/drawingml/2006/main">
          <a:off x="7467600" y="3428999"/>
          <a:ext cx="990600" cy="24473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smtClean="0"/>
            <a:t>N=493</a:t>
          </a:r>
          <a:endParaRPr lang="en-US" sz="1400" dirty="0"/>
        </a:p>
      </cdr:txBody>
    </cdr:sp>
  </cdr:relSizeAnchor>
</c:userShapes>
</file>

<file path=ppt/drawings/drawing3.xml><?xml version="1.0" encoding="utf-8"?>
<c:userShapes xmlns:c="http://schemas.openxmlformats.org/drawingml/2006/chart">
  <cdr:relSizeAnchor xmlns:cdr="http://schemas.openxmlformats.org/drawingml/2006/chartDrawing">
    <cdr:from>
      <cdr:x>0.19167</cdr:x>
      <cdr:y>0.81818</cdr:y>
    </cdr:from>
    <cdr:to>
      <cdr:x>0.3</cdr:x>
      <cdr:y>0.87658</cdr:y>
    </cdr:to>
    <cdr:sp macro="" textlink="">
      <cdr:nvSpPr>
        <cdr:cNvPr id="2" name="TextBox 1"/>
        <cdr:cNvSpPr txBox="1"/>
      </cdr:nvSpPr>
      <cdr:spPr>
        <a:xfrm xmlns:a="http://schemas.openxmlformats.org/drawingml/2006/main">
          <a:off x="1752600" y="3428999"/>
          <a:ext cx="990600" cy="24473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dirty="0" smtClean="0"/>
            <a:t>N=231</a:t>
          </a:r>
          <a:endParaRPr lang="en-US" sz="1400" dirty="0"/>
        </a:p>
      </cdr:txBody>
    </cdr:sp>
  </cdr:relSizeAnchor>
  <cdr:relSizeAnchor xmlns:cdr="http://schemas.openxmlformats.org/drawingml/2006/chartDrawing">
    <cdr:from>
      <cdr:x>0.3875</cdr:x>
      <cdr:y>0.81818</cdr:y>
    </cdr:from>
    <cdr:to>
      <cdr:x>0.49583</cdr:x>
      <cdr:y>0.87658</cdr:y>
    </cdr:to>
    <cdr:sp macro="" textlink="">
      <cdr:nvSpPr>
        <cdr:cNvPr id="3" name="TextBox 1"/>
        <cdr:cNvSpPr txBox="1"/>
      </cdr:nvSpPr>
      <cdr:spPr>
        <a:xfrm xmlns:a="http://schemas.openxmlformats.org/drawingml/2006/main">
          <a:off x="3543300" y="3428999"/>
          <a:ext cx="990600" cy="24473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smtClean="0"/>
            <a:t>N=21</a:t>
          </a:r>
          <a:endParaRPr lang="en-US" sz="1400" dirty="0"/>
        </a:p>
      </cdr:txBody>
    </cdr:sp>
  </cdr:relSizeAnchor>
  <cdr:relSizeAnchor xmlns:cdr="http://schemas.openxmlformats.org/drawingml/2006/chartDrawing">
    <cdr:from>
      <cdr:x>0.625</cdr:x>
      <cdr:y>0.81818</cdr:y>
    </cdr:from>
    <cdr:to>
      <cdr:x>0.73334</cdr:x>
      <cdr:y>0.87658</cdr:y>
    </cdr:to>
    <cdr:sp macro="" textlink="">
      <cdr:nvSpPr>
        <cdr:cNvPr id="4" name="TextBox 1"/>
        <cdr:cNvSpPr txBox="1"/>
      </cdr:nvSpPr>
      <cdr:spPr>
        <a:xfrm xmlns:a="http://schemas.openxmlformats.org/drawingml/2006/main">
          <a:off x="5715000" y="3428999"/>
          <a:ext cx="990660" cy="244754"/>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smtClean="0"/>
            <a:t>N=22</a:t>
          </a:r>
          <a:endParaRPr lang="en-US" sz="1400" dirty="0"/>
        </a:p>
      </cdr:txBody>
    </cdr:sp>
  </cdr:relSizeAnchor>
  <cdr:relSizeAnchor xmlns:cdr="http://schemas.openxmlformats.org/drawingml/2006/chartDrawing">
    <cdr:from>
      <cdr:x>0.81667</cdr:x>
      <cdr:y>0.81818</cdr:y>
    </cdr:from>
    <cdr:to>
      <cdr:x>0.925</cdr:x>
      <cdr:y>0.87658</cdr:y>
    </cdr:to>
    <cdr:sp macro="" textlink="">
      <cdr:nvSpPr>
        <cdr:cNvPr id="5" name="TextBox 1"/>
        <cdr:cNvSpPr txBox="1"/>
      </cdr:nvSpPr>
      <cdr:spPr>
        <a:xfrm xmlns:a="http://schemas.openxmlformats.org/drawingml/2006/main">
          <a:off x="7467600" y="3428999"/>
          <a:ext cx="990600" cy="244733"/>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smtClean="0"/>
            <a:t>N=98</a:t>
          </a:r>
          <a:endParaRPr lang="en-US" sz="1400" dirty="0"/>
        </a:p>
      </cdr:txBody>
    </cdr:sp>
  </cdr:relSizeAnchor>
</c:userShapes>
</file>

<file path=ppt/drawings/drawing4.xml><?xml version="1.0" encoding="utf-8"?>
<c:userShapes xmlns:c="http://schemas.openxmlformats.org/drawingml/2006/chart">
  <cdr:relSizeAnchor xmlns:cdr="http://schemas.openxmlformats.org/drawingml/2006/chartDrawing">
    <cdr:from>
      <cdr:x>0.17241</cdr:x>
      <cdr:y>0.79167</cdr:y>
    </cdr:from>
    <cdr:to>
      <cdr:x>0.25351</cdr:x>
      <cdr:y>0.87582</cdr:y>
    </cdr:to>
    <cdr:sp macro="" textlink="">
      <cdr:nvSpPr>
        <cdr:cNvPr id="2" name="TextBox 2"/>
        <cdr:cNvSpPr txBox="1"/>
      </cdr:nvSpPr>
      <cdr:spPr>
        <a:xfrm xmlns:a="http://schemas.openxmlformats.org/drawingml/2006/main">
          <a:off x="1523966" y="2895612"/>
          <a:ext cx="716863" cy="307777"/>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xmlns:a="http://schemas.openxmlformats.org/drawingml/2006/main">
          <a:r>
            <a:rPr lang="en-US" sz="1400" dirty="0" smtClean="0"/>
            <a:t>N=961</a:t>
          </a:r>
          <a:endParaRPr lang="en-US" sz="1400" dirty="0"/>
        </a:p>
      </cdr:txBody>
    </cdr:sp>
  </cdr:relSizeAnchor>
  <cdr:relSizeAnchor xmlns:cdr="http://schemas.openxmlformats.org/drawingml/2006/chartDrawing">
    <cdr:from>
      <cdr:x>0.50671</cdr:x>
      <cdr:y>0.79167</cdr:y>
    </cdr:from>
    <cdr:to>
      <cdr:x>0.57657</cdr:x>
      <cdr:y>0.87582</cdr:y>
    </cdr:to>
    <cdr:sp macro="" textlink="">
      <cdr:nvSpPr>
        <cdr:cNvPr id="3" name="TextBox 6"/>
        <cdr:cNvSpPr txBox="1"/>
      </cdr:nvSpPr>
      <cdr:spPr>
        <a:xfrm xmlns:a="http://schemas.openxmlformats.org/drawingml/2006/main">
          <a:off x="4478911" y="2895612"/>
          <a:ext cx="617477" cy="307777"/>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xmlns:a="http://schemas.openxmlformats.org/drawingml/2006/main">
          <a:r>
            <a:rPr lang="en-US" sz="1400" dirty="0" smtClean="0"/>
            <a:t>N=25</a:t>
          </a:r>
          <a:endParaRPr lang="en-US" sz="1400" dirty="0"/>
        </a:p>
      </cdr:txBody>
    </cdr:sp>
  </cdr:relSizeAnchor>
  <cdr:relSizeAnchor xmlns:cdr="http://schemas.openxmlformats.org/drawingml/2006/chartDrawing">
    <cdr:from>
      <cdr:x>0.35345</cdr:x>
      <cdr:y>0.79167</cdr:y>
    </cdr:from>
    <cdr:to>
      <cdr:x>0.4253</cdr:x>
      <cdr:y>0.87582</cdr:y>
    </cdr:to>
    <cdr:sp macro="" textlink="">
      <cdr:nvSpPr>
        <cdr:cNvPr id="4" name="TextBox 6"/>
        <cdr:cNvSpPr txBox="1"/>
      </cdr:nvSpPr>
      <cdr:spPr>
        <a:xfrm xmlns:a="http://schemas.openxmlformats.org/drawingml/2006/main">
          <a:off x="3124215" y="2895612"/>
          <a:ext cx="635110" cy="307777"/>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smtClean="0"/>
            <a:t>N=42</a:t>
          </a:r>
          <a:endParaRPr lang="en-US" sz="1400" dirty="0"/>
        </a:p>
      </cdr:txBody>
    </cdr:sp>
  </cdr:relSizeAnchor>
  <cdr:relSizeAnchor xmlns:cdr="http://schemas.openxmlformats.org/drawingml/2006/chartDrawing">
    <cdr:from>
      <cdr:x>0.69828</cdr:x>
      <cdr:y>0.79167</cdr:y>
    </cdr:from>
    <cdr:to>
      <cdr:x>0.77013</cdr:x>
      <cdr:y>0.87582</cdr:y>
    </cdr:to>
    <cdr:sp macro="" textlink="">
      <cdr:nvSpPr>
        <cdr:cNvPr id="5" name="TextBox 6"/>
        <cdr:cNvSpPr txBox="1"/>
      </cdr:nvSpPr>
      <cdr:spPr>
        <a:xfrm xmlns:a="http://schemas.openxmlformats.org/drawingml/2006/main">
          <a:off x="6172237" y="2895612"/>
          <a:ext cx="635110" cy="307777"/>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smtClean="0"/>
            <a:t>N=58</a:t>
          </a:r>
          <a:endParaRPr lang="en-US" sz="1400" dirty="0"/>
        </a:p>
      </cdr:txBody>
    </cdr:sp>
  </cdr:relSizeAnchor>
  <cdr:relSizeAnchor xmlns:cdr="http://schemas.openxmlformats.org/drawingml/2006/chartDrawing">
    <cdr:from>
      <cdr:x>0.86207</cdr:x>
      <cdr:y>0.79167</cdr:y>
    </cdr:from>
    <cdr:to>
      <cdr:x>0.9448</cdr:x>
      <cdr:y>0.87582</cdr:y>
    </cdr:to>
    <cdr:sp macro="" textlink="">
      <cdr:nvSpPr>
        <cdr:cNvPr id="6" name="TextBox 6"/>
        <cdr:cNvSpPr txBox="1"/>
      </cdr:nvSpPr>
      <cdr:spPr>
        <a:xfrm xmlns:a="http://schemas.openxmlformats.org/drawingml/2006/main">
          <a:off x="7620009" y="2895612"/>
          <a:ext cx="731290" cy="307777"/>
        </a:xfrm>
        <a:prstGeom xmlns:a="http://schemas.openxmlformats.org/drawingml/2006/main" prst="rect">
          <a:avLst/>
        </a:prstGeom>
        <a:noFill xmlns:a="http://schemas.openxmlformats.org/drawingml/2006/main"/>
      </cdr:spPr>
      <cdr:txBody>
        <a:bodyPr xmlns:a="http://schemas.openxmlformats.org/drawingml/2006/main" wrap="none" rtlCol="0">
          <a:spAutoFit/>
        </a:bodyPr>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smtClean="0"/>
            <a:t>N=453</a:t>
          </a:r>
          <a:endParaRPr lang="en-US" sz="1400" dirty="0"/>
        </a:p>
      </cdr:txBody>
    </cdr:sp>
  </cdr:relSizeAnchor>
</c:userShapes>
</file>

<file path=ppt/drawings/drawing5.xml><?xml version="1.0" encoding="utf-8"?>
<c:userShapes xmlns:c="http://schemas.openxmlformats.org/drawingml/2006/chart">
  <cdr:relSizeAnchor xmlns:cdr="http://schemas.openxmlformats.org/drawingml/2006/chartDrawing">
    <cdr:from>
      <cdr:x>0.16522</cdr:x>
      <cdr:y>0.78302</cdr:y>
    </cdr:from>
    <cdr:to>
      <cdr:x>0.27826</cdr:x>
      <cdr:y>0.89568</cdr:y>
    </cdr:to>
    <cdr:sp macro="" textlink="">
      <cdr:nvSpPr>
        <cdr:cNvPr id="2" name="TextBox 1"/>
        <cdr:cNvSpPr txBox="1"/>
      </cdr:nvSpPr>
      <cdr:spPr>
        <a:xfrm xmlns:a="http://schemas.openxmlformats.org/drawingml/2006/main">
          <a:off x="1447800" y="3177576"/>
          <a:ext cx="990600" cy="4572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dirty="0" smtClean="0"/>
            <a:t>N= 255</a:t>
          </a:r>
          <a:endParaRPr lang="en-US" sz="1400" dirty="0"/>
        </a:p>
      </cdr:txBody>
    </cdr:sp>
  </cdr:relSizeAnchor>
  <cdr:relSizeAnchor xmlns:cdr="http://schemas.openxmlformats.org/drawingml/2006/chartDrawing">
    <cdr:from>
      <cdr:x>0.33913</cdr:x>
      <cdr:y>0.78302</cdr:y>
    </cdr:from>
    <cdr:to>
      <cdr:x>0.45217</cdr:x>
      <cdr:y>0.89568</cdr:y>
    </cdr:to>
    <cdr:sp macro="" textlink="">
      <cdr:nvSpPr>
        <cdr:cNvPr id="3" name="TextBox 1"/>
        <cdr:cNvSpPr txBox="1"/>
      </cdr:nvSpPr>
      <cdr:spPr>
        <a:xfrm xmlns:a="http://schemas.openxmlformats.org/drawingml/2006/main">
          <a:off x="2971800" y="3177576"/>
          <a:ext cx="990600" cy="4572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smtClean="0"/>
            <a:t>N= 267</a:t>
          </a:r>
          <a:endParaRPr lang="en-US" sz="1400" dirty="0"/>
        </a:p>
      </cdr:txBody>
    </cdr:sp>
  </cdr:relSizeAnchor>
  <cdr:relSizeAnchor xmlns:cdr="http://schemas.openxmlformats.org/drawingml/2006/chartDrawing">
    <cdr:from>
      <cdr:x>0.51739</cdr:x>
      <cdr:y>0.78093</cdr:y>
    </cdr:from>
    <cdr:to>
      <cdr:x>0.63043</cdr:x>
      <cdr:y>0.8936</cdr:y>
    </cdr:to>
    <cdr:sp macro="" textlink="">
      <cdr:nvSpPr>
        <cdr:cNvPr id="4" name="TextBox 1"/>
        <cdr:cNvSpPr txBox="1"/>
      </cdr:nvSpPr>
      <cdr:spPr>
        <a:xfrm xmlns:a="http://schemas.openxmlformats.org/drawingml/2006/main">
          <a:off x="4533900" y="3169109"/>
          <a:ext cx="990600" cy="4572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smtClean="0"/>
            <a:t>N= 112</a:t>
          </a:r>
          <a:endParaRPr lang="en-US" sz="1400" dirty="0"/>
        </a:p>
      </cdr:txBody>
    </cdr:sp>
  </cdr:relSizeAnchor>
  <cdr:relSizeAnchor xmlns:cdr="http://schemas.openxmlformats.org/drawingml/2006/chartDrawing">
    <cdr:from>
      <cdr:x>0.69565</cdr:x>
      <cdr:y>0.78093</cdr:y>
    </cdr:from>
    <cdr:to>
      <cdr:x>0.80869</cdr:x>
      <cdr:y>0.8936</cdr:y>
    </cdr:to>
    <cdr:sp macro="" textlink="">
      <cdr:nvSpPr>
        <cdr:cNvPr id="5" name="TextBox 1"/>
        <cdr:cNvSpPr txBox="1"/>
      </cdr:nvSpPr>
      <cdr:spPr>
        <a:xfrm xmlns:a="http://schemas.openxmlformats.org/drawingml/2006/main">
          <a:off x="6096000" y="3169109"/>
          <a:ext cx="990570" cy="45722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smtClean="0"/>
            <a:t>N= 74</a:t>
          </a:r>
          <a:endParaRPr lang="en-US" sz="1400" dirty="0"/>
        </a:p>
      </cdr:txBody>
    </cdr:sp>
  </cdr:relSizeAnchor>
  <cdr:relSizeAnchor xmlns:cdr="http://schemas.openxmlformats.org/drawingml/2006/chartDrawing">
    <cdr:from>
      <cdr:x>0.86087</cdr:x>
      <cdr:y>0.78093</cdr:y>
    </cdr:from>
    <cdr:to>
      <cdr:x>0.97391</cdr:x>
      <cdr:y>0.8936</cdr:y>
    </cdr:to>
    <cdr:sp macro="" textlink="">
      <cdr:nvSpPr>
        <cdr:cNvPr id="6" name="TextBox 1"/>
        <cdr:cNvSpPr txBox="1"/>
      </cdr:nvSpPr>
      <cdr:spPr>
        <a:xfrm xmlns:a="http://schemas.openxmlformats.org/drawingml/2006/main">
          <a:off x="7543800" y="3169109"/>
          <a:ext cx="990570" cy="45722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smtClean="0"/>
            <a:t>N= 27</a:t>
          </a:r>
          <a:endParaRPr lang="en-US" sz="1400" dirty="0"/>
        </a:p>
      </cdr:txBody>
    </cdr:sp>
  </cdr:relSizeAnchor>
</c:userShapes>
</file>

<file path=ppt/drawings/drawing6.xml><?xml version="1.0" encoding="utf-8"?>
<c:userShapes xmlns:c="http://schemas.openxmlformats.org/drawingml/2006/chart">
  <cdr:relSizeAnchor xmlns:cdr="http://schemas.openxmlformats.org/drawingml/2006/chartDrawing">
    <cdr:from>
      <cdr:x>0.18598</cdr:x>
      <cdr:y>0.65</cdr:y>
    </cdr:from>
    <cdr:to>
      <cdr:x>0.29432</cdr:x>
      <cdr:y>0.7</cdr:y>
    </cdr:to>
    <cdr:sp macro="" textlink="">
      <cdr:nvSpPr>
        <cdr:cNvPr id="2" name="TextBox 1"/>
        <cdr:cNvSpPr txBox="1"/>
      </cdr:nvSpPr>
      <cdr:spPr>
        <a:xfrm xmlns:a="http://schemas.openxmlformats.org/drawingml/2006/main">
          <a:off x="1700645" y="2971800"/>
          <a:ext cx="990661" cy="2286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400" dirty="0" smtClean="0"/>
            <a:t>N= 420</a:t>
          </a:r>
          <a:endParaRPr lang="en-US" sz="1400" dirty="0"/>
        </a:p>
      </cdr:txBody>
    </cdr:sp>
  </cdr:relSizeAnchor>
  <cdr:relSizeAnchor xmlns:cdr="http://schemas.openxmlformats.org/drawingml/2006/chartDrawing">
    <cdr:from>
      <cdr:x>0.52765</cdr:x>
      <cdr:y>0.65</cdr:y>
    </cdr:from>
    <cdr:to>
      <cdr:x>0.63599</cdr:x>
      <cdr:y>0.7</cdr:y>
    </cdr:to>
    <cdr:sp macro="" textlink="">
      <cdr:nvSpPr>
        <cdr:cNvPr id="3" name="TextBox 1"/>
        <cdr:cNvSpPr txBox="1"/>
      </cdr:nvSpPr>
      <cdr:spPr>
        <a:xfrm xmlns:a="http://schemas.openxmlformats.org/drawingml/2006/main">
          <a:off x="4824845" y="2971800"/>
          <a:ext cx="990660" cy="2286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smtClean="0"/>
            <a:t>N= 442</a:t>
          </a:r>
          <a:endParaRPr lang="en-US" sz="1400" dirty="0"/>
        </a:p>
      </cdr:txBody>
    </cdr:sp>
  </cdr:relSizeAnchor>
  <cdr:relSizeAnchor xmlns:cdr="http://schemas.openxmlformats.org/drawingml/2006/chartDrawing">
    <cdr:from>
      <cdr:x>0.35265</cdr:x>
      <cdr:y>0.65</cdr:y>
    </cdr:from>
    <cdr:to>
      <cdr:x>0.46098</cdr:x>
      <cdr:y>0.7</cdr:y>
    </cdr:to>
    <cdr:sp macro="" textlink="">
      <cdr:nvSpPr>
        <cdr:cNvPr id="4" name="TextBox 1"/>
        <cdr:cNvSpPr txBox="1"/>
      </cdr:nvSpPr>
      <cdr:spPr>
        <a:xfrm xmlns:a="http://schemas.openxmlformats.org/drawingml/2006/main">
          <a:off x="3224645" y="2971800"/>
          <a:ext cx="990569" cy="2286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smtClean="0"/>
            <a:t>N= 561</a:t>
          </a:r>
          <a:endParaRPr lang="en-US" sz="1400" dirty="0"/>
        </a:p>
      </cdr:txBody>
    </cdr:sp>
  </cdr:relSizeAnchor>
  <cdr:relSizeAnchor xmlns:cdr="http://schemas.openxmlformats.org/drawingml/2006/chartDrawing">
    <cdr:from>
      <cdr:x>0.68598</cdr:x>
      <cdr:y>0.65</cdr:y>
    </cdr:from>
    <cdr:to>
      <cdr:x>0.79431</cdr:x>
      <cdr:y>0.7</cdr:y>
    </cdr:to>
    <cdr:sp macro="" textlink="">
      <cdr:nvSpPr>
        <cdr:cNvPr id="5" name="TextBox 1"/>
        <cdr:cNvSpPr txBox="1"/>
      </cdr:nvSpPr>
      <cdr:spPr>
        <a:xfrm xmlns:a="http://schemas.openxmlformats.org/drawingml/2006/main">
          <a:off x="6272645" y="2971800"/>
          <a:ext cx="990569" cy="2286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smtClean="0"/>
            <a:t>N= 345</a:t>
          </a:r>
          <a:endParaRPr lang="en-US" sz="1400" dirty="0"/>
        </a:p>
      </cdr:txBody>
    </cdr:sp>
  </cdr:relSizeAnchor>
  <cdr:relSizeAnchor xmlns:cdr="http://schemas.openxmlformats.org/drawingml/2006/chartDrawing">
    <cdr:from>
      <cdr:x>0.84432</cdr:x>
      <cdr:y>0.65</cdr:y>
    </cdr:from>
    <cdr:to>
      <cdr:x>0.95265</cdr:x>
      <cdr:y>0.7</cdr:y>
    </cdr:to>
    <cdr:sp macro="" textlink="">
      <cdr:nvSpPr>
        <cdr:cNvPr id="6" name="TextBox 1"/>
        <cdr:cNvSpPr txBox="1"/>
      </cdr:nvSpPr>
      <cdr:spPr>
        <a:xfrm xmlns:a="http://schemas.openxmlformats.org/drawingml/2006/main">
          <a:off x="7720445" y="2971800"/>
          <a:ext cx="990600" cy="2286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smtClean="0"/>
            <a:t>N= 155</a:t>
          </a:r>
          <a:endParaRPr lang="en-US" sz="1400" dirty="0"/>
        </a:p>
      </cdr:txBody>
    </cdr:sp>
  </cdr:relSizeAnchor>
</c:userShapes>
</file>

<file path=ppt/drawings/drawing7.xml><?xml version="1.0" encoding="utf-8"?>
<c:userShapes xmlns:c="http://schemas.openxmlformats.org/drawingml/2006/chart">
  <cdr:relSizeAnchor xmlns:cdr="http://schemas.openxmlformats.org/drawingml/2006/chartDrawing">
    <cdr:from>
      <cdr:x>0.1443</cdr:x>
      <cdr:y>0.66667</cdr:y>
    </cdr:from>
    <cdr:to>
      <cdr:x>0.25524</cdr:x>
      <cdr:y>0.71667</cdr:y>
    </cdr:to>
    <cdr:sp macro="" textlink="">
      <cdr:nvSpPr>
        <cdr:cNvPr id="2" name="TextBox 1"/>
        <cdr:cNvSpPr txBox="1"/>
      </cdr:nvSpPr>
      <cdr:spPr>
        <a:xfrm xmlns:a="http://schemas.openxmlformats.org/drawingml/2006/main">
          <a:off x="1288473" y="3048000"/>
          <a:ext cx="990600" cy="2286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smtClean="0"/>
            <a:t>N= 420</a:t>
          </a:r>
          <a:endParaRPr lang="en-US" sz="1400" dirty="0"/>
        </a:p>
      </cdr:txBody>
    </cdr:sp>
  </cdr:relSizeAnchor>
  <cdr:relSizeAnchor xmlns:cdr="http://schemas.openxmlformats.org/drawingml/2006/chartDrawing">
    <cdr:from>
      <cdr:x>0.31497</cdr:x>
      <cdr:y>0.66667</cdr:y>
    </cdr:from>
    <cdr:to>
      <cdr:x>0.42591</cdr:x>
      <cdr:y>0.71667</cdr:y>
    </cdr:to>
    <cdr:sp macro="" textlink="">
      <cdr:nvSpPr>
        <cdr:cNvPr id="3" name="TextBox 1"/>
        <cdr:cNvSpPr txBox="1"/>
      </cdr:nvSpPr>
      <cdr:spPr>
        <a:xfrm xmlns:a="http://schemas.openxmlformats.org/drawingml/2006/main">
          <a:off x="2812473" y="3048000"/>
          <a:ext cx="990600" cy="2286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smtClean="0"/>
            <a:t>N= 561</a:t>
          </a:r>
          <a:endParaRPr lang="en-US" sz="1400" dirty="0"/>
        </a:p>
      </cdr:txBody>
    </cdr:sp>
  </cdr:relSizeAnchor>
  <cdr:relSizeAnchor xmlns:cdr="http://schemas.openxmlformats.org/drawingml/2006/chartDrawing">
    <cdr:from>
      <cdr:x>0.5</cdr:x>
      <cdr:y>0.66667</cdr:y>
    </cdr:from>
    <cdr:to>
      <cdr:x>0.61094</cdr:x>
      <cdr:y>0.71667</cdr:y>
    </cdr:to>
    <cdr:sp macro="" textlink="">
      <cdr:nvSpPr>
        <cdr:cNvPr id="4" name="TextBox 1"/>
        <cdr:cNvSpPr txBox="1"/>
      </cdr:nvSpPr>
      <cdr:spPr>
        <a:xfrm xmlns:a="http://schemas.openxmlformats.org/drawingml/2006/main">
          <a:off x="4464628" y="3048000"/>
          <a:ext cx="990600" cy="2286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smtClean="0"/>
            <a:t>N= 442</a:t>
          </a:r>
          <a:endParaRPr lang="en-US" sz="1400" dirty="0"/>
        </a:p>
      </cdr:txBody>
    </cdr:sp>
  </cdr:relSizeAnchor>
  <cdr:relSizeAnchor xmlns:cdr="http://schemas.openxmlformats.org/drawingml/2006/chartDrawing">
    <cdr:from>
      <cdr:x>0.67339</cdr:x>
      <cdr:y>0.66667</cdr:y>
    </cdr:from>
    <cdr:to>
      <cdr:x>0.78433</cdr:x>
      <cdr:y>0.71667</cdr:y>
    </cdr:to>
    <cdr:sp macro="" textlink="">
      <cdr:nvSpPr>
        <cdr:cNvPr id="5" name="TextBox 1"/>
        <cdr:cNvSpPr txBox="1"/>
      </cdr:nvSpPr>
      <cdr:spPr>
        <a:xfrm xmlns:a="http://schemas.openxmlformats.org/drawingml/2006/main">
          <a:off x="6012873" y="3048000"/>
          <a:ext cx="990600" cy="2286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smtClean="0"/>
            <a:t>N= 345</a:t>
          </a:r>
          <a:endParaRPr lang="en-US" sz="1400" dirty="0"/>
        </a:p>
      </cdr:txBody>
    </cdr:sp>
  </cdr:relSizeAnchor>
  <cdr:relSizeAnchor xmlns:cdr="http://schemas.openxmlformats.org/drawingml/2006/chartDrawing">
    <cdr:from>
      <cdr:x>0.84407</cdr:x>
      <cdr:y>0.66667</cdr:y>
    </cdr:from>
    <cdr:to>
      <cdr:x>0.955</cdr:x>
      <cdr:y>0.71667</cdr:y>
    </cdr:to>
    <cdr:sp macro="" textlink="">
      <cdr:nvSpPr>
        <cdr:cNvPr id="6" name="TextBox 1"/>
        <cdr:cNvSpPr txBox="1"/>
      </cdr:nvSpPr>
      <cdr:spPr>
        <a:xfrm xmlns:a="http://schemas.openxmlformats.org/drawingml/2006/main">
          <a:off x="7536873" y="3048000"/>
          <a:ext cx="990600" cy="228600"/>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400" dirty="0" smtClean="0"/>
            <a:t>N= 155</a:t>
          </a:r>
          <a:endParaRPr lang="en-US" sz="1400" dirty="0"/>
        </a:p>
      </cdr:txBody>
    </cdr:sp>
  </cdr:relSizeAnchor>
</c:userShapes>
</file>

<file path=ppt/drawings/drawing8.xml><?xml version="1.0" encoding="utf-8"?>
<c:userShapes xmlns:c="http://schemas.openxmlformats.org/drawingml/2006/chart">
  <cdr:relSizeAnchor xmlns:cdr="http://schemas.openxmlformats.org/drawingml/2006/chartDrawing">
    <cdr:from>
      <cdr:x>0.17665</cdr:x>
      <cdr:y>0.7209</cdr:y>
    </cdr:from>
    <cdr:to>
      <cdr:x>0.30054</cdr:x>
      <cdr:y>0.79269</cdr:y>
    </cdr:to>
    <cdr:sp macro="" textlink="">
      <cdr:nvSpPr>
        <cdr:cNvPr id="2" name="TextBox 1"/>
        <cdr:cNvSpPr txBox="1"/>
      </cdr:nvSpPr>
      <cdr:spPr>
        <a:xfrm xmlns:a="http://schemas.openxmlformats.org/drawingml/2006/main">
          <a:off x="1521062" y="3090537"/>
          <a:ext cx="1066768" cy="30777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xmlns:a="http://schemas.openxmlformats.org/drawingml/2006/main">
          <a:r>
            <a:rPr lang="en-US" sz="1400" dirty="0" smtClean="0"/>
            <a:t>N=1067</a:t>
          </a:r>
          <a:endParaRPr lang="en-US" sz="1400" dirty="0"/>
        </a:p>
      </cdr:txBody>
    </cdr:sp>
  </cdr:relSizeAnchor>
  <cdr:relSizeAnchor xmlns:cdr="http://schemas.openxmlformats.org/drawingml/2006/chartDrawing">
    <cdr:from>
      <cdr:x>0.37504</cdr:x>
      <cdr:y>0.7209</cdr:y>
    </cdr:from>
    <cdr:to>
      <cdr:x>0.49894</cdr:x>
      <cdr:y>0.79269</cdr:y>
    </cdr:to>
    <cdr:sp macro="" textlink="">
      <cdr:nvSpPr>
        <cdr:cNvPr id="3" name="TextBox 7"/>
        <cdr:cNvSpPr txBox="1"/>
      </cdr:nvSpPr>
      <cdr:spPr>
        <a:xfrm xmlns:a="http://schemas.openxmlformats.org/drawingml/2006/main">
          <a:off x="3229319" y="3090537"/>
          <a:ext cx="1066854" cy="30777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xmlns:a="http://schemas.openxmlformats.org/drawingml/2006/main">
          <a:r>
            <a:rPr lang="en-US" sz="1400" dirty="0" smtClean="0"/>
            <a:t>N=101</a:t>
          </a:r>
          <a:endParaRPr lang="en-US" sz="1400" dirty="0"/>
        </a:p>
      </cdr:txBody>
    </cdr:sp>
  </cdr:relSizeAnchor>
  <cdr:relSizeAnchor xmlns:cdr="http://schemas.openxmlformats.org/drawingml/2006/chartDrawing">
    <cdr:from>
      <cdr:x>0.61912</cdr:x>
      <cdr:y>0.7209</cdr:y>
    </cdr:from>
    <cdr:to>
      <cdr:x>0.74302</cdr:x>
      <cdr:y>0.79269</cdr:y>
    </cdr:to>
    <cdr:sp macro="" textlink="">
      <cdr:nvSpPr>
        <cdr:cNvPr id="4" name="TextBox 8"/>
        <cdr:cNvSpPr txBox="1"/>
      </cdr:nvSpPr>
      <cdr:spPr>
        <a:xfrm xmlns:a="http://schemas.openxmlformats.org/drawingml/2006/main">
          <a:off x="5330995" y="3090537"/>
          <a:ext cx="1066853" cy="30777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xmlns:a="http://schemas.openxmlformats.org/drawingml/2006/main">
          <a:r>
            <a:rPr lang="en-US" sz="1400" dirty="0" smtClean="0"/>
            <a:t>N=1610</a:t>
          </a:r>
          <a:endParaRPr lang="en-US" sz="1400" dirty="0"/>
        </a:p>
      </cdr:txBody>
    </cdr:sp>
  </cdr:relSizeAnchor>
  <cdr:relSizeAnchor xmlns:cdr="http://schemas.openxmlformats.org/drawingml/2006/chartDrawing">
    <cdr:from>
      <cdr:x>0.79612</cdr:x>
      <cdr:y>0.7209</cdr:y>
    </cdr:from>
    <cdr:to>
      <cdr:x>0.92001</cdr:x>
      <cdr:y>0.79269</cdr:y>
    </cdr:to>
    <cdr:sp macro="" textlink="">
      <cdr:nvSpPr>
        <cdr:cNvPr id="5" name="TextBox 9"/>
        <cdr:cNvSpPr txBox="1"/>
      </cdr:nvSpPr>
      <cdr:spPr>
        <a:xfrm xmlns:a="http://schemas.openxmlformats.org/drawingml/2006/main">
          <a:off x="6855071" y="3090537"/>
          <a:ext cx="1066767" cy="30777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xmlns:a="http://schemas.openxmlformats.org/drawingml/2006/main">
          <a:r>
            <a:rPr lang="en-US" sz="1400" dirty="0" smtClean="0"/>
            <a:t>N=595</a:t>
          </a:r>
          <a:endParaRPr lang="en-US" sz="1400" dirty="0"/>
        </a:p>
      </cdr:txBody>
    </cdr:sp>
  </cdr:relSizeAnchor>
</c:userShapes>
</file>

<file path=ppt/drawings/drawing9.xml><?xml version="1.0" encoding="utf-8"?>
<c:userShapes xmlns:c="http://schemas.openxmlformats.org/drawingml/2006/chart">
  <cdr:relSizeAnchor xmlns:cdr="http://schemas.openxmlformats.org/drawingml/2006/chartDrawing">
    <cdr:from>
      <cdr:x>0.30612</cdr:x>
      <cdr:y>0.73214</cdr:y>
    </cdr:from>
    <cdr:to>
      <cdr:x>0.40816</cdr:x>
      <cdr:y>0.80427</cdr:y>
    </cdr:to>
    <cdr:sp macro="" textlink="">
      <cdr:nvSpPr>
        <cdr:cNvPr id="2" name="TextBox 2"/>
        <cdr:cNvSpPr txBox="1"/>
      </cdr:nvSpPr>
      <cdr:spPr>
        <a:xfrm xmlns:a="http://schemas.openxmlformats.org/drawingml/2006/main">
          <a:off x="2286000" y="3124200"/>
          <a:ext cx="762000" cy="30777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xmlns:a="http://schemas.openxmlformats.org/drawingml/2006/main">
          <a:r>
            <a:rPr lang="en-US" sz="1400" dirty="0" smtClean="0"/>
            <a:t>1539</a:t>
          </a:r>
          <a:endParaRPr lang="en-US" sz="1400" dirty="0"/>
        </a:p>
      </cdr:txBody>
    </cdr:sp>
  </cdr:relSizeAnchor>
  <cdr:relSizeAnchor xmlns:cdr="http://schemas.openxmlformats.org/drawingml/2006/chartDrawing">
    <cdr:from>
      <cdr:x>0.72449</cdr:x>
      <cdr:y>0.73214</cdr:y>
    </cdr:from>
    <cdr:to>
      <cdr:x>0.82653</cdr:x>
      <cdr:y>0.80427</cdr:y>
    </cdr:to>
    <cdr:sp macro="" textlink="">
      <cdr:nvSpPr>
        <cdr:cNvPr id="3" name="TextBox 7"/>
        <cdr:cNvSpPr txBox="1"/>
      </cdr:nvSpPr>
      <cdr:spPr>
        <a:xfrm xmlns:a="http://schemas.openxmlformats.org/drawingml/2006/main">
          <a:off x="5410200" y="3124200"/>
          <a:ext cx="762000" cy="307777"/>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xmlns:a="http://schemas.openxmlformats.org/drawingml/2006/main">
          <a:r>
            <a:rPr lang="en-US" sz="1400" dirty="0" smtClean="0"/>
            <a:t>N=372</a:t>
          </a:r>
          <a:endParaRPr lang="en-US" sz="14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2846911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CCED1724-09F9-4BFF-813D-B175B20217EF}" type="datetimeFigureOut">
              <a:rPr lang="en-US" smtClean="0"/>
              <a:pPr/>
              <a:t>9/13/2013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4CD243C7-E6E7-4435-85A7-0B5EE12FEE5A}" type="slidenum">
              <a:rPr lang="en-US" smtClean="0"/>
              <a:pPr/>
              <a:t>‹#›</a:t>
            </a:fld>
            <a:endParaRPr lang="en-US"/>
          </a:p>
        </p:txBody>
      </p:sp>
    </p:spTree>
    <p:extLst>
      <p:ext uri="{BB962C8B-B14F-4D97-AF65-F5344CB8AC3E}">
        <p14:creationId xmlns="" xmlns:p14="http://schemas.microsoft.com/office/powerpoint/2010/main" val="8749296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slide set is </a:t>
            </a:r>
            <a:r>
              <a:rPr lang="en-US" baseline="0" dirty="0" smtClean="0"/>
              <a:t>public domain. Slides may be downloaded and used in publications or presentations without concern for copyright infringement. </a:t>
            </a:r>
            <a:r>
              <a:rPr lang="en-US" sz="1200" kern="1200" dirty="0" smtClean="0">
                <a:solidFill>
                  <a:schemeClr val="tx1"/>
                </a:solidFill>
                <a:effectLst/>
                <a:latin typeface="+mn-lt"/>
                <a:ea typeface="+mn-ea"/>
                <a:cs typeface="+mn-cs"/>
              </a:rPr>
              <a:t>Readers are encouraged to note all titles and footnotes carefully to ensure a complete understanding of displayed data. Acknowledgement</a:t>
            </a:r>
            <a:r>
              <a:rPr lang="en-US" sz="1200" kern="1200" baseline="0" dirty="0" smtClean="0">
                <a:solidFill>
                  <a:schemeClr val="tx1"/>
                </a:solidFill>
                <a:effectLst/>
                <a:latin typeface="+mn-lt"/>
                <a:ea typeface="+mn-ea"/>
                <a:cs typeface="+mn-cs"/>
              </a:rPr>
              <a:t> of the Georgia Department of Public Health (DPH) as the source of the data and slide is appreciated.  Changes may be made in formatting or deletion of footnotes, but DPH should be consulted before any change is made in content.</a:t>
            </a:r>
            <a:endParaRPr lang="en-US" sz="1200" kern="1200" dirty="0" smtClean="0">
              <a:solidFill>
                <a:schemeClr val="tx1"/>
              </a:solidFill>
              <a:effectLst/>
              <a:latin typeface="+mn-lt"/>
              <a:ea typeface="+mn-ea"/>
              <a:cs typeface="+mn-cs"/>
            </a:endParaRPr>
          </a:p>
          <a:p>
            <a:endParaRPr lang="en-US" baseline="0" dirty="0" smtClean="0"/>
          </a:p>
          <a:p>
            <a:r>
              <a:rPr lang="en-US" sz="1200" kern="1200" dirty="0" smtClean="0">
                <a:solidFill>
                  <a:schemeClr val="tx1"/>
                </a:solidFill>
                <a:effectLst/>
                <a:latin typeface="+mn-lt"/>
                <a:ea typeface="+mn-ea"/>
                <a:cs typeface="+mn-cs"/>
              </a:rPr>
              <a:t>All data reported here are provisional and should be interpreted with caution. Although HIV reporting is mandated for health care providers and laboratory facilities, not all providers and laboratories may comply, resulting in missing data. Laboratory tests performed in other jurisdictions may not be reported to DPH and therefore would not be included in these analyses.  In this report, missing data are indicated as unknown. </a:t>
            </a:r>
          </a:p>
          <a:p>
            <a:endParaRPr lang="en-US" sz="1200" kern="1200" baseline="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Missing laboratory report data do result in an underestimation of care and viral suppression. Nevertheless, by maintaining methodological consistency across reporting time periods, DPH hopes to use the HIV Care Continuum to monitor improvements in HIV linkage, retention in care and ultimately viral suppression. </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Production</a:t>
            </a:r>
            <a:r>
              <a:rPr lang="en-US" sz="1200" kern="1200" baseline="0" dirty="0" smtClean="0">
                <a:solidFill>
                  <a:schemeClr val="tx1"/>
                </a:solidFill>
                <a:effectLst/>
                <a:latin typeface="+mn-lt"/>
                <a:ea typeface="+mn-ea"/>
                <a:cs typeface="+mn-cs"/>
              </a:rPr>
              <a:t> of this slide set</a:t>
            </a:r>
            <a:r>
              <a:rPr lang="en-US" sz="1200" kern="1200" dirty="0" smtClean="0">
                <a:solidFill>
                  <a:schemeClr val="tx1"/>
                </a:solidFill>
                <a:effectLst/>
                <a:latin typeface="+mn-lt"/>
                <a:ea typeface="+mn-ea"/>
                <a:cs typeface="+mn-cs"/>
              </a:rPr>
              <a:t> was made possible by the work</a:t>
            </a:r>
            <a:r>
              <a:rPr lang="en-US" sz="1200" kern="1200" baseline="0" dirty="0" smtClean="0">
                <a:solidFill>
                  <a:schemeClr val="tx1"/>
                </a:solidFill>
                <a:effectLst/>
                <a:latin typeface="+mn-lt"/>
                <a:ea typeface="+mn-ea"/>
                <a:cs typeface="+mn-cs"/>
              </a:rPr>
              <a:t> of</a:t>
            </a:r>
            <a:r>
              <a:rPr lang="en-US" sz="1200" kern="1200" dirty="0" smtClean="0">
                <a:solidFill>
                  <a:schemeClr val="tx1"/>
                </a:solidFill>
                <a:effectLst/>
                <a:latin typeface="+mn-lt"/>
                <a:ea typeface="+mn-ea"/>
                <a:cs typeface="+mn-cs"/>
              </a:rPr>
              <a:t> the DPH HIV/AIDS</a:t>
            </a:r>
            <a:r>
              <a:rPr lang="en-US" sz="1200" kern="1200" baseline="0" dirty="0" smtClean="0">
                <a:solidFill>
                  <a:schemeClr val="tx1"/>
                </a:solidFill>
                <a:effectLst/>
                <a:latin typeface="+mn-lt"/>
                <a:ea typeface="+mn-ea"/>
                <a:cs typeface="+mn-cs"/>
              </a:rPr>
              <a:t> Epidemiology Section </a:t>
            </a:r>
            <a:r>
              <a:rPr lang="en-US" sz="1200" kern="1200" dirty="0" smtClean="0">
                <a:solidFill>
                  <a:schemeClr val="tx1"/>
                </a:solidFill>
                <a:effectLst/>
                <a:latin typeface="+mn-lt"/>
                <a:ea typeface="+mn-ea"/>
                <a:cs typeface="+mn-cs"/>
              </a:rPr>
              <a:t>Core HIV surveillance staff, HIV Case Report Forms submitted by Georgia health care facility staff, HIV infection-related laboratory test results transmitted by laboratory facilities in Georgia, data matches with other public health programs, and the ongoing efforts of multiple individuals from public and private sector organizations dedicated to improving surveillance, prevention, testing, and care of persons living with HIV infection.</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4CD243C7-E6E7-4435-85A7-0B5EE12FEE5A}" type="slidenum">
              <a:rPr lang="en-US" smtClean="0"/>
              <a:pPr/>
              <a:t>1</a:t>
            </a:fld>
            <a:endParaRPr lang="en-US"/>
          </a:p>
        </p:txBody>
      </p:sp>
    </p:spTree>
    <p:extLst>
      <p:ext uri="{BB962C8B-B14F-4D97-AF65-F5344CB8AC3E}">
        <p14:creationId xmlns="" xmlns:p14="http://schemas.microsoft.com/office/powerpoint/2010/main" val="87126998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smtClean="0"/>
              <a:t>This figure depicts the HIV Care </a:t>
            </a:r>
            <a:r>
              <a:rPr lang="en-US" b="0" dirty="0" smtClean="0"/>
              <a:t>Continuum</a:t>
            </a:r>
            <a:r>
              <a:rPr lang="en-US" dirty="0" smtClean="0"/>
              <a:t> for 1,539 adult</a:t>
            </a:r>
            <a:r>
              <a:rPr lang="en-US" baseline="0" dirty="0" smtClean="0"/>
              <a:t> and adolescent males diagnosed with HIV infection in 2011 in the Atlanta EMA, by race/ethnicity.</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Non-Hispanic Black males are disproportionately lower than other race/ethnicities at all steps in the Care</a:t>
            </a:r>
            <a:r>
              <a:rPr lang="en-US" dirty="0" smtClean="0"/>
              <a:t> </a:t>
            </a:r>
            <a:r>
              <a:rPr lang="en-US" b="0" dirty="0" smtClean="0"/>
              <a:t>Continuum</a:t>
            </a:r>
            <a:r>
              <a:rPr lang="en-US" dirty="0" smtClean="0"/>
              <a:t> </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Among 828 Black males diagnosed with HIV infection in 2011 in the Atlanta EMA, 54% were linked to care, 63% engaged, 42% retained and 34% virally suppressed. </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Among 80 Hispanic/Latino males, 71% were linked, 74% engaged, 60% retained and 56% virally suppressed.</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Among 138 White males, 67% were linked, 72% engaged, 57% retained and 57% virally suppressed</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smtClean="0"/>
              <a:t>Because</a:t>
            </a:r>
            <a:r>
              <a:rPr lang="en-US" sz="1200" baseline="0" dirty="0" smtClean="0"/>
              <a:t> </a:t>
            </a:r>
            <a:r>
              <a:rPr lang="en-US" sz="1200" dirty="0" smtClean="0"/>
              <a:t>American Indian/Alaska Native, Asian, and Native Hawaiian/Other Pacific Islanders combined equal &lt;2% of new diagnoses,</a:t>
            </a:r>
            <a:r>
              <a:rPr lang="en-US" sz="1200" baseline="0" dirty="0" smtClean="0"/>
              <a:t> these groups a</a:t>
            </a:r>
            <a:r>
              <a:rPr lang="en-US" sz="1200" dirty="0" smtClean="0"/>
              <a:t>re included in Other/Unknown category</a:t>
            </a:r>
            <a:r>
              <a:rPr lang="en-US" sz="1200" baseline="0" dirty="0" smtClean="0"/>
              <a:t> shown to the far right on this slide.  Race was not reported for the great majority of persons included in this category.</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Among 493 males in the Other/Unknown Race category, 62% were linked to care within 3 months, 71% engaged, 51% retained and 58% virally suppressed.</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Complete reporting including race, sex, and transmission category is critical to HIV surveillance and identification of health care disparities</a:t>
            </a:r>
            <a:endParaRPr lang="en-US" dirty="0" smtClean="0"/>
          </a:p>
          <a:p>
            <a:endParaRPr lang="en-US" dirty="0"/>
          </a:p>
        </p:txBody>
      </p:sp>
      <p:sp>
        <p:nvSpPr>
          <p:cNvPr id="4" name="Slide Number Placeholder 3"/>
          <p:cNvSpPr>
            <a:spLocks noGrp="1"/>
          </p:cNvSpPr>
          <p:nvPr>
            <p:ph type="sldNum" sz="quarter" idx="10"/>
          </p:nvPr>
        </p:nvSpPr>
        <p:spPr/>
        <p:txBody>
          <a:bodyPr/>
          <a:lstStyle/>
          <a:p>
            <a:fld id="{4CD243C7-E6E7-4435-85A7-0B5EE12FEE5A}" type="slidenum">
              <a:rPr lang="en-US" smtClean="0"/>
              <a:pPr/>
              <a:t>10</a:t>
            </a:fld>
            <a:endParaRPr lang="en-US"/>
          </a:p>
        </p:txBody>
      </p:sp>
    </p:spTree>
    <p:extLst>
      <p:ext uri="{BB962C8B-B14F-4D97-AF65-F5344CB8AC3E}">
        <p14:creationId xmlns="" xmlns:p14="http://schemas.microsoft.com/office/powerpoint/2010/main" val="15175327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smtClean="0"/>
              <a:t>This figure depicts the HIV Care </a:t>
            </a:r>
            <a:r>
              <a:rPr lang="en-US" b="0" dirty="0" smtClean="0"/>
              <a:t>Continuum</a:t>
            </a:r>
            <a:r>
              <a:rPr lang="en-US" dirty="0" smtClean="0"/>
              <a:t> for 372 adult</a:t>
            </a:r>
            <a:r>
              <a:rPr lang="en-US" baseline="0" dirty="0" smtClean="0"/>
              <a:t> and adolescent females diagnosed with HIV infection in 2011 in the Atlanta EMA, by race/ethnicity.</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Among 231 Black women diagnosed with HIV infection in 2011 in the Atlanta EMA, 69% were linked to care, 70% engaged, 52% retained and 50% virally suppressed. </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Among 21 Hispanic/Latino women, 67% were linked, 62% engaged, 52% retained and 57% virally suppressed.</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Among 22 White women, 68% were linked, 73% engaged, 50% retained and 55% virally suppressed</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smtClean="0"/>
              <a:t>Because</a:t>
            </a:r>
            <a:r>
              <a:rPr lang="en-US" sz="1200" baseline="0" dirty="0" smtClean="0"/>
              <a:t> </a:t>
            </a:r>
            <a:r>
              <a:rPr lang="en-US" sz="1200" dirty="0" smtClean="0"/>
              <a:t>American Indian/Alaska Native, Asian, and Native Hawaiian/Other Pacific Islanders combined equal &lt;2% of new diagnoses,</a:t>
            </a:r>
            <a:r>
              <a:rPr lang="en-US" sz="1200" baseline="0" dirty="0" smtClean="0"/>
              <a:t> these groups a</a:t>
            </a:r>
            <a:r>
              <a:rPr lang="en-US" sz="1200" dirty="0" smtClean="0"/>
              <a:t>re included in Other/Unknown category</a:t>
            </a:r>
            <a:r>
              <a:rPr lang="en-US" sz="1200" baseline="0" dirty="0" smtClean="0"/>
              <a:t> shown to the far right on this slide.  Race was not reported for the great majority of persons included in this category.</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Among 98 women in the Other/Unknown Race category, 56% were linked to care within 3 months, 55% engaged, 31% retained and 43% virally suppressed.</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Complete reporting including race, sex, and transmission category is critical to HIV surveillance and identification of health care disparities</a:t>
            </a:r>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4CD243C7-E6E7-4435-85A7-0B5EE12FEE5A}" type="slidenum">
              <a:rPr lang="en-US" smtClean="0"/>
              <a:pPr/>
              <a:t>11</a:t>
            </a:fld>
            <a:endParaRPr lang="en-US"/>
          </a:p>
        </p:txBody>
      </p:sp>
    </p:spTree>
    <p:extLst>
      <p:ext uri="{BB962C8B-B14F-4D97-AF65-F5344CB8AC3E}">
        <p14:creationId xmlns="" xmlns:p14="http://schemas.microsoft.com/office/powerpoint/2010/main" val="15175327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This</a:t>
            </a:r>
            <a:r>
              <a:rPr lang="en-US" baseline="0" dirty="0" smtClean="0"/>
              <a:t> table shows the number and proportion of</a:t>
            </a:r>
            <a:r>
              <a:rPr lang="en-US" b="0" baseline="0" dirty="0" smtClean="0"/>
              <a:t> </a:t>
            </a:r>
            <a:r>
              <a:rPr lang="en-US" sz="1200" b="0" baseline="0" dirty="0" smtClean="0"/>
              <a:t>a</a:t>
            </a:r>
            <a:r>
              <a:rPr lang="en-US" sz="1200" b="0" dirty="0" smtClean="0"/>
              <a:t>dults and adolescents diagnosed with HIV infection, linked, engaged, retained and virally suppressed by age at diagnosis (in years), diagnosed</a:t>
            </a:r>
            <a:r>
              <a:rPr lang="en-US" sz="1200" b="0" baseline="0" dirty="0" smtClean="0"/>
              <a:t> in</a:t>
            </a:r>
            <a:r>
              <a:rPr lang="en-US" sz="1200" b="0" dirty="0" smtClean="0"/>
              <a:t> 2011, and living</a:t>
            </a:r>
            <a:r>
              <a:rPr lang="en-US" sz="1200" b="0" baseline="0" dirty="0" smtClean="0"/>
              <a:t> in the Atlanta EMA</a:t>
            </a:r>
          </a:p>
          <a:p>
            <a:pPr marL="171450" indent="-171450">
              <a:buFont typeface="Arial" pitchFamily="34" charset="0"/>
              <a:buChar char="•"/>
            </a:pPr>
            <a:r>
              <a:rPr lang="en-US" sz="1200" b="0" baseline="0" dirty="0" smtClean="0"/>
              <a:t>Linkage, engagement, retention and viral suppression are all lowest in the youngest age group and generally increase with increasing age.</a:t>
            </a:r>
          </a:p>
          <a:p>
            <a:pPr marL="171450" indent="-171450">
              <a:buFont typeface="Arial" pitchFamily="34" charset="0"/>
              <a:buChar char="•"/>
            </a:pPr>
            <a:r>
              <a:rPr lang="en-US" sz="1200" b="0" baseline="0" dirty="0" smtClean="0"/>
              <a:t>Viral suppression ranges from 33% for age 13-24 years to 54% for those age 45-54 years and 55+ years</a:t>
            </a:r>
            <a:endParaRPr lang="en-US" sz="1200" b="0" dirty="0" smtClean="0"/>
          </a:p>
        </p:txBody>
      </p:sp>
      <p:sp>
        <p:nvSpPr>
          <p:cNvPr id="4" name="Slide Number Placeholder 3"/>
          <p:cNvSpPr>
            <a:spLocks noGrp="1"/>
          </p:cNvSpPr>
          <p:nvPr>
            <p:ph type="sldNum" sz="quarter" idx="10"/>
          </p:nvPr>
        </p:nvSpPr>
        <p:spPr/>
        <p:txBody>
          <a:bodyPr/>
          <a:lstStyle/>
          <a:p>
            <a:fld id="{4CD243C7-E6E7-4435-85A7-0B5EE12FEE5A}" type="slidenum">
              <a:rPr lang="en-US" smtClean="0"/>
              <a:pPr/>
              <a:t>12</a:t>
            </a:fld>
            <a:endParaRPr lang="en-US"/>
          </a:p>
        </p:txBody>
      </p:sp>
    </p:spTree>
    <p:extLst>
      <p:ext uri="{BB962C8B-B14F-4D97-AF65-F5344CB8AC3E}">
        <p14:creationId xmlns="" xmlns:p14="http://schemas.microsoft.com/office/powerpoint/2010/main" val="26331437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This</a:t>
            </a:r>
            <a:r>
              <a:rPr lang="en-US" baseline="0" dirty="0" smtClean="0"/>
              <a:t> figure shows the number and proportion of</a:t>
            </a:r>
            <a:r>
              <a:rPr lang="en-US" b="0" baseline="0" dirty="0" smtClean="0"/>
              <a:t> </a:t>
            </a:r>
            <a:r>
              <a:rPr lang="en-US" sz="1200" b="0" baseline="0" dirty="0" smtClean="0"/>
              <a:t>a</a:t>
            </a:r>
            <a:r>
              <a:rPr lang="en-US" sz="1200" b="0" dirty="0" smtClean="0"/>
              <a:t>dults and adolescents diagnosed with HIV infection, linked, engaged, retained and virally suppressed by age at diagnosis (years), diagnosed</a:t>
            </a:r>
            <a:r>
              <a:rPr lang="en-US" sz="1200" b="0" baseline="0" dirty="0" smtClean="0"/>
              <a:t> in</a:t>
            </a:r>
            <a:r>
              <a:rPr lang="en-US" sz="1200" b="0" dirty="0" smtClean="0"/>
              <a:t> 2011</a:t>
            </a:r>
            <a:r>
              <a:rPr lang="en-US" sz="1200" b="0" baseline="0" dirty="0" smtClean="0"/>
              <a:t> in the Atlanta EMA</a:t>
            </a:r>
          </a:p>
          <a:p>
            <a:pPr marL="171450" indent="-171450">
              <a:buFont typeface="Arial" pitchFamily="34" charset="0"/>
              <a:buChar char="•"/>
            </a:pPr>
            <a:r>
              <a:rPr lang="en-US" sz="1200" b="0" baseline="0" dirty="0" smtClean="0"/>
              <a:t>Linkage, engagement, retention and viral suppression are all lowest in the youngest age group and generally increase with increasing age.</a:t>
            </a:r>
          </a:p>
          <a:p>
            <a:pPr marL="171450" indent="-171450">
              <a:buFont typeface="Arial" pitchFamily="34" charset="0"/>
              <a:buChar char="•"/>
            </a:pPr>
            <a:r>
              <a:rPr lang="en-US" sz="1200" b="0" baseline="0" dirty="0" smtClean="0"/>
              <a:t>Viral suppression ranges from 33% for age 13-24 years to 54% for those age 45-54 years and 55+ years</a:t>
            </a:r>
            <a:endParaRPr lang="en-US" sz="1200" b="0" dirty="0" smtClean="0"/>
          </a:p>
          <a:p>
            <a:pPr marL="0" indent="0">
              <a:buFont typeface="Arial" pitchFamily="34" charset="0"/>
              <a:buNone/>
            </a:pPr>
            <a:endParaRPr lang="en-US" sz="1200" b="0" dirty="0" smtClean="0"/>
          </a:p>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4CD243C7-E6E7-4435-85A7-0B5EE12FEE5A}" type="slidenum">
              <a:rPr lang="en-US" smtClean="0"/>
              <a:pPr/>
              <a:t>13</a:t>
            </a:fld>
            <a:endParaRPr lang="en-US"/>
          </a:p>
        </p:txBody>
      </p:sp>
    </p:spTree>
    <p:extLst>
      <p:ext uri="{BB962C8B-B14F-4D97-AF65-F5344CB8AC3E}">
        <p14:creationId xmlns="" xmlns:p14="http://schemas.microsoft.com/office/powerpoint/2010/main" val="61960240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sz="1200" dirty="0" smtClean="0"/>
              <a:t>Because</a:t>
            </a:r>
            <a:r>
              <a:rPr lang="en-US" sz="1200" baseline="0" dirty="0" smtClean="0"/>
              <a:t> transmission category is not reported for a large proportion of HIV cases in Georgia, m</a:t>
            </a:r>
            <a:r>
              <a:rPr lang="en-US" sz="1200" dirty="0" smtClean="0"/>
              <a:t>ultiple imputation was used to re-distribute  transmission category where missing.  This statistical technique is the same as that used by CDC in re-distribution of transmission category in the national dataset</a:t>
            </a:r>
          </a:p>
          <a:p>
            <a:pPr marL="171450" indent="-171450">
              <a:buFont typeface="Arial" pitchFamily="34" charset="0"/>
              <a:buChar char="•"/>
            </a:pPr>
            <a:r>
              <a:rPr lang="en-US" sz="1200" dirty="0" smtClean="0"/>
              <a:t>MSM is</a:t>
            </a:r>
            <a:r>
              <a:rPr lang="en-US" sz="1200" baseline="0" dirty="0" smtClean="0"/>
              <a:t> defined as m</a:t>
            </a:r>
            <a:r>
              <a:rPr lang="en-US" sz="1200" dirty="0" smtClean="0"/>
              <a:t>ale to male sexual contact    </a:t>
            </a:r>
          </a:p>
          <a:p>
            <a:pPr marL="171450" indent="-171450">
              <a:buFont typeface="Arial" pitchFamily="34" charset="0"/>
              <a:buChar char="•"/>
            </a:pPr>
            <a:r>
              <a:rPr lang="en-US" sz="1200" dirty="0" smtClean="0"/>
              <a:t>IDU is</a:t>
            </a:r>
            <a:r>
              <a:rPr lang="en-US" sz="1200" baseline="0" dirty="0" smtClean="0"/>
              <a:t> defined as i</a:t>
            </a:r>
            <a:r>
              <a:rPr lang="en-US" sz="1200" dirty="0" smtClean="0"/>
              <a:t>njection drug use</a:t>
            </a:r>
          </a:p>
          <a:p>
            <a:pPr marL="171450" indent="-171450">
              <a:buFont typeface="Arial" pitchFamily="34" charset="0"/>
              <a:buChar char="•"/>
            </a:pPr>
            <a:r>
              <a:rPr lang="en-US" sz="1200" dirty="0" smtClean="0"/>
              <a:t>The MSM/IDU transmission category includes those persons who reported both male sexual contact and injection drug use</a:t>
            </a:r>
          </a:p>
          <a:p>
            <a:pPr marL="171450" indent="-171450">
              <a:buFont typeface="Arial" pitchFamily="34" charset="0"/>
              <a:buChar char="•"/>
            </a:pPr>
            <a:r>
              <a:rPr lang="en-US" sz="1200" dirty="0" smtClean="0"/>
              <a:t>HET is</a:t>
            </a:r>
            <a:r>
              <a:rPr lang="en-US" sz="1200" baseline="0" dirty="0" smtClean="0"/>
              <a:t> defined as h</a:t>
            </a:r>
            <a:r>
              <a:rPr lang="en-US" sz="1200" dirty="0" smtClean="0"/>
              <a:t>eterosexual contact with a person known to have, or to be at high risk for, HIV infection</a:t>
            </a:r>
          </a:p>
          <a:p>
            <a:pPr marL="171450" indent="-171450">
              <a:buFont typeface="Arial" pitchFamily="34" charset="0"/>
              <a:buChar char="•"/>
            </a:pPr>
            <a:r>
              <a:rPr lang="en-US" sz="1200" dirty="0" smtClean="0"/>
              <a:t>Other includes</a:t>
            </a:r>
            <a:r>
              <a:rPr lang="en-US" sz="1200" baseline="0" dirty="0" smtClean="0"/>
              <a:t> the transmission categories of </a:t>
            </a:r>
            <a:r>
              <a:rPr lang="en-US" sz="1200" dirty="0" smtClean="0"/>
              <a:t>hemophilia, blood transfusion, perinatal exposure, and risk factor not reported or not identified</a:t>
            </a:r>
          </a:p>
          <a:p>
            <a:endParaRPr lang="en-US" dirty="0"/>
          </a:p>
        </p:txBody>
      </p:sp>
      <p:sp>
        <p:nvSpPr>
          <p:cNvPr id="4" name="Slide Number Placeholder 3"/>
          <p:cNvSpPr>
            <a:spLocks noGrp="1"/>
          </p:cNvSpPr>
          <p:nvPr>
            <p:ph type="sldNum" sz="quarter" idx="10"/>
          </p:nvPr>
        </p:nvSpPr>
        <p:spPr/>
        <p:txBody>
          <a:bodyPr/>
          <a:lstStyle/>
          <a:p>
            <a:fld id="{4CD243C7-E6E7-4435-85A7-0B5EE12FEE5A}" type="slidenum">
              <a:rPr lang="en-US" smtClean="0"/>
              <a:pPr/>
              <a:t>14</a:t>
            </a:fld>
            <a:endParaRPr lang="en-US"/>
          </a:p>
        </p:txBody>
      </p:sp>
    </p:spTree>
    <p:extLst>
      <p:ext uri="{BB962C8B-B14F-4D97-AF65-F5344CB8AC3E}">
        <p14:creationId xmlns="" xmlns:p14="http://schemas.microsoft.com/office/powerpoint/2010/main" val="7478026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smtClean="0"/>
              <a:t>This</a:t>
            </a:r>
            <a:r>
              <a:rPr lang="en-US" baseline="0" dirty="0" smtClean="0"/>
              <a:t> table shows the number and proportion of</a:t>
            </a:r>
            <a:r>
              <a:rPr lang="en-US" b="0" baseline="0" dirty="0" smtClean="0"/>
              <a:t> </a:t>
            </a:r>
            <a:r>
              <a:rPr lang="en-US" sz="1200" b="0" baseline="0" dirty="0" smtClean="0"/>
              <a:t>a</a:t>
            </a:r>
            <a:r>
              <a:rPr lang="en-US" sz="1200" b="0" dirty="0" smtClean="0"/>
              <a:t>dult and adolescent</a:t>
            </a:r>
            <a:r>
              <a:rPr lang="en-US" sz="1200" b="0" baseline="0" dirty="0" smtClean="0"/>
              <a:t> males</a:t>
            </a:r>
            <a:r>
              <a:rPr lang="en-US" sz="1200" b="0" dirty="0" smtClean="0"/>
              <a:t> diagnosed with HIV infection, linked, engaged, retained and virally suppressed by transmission</a:t>
            </a:r>
            <a:r>
              <a:rPr lang="en-US" sz="1200" b="0" baseline="0" dirty="0" smtClean="0"/>
              <a:t> category,</a:t>
            </a:r>
            <a:r>
              <a:rPr lang="en-US" sz="1200" b="0" dirty="0" smtClean="0"/>
              <a:t> Atlanta</a:t>
            </a:r>
            <a:r>
              <a:rPr lang="en-US" sz="1200" b="0" baseline="0" dirty="0" smtClean="0"/>
              <a:t> EMA</a:t>
            </a:r>
            <a:r>
              <a:rPr lang="en-US" sz="1200" b="0" dirty="0" smtClean="0"/>
              <a:t>, 2011</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baseline="0" dirty="0" smtClean="0"/>
              <a:t>The proportion of viral suppression is lowest among MSM (39%) and highest among the Other transmission category (59%) </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baseline="0" dirty="0" smtClean="0"/>
              <a:t>Multiple imputation is used to estimate the number of persons in each transmission category. Estimates are rounded to the nearest whole number and when totaled may not equal 1539.</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baseline="0" dirty="0" smtClean="0"/>
              <a:t>Note:  the “Other” category is a mixed group that includes those for whom no risk was reported.  More information is needed to understand the Care</a:t>
            </a:r>
            <a:r>
              <a:rPr lang="en-US" dirty="0" smtClean="0"/>
              <a:t> </a:t>
            </a:r>
            <a:r>
              <a:rPr lang="en-US" b="0" dirty="0" smtClean="0"/>
              <a:t>Continuum</a:t>
            </a:r>
            <a:r>
              <a:rPr lang="en-US" dirty="0" smtClean="0"/>
              <a:t> for</a:t>
            </a:r>
            <a:r>
              <a:rPr lang="en-US" sz="1200" b="0" baseline="0" dirty="0" smtClean="0"/>
              <a:t> this group.</a:t>
            </a:r>
            <a:endParaRPr lang="en-US" sz="1200" b="0" dirty="0" smtClean="0"/>
          </a:p>
          <a:p>
            <a:endParaRPr lang="en-US" dirty="0"/>
          </a:p>
        </p:txBody>
      </p:sp>
      <p:sp>
        <p:nvSpPr>
          <p:cNvPr id="4" name="Slide Number Placeholder 3"/>
          <p:cNvSpPr>
            <a:spLocks noGrp="1"/>
          </p:cNvSpPr>
          <p:nvPr>
            <p:ph type="sldNum" sz="quarter" idx="10"/>
          </p:nvPr>
        </p:nvSpPr>
        <p:spPr/>
        <p:txBody>
          <a:bodyPr/>
          <a:lstStyle/>
          <a:p>
            <a:fld id="{4CD243C7-E6E7-4435-85A7-0B5EE12FEE5A}" type="slidenum">
              <a:rPr lang="en-US" smtClean="0"/>
              <a:pPr/>
              <a:t>15</a:t>
            </a:fld>
            <a:endParaRPr lang="en-US"/>
          </a:p>
        </p:txBody>
      </p:sp>
    </p:spTree>
    <p:extLst>
      <p:ext uri="{BB962C8B-B14F-4D97-AF65-F5344CB8AC3E}">
        <p14:creationId xmlns="" xmlns:p14="http://schemas.microsoft.com/office/powerpoint/2010/main" val="35254071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This</a:t>
            </a:r>
            <a:r>
              <a:rPr lang="en-US" baseline="0" dirty="0" smtClean="0"/>
              <a:t> figure shows the number and proportion of</a:t>
            </a:r>
            <a:r>
              <a:rPr lang="en-US" b="0" baseline="0" dirty="0" smtClean="0"/>
              <a:t> </a:t>
            </a:r>
            <a:r>
              <a:rPr lang="en-US" sz="1200" b="0" baseline="0" dirty="0" smtClean="0"/>
              <a:t>a</a:t>
            </a:r>
            <a:r>
              <a:rPr lang="en-US" sz="1200" b="0" dirty="0" smtClean="0"/>
              <a:t>dult and adolescent</a:t>
            </a:r>
            <a:r>
              <a:rPr lang="en-US" sz="1200" b="0" baseline="0" dirty="0" smtClean="0"/>
              <a:t> males</a:t>
            </a:r>
            <a:r>
              <a:rPr lang="en-US" sz="1200" b="0" dirty="0" smtClean="0"/>
              <a:t> diagnosed with HIV infection, linked, engaged, retained and virally suppressed by transmission</a:t>
            </a:r>
            <a:r>
              <a:rPr lang="en-US" sz="1200" b="0" baseline="0" dirty="0" smtClean="0"/>
              <a:t> category, Atlanta EMA,</a:t>
            </a:r>
            <a:r>
              <a:rPr lang="en-US" sz="1200" b="0" dirty="0" smtClean="0"/>
              <a:t> 2011</a:t>
            </a:r>
          </a:p>
          <a:p>
            <a:pPr marL="171450" indent="-171450" algn="l">
              <a:buFont typeface="Arial" pitchFamily="34" charset="0"/>
              <a:buChar char="•"/>
            </a:pPr>
            <a:r>
              <a:rPr lang="en-US" sz="1200" b="0" dirty="0" smtClean="0"/>
              <a:t>Lowest</a:t>
            </a:r>
            <a:r>
              <a:rPr lang="en-US" sz="1200" b="0" baseline="0" dirty="0" smtClean="0"/>
              <a:t> proportions of linked to care within 3 months and viral suppression are found in the MSM group</a:t>
            </a:r>
          </a:p>
          <a:p>
            <a:pPr marL="171450" indent="-171450" algn="l">
              <a:buFont typeface="Arial" pitchFamily="34" charset="0"/>
              <a:buChar char="•"/>
            </a:pPr>
            <a:r>
              <a:rPr lang="en-US" sz="1200" b="0" baseline="0" dirty="0" smtClean="0"/>
              <a:t>Multiple imputation is used to estimate the number of persons in each transmission category. Estimates are rounded to the nearest whole number and when totaled may not equal 1539.</a:t>
            </a:r>
            <a:endParaRPr lang="en-US" sz="1200" b="0" dirty="0" smtClean="0"/>
          </a:p>
          <a:p>
            <a:pPr marL="171450" indent="-171450">
              <a:buFont typeface="Arial" pitchFamily="34" charset="0"/>
              <a:buChar char="•"/>
            </a:pPr>
            <a:r>
              <a:rPr lang="en-US" sz="1200" b="0" baseline="0" dirty="0" smtClean="0"/>
              <a:t>Please note the small N in some categories (e.g., MSM/IDU = 25) and use caution in interpretation</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baseline="0" dirty="0" smtClean="0"/>
              <a:t>The “Other” category is a mixed group that includes those for whom no risk was reported.  More information is needed to understand the Care</a:t>
            </a:r>
            <a:r>
              <a:rPr lang="en-US" dirty="0" smtClean="0"/>
              <a:t> </a:t>
            </a:r>
            <a:r>
              <a:rPr lang="en-US" b="0" dirty="0" smtClean="0"/>
              <a:t>Continuum</a:t>
            </a:r>
            <a:r>
              <a:rPr lang="en-US" b="0" baseline="0" dirty="0" smtClean="0"/>
              <a:t> for</a:t>
            </a:r>
            <a:r>
              <a:rPr lang="en-US" sz="1200" b="0" baseline="0" dirty="0" smtClean="0"/>
              <a:t> this group.</a:t>
            </a:r>
            <a:endParaRPr lang="en-US" sz="1200" b="0" dirty="0" smtClean="0"/>
          </a:p>
          <a:p>
            <a:pPr marL="171450" indent="-171450">
              <a:buFont typeface="Arial" pitchFamily="34" charset="0"/>
              <a:buChar char="•"/>
            </a:pPr>
            <a:endParaRPr lang="en-US" dirty="0" smtClean="0"/>
          </a:p>
          <a:p>
            <a:endParaRPr lang="en-US" dirty="0"/>
          </a:p>
        </p:txBody>
      </p:sp>
      <p:sp>
        <p:nvSpPr>
          <p:cNvPr id="4" name="Slide Number Placeholder 3"/>
          <p:cNvSpPr>
            <a:spLocks noGrp="1"/>
          </p:cNvSpPr>
          <p:nvPr>
            <p:ph type="sldNum" sz="quarter" idx="10"/>
          </p:nvPr>
        </p:nvSpPr>
        <p:spPr/>
        <p:txBody>
          <a:bodyPr/>
          <a:lstStyle/>
          <a:p>
            <a:fld id="{4CD243C7-E6E7-4435-85A7-0B5EE12FEE5A}" type="slidenum">
              <a:rPr lang="en-US" smtClean="0"/>
              <a:pPr/>
              <a:t>16</a:t>
            </a:fld>
            <a:endParaRPr lang="en-US"/>
          </a:p>
        </p:txBody>
      </p:sp>
    </p:spTree>
    <p:extLst>
      <p:ext uri="{BB962C8B-B14F-4D97-AF65-F5344CB8AC3E}">
        <p14:creationId xmlns="" xmlns:p14="http://schemas.microsoft.com/office/powerpoint/2010/main" val="5610319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smtClean="0"/>
              <a:t>This</a:t>
            </a:r>
            <a:r>
              <a:rPr lang="en-US" baseline="0" dirty="0" smtClean="0"/>
              <a:t> table shows the number and proportion of</a:t>
            </a:r>
            <a:r>
              <a:rPr lang="en-US" b="0" baseline="0" dirty="0" smtClean="0"/>
              <a:t> </a:t>
            </a:r>
            <a:r>
              <a:rPr lang="en-US" sz="1200" b="0" baseline="0" dirty="0" smtClean="0"/>
              <a:t>a</a:t>
            </a:r>
            <a:r>
              <a:rPr lang="en-US" sz="1200" b="0" dirty="0" smtClean="0"/>
              <a:t>dult and adolescent</a:t>
            </a:r>
            <a:r>
              <a:rPr lang="en-US" sz="1200" b="0" baseline="0" dirty="0" smtClean="0"/>
              <a:t> females</a:t>
            </a:r>
            <a:r>
              <a:rPr lang="en-US" sz="1200" b="0" dirty="0" smtClean="0"/>
              <a:t> diagnosed with HIV infection, linked, engaged, retained and virally suppressed by transmission</a:t>
            </a:r>
            <a:r>
              <a:rPr lang="en-US" sz="1200" b="0" baseline="0" dirty="0" smtClean="0"/>
              <a:t> category</a:t>
            </a:r>
            <a:r>
              <a:rPr lang="en-US" sz="1200" b="0" dirty="0" smtClean="0"/>
              <a:t>, diagnosed</a:t>
            </a:r>
            <a:r>
              <a:rPr lang="en-US" sz="1200" b="0" baseline="0" dirty="0" smtClean="0"/>
              <a:t> in</a:t>
            </a:r>
            <a:r>
              <a:rPr lang="en-US" sz="1200" b="0" dirty="0" smtClean="0"/>
              <a:t> 2011 in the Atlanta</a:t>
            </a:r>
            <a:r>
              <a:rPr lang="en-US" sz="1200" b="0" baseline="0" dirty="0" smtClean="0"/>
              <a:t> EMA</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baseline="0" dirty="0" smtClean="0"/>
              <a:t>Among women in the Atlanta EMA, 56% of those reporting IDU and 52% of those reporting heterosexual exposure (HET) are virally suppressed</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baseline="0" dirty="0" smtClean="0"/>
              <a:t>Multiple imputation is used to estimate the number of persons in each transmission category. Estimates are rounded to the nearest whole number and when totaled may not equal 372.</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baseline="0" dirty="0" smtClean="0"/>
              <a:t>Note:  the “Other” category is a mixed group that includes those for whom no risk was reported.  More information is needed to understand the Care</a:t>
            </a:r>
            <a:r>
              <a:rPr lang="en-US" dirty="0" smtClean="0"/>
              <a:t> </a:t>
            </a:r>
            <a:r>
              <a:rPr lang="en-US" b="0" dirty="0" smtClean="0"/>
              <a:t>Continuum</a:t>
            </a:r>
            <a:r>
              <a:rPr lang="en-US" dirty="0" smtClean="0"/>
              <a:t> </a:t>
            </a:r>
            <a:r>
              <a:rPr lang="en-US" sz="1200" b="0" baseline="0" dirty="0" smtClean="0"/>
              <a:t>for this group.</a:t>
            </a:r>
            <a:endParaRPr lang="en-US" sz="1200" b="0" dirty="0" smtClean="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sz="1200" b="0" dirty="0" smtClean="0"/>
          </a:p>
          <a:p>
            <a:endParaRPr lang="en-US" dirty="0"/>
          </a:p>
        </p:txBody>
      </p:sp>
      <p:sp>
        <p:nvSpPr>
          <p:cNvPr id="4" name="Slide Number Placeholder 3"/>
          <p:cNvSpPr>
            <a:spLocks noGrp="1"/>
          </p:cNvSpPr>
          <p:nvPr>
            <p:ph type="sldNum" sz="quarter" idx="10"/>
          </p:nvPr>
        </p:nvSpPr>
        <p:spPr/>
        <p:txBody>
          <a:bodyPr/>
          <a:lstStyle/>
          <a:p>
            <a:fld id="{4CD243C7-E6E7-4435-85A7-0B5EE12FEE5A}" type="slidenum">
              <a:rPr lang="en-US" smtClean="0"/>
              <a:pPr/>
              <a:t>17</a:t>
            </a:fld>
            <a:endParaRPr lang="en-US"/>
          </a:p>
        </p:txBody>
      </p:sp>
    </p:spTree>
    <p:extLst>
      <p:ext uri="{BB962C8B-B14F-4D97-AF65-F5344CB8AC3E}">
        <p14:creationId xmlns="" xmlns:p14="http://schemas.microsoft.com/office/powerpoint/2010/main" val="793846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smtClean="0"/>
              <a:t>This</a:t>
            </a:r>
            <a:r>
              <a:rPr lang="en-US" baseline="0" dirty="0" smtClean="0"/>
              <a:t> figure shows the number and proportion of</a:t>
            </a:r>
            <a:r>
              <a:rPr lang="en-US" b="0" baseline="0" dirty="0" smtClean="0"/>
              <a:t> </a:t>
            </a:r>
            <a:r>
              <a:rPr lang="en-US" sz="1200" b="0" baseline="0" dirty="0" smtClean="0"/>
              <a:t>a</a:t>
            </a:r>
            <a:r>
              <a:rPr lang="en-US" sz="1200" b="0" dirty="0" smtClean="0"/>
              <a:t>dult and adolescent</a:t>
            </a:r>
            <a:r>
              <a:rPr lang="en-US" sz="1200" b="0" baseline="0" dirty="0" smtClean="0"/>
              <a:t> females</a:t>
            </a:r>
            <a:r>
              <a:rPr lang="en-US" sz="1200" b="0" dirty="0" smtClean="0"/>
              <a:t> diagnosed with HIV infection, linked, engaged, retained and virally suppressed by transmission</a:t>
            </a:r>
            <a:r>
              <a:rPr lang="en-US" sz="1200" b="0" baseline="0" dirty="0" smtClean="0"/>
              <a:t> category</a:t>
            </a:r>
            <a:r>
              <a:rPr lang="en-US" sz="1200" b="0" dirty="0" smtClean="0"/>
              <a:t>, diagnosed</a:t>
            </a:r>
            <a:r>
              <a:rPr lang="en-US" sz="1200" b="0" baseline="0" dirty="0" smtClean="0"/>
              <a:t> in</a:t>
            </a:r>
            <a:r>
              <a:rPr lang="en-US" sz="1200" b="0" dirty="0" smtClean="0"/>
              <a:t> 2011 in the Atlanta EMA</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baseline="0" dirty="0" smtClean="0"/>
              <a:t>Among women in the Atlanta EMA, 56% of those reporting IDU and 52% of those reporting heterosexual exposure (HET) are virally suppressed</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baseline="0" dirty="0" smtClean="0"/>
              <a:t>Multiple imputation is used to estimate number of persons in each transmission category. Estimates are rounded to the nearest whole number and when totaled may not equal 372.</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baseline="0" dirty="0" smtClean="0"/>
              <a:t>Note that the “Other” category includes w</a:t>
            </a:r>
            <a:r>
              <a:rPr lang="en-US" sz="1200" b="0" dirty="0" smtClean="0"/>
              <a:t>omen missing risk</a:t>
            </a:r>
            <a:r>
              <a:rPr lang="en-US" sz="1200" b="0" baseline="0" dirty="0" smtClean="0"/>
              <a:t> information re-distributed to this category.  This group has the lowest proportions of linkage, engagement, retention and viral suppression. More information is needed to understand the Care</a:t>
            </a:r>
            <a:r>
              <a:rPr lang="en-US" dirty="0" smtClean="0"/>
              <a:t> </a:t>
            </a:r>
            <a:r>
              <a:rPr lang="en-US" b="0" dirty="0" smtClean="0"/>
              <a:t>Continuum</a:t>
            </a:r>
            <a:r>
              <a:rPr lang="en-US" dirty="0" smtClean="0"/>
              <a:t> </a:t>
            </a:r>
            <a:r>
              <a:rPr lang="en-US" sz="1200" b="0" baseline="0" dirty="0" smtClean="0"/>
              <a:t>for this group.</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baseline="0" dirty="0" smtClean="0"/>
              <a:t>Reporting risk information is critical in case reporting to HIV Surveillance so that we can better understand the epidemiology and needs of this population</a:t>
            </a:r>
            <a:endParaRPr lang="en-US" dirty="0" smtClean="0"/>
          </a:p>
          <a:p>
            <a:endParaRPr lang="en-US" dirty="0"/>
          </a:p>
        </p:txBody>
      </p:sp>
      <p:sp>
        <p:nvSpPr>
          <p:cNvPr id="4" name="Slide Number Placeholder 3"/>
          <p:cNvSpPr>
            <a:spLocks noGrp="1"/>
          </p:cNvSpPr>
          <p:nvPr>
            <p:ph type="sldNum" sz="quarter" idx="10"/>
          </p:nvPr>
        </p:nvSpPr>
        <p:spPr/>
        <p:txBody>
          <a:bodyPr/>
          <a:lstStyle/>
          <a:p>
            <a:fld id="{4CD243C7-E6E7-4435-85A7-0B5EE12FEE5A}" type="slidenum">
              <a:rPr lang="en-US" smtClean="0"/>
              <a:pPr/>
              <a:t>18</a:t>
            </a:fld>
            <a:endParaRPr lang="en-US"/>
          </a:p>
        </p:txBody>
      </p:sp>
    </p:spTree>
    <p:extLst>
      <p:ext uri="{BB962C8B-B14F-4D97-AF65-F5344CB8AC3E}">
        <p14:creationId xmlns="" xmlns:p14="http://schemas.microsoft.com/office/powerpoint/2010/main" val="24383763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dirty="0" smtClean="0"/>
              <a:t>The HIV Care</a:t>
            </a:r>
            <a:r>
              <a:rPr lang="en-US" sz="1200" b="0" baseline="0" dirty="0" smtClean="0"/>
              <a:t> Continuum stratified by multiple variables can be useful in identifying disparities among subgroups and in evaluating outreach efforts in testing, linkage and treatment for specific demographics </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dirty="0" smtClean="0"/>
              <a:t>This table focuses on a specific sub-group:  adult and adolescent Black MSM diagnosed with HIV infection in 2011, by age (years), in the Atlanta EMA </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baseline="0" dirty="0" smtClean="0"/>
              <a:t>Viral suppression is lowest for age 13-24 at 25% and highest for ages 45-54 at 49%</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baseline="0" dirty="0" smtClean="0"/>
              <a:t>Multiple imputation is used to estimate the number of persons in each transmission category. Estimates are rounded to the nearest whole number and when totaled may not equal 725.</a:t>
            </a:r>
            <a:endParaRPr lang="en-US" sz="1200" b="0" dirty="0" smtClean="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sz="1200" b="0" baseline="0" dirty="0" smtClean="0"/>
          </a:p>
          <a:p>
            <a:endParaRPr lang="en-US" dirty="0"/>
          </a:p>
        </p:txBody>
      </p:sp>
      <p:sp>
        <p:nvSpPr>
          <p:cNvPr id="4" name="Slide Number Placeholder 3"/>
          <p:cNvSpPr>
            <a:spLocks noGrp="1"/>
          </p:cNvSpPr>
          <p:nvPr>
            <p:ph type="sldNum" sz="quarter" idx="10"/>
          </p:nvPr>
        </p:nvSpPr>
        <p:spPr/>
        <p:txBody>
          <a:bodyPr/>
          <a:lstStyle/>
          <a:p>
            <a:fld id="{4CD243C7-E6E7-4435-85A7-0B5EE12FEE5A}" type="slidenum">
              <a:rPr lang="en-US" smtClean="0"/>
              <a:pPr/>
              <a:t>19</a:t>
            </a:fld>
            <a:endParaRPr lang="en-US"/>
          </a:p>
        </p:txBody>
      </p:sp>
    </p:spTree>
    <p:extLst>
      <p:ext uri="{BB962C8B-B14F-4D97-AF65-F5344CB8AC3E}">
        <p14:creationId xmlns="" xmlns:p14="http://schemas.microsoft.com/office/powerpoint/2010/main" val="4825618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15790"/>
            <a:ext cx="5608320" cy="4183380"/>
          </a:xfrm>
          <a:prstGeom prst="rect">
            <a:avLst/>
          </a:prstGeom>
        </p:spPr>
        <p:txBody>
          <a:bodyPr lIns="91720" tIns="45860" rIns="91720" bIns="45860"/>
          <a:lstStyle/>
          <a:p>
            <a:pPr marL="171450" marR="0" indent="-171450" algn="l" defTabSz="914400" rtl="0" eaLnBrk="1" fontAlgn="auto" latinLnBrk="0" hangingPunct="1">
              <a:lnSpc>
                <a:spcPct val="100000"/>
              </a:lnSpc>
              <a:spcBef>
                <a:spcPts val="0"/>
              </a:spcBef>
              <a:spcAft>
                <a:spcPts val="300"/>
              </a:spcAft>
              <a:buClr>
                <a:srgbClr val="FF6600"/>
              </a:buClr>
              <a:buSzTx/>
              <a:buFont typeface="Arial" pitchFamily="34" charset="0"/>
              <a:buChar char="•"/>
              <a:tabLst/>
              <a:defRPr/>
            </a:pPr>
            <a:r>
              <a:rPr lang="en-US" dirty="0" smtClean="0">
                <a:latin typeface="Arial" pitchFamily="34" charset="0"/>
                <a:cs typeface="Arial" pitchFamily="34" charset="0"/>
              </a:rPr>
              <a:t>The</a:t>
            </a:r>
            <a:r>
              <a:rPr lang="en-US" baseline="0" dirty="0" smtClean="0">
                <a:latin typeface="Arial" pitchFamily="34" charset="0"/>
                <a:cs typeface="Arial" pitchFamily="34" charset="0"/>
              </a:rPr>
              <a:t> Centers for Disease Control and Prevention (CDC) estimated the </a:t>
            </a:r>
            <a:r>
              <a:rPr lang="en-US" dirty="0" smtClean="0">
                <a:latin typeface="Arial" pitchFamily="34" charset="0"/>
                <a:cs typeface="Arial" pitchFamily="34" charset="0"/>
              </a:rPr>
              <a:t>HIV</a:t>
            </a:r>
            <a:r>
              <a:rPr lang="en-US" baseline="0" dirty="0" smtClean="0">
                <a:latin typeface="Arial" pitchFamily="34" charset="0"/>
                <a:cs typeface="Arial" pitchFamily="34" charset="0"/>
              </a:rPr>
              <a:t> Care Continuum, sometimes referred to as the HIV Care Cascade, for the US population.  This slide, presented by Dr. Irene Hall at the XIX International AIDS Conference in 2012, is based on estimates from multiple subsets of the US population living with HIV. For example, linkage to care was extrapolated from the proportion of people linked to care within 3 months of diagnosis in 2009 from a regional study.  Retained in care and viral suppression for the nation were based on estimates from local data, and the proportion prescribed antiretroviral therapy (ART) was based on Medical Monitoring Project (MMP) data. Despite these limitations, m</a:t>
            </a:r>
            <a:r>
              <a:rPr lang="en-US" dirty="0" smtClean="0">
                <a:latin typeface="Arial" pitchFamily="34" charset="0"/>
                <a:cs typeface="Arial" pitchFamily="34" charset="0"/>
              </a:rPr>
              <a:t>onitoring the continuum of care on the national as well as the local level, can help to determine weak links in efforts to control HIV. </a:t>
            </a:r>
          </a:p>
          <a:p>
            <a:pPr marL="171450" marR="0" indent="-171450" algn="l" defTabSz="914400" rtl="0" eaLnBrk="1" fontAlgn="auto" latinLnBrk="0" hangingPunct="1">
              <a:lnSpc>
                <a:spcPct val="100000"/>
              </a:lnSpc>
              <a:spcBef>
                <a:spcPts val="0"/>
              </a:spcBef>
              <a:spcAft>
                <a:spcPts val="300"/>
              </a:spcAft>
              <a:buClr>
                <a:srgbClr val="FF6600"/>
              </a:buClr>
              <a:buSzTx/>
              <a:buFont typeface="Arial" pitchFamily="34" charset="0"/>
              <a:buChar char="•"/>
              <a:tabLst/>
              <a:defRPr/>
            </a:pPr>
            <a:r>
              <a:rPr lang="en-US" baseline="0" dirty="0" smtClean="0">
                <a:latin typeface="Arial" pitchFamily="34" charset="0"/>
                <a:cs typeface="Arial" pitchFamily="34" charset="0"/>
              </a:rPr>
              <a:t>Because Georgia law mandates reporting of all HIV-related laboratory tests from laboratory facilities licensed in Georgia to the Georgia Department of Public Health (DPH), Georgia is able to create multiple care continuums for the state as a whole and stratified by demographic variables using reported laboratory test data. </a:t>
            </a:r>
            <a:r>
              <a:rPr lang="en-US" dirty="0" smtClean="0">
                <a:latin typeface="Arial" pitchFamily="34" charset="0"/>
                <a:cs typeface="Arial" pitchFamily="34" charset="0"/>
              </a:rPr>
              <a:t>With complete reporting of all CD4 and viral load test results, surveillance data</a:t>
            </a:r>
            <a:r>
              <a:rPr lang="en-US" baseline="0" dirty="0" smtClean="0">
                <a:latin typeface="Arial" pitchFamily="34" charset="0"/>
                <a:cs typeface="Arial" pitchFamily="34" charset="0"/>
              </a:rPr>
              <a:t> </a:t>
            </a:r>
            <a:r>
              <a:rPr lang="en-US" dirty="0" smtClean="0">
                <a:latin typeface="Arial" pitchFamily="34" charset="0"/>
                <a:cs typeface="Arial" pitchFamily="34" charset="0"/>
              </a:rPr>
              <a:t>can now provide information on care and treatment outcomes.</a:t>
            </a:r>
          </a:p>
          <a:p>
            <a:pPr marL="171450" indent="-171450">
              <a:spcBef>
                <a:spcPts val="0"/>
              </a:spcBef>
              <a:spcAft>
                <a:spcPts val="300"/>
              </a:spcAft>
              <a:buClr>
                <a:srgbClr val="FF6600"/>
              </a:buClr>
              <a:buFont typeface="Arial" pitchFamily="34" charset="0"/>
              <a:buChar char="•"/>
            </a:pPr>
            <a:r>
              <a:rPr lang="en-US" baseline="0" dirty="0" smtClean="0">
                <a:latin typeface="Arial" pitchFamily="34" charset="0"/>
                <a:cs typeface="Arial" pitchFamily="34" charset="0"/>
              </a:rPr>
              <a:t>This slide set presents HIV Care Continuum data for persons with HIV in 2011 living in the Atlanta Eligible Metropolitan Area (EMA)</a:t>
            </a:r>
          </a:p>
          <a:p>
            <a:pPr marL="0" indent="0">
              <a:spcBef>
                <a:spcPts val="0"/>
              </a:spcBef>
              <a:spcAft>
                <a:spcPts val="300"/>
              </a:spcAft>
              <a:buClr>
                <a:srgbClr val="FF6600"/>
              </a:buClr>
              <a:buFont typeface="Wingdings" pitchFamily="2" charset="2"/>
              <a:buNone/>
            </a:pPr>
            <a:endParaRPr lang="en-US" baseline="0" dirty="0" smtClean="0">
              <a:latin typeface="Arial" pitchFamily="34" charset="0"/>
              <a:cs typeface="Arial" pitchFamily="34" charset="0"/>
            </a:endParaRPr>
          </a:p>
          <a:p>
            <a:pPr marL="0" indent="0">
              <a:spcBef>
                <a:spcPts val="0"/>
              </a:spcBef>
              <a:spcAft>
                <a:spcPts val="300"/>
              </a:spcAft>
              <a:buClr>
                <a:srgbClr val="FF6600"/>
              </a:buClr>
              <a:buFont typeface="Wingdings" pitchFamily="2" charset="2"/>
              <a:buNone/>
            </a:pPr>
            <a:endParaRPr lang="en-US" dirty="0" smtClean="0">
              <a:latin typeface="Arial" pitchFamily="34" charset="0"/>
              <a:cs typeface="Arial" pitchFamily="34" charset="0"/>
            </a:endParaRPr>
          </a:p>
        </p:txBody>
      </p:sp>
      <p:sp>
        <p:nvSpPr>
          <p:cNvPr id="4" name="Slide Number Placeholder 3"/>
          <p:cNvSpPr>
            <a:spLocks noGrp="1"/>
          </p:cNvSpPr>
          <p:nvPr>
            <p:ph type="sldNum" sz="quarter" idx="10"/>
          </p:nvPr>
        </p:nvSpPr>
        <p:spPr/>
        <p:txBody>
          <a:bodyPr/>
          <a:lstStyle/>
          <a:p>
            <a:fld id="{C2865D1B-0DC6-42CE-8930-912C113E9AA7}" type="slidenum">
              <a:rPr lang="en-US" smtClean="0"/>
              <a:pPr/>
              <a:t>2</a:t>
            </a:fld>
            <a:endParaRPr lang="en-US"/>
          </a:p>
        </p:txBody>
      </p:sp>
    </p:spTree>
    <p:extLst>
      <p:ext uri="{BB962C8B-B14F-4D97-AF65-F5344CB8AC3E}">
        <p14:creationId xmlns="" xmlns:p14="http://schemas.microsoft.com/office/powerpoint/2010/main" val="21795593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dirty="0" smtClean="0"/>
              <a:t>The HIV Care</a:t>
            </a:r>
            <a:r>
              <a:rPr lang="en-US" sz="1200" b="0" baseline="0" dirty="0" smtClean="0"/>
              <a:t> Continuum stratified by multiple variables can be useful in identifying disparities among subgroups and in evaluating outreach efforts in testing, linkage and treatment for specific demographics </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dirty="0" smtClean="0"/>
              <a:t>This figure focuses on a specific sub-group:  adult and adolescent Black MSM diagnosed with HIV infection in 2011, by age (years), in the Atlanta EMA</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baseline="0" dirty="0" smtClean="0"/>
              <a:t>Multiple imputation is used to estimate number of persons in each transmission category. Estimates are rounded to the nearest whole number and when totaled may not equal 725</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baseline="0" dirty="0" smtClean="0"/>
              <a:t>Viral suppression is lowest for age 13-24 at 25%, generally increases with increasing age to 49% for ages 45-54 then decreases to 30% for age 55+</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baseline="0" dirty="0" smtClean="0"/>
              <a:t>Note the small N in some groups (e.g., N=27 for age 55+) and use caution in interpretation</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baseline="0" dirty="0" smtClean="0"/>
              <a:t>The higher proportion of engaged in care compared to linked for most age groups may reflect limited access to care</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sz="1200" b="0" baseline="0" dirty="0" smtClean="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sz="1200" b="0" dirty="0" smtClean="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dirty="0"/>
          </a:p>
        </p:txBody>
      </p:sp>
      <p:sp>
        <p:nvSpPr>
          <p:cNvPr id="4" name="Slide Number Placeholder 3"/>
          <p:cNvSpPr>
            <a:spLocks noGrp="1"/>
          </p:cNvSpPr>
          <p:nvPr>
            <p:ph type="sldNum" sz="quarter" idx="10"/>
          </p:nvPr>
        </p:nvSpPr>
        <p:spPr/>
        <p:txBody>
          <a:bodyPr/>
          <a:lstStyle/>
          <a:p>
            <a:fld id="{4CD243C7-E6E7-4435-85A7-0B5EE12FEE5A}" type="slidenum">
              <a:rPr lang="en-US" smtClean="0"/>
              <a:pPr/>
              <a:t>20</a:t>
            </a:fld>
            <a:endParaRPr lang="en-US"/>
          </a:p>
        </p:txBody>
      </p:sp>
    </p:spTree>
    <p:extLst>
      <p:ext uri="{BB962C8B-B14F-4D97-AF65-F5344CB8AC3E}">
        <p14:creationId xmlns="" xmlns:p14="http://schemas.microsoft.com/office/powerpoint/2010/main" val="25921571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itchFamily="34" charset="0"/>
              <a:buNone/>
            </a:pPr>
            <a:r>
              <a:rPr lang="en-US" dirty="0" smtClean="0"/>
              <a:t>The HIV Care Continuum can help us</a:t>
            </a:r>
          </a:p>
          <a:p>
            <a:pPr marL="171450" indent="-171450">
              <a:buFont typeface="Arial" pitchFamily="34" charset="0"/>
              <a:buChar char="•"/>
            </a:pPr>
            <a:r>
              <a:rPr lang="en-US" dirty="0" smtClean="0"/>
              <a:t>Focus our efforts for linkage, retention and viral suppression.</a:t>
            </a:r>
          </a:p>
          <a:p>
            <a:pPr marL="171450" indent="-171450">
              <a:buFont typeface="Arial" pitchFamily="34" charset="0"/>
              <a:buChar char="•"/>
            </a:pPr>
            <a:r>
              <a:rPr lang="en-US" dirty="0" smtClean="0"/>
              <a:t>Identify groups at increased risk for dropping out of each step in the continuum.</a:t>
            </a:r>
          </a:p>
          <a:p>
            <a:pPr marL="171450" indent="-171450">
              <a:buFont typeface="Arial" pitchFamily="34" charset="0"/>
              <a:buChar char="•"/>
            </a:pPr>
            <a:r>
              <a:rPr lang="en-US" dirty="0" smtClean="0"/>
              <a:t>Monitor our progress in improvement of linkage, retention, and viral suppression.</a:t>
            </a:r>
          </a:p>
          <a:p>
            <a:pPr marL="171450" indent="-171450">
              <a:buFont typeface="Arial" pitchFamily="34" charset="0"/>
              <a:buChar char="•"/>
            </a:pPr>
            <a:r>
              <a:rPr lang="en-US" dirty="0" smtClean="0"/>
              <a:t>Identify disparities not only in prevalence but in care</a:t>
            </a:r>
          </a:p>
          <a:p>
            <a:pPr marL="171450" indent="-171450">
              <a:buFont typeface="Arial" pitchFamily="34" charset="0"/>
              <a:buChar char="•"/>
            </a:pPr>
            <a:r>
              <a:rPr lang="en-US" dirty="0" smtClean="0"/>
              <a:t>Evaluate efforts addressing specific populations with low viral suppression.</a:t>
            </a:r>
          </a:p>
          <a:p>
            <a:pPr marL="171450" indent="-171450">
              <a:buFont typeface="Arial" pitchFamily="34" charset="0"/>
              <a:buChar char="•"/>
            </a:pPr>
            <a:r>
              <a:rPr lang="en-US" dirty="0" smtClean="0"/>
              <a:t>Monitor</a:t>
            </a:r>
            <a:r>
              <a:rPr lang="en-US" baseline="0" dirty="0" smtClean="0"/>
              <a:t> </a:t>
            </a:r>
            <a:r>
              <a:rPr lang="en-US" dirty="0" smtClean="0"/>
              <a:t>efforts in improving viral suppression in specific counties, census tracts, zip codes and some specific facilities</a:t>
            </a:r>
          </a:p>
          <a:p>
            <a:pPr marL="171450" indent="-171450">
              <a:buFont typeface="Arial" pitchFamily="34" charset="0"/>
              <a:buChar char="•"/>
            </a:pPr>
            <a:r>
              <a:rPr lang="en-US" dirty="0" smtClean="0"/>
              <a:t>Encourage improvement in surveillance data completeness</a:t>
            </a:r>
            <a:r>
              <a:rPr lang="en-US" baseline="0" dirty="0" smtClean="0"/>
              <a:t> </a:t>
            </a:r>
            <a:r>
              <a:rPr lang="en-US" dirty="0" smtClean="0"/>
              <a:t>(race, sex, transmission category)</a:t>
            </a:r>
          </a:p>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4CD243C7-E6E7-4435-85A7-0B5EE12FEE5A}" type="slidenum">
              <a:rPr lang="en-US" smtClean="0"/>
              <a:pPr/>
              <a:t>21</a:t>
            </a:fld>
            <a:endParaRPr lang="en-US"/>
          </a:p>
        </p:txBody>
      </p:sp>
    </p:spTree>
    <p:extLst>
      <p:ext uri="{BB962C8B-B14F-4D97-AF65-F5344CB8AC3E}">
        <p14:creationId xmlns="" xmlns:p14="http://schemas.microsoft.com/office/powerpoint/2010/main" val="3507278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Now let’s consider Stage of HIV disease at diagnosis. This can help us identify what proportion of people diagnosed</a:t>
            </a:r>
            <a:r>
              <a:rPr lang="en-US" baseline="0" dirty="0" smtClean="0"/>
              <a:t> with HIV are late testers with AIDS at time of diagnosis or within 12 months of diagnosis.</a:t>
            </a:r>
            <a:endParaRPr lang="en-US" dirty="0" smtClean="0"/>
          </a:p>
          <a:p>
            <a:pPr marL="171450" indent="-171450">
              <a:buFont typeface="Arial" pitchFamily="34" charset="0"/>
              <a:buChar char="•"/>
            </a:pPr>
            <a:r>
              <a:rPr lang="en-US" dirty="0" smtClean="0"/>
              <a:t>Stage at diagnosis is generally defined by the first CD4 done within 3 months of diagnosis</a:t>
            </a:r>
          </a:p>
          <a:p>
            <a:pPr marL="628650" lvl="1" indent="-171450">
              <a:buFont typeface="Arial" pitchFamily="34" charset="0"/>
              <a:buChar char="•"/>
            </a:pPr>
            <a:r>
              <a:rPr lang="en-US" dirty="0" smtClean="0"/>
              <a:t>Stage 1 = CD4 &gt;=500</a:t>
            </a:r>
          </a:p>
          <a:p>
            <a:pPr marL="628650" lvl="1" indent="-171450">
              <a:buFont typeface="Arial" pitchFamily="34" charset="0"/>
              <a:buChar char="•"/>
            </a:pPr>
            <a:r>
              <a:rPr lang="en-US" dirty="0" smtClean="0"/>
              <a:t>Stage 2 = CD4 200-499</a:t>
            </a:r>
          </a:p>
          <a:p>
            <a:pPr marL="628650" lvl="1" indent="-171450">
              <a:buFont typeface="Arial" pitchFamily="34" charset="0"/>
              <a:buChar char="•"/>
            </a:pPr>
            <a:r>
              <a:rPr lang="en-US" dirty="0" smtClean="0"/>
              <a:t>Stage 3 = CD4 &lt;200 or an</a:t>
            </a:r>
            <a:r>
              <a:rPr lang="en-US" baseline="0" dirty="0" smtClean="0"/>
              <a:t> opportunistic infection (</a:t>
            </a:r>
            <a:r>
              <a:rPr lang="en-US" dirty="0" smtClean="0"/>
              <a:t>OI) </a:t>
            </a:r>
          </a:p>
          <a:p>
            <a:pPr marL="171450" lvl="0" indent="-171450">
              <a:buFont typeface="Arial" pitchFamily="34" charset="0"/>
              <a:buChar char="•"/>
            </a:pPr>
            <a:r>
              <a:rPr lang="en-US" dirty="0" smtClean="0"/>
              <a:t>Stage at diagnosis is unknown if no CD4 done within 3 months of diagnosis</a:t>
            </a:r>
          </a:p>
          <a:p>
            <a:endParaRPr lang="en-US" dirty="0"/>
          </a:p>
        </p:txBody>
      </p:sp>
      <p:sp>
        <p:nvSpPr>
          <p:cNvPr id="4" name="Slide Number Placeholder 3"/>
          <p:cNvSpPr>
            <a:spLocks noGrp="1"/>
          </p:cNvSpPr>
          <p:nvPr>
            <p:ph type="sldNum" sz="quarter" idx="10"/>
          </p:nvPr>
        </p:nvSpPr>
        <p:spPr/>
        <p:txBody>
          <a:bodyPr/>
          <a:lstStyle/>
          <a:p>
            <a:fld id="{4CD243C7-E6E7-4435-85A7-0B5EE12FEE5A}" type="slidenum">
              <a:rPr lang="en-US" smtClean="0"/>
              <a:pPr/>
              <a:t>22</a:t>
            </a:fld>
            <a:endParaRPr lang="en-US"/>
          </a:p>
        </p:txBody>
      </p:sp>
    </p:spTree>
    <p:extLst>
      <p:ext uri="{BB962C8B-B14F-4D97-AF65-F5344CB8AC3E}">
        <p14:creationId xmlns="" xmlns:p14="http://schemas.microsoft.com/office/powerpoint/2010/main" val="368680721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One measure of late diagnosis of HIV is the stage of disease as defined by CD4 count </a:t>
            </a:r>
            <a:r>
              <a:rPr lang="en-US" baseline="0" dirty="0" smtClean="0"/>
              <a:t>by first CD4 count within 3 months of diagnosis</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Among persons diagnosed with HIV in 2011 in the Atlanta EMA, at least 15% are Stage 1 (CD4 count greater than or equal to 500cells/ml), 22% Stage 2 (CD4 count 200-499 cells/ml) and 19% Stage 3 (CD4 count &lt;200 cells/ml) by first CD4 count within 3 months of diagnosis</a:t>
            </a:r>
          </a:p>
          <a:p>
            <a:pPr marL="171450" indent="-171450">
              <a:buFont typeface="Arial" pitchFamily="34" charset="0"/>
              <a:buChar char="•"/>
            </a:pPr>
            <a:r>
              <a:rPr lang="en-US" baseline="0" dirty="0" smtClean="0"/>
              <a:t>Stage of disease at diagnosis is unknown for 43% diagnosed in 2011 in the Atlanta EMA as they are missing a CD4 count within 3 months</a:t>
            </a:r>
          </a:p>
          <a:p>
            <a:pPr marL="171450" indent="-171450">
              <a:buFont typeface="Arial" pitchFamily="34" charset="0"/>
              <a:buChar char="•"/>
            </a:pPr>
            <a:r>
              <a:rPr lang="en-US" baseline="0" dirty="0" smtClean="0"/>
              <a:t>Improved linkage to care with appropriate laboratory testing is critical for treatment of individuals and for more accurate characterization of the HIV Care Continuum in the Atlanta EMA</a:t>
            </a:r>
          </a:p>
          <a:p>
            <a:endParaRPr lang="en-US" dirty="0"/>
          </a:p>
        </p:txBody>
      </p:sp>
      <p:sp>
        <p:nvSpPr>
          <p:cNvPr id="4" name="Slide Number Placeholder 3"/>
          <p:cNvSpPr>
            <a:spLocks noGrp="1"/>
          </p:cNvSpPr>
          <p:nvPr>
            <p:ph type="sldNum" sz="quarter" idx="10"/>
          </p:nvPr>
        </p:nvSpPr>
        <p:spPr/>
        <p:txBody>
          <a:bodyPr/>
          <a:lstStyle/>
          <a:p>
            <a:fld id="{4CD243C7-E6E7-4435-85A7-0B5EE12FEE5A}" type="slidenum">
              <a:rPr lang="en-US" smtClean="0"/>
              <a:pPr/>
              <a:t>23</a:t>
            </a:fld>
            <a:endParaRPr lang="en-US"/>
          </a:p>
        </p:txBody>
      </p:sp>
    </p:spTree>
    <p:extLst>
      <p:ext uri="{BB962C8B-B14F-4D97-AF65-F5344CB8AC3E}">
        <p14:creationId xmlns="" xmlns:p14="http://schemas.microsoft.com/office/powerpoint/2010/main" val="117052207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An</a:t>
            </a:r>
            <a:r>
              <a:rPr lang="en-US" baseline="0" dirty="0" smtClean="0"/>
              <a:t> alternative measure for stage of disease at diagnosis is the first CD4 measurement within 12 months of diagnosis.</a:t>
            </a:r>
          </a:p>
          <a:p>
            <a:pPr marL="171450" indent="-171450">
              <a:buFont typeface="Arial" pitchFamily="34" charset="0"/>
              <a:buChar char="•"/>
            </a:pPr>
            <a:r>
              <a:rPr lang="en-US" baseline="0" dirty="0" smtClean="0"/>
              <a:t>Using this definition, at least 17% of persons diagnosed in 2011 in the Atlanta EMA were Stage 1 (CD4&gt; 500 cells/ml), 27% Stage 2 (CD4 count 200-499 cells/ml) and 22% Stage 3 (CD4 less than 200 cells/ml) by first CD4 count within 12 months of diagnosis</a:t>
            </a:r>
          </a:p>
          <a:p>
            <a:pPr marL="171450" indent="-171450">
              <a:buFont typeface="Arial" pitchFamily="34" charset="0"/>
              <a:buChar char="•"/>
            </a:pPr>
            <a:r>
              <a:rPr lang="en-US" baseline="0" dirty="0" smtClean="0"/>
              <a:t>Stage of disease within 12 months of diagnosis was unknown in more than a third (35%).</a:t>
            </a:r>
          </a:p>
          <a:p>
            <a:pPr marL="171450" indent="-171450">
              <a:buFont typeface="Arial" pitchFamily="34" charset="0"/>
              <a:buChar char="•"/>
            </a:pPr>
            <a:r>
              <a:rPr lang="en-US" baseline="0" dirty="0" smtClean="0"/>
              <a:t>Because of the high proportion of missing, the 22% figure for persons with stage 3 disease (AIDS) by first CD4 count within 12 months of diagnosis is a minimum and may be higher. </a:t>
            </a:r>
          </a:p>
          <a:p>
            <a:pPr marL="171450" indent="-171450">
              <a:buFont typeface="Arial" pitchFamily="34" charset="0"/>
              <a:buChar char="•"/>
            </a:pPr>
            <a:r>
              <a:rPr lang="en-US" baseline="0" dirty="0" smtClean="0"/>
              <a:t>Almost half (49%) of people diagnosed in 2011 and living in the EMA were stage 2 or 3 by first CD4 measurement</a:t>
            </a:r>
            <a:endParaRPr lang="en-US" dirty="0" smtClean="0"/>
          </a:p>
          <a:p>
            <a:endParaRPr lang="en-US" dirty="0"/>
          </a:p>
        </p:txBody>
      </p:sp>
      <p:sp>
        <p:nvSpPr>
          <p:cNvPr id="4" name="Slide Number Placeholder 3"/>
          <p:cNvSpPr>
            <a:spLocks noGrp="1"/>
          </p:cNvSpPr>
          <p:nvPr>
            <p:ph type="sldNum" sz="quarter" idx="10"/>
          </p:nvPr>
        </p:nvSpPr>
        <p:spPr/>
        <p:txBody>
          <a:bodyPr/>
          <a:lstStyle/>
          <a:p>
            <a:fld id="{4CD243C7-E6E7-4435-85A7-0B5EE12FEE5A}" type="slidenum">
              <a:rPr lang="en-US" smtClean="0"/>
              <a:pPr/>
              <a:t>24</a:t>
            </a:fld>
            <a:endParaRPr lang="en-US"/>
          </a:p>
        </p:txBody>
      </p:sp>
    </p:spTree>
    <p:extLst>
      <p:ext uri="{BB962C8B-B14F-4D97-AF65-F5344CB8AC3E}">
        <p14:creationId xmlns="" xmlns:p14="http://schemas.microsoft.com/office/powerpoint/2010/main" val="154271298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Because</a:t>
            </a:r>
            <a:r>
              <a:rPr lang="en-US" baseline="0" dirty="0" smtClean="0"/>
              <a:t> of the large proportion of missing, it is helpful to look at</a:t>
            </a:r>
            <a:r>
              <a:rPr lang="en-US" b="1" baseline="0" dirty="0" smtClean="0"/>
              <a:t> </a:t>
            </a:r>
            <a:r>
              <a:rPr lang="en-US" sz="1200" b="0" baseline="0" dirty="0" smtClean="0"/>
              <a:t>n</a:t>
            </a:r>
            <a:r>
              <a:rPr lang="en-US" sz="1200" b="0" dirty="0" smtClean="0"/>
              <a:t>umber and proportion of adults and adolescents by stage at diagnosis by earliest CD4 count within both 3 and 12 months after diagnosis</a:t>
            </a:r>
          </a:p>
          <a:p>
            <a:pPr marL="171450" indent="-171450">
              <a:buFont typeface="Arial" pitchFamily="34" charset="0"/>
              <a:buChar char="•"/>
            </a:pPr>
            <a:r>
              <a:rPr lang="en-US" sz="1200" b="0" dirty="0" smtClean="0"/>
              <a:t>This</a:t>
            </a:r>
            <a:r>
              <a:rPr lang="en-US" sz="1200" b="0" baseline="0" dirty="0" smtClean="0"/>
              <a:t> table presents the data stratified by age</a:t>
            </a:r>
            <a:r>
              <a:rPr lang="en-US" sz="1200" b="0" dirty="0" smtClean="0"/>
              <a:t> for those</a:t>
            </a:r>
            <a:r>
              <a:rPr lang="en-US" sz="1200" b="0" baseline="0" dirty="0" smtClean="0"/>
              <a:t> diagnosed in</a:t>
            </a:r>
            <a:r>
              <a:rPr lang="en-US" sz="1200" b="0" dirty="0" smtClean="0"/>
              <a:t> 2011 with an</a:t>
            </a:r>
            <a:r>
              <a:rPr lang="en-US" sz="1200" b="0" baseline="0" dirty="0" smtClean="0"/>
              <a:t> address at diagnosis</a:t>
            </a:r>
            <a:r>
              <a:rPr lang="en-US" sz="1200" b="0" dirty="0" smtClean="0"/>
              <a:t> in the Atlanta EMA</a:t>
            </a:r>
          </a:p>
          <a:p>
            <a:pPr marL="171450" indent="-171450">
              <a:buFont typeface="Arial" pitchFamily="34" charset="0"/>
              <a:buChar char="•"/>
            </a:pPr>
            <a:r>
              <a:rPr lang="en-US" sz="1200" b="0" dirty="0" smtClean="0"/>
              <a:t>The proportion of</a:t>
            </a:r>
            <a:r>
              <a:rPr lang="en-US" sz="1200" b="0" baseline="0" dirty="0" smtClean="0"/>
              <a:t> Stage Unknown is highest for the younger age groups (43% and 38% at 12 months for ages 13-24 and 25-34 years respectively) limiting comparisons. </a:t>
            </a:r>
          </a:p>
          <a:p>
            <a:pPr marL="171450" indent="-171450">
              <a:buFont typeface="Arial" pitchFamily="34" charset="0"/>
              <a:buChar char="•"/>
            </a:pPr>
            <a:r>
              <a:rPr lang="en-US" sz="1200" b="0" baseline="0" dirty="0" smtClean="0"/>
              <a:t>The known proportion of persons with Stage 3 disease (AIDS) </a:t>
            </a:r>
            <a:r>
              <a:rPr lang="en-US" baseline="0" dirty="0" smtClean="0"/>
              <a:t>by first CD4 count</a:t>
            </a:r>
            <a:r>
              <a:rPr lang="en-US" sz="1200" b="0" baseline="0" dirty="0" smtClean="0"/>
              <a:t> within 12 months of diagnosis ranges from at least 11% (among ages 13-24 years) to at least 30% (among ages 45-54 years)</a:t>
            </a:r>
            <a:endParaRPr lang="en-US" b="0" dirty="0" smtClean="0"/>
          </a:p>
          <a:p>
            <a:pPr marL="171450" indent="-171450">
              <a:buFont typeface="Arial" pitchFamily="34" charset="0"/>
              <a:buChar char="•"/>
            </a:pPr>
            <a:endParaRPr lang="en-US" dirty="0" smtClean="0"/>
          </a:p>
          <a:p>
            <a:pPr marL="171450" indent="-171450">
              <a:buFont typeface="Arial" pitchFamily="34" charset="0"/>
              <a:buChar char="•"/>
            </a:pPr>
            <a:endParaRPr lang="en-US" b="0" dirty="0"/>
          </a:p>
        </p:txBody>
      </p:sp>
      <p:sp>
        <p:nvSpPr>
          <p:cNvPr id="4" name="Slide Number Placeholder 3"/>
          <p:cNvSpPr>
            <a:spLocks noGrp="1"/>
          </p:cNvSpPr>
          <p:nvPr>
            <p:ph type="sldNum" sz="quarter" idx="10"/>
          </p:nvPr>
        </p:nvSpPr>
        <p:spPr/>
        <p:txBody>
          <a:bodyPr/>
          <a:lstStyle/>
          <a:p>
            <a:fld id="{4CD243C7-E6E7-4435-85A7-0B5EE12FEE5A}" type="slidenum">
              <a:rPr lang="en-US" smtClean="0"/>
              <a:pPr/>
              <a:t>25</a:t>
            </a:fld>
            <a:endParaRPr lang="en-US"/>
          </a:p>
        </p:txBody>
      </p:sp>
    </p:spTree>
    <p:extLst>
      <p:ext uri="{BB962C8B-B14F-4D97-AF65-F5344CB8AC3E}">
        <p14:creationId xmlns="" xmlns:p14="http://schemas.microsoft.com/office/powerpoint/2010/main" val="37527829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sz="1200" b="0" dirty="0" smtClean="0"/>
              <a:t>This</a:t>
            </a:r>
            <a:r>
              <a:rPr lang="en-US" sz="1200" b="0" baseline="0" dirty="0" smtClean="0"/>
              <a:t> figure shows the s</a:t>
            </a:r>
            <a:r>
              <a:rPr lang="en-US" sz="1200" b="0" dirty="0" smtClean="0"/>
              <a:t>tage of disease by earliest CD4 count within 3 months of HIV diagnosis, adults and adolescents, by age (years), diagnosed in 2011 with</a:t>
            </a:r>
            <a:r>
              <a:rPr lang="en-US" sz="1200" b="0" baseline="0" dirty="0" smtClean="0"/>
              <a:t> address at diagnosis in the </a:t>
            </a:r>
            <a:r>
              <a:rPr lang="en-US" sz="1200" b="0" dirty="0" smtClean="0"/>
              <a:t>Atlanta EMA </a:t>
            </a:r>
          </a:p>
          <a:p>
            <a:pPr marL="171450" indent="-171450">
              <a:buFont typeface="Arial" pitchFamily="34" charset="0"/>
              <a:buChar char="•"/>
            </a:pPr>
            <a:r>
              <a:rPr lang="en-US" sz="1200" b="0" baseline="0" dirty="0" smtClean="0"/>
              <a:t>Stage Unknown is missing for approximately half of persons in the younger age groups (56% and 48% at 3 months for ages 13-24 years and 25-34 years respectively) limiting comparisons. </a:t>
            </a:r>
          </a:p>
          <a:p>
            <a:pPr marL="171450" indent="-171450">
              <a:buFont typeface="Arial" pitchFamily="34" charset="0"/>
              <a:buChar char="•"/>
            </a:pPr>
            <a:r>
              <a:rPr lang="en-US" sz="1200" b="0" baseline="0" dirty="0" smtClean="0"/>
              <a:t>The known proportion of persons with Stage 3 disease (AIDS) </a:t>
            </a:r>
            <a:r>
              <a:rPr lang="en-US" baseline="0" dirty="0" smtClean="0"/>
              <a:t>by first CD4 count</a:t>
            </a:r>
            <a:r>
              <a:rPr lang="en-US" sz="1200" b="0" baseline="0" dirty="0" smtClean="0"/>
              <a:t> within 3 months of diagnosis ranges from at least 9% (among ages 13-24 years) to at least 29% (among ages 45-54 years)</a:t>
            </a:r>
            <a:endParaRPr lang="en-US" b="0" dirty="0" smtClean="0"/>
          </a:p>
          <a:p>
            <a:endParaRPr lang="en-US" dirty="0"/>
          </a:p>
        </p:txBody>
      </p:sp>
      <p:sp>
        <p:nvSpPr>
          <p:cNvPr id="4" name="Slide Number Placeholder 3"/>
          <p:cNvSpPr>
            <a:spLocks noGrp="1"/>
          </p:cNvSpPr>
          <p:nvPr>
            <p:ph type="sldNum" sz="quarter" idx="10"/>
          </p:nvPr>
        </p:nvSpPr>
        <p:spPr/>
        <p:txBody>
          <a:bodyPr/>
          <a:lstStyle/>
          <a:p>
            <a:fld id="{4CD243C7-E6E7-4435-85A7-0B5EE12FEE5A}" type="slidenum">
              <a:rPr lang="en-US" smtClean="0"/>
              <a:pPr/>
              <a:t>26</a:t>
            </a:fld>
            <a:endParaRPr lang="en-US"/>
          </a:p>
        </p:txBody>
      </p:sp>
    </p:spTree>
    <p:extLst>
      <p:ext uri="{BB962C8B-B14F-4D97-AF65-F5344CB8AC3E}">
        <p14:creationId xmlns="" xmlns:p14="http://schemas.microsoft.com/office/powerpoint/2010/main" val="11036900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smtClean="0"/>
              <a:t>The high proportion of Stage Unknown within</a:t>
            </a:r>
            <a:r>
              <a:rPr lang="en-US" baseline="0" dirty="0" smtClean="0"/>
              <a:t> 12 months of diagnosis limits comparisons among age groups</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However, the known proportions of persons in Stage 2 and Stage 3 (AIDS) by first CD4 count within 12 months of diagnosis indicate almost half have been living with undiagnosed HIV for years.</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Among ages 13-24 years, at least 40% were Stage 2 or 3 by first CD4 count within 12 months of diagnosis </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Among ages 25-34 years, at least 45% were Stage 2 or 3 by first CD4 count within 12 months of diagnosis </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Among ages 35-44 years, at least 54% were Stage 2 or 3 by first CD4 count within 12 months of diagnosis </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Among ages 45-54 years, at least 55% were Stage 2 or 3 by first CD4 count within 12 months of diagnosis </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Among those age 55 years and older, at least 49% were Stage 2 or 3 by first CD4 count within 12 months of diagnosis </a:t>
            </a:r>
          </a:p>
          <a:p>
            <a:endParaRPr lang="en-US" dirty="0"/>
          </a:p>
        </p:txBody>
      </p:sp>
      <p:sp>
        <p:nvSpPr>
          <p:cNvPr id="4" name="Slide Number Placeholder 3"/>
          <p:cNvSpPr>
            <a:spLocks noGrp="1"/>
          </p:cNvSpPr>
          <p:nvPr>
            <p:ph type="sldNum" sz="quarter" idx="10"/>
          </p:nvPr>
        </p:nvSpPr>
        <p:spPr/>
        <p:txBody>
          <a:bodyPr/>
          <a:lstStyle/>
          <a:p>
            <a:fld id="{4CD243C7-E6E7-4435-85A7-0B5EE12FEE5A}" type="slidenum">
              <a:rPr lang="en-US" smtClean="0"/>
              <a:pPr/>
              <a:t>27</a:t>
            </a:fld>
            <a:endParaRPr lang="en-US"/>
          </a:p>
        </p:txBody>
      </p:sp>
    </p:spTree>
    <p:extLst>
      <p:ext uri="{BB962C8B-B14F-4D97-AF65-F5344CB8AC3E}">
        <p14:creationId xmlns="" xmlns:p14="http://schemas.microsoft.com/office/powerpoint/2010/main" val="156067478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sz="1200" b="0" dirty="0" smtClean="0"/>
              <a:t>This</a:t>
            </a:r>
            <a:r>
              <a:rPr lang="en-US" sz="1200" b="0" baseline="0" dirty="0" smtClean="0"/>
              <a:t> table represents the n</a:t>
            </a:r>
            <a:r>
              <a:rPr lang="en-US" sz="1200" b="0" dirty="0" smtClean="0"/>
              <a:t>umber and proportion of adults and adolescents by stage at diagnosis by earliest CD4 count within 3 and 12 months after diagnosis in 2011, by race/ethnicity, living</a:t>
            </a:r>
            <a:r>
              <a:rPr lang="en-US" sz="1200" b="0" baseline="0" dirty="0" smtClean="0"/>
              <a:t> in the Atlanta EMA</a:t>
            </a:r>
            <a:endParaRPr lang="en-US" sz="1200" b="0" dirty="0" smtClean="0"/>
          </a:p>
          <a:p>
            <a:pPr marL="171450" indent="-171450">
              <a:buFont typeface="Arial" pitchFamily="34" charset="0"/>
              <a:buChar char="•"/>
            </a:pPr>
            <a:r>
              <a:rPr lang="en-US" sz="1200" b="0" dirty="0" smtClean="0"/>
              <a:t>The highest proportion of late diagnosis</a:t>
            </a:r>
            <a:r>
              <a:rPr lang="en-US" sz="1200" b="0" baseline="0" dirty="0" smtClean="0"/>
              <a:t> is seen among Hispanic/Latinos with at least 33% Stage 3 (AIDS) </a:t>
            </a:r>
            <a:r>
              <a:rPr lang="en-US" baseline="0" dirty="0" smtClean="0"/>
              <a:t>by first CD4 count</a:t>
            </a:r>
            <a:r>
              <a:rPr lang="en-US" sz="1200" b="0" baseline="0" dirty="0" smtClean="0"/>
              <a:t> within 12 months of diagnosis</a:t>
            </a:r>
            <a:endParaRPr lang="en-US" sz="1200" b="0" dirty="0" smtClean="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dirty="0" smtClean="0"/>
              <a:t>The highest proportion of Stage Unknown is found among persons</a:t>
            </a:r>
            <a:r>
              <a:rPr lang="en-US" sz="1200" b="0" baseline="0" dirty="0" smtClean="0"/>
              <a:t> for whom race/ethnicity was not reported. </a:t>
            </a:r>
            <a:r>
              <a:rPr lang="en-US" sz="1200" dirty="0" smtClean="0"/>
              <a:t>American Indian/Alaska Native, Asian and Native Hawaiian/Pacific Islander groups together constitute &lt;1% of adults diagnosed with HIV in Georgia, 2011 and are grouped with other/unknown race/ethnicity</a:t>
            </a:r>
            <a:endParaRPr lang="en-US" sz="1200" b="0" baseline="0" dirty="0" smtClean="0"/>
          </a:p>
          <a:p>
            <a:pPr marL="171450" indent="-171450">
              <a:buFont typeface="Arial" pitchFamily="34" charset="0"/>
              <a:buChar char="•"/>
            </a:pPr>
            <a:r>
              <a:rPr lang="en-US" sz="1200" b="0" baseline="0" dirty="0" smtClean="0"/>
              <a:t> Improved case reporting including race, sex and transmission category is critical to accurate characterization of the HIV Care Cascade in the Atlanta EMA</a:t>
            </a:r>
            <a:endParaRPr lang="en-US" b="0" dirty="0" smtClean="0"/>
          </a:p>
          <a:p>
            <a:endParaRPr lang="en-US" dirty="0"/>
          </a:p>
        </p:txBody>
      </p:sp>
      <p:sp>
        <p:nvSpPr>
          <p:cNvPr id="4" name="Slide Number Placeholder 3"/>
          <p:cNvSpPr>
            <a:spLocks noGrp="1"/>
          </p:cNvSpPr>
          <p:nvPr>
            <p:ph type="sldNum" sz="quarter" idx="10"/>
          </p:nvPr>
        </p:nvSpPr>
        <p:spPr/>
        <p:txBody>
          <a:bodyPr/>
          <a:lstStyle/>
          <a:p>
            <a:fld id="{4CD243C7-E6E7-4435-85A7-0B5EE12FEE5A}" type="slidenum">
              <a:rPr lang="en-US" smtClean="0"/>
              <a:pPr/>
              <a:t>28</a:t>
            </a:fld>
            <a:endParaRPr lang="en-US"/>
          </a:p>
        </p:txBody>
      </p:sp>
    </p:spTree>
    <p:extLst>
      <p:ext uri="{BB962C8B-B14F-4D97-AF65-F5344CB8AC3E}">
        <p14:creationId xmlns="" xmlns:p14="http://schemas.microsoft.com/office/powerpoint/2010/main" val="103989927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sz="1200" b="0" dirty="0" smtClean="0"/>
              <a:t>This</a:t>
            </a:r>
            <a:r>
              <a:rPr lang="en-US" sz="1200" b="0" baseline="0" dirty="0" smtClean="0"/>
              <a:t> figure represents the n</a:t>
            </a:r>
            <a:r>
              <a:rPr lang="en-US" sz="1200" b="0" dirty="0" smtClean="0"/>
              <a:t>umber and proportion of adults and adolescents by stage at diagnosis by earliest CD4 count within 3 of diagnosis in 2011, by race/ethnicity, living</a:t>
            </a:r>
            <a:r>
              <a:rPr lang="en-US" sz="1200" b="0" baseline="0" dirty="0" smtClean="0"/>
              <a:t> in the Atlanta EMA</a:t>
            </a:r>
            <a:endParaRPr lang="en-US" sz="1200" b="0" dirty="0" smtClean="0"/>
          </a:p>
          <a:p>
            <a:pPr marL="171450" indent="-171450">
              <a:buFont typeface="Arial" pitchFamily="34" charset="0"/>
              <a:buChar char="•"/>
            </a:pPr>
            <a:r>
              <a:rPr lang="en-US" dirty="0" smtClean="0"/>
              <a:t>The high proportion of Stage Unknown within</a:t>
            </a:r>
            <a:r>
              <a:rPr lang="en-US" baseline="0" dirty="0" smtClean="0"/>
              <a:t> 3 months of diagnosis limits conclusions</a:t>
            </a:r>
          </a:p>
          <a:p>
            <a:pPr marL="171450" indent="-171450">
              <a:buFont typeface="Arial" pitchFamily="34" charset="0"/>
              <a:buChar char="•"/>
            </a:pPr>
            <a:r>
              <a:rPr lang="en-US" baseline="0" dirty="0" smtClean="0"/>
              <a:t>The known proportions indicate t</a:t>
            </a:r>
            <a:r>
              <a:rPr lang="en-US" sz="1200" b="0" dirty="0" smtClean="0"/>
              <a:t>he highest proportion of late diagnosis</a:t>
            </a:r>
            <a:r>
              <a:rPr lang="en-US" sz="1200" b="0" baseline="0" dirty="0" smtClean="0"/>
              <a:t> is seen among Hispanic/Latinos with at least 32% Stage 3 (AIDS) </a:t>
            </a:r>
            <a:r>
              <a:rPr lang="en-US" baseline="0" dirty="0" smtClean="0"/>
              <a:t>by first CD4 count</a:t>
            </a:r>
            <a:r>
              <a:rPr lang="en-US" sz="1200" b="0" baseline="0" dirty="0" smtClean="0"/>
              <a:t> within 3 months of diagnosis</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smtClean="0"/>
              <a:t>American Indian/Alaska Native, Asian and Native Hawaiian/Pacific Islander groups together constitute &lt;1% of adults diagnosed with HIV in Georgia, 2011 and are grouped with other/unknown race/ethnicity</a:t>
            </a:r>
            <a:endParaRPr lang="en-US" sz="1200" b="0" dirty="0" smtClean="0"/>
          </a:p>
          <a:p>
            <a:pPr marL="171450" indent="-171450">
              <a:buFont typeface="Arial" pitchFamily="34" charset="0"/>
              <a:buChar char="•"/>
            </a:pPr>
            <a:r>
              <a:rPr lang="en-US" sz="1200" b="0" dirty="0" smtClean="0"/>
              <a:t>The highest proportion of Stage Unknown is found among persons</a:t>
            </a:r>
            <a:r>
              <a:rPr lang="en-US" sz="1200" b="0" baseline="0" dirty="0" smtClean="0"/>
              <a:t> for whom race/ethnicity was not reported.</a:t>
            </a:r>
          </a:p>
          <a:p>
            <a:pPr marL="171450" indent="-171450">
              <a:buFont typeface="Arial" pitchFamily="34" charset="0"/>
              <a:buChar char="•"/>
            </a:pPr>
            <a:r>
              <a:rPr lang="en-US" sz="1200" b="0" baseline="0" dirty="0" smtClean="0"/>
              <a:t>Improved case reporting including race, sex and transmission category is critical to accurate characterization of the HIV Care Cascade in the Atlanta EMA</a:t>
            </a:r>
            <a:endParaRPr lang="en-US" b="0" dirty="0" smtClean="0"/>
          </a:p>
          <a:p>
            <a:endParaRPr lang="en-US" dirty="0"/>
          </a:p>
        </p:txBody>
      </p:sp>
      <p:sp>
        <p:nvSpPr>
          <p:cNvPr id="4" name="Slide Number Placeholder 3"/>
          <p:cNvSpPr>
            <a:spLocks noGrp="1"/>
          </p:cNvSpPr>
          <p:nvPr>
            <p:ph type="sldNum" sz="quarter" idx="10"/>
          </p:nvPr>
        </p:nvSpPr>
        <p:spPr/>
        <p:txBody>
          <a:bodyPr/>
          <a:lstStyle/>
          <a:p>
            <a:fld id="{4CD243C7-E6E7-4435-85A7-0B5EE12FEE5A}" type="slidenum">
              <a:rPr lang="en-US" smtClean="0"/>
              <a:pPr/>
              <a:t>29</a:t>
            </a:fld>
            <a:endParaRPr lang="en-US"/>
          </a:p>
        </p:txBody>
      </p:sp>
    </p:spTree>
    <p:extLst>
      <p:ext uri="{BB962C8B-B14F-4D97-AF65-F5344CB8AC3E}">
        <p14:creationId xmlns="" xmlns:p14="http://schemas.microsoft.com/office/powerpoint/2010/main" val="19845584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The EMA Care Continuum for persons diagnosed with HIV in 2011 uses the following methodology:</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smtClean="0"/>
              <a:t>Persons</a:t>
            </a:r>
            <a:r>
              <a:rPr lang="en-US" sz="1200" baseline="0" dirty="0" smtClean="0"/>
              <a:t> i</a:t>
            </a:r>
            <a:r>
              <a:rPr lang="en-US" sz="1200" dirty="0" smtClean="0"/>
              <a:t>ncluded</a:t>
            </a:r>
            <a:r>
              <a:rPr lang="en-US" sz="1200" baseline="0" dirty="0" smtClean="0"/>
              <a:t> are</a:t>
            </a:r>
            <a:r>
              <a:rPr lang="en-US" sz="1200" dirty="0" smtClean="0"/>
              <a:t> adults and adolescents age 13 years and older at</a:t>
            </a:r>
            <a:r>
              <a:rPr lang="en-US" sz="1200" baseline="0" dirty="0" smtClean="0"/>
              <a:t> the time of diagnosis</a:t>
            </a:r>
            <a:r>
              <a:rPr lang="en-US" sz="1200" dirty="0" smtClean="0"/>
              <a:t>, diagnosed between 01/01/11 and</a:t>
            </a:r>
            <a:r>
              <a:rPr lang="en-US" sz="1200" baseline="0" dirty="0" smtClean="0"/>
              <a:t> </a:t>
            </a:r>
            <a:r>
              <a:rPr lang="en-US" sz="1200" dirty="0" smtClean="0"/>
              <a:t>12/31/11;</a:t>
            </a:r>
            <a:r>
              <a:rPr lang="en-US" sz="1200" baseline="0" dirty="0" smtClean="0"/>
              <a:t> </a:t>
            </a:r>
            <a:r>
              <a:rPr lang="en-US" sz="1200" dirty="0" smtClean="0">
                <a:latin typeface="Calibri" pitchFamily="34" charset="0"/>
              </a:rPr>
              <a:t>alive at least 15 months after diagnosis</a:t>
            </a:r>
            <a:r>
              <a:rPr lang="en-US" sz="1200" baseline="0" dirty="0" smtClean="0">
                <a:latin typeface="+mn-lt"/>
              </a:rPr>
              <a:t>, r</a:t>
            </a:r>
            <a:r>
              <a:rPr lang="en-US" sz="1200" dirty="0" smtClean="0"/>
              <a:t>esidence at diagnosis Atlanta</a:t>
            </a:r>
            <a:r>
              <a:rPr lang="en-US" sz="1200" baseline="0" dirty="0" smtClean="0"/>
              <a:t> EMA</a:t>
            </a:r>
            <a:r>
              <a:rPr lang="en-US" sz="1200" dirty="0" smtClean="0"/>
              <a:t>, current residence in Georgia</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smtClean="0">
                <a:latin typeface="Calibri" pitchFamily="34" charset="0"/>
              </a:rPr>
              <a:t>Excludes 26 persons deceased within 15 months of diagnosis</a:t>
            </a:r>
          </a:p>
          <a:p>
            <a:pPr marL="171450" indent="-171450">
              <a:buFont typeface="Arial" pitchFamily="34" charset="0"/>
              <a:buChar char="•"/>
            </a:pPr>
            <a:r>
              <a:rPr lang="en-US" sz="1200" dirty="0" smtClean="0"/>
              <a:t>The EMA</a:t>
            </a:r>
            <a:r>
              <a:rPr lang="en-US" sz="1200" baseline="0" dirty="0" smtClean="0"/>
              <a:t> consists of the following counties:</a:t>
            </a:r>
            <a:r>
              <a:rPr lang="en-US" sz="1200" dirty="0" smtClean="0"/>
              <a:t> Bartow, Paulding, Carroll, Coweta, Fayette, Spalding, Henry, Newton, Rockdale, Gwinnett, Walton, Barrow, Forsyth, Cherokee, Pickens, DeKalb, Fulton, Clayton, Cobb and Douglas </a:t>
            </a:r>
          </a:p>
          <a:p>
            <a:pPr marL="171450" indent="-171450">
              <a:buFont typeface="Arial" pitchFamily="34" charset="0"/>
              <a:buChar char="•"/>
            </a:pPr>
            <a:r>
              <a:rPr lang="en-US" sz="1200" dirty="0" smtClean="0"/>
              <a:t>Linked to care is</a:t>
            </a:r>
            <a:r>
              <a:rPr lang="en-US" sz="1200" baseline="0" dirty="0" smtClean="0"/>
              <a:t> defined as having had a</a:t>
            </a:r>
            <a:r>
              <a:rPr lang="en-US" sz="1200" dirty="0" smtClean="0"/>
              <a:t> CD4 or viral load (VL) measurement within 3 months of diagnosis , excluding the CD4 or VL drawn on day of diagnosis</a:t>
            </a:r>
          </a:p>
          <a:p>
            <a:pPr marL="171450" indent="-171450">
              <a:buFont typeface="Arial" pitchFamily="34" charset="0"/>
              <a:buChar char="•"/>
            </a:pPr>
            <a:r>
              <a:rPr lang="en-US" sz="1200" dirty="0" smtClean="0"/>
              <a:t>Engaged in care is</a:t>
            </a:r>
            <a:r>
              <a:rPr lang="en-US" sz="1200" baseline="0" dirty="0" smtClean="0"/>
              <a:t> defined as having had at least </a:t>
            </a:r>
            <a:r>
              <a:rPr lang="en-US" sz="1200" dirty="0" smtClean="0"/>
              <a:t>1 CD4 or VL measurements 4-15 months after HIV diagnosis</a:t>
            </a:r>
          </a:p>
          <a:p>
            <a:pPr marL="171450" indent="-171450">
              <a:buFont typeface="Arial" pitchFamily="34" charset="0"/>
              <a:buChar char="•"/>
            </a:pPr>
            <a:r>
              <a:rPr lang="en-US" sz="1200" dirty="0" smtClean="0"/>
              <a:t>Retained in care is</a:t>
            </a:r>
            <a:r>
              <a:rPr lang="en-US" sz="1200" baseline="0" dirty="0" smtClean="0"/>
              <a:t> defined as having had at least </a:t>
            </a:r>
            <a:r>
              <a:rPr lang="en-US" sz="1200" dirty="0" smtClean="0"/>
              <a:t>2 CD4 or VL measurements at least 3 months apart 4-15 months after HIV diagnosis</a:t>
            </a:r>
          </a:p>
          <a:p>
            <a:pPr marL="171450" indent="-171450">
              <a:buFont typeface="Arial" pitchFamily="34" charset="0"/>
              <a:buChar char="•"/>
            </a:pPr>
            <a:r>
              <a:rPr lang="en-US" sz="1200" dirty="0" smtClean="0"/>
              <a:t>Viral suppression (VS) is</a:t>
            </a:r>
            <a:r>
              <a:rPr lang="en-US" sz="1200" baseline="0" dirty="0" smtClean="0"/>
              <a:t> defined as a </a:t>
            </a:r>
            <a:r>
              <a:rPr lang="en-US" sz="1200" dirty="0" smtClean="0"/>
              <a:t>VL&lt;200 copies in most recent viral load </a:t>
            </a:r>
          </a:p>
          <a:p>
            <a:pPr marL="171450" indent="-171450">
              <a:buFont typeface="Arial" pitchFamily="34" charset="0"/>
              <a:buChar char="•"/>
            </a:pPr>
            <a:r>
              <a:rPr lang="en-US" sz="1200" dirty="0" smtClean="0"/>
              <a:t>Multiple imputation was used to re-distribute missing transmission category</a:t>
            </a:r>
          </a:p>
          <a:p>
            <a:pPr marL="171450" indent="-171450">
              <a:buFont typeface="Arial" pitchFamily="34" charset="0"/>
              <a:buChar char="•"/>
            </a:pPr>
            <a:r>
              <a:rPr lang="en-US" sz="1200" dirty="0" smtClean="0"/>
              <a:t>Each bar in the cascade is independent of those preceding it; all percentages are of the total number of persons diagnosed with HIV in category</a:t>
            </a:r>
          </a:p>
          <a:p>
            <a:endParaRPr lang="en-US" dirty="0"/>
          </a:p>
        </p:txBody>
      </p:sp>
      <p:sp>
        <p:nvSpPr>
          <p:cNvPr id="4" name="Slide Number Placeholder 3"/>
          <p:cNvSpPr>
            <a:spLocks noGrp="1"/>
          </p:cNvSpPr>
          <p:nvPr>
            <p:ph type="sldNum" sz="quarter" idx="10"/>
          </p:nvPr>
        </p:nvSpPr>
        <p:spPr/>
        <p:txBody>
          <a:bodyPr/>
          <a:lstStyle/>
          <a:p>
            <a:fld id="{4CD243C7-E6E7-4435-85A7-0B5EE12FEE5A}" type="slidenum">
              <a:rPr lang="en-US" smtClean="0"/>
              <a:pPr/>
              <a:t>3</a:t>
            </a:fld>
            <a:endParaRPr lang="en-US"/>
          </a:p>
        </p:txBody>
      </p:sp>
    </p:spTree>
    <p:extLst>
      <p:ext uri="{BB962C8B-B14F-4D97-AF65-F5344CB8AC3E}">
        <p14:creationId xmlns="" xmlns:p14="http://schemas.microsoft.com/office/powerpoint/2010/main" val="254356025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dirty="0" smtClean="0"/>
              <a:t>This</a:t>
            </a:r>
            <a:r>
              <a:rPr lang="en-US" sz="1200" b="0" baseline="0" dirty="0" smtClean="0"/>
              <a:t> figure represents the n</a:t>
            </a:r>
            <a:r>
              <a:rPr lang="en-US" sz="1200" b="0" dirty="0" smtClean="0"/>
              <a:t>umber and proportion of adults and adolescents by stage at diagnosis by earliest CD4 count within 12 months of diagnosis in 2011, by race/ethnicity, living</a:t>
            </a:r>
            <a:r>
              <a:rPr lang="en-US" sz="1200" b="0" baseline="0" dirty="0" smtClean="0"/>
              <a:t> in the Atlanta EMA</a:t>
            </a:r>
            <a:endParaRPr lang="en-US" sz="1200" b="0" dirty="0" smtClean="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smtClean="0"/>
              <a:t>The high proportion of Stage Unknown within</a:t>
            </a:r>
            <a:r>
              <a:rPr lang="en-US" baseline="0" dirty="0" smtClean="0"/>
              <a:t> 12 months of diagnosis limits comparisons among race/ethnicities</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However, the known proportions of persons in Stage 2 and Stage 3 (AIDS) by first CD4 count within 12 months of diagnosis indicate that more half have been living with undiagnosed HIV for years.</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Among Blacks, at least 53% were Stage 2 or 3 by first CD4 count within 12 months of diagnosis </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Among Hispanic/Latinos, at least 63% were Stage 2 or 3 by first CD4 count within 12 months of diagnosis </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Among Whites, at least 56% were Stage 2 or 3 by first CD4 count within 12 months of diagnosis </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Among those in the Other/Unknown race/ethnicity category at least 37% were Stage 2 or 3 by first CD4 count within 12 months of diagnosis. The great majority of these cases had no race/ethnicity reported </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baseline="0" dirty="0" smtClean="0"/>
              <a:t>Improved case reporting including race, sex and transmission category is critical to accurate characterization of the HIV Care Cascade in the Atlanta EMA</a:t>
            </a:r>
            <a:endParaRPr lang="en-US" b="0" dirty="0" smtClean="0"/>
          </a:p>
          <a:p>
            <a:endParaRPr lang="en-US" dirty="0"/>
          </a:p>
        </p:txBody>
      </p:sp>
      <p:sp>
        <p:nvSpPr>
          <p:cNvPr id="4" name="Slide Number Placeholder 3"/>
          <p:cNvSpPr>
            <a:spLocks noGrp="1"/>
          </p:cNvSpPr>
          <p:nvPr>
            <p:ph type="sldNum" sz="quarter" idx="10"/>
          </p:nvPr>
        </p:nvSpPr>
        <p:spPr/>
        <p:txBody>
          <a:bodyPr/>
          <a:lstStyle/>
          <a:p>
            <a:fld id="{4CD243C7-E6E7-4435-85A7-0B5EE12FEE5A}" type="slidenum">
              <a:rPr lang="en-US" smtClean="0"/>
              <a:pPr/>
              <a:t>30</a:t>
            </a:fld>
            <a:endParaRPr lang="en-US"/>
          </a:p>
        </p:txBody>
      </p:sp>
    </p:spTree>
    <p:extLst>
      <p:ext uri="{BB962C8B-B14F-4D97-AF65-F5344CB8AC3E}">
        <p14:creationId xmlns="" xmlns:p14="http://schemas.microsoft.com/office/powerpoint/2010/main" val="382730256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sz="1200" b="0" dirty="0" smtClean="0"/>
              <a:t>This table shows the number and proportion of adults and adolescents by stage at diagnosis using earliest CD4 count within 3 and 12 months after diagnosis, by</a:t>
            </a:r>
            <a:r>
              <a:rPr lang="en-US" sz="1200" b="0" baseline="0" dirty="0" smtClean="0"/>
              <a:t> sex</a:t>
            </a:r>
            <a:r>
              <a:rPr lang="en-US" sz="1200" b="0" dirty="0" smtClean="0"/>
              <a:t>, Atlanta</a:t>
            </a:r>
            <a:r>
              <a:rPr lang="en-US" sz="1200" b="0" baseline="0" dirty="0" smtClean="0"/>
              <a:t> EMA</a:t>
            </a:r>
            <a:r>
              <a:rPr lang="en-US" sz="1200" b="0" dirty="0" smtClean="0"/>
              <a:t>, 2011</a:t>
            </a:r>
          </a:p>
          <a:p>
            <a:pPr marL="171450" indent="-171450">
              <a:buFont typeface="Arial" pitchFamily="34" charset="0"/>
              <a:buChar char="•"/>
            </a:pPr>
            <a:r>
              <a:rPr lang="en-US" sz="1200" b="0" dirty="0" smtClean="0"/>
              <a:t>Although the high proportion of Stage</a:t>
            </a:r>
            <a:r>
              <a:rPr lang="en-US" sz="1200" b="0" baseline="0" dirty="0" smtClean="0"/>
              <a:t> Unknown precludes definitive conclusion, the known proportions indicate a higher proportion of women diagnosed in later stages of HIV infection than men in the Atlanta EMA in 2011</a:t>
            </a:r>
            <a:endParaRPr lang="en-US" b="0" dirty="0" smtClean="0"/>
          </a:p>
          <a:p>
            <a:endParaRPr lang="en-US" dirty="0"/>
          </a:p>
        </p:txBody>
      </p:sp>
      <p:sp>
        <p:nvSpPr>
          <p:cNvPr id="4" name="Slide Number Placeholder 3"/>
          <p:cNvSpPr>
            <a:spLocks noGrp="1"/>
          </p:cNvSpPr>
          <p:nvPr>
            <p:ph type="sldNum" sz="quarter" idx="10"/>
          </p:nvPr>
        </p:nvSpPr>
        <p:spPr/>
        <p:txBody>
          <a:bodyPr/>
          <a:lstStyle/>
          <a:p>
            <a:fld id="{4CD243C7-E6E7-4435-85A7-0B5EE12FEE5A}" type="slidenum">
              <a:rPr lang="en-US" smtClean="0"/>
              <a:pPr/>
              <a:t>31</a:t>
            </a:fld>
            <a:endParaRPr lang="en-US"/>
          </a:p>
        </p:txBody>
      </p:sp>
    </p:spTree>
    <p:extLst>
      <p:ext uri="{BB962C8B-B14F-4D97-AF65-F5344CB8AC3E}">
        <p14:creationId xmlns="" xmlns:p14="http://schemas.microsoft.com/office/powerpoint/2010/main" val="29645595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sz="1200" b="0" dirty="0" smtClean="0"/>
              <a:t>This</a:t>
            </a:r>
            <a:r>
              <a:rPr lang="en-US" sz="1200" b="0" baseline="0" dirty="0" smtClean="0"/>
              <a:t> figure represents the n</a:t>
            </a:r>
            <a:r>
              <a:rPr lang="en-US" sz="1200" b="0" dirty="0" smtClean="0"/>
              <a:t>umber and proportion of adults and adolescents by stage at diagnosis by earliest CD4 count within 3 months of diagnosis, by race/ethnicity, Atlanta</a:t>
            </a:r>
            <a:r>
              <a:rPr lang="en-US" sz="1200" b="0" baseline="0" dirty="0" smtClean="0"/>
              <a:t> EMA</a:t>
            </a:r>
            <a:r>
              <a:rPr lang="en-US" sz="1200" b="0" dirty="0" smtClean="0"/>
              <a:t>, 2011</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baseline="0" dirty="0" smtClean="0"/>
              <a:t>Twelve cases were excluded for which sex was not reported</a:t>
            </a:r>
            <a:endParaRPr lang="en-US" sz="1200" b="0" dirty="0" smtClean="0"/>
          </a:p>
          <a:p>
            <a:pPr marL="171450" indent="-171450">
              <a:buFont typeface="Arial" pitchFamily="34" charset="0"/>
              <a:buChar char="•"/>
            </a:pPr>
            <a:r>
              <a:rPr lang="en-US" dirty="0" smtClean="0"/>
              <a:t>The high proportion of Stage Unknown (45% for men, 37% for women) within</a:t>
            </a:r>
            <a:r>
              <a:rPr lang="en-US" baseline="0" dirty="0" smtClean="0"/>
              <a:t> 3 months of diagnosis limits conclusions</a:t>
            </a:r>
          </a:p>
          <a:p>
            <a:pPr marL="171450" indent="-171450">
              <a:buFont typeface="Arial" pitchFamily="34" charset="0"/>
              <a:buChar char="•"/>
            </a:pPr>
            <a:r>
              <a:rPr lang="en-US" baseline="0" dirty="0" smtClean="0"/>
              <a:t>However, based on the known stage, at least 18% of men and 24% or women have stage 3 (AIDS) by first CD4 count within 3 months of diagnosis</a:t>
            </a:r>
          </a:p>
          <a:p>
            <a:endParaRPr lang="en-US" dirty="0"/>
          </a:p>
        </p:txBody>
      </p:sp>
      <p:sp>
        <p:nvSpPr>
          <p:cNvPr id="4" name="Slide Number Placeholder 3"/>
          <p:cNvSpPr>
            <a:spLocks noGrp="1"/>
          </p:cNvSpPr>
          <p:nvPr>
            <p:ph type="sldNum" sz="quarter" idx="10"/>
          </p:nvPr>
        </p:nvSpPr>
        <p:spPr/>
        <p:txBody>
          <a:bodyPr/>
          <a:lstStyle/>
          <a:p>
            <a:fld id="{4CD243C7-E6E7-4435-85A7-0B5EE12FEE5A}" type="slidenum">
              <a:rPr lang="en-US" smtClean="0"/>
              <a:pPr/>
              <a:t>32</a:t>
            </a:fld>
            <a:endParaRPr lang="en-US"/>
          </a:p>
        </p:txBody>
      </p:sp>
    </p:spTree>
    <p:extLst>
      <p:ext uri="{BB962C8B-B14F-4D97-AF65-F5344CB8AC3E}">
        <p14:creationId xmlns="" xmlns:p14="http://schemas.microsoft.com/office/powerpoint/2010/main" val="278020930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dirty="0" smtClean="0"/>
              <a:t>This</a:t>
            </a:r>
            <a:r>
              <a:rPr lang="en-US" sz="1200" b="0" baseline="0" dirty="0" smtClean="0"/>
              <a:t> figure represents the n</a:t>
            </a:r>
            <a:r>
              <a:rPr lang="en-US" sz="1200" b="0" dirty="0" smtClean="0"/>
              <a:t>umber and proportion of adults and adolescents by stage at diagnosis by earliest CD4 count within 12</a:t>
            </a:r>
            <a:r>
              <a:rPr lang="en-US" sz="1200" b="0" baseline="0" dirty="0" smtClean="0"/>
              <a:t> months</a:t>
            </a:r>
            <a:r>
              <a:rPr lang="en-US" sz="1200" b="0" dirty="0" smtClean="0"/>
              <a:t> of diagnosis, by sex, Atlanta</a:t>
            </a:r>
            <a:r>
              <a:rPr lang="en-US" sz="1200" b="0" baseline="0" dirty="0" smtClean="0"/>
              <a:t> EMA</a:t>
            </a:r>
            <a:r>
              <a:rPr lang="en-US" sz="1200" b="0" dirty="0" smtClean="0"/>
              <a:t>, 2011</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baseline="0" dirty="0" smtClean="0"/>
              <a:t>Twelve cases were excluded for which sex was not reported</a:t>
            </a:r>
            <a:endParaRPr lang="en-US" sz="1200" b="0" dirty="0" smtClean="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smtClean="0"/>
              <a:t>The high proportion of Stage Unknown (</a:t>
            </a:r>
            <a:r>
              <a:rPr lang="en-US" baseline="0" dirty="0" smtClean="0"/>
              <a:t>36% for men, </a:t>
            </a:r>
            <a:r>
              <a:rPr lang="en-US" dirty="0" smtClean="0"/>
              <a:t>28%</a:t>
            </a:r>
            <a:r>
              <a:rPr lang="en-US" baseline="0" dirty="0" smtClean="0"/>
              <a:t> for women) </a:t>
            </a:r>
            <a:r>
              <a:rPr lang="en-US" dirty="0" smtClean="0"/>
              <a:t>within</a:t>
            </a:r>
            <a:r>
              <a:rPr lang="en-US" baseline="0" dirty="0" smtClean="0"/>
              <a:t> 12 months of diagnosis limits conclusions</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However, the known proportions of persons in Stage 2 and Stage 3 (AIDS) by first CD4 count within 12 months of diagnosis indicate that among men, at least 46% were Stage 2 or 3 by first CD4 count within 12 months of diagnosis and among women,  at least 57% were Stage 2 or 3 by first CD4 count within 12 months of diagnosis </a:t>
            </a:r>
          </a:p>
          <a:p>
            <a:endParaRPr lang="en-US" dirty="0"/>
          </a:p>
        </p:txBody>
      </p:sp>
      <p:sp>
        <p:nvSpPr>
          <p:cNvPr id="4" name="Slide Number Placeholder 3"/>
          <p:cNvSpPr>
            <a:spLocks noGrp="1"/>
          </p:cNvSpPr>
          <p:nvPr>
            <p:ph type="sldNum" sz="quarter" idx="10"/>
          </p:nvPr>
        </p:nvSpPr>
        <p:spPr/>
        <p:txBody>
          <a:bodyPr/>
          <a:lstStyle/>
          <a:p>
            <a:fld id="{4CD243C7-E6E7-4435-85A7-0B5EE12FEE5A}" type="slidenum">
              <a:rPr lang="en-US" smtClean="0"/>
              <a:pPr/>
              <a:t>33</a:t>
            </a:fld>
            <a:endParaRPr lang="en-US"/>
          </a:p>
        </p:txBody>
      </p:sp>
    </p:spTree>
    <p:extLst>
      <p:ext uri="{BB962C8B-B14F-4D97-AF65-F5344CB8AC3E}">
        <p14:creationId xmlns="" xmlns:p14="http://schemas.microsoft.com/office/powerpoint/2010/main" val="217209886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dirty="0" smtClean="0"/>
              <a:t>This table shows the number and proportion of adults and adolescents by stage at diagnosis by earliest CD4 count within 3 and 12 months after diagnosis, by transmission category, Atlanta</a:t>
            </a:r>
            <a:r>
              <a:rPr lang="en-US" sz="1200" b="0" baseline="0" dirty="0" smtClean="0"/>
              <a:t> EMA</a:t>
            </a:r>
            <a:r>
              <a:rPr lang="en-US" sz="1200" b="0" dirty="0" smtClean="0"/>
              <a:t>, 2011</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dirty="0" smtClean="0"/>
              <a:t>Although the high proportion of Stage</a:t>
            </a:r>
            <a:r>
              <a:rPr lang="en-US" sz="1200" b="0" baseline="0" dirty="0" smtClean="0"/>
              <a:t> Unknown limits comparison with other groups, the known proportions indicate that at least 45% of persons in the IDU transmission category have stage 3 (AIDS) disease </a:t>
            </a:r>
            <a:r>
              <a:rPr lang="en-US" baseline="0" dirty="0" smtClean="0"/>
              <a:t>by first CD4 count</a:t>
            </a:r>
            <a:r>
              <a:rPr lang="en-US" sz="1200" b="0" baseline="0" dirty="0" smtClean="0"/>
              <a:t> within 3 months of diagnosis.</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baseline="0" dirty="0" smtClean="0"/>
              <a:t>Multiple imputation is used to estimate number of persons in each transmission category. Estimates are rounded to the nearest whole number and when totaled may not equal 1539.</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4CD243C7-E6E7-4435-85A7-0B5EE12FEE5A}" type="slidenum">
              <a:rPr lang="en-US" smtClean="0"/>
              <a:pPr/>
              <a:t>34</a:t>
            </a:fld>
            <a:endParaRPr lang="en-US"/>
          </a:p>
        </p:txBody>
      </p:sp>
    </p:spTree>
    <p:extLst>
      <p:ext uri="{BB962C8B-B14F-4D97-AF65-F5344CB8AC3E}">
        <p14:creationId xmlns="" xmlns:p14="http://schemas.microsoft.com/office/powerpoint/2010/main" val="138365242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dirty="0" smtClean="0"/>
              <a:t>This figure shows the number and proportion of adults and adolescents by stage at diagnosis by earliest CD4 count within 3 months of diagnosis, by transmission category, Atlanta</a:t>
            </a:r>
            <a:r>
              <a:rPr lang="en-US" sz="1200" b="0" baseline="0" dirty="0" smtClean="0"/>
              <a:t> EMA</a:t>
            </a:r>
            <a:r>
              <a:rPr lang="en-US" sz="1200" b="0" dirty="0" smtClean="0"/>
              <a:t>, 2011</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dirty="0" smtClean="0"/>
              <a:t>Although the high proportion of Stage</a:t>
            </a:r>
            <a:r>
              <a:rPr lang="en-US" sz="1200" b="0" baseline="0" dirty="0" smtClean="0"/>
              <a:t> Unknown limits comparison with other groups, the known proportions indicate that at least 45% of persons in the IDU transmission category have stage 3 (AIDS) disease </a:t>
            </a:r>
            <a:r>
              <a:rPr lang="en-US" baseline="0" dirty="0" smtClean="0"/>
              <a:t>by first CD4 count</a:t>
            </a:r>
            <a:r>
              <a:rPr lang="en-US" sz="1200" b="0" baseline="0" dirty="0" smtClean="0"/>
              <a:t> within 3 months of diagnosis.</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baseline="0" dirty="0" smtClean="0"/>
              <a:t>Multiple imputation is used to estimate number of persons in each transmission category. Estimates are rounded to the nearest whole number and when totaled may not equal 1539.</a:t>
            </a:r>
          </a:p>
          <a:p>
            <a:endParaRPr lang="en-US" dirty="0"/>
          </a:p>
        </p:txBody>
      </p:sp>
      <p:sp>
        <p:nvSpPr>
          <p:cNvPr id="4" name="Slide Number Placeholder 3"/>
          <p:cNvSpPr>
            <a:spLocks noGrp="1"/>
          </p:cNvSpPr>
          <p:nvPr>
            <p:ph type="sldNum" sz="quarter" idx="10"/>
          </p:nvPr>
        </p:nvSpPr>
        <p:spPr/>
        <p:txBody>
          <a:bodyPr/>
          <a:lstStyle/>
          <a:p>
            <a:fld id="{4CD243C7-E6E7-4435-85A7-0B5EE12FEE5A}" type="slidenum">
              <a:rPr lang="en-US" smtClean="0"/>
              <a:pPr/>
              <a:t>35</a:t>
            </a:fld>
            <a:endParaRPr lang="en-US"/>
          </a:p>
        </p:txBody>
      </p:sp>
    </p:spTree>
    <p:extLst>
      <p:ext uri="{BB962C8B-B14F-4D97-AF65-F5344CB8AC3E}">
        <p14:creationId xmlns="" xmlns:p14="http://schemas.microsoft.com/office/powerpoint/2010/main" val="28428069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dirty="0" smtClean="0"/>
              <a:t>This figure shows the number and proportion of adults and adolescents by stage at diagnosis by earliest CD4 count within 12 months of diagnosis, by transmission category, Atlanta</a:t>
            </a:r>
            <a:r>
              <a:rPr lang="en-US" sz="1200" b="0" baseline="0" dirty="0" smtClean="0"/>
              <a:t> EMA</a:t>
            </a:r>
            <a:r>
              <a:rPr lang="en-US" sz="1200" b="0" dirty="0" smtClean="0"/>
              <a:t>, 2011</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dirty="0" smtClean="0"/>
              <a:t>Although the high proportion of Stage</a:t>
            </a:r>
            <a:r>
              <a:rPr lang="en-US" sz="1200" b="0" baseline="0" dirty="0" smtClean="0"/>
              <a:t> Unknown limits comparison with other groups, the known proportions indicate that at least 23% MSM, 48% IDU, 24% MSM/IDU and 43% HET transmission category have stage 3 (AIDS) disease at or within 12 months of diagnosis.</a:t>
            </a:r>
            <a:endParaRPr lang="en-US" dirty="0" smtClean="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baseline="0" dirty="0" smtClean="0"/>
              <a:t>Multiple imputation is used to estimate number of persons in each transmission category. Estimates are rounded to the nearest whole number and when totaled may not equal 1539.</a:t>
            </a:r>
          </a:p>
          <a:p>
            <a:endParaRPr lang="en-US" dirty="0"/>
          </a:p>
        </p:txBody>
      </p:sp>
      <p:sp>
        <p:nvSpPr>
          <p:cNvPr id="4" name="Slide Number Placeholder 3"/>
          <p:cNvSpPr>
            <a:spLocks noGrp="1"/>
          </p:cNvSpPr>
          <p:nvPr>
            <p:ph type="sldNum" sz="quarter" idx="10"/>
          </p:nvPr>
        </p:nvSpPr>
        <p:spPr/>
        <p:txBody>
          <a:bodyPr/>
          <a:lstStyle/>
          <a:p>
            <a:fld id="{4CD243C7-E6E7-4435-85A7-0B5EE12FEE5A}" type="slidenum">
              <a:rPr lang="en-US" smtClean="0"/>
              <a:pPr/>
              <a:t>36</a:t>
            </a:fld>
            <a:endParaRPr lang="en-US"/>
          </a:p>
        </p:txBody>
      </p:sp>
    </p:spTree>
    <p:extLst>
      <p:ext uri="{BB962C8B-B14F-4D97-AF65-F5344CB8AC3E}">
        <p14:creationId xmlns="" xmlns:p14="http://schemas.microsoft.com/office/powerpoint/2010/main" val="386712782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sz="1200" b="0" dirty="0" smtClean="0"/>
              <a:t>This table shows the number and proportion of adult and adolescent females by stage at diagnosis using earliest CD4 count within 3 and 12 months after diagnosis, by</a:t>
            </a:r>
            <a:r>
              <a:rPr lang="en-US" sz="1200" b="0" baseline="0" dirty="0" smtClean="0"/>
              <a:t> transmission category</a:t>
            </a:r>
            <a:r>
              <a:rPr lang="en-US" sz="1200" b="0" dirty="0" smtClean="0"/>
              <a:t>, Atlanta</a:t>
            </a:r>
            <a:r>
              <a:rPr lang="en-US" sz="1200" b="0" baseline="0" dirty="0" smtClean="0"/>
              <a:t> EMA,</a:t>
            </a:r>
            <a:r>
              <a:rPr lang="en-US" sz="1200" b="0" dirty="0" smtClean="0"/>
              <a:t> 2011</a:t>
            </a:r>
          </a:p>
          <a:p>
            <a:pPr marL="171450" indent="-171450">
              <a:buFont typeface="Arial" pitchFamily="34" charset="0"/>
              <a:buChar char="•"/>
            </a:pPr>
            <a:r>
              <a:rPr lang="en-US" sz="1200" b="0" dirty="0" smtClean="0"/>
              <a:t>Although the high proportion of Stage</a:t>
            </a:r>
            <a:r>
              <a:rPr lang="en-US" sz="1200" b="0" baseline="0" dirty="0" smtClean="0"/>
              <a:t> Unknown precludes definitive conclusion, the known proportions indicate a higher proportion of late diagnosis among with in the IDU transmission category</a:t>
            </a:r>
          </a:p>
          <a:p>
            <a:pPr marL="171450" indent="-171450">
              <a:buFont typeface="Arial" pitchFamily="34" charset="0"/>
              <a:buChar char="•"/>
            </a:pPr>
            <a:r>
              <a:rPr lang="en-US" sz="1200" b="0" baseline="0" dirty="0" smtClean="0"/>
              <a:t>Multiple imputation is used to estimate number of persons in each transmission category. Estimates are rounded to the nearest whole number and when totaled may not equal 372</a:t>
            </a:r>
          </a:p>
          <a:p>
            <a:endParaRPr lang="en-US" dirty="0"/>
          </a:p>
        </p:txBody>
      </p:sp>
      <p:sp>
        <p:nvSpPr>
          <p:cNvPr id="4" name="Slide Number Placeholder 3"/>
          <p:cNvSpPr>
            <a:spLocks noGrp="1"/>
          </p:cNvSpPr>
          <p:nvPr>
            <p:ph type="sldNum" sz="quarter" idx="10"/>
          </p:nvPr>
        </p:nvSpPr>
        <p:spPr/>
        <p:txBody>
          <a:bodyPr/>
          <a:lstStyle/>
          <a:p>
            <a:fld id="{4CD243C7-E6E7-4435-85A7-0B5EE12FEE5A}" type="slidenum">
              <a:rPr lang="en-US" smtClean="0"/>
              <a:pPr/>
              <a:t>37</a:t>
            </a:fld>
            <a:endParaRPr lang="en-US"/>
          </a:p>
        </p:txBody>
      </p:sp>
    </p:spTree>
    <p:extLst>
      <p:ext uri="{BB962C8B-B14F-4D97-AF65-F5344CB8AC3E}">
        <p14:creationId xmlns="" xmlns:p14="http://schemas.microsoft.com/office/powerpoint/2010/main" val="16886550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dirty="0" smtClean="0"/>
              <a:t>This figure shows the number and proportion of adult and adolescent females by stage at diagnosis by earliest CD4 count 3 months after diagnosis, by transmission category,  Atlanta</a:t>
            </a:r>
            <a:r>
              <a:rPr lang="en-US" sz="1200" b="0" baseline="0" dirty="0" smtClean="0"/>
              <a:t> EMA</a:t>
            </a:r>
            <a:r>
              <a:rPr lang="en-US" sz="1200" b="0" dirty="0" smtClean="0"/>
              <a:t>, 2011</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dirty="0" smtClean="0"/>
              <a:t>Although the high proportion of Stage</a:t>
            </a:r>
            <a:r>
              <a:rPr lang="en-US" sz="1200" b="0" baseline="0" dirty="0" smtClean="0"/>
              <a:t> Unknown limits comparison with other groups, the known proportions indicate that at least 31% IDU and 27% HET transmission category have stage 3 (AIDS) disease by earliest CD4 within 3 months of diagnosis.</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baseline="0" dirty="0" smtClean="0"/>
              <a:t>Multiple imputation is used to estimate number of persons in each transmission category. Estimates are rounded to the nearest whole number and when totaled may not equal 372</a:t>
            </a:r>
          </a:p>
          <a:p>
            <a:endParaRPr lang="en-US" dirty="0"/>
          </a:p>
        </p:txBody>
      </p:sp>
      <p:sp>
        <p:nvSpPr>
          <p:cNvPr id="4" name="Slide Number Placeholder 3"/>
          <p:cNvSpPr>
            <a:spLocks noGrp="1"/>
          </p:cNvSpPr>
          <p:nvPr>
            <p:ph type="sldNum" sz="quarter" idx="10"/>
          </p:nvPr>
        </p:nvSpPr>
        <p:spPr/>
        <p:txBody>
          <a:bodyPr/>
          <a:lstStyle/>
          <a:p>
            <a:fld id="{4CD243C7-E6E7-4435-85A7-0B5EE12FEE5A}" type="slidenum">
              <a:rPr lang="en-US" smtClean="0"/>
              <a:pPr/>
              <a:t>38</a:t>
            </a:fld>
            <a:endParaRPr lang="en-US"/>
          </a:p>
        </p:txBody>
      </p:sp>
    </p:spTree>
    <p:extLst>
      <p:ext uri="{BB962C8B-B14F-4D97-AF65-F5344CB8AC3E}">
        <p14:creationId xmlns="" xmlns:p14="http://schemas.microsoft.com/office/powerpoint/2010/main" val="50472007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dirty="0" smtClean="0"/>
              <a:t>This figure shows the number and proportion of adult and adolescent females by stage at diagnosis by earliest CD4 count 12 months after diagnosis, by transmission category,  Atlanta</a:t>
            </a:r>
            <a:r>
              <a:rPr lang="en-US" sz="1200" b="0" baseline="0" dirty="0" smtClean="0"/>
              <a:t> EMA</a:t>
            </a:r>
            <a:r>
              <a:rPr lang="en-US" sz="1200" b="0" dirty="0" smtClean="0"/>
              <a:t>, 2011</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dirty="0" smtClean="0"/>
              <a:t>Although the high proportion of Stage</a:t>
            </a:r>
            <a:r>
              <a:rPr lang="en-US" sz="1200" b="0" baseline="0" dirty="0" smtClean="0"/>
              <a:t> Unknown limits comparison with other groups, the known proportions indicated that at least 31% IDU and 30% HET transmission category have stage 3 (AIDS) disease by earliest CD4 within 12 months of diagnosis.</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0" baseline="0" dirty="0" smtClean="0"/>
              <a:t>Multiple imputation is used to estimate number of persons in each transmission category. Estimates are rounded to the nearest whole number and when totaled may not equal 372</a:t>
            </a:r>
          </a:p>
          <a:p>
            <a:endParaRPr lang="en-US" dirty="0"/>
          </a:p>
        </p:txBody>
      </p:sp>
      <p:sp>
        <p:nvSpPr>
          <p:cNvPr id="4" name="Slide Number Placeholder 3"/>
          <p:cNvSpPr>
            <a:spLocks noGrp="1"/>
          </p:cNvSpPr>
          <p:nvPr>
            <p:ph type="sldNum" sz="quarter" idx="10"/>
          </p:nvPr>
        </p:nvSpPr>
        <p:spPr/>
        <p:txBody>
          <a:bodyPr/>
          <a:lstStyle/>
          <a:p>
            <a:fld id="{4CD243C7-E6E7-4435-85A7-0B5EE12FEE5A}" type="slidenum">
              <a:rPr lang="en-US" smtClean="0"/>
              <a:pPr/>
              <a:t>39</a:t>
            </a:fld>
            <a:endParaRPr lang="en-US"/>
          </a:p>
        </p:txBody>
      </p:sp>
    </p:spTree>
    <p:extLst>
      <p:ext uri="{BB962C8B-B14F-4D97-AF65-F5344CB8AC3E}">
        <p14:creationId xmlns="" xmlns:p14="http://schemas.microsoft.com/office/powerpoint/2010/main" val="10108309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For clarity, let’s look</a:t>
            </a:r>
            <a:r>
              <a:rPr lang="en-US" baseline="0" dirty="0" smtClean="0"/>
              <a:t> at an example.  </a:t>
            </a:r>
          </a:p>
          <a:p>
            <a:pPr marL="171450" indent="-171450">
              <a:buFont typeface="Arial" pitchFamily="34" charset="0"/>
              <a:buChar char="•"/>
            </a:pPr>
            <a:r>
              <a:rPr lang="en-US" baseline="0" dirty="0" smtClean="0"/>
              <a:t>On this timeline, the red dot represents the date of the confirmatory diagnostic test. The person in this example receives a CD4 or VL at 2 months &lt;click&gt; represented by this yellow mark, another CD4 or VL at 8 months &lt;click&gt; and a third at 12 months &lt;click&gt;.  The last VL was &lt;200 copies &lt;click&gt;  Is this person linked, engaged, retained in care and virally suppressed?</a:t>
            </a:r>
          </a:p>
          <a:p>
            <a:r>
              <a:rPr lang="en-US" b="0" dirty="0" smtClean="0"/>
              <a:t>This person is &lt;click&gt;:</a:t>
            </a:r>
          </a:p>
          <a:p>
            <a:pPr marL="285750" indent="-285750">
              <a:buFont typeface="Arial" pitchFamily="34" charset="0"/>
              <a:buChar char="•"/>
            </a:pPr>
            <a:r>
              <a:rPr lang="en-US" b="0" dirty="0" smtClean="0"/>
              <a:t>Linked YES</a:t>
            </a:r>
          </a:p>
          <a:p>
            <a:pPr marL="285750" indent="-285750">
              <a:buFont typeface="Arial" pitchFamily="34" charset="0"/>
              <a:buChar char="•"/>
            </a:pPr>
            <a:r>
              <a:rPr lang="en-US" b="0" dirty="0" smtClean="0"/>
              <a:t>Engaged YES </a:t>
            </a:r>
          </a:p>
          <a:p>
            <a:pPr marL="285750" indent="-285750">
              <a:buFont typeface="Arial" pitchFamily="34" charset="0"/>
              <a:buChar char="•"/>
            </a:pPr>
            <a:r>
              <a:rPr lang="en-US" b="0" dirty="0" smtClean="0"/>
              <a:t>Retained YES</a:t>
            </a:r>
          </a:p>
          <a:p>
            <a:pPr marL="285750" indent="-285750">
              <a:buFont typeface="Arial" pitchFamily="34" charset="0"/>
              <a:buChar char="•"/>
            </a:pPr>
            <a:r>
              <a:rPr lang="en-US" b="0" dirty="0" smtClean="0"/>
              <a:t>Virally suppressed YES</a:t>
            </a:r>
          </a:p>
          <a:p>
            <a:endParaRPr lang="en-US" dirty="0"/>
          </a:p>
        </p:txBody>
      </p:sp>
      <p:sp>
        <p:nvSpPr>
          <p:cNvPr id="4" name="Slide Number Placeholder 3"/>
          <p:cNvSpPr>
            <a:spLocks noGrp="1"/>
          </p:cNvSpPr>
          <p:nvPr>
            <p:ph type="sldNum" sz="quarter" idx="10"/>
          </p:nvPr>
        </p:nvSpPr>
        <p:spPr/>
        <p:txBody>
          <a:bodyPr/>
          <a:lstStyle/>
          <a:p>
            <a:fld id="{4CD243C7-E6E7-4435-85A7-0B5EE12FEE5A}" type="slidenum">
              <a:rPr lang="en-US" smtClean="0"/>
              <a:pPr/>
              <a:t>4</a:t>
            </a:fld>
            <a:endParaRPr lang="en-US"/>
          </a:p>
        </p:txBody>
      </p:sp>
    </p:spTree>
    <p:extLst>
      <p:ext uri="{BB962C8B-B14F-4D97-AF65-F5344CB8AC3E}">
        <p14:creationId xmlns="" xmlns:p14="http://schemas.microsoft.com/office/powerpoint/2010/main" val="166943898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pPr marL="171450" indent="-171450">
              <a:buFont typeface="Arial" pitchFamily="34" charset="0"/>
              <a:buChar char="•"/>
            </a:pPr>
            <a:r>
              <a:rPr lang="en-US" dirty="0" smtClean="0"/>
              <a:t>There are multiple limitations in examining Stage of disease at diagnosis and in the HIV Care Continuum in the</a:t>
            </a:r>
            <a:r>
              <a:rPr lang="en-US" baseline="0" dirty="0" smtClean="0"/>
              <a:t> Atlanta EMA</a:t>
            </a:r>
            <a:endParaRPr lang="en-US" dirty="0" smtClean="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smtClean="0"/>
              <a:t>Incomplete reporting on case</a:t>
            </a:r>
            <a:r>
              <a:rPr lang="en-US" baseline="0" dirty="0" smtClean="0"/>
              <a:t> </a:t>
            </a:r>
            <a:r>
              <a:rPr lang="en-US" dirty="0" smtClean="0"/>
              <a:t>report forms on race, sex, complete address at diagnosis and risk behavior (which is used</a:t>
            </a:r>
            <a:r>
              <a:rPr lang="en-US" baseline="0" dirty="0" smtClean="0"/>
              <a:t> in</a:t>
            </a:r>
            <a:r>
              <a:rPr lang="en-US" dirty="0" smtClean="0"/>
              <a:t> defining transmission category) limit</a:t>
            </a:r>
            <a:r>
              <a:rPr lang="en-US" baseline="0" dirty="0" smtClean="0"/>
              <a:t> stratification and comparison among groups</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Georgia HIV Surveillance is limited by a high proportion of missing risk behavior information on case report forms. Rather than presenting the data as No Reported Risk for these cases, Georgia utilizes multiple imputation, a statistical technique used by the Centers for Disease Control and Prevention (CDC) to re-distribute missing information and estimate transmission category. </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Health care providers and organizations serving people living with HIV are encouraged to complete case report forms with risk category information</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 The CDC definition of heterosexual transmission limits this category to those with sexual contact with a known HIV-infected partner or those with known increased risk (e.g., MSM or IDU). For example, women who have had heterosexual contact with a man not known to be HIV-infected, bisexual or IDU will be classified as having no identified risk. </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smtClean="0"/>
              <a:t>Although electronic laboratory reporting to the Georgia Department of Public Health has greatly improved in</a:t>
            </a:r>
            <a:r>
              <a:rPr lang="en-US" baseline="0" dirty="0" smtClean="0"/>
              <a:t> recent years, certain laboratory facilities (such as the Veterans Administration laboratories) are not required by law to report HIV-related laboratory results (although they do report new HIV cases), thus limiting CD4 and viral load ascertainment</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smtClean="0"/>
              <a:t>CD4 within 3 and 12 months of diagnosis</a:t>
            </a:r>
            <a:r>
              <a:rPr lang="en-US" sz="1200" baseline="0" dirty="0" smtClean="0"/>
              <a:t> </a:t>
            </a:r>
            <a:r>
              <a:rPr lang="en-US" sz="1200" dirty="0" smtClean="0"/>
              <a:t>yields high unknown stage in the</a:t>
            </a:r>
            <a:r>
              <a:rPr lang="en-US" sz="1200" baseline="0" dirty="0" smtClean="0"/>
              <a:t> Atlanta EMA</a:t>
            </a:r>
            <a:r>
              <a:rPr lang="en-US" sz="1200" dirty="0" smtClean="0"/>
              <a:t>,</a:t>
            </a:r>
            <a:r>
              <a:rPr lang="en-US" sz="1200" baseline="0" dirty="0" smtClean="0"/>
              <a:t> reflecting some missing laboratory data, but also failure to link to or minimally engage in HIV care within 3 and 12 months of diagnosis</a:t>
            </a:r>
            <a:endParaRPr lang="en-US" sz="1200" dirty="0" smtClean="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dirty="0" smtClean="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baseline="0" dirty="0" smtClean="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dirty="0"/>
          </a:p>
        </p:txBody>
      </p:sp>
      <p:sp>
        <p:nvSpPr>
          <p:cNvPr id="4" name="Slide Number Placeholder 3"/>
          <p:cNvSpPr>
            <a:spLocks noGrp="1"/>
          </p:cNvSpPr>
          <p:nvPr>
            <p:ph type="sldNum" sz="quarter" idx="10"/>
          </p:nvPr>
        </p:nvSpPr>
        <p:spPr/>
        <p:txBody>
          <a:bodyPr/>
          <a:lstStyle/>
          <a:p>
            <a:fld id="{4CD243C7-E6E7-4435-85A7-0B5EE12FEE5A}" type="slidenum">
              <a:rPr lang="en-US" smtClean="0"/>
              <a:pPr/>
              <a:t>40</a:t>
            </a:fld>
            <a:endParaRPr lang="en-US"/>
          </a:p>
        </p:txBody>
      </p:sp>
    </p:spTree>
    <p:extLst>
      <p:ext uri="{BB962C8B-B14F-4D97-AF65-F5344CB8AC3E}">
        <p14:creationId xmlns="" xmlns:p14="http://schemas.microsoft.com/office/powerpoint/2010/main" val="249972624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Several uncertainties bear further investigation</a:t>
            </a:r>
          </a:p>
          <a:p>
            <a:pPr marL="171450" indent="-171450">
              <a:buFont typeface="Arial" pitchFamily="34" charset="0"/>
              <a:buChar char="•"/>
            </a:pPr>
            <a:r>
              <a:rPr lang="en-US" dirty="0" smtClean="0"/>
              <a:t>The populations for which data</a:t>
            </a:r>
            <a:r>
              <a:rPr lang="en-US" baseline="0" dirty="0" smtClean="0"/>
              <a:t> are missing may be fundamentally different.  These populations may be a mixture of extremes such as insured patients receiving care from private practice providers who fail to report and homeless persons about whom little data are collected</a:t>
            </a:r>
          </a:p>
          <a:p>
            <a:pPr marL="171450" indent="-171450">
              <a:buFont typeface="Arial" pitchFamily="34" charset="0"/>
              <a:buChar char="•"/>
            </a:pPr>
            <a:r>
              <a:rPr lang="en-US" baseline="0" dirty="0" smtClean="0"/>
              <a:t>Both of these groups are marginalized when surveillance data cannot be captured</a:t>
            </a:r>
          </a:p>
          <a:p>
            <a:pPr marL="171450" indent="-171450">
              <a:buFont typeface="Arial" pitchFamily="34" charset="0"/>
              <a:buChar char="•"/>
            </a:pPr>
            <a:r>
              <a:rPr lang="en-US" baseline="0" dirty="0" smtClean="0"/>
              <a:t>Georgia does collect information on transgender status, though this information is often missing from the Georgia Case Report Form submitted by health care providers</a:t>
            </a:r>
          </a:p>
          <a:p>
            <a:pPr marL="171450" indent="-171450">
              <a:buFont typeface="Arial" pitchFamily="34" charset="0"/>
              <a:buChar char="•"/>
            </a:pPr>
            <a:r>
              <a:rPr lang="en-US" baseline="0" dirty="0" smtClean="0"/>
              <a:t>Uncertainties in HIV surveillance include how to improve completeness of reporting for sex, race, transmission and transgender category</a:t>
            </a:r>
          </a:p>
          <a:p>
            <a:pPr marL="171450" indent="-171450">
              <a:buFont typeface="Arial" pitchFamily="34" charset="0"/>
              <a:buChar char="•"/>
            </a:pPr>
            <a:r>
              <a:rPr lang="en-US" baseline="0" dirty="0" smtClean="0"/>
              <a:t>CDC recommends extrapolation of data on ART adherence from the Medical Monitoring Project (MMP) a study which is conducted in Georgia. Despite best efforts to obtain a random sample of persons retained in HIV care, MMP may not be representative of all persons in HIV care in Georgia.  Additional methods to estimate ART use are being sought in Georgia</a:t>
            </a:r>
          </a:p>
          <a:p>
            <a:pPr marL="171450" indent="-171450">
              <a:buFont typeface="Arial" pitchFamily="34" charset="0"/>
              <a:buChar char="•"/>
            </a:pPr>
            <a:r>
              <a:rPr lang="en-US" baseline="0" dirty="0" smtClean="0"/>
              <a:t>MMP does, however,  offer self-report patient data which may help in understanding barriers in ART adherence</a:t>
            </a:r>
          </a:p>
          <a:p>
            <a:pPr marL="171450" indent="-171450">
              <a:buFont typeface="Arial" pitchFamily="34" charset="0"/>
              <a:buChar char="•"/>
            </a:pPr>
            <a:r>
              <a:rPr lang="en-US" baseline="0" dirty="0" smtClean="0"/>
              <a:t>In view of limitations and uncertainties, how shall we prioritize further research while improving surveillance?</a:t>
            </a:r>
            <a:endParaRPr lang="en-US" dirty="0"/>
          </a:p>
        </p:txBody>
      </p:sp>
      <p:sp>
        <p:nvSpPr>
          <p:cNvPr id="4" name="Slide Number Placeholder 3"/>
          <p:cNvSpPr>
            <a:spLocks noGrp="1"/>
          </p:cNvSpPr>
          <p:nvPr>
            <p:ph type="sldNum" sz="quarter" idx="10"/>
          </p:nvPr>
        </p:nvSpPr>
        <p:spPr/>
        <p:txBody>
          <a:bodyPr/>
          <a:lstStyle/>
          <a:p>
            <a:fld id="{4CD243C7-E6E7-4435-85A7-0B5EE12FEE5A}" type="slidenum">
              <a:rPr lang="en-US" smtClean="0"/>
              <a:pPr/>
              <a:t>41</a:t>
            </a:fld>
            <a:endParaRPr lang="en-US"/>
          </a:p>
        </p:txBody>
      </p:sp>
    </p:spTree>
    <p:extLst>
      <p:ext uri="{BB962C8B-B14F-4D97-AF65-F5344CB8AC3E}">
        <p14:creationId xmlns="" xmlns:p14="http://schemas.microsoft.com/office/powerpoint/2010/main" val="308787404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Georgia Department of Public Health is looking at viral suppression by Stage of Disease at diagnosis.</a:t>
            </a:r>
          </a:p>
          <a:p>
            <a:pPr marL="171450" indent="-171450">
              <a:buFont typeface="Arial" pitchFamily="34" charset="0"/>
              <a:buChar char="•"/>
            </a:pPr>
            <a:r>
              <a:rPr lang="en-US" dirty="0" smtClean="0"/>
              <a:t>Because HIV Care guidelines</a:t>
            </a:r>
            <a:r>
              <a:rPr lang="en-US" baseline="0" dirty="0" smtClean="0"/>
              <a:t> only recently changed to include recommending ART for Stage 1 (CD4 &gt;500) disease, we anticipated variation in viral suppression based on Stage at diagnosis.</a:t>
            </a:r>
          </a:p>
          <a:p>
            <a:pPr marL="171450" indent="-171450">
              <a:buFont typeface="Arial" pitchFamily="34" charset="0"/>
              <a:buChar char="•"/>
            </a:pPr>
            <a:r>
              <a:rPr lang="en-US" baseline="0" dirty="0" smtClean="0"/>
              <a:t>For persons diagnosed in 2011 in the Atlanta EMA, viral suppression on the last viral load was 50%, 54% and 63% for those Stage 1, 2 or 3 (AIDS) by earliest CD4 within 12 months of diagnosis</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Viral suppression was 26% for those missing CD4 within 12 months of diagnosis</a:t>
            </a:r>
          </a:p>
          <a:p>
            <a:pPr marL="171450" indent="-171450">
              <a:buFont typeface="Arial" pitchFamily="34" charset="0"/>
              <a:buChar char="•"/>
            </a:pPr>
            <a:r>
              <a:rPr lang="en-US" baseline="0" dirty="0" smtClean="0"/>
              <a:t>Stage of disease at diagnosis may be a confounder in considering viral suppression variation among demographic subgroups.  </a:t>
            </a:r>
          </a:p>
          <a:p>
            <a:pPr marL="171450" indent="-171450">
              <a:buFont typeface="Arial" pitchFamily="34" charset="0"/>
              <a:buChar char="•"/>
            </a:pPr>
            <a:r>
              <a:rPr lang="en-US" baseline="0" dirty="0" smtClean="0"/>
              <a:t>Analysis is ongoing, but limitations of missing data must also be considered</a:t>
            </a:r>
            <a:endParaRPr lang="en-US" dirty="0"/>
          </a:p>
        </p:txBody>
      </p:sp>
      <p:sp>
        <p:nvSpPr>
          <p:cNvPr id="4" name="Slide Number Placeholder 3"/>
          <p:cNvSpPr>
            <a:spLocks noGrp="1"/>
          </p:cNvSpPr>
          <p:nvPr>
            <p:ph type="sldNum" sz="quarter" idx="10"/>
          </p:nvPr>
        </p:nvSpPr>
        <p:spPr/>
        <p:txBody>
          <a:bodyPr/>
          <a:lstStyle/>
          <a:p>
            <a:fld id="{4CD243C7-E6E7-4435-85A7-0B5EE12FEE5A}" type="slidenum">
              <a:rPr lang="en-US" smtClean="0"/>
              <a:pPr/>
              <a:t>42</a:t>
            </a:fld>
            <a:endParaRPr lang="en-US"/>
          </a:p>
        </p:txBody>
      </p:sp>
    </p:spTree>
    <p:extLst>
      <p:ext uri="{BB962C8B-B14F-4D97-AF65-F5344CB8AC3E}">
        <p14:creationId xmlns="" xmlns:p14="http://schemas.microsoft.com/office/powerpoint/2010/main" val="11705220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For clarity, let’s look</a:t>
            </a:r>
            <a:r>
              <a:rPr lang="en-US" baseline="0" dirty="0" smtClean="0"/>
              <a:t> at an example.  </a:t>
            </a:r>
          </a:p>
          <a:p>
            <a:pPr marL="171450" indent="-171450">
              <a:buFont typeface="Arial" pitchFamily="34" charset="0"/>
              <a:buChar char="•"/>
            </a:pPr>
            <a:r>
              <a:rPr lang="en-US" baseline="0" dirty="0" smtClean="0"/>
              <a:t>On this timeline, the red dot represents the date of the confirmatory diagnostic test. The person in this example receives a CD4 or VL at 2 months &lt;click&gt; represented by this yellow mark, another CD4 or VL at 8 months &lt;click&gt; and a third at 12 months &lt;click&gt;.  The last VL was &lt;200 copies &lt;click&gt;  Is this person linked, engaged, retained in care and virally suppressed?</a:t>
            </a:r>
          </a:p>
          <a:p>
            <a:r>
              <a:rPr lang="en-US" b="0" dirty="0" smtClean="0"/>
              <a:t>This person is &lt;click&gt;:</a:t>
            </a:r>
          </a:p>
          <a:p>
            <a:pPr marL="285750" indent="-285750">
              <a:buFont typeface="Arial" pitchFamily="34" charset="0"/>
              <a:buChar char="•"/>
            </a:pPr>
            <a:r>
              <a:rPr lang="en-US" b="0" dirty="0" smtClean="0"/>
              <a:t>Linked YES</a:t>
            </a:r>
          </a:p>
          <a:p>
            <a:pPr marL="285750" indent="-285750">
              <a:buFont typeface="Arial" pitchFamily="34" charset="0"/>
              <a:buChar char="•"/>
            </a:pPr>
            <a:r>
              <a:rPr lang="en-US" b="0" dirty="0" smtClean="0"/>
              <a:t>Engaged YES </a:t>
            </a:r>
          </a:p>
          <a:p>
            <a:pPr marL="285750" indent="-285750">
              <a:buFont typeface="Arial" pitchFamily="34" charset="0"/>
              <a:buChar char="•"/>
            </a:pPr>
            <a:r>
              <a:rPr lang="en-US" b="0" dirty="0" smtClean="0"/>
              <a:t>Retained YES</a:t>
            </a:r>
          </a:p>
          <a:p>
            <a:pPr marL="285750" indent="-285750">
              <a:buFont typeface="Arial" pitchFamily="34" charset="0"/>
              <a:buChar char="•"/>
            </a:pPr>
            <a:r>
              <a:rPr lang="en-US" b="0" dirty="0" smtClean="0"/>
              <a:t>Virally suppressed YES</a:t>
            </a:r>
          </a:p>
          <a:p>
            <a:endParaRPr lang="en-US" dirty="0"/>
          </a:p>
        </p:txBody>
      </p:sp>
      <p:sp>
        <p:nvSpPr>
          <p:cNvPr id="4" name="Slide Number Placeholder 3"/>
          <p:cNvSpPr>
            <a:spLocks noGrp="1"/>
          </p:cNvSpPr>
          <p:nvPr>
            <p:ph type="sldNum" sz="quarter" idx="10"/>
          </p:nvPr>
        </p:nvSpPr>
        <p:spPr/>
        <p:txBody>
          <a:bodyPr/>
          <a:lstStyle/>
          <a:p>
            <a:fld id="{4CD243C7-E6E7-4435-85A7-0B5EE12FEE5A}" type="slidenum">
              <a:rPr lang="en-US" smtClean="0"/>
              <a:pPr/>
              <a:t>5</a:t>
            </a:fld>
            <a:endParaRPr lang="en-US"/>
          </a:p>
        </p:txBody>
      </p:sp>
    </p:spTree>
    <p:extLst>
      <p:ext uri="{BB962C8B-B14F-4D97-AF65-F5344CB8AC3E}">
        <p14:creationId xmlns="" xmlns:p14="http://schemas.microsoft.com/office/powerpoint/2010/main" val="16694389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baseline="0" dirty="0" smtClean="0"/>
              <a:t>The person in this next example receives a CD4 or VL at 2 months &lt;click&gt;, and another CD4 or VL at 8 months &lt;click&gt;.  The last VL was &lt;200 copies &lt;click&gt;  Is this person linked, engaged, retained in care and virally suppressed?</a:t>
            </a:r>
          </a:p>
          <a:p>
            <a:r>
              <a:rPr lang="en-US" b="0" dirty="0" smtClean="0"/>
              <a:t>This person is &lt;click&gt;:</a:t>
            </a:r>
          </a:p>
          <a:p>
            <a:pPr marL="285750" indent="-285750">
              <a:buFont typeface="Arial" pitchFamily="34" charset="0"/>
              <a:buChar char="•"/>
            </a:pPr>
            <a:r>
              <a:rPr lang="en-US" b="0" dirty="0" smtClean="0"/>
              <a:t>Linked YES</a:t>
            </a:r>
          </a:p>
          <a:p>
            <a:pPr marL="285750" indent="-285750">
              <a:buFont typeface="Arial" pitchFamily="34" charset="0"/>
              <a:buChar char="•"/>
            </a:pPr>
            <a:r>
              <a:rPr lang="en-US" b="0" dirty="0" smtClean="0"/>
              <a:t>Engaged YES </a:t>
            </a:r>
          </a:p>
          <a:p>
            <a:pPr marL="285750" indent="-285750">
              <a:buFont typeface="Arial" pitchFamily="34" charset="0"/>
              <a:buChar char="•"/>
            </a:pPr>
            <a:r>
              <a:rPr lang="en-US" b="0" dirty="0" smtClean="0"/>
              <a:t>Retained NO</a:t>
            </a:r>
          </a:p>
          <a:p>
            <a:pPr marL="285750" indent="-285750">
              <a:buFont typeface="Arial" pitchFamily="34" charset="0"/>
              <a:buChar char="•"/>
            </a:pPr>
            <a:r>
              <a:rPr lang="en-US" b="0" dirty="0" smtClean="0"/>
              <a:t>Virally suppressed YES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Remember</a:t>
            </a:r>
            <a:r>
              <a:rPr lang="en-US" baseline="0" dirty="0" smtClean="0"/>
              <a:t> that &lt;click&gt; </a:t>
            </a:r>
            <a:r>
              <a:rPr lang="en-US" dirty="0" smtClean="0"/>
              <a:t>“Engaged in care” is minimal engagement that indicates the person entered the medical system at least once during that 12 month period.</a:t>
            </a:r>
          </a:p>
          <a:p>
            <a:endParaRPr lang="en-US" dirty="0"/>
          </a:p>
        </p:txBody>
      </p:sp>
      <p:sp>
        <p:nvSpPr>
          <p:cNvPr id="4" name="Slide Number Placeholder 3"/>
          <p:cNvSpPr>
            <a:spLocks noGrp="1"/>
          </p:cNvSpPr>
          <p:nvPr>
            <p:ph type="sldNum" sz="quarter" idx="10"/>
          </p:nvPr>
        </p:nvSpPr>
        <p:spPr/>
        <p:txBody>
          <a:bodyPr/>
          <a:lstStyle/>
          <a:p>
            <a:fld id="{4CD243C7-E6E7-4435-85A7-0B5EE12FEE5A}" type="slidenum">
              <a:rPr lang="en-US" smtClean="0"/>
              <a:pPr/>
              <a:t>6</a:t>
            </a:fld>
            <a:endParaRPr lang="en-US"/>
          </a:p>
        </p:txBody>
      </p:sp>
    </p:spTree>
    <p:extLst>
      <p:ext uri="{BB962C8B-B14F-4D97-AF65-F5344CB8AC3E}">
        <p14:creationId xmlns="" xmlns:p14="http://schemas.microsoft.com/office/powerpoint/2010/main" val="414514821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baseline="0" dirty="0" smtClean="0"/>
              <a:t>The person in this final example receives a CD4 or VL at 4 months &lt;click&gt;, and another CD4  at 12 months &lt;click&gt;. For an unknown reason, &lt;click&gt; no VL was done at this visit. Is this person linked, engaged, retained in care and virally suppressed?</a:t>
            </a:r>
          </a:p>
          <a:p>
            <a:r>
              <a:rPr lang="en-US" b="0" dirty="0" smtClean="0"/>
              <a:t>This person is &lt;click&gt;:</a:t>
            </a:r>
          </a:p>
          <a:p>
            <a:pPr marL="285750" indent="-285750">
              <a:buFont typeface="Arial" pitchFamily="34" charset="0"/>
              <a:buChar char="•"/>
            </a:pPr>
            <a:r>
              <a:rPr lang="en-US" b="0" dirty="0" smtClean="0"/>
              <a:t>Linked NO</a:t>
            </a:r>
          </a:p>
          <a:p>
            <a:pPr marL="285750" indent="-285750">
              <a:buFont typeface="Arial" pitchFamily="34" charset="0"/>
              <a:buChar char="•"/>
            </a:pPr>
            <a:r>
              <a:rPr lang="en-US" b="0" dirty="0" smtClean="0"/>
              <a:t>Engaged YES </a:t>
            </a:r>
          </a:p>
          <a:p>
            <a:pPr marL="285750" indent="-285750">
              <a:buFont typeface="Arial" pitchFamily="34" charset="0"/>
              <a:buChar char="•"/>
            </a:pPr>
            <a:r>
              <a:rPr lang="en-US" b="0" dirty="0" smtClean="0"/>
              <a:t>Retained NO</a:t>
            </a:r>
          </a:p>
          <a:p>
            <a:pPr marL="285750" indent="-285750">
              <a:buFont typeface="Arial" pitchFamily="34" charset="0"/>
              <a:buChar char="•"/>
            </a:pPr>
            <a:r>
              <a:rPr lang="en-US" b="0" dirty="0" smtClean="0"/>
              <a:t>Virally suppressed NO</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&lt;click&gt; If no viral load done, it is assumed to be not suppressed</a:t>
            </a:r>
          </a:p>
          <a:p>
            <a:endParaRPr lang="en-US" dirty="0"/>
          </a:p>
        </p:txBody>
      </p:sp>
      <p:sp>
        <p:nvSpPr>
          <p:cNvPr id="4" name="Slide Number Placeholder 3"/>
          <p:cNvSpPr>
            <a:spLocks noGrp="1"/>
          </p:cNvSpPr>
          <p:nvPr>
            <p:ph type="sldNum" sz="quarter" idx="10"/>
          </p:nvPr>
        </p:nvSpPr>
        <p:spPr/>
        <p:txBody>
          <a:bodyPr/>
          <a:lstStyle/>
          <a:p>
            <a:fld id="{4CD243C7-E6E7-4435-85A7-0B5EE12FEE5A}" type="slidenum">
              <a:rPr lang="en-US" smtClean="0"/>
              <a:pPr/>
              <a:t>7</a:t>
            </a:fld>
            <a:endParaRPr lang="en-US"/>
          </a:p>
        </p:txBody>
      </p:sp>
    </p:spTree>
    <p:extLst>
      <p:ext uri="{BB962C8B-B14F-4D97-AF65-F5344CB8AC3E}">
        <p14:creationId xmlns="" xmlns:p14="http://schemas.microsoft.com/office/powerpoint/2010/main" val="42347102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This figure depicts the HIV Care </a:t>
            </a:r>
            <a:r>
              <a:rPr lang="en-US" b="0" dirty="0" smtClean="0"/>
              <a:t>Continuum</a:t>
            </a:r>
            <a:r>
              <a:rPr lang="en-US" dirty="0" smtClean="0"/>
              <a:t> for the 1,923 adults</a:t>
            </a:r>
            <a:r>
              <a:rPr lang="en-US" baseline="0" dirty="0" smtClean="0"/>
              <a:t> and adolescents diagnosed with HIV infection in 2011 with an address at diagnosis in the Atlanta EMA living as of 3/31/13</a:t>
            </a:r>
          </a:p>
          <a:p>
            <a:pPr marL="171450" indent="-171450">
              <a:buFont typeface="Arial" pitchFamily="34" charset="0"/>
              <a:buChar char="•"/>
            </a:pPr>
            <a:r>
              <a:rPr lang="en-US" baseline="0" dirty="0" smtClean="0"/>
              <a:t>Among those persons, 60% were linked to care within 3 months of diagnosis, 66% were minimally engaged in care, 47% retained in care, and 46% were virally suppressed. </a:t>
            </a:r>
          </a:p>
          <a:p>
            <a:pPr marL="171450" indent="-171450">
              <a:buFont typeface="Arial" pitchFamily="34" charset="0"/>
              <a:buChar char="•"/>
            </a:pPr>
            <a:r>
              <a:rPr lang="en-US" sz="1200" dirty="0" smtClean="0"/>
              <a:t>Note</a:t>
            </a:r>
            <a:r>
              <a:rPr lang="en-US" sz="1200" baseline="0" dirty="0" smtClean="0"/>
              <a:t> that </a:t>
            </a:r>
            <a:r>
              <a:rPr lang="en-US" sz="1200" dirty="0" smtClean="0"/>
              <a:t>all proportions are percent of total number of persons diagnosed with HIV in the category. Each bar is independent of the one</a:t>
            </a:r>
            <a:r>
              <a:rPr lang="en-US" sz="1200" baseline="0" dirty="0" smtClean="0"/>
              <a:t> preceding it. Hence it is possible for Engaged in Care to be greater than Linked to Care as seen here.</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The proportion of persons on ART is based on an estimation from the sample enrolled in the Medical Monitoring Project (MMP) in Georgia.  Subsequent slides omit ART estimates while a better source of such data is sought.</a:t>
            </a:r>
          </a:p>
          <a:p>
            <a:pPr marL="171450" indent="-171450">
              <a:buFont typeface="Arial" pitchFamily="34" charset="0"/>
              <a:buChar char="•"/>
            </a:pPr>
            <a:endParaRPr lang="en-US" sz="1200" b="1" dirty="0" smtClean="0"/>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US" sz="1200" dirty="0" smtClean="0"/>
          </a:p>
          <a:p>
            <a:pPr marL="171450" indent="-171450">
              <a:buFont typeface="Arial" pitchFamily="34" charset="0"/>
              <a:buChar char="•"/>
            </a:pPr>
            <a:endParaRPr lang="en-US" baseline="0" dirty="0" smtClean="0"/>
          </a:p>
          <a:p>
            <a:pPr marL="171450" indent="-171450">
              <a:buFont typeface="Arial" pitchFamily="34" charset="0"/>
              <a:buChar char="•"/>
            </a:pPr>
            <a:endParaRPr lang="en-US" dirty="0" smtClean="0"/>
          </a:p>
          <a:p>
            <a:endParaRPr lang="en-US" dirty="0"/>
          </a:p>
        </p:txBody>
      </p:sp>
      <p:sp>
        <p:nvSpPr>
          <p:cNvPr id="4" name="Slide Number Placeholder 3"/>
          <p:cNvSpPr>
            <a:spLocks noGrp="1"/>
          </p:cNvSpPr>
          <p:nvPr>
            <p:ph type="sldNum" sz="quarter" idx="10"/>
          </p:nvPr>
        </p:nvSpPr>
        <p:spPr/>
        <p:txBody>
          <a:bodyPr/>
          <a:lstStyle/>
          <a:p>
            <a:fld id="{4CD243C7-E6E7-4435-85A7-0B5EE12FEE5A}" type="slidenum">
              <a:rPr lang="en-US" smtClean="0"/>
              <a:pPr/>
              <a:t>8</a:t>
            </a:fld>
            <a:endParaRPr lang="en-US"/>
          </a:p>
        </p:txBody>
      </p:sp>
    </p:spTree>
    <p:extLst>
      <p:ext uri="{BB962C8B-B14F-4D97-AF65-F5344CB8AC3E}">
        <p14:creationId xmlns="" xmlns:p14="http://schemas.microsoft.com/office/powerpoint/2010/main" val="33484231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smtClean="0"/>
              <a:t>This figure depicts the HIV Care </a:t>
            </a:r>
            <a:r>
              <a:rPr lang="en-US" b="0" dirty="0" smtClean="0"/>
              <a:t>Continuum</a:t>
            </a:r>
            <a:r>
              <a:rPr lang="en-US" dirty="0" smtClean="0"/>
              <a:t>  for adults</a:t>
            </a:r>
            <a:r>
              <a:rPr lang="en-US" baseline="0" dirty="0" smtClean="0"/>
              <a:t> and adolescents diagnosed with HIV infection for the Atlanta EMA in 2011 by race/ethnicity.</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Non-Hispanic Blacks are disproportionately lower than other race/ethnicities at each step in the Care </a:t>
            </a:r>
            <a:r>
              <a:rPr lang="en-US" dirty="0" smtClean="0"/>
              <a:t> </a:t>
            </a:r>
            <a:r>
              <a:rPr lang="en-US" b="0" dirty="0" smtClean="0"/>
              <a:t>Continuum</a:t>
            </a:r>
            <a:r>
              <a:rPr lang="en-US" dirty="0" smtClean="0"/>
              <a:t> </a:t>
            </a:r>
            <a:r>
              <a:rPr lang="en-US" baseline="0" dirty="0" smtClean="0"/>
              <a:t> </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Among 1,067 Blacks diagnosed with HIV infection in 2011 and living in the Atlanta EMA, 58% were linked to care, 64% were engaged, 44% were retained and 38% were virally suppressed. </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Among 101 Hispanic/Latinos, 70% were linked, 71% engaged, 58% retained and 56% virally suppressed.</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Among 160 Whites, 68% were linked, 73% engaged, 56% retained and 57% virally suppressed</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dirty="0" smtClean="0"/>
              <a:t>Because</a:t>
            </a:r>
            <a:r>
              <a:rPr lang="en-US" sz="1200" baseline="0" dirty="0" smtClean="0"/>
              <a:t> </a:t>
            </a:r>
            <a:r>
              <a:rPr lang="en-US" sz="1200" dirty="0" smtClean="0"/>
              <a:t>American Indian/Alaska Native, Asian, and Native Hawaiian/Other Pacific Islanders combined equal &lt;2% of new diagnoses,</a:t>
            </a:r>
            <a:r>
              <a:rPr lang="en-US" sz="1200" baseline="0" dirty="0" smtClean="0"/>
              <a:t> these groups a</a:t>
            </a:r>
            <a:r>
              <a:rPr lang="en-US" sz="1200" dirty="0" smtClean="0"/>
              <a:t>re included in Other/Unknown category</a:t>
            </a:r>
            <a:r>
              <a:rPr lang="en-US" sz="1200" baseline="0" dirty="0" smtClean="0"/>
              <a:t> shown to the far right on this slide.  Race was not reported for the great majority of persons included in this category.</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Among 595 persons in the Other/Unknown Race category, 62% were linked to care within 3 months, 68% engaged, 47% retained and 55% virally suppressed.</a:t>
            </a:r>
          </a:p>
          <a:p>
            <a:pPr marL="171450" marR="0" indent="-17145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baseline="0" dirty="0" smtClean="0"/>
              <a:t>Complete reporting including race, sex, and transmission category is critical to HIV surveillance and identification of health care disparities</a:t>
            </a:r>
            <a:endParaRPr lang="en-US" dirty="0" smtClean="0"/>
          </a:p>
          <a:p>
            <a:endParaRPr lang="en-US" dirty="0"/>
          </a:p>
        </p:txBody>
      </p:sp>
      <p:sp>
        <p:nvSpPr>
          <p:cNvPr id="4" name="Slide Number Placeholder 3"/>
          <p:cNvSpPr>
            <a:spLocks noGrp="1"/>
          </p:cNvSpPr>
          <p:nvPr>
            <p:ph type="sldNum" sz="quarter" idx="10"/>
          </p:nvPr>
        </p:nvSpPr>
        <p:spPr/>
        <p:txBody>
          <a:bodyPr/>
          <a:lstStyle/>
          <a:p>
            <a:fld id="{4CD243C7-E6E7-4435-85A7-0B5EE12FEE5A}" type="slidenum">
              <a:rPr lang="en-US" smtClean="0"/>
              <a:pPr/>
              <a:t>9</a:t>
            </a:fld>
            <a:endParaRPr lang="en-US"/>
          </a:p>
        </p:txBody>
      </p:sp>
    </p:spTree>
    <p:extLst>
      <p:ext uri="{BB962C8B-B14F-4D97-AF65-F5344CB8AC3E}">
        <p14:creationId xmlns="" xmlns:p14="http://schemas.microsoft.com/office/powerpoint/2010/main" val="15175327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0C8251B7-2DA2-46D2-9F8B-14EDC82EE9DD}" type="datetimeFigureOut">
              <a:rPr lang="en-US" smtClean="0"/>
              <a:pPr>
                <a:defRPr/>
              </a:pPr>
              <a:t>9/13/2013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270DC63-F8D0-4EEB-B927-01BFB5494734}"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0460E82-68A4-4D6D-95FE-E67C9D137E6A}" type="datetimeFigureOut">
              <a:rPr lang="en-US" smtClean="0"/>
              <a:pPr/>
              <a:t>9/13/2013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BE146-D63F-4B89-BC65-F8AAAF944918}" type="slidenum">
              <a:rPr lang="en-US" smtClean="0"/>
              <a:pPr/>
              <a:t>‹#›</a:t>
            </a:fld>
            <a:endParaRPr lang="en-US"/>
          </a:p>
        </p:txBody>
      </p:sp>
    </p:spTree>
    <p:extLst>
      <p:ext uri="{BB962C8B-B14F-4D97-AF65-F5344CB8AC3E}">
        <p14:creationId xmlns="" xmlns:p14="http://schemas.microsoft.com/office/powerpoint/2010/main" val="18308670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Data Slide (for content heavy tables and charts)">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143000"/>
          </a:xfrm>
          <a:prstGeom prst="rect">
            <a:avLst/>
          </a:prstGeom>
        </p:spPr>
        <p:txBody>
          <a:bodyPr anchor="b" anchorCtr="0"/>
          <a:lstStyle>
            <a:lvl1pPr>
              <a:lnSpc>
                <a:spcPts val="3000"/>
              </a:lnSpc>
              <a:defRPr sz="2800" b="1" baseline="0">
                <a:solidFill>
                  <a:schemeClr val="bg1"/>
                </a:solidFill>
                <a:effectLst/>
                <a:latin typeface="Calibri" pitchFamily="34" charset="0"/>
                <a:cs typeface="Calibri" pitchFamily="34" charset="0"/>
              </a:defRPr>
            </a:lvl1pPr>
          </a:lstStyle>
          <a:p>
            <a:r>
              <a:rPr lang="en-US" dirty="0" smtClean="0"/>
              <a:t>Headline –Bold, Shadow</a:t>
            </a:r>
            <a:endParaRPr lang="en-US" dirty="0"/>
          </a:p>
        </p:txBody>
      </p:sp>
      <p:sp>
        <p:nvSpPr>
          <p:cNvPr id="3" name="Content Placeholder 2"/>
          <p:cNvSpPr>
            <a:spLocks noGrp="1"/>
          </p:cNvSpPr>
          <p:nvPr>
            <p:ph idx="1" hasCustomPrompt="1"/>
          </p:nvPr>
        </p:nvSpPr>
        <p:spPr>
          <a:xfrm>
            <a:off x="457200" y="1600201"/>
            <a:ext cx="8229600" cy="4191000"/>
          </a:xfrm>
          <a:prstGeom prst="rect">
            <a:avLst/>
          </a:prstGeom>
        </p:spPr>
        <p:txBody>
          <a:bodyPr/>
          <a:lstStyle>
            <a:lvl1pPr marL="342900" indent="-342900">
              <a:buClr>
                <a:schemeClr val="bg1"/>
              </a:buClr>
              <a:buSzPct val="85000"/>
              <a:buFont typeface="Wingdings" pitchFamily="2" charset="2"/>
              <a:buChar char="n"/>
              <a:defRPr sz="2400" b="1" baseline="0">
                <a:solidFill>
                  <a:schemeClr val="bg2"/>
                </a:solidFill>
                <a:latin typeface="Calibri" pitchFamily="34" charset="0"/>
                <a:cs typeface="Calibri" pitchFamily="34" charset="0"/>
              </a:defRPr>
            </a:lvl1pPr>
            <a:lvl2pPr marL="742950" indent="-285750">
              <a:buClr>
                <a:schemeClr val="bg1"/>
              </a:buClr>
              <a:buSzPct val="90000"/>
              <a:buFont typeface="Wingdings" pitchFamily="2" charset="2"/>
              <a:buChar char="l"/>
              <a:defRPr sz="2400">
                <a:solidFill>
                  <a:schemeClr val="bg2"/>
                </a:solidFill>
                <a:latin typeface="Calibri" pitchFamily="34" charset="0"/>
                <a:cs typeface="Calibri" pitchFamily="34" charset="0"/>
              </a:defRPr>
            </a:lvl2pPr>
            <a:lvl3pPr marL="1143000" indent="-228600">
              <a:buClr>
                <a:schemeClr val="bg1"/>
              </a:buClr>
              <a:buSzPct val="85000"/>
              <a:buFont typeface="Wingdings" pitchFamily="2" charset="2"/>
              <a:buChar char="t"/>
              <a:defRPr sz="2400">
                <a:solidFill>
                  <a:schemeClr val="bg2"/>
                </a:solidFill>
                <a:latin typeface="Calibri" pitchFamily="34" charset="0"/>
                <a:cs typeface="Calibri" pitchFamily="34" charset="0"/>
              </a:defRPr>
            </a:lvl3pPr>
            <a:lvl4pPr marL="1600200" indent="-228600">
              <a:buClr>
                <a:schemeClr val="bg1"/>
              </a:buClr>
              <a:buSzPct val="70000"/>
              <a:buFont typeface="Wingdings" pitchFamily="2" charset="2"/>
              <a:buChar char=""/>
              <a:defRPr sz="2400" baseline="0">
                <a:solidFill>
                  <a:schemeClr val="bg2"/>
                </a:solidFill>
                <a:latin typeface="Calibri" pitchFamily="34" charset="0"/>
                <a:cs typeface="Calibri" pitchFamily="34" charset="0"/>
              </a:defRPr>
            </a:lvl4pPr>
            <a:lvl5pPr marL="2057400" indent="-228600">
              <a:buClr>
                <a:schemeClr val="bg1"/>
              </a:buClr>
              <a:buSzPct val="70000"/>
              <a:buFont typeface="Wingdings" pitchFamily="2" charset="2"/>
              <a:buChar char=""/>
              <a:defRPr sz="2400">
                <a:solidFill>
                  <a:schemeClr val="bg2"/>
                </a:solidFill>
                <a:latin typeface="Calibri" pitchFamily="34" charset="0"/>
                <a:cs typeface="Calibri" pitchFamily="34" charset="0"/>
              </a:defRPr>
            </a:lvl5pPr>
          </a:lstStyle>
          <a:p>
            <a:pPr lvl="0"/>
            <a:r>
              <a:rPr lang="en-US" dirty="0" smtClean="0"/>
              <a:t>First level –Bold</a:t>
            </a:r>
          </a:p>
          <a:p>
            <a:pPr lvl="1"/>
            <a:r>
              <a:rPr lang="en-US" dirty="0" smtClean="0"/>
              <a:t>Second level </a:t>
            </a:r>
          </a:p>
          <a:p>
            <a:pPr lvl="2"/>
            <a:r>
              <a:rPr lang="en-US" dirty="0" smtClean="0"/>
              <a:t>Third level 	</a:t>
            </a:r>
          </a:p>
          <a:p>
            <a:pPr lvl="3"/>
            <a:r>
              <a:rPr lang="en-US" dirty="0" smtClean="0"/>
              <a:t>Fourth level</a:t>
            </a:r>
          </a:p>
          <a:p>
            <a:pPr lvl="4"/>
            <a:r>
              <a:rPr lang="en-US" dirty="0" smtClean="0"/>
              <a:t>Fifth level</a:t>
            </a:r>
            <a:endParaRPr lang="en-US" dirty="0"/>
          </a:p>
        </p:txBody>
      </p:sp>
      <p:sp>
        <p:nvSpPr>
          <p:cNvPr id="7" name="Text Placeholder 8"/>
          <p:cNvSpPr>
            <a:spLocks noGrp="1"/>
          </p:cNvSpPr>
          <p:nvPr>
            <p:ph type="body" sz="quarter" idx="10" hasCustomPrompt="1"/>
          </p:nvPr>
        </p:nvSpPr>
        <p:spPr>
          <a:xfrm>
            <a:off x="1066800" y="5791200"/>
            <a:ext cx="7620000" cy="609600"/>
          </a:xfrm>
          <a:prstGeom prst="rect">
            <a:avLst/>
          </a:prstGeom>
        </p:spPr>
        <p:txBody>
          <a:bodyPr anchor="b" anchorCtr="0"/>
          <a:lstStyle>
            <a:lvl1pPr algn="l">
              <a:lnSpc>
                <a:spcPts val="1100"/>
              </a:lnSpc>
              <a:buNone/>
              <a:defRPr sz="1100" baseline="0">
                <a:solidFill>
                  <a:schemeClr val="tx2"/>
                </a:solidFill>
                <a:latin typeface="Calibri" pitchFamily="34" charset="0"/>
                <a:cs typeface="Calibri" pitchFamily="34" charset="0"/>
              </a:defRPr>
            </a:lvl1pPr>
            <a:lvl2pPr algn="ctr">
              <a:defRPr>
                <a:solidFill>
                  <a:schemeClr val="tx2"/>
                </a:solidFill>
              </a:defRPr>
            </a:lvl2pPr>
            <a:lvl3pPr algn="ctr">
              <a:defRPr>
                <a:solidFill>
                  <a:schemeClr val="tx2"/>
                </a:solidFill>
              </a:defRPr>
            </a:lvl3pPr>
            <a:lvl4pPr algn="ctr">
              <a:defRPr>
                <a:solidFill>
                  <a:schemeClr val="tx2"/>
                </a:solidFill>
              </a:defRPr>
            </a:lvl4pPr>
            <a:lvl5pPr algn="ctr">
              <a:defRPr>
                <a:solidFill>
                  <a:schemeClr val="tx2"/>
                </a:solidFill>
              </a:defRPr>
            </a:lvl5pPr>
          </a:lstStyle>
          <a:p>
            <a:pPr lvl="0"/>
            <a:r>
              <a:rPr lang="en-US" dirty="0" smtClean="0"/>
              <a:t>*Citations and references</a:t>
            </a:r>
            <a:endParaRPr lang="en-US" dirty="0"/>
          </a:p>
        </p:txBody>
      </p:sp>
    </p:spTree>
    <p:extLst>
      <p:ext uri="{BB962C8B-B14F-4D97-AF65-F5344CB8AC3E}">
        <p14:creationId xmlns="" xmlns:p14="http://schemas.microsoft.com/office/powerpoint/2010/main" val="2980956611"/>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E1324572-11D9-453F-A41B-7C09992D24C9}" type="datetimeFigureOut">
              <a:rPr lang="en-US" smtClean="0"/>
              <a:pPr>
                <a:defRPr/>
              </a:pPr>
              <a:t>9/13/2013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3ED69AF-1843-4120-837B-363FCF10EB93}" type="slidenum">
              <a:rPr lang="en-US" smtClean="0"/>
              <a:pPr>
                <a:defRPr/>
              </a:pPr>
              <a:t>‹#›</a:t>
            </a:fld>
            <a:endParaRPr lang="en-US"/>
          </a:p>
        </p:txBody>
      </p:sp>
      <p:pic>
        <p:nvPicPr>
          <p:cNvPr id="8" name="Picture 2"/>
          <p:cNvPicPr>
            <a:picLocks noChangeAspect="1" noChangeArrowheads="1"/>
          </p:cNvPicPr>
          <p:nvPr userDrawn="1"/>
        </p:nvPicPr>
        <p:blipFill>
          <a:blip r:embed="rId2" cstate="print"/>
          <a:srcRect/>
          <a:stretch>
            <a:fillRect/>
          </a:stretch>
        </p:blipFill>
        <p:spPr bwMode="auto">
          <a:xfrm>
            <a:off x="0" y="-133350"/>
            <a:ext cx="9144000" cy="7105650"/>
          </a:xfrm>
          <a:prstGeom prst="rect">
            <a:avLst/>
          </a:prstGeom>
          <a:noFill/>
          <a:ln w="9525">
            <a:noFill/>
            <a:miter lim="800000"/>
            <a:headEnd/>
            <a:tailEnd/>
          </a:ln>
        </p:spPr>
      </p:pic>
    </p:spTree>
    <p:extLst>
      <p:ext uri="{BB962C8B-B14F-4D97-AF65-F5344CB8AC3E}">
        <p14:creationId xmlns="" xmlns:p14="http://schemas.microsoft.com/office/powerpoint/2010/main" val="381324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34CA12F5-1842-446C-A6AF-3603314DDAFF}" type="datetimeFigureOut">
              <a:rPr lang="en-US" smtClean="0"/>
              <a:pPr>
                <a:defRPr/>
              </a:pPr>
              <a:t>9/13/2013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E982C2C-9DF9-4754-AE96-6ADF06652896}"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49DD280C-4C7A-4A78-97D9-73E815FE8199}" type="datetimeFigureOut">
              <a:rPr lang="en-US" smtClean="0"/>
              <a:pPr>
                <a:defRPr/>
              </a:pPr>
              <a:t>9/13/2013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C5E7A0C4-7B6E-4AA0-B937-25DB1836DB52}"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A520BB3B-0441-4DA8-AF71-550B9019B22C}" type="datetimeFigureOut">
              <a:rPr lang="en-US" smtClean="0"/>
              <a:pPr>
                <a:defRPr/>
              </a:pPr>
              <a:t>9/13/2013</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4C82FB86-571C-4FB7-A2C9-92265AC0F510}"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FBF56162-CCBD-495A-B1FD-D4AA44F3F3A6}" type="datetimeFigureOut">
              <a:rPr lang="en-US" smtClean="0"/>
              <a:pPr>
                <a:defRPr/>
              </a:pPr>
              <a:t>9/13/2013</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F57CBFF0-3E49-4BB0-8140-B8AEDF30F9E6}"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ACAB5045-7FC0-41C3-978D-5F9400957537}" type="datetimeFigureOut">
              <a:rPr lang="en-US" smtClean="0"/>
              <a:pPr>
                <a:defRPr/>
              </a:pPr>
              <a:t>9/13/2013</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116D3F53-4215-46A5-948E-95F23085F21D}"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A415753F-3E5B-4571-871E-5A1C54717063}" type="datetimeFigureOut">
              <a:rPr lang="en-US" smtClean="0"/>
              <a:pPr>
                <a:defRPr/>
              </a:pPr>
              <a:t>9/13/2013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2DCCDE6-747B-4FE3-834F-3BCCE07ED4E9}"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F5681098-4C0E-41BF-8522-F71BCF98CB52}" type="datetimeFigureOut">
              <a:rPr lang="en-US" smtClean="0"/>
              <a:pPr>
                <a:defRPr/>
              </a:pPr>
              <a:t>9/13/2013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5FBE0E10-6F68-4C21-9F71-063DE4553860}"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6B6D1026-17F7-40D6-AF78-CA9618840B55}" type="datetimeFigureOut">
              <a:rPr lang="en-US" smtClean="0"/>
              <a:pPr>
                <a:defRPr/>
              </a:pPr>
              <a:t>9/13/2013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00545A8-5FE0-417D-9A11-E54C6869CFCB}"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400" y="457200"/>
            <a:ext cx="8839200" cy="990600"/>
          </a:xfrm>
          <a:prstGeom prst="rect">
            <a:avLst/>
          </a:prstGeom>
        </p:spPr>
        <p:txBody>
          <a:bodyPr vert="horz" lIns="91440" tIns="45720" rIns="91440" bIns="45720" rtlCol="0" anchor="ctr">
            <a:normAutofit/>
          </a:bodyPr>
          <a:lstStyle/>
          <a:p>
            <a:pPr marL="0" marR="0" lvl="0" indent="0" defTabSz="914400" rtl="0" eaLnBrk="1" fontAlgn="auto" latinLnBrk="0" hangingPunct="1">
              <a:lnSpc>
                <a:spcPct val="100000"/>
              </a:lnSpc>
              <a:spcBef>
                <a:spcPct val="0"/>
              </a:spcBef>
              <a:spcAft>
                <a:spcPts val="0"/>
              </a:spcAft>
              <a:tabLst/>
              <a:defRPr/>
            </a:pPr>
            <a:r>
              <a:rPr kumimoji="0" lang="en-US" sz="4400" b="1" i="0" u="none" strike="noStrike" kern="1200" cap="none" spc="0" normalizeH="0" baseline="0" noProof="0" dirty="0" smtClean="0">
                <a:ln>
                  <a:noFill/>
                </a:ln>
                <a:solidFill>
                  <a:schemeClr val="tx1">
                    <a:lumMod val="50000"/>
                    <a:lumOff val="50000"/>
                  </a:schemeClr>
                </a:solidFill>
                <a:effectLst/>
                <a:uLnTx/>
                <a:uFillTx/>
                <a:latin typeface="Segoe UI" pitchFamily="34" charset="0"/>
                <a:ea typeface="+mj-ea"/>
                <a:cs typeface="Segoe UI" pitchFamily="34" charset="0"/>
              </a:rPr>
              <a:t>Use of bullets when you have text</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00932AF1-9B09-493D-A42B-8BC1590F1A8C}" type="datetimeFigureOut">
              <a:rPr lang="en-US" smtClean="0"/>
              <a:pPr>
                <a:defRPr/>
              </a:pPr>
              <a:t>9/13/2013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CE25EFF0-A14D-4684-8537-67F24F51B08C}" type="slidenum">
              <a:rPr lang="en-US" smtClean="0"/>
              <a:pPr>
                <a:defRPr/>
              </a:pPr>
              <a:t>‹#›</a:t>
            </a:fld>
            <a:endParaRPr lang="en-US"/>
          </a:p>
        </p:txBody>
      </p:sp>
      <p:pic>
        <p:nvPicPr>
          <p:cNvPr id="7" name="Picture 4" descr="DPH_PPT2.jpg"/>
          <p:cNvPicPr>
            <a:picLocks noChangeAspect="1"/>
          </p:cNvPicPr>
          <p:nvPr/>
        </p:nvPicPr>
        <p:blipFill>
          <a:blip r:embed="rId15" cstate="print"/>
          <a:srcRect/>
          <a:stretch>
            <a:fillRect/>
          </a:stretch>
        </p:blipFill>
        <p:spPr bwMode="auto">
          <a:xfrm>
            <a:off x="0" y="-103188"/>
            <a:ext cx="9144000" cy="7064376"/>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13" r:id="rId1"/>
    <p:sldLayoutId id="214748381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5" r:id="rId11"/>
    <p:sldLayoutId id="2147483826" r:id="rId12"/>
    <p:sldLayoutId id="2147483827" r:id="rId13"/>
  </p:sldLayoutIdLst>
  <p:txStyles>
    <p:titleStyle>
      <a:lvl1pPr marL="0" marR="0" indent="0" algn="ctr" defTabSz="914400" rtl="0" eaLnBrk="1" fontAlgn="auto" latinLnBrk="0" hangingPunct="1">
        <a:lnSpc>
          <a:spcPct val="100000"/>
        </a:lnSpc>
        <a:spcBef>
          <a:spcPct val="0"/>
        </a:spcBef>
        <a:spcAft>
          <a:spcPts val="0"/>
        </a:spcAft>
        <a:buNone/>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1.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3.xml"/><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6.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8.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20.xml"/><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1.xml"/></Relationships>
</file>

<file path=ppt/slides/_rels/slide2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23.xml"/><Relationship Id="rId1" Type="http://schemas.openxmlformats.org/officeDocument/2006/relationships/slideLayout" Target="../slideLayouts/slideLayout11.xml"/></Relationships>
</file>

<file path=ppt/slides/_rels/slide24.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24.xml"/><Relationship Id="rId1" Type="http://schemas.openxmlformats.org/officeDocument/2006/relationships/slideLayout" Target="../slideLayouts/slideLayout1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1.xml"/></Relationships>
</file>

<file path=ppt/slides/_rels/slide26.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26.xml"/><Relationship Id="rId1" Type="http://schemas.openxmlformats.org/officeDocument/2006/relationships/slideLayout" Target="../slideLayouts/slideLayout11.xml"/></Relationships>
</file>

<file path=ppt/slides/_rels/slide27.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27.xml"/><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1.xml"/></Relationships>
</file>

<file path=ppt/slides/_rels/slide29.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29.xml"/><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30.xml"/><Relationship Id="rId1" Type="http://schemas.openxmlformats.org/officeDocument/2006/relationships/slideLayout" Target="../slideLayouts/slideLayout1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32.xml"/><Relationship Id="rId1" Type="http://schemas.openxmlformats.org/officeDocument/2006/relationships/slideLayout" Target="../slideLayouts/slideLayout11.xml"/></Relationships>
</file>

<file path=ppt/slides/_rels/slide33.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33.xml"/><Relationship Id="rId1" Type="http://schemas.openxmlformats.org/officeDocument/2006/relationships/slideLayout" Target="../slideLayouts/slideLayout1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35.xml"/><Relationship Id="rId1" Type="http://schemas.openxmlformats.org/officeDocument/2006/relationships/slideLayout" Target="../slideLayouts/slideLayout11.xml"/></Relationships>
</file>

<file path=ppt/slides/_rels/slide36.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36.xml"/><Relationship Id="rId1" Type="http://schemas.openxmlformats.org/officeDocument/2006/relationships/slideLayout" Target="../slideLayouts/slideLayout1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1.xml"/></Relationships>
</file>

<file path=ppt/slides/_rels/slide38.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38.xml"/><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39.xml"/><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1.xml"/></Relationships>
</file>

<file path=ppt/slides/_rels/slide42.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42.xml"/><Relationship Id="rId1" Type="http://schemas.openxmlformats.org/officeDocument/2006/relationships/slideLayout" Target="../slideLayouts/slideLayout11.xml"/></Relationships>
</file>

<file path=ppt/slides/_rels/slide43.xml.rels><?xml version="1.0" encoding="UTF-8" standalone="yes"?>
<Relationships xmlns="http://schemas.openxmlformats.org/package/2006/relationships"><Relationship Id="rId3" Type="http://schemas.openxmlformats.org/officeDocument/2006/relationships/hyperlink" Target="http://dph.georgia.gov/georgias-hivaids-epidemiology-surveillance-section" TargetMode="External"/><Relationship Id="rId2" Type="http://schemas.openxmlformats.org/officeDocument/2006/relationships/hyperlink" Target="http://dph.georgia.gov/hiv-prevention-progra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8"/>
          <p:cNvSpPr>
            <a:spLocks noChangeArrowheads="1"/>
          </p:cNvSpPr>
          <p:nvPr/>
        </p:nvSpPr>
        <p:spPr bwMode="auto">
          <a:xfrm>
            <a:off x="2438400" y="2339163"/>
            <a:ext cx="4724400" cy="1905000"/>
          </a:xfrm>
          <a:prstGeom prst="rect">
            <a:avLst/>
          </a:prstGeom>
          <a:noFill/>
          <a:ln w="38100">
            <a:noFill/>
            <a:miter lim="800000"/>
            <a:headEnd/>
            <a:tailEnd/>
          </a:ln>
        </p:spPr>
        <p:txBody>
          <a:bodyPr anchor="ctr"/>
          <a:lstStyle/>
          <a:p>
            <a:pPr algn="ctr">
              <a:spcAft>
                <a:spcPct val="25000"/>
              </a:spcAft>
              <a:defRPr/>
            </a:pPr>
            <a:r>
              <a:rPr lang="en-US" sz="2800" b="1" dirty="0"/>
              <a:t>HIV Care Continuum</a:t>
            </a:r>
            <a:br>
              <a:rPr lang="en-US" sz="2800" b="1" dirty="0"/>
            </a:br>
            <a:r>
              <a:rPr lang="en-US" sz="2800" b="1" dirty="0"/>
              <a:t> New Diagnoses, 2011, Atlanta Eligible Metropolitan Area (EMA) </a:t>
            </a:r>
            <a:endParaRPr lang="en-US" sz="2800" dirty="0"/>
          </a:p>
          <a:p>
            <a:pPr algn="ctr">
              <a:spcAft>
                <a:spcPct val="25000"/>
              </a:spcAft>
              <a:defRPr/>
            </a:pPr>
            <a:endParaRPr lang="en-US" sz="2800" b="1" dirty="0">
              <a:solidFill>
                <a:schemeClr val="tx1">
                  <a:lumMod val="65000"/>
                  <a:lumOff val="35000"/>
                </a:schemeClr>
              </a:solidFill>
              <a:latin typeface="Segoe UI" pitchFamily="34" charset="0"/>
              <a:cs typeface="Segoe UI" pitchFamily="34" charset="0"/>
            </a:endParaRPr>
          </a:p>
        </p:txBody>
      </p:sp>
    </p:spTree>
    <p:extLst>
      <p:ext uri="{BB962C8B-B14F-4D97-AF65-F5344CB8AC3E}">
        <p14:creationId xmlns="" xmlns:p14="http://schemas.microsoft.com/office/powerpoint/2010/main" val="928452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7772400" cy="990600"/>
          </a:xfrm>
        </p:spPr>
        <p:txBody>
          <a:bodyPr>
            <a:noAutofit/>
          </a:bodyPr>
          <a:lstStyle/>
          <a:p>
            <a:r>
              <a:rPr lang="en-US" sz="2400" b="1" dirty="0" smtClean="0"/>
              <a:t>Adult </a:t>
            </a:r>
            <a:r>
              <a:rPr lang="en-US" sz="2400" b="1" dirty="0"/>
              <a:t>and </a:t>
            </a:r>
            <a:r>
              <a:rPr lang="en-US" sz="2400" b="1" dirty="0" smtClean="0"/>
              <a:t>adolescent males diagnosed </a:t>
            </a:r>
            <a:r>
              <a:rPr lang="en-US" sz="2400" b="1" dirty="0"/>
              <a:t>with HIV </a:t>
            </a:r>
            <a:r>
              <a:rPr lang="en-US" sz="2400" b="1" dirty="0" smtClean="0"/>
              <a:t>infection, </a:t>
            </a:r>
            <a:r>
              <a:rPr lang="en-US" sz="2400" b="1" dirty="0"/>
              <a:t>by race, </a:t>
            </a:r>
            <a:r>
              <a:rPr lang="en-US" sz="2400" b="1" dirty="0" smtClean="0"/>
              <a:t>Atlanta EMA </a:t>
            </a:r>
            <a:r>
              <a:rPr lang="en-US" sz="2400" b="1" dirty="0"/>
              <a:t>2011 </a:t>
            </a:r>
            <a:r>
              <a:rPr lang="en-US" sz="2800" dirty="0"/>
              <a:t/>
            </a:r>
            <a:br>
              <a:rPr lang="en-US" sz="2800" dirty="0"/>
            </a:br>
            <a:endParaRPr lang="en-US" sz="2800"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2868536878"/>
              </p:ext>
            </p:extLst>
          </p:nvPr>
        </p:nvGraphicFramePr>
        <p:xfrm>
          <a:off x="0" y="838201"/>
          <a:ext cx="9144000" cy="4190999"/>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755374" y="5257800"/>
            <a:ext cx="8388626" cy="1384995"/>
          </a:xfrm>
          <a:prstGeom prst="rect">
            <a:avLst/>
          </a:prstGeom>
          <a:solidFill>
            <a:schemeClr val="bg1"/>
          </a:solidFill>
        </p:spPr>
        <p:txBody>
          <a:bodyPr wrap="square">
            <a:spAutoFit/>
          </a:bodyPr>
          <a:lstStyle/>
          <a:p>
            <a:r>
              <a:rPr lang="en-US" sz="1400" dirty="0"/>
              <a:t>Adult and adolescent males &gt;= age 13, diagnosed  01/01/11 - 12/31/11,  Atlanta EMA = </a:t>
            </a:r>
            <a:r>
              <a:rPr lang="en-US" sz="1400" dirty="0" smtClean="0"/>
              <a:t>1539 </a:t>
            </a:r>
            <a:endParaRPr lang="en-US" sz="1400" dirty="0"/>
          </a:p>
          <a:p>
            <a:r>
              <a:rPr lang="en-US" sz="1400" dirty="0"/>
              <a:t>Linked to care = CD4 or VL within 3 months of diagnosis </a:t>
            </a:r>
          </a:p>
          <a:p>
            <a:r>
              <a:rPr lang="en-US" sz="1400" dirty="0"/>
              <a:t>Retained in care &gt;= 2 CD4 or VL at least 3 months apart  4-15 months after diagnosis</a:t>
            </a:r>
          </a:p>
          <a:p>
            <a:r>
              <a:rPr lang="en-US" sz="1400" dirty="0"/>
              <a:t>Viral suppression (VS) = VL&lt;200 copies/ml  in </a:t>
            </a:r>
            <a:r>
              <a:rPr lang="en-US" sz="1400" dirty="0" smtClean="0"/>
              <a:t>most </a:t>
            </a:r>
            <a:r>
              <a:rPr lang="en-US" sz="1400" dirty="0"/>
              <a:t>recent viral load </a:t>
            </a:r>
          </a:p>
          <a:p>
            <a:r>
              <a:rPr lang="en-US" sz="1400" dirty="0"/>
              <a:t>American Indian/Alaska Native, Asian, and Native Hawaiian/Other Pacific Islanders combined equal &lt;2% of new diagnoses and are included in </a:t>
            </a:r>
            <a:r>
              <a:rPr lang="en-US" sz="1400" dirty="0" smtClean="0"/>
              <a:t>Other/Unknown</a:t>
            </a:r>
            <a:endParaRPr lang="en-US" sz="1400" dirty="0"/>
          </a:p>
        </p:txBody>
      </p:sp>
    </p:spTree>
    <p:extLst>
      <p:ext uri="{BB962C8B-B14F-4D97-AF65-F5344CB8AC3E}">
        <p14:creationId xmlns="" xmlns:p14="http://schemas.microsoft.com/office/powerpoint/2010/main" val="9403514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8600"/>
            <a:ext cx="7772400" cy="990600"/>
          </a:xfrm>
        </p:spPr>
        <p:txBody>
          <a:bodyPr>
            <a:noAutofit/>
          </a:bodyPr>
          <a:lstStyle/>
          <a:p>
            <a:r>
              <a:rPr lang="en-US" sz="2400" b="1" dirty="0" smtClean="0"/>
              <a:t>Adult </a:t>
            </a:r>
            <a:r>
              <a:rPr lang="en-US" sz="2400" b="1" dirty="0"/>
              <a:t>and </a:t>
            </a:r>
            <a:r>
              <a:rPr lang="en-US" sz="2400" b="1" dirty="0" smtClean="0"/>
              <a:t>adolescent females diagnosed </a:t>
            </a:r>
            <a:r>
              <a:rPr lang="en-US" sz="2400" b="1" dirty="0"/>
              <a:t>with HIV </a:t>
            </a:r>
            <a:r>
              <a:rPr lang="en-US" sz="2400" b="1" dirty="0" smtClean="0"/>
              <a:t>infection, </a:t>
            </a:r>
            <a:r>
              <a:rPr lang="en-US" sz="2400" b="1" dirty="0"/>
              <a:t>by race, </a:t>
            </a:r>
            <a:r>
              <a:rPr lang="en-US" sz="2400" b="1" dirty="0" smtClean="0"/>
              <a:t>Atlanta EMA </a:t>
            </a:r>
            <a:r>
              <a:rPr lang="en-US" sz="2400" b="1" dirty="0"/>
              <a:t>2011 </a:t>
            </a:r>
            <a:r>
              <a:rPr lang="en-US" sz="2800" dirty="0"/>
              <a:t/>
            </a:r>
            <a:br>
              <a:rPr lang="en-US" sz="2800" dirty="0"/>
            </a:br>
            <a:endParaRPr lang="en-US" sz="2800"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2494099145"/>
              </p:ext>
            </p:extLst>
          </p:nvPr>
        </p:nvGraphicFramePr>
        <p:xfrm>
          <a:off x="0" y="838201"/>
          <a:ext cx="9144000" cy="4190999"/>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762000" y="5334000"/>
            <a:ext cx="8382000" cy="1384995"/>
          </a:xfrm>
          <a:prstGeom prst="rect">
            <a:avLst/>
          </a:prstGeom>
          <a:solidFill>
            <a:schemeClr val="bg1"/>
          </a:solidFill>
        </p:spPr>
        <p:txBody>
          <a:bodyPr wrap="square">
            <a:spAutoFit/>
          </a:bodyPr>
          <a:lstStyle/>
          <a:p>
            <a:r>
              <a:rPr lang="en-US" sz="1400" dirty="0"/>
              <a:t>Adult and adolescent females &gt;= age 13, diagnosed  01/01/11 - 12/31/11, Atlanta EMA  = </a:t>
            </a:r>
            <a:r>
              <a:rPr lang="en-US" sz="1400" dirty="0" smtClean="0"/>
              <a:t>372</a:t>
            </a:r>
            <a:endParaRPr lang="en-US" sz="1400" dirty="0"/>
          </a:p>
          <a:p>
            <a:r>
              <a:rPr lang="en-US" sz="1400" dirty="0"/>
              <a:t>Linked to care = CD4 or VL within 3 months of diagnosis </a:t>
            </a:r>
          </a:p>
          <a:p>
            <a:r>
              <a:rPr lang="en-US" sz="1400" dirty="0"/>
              <a:t>Retained in care &gt;= 2 CD4 or VL at least 3 months apart  4-15 months after diagnosis</a:t>
            </a:r>
          </a:p>
          <a:p>
            <a:r>
              <a:rPr lang="en-US" sz="1400" dirty="0"/>
              <a:t>Viral suppression (VS) = VL&lt;200 copies/ml  in  most recent viral load </a:t>
            </a:r>
          </a:p>
          <a:p>
            <a:r>
              <a:rPr lang="en-US" sz="1400" dirty="0"/>
              <a:t>American Indian/Alaska Native, Asian, and Native Hawaiian/Other Pacific Islanders combined equal &lt;2% of new diagnoses and are included in </a:t>
            </a:r>
            <a:r>
              <a:rPr lang="en-US" sz="1400" dirty="0" smtClean="0"/>
              <a:t>Other/Unknown</a:t>
            </a:r>
            <a:endParaRPr lang="en-US" sz="1400" dirty="0"/>
          </a:p>
        </p:txBody>
      </p:sp>
    </p:spTree>
    <p:extLst>
      <p:ext uri="{BB962C8B-B14F-4D97-AF65-F5344CB8AC3E}">
        <p14:creationId xmlns="" xmlns:p14="http://schemas.microsoft.com/office/powerpoint/2010/main" val="16710746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9700" y="152400"/>
            <a:ext cx="6934200" cy="990600"/>
          </a:xfrm>
        </p:spPr>
        <p:txBody>
          <a:bodyPr>
            <a:noAutofit/>
          </a:bodyPr>
          <a:lstStyle/>
          <a:p>
            <a:r>
              <a:rPr lang="en-US" sz="2400" b="1" dirty="0"/>
              <a:t>Adults and </a:t>
            </a:r>
            <a:r>
              <a:rPr lang="en-US" sz="2400" b="1" dirty="0" smtClean="0"/>
              <a:t>adolescents diagnosed </a:t>
            </a:r>
            <a:r>
              <a:rPr lang="en-US" sz="2400" b="1" dirty="0"/>
              <a:t>with HIV infection, by </a:t>
            </a:r>
            <a:r>
              <a:rPr lang="en-US" sz="2400" b="1" dirty="0" smtClean="0"/>
              <a:t>age (years), Atlanta EMA </a:t>
            </a:r>
            <a:r>
              <a:rPr lang="en-US" sz="2400" b="1" dirty="0"/>
              <a:t>2011</a:t>
            </a:r>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372164777"/>
              </p:ext>
            </p:extLst>
          </p:nvPr>
        </p:nvGraphicFramePr>
        <p:xfrm>
          <a:off x="533400" y="1219200"/>
          <a:ext cx="8077201" cy="2736732"/>
        </p:xfrm>
        <a:graphic>
          <a:graphicData uri="http://schemas.openxmlformats.org/drawingml/2006/table">
            <a:tbl>
              <a:tblPr firstRow="1" bandRow="1">
                <a:tableStyleId>{5C22544A-7EE6-4342-B048-85BDC9FD1C3A}</a:tableStyleId>
              </a:tblPr>
              <a:tblGrid>
                <a:gridCol w="1781629"/>
                <a:gridCol w="838200"/>
                <a:gridCol w="685800"/>
                <a:gridCol w="685800"/>
                <a:gridCol w="609600"/>
                <a:gridCol w="609600"/>
                <a:gridCol w="685800"/>
                <a:gridCol w="685800"/>
                <a:gridCol w="747486"/>
                <a:gridCol w="747486"/>
              </a:tblGrid>
              <a:tr h="851206">
                <a:tc>
                  <a:txBody>
                    <a:bodyPr/>
                    <a:lstStyle/>
                    <a:p>
                      <a:pPr algn="ctr"/>
                      <a:endParaRPr lang="en-US" sz="1600" dirty="0" smtClean="0"/>
                    </a:p>
                    <a:p>
                      <a:pPr algn="ctr"/>
                      <a:r>
                        <a:rPr lang="en-US" sz="1600" dirty="0" smtClean="0"/>
                        <a:t>Age</a:t>
                      </a:r>
                      <a:r>
                        <a:rPr lang="en-US" sz="1600" baseline="0" dirty="0" smtClean="0"/>
                        <a:t> at diagnosis (years)</a:t>
                      </a:r>
                      <a:endParaRPr lang="en-US" sz="1600" dirty="0"/>
                    </a:p>
                  </a:txBody>
                  <a:tcPr/>
                </a:tc>
                <a:tc>
                  <a:txBody>
                    <a:bodyPr/>
                    <a:lstStyle/>
                    <a:p>
                      <a:pPr algn="ctr"/>
                      <a:endParaRPr lang="en-US" sz="1600" dirty="0" smtClean="0"/>
                    </a:p>
                    <a:p>
                      <a:pPr algn="ctr"/>
                      <a:r>
                        <a:rPr lang="en-US" sz="1600" dirty="0" smtClean="0"/>
                        <a:t>N</a:t>
                      </a:r>
                      <a:endParaRPr lang="en-US" sz="1600" dirty="0"/>
                    </a:p>
                  </a:txBody>
                  <a:tcPr/>
                </a:tc>
                <a:tc gridSpan="2">
                  <a:txBody>
                    <a:bodyPr/>
                    <a:lstStyle/>
                    <a:p>
                      <a:pPr algn="ctr"/>
                      <a:endParaRPr lang="en-US" sz="1600" dirty="0" smtClean="0"/>
                    </a:p>
                    <a:p>
                      <a:pPr algn="ctr"/>
                      <a:r>
                        <a:rPr lang="en-US" sz="1600" dirty="0" smtClean="0"/>
                        <a:t>Linked</a:t>
                      </a:r>
                    </a:p>
                    <a:p>
                      <a:pPr algn="ctr"/>
                      <a:r>
                        <a:rPr lang="en-US" sz="1600" dirty="0" smtClean="0"/>
                        <a:t>N      (%)</a:t>
                      </a:r>
                    </a:p>
                  </a:txBody>
                  <a:tcPr/>
                </a:tc>
                <a:tc hMerge="1">
                  <a:txBody>
                    <a:bodyPr/>
                    <a:lstStyle/>
                    <a:p>
                      <a:endParaRPr lang="en-US"/>
                    </a:p>
                  </a:txBody>
                  <a:tcPr/>
                </a:tc>
                <a:tc gridSpan="2">
                  <a:txBody>
                    <a:bodyPr/>
                    <a:lstStyle/>
                    <a:p>
                      <a:pPr algn="ctr"/>
                      <a:endParaRPr lang="en-US" sz="1600" dirty="0" smtClean="0"/>
                    </a:p>
                    <a:p>
                      <a:pPr algn="ctr"/>
                      <a:r>
                        <a:rPr lang="en-US" sz="1600" dirty="0" smtClean="0"/>
                        <a:t>Engaged </a:t>
                      </a:r>
                    </a:p>
                    <a:p>
                      <a:pPr algn="ctr"/>
                      <a:r>
                        <a:rPr lang="en-US" sz="1600" dirty="0" smtClean="0"/>
                        <a:t>N      (%)</a:t>
                      </a:r>
                    </a:p>
                  </a:txBody>
                  <a:tcPr/>
                </a:tc>
                <a:tc hMerge="1">
                  <a:txBody>
                    <a:bodyPr/>
                    <a:lstStyle/>
                    <a:p>
                      <a:endParaRPr lang="en-US"/>
                    </a:p>
                  </a:txBody>
                  <a:tcPr/>
                </a:tc>
                <a:tc gridSpan="2">
                  <a:txBody>
                    <a:bodyPr/>
                    <a:lstStyle/>
                    <a:p>
                      <a:pPr algn="ctr"/>
                      <a:endParaRPr lang="en-US" sz="1600" dirty="0" smtClean="0"/>
                    </a:p>
                    <a:p>
                      <a:pPr algn="ctr"/>
                      <a:r>
                        <a:rPr lang="en-US" sz="1600" dirty="0" smtClean="0"/>
                        <a:t>Retained</a:t>
                      </a:r>
                      <a:r>
                        <a:rPr lang="en-US" sz="1600" baseline="0" dirty="0" smtClean="0"/>
                        <a:t> </a:t>
                      </a:r>
                      <a:endParaRPr lang="en-US" sz="16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N      (%)</a:t>
                      </a:r>
                    </a:p>
                  </a:txBody>
                  <a:tcPr/>
                </a:tc>
                <a:tc hMerge="1">
                  <a:txBody>
                    <a:bodyPr/>
                    <a:lstStyle/>
                    <a:p>
                      <a:endParaRPr lang="en-US"/>
                    </a:p>
                  </a:txBody>
                  <a:tcPr/>
                </a:tc>
                <a:tc gridSpan="2">
                  <a:txBody>
                    <a:bodyPr/>
                    <a:lstStyle/>
                    <a:p>
                      <a:pPr algn="ctr"/>
                      <a:r>
                        <a:rPr lang="en-US" sz="1600" dirty="0" smtClean="0"/>
                        <a:t>Viral</a:t>
                      </a:r>
                      <a:r>
                        <a:rPr lang="en-US" sz="1600" baseline="0" dirty="0" smtClean="0"/>
                        <a:t> suppression</a:t>
                      </a:r>
                    </a:p>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N      (%)</a:t>
                      </a:r>
                    </a:p>
                  </a:txBody>
                  <a:tcPr/>
                </a:tc>
                <a:tc hMerge="1">
                  <a:txBody>
                    <a:bodyPr/>
                    <a:lstStyle/>
                    <a:p>
                      <a:endParaRPr lang="en-US"/>
                    </a:p>
                  </a:txBody>
                  <a:tcPr/>
                </a:tc>
              </a:tr>
              <a:tr h="373764">
                <a:tc>
                  <a:txBody>
                    <a:bodyPr/>
                    <a:lstStyle/>
                    <a:p>
                      <a:r>
                        <a:rPr lang="en-US" sz="1400" dirty="0" smtClean="0"/>
                        <a:t>13-24</a:t>
                      </a:r>
                      <a:endParaRPr lang="en-US" sz="1400" dirty="0"/>
                    </a:p>
                  </a:txBody>
                  <a:tcPr/>
                </a:tc>
                <a:tc>
                  <a:txBody>
                    <a:bodyPr/>
                    <a:lstStyle/>
                    <a:p>
                      <a:pPr algn="r"/>
                      <a:r>
                        <a:rPr lang="en-US" sz="1400" dirty="0" smtClean="0"/>
                        <a:t>420</a:t>
                      </a:r>
                      <a:endParaRPr lang="en-US" sz="1400" dirty="0"/>
                    </a:p>
                  </a:txBody>
                  <a:tcPr/>
                </a:tc>
                <a:tc>
                  <a:txBody>
                    <a:bodyPr/>
                    <a:lstStyle/>
                    <a:p>
                      <a:pPr algn="r"/>
                      <a:r>
                        <a:rPr lang="en-US" sz="1400" dirty="0" smtClean="0"/>
                        <a:t>211</a:t>
                      </a:r>
                      <a:endParaRPr lang="en-US" sz="1400" dirty="0"/>
                    </a:p>
                  </a:txBody>
                  <a:tcPr/>
                </a:tc>
                <a:tc>
                  <a:txBody>
                    <a:bodyPr/>
                    <a:lstStyle/>
                    <a:p>
                      <a:pPr algn="r"/>
                      <a:r>
                        <a:rPr lang="en-US" sz="1400" dirty="0" smtClean="0"/>
                        <a:t>50%</a:t>
                      </a:r>
                      <a:endParaRPr lang="en-US" sz="1400" dirty="0"/>
                    </a:p>
                  </a:txBody>
                  <a:tcPr/>
                </a:tc>
                <a:tc>
                  <a:txBody>
                    <a:bodyPr/>
                    <a:lstStyle/>
                    <a:p>
                      <a:pPr algn="r"/>
                      <a:r>
                        <a:rPr lang="en-US" sz="1400" dirty="0" smtClean="0"/>
                        <a:t>255</a:t>
                      </a:r>
                      <a:endParaRPr lang="en-US" sz="1400" dirty="0"/>
                    </a:p>
                  </a:txBody>
                  <a:tcPr/>
                </a:tc>
                <a:tc>
                  <a:txBody>
                    <a:bodyPr/>
                    <a:lstStyle/>
                    <a:p>
                      <a:pPr algn="r"/>
                      <a:r>
                        <a:rPr lang="en-US" sz="1400" dirty="0" smtClean="0"/>
                        <a:t>61%</a:t>
                      </a:r>
                      <a:endParaRPr lang="en-US" sz="1400" dirty="0"/>
                    </a:p>
                  </a:txBody>
                  <a:tcPr/>
                </a:tc>
                <a:tc>
                  <a:txBody>
                    <a:bodyPr/>
                    <a:lstStyle/>
                    <a:p>
                      <a:pPr algn="r"/>
                      <a:r>
                        <a:rPr lang="en-US" sz="1400" dirty="0" smtClean="0"/>
                        <a:t>155</a:t>
                      </a:r>
                      <a:endParaRPr lang="en-US" sz="1400" dirty="0"/>
                    </a:p>
                  </a:txBody>
                  <a:tcPr/>
                </a:tc>
                <a:tc>
                  <a:txBody>
                    <a:bodyPr/>
                    <a:lstStyle/>
                    <a:p>
                      <a:pPr algn="r"/>
                      <a:r>
                        <a:rPr lang="en-US" sz="1400" dirty="0" smtClean="0"/>
                        <a:t>37%</a:t>
                      </a:r>
                      <a:endParaRPr lang="en-US" sz="1400" dirty="0"/>
                    </a:p>
                  </a:txBody>
                  <a:tcPr/>
                </a:tc>
                <a:tc>
                  <a:txBody>
                    <a:bodyPr/>
                    <a:lstStyle/>
                    <a:p>
                      <a:pPr algn="r"/>
                      <a:r>
                        <a:rPr lang="en-US" sz="1400" dirty="0" smtClean="0"/>
                        <a:t>138</a:t>
                      </a:r>
                      <a:endParaRPr lang="en-US" sz="1400" dirty="0"/>
                    </a:p>
                  </a:txBody>
                  <a:tcPr/>
                </a:tc>
                <a:tc>
                  <a:txBody>
                    <a:bodyPr/>
                    <a:lstStyle/>
                    <a:p>
                      <a:pPr algn="r"/>
                      <a:r>
                        <a:rPr lang="en-US" sz="1400" dirty="0" smtClean="0"/>
                        <a:t>33%</a:t>
                      </a:r>
                      <a:endParaRPr lang="en-US" sz="1400" dirty="0"/>
                    </a:p>
                  </a:txBody>
                  <a:tcPr/>
                </a:tc>
              </a:tr>
              <a:tr h="459434">
                <a:tc>
                  <a:txBody>
                    <a:bodyPr/>
                    <a:lstStyle/>
                    <a:p>
                      <a:r>
                        <a:rPr lang="en-US" sz="1400" dirty="0" smtClean="0"/>
                        <a:t>25-34</a:t>
                      </a:r>
                      <a:endParaRPr lang="en-US" sz="1400" dirty="0"/>
                    </a:p>
                  </a:txBody>
                  <a:tcPr/>
                </a:tc>
                <a:tc>
                  <a:txBody>
                    <a:bodyPr/>
                    <a:lstStyle/>
                    <a:p>
                      <a:pPr algn="r"/>
                      <a:r>
                        <a:rPr lang="en-US" sz="1400" dirty="0" smtClean="0"/>
                        <a:t>561</a:t>
                      </a:r>
                      <a:endParaRPr lang="en-US" sz="1400" dirty="0"/>
                    </a:p>
                  </a:txBody>
                  <a:tcPr/>
                </a:tc>
                <a:tc>
                  <a:txBody>
                    <a:bodyPr/>
                    <a:lstStyle/>
                    <a:p>
                      <a:pPr algn="r"/>
                      <a:r>
                        <a:rPr lang="en-US" sz="1400" dirty="0" smtClean="0"/>
                        <a:t>326</a:t>
                      </a:r>
                      <a:endParaRPr lang="en-US" sz="1400" dirty="0"/>
                    </a:p>
                  </a:txBody>
                  <a:tcPr/>
                </a:tc>
                <a:tc>
                  <a:txBody>
                    <a:bodyPr/>
                    <a:lstStyle/>
                    <a:p>
                      <a:pPr algn="r"/>
                      <a:r>
                        <a:rPr lang="en-US" sz="1400" dirty="0" smtClean="0"/>
                        <a:t>58%</a:t>
                      </a:r>
                      <a:endParaRPr lang="en-US" sz="1400" dirty="0"/>
                    </a:p>
                  </a:txBody>
                  <a:tcPr/>
                </a:tc>
                <a:tc>
                  <a:txBody>
                    <a:bodyPr/>
                    <a:lstStyle/>
                    <a:p>
                      <a:pPr algn="r"/>
                      <a:r>
                        <a:rPr lang="en-US" sz="1400" dirty="0" smtClean="0"/>
                        <a:t>367</a:t>
                      </a:r>
                      <a:endParaRPr lang="en-US" sz="1400" dirty="0"/>
                    </a:p>
                  </a:txBody>
                  <a:tcPr/>
                </a:tc>
                <a:tc>
                  <a:txBody>
                    <a:bodyPr/>
                    <a:lstStyle/>
                    <a:p>
                      <a:pPr algn="r"/>
                      <a:r>
                        <a:rPr lang="en-US" sz="1400" dirty="0" smtClean="0"/>
                        <a:t>65%</a:t>
                      </a:r>
                      <a:endParaRPr lang="en-US" sz="1400" dirty="0"/>
                    </a:p>
                  </a:txBody>
                  <a:tcPr/>
                </a:tc>
                <a:tc>
                  <a:txBody>
                    <a:bodyPr/>
                    <a:lstStyle/>
                    <a:p>
                      <a:pPr algn="r"/>
                      <a:r>
                        <a:rPr lang="en-US" sz="1400" dirty="0" smtClean="0"/>
                        <a:t>264</a:t>
                      </a:r>
                      <a:endParaRPr lang="en-US" sz="1400" dirty="0"/>
                    </a:p>
                  </a:txBody>
                  <a:tcPr/>
                </a:tc>
                <a:tc>
                  <a:txBody>
                    <a:bodyPr/>
                    <a:lstStyle/>
                    <a:p>
                      <a:pPr algn="r"/>
                      <a:r>
                        <a:rPr lang="en-US" sz="1400" dirty="0" smtClean="0"/>
                        <a:t>47%</a:t>
                      </a:r>
                      <a:endParaRPr lang="en-US" sz="1400" dirty="0"/>
                    </a:p>
                  </a:txBody>
                  <a:tcPr/>
                </a:tc>
                <a:tc>
                  <a:txBody>
                    <a:bodyPr/>
                    <a:lstStyle/>
                    <a:p>
                      <a:pPr algn="r"/>
                      <a:r>
                        <a:rPr lang="en-US" sz="1400" dirty="0" smtClean="0"/>
                        <a:t>239</a:t>
                      </a:r>
                      <a:endParaRPr lang="en-US" sz="1400" dirty="0"/>
                    </a:p>
                  </a:txBody>
                  <a:tcPr/>
                </a:tc>
                <a:tc>
                  <a:txBody>
                    <a:bodyPr/>
                    <a:lstStyle/>
                    <a:p>
                      <a:pPr algn="r"/>
                      <a:r>
                        <a:rPr lang="en-US" sz="1400" dirty="0" smtClean="0"/>
                        <a:t>43%</a:t>
                      </a:r>
                      <a:endParaRPr lang="en-US" sz="1400" dirty="0"/>
                    </a:p>
                  </a:txBody>
                  <a:tcPr/>
                </a:tc>
              </a:tr>
              <a:tr h="373764">
                <a:tc>
                  <a:txBody>
                    <a:bodyPr/>
                    <a:lstStyle/>
                    <a:p>
                      <a:r>
                        <a:rPr lang="en-US" sz="1400" dirty="0" smtClean="0"/>
                        <a:t>35-44</a:t>
                      </a:r>
                      <a:endParaRPr lang="en-US" sz="1400" dirty="0"/>
                    </a:p>
                  </a:txBody>
                  <a:tcPr/>
                </a:tc>
                <a:tc>
                  <a:txBody>
                    <a:bodyPr/>
                    <a:lstStyle/>
                    <a:p>
                      <a:pPr algn="r"/>
                      <a:r>
                        <a:rPr lang="en-US" sz="1400" dirty="0" smtClean="0"/>
                        <a:t>442</a:t>
                      </a:r>
                      <a:endParaRPr lang="en-US" sz="1400" dirty="0"/>
                    </a:p>
                  </a:txBody>
                  <a:tcPr/>
                </a:tc>
                <a:tc>
                  <a:txBody>
                    <a:bodyPr/>
                    <a:lstStyle/>
                    <a:p>
                      <a:pPr algn="r"/>
                      <a:r>
                        <a:rPr lang="en-US" sz="1400" dirty="0" smtClean="0"/>
                        <a:t>290</a:t>
                      </a:r>
                      <a:endParaRPr lang="en-US" sz="1400" dirty="0"/>
                    </a:p>
                  </a:txBody>
                  <a:tcPr/>
                </a:tc>
                <a:tc>
                  <a:txBody>
                    <a:bodyPr/>
                    <a:lstStyle/>
                    <a:p>
                      <a:pPr algn="r"/>
                      <a:r>
                        <a:rPr lang="en-US" sz="1400" dirty="0" smtClean="0"/>
                        <a:t>66%</a:t>
                      </a:r>
                      <a:endParaRPr lang="en-US" sz="1400" dirty="0"/>
                    </a:p>
                  </a:txBody>
                  <a:tcPr/>
                </a:tc>
                <a:tc>
                  <a:txBody>
                    <a:bodyPr/>
                    <a:lstStyle/>
                    <a:p>
                      <a:pPr algn="r"/>
                      <a:r>
                        <a:rPr lang="en-US" sz="1400" dirty="0" smtClean="0"/>
                        <a:t>307</a:t>
                      </a:r>
                      <a:endParaRPr lang="en-US" sz="1400" dirty="0"/>
                    </a:p>
                  </a:txBody>
                  <a:tcPr/>
                </a:tc>
                <a:tc>
                  <a:txBody>
                    <a:bodyPr/>
                    <a:lstStyle/>
                    <a:p>
                      <a:pPr algn="r"/>
                      <a:r>
                        <a:rPr lang="en-US" sz="1400" dirty="0" smtClean="0"/>
                        <a:t>69%</a:t>
                      </a:r>
                      <a:endParaRPr lang="en-US" sz="1400" dirty="0"/>
                    </a:p>
                  </a:txBody>
                  <a:tcPr/>
                </a:tc>
                <a:tc>
                  <a:txBody>
                    <a:bodyPr/>
                    <a:lstStyle/>
                    <a:p>
                      <a:pPr algn="r"/>
                      <a:r>
                        <a:rPr lang="en-US" sz="1400" dirty="0" smtClean="0"/>
                        <a:t>218</a:t>
                      </a:r>
                      <a:endParaRPr lang="en-US" sz="1400" dirty="0"/>
                    </a:p>
                  </a:txBody>
                  <a:tcPr/>
                </a:tc>
                <a:tc>
                  <a:txBody>
                    <a:bodyPr/>
                    <a:lstStyle/>
                    <a:p>
                      <a:pPr algn="r"/>
                      <a:r>
                        <a:rPr lang="en-US" sz="1400" dirty="0" smtClean="0"/>
                        <a:t>49%</a:t>
                      </a:r>
                      <a:endParaRPr lang="en-US" sz="1400" dirty="0"/>
                    </a:p>
                  </a:txBody>
                  <a:tcPr/>
                </a:tc>
                <a:tc>
                  <a:txBody>
                    <a:bodyPr/>
                    <a:lstStyle/>
                    <a:p>
                      <a:pPr algn="r"/>
                      <a:r>
                        <a:rPr lang="en-US" sz="1400" dirty="0" smtClean="0"/>
                        <a:t>233</a:t>
                      </a:r>
                      <a:endParaRPr lang="en-US" sz="1400" dirty="0"/>
                    </a:p>
                  </a:txBody>
                  <a:tcPr/>
                </a:tc>
                <a:tc>
                  <a:txBody>
                    <a:bodyPr/>
                    <a:lstStyle/>
                    <a:p>
                      <a:pPr algn="r"/>
                      <a:r>
                        <a:rPr lang="en-US" sz="1400" dirty="0" smtClean="0"/>
                        <a:t>53%</a:t>
                      </a:r>
                      <a:endParaRPr lang="en-US" sz="1400" dirty="0"/>
                    </a:p>
                  </a:txBody>
                  <a:tcPr/>
                </a:tc>
              </a:tr>
              <a:tr h="119773">
                <a:tc>
                  <a:txBody>
                    <a:bodyPr/>
                    <a:lstStyle/>
                    <a:p>
                      <a:r>
                        <a:rPr lang="en-US" sz="1400" dirty="0" smtClean="0"/>
                        <a:t>45-54</a:t>
                      </a:r>
                      <a:endParaRPr lang="en-US" sz="1400" dirty="0"/>
                    </a:p>
                  </a:txBody>
                  <a:tcPr/>
                </a:tc>
                <a:tc>
                  <a:txBody>
                    <a:bodyPr/>
                    <a:lstStyle/>
                    <a:p>
                      <a:pPr algn="r"/>
                      <a:r>
                        <a:rPr lang="en-US" sz="1400" dirty="0" smtClean="0"/>
                        <a:t>345</a:t>
                      </a:r>
                      <a:endParaRPr lang="en-US" sz="1400" dirty="0"/>
                    </a:p>
                  </a:txBody>
                  <a:tcPr/>
                </a:tc>
                <a:tc>
                  <a:txBody>
                    <a:bodyPr/>
                    <a:lstStyle/>
                    <a:p>
                      <a:pPr algn="r"/>
                      <a:r>
                        <a:rPr lang="en-US" sz="1400" dirty="0" smtClean="0"/>
                        <a:t>232</a:t>
                      </a:r>
                      <a:endParaRPr lang="en-US" sz="1400" dirty="0"/>
                    </a:p>
                  </a:txBody>
                  <a:tcPr/>
                </a:tc>
                <a:tc>
                  <a:txBody>
                    <a:bodyPr/>
                    <a:lstStyle/>
                    <a:p>
                      <a:pPr algn="r"/>
                      <a:r>
                        <a:rPr lang="en-US" sz="1400" dirty="0" smtClean="0"/>
                        <a:t>67%</a:t>
                      </a:r>
                      <a:endParaRPr lang="en-US" sz="1400" dirty="0"/>
                    </a:p>
                  </a:txBody>
                  <a:tcPr/>
                </a:tc>
                <a:tc>
                  <a:txBody>
                    <a:bodyPr/>
                    <a:lstStyle/>
                    <a:p>
                      <a:pPr algn="r"/>
                      <a:r>
                        <a:rPr lang="en-US" sz="1400" dirty="0" smtClean="0"/>
                        <a:t>245</a:t>
                      </a:r>
                      <a:endParaRPr lang="en-US" sz="1400" dirty="0"/>
                    </a:p>
                  </a:txBody>
                  <a:tcPr/>
                </a:tc>
                <a:tc>
                  <a:txBody>
                    <a:bodyPr/>
                    <a:lstStyle/>
                    <a:p>
                      <a:pPr algn="r"/>
                      <a:r>
                        <a:rPr lang="en-US" sz="1400" dirty="0" smtClean="0"/>
                        <a:t>71%</a:t>
                      </a:r>
                      <a:endParaRPr lang="en-US" sz="1400" dirty="0"/>
                    </a:p>
                  </a:txBody>
                  <a:tcPr/>
                </a:tc>
                <a:tc>
                  <a:txBody>
                    <a:bodyPr/>
                    <a:lstStyle/>
                    <a:p>
                      <a:pPr algn="r"/>
                      <a:r>
                        <a:rPr lang="en-US" sz="1400" dirty="0" smtClean="0"/>
                        <a:t>190</a:t>
                      </a:r>
                      <a:endParaRPr lang="en-US" sz="1400" dirty="0"/>
                    </a:p>
                  </a:txBody>
                  <a:tcPr/>
                </a:tc>
                <a:tc>
                  <a:txBody>
                    <a:bodyPr/>
                    <a:lstStyle/>
                    <a:p>
                      <a:pPr algn="r"/>
                      <a:r>
                        <a:rPr lang="en-US" sz="1400" dirty="0" smtClean="0"/>
                        <a:t>55%</a:t>
                      </a:r>
                      <a:endParaRPr lang="en-US" sz="1400" dirty="0"/>
                    </a:p>
                  </a:txBody>
                  <a:tcPr/>
                </a:tc>
                <a:tc>
                  <a:txBody>
                    <a:bodyPr/>
                    <a:lstStyle/>
                    <a:p>
                      <a:pPr algn="r"/>
                      <a:r>
                        <a:rPr lang="en-US" sz="1400" dirty="0" smtClean="0"/>
                        <a:t>188</a:t>
                      </a:r>
                      <a:endParaRPr lang="en-US" sz="1400" dirty="0"/>
                    </a:p>
                  </a:txBody>
                  <a:tcPr/>
                </a:tc>
                <a:tc>
                  <a:txBody>
                    <a:bodyPr/>
                    <a:lstStyle/>
                    <a:p>
                      <a:pPr algn="r"/>
                      <a:r>
                        <a:rPr lang="en-US" sz="1400" dirty="0" smtClean="0"/>
                        <a:t>54%</a:t>
                      </a:r>
                      <a:endParaRPr lang="en-US" sz="1400" dirty="0"/>
                    </a:p>
                  </a:txBody>
                  <a:tcPr/>
                </a:tc>
              </a:tr>
              <a:tr h="373764">
                <a:tc>
                  <a:txBody>
                    <a:bodyPr/>
                    <a:lstStyle/>
                    <a:p>
                      <a:r>
                        <a:rPr lang="en-US" sz="1400" dirty="0" smtClean="0"/>
                        <a:t>55+</a:t>
                      </a:r>
                      <a:endParaRPr lang="en-US" sz="1400" dirty="0"/>
                    </a:p>
                  </a:txBody>
                  <a:tcPr/>
                </a:tc>
                <a:tc>
                  <a:txBody>
                    <a:bodyPr/>
                    <a:lstStyle/>
                    <a:p>
                      <a:pPr algn="r"/>
                      <a:r>
                        <a:rPr lang="en-US" sz="1400" dirty="0" smtClean="0"/>
                        <a:t>155</a:t>
                      </a:r>
                      <a:endParaRPr lang="en-US" sz="1400" dirty="0"/>
                    </a:p>
                  </a:txBody>
                  <a:tcPr/>
                </a:tc>
                <a:tc>
                  <a:txBody>
                    <a:bodyPr/>
                    <a:lstStyle/>
                    <a:p>
                      <a:pPr algn="r"/>
                      <a:r>
                        <a:rPr lang="en-US" sz="1400" dirty="0" smtClean="0"/>
                        <a:t>101</a:t>
                      </a:r>
                      <a:endParaRPr lang="en-US" sz="1400" dirty="0"/>
                    </a:p>
                  </a:txBody>
                  <a:tcPr/>
                </a:tc>
                <a:tc>
                  <a:txBody>
                    <a:bodyPr/>
                    <a:lstStyle/>
                    <a:p>
                      <a:pPr algn="r"/>
                      <a:r>
                        <a:rPr lang="en-US" sz="1400" dirty="0" smtClean="0"/>
                        <a:t>65%</a:t>
                      </a:r>
                      <a:endParaRPr lang="en-US" sz="1400" dirty="0"/>
                    </a:p>
                  </a:txBody>
                  <a:tcPr/>
                </a:tc>
                <a:tc>
                  <a:txBody>
                    <a:bodyPr/>
                    <a:lstStyle/>
                    <a:p>
                      <a:pPr algn="r"/>
                      <a:r>
                        <a:rPr lang="en-US" sz="1400" dirty="0" smtClean="0"/>
                        <a:t>103</a:t>
                      </a:r>
                      <a:endParaRPr lang="en-US" sz="1400" dirty="0"/>
                    </a:p>
                  </a:txBody>
                  <a:tcPr/>
                </a:tc>
                <a:tc>
                  <a:txBody>
                    <a:bodyPr/>
                    <a:lstStyle/>
                    <a:p>
                      <a:pPr algn="r"/>
                      <a:r>
                        <a:rPr lang="en-US" sz="1400" dirty="0" smtClean="0"/>
                        <a:t>66%</a:t>
                      </a:r>
                      <a:endParaRPr lang="en-US" sz="1400" dirty="0"/>
                    </a:p>
                  </a:txBody>
                  <a:tcPr/>
                </a:tc>
                <a:tc>
                  <a:txBody>
                    <a:bodyPr/>
                    <a:lstStyle/>
                    <a:p>
                      <a:pPr algn="r"/>
                      <a:r>
                        <a:rPr lang="en-US" sz="1400" dirty="0" smtClean="0"/>
                        <a:t>77</a:t>
                      </a:r>
                      <a:endParaRPr lang="en-US" sz="1400" dirty="0"/>
                    </a:p>
                  </a:txBody>
                  <a:tcPr/>
                </a:tc>
                <a:tc>
                  <a:txBody>
                    <a:bodyPr/>
                    <a:lstStyle/>
                    <a:p>
                      <a:pPr algn="r"/>
                      <a:r>
                        <a:rPr lang="en-US" sz="1400" dirty="0" smtClean="0"/>
                        <a:t>50%</a:t>
                      </a:r>
                      <a:endParaRPr lang="en-US" sz="1400" dirty="0"/>
                    </a:p>
                  </a:txBody>
                  <a:tcPr/>
                </a:tc>
                <a:tc>
                  <a:txBody>
                    <a:bodyPr/>
                    <a:lstStyle/>
                    <a:p>
                      <a:pPr algn="r"/>
                      <a:r>
                        <a:rPr lang="en-US" sz="1400" dirty="0" smtClean="0"/>
                        <a:t>83</a:t>
                      </a:r>
                      <a:endParaRPr lang="en-US" sz="1400" dirty="0"/>
                    </a:p>
                  </a:txBody>
                  <a:tcPr/>
                </a:tc>
                <a:tc>
                  <a:txBody>
                    <a:bodyPr/>
                    <a:lstStyle/>
                    <a:p>
                      <a:pPr algn="r"/>
                      <a:r>
                        <a:rPr lang="en-US" sz="1400" dirty="0" smtClean="0"/>
                        <a:t>54%</a:t>
                      </a:r>
                      <a:endParaRPr lang="en-US" sz="1400" dirty="0"/>
                    </a:p>
                  </a:txBody>
                  <a:tcPr/>
                </a:tc>
              </a:tr>
            </a:tbl>
          </a:graphicData>
        </a:graphic>
      </p:graphicFrame>
      <p:sp>
        <p:nvSpPr>
          <p:cNvPr id="3" name="Rectangle 2"/>
          <p:cNvSpPr/>
          <p:nvPr/>
        </p:nvSpPr>
        <p:spPr>
          <a:xfrm>
            <a:off x="914400" y="4724400"/>
            <a:ext cx="7924800" cy="1600438"/>
          </a:xfrm>
          <a:prstGeom prst="rect">
            <a:avLst/>
          </a:prstGeom>
        </p:spPr>
        <p:txBody>
          <a:bodyPr wrap="square">
            <a:spAutoFit/>
          </a:bodyPr>
          <a:lstStyle/>
          <a:p>
            <a:r>
              <a:rPr lang="en-US" sz="1400" dirty="0" smtClean="0"/>
              <a:t>Adults </a:t>
            </a:r>
            <a:r>
              <a:rPr lang="en-US" sz="1400" dirty="0"/>
              <a:t>and adolescents &gt;= age 13, diagnosed  </a:t>
            </a:r>
            <a:r>
              <a:rPr lang="en-US" sz="1400" dirty="0" smtClean="0"/>
              <a:t>01/01/11 -12/31/11</a:t>
            </a:r>
            <a:r>
              <a:rPr lang="en-US" sz="1400" dirty="0"/>
              <a:t>, </a:t>
            </a:r>
            <a:r>
              <a:rPr lang="en-US" sz="1400" dirty="0" smtClean="0"/>
              <a:t>Atlanta EMA = 1923</a:t>
            </a:r>
            <a:endParaRPr lang="en-US" sz="1400" dirty="0"/>
          </a:p>
          <a:p>
            <a:r>
              <a:rPr lang="en-US" sz="1400" dirty="0"/>
              <a:t>Linked to care = CD4 or VL within 3 months of diagnosis </a:t>
            </a:r>
          </a:p>
          <a:p>
            <a:r>
              <a:rPr lang="en-US" sz="1400" dirty="0"/>
              <a:t>Engaged in care  &gt;= 1 CD4 or VL 4-15 months  after diagnosis</a:t>
            </a:r>
          </a:p>
          <a:p>
            <a:r>
              <a:rPr lang="en-US" sz="1400" dirty="0"/>
              <a:t>Retained in care &gt;= 2 CD4 or VL at least 3 months apart  4-15 months after diagnosis</a:t>
            </a:r>
          </a:p>
          <a:p>
            <a:r>
              <a:rPr lang="en-US" sz="1400" dirty="0"/>
              <a:t>Viral suppression (VS) = VL&lt;200 copies/ml  in  most recent viral load </a:t>
            </a:r>
          </a:p>
          <a:p>
            <a:r>
              <a:rPr lang="en-US" sz="1400" dirty="0" smtClean="0"/>
              <a:t>Note</a:t>
            </a:r>
            <a:r>
              <a:rPr lang="en-US" sz="1400" dirty="0"/>
              <a:t>:  all percentages are </a:t>
            </a:r>
            <a:r>
              <a:rPr lang="en-US" sz="1400" dirty="0" smtClean="0"/>
              <a:t>percent </a:t>
            </a:r>
            <a:r>
              <a:rPr lang="en-US" sz="1400" dirty="0"/>
              <a:t>of total number of persons diagnosed with HIV in </a:t>
            </a:r>
            <a:r>
              <a:rPr lang="en-US" sz="1400" dirty="0" smtClean="0"/>
              <a:t>category</a:t>
            </a:r>
          </a:p>
          <a:p>
            <a:r>
              <a:rPr lang="en-US" sz="1400" dirty="0"/>
              <a:t>Excludes 26 </a:t>
            </a:r>
            <a:r>
              <a:rPr lang="en-US" sz="1400" dirty="0" smtClean="0"/>
              <a:t> cases  deceased as of  03/31/13</a:t>
            </a:r>
            <a:endParaRPr lang="en-US" sz="1400" dirty="0"/>
          </a:p>
        </p:txBody>
      </p:sp>
    </p:spTree>
    <p:extLst>
      <p:ext uri="{BB962C8B-B14F-4D97-AF65-F5344CB8AC3E}">
        <p14:creationId xmlns="" xmlns:p14="http://schemas.microsoft.com/office/powerpoint/2010/main" val="42120729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228600"/>
            <a:ext cx="6096000" cy="990600"/>
          </a:xfrm>
        </p:spPr>
        <p:txBody>
          <a:bodyPr>
            <a:noAutofit/>
          </a:bodyPr>
          <a:lstStyle/>
          <a:p>
            <a:r>
              <a:rPr lang="en-US" sz="2400" b="1" dirty="0" smtClean="0"/>
              <a:t> </a:t>
            </a:r>
            <a:r>
              <a:rPr lang="en-US" sz="2400" b="1" dirty="0"/>
              <a:t>A</a:t>
            </a:r>
            <a:r>
              <a:rPr lang="en-US" sz="2400" b="1" dirty="0" smtClean="0"/>
              <a:t>dults </a:t>
            </a:r>
            <a:r>
              <a:rPr lang="en-US" sz="2400" b="1" dirty="0"/>
              <a:t>and adolescents diagnosed with HIV </a:t>
            </a:r>
            <a:r>
              <a:rPr lang="en-US" sz="2400" b="1" dirty="0" smtClean="0"/>
              <a:t>infection, </a:t>
            </a:r>
            <a:r>
              <a:rPr lang="en-US" sz="2400" b="1" dirty="0"/>
              <a:t>by </a:t>
            </a:r>
            <a:r>
              <a:rPr lang="en-US" sz="2400" b="1" dirty="0" smtClean="0"/>
              <a:t>age, Atlanta EMA, </a:t>
            </a:r>
            <a:r>
              <a:rPr lang="en-US" sz="2400" b="1" dirty="0"/>
              <a:t>2011 </a:t>
            </a:r>
            <a:r>
              <a:rPr lang="en-US" sz="2800" dirty="0"/>
              <a:t/>
            </a:r>
            <a:br>
              <a:rPr lang="en-US" sz="2800" dirty="0"/>
            </a:br>
            <a:endParaRPr lang="en-US" sz="2800"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4229553328"/>
              </p:ext>
            </p:extLst>
          </p:nvPr>
        </p:nvGraphicFramePr>
        <p:xfrm>
          <a:off x="152400" y="869491"/>
          <a:ext cx="8763000" cy="4007309"/>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447174" y="4876799"/>
            <a:ext cx="8696826" cy="1384995"/>
          </a:xfrm>
          <a:prstGeom prst="rect">
            <a:avLst/>
          </a:prstGeom>
          <a:solidFill>
            <a:schemeClr val="bg1"/>
          </a:solidFill>
        </p:spPr>
        <p:txBody>
          <a:bodyPr wrap="square">
            <a:spAutoFit/>
          </a:bodyPr>
          <a:lstStyle/>
          <a:p>
            <a:r>
              <a:rPr lang="en-US" sz="1400" dirty="0" smtClean="0"/>
              <a:t>Adults and adolescents </a:t>
            </a:r>
            <a:r>
              <a:rPr lang="en-US" sz="1400" dirty="0"/>
              <a:t>&gt;= age 13, diagnosed  </a:t>
            </a:r>
            <a:r>
              <a:rPr lang="en-US" sz="1400" dirty="0" smtClean="0"/>
              <a:t>01/01/11 - 12/31011, Atlanta EMA = 1923</a:t>
            </a:r>
            <a:endParaRPr lang="en-US" sz="1400" dirty="0"/>
          </a:p>
          <a:p>
            <a:r>
              <a:rPr lang="en-US" sz="1400" dirty="0"/>
              <a:t>Linked to care = CD4 or VL within 3 months of diagnosis </a:t>
            </a:r>
          </a:p>
          <a:p>
            <a:r>
              <a:rPr lang="en-US" sz="1400" dirty="0"/>
              <a:t>Engaged in care  &gt;= 1 CD4 or VL 4-15 months  after diagnosis</a:t>
            </a:r>
          </a:p>
          <a:p>
            <a:r>
              <a:rPr lang="en-US" sz="1400" dirty="0"/>
              <a:t>Retained in care &gt;= 2 CD4 or VL at least 3 months apart  4-15 months after diagnosis</a:t>
            </a:r>
          </a:p>
          <a:p>
            <a:r>
              <a:rPr lang="en-US" sz="1400" dirty="0" smtClean="0"/>
              <a:t>Viral </a:t>
            </a:r>
            <a:r>
              <a:rPr lang="en-US" sz="1400" dirty="0"/>
              <a:t>suppression (VS) = VL&lt;200 copies/ml  in  most recent viral load </a:t>
            </a:r>
            <a:endParaRPr lang="en-US" sz="1400" dirty="0" smtClean="0"/>
          </a:p>
          <a:p>
            <a:r>
              <a:rPr lang="en-US" sz="1400" dirty="0"/>
              <a:t>Note:  all percentages are </a:t>
            </a:r>
            <a:r>
              <a:rPr lang="en-US" sz="1400" dirty="0" smtClean="0"/>
              <a:t>percent </a:t>
            </a:r>
            <a:r>
              <a:rPr lang="en-US" sz="1400" dirty="0"/>
              <a:t>of total number of persons diagnosed with HIV in </a:t>
            </a:r>
            <a:r>
              <a:rPr lang="en-US" sz="1400" dirty="0" smtClean="0"/>
              <a:t>category</a:t>
            </a:r>
            <a:endParaRPr lang="en-US" sz="1400" dirty="0"/>
          </a:p>
        </p:txBody>
      </p:sp>
      <p:sp>
        <p:nvSpPr>
          <p:cNvPr id="3" name="TextBox 2"/>
          <p:cNvSpPr txBox="1"/>
          <p:nvPr/>
        </p:nvSpPr>
        <p:spPr>
          <a:xfrm>
            <a:off x="1676400" y="3874052"/>
            <a:ext cx="838200" cy="307777"/>
          </a:xfrm>
          <a:prstGeom prst="rect">
            <a:avLst/>
          </a:prstGeom>
          <a:noFill/>
        </p:spPr>
        <p:txBody>
          <a:bodyPr wrap="square" rtlCol="0">
            <a:spAutoFit/>
          </a:bodyPr>
          <a:lstStyle/>
          <a:p>
            <a:r>
              <a:rPr lang="en-US" sz="1400" dirty="0" smtClean="0"/>
              <a:t>N=420</a:t>
            </a:r>
            <a:endParaRPr lang="en-US" sz="1400" dirty="0"/>
          </a:p>
        </p:txBody>
      </p:sp>
      <p:sp>
        <p:nvSpPr>
          <p:cNvPr id="6" name="TextBox 5"/>
          <p:cNvSpPr txBox="1"/>
          <p:nvPr/>
        </p:nvSpPr>
        <p:spPr>
          <a:xfrm>
            <a:off x="3149600" y="3900813"/>
            <a:ext cx="838200" cy="307777"/>
          </a:xfrm>
          <a:prstGeom prst="rect">
            <a:avLst/>
          </a:prstGeom>
          <a:noFill/>
        </p:spPr>
        <p:txBody>
          <a:bodyPr wrap="square" rtlCol="0">
            <a:spAutoFit/>
          </a:bodyPr>
          <a:lstStyle/>
          <a:p>
            <a:r>
              <a:rPr lang="en-US" sz="1400" dirty="0" smtClean="0"/>
              <a:t>N=561</a:t>
            </a:r>
            <a:endParaRPr lang="en-US" sz="1400" dirty="0"/>
          </a:p>
        </p:txBody>
      </p:sp>
      <p:sp>
        <p:nvSpPr>
          <p:cNvPr id="7" name="TextBox 6"/>
          <p:cNvSpPr txBox="1"/>
          <p:nvPr/>
        </p:nvSpPr>
        <p:spPr>
          <a:xfrm>
            <a:off x="4576910" y="3896427"/>
            <a:ext cx="838200" cy="307777"/>
          </a:xfrm>
          <a:prstGeom prst="rect">
            <a:avLst/>
          </a:prstGeom>
          <a:noFill/>
        </p:spPr>
        <p:txBody>
          <a:bodyPr wrap="square" rtlCol="0">
            <a:spAutoFit/>
          </a:bodyPr>
          <a:lstStyle/>
          <a:p>
            <a:r>
              <a:rPr lang="en-US" sz="1400" dirty="0" smtClean="0"/>
              <a:t>N=442</a:t>
            </a:r>
            <a:endParaRPr lang="en-US" sz="1400" dirty="0"/>
          </a:p>
        </p:txBody>
      </p:sp>
      <p:sp>
        <p:nvSpPr>
          <p:cNvPr id="8" name="TextBox 7"/>
          <p:cNvSpPr txBox="1"/>
          <p:nvPr/>
        </p:nvSpPr>
        <p:spPr>
          <a:xfrm>
            <a:off x="6096000" y="3896427"/>
            <a:ext cx="838200" cy="307777"/>
          </a:xfrm>
          <a:prstGeom prst="rect">
            <a:avLst/>
          </a:prstGeom>
          <a:noFill/>
        </p:spPr>
        <p:txBody>
          <a:bodyPr wrap="square" rtlCol="0">
            <a:spAutoFit/>
          </a:bodyPr>
          <a:lstStyle/>
          <a:p>
            <a:r>
              <a:rPr lang="en-US" sz="1400" dirty="0" smtClean="0"/>
              <a:t>N=345</a:t>
            </a:r>
            <a:endParaRPr lang="en-US" sz="1400" dirty="0"/>
          </a:p>
        </p:txBody>
      </p:sp>
      <p:sp>
        <p:nvSpPr>
          <p:cNvPr id="9" name="TextBox 8"/>
          <p:cNvSpPr txBox="1"/>
          <p:nvPr/>
        </p:nvSpPr>
        <p:spPr>
          <a:xfrm>
            <a:off x="7620000" y="3896426"/>
            <a:ext cx="838200" cy="307777"/>
          </a:xfrm>
          <a:prstGeom prst="rect">
            <a:avLst/>
          </a:prstGeom>
          <a:noFill/>
        </p:spPr>
        <p:txBody>
          <a:bodyPr wrap="square" rtlCol="0">
            <a:spAutoFit/>
          </a:bodyPr>
          <a:lstStyle/>
          <a:p>
            <a:r>
              <a:rPr lang="en-US" sz="1400" dirty="0" smtClean="0"/>
              <a:t>N=155</a:t>
            </a:r>
            <a:endParaRPr lang="en-US" sz="1400" dirty="0"/>
          </a:p>
        </p:txBody>
      </p:sp>
    </p:spTree>
    <p:extLst>
      <p:ext uri="{BB962C8B-B14F-4D97-AF65-F5344CB8AC3E}">
        <p14:creationId xmlns="" xmlns:p14="http://schemas.microsoft.com/office/powerpoint/2010/main" val="16938728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Calibri" pitchFamily="34" charset="0"/>
              </a:rPr>
              <a:t>Transmission category definitions</a:t>
            </a:r>
            <a:endParaRPr lang="en-US" sz="3600" b="1" dirty="0">
              <a:latin typeface="Calibri" pitchFamily="34" charset="0"/>
            </a:endParaRPr>
          </a:p>
        </p:txBody>
      </p:sp>
      <p:sp>
        <p:nvSpPr>
          <p:cNvPr id="4" name="Content Placeholder 3"/>
          <p:cNvSpPr>
            <a:spLocks noGrp="1"/>
          </p:cNvSpPr>
          <p:nvPr>
            <p:ph idx="1"/>
          </p:nvPr>
        </p:nvSpPr>
        <p:spPr>
          <a:xfrm>
            <a:off x="457200" y="1600200"/>
            <a:ext cx="8229600" cy="4487382"/>
          </a:xfrm>
          <a:prstGeom prst="rect">
            <a:avLst/>
          </a:prstGeom>
        </p:spPr>
        <p:txBody>
          <a:bodyPr wrap="square">
            <a:spAutoFit/>
          </a:bodyPr>
          <a:lstStyle/>
          <a:p>
            <a:pPr marL="285750" indent="-285750">
              <a:buFont typeface="Arial"/>
              <a:buChar char="•"/>
            </a:pPr>
            <a:r>
              <a:rPr lang="en-US" sz="2400" dirty="0" smtClean="0">
                <a:latin typeface="Calibri" pitchFamily="34" charset="0"/>
              </a:rPr>
              <a:t>Multiple </a:t>
            </a:r>
            <a:r>
              <a:rPr lang="en-US" sz="2400" dirty="0">
                <a:latin typeface="Calibri" pitchFamily="34" charset="0"/>
              </a:rPr>
              <a:t>imputation was used to re-distribute  </a:t>
            </a:r>
            <a:r>
              <a:rPr lang="en-US" sz="2400" dirty="0" smtClean="0">
                <a:latin typeface="Calibri" pitchFamily="34" charset="0"/>
              </a:rPr>
              <a:t>transmission category </a:t>
            </a:r>
            <a:r>
              <a:rPr lang="en-US" sz="2400" dirty="0">
                <a:latin typeface="Calibri" pitchFamily="34" charset="0"/>
              </a:rPr>
              <a:t>where missing</a:t>
            </a:r>
          </a:p>
          <a:p>
            <a:pPr marL="285750" indent="-285750">
              <a:buFont typeface="Arial"/>
              <a:buChar char="•"/>
            </a:pPr>
            <a:r>
              <a:rPr lang="en-US" sz="2400" dirty="0" smtClean="0">
                <a:latin typeface="Calibri" pitchFamily="34" charset="0"/>
              </a:rPr>
              <a:t>MSM = Male to male sexual contact</a:t>
            </a:r>
          </a:p>
          <a:p>
            <a:pPr marL="285750" indent="-285750">
              <a:buFont typeface="Arial"/>
              <a:buChar char="•"/>
            </a:pPr>
            <a:r>
              <a:rPr lang="en-US" sz="2400" dirty="0" smtClean="0">
                <a:latin typeface="Calibri" pitchFamily="34" charset="0"/>
              </a:rPr>
              <a:t>IDU = Injection  drug use</a:t>
            </a:r>
          </a:p>
          <a:p>
            <a:pPr marL="285750" indent="-285750">
              <a:buFont typeface="Arial"/>
              <a:buChar char="•"/>
            </a:pPr>
            <a:r>
              <a:rPr lang="en-US" sz="2400" dirty="0" smtClean="0">
                <a:latin typeface="Calibri" pitchFamily="34" charset="0"/>
              </a:rPr>
              <a:t>MSM/IDU = Male to male sexual contact and injection drug use</a:t>
            </a:r>
          </a:p>
          <a:p>
            <a:pPr marL="285750" indent="-285750">
              <a:buFont typeface="Arial"/>
              <a:buChar char="•"/>
            </a:pPr>
            <a:r>
              <a:rPr lang="en-US" sz="2400" dirty="0" smtClean="0">
                <a:latin typeface="Calibri" pitchFamily="34" charset="0"/>
              </a:rPr>
              <a:t>HET = Heterosexual contact with a person known to have, or to be at high risk for, HIV infection</a:t>
            </a:r>
          </a:p>
          <a:p>
            <a:pPr marL="285750" indent="-285750">
              <a:buFont typeface="Arial"/>
              <a:buChar char="•"/>
            </a:pPr>
            <a:r>
              <a:rPr lang="en-US" sz="2400" dirty="0" smtClean="0">
                <a:latin typeface="Calibri" pitchFamily="34" charset="0"/>
              </a:rPr>
              <a:t>Other = hemophilia, blood transfusion, perinatal exposure, and risk  factor not reported or not identified</a:t>
            </a:r>
          </a:p>
          <a:p>
            <a:pPr marL="0" indent="0">
              <a:buNone/>
            </a:pPr>
            <a:endParaRPr lang="en-US" sz="1800" dirty="0"/>
          </a:p>
        </p:txBody>
      </p:sp>
    </p:spTree>
    <p:extLst>
      <p:ext uri="{BB962C8B-B14F-4D97-AF65-F5344CB8AC3E}">
        <p14:creationId xmlns="" xmlns:p14="http://schemas.microsoft.com/office/powerpoint/2010/main" val="2627869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0333" y="152400"/>
            <a:ext cx="8288867" cy="990600"/>
          </a:xfrm>
        </p:spPr>
        <p:txBody>
          <a:bodyPr>
            <a:noAutofit/>
          </a:bodyPr>
          <a:lstStyle/>
          <a:p>
            <a:r>
              <a:rPr lang="en-US" sz="2400" b="1" dirty="0" smtClean="0"/>
              <a:t>Adult </a:t>
            </a:r>
            <a:r>
              <a:rPr lang="en-US" sz="2400" b="1" dirty="0"/>
              <a:t>and </a:t>
            </a:r>
            <a:r>
              <a:rPr lang="en-US" sz="2400" b="1" dirty="0" smtClean="0"/>
              <a:t>adolescent males diagnosed </a:t>
            </a:r>
            <a:r>
              <a:rPr lang="en-US" sz="2400" b="1" dirty="0"/>
              <a:t>with HIV infection, by transmission </a:t>
            </a:r>
            <a:r>
              <a:rPr lang="en-US" sz="2400" b="1" dirty="0" smtClean="0"/>
              <a:t>category*, Atlanta EMA </a:t>
            </a:r>
            <a:r>
              <a:rPr lang="en-US" sz="2400" b="1" dirty="0"/>
              <a:t>2011</a:t>
            </a:r>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4198999784"/>
              </p:ext>
            </p:extLst>
          </p:nvPr>
        </p:nvGraphicFramePr>
        <p:xfrm>
          <a:off x="533400" y="1219200"/>
          <a:ext cx="8077201" cy="2651062"/>
        </p:xfrm>
        <a:graphic>
          <a:graphicData uri="http://schemas.openxmlformats.org/drawingml/2006/table">
            <a:tbl>
              <a:tblPr firstRow="1" bandRow="1">
                <a:tableStyleId>{5C22544A-7EE6-4342-B048-85BDC9FD1C3A}</a:tableStyleId>
              </a:tblPr>
              <a:tblGrid>
                <a:gridCol w="1781629"/>
                <a:gridCol w="838200"/>
                <a:gridCol w="685800"/>
                <a:gridCol w="685800"/>
                <a:gridCol w="609600"/>
                <a:gridCol w="609600"/>
                <a:gridCol w="685800"/>
                <a:gridCol w="685800"/>
                <a:gridCol w="747486"/>
                <a:gridCol w="747486"/>
              </a:tblGrid>
              <a:tr h="851206">
                <a:tc>
                  <a:txBody>
                    <a:bodyPr/>
                    <a:lstStyle/>
                    <a:p>
                      <a:pPr algn="ctr"/>
                      <a:endParaRPr lang="en-US" sz="1600" dirty="0" smtClean="0"/>
                    </a:p>
                    <a:p>
                      <a:pPr algn="ctr"/>
                      <a:r>
                        <a:rPr lang="en-US" sz="1600" dirty="0" smtClean="0"/>
                        <a:t>Transmission</a:t>
                      </a:r>
                      <a:r>
                        <a:rPr lang="en-US" sz="1600" baseline="0" dirty="0" smtClean="0"/>
                        <a:t> category</a:t>
                      </a:r>
                      <a:endParaRPr lang="en-US" sz="1600" dirty="0"/>
                    </a:p>
                  </a:txBody>
                  <a:tcPr/>
                </a:tc>
                <a:tc>
                  <a:txBody>
                    <a:bodyPr/>
                    <a:lstStyle/>
                    <a:p>
                      <a:pPr algn="ctr"/>
                      <a:endParaRPr lang="en-US" sz="1600" dirty="0" smtClean="0"/>
                    </a:p>
                    <a:p>
                      <a:pPr algn="ctr"/>
                      <a:r>
                        <a:rPr lang="en-US" sz="1600" dirty="0" smtClean="0"/>
                        <a:t>N</a:t>
                      </a:r>
                      <a:endParaRPr lang="en-US" sz="1600" dirty="0"/>
                    </a:p>
                  </a:txBody>
                  <a:tcPr/>
                </a:tc>
                <a:tc gridSpan="2">
                  <a:txBody>
                    <a:bodyPr/>
                    <a:lstStyle/>
                    <a:p>
                      <a:pPr algn="ctr"/>
                      <a:endParaRPr lang="en-US" sz="1600" dirty="0" smtClean="0"/>
                    </a:p>
                    <a:p>
                      <a:pPr algn="ctr"/>
                      <a:r>
                        <a:rPr lang="en-US" sz="1600" dirty="0" smtClean="0"/>
                        <a:t>Linked</a:t>
                      </a:r>
                    </a:p>
                    <a:p>
                      <a:pPr algn="ctr"/>
                      <a:r>
                        <a:rPr lang="en-US" sz="1600" dirty="0" smtClean="0"/>
                        <a:t>N      (%)</a:t>
                      </a:r>
                    </a:p>
                  </a:txBody>
                  <a:tcPr/>
                </a:tc>
                <a:tc hMerge="1">
                  <a:txBody>
                    <a:bodyPr/>
                    <a:lstStyle/>
                    <a:p>
                      <a:endParaRPr lang="en-US"/>
                    </a:p>
                  </a:txBody>
                  <a:tcPr/>
                </a:tc>
                <a:tc gridSpan="2">
                  <a:txBody>
                    <a:bodyPr/>
                    <a:lstStyle/>
                    <a:p>
                      <a:pPr algn="ctr"/>
                      <a:endParaRPr lang="en-US" sz="1600" dirty="0" smtClean="0"/>
                    </a:p>
                    <a:p>
                      <a:pPr algn="ctr"/>
                      <a:r>
                        <a:rPr lang="en-US" sz="1600" dirty="0" smtClean="0"/>
                        <a:t>Engaged </a:t>
                      </a:r>
                    </a:p>
                    <a:p>
                      <a:pPr algn="ctr"/>
                      <a:r>
                        <a:rPr lang="en-US" sz="1600" dirty="0" smtClean="0"/>
                        <a:t>N      (%)</a:t>
                      </a:r>
                    </a:p>
                  </a:txBody>
                  <a:tcPr/>
                </a:tc>
                <a:tc hMerge="1">
                  <a:txBody>
                    <a:bodyPr/>
                    <a:lstStyle/>
                    <a:p>
                      <a:endParaRPr lang="en-US"/>
                    </a:p>
                  </a:txBody>
                  <a:tcPr/>
                </a:tc>
                <a:tc gridSpan="2">
                  <a:txBody>
                    <a:bodyPr/>
                    <a:lstStyle/>
                    <a:p>
                      <a:pPr algn="ctr"/>
                      <a:endParaRPr lang="en-US" sz="1600" dirty="0" smtClean="0"/>
                    </a:p>
                    <a:p>
                      <a:pPr algn="ctr"/>
                      <a:r>
                        <a:rPr lang="en-US" sz="1600" dirty="0" smtClean="0"/>
                        <a:t>Retained</a:t>
                      </a:r>
                      <a:r>
                        <a:rPr lang="en-US" sz="1600" baseline="0" dirty="0" smtClean="0"/>
                        <a:t> </a:t>
                      </a:r>
                      <a:endParaRPr lang="en-US" sz="16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N      (%)</a:t>
                      </a:r>
                    </a:p>
                  </a:txBody>
                  <a:tcPr/>
                </a:tc>
                <a:tc hMerge="1">
                  <a:txBody>
                    <a:bodyPr/>
                    <a:lstStyle/>
                    <a:p>
                      <a:endParaRPr lang="en-US"/>
                    </a:p>
                  </a:txBody>
                  <a:tcPr/>
                </a:tc>
                <a:tc gridSpan="2">
                  <a:txBody>
                    <a:bodyPr/>
                    <a:lstStyle/>
                    <a:p>
                      <a:pPr algn="ctr"/>
                      <a:r>
                        <a:rPr lang="en-US" sz="1600" dirty="0" smtClean="0"/>
                        <a:t>Viral</a:t>
                      </a:r>
                      <a:r>
                        <a:rPr lang="en-US" sz="1600" baseline="0" dirty="0" smtClean="0"/>
                        <a:t> suppression</a:t>
                      </a:r>
                    </a:p>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N      (%)</a:t>
                      </a:r>
                    </a:p>
                  </a:txBody>
                  <a:tcPr/>
                </a:tc>
                <a:tc hMerge="1">
                  <a:txBody>
                    <a:bodyPr/>
                    <a:lstStyle/>
                    <a:p>
                      <a:endParaRPr lang="en-US"/>
                    </a:p>
                  </a:txBody>
                  <a:tcPr/>
                </a:tc>
              </a:tr>
              <a:tr h="373764">
                <a:tc>
                  <a:txBody>
                    <a:bodyPr/>
                    <a:lstStyle/>
                    <a:p>
                      <a:r>
                        <a:rPr lang="en-US" sz="1400" dirty="0" smtClean="0"/>
                        <a:t>MSM</a:t>
                      </a:r>
                      <a:endParaRPr lang="en-US" sz="1400" dirty="0"/>
                    </a:p>
                  </a:txBody>
                  <a:tcPr/>
                </a:tc>
                <a:tc>
                  <a:txBody>
                    <a:bodyPr/>
                    <a:lstStyle/>
                    <a:p>
                      <a:pPr algn="r"/>
                      <a:r>
                        <a:rPr lang="en-US" sz="1400" dirty="0" smtClean="0"/>
                        <a:t>961</a:t>
                      </a:r>
                      <a:endParaRPr lang="en-US" sz="1400" dirty="0"/>
                    </a:p>
                  </a:txBody>
                  <a:tcPr/>
                </a:tc>
                <a:tc>
                  <a:txBody>
                    <a:bodyPr/>
                    <a:lstStyle/>
                    <a:p>
                      <a:pPr algn="r"/>
                      <a:r>
                        <a:rPr lang="en-US" sz="1400" dirty="0" smtClean="0"/>
                        <a:t>544</a:t>
                      </a:r>
                      <a:endParaRPr lang="en-US" sz="1400" dirty="0"/>
                    </a:p>
                  </a:txBody>
                  <a:tcPr/>
                </a:tc>
                <a:tc>
                  <a:txBody>
                    <a:bodyPr/>
                    <a:lstStyle/>
                    <a:p>
                      <a:pPr algn="r"/>
                      <a:r>
                        <a:rPr lang="en-US" sz="1400" dirty="0" smtClean="0"/>
                        <a:t>57%</a:t>
                      </a:r>
                      <a:endParaRPr lang="en-US" sz="1400" dirty="0"/>
                    </a:p>
                  </a:txBody>
                  <a:tcPr/>
                </a:tc>
                <a:tc>
                  <a:txBody>
                    <a:bodyPr/>
                    <a:lstStyle/>
                    <a:p>
                      <a:pPr algn="r"/>
                      <a:r>
                        <a:rPr lang="en-US" sz="1400" dirty="0" smtClean="0"/>
                        <a:t>626</a:t>
                      </a:r>
                      <a:endParaRPr lang="en-US" sz="1400" dirty="0"/>
                    </a:p>
                  </a:txBody>
                  <a:tcPr/>
                </a:tc>
                <a:tc>
                  <a:txBody>
                    <a:bodyPr/>
                    <a:lstStyle/>
                    <a:p>
                      <a:pPr algn="r"/>
                      <a:r>
                        <a:rPr lang="en-US" sz="1400" dirty="0" smtClean="0"/>
                        <a:t>65%</a:t>
                      </a:r>
                      <a:endParaRPr lang="en-US" sz="1400" dirty="0"/>
                    </a:p>
                  </a:txBody>
                  <a:tcPr/>
                </a:tc>
                <a:tc>
                  <a:txBody>
                    <a:bodyPr/>
                    <a:lstStyle/>
                    <a:p>
                      <a:pPr algn="r"/>
                      <a:r>
                        <a:rPr lang="en-US" sz="1400" dirty="0" smtClean="0"/>
                        <a:t>435</a:t>
                      </a:r>
                      <a:endParaRPr lang="en-US" sz="1400" dirty="0"/>
                    </a:p>
                  </a:txBody>
                  <a:tcPr/>
                </a:tc>
                <a:tc>
                  <a:txBody>
                    <a:bodyPr/>
                    <a:lstStyle/>
                    <a:p>
                      <a:pPr algn="r"/>
                      <a:r>
                        <a:rPr lang="en-US" sz="1400" dirty="0" smtClean="0"/>
                        <a:t>45%</a:t>
                      </a:r>
                      <a:endParaRPr lang="en-US" sz="1400" dirty="0"/>
                    </a:p>
                  </a:txBody>
                  <a:tcPr/>
                </a:tc>
                <a:tc>
                  <a:txBody>
                    <a:bodyPr/>
                    <a:lstStyle/>
                    <a:p>
                      <a:pPr algn="r"/>
                      <a:r>
                        <a:rPr lang="en-US" sz="1400" dirty="0" smtClean="0"/>
                        <a:t>376</a:t>
                      </a:r>
                      <a:endParaRPr lang="en-US" sz="1400" dirty="0"/>
                    </a:p>
                  </a:txBody>
                  <a:tcPr/>
                </a:tc>
                <a:tc>
                  <a:txBody>
                    <a:bodyPr/>
                    <a:lstStyle/>
                    <a:p>
                      <a:pPr algn="r"/>
                      <a:r>
                        <a:rPr lang="en-US" sz="1400" dirty="0" smtClean="0"/>
                        <a:t>39%</a:t>
                      </a:r>
                      <a:endParaRPr lang="en-US" sz="1400" dirty="0"/>
                    </a:p>
                  </a:txBody>
                  <a:tcPr/>
                </a:tc>
              </a:tr>
              <a:tr h="373764">
                <a:tc>
                  <a:txBody>
                    <a:bodyPr/>
                    <a:lstStyle/>
                    <a:p>
                      <a:r>
                        <a:rPr lang="en-US" sz="1400" dirty="0" smtClean="0"/>
                        <a:t>IDU</a:t>
                      </a:r>
                      <a:endParaRPr lang="en-US" sz="1400" dirty="0"/>
                    </a:p>
                  </a:txBody>
                  <a:tcPr/>
                </a:tc>
                <a:tc>
                  <a:txBody>
                    <a:bodyPr/>
                    <a:lstStyle/>
                    <a:p>
                      <a:pPr algn="r"/>
                      <a:r>
                        <a:rPr lang="en-US" sz="1400" dirty="0" smtClean="0"/>
                        <a:t>42</a:t>
                      </a:r>
                      <a:endParaRPr lang="en-US" sz="1400" dirty="0"/>
                    </a:p>
                  </a:txBody>
                  <a:tcPr/>
                </a:tc>
                <a:tc>
                  <a:txBody>
                    <a:bodyPr/>
                    <a:lstStyle/>
                    <a:p>
                      <a:pPr algn="r"/>
                      <a:r>
                        <a:rPr lang="en-US" sz="1400" dirty="0" smtClean="0"/>
                        <a:t>28</a:t>
                      </a:r>
                      <a:endParaRPr lang="en-US" sz="1400" dirty="0"/>
                    </a:p>
                  </a:txBody>
                  <a:tcPr/>
                </a:tc>
                <a:tc>
                  <a:txBody>
                    <a:bodyPr/>
                    <a:lstStyle/>
                    <a:p>
                      <a:pPr algn="r"/>
                      <a:r>
                        <a:rPr lang="en-US" sz="1400" dirty="0" smtClean="0"/>
                        <a:t>67%</a:t>
                      </a:r>
                      <a:endParaRPr lang="en-US" sz="1400" dirty="0"/>
                    </a:p>
                  </a:txBody>
                  <a:tcPr/>
                </a:tc>
                <a:tc>
                  <a:txBody>
                    <a:bodyPr/>
                    <a:lstStyle/>
                    <a:p>
                      <a:pPr algn="r"/>
                      <a:r>
                        <a:rPr lang="en-US" sz="1400" dirty="0" smtClean="0"/>
                        <a:t>27</a:t>
                      </a:r>
                      <a:endParaRPr lang="en-US" sz="1400" dirty="0"/>
                    </a:p>
                  </a:txBody>
                  <a:tcPr/>
                </a:tc>
                <a:tc>
                  <a:txBody>
                    <a:bodyPr/>
                    <a:lstStyle/>
                    <a:p>
                      <a:pPr algn="r"/>
                      <a:r>
                        <a:rPr lang="en-US" sz="1400" dirty="0" smtClean="0"/>
                        <a:t>64%</a:t>
                      </a:r>
                      <a:endParaRPr lang="en-US" sz="1400" dirty="0"/>
                    </a:p>
                  </a:txBody>
                  <a:tcPr/>
                </a:tc>
                <a:tc>
                  <a:txBody>
                    <a:bodyPr/>
                    <a:lstStyle/>
                    <a:p>
                      <a:pPr algn="r"/>
                      <a:r>
                        <a:rPr lang="en-US" sz="1400" dirty="0" smtClean="0"/>
                        <a:t>22</a:t>
                      </a:r>
                      <a:endParaRPr lang="en-US" sz="1400" dirty="0"/>
                    </a:p>
                  </a:txBody>
                  <a:tcPr/>
                </a:tc>
                <a:tc>
                  <a:txBody>
                    <a:bodyPr/>
                    <a:lstStyle/>
                    <a:p>
                      <a:pPr algn="r"/>
                      <a:r>
                        <a:rPr lang="en-US" sz="1400" dirty="0" smtClean="0"/>
                        <a:t>52%</a:t>
                      </a:r>
                      <a:endParaRPr lang="en-US" sz="1400" dirty="0"/>
                    </a:p>
                  </a:txBody>
                  <a:tcPr/>
                </a:tc>
                <a:tc>
                  <a:txBody>
                    <a:bodyPr/>
                    <a:lstStyle/>
                    <a:p>
                      <a:pPr algn="r"/>
                      <a:r>
                        <a:rPr lang="en-US" sz="1400" dirty="0" smtClean="0"/>
                        <a:t>18</a:t>
                      </a:r>
                      <a:endParaRPr lang="en-US" sz="1400" dirty="0"/>
                    </a:p>
                  </a:txBody>
                  <a:tcPr/>
                </a:tc>
                <a:tc>
                  <a:txBody>
                    <a:bodyPr/>
                    <a:lstStyle/>
                    <a:p>
                      <a:pPr algn="r"/>
                      <a:r>
                        <a:rPr lang="en-US" sz="1400" dirty="0" smtClean="0"/>
                        <a:t>43%</a:t>
                      </a:r>
                      <a:endParaRPr lang="en-US" sz="1400" dirty="0"/>
                    </a:p>
                  </a:txBody>
                  <a:tcPr/>
                </a:tc>
              </a:tr>
              <a:tr h="373764">
                <a:tc>
                  <a:txBody>
                    <a:bodyPr/>
                    <a:lstStyle/>
                    <a:p>
                      <a:r>
                        <a:rPr lang="en-US" sz="1400" dirty="0" smtClean="0"/>
                        <a:t>MSM/IDU</a:t>
                      </a:r>
                      <a:endParaRPr lang="en-US" sz="1400" dirty="0"/>
                    </a:p>
                  </a:txBody>
                  <a:tcPr/>
                </a:tc>
                <a:tc>
                  <a:txBody>
                    <a:bodyPr/>
                    <a:lstStyle/>
                    <a:p>
                      <a:pPr algn="r"/>
                      <a:r>
                        <a:rPr lang="en-US" sz="1400" dirty="0" smtClean="0"/>
                        <a:t>25</a:t>
                      </a:r>
                      <a:endParaRPr lang="en-US" sz="1400" dirty="0"/>
                    </a:p>
                  </a:txBody>
                  <a:tcPr/>
                </a:tc>
                <a:tc>
                  <a:txBody>
                    <a:bodyPr/>
                    <a:lstStyle/>
                    <a:p>
                      <a:pPr algn="r"/>
                      <a:r>
                        <a:rPr lang="en-US" sz="1400" dirty="0" smtClean="0"/>
                        <a:t>16</a:t>
                      </a:r>
                      <a:endParaRPr lang="en-US" sz="1400" dirty="0"/>
                    </a:p>
                  </a:txBody>
                  <a:tcPr/>
                </a:tc>
                <a:tc>
                  <a:txBody>
                    <a:bodyPr/>
                    <a:lstStyle/>
                    <a:p>
                      <a:pPr algn="r"/>
                      <a:r>
                        <a:rPr lang="en-US" sz="1400" dirty="0" smtClean="0"/>
                        <a:t>64%</a:t>
                      </a:r>
                      <a:endParaRPr lang="en-US" sz="1400" dirty="0"/>
                    </a:p>
                  </a:txBody>
                  <a:tcPr/>
                </a:tc>
                <a:tc>
                  <a:txBody>
                    <a:bodyPr/>
                    <a:lstStyle/>
                    <a:p>
                      <a:pPr algn="r"/>
                      <a:r>
                        <a:rPr lang="en-US" sz="1400" dirty="0" smtClean="0"/>
                        <a:t>17</a:t>
                      </a:r>
                      <a:endParaRPr lang="en-US" sz="1400" dirty="0"/>
                    </a:p>
                  </a:txBody>
                  <a:tcPr/>
                </a:tc>
                <a:tc>
                  <a:txBody>
                    <a:bodyPr/>
                    <a:lstStyle/>
                    <a:p>
                      <a:pPr algn="r"/>
                      <a:r>
                        <a:rPr lang="en-US" sz="1400" dirty="0" smtClean="0"/>
                        <a:t>68%</a:t>
                      </a:r>
                      <a:endParaRPr lang="en-US" sz="1400" dirty="0"/>
                    </a:p>
                  </a:txBody>
                  <a:tcPr/>
                </a:tc>
                <a:tc>
                  <a:txBody>
                    <a:bodyPr/>
                    <a:lstStyle/>
                    <a:p>
                      <a:pPr algn="r"/>
                      <a:r>
                        <a:rPr lang="en-US" sz="1400" dirty="0" smtClean="0"/>
                        <a:t>11</a:t>
                      </a:r>
                      <a:endParaRPr lang="en-US" sz="1400" dirty="0"/>
                    </a:p>
                  </a:txBody>
                  <a:tcPr/>
                </a:tc>
                <a:tc>
                  <a:txBody>
                    <a:bodyPr/>
                    <a:lstStyle/>
                    <a:p>
                      <a:pPr algn="r"/>
                      <a:r>
                        <a:rPr lang="en-US" sz="1400" dirty="0" smtClean="0"/>
                        <a:t>44%</a:t>
                      </a:r>
                      <a:endParaRPr lang="en-US" sz="1400" dirty="0"/>
                    </a:p>
                  </a:txBody>
                  <a:tcPr/>
                </a:tc>
                <a:tc>
                  <a:txBody>
                    <a:bodyPr/>
                    <a:lstStyle/>
                    <a:p>
                      <a:pPr algn="r"/>
                      <a:r>
                        <a:rPr lang="en-US" sz="1400" dirty="0" smtClean="0"/>
                        <a:t>11</a:t>
                      </a:r>
                      <a:endParaRPr lang="en-US" sz="1400" dirty="0"/>
                    </a:p>
                  </a:txBody>
                  <a:tcPr/>
                </a:tc>
                <a:tc>
                  <a:txBody>
                    <a:bodyPr/>
                    <a:lstStyle/>
                    <a:p>
                      <a:pPr algn="r"/>
                      <a:r>
                        <a:rPr lang="en-US" sz="1400" dirty="0" smtClean="0"/>
                        <a:t>44%</a:t>
                      </a:r>
                      <a:endParaRPr lang="en-US" sz="1400" dirty="0"/>
                    </a:p>
                  </a:txBody>
                  <a:tcPr/>
                </a:tc>
              </a:tr>
              <a:tr h="119773">
                <a:tc>
                  <a:txBody>
                    <a:bodyPr/>
                    <a:lstStyle/>
                    <a:p>
                      <a:r>
                        <a:rPr lang="en-US" sz="1400" dirty="0" smtClean="0"/>
                        <a:t>HET</a:t>
                      </a:r>
                      <a:endParaRPr lang="en-US" sz="1400" dirty="0"/>
                    </a:p>
                  </a:txBody>
                  <a:tcPr/>
                </a:tc>
                <a:tc>
                  <a:txBody>
                    <a:bodyPr/>
                    <a:lstStyle/>
                    <a:p>
                      <a:pPr algn="r"/>
                      <a:r>
                        <a:rPr lang="en-US" sz="1400" dirty="0" smtClean="0"/>
                        <a:t>58</a:t>
                      </a:r>
                      <a:endParaRPr lang="en-US" sz="1400" dirty="0"/>
                    </a:p>
                  </a:txBody>
                  <a:tcPr/>
                </a:tc>
                <a:tc>
                  <a:txBody>
                    <a:bodyPr/>
                    <a:lstStyle/>
                    <a:p>
                      <a:pPr algn="r"/>
                      <a:r>
                        <a:rPr lang="en-US" sz="1400" dirty="0" smtClean="0"/>
                        <a:t>40</a:t>
                      </a:r>
                      <a:endParaRPr lang="en-US" sz="1400" dirty="0"/>
                    </a:p>
                  </a:txBody>
                  <a:tcPr/>
                </a:tc>
                <a:tc>
                  <a:txBody>
                    <a:bodyPr/>
                    <a:lstStyle/>
                    <a:p>
                      <a:pPr algn="r"/>
                      <a:r>
                        <a:rPr lang="en-US" sz="1400" dirty="0" smtClean="0"/>
                        <a:t>69%</a:t>
                      </a:r>
                      <a:endParaRPr lang="en-US" sz="1400" dirty="0"/>
                    </a:p>
                  </a:txBody>
                  <a:tcPr/>
                </a:tc>
                <a:tc>
                  <a:txBody>
                    <a:bodyPr/>
                    <a:lstStyle/>
                    <a:p>
                      <a:pPr algn="r"/>
                      <a:r>
                        <a:rPr lang="en-US" sz="1400" dirty="0" smtClean="0"/>
                        <a:t>38</a:t>
                      </a:r>
                      <a:endParaRPr lang="en-US" sz="1400" dirty="0"/>
                    </a:p>
                  </a:txBody>
                  <a:tcPr/>
                </a:tc>
                <a:tc>
                  <a:txBody>
                    <a:bodyPr/>
                    <a:lstStyle/>
                    <a:p>
                      <a:pPr algn="r"/>
                      <a:r>
                        <a:rPr lang="en-US" sz="1400" dirty="0" smtClean="0"/>
                        <a:t>66%</a:t>
                      </a:r>
                      <a:endParaRPr lang="en-US" sz="1400" dirty="0"/>
                    </a:p>
                  </a:txBody>
                  <a:tcPr/>
                </a:tc>
                <a:tc>
                  <a:txBody>
                    <a:bodyPr/>
                    <a:lstStyle/>
                    <a:p>
                      <a:pPr algn="r"/>
                      <a:r>
                        <a:rPr lang="en-US" sz="1400" dirty="0" smtClean="0"/>
                        <a:t>28</a:t>
                      </a:r>
                      <a:endParaRPr lang="en-US" sz="1400" dirty="0"/>
                    </a:p>
                  </a:txBody>
                  <a:tcPr/>
                </a:tc>
                <a:tc>
                  <a:txBody>
                    <a:bodyPr/>
                    <a:lstStyle/>
                    <a:p>
                      <a:pPr algn="r"/>
                      <a:r>
                        <a:rPr lang="en-US" sz="1400" dirty="0" smtClean="0"/>
                        <a:t>48%</a:t>
                      </a:r>
                      <a:endParaRPr lang="en-US" sz="1400" dirty="0"/>
                    </a:p>
                  </a:txBody>
                  <a:tcPr/>
                </a:tc>
                <a:tc>
                  <a:txBody>
                    <a:bodyPr/>
                    <a:lstStyle/>
                    <a:p>
                      <a:pPr algn="r"/>
                      <a:r>
                        <a:rPr lang="en-US" sz="1400" dirty="0" smtClean="0"/>
                        <a:t>24</a:t>
                      </a:r>
                      <a:endParaRPr lang="en-US" sz="1400" dirty="0"/>
                    </a:p>
                  </a:txBody>
                  <a:tcPr/>
                </a:tc>
                <a:tc>
                  <a:txBody>
                    <a:bodyPr/>
                    <a:lstStyle/>
                    <a:p>
                      <a:pPr algn="r"/>
                      <a:r>
                        <a:rPr lang="en-US" sz="1400" dirty="0" smtClean="0"/>
                        <a:t>41%</a:t>
                      </a:r>
                      <a:endParaRPr lang="en-US" sz="1400" dirty="0"/>
                    </a:p>
                  </a:txBody>
                  <a:tcPr/>
                </a:tc>
              </a:tr>
              <a:tr h="373764">
                <a:tc>
                  <a:txBody>
                    <a:bodyPr/>
                    <a:lstStyle/>
                    <a:p>
                      <a:r>
                        <a:rPr lang="en-US" sz="1400" dirty="0" smtClean="0"/>
                        <a:t>Other</a:t>
                      </a:r>
                      <a:endParaRPr lang="en-US" sz="1400" dirty="0"/>
                    </a:p>
                  </a:txBody>
                  <a:tcPr/>
                </a:tc>
                <a:tc>
                  <a:txBody>
                    <a:bodyPr/>
                    <a:lstStyle/>
                    <a:p>
                      <a:pPr algn="r"/>
                      <a:r>
                        <a:rPr lang="en-US" sz="1400" dirty="0" smtClean="0"/>
                        <a:t>453</a:t>
                      </a:r>
                      <a:endParaRPr lang="en-US" sz="1400" dirty="0"/>
                    </a:p>
                  </a:txBody>
                  <a:tcPr/>
                </a:tc>
                <a:tc>
                  <a:txBody>
                    <a:bodyPr/>
                    <a:lstStyle/>
                    <a:p>
                      <a:pPr algn="r"/>
                      <a:r>
                        <a:rPr lang="en-US" sz="1400" dirty="0" smtClean="0"/>
                        <a:t>281</a:t>
                      </a:r>
                      <a:endParaRPr lang="en-US" sz="1400" dirty="0"/>
                    </a:p>
                  </a:txBody>
                  <a:tcPr/>
                </a:tc>
                <a:tc>
                  <a:txBody>
                    <a:bodyPr/>
                    <a:lstStyle/>
                    <a:p>
                      <a:pPr algn="r"/>
                      <a:r>
                        <a:rPr lang="en-US" sz="1400" dirty="0" smtClean="0"/>
                        <a:t>62%</a:t>
                      </a:r>
                      <a:endParaRPr lang="en-US" sz="1400" dirty="0"/>
                    </a:p>
                  </a:txBody>
                  <a:tcPr/>
                </a:tc>
                <a:tc>
                  <a:txBody>
                    <a:bodyPr/>
                    <a:lstStyle/>
                    <a:p>
                      <a:pPr algn="r"/>
                      <a:r>
                        <a:rPr lang="en-US" sz="1400" dirty="0" smtClean="0"/>
                        <a:t>319</a:t>
                      </a:r>
                      <a:endParaRPr lang="en-US" sz="1400" dirty="0"/>
                    </a:p>
                  </a:txBody>
                  <a:tcPr/>
                </a:tc>
                <a:tc>
                  <a:txBody>
                    <a:bodyPr/>
                    <a:lstStyle/>
                    <a:p>
                      <a:pPr algn="r"/>
                      <a:r>
                        <a:rPr lang="en-US" sz="1400" dirty="0" smtClean="0"/>
                        <a:t>70%</a:t>
                      </a:r>
                      <a:endParaRPr lang="en-US" sz="1400" dirty="0"/>
                    </a:p>
                  </a:txBody>
                  <a:tcPr/>
                </a:tc>
                <a:tc>
                  <a:txBody>
                    <a:bodyPr/>
                    <a:lstStyle/>
                    <a:p>
                      <a:pPr algn="r"/>
                      <a:r>
                        <a:rPr lang="en-US" sz="1400" dirty="0" smtClean="0"/>
                        <a:t>233</a:t>
                      </a:r>
                      <a:endParaRPr lang="en-US" sz="1400" dirty="0"/>
                    </a:p>
                  </a:txBody>
                  <a:tcPr/>
                </a:tc>
                <a:tc>
                  <a:txBody>
                    <a:bodyPr/>
                    <a:lstStyle/>
                    <a:p>
                      <a:pPr algn="r"/>
                      <a:r>
                        <a:rPr lang="en-US" sz="1400" dirty="0" smtClean="0"/>
                        <a:t>51%</a:t>
                      </a:r>
                      <a:endParaRPr lang="en-US" sz="1400" dirty="0"/>
                    </a:p>
                  </a:txBody>
                  <a:tcPr/>
                </a:tc>
                <a:tc>
                  <a:txBody>
                    <a:bodyPr/>
                    <a:lstStyle/>
                    <a:p>
                      <a:pPr algn="r"/>
                      <a:r>
                        <a:rPr lang="en-US" sz="1400" dirty="0" smtClean="0"/>
                        <a:t>267</a:t>
                      </a:r>
                      <a:endParaRPr lang="en-US" sz="1400" dirty="0"/>
                    </a:p>
                  </a:txBody>
                  <a:tcPr/>
                </a:tc>
                <a:tc>
                  <a:txBody>
                    <a:bodyPr/>
                    <a:lstStyle/>
                    <a:p>
                      <a:pPr algn="r"/>
                      <a:r>
                        <a:rPr lang="en-US" sz="1400" dirty="0" smtClean="0"/>
                        <a:t>59%</a:t>
                      </a:r>
                      <a:endParaRPr lang="en-US" sz="1400" dirty="0"/>
                    </a:p>
                  </a:txBody>
                  <a:tcPr/>
                </a:tc>
              </a:tr>
            </a:tbl>
          </a:graphicData>
        </a:graphic>
      </p:graphicFrame>
      <p:sp>
        <p:nvSpPr>
          <p:cNvPr id="3" name="Rectangle 2"/>
          <p:cNvSpPr/>
          <p:nvPr/>
        </p:nvSpPr>
        <p:spPr>
          <a:xfrm>
            <a:off x="550333" y="4191000"/>
            <a:ext cx="8610600" cy="2462213"/>
          </a:xfrm>
          <a:prstGeom prst="rect">
            <a:avLst/>
          </a:prstGeom>
        </p:spPr>
        <p:txBody>
          <a:bodyPr wrap="square">
            <a:spAutoFit/>
          </a:bodyPr>
          <a:lstStyle/>
          <a:p>
            <a:r>
              <a:rPr lang="en-US" sz="1400" dirty="0" smtClean="0"/>
              <a:t>Adult </a:t>
            </a:r>
            <a:r>
              <a:rPr lang="en-US" sz="1400" dirty="0"/>
              <a:t>and </a:t>
            </a:r>
            <a:r>
              <a:rPr lang="en-US" sz="1400" dirty="0" smtClean="0"/>
              <a:t>adolescent males </a:t>
            </a:r>
            <a:r>
              <a:rPr lang="en-US" sz="1400" dirty="0"/>
              <a:t>&gt;= age 13, diagnosed  </a:t>
            </a:r>
            <a:r>
              <a:rPr lang="en-US" sz="1400" dirty="0" smtClean="0"/>
              <a:t>01/01/11 -12/31/11, Atlanta EMA =  1539</a:t>
            </a:r>
            <a:endParaRPr lang="en-US" sz="1400" dirty="0"/>
          </a:p>
          <a:p>
            <a:r>
              <a:rPr lang="en-US" sz="1400" dirty="0"/>
              <a:t>Linked to care = CD4 or VL within 3 months of diagnosis </a:t>
            </a:r>
          </a:p>
          <a:p>
            <a:r>
              <a:rPr lang="en-US" sz="1400" dirty="0"/>
              <a:t>Engaged in care  &gt;= 1 CD4 or VL 4-15 months  after diagnosis</a:t>
            </a:r>
          </a:p>
          <a:p>
            <a:r>
              <a:rPr lang="en-US" sz="1400" dirty="0"/>
              <a:t>Retained in care &gt;= 2 CD4 or VL at least 3 months apart  4-15 months after diagnosis</a:t>
            </a:r>
          </a:p>
          <a:p>
            <a:r>
              <a:rPr lang="en-US" sz="1400" dirty="0"/>
              <a:t>Viral suppression (VS) = VL&lt;200 copies/ml  in  most recent viral load </a:t>
            </a:r>
          </a:p>
          <a:p>
            <a:r>
              <a:rPr lang="en-US" sz="1400" dirty="0"/>
              <a:t>Multiple imputation was used to re-distribute  transmission category where missing</a:t>
            </a:r>
          </a:p>
          <a:p>
            <a:r>
              <a:rPr lang="en-US" sz="1400" dirty="0" smtClean="0"/>
              <a:t>*MSM </a:t>
            </a:r>
            <a:r>
              <a:rPr lang="en-US" sz="1400" dirty="0"/>
              <a:t>= Male to male sexual contact  </a:t>
            </a:r>
            <a:r>
              <a:rPr lang="en-US" sz="1400" dirty="0" smtClean="0"/>
              <a:t> IDU </a:t>
            </a:r>
            <a:r>
              <a:rPr lang="en-US" sz="1400" dirty="0"/>
              <a:t>= Injection  drug use</a:t>
            </a:r>
          </a:p>
          <a:p>
            <a:r>
              <a:rPr lang="en-US" sz="1400" dirty="0"/>
              <a:t>MSM/IDU = Male to male sexual contact and injection drug use</a:t>
            </a:r>
          </a:p>
          <a:p>
            <a:r>
              <a:rPr lang="en-US" sz="1400" dirty="0" smtClean="0"/>
              <a:t>HET = Heterosexual </a:t>
            </a:r>
            <a:r>
              <a:rPr lang="en-US" sz="1400" dirty="0"/>
              <a:t>contact with a person known to have, or to be at high risk for, HIV infection</a:t>
            </a:r>
          </a:p>
          <a:p>
            <a:r>
              <a:rPr lang="en-US" sz="1400" dirty="0"/>
              <a:t>Other = hemophilia, blood transfusion, perinatal exposure, and </a:t>
            </a:r>
            <a:r>
              <a:rPr lang="en-US" sz="1400" dirty="0" smtClean="0"/>
              <a:t>risk  </a:t>
            </a:r>
            <a:r>
              <a:rPr lang="en-US" sz="1400" dirty="0"/>
              <a:t>factor not reported or not </a:t>
            </a:r>
            <a:r>
              <a:rPr lang="en-US" sz="1400" dirty="0" smtClean="0"/>
              <a:t>identified</a:t>
            </a:r>
          </a:p>
          <a:p>
            <a:endParaRPr lang="en-US" sz="1400" dirty="0"/>
          </a:p>
        </p:txBody>
      </p:sp>
    </p:spTree>
    <p:extLst>
      <p:ext uri="{BB962C8B-B14F-4D97-AF65-F5344CB8AC3E}">
        <p14:creationId xmlns="" xmlns:p14="http://schemas.microsoft.com/office/powerpoint/2010/main" val="46970238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839200" cy="990600"/>
          </a:xfrm>
        </p:spPr>
        <p:txBody>
          <a:bodyPr>
            <a:noAutofit/>
          </a:bodyPr>
          <a:lstStyle/>
          <a:p>
            <a:r>
              <a:rPr lang="en-US" sz="2400" b="1" dirty="0" smtClean="0"/>
              <a:t> Adult </a:t>
            </a:r>
            <a:r>
              <a:rPr lang="en-US" sz="2400" b="1" dirty="0"/>
              <a:t>and </a:t>
            </a:r>
            <a:r>
              <a:rPr lang="en-US" sz="2400" b="1" dirty="0" smtClean="0"/>
              <a:t>adolescent males </a:t>
            </a:r>
            <a:r>
              <a:rPr lang="en-US" sz="2400" b="1" dirty="0"/>
              <a:t>diagnosed with HIV </a:t>
            </a:r>
            <a:r>
              <a:rPr lang="en-US" sz="2400" b="1" dirty="0" smtClean="0"/>
              <a:t>infection, </a:t>
            </a:r>
            <a:r>
              <a:rPr lang="en-US" sz="2400" b="1" dirty="0"/>
              <a:t>by </a:t>
            </a:r>
            <a:r>
              <a:rPr lang="en-US" sz="2400" b="1" dirty="0" smtClean="0"/>
              <a:t>transmission category*, Atlanta EMA, </a:t>
            </a:r>
            <a:r>
              <a:rPr lang="en-US" sz="2400" b="1" dirty="0"/>
              <a:t>2011 </a:t>
            </a:r>
            <a:r>
              <a:rPr lang="en-US" sz="2800" dirty="0"/>
              <a:t/>
            </a:r>
            <a:br>
              <a:rPr lang="en-US" sz="2800" dirty="0"/>
            </a:br>
            <a:endParaRPr lang="en-US" sz="2800"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3060062035"/>
              </p:ext>
            </p:extLst>
          </p:nvPr>
        </p:nvGraphicFramePr>
        <p:xfrm>
          <a:off x="143256" y="761999"/>
          <a:ext cx="8839200" cy="3657600"/>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685800" y="4419599"/>
            <a:ext cx="8305800" cy="2246769"/>
          </a:xfrm>
          <a:prstGeom prst="rect">
            <a:avLst/>
          </a:prstGeom>
          <a:solidFill>
            <a:schemeClr val="bg1"/>
          </a:solidFill>
        </p:spPr>
        <p:txBody>
          <a:bodyPr wrap="square">
            <a:spAutoFit/>
          </a:bodyPr>
          <a:lstStyle/>
          <a:p>
            <a:r>
              <a:rPr lang="en-US" sz="1400" dirty="0" smtClean="0"/>
              <a:t>Adult and adolescent males </a:t>
            </a:r>
            <a:r>
              <a:rPr lang="en-US" sz="1400" dirty="0"/>
              <a:t>&gt;= age 13, diagnosed  </a:t>
            </a:r>
            <a:r>
              <a:rPr lang="en-US" sz="1400" dirty="0" smtClean="0"/>
              <a:t>01/01/11 - 12/31/11, Atlanta EMA = 1539</a:t>
            </a:r>
            <a:endParaRPr lang="en-US" sz="1400" dirty="0"/>
          </a:p>
          <a:p>
            <a:r>
              <a:rPr lang="en-US" sz="1400" dirty="0"/>
              <a:t>Linked to care = CD4 or VL within 3 months of diagnosis </a:t>
            </a:r>
          </a:p>
          <a:p>
            <a:r>
              <a:rPr lang="en-US" sz="1400" dirty="0"/>
              <a:t>Engaged in care  &gt;= 1 CD4 or VL 4-15 months  after diagnosis</a:t>
            </a:r>
          </a:p>
          <a:p>
            <a:r>
              <a:rPr lang="en-US" sz="1400" dirty="0"/>
              <a:t>Retained in care &gt;= 2 CD4 or VL at least 3 months apart  4-15 months after diagnosis</a:t>
            </a:r>
          </a:p>
          <a:p>
            <a:r>
              <a:rPr lang="en-US" sz="1400" dirty="0" smtClean="0"/>
              <a:t>Viral </a:t>
            </a:r>
            <a:r>
              <a:rPr lang="en-US" sz="1400" dirty="0"/>
              <a:t>suppression (VS) = VL&lt;200 copies/ml  in  most recent viral load </a:t>
            </a:r>
            <a:endParaRPr lang="en-US" sz="1400" dirty="0" smtClean="0"/>
          </a:p>
          <a:p>
            <a:r>
              <a:rPr lang="en-US" sz="1400" dirty="0"/>
              <a:t>Multiple imputation was used to re-distribute  transmission category where </a:t>
            </a:r>
            <a:r>
              <a:rPr lang="en-US" sz="1400" dirty="0" smtClean="0"/>
              <a:t>missing</a:t>
            </a:r>
          </a:p>
          <a:p>
            <a:r>
              <a:rPr lang="en-US" sz="1400" dirty="0" smtClean="0"/>
              <a:t>*MSM </a:t>
            </a:r>
            <a:r>
              <a:rPr lang="en-US" sz="1400" dirty="0"/>
              <a:t>= Male to male sexual contact    IDU = Injection  drug use</a:t>
            </a:r>
          </a:p>
          <a:p>
            <a:r>
              <a:rPr lang="en-US" sz="1400" dirty="0"/>
              <a:t>MSM/IDU = Male to male sexual contact and injection drug use</a:t>
            </a:r>
          </a:p>
          <a:p>
            <a:r>
              <a:rPr lang="en-US" sz="1400" dirty="0" smtClean="0"/>
              <a:t>HET = Heterosexual </a:t>
            </a:r>
            <a:r>
              <a:rPr lang="en-US" sz="1400" dirty="0"/>
              <a:t>contact with a person known to have, or to be at high risk for, HIV infection</a:t>
            </a:r>
          </a:p>
          <a:p>
            <a:r>
              <a:rPr lang="en-US" sz="1400" dirty="0"/>
              <a:t>Other = hemophilia, blood transfusion, perinatal exposure, and risk factor not reported or not </a:t>
            </a:r>
            <a:r>
              <a:rPr lang="en-US" sz="1400" dirty="0" smtClean="0"/>
              <a:t>identified</a:t>
            </a:r>
          </a:p>
        </p:txBody>
      </p:sp>
    </p:spTree>
    <p:extLst>
      <p:ext uri="{BB962C8B-B14F-4D97-AF65-F5344CB8AC3E}">
        <p14:creationId xmlns="" xmlns:p14="http://schemas.microsoft.com/office/powerpoint/2010/main" val="40155527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382000" cy="990600"/>
          </a:xfrm>
        </p:spPr>
        <p:txBody>
          <a:bodyPr>
            <a:noAutofit/>
          </a:bodyPr>
          <a:lstStyle/>
          <a:p>
            <a:r>
              <a:rPr lang="en-US" sz="2400" b="1" dirty="0" smtClean="0"/>
              <a:t>Adult </a:t>
            </a:r>
            <a:r>
              <a:rPr lang="en-US" sz="2400" b="1" dirty="0"/>
              <a:t>and </a:t>
            </a:r>
            <a:r>
              <a:rPr lang="en-US" sz="2400" b="1" dirty="0" smtClean="0"/>
              <a:t>adolescent females diagnosed </a:t>
            </a:r>
            <a:r>
              <a:rPr lang="en-US" sz="2400" b="1" dirty="0"/>
              <a:t>with HIV infection, by transmission </a:t>
            </a:r>
            <a:r>
              <a:rPr lang="en-US" sz="2400" b="1" dirty="0" smtClean="0"/>
              <a:t>category*, Atlanta EMA </a:t>
            </a:r>
            <a:r>
              <a:rPr lang="en-US" sz="2400" b="1" dirty="0"/>
              <a:t>2011</a:t>
            </a:r>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1618298437"/>
              </p:ext>
            </p:extLst>
          </p:nvPr>
        </p:nvGraphicFramePr>
        <p:xfrm>
          <a:off x="518886" y="1600200"/>
          <a:ext cx="8077201" cy="1903534"/>
        </p:xfrm>
        <a:graphic>
          <a:graphicData uri="http://schemas.openxmlformats.org/drawingml/2006/table">
            <a:tbl>
              <a:tblPr firstRow="1" bandRow="1">
                <a:tableStyleId>{5C22544A-7EE6-4342-B048-85BDC9FD1C3A}</a:tableStyleId>
              </a:tblPr>
              <a:tblGrid>
                <a:gridCol w="1781629"/>
                <a:gridCol w="838200"/>
                <a:gridCol w="685800"/>
                <a:gridCol w="685800"/>
                <a:gridCol w="609600"/>
                <a:gridCol w="609600"/>
                <a:gridCol w="685800"/>
                <a:gridCol w="685800"/>
                <a:gridCol w="747486"/>
                <a:gridCol w="747486"/>
              </a:tblGrid>
              <a:tr h="851206">
                <a:tc>
                  <a:txBody>
                    <a:bodyPr/>
                    <a:lstStyle/>
                    <a:p>
                      <a:pPr algn="ctr"/>
                      <a:endParaRPr lang="en-US" sz="1600" dirty="0" smtClean="0"/>
                    </a:p>
                    <a:p>
                      <a:pPr algn="ctr"/>
                      <a:r>
                        <a:rPr lang="en-US" sz="1600" dirty="0" smtClean="0"/>
                        <a:t>Transmission</a:t>
                      </a:r>
                      <a:r>
                        <a:rPr lang="en-US" sz="1600" baseline="0" dirty="0" smtClean="0"/>
                        <a:t> category</a:t>
                      </a:r>
                      <a:endParaRPr lang="en-US" sz="1600" dirty="0"/>
                    </a:p>
                  </a:txBody>
                  <a:tcPr/>
                </a:tc>
                <a:tc>
                  <a:txBody>
                    <a:bodyPr/>
                    <a:lstStyle/>
                    <a:p>
                      <a:pPr algn="ctr"/>
                      <a:endParaRPr lang="en-US" sz="1600" dirty="0" smtClean="0"/>
                    </a:p>
                    <a:p>
                      <a:pPr algn="ctr"/>
                      <a:r>
                        <a:rPr lang="en-US" sz="1600" dirty="0" smtClean="0"/>
                        <a:t>N</a:t>
                      </a:r>
                      <a:endParaRPr lang="en-US" sz="1600" dirty="0"/>
                    </a:p>
                  </a:txBody>
                  <a:tcPr/>
                </a:tc>
                <a:tc gridSpan="2">
                  <a:txBody>
                    <a:bodyPr/>
                    <a:lstStyle/>
                    <a:p>
                      <a:pPr algn="ctr"/>
                      <a:endParaRPr lang="en-US" sz="1600" dirty="0" smtClean="0"/>
                    </a:p>
                    <a:p>
                      <a:pPr algn="ctr"/>
                      <a:r>
                        <a:rPr lang="en-US" sz="1600" dirty="0" smtClean="0"/>
                        <a:t>Linked</a:t>
                      </a:r>
                    </a:p>
                    <a:p>
                      <a:pPr algn="ctr"/>
                      <a:r>
                        <a:rPr lang="en-US" sz="1600" dirty="0" smtClean="0"/>
                        <a:t>N      (%)</a:t>
                      </a:r>
                    </a:p>
                  </a:txBody>
                  <a:tcPr/>
                </a:tc>
                <a:tc hMerge="1">
                  <a:txBody>
                    <a:bodyPr/>
                    <a:lstStyle/>
                    <a:p>
                      <a:endParaRPr lang="en-US"/>
                    </a:p>
                  </a:txBody>
                  <a:tcPr/>
                </a:tc>
                <a:tc gridSpan="2">
                  <a:txBody>
                    <a:bodyPr/>
                    <a:lstStyle/>
                    <a:p>
                      <a:pPr algn="ctr"/>
                      <a:endParaRPr lang="en-US" sz="1600" dirty="0" smtClean="0"/>
                    </a:p>
                    <a:p>
                      <a:pPr algn="ctr"/>
                      <a:r>
                        <a:rPr lang="en-US" sz="1600" dirty="0" smtClean="0"/>
                        <a:t>Engaged </a:t>
                      </a:r>
                    </a:p>
                    <a:p>
                      <a:pPr algn="ctr"/>
                      <a:r>
                        <a:rPr lang="en-US" sz="1600" dirty="0" smtClean="0"/>
                        <a:t>N      (%)</a:t>
                      </a:r>
                    </a:p>
                  </a:txBody>
                  <a:tcPr/>
                </a:tc>
                <a:tc hMerge="1">
                  <a:txBody>
                    <a:bodyPr/>
                    <a:lstStyle/>
                    <a:p>
                      <a:endParaRPr lang="en-US"/>
                    </a:p>
                  </a:txBody>
                  <a:tcPr/>
                </a:tc>
                <a:tc gridSpan="2">
                  <a:txBody>
                    <a:bodyPr/>
                    <a:lstStyle/>
                    <a:p>
                      <a:pPr algn="ctr"/>
                      <a:endParaRPr lang="en-US" sz="1600" dirty="0" smtClean="0"/>
                    </a:p>
                    <a:p>
                      <a:pPr algn="ctr"/>
                      <a:r>
                        <a:rPr lang="en-US" sz="1600" dirty="0" smtClean="0"/>
                        <a:t>Retained</a:t>
                      </a:r>
                      <a:r>
                        <a:rPr lang="en-US" sz="1600" baseline="0" dirty="0" smtClean="0"/>
                        <a:t> </a:t>
                      </a:r>
                      <a:endParaRPr lang="en-US" sz="16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N      (%)</a:t>
                      </a:r>
                    </a:p>
                  </a:txBody>
                  <a:tcPr/>
                </a:tc>
                <a:tc hMerge="1">
                  <a:txBody>
                    <a:bodyPr/>
                    <a:lstStyle/>
                    <a:p>
                      <a:endParaRPr lang="en-US"/>
                    </a:p>
                  </a:txBody>
                  <a:tcPr/>
                </a:tc>
                <a:tc gridSpan="2">
                  <a:txBody>
                    <a:bodyPr/>
                    <a:lstStyle/>
                    <a:p>
                      <a:pPr algn="ctr"/>
                      <a:r>
                        <a:rPr lang="en-US" sz="1600" dirty="0" smtClean="0"/>
                        <a:t>Viral</a:t>
                      </a:r>
                      <a:r>
                        <a:rPr lang="en-US" sz="1600" baseline="0" dirty="0" smtClean="0"/>
                        <a:t> suppression</a:t>
                      </a:r>
                    </a:p>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N      (%)</a:t>
                      </a:r>
                    </a:p>
                  </a:txBody>
                  <a:tcPr/>
                </a:tc>
                <a:tc hMerge="1">
                  <a:txBody>
                    <a:bodyPr/>
                    <a:lstStyle/>
                    <a:p>
                      <a:endParaRPr lang="en-US"/>
                    </a:p>
                  </a:txBody>
                  <a:tcPr/>
                </a:tc>
              </a:tr>
              <a:tr h="373764">
                <a:tc>
                  <a:txBody>
                    <a:bodyPr/>
                    <a:lstStyle/>
                    <a:p>
                      <a:r>
                        <a:rPr lang="en-US" sz="1400" dirty="0" smtClean="0"/>
                        <a:t>IDU</a:t>
                      </a:r>
                      <a:endParaRPr lang="en-US" sz="1400" dirty="0"/>
                    </a:p>
                  </a:txBody>
                  <a:tcPr/>
                </a:tc>
                <a:tc>
                  <a:txBody>
                    <a:bodyPr/>
                    <a:lstStyle/>
                    <a:p>
                      <a:pPr algn="r"/>
                      <a:r>
                        <a:rPr lang="en-US" sz="1400" dirty="0" smtClean="0"/>
                        <a:t>48</a:t>
                      </a:r>
                      <a:endParaRPr lang="en-US" sz="1400" dirty="0"/>
                    </a:p>
                  </a:txBody>
                  <a:tcPr/>
                </a:tc>
                <a:tc>
                  <a:txBody>
                    <a:bodyPr/>
                    <a:lstStyle/>
                    <a:p>
                      <a:pPr algn="r"/>
                      <a:r>
                        <a:rPr lang="en-US" sz="1400" dirty="0" smtClean="0"/>
                        <a:t>35</a:t>
                      </a:r>
                      <a:endParaRPr lang="en-US" sz="1400" dirty="0"/>
                    </a:p>
                  </a:txBody>
                  <a:tcPr/>
                </a:tc>
                <a:tc>
                  <a:txBody>
                    <a:bodyPr/>
                    <a:lstStyle/>
                    <a:p>
                      <a:pPr algn="r"/>
                      <a:r>
                        <a:rPr lang="en-US" sz="1400" dirty="0" smtClean="0"/>
                        <a:t>73%</a:t>
                      </a:r>
                      <a:endParaRPr lang="en-US" sz="1400" dirty="0"/>
                    </a:p>
                  </a:txBody>
                  <a:tcPr/>
                </a:tc>
                <a:tc>
                  <a:txBody>
                    <a:bodyPr/>
                    <a:lstStyle/>
                    <a:p>
                      <a:pPr algn="r"/>
                      <a:r>
                        <a:rPr lang="en-US" sz="1400" dirty="0" smtClean="0"/>
                        <a:t>35</a:t>
                      </a:r>
                      <a:endParaRPr lang="en-US" sz="1400" dirty="0"/>
                    </a:p>
                  </a:txBody>
                  <a:tcPr/>
                </a:tc>
                <a:tc>
                  <a:txBody>
                    <a:bodyPr/>
                    <a:lstStyle/>
                    <a:p>
                      <a:pPr algn="r"/>
                      <a:r>
                        <a:rPr lang="en-US" sz="1400" dirty="0" smtClean="0"/>
                        <a:t>73%</a:t>
                      </a:r>
                      <a:endParaRPr lang="en-US" sz="1400" dirty="0"/>
                    </a:p>
                  </a:txBody>
                  <a:tcPr/>
                </a:tc>
                <a:tc>
                  <a:txBody>
                    <a:bodyPr/>
                    <a:lstStyle/>
                    <a:p>
                      <a:pPr algn="r"/>
                      <a:r>
                        <a:rPr lang="en-US" sz="1400" dirty="0" smtClean="0"/>
                        <a:t>26</a:t>
                      </a:r>
                      <a:endParaRPr lang="en-US" sz="1400" dirty="0"/>
                    </a:p>
                  </a:txBody>
                  <a:tcPr/>
                </a:tc>
                <a:tc>
                  <a:txBody>
                    <a:bodyPr/>
                    <a:lstStyle/>
                    <a:p>
                      <a:pPr algn="r"/>
                      <a:r>
                        <a:rPr lang="en-US" sz="1400" dirty="0" smtClean="0"/>
                        <a:t>54%</a:t>
                      </a:r>
                      <a:endParaRPr lang="en-US" sz="1400" dirty="0"/>
                    </a:p>
                  </a:txBody>
                  <a:tcPr/>
                </a:tc>
                <a:tc>
                  <a:txBody>
                    <a:bodyPr/>
                    <a:lstStyle/>
                    <a:p>
                      <a:pPr algn="r"/>
                      <a:r>
                        <a:rPr lang="en-US" sz="1400" dirty="0" smtClean="0"/>
                        <a:t>27</a:t>
                      </a:r>
                      <a:endParaRPr lang="en-US" sz="1400" dirty="0"/>
                    </a:p>
                  </a:txBody>
                  <a:tcPr/>
                </a:tc>
                <a:tc>
                  <a:txBody>
                    <a:bodyPr/>
                    <a:lstStyle/>
                    <a:p>
                      <a:pPr algn="r"/>
                      <a:r>
                        <a:rPr lang="en-US" sz="1400" dirty="0" smtClean="0"/>
                        <a:t>56%</a:t>
                      </a:r>
                      <a:endParaRPr lang="en-US" sz="1400" dirty="0"/>
                    </a:p>
                  </a:txBody>
                  <a:tcPr/>
                </a:tc>
              </a:tr>
              <a:tr h="119773">
                <a:tc>
                  <a:txBody>
                    <a:bodyPr/>
                    <a:lstStyle/>
                    <a:p>
                      <a:r>
                        <a:rPr lang="en-US" sz="1400" dirty="0" smtClean="0"/>
                        <a:t>HET</a:t>
                      </a:r>
                      <a:endParaRPr lang="en-US" sz="1400" dirty="0"/>
                    </a:p>
                  </a:txBody>
                  <a:tcPr/>
                </a:tc>
                <a:tc>
                  <a:txBody>
                    <a:bodyPr/>
                    <a:lstStyle/>
                    <a:p>
                      <a:pPr algn="r"/>
                      <a:r>
                        <a:rPr lang="en-US" sz="1400" dirty="0" smtClean="0"/>
                        <a:t>232</a:t>
                      </a:r>
                      <a:endParaRPr lang="en-US" sz="1400" dirty="0"/>
                    </a:p>
                  </a:txBody>
                  <a:tcPr/>
                </a:tc>
                <a:tc>
                  <a:txBody>
                    <a:bodyPr/>
                    <a:lstStyle/>
                    <a:p>
                      <a:pPr algn="r"/>
                      <a:r>
                        <a:rPr lang="en-US" sz="1400" dirty="0" smtClean="0"/>
                        <a:t>159</a:t>
                      </a:r>
                      <a:endParaRPr lang="en-US" sz="1400" dirty="0"/>
                    </a:p>
                  </a:txBody>
                  <a:tcPr/>
                </a:tc>
                <a:tc>
                  <a:txBody>
                    <a:bodyPr/>
                    <a:lstStyle/>
                    <a:p>
                      <a:pPr algn="r"/>
                      <a:r>
                        <a:rPr lang="en-US" sz="1400" dirty="0" smtClean="0"/>
                        <a:t>69%</a:t>
                      </a:r>
                      <a:endParaRPr lang="en-US" sz="1400" dirty="0"/>
                    </a:p>
                  </a:txBody>
                  <a:tcPr/>
                </a:tc>
                <a:tc>
                  <a:txBody>
                    <a:bodyPr/>
                    <a:lstStyle/>
                    <a:p>
                      <a:pPr algn="r"/>
                      <a:r>
                        <a:rPr lang="en-US" sz="1400" dirty="0" smtClean="0"/>
                        <a:t>162</a:t>
                      </a:r>
                      <a:endParaRPr lang="en-US" sz="1400" dirty="0"/>
                    </a:p>
                  </a:txBody>
                  <a:tcPr/>
                </a:tc>
                <a:tc>
                  <a:txBody>
                    <a:bodyPr/>
                    <a:lstStyle/>
                    <a:p>
                      <a:pPr algn="r"/>
                      <a:r>
                        <a:rPr lang="en-US" sz="1400" dirty="0" smtClean="0"/>
                        <a:t>69%</a:t>
                      </a:r>
                      <a:endParaRPr lang="en-US" sz="1400" dirty="0"/>
                    </a:p>
                  </a:txBody>
                  <a:tcPr/>
                </a:tc>
                <a:tc>
                  <a:txBody>
                    <a:bodyPr/>
                    <a:lstStyle/>
                    <a:p>
                      <a:pPr algn="r"/>
                      <a:r>
                        <a:rPr lang="en-US" sz="1400" dirty="0" smtClean="0"/>
                        <a:t>122</a:t>
                      </a:r>
                      <a:endParaRPr lang="en-US" sz="1400" dirty="0"/>
                    </a:p>
                  </a:txBody>
                  <a:tcPr/>
                </a:tc>
                <a:tc>
                  <a:txBody>
                    <a:bodyPr/>
                    <a:lstStyle/>
                    <a:p>
                      <a:pPr algn="r"/>
                      <a:r>
                        <a:rPr lang="en-US" sz="1400" dirty="0" smtClean="0"/>
                        <a:t>53%</a:t>
                      </a:r>
                      <a:endParaRPr lang="en-US" sz="1400" dirty="0"/>
                    </a:p>
                  </a:txBody>
                  <a:tcPr/>
                </a:tc>
                <a:tc>
                  <a:txBody>
                    <a:bodyPr/>
                    <a:lstStyle/>
                    <a:p>
                      <a:pPr algn="r"/>
                      <a:r>
                        <a:rPr lang="en-US" sz="1400" dirty="0" smtClean="0"/>
                        <a:t>119</a:t>
                      </a:r>
                      <a:endParaRPr lang="en-US" sz="1400" dirty="0"/>
                    </a:p>
                  </a:txBody>
                  <a:tcPr/>
                </a:tc>
                <a:tc>
                  <a:txBody>
                    <a:bodyPr/>
                    <a:lstStyle/>
                    <a:p>
                      <a:pPr algn="r"/>
                      <a:r>
                        <a:rPr lang="en-US" sz="1400" dirty="0" smtClean="0"/>
                        <a:t>52%</a:t>
                      </a:r>
                      <a:endParaRPr lang="en-US" sz="1400" dirty="0"/>
                    </a:p>
                  </a:txBody>
                  <a:tcPr/>
                </a:tc>
              </a:tr>
              <a:tr h="373764">
                <a:tc>
                  <a:txBody>
                    <a:bodyPr/>
                    <a:lstStyle/>
                    <a:p>
                      <a:r>
                        <a:rPr lang="en-US" sz="1400" dirty="0" smtClean="0"/>
                        <a:t>Other</a:t>
                      </a:r>
                      <a:endParaRPr lang="en-US" sz="1400" dirty="0"/>
                    </a:p>
                  </a:txBody>
                  <a:tcPr/>
                </a:tc>
                <a:tc>
                  <a:txBody>
                    <a:bodyPr/>
                    <a:lstStyle/>
                    <a:p>
                      <a:pPr algn="r"/>
                      <a:r>
                        <a:rPr lang="en-US" sz="1400" dirty="0" smtClean="0"/>
                        <a:t>92</a:t>
                      </a:r>
                      <a:endParaRPr lang="en-US" sz="1400" dirty="0"/>
                    </a:p>
                  </a:txBody>
                  <a:tcPr/>
                </a:tc>
                <a:tc>
                  <a:txBody>
                    <a:bodyPr/>
                    <a:lstStyle/>
                    <a:p>
                      <a:pPr algn="r"/>
                      <a:r>
                        <a:rPr lang="en-US" sz="1400" dirty="0" smtClean="0"/>
                        <a:t>50</a:t>
                      </a:r>
                      <a:endParaRPr lang="en-US" sz="1400" dirty="0"/>
                    </a:p>
                  </a:txBody>
                  <a:tcPr/>
                </a:tc>
                <a:tc>
                  <a:txBody>
                    <a:bodyPr/>
                    <a:lstStyle/>
                    <a:p>
                      <a:pPr algn="r"/>
                      <a:r>
                        <a:rPr lang="en-US" sz="1400" dirty="0" smtClean="0"/>
                        <a:t>54%</a:t>
                      </a:r>
                      <a:endParaRPr lang="en-US" sz="1400" dirty="0"/>
                    </a:p>
                  </a:txBody>
                  <a:tcPr/>
                </a:tc>
                <a:tc>
                  <a:txBody>
                    <a:bodyPr/>
                    <a:lstStyle/>
                    <a:p>
                      <a:pPr algn="r"/>
                      <a:r>
                        <a:rPr lang="en-US" sz="1400" dirty="0" smtClean="0"/>
                        <a:t>47</a:t>
                      </a:r>
                      <a:endParaRPr lang="en-US" sz="1400" dirty="0"/>
                    </a:p>
                  </a:txBody>
                  <a:tcPr/>
                </a:tc>
                <a:tc>
                  <a:txBody>
                    <a:bodyPr/>
                    <a:lstStyle/>
                    <a:p>
                      <a:pPr algn="r"/>
                      <a:r>
                        <a:rPr lang="en-US" sz="1400" dirty="0" smtClean="0"/>
                        <a:t>51%</a:t>
                      </a:r>
                      <a:endParaRPr lang="en-US" sz="1400" dirty="0"/>
                    </a:p>
                  </a:txBody>
                  <a:tcPr/>
                </a:tc>
                <a:tc>
                  <a:txBody>
                    <a:bodyPr/>
                    <a:lstStyle/>
                    <a:p>
                      <a:pPr algn="r"/>
                      <a:r>
                        <a:rPr lang="en-US" sz="1400" dirty="0" smtClean="0"/>
                        <a:t>24</a:t>
                      </a:r>
                      <a:endParaRPr lang="en-US" sz="1400" dirty="0"/>
                    </a:p>
                  </a:txBody>
                  <a:tcPr/>
                </a:tc>
                <a:tc>
                  <a:txBody>
                    <a:bodyPr/>
                    <a:lstStyle/>
                    <a:p>
                      <a:pPr algn="r"/>
                      <a:r>
                        <a:rPr lang="en-US" sz="1400" dirty="0" smtClean="0"/>
                        <a:t>26%</a:t>
                      </a:r>
                      <a:endParaRPr lang="en-US" sz="1400" dirty="0"/>
                    </a:p>
                  </a:txBody>
                  <a:tcPr/>
                </a:tc>
                <a:tc>
                  <a:txBody>
                    <a:bodyPr/>
                    <a:lstStyle/>
                    <a:p>
                      <a:pPr algn="r"/>
                      <a:r>
                        <a:rPr lang="en-US" sz="1400" dirty="0" smtClean="0"/>
                        <a:t>36</a:t>
                      </a:r>
                      <a:endParaRPr lang="en-US" sz="1400" dirty="0"/>
                    </a:p>
                  </a:txBody>
                  <a:tcPr/>
                </a:tc>
                <a:tc>
                  <a:txBody>
                    <a:bodyPr/>
                    <a:lstStyle/>
                    <a:p>
                      <a:pPr algn="r"/>
                      <a:r>
                        <a:rPr lang="en-US" sz="1400" dirty="0" smtClean="0"/>
                        <a:t>39%</a:t>
                      </a:r>
                      <a:endParaRPr lang="en-US" sz="1400" dirty="0"/>
                    </a:p>
                  </a:txBody>
                  <a:tcPr/>
                </a:tc>
              </a:tr>
            </a:tbl>
          </a:graphicData>
        </a:graphic>
      </p:graphicFrame>
      <p:sp>
        <p:nvSpPr>
          <p:cNvPr id="3" name="Rectangle 2"/>
          <p:cNvSpPr/>
          <p:nvPr/>
        </p:nvSpPr>
        <p:spPr>
          <a:xfrm>
            <a:off x="533400" y="4114800"/>
            <a:ext cx="8610600" cy="2031325"/>
          </a:xfrm>
          <a:prstGeom prst="rect">
            <a:avLst/>
          </a:prstGeom>
        </p:spPr>
        <p:txBody>
          <a:bodyPr wrap="square">
            <a:spAutoFit/>
          </a:bodyPr>
          <a:lstStyle/>
          <a:p>
            <a:r>
              <a:rPr lang="en-US" sz="1400" dirty="0" smtClean="0"/>
              <a:t>Adult </a:t>
            </a:r>
            <a:r>
              <a:rPr lang="en-US" sz="1400" dirty="0"/>
              <a:t>and </a:t>
            </a:r>
            <a:r>
              <a:rPr lang="en-US" sz="1400" dirty="0" smtClean="0"/>
              <a:t>adolescent  females </a:t>
            </a:r>
            <a:r>
              <a:rPr lang="en-US" sz="1400" dirty="0"/>
              <a:t>&gt;= age 13, diagnosed  </a:t>
            </a:r>
            <a:r>
              <a:rPr lang="en-US" sz="1400" dirty="0" smtClean="0"/>
              <a:t>01/01/11 -12/31/11</a:t>
            </a:r>
            <a:r>
              <a:rPr lang="en-US" sz="1400" dirty="0"/>
              <a:t>, </a:t>
            </a:r>
            <a:r>
              <a:rPr lang="en-US" sz="1400" dirty="0" smtClean="0"/>
              <a:t>Atlanta EMA = 372</a:t>
            </a:r>
          </a:p>
          <a:p>
            <a:r>
              <a:rPr lang="en-US" sz="1400" dirty="0" smtClean="0"/>
              <a:t>Linked </a:t>
            </a:r>
            <a:r>
              <a:rPr lang="en-US" sz="1400" dirty="0"/>
              <a:t>to care = CD4 or VL within 3 months of diagnosis </a:t>
            </a:r>
          </a:p>
          <a:p>
            <a:r>
              <a:rPr lang="en-US" sz="1400" dirty="0"/>
              <a:t>Engaged in care  &gt;= 1 CD4 or VL 4-15 months  after diagnosis</a:t>
            </a:r>
          </a:p>
          <a:p>
            <a:r>
              <a:rPr lang="en-US" sz="1400" dirty="0"/>
              <a:t>Retained in care &gt;= 2 CD4 or VL at least 3 months apart  4-15 months after diagnosis</a:t>
            </a:r>
          </a:p>
          <a:p>
            <a:r>
              <a:rPr lang="en-US" sz="1400" dirty="0"/>
              <a:t>Viral suppression (VS) = VL&lt;200 copies/ml  in  most recent viral load </a:t>
            </a:r>
          </a:p>
          <a:p>
            <a:r>
              <a:rPr lang="en-US" sz="1400" dirty="0"/>
              <a:t>Multiple imputation was used to re-distribute  transmission category where missing</a:t>
            </a:r>
          </a:p>
          <a:p>
            <a:r>
              <a:rPr lang="en-US" sz="1400" dirty="0" smtClean="0"/>
              <a:t>*IDU </a:t>
            </a:r>
            <a:r>
              <a:rPr lang="en-US" sz="1400" dirty="0"/>
              <a:t>= Injection  drug use</a:t>
            </a:r>
          </a:p>
          <a:p>
            <a:r>
              <a:rPr lang="en-US" sz="1400" dirty="0" smtClean="0"/>
              <a:t>HET = Heterosexual </a:t>
            </a:r>
            <a:r>
              <a:rPr lang="en-US" sz="1400" dirty="0"/>
              <a:t>contact with a person known to have, or to be at high risk for, HIV infection</a:t>
            </a:r>
          </a:p>
          <a:p>
            <a:r>
              <a:rPr lang="en-US" sz="1400" dirty="0"/>
              <a:t>Other = hemophilia, blood transfusion, perinatal exposure, and </a:t>
            </a:r>
            <a:r>
              <a:rPr lang="en-US" sz="1400" dirty="0" smtClean="0"/>
              <a:t>risk  </a:t>
            </a:r>
            <a:r>
              <a:rPr lang="en-US" sz="1400" dirty="0"/>
              <a:t>factor not reported or not </a:t>
            </a:r>
            <a:r>
              <a:rPr lang="en-US" sz="1400" dirty="0" smtClean="0"/>
              <a:t>identified</a:t>
            </a:r>
          </a:p>
        </p:txBody>
      </p:sp>
    </p:spTree>
    <p:extLst>
      <p:ext uri="{BB962C8B-B14F-4D97-AF65-F5344CB8AC3E}">
        <p14:creationId xmlns="" xmlns:p14="http://schemas.microsoft.com/office/powerpoint/2010/main" val="15833155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8382000" cy="990600"/>
          </a:xfrm>
        </p:spPr>
        <p:txBody>
          <a:bodyPr>
            <a:noAutofit/>
          </a:bodyPr>
          <a:lstStyle/>
          <a:p>
            <a:r>
              <a:rPr lang="en-US" sz="2400" b="1" dirty="0" smtClean="0"/>
              <a:t> </a:t>
            </a:r>
            <a:r>
              <a:rPr lang="en-US" sz="2400" b="1" dirty="0"/>
              <a:t>A</a:t>
            </a:r>
            <a:r>
              <a:rPr lang="en-US" sz="2400" b="1" dirty="0" smtClean="0"/>
              <a:t>dults </a:t>
            </a:r>
            <a:r>
              <a:rPr lang="en-US" sz="2400" b="1" dirty="0"/>
              <a:t>and </a:t>
            </a:r>
            <a:r>
              <a:rPr lang="en-US" sz="2400" b="1" dirty="0" smtClean="0"/>
              <a:t>adolescent females </a:t>
            </a:r>
            <a:r>
              <a:rPr lang="en-US" sz="2400" b="1" dirty="0"/>
              <a:t>diagnosed with HIV </a:t>
            </a:r>
            <a:r>
              <a:rPr lang="en-US" sz="2400" b="1" dirty="0" smtClean="0"/>
              <a:t>infection, </a:t>
            </a:r>
            <a:r>
              <a:rPr lang="en-US" sz="2400" b="1" dirty="0"/>
              <a:t>by </a:t>
            </a:r>
            <a:r>
              <a:rPr lang="en-US" sz="2400" b="1" dirty="0" smtClean="0"/>
              <a:t>transmission category*, Atlanta EMA, </a:t>
            </a:r>
            <a:r>
              <a:rPr lang="en-US" sz="2400" b="1" dirty="0"/>
              <a:t>2011 </a:t>
            </a:r>
            <a:r>
              <a:rPr lang="en-US" sz="2800" dirty="0"/>
              <a:t/>
            </a:r>
            <a:br>
              <a:rPr lang="en-US" sz="2800" dirty="0"/>
            </a:br>
            <a:endParaRPr lang="en-US" sz="2800"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206932959"/>
              </p:ext>
            </p:extLst>
          </p:nvPr>
        </p:nvGraphicFramePr>
        <p:xfrm>
          <a:off x="228600" y="838201"/>
          <a:ext cx="8534400" cy="3886199"/>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381000" y="4648199"/>
            <a:ext cx="8763000" cy="2031325"/>
          </a:xfrm>
          <a:prstGeom prst="rect">
            <a:avLst/>
          </a:prstGeom>
          <a:solidFill>
            <a:schemeClr val="bg1"/>
          </a:solidFill>
        </p:spPr>
        <p:txBody>
          <a:bodyPr wrap="square">
            <a:spAutoFit/>
          </a:bodyPr>
          <a:lstStyle/>
          <a:p>
            <a:r>
              <a:rPr lang="en-US" sz="1400" dirty="0" smtClean="0"/>
              <a:t>Adults and adolescent females </a:t>
            </a:r>
            <a:r>
              <a:rPr lang="en-US" sz="1400" dirty="0"/>
              <a:t>&gt;= age 13, diagnosed  </a:t>
            </a:r>
            <a:r>
              <a:rPr lang="en-US" sz="1400" dirty="0" smtClean="0"/>
              <a:t>01/01/11 </a:t>
            </a:r>
            <a:r>
              <a:rPr lang="en-US" sz="1400" dirty="0"/>
              <a:t>-</a:t>
            </a:r>
            <a:r>
              <a:rPr lang="en-US" sz="1400" dirty="0" smtClean="0"/>
              <a:t> 12/31/11, Atlanta EMA  = 372</a:t>
            </a:r>
            <a:endParaRPr lang="en-US" sz="1400" dirty="0"/>
          </a:p>
          <a:p>
            <a:r>
              <a:rPr lang="en-US" sz="1400" dirty="0"/>
              <a:t>Linked to care = CD4 or VL within 3 months of diagnosis </a:t>
            </a:r>
          </a:p>
          <a:p>
            <a:r>
              <a:rPr lang="en-US" sz="1400" dirty="0"/>
              <a:t>Engaged in care  &gt;= 1 CD4 or VL 4-15 months  after diagnosis</a:t>
            </a:r>
          </a:p>
          <a:p>
            <a:r>
              <a:rPr lang="en-US" sz="1400" dirty="0"/>
              <a:t>Retained in care &gt;= 2 CD4 or VL at least 3 months apart  4-15 months after diagnosis</a:t>
            </a:r>
          </a:p>
          <a:p>
            <a:r>
              <a:rPr lang="en-US" sz="1400" dirty="0" smtClean="0"/>
              <a:t>Viral </a:t>
            </a:r>
            <a:r>
              <a:rPr lang="en-US" sz="1400" dirty="0"/>
              <a:t>suppression (VS) = VL&lt;200 copies/ml  in  most recent viral load </a:t>
            </a:r>
            <a:endParaRPr lang="en-US" sz="1400" dirty="0" smtClean="0"/>
          </a:p>
          <a:p>
            <a:r>
              <a:rPr lang="en-US" sz="1400" dirty="0"/>
              <a:t>Multiple imputation was used to re-distribute  transmission category where </a:t>
            </a:r>
            <a:r>
              <a:rPr lang="en-US" sz="1400" dirty="0" smtClean="0"/>
              <a:t>missing</a:t>
            </a:r>
          </a:p>
          <a:p>
            <a:r>
              <a:rPr lang="en-US" sz="1400" dirty="0" smtClean="0"/>
              <a:t>*IDU </a:t>
            </a:r>
            <a:r>
              <a:rPr lang="en-US" sz="1400" dirty="0"/>
              <a:t>= Injection  drug use</a:t>
            </a:r>
          </a:p>
          <a:p>
            <a:r>
              <a:rPr lang="en-US" sz="1400" dirty="0" smtClean="0"/>
              <a:t>HET = Heterosexual </a:t>
            </a:r>
            <a:r>
              <a:rPr lang="en-US" sz="1400" dirty="0"/>
              <a:t>contact with a person known to have, or to be at high risk for, HIV infection</a:t>
            </a:r>
          </a:p>
          <a:p>
            <a:r>
              <a:rPr lang="en-US" sz="1400" dirty="0"/>
              <a:t>Other = hemophilia, blood transfusion, perinatal exposure, and risk </a:t>
            </a:r>
            <a:r>
              <a:rPr lang="en-US" sz="1400" dirty="0" smtClean="0"/>
              <a:t> factor </a:t>
            </a:r>
            <a:r>
              <a:rPr lang="en-US" sz="1400" dirty="0"/>
              <a:t>not reported or not </a:t>
            </a:r>
            <a:r>
              <a:rPr lang="en-US" sz="1400" dirty="0" smtClean="0"/>
              <a:t>identified</a:t>
            </a:r>
          </a:p>
        </p:txBody>
      </p:sp>
      <p:sp>
        <p:nvSpPr>
          <p:cNvPr id="3" name="TextBox 2"/>
          <p:cNvSpPr txBox="1"/>
          <p:nvPr/>
        </p:nvSpPr>
        <p:spPr>
          <a:xfrm>
            <a:off x="2286000" y="3886199"/>
            <a:ext cx="762000" cy="307777"/>
          </a:xfrm>
          <a:prstGeom prst="rect">
            <a:avLst/>
          </a:prstGeom>
          <a:noFill/>
        </p:spPr>
        <p:txBody>
          <a:bodyPr wrap="square" rtlCol="0">
            <a:spAutoFit/>
          </a:bodyPr>
          <a:lstStyle/>
          <a:p>
            <a:r>
              <a:rPr lang="en-US" sz="1400" dirty="0" smtClean="0"/>
              <a:t>N=48</a:t>
            </a:r>
            <a:endParaRPr lang="en-US" sz="1400" dirty="0"/>
          </a:p>
        </p:txBody>
      </p:sp>
      <p:sp>
        <p:nvSpPr>
          <p:cNvPr id="6" name="TextBox 5"/>
          <p:cNvSpPr txBox="1"/>
          <p:nvPr/>
        </p:nvSpPr>
        <p:spPr>
          <a:xfrm>
            <a:off x="4648200" y="3884710"/>
            <a:ext cx="762000" cy="307777"/>
          </a:xfrm>
          <a:prstGeom prst="rect">
            <a:avLst/>
          </a:prstGeom>
          <a:noFill/>
        </p:spPr>
        <p:txBody>
          <a:bodyPr wrap="square" rtlCol="0">
            <a:spAutoFit/>
          </a:bodyPr>
          <a:lstStyle/>
          <a:p>
            <a:r>
              <a:rPr lang="en-US" sz="1400" dirty="0" smtClean="0"/>
              <a:t>N=232</a:t>
            </a:r>
            <a:endParaRPr lang="en-US" sz="1400" dirty="0"/>
          </a:p>
        </p:txBody>
      </p:sp>
      <p:sp>
        <p:nvSpPr>
          <p:cNvPr id="7" name="TextBox 6"/>
          <p:cNvSpPr txBox="1"/>
          <p:nvPr/>
        </p:nvSpPr>
        <p:spPr>
          <a:xfrm>
            <a:off x="7086600" y="3884710"/>
            <a:ext cx="762000" cy="307777"/>
          </a:xfrm>
          <a:prstGeom prst="rect">
            <a:avLst/>
          </a:prstGeom>
          <a:noFill/>
        </p:spPr>
        <p:txBody>
          <a:bodyPr wrap="square" rtlCol="0">
            <a:spAutoFit/>
          </a:bodyPr>
          <a:lstStyle/>
          <a:p>
            <a:r>
              <a:rPr lang="en-US" sz="1400" dirty="0" smtClean="0"/>
              <a:t>N=92</a:t>
            </a:r>
            <a:endParaRPr lang="en-US" sz="1400" dirty="0"/>
          </a:p>
        </p:txBody>
      </p:sp>
    </p:spTree>
    <p:extLst>
      <p:ext uri="{BB962C8B-B14F-4D97-AF65-F5344CB8AC3E}">
        <p14:creationId xmlns="" xmlns:p14="http://schemas.microsoft.com/office/powerpoint/2010/main" val="266968111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543800" cy="990600"/>
          </a:xfrm>
        </p:spPr>
        <p:txBody>
          <a:bodyPr>
            <a:noAutofit/>
          </a:bodyPr>
          <a:lstStyle/>
          <a:p>
            <a:r>
              <a:rPr lang="en-US" sz="2400" b="1" dirty="0" smtClean="0"/>
              <a:t>Adult </a:t>
            </a:r>
            <a:r>
              <a:rPr lang="en-US" sz="2400" b="1" dirty="0"/>
              <a:t>and </a:t>
            </a:r>
            <a:r>
              <a:rPr lang="en-US" sz="2400" b="1" dirty="0" smtClean="0"/>
              <a:t>adolescent Black MSM* diagnosed </a:t>
            </a:r>
            <a:r>
              <a:rPr lang="en-US" sz="2400" b="1" dirty="0"/>
              <a:t>with HIV infection, by </a:t>
            </a:r>
            <a:r>
              <a:rPr lang="en-US" sz="2400" b="1" dirty="0" smtClean="0"/>
              <a:t>age (years), Atlanta EMA </a:t>
            </a:r>
            <a:r>
              <a:rPr lang="en-US" sz="2400" b="1" dirty="0"/>
              <a:t>2011</a:t>
            </a:r>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2087305429"/>
              </p:ext>
            </p:extLst>
          </p:nvPr>
        </p:nvGraphicFramePr>
        <p:xfrm>
          <a:off x="533400" y="1219200"/>
          <a:ext cx="8077201" cy="2651062"/>
        </p:xfrm>
        <a:graphic>
          <a:graphicData uri="http://schemas.openxmlformats.org/drawingml/2006/table">
            <a:tbl>
              <a:tblPr firstRow="1" bandRow="1">
                <a:tableStyleId>{5C22544A-7EE6-4342-B048-85BDC9FD1C3A}</a:tableStyleId>
              </a:tblPr>
              <a:tblGrid>
                <a:gridCol w="1781629"/>
                <a:gridCol w="838200"/>
                <a:gridCol w="685800"/>
                <a:gridCol w="685800"/>
                <a:gridCol w="609600"/>
                <a:gridCol w="609600"/>
                <a:gridCol w="685800"/>
                <a:gridCol w="685800"/>
                <a:gridCol w="747486"/>
                <a:gridCol w="747486"/>
              </a:tblGrid>
              <a:tr h="851206">
                <a:tc>
                  <a:txBody>
                    <a:bodyPr/>
                    <a:lstStyle/>
                    <a:p>
                      <a:pPr algn="ctr"/>
                      <a:endParaRPr lang="en-US" sz="1600" dirty="0" smtClean="0"/>
                    </a:p>
                    <a:p>
                      <a:pPr algn="ctr"/>
                      <a:r>
                        <a:rPr lang="en-US" sz="1600" dirty="0" smtClean="0"/>
                        <a:t>Age</a:t>
                      </a:r>
                      <a:r>
                        <a:rPr lang="en-US" sz="1600" baseline="0" dirty="0" smtClean="0"/>
                        <a:t> at diagnosis (years)</a:t>
                      </a:r>
                      <a:endParaRPr lang="en-US" sz="1600" dirty="0"/>
                    </a:p>
                  </a:txBody>
                  <a:tcPr/>
                </a:tc>
                <a:tc>
                  <a:txBody>
                    <a:bodyPr/>
                    <a:lstStyle/>
                    <a:p>
                      <a:pPr algn="ctr"/>
                      <a:endParaRPr lang="en-US" sz="1600" dirty="0" smtClean="0"/>
                    </a:p>
                    <a:p>
                      <a:pPr algn="ctr"/>
                      <a:r>
                        <a:rPr lang="en-US" sz="1600" dirty="0" smtClean="0"/>
                        <a:t>N**</a:t>
                      </a:r>
                      <a:endParaRPr lang="en-US" sz="1600" dirty="0"/>
                    </a:p>
                  </a:txBody>
                  <a:tcPr/>
                </a:tc>
                <a:tc gridSpan="2">
                  <a:txBody>
                    <a:bodyPr/>
                    <a:lstStyle/>
                    <a:p>
                      <a:pPr algn="ctr"/>
                      <a:endParaRPr lang="en-US" sz="1600" dirty="0" smtClean="0"/>
                    </a:p>
                    <a:p>
                      <a:pPr algn="ctr"/>
                      <a:r>
                        <a:rPr lang="en-US" sz="1600" dirty="0" smtClean="0"/>
                        <a:t>Linked</a:t>
                      </a:r>
                    </a:p>
                    <a:p>
                      <a:pPr algn="ctr"/>
                      <a:r>
                        <a:rPr lang="en-US" sz="1600" dirty="0" smtClean="0"/>
                        <a:t>N      (%)</a:t>
                      </a:r>
                    </a:p>
                  </a:txBody>
                  <a:tcPr/>
                </a:tc>
                <a:tc hMerge="1">
                  <a:txBody>
                    <a:bodyPr/>
                    <a:lstStyle/>
                    <a:p>
                      <a:endParaRPr lang="en-US"/>
                    </a:p>
                  </a:txBody>
                  <a:tcPr/>
                </a:tc>
                <a:tc gridSpan="2">
                  <a:txBody>
                    <a:bodyPr/>
                    <a:lstStyle/>
                    <a:p>
                      <a:pPr algn="ctr"/>
                      <a:endParaRPr lang="en-US" sz="1600" dirty="0" smtClean="0"/>
                    </a:p>
                    <a:p>
                      <a:pPr algn="ctr"/>
                      <a:r>
                        <a:rPr lang="en-US" sz="1600" dirty="0" smtClean="0"/>
                        <a:t>Engaged </a:t>
                      </a:r>
                    </a:p>
                    <a:p>
                      <a:pPr algn="ctr"/>
                      <a:r>
                        <a:rPr lang="en-US" sz="1600" dirty="0" smtClean="0"/>
                        <a:t>N      (%)</a:t>
                      </a:r>
                    </a:p>
                  </a:txBody>
                  <a:tcPr/>
                </a:tc>
                <a:tc hMerge="1">
                  <a:txBody>
                    <a:bodyPr/>
                    <a:lstStyle/>
                    <a:p>
                      <a:endParaRPr lang="en-US"/>
                    </a:p>
                  </a:txBody>
                  <a:tcPr/>
                </a:tc>
                <a:tc gridSpan="2">
                  <a:txBody>
                    <a:bodyPr/>
                    <a:lstStyle/>
                    <a:p>
                      <a:pPr algn="ctr"/>
                      <a:endParaRPr lang="en-US" sz="1600" dirty="0" smtClean="0"/>
                    </a:p>
                    <a:p>
                      <a:pPr algn="ctr"/>
                      <a:r>
                        <a:rPr lang="en-US" sz="1600" dirty="0" smtClean="0"/>
                        <a:t>Retained</a:t>
                      </a:r>
                      <a:r>
                        <a:rPr lang="en-US" sz="1600" baseline="0" dirty="0" smtClean="0"/>
                        <a:t> </a:t>
                      </a:r>
                      <a:endParaRPr lang="en-US" sz="16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N      (%)</a:t>
                      </a:r>
                    </a:p>
                  </a:txBody>
                  <a:tcPr/>
                </a:tc>
                <a:tc hMerge="1">
                  <a:txBody>
                    <a:bodyPr/>
                    <a:lstStyle/>
                    <a:p>
                      <a:endParaRPr lang="en-US"/>
                    </a:p>
                  </a:txBody>
                  <a:tcPr/>
                </a:tc>
                <a:tc gridSpan="2">
                  <a:txBody>
                    <a:bodyPr/>
                    <a:lstStyle/>
                    <a:p>
                      <a:pPr algn="ctr"/>
                      <a:r>
                        <a:rPr lang="en-US" sz="1600" dirty="0" smtClean="0"/>
                        <a:t>Viral</a:t>
                      </a:r>
                      <a:r>
                        <a:rPr lang="en-US" sz="1600" baseline="0" dirty="0" smtClean="0"/>
                        <a:t> suppression</a:t>
                      </a:r>
                    </a:p>
                    <a:p>
                      <a:pPr marL="0" marR="0" indent="0" algn="ctr" defTabSz="914400" rtl="0" eaLnBrk="1" fontAlgn="auto" latinLnBrk="0" hangingPunct="1">
                        <a:lnSpc>
                          <a:spcPct val="100000"/>
                        </a:lnSpc>
                        <a:spcBef>
                          <a:spcPts val="0"/>
                        </a:spcBef>
                        <a:spcAft>
                          <a:spcPts val="0"/>
                        </a:spcAft>
                        <a:buClrTx/>
                        <a:buSzTx/>
                        <a:buFontTx/>
                        <a:buNone/>
                        <a:tabLst/>
                        <a:defRPr/>
                      </a:pPr>
                      <a:r>
                        <a:rPr lang="en-US" sz="1600" dirty="0" smtClean="0"/>
                        <a:t>N      (%)</a:t>
                      </a:r>
                    </a:p>
                  </a:txBody>
                  <a:tcPr/>
                </a:tc>
                <a:tc hMerge="1">
                  <a:txBody>
                    <a:bodyPr/>
                    <a:lstStyle/>
                    <a:p>
                      <a:endParaRPr lang="en-US"/>
                    </a:p>
                  </a:txBody>
                  <a:tcPr/>
                </a:tc>
              </a:tr>
              <a:tr h="373764">
                <a:tc>
                  <a:txBody>
                    <a:bodyPr/>
                    <a:lstStyle/>
                    <a:p>
                      <a:r>
                        <a:rPr lang="en-US" sz="1400" dirty="0" smtClean="0"/>
                        <a:t>13-24</a:t>
                      </a:r>
                      <a:endParaRPr lang="en-US" sz="1400" dirty="0"/>
                    </a:p>
                  </a:txBody>
                  <a:tcPr/>
                </a:tc>
                <a:tc>
                  <a:txBody>
                    <a:bodyPr/>
                    <a:lstStyle/>
                    <a:p>
                      <a:pPr algn="r"/>
                      <a:r>
                        <a:rPr lang="en-US" sz="1400" dirty="0" smtClean="0"/>
                        <a:t>254</a:t>
                      </a:r>
                      <a:endParaRPr lang="en-US" sz="1400" dirty="0"/>
                    </a:p>
                  </a:txBody>
                  <a:tcPr/>
                </a:tc>
                <a:tc>
                  <a:txBody>
                    <a:bodyPr/>
                    <a:lstStyle/>
                    <a:p>
                      <a:pPr algn="r"/>
                      <a:r>
                        <a:rPr lang="en-US" sz="1400" dirty="0" smtClean="0"/>
                        <a:t>113</a:t>
                      </a:r>
                      <a:endParaRPr lang="en-US" sz="1400" dirty="0"/>
                    </a:p>
                  </a:txBody>
                  <a:tcPr/>
                </a:tc>
                <a:tc>
                  <a:txBody>
                    <a:bodyPr/>
                    <a:lstStyle/>
                    <a:p>
                      <a:pPr algn="r"/>
                      <a:r>
                        <a:rPr lang="en-US" sz="1400" dirty="0" smtClean="0"/>
                        <a:t>44%</a:t>
                      </a:r>
                      <a:endParaRPr lang="en-US" sz="1400" dirty="0"/>
                    </a:p>
                  </a:txBody>
                  <a:tcPr/>
                </a:tc>
                <a:tc>
                  <a:txBody>
                    <a:bodyPr/>
                    <a:lstStyle/>
                    <a:p>
                      <a:pPr algn="r"/>
                      <a:r>
                        <a:rPr lang="en-US" sz="1400" dirty="0" smtClean="0"/>
                        <a:t>152</a:t>
                      </a:r>
                      <a:endParaRPr lang="en-US" sz="1400" dirty="0"/>
                    </a:p>
                  </a:txBody>
                  <a:tcPr/>
                </a:tc>
                <a:tc>
                  <a:txBody>
                    <a:bodyPr/>
                    <a:lstStyle/>
                    <a:p>
                      <a:pPr algn="r"/>
                      <a:r>
                        <a:rPr lang="en-US" sz="1400" dirty="0" smtClean="0"/>
                        <a:t>60%</a:t>
                      </a:r>
                      <a:endParaRPr lang="en-US" sz="1400" dirty="0"/>
                    </a:p>
                  </a:txBody>
                  <a:tcPr/>
                </a:tc>
                <a:tc>
                  <a:txBody>
                    <a:bodyPr/>
                    <a:lstStyle/>
                    <a:p>
                      <a:pPr algn="r"/>
                      <a:r>
                        <a:rPr lang="en-US" sz="1400" dirty="0" smtClean="0"/>
                        <a:t>87</a:t>
                      </a:r>
                      <a:endParaRPr lang="en-US" sz="1400" dirty="0"/>
                    </a:p>
                  </a:txBody>
                  <a:tcPr/>
                </a:tc>
                <a:tc>
                  <a:txBody>
                    <a:bodyPr/>
                    <a:lstStyle/>
                    <a:p>
                      <a:pPr algn="r"/>
                      <a:r>
                        <a:rPr lang="en-US" sz="1400" dirty="0" smtClean="0"/>
                        <a:t>34%</a:t>
                      </a:r>
                      <a:endParaRPr lang="en-US" sz="1400" dirty="0"/>
                    </a:p>
                  </a:txBody>
                  <a:tcPr/>
                </a:tc>
                <a:tc>
                  <a:txBody>
                    <a:bodyPr/>
                    <a:lstStyle/>
                    <a:p>
                      <a:pPr algn="r"/>
                      <a:r>
                        <a:rPr lang="en-US" sz="1400" dirty="0" smtClean="0"/>
                        <a:t>64</a:t>
                      </a:r>
                      <a:endParaRPr lang="en-US" sz="1400" dirty="0"/>
                    </a:p>
                  </a:txBody>
                  <a:tcPr/>
                </a:tc>
                <a:tc>
                  <a:txBody>
                    <a:bodyPr/>
                    <a:lstStyle/>
                    <a:p>
                      <a:pPr algn="r"/>
                      <a:r>
                        <a:rPr lang="en-US" sz="1400" dirty="0" smtClean="0"/>
                        <a:t>25%</a:t>
                      </a:r>
                      <a:endParaRPr lang="en-US" sz="1400" dirty="0"/>
                    </a:p>
                  </a:txBody>
                  <a:tcPr/>
                </a:tc>
              </a:tr>
              <a:tr h="373764">
                <a:tc>
                  <a:txBody>
                    <a:bodyPr/>
                    <a:lstStyle/>
                    <a:p>
                      <a:r>
                        <a:rPr lang="en-US" sz="1400" dirty="0" smtClean="0"/>
                        <a:t>25-34</a:t>
                      </a:r>
                      <a:endParaRPr lang="en-US" sz="1400" dirty="0"/>
                    </a:p>
                  </a:txBody>
                  <a:tcPr/>
                </a:tc>
                <a:tc>
                  <a:txBody>
                    <a:bodyPr/>
                    <a:lstStyle/>
                    <a:p>
                      <a:pPr algn="r"/>
                      <a:r>
                        <a:rPr lang="en-US" sz="1400" dirty="0" smtClean="0"/>
                        <a:t>262</a:t>
                      </a:r>
                      <a:endParaRPr lang="en-US" sz="1400" dirty="0"/>
                    </a:p>
                  </a:txBody>
                  <a:tcPr/>
                </a:tc>
                <a:tc>
                  <a:txBody>
                    <a:bodyPr/>
                    <a:lstStyle/>
                    <a:p>
                      <a:pPr algn="r"/>
                      <a:r>
                        <a:rPr lang="en-US" sz="1400" dirty="0" smtClean="0"/>
                        <a:t>139</a:t>
                      </a:r>
                      <a:endParaRPr lang="en-US" sz="1400" dirty="0"/>
                    </a:p>
                  </a:txBody>
                  <a:tcPr/>
                </a:tc>
                <a:tc>
                  <a:txBody>
                    <a:bodyPr/>
                    <a:lstStyle/>
                    <a:p>
                      <a:pPr algn="r"/>
                      <a:r>
                        <a:rPr lang="en-US" sz="1400" dirty="0" smtClean="0"/>
                        <a:t>53%</a:t>
                      </a:r>
                      <a:endParaRPr lang="en-US" sz="1400" dirty="0"/>
                    </a:p>
                  </a:txBody>
                  <a:tcPr/>
                </a:tc>
                <a:tc>
                  <a:txBody>
                    <a:bodyPr/>
                    <a:lstStyle/>
                    <a:p>
                      <a:pPr algn="r"/>
                      <a:r>
                        <a:rPr lang="en-US" sz="1400" dirty="0" smtClean="0"/>
                        <a:t>164</a:t>
                      </a:r>
                      <a:endParaRPr lang="en-US" sz="1400" dirty="0"/>
                    </a:p>
                  </a:txBody>
                  <a:tcPr/>
                </a:tc>
                <a:tc>
                  <a:txBody>
                    <a:bodyPr/>
                    <a:lstStyle/>
                    <a:p>
                      <a:pPr algn="r"/>
                      <a:r>
                        <a:rPr lang="en-US" sz="1400" dirty="0" smtClean="0"/>
                        <a:t>63%</a:t>
                      </a:r>
                      <a:endParaRPr lang="en-US" sz="1400" dirty="0"/>
                    </a:p>
                  </a:txBody>
                  <a:tcPr/>
                </a:tc>
                <a:tc>
                  <a:txBody>
                    <a:bodyPr/>
                    <a:lstStyle/>
                    <a:p>
                      <a:pPr algn="r"/>
                      <a:r>
                        <a:rPr lang="en-US" sz="1400" dirty="0" smtClean="0"/>
                        <a:t>115</a:t>
                      </a:r>
                      <a:endParaRPr lang="en-US" sz="1400" dirty="0"/>
                    </a:p>
                  </a:txBody>
                  <a:tcPr/>
                </a:tc>
                <a:tc>
                  <a:txBody>
                    <a:bodyPr/>
                    <a:lstStyle/>
                    <a:p>
                      <a:pPr algn="r"/>
                      <a:r>
                        <a:rPr lang="en-US" sz="1400" dirty="0" smtClean="0"/>
                        <a:t>44%</a:t>
                      </a:r>
                      <a:endParaRPr lang="en-US" sz="1400" dirty="0"/>
                    </a:p>
                  </a:txBody>
                  <a:tcPr/>
                </a:tc>
                <a:tc>
                  <a:txBody>
                    <a:bodyPr/>
                    <a:lstStyle/>
                    <a:p>
                      <a:pPr algn="r"/>
                      <a:r>
                        <a:rPr lang="en-US" sz="1400" dirty="0" smtClean="0"/>
                        <a:t>92</a:t>
                      </a:r>
                      <a:endParaRPr lang="en-US" sz="1400" dirty="0"/>
                    </a:p>
                  </a:txBody>
                  <a:tcPr/>
                </a:tc>
                <a:tc>
                  <a:txBody>
                    <a:bodyPr/>
                    <a:lstStyle/>
                    <a:p>
                      <a:pPr algn="r"/>
                      <a:r>
                        <a:rPr lang="en-US" sz="1400" dirty="0" smtClean="0"/>
                        <a:t>35%</a:t>
                      </a:r>
                      <a:endParaRPr lang="en-US" sz="1400" dirty="0"/>
                    </a:p>
                  </a:txBody>
                  <a:tcPr/>
                </a:tc>
              </a:tr>
              <a:tr h="373764">
                <a:tc>
                  <a:txBody>
                    <a:bodyPr/>
                    <a:lstStyle/>
                    <a:p>
                      <a:r>
                        <a:rPr lang="en-US" sz="1400" dirty="0" smtClean="0"/>
                        <a:t>35-44</a:t>
                      </a:r>
                      <a:endParaRPr lang="en-US" sz="1400" dirty="0"/>
                    </a:p>
                  </a:txBody>
                  <a:tcPr/>
                </a:tc>
                <a:tc>
                  <a:txBody>
                    <a:bodyPr/>
                    <a:lstStyle/>
                    <a:p>
                      <a:pPr algn="r"/>
                      <a:r>
                        <a:rPr lang="en-US" sz="1400" dirty="0" smtClean="0"/>
                        <a:t>110</a:t>
                      </a:r>
                      <a:endParaRPr lang="en-US" sz="1400" dirty="0"/>
                    </a:p>
                  </a:txBody>
                  <a:tcPr/>
                </a:tc>
                <a:tc>
                  <a:txBody>
                    <a:bodyPr/>
                    <a:lstStyle/>
                    <a:p>
                      <a:pPr algn="r"/>
                      <a:r>
                        <a:rPr lang="en-US" sz="1400" dirty="0" smtClean="0"/>
                        <a:t>70</a:t>
                      </a:r>
                      <a:endParaRPr lang="en-US" sz="1400" dirty="0"/>
                    </a:p>
                  </a:txBody>
                  <a:tcPr/>
                </a:tc>
                <a:tc>
                  <a:txBody>
                    <a:bodyPr/>
                    <a:lstStyle/>
                    <a:p>
                      <a:pPr algn="r"/>
                      <a:r>
                        <a:rPr lang="en-US" sz="1400" dirty="0" smtClean="0"/>
                        <a:t>64%</a:t>
                      </a:r>
                      <a:endParaRPr lang="en-US" sz="1400" dirty="0"/>
                    </a:p>
                  </a:txBody>
                  <a:tcPr/>
                </a:tc>
                <a:tc>
                  <a:txBody>
                    <a:bodyPr/>
                    <a:lstStyle/>
                    <a:p>
                      <a:pPr algn="r"/>
                      <a:r>
                        <a:rPr lang="en-US" sz="1400" dirty="0" smtClean="0"/>
                        <a:t>76</a:t>
                      </a:r>
                      <a:endParaRPr lang="en-US" sz="1400" dirty="0"/>
                    </a:p>
                  </a:txBody>
                  <a:tcPr/>
                </a:tc>
                <a:tc>
                  <a:txBody>
                    <a:bodyPr/>
                    <a:lstStyle/>
                    <a:p>
                      <a:pPr algn="r"/>
                      <a:r>
                        <a:rPr lang="en-US" sz="1400" dirty="0" smtClean="0"/>
                        <a:t>69%</a:t>
                      </a:r>
                      <a:endParaRPr lang="en-US" sz="1400" dirty="0"/>
                    </a:p>
                  </a:txBody>
                  <a:tcPr/>
                </a:tc>
                <a:tc>
                  <a:txBody>
                    <a:bodyPr/>
                    <a:lstStyle/>
                    <a:p>
                      <a:pPr algn="r"/>
                      <a:r>
                        <a:rPr lang="en-US" sz="1400" dirty="0" smtClean="0"/>
                        <a:t>52</a:t>
                      </a:r>
                      <a:endParaRPr lang="en-US" sz="1400" dirty="0"/>
                    </a:p>
                  </a:txBody>
                  <a:tcPr/>
                </a:tc>
                <a:tc>
                  <a:txBody>
                    <a:bodyPr/>
                    <a:lstStyle/>
                    <a:p>
                      <a:pPr algn="r"/>
                      <a:r>
                        <a:rPr lang="en-US" sz="1400" dirty="0" smtClean="0"/>
                        <a:t>47%</a:t>
                      </a:r>
                      <a:endParaRPr lang="en-US" sz="1400" dirty="0"/>
                    </a:p>
                  </a:txBody>
                  <a:tcPr/>
                </a:tc>
                <a:tc>
                  <a:txBody>
                    <a:bodyPr/>
                    <a:lstStyle/>
                    <a:p>
                      <a:pPr algn="r"/>
                      <a:r>
                        <a:rPr lang="en-US" sz="1400" dirty="0" smtClean="0"/>
                        <a:t>45</a:t>
                      </a:r>
                      <a:endParaRPr lang="en-US" sz="1400" dirty="0"/>
                    </a:p>
                  </a:txBody>
                  <a:tcPr/>
                </a:tc>
                <a:tc>
                  <a:txBody>
                    <a:bodyPr/>
                    <a:lstStyle/>
                    <a:p>
                      <a:pPr algn="r"/>
                      <a:r>
                        <a:rPr lang="en-US" sz="1400" dirty="0" smtClean="0"/>
                        <a:t>41%</a:t>
                      </a:r>
                      <a:endParaRPr lang="en-US" sz="1400" dirty="0"/>
                    </a:p>
                  </a:txBody>
                  <a:tcPr/>
                </a:tc>
              </a:tr>
              <a:tr h="119773">
                <a:tc>
                  <a:txBody>
                    <a:bodyPr/>
                    <a:lstStyle/>
                    <a:p>
                      <a:r>
                        <a:rPr lang="en-US" sz="1400" dirty="0" smtClean="0"/>
                        <a:t>45-54</a:t>
                      </a:r>
                      <a:endParaRPr lang="en-US" sz="1400" dirty="0"/>
                    </a:p>
                  </a:txBody>
                  <a:tcPr/>
                </a:tc>
                <a:tc>
                  <a:txBody>
                    <a:bodyPr/>
                    <a:lstStyle/>
                    <a:p>
                      <a:pPr algn="r"/>
                      <a:r>
                        <a:rPr lang="en-US" sz="1400" dirty="0" smtClean="0"/>
                        <a:t>72</a:t>
                      </a:r>
                      <a:endParaRPr lang="en-US" sz="1400" dirty="0"/>
                    </a:p>
                  </a:txBody>
                  <a:tcPr/>
                </a:tc>
                <a:tc>
                  <a:txBody>
                    <a:bodyPr/>
                    <a:lstStyle/>
                    <a:p>
                      <a:pPr algn="r"/>
                      <a:r>
                        <a:rPr lang="en-US" sz="1400" dirty="0" smtClean="0"/>
                        <a:t>49</a:t>
                      </a:r>
                      <a:endParaRPr lang="en-US" sz="1400" dirty="0"/>
                    </a:p>
                  </a:txBody>
                  <a:tcPr/>
                </a:tc>
                <a:tc>
                  <a:txBody>
                    <a:bodyPr/>
                    <a:lstStyle/>
                    <a:p>
                      <a:pPr algn="r"/>
                      <a:r>
                        <a:rPr lang="en-US" sz="1400" dirty="0" smtClean="0"/>
                        <a:t>68%</a:t>
                      </a:r>
                      <a:endParaRPr lang="en-US" sz="1400" dirty="0"/>
                    </a:p>
                  </a:txBody>
                  <a:tcPr/>
                </a:tc>
                <a:tc>
                  <a:txBody>
                    <a:bodyPr/>
                    <a:lstStyle/>
                    <a:p>
                      <a:pPr algn="r"/>
                      <a:r>
                        <a:rPr lang="en-US" sz="1400" dirty="0" smtClean="0"/>
                        <a:t>50</a:t>
                      </a:r>
                      <a:endParaRPr lang="en-US" sz="1400" dirty="0"/>
                    </a:p>
                  </a:txBody>
                  <a:tcPr/>
                </a:tc>
                <a:tc>
                  <a:txBody>
                    <a:bodyPr/>
                    <a:lstStyle/>
                    <a:p>
                      <a:pPr algn="r"/>
                      <a:r>
                        <a:rPr lang="en-US" sz="1400" dirty="0" smtClean="0"/>
                        <a:t>69%</a:t>
                      </a:r>
                      <a:endParaRPr lang="en-US" sz="1400" dirty="0"/>
                    </a:p>
                  </a:txBody>
                  <a:tcPr/>
                </a:tc>
                <a:tc>
                  <a:txBody>
                    <a:bodyPr/>
                    <a:lstStyle/>
                    <a:p>
                      <a:pPr algn="r"/>
                      <a:r>
                        <a:rPr lang="en-US" sz="1400" dirty="0" smtClean="0"/>
                        <a:t>41</a:t>
                      </a:r>
                      <a:endParaRPr lang="en-US" sz="1400" dirty="0"/>
                    </a:p>
                  </a:txBody>
                  <a:tcPr/>
                </a:tc>
                <a:tc>
                  <a:txBody>
                    <a:bodyPr/>
                    <a:lstStyle/>
                    <a:p>
                      <a:pPr algn="r"/>
                      <a:r>
                        <a:rPr lang="en-US" sz="1400" dirty="0" smtClean="0"/>
                        <a:t>57%</a:t>
                      </a:r>
                      <a:endParaRPr lang="en-US" sz="1400" dirty="0"/>
                    </a:p>
                  </a:txBody>
                  <a:tcPr/>
                </a:tc>
                <a:tc>
                  <a:txBody>
                    <a:bodyPr/>
                    <a:lstStyle/>
                    <a:p>
                      <a:pPr algn="r"/>
                      <a:r>
                        <a:rPr lang="en-US" sz="1400" dirty="0" smtClean="0"/>
                        <a:t>35</a:t>
                      </a:r>
                      <a:endParaRPr lang="en-US" sz="1400" dirty="0"/>
                    </a:p>
                  </a:txBody>
                  <a:tcPr/>
                </a:tc>
                <a:tc>
                  <a:txBody>
                    <a:bodyPr/>
                    <a:lstStyle/>
                    <a:p>
                      <a:pPr algn="r"/>
                      <a:r>
                        <a:rPr lang="en-US" sz="1400" dirty="0" smtClean="0"/>
                        <a:t>49%</a:t>
                      </a:r>
                      <a:endParaRPr lang="en-US" sz="1400" dirty="0"/>
                    </a:p>
                  </a:txBody>
                  <a:tcPr/>
                </a:tc>
              </a:tr>
              <a:tr h="373764">
                <a:tc>
                  <a:txBody>
                    <a:bodyPr/>
                    <a:lstStyle/>
                    <a:p>
                      <a:r>
                        <a:rPr lang="en-US" sz="1400" dirty="0" smtClean="0"/>
                        <a:t>55+</a:t>
                      </a:r>
                      <a:endParaRPr lang="en-US" sz="1400" dirty="0"/>
                    </a:p>
                  </a:txBody>
                  <a:tcPr/>
                </a:tc>
                <a:tc>
                  <a:txBody>
                    <a:bodyPr/>
                    <a:lstStyle/>
                    <a:p>
                      <a:pPr algn="r"/>
                      <a:r>
                        <a:rPr lang="en-US" sz="1400" dirty="0" smtClean="0"/>
                        <a:t>27</a:t>
                      </a:r>
                      <a:endParaRPr lang="en-US" sz="1400" dirty="0"/>
                    </a:p>
                  </a:txBody>
                  <a:tcPr/>
                </a:tc>
                <a:tc>
                  <a:txBody>
                    <a:bodyPr/>
                    <a:lstStyle/>
                    <a:p>
                      <a:pPr algn="r"/>
                      <a:r>
                        <a:rPr lang="en-US" sz="1400" dirty="0" smtClean="0"/>
                        <a:t>15</a:t>
                      </a:r>
                      <a:endParaRPr lang="en-US" sz="1400" dirty="0"/>
                    </a:p>
                  </a:txBody>
                  <a:tcPr/>
                </a:tc>
                <a:tc>
                  <a:txBody>
                    <a:bodyPr/>
                    <a:lstStyle/>
                    <a:p>
                      <a:pPr algn="r"/>
                      <a:r>
                        <a:rPr lang="en-US" sz="1400" dirty="0" smtClean="0"/>
                        <a:t>56%</a:t>
                      </a:r>
                      <a:endParaRPr lang="en-US" sz="1400" dirty="0"/>
                    </a:p>
                  </a:txBody>
                  <a:tcPr/>
                </a:tc>
                <a:tc>
                  <a:txBody>
                    <a:bodyPr/>
                    <a:lstStyle/>
                    <a:p>
                      <a:pPr algn="r"/>
                      <a:r>
                        <a:rPr lang="en-US" sz="1400" dirty="0" smtClean="0"/>
                        <a:t>13</a:t>
                      </a:r>
                      <a:endParaRPr lang="en-US" sz="1400" dirty="0"/>
                    </a:p>
                  </a:txBody>
                  <a:tcPr/>
                </a:tc>
                <a:tc>
                  <a:txBody>
                    <a:bodyPr/>
                    <a:lstStyle/>
                    <a:p>
                      <a:pPr algn="r"/>
                      <a:r>
                        <a:rPr lang="en-US" sz="1400" dirty="0" smtClean="0"/>
                        <a:t>48%</a:t>
                      </a:r>
                      <a:endParaRPr lang="en-US" sz="1400" dirty="0"/>
                    </a:p>
                  </a:txBody>
                  <a:tcPr/>
                </a:tc>
                <a:tc>
                  <a:txBody>
                    <a:bodyPr/>
                    <a:lstStyle/>
                    <a:p>
                      <a:pPr algn="r"/>
                      <a:r>
                        <a:rPr lang="en-US" sz="1400" dirty="0" smtClean="0"/>
                        <a:t>9</a:t>
                      </a:r>
                      <a:endParaRPr lang="en-US" sz="1400" dirty="0"/>
                    </a:p>
                  </a:txBody>
                  <a:tcPr/>
                </a:tc>
                <a:tc>
                  <a:txBody>
                    <a:bodyPr/>
                    <a:lstStyle/>
                    <a:p>
                      <a:pPr algn="r"/>
                      <a:r>
                        <a:rPr lang="en-US" sz="1400" dirty="0" smtClean="0"/>
                        <a:t>33%</a:t>
                      </a:r>
                      <a:endParaRPr lang="en-US" sz="1400" dirty="0"/>
                    </a:p>
                  </a:txBody>
                  <a:tcPr/>
                </a:tc>
                <a:tc>
                  <a:txBody>
                    <a:bodyPr/>
                    <a:lstStyle/>
                    <a:p>
                      <a:pPr algn="r"/>
                      <a:r>
                        <a:rPr lang="en-US" sz="1400" dirty="0" smtClean="0"/>
                        <a:t>8</a:t>
                      </a:r>
                      <a:endParaRPr lang="en-US" sz="1400" dirty="0"/>
                    </a:p>
                  </a:txBody>
                  <a:tcPr/>
                </a:tc>
                <a:tc>
                  <a:txBody>
                    <a:bodyPr/>
                    <a:lstStyle/>
                    <a:p>
                      <a:pPr algn="r"/>
                      <a:r>
                        <a:rPr lang="en-US" sz="1400" dirty="0" smtClean="0"/>
                        <a:t>30%</a:t>
                      </a:r>
                      <a:endParaRPr lang="en-US" sz="1400" dirty="0"/>
                    </a:p>
                  </a:txBody>
                  <a:tcPr/>
                </a:tc>
              </a:tr>
            </a:tbl>
          </a:graphicData>
        </a:graphic>
      </p:graphicFrame>
      <p:sp>
        <p:nvSpPr>
          <p:cNvPr id="3" name="Rectangle 2"/>
          <p:cNvSpPr/>
          <p:nvPr/>
        </p:nvSpPr>
        <p:spPr>
          <a:xfrm>
            <a:off x="838200" y="4611231"/>
            <a:ext cx="8305800" cy="1815882"/>
          </a:xfrm>
          <a:prstGeom prst="rect">
            <a:avLst/>
          </a:prstGeom>
        </p:spPr>
        <p:txBody>
          <a:bodyPr wrap="square">
            <a:spAutoFit/>
          </a:bodyPr>
          <a:lstStyle/>
          <a:p>
            <a:r>
              <a:rPr lang="en-US" sz="1400" dirty="0" smtClean="0"/>
              <a:t>Adults </a:t>
            </a:r>
            <a:r>
              <a:rPr lang="en-US" sz="1400" dirty="0"/>
              <a:t>and </a:t>
            </a:r>
            <a:r>
              <a:rPr lang="en-US" sz="1400" dirty="0" smtClean="0"/>
              <a:t>adolescent males </a:t>
            </a:r>
            <a:r>
              <a:rPr lang="en-US" sz="1400" dirty="0"/>
              <a:t>&gt;= age 13, diagnosed  </a:t>
            </a:r>
            <a:r>
              <a:rPr lang="en-US" sz="1400" dirty="0" smtClean="0"/>
              <a:t>01/01/11 -12/31/11</a:t>
            </a:r>
            <a:r>
              <a:rPr lang="en-US" sz="1400" dirty="0"/>
              <a:t>, </a:t>
            </a:r>
            <a:r>
              <a:rPr lang="en-US" sz="1400" dirty="0" smtClean="0"/>
              <a:t> Atlanta EMA = 725</a:t>
            </a:r>
            <a:endParaRPr lang="en-US" sz="1400" dirty="0"/>
          </a:p>
          <a:p>
            <a:r>
              <a:rPr lang="en-US" sz="1400" dirty="0"/>
              <a:t>Linked to care = CD4 or VL within 3 months of diagnosis </a:t>
            </a:r>
          </a:p>
          <a:p>
            <a:r>
              <a:rPr lang="en-US" sz="1400" dirty="0"/>
              <a:t>Engaged in care  &gt;= 1 CD4 or VL 4-15 months  after diagnosis</a:t>
            </a:r>
          </a:p>
          <a:p>
            <a:r>
              <a:rPr lang="en-US" sz="1400" dirty="0"/>
              <a:t>Retained in care &gt;= 2 CD4 or VL at least 3 months apart  4-15 months after diagnosis</a:t>
            </a:r>
          </a:p>
          <a:p>
            <a:r>
              <a:rPr lang="en-US" sz="1400" dirty="0"/>
              <a:t>Viral suppression (VS) = VL&lt;200 copies/ml  in  most recent viral load </a:t>
            </a:r>
            <a:endParaRPr lang="en-US" sz="1400" dirty="0" smtClean="0"/>
          </a:p>
          <a:p>
            <a:r>
              <a:rPr lang="en-US" sz="1400" dirty="0" smtClean="0"/>
              <a:t>Multiple imputation was used to redistribute transmission category when missing</a:t>
            </a:r>
          </a:p>
          <a:p>
            <a:r>
              <a:rPr lang="en-US" sz="1400" dirty="0" smtClean="0"/>
              <a:t>*MSM = men who have sex with men</a:t>
            </a:r>
            <a:endParaRPr lang="en-US" sz="1400" dirty="0"/>
          </a:p>
          <a:p>
            <a:r>
              <a:rPr lang="en-US" sz="1400" dirty="0" smtClean="0"/>
              <a:t>**N = estimated </a:t>
            </a:r>
            <a:r>
              <a:rPr lang="en-US" sz="1400" dirty="0"/>
              <a:t>number of persons in that </a:t>
            </a:r>
            <a:r>
              <a:rPr lang="en-US" sz="1400" dirty="0" smtClean="0"/>
              <a:t>category</a:t>
            </a:r>
          </a:p>
        </p:txBody>
      </p:sp>
    </p:spTree>
    <p:extLst>
      <p:ext uri="{BB962C8B-B14F-4D97-AF65-F5344CB8AC3E}">
        <p14:creationId xmlns="" xmlns:p14="http://schemas.microsoft.com/office/powerpoint/2010/main" val="9272739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ounded Rectangle 17"/>
          <p:cNvSpPr/>
          <p:nvPr/>
        </p:nvSpPr>
        <p:spPr>
          <a:xfrm>
            <a:off x="2876551" y="2077466"/>
            <a:ext cx="1323974" cy="3425405"/>
          </a:xfrm>
          <a:prstGeom prst="roundRect">
            <a:avLst/>
          </a:prstGeom>
          <a:gradFill flip="none" rotWithShape="1">
            <a:gsLst>
              <a:gs pos="0">
                <a:srgbClr val="6B6BCF">
                  <a:tint val="66000"/>
                  <a:satMod val="160000"/>
                </a:srgbClr>
              </a:gs>
              <a:gs pos="50000">
                <a:srgbClr val="6B6BCF">
                  <a:tint val="44500"/>
                  <a:satMod val="160000"/>
                </a:srgbClr>
              </a:gs>
              <a:gs pos="100000">
                <a:srgbClr val="6B6BCF">
                  <a:tint val="23500"/>
                  <a:satMod val="160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a:off x="4333874" y="2077466"/>
            <a:ext cx="1289911" cy="3425405"/>
          </a:xfrm>
          <a:prstGeom prst="roundRect">
            <a:avLst/>
          </a:prstGeom>
          <a:gradFill flip="none" rotWithShape="1">
            <a:gsLst>
              <a:gs pos="0">
                <a:srgbClr val="6B6BCF">
                  <a:tint val="66000"/>
                  <a:satMod val="160000"/>
                </a:srgbClr>
              </a:gs>
              <a:gs pos="50000">
                <a:srgbClr val="6B6BCF">
                  <a:tint val="44500"/>
                  <a:satMod val="160000"/>
                </a:srgbClr>
              </a:gs>
              <a:gs pos="100000">
                <a:srgbClr val="6B6BCF">
                  <a:tint val="23500"/>
                  <a:satMod val="160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p:cNvSpPr/>
          <p:nvPr/>
        </p:nvSpPr>
        <p:spPr>
          <a:xfrm>
            <a:off x="7210425" y="2077466"/>
            <a:ext cx="1285876" cy="3425405"/>
          </a:xfrm>
          <a:prstGeom prst="roundRect">
            <a:avLst/>
          </a:prstGeom>
          <a:gradFill flip="none" rotWithShape="1">
            <a:gsLst>
              <a:gs pos="0">
                <a:srgbClr val="6B6BCF">
                  <a:tint val="66000"/>
                  <a:satMod val="160000"/>
                </a:srgbClr>
              </a:gs>
              <a:gs pos="50000">
                <a:srgbClr val="6B6BCF">
                  <a:tint val="44500"/>
                  <a:satMod val="160000"/>
                </a:srgbClr>
              </a:gs>
              <a:gs pos="100000">
                <a:srgbClr val="6B6BCF">
                  <a:tint val="23500"/>
                  <a:satMod val="160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16" name="Chart 15"/>
          <p:cNvGraphicFramePr/>
          <p:nvPr>
            <p:extLst>
              <p:ext uri="{D42A27DB-BD31-4B8C-83A1-F6EECF244321}">
                <p14:modId xmlns="" xmlns:p14="http://schemas.microsoft.com/office/powerpoint/2010/main" val="3591845644"/>
              </p:ext>
            </p:extLst>
          </p:nvPr>
        </p:nvGraphicFramePr>
        <p:xfrm>
          <a:off x="752495" y="1497497"/>
          <a:ext cx="7949835"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a:xfrm>
            <a:off x="457200" y="-65855"/>
            <a:ext cx="8229600" cy="1143000"/>
          </a:xfrm>
        </p:spPr>
        <p:txBody>
          <a:bodyPr/>
          <a:lstStyle/>
          <a:p>
            <a:r>
              <a:rPr lang="en-US" dirty="0" smtClean="0">
                <a:solidFill>
                  <a:schemeClr val="tx1"/>
                </a:solidFill>
              </a:rPr>
              <a:t>Persons </a:t>
            </a:r>
            <a:r>
              <a:rPr lang="en-US" dirty="0">
                <a:solidFill>
                  <a:schemeClr val="tx1"/>
                </a:solidFill>
              </a:rPr>
              <a:t>with HIV </a:t>
            </a:r>
            <a:r>
              <a:rPr lang="en-US" dirty="0" smtClean="0">
                <a:solidFill>
                  <a:schemeClr val="tx1"/>
                </a:solidFill>
              </a:rPr>
              <a:t>Engaged </a:t>
            </a:r>
            <a:r>
              <a:rPr lang="en-US" dirty="0">
                <a:solidFill>
                  <a:schemeClr val="tx1"/>
                </a:solidFill>
              </a:rPr>
              <a:t>in S</a:t>
            </a:r>
            <a:r>
              <a:rPr lang="en-US" dirty="0" smtClean="0">
                <a:solidFill>
                  <a:schemeClr val="tx1"/>
                </a:solidFill>
              </a:rPr>
              <a:t>elected </a:t>
            </a:r>
            <a:r>
              <a:rPr lang="en-US" dirty="0">
                <a:solidFill>
                  <a:schemeClr val="tx1"/>
                </a:solidFill>
              </a:rPr>
              <a:t>S</a:t>
            </a:r>
            <a:r>
              <a:rPr lang="en-US" dirty="0" smtClean="0">
                <a:solidFill>
                  <a:schemeClr val="tx1"/>
                </a:solidFill>
              </a:rPr>
              <a:t>tages </a:t>
            </a:r>
            <a:r>
              <a:rPr lang="en-US" dirty="0">
                <a:solidFill>
                  <a:schemeClr val="tx1"/>
                </a:solidFill>
              </a:rPr>
              <a:t>of the </a:t>
            </a:r>
            <a:r>
              <a:rPr lang="en-US" dirty="0" smtClean="0">
                <a:solidFill>
                  <a:schemeClr val="tx1"/>
                </a:solidFill>
              </a:rPr>
              <a:t>Continuum </a:t>
            </a:r>
            <a:r>
              <a:rPr lang="en-US" dirty="0">
                <a:solidFill>
                  <a:schemeClr val="tx1"/>
                </a:solidFill>
              </a:rPr>
              <a:t>of </a:t>
            </a:r>
            <a:r>
              <a:rPr lang="en-US" dirty="0" smtClean="0">
                <a:solidFill>
                  <a:schemeClr val="tx1"/>
                </a:solidFill>
              </a:rPr>
              <a:t>Care, United </a:t>
            </a:r>
            <a:r>
              <a:rPr lang="en-US" dirty="0">
                <a:solidFill>
                  <a:schemeClr val="tx1"/>
                </a:solidFill>
              </a:rPr>
              <a:t>States</a:t>
            </a:r>
          </a:p>
        </p:txBody>
      </p:sp>
      <p:sp>
        <p:nvSpPr>
          <p:cNvPr id="4" name="Rectangle 3"/>
          <p:cNvSpPr/>
          <p:nvPr/>
        </p:nvSpPr>
        <p:spPr>
          <a:xfrm rot="16200000">
            <a:off x="109532" y="3052438"/>
            <a:ext cx="951414" cy="369332"/>
          </a:xfrm>
          <a:prstGeom prst="rect">
            <a:avLst/>
          </a:prstGeom>
        </p:spPr>
        <p:txBody>
          <a:bodyPr wrap="none">
            <a:spAutoFit/>
          </a:bodyPr>
          <a:lstStyle/>
          <a:p>
            <a:pPr algn="ctr">
              <a:defRPr sz="1800" b="1" i="0" u="none" strike="noStrike" kern="1200" baseline="0">
                <a:solidFill>
                  <a:srgbClr val="000000"/>
                </a:solidFill>
                <a:latin typeface="Myriad Pro" pitchFamily="34" charset="0"/>
                <a:ea typeface="+mn-ea"/>
                <a:cs typeface="+mn-cs"/>
              </a:defRPr>
            </a:pPr>
            <a:r>
              <a:rPr lang="en-US" dirty="0" smtClean="0">
                <a:latin typeface="Calibri" pitchFamily="34" charset="0"/>
                <a:cs typeface="Calibri" pitchFamily="34" charset="0"/>
              </a:rPr>
              <a:t>Percent</a:t>
            </a:r>
            <a:r>
              <a:rPr lang="en-US" sz="1400" dirty="0" smtClean="0">
                <a:latin typeface="Calibri" pitchFamily="34" charset="0"/>
                <a:cs typeface="Calibri" pitchFamily="34" charset="0"/>
              </a:rPr>
              <a:t> </a:t>
            </a:r>
            <a:endParaRPr lang="en-US" sz="1400" dirty="0">
              <a:latin typeface="Calibri" pitchFamily="34" charset="0"/>
              <a:cs typeface="Calibri" pitchFamily="34" charset="0"/>
            </a:endParaRPr>
          </a:p>
        </p:txBody>
      </p:sp>
      <p:sp>
        <p:nvSpPr>
          <p:cNvPr id="11" name="TextBox 10"/>
          <p:cNvSpPr txBox="1"/>
          <p:nvPr/>
        </p:nvSpPr>
        <p:spPr>
          <a:xfrm>
            <a:off x="1806840" y="1892800"/>
            <a:ext cx="652885" cy="369332"/>
          </a:xfrm>
          <a:prstGeom prst="rect">
            <a:avLst/>
          </a:prstGeom>
          <a:noFill/>
        </p:spPr>
        <p:txBody>
          <a:bodyPr wrap="square" rtlCol="0">
            <a:spAutoFit/>
          </a:bodyPr>
          <a:lstStyle/>
          <a:p>
            <a:pPr algn="ctr"/>
            <a:r>
              <a:rPr lang="en-US" dirty="0" smtClean="0">
                <a:latin typeface="Calibri" pitchFamily="34" charset="0"/>
                <a:cs typeface="Calibri" pitchFamily="34" charset="0"/>
              </a:rPr>
              <a:t>82</a:t>
            </a:r>
            <a:endParaRPr lang="en-US" dirty="0">
              <a:latin typeface="Calibri" pitchFamily="34" charset="0"/>
              <a:cs typeface="Calibri" pitchFamily="34" charset="0"/>
            </a:endParaRPr>
          </a:p>
        </p:txBody>
      </p:sp>
      <p:sp>
        <p:nvSpPr>
          <p:cNvPr id="13" name="TextBox 12"/>
          <p:cNvSpPr txBox="1"/>
          <p:nvPr/>
        </p:nvSpPr>
        <p:spPr>
          <a:xfrm>
            <a:off x="3227825" y="2377347"/>
            <a:ext cx="652885" cy="369332"/>
          </a:xfrm>
          <a:prstGeom prst="rect">
            <a:avLst/>
          </a:prstGeom>
          <a:noFill/>
        </p:spPr>
        <p:txBody>
          <a:bodyPr wrap="square" rtlCol="0">
            <a:spAutoFit/>
          </a:bodyPr>
          <a:lstStyle/>
          <a:p>
            <a:pPr algn="ctr"/>
            <a:r>
              <a:rPr lang="en-US" dirty="0" smtClean="0">
                <a:latin typeface="Calibri" pitchFamily="34" charset="0"/>
                <a:cs typeface="Calibri" pitchFamily="34" charset="0"/>
              </a:rPr>
              <a:t>66</a:t>
            </a:r>
            <a:endParaRPr lang="en-US" dirty="0">
              <a:latin typeface="Calibri" pitchFamily="34" charset="0"/>
              <a:cs typeface="Calibri" pitchFamily="34" charset="0"/>
            </a:endParaRPr>
          </a:p>
        </p:txBody>
      </p:sp>
      <p:sp>
        <p:nvSpPr>
          <p:cNvPr id="14" name="TextBox 13"/>
          <p:cNvSpPr txBox="1"/>
          <p:nvPr/>
        </p:nvSpPr>
        <p:spPr>
          <a:xfrm>
            <a:off x="4687215" y="3260662"/>
            <a:ext cx="652885" cy="369332"/>
          </a:xfrm>
          <a:prstGeom prst="rect">
            <a:avLst/>
          </a:prstGeom>
          <a:noFill/>
        </p:spPr>
        <p:txBody>
          <a:bodyPr wrap="square" rtlCol="0">
            <a:spAutoFit/>
          </a:bodyPr>
          <a:lstStyle/>
          <a:p>
            <a:pPr algn="ctr"/>
            <a:r>
              <a:rPr lang="en-US" dirty="0" smtClean="0">
                <a:latin typeface="Calibri" pitchFamily="34" charset="0"/>
                <a:cs typeface="Calibri" pitchFamily="34" charset="0"/>
              </a:rPr>
              <a:t>37</a:t>
            </a:r>
            <a:endParaRPr lang="en-US" dirty="0">
              <a:latin typeface="Calibri" pitchFamily="34" charset="0"/>
              <a:cs typeface="Calibri" pitchFamily="34" charset="0"/>
            </a:endParaRPr>
          </a:p>
        </p:txBody>
      </p:sp>
      <p:sp>
        <p:nvSpPr>
          <p:cNvPr id="15" name="TextBox 14"/>
          <p:cNvSpPr txBox="1"/>
          <p:nvPr/>
        </p:nvSpPr>
        <p:spPr>
          <a:xfrm>
            <a:off x="6108200" y="3390595"/>
            <a:ext cx="652885" cy="369332"/>
          </a:xfrm>
          <a:prstGeom prst="rect">
            <a:avLst/>
          </a:prstGeom>
          <a:noFill/>
        </p:spPr>
        <p:txBody>
          <a:bodyPr wrap="square" rtlCol="0">
            <a:spAutoFit/>
          </a:bodyPr>
          <a:lstStyle/>
          <a:p>
            <a:pPr algn="ctr"/>
            <a:r>
              <a:rPr lang="en-US" dirty="0" smtClean="0">
                <a:latin typeface="Calibri" pitchFamily="34" charset="0"/>
                <a:cs typeface="Calibri" pitchFamily="34" charset="0"/>
              </a:rPr>
              <a:t>33</a:t>
            </a:r>
            <a:endParaRPr lang="en-US" dirty="0">
              <a:latin typeface="Calibri" pitchFamily="34" charset="0"/>
              <a:cs typeface="Calibri" pitchFamily="34" charset="0"/>
            </a:endParaRPr>
          </a:p>
        </p:txBody>
      </p:sp>
      <p:sp>
        <p:nvSpPr>
          <p:cNvPr id="17" name="TextBox 16"/>
          <p:cNvSpPr txBox="1"/>
          <p:nvPr/>
        </p:nvSpPr>
        <p:spPr>
          <a:xfrm>
            <a:off x="7529185" y="3659430"/>
            <a:ext cx="652885" cy="369332"/>
          </a:xfrm>
          <a:prstGeom prst="rect">
            <a:avLst/>
          </a:prstGeom>
          <a:noFill/>
        </p:spPr>
        <p:txBody>
          <a:bodyPr wrap="square" rtlCol="0">
            <a:spAutoFit/>
          </a:bodyPr>
          <a:lstStyle/>
          <a:p>
            <a:pPr algn="ctr"/>
            <a:r>
              <a:rPr lang="en-US" dirty="0" smtClean="0">
                <a:latin typeface="Calibri" pitchFamily="34" charset="0"/>
                <a:cs typeface="Calibri" pitchFamily="34" charset="0"/>
              </a:rPr>
              <a:t>25</a:t>
            </a:r>
            <a:endParaRPr lang="en-US" dirty="0">
              <a:latin typeface="Calibri" pitchFamily="34" charset="0"/>
              <a:cs typeface="Calibri" pitchFamily="34" charset="0"/>
            </a:endParaRPr>
          </a:p>
        </p:txBody>
      </p:sp>
      <p:sp>
        <p:nvSpPr>
          <p:cNvPr id="21" name="Text Placeholder 3"/>
          <p:cNvSpPr>
            <a:spLocks noGrp="1"/>
          </p:cNvSpPr>
          <p:nvPr>
            <p:ph type="body" sz="quarter" idx="10"/>
          </p:nvPr>
        </p:nvSpPr>
        <p:spPr>
          <a:xfrm>
            <a:off x="808310" y="5715000"/>
            <a:ext cx="8229600" cy="762609"/>
          </a:xfrm>
        </p:spPr>
        <p:txBody>
          <a:bodyPr>
            <a:normAutofit/>
          </a:bodyPr>
          <a:lstStyle/>
          <a:p>
            <a:pPr marL="0" indent="0">
              <a:lnSpc>
                <a:spcPct val="100000"/>
              </a:lnSpc>
              <a:spcBef>
                <a:spcPts val="0"/>
              </a:spcBef>
            </a:pPr>
            <a:r>
              <a:rPr lang="en-US" sz="2000" dirty="0" smtClean="0">
                <a:solidFill>
                  <a:schemeClr val="tx1"/>
                </a:solidFill>
                <a:latin typeface="+mn-lt"/>
              </a:rPr>
              <a:t>Hall et al</a:t>
            </a:r>
            <a:r>
              <a:rPr lang="en-US" sz="2000" dirty="0">
                <a:solidFill>
                  <a:schemeClr val="tx1"/>
                </a:solidFill>
                <a:latin typeface="+mn-lt"/>
              </a:rPr>
              <a:t>. </a:t>
            </a:r>
            <a:r>
              <a:rPr lang="en-US" sz="2000" dirty="0" smtClean="0">
                <a:solidFill>
                  <a:schemeClr val="tx1"/>
                </a:solidFill>
                <a:latin typeface="+mn-lt"/>
              </a:rPr>
              <a:t>XIX </a:t>
            </a:r>
            <a:r>
              <a:rPr lang="en-US" sz="2000" dirty="0">
                <a:solidFill>
                  <a:schemeClr val="tx1"/>
                </a:solidFill>
                <a:latin typeface="+mn-lt"/>
              </a:rPr>
              <a:t>International AIDS </a:t>
            </a:r>
            <a:r>
              <a:rPr lang="en-US" sz="2000" dirty="0" smtClean="0">
                <a:solidFill>
                  <a:schemeClr val="tx1"/>
                </a:solidFill>
                <a:latin typeface="+mn-lt"/>
              </a:rPr>
              <a:t>Conference, 2012</a:t>
            </a:r>
          </a:p>
          <a:p>
            <a:pPr marL="0" indent="0">
              <a:lnSpc>
                <a:spcPct val="100000"/>
              </a:lnSpc>
              <a:spcBef>
                <a:spcPts val="0"/>
              </a:spcBef>
            </a:pPr>
            <a:r>
              <a:rPr lang="en-US" sz="2000" dirty="0" smtClean="0">
                <a:solidFill>
                  <a:schemeClr val="tx1"/>
                </a:solidFill>
                <a:latin typeface="+mn-lt"/>
              </a:rPr>
              <a:t>ART, antiretroviral therapy</a:t>
            </a:r>
            <a:endParaRPr lang="en-US" sz="2000" dirty="0">
              <a:solidFill>
                <a:schemeClr val="tx1"/>
              </a:solidFill>
              <a:latin typeface="+mn-lt"/>
            </a:endParaRPr>
          </a:p>
          <a:p>
            <a:pPr marL="0" indent="0">
              <a:lnSpc>
                <a:spcPct val="100000"/>
              </a:lnSpc>
              <a:spcBef>
                <a:spcPts val="0"/>
              </a:spcBef>
            </a:pPr>
            <a:endParaRPr lang="en-US" sz="1000" dirty="0" smtClean="0">
              <a:solidFill>
                <a:schemeClr val="tx1"/>
              </a:solidFill>
            </a:endParaRPr>
          </a:p>
        </p:txBody>
      </p:sp>
    </p:spTree>
    <p:extLst>
      <p:ext uri="{BB962C8B-B14F-4D97-AF65-F5344CB8AC3E}">
        <p14:creationId xmlns="" xmlns:p14="http://schemas.microsoft.com/office/powerpoint/2010/main" val="222284032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up)">
                                      <p:cBhvr>
                                        <p:cTn id="7" dur="500"/>
                                        <p:tgtEl>
                                          <p:spTgt spid="1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wipe(up)">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animEffect transition="in" filter="wipe(up)">
                                      <p:cBhvr>
                                        <p:cTn id="1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20"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7315200" cy="990600"/>
          </a:xfrm>
        </p:spPr>
        <p:txBody>
          <a:bodyPr>
            <a:noAutofit/>
          </a:bodyPr>
          <a:lstStyle/>
          <a:p>
            <a:r>
              <a:rPr lang="en-US" sz="2400" b="1" dirty="0" smtClean="0"/>
              <a:t> Adult </a:t>
            </a:r>
            <a:r>
              <a:rPr lang="en-US" sz="2400" b="1" dirty="0"/>
              <a:t>and </a:t>
            </a:r>
            <a:r>
              <a:rPr lang="en-US" sz="2400" b="1" dirty="0" smtClean="0"/>
              <a:t>adolescent Black MSM </a:t>
            </a:r>
            <a:r>
              <a:rPr lang="en-US" sz="2400" b="1" dirty="0"/>
              <a:t>diagnosed with HIV </a:t>
            </a:r>
            <a:r>
              <a:rPr lang="en-US" sz="2400" b="1" dirty="0" smtClean="0"/>
              <a:t>infection, </a:t>
            </a:r>
            <a:r>
              <a:rPr lang="en-US" sz="2400" b="1" dirty="0"/>
              <a:t>by </a:t>
            </a:r>
            <a:r>
              <a:rPr lang="en-US" sz="2400" b="1" dirty="0" smtClean="0"/>
              <a:t>age, Atlanta EMA, </a:t>
            </a:r>
            <a:r>
              <a:rPr lang="en-US" sz="2400" b="1" dirty="0"/>
              <a:t>2011 </a:t>
            </a:r>
            <a:r>
              <a:rPr lang="en-US" sz="2800" dirty="0"/>
              <a:t/>
            </a:r>
            <a:br>
              <a:rPr lang="en-US" sz="2800" dirty="0"/>
            </a:br>
            <a:endParaRPr lang="en-US" sz="2800"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2547291727"/>
              </p:ext>
            </p:extLst>
          </p:nvPr>
        </p:nvGraphicFramePr>
        <p:xfrm>
          <a:off x="152400" y="869491"/>
          <a:ext cx="8763000" cy="4058109"/>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914400" y="5029200"/>
            <a:ext cx="7848600" cy="1384995"/>
          </a:xfrm>
          <a:prstGeom prst="rect">
            <a:avLst/>
          </a:prstGeom>
          <a:solidFill>
            <a:schemeClr val="bg1"/>
          </a:solidFill>
        </p:spPr>
        <p:txBody>
          <a:bodyPr wrap="square">
            <a:spAutoFit/>
          </a:bodyPr>
          <a:lstStyle/>
          <a:p>
            <a:r>
              <a:rPr lang="en-US" sz="1400" dirty="0" smtClean="0"/>
              <a:t>Adult and adolescent males </a:t>
            </a:r>
            <a:r>
              <a:rPr lang="en-US" sz="1400" dirty="0"/>
              <a:t>&gt;= age 13, diagnosed  </a:t>
            </a:r>
            <a:r>
              <a:rPr lang="en-US" sz="1400" dirty="0" smtClean="0"/>
              <a:t>01/01/11 - 12/31011, Atlanta EMA = 725</a:t>
            </a:r>
            <a:endParaRPr lang="en-US" sz="1400" dirty="0"/>
          </a:p>
          <a:p>
            <a:r>
              <a:rPr lang="en-US" sz="1400" dirty="0"/>
              <a:t>Linked to care = CD4 or VL within 3 months of diagnosis </a:t>
            </a:r>
          </a:p>
          <a:p>
            <a:r>
              <a:rPr lang="en-US" sz="1400" dirty="0"/>
              <a:t>Engaged in care  &gt;= 1 CD4 or VL 4-15 months  after diagnosis</a:t>
            </a:r>
          </a:p>
          <a:p>
            <a:r>
              <a:rPr lang="en-US" sz="1400" dirty="0"/>
              <a:t>Retained in care &gt;= 2 CD4 or VL at least 3 months apart  4-15 months after diagnosis</a:t>
            </a:r>
          </a:p>
          <a:p>
            <a:r>
              <a:rPr lang="en-US" sz="1400" dirty="0" smtClean="0"/>
              <a:t>Viral </a:t>
            </a:r>
            <a:r>
              <a:rPr lang="en-US" sz="1400" dirty="0"/>
              <a:t>suppression (VS) = VL&lt;200 copies/ml  in  most recent viral load </a:t>
            </a:r>
            <a:endParaRPr lang="en-US" sz="1400" dirty="0" smtClean="0"/>
          </a:p>
          <a:p>
            <a:r>
              <a:rPr lang="en-US" sz="1400" dirty="0"/>
              <a:t>Note:  all percentages are proportion of total number of persons diagnosed with HIV in </a:t>
            </a:r>
            <a:r>
              <a:rPr lang="en-US" sz="1400" dirty="0" smtClean="0"/>
              <a:t>category</a:t>
            </a:r>
          </a:p>
        </p:txBody>
      </p:sp>
    </p:spTree>
    <p:extLst>
      <p:ext uri="{BB962C8B-B14F-4D97-AF65-F5344CB8AC3E}">
        <p14:creationId xmlns="" xmlns:p14="http://schemas.microsoft.com/office/powerpoint/2010/main" val="9811528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The HIV Care Continuum can help us…</a:t>
            </a:r>
            <a:endParaRPr lang="en-US" sz="2800" b="1" dirty="0"/>
          </a:p>
        </p:txBody>
      </p:sp>
      <p:sp>
        <p:nvSpPr>
          <p:cNvPr id="3" name="Content Placeholder 2"/>
          <p:cNvSpPr>
            <a:spLocks noGrp="1"/>
          </p:cNvSpPr>
          <p:nvPr>
            <p:ph idx="1"/>
          </p:nvPr>
        </p:nvSpPr>
        <p:spPr/>
        <p:txBody>
          <a:bodyPr>
            <a:normAutofit fontScale="70000" lnSpcReduction="20000"/>
          </a:bodyPr>
          <a:lstStyle/>
          <a:p>
            <a:r>
              <a:rPr lang="en-US" dirty="0" smtClean="0"/>
              <a:t>Focus our efforts for linkage, retention and viral suppression.</a:t>
            </a:r>
          </a:p>
          <a:p>
            <a:r>
              <a:rPr lang="en-US" dirty="0" smtClean="0"/>
              <a:t>Identify groups at increased risk for dropping out of each step in the continuum.</a:t>
            </a:r>
          </a:p>
          <a:p>
            <a:r>
              <a:rPr lang="en-US" dirty="0" smtClean="0"/>
              <a:t>Monitor our progress in improvement of linkage, retention, and viral suppression.</a:t>
            </a:r>
          </a:p>
          <a:p>
            <a:r>
              <a:rPr lang="en-US" dirty="0" smtClean="0"/>
              <a:t>Identify disparities not only in prevalence but in care</a:t>
            </a:r>
          </a:p>
          <a:p>
            <a:r>
              <a:rPr lang="en-US" dirty="0" smtClean="0"/>
              <a:t>Evaluate efforts addressing specific populations with low viral suppression.</a:t>
            </a:r>
          </a:p>
          <a:p>
            <a:r>
              <a:rPr lang="en-US" dirty="0" smtClean="0"/>
              <a:t>Monitor efforts in improving viral suppression in specific counties, census tracts, zip codes and some specific facilities</a:t>
            </a:r>
          </a:p>
          <a:p>
            <a:r>
              <a:rPr lang="en-US" dirty="0" smtClean="0"/>
              <a:t>Encourage improvement in surveillance data completeness (race, sex, transmission category)</a:t>
            </a:r>
          </a:p>
          <a:p>
            <a:endParaRPr lang="en-US" dirty="0"/>
          </a:p>
        </p:txBody>
      </p:sp>
    </p:spTree>
    <p:extLst>
      <p:ext uri="{BB962C8B-B14F-4D97-AF65-F5344CB8AC3E}">
        <p14:creationId xmlns="" xmlns:p14="http://schemas.microsoft.com/office/powerpoint/2010/main" val="2445483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Stage of HIV disease at diagnosis</a:t>
            </a:r>
            <a:endParaRPr lang="en-US" sz="2800" b="1" dirty="0"/>
          </a:p>
        </p:txBody>
      </p:sp>
      <p:sp>
        <p:nvSpPr>
          <p:cNvPr id="3" name="Content Placeholder 2"/>
          <p:cNvSpPr>
            <a:spLocks noGrp="1"/>
          </p:cNvSpPr>
          <p:nvPr>
            <p:ph idx="1"/>
          </p:nvPr>
        </p:nvSpPr>
        <p:spPr/>
        <p:txBody>
          <a:bodyPr/>
          <a:lstStyle/>
          <a:p>
            <a:r>
              <a:rPr lang="en-US" sz="2400" dirty="0" smtClean="0"/>
              <a:t>Stage at diagnosis is defined by the first CD4 done within 3 months of diagnosis</a:t>
            </a:r>
          </a:p>
          <a:p>
            <a:pPr marL="0" indent="0">
              <a:buNone/>
            </a:pPr>
            <a:r>
              <a:rPr lang="en-US" sz="2400" dirty="0" smtClean="0"/>
              <a:t>	Stage 1 = CD4 &gt;=500</a:t>
            </a:r>
          </a:p>
          <a:p>
            <a:pPr marL="0" indent="0">
              <a:buNone/>
            </a:pPr>
            <a:r>
              <a:rPr lang="en-US" sz="2400" dirty="0" smtClean="0"/>
              <a:t>	Stage 2 = CD4 200-499</a:t>
            </a:r>
          </a:p>
          <a:p>
            <a:pPr marL="0" indent="0">
              <a:buNone/>
            </a:pPr>
            <a:r>
              <a:rPr lang="en-US" sz="2400" dirty="0" smtClean="0"/>
              <a:t>	Stage 3 = CD4 &lt;200 or OI </a:t>
            </a:r>
          </a:p>
          <a:p>
            <a:endParaRPr lang="en-US" sz="2400" dirty="0" smtClean="0"/>
          </a:p>
          <a:p>
            <a:r>
              <a:rPr lang="en-US" sz="2400" dirty="0" smtClean="0"/>
              <a:t>Stage at diagnosis is unknown if no CD4 done within 3 months of diagnosis</a:t>
            </a:r>
          </a:p>
          <a:p>
            <a:endParaRPr lang="en-US" dirty="0"/>
          </a:p>
        </p:txBody>
      </p:sp>
    </p:spTree>
    <p:extLst>
      <p:ext uri="{BB962C8B-B14F-4D97-AF65-F5344CB8AC3E}">
        <p14:creationId xmlns="" xmlns:p14="http://schemas.microsoft.com/office/powerpoint/2010/main" val="18786299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3969" y="457200"/>
            <a:ext cx="8534400" cy="990600"/>
          </a:xfrm>
          <a:noFill/>
          <a:ln>
            <a:noFill/>
          </a:ln>
        </p:spPr>
        <p:txBody>
          <a:bodyPr>
            <a:noAutofit/>
          </a:bodyPr>
          <a:lstStyle/>
          <a:p>
            <a:r>
              <a:rPr lang="en-US" sz="2400" b="1" dirty="0" smtClean="0"/>
              <a:t>Stage of disease by earliest CD4 count within 3 months of HIV diagnosis, adults and adolescents, Atlanta EMA, 2011</a:t>
            </a:r>
            <a:endParaRPr lang="en-US" sz="2400" b="1" dirty="0"/>
          </a:p>
        </p:txBody>
      </p:sp>
      <p:graphicFrame>
        <p:nvGraphicFramePr>
          <p:cNvPr id="7" name="Content Placeholder 6"/>
          <p:cNvGraphicFramePr>
            <a:graphicFrameLocks noGrp="1"/>
          </p:cNvGraphicFramePr>
          <p:nvPr>
            <p:ph idx="1"/>
            <p:extLst>
              <p:ext uri="{D42A27DB-BD31-4B8C-83A1-F6EECF244321}">
                <p14:modId xmlns="" xmlns:p14="http://schemas.microsoft.com/office/powerpoint/2010/main" val="1800187347"/>
              </p:ext>
            </p:extLst>
          </p:nvPr>
        </p:nvGraphicFramePr>
        <p:xfrm>
          <a:off x="838200" y="1600200"/>
          <a:ext cx="6934200" cy="3733800"/>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p:cNvSpPr/>
          <p:nvPr/>
        </p:nvSpPr>
        <p:spPr>
          <a:xfrm>
            <a:off x="1007650" y="5791200"/>
            <a:ext cx="8136350" cy="954107"/>
          </a:xfrm>
          <a:prstGeom prst="rect">
            <a:avLst/>
          </a:prstGeom>
          <a:solidFill>
            <a:schemeClr val="bg1"/>
          </a:solidFill>
        </p:spPr>
        <p:txBody>
          <a:bodyPr wrap="square">
            <a:spAutoFit/>
          </a:bodyPr>
          <a:lstStyle/>
          <a:p>
            <a:r>
              <a:rPr lang="en-US" sz="1400" dirty="0" smtClean="0"/>
              <a:t>Adults and adolescents &gt;= age 13, diagnosed 1/1/2011  - 12/31/2011,  Atlanta EMA = 1923</a:t>
            </a:r>
          </a:p>
          <a:p>
            <a:r>
              <a:rPr lang="en-US" sz="1400" dirty="0"/>
              <a:t>CD4&lt;200 = Stage 3 disease (AIDS)</a:t>
            </a:r>
          </a:p>
          <a:p>
            <a:r>
              <a:rPr lang="en-US" sz="1400" dirty="0" smtClean="0"/>
              <a:t>Stage unknown = no CD4 within 3 months of diagnosis</a:t>
            </a:r>
          </a:p>
          <a:p>
            <a:r>
              <a:rPr lang="en-US" sz="1400" dirty="0" smtClean="0"/>
              <a:t>Excludes 26 cases deceased as of  03/31/13</a:t>
            </a:r>
          </a:p>
        </p:txBody>
      </p:sp>
      <p:sp>
        <p:nvSpPr>
          <p:cNvPr id="5" name="TextBox 1"/>
          <p:cNvSpPr txBox="1"/>
          <p:nvPr/>
        </p:nvSpPr>
        <p:spPr>
          <a:xfrm>
            <a:off x="2209800" y="5276088"/>
            <a:ext cx="990612" cy="2286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dirty="0" smtClean="0"/>
              <a:t>N=292</a:t>
            </a:r>
            <a:endParaRPr lang="en-US" sz="1400" dirty="0"/>
          </a:p>
        </p:txBody>
      </p:sp>
      <p:sp>
        <p:nvSpPr>
          <p:cNvPr id="8" name="TextBox 1"/>
          <p:cNvSpPr txBox="1"/>
          <p:nvPr/>
        </p:nvSpPr>
        <p:spPr>
          <a:xfrm>
            <a:off x="3616361" y="5259324"/>
            <a:ext cx="990612" cy="2286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dirty="0" smtClean="0"/>
              <a:t>N=426</a:t>
            </a:r>
            <a:endParaRPr lang="en-US" sz="1400" dirty="0"/>
          </a:p>
        </p:txBody>
      </p:sp>
      <p:sp>
        <p:nvSpPr>
          <p:cNvPr id="9" name="TextBox 1"/>
          <p:cNvSpPr txBox="1"/>
          <p:nvPr/>
        </p:nvSpPr>
        <p:spPr>
          <a:xfrm>
            <a:off x="4953000" y="5259324"/>
            <a:ext cx="990612" cy="2286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dirty="0" smtClean="0"/>
              <a:t>N=364</a:t>
            </a:r>
            <a:endParaRPr lang="en-US" sz="1400" dirty="0"/>
          </a:p>
        </p:txBody>
      </p:sp>
      <p:sp>
        <p:nvSpPr>
          <p:cNvPr id="10" name="TextBox 1"/>
          <p:cNvSpPr txBox="1"/>
          <p:nvPr/>
        </p:nvSpPr>
        <p:spPr>
          <a:xfrm>
            <a:off x="6400800" y="5283708"/>
            <a:ext cx="990612" cy="2286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dirty="0" smtClean="0"/>
              <a:t>N=841</a:t>
            </a:r>
            <a:endParaRPr lang="en-US" sz="1400" dirty="0"/>
          </a:p>
        </p:txBody>
      </p:sp>
    </p:spTree>
    <p:extLst>
      <p:ext uri="{BB962C8B-B14F-4D97-AF65-F5344CB8AC3E}">
        <p14:creationId xmlns="" xmlns:p14="http://schemas.microsoft.com/office/powerpoint/2010/main" val="299162303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14053" y="381000"/>
            <a:ext cx="7998031" cy="990600"/>
          </a:xfrm>
        </p:spPr>
        <p:txBody>
          <a:bodyPr>
            <a:noAutofit/>
          </a:bodyPr>
          <a:lstStyle/>
          <a:p>
            <a:r>
              <a:rPr lang="en-US" sz="2400" b="1" dirty="0" smtClean="0"/>
              <a:t>Stage of disease by earliest CD4 count within 12 months of HIV diagnosis, adults and adolescents, Atlanta EMA, 2011</a:t>
            </a:r>
            <a:endParaRPr lang="en-US" sz="2400" b="1" dirty="0"/>
          </a:p>
        </p:txBody>
      </p:sp>
      <p:graphicFrame>
        <p:nvGraphicFramePr>
          <p:cNvPr id="7" name="Content Placeholder 6"/>
          <p:cNvGraphicFramePr>
            <a:graphicFrameLocks noGrp="1"/>
          </p:cNvGraphicFramePr>
          <p:nvPr>
            <p:ph idx="1"/>
            <p:extLst>
              <p:ext uri="{D42A27DB-BD31-4B8C-83A1-F6EECF244321}">
                <p14:modId xmlns="" xmlns:p14="http://schemas.microsoft.com/office/powerpoint/2010/main" val="4177447524"/>
              </p:ext>
            </p:extLst>
          </p:nvPr>
        </p:nvGraphicFramePr>
        <p:xfrm>
          <a:off x="838200" y="1600200"/>
          <a:ext cx="6934200" cy="3733800"/>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p:cNvSpPr/>
          <p:nvPr/>
        </p:nvSpPr>
        <p:spPr>
          <a:xfrm>
            <a:off x="533400" y="5735053"/>
            <a:ext cx="8610600" cy="954107"/>
          </a:xfrm>
          <a:prstGeom prst="rect">
            <a:avLst/>
          </a:prstGeom>
          <a:solidFill>
            <a:schemeClr val="bg1"/>
          </a:solidFill>
        </p:spPr>
        <p:txBody>
          <a:bodyPr wrap="square">
            <a:spAutoFit/>
          </a:bodyPr>
          <a:lstStyle/>
          <a:p>
            <a:r>
              <a:rPr lang="en-US" sz="1400" dirty="0" smtClean="0"/>
              <a:t>Adults and adolescents &gt;= age 13, diagnosed 1/1/2011  - 12/31/2011</a:t>
            </a:r>
            <a:r>
              <a:rPr lang="en-US" sz="1400" dirty="0"/>
              <a:t>, </a:t>
            </a:r>
            <a:r>
              <a:rPr lang="en-US" sz="1400" dirty="0" smtClean="0"/>
              <a:t>Atlanta EMA = 1923</a:t>
            </a:r>
          </a:p>
          <a:p>
            <a:r>
              <a:rPr lang="en-US" sz="1400" dirty="0"/>
              <a:t>CD4&lt;200 = Stage 3 disease (AIDS)</a:t>
            </a:r>
          </a:p>
          <a:p>
            <a:r>
              <a:rPr lang="en-US" sz="1400" dirty="0" smtClean="0"/>
              <a:t>Stage unknown = no CD4 within 12 months of diagnosis</a:t>
            </a:r>
          </a:p>
          <a:p>
            <a:r>
              <a:rPr lang="en-US" sz="1400" dirty="0" smtClean="0"/>
              <a:t>Excludes 26 cases deceased as of 03/31/13</a:t>
            </a:r>
          </a:p>
        </p:txBody>
      </p:sp>
      <p:sp>
        <p:nvSpPr>
          <p:cNvPr id="5" name="TextBox 1"/>
          <p:cNvSpPr txBox="1"/>
          <p:nvPr/>
        </p:nvSpPr>
        <p:spPr>
          <a:xfrm>
            <a:off x="2057400" y="5260848"/>
            <a:ext cx="990612" cy="2286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dirty="0" smtClean="0"/>
              <a:t>N=332</a:t>
            </a:r>
            <a:endParaRPr lang="en-US" sz="1400" dirty="0"/>
          </a:p>
        </p:txBody>
      </p:sp>
      <p:sp>
        <p:nvSpPr>
          <p:cNvPr id="8" name="TextBox 1"/>
          <p:cNvSpPr txBox="1"/>
          <p:nvPr/>
        </p:nvSpPr>
        <p:spPr>
          <a:xfrm>
            <a:off x="3622457" y="5260848"/>
            <a:ext cx="990612" cy="2286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dirty="0" smtClean="0"/>
              <a:t>N=511</a:t>
            </a:r>
            <a:endParaRPr lang="en-US" sz="1400" dirty="0"/>
          </a:p>
        </p:txBody>
      </p:sp>
      <p:sp>
        <p:nvSpPr>
          <p:cNvPr id="9" name="TextBox 1"/>
          <p:cNvSpPr txBox="1"/>
          <p:nvPr/>
        </p:nvSpPr>
        <p:spPr>
          <a:xfrm>
            <a:off x="5029200" y="5259324"/>
            <a:ext cx="990612" cy="2286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dirty="0" smtClean="0"/>
              <a:t>N=416</a:t>
            </a:r>
            <a:endParaRPr lang="en-US" sz="1400" dirty="0"/>
          </a:p>
        </p:txBody>
      </p:sp>
      <p:sp>
        <p:nvSpPr>
          <p:cNvPr id="10" name="TextBox 1"/>
          <p:cNvSpPr txBox="1"/>
          <p:nvPr/>
        </p:nvSpPr>
        <p:spPr>
          <a:xfrm>
            <a:off x="6477000" y="5259324"/>
            <a:ext cx="990612" cy="22860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400" dirty="0" smtClean="0"/>
              <a:t>N=664</a:t>
            </a:r>
            <a:endParaRPr lang="en-US" sz="1400" dirty="0"/>
          </a:p>
        </p:txBody>
      </p:sp>
    </p:spTree>
    <p:extLst>
      <p:ext uri="{BB962C8B-B14F-4D97-AF65-F5344CB8AC3E}">
        <p14:creationId xmlns="" xmlns:p14="http://schemas.microsoft.com/office/powerpoint/2010/main" val="83424115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153400" cy="990600"/>
          </a:xfrm>
          <a:noFill/>
        </p:spPr>
        <p:txBody>
          <a:bodyPr>
            <a:noAutofit/>
          </a:bodyPr>
          <a:lstStyle/>
          <a:p>
            <a:r>
              <a:rPr lang="en-US" sz="2400" b="1" dirty="0" smtClean="0"/>
              <a:t>Number and proportion of adults and adolescents by stage at diagnosis by earliest CD4 count within 3 and 12 months after diagnosis, by age, Atlanta EMA, 2011</a:t>
            </a:r>
            <a:endParaRPr lang="en-US" sz="2400" b="1"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1971477938"/>
              </p:ext>
            </p:extLst>
          </p:nvPr>
        </p:nvGraphicFramePr>
        <p:xfrm>
          <a:off x="415188" y="1524000"/>
          <a:ext cx="8576412" cy="3476395"/>
        </p:xfrm>
        <a:graphic>
          <a:graphicData uri="http://schemas.openxmlformats.org/drawingml/2006/table">
            <a:tbl>
              <a:tblPr firstRow="1" bandRow="1">
                <a:tableStyleId>{5C22544A-7EE6-4342-B048-85BDC9FD1C3A}</a:tableStyleId>
              </a:tblPr>
              <a:tblGrid>
                <a:gridCol w="1122949"/>
                <a:gridCol w="524042"/>
                <a:gridCol w="823495"/>
                <a:gridCol w="823495"/>
                <a:gridCol w="865505"/>
                <a:gridCol w="823495"/>
                <a:gridCol w="823495"/>
                <a:gridCol w="823495"/>
                <a:gridCol w="898358"/>
                <a:gridCol w="1048083"/>
              </a:tblGrid>
              <a:tr h="457200">
                <a:tc rowSpan="2">
                  <a:txBody>
                    <a:bodyPr/>
                    <a:lstStyle/>
                    <a:p>
                      <a:pPr algn="ctr"/>
                      <a:r>
                        <a:rPr lang="en-US" sz="1600" dirty="0" smtClean="0"/>
                        <a:t>Age at diagnosis (years)</a:t>
                      </a:r>
                      <a:endParaRPr lang="en-US" sz="1600" dirty="0"/>
                    </a:p>
                  </a:txBody>
                  <a:tcPr/>
                </a:tc>
                <a:tc rowSpan="2">
                  <a:txBody>
                    <a:bodyPr/>
                    <a:lstStyle/>
                    <a:p>
                      <a:pPr algn="ctr"/>
                      <a:endParaRPr lang="en-US" sz="1600" dirty="0" smtClean="0"/>
                    </a:p>
                    <a:p>
                      <a:pPr algn="ctr"/>
                      <a:r>
                        <a:rPr lang="en-US" sz="1600" dirty="0" smtClean="0"/>
                        <a:t>N*</a:t>
                      </a:r>
                      <a:endParaRPr lang="en-US" sz="1600" dirty="0"/>
                    </a:p>
                  </a:txBody>
                  <a:tcPr/>
                </a:tc>
                <a:tc gridSpan="2">
                  <a:txBody>
                    <a:bodyPr/>
                    <a:lstStyle/>
                    <a:p>
                      <a:pPr algn="ctr"/>
                      <a:r>
                        <a:rPr lang="en-US" sz="1600" dirty="0" smtClean="0"/>
                        <a:t>Stage 1</a:t>
                      </a:r>
                    </a:p>
                    <a:p>
                      <a:pPr algn="ctr"/>
                      <a:r>
                        <a:rPr lang="en-US" sz="1600" dirty="0" smtClean="0"/>
                        <a:t>CD4&gt;500</a:t>
                      </a:r>
                    </a:p>
                  </a:txBody>
                  <a:tcPr/>
                </a:tc>
                <a:tc hMerge="1">
                  <a:txBody>
                    <a:bodyPr/>
                    <a:lstStyle/>
                    <a:p>
                      <a:endParaRPr lang="en-US" dirty="0"/>
                    </a:p>
                  </a:txBody>
                  <a:tcPr/>
                </a:tc>
                <a:tc gridSpan="2">
                  <a:txBody>
                    <a:bodyPr/>
                    <a:lstStyle/>
                    <a:p>
                      <a:pPr algn="ctr"/>
                      <a:r>
                        <a:rPr lang="en-US" sz="1600" dirty="0" smtClean="0"/>
                        <a:t>Stage 2</a:t>
                      </a:r>
                    </a:p>
                    <a:p>
                      <a:pPr algn="ctr"/>
                      <a:r>
                        <a:rPr lang="en-US" sz="1600" dirty="0" smtClean="0"/>
                        <a:t>CD4 200-499</a:t>
                      </a:r>
                    </a:p>
                  </a:txBody>
                  <a:tcPr/>
                </a:tc>
                <a:tc hMerge="1">
                  <a:txBody>
                    <a:bodyPr/>
                    <a:lstStyle/>
                    <a:p>
                      <a:endParaRPr lang="en-US"/>
                    </a:p>
                  </a:txBody>
                  <a:tcPr/>
                </a:tc>
                <a:tc gridSpan="2">
                  <a:txBody>
                    <a:bodyPr/>
                    <a:lstStyle/>
                    <a:p>
                      <a:pPr algn="ctr"/>
                      <a:r>
                        <a:rPr lang="en-US" sz="1600" dirty="0" smtClean="0"/>
                        <a:t>Stage 3</a:t>
                      </a:r>
                    </a:p>
                    <a:p>
                      <a:pPr algn="ctr"/>
                      <a:r>
                        <a:rPr lang="en-US" sz="1600" dirty="0" smtClean="0"/>
                        <a:t>CD4 &lt;200</a:t>
                      </a:r>
                    </a:p>
                  </a:txBody>
                  <a:tcPr/>
                </a:tc>
                <a:tc hMerge="1">
                  <a:txBody>
                    <a:bodyPr/>
                    <a:lstStyle/>
                    <a:p>
                      <a:endParaRPr lang="en-US"/>
                    </a:p>
                  </a:txBody>
                  <a:tcPr/>
                </a:tc>
                <a:tc gridSpan="2">
                  <a:txBody>
                    <a:bodyPr/>
                    <a:lstStyle/>
                    <a:p>
                      <a:pPr algn="ctr"/>
                      <a:r>
                        <a:rPr lang="en-US" sz="1600" dirty="0" smtClean="0"/>
                        <a:t>Stage Unknown </a:t>
                      </a:r>
                    </a:p>
                    <a:p>
                      <a:pPr algn="ctr"/>
                      <a:r>
                        <a:rPr lang="en-US" sz="1600" dirty="0" smtClean="0"/>
                        <a:t>CD4 Missing</a:t>
                      </a:r>
                    </a:p>
                  </a:txBody>
                  <a:tcPr/>
                </a:tc>
                <a:tc hMerge="1">
                  <a:txBody>
                    <a:bodyPr/>
                    <a:lstStyle/>
                    <a:p>
                      <a:endParaRPr lang="en-US"/>
                    </a:p>
                  </a:txBody>
                  <a:tcPr/>
                </a:tc>
              </a:tr>
              <a:tr h="457200">
                <a:tc vMerge="1">
                  <a:txBody>
                    <a:bodyPr/>
                    <a:lstStyle/>
                    <a:p>
                      <a:endParaRPr lang="en-US"/>
                    </a:p>
                  </a:txBody>
                  <a:tcPr/>
                </a:tc>
                <a:tc vMerge="1">
                  <a:txBody>
                    <a:bodyPr/>
                    <a:lstStyle/>
                    <a:p>
                      <a:endParaRPr lang="en-US"/>
                    </a:p>
                  </a:txBody>
                  <a:tcPr/>
                </a:tc>
                <a:tc>
                  <a:txBody>
                    <a:bodyPr/>
                    <a:lstStyle/>
                    <a:p>
                      <a:pPr algn="r"/>
                      <a:r>
                        <a:rPr lang="en-US" sz="1400" dirty="0" smtClean="0"/>
                        <a:t>3 mos.</a:t>
                      </a:r>
                    </a:p>
                    <a:p>
                      <a:pPr algn="r"/>
                      <a:r>
                        <a:rPr lang="en-US" sz="1400" dirty="0" smtClean="0"/>
                        <a:t>N (%)</a:t>
                      </a:r>
                    </a:p>
                  </a:txBody>
                  <a:tcPr/>
                </a:tc>
                <a:tc>
                  <a:txBody>
                    <a:bodyPr/>
                    <a:lstStyle/>
                    <a:p>
                      <a:pPr algn="r"/>
                      <a:r>
                        <a:rPr lang="en-US" sz="1400" dirty="0" smtClean="0"/>
                        <a:t>12 mos.</a:t>
                      </a:r>
                    </a:p>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t>N (%)</a:t>
                      </a:r>
                    </a:p>
                  </a:txBody>
                  <a:tcPr/>
                </a:tc>
                <a:tc>
                  <a:txBody>
                    <a:bodyPr/>
                    <a:lstStyle/>
                    <a:p>
                      <a:pPr algn="r"/>
                      <a:r>
                        <a:rPr lang="en-US" sz="1400" dirty="0" smtClean="0"/>
                        <a:t>3 mos.</a:t>
                      </a:r>
                    </a:p>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t>N (%)</a:t>
                      </a:r>
                    </a:p>
                  </a:txBody>
                  <a:tcPr/>
                </a:tc>
                <a:tc>
                  <a:txBody>
                    <a:bodyPr/>
                    <a:lstStyle/>
                    <a:p>
                      <a:pPr algn="r"/>
                      <a:r>
                        <a:rPr lang="en-US" sz="1400" dirty="0" smtClean="0"/>
                        <a:t>12 mos.</a:t>
                      </a:r>
                    </a:p>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t>N (%)</a:t>
                      </a:r>
                    </a:p>
                  </a:txBody>
                  <a:tcPr/>
                </a:tc>
                <a:tc>
                  <a:txBody>
                    <a:bodyPr/>
                    <a:lstStyle/>
                    <a:p>
                      <a:pPr algn="r"/>
                      <a:r>
                        <a:rPr lang="en-US" sz="1400" dirty="0" smtClean="0"/>
                        <a:t>3 mos.</a:t>
                      </a:r>
                    </a:p>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t>N (%)</a:t>
                      </a:r>
                    </a:p>
                  </a:txBody>
                  <a:tcPr/>
                </a:tc>
                <a:tc>
                  <a:txBody>
                    <a:bodyPr/>
                    <a:lstStyle/>
                    <a:p>
                      <a:pPr algn="r"/>
                      <a:r>
                        <a:rPr lang="en-US" sz="1400" dirty="0" smtClean="0"/>
                        <a:t>12 mos.</a:t>
                      </a:r>
                    </a:p>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t>N (%)</a:t>
                      </a:r>
                    </a:p>
                  </a:txBody>
                  <a:tcPr/>
                </a:tc>
                <a:tc>
                  <a:txBody>
                    <a:bodyPr/>
                    <a:lstStyle/>
                    <a:p>
                      <a:pPr algn="r"/>
                      <a:r>
                        <a:rPr lang="en-US" sz="1400" dirty="0" smtClean="0"/>
                        <a:t>3 mos.</a:t>
                      </a:r>
                    </a:p>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t>N (%)</a:t>
                      </a:r>
                    </a:p>
                  </a:txBody>
                  <a:tcPr/>
                </a:tc>
                <a:tc>
                  <a:txBody>
                    <a:bodyPr/>
                    <a:lstStyle/>
                    <a:p>
                      <a:pPr algn="r"/>
                      <a:r>
                        <a:rPr lang="en-US" sz="1400" dirty="0" smtClean="0"/>
                        <a:t>12 mos.</a:t>
                      </a:r>
                    </a:p>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t>N (%)</a:t>
                      </a:r>
                    </a:p>
                  </a:txBody>
                  <a:tcPr/>
                </a:tc>
              </a:tr>
              <a:tr h="475823">
                <a:tc>
                  <a:txBody>
                    <a:bodyPr/>
                    <a:lstStyle/>
                    <a:p>
                      <a:r>
                        <a:rPr lang="en-US" sz="1400" dirty="0" smtClean="0"/>
                        <a:t>13-24</a:t>
                      </a:r>
                      <a:endParaRPr lang="en-US" sz="1400" dirty="0"/>
                    </a:p>
                  </a:txBody>
                  <a:tcPr/>
                </a:tc>
                <a:tc>
                  <a:txBody>
                    <a:bodyPr/>
                    <a:lstStyle/>
                    <a:p>
                      <a:r>
                        <a:rPr lang="en-US" sz="1400" dirty="0" smtClean="0"/>
                        <a:t>420</a:t>
                      </a:r>
                      <a:endParaRPr lang="en-US" sz="1400" dirty="0"/>
                    </a:p>
                  </a:txBody>
                  <a:tcPr/>
                </a:tc>
                <a:tc>
                  <a:txBody>
                    <a:bodyPr/>
                    <a:lstStyle/>
                    <a:p>
                      <a:pPr algn="r"/>
                      <a:r>
                        <a:rPr lang="en-US" sz="1400" dirty="0" smtClean="0"/>
                        <a:t>54 (13)</a:t>
                      </a:r>
                      <a:endParaRPr lang="en-US" sz="1400" dirty="0"/>
                    </a:p>
                  </a:txBody>
                  <a:tcPr/>
                </a:tc>
                <a:tc>
                  <a:txBody>
                    <a:bodyPr/>
                    <a:lstStyle/>
                    <a:p>
                      <a:pPr algn="r"/>
                      <a:r>
                        <a:rPr lang="en-US" sz="1400" dirty="0" smtClean="0"/>
                        <a:t>72 (17)</a:t>
                      </a:r>
                      <a:endParaRPr lang="en-US" sz="1400" dirty="0"/>
                    </a:p>
                  </a:txBody>
                  <a:tcPr/>
                </a:tc>
                <a:tc>
                  <a:txBody>
                    <a:bodyPr/>
                    <a:lstStyle/>
                    <a:p>
                      <a:pPr algn="r"/>
                      <a:r>
                        <a:rPr lang="en-US" sz="1400" dirty="0" smtClean="0"/>
                        <a:t>95 (23)</a:t>
                      </a:r>
                      <a:endParaRPr lang="en-US" sz="1400" dirty="0"/>
                    </a:p>
                  </a:txBody>
                  <a:tcPr/>
                </a:tc>
                <a:tc>
                  <a:txBody>
                    <a:bodyPr/>
                    <a:lstStyle/>
                    <a:p>
                      <a:pPr algn="r"/>
                      <a:r>
                        <a:rPr lang="en-US" sz="1400" dirty="0" smtClean="0"/>
                        <a:t>122 (29)</a:t>
                      </a:r>
                      <a:endParaRPr lang="en-US" sz="1400" dirty="0"/>
                    </a:p>
                  </a:txBody>
                  <a:tcPr/>
                </a:tc>
                <a:tc>
                  <a:txBody>
                    <a:bodyPr/>
                    <a:lstStyle/>
                    <a:p>
                      <a:pPr algn="r"/>
                      <a:r>
                        <a:rPr lang="en-US" sz="1400" dirty="0" smtClean="0"/>
                        <a:t>36 (9)</a:t>
                      </a:r>
                      <a:endParaRPr lang="en-US" sz="1400" dirty="0"/>
                    </a:p>
                  </a:txBody>
                  <a:tcPr/>
                </a:tc>
                <a:tc>
                  <a:txBody>
                    <a:bodyPr/>
                    <a:lstStyle/>
                    <a:p>
                      <a:pPr algn="r"/>
                      <a:r>
                        <a:rPr lang="en-US" sz="1400" dirty="0" smtClean="0"/>
                        <a:t>47 (11)</a:t>
                      </a:r>
                      <a:endParaRPr lang="en-US" sz="1400" dirty="0"/>
                    </a:p>
                  </a:txBody>
                  <a:tcPr/>
                </a:tc>
                <a:tc>
                  <a:txBody>
                    <a:bodyPr/>
                    <a:lstStyle/>
                    <a:p>
                      <a:pPr algn="r"/>
                      <a:r>
                        <a:rPr lang="en-US" sz="1400" dirty="0" smtClean="0"/>
                        <a:t>235 (56)</a:t>
                      </a:r>
                      <a:endParaRPr lang="en-US" sz="1400" dirty="0"/>
                    </a:p>
                  </a:txBody>
                  <a:tcPr/>
                </a:tc>
                <a:tc>
                  <a:txBody>
                    <a:bodyPr/>
                    <a:lstStyle/>
                    <a:p>
                      <a:pPr algn="r"/>
                      <a:r>
                        <a:rPr lang="en-US" sz="1400" dirty="0" smtClean="0"/>
                        <a:t>179 (43)</a:t>
                      </a:r>
                      <a:endParaRPr lang="en-US" sz="1400" dirty="0"/>
                    </a:p>
                  </a:txBody>
                  <a:tcPr/>
                </a:tc>
              </a:tr>
              <a:tr h="475823">
                <a:tc>
                  <a:txBody>
                    <a:bodyPr/>
                    <a:lstStyle/>
                    <a:p>
                      <a:r>
                        <a:rPr lang="en-US" sz="1400" dirty="0" smtClean="0"/>
                        <a:t>25-34</a:t>
                      </a:r>
                      <a:endParaRPr lang="en-US" sz="1400" dirty="0"/>
                    </a:p>
                  </a:txBody>
                  <a:tcPr/>
                </a:tc>
                <a:tc>
                  <a:txBody>
                    <a:bodyPr/>
                    <a:lstStyle/>
                    <a:p>
                      <a:r>
                        <a:rPr lang="en-US" sz="1400" dirty="0" smtClean="0"/>
                        <a:t>561</a:t>
                      </a:r>
                      <a:endParaRPr lang="en-US" sz="1400" dirty="0"/>
                    </a:p>
                  </a:txBody>
                  <a:tcPr/>
                </a:tc>
                <a:tc>
                  <a:txBody>
                    <a:bodyPr/>
                    <a:lstStyle/>
                    <a:p>
                      <a:pPr algn="r"/>
                      <a:r>
                        <a:rPr lang="en-US" sz="1400" dirty="0" smtClean="0"/>
                        <a:t>81 (14)</a:t>
                      </a:r>
                      <a:endParaRPr lang="en-US" sz="1400" dirty="0"/>
                    </a:p>
                  </a:txBody>
                  <a:tcPr/>
                </a:tc>
                <a:tc>
                  <a:txBody>
                    <a:bodyPr/>
                    <a:lstStyle/>
                    <a:p>
                      <a:pPr algn="r"/>
                      <a:r>
                        <a:rPr lang="en-US" sz="1400" dirty="0" smtClean="0"/>
                        <a:t>92 (16)</a:t>
                      </a:r>
                      <a:endParaRPr lang="en-US" sz="1400" dirty="0"/>
                    </a:p>
                  </a:txBody>
                  <a:tcPr/>
                </a:tc>
                <a:tc>
                  <a:txBody>
                    <a:bodyPr/>
                    <a:lstStyle/>
                    <a:p>
                      <a:pPr algn="r"/>
                      <a:r>
                        <a:rPr lang="en-US" sz="1400" dirty="0" smtClean="0"/>
                        <a:t>112 (20)</a:t>
                      </a:r>
                      <a:endParaRPr lang="en-US" sz="1400" dirty="0"/>
                    </a:p>
                  </a:txBody>
                  <a:tcPr/>
                </a:tc>
                <a:tc>
                  <a:txBody>
                    <a:bodyPr/>
                    <a:lstStyle/>
                    <a:p>
                      <a:pPr algn="r"/>
                      <a:r>
                        <a:rPr lang="en-US" sz="1400" dirty="0" smtClean="0"/>
                        <a:t>137 (24)</a:t>
                      </a:r>
                      <a:endParaRPr lang="en-US" sz="1400" dirty="0"/>
                    </a:p>
                  </a:txBody>
                  <a:tcPr/>
                </a:tc>
                <a:tc>
                  <a:txBody>
                    <a:bodyPr/>
                    <a:lstStyle/>
                    <a:p>
                      <a:pPr algn="r"/>
                      <a:r>
                        <a:rPr lang="en-US" sz="1400" dirty="0" smtClean="0"/>
                        <a:t>99 (18)</a:t>
                      </a:r>
                      <a:endParaRPr lang="en-US" sz="1400" dirty="0"/>
                    </a:p>
                  </a:txBody>
                  <a:tcPr/>
                </a:tc>
                <a:tc>
                  <a:txBody>
                    <a:bodyPr/>
                    <a:lstStyle/>
                    <a:p>
                      <a:pPr algn="r"/>
                      <a:r>
                        <a:rPr lang="en-US" sz="1400" dirty="0" smtClean="0"/>
                        <a:t>117 (21)</a:t>
                      </a:r>
                      <a:endParaRPr lang="en-US" sz="1400" dirty="0"/>
                    </a:p>
                  </a:txBody>
                  <a:tcPr/>
                </a:tc>
                <a:tc>
                  <a:txBody>
                    <a:bodyPr/>
                    <a:lstStyle/>
                    <a:p>
                      <a:pPr algn="r"/>
                      <a:r>
                        <a:rPr lang="en-US" sz="1400" dirty="0" smtClean="0"/>
                        <a:t>269 (48)</a:t>
                      </a:r>
                      <a:endParaRPr lang="en-US" sz="1400" dirty="0"/>
                    </a:p>
                  </a:txBody>
                  <a:tcPr/>
                </a:tc>
                <a:tc>
                  <a:txBody>
                    <a:bodyPr/>
                    <a:lstStyle/>
                    <a:p>
                      <a:pPr algn="r"/>
                      <a:r>
                        <a:rPr lang="en-US" sz="1400" dirty="0" smtClean="0"/>
                        <a:t>215 (38)</a:t>
                      </a:r>
                      <a:endParaRPr lang="en-US" sz="1400" dirty="0"/>
                    </a:p>
                  </a:txBody>
                  <a:tcPr/>
                </a:tc>
              </a:tr>
              <a:tr h="475823">
                <a:tc>
                  <a:txBody>
                    <a:bodyPr/>
                    <a:lstStyle/>
                    <a:p>
                      <a:r>
                        <a:rPr lang="en-US" sz="1400" dirty="0" smtClean="0"/>
                        <a:t>35-44</a:t>
                      </a:r>
                      <a:endParaRPr lang="en-US" sz="1400" dirty="0"/>
                    </a:p>
                  </a:txBody>
                  <a:tcPr/>
                </a:tc>
                <a:tc>
                  <a:txBody>
                    <a:bodyPr/>
                    <a:lstStyle/>
                    <a:p>
                      <a:r>
                        <a:rPr lang="en-US" sz="1400" dirty="0" smtClean="0"/>
                        <a:t>442</a:t>
                      </a:r>
                      <a:endParaRPr lang="en-US" sz="1400" dirty="0"/>
                    </a:p>
                  </a:txBody>
                  <a:tcPr/>
                </a:tc>
                <a:tc>
                  <a:txBody>
                    <a:bodyPr/>
                    <a:lstStyle/>
                    <a:p>
                      <a:pPr algn="r"/>
                      <a:r>
                        <a:rPr lang="en-US" sz="1400" dirty="0" smtClean="0"/>
                        <a:t>59 (13)</a:t>
                      </a:r>
                      <a:endParaRPr lang="en-US" sz="1400" dirty="0"/>
                    </a:p>
                  </a:txBody>
                  <a:tcPr/>
                </a:tc>
                <a:tc>
                  <a:txBody>
                    <a:bodyPr/>
                    <a:lstStyle/>
                    <a:p>
                      <a:pPr algn="r"/>
                      <a:r>
                        <a:rPr lang="en-US" sz="1400" dirty="0" smtClean="0"/>
                        <a:t>64 (14)</a:t>
                      </a:r>
                      <a:endParaRPr lang="en-US" sz="1400" dirty="0"/>
                    </a:p>
                  </a:txBody>
                  <a:tcPr/>
                </a:tc>
                <a:tc>
                  <a:txBody>
                    <a:bodyPr/>
                    <a:lstStyle/>
                    <a:p>
                      <a:pPr algn="r"/>
                      <a:r>
                        <a:rPr lang="en-US" sz="1400" dirty="0" smtClean="0"/>
                        <a:t>110 (25)</a:t>
                      </a:r>
                      <a:endParaRPr lang="en-US" sz="1400" dirty="0"/>
                    </a:p>
                  </a:txBody>
                  <a:tcPr/>
                </a:tc>
                <a:tc>
                  <a:txBody>
                    <a:bodyPr/>
                    <a:lstStyle/>
                    <a:p>
                      <a:pPr algn="r"/>
                      <a:r>
                        <a:rPr lang="en-US" sz="1400" dirty="0" smtClean="0"/>
                        <a:t>128 (29)</a:t>
                      </a:r>
                      <a:endParaRPr lang="en-US" sz="1400" dirty="0"/>
                    </a:p>
                  </a:txBody>
                  <a:tcPr/>
                </a:tc>
                <a:tc>
                  <a:txBody>
                    <a:bodyPr/>
                    <a:lstStyle/>
                    <a:p>
                      <a:pPr algn="r"/>
                      <a:r>
                        <a:rPr lang="en-US" sz="1400" dirty="0" smtClean="0"/>
                        <a:t>97 (22)</a:t>
                      </a:r>
                      <a:endParaRPr lang="en-US" sz="1400" dirty="0"/>
                    </a:p>
                  </a:txBody>
                  <a:tcPr/>
                </a:tc>
                <a:tc>
                  <a:txBody>
                    <a:bodyPr/>
                    <a:lstStyle/>
                    <a:p>
                      <a:pPr algn="r"/>
                      <a:r>
                        <a:rPr lang="en-US" sz="1400" dirty="0" smtClean="0"/>
                        <a:t>110 (25)</a:t>
                      </a:r>
                      <a:endParaRPr lang="en-US" sz="1400" dirty="0"/>
                    </a:p>
                  </a:txBody>
                  <a:tcPr/>
                </a:tc>
                <a:tc>
                  <a:txBody>
                    <a:bodyPr/>
                    <a:lstStyle/>
                    <a:p>
                      <a:pPr algn="r"/>
                      <a:r>
                        <a:rPr lang="en-US" sz="1400" dirty="0" smtClean="0"/>
                        <a:t>176 (40)</a:t>
                      </a:r>
                      <a:endParaRPr lang="en-US" sz="1400" dirty="0"/>
                    </a:p>
                  </a:txBody>
                  <a:tcPr/>
                </a:tc>
                <a:tc>
                  <a:txBody>
                    <a:bodyPr/>
                    <a:lstStyle/>
                    <a:p>
                      <a:pPr algn="r"/>
                      <a:r>
                        <a:rPr lang="en-US" sz="1400" dirty="0" smtClean="0"/>
                        <a:t>140 (32)</a:t>
                      </a:r>
                      <a:endParaRPr lang="en-US" sz="1400" dirty="0"/>
                    </a:p>
                  </a:txBody>
                  <a:tcPr/>
                </a:tc>
              </a:tr>
              <a:tr h="475823">
                <a:tc>
                  <a:txBody>
                    <a:bodyPr/>
                    <a:lstStyle/>
                    <a:p>
                      <a:r>
                        <a:rPr lang="en-US" sz="1400" dirty="0" smtClean="0"/>
                        <a:t>45-54</a:t>
                      </a:r>
                      <a:endParaRPr lang="en-US" sz="1400" dirty="0"/>
                    </a:p>
                  </a:txBody>
                  <a:tcPr/>
                </a:tc>
                <a:tc>
                  <a:txBody>
                    <a:bodyPr/>
                    <a:lstStyle/>
                    <a:p>
                      <a:r>
                        <a:rPr lang="en-US" sz="1400" dirty="0" smtClean="0"/>
                        <a:t>345</a:t>
                      </a:r>
                      <a:endParaRPr lang="en-US" sz="1400" dirty="0"/>
                    </a:p>
                  </a:txBody>
                  <a:tcPr/>
                </a:tc>
                <a:tc>
                  <a:txBody>
                    <a:bodyPr/>
                    <a:lstStyle/>
                    <a:p>
                      <a:pPr algn="r"/>
                      <a:r>
                        <a:rPr lang="en-US" sz="1400" dirty="0" smtClean="0"/>
                        <a:t>63 (18)</a:t>
                      </a:r>
                      <a:endParaRPr lang="en-US" sz="1400" dirty="0"/>
                    </a:p>
                  </a:txBody>
                  <a:tcPr/>
                </a:tc>
                <a:tc>
                  <a:txBody>
                    <a:bodyPr/>
                    <a:lstStyle/>
                    <a:p>
                      <a:pPr algn="r"/>
                      <a:r>
                        <a:rPr lang="en-US" sz="1400" dirty="0" smtClean="0"/>
                        <a:t>67 (19)</a:t>
                      </a:r>
                      <a:endParaRPr lang="en-US" sz="1400" dirty="0"/>
                    </a:p>
                  </a:txBody>
                  <a:tcPr/>
                </a:tc>
                <a:tc>
                  <a:txBody>
                    <a:bodyPr/>
                    <a:lstStyle/>
                    <a:p>
                      <a:pPr algn="r"/>
                      <a:r>
                        <a:rPr lang="en-US" sz="1400" dirty="0" smtClean="0"/>
                        <a:t>76 (22)</a:t>
                      </a:r>
                      <a:endParaRPr lang="en-US" sz="1400" dirty="0"/>
                    </a:p>
                  </a:txBody>
                  <a:tcPr/>
                </a:tc>
                <a:tc>
                  <a:txBody>
                    <a:bodyPr/>
                    <a:lstStyle/>
                    <a:p>
                      <a:pPr algn="r"/>
                      <a:r>
                        <a:rPr lang="en-US" sz="1400" dirty="0" smtClean="0"/>
                        <a:t>87 (25)</a:t>
                      </a:r>
                      <a:endParaRPr lang="en-US" sz="1400" dirty="0"/>
                    </a:p>
                  </a:txBody>
                  <a:tcPr/>
                </a:tc>
                <a:tc>
                  <a:txBody>
                    <a:bodyPr/>
                    <a:lstStyle/>
                    <a:p>
                      <a:pPr algn="r"/>
                      <a:r>
                        <a:rPr lang="en-US" sz="1400" dirty="0" smtClean="0"/>
                        <a:t>94 (27)</a:t>
                      </a:r>
                      <a:endParaRPr lang="en-US" sz="1400" dirty="0"/>
                    </a:p>
                  </a:txBody>
                  <a:tcPr/>
                </a:tc>
                <a:tc>
                  <a:txBody>
                    <a:bodyPr/>
                    <a:lstStyle/>
                    <a:p>
                      <a:pPr algn="r"/>
                      <a:r>
                        <a:rPr lang="en-US" sz="1400" smtClean="0"/>
                        <a:t>104 (30)</a:t>
                      </a:r>
                      <a:endParaRPr lang="en-US" sz="1400" dirty="0"/>
                    </a:p>
                  </a:txBody>
                  <a:tcPr/>
                </a:tc>
                <a:tc>
                  <a:txBody>
                    <a:bodyPr/>
                    <a:lstStyle/>
                    <a:p>
                      <a:pPr algn="r"/>
                      <a:r>
                        <a:rPr lang="en-US" sz="1400" dirty="0" smtClean="0"/>
                        <a:t>112 (32)</a:t>
                      </a:r>
                      <a:endParaRPr lang="en-US" sz="1400" dirty="0"/>
                    </a:p>
                  </a:txBody>
                  <a:tcPr/>
                </a:tc>
                <a:tc>
                  <a:txBody>
                    <a:bodyPr/>
                    <a:lstStyle/>
                    <a:p>
                      <a:pPr algn="r"/>
                      <a:r>
                        <a:rPr lang="en-US" sz="1400" dirty="0" smtClean="0"/>
                        <a:t>87 (25)</a:t>
                      </a:r>
                      <a:endParaRPr lang="en-US" sz="1400" dirty="0"/>
                    </a:p>
                  </a:txBody>
                  <a:tcPr/>
                </a:tc>
              </a:tr>
              <a:tr h="475823">
                <a:tc>
                  <a:txBody>
                    <a:bodyPr/>
                    <a:lstStyle/>
                    <a:p>
                      <a:r>
                        <a:rPr lang="en-US" sz="1400" dirty="0" smtClean="0"/>
                        <a:t>55+</a:t>
                      </a:r>
                      <a:endParaRPr lang="en-US" sz="1400" dirty="0"/>
                    </a:p>
                  </a:txBody>
                  <a:tcPr/>
                </a:tc>
                <a:tc>
                  <a:txBody>
                    <a:bodyPr/>
                    <a:lstStyle/>
                    <a:p>
                      <a:r>
                        <a:rPr lang="en-US" sz="1400" dirty="0" smtClean="0"/>
                        <a:t>155</a:t>
                      </a:r>
                      <a:endParaRPr lang="en-US" sz="1400" dirty="0"/>
                    </a:p>
                  </a:txBody>
                  <a:tcPr/>
                </a:tc>
                <a:tc>
                  <a:txBody>
                    <a:bodyPr/>
                    <a:lstStyle/>
                    <a:p>
                      <a:pPr algn="r"/>
                      <a:r>
                        <a:rPr lang="en-US" sz="1400" dirty="0" smtClean="0"/>
                        <a:t>35 (23)</a:t>
                      </a:r>
                      <a:endParaRPr lang="en-US" sz="1400" dirty="0"/>
                    </a:p>
                  </a:txBody>
                  <a:tcPr/>
                </a:tc>
                <a:tc>
                  <a:txBody>
                    <a:bodyPr/>
                    <a:lstStyle/>
                    <a:p>
                      <a:pPr algn="r"/>
                      <a:r>
                        <a:rPr lang="en-US" sz="1400" dirty="0" smtClean="0"/>
                        <a:t>37 (24)</a:t>
                      </a:r>
                      <a:endParaRPr lang="en-US" sz="1400" dirty="0"/>
                    </a:p>
                  </a:txBody>
                  <a:tcPr/>
                </a:tc>
                <a:tc>
                  <a:txBody>
                    <a:bodyPr/>
                    <a:lstStyle/>
                    <a:p>
                      <a:pPr algn="r"/>
                      <a:r>
                        <a:rPr lang="en-US" sz="1400" dirty="0" smtClean="0"/>
                        <a:t>33 (21)</a:t>
                      </a:r>
                      <a:endParaRPr lang="en-US" sz="1400" dirty="0"/>
                    </a:p>
                  </a:txBody>
                  <a:tcPr/>
                </a:tc>
                <a:tc>
                  <a:txBody>
                    <a:bodyPr/>
                    <a:lstStyle/>
                    <a:p>
                      <a:pPr algn="r"/>
                      <a:r>
                        <a:rPr lang="en-US" sz="1400" dirty="0" smtClean="0"/>
                        <a:t>37 (24)</a:t>
                      </a:r>
                      <a:endParaRPr lang="en-US" sz="1400" dirty="0"/>
                    </a:p>
                  </a:txBody>
                  <a:tcPr/>
                </a:tc>
                <a:tc>
                  <a:txBody>
                    <a:bodyPr/>
                    <a:lstStyle/>
                    <a:p>
                      <a:pPr algn="r"/>
                      <a:r>
                        <a:rPr lang="en-US" sz="1400" dirty="0" smtClean="0"/>
                        <a:t>38 (25)</a:t>
                      </a:r>
                      <a:endParaRPr lang="en-US" sz="1400" dirty="0"/>
                    </a:p>
                  </a:txBody>
                  <a:tcPr/>
                </a:tc>
                <a:tc>
                  <a:txBody>
                    <a:bodyPr/>
                    <a:lstStyle/>
                    <a:p>
                      <a:pPr algn="r"/>
                      <a:r>
                        <a:rPr lang="en-US" sz="1400" dirty="0" smtClean="0"/>
                        <a:t>38 (25)</a:t>
                      </a:r>
                      <a:endParaRPr lang="en-US" sz="1400" dirty="0"/>
                    </a:p>
                  </a:txBody>
                  <a:tcPr/>
                </a:tc>
                <a:tc>
                  <a:txBody>
                    <a:bodyPr/>
                    <a:lstStyle/>
                    <a:p>
                      <a:pPr algn="r"/>
                      <a:r>
                        <a:rPr lang="en-US" sz="1400" dirty="0" smtClean="0"/>
                        <a:t>49 (32)</a:t>
                      </a:r>
                      <a:endParaRPr lang="en-US" sz="1400" dirty="0"/>
                    </a:p>
                  </a:txBody>
                  <a:tcPr/>
                </a:tc>
                <a:tc>
                  <a:txBody>
                    <a:bodyPr/>
                    <a:lstStyle/>
                    <a:p>
                      <a:pPr algn="r"/>
                      <a:r>
                        <a:rPr lang="en-US" sz="1400" dirty="0" smtClean="0"/>
                        <a:t>43 (28)</a:t>
                      </a:r>
                      <a:endParaRPr lang="en-US" sz="1400" dirty="0"/>
                    </a:p>
                  </a:txBody>
                  <a:tcPr/>
                </a:tc>
              </a:tr>
            </a:tbl>
          </a:graphicData>
        </a:graphic>
      </p:graphicFrame>
      <p:sp>
        <p:nvSpPr>
          <p:cNvPr id="3" name="Rectangle 2"/>
          <p:cNvSpPr/>
          <p:nvPr/>
        </p:nvSpPr>
        <p:spPr>
          <a:xfrm>
            <a:off x="934453" y="5257800"/>
            <a:ext cx="8610600" cy="1169551"/>
          </a:xfrm>
          <a:prstGeom prst="rect">
            <a:avLst/>
          </a:prstGeom>
        </p:spPr>
        <p:txBody>
          <a:bodyPr wrap="square">
            <a:spAutoFit/>
          </a:bodyPr>
          <a:lstStyle/>
          <a:p>
            <a:r>
              <a:rPr lang="en-US" sz="1400" dirty="0"/>
              <a:t>Adults and adolescents &gt;= age 13, diagnosed 1/1/2011  - 12/31/2011, </a:t>
            </a:r>
            <a:r>
              <a:rPr lang="en-US" sz="1400" dirty="0" smtClean="0"/>
              <a:t> Atlanta EMA = 1923</a:t>
            </a:r>
            <a:endParaRPr lang="en-US" sz="1400" dirty="0"/>
          </a:p>
          <a:p>
            <a:r>
              <a:rPr lang="en-US" sz="1400" dirty="0"/>
              <a:t>CD4&lt;200 = Stage 3 disease (AIDS)</a:t>
            </a:r>
          </a:p>
          <a:p>
            <a:r>
              <a:rPr lang="en-US" sz="1400" dirty="0"/>
              <a:t>Stage Unknown = no CD4 within 3 </a:t>
            </a:r>
            <a:r>
              <a:rPr lang="en-US" sz="1400" dirty="0" smtClean="0"/>
              <a:t> or 12 months </a:t>
            </a:r>
            <a:r>
              <a:rPr lang="en-US" sz="1400" dirty="0"/>
              <a:t>of </a:t>
            </a:r>
            <a:r>
              <a:rPr lang="en-US" sz="1400" dirty="0" smtClean="0"/>
              <a:t>diagnosis</a:t>
            </a:r>
          </a:p>
          <a:p>
            <a:r>
              <a:rPr lang="en-US" sz="1400" dirty="0" smtClean="0"/>
              <a:t>N = total number in this category</a:t>
            </a:r>
          </a:p>
          <a:p>
            <a:r>
              <a:rPr lang="en-US" sz="1400" dirty="0"/>
              <a:t>Excludes 26 </a:t>
            </a:r>
            <a:r>
              <a:rPr lang="en-US" sz="1400" dirty="0" smtClean="0"/>
              <a:t>cases deceased as of  03/31/13</a:t>
            </a:r>
            <a:endParaRPr lang="en-US" sz="1400" dirty="0"/>
          </a:p>
        </p:txBody>
      </p:sp>
    </p:spTree>
    <p:extLst>
      <p:ext uri="{BB962C8B-B14F-4D97-AF65-F5344CB8AC3E}">
        <p14:creationId xmlns="" xmlns:p14="http://schemas.microsoft.com/office/powerpoint/2010/main" val="15412813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71055" y="457200"/>
            <a:ext cx="8305800" cy="990600"/>
          </a:xfrm>
        </p:spPr>
        <p:txBody>
          <a:bodyPr>
            <a:noAutofit/>
          </a:bodyPr>
          <a:lstStyle/>
          <a:p>
            <a:r>
              <a:rPr lang="en-US" sz="2400" b="1" dirty="0" smtClean="0"/>
              <a:t>Stage of disease by earliest CD4 count </a:t>
            </a:r>
            <a:r>
              <a:rPr lang="en-US" sz="2400" b="1" dirty="0"/>
              <a:t>within 3 months </a:t>
            </a:r>
            <a:r>
              <a:rPr lang="en-US" sz="2400" b="1" dirty="0" smtClean="0"/>
              <a:t>of HIV </a:t>
            </a:r>
            <a:r>
              <a:rPr lang="en-US" sz="2400" b="1" dirty="0"/>
              <a:t>diagnosis, </a:t>
            </a:r>
            <a:r>
              <a:rPr lang="en-US" sz="2400" b="1" dirty="0" smtClean="0"/>
              <a:t>adults and adolescents, by age (years), Atlanta EMA 2011</a:t>
            </a:r>
            <a:endParaRPr lang="en-US" sz="2400" dirty="0"/>
          </a:p>
        </p:txBody>
      </p:sp>
      <p:graphicFrame>
        <p:nvGraphicFramePr>
          <p:cNvPr id="7" name="Content Placeholder 6"/>
          <p:cNvGraphicFramePr>
            <a:graphicFrameLocks noGrp="1"/>
          </p:cNvGraphicFramePr>
          <p:nvPr>
            <p:ph idx="1"/>
            <p:extLst>
              <p:ext uri="{D42A27DB-BD31-4B8C-83A1-F6EECF244321}">
                <p14:modId xmlns="" xmlns:p14="http://schemas.microsoft.com/office/powerpoint/2010/main" val="925024484"/>
              </p:ext>
            </p:extLst>
          </p:nvPr>
        </p:nvGraphicFramePr>
        <p:xfrm>
          <a:off x="51955" y="1295400"/>
          <a:ext cx="9144000"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p:cNvSpPr/>
          <p:nvPr/>
        </p:nvSpPr>
        <p:spPr>
          <a:xfrm>
            <a:off x="1280160" y="5867400"/>
            <a:ext cx="7848600" cy="738664"/>
          </a:xfrm>
          <a:prstGeom prst="rect">
            <a:avLst/>
          </a:prstGeom>
          <a:noFill/>
        </p:spPr>
        <p:txBody>
          <a:bodyPr wrap="square">
            <a:spAutoFit/>
          </a:bodyPr>
          <a:lstStyle/>
          <a:p>
            <a:r>
              <a:rPr lang="en-US" sz="1400" dirty="0"/>
              <a:t>Adults and adolescents &gt;= age 13, diagnosed 1/1/2011  - 12/31/2011, </a:t>
            </a:r>
            <a:r>
              <a:rPr lang="en-US" sz="1400" dirty="0" smtClean="0"/>
              <a:t>Atlanta EMA </a:t>
            </a:r>
            <a:r>
              <a:rPr lang="en-US" sz="1400" dirty="0"/>
              <a:t>= </a:t>
            </a:r>
            <a:r>
              <a:rPr lang="en-US" sz="1400" dirty="0" smtClean="0"/>
              <a:t>1923</a:t>
            </a:r>
            <a:endParaRPr lang="en-US" sz="1400" dirty="0"/>
          </a:p>
          <a:p>
            <a:r>
              <a:rPr lang="en-US" sz="1400" dirty="0"/>
              <a:t>CD4&lt;200 = Stage 3 disease (AIDS</a:t>
            </a:r>
            <a:r>
              <a:rPr lang="en-US" sz="1400" dirty="0" smtClean="0"/>
              <a:t>)  </a:t>
            </a:r>
            <a:endParaRPr lang="en-US" sz="1400" dirty="0"/>
          </a:p>
          <a:p>
            <a:r>
              <a:rPr lang="en-US" sz="1400" dirty="0"/>
              <a:t>Stage Unknown = no CD4 within 3 months of </a:t>
            </a:r>
            <a:r>
              <a:rPr lang="en-US" sz="1400" dirty="0" smtClean="0"/>
              <a:t>diagnosis</a:t>
            </a:r>
            <a:endParaRPr lang="en-US" sz="1400" dirty="0"/>
          </a:p>
        </p:txBody>
      </p:sp>
    </p:spTree>
    <p:extLst>
      <p:ext uri="{BB962C8B-B14F-4D97-AF65-F5344CB8AC3E}">
        <p14:creationId xmlns="" xmlns:p14="http://schemas.microsoft.com/office/powerpoint/2010/main" val="185654852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85355" y="304800"/>
            <a:ext cx="8343900" cy="990600"/>
          </a:xfrm>
        </p:spPr>
        <p:txBody>
          <a:bodyPr>
            <a:noAutofit/>
          </a:bodyPr>
          <a:lstStyle/>
          <a:p>
            <a:r>
              <a:rPr lang="en-US" sz="2400" b="1" dirty="0" smtClean="0"/>
              <a:t>Stage of disease by earliest CD4 count </a:t>
            </a:r>
            <a:r>
              <a:rPr lang="en-US" sz="2400" b="1" dirty="0"/>
              <a:t>within </a:t>
            </a:r>
            <a:r>
              <a:rPr lang="en-US" sz="2400" b="1" dirty="0" smtClean="0"/>
              <a:t>12 </a:t>
            </a:r>
            <a:r>
              <a:rPr lang="en-US" sz="2400" b="1" dirty="0"/>
              <a:t>months </a:t>
            </a:r>
            <a:r>
              <a:rPr lang="en-US" sz="2400" b="1" dirty="0" smtClean="0"/>
              <a:t>of HIV </a:t>
            </a:r>
            <a:r>
              <a:rPr lang="en-US" sz="2400" b="1" dirty="0"/>
              <a:t>diagnosis, </a:t>
            </a:r>
            <a:r>
              <a:rPr lang="en-US" sz="2400" b="1" dirty="0" smtClean="0"/>
              <a:t>adults and adolescents, by age (years), Atlanta EMA, 2011</a:t>
            </a:r>
            <a:endParaRPr lang="en-US" sz="2400" dirty="0"/>
          </a:p>
        </p:txBody>
      </p:sp>
      <p:graphicFrame>
        <p:nvGraphicFramePr>
          <p:cNvPr id="7" name="Content Placeholder 6"/>
          <p:cNvGraphicFramePr>
            <a:graphicFrameLocks noGrp="1"/>
          </p:cNvGraphicFramePr>
          <p:nvPr>
            <p:ph idx="1"/>
            <p:extLst>
              <p:ext uri="{D42A27DB-BD31-4B8C-83A1-F6EECF244321}">
                <p14:modId xmlns="" xmlns:p14="http://schemas.microsoft.com/office/powerpoint/2010/main" val="3449604431"/>
              </p:ext>
            </p:extLst>
          </p:nvPr>
        </p:nvGraphicFramePr>
        <p:xfrm>
          <a:off x="159327" y="1066800"/>
          <a:ext cx="8929255" cy="4572000"/>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p:cNvSpPr/>
          <p:nvPr/>
        </p:nvSpPr>
        <p:spPr>
          <a:xfrm>
            <a:off x="1066800" y="5715000"/>
            <a:ext cx="8610600" cy="954107"/>
          </a:xfrm>
          <a:prstGeom prst="rect">
            <a:avLst/>
          </a:prstGeom>
        </p:spPr>
        <p:txBody>
          <a:bodyPr wrap="square">
            <a:spAutoFit/>
          </a:bodyPr>
          <a:lstStyle/>
          <a:p>
            <a:r>
              <a:rPr lang="en-US" sz="1400" dirty="0"/>
              <a:t>Adults and adolescents &gt;= age 13, diagnosed 1/1/2011  - 12/31/2011, </a:t>
            </a:r>
            <a:r>
              <a:rPr lang="en-US" sz="1400" dirty="0" smtClean="0"/>
              <a:t> Atlanta EMA = 1923</a:t>
            </a:r>
            <a:endParaRPr lang="en-US" sz="1400" dirty="0"/>
          </a:p>
          <a:p>
            <a:r>
              <a:rPr lang="en-US" sz="1400" dirty="0"/>
              <a:t>CD4&lt;200 = Stage 3 disease (AIDS)</a:t>
            </a:r>
          </a:p>
          <a:p>
            <a:r>
              <a:rPr lang="en-US" sz="1400" dirty="0" smtClean="0"/>
              <a:t>Stage Unknown </a:t>
            </a:r>
            <a:r>
              <a:rPr lang="en-US" sz="1400" dirty="0"/>
              <a:t>= no CD4 within </a:t>
            </a:r>
            <a:r>
              <a:rPr lang="en-US" sz="1400" dirty="0" smtClean="0"/>
              <a:t>12 </a:t>
            </a:r>
            <a:r>
              <a:rPr lang="en-US" sz="1400" dirty="0"/>
              <a:t>months of diagnosis</a:t>
            </a:r>
          </a:p>
          <a:p>
            <a:endParaRPr lang="en-US" sz="1400" dirty="0"/>
          </a:p>
        </p:txBody>
      </p:sp>
    </p:spTree>
    <p:extLst>
      <p:ext uri="{BB962C8B-B14F-4D97-AF65-F5344CB8AC3E}">
        <p14:creationId xmlns="" xmlns:p14="http://schemas.microsoft.com/office/powerpoint/2010/main" val="349979956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381000"/>
            <a:ext cx="7670800" cy="990600"/>
          </a:xfrm>
        </p:spPr>
        <p:txBody>
          <a:bodyPr>
            <a:noAutofit/>
          </a:bodyPr>
          <a:lstStyle/>
          <a:p>
            <a:r>
              <a:rPr lang="en-US" sz="2400" b="1" dirty="0" smtClean="0"/>
              <a:t>Number and proportion of adults and adolescents by stage at diagnosis by earliest CD4 count within 3 and 12 months after diagnosis, by race/ethnicity, Atlanta EMA, 2011</a:t>
            </a:r>
            <a:endParaRPr lang="en-US" sz="2400" b="1"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146597916"/>
              </p:ext>
            </p:extLst>
          </p:nvPr>
        </p:nvGraphicFramePr>
        <p:xfrm>
          <a:off x="323850" y="1828800"/>
          <a:ext cx="8591550" cy="3085246"/>
        </p:xfrm>
        <a:graphic>
          <a:graphicData uri="http://schemas.openxmlformats.org/drawingml/2006/table">
            <a:tbl>
              <a:tblPr firstRow="1" bandRow="1">
                <a:tableStyleId>{5C22544A-7EE6-4342-B048-85BDC9FD1C3A}</a:tableStyleId>
              </a:tblPr>
              <a:tblGrid>
                <a:gridCol w="1125531"/>
                <a:gridCol w="577299"/>
                <a:gridCol w="851415"/>
                <a:gridCol w="851415"/>
                <a:gridCol w="851415"/>
                <a:gridCol w="851415"/>
                <a:gridCol w="851415"/>
                <a:gridCol w="928817"/>
                <a:gridCol w="864753"/>
                <a:gridCol w="838075"/>
              </a:tblGrid>
              <a:tr h="457200">
                <a:tc rowSpan="2">
                  <a:txBody>
                    <a:bodyPr/>
                    <a:lstStyle/>
                    <a:p>
                      <a:pPr algn="ctr"/>
                      <a:endParaRPr lang="en-US" sz="1600" dirty="0" smtClean="0"/>
                    </a:p>
                    <a:p>
                      <a:pPr algn="ctr"/>
                      <a:r>
                        <a:rPr lang="en-US" sz="1600" dirty="0" smtClean="0"/>
                        <a:t>Race/</a:t>
                      </a:r>
                      <a:r>
                        <a:rPr lang="en-US" sz="1600" baseline="0" dirty="0" smtClean="0"/>
                        <a:t> Ethnicity</a:t>
                      </a:r>
                      <a:endParaRPr lang="en-US" sz="1600" dirty="0"/>
                    </a:p>
                  </a:txBody>
                  <a:tcPr/>
                </a:tc>
                <a:tc rowSpan="2">
                  <a:txBody>
                    <a:bodyPr/>
                    <a:lstStyle/>
                    <a:p>
                      <a:pPr algn="ctr"/>
                      <a:endParaRPr lang="en-US" sz="1600" dirty="0" smtClean="0"/>
                    </a:p>
                    <a:p>
                      <a:pPr algn="ctr"/>
                      <a:r>
                        <a:rPr lang="en-US" sz="1600" dirty="0" smtClean="0"/>
                        <a:t>N**</a:t>
                      </a:r>
                      <a:endParaRPr lang="en-US" sz="1600" dirty="0"/>
                    </a:p>
                  </a:txBody>
                  <a:tcPr/>
                </a:tc>
                <a:tc gridSpan="2">
                  <a:txBody>
                    <a:bodyPr/>
                    <a:lstStyle/>
                    <a:p>
                      <a:pPr algn="ctr"/>
                      <a:r>
                        <a:rPr lang="en-US" sz="1600" dirty="0" smtClean="0"/>
                        <a:t>Stage 1</a:t>
                      </a:r>
                    </a:p>
                    <a:p>
                      <a:pPr algn="ctr"/>
                      <a:r>
                        <a:rPr lang="en-US" sz="1600" dirty="0" smtClean="0"/>
                        <a:t>CD4&gt;500</a:t>
                      </a:r>
                    </a:p>
                  </a:txBody>
                  <a:tcPr/>
                </a:tc>
                <a:tc hMerge="1">
                  <a:txBody>
                    <a:bodyPr/>
                    <a:lstStyle/>
                    <a:p>
                      <a:endParaRPr lang="en-US" dirty="0"/>
                    </a:p>
                  </a:txBody>
                  <a:tcPr/>
                </a:tc>
                <a:tc gridSpan="2">
                  <a:txBody>
                    <a:bodyPr/>
                    <a:lstStyle/>
                    <a:p>
                      <a:pPr algn="ctr"/>
                      <a:r>
                        <a:rPr lang="en-US" sz="1600" dirty="0" smtClean="0"/>
                        <a:t>Stage 2</a:t>
                      </a:r>
                    </a:p>
                    <a:p>
                      <a:pPr algn="ctr"/>
                      <a:r>
                        <a:rPr lang="en-US" sz="1600" dirty="0" smtClean="0"/>
                        <a:t>CD4 200-499</a:t>
                      </a:r>
                    </a:p>
                  </a:txBody>
                  <a:tcPr/>
                </a:tc>
                <a:tc hMerge="1">
                  <a:txBody>
                    <a:bodyPr/>
                    <a:lstStyle/>
                    <a:p>
                      <a:endParaRPr lang="en-US"/>
                    </a:p>
                  </a:txBody>
                  <a:tcPr/>
                </a:tc>
                <a:tc gridSpan="2">
                  <a:txBody>
                    <a:bodyPr/>
                    <a:lstStyle/>
                    <a:p>
                      <a:pPr algn="ctr"/>
                      <a:r>
                        <a:rPr lang="en-US" sz="1600" dirty="0" smtClean="0"/>
                        <a:t>Stage 3</a:t>
                      </a:r>
                    </a:p>
                    <a:p>
                      <a:pPr algn="ctr"/>
                      <a:r>
                        <a:rPr lang="en-US" sz="1600" dirty="0" smtClean="0"/>
                        <a:t>CD4 &lt;200</a:t>
                      </a:r>
                    </a:p>
                  </a:txBody>
                  <a:tcPr/>
                </a:tc>
                <a:tc hMerge="1">
                  <a:txBody>
                    <a:bodyPr/>
                    <a:lstStyle/>
                    <a:p>
                      <a:endParaRPr lang="en-US"/>
                    </a:p>
                  </a:txBody>
                  <a:tcPr/>
                </a:tc>
                <a:tc gridSpan="2">
                  <a:txBody>
                    <a:bodyPr/>
                    <a:lstStyle/>
                    <a:p>
                      <a:pPr algn="ctr"/>
                      <a:r>
                        <a:rPr lang="en-US" sz="1600" dirty="0" smtClean="0"/>
                        <a:t>Stage Unknown </a:t>
                      </a:r>
                    </a:p>
                    <a:p>
                      <a:pPr algn="ctr"/>
                      <a:r>
                        <a:rPr lang="en-US" sz="1600" dirty="0" smtClean="0"/>
                        <a:t>CD4 Missing</a:t>
                      </a:r>
                    </a:p>
                  </a:txBody>
                  <a:tcPr/>
                </a:tc>
                <a:tc hMerge="1">
                  <a:txBody>
                    <a:bodyPr/>
                    <a:lstStyle/>
                    <a:p>
                      <a:endParaRPr lang="en-US"/>
                    </a:p>
                  </a:txBody>
                  <a:tcPr/>
                </a:tc>
              </a:tr>
              <a:tr h="457200">
                <a:tc vMerge="1">
                  <a:txBody>
                    <a:bodyPr/>
                    <a:lstStyle/>
                    <a:p>
                      <a:endParaRPr lang="en-US"/>
                    </a:p>
                  </a:txBody>
                  <a:tcPr/>
                </a:tc>
                <a:tc vMerge="1">
                  <a:txBody>
                    <a:bodyPr/>
                    <a:lstStyle/>
                    <a:p>
                      <a:endParaRPr lang="en-US"/>
                    </a:p>
                  </a:txBody>
                  <a:tcPr/>
                </a:tc>
                <a:tc>
                  <a:txBody>
                    <a:bodyPr/>
                    <a:lstStyle/>
                    <a:p>
                      <a:pPr algn="r"/>
                      <a:r>
                        <a:rPr lang="en-US" sz="1400" dirty="0" smtClean="0"/>
                        <a:t>3 mos.</a:t>
                      </a:r>
                    </a:p>
                    <a:p>
                      <a:pPr algn="r"/>
                      <a:r>
                        <a:rPr lang="en-US" sz="1400" dirty="0" smtClean="0"/>
                        <a:t>N (%)</a:t>
                      </a:r>
                    </a:p>
                  </a:txBody>
                  <a:tcPr/>
                </a:tc>
                <a:tc>
                  <a:txBody>
                    <a:bodyPr/>
                    <a:lstStyle/>
                    <a:p>
                      <a:pPr algn="r"/>
                      <a:r>
                        <a:rPr lang="en-US" sz="1400" dirty="0" smtClean="0"/>
                        <a:t>12 mos.</a:t>
                      </a:r>
                    </a:p>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t>N (%)</a:t>
                      </a:r>
                    </a:p>
                  </a:txBody>
                  <a:tcPr/>
                </a:tc>
                <a:tc>
                  <a:txBody>
                    <a:bodyPr/>
                    <a:lstStyle/>
                    <a:p>
                      <a:pPr algn="r"/>
                      <a:r>
                        <a:rPr lang="en-US" sz="1400" dirty="0" smtClean="0"/>
                        <a:t>3 mos.</a:t>
                      </a:r>
                    </a:p>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t>N (%)</a:t>
                      </a:r>
                    </a:p>
                  </a:txBody>
                  <a:tcPr/>
                </a:tc>
                <a:tc>
                  <a:txBody>
                    <a:bodyPr/>
                    <a:lstStyle/>
                    <a:p>
                      <a:pPr algn="r"/>
                      <a:r>
                        <a:rPr lang="en-US" sz="1400" dirty="0" smtClean="0"/>
                        <a:t>12 mos.</a:t>
                      </a:r>
                    </a:p>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t>N (%)</a:t>
                      </a:r>
                    </a:p>
                  </a:txBody>
                  <a:tcPr/>
                </a:tc>
                <a:tc>
                  <a:txBody>
                    <a:bodyPr/>
                    <a:lstStyle/>
                    <a:p>
                      <a:pPr algn="r"/>
                      <a:r>
                        <a:rPr lang="en-US" sz="1400" dirty="0" smtClean="0"/>
                        <a:t>3 mos.</a:t>
                      </a:r>
                    </a:p>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t>N (%)</a:t>
                      </a:r>
                    </a:p>
                  </a:txBody>
                  <a:tcPr/>
                </a:tc>
                <a:tc>
                  <a:txBody>
                    <a:bodyPr/>
                    <a:lstStyle/>
                    <a:p>
                      <a:pPr algn="r"/>
                      <a:r>
                        <a:rPr lang="en-US" sz="1400" dirty="0" smtClean="0"/>
                        <a:t>12 mos.</a:t>
                      </a:r>
                    </a:p>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t>N (%)</a:t>
                      </a:r>
                    </a:p>
                  </a:txBody>
                  <a:tcPr/>
                </a:tc>
                <a:tc>
                  <a:txBody>
                    <a:bodyPr/>
                    <a:lstStyle/>
                    <a:p>
                      <a:pPr algn="r"/>
                      <a:r>
                        <a:rPr lang="en-US" sz="1400" dirty="0" smtClean="0"/>
                        <a:t>3 mos.</a:t>
                      </a:r>
                    </a:p>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t>N (%)</a:t>
                      </a:r>
                    </a:p>
                  </a:txBody>
                  <a:tcPr/>
                </a:tc>
                <a:tc>
                  <a:txBody>
                    <a:bodyPr/>
                    <a:lstStyle/>
                    <a:p>
                      <a:pPr algn="r"/>
                      <a:r>
                        <a:rPr lang="en-US" sz="1400" dirty="0" smtClean="0"/>
                        <a:t>12 mos.</a:t>
                      </a:r>
                    </a:p>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t>N (%)</a:t>
                      </a:r>
                    </a:p>
                  </a:txBody>
                  <a:tcPr/>
                </a:tc>
              </a:tr>
              <a:tr h="475823">
                <a:tc>
                  <a:txBody>
                    <a:bodyPr/>
                    <a:lstStyle/>
                    <a:p>
                      <a:r>
                        <a:rPr lang="en-US" sz="1400" dirty="0" smtClean="0"/>
                        <a:t>Black,</a:t>
                      </a:r>
                      <a:endParaRPr lang="en-US" sz="1400" dirty="0"/>
                    </a:p>
                  </a:txBody>
                  <a:tcPr/>
                </a:tc>
                <a:tc>
                  <a:txBody>
                    <a:bodyPr/>
                    <a:lstStyle/>
                    <a:p>
                      <a:pPr algn="ctr"/>
                      <a:r>
                        <a:rPr lang="en-US" sz="1400" dirty="0" smtClean="0"/>
                        <a:t>1067</a:t>
                      </a:r>
                      <a:endParaRPr lang="en-US" sz="1400" dirty="0"/>
                    </a:p>
                  </a:txBody>
                  <a:tcPr/>
                </a:tc>
                <a:tc>
                  <a:txBody>
                    <a:bodyPr/>
                    <a:lstStyle/>
                    <a:p>
                      <a:pPr algn="r"/>
                      <a:r>
                        <a:rPr lang="en-US" sz="1400" dirty="0" smtClean="0"/>
                        <a:t>132 (12)</a:t>
                      </a:r>
                      <a:endParaRPr lang="en-US" sz="1400" dirty="0"/>
                    </a:p>
                  </a:txBody>
                  <a:tcPr/>
                </a:tc>
                <a:tc>
                  <a:txBody>
                    <a:bodyPr/>
                    <a:lstStyle/>
                    <a:p>
                      <a:pPr algn="r"/>
                      <a:r>
                        <a:rPr lang="en-US" sz="1400" dirty="0" smtClean="0"/>
                        <a:t>160 (15)</a:t>
                      </a:r>
                      <a:endParaRPr lang="en-US" sz="1400" dirty="0"/>
                    </a:p>
                  </a:txBody>
                  <a:tcPr/>
                </a:tc>
                <a:tc>
                  <a:txBody>
                    <a:bodyPr/>
                    <a:lstStyle/>
                    <a:p>
                      <a:pPr algn="r"/>
                      <a:r>
                        <a:rPr lang="en-US" sz="1400" dirty="0" smtClean="0"/>
                        <a:t>223 (21)</a:t>
                      </a:r>
                      <a:endParaRPr lang="en-US" sz="1400" dirty="0"/>
                    </a:p>
                  </a:txBody>
                  <a:tcPr/>
                </a:tc>
                <a:tc>
                  <a:txBody>
                    <a:bodyPr/>
                    <a:lstStyle/>
                    <a:p>
                      <a:pPr algn="r"/>
                      <a:r>
                        <a:rPr lang="en-US" sz="1400" dirty="0" smtClean="0"/>
                        <a:t>283 (27)</a:t>
                      </a:r>
                      <a:endParaRPr lang="en-US" sz="1400" dirty="0"/>
                    </a:p>
                  </a:txBody>
                  <a:tcPr/>
                </a:tc>
                <a:tc>
                  <a:txBody>
                    <a:bodyPr/>
                    <a:lstStyle/>
                    <a:p>
                      <a:pPr algn="r"/>
                      <a:r>
                        <a:rPr lang="en-US" sz="1400" dirty="0" smtClean="0"/>
                        <a:t>233 (22)</a:t>
                      </a:r>
                      <a:endParaRPr lang="en-US" sz="1400" dirty="0"/>
                    </a:p>
                  </a:txBody>
                  <a:tcPr/>
                </a:tc>
                <a:tc>
                  <a:txBody>
                    <a:bodyPr/>
                    <a:lstStyle/>
                    <a:p>
                      <a:pPr algn="r"/>
                      <a:r>
                        <a:rPr lang="en-US" sz="1400" dirty="0" smtClean="0"/>
                        <a:t>274 (26)</a:t>
                      </a:r>
                      <a:endParaRPr lang="en-US" sz="1400" dirty="0"/>
                    </a:p>
                  </a:txBody>
                  <a:tcPr/>
                </a:tc>
                <a:tc>
                  <a:txBody>
                    <a:bodyPr/>
                    <a:lstStyle/>
                    <a:p>
                      <a:pPr algn="r"/>
                      <a:r>
                        <a:rPr lang="en-US" sz="1400" dirty="0" smtClean="0"/>
                        <a:t>479 (45)</a:t>
                      </a:r>
                      <a:endParaRPr lang="en-US" sz="1400" dirty="0"/>
                    </a:p>
                  </a:txBody>
                  <a:tcPr/>
                </a:tc>
                <a:tc>
                  <a:txBody>
                    <a:bodyPr/>
                    <a:lstStyle/>
                    <a:p>
                      <a:pPr algn="r"/>
                      <a:r>
                        <a:rPr lang="en-US" sz="1400" dirty="0" smtClean="0"/>
                        <a:t>350 (33)</a:t>
                      </a:r>
                      <a:endParaRPr lang="en-US" sz="1400" dirty="0"/>
                    </a:p>
                  </a:txBody>
                  <a:tcPr/>
                </a:tc>
              </a:tr>
              <a:tr h="475823">
                <a:tc>
                  <a:txBody>
                    <a:bodyPr/>
                    <a:lstStyle/>
                    <a:p>
                      <a:r>
                        <a:rPr lang="en-US" sz="1400" dirty="0" smtClean="0"/>
                        <a:t>Hispanic/ Latino</a:t>
                      </a:r>
                      <a:endParaRPr lang="en-US" sz="1400" dirty="0"/>
                    </a:p>
                  </a:txBody>
                  <a:tcPr/>
                </a:tc>
                <a:tc>
                  <a:txBody>
                    <a:bodyPr/>
                    <a:lstStyle/>
                    <a:p>
                      <a:pPr algn="ctr"/>
                      <a:r>
                        <a:rPr lang="en-US" sz="1400" dirty="0" smtClean="0"/>
                        <a:t>101</a:t>
                      </a:r>
                      <a:endParaRPr lang="en-US" sz="1400" dirty="0"/>
                    </a:p>
                  </a:txBody>
                  <a:tcPr/>
                </a:tc>
                <a:tc>
                  <a:txBody>
                    <a:bodyPr/>
                    <a:lstStyle/>
                    <a:p>
                      <a:pPr algn="r"/>
                      <a:r>
                        <a:rPr lang="en-US" sz="1400" dirty="0" smtClean="0"/>
                        <a:t>12 (12)</a:t>
                      </a:r>
                      <a:endParaRPr lang="en-US" sz="1400" dirty="0"/>
                    </a:p>
                  </a:txBody>
                  <a:tcPr/>
                </a:tc>
                <a:tc>
                  <a:txBody>
                    <a:bodyPr/>
                    <a:lstStyle/>
                    <a:p>
                      <a:pPr algn="r"/>
                      <a:r>
                        <a:rPr lang="en-US" sz="1400" dirty="0" smtClean="0"/>
                        <a:t>13 (13)</a:t>
                      </a:r>
                      <a:endParaRPr lang="en-US" sz="1400" dirty="0"/>
                    </a:p>
                  </a:txBody>
                  <a:tcPr/>
                </a:tc>
                <a:tc>
                  <a:txBody>
                    <a:bodyPr/>
                    <a:lstStyle/>
                    <a:p>
                      <a:pPr algn="r"/>
                      <a:r>
                        <a:rPr lang="en-US" sz="1400" dirty="0" smtClean="0"/>
                        <a:t>26 (26)</a:t>
                      </a:r>
                      <a:endParaRPr lang="en-US" sz="1400" dirty="0"/>
                    </a:p>
                  </a:txBody>
                  <a:tcPr/>
                </a:tc>
                <a:tc>
                  <a:txBody>
                    <a:bodyPr/>
                    <a:lstStyle/>
                    <a:p>
                      <a:pPr algn="r"/>
                      <a:r>
                        <a:rPr lang="en-US" sz="1400" dirty="0" smtClean="0"/>
                        <a:t>30 (30)</a:t>
                      </a:r>
                      <a:endParaRPr lang="en-US" sz="1400" dirty="0"/>
                    </a:p>
                  </a:txBody>
                  <a:tcPr/>
                </a:tc>
                <a:tc>
                  <a:txBody>
                    <a:bodyPr/>
                    <a:lstStyle/>
                    <a:p>
                      <a:pPr algn="r"/>
                      <a:r>
                        <a:rPr lang="en-US" sz="1400" dirty="0" smtClean="0"/>
                        <a:t>32 (32)</a:t>
                      </a:r>
                      <a:endParaRPr lang="en-US" sz="1400" dirty="0"/>
                    </a:p>
                  </a:txBody>
                  <a:tcPr/>
                </a:tc>
                <a:tc>
                  <a:txBody>
                    <a:bodyPr/>
                    <a:lstStyle/>
                    <a:p>
                      <a:pPr algn="r"/>
                      <a:r>
                        <a:rPr lang="en-US" sz="1400" dirty="0" smtClean="0"/>
                        <a:t>33 (33)</a:t>
                      </a:r>
                      <a:endParaRPr lang="en-US" sz="1400" dirty="0"/>
                    </a:p>
                  </a:txBody>
                  <a:tcPr/>
                </a:tc>
                <a:tc>
                  <a:txBody>
                    <a:bodyPr/>
                    <a:lstStyle/>
                    <a:p>
                      <a:pPr algn="r"/>
                      <a:r>
                        <a:rPr lang="en-US" sz="1400" dirty="0" smtClean="0"/>
                        <a:t>31 (31)</a:t>
                      </a:r>
                      <a:endParaRPr lang="en-US" sz="1400" dirty="0"/>
                    </a:p>
                  </a:txBody>
                  <a:tcPr/>
                </a:tc>
                <a:tc>
                  <a:txBody>
                    <a:bodyPr/>
                    <a:lstStyle/>
                    <a:p>
                      <a:pPr algn="r"/>
                      <a:r>
                        <a:rPr lang="en-US" sz="1400" dirty="0" smtClean="0"/>
                        <a:t>25 (25)</a:t>
                      </a:r>
                      <a:endParaRPr lang="en-US" sz="1400" dirty="0"/>
                    </a:p>
                  </a:txBody>
                  <a:tcPr/>
                </a:tc>
              </a:tr>
              <a:tr h="475823">
                <a:tc>
                  <a:txBody>
                    <a:bodyPr/>
                    <a:lstStyle/>
                    <a:p>
                      <a:r>
                        <a:rPr lang="en-US" sz="1400" dirty="0" smtClean="0"/>
                        <a:t>White</a:t>
                      </a:r>
                      <a:endParaRPr lang="en-US" sz="1400" dirty="0"/>
                    </a:p>
                  </a:txBody>
                  <a:tcPr/>
                </a:tc>
                <a:tc>
                  <a:txBody>
                    <a:bodyPr/>
                    <a:lstStyle/>
                    <a:p>
                      <a:pPr algn="ctr"/>
                      <a:r>
                        <a:rPr lang="en-US" sz="1400" dirty="0" smtClean="0"/>
                        <a:t>160</a:t>
                      </a:r>
                      <a:endParaRPr lang="en-US" sz="1400" dirty="0"/>
                    </a:p>
                  </a:txBody>
                  <a:tcPr/>
                </a:tc>
                <a:tc>
                  <a:txBody>
                    <a:bodyPr/>
                    <a:lstStyle/>
                    <a:p>
                      <a:pPr algn="r"/>
                      <a:r>
                        <a:rPr lang="en-US" sz="1400" dirty="0" smtClean="0"/>
                        <a:t>31 (19)</a:t>
                      </a:r>
                      <a:endParaRPr lang="en-US" sz="1400" dirty="0"/>
                    </a:p>
                  </a:txBody>
                  <a:tcPr/>
                </a:tc>
                <a:tc>
                  <a:txBody>
                    <a:bodyPr/>
                    <a:lstStyle/>
                    <a:p>
                      <a:pPr algn="r"/>
                      <a:r>
                        <a:rPr lang="en-US" sz="1400" dirty="0" smtClean="0"/>
                        <a:t>33 (21)</a:t>
                      </a:r>
                      <a:endParaRPr lang="en-US" sz="1400" dirty="0"/>
                    </a:p>
                  </a:txBody>
                  <a:tcPr/>
                </a:tc>
                <a:tc>
                  <a:txBody>
                    <a:bodyPr/>
                    <a:lstStyle/>
                    <a:p>
                      <a:pPr algn="r"/>
                      <a:r>
                        <a:rPr lang="en-US" sz="1400" dirty="0" smtClean="0"/>
                        <a:t>39 (24)</a:t>
                      </a:r>
                      <a:endParaRPr lang="en-US" sz="1400" dirty="0"/>
                    </a:p>
                  </a:txBody>
                  <a:tcPr/>
                </a:tc>
                <a:tc>
                  <a:txBody>
                    <a:bodyPr/>
                    <a:lstStyle/>
                    <a:p>
                      <a:pPr algn="r"/>
                      <a:r>
                        <a:rPr lang="en-US" sz="1400" dirty="0" smtClean="0"/>
                        <a:t>49 (31)</a:t>
                      </a:r>
                      <a:endParaRPr lang="en-US" sz="1400" dirty="0"/>
                    </a:p>
                  </a:txBody>
                  <a:tcPr/>
                </a:tc>
                <a:tc>
                  <a:txBody>
                    <a:bodyPr/>
                    <a:lstStyle/>
                    <a:p>
                      <a:pPr algn="r"/>
                      <a:r>
                        <a:rPr lang="en-US" sz="1400" dirty="0" smtClean="0"/>
                        <a:t>36 (23)</a:t>
                      </a:r>
                      <a:endParaRPr lang="en-US" sz="1400" dirty="0"/>
                    </a:p>
                  </a:txBody>
                  <a:tcPr/>
                </a:tc>
                <a:tc>
                  <a:txBody>
                    <a:bodyPr/>
                    <a:lstStyle/>
                    <a:p>
                      <a:pPr algn="r"/>
                      <a:r>
                        <a:rPr lang="en-US" sz="1400" dirty="0" smtClean="0"/>
                        <a:t>40 (25)</a:t>
                      </a:r>
                      <a:endParaRPr lang="en-US" sz="1400" dirty="0"/>
                    </a:p>
                  </a:txBody>
                  <a:tcPr/>
                </a:tc>
                <a:tc>
                  <a:txBody>
                    <a:bodyPr/>
                    <a:lstStyle/>
                    <a:p>
                      <a:pPr algn="r"/>
                      <a:r>
                        <a:rPr lang="en-US" sz="1400" dirty="0" smtClean="0"/>
                        <a:t>54 (34)</a:t>
                      </a:r>
                      <a:endParaRPr lang="en-US" sz="1400" dirty="0"/>
                    </a:p>
                  </a:txBody>
                  <a:tcPr/>
                </a:tc>
                <a:tc>
                  <a:txBody>
                    <a:bodyPr/>
                    <a:lstStyle/>
                    <a:p>
                      <a:pPr algn="r"/>
                      <a:r>
                        <a:rPr lang="en-US" sz="1400" dirty="0" smtClean="0"/>
                        <a:t>38 (24)</a:t>
                      </a:r>
                      <a:endParaRPr lang="en-US" sz="1400" dirty="0"/>
                    </a:p>
                  </a:txBody>
                  <a:tcPr/>
                </a:tc>
              </a:tr>
              <a:tr h="475823">
                <a:tc>
                  <a:txBody>
                    <a:bodyPr/>
                    <a:lstStyle/>
                    <a:p>
                      <a:r>
                        <a:rPr lang="en-US" sz="1400" dirty="0" smtClean="0"/>
                        <a:t>Other*/ Unknown</a:t>
                      </a:r>
                      <a:endParaRPr lang="en-US" sz="1400" dirty="0"/>
                    </a:p>
                  </a:txBody>
                  <a:tcPr/>
                </a:tc>
                <a:tc>
                  <a:txBody>
                    <a:bodyPr/>
                    <a:lstStyle/>
                    <a:p>
                      <a:pPr algn="ctr"/>
                      <a:r>
                        <a:rPr lang="en-US" sz="1400" dirty="0" smtClean="0"/>
                        <a:t>595</a:t>
                      </a:r>
                      <a:endParaRPr lang="en-US" sz="1400" dirty="0"/>
                    </a:p>
                  </a:txBody>
                  <a:tcPr/>
                </a:tc>
                <a:tc>
                  <a:txBody>
                    <a:bodyPr/>
                    <a:lstStyle/>
                    <a:p>
                      <a:pPr algn="r"/>
                      <a:r>
                        <a:rPr lang="en-US" sz="1400" dirty="0" smtClean="0"/>
                        <a:t>117 (20)</a:t>
                      </a:r>
                      <a:endParaRPr lang="en-US" sz="1400" dirty="0"/>
                    </a:p>
                  </a:txBody>
                  <a:tcPr/>
                </a:tc>
                <a:tc>
                  <a:txBody>
                    <a:bodyPr/>
                    <a:lstStyle/>
                    <a:p>
                      <a:pPr algn="r"/>
                      <a:r>
                        <a:rPr lang="en-US" sz="1400" dirty="0" smtClean="0"/>
                        <a:t>126 (21)</a:t>
                      </a:r>
                      <a:endParaRPr lang="en-US" sz="1400" dirty="0"/>
                    </a:p>
                  </a:txBody>
                  <a:tcPr/>
                </a:tc>
                <a:tc>
                  <a:txBody>
                    <a:bodyPr/>
                    <a:lstStyle/>
                    <a:p>
                      <a:pPr algn="r"/>
                      <a:r>
                        <a:rPr lang="en-US" sz="1400" dirty="0" smtClean="0"/>
                        <a:t>138 (23)</a:t>
                      </a:r>
                      <a:endParaRPr lang="en-US" sz="1400" dirty="0"/>
                    </a:p>
                  </a:txBody>
                  <a:tcPr/>
                </a:tc>
                <a:tc>
                  <a:txBody>
                    <a:bodyPr/>
                    <a:lstStyle/>
                    <a:p>
                      <a:pPr algn="r"/>
                      <a:r>
                        <a:rPr lang="en-US" sz="1400" dirty="0" smtClean="0"/>
                        <a:t>149 (25)</a:t>
                      </a:r>
                      <a:endParaRPr lang="en-US" sz="1400" dirty="0"/>
                    </a:p>
                  </a:txBody>
                  <a:tcPr/>
                </a:tc>
                <a:tc>
                  <a:txBody>
                    <a:bodyPr/>
                    <a:lstStyle/>
                    <a:p>
                      <a:pPr algn="r"/>
                      <a:r>
                        <a:rPr lang="en-US" sz="1400" dirty="0" smtClean="0"/>
                        <a:t>63 (11)</a:t>
                      </a:r>
                      <a:endParaRPr lang="en-US" sz="1400" dirty="0"/>
                    </a:p>
                  </a:txBody>
                  <a:tcPr/>
                </a:tc>
                <a:tc>
                  <a:txBody>
                    <a:bodyPr/>
                    <a:lstStyle/>
                    <a:p>
                      <a:pPr algn="r"/>
                      <a:r>
                        <a:rPr lang="en-US" sz="1400" dirty="0" smtClean="0"/>
                        <a:t>69 (12)</a:t>
                      </a:r>
                      <a:endParaRPr lang="en-US" sz="1400" dirty="0"/>
                    </a:p>
                  </a:txBody>
                  <a:tcPr/>
                </a:tc>
                <a:tc>
                  <a:txBody>
                    <a:bodyPr/>
                    <a:lstStyle/>
                    <a:p>
                      <a:pPr algn="r"/>
                      <a:r>
                        <a:rPr lang="en-US" sz="1400" dirty="0" smtClean="0"/>
                        <a:t>277 (47)</a:t>
                      </a:r>
                      <a:endParaRPr lang="en-US" sz="1400" dirty="0"/>
                    </a:p>
                  </a:txBody>
                  <a:tcPr/>
                </a:tc>
                <a:tc>
                  <a:txBody>
                    <a:bodyPr/>
                    <a:lstStyle/>
                    <a:p>
                      <a:pPr algn="r"/>
                      <a:r>
                        <a:rPr lang="en-US" sz="1400" dirty="0" smtClean="0"/>
                        <a:t>251 (42)</a:t>
                      </a:r>
                      <a:endParaRPr lang="en-US" sz="1400" dirty="0"/>
                    </a:p>
                  </a:txBody>
                  <a:tcPr/>
                </a:tc>
              </a:tr>
            </a:tbl>
          </a:graphicData>
        </a:graphic>
      </p:graphicFrame>
      <p:sp>
        <p:nvSpPr>
          <p:cNvPr id="3" name="Rectangle 2"/>
          <p:cNvSpPr/>
          <p:nvPr/>
        </p:nvSpPr>
        <p:spPr>
          <a:xfrm>
            <a:off x="529389" y="5105400"/>
            <a:ext cx="8610600" cy="1600438"/>
          </a:xfrm>
          <a:prstGeom prst="rect">
            <a:avLst/>
          </a:prstGeom>
          <a:solidFill>
            <a:schemeClr val="bg1"/>
          </a:solidFill>
        </p:spPr>
        <p:txBody>
          <a:bodyPr wrap="square">
            <a:spAutoFit/>
          </a:bodyPr>
          <a:lstStyle/>
          <a:p>
            <a:r>
              <a:rPr lang="en-US" sz="1400" dirty="0"/>
              <a:t>Adults and adolescents &gt;= age 13, diagnosed 1/1/2011  - </a:t>
            </a:r>
            <a:r>
              <a:rPr lang="en-US" sz="1400" dirty="0" smtClean="0"/>
              <a:t>12/31/2011,  Atlanta EMA = 1923</a:t>
            </a:r>
            <a:endParaRPr lang="en-US" sz="1400" dirty="0"/>
          </a:p>
          <a:p>
            <a:r>
              <a:rPr lang="en-US" sz="1400" dirty="0"/>
              <a:t>CD4&lt;200 = Stage 3 disease (AIDS)</a:t>
            </a:r>
          </a:p>
          <a:p>
            <a:r>
              <a:rPr lang="en-US" sz="1400" dirty="0" smtClean="0"/>
              <a:t>Stage Unknown </a:t>
            </a:r>
            <a:r>
              <a:rPr lang="en-US" sz="1400" dirty="0"/>
              <a:t>= no CD4 within </a:t>
            </a:r>
            <a:r>
              <a:rPr lang="en-US" sz="1400" dirty="0" smtClean="0"/>
              <a:t>3  or 12 months </a:t>
            </a:r>
            <a:r>
              <a:rPr lang="en-US" sz="1400" dirty="0"/>
              <a:t>of </a:t>
            </a:r>
            <a:r>
              <a:rPr lang="en-US" sz="1400" dirty="0" smtClean="0"/>
              <a:t>diagnosis</a:t>
            </a:r>
          </a:p>
          <a:p>
            <a:r>
              <a:rPr lang="en-US" sz="1400" dirty="0" smtClean="0"/>
              <a:t>*American </a:t>
            </a:r>
            <a:r>
              <a:rPr lang="en-US" sz="1400" dirty="0"/>
              <a:t>Indian/Alaska Native, Asian and Native Hawaiian/Pacific Islander groups together constitute &lt;1% of adults diagnosed with HIV in Georgia, </a:t>
            </a:r>
            <a:r>
              <a:rPr lang="en-US" sz="1400" dirty="0" smtClean="0"/>
              <a:t>2011 </a:t>
            </a:r>
            <a:r>
              <a:rPr lang="en-US" sz="1400" dirty="0"/>
              <a:t>and are grouped with other/unknown </a:t>
            </a:r>
            <a:r>
              <a:rPr lang="en-US" sz="1400" dirty="0" smtClean="0"/>
              <a:t>race/ethnicity</a:t>
            </a:r>
          </a:p>
          <a:p>
            <a:r>
              <a:rPr lang="en-US" sz="1400" dirty="0"/>
              <a:t>** N = total number in this </a:t>
            </a:r>
            <a:r>
              <a:rPr lang="en-US" sz="1400" dirty="0" smtClean="0"/>
              <a:t>category</a:t>
            </a:r>
          </a:p>
          <a:p>
            <a:r>
              <a:rPr lang="en-US" sz="1400" dirty="0"/>
              <a:t>Excludes 26 </a:t>
            </a:r>
            <a:r>
              <a:rPr lang="en-US" sz="1400" dirty="0" smtClean="0"/>
              <a:t>cases deceased  as of  03/31/13</a:t>
            </a:r>
            <a:endParaRPr lang="en-US" sz="1400" dirty="0"/>
          </a:p>
        </p:txBody>
      </p:sp>
    </p:spTree>
    <p:extLst>
      <p:ext uri="{BB962C8B-B14F-4D97-AF65-F5344CB8AC3E}">
        <p14:creationId xmlns="" xmlns:p14="http://schemas.microsoft.com/office/powerpoint/2010/main" val="40148478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199" y="274638"/>
            <a:ext cx="8472055" cy="1143000"/>
          </a:xfrm>
        </p:spPr>
        <p:txBody>
          <a:bodyPr>
            <a:noAutofit/>
          </a:bodyPr>
          <a:lstStyle/>
          <a:p>
            <a:r>
              <a:rPr lang="en-US" sz="2400" b="1" dirty="0" smtClean="0"/>
              <a:t>Stage </a:t>
            </a:r>
            <a:r>
              <a:rPr lang="en-US" sz="2400" b="1" dirty="0"/>
              <a:t>of </a:t>
            </a:r>
            <a:r>
              <a:rPr lang="en-US" sz="2400" b="1" dirty="0" smtClean="0"/>
              <a:t>disease by earliest CD4 count </a:t>
            </a:r>
            <a:r>
              <a:rPr lang="en-US" sz="2400" b="1" dirty="0"/>
              <a:t>within 3 months of </a:t>
            </a:r>
            <a:r>
              <a:rPr lang="en-US" sz="2400" b="1" dirty="0" smtClean="0"/>
              <a:t>HIV diagnosis</a:t>
            </a:r>
            <a:r>
              <a:rPr lang="en-US" sz="2400" b="1" dirty="0"/>
              <a:t>, </a:t>
            </a:r>
            <a:r>
              <a:rPr lang="en-US" sz="2400" b="1" dirty="0" smtClean="0"/>
              <a:t>adults and adolescents, by race/ethnicity, Atlanta EMA 2011</a:t>
            </a:r>
            <a:endParaRPr lang="en-US" sz="2400" dirty="0"/>
          </a:p>
        </p:txBody>
      </p:sp>
      <p:graphicFrame>
        <p:nvGraphicFramePr>
          <p:cNvPr id="7" name="Content Placeholder 6"/>
          <p:cNvGraphicFramePr>
            <a:graphicFrameLocks noGrp="1"/>
          </p:cNvGraphicFramePr>
          <p:nvPr>
            <p:ph idx="1"/>
            <p:extLst>
              <p:ext uri="{D42A27DB-BD31-4B8C-83A1-F6EECF244321}">
                <p14:modId xmlns="" xmlns:p14="http://schemas.microsoft.com/office/powerpoint/2010/main" val="3102585386"/>
              </p:ext>
            </p:extLst>
          </p:nvPr>
        </p:nvGraphicFramePr>
        <p:xfrm>
          <a:off x="307769" y="1295400"/>
          <a:ext cx="8610600" cy="4210853"/>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p:cNvSpPr/>
          <p:nvPr/>
        </p:nvSpPr>
        <p:spPr>
          <a:xfrm>
            <a:off x="533400" y="5562599"/>
            <a:ext cx="8610600" cy="1169551"/>
          </a:xfrm>
          <a:prstGeom prst="rect">
            <a:avLst/>
          </a:prstGeom>
          <a:solidFill>
            <a:schemeClr val="bg1"/>
          </a:solidFill>
        </p:spPr>
        <p:txBody>
          <a:bodyPr wrap="square">
            <a:spAutoFit/>
          </a:bodyPr>
          <a:lstStyle/>
          <a:p>
            <a:r>
              <a:rPr lang="en-US" sz="1400" dirty="0" smtClean="0"/>
              <a:t>Adults &gt;= age 13, diagnosed 1/1/2011  - 12/31/2011,  Atlanta EMA = 1923</a:t>
            </a:r>
          </a:p>
          <a:p>
            <a:r>
              <a:rPr lang="en-US" sz="1400" dirty="0"/>
              <a:t>CD4&lt;200 = Stage 3 disease (AIDS)</a:t>
            </a:r>
          </a:p>
          <a:p>
            <a:r>
              <a:rPr lang="en-US" sz="1400" dirty="0" smtClean="0"/>
              <a:t>Stage Unknown = no CD4 within 3 months of diagnosis</a:t>
            </a:r>
          </a:p>
          <a:p>
            <a:r>
              <a:rPr lang="en-US" sz="1400" dirty="0" smtClean="0"/>
              <a:t>*American </a:t>
            </a:r>
            <a:r>
              <a:rPr lang="en-US" sz="1400" dirty="0"/>
              <a:t>Indian/Alaska Native, Asian and Native Hawaiian/Pacific Islander groups together constitute &lt;1% of adults </a:t>
            </a:r>
            <a:r>
              <a:rPr lang="en-US" sz="1400" dirty="0" smtClean="0"/>
              <a:t>diagnosed with </a:t>
            </a:r>
            <a:r>
              <a:rPr lang="en-US" sz="1400" dirty="0"/>
              <a:t>HIV in </a:t>
            </a:r>
            <a:r>
              <a:rPr lang="en-US" sz="1400" dirty="0" smtClean="0"/>
              <a:t>Georgia, 2010 </a:t>
            </a:r>
            <a:r>
              <a:rPr lang="en-US" sz="1400" dirty="0"/>
              <a:t>and are grouped </a:t>
            </a:r>
            <a:r>
              <a:rPr lang="en-US" sz="1400" dirty="0" smtClean="0"/>
              <a:t>with </a:t>
            </a:r>
            <a:r>
              <a:rPr lang="en-US" sz="1400" dirty="0"/>
              <a:t>U</a:t>
            </a:r>
            <a:r>
              <a:rPr lang="en-US" sz="1400" dirty="0" smtClean="0"/>
              <a:t>nknown race/ethnicity</a:t>
            </a:r>
            <a:endParaRPr lang="en-US" sz="1400" dirty="0"/>
          </a:p>
        </p:txBody>
      </p:sp>
      <p:sp>
        <p:nvSpPr>
          <p:cNvPr id="2" name="TextBox 1"/>
          <p:cNvSpPr txBox="1"/>
          <p:nvPr/>
        </p:nvSpPr>
        <p:spPr>
          <a:xfrm>
            <a:off x="1828800" y="4340423"/>
            <a:ext cx="1066800" cy="307777"/>
          </a:xfrm>
          <a:prstGeom prst="rect">
            <a:avLst/>
          </a:prstGeom>
          <a:noFill/>
        </p:spPr>
        <p:txBody>
          <a:bodyPr wrap="square" rtlCol="0">
            <a:spAutoFit/>
          </a:bodyPr>
          <a:lstStyle/>
          <a:p>
            <a:r>
              <a:rPr lang="en-US" sz="1400" dirty="0" smtClean="0"/>
              <a:t>N=1067</a:t>
            </a:r>
            <a:endParaRPr lang="en-US" sz="1400" dirty="0"/>
          </a:p>
        </p:txBody>
      </p:sp>
      <p:sp>
        <p:nvSpPr>
          <p:cNvPr id="8" name="TextBox 7"/>
          <p:cNvSpPr txBox="1"/>
          <p:nvPr/>
        </p:nvSpPr>
        <p:spPr>
          <a:xfrm>
            <a:off x="3546269" y="4352686"/>
            <a:ext cx="1066800" cy="307777"/>
          </a:xfrm>
          <a:prstGeom prst="rect">
            <a:avLst/>
          </a:prstGeom>
          <a:noFill/>
        </p:spPr>
        <p:txBody>
          <a:bodyPr wrap="square" rtlCol="0">
            <a:spAutoFit/>
          </a:bodyPr>
          <a:lstStyle/>
          <a:p>
            <a:r>
              <a:rPr lang="en-US" sz="1400" dirty="0" smtClean="0"/>
              <a:t>N=101</a:t>
            </a:r>
            <a:endParaRPr lang="en-US" sz="1400" dirty="0"/>
          </a:p>
        </p:txBody>
      </p:sp>
      <p:sp>
        <p:nvSpPr>
          <p:cNvPr id="9" name="TextBox 8"/>
          <p:cNvSpPr txBox="1"/>
          <p:nvPr/>
        </p:nvSpPr>
        <p:spPr>
          <a:xfrm>
            <a:off x="5562600" y="4340423"/>
            <a:ext cx="1066800" cy="307777"/>
          </a:xfrm>
          <a:prstGeom prst="rect">
            <a:avLst/>
          </a:prstGeom>
          <a:noFill/>
        </p:spPr>
        <p:txBody>
          <a:bodyPr wrap="square" rtlCol="0">
            <a:spAutoFit/>
          </a:bodyPr>
          <a:lstStyle/>
          <a:p>
            <a:r>
              <a:rPr lang="en-US" sz="1400" dirty="0" smtClean="0"/>
              <a:t>N=160</a:t>
            </a:r>
            <a:endParaRPr lang="en-US" sz="1400" dirty="0"/>
          </a:p>
        </p:txBody>
      </p:sp>
      <p:sp>
        <p:nvSpPr>
          <p:cNvPr id="10" name="TextBox 9"/>
          <p:cNvSpPr txBox="1"/>
          <p:nvPr/>
        </p:nvSpPr>
        <p:spPr>
          <a:xfrm>
            <a:off x="7086600" y="4352686"/>
            <a:ext cx="1066800" cy="307777"/>
          </a:xfrm>
          <a:prstGeom prst="rect">
            <a:avLst/>
          </a:prstGeom>
          <a:noFill/>
        </p:spPr>
        <p:txBody>
          <a:bodyPr wrap="square" rtlCol="0">
            <a:spAutoFit/>
          </a:bodyPr>
          <a:lstStyle/>
          <a:p>
            <a:r>
              <a:rPr lang="en-US" sz="1400" dirty="0" smtClean="0"/>
              <a:t>N=595</a:t>
            </a:r>
            <a:endParaRPr lang="en-US" sz="1400" dirty="0"/>
          </a:p>
        </p:txBody>
      </p:sp>
    </p:spTree>
    <p:extLst>
      <p:ext uri="{BB962C8B-B14F-4D97-AF65-F5344CB8AC3E}">
        <p14:creationId xmlns="" xmlns:p14="http://schemas.microsoft.com/office/powerpoint/2010/main" val="12157170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28600"/>
            <a:ext cx="8839200" cy="990600"/>
          </a:xfrm>
        </p:spPr>
        <p:txBody>
          <a:bodyPr>
            <a:normAutofit/>
          </a:bodyPr>
          <a:lstStyle/>
          <a:p>
            <a:r>
              <a:rPr lang="en-US" sz="2800" b="1" dirty="0"/>
              <a:t>Care </a:t>
            </a:r>
            <a:r>
              <a:rPr lang="en-US" sz="2800" b="1" dirty="0" smtClean="0"/>
              <a:t>Continuum </a:t>
            </a:r>
            <a:r>
              <a:rPr lang="en-US" sz="2800" b="1" dirty="0"/>
              <a:t>Methodology, </a:t>
            </a:r>
            <a:r>
              <a:rPr lang="en-US" sz="2800" b="1" dirty="0" smtClean="0"/>
              <a:t/>
            </a:r>
            <a:br>
              <a:rPr lang="en-US" sz="2800" b="1" dirty="0" smtClean="0"/>
            </a:br>
            <a:r>
              <a:rPr lang="en-US" sz="2800" b="1" dirty="0" smtClean="0"/>
              <a:t> New HIV Diagnoses, 2011</a:t>
            </a:r>
            <a:r>
              <a:rPr lang="en-US" sz="2800" b="1" dirty="0"/>
              <a:t>, Atlanta </a:t>
            </a:r>
            <a:r>
              <a:rPr lang="en-US" sz="2800" b="1" dirty="0" smtClean="0"/>
              <a:t>EMA* </a:t>
            </a:r>
            <a:endParaRPr lang="en-US" sz="2800" dirty="0"/>
          </a:p>
        </p:txBody>
      </p:sp>
      <p:sp>
        <p:nvSpPr>
          <p:cNvPr id="4" name="Content Placeholder 3"/>
          <p:cNvSpPr>
            <a:spLocks noGrp="1"/>
          </p:cNvSpPr>
          <p:nvPr>
            <p:ph idx="1"/>
          </p:nvPr>
        </p:nvSpPr>
        <p:spPr>
          <a:xfrm>
            <a:off x="457199" y="1143000"/>
            <a:ext cx="8381999" cy="5001369"/>
          </a:xfrm>
          <a:prstGeom prst="rect">
            <a:avLst/>
          </a:prstGeom>
          <a:solidFill>
            <a:schemeClr val="bg1"/>
          </a:solidFill>
        </p:spPr>
        <p:txBody>
          <a:bodyPr wrap="square">
            <a:spAutoFit/>
          </a:bodyPr>
          <a:lstStyle/>
          <a:p>
            <a:pPr>
              <a:lnSpc>
                <a:spcPts val="2200"/>
              </a:lnSpc>
            </a:pPr>
            <a:r>
              <a:rPr lang="en-US" sz="2200" dirty="0" smtClean="0">
                <a:latin typeface="Calibri" pitchFamily="34" charset="0"/>
              </a:rPr>
              <a:t>Adults and adolescents are those aged &gt;= 13 years</a:t>
            </a:r>
          </a:p>
          <a:p>
            <a:pPr>
              <a:lnSpc>
                <a:spcPts val="2200"/>
              </a:lnSpc>
            </a:pPr>
            <a:r>
              <a:rPr lang="en-US" sz="2200" dirty="0" smtClean="0">
                <a:latin typeface="Calibri" pitchFamily="34" charset="0"/>
              </a:rPr>
              <a:t>Diagnosed  between 01/01/11 </a:t>
            </a:r>
            <a:r>
              <a:rPr lang="en-US" sz="2200" dirty="0">
                <a:latin typeface="Calibri" pitchFamily="34" charset="0"/>
              </a:rPr>
              <a:t>-</a:t>
            </a:r>
            <a:r>
              <a:rPr lang="en-US" sz="2200" dirty="0" smtClean="0">
                <a:latin typeface="Calibri" pitchFamily="34" charset="0"/>
              </a:rPr>
              <a:t>12/31/11</a:t>
            </a:r>
          </a:p>
          <a:p>
            <a:pPr>
              <a:lnSpc>
                <a:spcPts val="2200"/>
              </a:lnSpc>
            </a:pPr>
            <a:r>
              <a:rPr lang="en-US" sz="2200" dirty="0" smtClean="0">
                <a:latin typeface="Calibri" pitchFamily="34" charset="0"/>
              </a:rPr>
              <a:t>Alive at least 15 months after diagnosis</a:t>
            </a:r>
          </a:p>
          <a:p>
            <a:pPr>
              <a:lnSpc>
                <a:spcPts val="2200"/>
              </a:lnSpc>
            </a:pPr>
            <a:r>
              <a:rPr lang="en-US" sz="2200" dirty="0">
                <a:latin typeface="Calibri" pitchFamily="34" charset="0"/>
              </a:rPr>
              <a:t>Residence at diagnosis  in  Atlanta Eligible Metropolitan Area (EMA), current address in </a:t>
            </a:r>
            <a:r>
              <a:rPr lang="en-US" sz="2200" dirty="0" smtClean="0">
                <a:latin typeface="Calibri" pitchFamily="34" charset="0"/>
              </a:rPr>
              <a:t>Georgia</a:t>
            </a:r>
          </a:p>
          <a:p>
            <a:pPr>
              <a:lnSpc>
                <a:spcPts val="2200"/>
              </a:lnSpc>
            </a:pPr>
            <a:r>
              <a:rPr lang="en-US" sz="2200" dirty="0">
                <a:latin typeface="Calibri" pitchFamily="34" charset="0"/>
              </a:rPr>
              <a:t>Excludes </a:t>
            </a:r>
            <a:r>
              <a:rPr lang="en-US" sz="2200" dirty="0" smtClean="0">
                <a:latin typeface="Calibri" pitchFamily="34" charset="0"/>
              </a:rPr>
              <a:t>26 persons deceased within 15 months of diagnosis</a:t>
            </a:r>
          </a:p>
          <a:p>
            <a:pPr>
              <a:lnSpc>
                <a:spcPts val="2200"/>
              </a:lnSpc>
            </a:pPr>
            <a:r>
              <a:rPr lang="en-US" sz="2200" dirty="0" smtClean="0">
                <a:latin typeface="Calibri" pitchFamily="34" charset="0"/>
              </a:rPr>
              <a:t>Linked to care = CD4 or VL within 3 months of diagnosis , excluding CD4 or VL drawn on day of diagnosis</a:t>
            </a:r>
          </a:p>
          <a:p>
            <a:pPr>
              <a:lnSpc>
                <a:spcPts val="2200"/>
              </a:lnSpc>
            </a:pPr>
            <a:r>
              <a:rPr lang="en-US" sz="2200" dirty="0" smtClean="0">
                <a:latin typeface="Calibri" pitchFamily="34" charset="0"/>
              </a:rPr>
              <a:t>Engaged in care  &gt;= 1 CD4 or VL 4-15 months after diagnosis</a:t>
            </a:r>
          </a:p>
          <a:p>
            <a:pPr>
              <a:lnSpc>
                <a:spcPts val="2200"/>
              </a:lnSpc>
            </a:pPr>
            <a:r>
              <a:rPr lang="en-US" sz="2200" dirty="0" smtClean="0">
                <a:latin typeface="Calibri" pitchFamily="34" charset="0"/>
              </a:rPr>
              <a:t>Retained in care &gt;= 2 CD4 or VL at least 3 months apart 4-15 months after diagnosis</a:t>
            </a:r>
          </a:p>
          <a:p>
            <a:pPr>
              <a:lnSpc>
                <a:spcPts val="2200"/>
              </a:lnSpc>
            </a:pPr>
            <a:r>
              <a:rPr lang="en-US" sz="2200" dirty="0" smtClean="0">
                <a:latin typeface="Calibri" pitchFamily="34" charset="0"/>
              </a:rPr>
              <a:t>Estimated percentage prescribed ART derived from MMP sample </a:t>
            </a:r>
          </a:p>
          <a:p>
            <a:pPr>
              <a:lnSpc>
                <a:spcPts val="2200"/>
              </a:lnSpc>
            </a:pPr>
            <a:r>
              <a:rPr lang="en-US" sz="2200" dirty="0" smtClean="0">
                <a:latin typeface="Calibri" pitchFamily="34" charset="0"/>
              </a:rPr>
              <a:t>Viral suppression (VS) = VL&lt;200 copies/ml in most recent viral load</a:t>
            </a:r>
          </a:p>
          <a:p>
            <a:pPr>
              <a:lnSpc>
                <a:spcPts val="2200"/>
              </a:lnSpc>
            </a:pPr>
            <a:r>
              <a:rPr lang="en-US" sz="2200" dirty="0">
                <a:latin typeface="Calibri" pitchFamily="34" charset="0"/>
              </a:rPr>
              <a:t>A</a:t>
            </a:r>
            <a:r>
              <a:rPr lang="en-US" sz="2200" dirty="0" smtClean="0">
                <a:latin typeface="Calibri" pitchFamily="34" charset="0"/>
              </a:rPr>
              <a:t>ll percentages are percent of total number of persons diagnosed with HIV</a:t>
            </a:r>
          </a:p>
        </p:txBody>
      </p:sp>
      <p:sp>
        <p:nvSpPr>
          <p:cNvPr id="3" name="TextBox 2"/>
          <p:cNvSpPr txBox="1"/>
          <p:nvPr/>
        </p:nvSpPr>
        <p:spPr>
          <a:xfrm>
            <a:off x="685800" y="6172200"/>
            <a:ext cx="8458200" cy="523220"/>
          </a:xfrm>
          <a:prstGeom prst="rect">
            <a:avLst/>
          </a:prstGeom>
          <a:solidFill>
            <a:schemeClr val="bg1"/>
          </a:solidFill>
        </p:spPr>
        <p:txBody>
          <a:bodyPr wrap="square" rtlCol="0">
            <a:spAutoFit/>
          </a:bodyPr>
          <a:lstStyle/>
          <a:p>
            <a:r>
              <a:rPr lang="en-US" sz="1400" dirty="0" smtClean="0"/>
              <a:t>*EMA</a:t>
            </a:r>
            <a:r>
              <a:rPr lang="en-US" sz="1400" dirty="0"/>
              <a:t>:  Bartow, Paulding, Carroll, Coweta, Fayette, Spalding, Henry, Newton, Rockdale, Gwinnett, Walton, Barrow, Forsyth, Cherokee, Pickens, DeKalb, Fulton, Clayton, Cobb and Douglas counties</a:t>
            </a:r>
            <a:r>
              <a:rPr lang="en-US" sz="1400" dirty="0" smtClean="0"/>
              <a:t>.</a:t>
            </a:r>
            <a:endParaRPr lang="en-US" sz="1400" dirty="0">
              <a:solidFill>
                <a:srgbClr val="FF0000"/>
              </a:solidFill>
            </a:endParaRPr>
          </a:p>
        </p:txBody>
      </p:sp>
    </p:spTree>
    <p:extLst>
      <p:ext uri="{BB962C8B-B14F-4D97-AF65-F5344CB8AC3E}">
        <p14:creationId xmlns="" xmlns:p14="http://schemas.microsoft.com/office/powerpoint/2010/main" val="154146337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199" y="274638"/>
            <a:ext cx="8472055" cy="1143000"/>
          </a:xfrm>
        </p:spPr>
        <p:txBody>
          <a:bodyPr>
            <a:noAutofit/>
          </a:bodyPr>
          <a:lstStyle/>
          <a:p>
            <a:r>
              <a:rPr lang="en-US" sz="2400" b="1" dirty="0" smtClean="0"/>
              <a:t>Stage </a:t>
            </a:r>
            <a:r>
              <a:rPr lang="en-US" sz="2400" b="1" dirty="0"/>
              <a:t>of </a:t>
            </a:r>
            <a:r>
              <a:rPr lang="en-US" sz="2400" b="1" dirty="0" smtClean="0"/>
              <a:t>disease by earliest CD4 count </a:t>
            </a:r>
            <a:r>
              <a:rPr lang="en-US" sz="2400" b="1" dirty="0"/>
              <a:t>within </a:t>
            </a:r>
            <a:r>
              <a:rPr lang="en-US" sz="2400" b="1" dirty="0" smtClean="0"/>
              <a:t>12 </a:t>
            </a:r>
            <a:r>
              <a:rPr lang="en-US" sz="2400" b="1" dirty="0"/>
              <a:t>months of </a:t>
            </a:r>
            <a:r>
              <a:rPr lang="en-US" sz="2400" b="1" dirty="0" smtClean="0"/>
              <a:t>HIV diagnosis</a:t>
            </a:r>
            <a:r>
              <a:rPr lang="en-US" sz="2400" b="1" dirty="0"/>
              <a:t>, </a:t>
            </a:r>
            <a:r>
              <a:rPr lang="en-US" sz="2400" b="1" dirty="0" smtClean="0"/>
              <a:t>adults and adolescents, by race/ethnicity, Atlanta EMA, 2011</a:t>
            </a:r>
            <a:endParaRPr lang="en-US" sz="2400" dirty="0"/>
          </a:p>
        </p:txBody>
      </p:sp>
      <p:graphicFrame>
        <p:nvGraphicFramePr>
          <p:cNvPr id="7" name="Content Placeholder 6"/>
          <p:cNvGraphicFramePr>
            <a:graphicFrameLocks noGrp="1"/>
          </p:cNvGraphicFramePr>
          <p:nvPr>
            <p:ph idx="1"/>
            <p:extLst>
              <p:ext uri="{D42A27DB-BD31-4B8C-83A1-F6EECF244321}">
                <p14:modId xmlns="" xmlns:p14="http://schemas.microsoft.com/office/powerpoint/2010/main" val="2905275687"/>
              </p:ext>
            </p:extLst>
          </p:nvPr>
        </p:nvGraphicFramePr>
        <p:xfrm>
          <a:off x="307769" y="1143000"/>
          <a:ext cx="8610600" cy="4287053"/>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p:cNvSpPr/>
          <p:nvPr/>
        </p:nvSpPr>
        <p:spPr>
          <a:xfrm>
            <a:off x="533400" y="5562599"/>
            <a:ext cx="8610600" cy="1169551"/>
          </a:xfrm>
          <a:prstGeom prst="rect">
            <a:avLst/>
          </a:prstGeom>
          <a:solidFill>
            <a:schemeClr val="bg1"/>
          </a:solidFill>
        </p:spPr>
        <p:txBody>
          <a:bodyPr wrap="square">
            <a:spAutoFit/>
          </a:bodyPr>
          <a:lstStyle/>
          <a:p>
            <a:r>
              <a:rPr lang="en-US" sz="1400" dirty="0" smtClean="0"/>
              <a:t>Adults &gt;= age 13, diagnosed 1/1/2011  - 12/31/2011,  Atlanta EMA = 1923</a:t>
            </a:r>
          </a:p>
          <a:p>
            <a:r>
              <a:rPr lang="en-US" sz="1400" dirty="0"/>
              <a:t>CD4&lt;200 = Stage 3 disease (AIDS)</a:t>
            </a:r>
          </a:p>
          <a:p>
            <a:r>
              <a:rPr lang="en-US" sz="1400" dirty="0" smtClean="0"/>
              <a:t>Stage Unknown = no CD4 within 12 months of diagnosis</a:t>
            </a:r>
          </a:p>
          <a:p>
            <a:r>
              <a:rPr lang="en-US" sz="1400" dirty="0" smtClean="0"/>
              <a:t>*American </a:t>
            </a:r>
            <a:r>
              <a:rPr lang="en-US" sz="1400" dirty="0"/>
              <a:t>Indian/Alaska Native, Asian and Native Hawaiian/Pacific Islander groups together constitute &lt;1% of adults </a:t>
            </a:r>
            <a:r>
              <a:rPr lang="en-US" sz="1400" dirty="0" smtClean="0"/>
              <a:t>diagnosed with </a:t>
            </a:r>
            <a:r>
              <a:rPr lang="en-US" sz="1400" dirty="0"/>
              <a:t>HIV in </a:t>
            </a:r>
            <a:r>
              <a:rPr lang="en-US" sz="1400" dirty="0" smtClean="0"/>
              <a:t>Georgia, 2010 </a:t>
            </a:r>
            <a:r>
              <a:rPr lang="en-US" sz="1400" dirty="0"/>
              <a:t>and are grouped </a:t>
            </a:r>
            <a:r>
              <a:rPr lang="en-US" sz="1400" dirty="0" smtClean="0"/>
              <a:t>with other/unknown race/ethnicity</a:t>
            </a:r>
            <a:endParaRPr lang="en-US" sz="1400" dirty="0"/>
          </a:p>
        </p:txBody>
      </p:sp>
    </p:spTree>
    <p:extLst>
      <p:ext uri="{BB962C8B-B14F-4D97-AF65-F5344CB8AC3E}">
        <p14:creationId xmlns="" xmlns:p14="http://schemas.microsoft.com/office/powerpoint/2010/main" val="25271850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305800" cy="990600"/>
          </a:xfrm>
          <a:noFill/>
        </p:spPr>
        <p:txBody>
          <a:bodyPr>
            <a:noAutofit/>
          </a:bodyPr>
          <a:lstStyle/>
          <a:p>
            <a:r>
              <a:rPr lang="en-US" sz="2400" b="1" dirty="0" smtClean="0"/>
              <a:t> Number and proportion of adults and adolescents by stage at diagnosis by earliest CD4 count within 3 and 12 months after diagnosis, by sex, Atlanta EMA, 2011</a:t>
            </a:r>
            <a:endParaRPr lang="en-US" sz="2400" b="1"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2372829403"/>
              </p:ext>
            </p:extLst>
          </p:nvPr>
        </p:nvGraphicFramePr>
        <p:xfrm>
          <a:off x="266700" y="2133600"/>
          <a:ext cx="8724900" cy="2048926"/>
        </p:xfrm>
        <a:graphic>
          <a:graphicData uri="http://schemas.openxmlformats.org/drawingml/2006/table">
            <a:tbl>
              <a:tblPr firstRow="1" bandRow="1">
                <a:tableStyleId>{5C22544A-7EE6-4342-B048-85BDC9FD1C3A}</a:tableStyleId>
              </a:tblPr>
              <a:tblGrid>
                <a:gridCol w="762000"/>
                <a:gridCol w="685800"/>
                <a:gridCol w="990600"/>
                <a:gridCol w="838200"/>
                <a:gridCol w="838200"/>
                <a:gridCol w="914400"/>
                <a:gridCol w="914400"/>
                <a:gridCol w="838200"/>
                <a:gridCol w="1092017"/>
                <a:gridCol w="851083"/>
              </a:tblGrid>
              <a:tr h="457200">
                <a:tc rowSpan="2">
                  <a:txBody>
                    <a:bodyPr/>
                    <a:lstStyle/>
                    <a:p>
                      <a:pPr algn="ctr"/>
                      <a:endParaRPr lang="en-US" sz="1600" dirty="0" smtClean="0"/>
                    </a:p>
                    <a:p>
                      <a:pPr algn="ctr"/>
                      <a:r>
                        <a:rPr lang="en-US" sz="1600" dirty="0" smtClean="0"/>
                        <a:t>Sex</a:t>
                      </a:r>
                      <a:endParaRPr lang="en-US" sz="1600" dirty="0"/>
                    </a:p>
                  </a:txBody>
                  <a:tcPr/>
                </a:tc>
                <a:tc rowSpan="2">
                  <a:txBody>
                    <a:bodyPr/>
                    <a:lstStyle/>
                    <a:p>
                      <a:pPr algn="ctr"/>
                      <a:endParaRPr lang="en-US" sz="1600" dirty="0" smtClean="0"/>
                    </a:p>
                    <a:p>
                      <a:pPr algn="ctr"/>
                      <a:r>
                        <a:rPr lang="en-US" sz="1600" dirty="0" smtClean="0"/>
                        <a:t>N*</a:t>
                      </a:r>
                      <a:endParaRPr lang="en-US" sz="1600" dirty="0"/>
                    </a:p>
                  </a:txBody>
                  <a:tcPr/>
                </a:tc>
                <a:tc gridSpan="2">
                  <a:txBody>
                    <a:bodyPr/>
                    <a:lstStyle/>
                    <a:p>
                      <a:pPr algn="ctr"/>
                      <a:r>
                        <a:rPr lang="en-US" sz="1600" dirty="0" smtClean="0"/>
                        <a:t>Stage 1</a:t>
                      </a:r>
                    </a:p>
                    <a:p>
                      <a:pPr algn="ctr"/>
                      <a:r>
                        <a:rPr lang="en-US" sz="1600" dirty="0" smtClean="0"/>
                        <a:t>CD4&gt;500</a:t>
                      </a:r>
                    </a:p>
                  </a:txBody>
                  <a:tcPr/>
                </a:tc>
                <a:tc hMerge="1">
                  <a:txBody>
                    <a:bodyPr/>
                    <a:lstStyle/>
                    <a:p>
                      <a:endParaRPr lang="en-US" dirty="0"/>
                    </a:p>
                  </a:txBody>
                  <a:tcPr/>
                </a:tc>
                <a:tc gridSpan="2">
                  <a:txBody>
                    <a:bodyPr/>
                    <a:lstStyle/>
                    <a:p>
                      <a:pPr algn="ctr"/>
                      <a:r>
                        <a:rPr lang="en-US" sz="1600" dirty="0" smtClean="0"/>
                        <a:t>Stage 2</a:t>
                      </a:r>
                    </a:p>
                    <a:p>
                      <a:pPr algn="ctr"/>
                      <a:r>
                        <a:rPr lang="en-US" sz="1600" dirty="0" smtClean="0"/>
                        <a:t>CD4 200-499</a:t>
                      </a:r>
                    </a:p>
                  </a:txBody>
                  <a:tcPr/>
                </a:tc>
                <a:tc hMerge="1">
                  <a:txBody>
                    <a:bodyPr/>
                    <a:lstStyle/>
                    <a:p>
                      <a:endParaRPr lang="en-US"/>
                    </a:p>
                  </a:txBody>
                  <a:tcPr/>
                </a:tc>
                <a:tc gridSpan="2">
                  <a:txBody>
                    <a:bodyPr/>
                    <a:lstStyle/>
                    <a:p>
                      <a:pPr algn="ctr"/>
                      <a:r>
                        <a:rPr lang="en-US" sz="1600" dirty="0" smtClean="0"/>
                        <a:t>Stage 3</a:t>
                      </a:r>
                    </a:p>
                    <a:p>
                      <a:pPr algn="ctr"/>
                      <a:r>
                        <a:rPr lang="en-US" sz="1600" dirty="0" smtClean="0"/>
                        <a:t>CD4 &lt;200</a:t>
                      </a:r>
                    </a:p>
                  </a:txBody>
                  <a:tcPr/>
                </a:tc>
                <a:tc hMerge="1">
                  <a:txBody>
                    <a:bodyPr/>
                    <a:lstStyle/>
                    <a:p>
                      <a:endParaRPr lang="en-US"/>
                    </a:p>
                  </a:txBody>
                  <a:tcPr/>
                </a:tc>
                <a:tc gridSpan="2">
                  <a:txBody>
                    <a:bodyPr/>
                    <a:lstStyle/>
                    <a:p>
                      <a:pPr algn="ctr"/>
                      <a:r>
                        <a:rPr lang="en-US" sz="1600" dirty="0" smtClean="0"/>
                        <a:t>Stage Unknown </a:t>
                      </a:r>
                    </a:p>
                    <a:p>
                      <a:pPr algn="ctr"/>
                      <a:r>
                        <a:rPr lang="en-US" sz="1600" dirty="0" smtClean="0"/>
                        <a:t>CD4 Missing</a:t>
                      </a:r>
                    </a:p>
                  </a:txBody>
                  <a:tcPr/>
                </a:tc>
                <a:tc hMerge="1">
                  <a:txBody>
                    <a:bodyPr/>
                    <a:lstStyle/>
                    <a:p>
                      <a:endParaRPr lang="en-US"/>
                    </a:p>
                  </a:txBody>
                  <a:tcPr/>
                </a:tc>
              </a:tr>
              <a:tr h="457200">
                <a:tc vMerge="1">
                  <a:txBody>
                    <a:bodyPr/>
                    <a:lstStyle/>
                    <a:p>
                      <a:endParaRPr lang="en-US"/>
                    </a:p>
                  </a:txBody>
                  <a:tcPr/>
                </a:tc>
                <a:tc vMerge="1">
                  <a:txBody>
                    <a:bodyPr/>
                    <a:lstStyle/>
                    <a:p>
                      <a:endParaRPr lang="en-US"/>
                    </a:p>
                  </a:txBody>
                  <a:tcPr/>
                </a:tc>
                <a:tc>
                  <a:txBody>
                    <a:bodyPr/>
                    <a:lstStyle/>
                    <a:p>
                      <a:pPr algn="r"/>
                      <a:r>
                        <a:rPr lang="en-US" sz="1400" dirty="0" smtClean="0"/>
                        <a:t>3 mos.</a:t>
                      </a:r>
                    </a:p>
                    <a:p>
                      <a:pPr algn="r"/>
                      <a:r>
                        <a:rPr lang="en-US" sz="1400" dirty="0" smtClean="0"/>
                        <a:t>N (%)</a:t>
                      </a:r>
                    </a:p>
                  </a:txBody>
                  <a:tcPr/>
                </a:tc>
                <a:tc>
                  <a:txBody>
                    <a:bodyPr/>
                    <a:lstStyle/>
                    <a:p>
                      <a:pPr algn="r"/>
                      <a:r>
                        <a:rPr lang="en-US" sz="1400" dirty="0" smtClean="0"/>
                        <a:t>12 mos.</a:t>
                      </a:r>
                    </a:p>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t>N (%)</a:t>
                      </a:r>
                    </a:p>
                  </a:txBody>
                  <a:tcPr/>
                </a:tc>
                <a:tc>
                  <a:txBody>
                    <a:bodyPr/>
                    <a:lstStyle/>
                    <a:p>
                      <a:pPr algn="r"/>
                      <a:r>
                        <a:rPr lang="en-US" sz="1400" dirty="0" smtClean="0"/>
                        <a:t>3 mos.</a:t>
                      </a:r>
                    </a:p>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t>N (%)</a:t>
                      </a:r>
                    </a:p>
                  </a:txBody>
                  <a:tcPr/>
                </a:tc>
                <a:tc>
                  <a:txBody>
                    <a:bodyPr/>
                    <a:lstStyle/>
                    <a:p>
                      <a:pPr algn="r"/>
                      <a:r>
                        <a:rPr lang="en-US" sz="1400" dirty="0" smtClean="0"/>
                        <a:t>12 mos.</a:t>
                      </a:r>
                    </a:p>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t>N (%)</a:t>
                      </a:r>
                    </a:p>
                  </a:txBody>
                  <a:tcPr/>
                </a:tc>
                <a:tc>
                  <a:txBody>
                    <a:bodyPr/>
                    <a:lstStyle/>
                    <a:p>
                      <a:pPr algn="r"/>
                      <a:r>
                        <a:rPr lang="en-US" sz="1400" dirty="0" smtClean="0"/>
                        <a:t>3 mos.</a:t>
                      </a:r>
                    </a:p>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t>N (%)</a:t>
                      </a:r>
                    </a:p>
                  </a:txBody>
                  <a:tcPr/>
                </a:tc>
                <a:tc>
                  <a:txBody>
                    <a:bodyPr/>
                    <a:lstStyle/>
                    <a:p>
                      <a:pPr algn="r"/>
                      <a:r>
                        <a:rPr lang="en-US" sz="1400" dirty="0" smtClean="0"/>
                        <a:t>12 mos.</a:t>
                      </a:r>
                    </a:p>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t>N (%)</a:t>
                      </a:r>
                    </a:p>
                  </a:txBody>
                  <a:tcPr/>
                </a:tc>
                <a:tc>
                  <a:txBody>
                    <a:bodyPr/>
                    <a:lstStyle/>
                    <a:p>
                      <a:pPr algn="r"/>
                      <a:r>
                        <a:rPr lang="en-US" sz="1400" dirty="0" smtClean="0"/>
                        <a:t>3 mos.</a:t>
                      </a:r>
                    </a:p>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t>N (%)</a:t>
                      </a:r>
                    </a:p>
                  </a:txBody>
                  <a:tcPr/>
                </a:tc>
                <a:tc>
                  <a:txBody>
                    <a:bodyPr/>
                    <a:lstStyle/>
                    <a:p>
                      <a:pPr algn="r"/>
                      <a:r>
                        <a:rPr lang="en-US" sz="1400" dirty="0" smtClean="0"/>
                        <a:t>12 mos.</a:t>
                      </a:r>
                    </a:p>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t>N (%)</a:t>
                      </a:r>
                    </a:p>
                  </a:txBody>
                  <a:tcPr/>
                </a:tc>
              </a:tr>
              <a:tr h="475823">
                <a:tc>
                  <a:txBody>
                    <a:bodyPr/>
                    <a:lstStyle/>
                    <a:p>
                      <a:r>
                        <a:rPr lang="en-US" sz="1400" dirty="0" smtClean="0"/>
                        <a:t>Male</a:t>
                      </a:r>
                      <a:endParaRPr lang="en-US" sz="1400" dirty="0"/>
                    </a:p>
                  </a:txBody>
                  <a:tcPr/>
                </a:tc>
                <a:tc>
                  <a:txBody>
                    <a:bodyPr/>
                    <a:lstStyle/>
                    <a:p>
                      <a:pPr algn="ctr"/>
                      <a:r>
                        <a:rPr lang="en-US" sz="1400" dirty="0" smtClean="0"/>
                        <a:t>1539</a:t>
                      </a:r>
                      <a:endParaRPr lang="en-US" sz="1400" dirty="0"/>
                    </a:p>
                  </a:txBody>
                  <a:tcPr/>
                </a:tc>
                <a:tc>
                  <a:txBody>
                    <a:bodyPr/>
                    <a:lstStyle/>
                    <a:p>
                      <a:pPr algn="r"/>
                      <a:r>
                        <a:rPr lang="en-US" sz="1400" dirty="0" smtClean="0"/>
                        <a:t>241</a:t>
                      </a:r>
                      <a:r>
                        <a:rPr lang="en-US" sz="1400" baseline="0" dirty="0" smtClean="0"/>
                        <a:t> </a:t>
                      </a:r>
                      <a:r>
                        <a:rPr lang="en-US" sz="1400" dirty="0" smtClean="0"/>
                        <a:t>(16)</a:t>
                      </a:r>
                      <a:endParaRPr lang="en-US" sz="1400" dirty="0"/>
                    </a:p>
                  </a:txBody>
                  <a:tcPr/>
                </a:tc>
                <a:tc>
                  <a:txBody>
                    <a:bodyPr/>
                    <a:lstStyle/>
                    <a:p>
                      <a:pPr algn="r"/>
                      <a:r>
                        <a:rPr lang="en-US" sz="1400" dirty="0" smtClean="0"/>
                        <a:t>275 (18)</a:t>
                      </a:r>
                      <a:endParaRPr lang="en-US" sz="1400" dirty="0"/>
                    </a:p>
                  </a:txBody>
                  <a:tcPr/>
                </a:tc>
                <a:tc>
                  <a:txBody>
                    <a:bodyPr/>
                    <a:lstStyle/>
                    <a:p>
                      <a:pPr algn="r"/>
                      <a:r>
                        <a:rPr lang="en-US" sz="1400" dirty="0" smtClean="0"/>
                        <a:t>320 (21)</a:t>
                      </a:r>
                      <a:endParaRPr lang="en-US" sz="1400" dirty="0"/>
                    </a:p>
                  </a:txBody>
                  <a:tcPr/>
                </a:tc>
                <a:tc>
                  <a:txBody>
                    <a:bodyPr/>
                    <a:lstStyle/>
                    <a:p>
                      <a:pPr algn="r"/>
                      <a:r>
                        <a:rPr lang="en-US" sz="1400" dirty="0" smtClean="0"/>
                        <a:t>394 (25)</a:t>
                      </a:r>
                      <a:endParaRPr lang="en-US" sz="1400" dirty="0"/>
                    </a:p>
                  </a:txBody>
                  <a:tcPr/>
                </a:tc>
                <a:tc>
                  <a:txBody>
                    <a:bodyPr/>
                    <a:lstStyle/>
                    <a:p>
                      <a:pPr algn="r"/>
                      <a:r>
                        <a:rPr lang="en-US" sz="1400" dirty="0" smtClean="0"/>
                        <a:t>272 (18)</a:t>
                      </a:r>
                      <a:endParaRPr lang="en-US" sz="1400" dirty="0"/>
                    </a:p>
                  </a:txBody>
                  <a:tcPr/>
                </a:tc>
                <a:tc>
                  <a:txBody>
                    <a:bodyPr/>
                    <a:lstStyle/>
                    <a:p>
                      <a:pPr algn="r"/>
                      <a:r>
                        <a:rPr lang="en-US" sz="1400" dirty="0" smtClean="0"/>
                        <a:t>317 (21)</a:t>
                      </a:r>
                      <a:endParaRPr lang="en-US" sz="1400" dirty="0"/>
                    </a:p>
                  </a:txBody>
                  <a:tcPr/>
                </a:tc>
                <a:tc>
                  <a:txBody>
                    <a:bodyPr/>
                    <a:lstStyle/>
                    <a:p>
                      <a:pPr algn="r"/>
                      <a:r>
                        <a:rPr lang="en-US" sz="1400" dirty="0" smtClean="0"/>
                        <a:t>696 (45)</a:t>
                      </a:r>
                      <a:endParaRPr lang="en-US" sz="1400" dirty="0"/>
                    </a:p>
                  </a:txBody>
                  <a:tcPr/>
                </a:tc>
                <a:tc>
                  <a:txBody>
                    <a:bodyPr/>
                    <a:lstStyle/>
                    <a:p>
                      <a:pPr algn="r"/>
                      <a:r>
                        <a:rPr lang="en-US" sz="1400" dirty="0" smtClean="0"/>
                        <a:t>553 (36)</a:t>
                      </a:r>
                      <a:endParaRPr lang="en-US" sz="1400" dirty="0"/>
                    </a:p>
                  </a:txBody>
                  <a:tcPr/>
                </a:tc>
              </a:tr>
              <a:tr h="475823">
                <a:tc>
                  <a:txBody>
                    <a:bodyPr/>
                    <a:lstStyle/>
                    <a:p>
                      <a:r>
                        <a:rPr lang="en-US" sz="1400" dirty="0" smtClean="0"/>
                        <a:t>Female</a:t>
                      </a:r>
                      <a:endParaRPr lang="en-US" sz="1400" dirty="0"/>
                    </a:p>
                  </a:txBody>
                  <a:tcPr/>
                </a:tc>
                <a:tc>
                  <a:txBody>
                    <a:bodyPr/>
                    <a:lstStyle/>
                    <a:p>
                      <a:pPr algn="ctr"/>
                      <a:r>
                        <a:rPr lang="en-US" sz="1400" dirty="0" smtClean="0"/>
                        <a:t>372</a:t>
                      </a:r>
                      <a:endParaRPr lang="en-US" sz="1400" dirty="0"/>
                    </a:p>
                  </a:txBody>
                  <a:tcPr/>
                </a:tc>
                <a:tc>
                  <a:txBody>
                    <a:bodyPr/>
                    <a:lstStyle/>
                    <a:p>
                      <a:pPr algn="r"/>
                      <a:r>
                        <a:rPr lang="en-US" sz="1400" dirty="0" smtClean="0"/>
                        <a:t>50 (13)</a:t>
                      </a:r>
                      <a:endParaRPr lang="en-US" sz="1400" dirty="0"/>
                    </a:p>
                  </a:txBody>
                  <a:tcPr/>
                </a:tc>
                <a:tc>
                  <a:txBody>
                    <a:bodyPr/>
                    <a:lstStyle/>
                    <a:p>
                      <a:pPr algn="r"/>
                      <a:r>
                        <a:rPr lang="en-US" sz="1400" dirty="0" smtClean="0"/>
                        <a:t>56</a:t>
                      </a:r>
                      <a:r>
                        <a:rPr lang="en-US" sz="1400" baseline="0" dirty="0" smtClean="0"/>
                        <a:t> </a:t>
                      </a:r>
                      <a:r>
                        <a:rPr lang="en-US" sz="1400" dirty="0" smtClean="0"/>
                        <a:t>(15)</a:t>
                      </a:r>
                      <a:endParaRPr lang="en-US" sz="1400" dirty="0"/>
                    </a:p>
                  </a:txBody>
                  <a:tcPr/>
                </a:tc>
                <a:tc>
                  <a:txBody>
                    <a:bodyPr/>
                    <a:lstStyle/>
                    <a:p>
                      <a:pPr algn="r"/>
                      <a:r>
                        <a:rPr lang="en-US" sz="1400" dirty="0" smtClean="0"/>
                        <a:t>95 (26)</a:t>
                      </a:r>
                      <a:endParaRPr lang="en-US" sz="1400" dirty="0"/>
                    </a:p>
                  </a:txBody>
                  <a:tcPr/>
                </a:tc>
                <a:tc>
                  <a:txBody>
                    <a:bodyPr/>
                    <a:lstStyle/>
                    <a:p>
                      <a:pPr algn="r"/>
                      <a:r>
                        <a:rPr lang="en-US" sz="1400" dirty="0" smtClean="0"/>
                        <a:t>116 (31)</a:t>
                      </a:r>
                      <a:endParaRPr lang="en-US" sz="1400" dirty="0"/>
                    </a:p>
                  </a:txBody>
                  <a:tcPr/>
                </a:tc>
                <a:tc>
                  <a:txBody>
                    <a:bodyPr/>
                    <a:lstStyle/>
                    <a:p>
                      <a:pPr algn="r"/>
                      <a:r>
                        <a:rPr lang="en-US" sz="1400" dirty="0" smtClean="0"/>
                        <a:t>88 (24)</a:t>
                      </a:r>
                      <a:endParaRPr lang="en-US" sz="1400" dirty="0"/>
                    </a:p>
                  </a:txBody>
                  <a:tcPr/>
                </a:tc>
                <a:tc>
                  <a:txBody>
                    <a:bodyPr/>
                    <a:lstStyle/>
                    <a:p>
                      <a:pPr algn="r"/>
                      <a:r>
                        <a:rPr lang="en-US" sz="1400" dirty="0" smtClean="0"/>
                        <a:t>95 (26)</a:t>
                      </a:r>
                      <a:endParaRPr lang="en-US" sz="1400" dirty="0"/>
                    </a:p>
                  </a:txBody>
                  <a:tcPr/>
                </a:tc>
                <a:tc>
                  <a:txBody>
                    <a:bodyPr/>
                    <a:lstStyle/>
                    <a:p>
                      <a:pPr algn="r"/>
                      <a:r>
                        <a:rPr lang="en-US" sz="1400" dirty="0" smtClean="0"/>
                        <a:t>139 (37)</a:t>
                      </a:r>
                      <a:endParaRPr lang="en-US" sz="1400" dirty="0"/>
                    </a:p>
                  </a:txBody>
                  <a:tcPr/>
                </a:tc>
                <a:tc>
                  <a:txBody>
                    <a:bodyPr/>
                    <a:lstStyle/>
                    <a:p>
                      <a:pPr algn="r"/>
                      <a:r>
                        <a:rPr lang="en-US" sz="1400" dirty="0" smtClean="0"/>
                        <a:t>105 (28)</a:t>
                      </a:r>
                      <a:endParaRPr lang="en-US" sz="1400" dirty="0"/>
                    </a:p>
                  </a:txBody>
                  <a:tcPr/>
                </a:tc>
              </a:tr>
            </a:tbl>
          </a:graphicData>
        </a:graphic>
      </p:graphicFrame>
      <p:sp>
        <p:nvSpPr>
          <p:cNvPr id="3" name="Rectangle 2"/>
          <p:cNvSpPr/>
          <p:nvPr/>
        </p:nvSpPr>
        <p:spPr>
          <a:xfrm>
            <a:off x="609600" y="4908884"/>
            <a:ext cx="8686800" cy="1384995"/>
          </a:xfrm>
          <a:prstGeom prst="rect">
            <a:avLst/>
          </a:prstGeom>
        </p:spPr>
        <p:txBody>
          <a:bodyPr wrap="square">
            <a:spAutoFit/>
          </a:bodyPr>
          <a:lstStyle/>
          <a:p>
            <a:r>
              <a:rPr lang="en-US" sz="1400" dirty="0"/>
              <a:t>Adults and adolescents &gt;= age 13, diagnosed 1/1/2011  - 12/31/2011, </a:t>
            </a:r>
            <a:r>
              <a:rPr lang="en-US" sz="1400" dirty="0" smtClean="0"/>
              <a:t>Atlanta EMA - 1911</a:t>
            </a:r>
            <a:endParaRPr lang="en-US" sz="1400" dirty="0"/>
          </a:p>
          <a:p>
            <a:r>
              <a:rPr lang="en-US" sz="1400" dirty="0"/>
              <a:t>CD4&lt;200 = Stage 3 disease (AIDS)</a:t>
            </a:r>
          </a:p>
          <a:p>
            <a:r>
              <a:rPr lang="en-US" sz="1400" dirty="0" smtClean="0"/>
              <a:t>Stage Unknown </a:t>
            </a:r>
            <a:r>
              <a:rPr lang="en-US" sz="1400" dirty="0"/>
              <a:t>= no CD4 within </a:t>
            </a:r>
            <a:r>
              <a:rPr lang="en-US" sz="1400" dirty="0" smtClean="0"/>
              <a:t>3  or 12 months </a:t>
            </a:r>
            <a:r>
              <a:rPr lang="en-US" sz="1400" dirty="0"/>
              <a:t>of </a:t>
            </a:r>
            <a:r>
              <a:rPr lang="en-US" sz="1400" dirty="0" smtClean="0"/>
              <a:t>diagnosis</a:t>
            </a:r>
          </a:p>
          <a:p>
            <a:r>
              <a:rPr lang="en-US" sz="1400" dirty="0"/>
              <a:t>*</a:t>
            </a:r>
            <a:r>
              <a:rPr lang="en-US" sz="1400" dirty="0" smtClean="0"/>
              <a:t>N </a:t>
            </a:r>
            <a:r>
              <a:rPr lang="en-US" sz="1400" dirty="0"/>
              <a:t>= total number in this </a:t>
            </a:r>
            <a:r>
              <a:rPr lang="en-US" sz="1400" dirty="0" smtClean="0"/>
              <a:t>category</a:t>
            </a:r>
          </a:p>
          <a:p>
            <a:r>
              <a:rPr lang="en-US" sz="1400" dirty="0" smtClean="0"/>
              <a:t>Excludes 12 cases for which sex was not reported</a:t>
            </a:r>
          </a:p>
          <a:p>
            <a:r>
              <a:rPr lang="en-US" sz="1400" dirty="0" smtClean="0"/>
              <a:t>Excludes 26 cases deceased as of  03/31/13</a:t>
            </a:r>
          </a:p>
        </p:txBody>
      </p:sp>
    </p:spTree>
    <p:extLst>
      <p:ext uri="{BB962C8B-B14F-4D97-AF65-F5344CB8AC3E}">
        <p14:creationId xmlns="" xmlns:p14="http://schemas.microsoft.com/office/powerpoint/2010/main" val="395256405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14400" y="228600"/>
            <a:ext cx="7550727" cy="1143000"/>
          </a:xfrm>
        </p:spPr>
        <p:txBody>
          <a:bodyPr>
            <a:noAutofit/>
          </a:bodyPr>
          <a:lstStyle/>
          <a:p>
            <a:r>
              <a:rPr lang="en-US" sz="2400" b="1" dirty="0" smtClean="0"/>
              <a:t>Stage </a:t>
            </a:r>
            <a:r>
              <a:rPr lang="en-US" sz="2400" b="1" dirty="0"/>
              <a:t>of disease </a:t>
            </a:r>
            <a:r>
              <a:rPr lang="en-US" sz="2400" b="1" dirty="0" smtClean="0"/>
              <a:t>by earliest CD4 count within </a:t>
            </a:r>
            <a:r>
              <a:rPr lang="en-US" sz="2400" b="1" dirty="0"/>
              <a:t>3 months of </a:t>
            </a:r>
            <a:r>
              <a:rPr lang="en-US" sz="2400" b="1" dirty="0" smtClean="0"/>
              <a:t>HIV diagnosis</a:t>
            </a:r>
            <a:r>
              <a:rPr lang="en-US" sz="2400" b="1" dirty="0"/>
              <a:t>, </a:t>
            </a:r>
            <a:r>
              <a:rPr lang="en-US" sz="2400" b="1" dirty="0" smtClean="0"/>
              <a:t>adults and adolescents, by sex,  Atlanta EMA, 2011</a:t>
            </a:r>
            <a:endParaRPr lang="en-US" sz="2400" dirty="0"/>
          </a:p>
        </p:txBody>
      </p:sp>
      <p:graphicFrame>
        <p:nvGraphicFramePr>
          <p:cNvPr id="7" name="Content Placeholder 6"/>
          <p:cNvGraphicFramePr>
            <a:graphicFrameLocks noGrp="1"/>
          </p:cNvGraphicFramePr>
          <p:nvPr>
            <p:ph idx="1"/>
            <p:extLst>
              <p:ext uri="{D42A27DB-BD31-4B8C-83A1-F6EECF244321}">
                <p14:modId xmlns="" xmlns:p14="http://schemas.microsoft.com/office/powerpoint/2010/main" val="4135343564"/>
              </p:ext>
            </p:extLst>
          </p:nvPr>
        </p:nvGraphicFramePr>
        <p:xfrm>
          <a:off x="685800" y="1295400"/>
          <a:ext cx="7620000" cy="4267200"/>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p:cNvSpPr/>
          <p:nvPr/>
        </p:nvSpPr>
        <p:spPr>
          <a:xfrm>
            <a:off x="721895" y="5702968"/>
            <a:ext cx="8422105" cy="954107"/>
          </a:xfrm>
          <a:prstGeom prst="rect">
            <a:avLst/>
          </a:prstGeom>
          <a:solidFill>
            <a:schemeClr val="bg1"/>
          </a:solidFill>
        </p:spPr>
        <p:txBody>
          <a:bodyPr wrap="square">
            <a:spAutoFit/>
          </a:bodyPr>
          <a:lstStyle/>
          <a:p>
            <a:r>
              <a:rPr lang="en-US" sz="1400" dirty="0" smtClean="0"/>
              <a:t>Adults and adolescents &gt;= age 13, diagnosed 1/1/2011  - </a:t>
            </a:r>
            <a:r>
              <a:rPr lang="en-US" sz="1400" dirty="0"/>
              <a:t>12/31/2011, </a:t>
            </a:r>
            <a:r>
              <a:rPr lang="en-US" sz="1400" dirty="0" smtClean="0"/>
              <a:t> Atlanta EMA = 1911</a:t>
            </a:r>
          </a:p>
          <a:p>
            <a:r>
              <a:rPr lang="en-US" sz="1400" dirty="0"/>
              <a:t>CD4&lt;200 = Stage 3 disease (AIDS)</a:t>
            </a:r>
          </a:p>
          <a:p>
            <a:r>
              <a:rPr lang="en-US" sz="1400" dirty="0"/>
              <a:t>Stage Unknown </a:t>
            </a:r>
            <a:r>
              <a:rPr lang="en-US" sz="1400" dirty="0" smtClean="0"/>
              <a:t>= no CD4 within 3 months of diagnosis</a:t>
            </a:r>
          </a:p>
          <a:p>
            <a:r>
              <a:rPr lang="en-US" sz="1400" dirty="0" smtClean="0"/>
              <a:t>Excludes 12 cases for which sex was not reported</a:t>
            </a:r>
          </a:p>
        </p:txBody>
      </p:sp>
      <p:sp>
        <p:nvSpPr>
          <p:cNvPr id="3" name="TextBox 2"/>
          <p:cNvSpPr txBox="1"/>
          <p:nvPr/>
        </p:nvSpPr>
        <p:spPr>
          <a:xfrm>
            <a:off x="2950464" y="4421086"/>
            <a:ext cx="1088136" cy="307777"/>
          </a:xfrm>
          <a:prstGeom prst="rect">
            <a:avLst/>
          </a:prstGeom>
          <a:noFill/>
        </p:spPr>
        <p:txBody>
          <a:bodyPr wrap="square" rtlCol="0">
            <a:spAutoFit/>
          </a:bodyPr>
          <a:lstStyle/>
          <a:p>
            <a:r>
              <a:rPr lang="en-US" sz="1400" dirty="0" smtClean="0"/>
              <a:t>N=1539</a:t>
            </a:r>
            <a:endParaRPr lang="en-US" sz="1400" dirty="0"/>
          </a:p>
        </p:txBody>
      </p:sp>
      <p:sp>
        <p:nvSpPr>
          <p:cNvPr id="8" name="TextBox 7"/>
          <p:cNvSpPr txBox="1"/>
          <p:nvPr/>
        </p:nvSpPr>
        <p:spPr>
          <a:xfrm>
            <a:off x="6172200" y="4419597"/>
            <a:ext cx="762000" cy="307777"/>
          </a:xfrm>
          <a:prstGeom prst="rect">
            <a:avLst/>
          </a:prstGeom>
          <a:noFill/>
        </p:spPr>
        <p:txBody>
          <a:bodyPr wrap="square" rtlCol="0">
            <a:spAutoFit/>
          </a:bodyPr>
          <a:lstStyle/>
          <a:p>
            <a:r>
              <a:rPr lang="en-US" sz="1400" dirty="0" smtClean="0"/>
              <a:t>N=372</a:t>
            </a:r>
            <a:endParaRPr lang="en-US" sz="1400" dirty="0"/>
          </a:p>
        </p:txBody>
      </p:sp>
    </p:spTree>
    <p:extLst>
      <p:ext uri="{BB962C8B-B14F-4D97-AF65-F5344CB8AC3E}">
        <p14:creationId xmlns="" xmlns:p14="http://schemas.microsoft.com/office/powerpoint/2010/main" val="269911928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09600" y="274638"/>
            <a:ext cx="7696200" cy="1143000"/>
          </a:xfrm>
        </p:spPr>
        <p:txBody>
          <a:bodyPr>
            <a:noAutofit/>
          </a:bodyPr>
          <a:lstStyle/>
          <a:p>
            <a:r>
              <a:rPr lang="en-US" sz="2400" b="1" dirty="0" smtClean="0"/>
              <a:t>Stage </a:t>
            </a:r>
            <a:r>
              <a:rPr lang="en-US" sz="2400" b="1" dirty="0"/>
              <a:t>of disease </a:t>
            </a:r>
            <a:r>
              <a:rPr lang="en-US" sz="2400" b="1" dirty="0" smtClean="0"/>
              <a:t>by earliest CD4 count within 12 </a:t>
            </a:r>
            <a:r>
              <a:rPr lang="en-US" sz="2400" b="1" dirty="0"/>
              <a:t>months of </a:t>
            </a:r>
            <a:r>
              <a:rPr lang="en-US" sz="2400" b="1" dirty="0" smtClean="0"/>
              <a:t>HIV diagnosis</a:t>
            </a:r>
            <a:r>
              <a:rPr lang="en-US" sz="2400" b="1" dirty="0"/>
              <a:t>, </a:t>
            </a:r>
            <a:r>
              <a:rPr lang="en-US" sz="2400" b="1" dirty="0" smtClean="0"/>
              <a:t>adults and adolescents, by sex,  Atlanta EMA, 2011</a:t>
            </a:r>
            <a:endParaRPr lang="en-US" sz="2400" dirty="0"/>
          </a:p>
        </p:txBody>
      </p:sp>
      <p:graphicFrame>
        <p:nvGraphicFramePr>
          <p:cNvPr id="7" name="Content Placeholder 6"/>
          <p:cNvGraphicFramePr>
            <a:graphicFrameLocks noGrp="1"/>
          </p:cNvGraphicFramePr>
          <p:nvPr>
            <p:ph idx="1"/>
            <p:extLst>
              <p:ext uri="{D42A27DB-BD31-4B8C-83A1-F6EECF244321}">
                <p14:modId xmlns="" xmlns:p14="http://schemas.microsoft.com/office/powerpoint/2010/main" val="859577644"/>
              </p:ext>
            </p:extLst>
          </p:nvPr>
        </p:nvGraphicFramePr>
        <p:xfrm>
          <a:off x="609600" y="1219200"/>
          <a:ext cx="7467600" cy="4267200"/>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p:cNvSpPr/>
          <p:nvPr/>
        </p:nvSpPr>
        <p:spPr>
          <a:xfrm>
            <a:off x="962526" y="5715000"/>
            <a:ext cx="8153400" cy="954107"/>
          </a:xfrm>
          <a:prstGeom prst="rect">
            <a:avLst/>
          </a:prstGeom>
          <a:solidFill>
            <a:schemeClr val="bg1"/>
          </a:solidFill>
        </p:spPr>
        <p:txBody>
          <a:bodyPr wrap="square">
            <a:spAutoFit/>
          </a:bodyPr>
          <a:lstStyle/>
          <a:p>
            <a:r>
              <a:rPr lang="en-US" sz="1400" dirty="0" smtClean="0"/>
              <a:t>Adults and adolescents &gt;= age 13, diagnosed 1/1/2011  - </a:t>
            </a:r>
            <a:r>
              <a:rPr lang="en-US" sz="1400" dirty="0"/>
              <a:t>12/31/2011, </a:t>
            </a:r>
            <a:r>
              <a:rPr lang="en-US" sz="1400" dirty="0" smtClean="0"/>
              <a:t> Atlanta EMA = 1911</a:t>
            </a:r>
          </a:p>
          <a:p>
            <a:r>
              <a:rPr lang="en-US" sz="1400" dirty="0"/>
              <a:t>CD4&lt;200 = Stage 3 disease (AIDS)</a:t>
            </a:r>
          </a:p>
          <a:p>
            <a:r>
              <a:rPr lang="en-US" sz="1400" dirty="0"/>
              <a:t>Stage Unknown </a:t>
            </a:r>
            <a:r>
              <a:rPr lang="en-US" sz="1400" dirty="0" smtClean="0"/>
              <a:t>= no CD4 within 12 months of diagnosis</a:t>
            </a:r>
          </a:p>
          <a:p>
            <a:r>
              <a:rPr lang="en-US" sz="1400" dirty="0" smtClean="0"/>
              <a:t>Excludes 12 cases for which sex was not reported</a:t>
            </a:r>
          </a:p>
        </p:txBody>
      </p:sp>
    </p:spTree>
    <p:extLst>
      <p:ext uri="{BB962C8B-B14F-4D97-AF65-F5344CB8AC3E}">
        <p14:creationId xmlns="" xmlns:p14="http://schemas.microsoft.com/office/powerpoint/2010/main" val="113501667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8458200" cy="990600"/>
          </a:xfrm>
        </p:spPr>
        <p:txBody>
          <a:bodyPr>
            <a:noAutofit/>
          </a:bodyPr>
          <a:lstStyle/>
          <a:p>
            <a:r>
              <a:rPr lang="en-US" sz="2000" b="1" dirty="0" smtClean="0"/>
              <a:t>Number and proportion of adult and adolescent males by stage at diagnosis by earliest CD4 count within 3 and 12 months after diagnosis, by transmission category*, Atlanta EMA, 2011</a:t>
            </a:r>
            <a:endParaRPr lang="en-US" sz="2000" b="1"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1591475093"/>
              </p:ext>
            </p:extLst>
          </p:nvPr>
        </p:nvGraphicFramePr>
        <p:xfrm>
          <a:off x="274670" y="1295400"/>
          <a:ext cx="8640728" cy="3168261"/>
        </p:xfrm>
        <a:graphic>
          <a:graphicData uri="http://schemas.openxmlformats.org/drawingml/2006/table">
            <a:tbl>
              <a:tblPr firstRow="1" bandRow="1">
                <a:tableStyleId>{5C22544A-7EE6-4342-B048-85BDC9FD1C3A}</a:tableStyleId>
              </a:tblPr>
              <a:tblGrid>
                <a:gridCol w="1117337"/>
                <a:gridCol w="595911"/>
                <a:gridCol w="819379"/>
                <a:gridCol w="968357"/>
                <a:gridCol w="819379"/>
                <a:gridCol w="819379"/>
                <a:gridCol w="819379"/>
                <a:gridCol w="893868"/>
                <a:gridCol w="893868"/>
                <a:gridCol w="893871"/>
              </a:tblGrid>
              <a:tr h="685800">
                <a:tc rowSpan="2">
                  <a:txBody>
                    <a:bodyPr/>
                    <a:lstStyle/>
                    <a:p>
                      <a:pPr algn="ctr"/>
                      <a:endParaRPr lang="en-US" sz="1600" dirty="0" smtClean="0"/>
                    </a:p>
                    <a:p>
                      <a:pPr algn="ctr"/>
                      <a:r>
                        <a:rPr lang="en-US" sz="1600" dirty="0" smtClean="0"/>
                        <a:t>Trans-mission</a:t>
                      </a:r>
                      <a:r>
                        <a:rPr lang="en-US" sz="1600" baseline="0" dirty="0" smtClean="0"/>
                        <a:t> category</a:t>
                      </a:r>
                      <a:endParaRPr lang="en-US" sz="1600" dirty="0"/>
                    </a:p>
                  </a:txBody>
                  <a:tcPr/>
                </a:tc>
                <a:tc rowSpan="2">
                  <a:txBody>
                    <a:bodyPr/>
                    <a:lstStyle/>
                    <a:p>
                      <a:pPr algn="ctr"/>
                      <a:endParaRPr lang="en-US" sz="1600" dirty="0" smtClean="0"/>
                    </a:p>
                    <a:p>
                      <a:pPr algn="ctr"/>
                      <a:r>
                        <a:rPr lang="en-US" sz="1600" dirty="0" smtClean="0"/>
                        <a:t>N**</a:t>
                      </a:r>
                      <a:endParaRPr lang="en-US" sz="1600" dirty="0"/>
                    </a:p>
                  </a:txBody>
                  <a:tcPr/>
                </a:tc>
                <a:tc gridSpan="2">
                  <a:txBody>
                    <a:bodyPr/>
                    <a:lstStyle/>
                    <a:p>
                      <a:pPr algn="r"/>
                      <a:r>
                        <a:rPr lang="en-US" sz="1600" dirty="0" smtClean="0"/>
                        <a:t>Stage 1</a:t>
                      </a:r>
                    </a:p>
                    <a:p>
                      <a:pPr algn="r"/>
                      <a:r>
                        <a:rPr lang="en-US" sz="1600" dirty="0" smtClean="0"/>
                        <a:t>CD4&gt;500</a:t>
                      </a:r>
                    </a:p>
                  </a:txBody>
                  <a:tcPr/>
                </a:tc>
                <a:tc hMerge="1">
                  <a:txBody>
                    <a:bodyPr/>
                    <a:lstStyle/>
                    <a:p>
                      <a:endParaRPr lang="en-US" dirty="0"/>
                    </a:p>
                  </a:txBody>
                  <a:tcPr/>
                </a:tc>
                <a:tc gridSpan="2">
                  <a:txBody>
                    <a:bodyPr/>
                    <a:lstStyle/>
                    <a:p>
                      <a:pPr algn="r"/>
                      <a:r>
                        <a:rPr lang="en-US" sz="1600" dirty="0" smtClean="0"/>
                        <a:t>Stage 2</a:t>
                      </a:r>
                    </a:p>
                    <a:p>
                      <a:pPr algn="r"/>
                      <a:r>
                        <a:rPr lang="en-US" sz="1600" dirty="0" smtClean="0"/>
                        <a:t>CD4 200-499</a:t>
                      </a:r>
                    </a:p>
                  </a:txBody>
                  <a:tcPr/>
                </a:tc>
                <a:tc hMerge="1">
                  <a:txBody>
                    <a:bodyPr/>
                    <a:lstStyle/>
                    <a:p>
                      <a:endParaRPr lang="en-US"/>
                    </a:p>
                  </a:txBody>
                  <a:tcPr/>
                </a:tc>
                <a:tc gridSpan="2">
                  <a:txBody>
                    <a:bodyPr/>
                    <a:lstStyle/>
                    <a:p>
                      <a:pPr algn="r"/>
                      <a:r>
                        <a:rPr lang="en-US" sz="1600" dirty="0" smtClean="0"/>
                        <a:t>Stage 3</a:t>
                      </a:r>
                    </a:p>
                    <a:p>
                      <a:pPr algn="r"/>
                      <a:r>
                        <a:rPr lang="en-US" sz="1600" dirty="0" smtClean="0"/>
                        <a:t>CD4 &lt;200</a:t>
                      </a:r>
                    </a:p>
                  </a:txBody>
                  <a:tcPr/>
                </a:tc>
                <a:tc hMerge="1">
                  <a:txBody>
                    <a:bodyPr/>
                    <a:lstStyle/>
                    <a:p>
                      <a:endParaRPr lang="en-US"/>
                    </a:p>
                  </a:txBody>
                  <a:tcPr/>
                </a:tc>
                <a:tc gridSpan="2">
                  <a:txBody>
                    <a:bodyPr/>
                    <a:lstStyle/>
                    <a:p>
                      <a:pPr algn="r"/>
                      <a:r>
                        <a:rPr lang="en-US" sz="1600" dirty="0" smtClean="0"/>
                        <a:t>Stage Unknown </a:t>
                      </a:r>
                    </a:p>
                    <a:p>
                      <a:pPr algn="r"/>
                      <a:r>
                        <a:rPr lang="en-US" sz="1600" dirty="0" smtClean="0"/>
                        <a:t>CD4 Missing</a:t>
                      </a:r>
                    </a:p>
                  </a:txBody>
                  <a:tcPr/>
                </a:tc>
                <a:tc hMerge="1">
                  <a:txBody>
                    <a:bodyPr/>
                    <a:lstStyle/>
                    <a:p>
                      <a:endParaRPr lang="en-US"/>
                    </a:p>
                  </a:txBody>
                  <a:tcPr/>
                </a:tc>
              </a:tr>
              <a:tr h="497111">
                <a:tc vMerge="1">
                  <a:txBody>
                    <a:bodyPr/>
                    <a:lstStyle/>
                    <a:p>
                      <a:endParaRPr lang="en-US"/>
                    </a:p>
                  </a:txBody>
                  <a:tcPr/>
                </a:tc>
                <a:tc vMerge="1">
                  <a:txBody>
                    <a:bodyPr/>
                    <a:lstStyle/>
                    <a:p>
                      <a:endParaRPr lang="en-US"/>
                    </a:p>
                  </a:txBody>
                  <a:tcPr/>
                </a:tc>
                <a:tc>
                  <a:txBody>
                    <a:bodyPr/>
                    <a:lstStyle/>
                    <a:p>
                      <a:pPr algn="r"/>
                      <a:r>
                        <a:rPr lang="en-US" sz="1400" dirty="0" smtClean="0"/>
                        <a:t>3 mos.</a:t>
                      </a:r>
                    </a:p>
                    <a:p>
                      <a:pPr algn="r"/>
                      <a:r>
                        <a:rPr lang="en-US" sz="1400" dirty="0" smtClean="0"/>
                        <a:t>N (%)</a:t>
                      </a:r>
                    </a:p>
                  </a:txBody>
                  <a:tcPr/>
                </a:tc>
                <a:tc>
                  <a:txBody>
                    <a:bodyPr/>
                    <a:lstStyle/>
                    <a:p>
                      <a:pPr algn="r"/>
                      <a:r>
                        <a:rPr lang="en-US" sz="1400" dirty="0" smtClean="0"/>
                        <a:t>12 mos.</a:t>
                      </a:r>
                    </a:p>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t>N (%)</a:t>
                      </a:r>
                    </a:p>
                  </a:txBody>
                  <a:tcPr/>
                </a:tc>
                <a:tc>
                  <a:txBody>
                    <a:bodyPr/>
                    <a:lstStyle/>
                    <a:p>
                      <a:pPr algn="r"/>
                      <a:r>
                        <a:rPr lang="en-US" sz="1400" dirty="0" smtClean="0"/>
                        <a:t>3 mos.</a:t>
                      </a:r>
                    </a:p>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t>N (%)</a:t>
                      </a:r>
                    </a:p>
                  </a:txBody>
                  <a:tcPr/>
                </a:tc>
                <a:tc>
                  <a:txBody>
                    <a:bodyPr/>
                    <a:lstStyle/>
                    <a:p>
                      <a:pPr algn="r"/>
                      <a:r>
                        <a:rPr lang="en-US" sz="1400" dirty="0" smtClean="0"/>
                        <a:t>12 mos.</a:t>
                      </a:r>
                    </a:p>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t>N (%)</a:t>
                      </a:r>
                    </a:p>
                  </a:txBody>
                  <a:tcPr/>
                </a:tc>
                <a:tc>
                  <a:txBody>
                    <a:bodyPr/>
                    <a:lstStyle/>
                    <a:p>
                      <a:pPr algn="r"/>
                      <a:r>
                        <a:rPr lang="en-US" sz="1400" dirty="0" smtClean="0"/>
                        <a:t>3 mos.</a:t>
                      </a:r>
                    </a:p>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t>N (%)</a:t>
                      </a:r>
                    </a:p>
                  </a:txBody>
                  <a:tcPr/>
                </a:tc>
                <a:tc>
                  <a:txBody>
                    <a:bodyPr/>
                    <a:lstStyle/>
                    <a:p>
                      <a:pPr algn="r"/>
                      <a:r>
                        <a:rPr lang="en-US" sz="1400" dirty="0" smtClean="0"/>
                        <a:t>12 mos.</a:t>
                      </a:r>
                    </a:p>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t>N (%)</a:t>
                      </a:r>
                    </a:p>
                  </a:txBody>
                  <a:tcPr/>
                </a:tc>
                <a:tc>
                  <a:txBody>
                    <a:bodyPr/>
                    <a:lstStyle/>
                    <a:p>
                      <a:pPr algn="r"/>
                      <a:r>
                        <a:rPr lang="en-US" sz="1400" dirty="0" smtClean="0"/>
                        <a:t>3 mos.</a:t>
                      </a:r>
                    </a:p>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t>N (%)</a:t>
                      </a:r>
                    </a:p>
                  </a:txBody>
                  <a:tcPr/>
                </a:tc>
                <a:tc>
                  <a:txBody>
                    <a:bodyPr/>
                    <a:lstStyle/>
                    <a:p>
                      <a:pPr algn="r"/>
                      <a:r>
                        <a:rPr lang="en-US" sz="1400" dirty="0" smtClean="0"/>
                        <a:t>12 mos.</a:t>
                      </a:r>
                    </a:p>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t>N (%)</a:t>
                      </a:r>
                    </a:p>
                  </a:txBody>
                  <a:tcPr/>
                </a:tc>
              </a:tr>
              <a:tr h="395687">
                <a:tc>
                  <a:txBody>
                    <a:bodyPr/>
                    <a:lstStyle/>
                    <a:p>
                      <a:r>
                        <a:rPr lang="en-US" sz="1400" dirty="0" smtClean="0"/>
                        <a:t>MSM</a:t>
                      </a:r>
                      <a:endParaRPr lang="en-US" sz="1400" dirty="0"/>
                    </a:p>
                  </a:txBody>
                  <a:tcPr/>
                </a:tc>
                <a:tc>
                  <a:txBody>
                    <a:bodyPr/>
                    <a:lstStyle/>
                    <a:p>
                      <a:r>
                        <a:rPr lang="en-US" sz="1400" dirty="0" smtClean="0"/>
                        <a:t>961</a:t>
                      </a:r>
                      <a:endParaRPr lang="en-US" sz="1400" dirty="0"/>
                    </a:p>
                  </a:txBody>
                  <a:tcPr/>
                </a:tc>
                <a:tc>
                  <a:txBody>
                    <a:bodyPr/>
                    <a:lstStyle/>
                    <a:p>
                      <a:pPr algn="r"/>
                      <a:r>
                        <a:rPr lang="en-US" sz="1400" dirty="0" smtClean="0"/>
                        <a:t>127 (13)</a:t>
                      </a:r>
                      <a:endParaRPr lang="en-US" sz="1400" dirty="0"/>
                    </a:p>
                  </a:txBody>
                  <a:tcPr/>
                </a:tc>
                <a:tc>
                  <a:txBody>
                    <a:bodyPr/>
                    <a:lstStyle/>
                    <a:p>
                      <a:pPr algn="r"/>
                      <a:r>
                        <a:rPr lang="en-US" sz="1400" dirty="0" smtClean="0"/>
                        <a:t>153 (16)</a:t>
                      </a:r>
                      <a:endParaRPr lang="en-US" sz="1400" dirty="0"/>
                    </a:p>
                  </a:txBody>
                  <a:tcPr/>
                </a:tc>
                <a:tc>
                  <a:txBody>
                    <a:bodyPr/>
                    <a:lstStyle/>
                    <a:p>
                      <a:pPr algn="r"/>
                      <a:r>
                        <a:rPr lang="en-US" sz="1400" dirty="0" smtClean="0"/>
                        <a:t>206 (21)</a:t>
                      </a:r>
                      <a:endParaRPr lang="en-US" sz="1400" dirty="0"/>
                    </a:p>
                  </a:txBody>
                  <a:tcPr/>
                </a:tc>
                <a:tc>
                  <a:txBody>
                    <a:bodyPr/>
                    <a:lstStyle/>
                    <a:p>
                      <a:pPr algn="r"/>
                      <a:r>
                        <a:rPr lang="en-US" sz="1400" dirty="0" smtClean="0"/>
                        <a:t>259 (27)</a:t>
                      </a:r>
                      <a:endParaRPr lang="en-US" sz="1400" dirty="0"/>
                    </a:p>
                  </a:txBody>
                  <a:tcPr/>
                </a:tc>
                <a:tc>
                  <a:txBody>
                    <a:bodyPr/>
                    <a:lstStyle/>
                    <a:p>
                      <a:pPr algn="r"/>
                      <a:r>
                        <a:rPr lang="en-US" sz="1400" dirty="0" smtClean="0"/>
                        <a:t>184 (19)</a:t>
                      </a:r>
                      <a:endParaRPr lang="en-US" sz="1400" dirty="0"/>
                    </a:p>
                  </a:txBody>
                  <a:tcPr/>
                </a:tc>
                <a:tc>
                  <a:txBody>
                    <a:bodyPr/>
                    <a:lstStyle/>
                    <a:p>
                      <a:pPr algn="r"/>
                      <a:r>
                        <a:rPr lang="en-US" sz="1400" dirty="0" smtClean="0"/>
                        <a:t>223 (23)</a:t>
                      </a:r>
                      <a:endParaRPr lang="en-US" sz="1400" dirty="0"/>
                    </a:p>
                  </a:txBody>
                  <a:tcPr/>
                </a:tc>
                <a:tc>
                  <a:txBody>
                    <a:bodyPr/>
                    <a:lstStyle/>
                    <a:p>
                      <a:pPr algn="r"/>
                      <a:r>
                        <a:rPr lang="en-US" sz="1400" dirty="0" smtClean="0"/>
                        <a:t>444 (46)</a:t>
                      </a:r>
                      <a:endParaRPr lang="en-US" sz="1400" dirty="0"/>
                    </a:p>
                  </a:txBody>
                  <a:tcPr/>
                </a:tc>
                <a:tc>
                  <a:txBody>
                    <a:bodyPr/>
                    <a:lstStyle/>
                    <a:p>
                      <a:pPr algn="r"/>
                      <a:r>
                        <a:rPr lang="en-US" sz="1400" dirty="0" smtClean="0"/>
                        <a:t>327 (34)</a:t>
                      </a:r>
                      <a:endParaRPr lang="en-US" sz="1400" dirty="0"/>
                    </a:p>
                  </a:txBody>
                  <a:tcPr/>
                </a:tc>
              </a:tr>
              <a:tr h="381553">
                <a:tc>
                  <a:txBody>
                    <a:bodyPr/>
                    <a:lstStyle/>
                    <a:p>
                      <a:r>
                        <a:rPr lang="en-US" sz="1400" dirty="0" smtClean="0"/>
                        <a:t>IDU</a:t>
                      </a:r>
                      <a:endParaRPr lang="en-US" sz="1400" dirty="0"/>
                    </a:p>
                  </a:txBody>
                  <a:tcPr/>
                </a:tc>
                <a:tc>
                  <a:txBody>
                    <a:bodyPr/>
                    <a:lstStyle/>
                    <a:p>
                      <a:r>
                        <a:rPr lang="en-US" sz="1400" dirty="0" smtClean="0"/>
                        <a:t>42</a:t>
                      </a:r>
                      <a:endParaRPr lang="en-US" sz="1400" dirty="0"/>
                    </a:p>
                  </a:txBody>
                  <a:tcPr/>
                </a:tc>
                <a:tc>
                  <a:txBody>
                    <a:bodyPr/>
                    <a:lstStyle/>
                    <a:p>
                      <a:pPr algn="r"/>
                      <a:r>
                        <a:rPr lang="en-US" sz="1400" dirty="0" smtClean="0"/>
                        <a:t>5 (12)</a:t>
                      </a:r>
                      <a:endParaRPr lang="en-US" sz="1400" dirty="0"/>
                    </a:p>
                  </a:txBody>
                  <a:tcPr/>
                </a:tc>
                <a:tc>
                  <a:txBody>
                    <a:bodyPr/>
                    <a:lstStyle/>
                    <a:p>
                      <a:pPr algn="r"/>
                      <a:r>
                        <a:rPr lang="en-US" sz="1400" dirty="0" smtClean="0"/>
                        <a:t>5 (12)</a:t>
                      </a:r>
                      <a:endParaRPr lang="en-US" sz="1400" dirty="0"/>
                    </a:p>
                  </a:txBody>
                  <a:tcPr/>
                </a:tc>
                <a:tc>
                  <a:txBody>
                    <a:bodyPr/>
                    <a:lstStyle/>
                    <a:p>
                      <a:pPr algn="r"/>
                      <a:r>
                        <a:rPr lang="en-US" sz="1400" dirty="0" smtClean="0"/>
                        <a:t>6 (14)</a:t>
                      </a:r>
                      <a:endParaRPr lang="en-US" sz="1400" dirty="0"/>
                    </a:p>
                  </a:txBody>
                  <a:tcPr/>
                </a:tc>
                <a:tc>
                  <a:txBody>
                    <a:bodyPr/>
                    <a:lstStyle/>
                    <a:p>
                      <a:pPr algn="r"/>
                      <a:r>
                        <a:rPr lang="en-US" sz="1400" dirty="0" smtClean="0"/>
                        <a:t>8 (19)</a:t>
                      </a:r>
                      <a:endParaRPr lang="en-US" sz="1400" dirty="0"/>
                    </a:p>
                  </a:txBody>
                  <a:tcPr/>
                </a:tc>
                <a:tc>
                  <a:txBody>
                    <a:bodyPr/>
                    <a:lstStyle/>
                    <a:p>
                      <a:pPr algn="r"/>
                      <a:r>
                        <a:rPr lang="en-US" sz="1400" dirty="0" smtClean="0"/>
                        <a:t>19 (45)</a:t>
                      </a:r>
                      <a:endParaRPr lang="en-US" sz="1400" dirty="0"/>
                    </a:p>
                  </a:txBody>
                  <a:tcPr/>
                </a:tc>
                <a:tc>
                  <a:txBody>
                    <a:bodyPr/>
                    <a:lstStyle/>
                    <a:p>
                      <a:pPr algn="r"/>
                      <a:r>
                        <a:rPr lang="en-US" sz="1400" dirty="0" smtClean="0"/>
                        <a:t>20 (48)</a:t>
                      </a:r>
                      <a:endParaRPr lang="en-US" sz="1400" dirty="0"/>
                    </a:p>
                  </a:txBody>
                  <a:tcPr/>
                </a:tc>
                <a:tc>
                  <a:txBody>
                    <a:bodyPr/>
                    <a:lstStyle/>
                    <a:p>
                      <a:pPr algn="r"/>
                      <a:r>
                        <a:rPr lang="en-US" sz="1400" dirty="0" smtClean="0"/>
                        <a:t>12 (29)</a:t>
                      </a:r>
                      <a:endParaRPr lang="en-US" sz="1400" dirty="0"/>
                    </a:p>
                  </a:txBody>
                  <a:tcPr/>
                </a:tc>
                <a:tc>
                  <a:txBody>
                    <a:bodyPr/>
                    <a:lstStyle/>
                    <a:p>
                      <a:pPr algn="r"/>
                      <a:r>
                        <a:rPr lang="en-US" sz="1400" dirty="0" smtClean="0"/>
                        <a:t>9 (21)</a:t>
                      </a:r>
                      <a:endParaRPr lang="en-US" sz="1400" dirty="0"/>
                    </a:p>
                  </a:txBody>
                  <a:tcPr/>
                </a:tc>
              </a:tr>
              <a:tr h="395687">
                <a:tc>
                  <a:txBody>
                    <a:bodyPr/>
                    <a:lstStyle/>
                    <a:p>
                      <a:r>
                        <a:rPr lang="en-US" sz="1400" dirty="0" smtClean="0"/>
                        <a:t>MSM/IDU</a:t>
                      </a:r>
                      <a:endParaRPr lang="en-US" sz="1400" dirty="0"/>
                    </a:p>
                  </a:txBody>
                  <a:tcPr/>
                </a:tc>
                <a:tc>
                  <a:txBody>
                    <a:bodyPr/>
                    <a:lstStyle/>
                    <a:p>
                      <a:r>
                        <a:rPr lang="en-US" sz="1400" dirty="0" smtClean="0"/>
                        <a:t>25</a:t>
                      </a:r>
                      <a:endParaRPr lang="en-US" sz="1400" dirty="0"/>
                    </a:p>
                  </a:txBody>
                  <a:tcPr/>
                </a:tc>
                <a:tc>
                  <a:txBody>
                    <a:bodyPr/>
                    <a:lstStyle/>
                    <a:p>
                      <a:pPr algn="r"/>
                      <a:r>
                        <a:rPr lang="en-US" sz="1400" dirty="0" smtClean="0"/>
                        <a:t>4 (16)</a:t>
                      </a:r>
                      <a:endParaRPr lang="en-US" sz="1400" dirty="0"/>
                    </a:p>
                  </a:txBody>
                  <a:tcPr/>
                </a:tc>
                <a:tc>
                  <a:txBody>
                    <a:bodyPr/>
                    <a:lstStyle/>
                    <a:p>
                      <a:pPr algn="r"/>
                      <a:r>
                        <a:rPr lang="en-US" sz="1400" dirty="0" smtClean="0"/>
                        <a:t>5 (20)</a:t>
                      </a:r>
                      <a:endParaRPr lang="en-US" sz="1400" dirty="0"/>
                    </a:p>
                  </a:txBody>
                  <a:tcPr/>
                </a:tc>
                <a:tc>
                  <a:txBody>
                    <a:bodyPr/>
                    <a:lstStyle/>
                    <a:p>
                      <a:pPr algn="r"/>
                      <a:r>
                        <a:rPr lang="en-US" sz="1400" dirty="0" smtClean="0"/>
                        <a:t>5 (20)</a:t>
                      </a:r>
                      <a:endParaRPr lang="en-US" sz="1400" dirty="0"/>
                    </a:p>
                  </a:txBody>
                  <a:tcPr/>
                </a:tc>
                <a:tc>
                  <a:txBody>
                    <a:bodyPr/>
                    <a:lstStyle/>
                    <a:p>
                      <a:pPr algn="r"/>
                      <a:r>
                        <a:rPr lang="en-US" sz="1400" dirty="0" smtClean="0"/>
                        <a:t>5 (20)</a:t>
                      </a:r>
                      <a:endParaRPr lang="en-US" sz="1400" dirty="0"/>
                    </a:p>
                  </a:txBody>
                  <a:tcPr/>
                </a:tc>
                <a:tc>
                  <a:txBody>
                    <a:bodyPr/>
                    <a:lstStyle/>
                    <a:p>
                      <a:pPr algn="r"/>
                      <a:r>
                        <a:rPr lang="en-US" sz="1400" dirty="0" smtClean="0"/>
                        <a:t>6 (24)</a:t>
                      </a:r>
                      <a:endParaRPr lang="en-US" sz="1400" dirty="0"/>
                    </a:p>
                  </a:txBody>
                  <a:tcPr/>
                </a:tc>
                <a:tc>
                  <a:txBody>
                    <a:bodyPr/>
                    <a:lstStyle/>
                    <a:p>
                      <a:pPr algn="r"/>
                      <a:r>
                        <a:rPr lang="en-US" sz="1400" dirty="0" smtClean="0"/>
                        <a:t>6 (24)</a:t>
                      </a:r>
                      <a:endParaRPr lang="en-US" sz="1400" dirty="0"/>
                    </a:p>
                  </a:txBody>
                  <a:tcPr/>
                </a:tc>
                <a:tc>
                  <a:txBody>
                    <a:bodyPr/>
                    <a:lstStyle/>
                    <a:p>
                      <a:pPr algn="r"/>
                      <a:r>
                        <a:rPr lang="en-US" sz="1400" dirty="0" smtClean="0"/>
                        <a:t>11 (44)</a:t>
                      </a:r>
                      <a:endParaRPr lang="en-US" sz="1400" dirty="0"/>
                    </a:p>
                  </a:txBody>
                  <a:tcPr/>
                </a:tc>
                <a:tc>
                  <a:txBody>
                    <a:bodyPr/>
                    <a:lstStyle/>
                    <a:p>
                      <a:pPr algn="r"/>
                      <a:r>
                        <a:rPr lang="en-US" sz="1400" dirty="0" smtClean="0"/>
                        <a:t>9 (36)</a:t>
                      </a:r>
                      <a:endParaRPr lang="en-US" sz="1400" dirty="0"/>
                    </a:p>
                  </a:txBody>
                  <a:tcPr/>
                </a:tc>
              </a:tr>
              <a:tr h="395687">
                <a:tc>
                  <a:txBody>
                    <a:bodyPr/>
                    <a:lstStyle/>
                    <a:p>
                      <a:r>
                        <a:rPr lang="en-US" sz="1400" dirty="0" smtClean="0"/>
                        <a:t>HET</a:t>
                      </a:r>
                      <a:endParaRPr lang="en-US" sz="1400" dirty="0"/>
                    </a:p>
                  </a:txBody>
                  <a:tcPr/>
                </a:tc>
                <a:tc>
                  <a:txBody>
                    <a:bodyPr/>
                    <a:lstStyle/>
                    <a:p>
                      <a:r>
                        <a:rPr lang="en-US" sz="1400" dirty="0" smtClean="0"/>
                        <a:t>58</a:t>
                      </a:r>
                      <a:endParaRPr lang="en-US" sz="1400" dirty="0"/>
                    </a:p>
                  </a:txBody>
                  <a:tcPr/>
                </a:tc>
                <a:tc>
                  <a:txBody>
                    <a:bodyPr/>
                    <a:lstStyle/>
                    <a:p>
                      <a:pPr algn="r"/>
                      <a:r>
                        <a:rPr lang="en-US" sz="1400" dirty="0" smtClean="0"/>
                        <a:t>7 (12)</a:t>
                      </a:r>
                      <a:endParaRPr lang="en-US" sz="1400" dirty="0"/>
                    </a:p>
                  </a:txBody>
                  <a:tcPr/>
                </a:tc>
                <a:tc>
                  <a:txBody>
                    <a:bodyPr/>
                    <a:lstStyle/>
                    <a:p>
                      <a:pPr algn="r"/>
                      <a:r>
                        <a:rPr lang="en-US" sz="1400" dirty="0" smtClean="0"/>
                        <a:t>8 (14)</a:t>
                      </a:r>
                      <a:endParaRPr lang="en-US" sz="1400" dirty="0"/>
                    </a:p>
                  </a:txBody>
                  <a:tcPr/>
                </a:tc>
                <a:tc>
                  <a:txBody>
                    <a:bodyPr/>
                    <a:lstStyle/>
                    <a:p>
                      <a:pPr algn="r"/>
                      <a:r>
                        <a:rPr lang="en-US" sz="1400" dirty="0" smtClean="0"/>
                        <a:t>10 (17)</a:t>
                      </a:r>
                      <a:endParaRPr lang="en-US" sz="1400" dirty="0"/>
                    </a:p>
                  </a:txBody>
                  <a:tcPr/>
                </a:tc>
                <a:tc>
                  <a:txBody>
                    <a:bodyPr/>
                    <a:lstStyle/>
                    <a:p>
                      <a:pPr algn="r"/>
                      <a:r>
                        <a:rPr lang="en-US" sz="1400" dirty="0" smtClean="0"/>
                        <a:t>11 (19)</a:t>
                      </a:r>
                      <a:endParaRPr lang="en-US" sz="1400" dirty="0"/>
                    </a:p>
                  </a:txBody>
                  <a:tcPr/>
                </a:tc>
                <a:tc>
                  <a:txBody>
                    <a:bodyPr/>
                    <a:lstStyle/>
                    <a:p>
                      <a:pPr algn="r"/>
                      <a:r>
                        <a:rPr lang="en-US" sz="1400" dirty="0" smtClean="0"/>
                        <a:t>24 (41)</a:t>
                      </a:r>
                      <a:endParaRPr lang="en-US" sz="1400" dirty="0"/>
                    </a:p>
                  </a:txBody>
                  <a:tcPr/>
                </a:tc>
                <a:tc>
                  <a:txBody>
                    <a:bodyPr/>
                    <a:lstStyle/>
                    <a:p>
                      <a:pPr algn="r"/>
                      <a:r>
                        <a:rPr lang="en-US" sz="1400" dirty="0" smtClean="0"/>
                        <a:t>25 (43)</a:t>
                      </a:r>
                      <a:endParaRPr lang="en-US" sz="1400" dirty="0"/>
                    </a:p>
                  </a:txBody>
                  <a:tcPr/>
                </a:tc>
                <a:tc>
                  <a:txBody>
                    <a:bodyPr/>
                    <a:lstStyle/>
                    <a:p>
                      <a:pPr algn="r"/>
                      <a:r>
                        <a:rPr lang="en-US" sz="1400" dirty="0" smtClean="0"/>
                        <a:t>18 (31)</a:t>
                      </a:r>
                      <a:endParaRPr lang="en-US" sz="1400" dirty="0"/>
                    </a:p>
                  </a:txBody>
                  <a:tcPr/>
                </a:tc>
                <a:tc>
                  <a:txBody>
                    <a:bodyPr/>
                    <a:lstStyle/>
                    <a:p>
                      <a:pPr algn="r"/>
                      <a:r>
                        <a:rPr lang="en-US" sz="1400" dirty="0" smtClean="0"/>
                        <a:t>14 (24)</a:t>
                      </a:r>
                      <a:endParaRPr lang="en-US" sz="1400" dirty="0"/>
                    </a:p>
                  </a:txBody>
                  <a:tcPr/>
                </a:tc>
              </a:tr>
              <a:tr h="395687">
                <a:tc>
                  <a:txBody>
                    <a:bodyPr/>
                    <a:lstStyle/>
                    <a:p>
                      <a:r>
                        <a:rPr lang="en-US" sz="1400" dirty="0" smtClean="0"/>
                        <a:t>Other</a:t>
                      </a:r>
                      <a:endParaRPr lang="en-US" sz="1400" dirty="0"/>
                    </a:p>
                  </a:txBody>
                  <a:tcPr/>
                </a:tc>
                <a:tc>
                  <a:txBody>
                    <a:bodyPr/>
                    <a:lstStyle/>
                    <a:p>
                      <a:r>
                        <a:rPr lang="en-US" sz="1400" dirty="0" smtClean="0"/>
                        <a:t>453</a:t>
                      </a:r>
                      <a:endParaRPr lang="en-US" sz="1400" dirty="0"/>
                    </a:p>
                  </a:txBody>
                  <a:tcPr/>
                </a:tc>
                <a:tc>
                  <a:txBody>
                    <a:bodyPr/>
                    <a:lstStyle/>
                    <a:p>
                      <a:pPr algn="r"/>
                      <a:r>
                        <a:rPr lang="en-US" sz="1400" dirty="0" smtClean="0"/>
                        <a:t>98 (22)</a:t>
                      </a:r>
                      <a:endParaRPr lang="en-US" sz="1400" dirty="0"/>
                    </a:p>
                  </a:txBody>
                  <a:tcPr/>
                </a:tc>
                <a:tc>
                  <a:txBody>
                    <a:bodyPr/>
                    <a:lstStyle/>
                    <a:p>
                      <a:pPr algn="r"/>
                      <a:r>
                        <a:rPr lang="en-US" sz="1400" dirty="0" smtClean="0"/>
                        <a:t>105 (23)</a:t>
                      </a:r>
                      <a:endParaRPr lang="en-US" sz="1400" dirty="0"/>
                    </a:p>
                  </a:txBody>
                  <a:tcPr/>
                </a:tc>
                <a:tc>
                  <a:txBody>
                    <a:bodyPr/>
                    <a:lstStyle/>
                    <a:p>
                      <a:pPr algn="r"/>
                      <a:r>
                        <a:rPr lang="en-US" sz="1400" dirty="0" smtClean="0"/>
                        <a:t>103 (23)</a:t>
                      </a:r>
                      <a:endParaRPr lang="en-US" sz="1400" dirty="0"/>
                    </a:p>
                  </a:txBody>
                  <a:tcPr/>
                </a:tc>
                <a:tc>
                  <a:txBody>
                    <a:bodyPr/>
                    <a:lstStyle/>
                    <a:p>
                      <a:pPr algn="r"/>
                      <a:r>
                        <a:rPr lang="en-US" sz="1400" dirty="0" smtClean="0"/>
                        <a:t>111 (25)</a:t>
                      </a:r>
                      <a:endParaRPr lang="en-US" sz="1400" dirty="0"/>
                    </a:p>
                  </a:txBody>
                  <a:tcPr/>
                </a:tc>
                <a:tc>
                  <a:txBody>
                    <a:bodyPr/>
                    <a:lstStyle/>
                    <a:p>
                      <a:pPr algn="r"/>
                      <a:r>
                        <a:rPr lang="en-US" sz="1400" dirty="0" smtClean="0"/>
                        <a:t>40 (9)</a:t>
                      </a:r>
                      <a:endParaRPr lang="en-US" sz="1400" dirty="0"/>
                    </a:p>
                  </a:txBody>
                  <a:tcPr/>
                </a:tc>
                <a:tc>
                  <a:txBody>
                    <a:bodyPr/>
                    <a:lstStyle/>
                    <a:p>
                      <a:pPr algn="r"/>
                      <a:r>
                        <a:rPr lang="en-US" sz="1400" dirty="0" smtClean="0"/>
                        <a:t>43 (9)</a:t>
                      </a:r>
                      <a:endParaRPr lang="en-US" sz="1400" dirty="0"/>
                    </a:p>
                  </a:txBody>
                  <a:tcPr/>
                </a:tc>
                <a:tc>
                  <a:txBody>
                    <a:bodyPr/>
                    <a:lstStyle/>
                    <a:p>
                      <a:pPr algn="r"/>
                      <a:r>
                        <a:rPr lang="en-US" sz="1400" dirty="0" smtClean="0"/>
                        <a:t>212 (47)</a:t>
                      </a:r>
                      <a:endParaRPr lang="en-US" sz="1400" dirty="0"/>
                    </a:p>
                  </a:txBody>
                  <a:tcPr/>
                </a:tc>
                <a:tc>
                  <a:txBody>
                    <a:bodyPr/>
                    <a:lstStyle/>
                    <a:p>
                      <a:pPr algn="r"/>
                      <a:r>
                        <a:rPr lang="en-US" sz="1400" dirty="0" smtClean="0"/>
                        <a:t>194 (43)</a:t>
                      </a:r>
                      <a:endParaRPr lang="en-US" sz="1400" dirty="0"/>
                    </a:p>
                  </a:txBody>
                  <a:tcPr/>
                </a:tc>
              </a:tr>
            </a:tbl>
          </a:graphicData>
        </a:graphic>
      </p:graphicFrame>
      <p:sp>
        <p:nvSpPr>
          <p:cNvPr id="3" name="Rectangle 2"/>
          <p:cNvSpPr/>
          <p:nvPr/>
        </p:nvSpPr>
        <p:spPr>
          <a:xfrm>
            <a:off x="749968" y="4876800"/>
            <a:ext cx="8382000" cy="1815882"/>
          </a:xfrm>
          <a:prstGeom prst="rect">
            <a:avLst/>
          </a:prstGeom>
          <a:solidFill>
            <a:schemeClr val="bg1"/>
          </a:solidFill>
        </p:spPr>
        <p:txBody>
          <a:bodyPr wrap="square">
            <a:spAutoFit/>
          </a:bodyPr>
          <a:lstStyle/>
          <a:p>
            <a:r>
              <a:rPr lang="en-US" sz="1400" dirty="0" smtClean="0"/>
              <a:t>Adult and adolescent males </a:t>
            </a:r>
            <a:r>
              <a:rPr lang="en-US" sz="1400" dirty="0"/>
              <a:t>&gt;= age 13, diagnosed 1/1/2011  - 12/31/2011, </a:t>
            </a:r>
            <a:r>
              <a:rPr lang="en-US" sz="1400" dirty="0" smtClean="0"/>
              <a:t>Atlanta EMA  =  1539</a:t>
            </a:r>
            <a:endParaRPr lang="en-US" sz="1400" dirty="0"/>
          </a:p>
          <a:p>
            <a:r>
              <a:rPr lang="en-US" sz="1400" dirty="0"/>
              <a:t>CD4&lt;200 = Stage 3 disease (</a:t>
            </a:r>
            <a:r>
              <a:rPr lang="en-US" sz="1400" dirty="0" smtClean="0"/>
              <a:t>AIDS)   Stage Unknown </a:t>
            </a:r>
            <a:r>
              <a:rPr lang="en-US" sz="1400" dirty="0"/>
              <a:t>= no CD4 within 3 </a:t>
            </a:r>
            <a:r>
              <a:rPr lang="en-US" sz="1400" dirty="0" smtClean="0"/>
              <a:t> or 12 months </a:t>
            </a:r>
            <a:r>
              <a:rPr lang="en-US" sz="1400" dirty="0"/>
              <a:t>of </a:t>
            </a:r>
            <a:r>
              <a:rPr lang="en-US" sz="1400" dirty="0" smtClean="0"/>
              <a:t>diagnosis</a:t>
            </a:r>
          </a:p>
          <a:p>
            <a:r>
              <a:rPr lang="en-US" sz="1400" dirty="0" smtClean="0"/>
              <a:t>Multiple imputation was used to re-distribute  transmission category where missing</a:t>
            </a:r>
          </a:p>
          <a:p>
            <a:r>
              <a:rPr lang="en-US" sz="1400" dirty="0" smtClean="0"/>
              <a:t>*MSM </a:t>
            </a:r>
            <a:r>
              <a:rPr lang="en-US" sz="1400" dirty="0"/>
              <a:t>= Male to male sexual contact    IDU = Injection  drug use</a:t>
            </a:r>
          </a:p>
          <a:p>
            <a:r>
              <a:rPr lang="en-US" sz="1400" dirty="0"/>
              <a:t>MSM/IDU = Male to male sexual contact and injection drug use</a:t>
            </a:r>
          </a:p>
          <a:p>
            <a:r>
              <a:rPr lang="en-US" sz="1400" dirty="0" smtClean="0"/>
              <a:t>HET = Heterosexual </a:t>
            </a:r>
            <a:r>
              <a:rPr lang="en-US" sz="1400" dirty="0"/>
              <a:t>contact with a person known to have, or to be at high risk for, HIV infection</a:t>
            </a:r>
          </a:p>
          <a:p>
            <a:r>
              <a:rPr lang="en-US" sz="1400" dirty="0"/>
              <a:t>Other = hemophilia, blood transfusion, perinatal exposure, and risk factor not reported or not </a:t>
            </a:r>
            <a:r>
              <a:rPr lang="en-US" sz="1400" dirty="0" smtClean="0"/>
              <a:t>identified</a:t>
            </a:r>
          </a:p>
          <a:p>
            <a:r>
              <a:rPr lang="en-US" sz="1400" dirty="0" smtClean="0"/>
              <a:t>**N </a:t>
            </a:r>
            <a:r>
              <a:rPr lang="en-US" sz="1400" dirty="0"/>
              <a:t>= total number in this </a:t>
            </a:r>
            <a:r>
              <a:rPr lang="en-US" sz="1400" dirty="0" smtClean="0"/>
              <a:t>category</a:t>
            </a:r>
            <a:endParaRPr lang="en-US" sz="1400" dirty="0"/>
          </a:p>
        </p:txBody>
      </p:sp>
    </p:spTree>
    <p:extLst>
      <p:ext uri="{BB962C8B-B14F-4D97-AF65-F5344CB8AC3E}">
        <p14:creationId xmlns="" xmlns:p14="http://schemas.microsoft.com/office/powerpoint/2010/main" val="10023793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18655" y="228600"/>
            <a:ext cx="8560459" cy="990600"/>
          </a:xfrm>
        </p:spPr>
        <p:txBody>
          <a:bodyPr>
            <a:noAutofit/>
          </a:bodyPr>
          <a:lstStyle/>
          <a:p>
            <a:r>
              <a:rPr lang="en-US" sz="2400" b="1" dirty="0" smtClean="0"/>
              <a:t>Stage of disease by earliest CD4 count </a:t>
            </a:r>
            <a:r>
              <a:rPr lang="en-US" sz="2400" b="1" dirty="0"/>
              <a:t>within 3 months of </a:t>
            </a:r>
            <a:r>
              <a:rPr lang="en-US" sz="2400" b="1" dirty="0" smtClean="0"/>
              <a:t>HIV diagnosis</a:t>
            </a:r>
            <a:r>
              <a:rPr lang="en-US" sz="2400" b="1" dirty="0"/>
              <a:t>, </a:t>
            </a:r>
            <a:r>
              <a:rPr lang="en-US" sz="2400" b="1" dirty="0" smtClean="0"/>
              <a:t>adult and adolescent males, by transmission category*, Atlanta EMA, 2011</a:t>
            </a:r>
            <a:endParaRPr lang="en-US" sz="2400" dirty="0"/>
          </a:p>
        </p:txBody>
      </p:sp>
      <p:graphicFrame>
        <p:nvGraphicFramePr>
          <p:cNvPr id="7" name="Content Placeholder 6"/>
          <p:cNvGraphicFramePr>
            <a:graphicFrameLocks noGrp="1"/>
          </p:cNvGraphicFramePr>
          <p:nvPr>
            <p:ph idx="1"/>
            <p:extLst>
              <p:ext uri="{D42A27DB-BD31-4B8C-83A1-F6EECF244321}">
                <p14:modId xmlns="" xmlns:p14="http://schemas.microsoft.com/office/powerpoint/2010/main" val="1593824563"/>
              </p:ext>
            </p:extLst>
          </p:nvPr>
        </p:nvGraphicFramePr>
        <p:xfrm>
          <a:off x="0" y="954314"/>
          <a:ext cx="9753600" cy="4245429"/>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p:cNvSpPr/>
          <p:nvPr/>
        </p:nvSpPr>
        <p:spPr>
          <a:xfrm>
            <a:off x="495300" y="5181600"/>
            <a:ext cx="8610600" cy="1600438"/>
          </a:xfrm>
          <a:prstGeom prst="rect">
            <a:avLst/>
          </a:prstGeom>
          <a:solidFill>
            <a:schemeClr val="bg1"/>
          </a:solidFill>
        </p:spPr>
        <p:txBody>
          <a:bodyPr wrap="square">
            <a:spAutoFit/>
          </a:bodyPr>
          <a:lstStyle/>
          <a:p>
            <a:r>
              <a:rPr lang="en-US" sz="1400" dirty="0" smtClean="0"/>
              <a:t>Adult and adolescent males &gt;= age 13, diagnosed 1/1/2011  - 12/31/2011, Atlanta EMA = 1539</a:t>
            </a:r>
          </a:p>
          <a:p>
            <a:r>
              <a:rPr lang="en-US" sz="1400" dirty="0"/>
              <a:t>CD4&lt;200 = Stage 3 disease (</a:t>
            </a:r>
            <a:r>
              <a:rPr lang="en-US" sz="1400" dirty="0" smtClean="0"/>
              <a:t>AIDS)    Stage Unknown = no CD4 within 3 months of diagnosis</a:t>
            </a:r>
          </a:p>
          <a:p>
            <a:r>
              <a:rPr lang="en-US" sz="1400" dirty="0"/>
              <a:t>Multiple imputation was used to re-distribute  transmission category where missing</a:t>
            </a:r>
          </a:p>
          <a:p>
            <a:r>
              <a:rPr lang="en-US" sz="1400" dirty="0" smtClean="0"/>
              <a:t>*MSM </a:t>
            </a:r>
            <a:r>
              <a:rPr lang="en-US" sz="1400" dirty="0"/>
              <a:t>= Male to male sexual contact </a:t>
            </a:r>
            <a:r>
              <a:rPr lang="en-US" sz="1400" dirty="0" smtClean="0"/>
              <a:t>   </a:t>
            </a:r>
            <a:r>
              <a:rPr lang="en-US" sz="1400" dirty="0"/>
              <a:t>IDU = Injection  drug use</a:t>
            </a:r>
          </a:p>
          <a:p>
            <a:r>
              <a:rPr lang="en-US" sz="1400" dirty="0"/>
              <a:t>MSM/IDU = Male to male sexual contact and injection drug use</a:t>
            </a:r>
          </a:p>
          <a:p>
            <a:r>
              <a:rPr lang="en-US" sz="1400" dirty="0" smtClean="0"/>
              <a:t>HET = Heterosexual </a:t>
            </a:r>
            <a:r>
              <a:rPr lang="en-US" sz="1400" dirty="0"/>
              <a:t>contact with a person known to have, or to be at high risk for, HIV infection</a:t>
            </a:r>
          </a:p>
          <a:p>
            <a:r>
              <a:rPr lang="en-US" sz="1400" dirty="0"/>
              <a:t>Other = hemophilia, blood transfusion, perinatal exposure, and risk factor not reported or not </a:t>
            </a:r>
            <a:r>
              <a:rPr lang="en-US" sz="1400" dirty="0" smtClean="0"/>
              <a:t>identified</a:t>
            </a:r>
            <a:endParaRPr lang="en-US" sz="1400" dirty="0"/>
          </a:p>
        </p:txBody>
      </p:sp>
      <p:sp>
        <p:nvSpPr>
          <p:cNvPr id="2" name="TextBox 1"/>
          <p:cNvSpPr txBox="1"/>
          <p:nvPr/>
        </p:nvSpPr>
        <p:spPr>
          <a:xfrm>
            <a:off x="1295400" y="4453545"/>
            <a:ext cx="838200" cy="307777"/>
          </a:xfrm>
          <a:prstGeom prst="rect">
            <a:avLst/>
          </a:prstGeom>
          <a:noFill/>
        </p:spPr>
        <p:txBody>
          <a:bodyPr wrap="square" rtlCol="0">
            <a:spAutoFit/>
          </a:bodyPr>
          <a:lstStyle/>
          <a:p>
            <a:r>
              <a:rPr lang="en-US" sz="1400" dirty="0" smtClean="0"/>
              <a:t>N=961</a:t>
            </a:r>
            <a:endParaRPr lang="en-US" sz="1400" dirty="0"/>
          </a:p>
        </p:txBody>
      </p:sp>
      <p:sp>
        <p:nvSpPr>
          <p:cNvPr id="8" name="TextBox 7"/>
          <p:cNvSpPr txBox="1"/>
          <p:nvPr/>
        </p:nvSpPr>
        <p:spPr>
          <a:xfrm>
            <a:off x="3066222" y="4453542"/>
            <a:ext cx="838200" cy="307777"/>
          </a:xfrm>
          <a:prstGeom prst="rect">
            <a:avLst/>
          </a:prstGeom>
          <a:noFill/>
        </p:spPr>
        <p:txBody>
          <a:bodyPr wrap="square" rtlCol="0">
            <a:spAutoFit/>
          </a:bodyPr>
          <a:lstStyle/>
          <a:p>
            <a:r>
              <a:rPr lang="en-US" sz="1400" dirty="0" smtClean="0"/>
              <a:t>N=42</a:t>
            </a:r>
            <a:endParaRPr lang="en-US" sz="1400" dirty="0"/>
          </a:p>
        </p:txBody>
      </p:sp>
      <p:sp>
        <p:nvSpPr>
          <p:cNvPr id="9" name="TextBox 8"/>
          <p:cNvSpPr txBox="1"/>
          <p:nvPr/>
        </p:nvSpPr>
        <p:spPr>
          <a:xfrm>
            <a:off x="4800600" y="4460984"/>
            <a:ext cx="838200" cy="307777"/>
          </a:xfrm>
          <a:prstGeom prst="rect">
            <a:avLst/>
          </a:prstGeom>
          <a:noFill/>
        </p:spPr>
        <p:txBody>
          <a:bodyPr wrap="square" rtlCol="0">
            <a:spAutoFit/>
          </a:bodyPr>
          <a:lstStyle/>
          <a:p>
            <a:r>
              <a:rPr lang="en-US" sz="1400" dirty="0" smtClean="0"/>
              <a:t>N=25</a:t>
            </a:r>
            <a:endParaRPr lang="en-US" sz="1400" dirty="0"/>
          </a:p>
        </p:txBody>
      </p:sp>
    </p:spTree>
    <p:extLst>
      <p:ext uri="{BB962C8B-B14F-4D97-AF65-F5344CB8AC3E}">
        <p14:creationId xmlns="" xmlns:p14="http://schemas.microsoft.com/office/powerpoint/2010/main" val="216590022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90055" y="228600"/>
            <a:ext cx="8596745" cy="990600"/>
          </a:xfrm>
        </p:spPr>
        <p:txBody>
          <a:bodyPr>
            <a:noAutofit/>
          </a:bodyPr>
          <a:lstStyle/>
          <a:p>
            <a:r>
              <a:rPr lang="en-US" sz="2400" b="1" dirty="0" smtClean="0"/>
              <a:t>Stage of disease by earliest CD4 count </a:t>
            </a:r>
            <a:r>
              <a:rPr lang="en-US" sz="2400" b="1" dirty="0"/>
              <a:t>within </a:t>
            </a:r>
            <a:r>
              <a:rPr lang="en-US" sz="2400" b="1" dirty="0" smtClean="0"/>
              <a:t>12 </a:t>
            </a:r>
            <a:r>
              <a:rPr lang="en-US" sz="2400" b="1" dirty="0"/>
              <a:t>months of </a:t>
            </a:r>
            <a:r>
              <a:rPr lang="en-US" sz="2400" b="1" dirty="0" smtClean="0"/>
              <a:t>HIV diagnosis</a:t>
            </a:r>
            <a:r>
              <a:rPr lang="en-US" sz="2400" b="1" dirty="0"/>
              <a:t>, </a:t>
            </a:r>
            <a:r>
              <a:rPr lang="en-US" sz="2400" b="1" dirty="0" smtClean="0"/>
              <a:t>adult and adolescent males, by transmission category*, Atlanta EMA, 2011</a:t>
            </a:r>
            <a:endParaRPr lang="en-US" sz="2400" dirty="0"/>
          </a:p>
        </p:txBody>
      </p:sp>
      <p:graphicFrame>
        <p:nvGraphicFramePr>
          <p:cNvPr id="7" name="Content Placeholder 6"/>
          <p:cNvGraphicFramePr>
            <a:graphicFrameLocks noGrp="1"/>
          </p:cNvGraphicFramePr>
          <p:nvPr>
            <p:ph idx="1"/>
            <p:extLst>
              <p:ext uri="{D42A27DB-BD31-4B8C-83A1-F6EECF244321}">
                <p14:modId xmlns="" xmlns:p14="http://schemas.microsoft.com/office/powerpoint/2010/main" val="1804264433"/>
              </p:ext>
            </p:extLst>
          </p:nvPr>
        </p:nvGraphicFramePr>
        <p:xfrm>
          <a:off x="16565" y="1143000"/>
          <a:ext cx="9753600" cy="3962400"/>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p:cNvSpPr/>
          <p:nvPr/>
        </p:nvSpPr>
        <p:spPr>
          <a:xfrm>
            <a:off x="533400" y="5105400"/>
            <a:ext cx="8610600" cy="1600438"/>
          </a:xfrm>
          <a:prstGeom prst="rect">
            <a:avLst/>
          </a:prstGeom>
          <a:solidFill>
            <a:schemeClr val="bg1"/>
          </a:solidFill>
        </p:spPr>
        <p:txBody>
          <a:bodyPr wrap="square">
            <a:spAutoFit/>
          </a:bodyPr>
          <a:lstStyle/>
          <a:p>
            <a:r>
              <a:rPr lang="en-US" sz="1400" dirty="0" smtClean="0"/>
              <a:t>Adult and adolescent males &gt;= age 13, diagnosed 1/1/2011  - 12/31/2011, Atlanta EMA = 1539</a:t>
            </a:r>
          </a:p>
          <a:p>
            <a:r>
              <a:rPr lang="en-US" sz="1400" dirty="0"/>
              <a:t>CD4&lt;200 = Stage 3 disease (</a:t>
            </a:r>
            <a:r>
              <a:rPr lang="en-US" sz="1400" dirty="0" smtClean="0"/>
              <a:t>AIDS)    Stage Unknown = no CD4 within12 months of diagnosis</a:t>
            </a:r>
          </a:p>
          <a:p>
            <a:r>
              <a:rPr lang="en-US" sz="1400" dirty="0"/>
              <a:t>Multiple imputation was used to re-distribute  transmission category where missing</a:t>
            </a:r>
          </a:p>
          <a:p>
            <a:r>
              <a:rPr lang="en-US" sz="1400" dirty="0" smtClean="0"/>
              <a:t>*MSM </a:t>
            </a:r>
            <a:r>
              <a:rPr lang="en-US" sz="1400" dirty="0"/>
              <a:t>= Male to male sexual contact </a:t>
            </a:r>
            <a:r>
              <a:rPr lang="en-US" sz="1400" dirty="0" smtClean="0"/>
              <a:t>   </a:t>
            </a:r>
            <a:r>
              <a:rPr lang="en-US" sz="1400" dirty="0"/>
              <a:t>IDU = Injection  drug use</a:t>
            </a:r>
          </a:p>
          <a:p>
            <a:r>
              <a:rPr lang="en-US" sz="1400" dirty="0"/>
              <a:t>MSM/IDU = Male to male sexual contact and injection drug use</a:t>
            </a:r>
          </a:p>
          <a:p>
            <a:r>
              <a:rPr lang="en-US" sz="1400" dirty="0" smtClean="0"/>
              <a:t>HET = Heterosexual </a:t>
            </a:r>
            <a:r>
              <a:rPr lang="en-US" sz="1400" dirty="0"/>
              <a:t>contact with a person known to have, or to be at high risk for, HIV infection</a:t>
            </a:r>
          </a:p>
          <a:p>
            <a:r>
              <a:rPr lang="en-US" sz="1400" dirty="0"/>
              <a:t>Other = hemophilia, blood transfusion, perinatal exposure, and risk factor not reported or not </a:t>
            </a:r>
            <a:r>
              <a:rPr lang="en-US" sz="1400" dirty="0" smtClean="0"/>
              <a:t>identified</a:t>
            </a:r>
            <a:endParaRPr lang="en-US" sz="1400" dirty="0"/>
          </a:p>
        </p:txBody>
      </p:sp>
    </p:spTree>
    <p:extLst>
      <p:ext uri="{BB962C8B-B14F-4D97-AF65-F5344CB8AC3E}">
        <p14:creationId xmlns="" xmlns:p14="http://schemas.microsoft.com/office/powerpoint/2010/main" val="336674544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458200" cy="990600"/>
          </a:xfrm>
        </p:spPr>
        <p:txBody>
          <a:bodyPr>
            <a:noAutofit/>
          </a:bodyPr>
          <a:lstStyle/>
          <a:p>
            <a:r>
              <a:rPr lang="en-US" sz="2400" b="1" dirty="0" smtClean="0"/>
              <a:t>Number and proportion of adult and adolescent females by stage at diagnosis by earliest CD4 count within 3 and 12 months after diagnosis, by transmission category*, Atlanta EMA, 2011</a:t>
            </a:r>
            <a:endParaRPr lang="en-US" sz="2400" b="1"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703546948"/>
              </p:ext>
            </p:extLst>
          </p:nvPr>
        </p:nvGraphicFramePr>
        <p:xfrm>
          <a:off x="281214" y="1752600"/>
          <a:ext cx="8724900" cy="2727960"/>
        </p:xfrm>
        <a:graphic>
          <a:graphicData uri="http://schemas.openxmlformats.org/drawingml/2006/table">
            <a:tbl>
              <a:tblPr firstRow="1" bandRow="1">
                <a:tableStyleId>{5C22544A-7EE6-4342-B048-85BDC9FD1C3A}</a:tableStyleId>
              </a:tblPr>
              <a:tblGrid>
                <a:gridCol w="1143000"/>
                <a:gridCol w="586259"/>
                <a:gridCol w="864630"/>
                <a:gridCol w="864630"/>
                <a:gridCol w="864630"/>
                <a:gridCol w="864630"/>
                <a:gridCol w="864630"/>
                <a:gridCol w="943233"/>
                <a:gridCol w="878175"/>
                <a:gridCol w="851083"/>
              </a:tblGrid>
              <a:tr h="762000">
                <a:tc rowSpan="2">
                  <a:txBody>
                    <a:bodyPr/>
                    <a:lstStyle/>
                    <a:p>
                      <a:pPr algn="ctr"/>
                      <a:endParaRPr lang="en-US" sz="1600" dirty="0" smtClean="0"/>
                    </a:p>
                    <a:p>
                      <a:pPr algn="ctr"/>
                      <a:r>
                        <a:rPr lang="en-US" sz="1600" dirty="0" smtClean="0"/>
                        <a:t>Trans-mission</a:t>
                      </a:r>
                      <a:r>
                        <a:rPr lang="en-US" sz="1600" baseline="0" dirty="0" smtClean="0"/>
                        <a:t> category</a:t>
                      </a:r>
                      <a:endParaRPr lang="en-US" sz="1600" dirty="0"/>
                    </a:p>
                  </a:txBody>
                  <a:tcPr/>
                </a:tc>
                <a:tc rowSpan="2">
                  <a:txBody>
                    <a:bodyPr/>
                    <a:lstStyle/>
                    <a:p>
                      <a:pPr algn="ctr"/>
                      <a:endParaRPr lang="en-US" sz="1600" dirty="0" smtClean="0"/>
                    </a:p>
                    <a:p>
                      <a:pPr algn="ctr"/>
                      <a:r>
                        <a:rPr lang="en-US" sz="1600" dirty="0" smtClean="0"/>
                        <a:t>N**</a:t>
                      </a:r>
                      <a:endParaRPr lang="en-US" sz="1600" dirty="0"/>
                    </a:p>
                  </a:txBody>
                  <a:tcPr/>
                </a:tc>
                <a:tc gridSpan="2">
                  <a:txBody>
                    <a:bodyPr/>
                    <a:lstStyle/>
                    <a:p>
                      <a:pPr algn="ctr"/>
                      <a:r>
                        <a:rPr lang="en-US" sz="1600" dirty="0" smtClean="0"/>
                        <a:t>Stage 1</a:t>
                      </a:r>
                    </a:p>
                    <a:p>
                      <a:pPr algn="ctr"/>
                      <a:r>
                        <a:rPr lang="en-US" sz="1600" dirty="0" smtClean="0"/>
                        <a:t>CD4&gt;500</a:t>
                      </a:r>
                    </a:p>
                  </a:txBody>
                  <a:tcPr/>
                </a:tc>
                <a:tc hMerge="1">
                  <a:txBody>
                    <a:bodyPr/>
                    <a:lstStyle/>
                    <a:p>
                      <a:endParaRPr lang="en-US" dirty="0"/>
                    </a:p>
                  </a:txBody>
                  <a:tcPr/>
                </a:tc>
                <a:tc gridSpan="2">
                  <a:txBody>
                    <a:bodyPr/>
                    <a:lstStyle/>
                    <a:p>
                      <a:pPr algn="ctr"/>
                      <a:r>
                        <a:rPr lang="en-US" sz="1600" dirty="0" smtClean="0"/>
                        <a:t>Stage 2</a:t>
                      </a:r>
                    </a:p>
                    <a:p>
                      <a:pPr algn="ctr"/>
                      <a:r>
                        <a:rPr lang="en-US" sz="1600" dirty="0" smtClean="0"/>
                        <a:t>CD4 200-499</a:t>
                      </a:r>
                    </a:p>
                  </a:txBody>
                  <a:tcPr/>
                </a:tc>
                <a:tc hMerge="1">
                  <a:txBody>
                    <a:bodyPr/>
                    <a:lstStyle/>
                    <a:p>
                      <a:endParaRPr lang="en-US"/>
                    </a:p>
                  </a:txBody>
                  <a:tcPr/>
                </a:tc>
                <a:tc gridSpan="2">
                  <a:txBody>
                    <a:bodyPr/>
                    <a:lstStyle/>
                    <a:p>
                      <a:pPr algn="ctr"/>
                      <a:r>
                        <a:rPr lang="en-US" sz="1600" dirty="0" smtClean="0"/>
                        <a:t>Stage 3</a:t>
                      </a:r>
                    </a:p>
                    <a:p>
                      <a:pPr algn="ctr"/>
                      <a:r>
                        <a:rPr lang="en-US" sz="1600" dirty="0" smtClean="0"/>
                        <a:t>CD4 &lt;200</a:t>
                      </a:r>
                    </a:p>
                  </a:txBody>
                  <a:tcPr/>
                </a:tc>
                <a:tc hMerge="1">
                  <a:txBody>
                    <a:bodyPr/>
                    <a:lstStyle/>
                    <a:p>
                      <a:endParaRPr lang="en-US"/>
                    </a:p>
                  </a:txBody>
                  <a:tcPr/>
                </a:tc>
                <a:tc gridSpan="2">
                  <a:txBody>
                    <a:bodyPr/>
                    <a:lstStyle/>
                    <a:p>
                      <a:pPr algn="ctr"/>
                      <a:r>
                        <a:rPr lang="en-US" sz="1600" dirty="0" smtClean="0"/>
                        <a:t>Stage Unknown</a:t>
                      </a:r>
                    </a:p>
                    <a:p>
                      <a:pPr algn="ctr"/>
                      <a:r>
                        <a:rPr lang="en-US" sz="1600" dirty="0" smtClean="0"/>
                        <a:t>CD4 Missing</a:t>
                      </a:r>
                    </a:p>
                  </a:txBody>
                  <a:tcPr/>
                </a:tc>
                <a:tc hMerge="1">
                  <a:txBody>
                    <a:bodyPr/>
                    <a:lstStyle/>
                    <a:p>
                      <a:endParaRPr lang="en-US"/>
                    </a:p>
                  </a:txBody>
                  <a:tcPr/>
                </a:tc>
              </a:tr>
              <a:tr h="504556">
                <a:tc vMerge="1">
                  <a:txBody>
                    <a:bodyPr/>
                    <a:lstStyle/>
                    <a:p>
                      <a:endParaRPr lang="en-US"/>
                    </a:p>
                  </a:txBody>
                  <a:tcPr/>
                </a:tc>
                <a:tc vMerge="1">
                  <a:txBody>
                    <a:bodyPr/>
                    <a:lstStyle/>
                    <a:p>
                      <a:endParaRPr lang="en-US"/>
                    </a:p>
                  </a:txBody>
                  <a:tcPr/>
                </a:tc>
                <a:tc>
                  <a:txBody>
                    <a:bodyPr/>
                    <a:lstStyle/>
                    <a:p>
                      <a:pPr algn="r"/>
                      <a:r>
                        <a:rPr lang="en-US" sz="1400" dirty="0" smtClean="0"/>
                        <a:t>3 mos.</a:t>
                      </a:r>
                    </a:p>
                    <a:p>
                      <a:pPr algn="r"/>
                      <a:r>
                        <a:rPr lang="en-US" sz="1400" dirty="0" smtClean="0"/>
                        <a:t>N (%)</a:t>
                      </a:r>
                    </a:p>
                  </a:txBody>
                  <a:tcPr/>
                </a:tc>
                <a:tc>
                  <a:txBody>
                    <a:bodyPr/>
                    <a:lstStyle/>
                    <a:p>
                      <a:pPr algn="r"/>
                      <a:r>
                        <a:rPr lang="en-US" sz="1400" dirty="0" smtClean="0"/>
                        <a:t>12 mos.</a:t>
                      </a:r>
                    </a:p>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t>N (%)</a:t>
                      </a:r>
                    </a:p>
                  </a:txBody>
                  <a:tcPr/>
                </a:tc>
                <a:tc>
                  <a:txBody>
                    <a:bodyPr/>
                    <a:lstStyle/>
                    <a:p>
                      <a:pPr algn="r"/>
                      <a:r>
                        <a:rPr lang="en-US" sz="1400" dirty="0" smtClean="0"/>
                        <a:t>3 mos.</a:t>
                      </a:r>
                    </a:p>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t>N (%)</a:t>
                      </a:r>
                    </a:p>
                  </a:txBody>
                  <a:tcPr/>
                </a:tc>
                <a:tc>
                  <a:txBody>
                    <a:bodyPr/>
                    <a:lstStyle/>
                    <a:p>
                      <a:pPr algn="r"/>
                      <a:r>
                        <a:rPr lang="en-US" sz="1400" dirty="0" smtClean="0"/>
                        <a:t>12 mos.</a:t>
                      </a:r>
                    </a:p>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t>N (%)</a:t>
                      </a:r>
                    </a:p>
                  </a:txBody>
                  <a:tcPr/>
                </a:tc>
                <a:tc>
                  <a:txBody>
                    <a:bodyPr/>
                    <a:lstStyle/>
                    <a:p>
                      <a:pPr algn="r"/>
                      <a:r>
                        <a:rPr lang="en-US" sz="1400" dirty="0" smtClean="0"/>
                        <a:t>3 mos.</a:t>
                      </a:r>
                    </a:p>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t>N (%)</a:t>
                      </a:r>
                    </a:p>
                  </a:txBody>
                  <a:tcPr/>
                </a:tc>
                <a:tc>
                  <a:txBody>
                    <a:bodyPr/>
                    <a:lstStyle/>
                    <a:p>
                      <a:pPr algn="r"/>
                      <a:r>
                        <a:rPr lang="en-US" sz="1400" dirty="0" smtClean="0"/>
                        <a:t>12 mos.</a:t>
                      </a:r>
                    </a:p>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t>N (%)</a:t>
                      </a:r>
                    </a:p>
                  </a:txBody>
                  <a:tcPr/>
                </a:tc>
                <a:tc>
                  <a:txBody>
                    <a:bodyPr/>
                    <a:lstStyle/>
                    <a:p>
                      <a:pPr algn="r"/>
                      <a:r>
                        <a:rPr lang="en-US" sz="1400" dirty="0" smtClean="0"/>
                        <a:t>3 mos.</a:t>
                      </a:r>
                    </a:p>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t>N (%)</a:t>
                      </a:r>
                    </a:p>
                  </a:txBody>
                  <a:tcPr/>
                </a:tc>
                <a:tc>
                  <a:txBody>
                    <a:bodyPr/>
                    <a:lstStyle/>
                    <a:p>
                      <a:pPr algn="r"/>
                      <a:r>
                        <a:rPr lang="en-US" sz="1400" dirty="0" smtClean="0"/>
                        <a:t>12 mos.</a:t>
                      </a:r>
                    </a:p>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t>N (%)</a:t>
                      </a:r>
                    </a:p>
                  </a:txBody>
                  <a:tcPr/>
                </a:tc>
              </a:tr>
              <a:tr h="463331">
                <a:tc>
                  <a:txBody>
                    <a:bodyPr/>
                    <a:lstStyle/>
                    <a:p>
                      <a:r>
                        <a:rPr lang="en-US" sz="1400" dirty="0" smtClean="0"/>
                        <a:t>HET</a:t>
                      </a:r>
                      <a:endParaRPr lang="en-US" sz="1400" dirty="0"/>
                    </a:p>
                  </a:txBody>
                  <a:tcPr/>
                </a:tc>
                <a:tc>
                  <a:txBody>
                    <a:bodyPr/>
                    <a:lstStyle/>
                    <a:p>
                      <a:pPr algn="ctr"/>
                      <a:r>
                        <a:rPr lang="en-US" sz="1400" dirty="0" smtClean="0"/>
                        <a:t>232</a:t>
                      </a:r>
                      <a:endParaRPr lang="en-US" sz="1400" dirty="0"/>
                    </a:p>
                  </a:txBody>
                  <a:tcPr/>
                </a:tc>
                <a:tc>
                  <a:txBody>
                    <a:bodyPr/>
                    <a:lstStyle/>
                    <a:p>
                      <a:pPr algn="r"/>
                      <a:r>
                        <a:rPr lang="en-US" sz="1400" dirty="0" smtClean="0"/>
                        <a:t>29 (13)</a:t>
                      </a:r>
                      <a:endParaRPr lang="en-US" sz="1400" dirty="0"/>
                    </a:p>
                  </a:txBody>
                  <a:tcPr/>
                </a:tc>
                <a:tc>
                  <a:txBody>
                    <a:bodyPr/>
                    <a:lstStyle/>
                    <a:p>
                      <a:pPr algn="r"/>
                      <a:r>
                        <a:rPr lang="en-US" sz="1400" dirty="0" smtClean="0"/>
                        <a:t>34 (15)</a:t>
                      </a:r>
                      <a:endParaRPr lang="en-US" sz="1400" dirty="0"/>
                    </a:p>
                  </a:txBody>
                  <a:tcPr/>
                </a:tc>
                <a:tc>
                  <a:txBody>
                    <a:bodyPr/>
                    <a:lstStyle/>
                    <a:p>
                      <a:pPr algn="r"/>
                      <a:r>
                        <a:rPr lang="en-US" sz="1400" dirty="0" smtClean="0"/>
                        <a:t>60 (26)</a:t>
                      </a:r>
                      <a:endParaRPr lang="en-US" sz="1400" dirty="0"/>
                    </a:p>
                  </a:txBody>
                  <a:tcPr/>
                </a:tc>
                <a:tc>
                  <a:txBody>
                    <a:bodyPr/>
                    <a:lstStyle/>
                    <a:p>
                      <a:pPr algn="r"/>
                      <a:r>
                        <a:rPr lang="en-US" sz="1400" dirty="0" smtClean="0"/>
                        <a:t>77 (33)</a:t>
                      </a:r>
                      <a:endParaRPr lang="en-US" sz="1400" dirty="0"/>
                    </a:p>
                  </a:txBody>
                  <a:tcPr/>
                </a:tc>
                <a:tc>
                  <a:txBody>
                    <a:bodyPr/>
                    <a:lstStyle/>
                    <a:p>
                      <a:pPr algn="r"/>
                      <a:r>
                        <a:rPr lang="en-US" sz="1400" dirty="0" smtClean="0"/>
                        <a:t>63 (27)</a:t>
                      </a:r>
                      <a:endParaRPr lang="en-US" sz="1400" dirty="0"/>
                    </a:p>
                  </a:txBody>
                  <a:tcPr/>
                </a:tc>
                <a:tc>
                  <a:txBody>
                    <a:bodyPr/>
                    <a:lstStyle/>
                    <a:p>
                      <a:pPr algn="r"/>
                      <a:r>
                        <a:rPr lang="en-US" sz="1400" dirty="0" smtClean="0"/>
                        <a:t>70 (30)</a:t>
                      </a:r>
                      <a:endParaRPr lang="en-US" sz="1400" dirty="0"/>
                    </a:p>
                  </a:txBody>
                  <a:tcPr/>
                </a:tc>
                <a:tc>
                  <a:txBody>
                    <a:bodyPr/>
                    <a:lstStyle/>
                    <a:p>
                      <a:pPr algn="r"/>
                      <a:r>
                        <a:rPr lang="en-US" sz="1400" dirty="0" smtClean="0"/>
                        <a:t>80 (34)</a:t>
                      </a:r>
                      <a:endParaRPr lang="en-US" sz="1400" dirty="0"/>
                    </a:p>
                  </a:txBody>
                  <a:tcPr/>
                </a:tc>
                <a:tc>
                  <a:txBody>
                    <a:bodyPr/>
                    <a:lstStyle/>
                    <a:p>
                      <a:pPr algn="r"/>
                      <a:r>
                        <a:rPr lang="en-US" sz="1400" dirty="0" smtClean="0"/>
                        <a:t>52 (22)</a:t>
                      </a:r>
                      <a:endParaRPr lang="en-US" sz="1400" dirty="0"/>
                    </a:p>
                  </a:txBody>
                  <a:tcPr/>
                </a:tc>
              </a:tr>
              <a:tr h="466309">
                <a:tc>
                  <a:txBody>
                    <a:bodyPr/>
                    <a:lstStyle/>
                    <a:p>
                      <a:r>
                        <a:rPr lang="en-US" sz="1400" dirty="0" smtClean="0"/>
                        <a:t>IDU</a:t>
                      </a:r>
                      <a:endParaRPr lang="en-US" sz="1400" dirty="0"/>
                    </a:p>
                  </a:txBody>
                  <a:tcPr/>
                </a:tc>
                <a:tc>
                  <a:txBody>
                    <a:bodyPr/>
                    <a:lstStyle/>
                    <a:p>
                      <a:pPr algn="ctr"/>
                      <a:r>
                        <a:rPr lang="en-US" sz="1400" dirty="0" smtClean="0"/>
                        <a:t>48</a:t>
                      </a:r>
                      <a:endParaRPr lang="en-US" sz="1400" dirty="0"/>
                    </a:p>
                  </a:txBody>
                  <a:tcPr/>
                </a:tc>
                <a:tc>
                  <a:txBody>
                    <a:bodyPr/>
                    <a:lstStyle/>
                    <a:p>
                      <a:pPr algn="r"/>
                      <a:r>
                        <a:rPr lang="en-US" sz="1400" dirty="0" smtClean="0"/>
                        <a:t>6 (13)</a:t>
                      </a:r>
                      <a:endParaRPr lang="en-US" sz="1400" dirty="0"/>
                    </a:p>
                  </a:txBody>
                  <a:tcPr/>
                </a:tc>
                <a:tc>
                  <a:txBody>
                    <a:bodyPr/>
                    <a:lstStyle/>
                    <a:p>
                      <a:pPr algn="r"/>
                      <a:r>
                        <a:rPr lang="en-US" sz="1400" dirty="0" smtClean="0"/>
                        <a:t>8 (17)</a:t>
                      </a:r>
                      <a:endParaRPr lang="en-US" sz="1400" dirty="0"/>
                    </a:p>
                  </a:txBody>
                  <a:tcPr/>
                </a:tc>
                <a:tc>
                  <a:txBody>
                    <a:bodyPr/>
                    <a:lstStyle/>
                    <a:p>
                      <a:pPr algn="r"/>
                      <a:r>
                        <a:rPr lang="en-US" sz="1400" dirty="0" smtClean="0"/>
                        <a:t>12 (25)</a:t>
                      </a:r>
                      <a:endParaRPr lang="en-US" sz="1400" dirty="0"/>
                    </a:p>
                  </a:txBody>
                  <a:tcPr/>
                </a:tc>
                <a:tc>
                  <a:txBody>
                    <a:bodyPr/>
                    <a:lstStyle/>
                    <a:p>
                      <a:pPr algn="r"/>
                      <a:r>
                        <a:rPr lang="en-US" sz="1400" dirty="0" smtClean="0"/>
                        <a:t>15 (31)</a:t>
                      </a:r>
                      <a:endParaRPr lang="en-US" sz="1400" dirty="0"/>
                    </a:p>
                  </a:txBody>
                  <a:tcPr/>
                </a:tc>
                <a:tc>
                  <a:txBody>
                    <a:bodyPr/>
                    <a:lstStyle/>
                    <a:p>
                      <a:pPr algn="r"/>
                      <a:r>
                        <a:rPr lang="en-US" sz="1400" dirty="0" smtClean="0"/>
                        <a:t>15 (31)</a:t>
                      </a:r>
                      <a:endParaRPr lang="en-US" sz="1400" dirty="0"/>
                    </a:p>
                  </a:txBody>
                  <a:tcPr/>
                </a:tc>
                <a:tc>
                  <a:txBody>
                    <a:bodyPr/>
                    <a:lstStyle/>
                    <a:p>
                      <a:pPr algn="r"/>
                      <a:r>
                        <a:rPr lang="en-US" sz="1400" dirty="0" smtClean="0"/>
                        <a:t>15 (31)</a:t>
                      </a:r>
                      <a:endParaRPr lang="en-US" sz="1400" dirty="0"/>
                    </a:p>
                  </a:txBody>
                  <a:tcPr/>
                </a:tc>
                <a:tc>
                  <a:txBody>
                    <a:bodyPr/>
                    <a:lstStyle/>
                    <a:p>
                      <a:pPr algn="r"/>
                      <a:r>
                        <a:rPr lang="en-US" sz="1400" dirty="0" smtClean="0"/>
                        <a:t>15 (31)</a:t>
                      </a:r>
                      <a:endParaRPr lang="en-US" sz="1400" dirty="0"/>
                    </a:p>
                  </a:txBody>
                  <a:tcPr/>
                </a:tc>
                <a:tc>
                  <a:txBody>
                    <a:bodyPr/>
                    <a:lstStyle/>
                    <a:p>
                      <a:pPr algn="r"/>
                      <a:r>
                        <a:rPr lang="en-US" sz="1400" dirty="0" smtClean="0"/>
                        <a:t>11 (23)</a:t>
                      </a:r>
                      <a:endParaRPr lang="en-US" sz="1400" dirty="0"/>
                    </a:p>
                  </a:txBody>
                  <a:tcPr/>
                </a:tc>
              </a:tr>
              <a:tr h="50455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Other</a:t>
                      </a:r>
                    </a:p>
                    <a:p>
                      <a:endParaRPr lang="en-US" sz="1400" dirty="0"/>
                    </a:p>
                  </a:txBody>
                  <a:tcPr/>
                </a:tc>
                <a:tc>
                  <a:txBody>
                    <a:bodyPr/>
                    <a:lstStyle/>
                    <a:p>
                      <a:pPr algn="ctr"/>
                      <a:r>
                        <a:rPr lang="en-US" sz="1400" dirty="0" smtClean="0"/>
                        <a:t>92</a:t>
                      </a:r>
                      <a:endParaRPr lang="en-US" sz="1400" dirty="0"/>
                    </a:p>
                  </a:txBody>
                  <a:tcPr/>
                </a:tc>
                <a:tc>
                  <a:txBody>
                    <a:bodyPr/>
                    <a:lstStyle/>
                    <a:p>
                      <a:pPr algn="r"/>
                      <a:r>
                        <a:rPr lang="en-US" sz="1400" dirty="0" smtClean="0"/>
                        <a:t>15 (16)</a:t>
                      </a:r>
                      <a:endParaRPr lang="en-US" sz="1400" dirty="0"/>
                    </a:p>
                  </a:txBody>
                  <a:tcPr/>
                </a:tc>
                <a:tc>
                  <a:txBody>
                    <a:bodyPr/>
                    <a:lstStyle/>
                    <a:p>
                      <a:pPr algn="r"/>
                      <a:r>
                        <a:rPr lang="en-US" sz="1400" dirty="0" smtClean="0"/>
                        <a:t>15 (16)</a:t>
                      </a:r>
                      <a:endParaRPr lang="en-US" sz="1400" dirty="0"/>
                    </a:p>
                  </a:txBody>
                  <a:tcPr/>
                </a:tc>
                <a:tc>
                  <a:txBody>
                    <a:bodyPr/>
                    <a:lstStyle/>
                    <a:p>
                      <a:pPr algn="r"/>
                      <a:r>
                        <a:rPr lang="en-US" sz="1400" dirty="0" smtClean="0"/>
                        <a:t>23 (25)</a:t>
                      </a:r>
                      <a:endParaRPr lang="en-US" sz="1400" dirty="0"/>
                    </a:p>
                  </a:txBody>
                  <a:tcPr/>
                </a:tc>
                <a:tc>
                  <a:txBody>
                    <a:bodyPr/>
                    <a:lstStyle/>
                    <a:p>
                      <a:pPr algn="r"/>
                      <a:r>
                        <a:rPr lang="en-US" sz="1400" dirty="0" smtClean="0"/>
                        <a:t>25 (27)</a:t>
                      </a:r>
                      <a:endParaRPr lang="en-US" sz="1400" dirty="0"/>
                    </a:p>
                  </a:txBody>
                  <a:tcPr/>
                </a:tc>
                <a:tc>
                  <a:txBody>
                    <a:bodyPr/>
                    <a:lstStyle/>
                    <a:p>
                      <a:pPr algn="r"/>
                      <a:r>
                        <a:rPr lang="en-US" sz="1400" dirty="0" smtClean="0"/>
                        <a:t>10 (11)</a:t>
                      </a:r>
                      <a:endParaRPr lang="en-US" sz="1400" dirty="0"/>
                    </a:p>
                  </a:txBody>
                  <a:tcPr/>
                </a:tc>
                <a:tc>
                  <a:txBody>
                    <a:bodyPr/>
                    <a:lstStyle/>
                    <a:p>
                      <a:pPr algn="r"/>
                      <a:r>
                        <a:rPr lang="en-US" sz="1400" dirty="0" smtClean="0"/>
                        <a:t>10 (11)</a:t>
                      </a:r>
                      <a:endParaRPr lang="en-US" sz="1400" dirty="0"/>
                    </a:p>
                  </a:txBody>
                  <a:tcPr/>
                </a:tc>
                <a:tc>
                  <a:txBody>
                    <a:bodyPr/>
                    <a:lstStyle/>
                    <a:p>
                      <a:pPr algn="r"/>
                      <a:r>
                        <a:rPr lang="en-US" sz="1400" dirty="0" smtClean="0"/>
                        <a:t>44 (48)</a:t>
                      </a:r>
                      <a:endParaRPr lang="en-US" sz="1400" dirty="0"/>
                    </a:p>
                  </a:txBody>
                  <a:tcPr/>
                </a:tc>
                <a:tc>
                  <a:txBody>
                    <a:bodyPr/>
                    <a:lstStyle/>
                    <a:p>
                      <a:pPr algn="r"/>
                      <a:r>
                        <a:rPr lang="en-US" sz="1400" dirty="0" smtClean="0"/>
                        <a:t>42 (46)</a:t>
                      </a:r>
                      <a:endParaRPr lang="en-US" sz="1400" dirty="0"/>
                    </a:p>
                  </a:txBody>
                  <a:tcPr/>
                </a:tc>
              </a:tr>
            </a:tbl>
          </a:graphicData>
        </a:graphic>
      </p:graphicFrame>
      <p:sp>
        <p:nvSpPr>
          <p:cNvPr id="3" name="Rectangle 2"/>
          <p:cNvSpPr/>
          <p:nvPr/>
        </p:nvSpPr>
        <p:spPr>
          <a:xfrm>
            <a:off x="762000" y="4800600"/>
            <a:ext cx="8534400" cy="1600438"/>
          </a:xfrm>
          <a:prstGeom prst="rect">
            <a:avLst/>
          </a:prstGeom>
          <a:noFill/>
        </p:spPr>
        <p:txBody>
          <a:bodyPr wrap="square">
            <a:spAutoFit/>
          </a:bodyPr>
          <a:lstStyle/>
          <a:p>
            <a:r>
              <a:rPr lang="en-US" sz="1400" dirty="0"/>
              <a:t>Adults and </a:t>
            </a:r>
            <a:r>
              <a:rPr lang="en-US" sz="1400" dirty="0" smtClean="0"/>
              <a:t>adolescent females </a:t>
            </a:r>
            <a:r>
              <a:rPr lang="en-US" sz="1400" dirty="0"/>
              <a:t>&gt;= age 13, diagnosed </a:t>
            </a:r>
            <a:r>
              <a:rPr lang="en-US" sz="1400" dirty="0" smtClean="0"/>
              <a:t>1/1/2011 - 12/31/2011, Atlanta EMA =372</a:t>
            </a:r>
          </a:p>
          <a:p>
            <a:r>
              <a:rPr lang="en-US" sz="1400" dirty="0" smtClean="0"/>
              <a:t> CD4&lt;200 </a:t>
            </a:r>
            <a:r>
              <a:rPr lang="en-US" sz="1400" dirty="0"/>
              <a:t>= Stage 3 disease (AIDS)   </a:t>
            </a:r>
            <a:r>
              <a:rPr lang="en-US" sz="1400" dirty="0" smtClean="0"/>
              <a:t>Stage Unknown </a:t>
            </a:r>
            <a:r>
              <a:rPr lang="en-US" sz="1400" dirty="0"/>
              <a:t>= no CD4 within 3  or 12 months of diagnosis</a:t>
            </a:r>
          </a:p>
          <a:p>
            <a:r>
              <a:rPr lang="en-US" sz="1400" dirty="0" smtClean="0"/>
              <a:t>Multiple </a:t>
            </a:r>
            <a:r>
              <a:rPr lang="en-US" sz="1400" dirty="0"/>
              <a:t>imputation was used to re-distribute  transmission category where </a:t>
            </a:r>
            <a:r>
              <a:rPr lang="en-US" sz="1400" dirty="0" smtClean="0"/>
              <a:t>missing</a:t>
            </a:r>
          </a:p>
          <a:p>
            <a:r>
              <a:rPr lang="en-US" sz="1400" dirty="0" smtClean="0"/>
              <a:t>*HET = Heterosexual </a:t>
            </a:r>
            <a:r>
              <a:rPr lang="en-US" sz="1400" dirty="0"/>
              <a:t>contact with a person known to have, or to be at high risk for, HIV </a:t>
            </a:r>
            <a:r>
              <a:rPr lang="en-US" sz="1400" dirty="0" smtClean="0"/>
              <a:t>infection</a:t>
            </a:r>
          </a:p>
          <a:p>
            <a:r>
              <a:rPr lang="en-US" sz="1400" dirty="0"/>
              <a:t>IDU = Injection  drug use</a:t>
            </a:r>
          </a:p>
          <a:p>
            <a:r>
              <a:rPr lang="en-US" sz="1400" dirty="0" smtClean="0"/>
              <a:t>Other </a:t>
            </a:r>
            <a:r>
              <a:rPr lang="en-US" sz="1400" dirty="0"/>
              <a:t>= hemophilia, blood transfusion, perinatal exposure, and risk factor not reported or not </a:t>
            </a:r>
            <a:r>
              <a:rPr lang="en-US" sz="1400" dirty="0" smtClean="0"/>
              <a:t>identified</a:t>
            </a:r>
          </a:p>
          <a:p>
            <a:r>
              <a:rPr lang="en-US" sz="1400" dirty="0"/>
              <a:t>** N = total number in this </a:t>
            </a:r>
            <a:r>
              <a:rPr lang="en-US" sz="1400" dirty="0" smtClean="0"/>
              <a:t>category</a:t>
            </a:r>
            <a:endParaRPr lang="en-US" sz="1400" dirty="0"/>
          </a:p>
        </p:txBody>
      </p:sp>
    </p:spTree>
    <p:extLst>
      <p:ext uri="{BB962C8B-B14F-4D97-AF65-F5344CB8AC3E}">
        <p14:creationId xmlns="" xmlns:p14="http://schemas.microsoft.com/office/powerpoint/2010/main" val="245312009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18655" y="304800"/>
            <a:ext cx="8686801" cy="1143000"/>
          </a:xfrm>
          <a:solidFill>
            <a:schemeClr val="bg1"/>
          </a:solidFill>
        </p:spPr>
        <p:txBody>
          <a:bodyPr>
            <a:noAutofit/>
          </a:bodyPr>
          <a:lstStyle/>
          <a:p>
            <a:r>
              <a:rPr lang="en-US" sz="2400" b="1" dirty="0" smtClean="0"/>
              <a:t> Stage of disease by earliest CD4 count </a:t>
            </a:r>
            <a:r>
              <a:rPr lang="en-US" sz="2400" b="1" dirty="0"/>
              <a:t>within 3 months </a:t>
            </a:r>
            <a:r>
              <a:rPr lang="en-US" sz="2400" b="1" dirty="0" smtClean="0"/>
              <a:t>of HIV </a:t>
            </a:r>
            <a:r>
              <a:rPr lang="en-US" sz="2400" b="1" dirty="0"/>
              <a:t>diagnosis</a:t>
            </a:r>
            <a:r>
              <a:rPr lang="en-US" sz="2400" b="1" dirty="0" smtClean="0"/>
              <a:t>, adult and adolescent females, by transmission category*, Atlanta EMA, 2011</a:t>
            </a:r>
            <a:endParaRPr lang="en-US" sz="2400" dirty="0"/>
          </a:p>
        </p:txBody>
      </p:sp>
      <p:graphicFrame>
        <p:nvGraphicFramePr>
          <p:cNvPr id="7" name="Content Placeholder 6"/>
          <p:cNvGraphicFramePr>
            <a:graphicFrameLocks noGrp="1"/>
          </p:cNvGraphicFramePr>
          <p:nvPr>
            <p:ph idx="1"/>
            <p:extLst>
              <p:ext uri="{D42A27DB-BD31-4B8C-83A1-F6EECF244321}">
                <p14:modId xmlns="" xmlns:p14="http://schemas.microsoft.com/office/powerpoint/2010/main" val="1418251821"/>
              </p:ext>
            </p:extLst>
          </p:nvPr>
        </p:nvGraphicFramePr>
        <p:xfrm>
          <a:off x="190500" y="1371600"/>
          <a:ext cx="8610600" cy="3962400"/>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p:cNvSpPr/>
          <p:nvPr/>
        </p:nvSpPr>
        <p:spPr>
          <a:xfrm>
            <a:off x="533400" y="5334000"/>
            <a:ext cx="8610600" cy="1384995"/>
          </a:xfrm>
          <a:prstGeom prst="rect">
            <a:avLst/>
          </a:prstGeom>
          <a:solidFill>
            <a:schemeClr val="bg1"/>
          </a:solidFill>
        </p:spPr>
        <p:txBody>
          <a:bodyPr wrap="square">
            <a:spAutoFit/>
          </a:bodyPr>
          <a:lstStyle/>
          <a:p>
            <a:r>
              <a:rPr lang="en-US" sz="1400" dirty="0" smtClean="0"/>
              <a:t>Adult and adolescent females &gt;= age 13, diagnosed 1/1/2011  - 12/31/2011, Atlanta EMA = 372</a:t>
            </a:r>
          </a:p>
          <a:p>
            <a:r>
              <a:rPr lang="en-US" sz="1400" dirty="0"/>
              <a:t>CD4&lt;200 = Stage 3 disease (</a:t>
            </a:r>
            <a:r>
              <a:rPr lang="en-US" sz="1400" dirty="0" smtClean="0"/>
              <a:t>AIDS)     Stage Unknown = no CD4 within 3 months of diagnosis</a:t>
            </a:r>
          </a:p>
          <a:p>
            <a:r>
              <a:rPr lang="en-US" sz="1400" dirty="0"/>
              <a:t>Multiple imputation was used to re-distribute  transmission category where missing</a:t>
            </a:r>
          </a:p>
          <a:p>
            <a:r>
              <a:rPr lang="en-US" sz="1400" dirty="0" smtClean="0"/>
              <a:t>*HET = Heterosexual </a:t>
            </a:r>
            <a:r>
              <a:rPr lang="en-US" sz="1400" dirty="0"/>
              <a:t>contact with a person known to have, or to be at high risk for, HIV </a:t>
            </a:r>
            <a:r>
              <a:rPr lang="en-US" sz="1400" dirty="0" smtClean="0"/>
              <a:t>infection</a:t>
            </a:r>
          </a:p>
          <a:p>
            <a:r>
              <a:rPr lang="en-US" sz="1400" dirty="0"/>
              <a:t>IDU = Injection  drug use</a:t>
            </a:r>
          </a:p>
          <a:p>
            <a:r>
              <a:rPr lang="en-US" sz="1400" dirty="0" smtClean="0"/>
              <a:t>Other </a:t>
            </a:r>
            <a:r>
              <a:rPr lang="en-US" sz="1400" dirty="0"/>
              <a:t>= hemophilia, blood transfusion, perinatal exposure, and risk factor not reported or not </a:t>
            </a:r>
            <a:r>
              <a:rPr lang="en-US" sz="1400" dirty="0" smtClean="0"/>
              <a:t>identified</a:t>
            </a:r>
            <a:endParaRPr lang="en-US" sz="1400" dirty="0"/>
          </a:p>
        </p:txBody>
      </p:sp>
      <p:sp>
        <p:nvSpPr>
          <p:cNvPr id="2" name="TextBox 1"/>
          <p:cNvSpPr txBox="1"/>
          <p:nvPr/>
        </p:nvSpPr>
        <p:spPr>
          <a:xfrm>
            <a:off x="2057400" y="4265711"/>
            <a:ext cx="914400" cy="307777"/>
          </a:xfrm>
          <a:prstGeom prst="rect">
            <a:avLst/>
          </a:prstGeom>
          <a:noFill/>
        </p:spPr>
        <p:txBody>
          <a:bodyPr wrap="square" rtlCol="0">
            <a:spAutoFit/>
          </a:bodyPr>
          <a:lstStyle/>
          <a:p>
            <a:r>
              <a:rPr lang="en-US" sz="1400" dirty="0" smtClean="0"/>
              <a:t>N=232</a:t>
            </a:r>
            <a:endParaRPr lang="en-US" sz="1400" dirty="0"/>
          </a:p>
        </p:txBody>
      </p:sp>
      <p:sp>
        <p:nvSpPr>
          <p:cNvPr id="8" name="TextBox 7"/>
          <p:cNvSpPr txBox="1"/>
          <p:nvPr/>
        </p:nvSpPr>
        <p:spPr>
          <a:xfrm>
            <a:off x="4532243" y="4303974"/>
            <a:ext cx="914400" cy="307777"/>
          </a:xfrm>
          <a:prstGeom prst="rect">
            <a:avLst/>
          </a:prstGeom>
          <a:noFill/>
        </p:spPr>
        <p:txBody>
          <a:bodyPr wrap="square" rtlCol="0">
            <a:spAutoFit/>
          </a:bodyPr>
          <a:lstStyle/>
          <a:p>
            <a:r>
              <a:rPr lang="en-US" sz="1400" dirty="0" smtClean="0"/>
              <a:t>N=48</a:t>
            </a:r>
            <a:endParaRPr lang="en-US" sz="1400" dirty="0"/>
          </a:p>
        </p:txBody>
      </p:sp>
      <p:sp>
        <p:nvSpPr>
          <p:cNvPr id="9" name="TextBox 8"/>
          <p:cNvSpPr txBox="1"/>
          <p:nvPr/>
        </p:nvSpPr>
        <p:spPr>
          <a:xfrm>
            <a:off x="7010400" y="4303974"/>
            <a:ext cx="914400" cy="307777"/>
          </a:xfrm>
          <a:prstGeom prst="rect">
            <a:avLst/>
          </a:prstGeom>
          <a:noFill/>
        </p:spPr>
        <p:txBody>
          <a:bodyPr wrap="square" rtlCol="0">
            <a:spAutoFit/>
          </a:bodyPr>
          <a:lstStyle/>
          <a:p>
            <a:r>
              <a:rPr lang="en-US" sz="1400" dirty="0" smtClean="0"/>
              <a:t>N=92</a:t>
            </a:r>
            <a:endParaRPr lang="en-US" sz="1400" dirty="0"/>
          </a:p>
        </p:txBody>
      </p:sp>
    </p:spTree>
    <p:extLst>
      <p:ext uri="{BB962C8B-B14F-4D97-AF65-F5344CB8AC3E}">
        <p14:creationId xmlns="" xmlns:p14="http://schemas.microsoft.com/office/powerpoint/2010/main" val="232993054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39882" y="228600"/>
            <a:ext cx="8368145" cy="1143000"/>
          </a:xfrm>
          <a:solidFill>
            <a:schemeClr val="bg1"/>
          </a:solidFill>
        </p:spPr>
        <p:txBody>
          <a:bodyPr>
            <a:normAutofit fontScale="90000"/>
          </a:bodyPr>
          <a:lstStyle/>
          <a:p>
            <a:r>
              <a:rPr lang="en-US" sz="1800" b="1" dirty="0" smtClean="0"/>
              <a:t> </a:t>
            </a:r>
            <a:r>
              <a:rPr lang="en-US" sz="2400" b="1" dirty="0" smtClean="0"/>
              <a:t>Stage of disease by earliest CD4 count </a:t>
            </a:r>
            <a:r>
              <a:rPr lang="en-US" sz="2400" b="1" dirty="0"/>
              <a:t>within </a:t>
            </a:r>
            <a:r>
              <a:rPr lang="en-US" sz="2400" b="1" dirty="0" smtClean="0"/>
              <a:t>12 </a:t>
            </a:r>
            <a:r>
              <a:rPr lang="en-US" sz="2400" b="1" dirty="0"/>
              <a:t>months </a:t>
            </a:r>
            <a:r>
              <a:rPr lang="en-US" sz="2400" b="1" dirty="0" smtClean="0"/>
              <a:t>of HIV </a:t>
            </a:r>
            <a:r>
              <a:rPr lang="en-US" sz="2400" b="1" dirty="0"/>
              <a:t>diagnosis</a:t>
            </a:r>
            <a:r>
              <a:rPr lang="en-US" sz="2400" b="1" dirty="0" smtClean="0"/>
              <a:t>, adult and adolescent females, by transmission category*, Atlanta EMA, 2011</a:t>
            </a:r>
            <a:endParaRPr lang="en-US" sz="2400" dirty="0"/>
          </a:p>
        </p:txBody>
      </p:sp>
      <p:graphicFrame>
        <p:nvGraphicFramePr>
          <p:cNvPr id="7" name="Content Placeholder 6"/>
          <p:cNvGraphicFramePr>
            <a:graphicFrameLocks noGrp="1"/>
          </p:cNvGraphicFramePr>
          <p:nvPr>
            <p:ph idx="1"/>
            <p:extLst>
              <p:ext uri="{D42A27DB-BD31-4B8C-83A1-F6EECF244321}">
                <p14:modId xmlns="" xmlns:p14="http://schemas.microsoft.com/office/powerpoint/2010/main" val="397186319"/>
              </p:ext>
            </p:extLst>
          </p:nvPr>
        </p:nvGraphicFramePr>
        <p:xfrm>
          <a:off x="318655" y="1219200"/>
          <a:ext cx="8815406" cy="4038600"/>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p:cNvSpPr/>
          <p:nvPr/>
        </p:nvSpPr>
        <p:spPr>
          <a:xfrm>
            <a:off x="609601" y="5285874"/>
            <a:ext cx="8534400" cy="1384995"/>
          </a:xfrm>
          <a:prstGeom prst="rect">
            <a:avLst/>
          </a:prstGeom>
          <a:solidFill>
            <a:schemeClr val="bg1"/>
          </a:solidFill>
        </p:spPr>
        <p:txBody>
          <a:bodyPr wrap="square">
            <a:spAutoFit/>
          </a:bodyPr>
          <a:lstStyle/>
          <a:p>
            <a:r>
              <a:rPr lang="en-US" sz="1400" dirty="0" smtClean="0"/>
              <a:t>Adult and adolescent females &gt;= age 13, diagnosed 1/1/2011  - 12/31/2011, Atlanta EMA = 372</a:t>
            </a:r>
          </a:p>
          <a:p>
            <a:r>
              <a:rPr lang="en-US" sz="1400" dirty="0"/>
              <a:t>CD4&lt;200 = Stage 3 disease (</a:t>
            </a:r>
            <a:r>
              <a:rPr lang="en-US" sz="1400" dirty="0" smtClean="0"/>
              <a:t>AIDS)     Stage Unknown = no CD4 within 12 months of diagnosis</a:t>
            </a:r>
          </a:p>
          <a:p>
            <a:r>
              <a:rPr lang="en-US" sz="1400" dirty="0"/>
              <a:t>Multiple imputation was used to re-distribute  transmission category where missing</a:t>
            </a:r>
          </a:p>
          <a:p>
            <a:r>
              <a:rPr lang="en-US" sz="1400" dirty="0" smtClean="0"/>
              <a:t>*HET = Heterosexual </a:t>
            </a:r>
            <a:r>
              <a:rPr lang="en-US" sz="1400" dirty="0"/>
              <a:t>contact with a person known to have, or to be at high risk for, HIV </a:t>
            </a:r>
            <a:r>
              <a:rPr lang="en-US" sz="1400" dirty="0" smtClean="0"/>
              <a:t>infection</a:t>
            </a:r>
          </a:p>
          <a:p>
            <a:r>
              <a:rPr lang="en-US" sz="1400" dirty="0"/>
              <a:t>IDU = Injection  drug use</a:t>
            </a:r>
          </a:p>
          <a:p>
            <a:r>
              <a:rPr lang="en-US" sz="1400" dirty="0" smtClean="0"/>
              <a:t>Other </a:t>
            </a:r>
            <a:r>
              <a:rPr lang="en-US" sz="1400" dirty="0"/>
              <a:t>= hemophilia, blood transfusion, perinatal exposure, and risk factor not reported or not </a:t>
            </a:r>
            <a:r>
              <a:rPr lang="en-US" sz="1400" dirty="0" smtClean="0"/>
              <a:t>identified</a:t>
            </a:r>
            <a:endParaRPr lang="en-US" sz="1400" dirty="0"/>
          </a:p>
        </p:txBody>
      </p:sp>
    </p:spTree>
    <p:extLst>
      <p:ext uri="{BB962C8B-B14F-4D97-AF65-F5344CB8AC3E}">
        <p14:creationId xmlns="" xmlns:p14="http://schemas.microsoft.com/office/powerpoint/2010/main" val="40304180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HIV Care Continuum </a:t>
            </a:r>
            <a:r>
              <a:rPr lang="en-US" b="1" dirty="0"/>
              <a:t>Methodology</a:t>
            </a:r>
            <a:endParaRPr lang="en-US" dirty="0"/>
          </a:p>
        </p:txBody>
      </p:sp>
      <p:sp>
        <p:nvSpPr>
          <p:cNvPr id="6" name="Minus 5"/>
          <p:cNvSpPr/>
          <p:nvPr/>
        </p:nvSpPr>
        <p:spPr>
          <a:xfrm>
            <a:off x="286657" y="2913744"/>
            <a:ext cx="9525000" cy="91440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lowchart: Connector 6"/>
          <p:cNvSpPr/>
          <p:nvPr/>
        </p:nvSpPr>
        <p:spPr>
          <a:xfrm>
            <a:off x="1001486" y="3158698"/>
            <a:ext cx="457200" cy="457200"/>
          </a:xfrm>
          <a:prstGeom prst="flowChartConnector">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8" name="TextBox 7"/>
          <p:cNvSpPr txBox="1"/>
          <p:nvPr/>
        </p:nvSpPr>
        <p:spPr>
          <a:xfrm>
            <a:off x="286657" y="3615898"/>
            <a:ext cx="1629229" cy="923330"/>
          </a:xfrm>
          <a:prstGeom prst="rect">
            <a:avLst/>
          </a:prstGeom>
          <a:noFill/>
        </p:spPr>
        <p:txBody>
          <a:bodyPr wrap="square" rtlCol="0">
            <a:spAutoFit/>
          </a:bodyPr>
          <a:lstStyle/>
          <a:p>
            <a:pPr algn="ctr"/>
            <a:r>
              <a:rPr lang="en-US" dirty="0" smtClean="0"/>
              <a:t>Confirmatory Diagnosis Date</a:t>
            </a:r>
            <a:endParaRPr lang="en-US" dirty="0"/>
          </a:p>
        </p:txBody>
      </p:sp>
      <p:sp>
        <p:nvSpPr>
          <p:cNvPr id="11" name="Left Brace 10"/>
          <p:cNvSpPr/>
          <p:nvPr/>
        </p:nvSpPr>
        <p:spPr>
          <a:xfrm rot="5400000">
            <a:off x="1856921" y="2176235"/>
            <a:ext cx="685800" cy="1391557"/>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Left Brace 14"/>
          <p:cNvSpPr/>
          <p:nvPr/>
        </p:nvSpPr>
        <p:spPr>
          <a:xfrm rot="5400000">
            <a:off x="5354865" y="55335"/>
            <a:ext cx="685800" cy="560433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TextBox 15"/>
          <p:cNvSpPr txBox="1"/>
          <p:nvPr/>
        </p:nvSpPr>
        <p:spPr>
          <a:xfrm>
            <a:off x="1201057" y="1868269"/>
            <a:ext cx="1817915" cy="646331"/>
          </a:xfrm>
          <a:prstGeom prst="rect">
            <a:avLst/>
          </a:prstGeom>
          <a:noFill/>
        </p:spPr>
        <p:txBody>
          <a:bodyPr wrap="square" rtlCol="0">
            <a:spAutoFit/>
          </a:bodyPr>
          <a:lstStyle/>
          <a:p>
            <a:pPr algn="ctr"/>
            <a:r>
              <a:rPr lang="en-US" dirty="0" smtClean="0"/>
              <a:t>Months 0-3 after diagnosis</a:t>
            </a:r>
            <a:endParaRPr lang="en-US" dirty="0"/>
          </a:p>
        </p:txBody>
      </p:sp>
      <p:sp>
        <p:nvSpPr>
          <p:cNvPr id="17" name="TextBox 16"/>
          <p:cNvSpPr txBox="1"/>
          <p:nvPr/>
        </p:nvSpPr>
        <p:spPr>
          <a:xfrm>
            <a:off x="4830536" y="1868268"/>
            <a:ext cx="1676400" cy="646331"/>
          </a:xfrm>
          <a:prstGeom prst="rect">
            <a:avLst/>
          </a:prstGeom>
          <a:noFill/>
        </p:spPr>
        <p:txBody>
          <a:bodyPr wrap="square" rtlCol="0">
            <a:spAutoFit/>
          </a:bodyPr>
          <a:lstStyle/>
          <a:p>
            <a:r>
              <a:rPr lang="en-US" dirty="0" smtClean="0"/>
              <a:t>Months 4-15 after diagnosis</a:t>
            </a:r>
            <a:endParaRPr lang="en-US" dirty="0"/>
          </a:p>
        </p:txBody>
      </p:sp>
      <p:sp>
        <p:nvSpPr>
          <p:cNvPr id="19" name="Multiply 18"/>
          <p:cNvSpPr/>
          <p:nvPr/>
        </p:nvSpPr>
        <p:spPr>
          <a:xfrm>
            <a:off x="2110014" y="3028044"/>
            <a:ext cx="674914" cy="685800"/>
          </a:xfrm>
          <a:prstGeom prst="mathMultiply">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2286000" y="3828144"/>
            <a:ext cx="914400" cy="923330"/>
          </a:xfrm>
          <a:prstGeom prst="rect">
            <a:avLst/>
          </a:prstGeom>
          <a:noFill/>
        </p:spPr>
        <p:txBody>
          <a:bodyPr wrap="square" rtlCol="0">
            <a:spAutoFit/>
          </a:bodyPr>
          <a:lstStyle/>
          <a:p>
            <a:pPr algn="ctr"/>
            <a:r>
              <a:rPr lang="en-US" dirty="0" smtClean="0"/>
              <a:t>CD4 or Viral Load</a:t>
            </a:r>
            <a:endParaRPr lang="en-US" dirty="0"/>
          </a:p>
        </p:txBody>
      </p:sp>
      <p:sp>
        <p:nvSpPr>
          <p:cNvPr id="21" name="TextBox 20"/>
          <p:cNvSpPr txBox="1"/>
          <p:nvPr/>
        </p:nvSpPr>
        <p:spPr>
          <a:xfrm>
            <a:off x="4373336" y="3739245"/>
            <a:ext cx="914400" cy="923330"/>
          </a:xfrm>
          <a:prstGeom prst="rect">
            <a:avLst/>
          </a:prstGeom>
          <a:noFill/>
        </p:spPr>
        <p:txBody>
          <a:bodyPr wrap="square" rtlCol="0">
            <a:spAutoFit/>
          </a:bodyPr>
          <a:lstStyle/>
          <a:p>
            <a:pPr algn="ctr"/>
            <a:r>
              <a:rPr lang="en-US" dirty="0" smtClean="0"/>
              <a:t>CD4 or Viral Load</a:t>
            </a:r>
            <a:endParaRPr lang="en-US" dirty="0"/>
          </a:p>
        </p:txBody>
      </p:sp>
      <p:sp>
        <p:nvSpPr>
          <p:cNvPr id="22" name="TextBox 21"/>
          <p:cNvSpPr txBox="1"/>
          <p:nvPr/>
        </p:nvSpPr>
        <p:spPr>
          <a:xfrm>
            <a:off x="6858000" y="3691959"/>
            <a:ext cx="914400" cy="923330"/>
          </a:xfrm>
          <a:prstGeom prst="rect">
            <a:avLst/>
          </a:prstGeom>
          <a:noFill/>
        </p:spPr>
        <p:txBody>
          <a:bodyPr wrap="square" rtlCol="0">
            <a:spAutoFit/>
          </a:bodyPr>
          <a:lstStyle/>
          <a:p>
            <a:pPr algn="ctr"/>
            <a:r>
              <a:rPr lang="en-US" dirty="0" smtClean="0"/>
              <a:t>CD4 or Viral Load</a:t>
            </a:r>
            <a:endParaRPr lang="en-US" dirty="0"/>
          </a:p>
        </p:txBody>
      </p:sp>
      <p:sp>
        <p:nvSpPr>
          <p:cNvPr id="23" name="Multiply 22"/>
          <p:cNvSpPr/>
          <p:nvPr/>
        </p:nvSpPr>
        <p:spPr>
          <a:xfrm>
            <a:off x="4493079" y="3006159"/>
            <a:ext cx="674914" cy="685800"/>
          </a:xfrm>
          <a:prstGeom prst="mathMultiply">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Multiply 23"/>
          <p:cNvSpPr/>
          <p:nvPr/>
        </p:nvSpPr>
        <p:spPr>
          <a:xfrm>
            <a:off x="6977743" y="3053445"/>
            <a:ext cx="674914" cy="685800"/>
          </a:xfrm>
          <a:prstGeom prst="mathMultiply">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1290410" y="5029200"/>
            <a:ext cx="7080251" cy="1477328"/>
          </a:xfrm>
          <a:prstGeom prst="rect">
            <a:avLst/>
          </a:prstGeom>
          <a:noFill/>
        </p:spPr>
        <p:txBody>
          <a:bodyPr wrap="square" rtlCol="0">
            <a:spAutoFit/>
          </a:bodyPr>
          <a:lstStyle/>
          <a:p>
            <a:r>
              <a:rPr lang="en-US" b="1" dirty="0" smtClean="0"/>
              <a:t>This person is:</a:t>
            </a:r>
          </a:p>
          <a:p>
            <a:pPr marL="285750" indent="-285750">
              <a:buFont typeface="Arial" pitchFamily="34" charset="0"/>
              <a:buChar char="•"/>
            </a:pPr>
            <a:r>
              <a:rPr lang="en-US" b="1" dirty="0" smtClean="0"/>
              <a:t>Linked YES</a:t>
            </a:r>
          </a:p>
          <a:p>
            <a:pPr marL="285750" indent="-285750">
              <a:buFont typeface="Arial" pitchFamily="34" charset="0"/>
              <a:buChar char="•"/>
            </a:pPr>
            <a:r>
              <a:rPr lang="en-US" b="1" dirty="0" smtClean="0"/>
              <a:t>Engaged YES </a:t>
            </a:r>
          </a:p>
          <a:p>
            <a:pPr marL="285750" indent="-285750">
              <a:buFont typeface="Arial" pitchFamily="34" charset="0"/>
              <a:buChar char="•"/>
            </a:pPr>
            <a:r>
              <a:rPr lang="en-US" b="1" dirty="0" smtClean="0"/>
              <a:t>Retained YES</a:t>
            </a:r>
          </a:p>
          <a:p>
            <a:pPr marL="285750" indent="-285750">
              <a:buFont typeface="Arial" pitchFamily="34" charset="0"/>
              <a:buChar char="•"/>
            </a:pPr>
            <a:r>
              <a:rPr lang="en-US" b="1" dirty="0" smtClean="0"/>
              <a:t>Virally suppressed YES</a:t>
            </a:r>
          </a:p>
        </p:txBody>
      </p:sp>
      <p:sp>
        <p:nvSpPr>
          <p:cNvPr id="26" name="TextBox 25"/>
          <p:cNvSpPr txBox="1"/>
          <p:nvPr/>
        </p:nvSpPr>
        <p:spPr>
          <a:xfrm>
            <a:off x="5664655" y="4751474"/>
            <a:ext cx="3293835" cy="369332"/>
          </a:xfrm>
          <a:prstGeom prst="rect">
            <a:avLst/>
          </a:prstGeom>
          <a:noFill/>
        </p:spPr>
        <p:txBody>
          <a:bodyPr wrap="square" rtlCol="0">
            <a:spAutoFit/>
          </a:bodyPr>
          <a:lstStyle/>
          <a:p>
            <a:r>
              <a:rPr lang="en-US" dirty="0" smtClean="0"/>
              <a:t>Last viral load &lt;200 copies/ml</a:t>
            </a:r>
            <a:endParaRPr lang="en-US" dirty="0"/>
          </a:p>
        </p:txBody>
      </p:sp>
    </p:spTree>
    <p:extLst>
      <p:ext uri="{BB962C8B-B14F-4D97-AF65-F5344CB8AC3E}">
        <p14:creationId xmlns="" xmlns:p14="http://schemas.microsoft.com/office/powerpoint/2010/main" val="1761476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3" grpId="0" animBg="1"/>
      <p:bldP spid="24" grpId="0" animBg="1"/>
      <p:bldP spid="25" grpId="0"/>
      <p:bldP spid="26"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Limitations</a:t>
            </a:r>
            <a:br>
              <a:rPr lang="en-US" sz="3600" b="1" dirty="0" smtClean="0"/>
            </a:br>
            <a:endParaRPr lang="en-US" sz="3600" b="1" dirty="0"/>
          </a:p>
        </p:txBody>
      </p:sp>
      <p:sp>
        <p:nvSpPr>
          <p:cNvPr id="3" name="Content Placeholder 2"/>
          <p:cNvSpPr>
            <a:spLocks noGrp="1"/>
          </p:cNvSpPr>
          <p:nvPr>
            <p:ph idx="1"/>
          </p:nvPr>
        </p:nvSpPr>
        <p:spPr>
          <a:xfrm>
            <a:off x="457200" y="1066800"/>
            <a:ext cx="8229600" cy="4876800"/>
          </a:xfrm>
        </p:spPr>
        <p:txBody>
          <a:bodyPr>
            <a:noAutofit/>
          </a:bodyPr>
          <a:lstStyle/>
          <a:p>
            <a:r>
              <a:rPr lang="en-US" sz="2400" dirty="0" smtClean="0"/>
              <a:t>Incomplete reporting </a:t>
            </a:r>
          </a:p>
          <a:p>
            <a:r>
              <a:rPr lang="en-US" sz="2400" dirty="0"/>
              <a:t>Missing data for race/ethnicity, sex, </a:t>
            </a:r>
            <a:r>
              <a:rPr lang="en-US" sz="2400" dirty="0" smtClean="0"/>
              <a:t>and complete address </a:t>
            </a:r>
            <a:r>
              <a:rPr lang="en-US" sz="2400" dirty="0"/>
              <a:t>at </a:t>
            </a:r>
            <a:r>
              <a:rPr lang="en-US" sz="2400" dirty="0" smtClean="0"/>
              <a:t>diagnosis</a:t>
            </a:r>
          </a:p>
          <a:p>
            <a:r>
              <a:rPr lang="en-US" sz="2400" dirty="0"/>
              <a:t>Lack of transmission category </a:t>
            </a:r>
            <a:r>
              <a:rPr lang="en-US" sz="2400" dirty="0" smtClean="0"/>
              <a:t>information</a:t>
            </a:r>
          </a:p>
          <a:p>
            <a:r>
              <a:rPr lang="en-US" sz="2400" dirty="0" smtClean="0"/>
              <a:t>Estimation using multiple imputation to redistribute risk when missing</a:t>
            </a:r>
          </a:p>
          <a:p>
            <a:r>
              <a:rPr lang="en-US" sz="2400" dirty="0" smtClean="0"/>
              <a:t>Definition of heterosexual transmission (sexual contact with a known HIV infected partner or person with increased risk, i.e., MSM or IDU)</a:t>
            </a:r>
          </a:p>
          <a:p>
            <a:r>
              <a:rPr lang="en-US" sz="2400" dirty="0" smtClean="0"/>
              <a:t>Missing laboratory reports</a:t>
            </a:r>
          </a:p>
          <a:p>
            <a:r>
              <a:rPr lang="en-US" sz="2400" dirty="0" smtClean="0"/>
              <a:t>CD4 within 3 and 12 months of diagnosis yields high unknown stage in Atlanta EMA</a:t>
            </a:r>
          </a:p>
          <a:p>
            <a:endParaRPr lang="en-US" sz="2000" dirty="0"/>
          </a:p>
        </p:txBody>
      </p:sp>
    </p:spTree>
    <p:extLst>
      <p:ext uri="{BB962C8B-B14F-4D97-AF65-F5344CB8AC3E}">
        <p14:creationId xmlns="" xmlns:p14="http://schemas.microsoft.com/office/powerpoint/2010/main" val="420577743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Uncertainties</a:t>
            </a:r>
            <a:endParaRPr lang="en-US" b="1" dirty="0"/>
          </a:p>
        </p:txBody>
      </p:sp>
      <p:sp>
        <p:nvSpPr>
          <p:cNvPr id="3" name="Content Placeholder 2"/>
          <p:cNvSpPr>
            <a:spLocks noGrp="1"/>
          </p:cNvSpPr>
          <p:nvPr>
            <p:ph idx="1"/>
          </p:nvPr>
        </p:nvSpPr>
        <p:spPr/>
        <p:txBody>
          <a:bodyPr/>
          <a:lstStyle/>
          <a:p>
            <a:r>
              <a:rPr lang="en-US" sz="2800" dirty="0" smtClean="0"/>
              <a:t>Populations for which data are missing may be fundamentally different</a:t>
            </a:r>
          </a:p>
          <a:p>
            <a:r>
              <a:rPr lang="en-US" sz="2800" dirty="0" smtClean="0"/>
              <a:t>How to obtain data for transgender category</a:t>
            </a:r>
          </a:p>
          <a:p>
            <a:r>
              <a:rPr lang="en-US" sz="2800" dirty="0" smtClean="0"/>
              <a:t>How to improve completeness of reporting</a:t>
            </a:r>
          </a:p>
          <a:p>
            <a:r>
              <a:rPr lang="en-US" sz="2800" dirty="0" smtClean="0"/>
              <a:t>Data on ART use</a:t>
            </a:r>
          </a:p>
          <a:p>
            <a:r>
              <a:rPr lang="en-US" sz="2800" dirty="0" smtClean="0"/>
              <a:t>Understanding barriers to ART adherence</a:t>
            </a:r>
          </a:p>
          <a:p>
            <a:r>
              <a:rPr lang="en-US" sz="2800" dirty="0" smtClean="0"/>
              <a:t>Prioritizing further research</a:t>
            </a:r>
          </a:p>
          <a:p>
            <a:pPr>
              <a:buNone/>
            </a:pPr>
            <a:endParaRPr lang="en-US" dirty="0" smtClean="0"/>
          </a:p>
          <a:p>
            <a:endParaRPr lang="en-US" dirty="0"/>
          </a:p>
        </p:txBody>
      </p:sp>
    </p:spTree>
    <p:extLst>
      <p:ext uri="{BB962C8B-B14F-4D97-AF65-F5344CB8AC3E}">
        <p14:creationId xmlns="" xmlns:p14="http://schemas.microsoft.com/office/powerpoint/2010/main" val="331296587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83969" y="457200"/>
            <a:ext cx="8534400" cy="990600"/>
          </a:xfrm>
          <a:noFill/>
          <a:ln>
            <a:noFill/>
          </a:ln>
        </p:spPr>
        <p:txBody>
          <a:bodyPr>
            <a:noAutofit/>
          </a:bodyPr>
          <a:lstStyle/>
          <a:p>
            <a:r>
              <a:rPr lang="en-US" sz="2400" b="1" dirty="0" smtClean="0"/>
              <a:t>Viral suppression on most recent viral load, by stage of disease by earliest CD4 within 12 months of HIV diagnosis, adults and adolescents, Atlanta EMA, 2011</a:t>
            </a:r>
            <a:endParaRPr lang="en-US" sz="2400" b="1" dirty="0"/>
          </a:p>
        </p:txBody>
      </p:sp>
      <p:graphicFrame>
        <p:nvGraphicFramePr>
          <p:cNvPr id="7" name="Content Placeholder 6"/>
          <p:cNvGraphicFramePr>
            <a:graphicFrameLocks noGrp="1"/>
          </p:cNvGraphicFramePr>
          <p:nvPr>
            <p:ph idx="1"/>
            <p:extLst>
              <p:ext uri="{D42A27DB-BD31-4B8C-83A1-F6EECF244321}">
                <p14:modId xmlns="" xmlns:p14="http://schemas.microsoft.com/office/powerpoint/2010/main" val="1630901966"/>
              </p:ext>
            </p:extLst>
          </p:nvPr>
        </p:nvGraphicFramePr>
        <p:xfrm>
          <a:off x="838200" y="1600200"/>
          <a:ext cx="6934200" cy="3352800"/>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p:cNvSpPr/>
          <p:nvPr/>
        </p:nvSpPr>
        <p:spPr>
          <a:xfrm>
            <a:off x="568612" y="5486400"/>
            <a:ext cx="8836231" cy="1169551"/>
          </a:xfrm>
          <a:prstGeom prst="rect">
            <a:avLst/>
          </a:prstGeom>
        </p:spPr>
        <p:txBody>
          <a:bodyPr wrap="square">
            <a:spAutoFit/>
          </a:bodyPr>
          <a:lstStyle/>
          <a:p>
            <a:r>
              <a:rPr lang="en-US" sz="1400" dirty="0" smtClean="0"/>
              <a:t>Adults and adolescents &gt;= age 13, diagnosed 1/1/2011  - 12/31/2011, Atlanta EMA = 1923</a:t>
            </a:r>
          </a:p>
          <a:p>
            <a:r>
              <a:rPr lang="en-US" sz="1400" dirty="0"/>
              <a:t>CD4&lt;200 = Stage 3 disease (AIDS)</a:t>
            </a:r>
          </a:p>
          <a:p>
            <a:r>
              <a:rPr lang="en-US" sz="1400" dirty="0" smtClean="0"/>
              <a:t>Stage unknown = no CD4 within 3 months of diagnosis</a:t>
            </a:r>
          </a:p>
          <a:p>
            <a:endParaRPr lang="en-US" sz="1400" dirty="0" smtClean="0"/>
          </a:p>
          <a:p>
            <a:endParaRPr lang="en-US" sz="1400" dirty="0"/>
          </a:p>
        </p:txBody>
      </p:sp>
      <p:sp>
        <p:nvSpPr>
          <p:cNvPr id="5" name="TextBox 4"/>
          <p:cNvSpPr txBox="1"/>
          <p:nvPr/>
        </p:nvSpPr>
        <p:spPr>
          <a:xfrm>
            <a:off x="2133600" y="4865659"/>
            <a:ext cx="990600" cy="369332"/>
          </a:xfrm>
          <a:prstGeom prst="rect">
            <a:avLst/>
          </a:prstGeom>
          <a:noFill/>
        </p:spPr>
        <p:txBody>
          <a:bodyPr wrap="square" rtlCol="0">
            <a:spAutoFit/>
          </a:bodyPr>
          <a:lstStyle/>
          <a:p>
            <a:r>
              <a:rPr lang="en-US" dirty="0" smtClean="0"/>
              <a:t>N=332</a:t>
            </a:r>
            <a:endParaRPr lang="en-US" dirty="0"/>
          </a:p>
        </p:txBody>
      </p:sp>
      <p:sp>
        <p:nvSpPr>
          <p:cNvPr id="8" name="TextBox 7"/>
          <p:cNvSpPr txBox="1"/>
          <p:nvPr/>
        </p:nvSpPr>
        <p:spPr>
          <a:xfrm>
            <a:off x="3657600" y="4865659"/>
            <a:ext cx="990600" cy="369332"/>
          </a:xfrm>
          <a:prstGeom prst="rect">
            <a:avLst/>
          </a:prstGeom>
          <a:noFill/>
        </p:spPr>
        <p:txBody>
          <a:bodyPr wrap="square" rtlCol="0">
            <a:spAutoFit/>
          </a:bodyPr>
          <a:lstStyle/>
          <a:p>
            <a:r>
              <a:rPr lang="en-US" dirty="0" smtClean="0"/>
              <a:t>N=511</a:t>
            </a:r>
            <a:endParaRPr lang="en-US" dirty="0"/>
          </a:p>
        </p:txBody>
      </p:sp>
      <p:sp>
        <p:nvSpPr>
          <p:cNvPr id="9" name="TextBox 8"/>
          <p:cNvSpPr txBox="1"/>
          <p:nvPr/>
        </p:nvSpPr>
        <p:spPr>
          <a:xfrm>
            <a:off x="4986728" y="4903708"/>
            <a:ext cx="990600" cy="369332"/>
          </a:xfrm>
          <a:prstGeom prst="rect">
            <a:avLst/>
          </a:prstGeom>
          <a:noFill/>
        </p:spPr>
        <p:txBody>
          <a:bodyPr wrap="square" rtlCol="0">
            <a:spAutoFit/>
          </a:bodyPr>
          <a:lstStyle/>
          <a:p>
            <a:r>
              <a:rPr lang="en-US" dirty="0" smtClean="0"/>
              <a:t>N=416</a:t>
            </a:r>
            <a:endParaRPr lang="en-US" dirty="0"/>
          </a:p>
        </p:txBody>
      </p:sp>
      <p:sp>
        <p:nvSpPr>
          <p:cNvPr id="10" name="TextBox 9"/>
          <p:cNvSpPr txBox="1"/>
          <p:nvPr/>
        </p:nvSpPr>
        <p:spPr>
          <a:xfrm>
            <a:off x="6400800" y="4865659"/>
            <a:ext cx="990600" cy="369332"/>
          </a:xfrm>
          <a:prstGeom prst="rect">
            <a:avLst/>
          </a:prstGeom>
          <a:noFill/>
        </p:spPr>
        <p:txBody>
          <a:bodyPr wrap="square" rtlCol="0">
            <a:spAutoFit/>
          </a:bodyPr>
          <a:lstStyle/>
          <a:p>
            <a:r>
              <a:rPr lang="en-US" dirty="0" smtClean="0"/>
              <a:t>N=664</a:t>
            </a:r>
            <a:endParaRPr lang="en-US" dirty="0"/>
          </a:p>
        </p:txBody>
      </p:sp>
    </p:spTree>
    <p:extLst>
      <p:ext uri="{BB962C8B-B14F-4D97-AF65-F5344CB8AC3E}">
        <p14:creationId xmlns="" xmlns:p14="http://schemas.microsoft.com/office/powerpoint/2010/main" val="103121086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304800" y="990600"/>
            <a:ext cx="8229600" cy="4267200"/>
          </a:xfrm>
        </p:spPr>
        <p:txBody>
          <a:bodyPr>
            <a:normAutofit fontScale="77500" lnSpcReduction="20000"/>
          </a:bodyPr>
          <a:lstStyle/>
          <a:p>
            <a:endParaRPr lang="en-US" sz="3800" b="1" dirty="0" smtClean="0">
              <a:solidFill>
                <a:schemeClr val="tx1"/>
              </a:solidFill>
            </a:endParaRPr>
          </a:p>
          <a:p>
            <a:r>
              <a:rPr lang="en-US" sz="3800" b="1" dirty="0" smtClean="0">
                <a:solidFill>
                  <a:schemeClr val="tx1"/>
                </a:solidFill>
              </a:rPr>
              <a:t>For information on HIV prevention visit</a:t>
            </a:r>
          </a:p>
          <a:p>
            <a:r>
              <a:rPr lang="en-US" sz="3800" dirty="0" smtClean="0">
                <a:hlinkClick r:id="rId2"/>
              </a:rPr>
              <a:t>http://dph.georgia.gov/hiv-prevention-program</a:t>
            </a:r>
            <a:endParaRPr lang="en-US" sz="3800" dirty="0" smtClean="0"/>
          </a:p>
          <a:p>
            <a:endParaRPr lang="en-US" sz="3800" b="1" dirty="0" smtClean="0">
              <a:solidFill>
                <a:schemeClr val="tx1"/>
              </a:solidFill>
            </a:endParaRPr>
          </a:p>
          <a:p>
            <a:endParaRPr lang="en-US" sz="3800" b="1" dirty="0" smtClean="0">
              <a:solidFill>
                <a:schemeClr val="tx1"/>
              </a:solidFill>
            </a:endParaRPr>
          </a:p>
          <a:p>
            <a:r>
              <a:rPr lang="en-US" sz="3800" b="1" dirty="0" smtClean="0">
                <a:solidFill>
                  <a:schemeClr val="tx1"/>
                </a:solidFill>
              </a:rPr>
              <a:t>For more information on HIV surveillance in Georgia, visit</a:t>
            </a:r>
          </a:p>
          <a:p>
            <a:r>
              <a:rPr lang="en-US" sz="3800" dirty="0" smtClean="0">
                <a:hlinkClick r:id="rId3"/>
              </a:rPr>
              <a:t>http://dph.georgia.gov/georgias-hivaids-epidemiology-surveillance-section</a:t>
            </a:r>
            <a:endParaRPr lang="en-US" sz="3800" dirty="0" smtClean="0"/>
          </a:p>
          <a:p>
            <a:endParaRPr lang="en-US" dirty="0" smtClean="0"/>
          </a:p>
          <a:p>
            <a:endParaRPr lang="en-US" sz="2400" dirty="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HIV Care </a:t>
            </a:r>
            <a:r>
              <a:rPr lang="en-US" b="1" dirty="0"/>
              <a:t>Continuum Methodology</a:t>
            </a:r>
            <a:endParaRPr lang="en-US" dirty="0"/>
          </a:p>
        </p:txBody>
      </p:sp>
      <p:sp>
        <p:nvSpPr>
          <p:cNvPr id="6" name="Minus 5"/>
          <p:cNvSpPr/>
          <p:nvPr/>
        </p:nvSpPr>
        <p:spPr>
          <a:xfrm>
            <a:off x="286657" y="2913744"/>
            <a:ext cx="9525000" cy="91440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lowchart: Connector 6"/>
          <p:cNvSpPr/>
          <p:nvPr/>
        </p:nvSpPr>
        <p:spPr>
          <a:xfrm>
            <a:off x="1001486" y="3158698"/>
            <a:ext cx="457200" cy="457200"/>
          </a:xfrm>
          <a:prstGeom prst="flowChartConnector">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8" name="TextBox 7"/>
          <p:cNvSpPr txBox="1"/>
          <p:nvPr/>
        </p:nvSpPr>
        <p:spPr>
          <a:xfrm>
            <a:off x="286657" y="3615898"/>
            <a:ext cx="1629229" cy="1200329"/>
          </a:xfrm>
          <a:prstGeom prst="rect">
            <a:avLst/>
          </a:prstGeom>
          <a:noFill/>
        </p:spPr>
        <p:txBody>
          <a:bodyPr wrap="square" rtlCol="0">
            <a:spAutoFit/>
          </a:bodyPr>
          <a:lstStyle/>
          <a:p>
            <a:pPr algn="ctr"/>
            <a:r>
              <a:rPr lang="en-US" dirty="0" smtClean="0"/>
              <a:t>HIV Confirmatory Diagnosis Date</a:t>
            </a:r>
            <a:endParaRPr lang="en-US" dirty="0"/>
          </a:p>
        </p:txBody>
      </p:sp>
      <p:sp>
        <p:nvSpPr>
          <p:cNvPr id="11" name="Left Brace 10"/>
          <p:cNvSpPr/>
          <p:nvPr/>
        </p:nvSpPr>
        <p:spPr>
          <a:xfrm rot="5400000">
            <a:off x="1856921" y="2176235"/>
            <a:ext cx="685800" cy="1391557"/>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Left Brace 14"/>
          <p:cNvSpPr/>
          <p:nvPr/>
        </p:nvSpPr>
        <p:spPr>
          <a:xfrm rot="5400000">
            <a:off x="5354865" y="55335"/>
            <a:ext cx="685800" cy="560433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TextBox 15"/>
          <p:cNvSpPr txBox="1"/>
          <p:nvPr/>
        </p:nvSpPr>
        <p:spPr>
          <a:xfrm>
            <a:off x="1201057" y="1868269"/>
            <a:ext cx="1817915" cy="646331"/>
          </a:xfrm>
          <a:prstGeom prst="rect">
            <a:avLst/>
          </a:prstGeom>
          <a:noFill/>
        </p:spPr>
        <p:txBody>
          <a:bodyPr wrap="square" rtlCol="0">
            <a:spAutoFit/>
          </a:bodyPr>
          <a:lstStyle/>
          <a:p>
            <a:pPr algn="ctr"/>
            <a:r>
              <a:rPr lang="en-US" dirty="0" smtClean="0"/>
              <a:t>Months 0-3 after diagnosis</a:t>
            </a:r>
            <a:endParaRPr lang="en-US" dirty="0"/>
          </a:p>
        </p:txBody>
      </p:sp>
      <p:sp>
        <p:nvSpPr>
          <p:cNvPr id="17" name="TextBox 16"/>
          <p:cNvSpPr txBox="1"/>
          <p:nvPr/>
        </p:nvSpPr>
        <p:spPr>
          <a:xfrm>
            <a:off x="4830536" y="1868268"/>
            <a:ext cx="1676400" cy="646331"/>
          </a:xfrm>
          <a:prstGeom prst="rect">
            <a:avLst/>
          </a:prstGeom>
          <a:noFill/>
        </p:spPr>
        <p:txBody>
          <a:bodyPr wrap="square" rtlCol="0">
            <a:spAutoFit/>
          </a:bodyPr>
          <a:lstStyle/>
          <a:p>
            <a:r>
              <a:rPr lang="en-US" dirty="0" smtClean="0"/>
              <a:t>Months 4-15 after diagnosis</a:t>
            </a:r>
            <a:endParaRPr lang="en-US" dirty="0"/>
          </a:p>
        </p:txBody>
      </p:sp>
      <p:sp>
        <p:nvSpPr>
          <p:cNvPr id="19" name="Multiply 18"/>
          <p:cNvSpPr/>
          <p:nvPr/>
        </p:nvSpPr>
        <p:spPr>
          <a:xfrm>
            <a:off x="2110014" y="3028044"/>
            <a:ext cx="674914" cy="685800"/>
          </a:xfrm>
          <a:prstGeom prst="mathMultiply">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nvSpPr>
        <p:spPr>
          <a:xfrm>
            <a:off x="2286000" y="3828144"/>
            <a:ext cx="914400" cy="923330"/>
          </a:xfrm>
          <a:prstGeom prst="rect">
            <a:avLst/>
          </a:prstGeom>
          <a:noFill/>
        </p:spPr>
        <p:txBody>
          <a:bodyPr wrap="square" rtlCol="0">
            <a:spAutoFit/>
          </a:bodyPr>
          <a:lstStyle/>
          <a:p>
            <a:pPr algn="ctr"/>
            <a:r>
              <a:rPr lang="en-US" dirty="0" smtClean="0"/>
              <a:t>CD4 or Viral Load</a:t>
            </a:r>
            <a:endParaRPr lang="en-US" dirty="0"/>
          </a:p>
        </p:txBody>
      </p:sp>
      <p:sp>
        <p:nvSpPr>
          <p:cNvPr id="21" name="TextBox 20"/>
          <p:cNvSpPr txBox="1"/>
          <p:nvPr/>
        </p:nvSpPr>
        <p:spPr>
          <a:xfrm>
            <a:off x="4373336" y="3739245"/>
            <a:ext cx="914400" cy="923330"/>
          </a:xfrm>
          <a:prstGeom prst="rect">
            <a:avLst/>
          </a:prstGeom>
          <a:noFill/>
        </p:spPr>
        <p:txBody>
          <a:bodyPr wrap="square" rtlCol="0">
            <a:spAutoFit/>
          </a:bodyPr>
          <a:lstStyle/>
          <a:p>
            <a:pPr algn="ctr"/>
            <a:r>
              <a:rPr lang="en-US" dirty="0" smtClean="0"/>
              <a:t>CD4 or Viral Load</a:t>
            </a:r>
            <a:endParaRPr lang="en-US" dirty="0"/>
          </a:p>
        </p:txBody>
      </p:sp>
      <p:sp>
        <p:nvSpPr>
          <p:cNvPr id="22" name="TextBox 21"/>
          <p:cNvSpPr txBox="1"/>
          <p:nvPr/>
        </p:nvSpPr>
        <p:spPr>
          <a:xfrm>
            <a:off x="6858000" y="3691959"/>
            <a:ext cx="914400" cy="923330"/>
          </a:xfrm>
          <a:prstGeom prst="rect">
            <a:avLst/>
          </a:prstGeom>
          <a:noFill/>
        </p:spPr>
        <p:txBody>
          <a:bodyPr wrap="square" rtlCol="0">
            <a:spAutoFit/>
          </a:bodyPr>
          <a:lstStyle/>
          <a:p>
            <a:pPr algn="ctr"/>
            <a:r>
              <a:rPr lang="en-US" dirty="0" smtClean="0"/>
              <a:t>CD4 or Viral Load</a:t>
            </a:r>
            <a:endParaRPr lang="en-US" dirty="0"/>
          </a:p>
        </p:txBody>
      </p:sp>
      <p:sp>
        <p:nvSpPr>
          <p:cNvPr id="23" name="Multiply 22"/>
          <p:cNvSpPr/>
          <p:nvPr/>
        </p:nvSpPr>
        <p:spPr>
          <a:xfrm>
            <a:off x="4493079" y="3006159"/>
            <a:ext cx="674914" cy="685800"/>
          </a:xfrm>
          <a:prstGeom prst="mathMultiply">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Multiply 23"/>
          <p:cNvSpPr/>
          <p:nvPr/>
        </p:nvSpPr>
        <p:spPr>
          <a:xfrm>
            <a:off x="6977743" y="3053445"/>
            <a:ext cx="674914" cy="685800"/>
          </a:xfrm>
          <a:prstGeom prst="mathMultiply">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1290410" y="5029200"/>
            <a:ext cx="7080251" cy="1477328"/>
          </a:xfrm>
          <a:prstGeom prst="rect">
            <a:avLst/>
          </a:prstGeom>
          <a:noFill/>
        </p:spPr>
        <p:txBody>
          <a:bodyPr wrap="square" rtlCol="0">
            <a:spAutoFit/>
          </a:bodyPr>
          <a:lstStyle/>
          <a:p>
            <a:r>
              <a:rPr lang="en-US" b="1" dirty="0" smtClean="0"/>
              <a:t>This person is:</a:t>
            </a:r>
          </a:p>
          <a:p>
            <a:pPr marL="285750" indent="-285750">
              <a:buFont typeface="Arial" pitchFamily="34" charset="0"/>
              <a:buChar char="•"/>
            </a:pPr>
            <a:r>
              <a:rPr lang="en-US" b="1" dirty="0" smtClean="0"/>
              <a:t>Linked YES</a:t>
            </a:r>
          </a:p>
          <a:p>
            <a:pPr marL="285750" indent="-285750">
              <a:buFont typeface="Arial" pitchFamily="34" charset="0"/>
              <a:buChar char="•"/>
            </a:pPr>
            <a:r>
              <a:rPr lang="en-US" b="1" dirty="0" smtClean="0"/>
              <a:t>Engaged YES </a:t>
            </a:r>
          </a:p>
          <a:p>
            <a:pPr marL="285750" indent="-285750">
              <a:buFont typeface="Arial" pitchFamily="34" charset="0"/>
              <a:buChar char="•"/>
            </a:pPr>
            <a:r>
              <a:rPr lang="en-US" b="1" dirty="0" smtClean="0"/>
              <a:t>Retained YES</a:t>
            </a:r>
          </a:p>
          <a:p>
            <a:pPr marL="285750" indent="-285750">
              <a:buFont typeface="Arial" pitchFamily="34" charset="0"/>
              <a:buChar char="•"/>
            </a:pPr>
            <a:r>
              <a:rPr lang="en-US" b="1" dirty="0" smtClean="0"/>
              <a:t>Virally suppressed YES</a:t>
            </a:r>
          </a:p>
        </p:txBody>
      </p:sp>
      <p:sp>
        <p:nvSpPr>
          <p:cNvPr id="26" name="TextBox 25"/>
          <p:cNvSpPr txBox="1"/>
          <p:nvPr/>
        </p:nvSpPr>
        <p:spPr>
          <a:xfrm>
            <a:off x="5664655" y="4751474"/>
            <a:ext cx="3293835" cy="369332"/>
          </a:xfrm>
          <a:prstGeom prst="rect">
            <a:avLst/>
          </a:prstGeom>
          <a:noFill/>
        </p:spPr>
        <p:txBody>
          <a:bodyPr wrap="square" rtlCol="0">
            <a:spAutoFit/>
          </a:bodyPr>
          <a:lstStyle/>
          <a:p>
            <a:r>
              <a:rPr lang="en-US" dirty="0" smtClean="0"/>
              <a:t>Last viral load &lt;200 copies/ml</a:t>
            </a:r>
            <a:endParaRPr lang="en-US" dirty="0"/>
          </a:p>
        </p:txBody>
      </p:sp>
    </p:spTree>
    <p:extLst>
      <p:ext uri="{BB962C8B-B14F-4D97-AF65-F5344CB8AC3E}">
        <p14:creationId xmlns="" xmlns:p14="http://schemas.microsoft.com/office/powerpoint/2010/main" val="1761476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23" grpId="0" animBg="1"/>
      <p:bldP spid="24" grpId="0" animBg="1"/>
      <p:bldP spid="25" grpId="0"/>
      <p:bldP spid="2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HIV Care </a:t>
            </a:r>
            <a:r>
              <a:rPr lang="en-US" b="1" dirty="0"/>
              <a:t>Continuum Methodology</a:t>
            </a:r>
            <a:endParaRPr lang="en-US" dirty="0"/>
          </a:p>
        </p:txBody>
      </p:sp>
      <p:sp>
        <p:nvSpPr>
          <p:cNvPr id="6" name="Minus 5"/>
          <p:cNvSpPr/>
          <p:nvPr/>
        </p:nvSpPr>
        <p:spPr>
          <a:xfrm>
            <a:off x="286657" y="2913744"/>
            <a:ext cx="9525000" cy="91440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lowchart: Connector 6"/>
          <p:cNvSpPr/>
          <p:nvPr/>
        </p:nvSpPr>
        <p:spPr>
          <a:xfrm>
            <a:off x="1001486" y="3158698"/>
            <a:ext cx="457200" cy="457200"/>
          </a:xfrm>
          <a:prstGeom prst="flowChartConnector">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8" name="TextBox 7"/>
          <p:cNvSpPr txBox="1"/>
          <p:nvPr/>
        </p:nvSpPr>
        <p:spPr>
          <a:xfrm>
            <a:off x="286657" y="3615898"/>
            <a:ext cx="1629229" cy="1200329"/>
          </a:xfrm>
          <a:prstGeom prst="rect">
            <a:avLst/>
          </a:prstGeom>
          <a:noFill/>
        </p:spPr>
        <p:txBody>
          <a:bodyPr wrap="square" rtlCol="0">
            <a:spAutoFit/>
          </a:bodyPr>
          <a:lstStyle/>
          <a:p>
            <a:pPr algn="ctr"/>
            <a:r>
              <a:rPr lang="en-US" dirty="0" smtClean="0"/>
              <a:t>HIV Confirmatory Diagnosis Date</a:t>
            </a:r>
            <a:endParaRPr lang="en-US" dirty="0"/>
          </a:p>
        </p:txBody>
      </p:sp>
      <p:sp>
        <p:nvSpPr>
          <p:cNvPr id="11" name="Left Brace 10"/>
          <p:cNvSpPr/>
          <p:nvPr/>
        </p:nvSpPr>
        <p:spPr>
          <a:xfrm rot="5400000">
            <a:off x="1856921" y="2176235"/>
            <a:ext cx="685800" cy="1391557"/>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Left Brace 14"/>
          <p:cNvSpPr/>
          <p:nvPr/>
        </p:nvSpPr>
        <p:spPr>
          <a:xfrm rot="5400000">
            <a:off x="5354865" y="55335"/>
            <a:ext cx="685800" cy="560433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TextBox 15"/>
          <p:cNvSpPr txBox="1"/>
          <p:nvPr/>
        </p:nvSpPr>
        <p:spPr>
          <a:xfrm>
            <a:off x="1201057" y="1868269"/>
            <a:ext cx="1817915" cy="646331"/>
          </a:xfrm>
          <a:prstGeom prst="rect">
            <a:avLst/>
          </a:prstGeom>
          <a:noFill/>
        </p:spPr>
        <p:txBody>
          <a:bodyPr wrap="square" rtlCol="0">
            <a:spAutoFit/>
          </a:bodyPr>
          <a:lstStyle/>
          <a:p>
            <a:pPr algn="ctr"/>
            <a:r>
              <a:rPr lang="en-US" dirty="0" smtClean="0"/>
              <a:t>Months 0-3 after diagnosis</a:t>
            </a:r>
            <a:endParaRPr lang="en-US" dirty="0"/>
          </a:p>
        </p:txBody>
      </p:sp>
      <p:sp>
        <p:nvSpPr>
          <p:cNvPr id="17" name="TextBox 16"/>
          <p:cNvSpPr txBox="1"/>
          <p:nvPr/>
        </p:nvSpPr>
        <p:spPr>
          <a:xfrm>
            <a:off x="4830536" y="1868268"/>
            <a:ext cx="1676400" cy="646331"/>
          </a:xfrm>
          <a:prstGeom prst="rect">
            <a:avLst/>
          </a:prstGeom>
          <a:noFill/>
        </p:spPr>
        <p:txBody>
          <a:bodyPr wrap="square" rtlCol="0">
            <a:spAutoFit/>
          </a:bodyPr>
          <a:lstStyle/>
          <a:p>
            <a:r>
              <a:rPr lang="en-US" dirty="0" smtClean="0"/>
              <a:t>Months 4-15 after diagnosis</a:t>
            </a:r>
            <a:endParaRPr lang="en-US" dirty="0"/>
          </a:p>
        </p:txBody>
      </p:sp>
      <p:sp>
        <p:nvSpPr>
          <p:cNvPr id="21" name="TextBox 20"/>
          <p:cNvSpPr txBox="1"/>
          <p:nvPr/>
        </p:nvSpPr>
        <p:spPr>
          <a:xfrm>
            <a:off x="1981200" y="3739245"/>
            <a:ext cx="914400" cy="923330"/>
          </a:xfrm>
          <a:prstGeom prst="rect">
            <a:avLst/>
          </a:prstGeom>
          <a:noFill/>
        </p:spPr>
        <p:txBody>
          <a:bodyPr wrap="square" rtlCol="0">
            <a:spAutoFit/>
          </a:bodyPr>
          <a:lstStyle/>
          <a:p>
            <a:pPr algn="ctr"/>
            <a:r>
              <a:rPr lang="en-US" dirty="0" smtClean="0"/>
              <a:t>CD4 or Viral Load</a:t>
            </a:r>
            <a:endParaRPr lang="en-US" dirty="0"/>
          </a:p>
        </p:txBody>
      </p:sp>
      <p:sp>
        <p:nvSpPr>
          <p:cNvPr id="23" name="Multiply 22"/>
          <p:cNvSpPr/>
          <p:nvPr/>
        </p:nvSpPr>
        <p:spPr>
          <a:xfrm>
            <a:off x="2110014" y="3091546"/>
            <a:ext cx="674914" cy="685800"/>
          </a:xfrm>
          <a:prstGeom prst="mathMultiply">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Multiply 23"/>
          <p:cNvSpPr/>
          <p:nvPr/>
        </p:nvSpPr>
        <p:spPr>
          <a:xfrm>
            <a:off x="5070928" y="3044398"/>
            <a:ext cx="674914" cy="685800"/>
          </a:xfrm>
          <a:prstGeom prst="mathMultiply">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976085" y="4999388"/>
            <a:ext cx="7498443" cy="1477328"/>
          </a:xfrm>
          <a:prstGeom prst="rect">
            <a:avLst/>
          </a:prstGeom>
          <a:noFill/>
        </p:spPr>
        <p:txBody>
          <a:bodyPr wrap="square" rtlCol="0">
            <a:spAutoFit/>
          </a:bodyPr>
          <a:lstStyle/>
          <a:p>
            <a:r>
              <a:rPr lang="en-US" b="1" dirty="0" smtClean="0"/>
              <a:t>This person is</a:t>
            </a:r>
          </a:p>
          <a:p>
            <a:pPr marL="285750" indent="-285750">
              <a:buFont typeface="Arial" pitchFamily="34" charset="0"/>
              <a:buChar char="•"/>
            </a:pPr>
            <a:r>
              <a:rPr lang="en-US" b="1" dirty="0"/>
              <a:t>L</a:t>
            </a:r>
            <a:r>
              <a:rPr lang="en-US" b="1" dirty="0" smtClean="0"/>
              <a:t>inked  YES</a:t>
            </a:r>
          </a:p>
          <a:p>
            <a:pPr marL="285750" indent="-285750">
              <a:buFont typeface="Arial" pitchFamily="34" charset="0"/>
              <a:buChar char="•"/>
            </a:pPr>
            <a:r>
              <a:rPr lang="en-US" b="1" dirty="0" smtClean="0"/>
              <a:t>Engaged YES</a:t>
            </a:r>
          </a:p>
          <a:p>
            <a:pPr marL="285750" indent="-285750">
              <a:buFont typeface="Arial" pitchFamily="34" charset="0"/>
              <a:buChar char="•"/>
            </a:pPr>
            <a:r>
              <a:rPr lang="en-US" b="1" dirty="0" smtClean="0"/>
              <a:t>Retained NO</a:t>
            </a:r>
          </a:p>
          <a:p>
            <a:pPr marL="285750" indent="-285750">
              <a:buFont typeface="Arial" pitchFamily="34" charset="0"/>
              <a:buChar char="•"/>
            </a:pPr>
            <a:r>
              <a:rPr lang="en-US" b="1" dirty="0" smtClean="0"/>
              <a:t>Virally suppressed YES</a:t>
            </a:r>
          </a:p>
        </p:txBody>
      </p:sp>
      <p:sp>
        <p:nvSpPr>
          <p:cNvPr id="4" name="TextBox 3"/>
          <p:cNvSpPr txBox="1"/>
          <p:nvPr/>
        </p:nvSpPr>
        <p:spPr>
          <a:xfrm>
            <a:off x="4335236" y="4999388"/>
            <a:ext cx="4343400" cy="1754326"/>
          </a:xfrm>
          <a:prstGeom prst="rect">
            <a:avLst/>
          </a:prstGeom>
          <a:noFill/>
        </p:spPr>
        <p:txBody>
          <a:bodyPr wrap="square" rtlCol="0">
            <a:spAutoFit/>
          </a:bodyPr>
          <a:lstStyle/>
          <a:p>
            <a:pPr marL="285750" indent="-285750">
              <a:buFont typeface="Arial" pitchFamily="34" charset="0"/>
              <a:buChar char="•"/>
            </a:pPr>
            <a:r>
              <a:rPr lang="en-US" dirty="0" smtClean="0"/>
              <a:t>“Engaged </a:t>
            </a:r>
            <a:r>
              <a:rPr lang="en-US" dirty="0"/>
              <a:t>in </a:t>
            </a:r>
            <a:r>
              <a:rPr lang="en-US" dirty="0" smtClean="0"/>
              <a:t>care” </a:t>
            </a:r>
            <a:r>
              <a:rPr lang="en-US" dirty="0"/>
              <a:t>is minimal engagement that indicates the person “touched” the medical system at least once during that 12 month </a:t>
            </a:r>
            <a:r>
              <a:rPr lang="en-US" dirty="0" smtClean="0"/>
              <a:t>period</a:t>
            </a:r>
          </a:p>
          <a:p>
            <a:endParaRPr lang="en-US" dirty="0" smtClean="0"/>
          </a:p>
          <a:p>
            <a:endParaRPr lang="en-US" dirty="0"/>
          </a:p>
        </p:txBody>
      </p:sp>
      <p:sp>
        <p:nvSpPr>
          <p:cNvPr id="18" name="TextBox 17"/>
          <p:cNvSpPr txBox="1"/>
          <p:nvPr/>
        </p:nvSpPr>
        <p:spPr>
          <a:xfrm>
            <a:off x="5963557" y="3856862"/>
            <a:ext cx="3293835" cy="369332"/>
          </a:xfrm>
          <a:prstGeom prst="rect">
            <a:avLst/>
          </a:prstGeom>
          <a:noFill/>
        </p:spPr>
        <p:txBody>
          <a:bodyPr wrap="square" rtlCol="0">
            <a:spAutoFit/>
          </a:bodyPr>
          <a:lstStyle/>
          <a:p>
            <a:r>
              <a:rPr lang="en-US" dirty="0" smtClean="0"/>
              <a:t>Last viral load undetectable</a:t>
            </a:r>
            <a:endParaRPr lang="en-US" dirty="0"/>
          </a:p>
        </p:txBody>
      </p:sp>
      <p:sp>
        <p:nvSpPr>
          <p:cNvPr id="19" name="TextBox 18"/>
          <p:cNvSpPr txBox="1"/>
          <p:nvPr/>
        </p:nvSpPr>
        <p:spPr>
          <a:xfrm>
            <a:off x="5049157" y="3730198"/>
            <a:ext cx="914400" cy="923330"/>
          </a:xfrm>
          <a:prstGeom prst="rect">
            <a:avLst/>
          </a:prstGeom>
          <a:noFill/>
        </p:spPr>
        <p:txBody>
          <a:bodyPr wrap="square" rtlCol="0">
            <a:spAutoFit/>
          </a:bodyPr>
          <a:lstStyle/>
          <a:p>
            <a:pPr algn="ctr"/>
            <a:r>
              <a:rPr lang="en-US" dirty="0" smtClean="0"/>
              <a:t>CD4 or Viral Load</a:t>
            </a:r>
            <a:endParaRPr lang="en-US" dirty="0"/>
          </a:p>
        </p:txBody>
      </p:sp>
    </p:spTree>
    <p:extLst>
      <p:ext uri="{BB962C8B-B14F-4D97-AF65-F5344CB8AC3E}">
        <p14:creationId xmlns="" xmlns:p14="http://schemas.microsoft.com/office/powerpoint/2010/main" val="1036696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p:bldP spid="4" grpId="0"/>
      <p:bldP spid="1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HIV Care Continuum </a:t>
            </a:r>
            <a:r>
              <a:rPr lang="en-US" b="1" dirty="0"/>
              <a:t>Methodology</a:t>
            </a:r>
            <a:endParaRPr lang="en-US" dirty="0"/>
          </a:p>
        </p:txBody>
      </p:sp>
      <p:sp>
        <p:nvSpPr>
          <p:cNvPr id="6" name="Minus 5"/>
          <p:cNvSpPr/>
          <p:nvPr/>
        </p:nvSpPr>
        <p:spPr>
          <a:xfrm>
            <a:off x="286657" y="2913744"/>
            <a:ext cx="9525000" cy="914400"/>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lowchart: Connector 6"/>
          <p:cNvSpPr/>
          <p:nvPr/>
        </p:nvSpPr>
        <p:spPr>
          <a:xfrm>
            <a:off x="1001486" y="3158698"/>
            <a:ext cx="457200" cy="457200"/>
          </a:xfrm>
          <a:prstGeom prst="flowChartConnector">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8" name="TextBox 7"/>
          <p:cNvSpPr txBox="1"/>
          <p:nvPr/>
        </p:nvSpPr>
        <p:spPr>
          <a:xfrm>
            <a:off x="286657" y="3615898"/>
            <a:ext cx="1629229" cy="1200329"/>
          </a:xfrm>
          <a:prstGeom prst="rect">
            <a:avLst/>
          </a:prstGeom>
          <a:noFill/>
        </p:spPr>
        <p:txBody>
          <a:bodyPr wrap="square" rtlCol="0">
            <a:spAutoFit/>
          </a:bodyPr>
          <a:lstStyle/>
          <a:p>
            <a:pPr algn="ctr"/>
            <a:r>
              <a:rPr lang="en-US" dirty="0" smtClean="0"/>
              <a:t>HIV Confirmatory Diagnosis Date</a:t>
            </a:r>
            <a:endParaRPr lang="en-US" dirty="0"/>
          </a:p>
        </p:txBody>
      </p:sp>
      <p:sp>
        <p:nvSpPr>
          <p:cNvPr id="11" name="Left Brace 10"/>
          <p:cNvSpPr/>
          <p:nvPr/>
        </p:nvSpPr>
        <p:spPr>
          <a:xfrm rot="5400000">
            <a:off x="1856921" y="2176235"/>
            <a:ext cx="685800" cy="1391557"/>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5" name="Left Brace 14"/>
          <p:cNvSpPr/>
          <p:nvPr/>
        </p:nvSpPr>
        <p:spPr>
          <a:xfrm rot="5400000">
            <a:off x="5354865" y="55335"/>
            <a:ext cx="685800" cy="560433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TextBox 15"/>
          <p:cNvSpPr txBox="1"/>
          <p:nvPr/>
        </p:nvSpPr>
        <p:spPr>
          <a:xfrm>
            <a:off x="1201057" y="1868269"/>
            <a:ext cx="1817915" cy="646331"/>
          </a:xfrm>
          <a:prstGeom prst="rect">
            <a:avLst/>
          </a:prstGeom>
          <a:noFill/>
        </p:spPr>
        <p:txBody>
          <a:bodyPr wrap="square" rtlCol="0">
            <a:spAutoFit/>
          </a:bodyPr>
          <a:lstStyle/>
          <a:p>
            <a:pPr algn="ctr"/>
            <a:r>
              <a:rPr lang="en-US" dirty="0" smtClean="0"/>
              <a:t>Months 0-3 after diagnosis</a:t>
            </a:r>
            <a:endParaRPr lang="en-US" dirty="0"/>
          </a:p>
        </p:txBody>
      </p:sp>
      <p:sp>
        <p:nvSpPr>
          <p:cNvPr id="17" name="TextBox 16"/>
          <p:cNvSpPr txBox="1"/>
          <p:nvPr/>
        </p:nvSpPr>
        <p:spPr>
          <a:xfrm>
            <a:off x="4830536" y="1868268"/>
            <a:ext cx="1676400" cy="646331"/>
          </a:xfrm>
          <a:prstGeom prst="rect">
            <a:avLst/>
          </a:prstGeom>
          <a:noFill/>
        </p:spPr>
        <p:txBody>
          <a:bodyPr wrap="square" rtlCol="0">
            <a:spAutoFit/>
          </a:bodyPr>
          <a:lstStyle/>
          <a:p>
            <a:r>
              <a:rPr lang="en-US" dirty="0" smtClean="0"/>
              <a:t>Months 4-15 after diagnosis</a:t>
            </a:r>
            <a:endParaRPr lang="en-US" dirty="0"/>
          </a:p>
        </p:txBody>
      </p:sp>
      <p:sp>
        <p:nvSpPr>
          <p:cNvPr id="21" name="TextBox 20"/>
          <p:cNvSpPr txBox="1"/>
          <p:nvPr/>
        </p:nvSpPr>
        <p:spPr>
          <a:xfrm>
            <a:off x="3184072" y="3739245"/>
            <a:ext cx="914400" cy="923330"/>
          </a:xfrm>
          <a:prstGeom prst="rect">
            <a:avLst/>
          </a:prstGeom>
          <a:noFill/>
        </p:spPr>
        <p:txBody>
          <a:bodyPr wrap="square" rtlCol="0">
            <a:spAutoFit/>
          </a:bodyPr>
          <a:lstStyle/>
          <a:p>
            <a:pPr algn="ctr"/>
            <a:r>
              <a:rPr lang="en-US" dirty="0" smtClean="0"/>
              <a:t>CD4 or Viral Load</a:t>
            </a:r>
            <a:endParaRPr lang="en-US" dirty="0"/>
          </a:p>
        </p:txBody>
      </p:sp>
      <p:sp>
        <p:nvSpPr>
          <p:cNvPr id="23" name="Multiply 22"/>
          <p:cNvSpPr/>
          <p:nvPr/>
        </p:nvSpPr>
        <p:spPr>
          <a:xfrm>
            <a:off x="3194050" y="3028044"/>
            <a:ext cx="674914" cy="685800"/>
          </a:xfrm>
          <a:prstGeom prst="mathMultiply">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Multiply 23"/>
          <p:cNvSpPr/>
          <p:nvPr/>
        </p:nvSpPr>
        <p:spPr>
          <a:xfrm>
            <a:off x="6977743" y="3053445"/>
            <a:ext cx="674914" cy="685800"/>
          </a:xfrm>
          <a:prstGeom prst="mathMultiply">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976086" y="4876800"/>
            <a:ext cx="3749221" cy="1477328"/>
          </a:xfrm>
          <a:prstGeom prst="rect">
            <a:avLst/>
          </a:prstGeom>
          <a:noFill/>
        </p:spPr>
        <p:txBody>
          <a:bodyPr wrap="square" rtlCol="0">
            <a:spAutoFit/>
          </a:bodyPr>
          <a:lstStyle/>
          <a:p>
            <a:r>
              <a:rPr lang="en-US" b="1" dirty="0" smtClean="0"/>
              <a:t>This person is</a:t>
            </a:r>
          </a:p>
          <a:p>
            <a:pPr marL="285750" indent="-285750">
              <a:buFont typeface="Arial" pitchFamily="34" charset="0"/>
              <a:buChar char="•"/>
            </a:pPr>
            <a:r>
              <a:rPr lang="en-US" b="1" dirty="0" smtClean="0"/>
              <a:t>Linked NO</a:t>
            </a:r>
          </a:p>
          <a:p>
            <a:pPr marL="285750" indent="-285750">
              <a:buFont typeface="Arial" pitchFamily="34" charset="0"/>
              <a:buChar char="•"/>
            </a:pPr>
            <a:r>
              <a:rPr lang="en-US" b="1" dirty="0" smtClean="0"/>
              <a:t>Engaged  YES</a:t>
            </a:r>
          </a:p>
          <a:p>
            <a:pPr marL="285750" indent="-285750">
              <a:buFont typeface="Arial" pitchFamily="34" charset="0"/>
              <a:buChar char="•"/>
            </a:pPr>
            <a:r>
              <a:rPr lang="en-US" b="1" dirty="0" smtClean="0"/>
              <a:t>Retained YES</a:t>
            </a:r>
          </a:p>
          <a:p>
            <a:pPr marL="285750" indent="-285750">
              <a:buFont typeface="Arial" pitchFamily="34" charset="0"/>
              <a:buChar char="•"/>
            </a:pPr>
            <a:r>
              <a:rPr lang="en-US" b="1" dirty="0" smtClean="0"/>
              <a:t>Virally suppressed NO</a:t>
            </a:r>
            <a:endParaRPr lang="en-US" b="1" dirty="0"/>
          </a:p>
        </p:txBody>
      </p:sp>
      <p:sp>
        <p:nvSpPr>
          <p:cNvPr id="3" name="Rectangle 2"/>
          <p:cNvSpPr/>
          <p:nvPr/>
        </p:nvSpPr>
        <p:spPr>
          <a:xfrm>
            <a:off x="4560206" y="4969133"/>
            <a:ext cx="3939724" cy="646331"/>
          </a:xfrm>
          <a:prstGeom prst="rect">
            <a:avLst/>
          </a:prstGeom>
        </p:spPr>
        <p:txBody>
          <a:bodyPr wrap="square">
            <a:spAutoFit/>
          </a:bodyPr>
          <a:lstStyle/>
          <a:p>
            <a:pPr marL="285750" indent="-285750">
              <a:buFont typeface="Arial" pitchFamily="34" charset="0"/>
              <a:buChar char="•"/>
            </a:pPr>
            <a:r>
              <a:rPr lang="en-US" dirty="0"/>
              <a:t>If no viral load done, it is assumed to be not suppressed</a:t>
            </a:r>
          </a:p>
        </p:txBody>
      </p:sp>
      <p:sp>
        <p:nvSpPr>
          <p:cNvPr id="26" name="TextBox 25"/>
          <p:cNvSpPr txBox="1"/>
          <p:nvPr/>
        </p:nvSpPr>
        <p:spPr>
          <a:xfrm>
            <a:off x="6519636" y="3828144"/>
            <a:ext cx="1980294" cy="646331"/>
          </a:xfrm>
          <a:prstGeom prst="rect">
            <a:avLst/>
          </a:prstGeom>
          <a:noFill/>
        </p:spPr>
        <p:txBody>
          <a:bodyPr wrap="square" rtlCol="0">
            <a:spAutoFit/>
          </a:bodyPr>
          <a:lstStyle/>
          <a:p>
            <a:pPr algn="ctr"/>
            <a:r>
              <a:rPr lang="en-US" dirty="0" smtClean="0"/>
              <a:t>CD4 done but no viral load done</a:t>
            </a:r>
            <a:endParaRPr lang="en-US" dirty="0"/>
          </a:p>
        </p:txBody>
      </p:sp>
    </p:spTree>
    <p:extLst>
      <p:ext uri="{BB962C8B-B14F-4D97-AF65-F5344CB8AC3E}">
        <p14:creationId xmlns="" xmlns:p14="http://schemas.microsoft.com/office/powerpoint/2010/main" val="3351570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4" grpId="0" animBg="1"/>
      <p:bldP spid="25"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8001000" cy="990600"/>
          </a:xfrm>
        </p:spPr>
        <p:txBody>
          <a:bodyPr>
            <a:noAutofit/>
          </a:bodyPr>
          <a:lstStyle/>
          <a:p>
            <a:r>
              <a:rPr lang="en-US" sz="2400" b="1" dirty="0" smtClean="0"/>
              <a:t>Adults </a:t>
            </a:r>
            <a:r>
              <a:rPr lang="en-US" sz="2400" b="1" dirty="0"/>
              <a:t>and adolescents diagnosed with HIV </a:t>
            </a:r>
            <a:r>
              <a:rPr lang="en-US" sz="2400" b="1" dirty="0" smtClean="0"/>
              <a:t>infection, Atlanta EMA, 2011</a:t>
            </a:r>
            <a:r>
              <a:rPr lang="en-US" sz="2800" dirty="0"/>
              <a:t/>
            </a:r>
            <a:br>
              <a:rPr lang="en-US" sz="2800" dirty="0"/>
            </a:br>
            <a:endParaRPr lang="en-US" sz="2800"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413630819"/>
              </p:ext>
            </p:extLst>
          </p:nvPr>
        </p:nvGraphicFramePr>
        <p:xfrm>
          <a:off x="290286" y="990600"/>
          <a:ext cx="8701314" cy="4077765"/>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533400" y="5029200"/>
            <a:ext cx="8610600" cy="1600438"/>
          </a:xfrm>
          <a:prstGeom prst="rect">
            <a:avLst/>
          </a:prstGeom>
          <a:solidFill>
            <a:schemeClr val="bg1"/>
          </a:solidFill>
        </p:spPr>
        <p:txBody>
          <a:bodyPr wrap="square">
            <a:spAutoFit/>
          </a:bodyPr>
          <a:lstStyle/>
          <a:p>
            <a:r>
              <a:rPr lang="en-US" sz="1400" dirty="0" smtClean="0"/>
              <a:t>Adults and adolescents &gt;= age 13, diagnosed </a:t>
            </a:r>
            <a:r>
              <a:rPr lang="en-US" sz="1400" dirty="0"/>
              <a:t> </a:t>
            </a:r>
            <a:r>
              <a:rPr lang="en-US" sz="1400" dirty="0" smtClean="0"/>
              <a:t>01/01/11 </a:t>
            </a:r>
            <a:r>
              <a:rPr lang="en-US" sz="1400" dirty="0"/>
              <a:t>-</a:t>
            </a:r>
            <a:r>
              <a:rPr lang="en-US" sz="1400" dirty="0" smtClean="0"/>
              <a:t>12/31/11, Atlanta EMA =  1923</a:t>
            </a:r>
          </a:p>
          <a:p>
            <a:r>
              <a:rPr lang="en-US" sz="1400" dirty="0" smtClean="0"/>
              <a:t>Linked to care = CD4 or VL within 3 months of diagnosis </a:t>
            </a:r>
          </a:p>
          <a:p>
            <a:r>
              <a:rPr lang="en-US" sz="1400" dirty="0" smtClean="0"/>
              <a:t>Engaged in care  &gt;= 1 CD4 or VL 4-15 months  after diagnosis</a:t>
            </a:r>
          </a:p>
          <a:p>
            <a:r>
              <a:rPr lang="en-US" sz="1400" dirty="0" smtClean="0"/>
              <a:t>Retained in care &gt;= 2 CD4 or VL at least 3 months apart  4-15 months after diagnosis</a:t>
            </a:r>
          </a:p>
          <a:p>
            <a:r>
              <a:rPr lang="en-US" sz="1400" dirty="0" smtClean="0"/>
              <a:t>Viral suppression (VS) = VL&lt;200 copies/ml  in  most recent viral load = 788</a:t>
            </a:r>
          </a:p>
          <a:p>
            <a:r>
              <a:rPr lang="en-US" sz="1400" dirty="0" smtClean="0"/>
              <a:t>Note</a:t>
            </a:r>
            <a:r>
              <a:rPr lang="en-US" sz="1400" dirty="0"/>
              <a:t>:  all percentages are proportion of total number of persons diagnosed with HIV in </a:t>
            </a:r>
            <a:r>
              <a:rPr lang="en-US" sz="1400" dirty="0" smtClean="0"/>
              <a:t>category</a:t>
            </a:r>
          </a:p>
          <a:p>
            <a:r>
              <a:rPr lang="en-US" sz="1400" dirty="0"/>
              <a:t>Excludes 26 </a:t>
            </a:r>
            <a:r>
              <a:rPr lang="en-US" sz="1400" dirty="0" smtClean="0"/>
              <a:t>cases deceased as of   03/31/13</a:t>
            </a:r>
            <a:endParaRPr lang="en-US" sz="1400" dirty="0"/>
          </a:p>
        </p:txBody>
      </p:sp>
    </p:spTree>
    <p:extLst>
      <p:ext uri="{BB962C8B-B14F-4D97-AF65-F5344CB8AC3E}">
        <p14:creationId xmlns="" xmlns:p14="http://schemas.microsoft.com/office/powerpoint/2010/main" val="31531250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077200" cy="990600"/>
          </a:xfrm>
        </p:spPr>
        <p:txBody>
          <a:bodyPr>
            <a:noAutofit/>
          </a:bodyPr>
          <a:lstStyle/>
          <a:p>
            <a:r>
              <a:rPr lang="en-US" sz="2400" b="1" dirty="0" smtClean="0"/>
              <a:t>Adults </a:t>
            </a:r>
            <a:r>
              <a:rPr lang="en-US" sz="2400" b="1" dirty="0"/>
              <a:t>and adolescents diagnosed with HIV </a:t>
            </a:r>
            <a:r>
              <a:rPr lang="en-US" sz="2400" b="1" dirty="0" smtClean="0"/>
              <a:t>infection, </a:t>
            </a:r>
            <a:r>
              <a:rPr lang="en-US" sz="2400" b="1" dirty="0"/>
              <a:t>by race, </a:t>
            </a:r>
            <a:r>
              <a:rPr lang="en-US" sz="2400" b="1" dirty="0" smtClean="0"/>
              <a:t>Atlanta EMA </a:t>
            </a:r>
            <a:r>
              <a:rPr lang="en-US" sz="2400" b="1" dirty="0"/>
              <a:t>2011</a:t>
            </a:r>
            <a:r>
              <a:rPr lang="en-US" sz="1800" b="1" dirty="0"/>
              <a:t> </a:t>
            </a:r>
            <a:r>
              <a:rPr lang="en-US" sz="2800" dirty="0"/>
              <a:t/>
            </a:r>
            <a:br>
              <a:rPr lang="en-US" sz="2800" dirty="0"/>
            </a:br>
            <a:endParaRPr lang="en-US" sz="2800"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2722133832"/>
              </p:ext>
            </p:extLst>
          </p:nvPr>
        </p:nvGraphicFramePr>
        <p:xfrm>
          <a:off x="0" y="838201"/>
          <a:ext cx="9144000" cy="4190999"/>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914400" y="5042118"/>
            <a:ext cx="8229600" cy="1600438"/>
          </a:xfrm>
          <a:prstGeom prst="rect">
            <a:avLst/>
          </a:prstGeom>
          <a:solidFill>
            <a:schemeClr val="bg1"/>
          </a:solidFill>
        </p:spPr>
        <p:txBody>
          <a:bodyPr wrap="square">
            <a:spAutoFit/>
          </a:bodyPr>
          <a:lstStyle/>
          <a:p>
            <a:r>
              <a:rPr lang="en-US" sz="1400" dirty="0" smtClean="0"/>
              <a:t>Adults and adolescents </a:t>
            </a:r>
            <a:r>
              <a:rPr lang="en-US" sz="1400" dirty="0"/>
              <a:t>&gt;= age 13, diagnosed  </a:t>
            </a:r>
            <a:r>
              <a:rPr lang="en-US" sz="1400" dirty="0" smtClean="0"/>
              <a:t>01/01/11 </a:t>
            </a:r>
            <a:r>
              <a:rPr lang="en-US" sz="1400" dirty="0"/>
              <a:t>-</a:t>
            </a:r>
            <a:r>
              <a:rPr lang="en-US" sz="1400" dirty="0" smtClean="0"/>
              <a:t> 12/31/11, Atlanta EMA =  1923</a:t>
            </a:r>
          </a:p>
          <a:p>
            <a:r>
              <a:rPr lang="en-US" sz="1400" dirty="0" smtClean="0"/>
              <a:t>Linked to care = CD4 or VL within 3 months of diagnosis </a:t>
            </a:r>
          </a:p>
          <a:p>
            <a:r>
              <a:rPr lang="en-US" sz="1400" dirty="0" smtClean="0"/>
              <a:t>Engaged in care  &gt;= 1 CD4 or VL 4-15 months  after diagnosis</a:t>
            </a:r>
          </a:p>
          <a:p>
            <a:r>
              <a:rPr lang="en-US" sz="1400" dirty="0" smtClean="0"/>
              <a:t>Retained in care &gt;= 2 CD4 or VL at least 3 months apart  4-15 months after diagnosis</a:t>
            </a:r>
          </a:p>
          <a:p>
            <a:r>
              <a:rPr lang="en-US" sz="1400" dirty="0" smtClean="0"/>
              <a:t>Viral suppression (VS) = VL&lt;200 copies/ml  in  most recent viral load </a:t>
            </a:r>
          </a:p>
          <a:p>
            <a:r>
              <a:rPr lang="en-US" sz="1400" dirty="0" smtClean="0"/>
              <a:t>American </a:t>
            </a:r>
            <a:r>
              <a:rPr lang="en-US" sz="1400" dirty="0"/>
              <a:t>Indian/Alaska Native, Asian, and Native Hawaiian/Other Pacific Islanders combined equal </a:t>
            </a:r>
            <a:r>
              <a:rPr lang="en-US" sz="1400" dirty="0" smtClean="0"/>
              <a:t>&lt;2% </a:t>
            </a:r>
            <a:r>
              <a:rPr lang="en-US" sz="1400" dirty="0"/>
              <a:t>of new </a:t>
            </a:r>
            <a:r>
              <a:rPr lang="en-US" sz="1400" dirty="0" smtClean="0"/>
              <a:t>diagnoses and are included in Other/Unknown</a:t>
            </a:r>
          </a:p>
        </p:txBody>
      </p:sp>
    </p:spTree>
    <p:extLst>
      <p:ext uri="{BB962C8B-B14F-4D97-AF65-F5344CB8AC3E}">
        <p14:creationId xmlns="" xmlns:p14="http://schemas.microsoft.com/office/powerpoint/2010/main" val="129110802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USE ME 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Segoe UI"/>
        <a:ea typeface=""/>
        <a:cs typeface=""/>
      </a:majorFont>
      <a:minorFont>
        <a:latin typeface="Segoe U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 USE ME 2</Template>
  <TotalTime>10323</TotalTime>
  <Words>11484</Words>
  <Application>Microsoft Office PowerPoint</Application>
  <PresentationFormat>On-screen Show (4:3)</PresentationFormat>
  <Paragraphs>1267</Paragraphs>
  <Slides>43</Slides>
  <Notes>42</Notes>
  <HiddenSlides>0</HiddenSlides>
  <MMClips>0</MMClips>
  <ScaleCrop>false</ScaleCrop>
  <HeadingPairs>
    <vt:vector size="4" baseType="variant">
      <vt:variant>
        <vt:lpstr>Theme</vt:lpstr>
      </vt:variant>
      <vt:variant>
        <vt:i4>1</vt:i4>
      </vt:variant>
      <vt:variant>
        <vt:lpstr>Slide Titles</vt:lpstr>
      </vt:variant>
      <vt:variant>
        <vt:i4>43</vt:i4>
      </vt:variant>
    </vt:vector>
  </HeadingPairs>
  <TitlesOfParts>
    <vt:vector size="44" baseType="lpstr">
      <vt:lpstr>template USE ME 2</vt:lpstr>
      <vt:lpstr>Slide 1</vt:lpstr>
      <vt:lpstr>Persons with HIV Engaged in Selected Stages of the Continuum of Care, United States</vt:lpstr>
      <vt:lpstr>Care Continuum Methodology,   New HIV Diagnoses, 2011, Atlanta EMA* </vt:lpstr>
      <vt:lpstr>HIV Care Continuum Methodology</vt:lpstr>
      <vt:lpstr>HIV Care Continuum Methodology</vt:lpstr>
      <vt:lpstr>HIV Care Continuum Methodology</vt:lpstr>
      <vt:lpstr>HIV Care Continuum Methodology</vt:lpstr>
      <vt:lpstr>Adults and adolescents diagnosed with HIV infection, Atlanta EMA, 2011 </vt:lpstr>
      <vt:lpstr>Adults and adolescents diagnosed with HIV infection, by race, Atlanta EMA 2011  </vt:lpstr>
      <vt:lpstr>Adult and adolescent males diagnosed with HIV infection, by race, Atlanta EMA 2011  </vt:lpstr>
      <vt:lpstr>Adult and adolescent females diagnosed with HIV infection, by race, Atlanta EMA 2011  </vt:lpstr>
      <vt:lpstr>Adults and adolescents diagnosed with HIV infection, by age (years), Atlanta EMA 2011</vt:lpstr>
      <vt:lpstr> Adults and adolescents diagnosed with HIV infection, by age, Atlanta EMA, 2011  </vt:lpstr>
      <vt:lpstr>Transmission category definitions</vt:lpstr>
      <vt:lpstr>Adult and adolescent males diagnosed with HIV infection, by transmission category*, Atlanta EMA 2011</vt:lpstr>
      <vt:lpstr> Adult and adolescent males diagnosed with HIV infection, by transmission category*, Atlanta EMA, 2011  </vt:lpstr>
      <vt:lpstr>Adult and adolescent females diagnosed with HIV infection, by transmission category*, Atlanta EMA 2011</vt:lpstr>
      <vt:lpstr> Adults and adolescent females diagnosed with HIV infection, by transmission category*, Atlanta EMA, 2011  </vt:lpstr>
      <vt:lpstr>Adult and adolescent Black MSM* diagnosed with HIV infection, by age (years), Atlanta EMA 2011</vt:lpstr>
      <vt:lpstr> Adult and adolescent Black MSM diagnosed with HIV infection, by age, Atlanta EMA, 2011  </vt:lpstr>
      <vt:lpstr>The HIV Care Continuum can help us…</vt:lpstr>
      <vt:lpstr>Stage of HIV disease at diagnosis</vt:lpstr>
      <vt:lpstr>Stage of disease by earliest CD4 count within 3 months of HIV diagnosis, adults and adolescents, Atlanta EMA, 2011</vt:lpstr>
      <vt:lpstr>Stage of disease by earliest CD4 count within 12 months of HIV diagnosis, adults and adolescents, Atlanta EMA, 2011</vt:lpstr>
      <vt:lpstr>Number and proportion of adults and adolescents by stage at diagnosis by earliest CD4 count within 3 and 12 months after diagnosis, by age, Atlanta EMA, 2011</vt:lpstr>
      <vt:lpstr>Stage of disease by earliest CD4 count within 3 months of HIV diagnosis, adults and adolescents, by age (years), Atlanta EMA 2011</vt:lpstr>
      <vt:lpstr>Stage of disease by earliest CD4 count within 12 months of HIV diagnosis, adults and adolescents, by age (years), Atlanta EMA, 2011</vt:lpstr>
      <vt:lpstr>Number and proportion of adults and adolescents by stage at diagnosis by earliest CD4 count within 3 and 12 months after diagnosis, by race/ethnicity, Atlanta EMA, 2011</vt:lpstr>
      <vt:lpstr>Stage of disease by earliest CD4 count within 3 months of HIV diagnosis, adults and adolescents, by race/ethnicity, Atlanta EMA 2011</vt:lpstr>
      <vt:lpstr>Stage of disease by earliest CD4 count within 12 months of HIV diagnosis, adults and adolescents, by race/ethnicity, Atlanta EMA, 2011</vt:lpstr>
      <vt:lpstr> Number and proportion of adults and adolescents by stage at diagnosis by earliest CD4 count within 3 and 12 months after diagnosis, by sex, Atlanta EMA, 2011</vt:lpstr>
      <vt:lpstr>Stage of disease by earliest CD4 count within 3 months of HIV diagnosis, adults and adolescents, by sex,  Atlanta EMA, 2011</vt:lpstr>
      <vt:lpstr>Stage of disease by earliest CD4 count within 12 months of HIV diagnosis, adults and adolescents, by sex,  Atlanta EMA, 2011</vt:lpstr>
      <vt:lpstr>Number and proportion of adult and adolescent males by stage at diagnosis by earliest CD4 count within 3 and 12 months after diagnosis, by transmission category*, Atlanta EMA, 2011</vt:lpstr>
      <vt:lpstr>Stage of disease by earliest CD4 count within 3 months of HIV diagnosis, adult and adolescent males, by transmission category*, Atlanta EMA, 2011</vt:lpstr>
      <vt:lpstr>Stage of disease by earliest CD4 count within 12 months of HIV diagnosis, adult and adolescent males, by transmission category*, Atlanta EMA, 2011</vt:lpstr>
      <vt:lpstr>Number and proportion of adult and adolescent females by stage at diagnosis by earliest CD4 count within 3 and 12 months after diagnosis, by transmission category*, Atlanta EMA, 2011</vt:lpstr>
      <vt:lpstr> Stage of disease by earliest CD4 count within 3 months of HIV diagnosis, adult and adolescent females, by transmission category*, Atlanta EMA, 2011</vt:lpstr>
      <vt:lpstr> Stage of disease by earliest CD4 count within 12 months of HIV diagnosis, adult and adolescent females, by transmission category*, Atlanta EMA, 2011</vt:lpstr>
      <vt:lpstr>Limitations </vt:lpstr>
      <vt:lpstr>Uncertainties</vt:lpstr>
      <vt:lpstr>Viral suppression on most recent viral load, by stage of disease by earliest CD4 within 12 months of HIV diagnosis, adults and adolescents, Atlanta EMA, 2011</vt:lpstr>
      <vt:lpstr>Slide 43</vt:lpstr>
    </vt:vector>
  </TitlesOfParts>
  <Company>Georgia Dept of Community Health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kastringer</dc:creator>
  <cp:lastModifiedBy>jakelly</cp:lastModifiedBy>
  <cp:revision>402</cp:revision>
  <dcterms:created xsi:type="dcterms:W3CDTF">2012-06-14T17:04:19Z</dcterms:created>
  <dcterms:modified xsi:type="dcterms:W3CDTF">2013-09-13T14:43:39Z</dcterms:modified>
</cp:coreProperties>
</file>