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9" r:id="rId2"/>
  </p:sldIdLst>
  <p:sldSz cx="32918400" cy="21945600"/>
  <p:notesSz cx="6881813" cy="92964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s, Fay K." initials="SFK" lastIdx="18" clrIdx="0">
    <p:extLst>
      <p:ext uri="{19B8F6BF-5375-455C-9EA6-DF929625EA0E}">
        <p15:presenceInfo xmlns:p15="http://schemas.microsoft.com/office/powerpoint/2012/main" userId="Stephens, Fay K." providerId="None"/>
      </p:ext>
    </p:extLst>
  </p:cmAuthor>
  <p:cmAuthor id="2" name="Stephens, Fay" initials="SF" lastIdx="17" clrIdx="1"/>
  <p:cmAuthor id="3" name="Pascale Wortley" initials="PW" lastIdx="10" clrIdx="2">
    <p:extLst>
      <p:ext uri="{19B8F6BF-5375-455C-9EA6-DF929625EA0E}">
        <p15:presenceInfo xmlns:p15="http://schemas.microsoft.com/office/powerpoint/2012/main" userId="S::pascale.wortley@dph.ga.gov::a3002f1b-3437-4063-8a47-096beb9a91e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1C28"/>
    <a:srgbClr val="9E9AC8"/>
    <a:srgbClr val="54268F"/>
    <a:srgbClr val="045A8D"/>
    <a:srgbClr val="A6BDDB"/>
    <a:srgbClr val="980043"/>
    <a:srgbClr val="FA9FB5"/>
    <a:srgbClr val="FCBBA1"/>
    <a:srgbClr val="4A1486"/>
    <a:srgbClr val="DADA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93" autoAdjust="0"/>
    <p:restoredTop sz="94660"/>
  </p:normalViewPr>
  <p:slideViewPr>
    <p:cSldViewPr snapToGrid="0">
      <p:cViewPr>
        <p:scale>
          <a:sx n="27" d="100"/>
          <a:sy n="27" d="100"/>
        </p:scale>
        <p:origin x="1478" y="67"/>
      </p:cViewPr>
      <p:guideLst>
        <p:guide orient="horz" pos="691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6725"/>
          </a:xfrm>
          <a:prstGeom prst="rect">
            <a:avLst/>
          </a:prstGeom>
        </p:spPr>
        <p:txBody>
          <a:bodyPr vert="horz" lIns="91147" tIns="45574" rIns="91147" bIns="4557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513" y="0"/>
            <a:ext cx="2982742" cy="466725"/>
          </a:xfrm>
          <a:prstGeom prst="rect">
            <a:avLst/>
          </a:prstGeom>
        </p:spPr>
        <p:txBody>
          <a:bodyPr vert="horz" lIns="91147" tIns="45574" rIns="91147" bIns="45574" rtlCol="0"/>
          <a:lstStyle>
            <a:lvl1pPr algn="r">
              <a:defRPr sz="1200"/>
            </a:lvl1pPr>
          </a:lstStyle>
          <a:p>
            <a:fld id="{B0120104-E0BC-4B99-ADCE-003C1A33CCD3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89025" y="1162050"/>
            <a:ext cx="4703763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47" tIns="45574" rIns="91147" bIns="4557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05" y="4473578"/>
            <a:ext cx="5504204" cy="3660775"/>
          </a:xfrm>
          <a:prstGeom prst="rect">
            <a:avLst/>
          </a:prstGeom>
        </p:spPr>
        <p:txBody>
          <a:bodyPr vert="horz" lIns="91147" tIns="45574" rIns="91147" bIns="4557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8"/>
            <a:ext cx="2982742" cy="466725"/>
          </a:xfrm>
          <a:prstGeom prst="rect">
            <a:avLst/>
          </a:prstGeom>
        </p:spPr>
        <p:txBody>
          <a:bodyPr vert="horz" lIns="91147" tIns="45574" rIns="91147" bIns="4557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513" y="8829678"/>
            <a:ext cx="2982742" cy="466725"/>
          </a:xfrm>
          <a:prstGeom prst="rect">
            <a:avLst/>
          </a:prstGeom>
        </p:spPr>
        <p:txBody>
          <a:bodyPr vert="horz" lIns="91147" tIns="45574" rIns="91147" bIns="45574" rtlCol="0" anchor="b"/>
          <a:lstStyle>
            <a:lvl1pPr algn="r">
              <a:defRPr sz="1200"/>
            </a:lvl1pPr>
          </a:lstStyle>
          <a:p>
            <a:fld id="{98C3FD11-D765-4E53-801A-F3E7FFF53C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82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20738" y="695325"/>
            <a:ext cx="5214937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4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104353-9B97-964F-9DD9-2A4F022EEDC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480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3140" y="1168404"/>
            <a:ext cx="28392120" cy="3292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56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63140" y="4461075"/>
            <a:ext cx="2839212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2263140" y="5709924"/>
            <a:ext cx="28392120" cy="14198602"/>
          </a:xfrm>
          <a:prstGeom prst="rect">
            <a:avLst/>
          </a:prstGeom>
        </p:spPr>
        <p:txBody>
          <a:bodyPr/>
          <a:lstStyle>
            <a:lvl1pPr>
              <a:defRPr sz="2133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187514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 &amp;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3140" y="1168404"/>
            <a:ext cx="28392120" cy="3292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56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63140" y="4461075"/>
            <a:ext cx="2839212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2263140" y="5709924"/>
            <a:ext cx="28392120" cy="14198602"/>
          </a:xfrm>
          <a:prstGeom prst="rect">
            <a:avLst/>
          </a:prstGeom>
        </p:spPr>
        <p:txBody>
          <a:bodyPr/>
          <a:lstStyle>
            <a:lvl1pPr>
              <a:defRPr sz="2133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263140" y="20263284"/>
            <a:ext cx="8709660" cy="894079"/>
          </a:xfrm>
          <a:prstGeom prst="rect">
            <a:avLst/>
          </a:prstGeom>
        </p:spPr>
        <p:txBody>
          <a:bodyPr/>
          <a:lstStyle>
            <a:lvl1pPr marL="0" marR="0" indent="0" algn="l" defTabSz="812790" rtl="0" eaLnBrk="1" fontAlgn="auto" latinLnBrk="0" hangingPunct="1">
              <a:lnSpc>
                <a:spcPct val="90000"/>
              </a:lnSpc>
              <a:spcBef>
                <a:spcPts val="88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812790" rtl="0" eaLnBrk="1" fontAlgn="auto" latinLnBrk="0" hangingPunct="1">
              <a:lnSpc>
                <a:spcPct val="90000"/>
              </a:lnSpc>
              <a:spcBef>
                <a:spcPts val="88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067" dirty="0">
                <a:latin typeface="Segoe UI" panose="020B0502040204020203" pitchFamily="34" charset="0"/>
                <a:cs typeface="Segoe UI" panose="020B0502040204020203" pitchFamily="34" charset="0"/>
              </a:rPr>
              <a:t>Source: Segoe UI 10 or 12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61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3140" y="1168404"/>
            <a:ext cx="28392120" cy="3292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56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7889260" y="5276541"/>
            <a:ext cx="12766001" cy="14438523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63140" y="4461075"/>
            <a:ext cx="2839212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6432222" y="5276541"/>
            <a:ext cx="107927" cy="14438523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2263141" y="5276541"/>
            <a:ext cx="12766001" cy="14438523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220812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3"/>
            <a:ext cx="13926025" cy="263651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33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06395" indent="0">
              <a:buNone/>
              <a:defRPr sz="1778" b="1"/>
            </a:lvl2pPr>
            <a:lvl3pPr marL="812790" indent="0">
              <a:buNone/>
              <a:defRPr sz="1600" b="1"/>
            </a:lvl3pPr>
            <a:lvl4pPr marL="1219184" indent="0">
              <a:buNone/>
              <a:defRPr sz="1422" b="1"/>
            </a:lvl4pPr>
            <a:lvl5pPr marL="1625579" indent="0">
              <a:buNone/>
              <a:defRPr sz="1422" b="1"/>
            </a:lvl5pPr>
            <a:lvl6pPr marL="2031974" indent="0">
              <a:buNone/>
              <a:defRPr sz="1422" b="1"/>
            </a:lvl6pPr>
            <a:lvl7pPr marL="2438369" indent="0">
              <a:buNone/>
              <a:defRPr sz="1422" b="1"/>
            </a:lvl7pPr>
            <a:lvl8pPr marL="2844765" indent="0">
              <a:buNone/>
              <a:defRPr sz="1422" b="1"/>
            </a:lvl8pPr>
            <a:lvl9pPr marL="3251160" indent="0">
              <a:buNone/>
              <a:defRPr sz="14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267431" y="8016242"/>
            <a:ext cx="13926025" cy="11790682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to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1" y="5379723"/>
            <a:ext cx="13994609" cy="263651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33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06395" indent="0">
              <a:buNone/>
              <a:defRPr sz="1778" b="1"/>
            </a:lvl2pPr>
            <a:lvl3pPr marL="812790" indent="0">
              <a:buNone/>
              <a:defRPr sz="1600" b="1"/>
            </a:lvl3pPr>
            <a:lvl4pPr marL="1219184" indent="0">
              <a:buNone/>
              <a:defRPr sz="1422" b="1"/>
            </a:lvl4pPr>
            <a:lvl5pPr marL="1625579" indent="0">
              <a:buNone/>
              <a:defRPr sz="1422" b="1"/>
            </a:lvl5pPr>
            <a:lvl6pPr marL="2031974" indent="0">
              <a:buNone/>
              <a:defRPr sz="1422" b="1"/>
            </a:lvl6pPr>
            <a:lvl7pPr marL="2438369" indent="0">
              <a:buNone/>
              <a:defRPr sz="1422" b="1"/>
            </a:lvl7pPr>
            <a:lvl8pPr marL="2844765" indent="0">
              <a:buNone/>
              <a:defRPr sz="1422" b="1"/>
            </a:lvl8pPr>
            <a:lvl9pPr marL="3251160" indent="0">
              <a:buNone/>
              <a:defRPr sz="14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16664941" y="8016242"/>
            <a:ext cx="13994609" cy="11790682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 Light. Font size should not to be smaller than 18 point. 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263140" y="1168404"/>
            <a:ext cx="28392120" cy="32926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56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63140" y="4461075"/>
            <a:ext cx="2839212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428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7168" y="14664633"/>
            <a:ext cx="27521945" cy="111701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1778" baseline="0">
                <a:latin typeface="Segoe UI Semibold" panose="020B0702040204020203" pitchFamily="34" charset="0"/>
              </a:defRPr>
            </a:lvl1pPr>
          </a:lstStyle>
          <a:p>
            <a:pPr lvl="0"/>
            <a:br>
              <a:rPr lang="en-US" dirty="0"/>
            </a:br>
            <a:r>
              <a:rPr lang="en-US" dirty="0"/>
              <a:t>Font for caption should be Segoe UI </a:t>
            </a:r>
            <a:r>
              <a:rPr lang="en-US" dirty="0" err="1"/>
              <a:t>Semibold</a:t>
            </a:r>
            <a:r>
              <a:rPr lang="en-US" dirty="0"/>
              <a:t>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07166" y="1095759"/>
            <a:ext cx="27521942" cy="131625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44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06395" indent="0">
              <a:buNone/>
              <a:defRPr sz="2489"/>
            </a:lvl2pPr>
            <a:lvl3pPr marL="812790" indent="0">
              <a:buNone/>
              <a:defRPr sz="2133"/>
            </a:lvl3pPr>
            <a:lvl4pPr marL="1219184" indent="0">
              <a:buNone/>
              <a:defRPr sz="1778"/>
            </a:lvl4pPr>
            <a:lvl5pPr marL="1625579" indent="0">
              <a:buNone/>
              <a:defRPr sz="1778"/>
            </a:lvl5pPr>
            <a:lvl6pPr marL="2031974" indent="0">
              <a:buNone/>
              <a:defRPr sz="1778"/>
            </a:lvl6pPr>
            <a:lvl7pPr marL="2438369" indent="0">
              <a:buNone/>
              <a:defRPr sz="1778"/>
            </a:lvl7pPr>
            <a:lvl8pPr marL="2844765" indent="0">
              <a:buNone/>
              <a:defRPr sz="1778"/>
            </a:lvl8pPr>
            <a:lvl9pPr marL="3251160" indent="0">
              <a:buNone/>
              <a:defRPr sz="1778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49828" y="16187996"/>
            <a:ext cx="24931641" cy="43425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06395" indent="0">
              <a:buNone/>
              <a:defRPr sz="1244"/>
            </a:lvl2pPr>
            <a:lvl3pPr marL="812790" indent="0">
              <a:buNone/>
              <a:defRPr sz="1067"/>
            </a:lvl3pPr>
            <a:lvl4pPr marL="1219184" indent="0">
              <a:buNone/>
              <a:defRPr sz="889"/>
            </a:lvl4pPr>
            <a:lvl5pPr marL="1625579" indent="0">
              <a:buNone/>
              <a:defRPr sz="889"/>
            </a:lvl5pPr>
            <a:lvl6pPr marL="2031974" indent="0">
              <a:buNone/>
              <a:defRPr sz="889"/>
            </a:lvl6pPr>
            <a:lvl7pPr marL="2438369" indent="0">
              <a:buNone/>
              <a:defRPr sz="889"/>
            </a:lvl7pPr>
            <a:lvl8pPr marL="2844765" indent="0">
              <a:buNone/>
              <a:defRPr sz="889"/>
            </a:lvl8pPr>
            <a:lvl9pPr marL="3251160" indent="0">
              <a:buNone/>
              <a:defRPr sz="889"/>
            </a:lvl9pPr>
          </a:lstStyle>
          <a:p>
            <a:pPr lvl="0"/>
            <a:r>
              <a:rPr lang="en-US" dirty="0"/>
              <a:t>Content should be written in Segoe UI. Font size should be at least 18 point.</a:t>
            </a:r>
          </a:p>
        </p:txBody>
      </p:sp>
    </p:spTree>
    <p:extLst>
      <p:ext uri="{BB962C8B-B14F-4D97-AF65-F5344CB8AC3E}">
        <p14:creationId xmlns:p14="http://schemas.microsoft.com/office/powerpoint/2010/main" val="203017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3982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9806" y="21320503"/>
            <a:ext cx="17588594" cy="6490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137797" y="21247051"/>
            <a:ext cx="9366883" cy="229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89" spc="89" baseline="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GEORGIA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117502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708" r:id="rId2"/>
    <p:sldLayoutId id="2147483665" r:id="rId3"/>
    <p:sldLayoutId id="2147483678" r:id="rId4"/>
    <p:sldLayoutId id="2147483670" r:id="rId5"/>
    <p:sldLayoutId id="2147483707" r:id="rId6"/>
  </p:sldLayoutIdLst>
  <p:txStyles>
    <p:titleStyle>
      <a:lvl1pPr algn="l" defTabSz="812790" rtl="0" eaLnBrk="1" latinLnBrk="0" hangingPunct="1">
        <a:lnSpc>
          <a:spcPct val="90000"/>
        </a:lnSpc>
        <a:spcBef>
          <a:spcPct val="0"/>
        </a:spcBef>
        <a:buNone/>
        <a:defRPr sz="3556" kern="1200" baseline="0">
          <a:solidFill>
            <a:schemeClr val="tx1">
              <a:lumMod val="75000"/>
              <a:lumOff val="25000"/>
            </a:schemeClr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0" indent="0" algn="l" defTabSz="81279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1pPr>
      <a:lvl2pPr marL="609593" indent="-203198" algn="l" defTabSz="81279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15988" indent="-203198" algn="l" defTabSz="81279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778" kern="1200">
          <a:solidFill>
            <a:schemeClr val="tx1"/>
          </a:solidFill>
          <a:latin typeface="+mn-lt"/>
          <a:ea typeface="+mn-ea"/>
          <a:cs typeface="+mn-cs"/>
        </a:defRPr>
      </a:lvl3pPr>
      <a:lvl4pPr marL="1422383" indent="-203198" algn="l" defTabSz="81279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8" indent="-203198" algn="l" defTabSz="81279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35172" indent="-203198" algn="l" defTabSz="81279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41567" indent="-203198" algn="l" defTabSz="81279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047962" indent="-203198" algn="l" defTabSz="81279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454357" indent="-203198" algn="l" defTabSz="81279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279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395" algn="l" defTabSz="81279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2790" algn="l" defTabSz="81279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9184" algn="l" defTabSz="81279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5579" algn="l" defTabSz="81279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1974" algn="l" defTabSz="81279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8369" algn="l" defTabSz="81279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4765" algn="l" defTabSz="81279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1160" algn="l" defTabSz="81279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daniel.mauck@dph.ga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medcalc.org/calc/comparison_of_proportions.php" TargetMode="External"/><Relationship Id="rId5" Type="http://schemas.openxmlformats.org/officeDocument/2006/relationships/hyperlink" Target="http://www.cdc.gov/hiv/library/reports/hiv-surveillance.html.%20Published%20May%202020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Picture 1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854" y="284759"/>
            <a:ext cx="2080085" cy="2080085"/>
          </a:xfrm>
          <a:prstGeom prst="rect">
            <a:avLst/>
          </a:prstGeom>
        </p:spPr>
      </p:pic>
      <p:sp>
        <p:nvSpPr>
          <p:cNvPr id="91" name="Rectangle 180"/>
          <p:cNvSpPr>
            <a:spLocks noChangeArrowheads="1"/>
          </p:cNvSpPr>
          <p:nvPr/>
        </p:nvSpPr>
        <p:spPr bwMode="auto">
          <a:xfrm>
            <a:off x="3384440" y="180005"/>
            <a:ext cx="24824415" cy="1775368"/>
          </a:xfrm>
          <a:prstGeom prst="rect">
            <a:avLst/>
          </a:prstGeom>
          <a:noFill/>
          <a:ln>
            <a:noFill/>
          </a:ln>
        </p:spPr>
        <p:txBody>
          <a:bodyPr wrap="square" lIns="51318" tIns="25659" rIns="51318" bIns="25659">
            <a:spAutoFit/>
          </a:bodyPr>
          <a:lstStyle/>
          <a:p>
            <a:pPr algn="ctr"/>
            <a:r>
              <a:rPr lang="en-US" sz="5600" b="1" dirty="0"/>
              <a:t>Characterization of Demographic Differences among Molecular HIV Clusters in</a:t>
            </a:r>
          </a:p>
          <a:p>
            <a:pPr algn="ctr"/>
            <a:r>
              <a:rPr lang="en-US" sz="5600" b="1" dirty="0"/>
              <a:t> Georgia, 2018–2020</a:t>
            </a:r>
            <a:endParaRPr lang="en-US" sz="5600" dirty="0"/>
          </a:p>
        </p:txBody>
      </p:sp>
      <p:sp>
        <p:nvSpPr>
          <p:cNvPr id="92" name="TextBox 4"/>
          <p:cNvSpPr txBox="1">
            <a:spLocks noChangeArrowheads="1"/>
          </p:cNvSpPr>
          <p:nvPr/>
        </p:nvSpPr>
        <p:spPr bwMode="auto">
          <a:xfrm>
            <a:off x="9409119" y="1819520"/>
            <a:ext cx="13157873" cy="91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0372" tIns="25186" rIns="50372" bIns="25186">
            <a:spAutoFit/>
          </a:bodyPr>
          <a:lstStyle>
            <a:lvl1pPr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Daniel Mauck, PhD, MPH, MS*; Pascale Wortley, MD, MPH; Cherie Drenzek, DVM, MS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HIV/AIDS Epidemiology Section, Georgia Department of Public Health, Atlanta, GA</a:t>
            </a:r>
          </a:p>
        </p:txBody>
      </p:sp>
      <p:sp>
        <p:nvSpPr>
          <p:cNvPr id="95" name="TextBox 8"/>
          <p:cNvSpPr txBox="1">
            <a:spLocks noChangeArrowheads="1"/>
          </p:cNvSpPr>
          <p:nvPr/>
        </p:nvSpPr>
        <p:spPr bwMode="auto">
          <a:xfrm>
            <a:off x="252572" y="2657859"/>
            <a:ext cx="8756840" cy="558695"/>
          </a:xfrm>
          <a:prstGeom prst="rect">
            <a:avLst/>
          </a:prstGeom>
          <a:solidFill>
            <a:srgbClr val="EC1C28"/>
          </a:solidFill>
          <a:ln>
            <a:noFill/>
          </a:ln>
        </p:spPr>
        <p:txBody>
          <a:bodyPr wrap="square" lIns="50372" tIns="25186" rIns="50372" bIns="25186">
            <a:spAutoFit/>
          </a:bodyPr>
          <a:lstStyle>
            <a:lvl1pPr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35430" y="3200450"/>
            <a:ext cx="8302278" cy="4482846"/>
          </a:xfrm>
          <a:prstGeom prst="rect">
            <a:avLst/>
          </a:prstGeom>
          <a:noFill/>
          <a:ln>
            <a:noFill/>
          </a:ln>
        </p:spPr>
        <p:txBody>
          <a:bodyPr wrap="square" lIns="50372" tIns="25186" rIns="50372" bIns="25186">
            <a:spAutoFit/>
          </a:bodyPr>
          <a:lstStyle>
            <a:lvl1pPr marL="685800" indent="-685800"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/>
            <a:r>
              <a:rPr lang="en-US" sz="2400" b="1" dirty="0">
                <a:latin typeface="+mn-lt"/>
              </a:rPr>
              <a:t>Background: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In 2018, Georgia had the highest rate of new HIV diagnoses in the US among states (28.6 per 100,000) (1).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Molecular HIV surveillance uses similar HIV genotype sequences to identify transmission clusters (2).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Clusters indicate recent and rapid transmission, and large clusters are of particular interest (2).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Describing these clusters can help better understand HIV transmission dynamics and help focus prevention efforts (2).</a:t>
            </a:r>
          </a:p>
          <a:p>
            <a:pPr marL="0" indent="0"/>
            <a:r>
              <a:rPr lang="en-US" sz="2400" b="1" dirty="0">
                <a:latin typeface="+mn-lt"/>
              </a:rPr>
              <a:t>Objective:</a:t>
            </a:r>
          </a:p>
          <a:p>
            <a:pPr marL="0" indent="0"/>
            <a:r>
              <a:rPr lang="en-US" sz="2400" dirty="0">
                <a:latin typeface="+mn-lt"/>
              </a:rPr>
              <a:t>Describe demographic characteristics among persons associated with molecular HIV clusters of varying size in Georgia, 2018–2020.</a:t>
            </a:r>
          </a:p>
        </p:txBody>
      </p:sp>
      <p:pic>
        <p:nvPicPr>
          <p:cNvPr id="131" name="Picture 311" descr="J:\Public_Access\NHBS\Publications &amp; Fact sheets\DPH_Logo_Larg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3360" y="506505"/>
            <a:ext cx="3390739" cy="1469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" name="TextBox 8"/>
          <p:cNvSpPr txBox="1">
            <a:spLocks noChangeArrowheads="1"/>
          </p:cNvSpPr>
          <p:nvPr/>
        </p:nvSpPr>
        <p:spPr bwMode="auto">
          <a:xfrm>
            <a:off x="9116414" y="2661713"/>
            <a:ext cx="23592851" cy="554841"/>
          </a:xfrm>
          <a:prstGeom prst="rect">
            <a:avLst/>
          </a:prstGeom>
          <a:solidFill>
            <a:srgbClr val="EC1C28"/>
          </a:solidFill>
          <a:ln>
            <a:noFill/>
          </a:ln>
        </p:spPr>
        <p:txBody>
          <a:bodyPr wrap="square" lIns="50372" tIns="25186" rIns="50372" bIns="25186">
            <a:spAutoFit/>
          </a:bodyPr>
          <a:lstStyle>
            <a:lvl1pPr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</a:p>
        </p:txBody>
      </p:sp>
      <p:sp>
        <p:nvSpPr>
          <p:cNvPr id="136" name="TextBox 16"/>
          <p:cNvSpPr txBox="1">
            <a:spLocks noChangeArrowheads="1"/>
          </p:cNvSpPr>
          <p:nvPr/>
        </p:nvSpPr>
        <p:spPr bwMode="auto">
          <a:xfrm>
            <a:off x="190219" y="18543975"/>
            <a:ext cx="8736840" cy="1158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50372" tIns="25186" rIns="50372" bIns="25186">
            <a:spAutoFit/>
          </a:bodyPr>
          <a:lstStyle>
            <a:lvl1pPr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The authors wish to thank the HIV Core Surveillance staff in the HIV/AIDS Epidemiology Section at the Georgia Department of Public Health for their efforts to obtain complete data.</a:t>
            </a:r>
          </a:p>
        </p:txBody>
      </p:sp>
      <p:sp>
        <p:nvSpPr>
          <p:cNvPr id="18" name="TextBox 8"/>
          <p:cNvSpPr txBox="1">
            <a:spLocks noChangeArrowheads="1"/>
          </p:cNvSpPr>
          <p:nvPr/>
        </p:nvSpPr>
        <p:spPr bwMode="auto">
          <a:xfrm>
            <a:off x="254543" y="7762860"/>
            <a:ext cx="8647205" cy="558695"/>
          </a:xfrm>
          <a:prstGeom prst="rect">
            <a:avLst/>
          </a:prstGeom>
          <a:solidFill>
            <a:srgbClr val="EC1C28"/>
          </a:solidFill>
          <a:ln>
            <a:noFill/>
          </a:ln>
        </p:spPr>
        <p:txBody>
          <a:bodyPr wrap="square" lIns="50372" tIns="25186" rIns="50372" bIns="25186">
            <a:spAutoFit/>
          </a:bodyPr>
          <a:lstStyle>
            <a:lvl1pPr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Methods </a:t>
            </a:r>
          </a:p>
        </p:txBody>
      </p:sp>
      <p:sp>
        <p:nvSpPr>
          <p:cNvPr id="19" name="TextBox 8"/>
          <p:cNvSpPr txBox="1">
            <a:spLocks noChangeArrowheads="1"/>
          </p:cNvSpPr>
          <p:nvPr/>
        </p:nvSpPr>
        <p:spPr bwMode="auto">
          <a:xfrm>
            <a:off x="274080" y="19690139"/>
            <a:ext cx="8754869" cy="558695"/>
          </a:xfrm>
          <a:prstGeom prst="rect">
            <a:avLst/>
          </a:prstGeom>
          <a:solidFill>
            <a:srgbClr val="EC1C28"/>
          </a:solidFill>
          <a:ln>
            <a:noFill/>
          </a:ln>
        </p:spPr>
        <p:txBody>
          <a:bodyPr wrap="square" lIns="50372" tIns="25186" rIns="50372" bIns="25186">
            <a:spAutoFit/>
          </a:bodyPr>
          <a:lstStyle>
            <a:lvl1pPr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References</a:t>
            </a:r>
          </a:p>
        </p:txBody>
      </p:sp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254543" y="17997975"/>
            <a:ext cx="8754869" cy="558695"/>
          </a:xfrm>
          <a:prstGeom prst="rect">
            <a:avLst/>
          </a:prstGeom>
          <a:solidFill>
            <a:srgbClr val="EC1C28"/>
          </a:solidFill>
          <a:ln>
            <a:noFill/>
          </a:ln>
        </p:spPr>
        <p:txBody>
          <a:bodyPr wrap="square" lIns="50372" tIns="25186" rIns="50372" bIns="25186">
            <a:spAutoFit/>
          </a:bodyPr>
          <a:lstStyle>
            <a:lvl1pPr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Acknowledgements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35428" y="8303014"/>
            <a:ext cx="8227363" cy="9694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Data set: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Data were drawn from the Georgia Department of Public Health (GDPH) enhanced HIV/AIDS Reporting System (eHARS) and a local installation of secure HIV-TRACE (3).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Secure HIV-TRACE was used to align HIV polymerase gene sequences to a reference sequence to identify molecular HIV clusters with genetic distance of ≤0.5%, representing recent HIV transmission (2).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Inclusion criteria:  individuals who currently reside in Georgia, age 13 and older, diagnosed with HIV infection during 2018–2020, and had a genotype sequence reported to GDPH.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Variables from eHARS included race and ethnicity, sex at birth, age at HIV diagnosis, year of HIV diagnosis, current state of residence, and mode of HIV transmission.</a:t>
            </a:r>
          </a:p>
          <a:p>
            <a:pPr marL="1659636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Age at HIV diagnosis was grouped into under 30 or over 30 years old.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cluster ID was pulled from the December 2020 monthly run of secure HIV-TRACE using the cluster line list 005 file.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Molecular HIV clusters were grouped into three categories:</a:t>
            </a:r>
          </a:p>
          <a:p>
            <a:pPr marL="1659636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Small clusters (2-3 members, n=200 clusters)</a:t>
            </a:r>
          </a:p>
          <a:p>
            <a:pPr marL="1659636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Medium clusters (4-9 members, n=43 clusters)</a:t>
            </a:r>
          </a:p>
          <a:p>
            <a:pPr marL="1659636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Large  clusters (≥10 members, n=5 clusters) (4).</a:t>
            </a:r>
          </a:p>
          <a:p>
            <a:r>
              <a:rPr lang="en-US" sz="2400" b="1" dirty="0"/>
              <a:t>Analysis: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Data from eHARS and secure HIV-TRACE were merged using the eHARS ID of the individual.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Proportions were compared at medcalc.org (5).</a:t>
            </a:r>
          </a:p>
        </p:txBody>
      </p:sp>
      <p:sp>
        <p:nvSpPr>
          <p:cNvPr id="2" name="Rectangle 1"/>
          <p:cNvSpPr/>
          <p:nvPr/>
        </p:nvSpPr>
        <p:spPr>
          <a:xfrm>
            <a:off x="9217712" y="3304504"/>
            <a:ext cx="1263939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ea typeface="Segoe UI" panose="020B0502040204020203" pitchFamily="34" charset="0"/>
                <a:cs typeface="Segoe UI" panose="020B0502040204020203" pitchFamily="34" charset="0"/>
              </a:rPr>
              <a:t>Overall: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a typeface="Segoe UI" panose="020B0502040204020203" pitchFamily="34" charset="0"/>
                <a:cs typeface="Segoe UI" panose="020B0502040204020203" pitchFamily="34" charset="0"/>
              </a:rPr>
              <a:t>Of 3913 people included in this analysis, 3240 (82.8%) were male at birth, 2661 (68.0%) were Black, 355 (9.1%) were Hispanic, 583 (14.9%) were White, 2309 (59.0%) were MSM, 636 (16.3%) were heterosexual contacts, 53 (1.4%) were persons who inject drugs (PWID), and 1967 (50.3%) were over 30 at HIV diagnosis (Table 1).</a:t>
            </a:r>
          </a:p>
          <a:p>
            <a:r>
              <a:rPr lang="en-US" sz="2400" b="1" dirty="0">
                <a:ea typeface="Segoe UI" panose="020B0502040204020203" pitchFamily="34" charset="0"/>
                <a:cs typeface="Segoe UI" panose="020B0502040204020203" pitchFamily="34" charset="0"/>
              </a:rPr>
              <a:t>In a cluster: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a typeface="Segoe UI" panose="020B0502040204020203" pitchFamily="34" charset="0"/>
                <a:cs typeface="Segoe UI" panose="020B0502040204020203" pitchFamily="34" charset="0"/>
              </a:rPr>
              <a:t>Among 708 persons in clusters at the ≤0.5% distance, 623 (88.0%) were males and 85 (12.0%) females; 473 (66.8%) were Black, 75 (10.6%) Hispanic, and 114 (16.1%) White; 88 (12.4%) were heterosexual contacts, 10 (1.4%) PWID, and 503 (71.1%) MSM; 224 (31.6%) were over 30 and 484 (68.4%) under 30 (Table 1).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a typeface="Segoe UI" panose="020B0502040204020203" pitchFamily="34" charset="0"/>
                <a:cs typeface="Segoe UI" panose="020B0502040204020203" pitchFamily="34" charset="0"/>
              </a:rPr>
              <a:t>Being male, MSM, and under age 30 were associated with being in a cluster vs. not (Table 2).</a:t>
            </a:r>
          </a:p>
          <a:p>
            <a:r>
              <a:rPr lang="en-US" sz="2400" b="1" dirty="0">
                <a:ea typeface="Segoe UI" panose="020B0502040204020203" pitchFamily="34" charset="0"/>
                <a:cs typeface="Segoe UI" panose="020B0502040204020203" pitchFamily="34" charset="0"/>
              </a:rPr>
              <a:t>Cluster size: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a typeface="Segoe UI" panose="020B0502040204020203" pitchFamily="34" charset="0"/>
                <a:cs typeface="Segoe UI" panose="020B0502040204020203" pitchFamily="34" charset="0"/>
              </a:rPr>
              <a:t>There were 426 (10.9%), 215 (5.5%), and 67 (1.7%) people in small, medium, and large clusters, respectively.  Among the 67 persons in large clusters, the majority were male (97.0%), MSM (80.6%), and under 30 (74.6%).  The proportion Black in large clusters was similar to all persons in clusters (65.7%), Hispanic was higher (16.4%), and White was lower (9.0%) (Table 1).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a typeface="Segoe UI" panose="020B0502040204020203" pitchFamily="34" charset="0"/>
                <a:cs typeface="Segoe UI" panose="020B0502040204020203" pitchFamily="34" charset="0"/>
              </a:rPr>
              <a:t>Being male and MSM was associated with being in a large cluster vs small (Table 2).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a typeface="Segoe UI" panose="020B0502040204020203" pitchFamily="34" charset="0"/>
                <a:cs typeface="Segoe UI" panose="020B0502040204020203" pitchFamily="34" charset="0"/>
              </a:rPr>
              <a:t>Being male was associated with being in a large vs. medium cluster (Table 2).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23151968" y="15428095"/>
            <a:ext cx="9472132" cy="48936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Males, MSM, and persons under 30 years of age were more likely to be in a cluster.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Among people in clusters, MSM and Hispanics were more likely to be in a large cluster.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There were no large or medium clusters dominated by PWID.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association between Hispanic ethnicity and large clusters is driven by one large cluster with majority Hispanic membership.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Using HIV surveillance and molecular data together can help better understand HIV transmission patterns to guide and focus prevention efforts.</a:t>
            </a:r>
          </a:p>
          <a:p>
            <a:r>
              <a:rPr lang="en-US" sz="2400" b="1" dirty="0"/>
              <a:t>Limitations: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Fewer genotype sequences were reported to GDPH in 2019 and 2020 compared to previous years.</a:t>
            </a:r>
          </a:p>
        </p:txBody>
      </p:sp>
      <p:sp>
        <p:nvSpPr>
          <p:cNvPr id="160" name="TextBox 6">
            <a:extLst>
              <a:ext uri="{FF2B5EF4-FFF2-40B4-BE49-F238E27FC236}">
                <a16:creationId xmlns:a16="http://schemas.microsoft.com/office/drawing/2014/main" id="{0C9F3BF1-D07C-4CD7-B9E7-3BCB48EFE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610" y="20248834"/>
            <a:ext cx="8725802" cy="1620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0372" tIns="25186" rIns="50372" bIns="25186">
            <a:spAutoFit/>
          </a:bodyPr>
          <a:lstStyle>
            <a:lvl1pPr marL="685800" indent="-685800"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1150938" indent="-685800"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>
              <a:spcAft>
                <a:spcPts val="600"/>
              </a:spcAft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1. Centers for Disease Control and Prevention. HIV Surveillance Report, 2018 (Updated); vol. 31. </a:t>
            </a: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http://www.cdc.gov/hiv/library/reports/hiv-surveillance.html. Published May 2020</a:t>
            </a: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spcAft>
                <a:spcPts val="600"/>
              </a:spcAft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2. Oster, A.M., France, A.M., Panneer, N., et al. (2018). Identifying Clusters of Recent and Rapid HIV Transmission Through Analysis of Molecular Surveillance Data.  Journal of Acquired Immune Deficiency Syndromes, 79(5), 543–550.</a:t>
            </a:r>
          </a:p>
          <a:p>
            <a:pPr marL="0" indent="0">
              <a:spcAft>
                <a:spcPts val="600"/>
              </a:spcAft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3. Kosakovsky Pond, S.L., Weaver, S., Leigh Brown, A.J., et al. (2018). HIV-TRACE (TRAnsmission Cluster Engine): A Tool for Large Scale Molecular Epidemiology of HIV-1 and Other Rapidly Evolving Pathogens. Molecular Biology and Evolution, 35(7), 1812–1819.</a:t>
            </a:r>
          </a:p>
          <a:p>
            <a:pPr marL="0" indent="0">
              <a:spcAft>
                <a:spcPts val="600"/>
              </a:spcAft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4. Fabeni, L., Santoro, M.M., Lorenzini, P., et al. (2020). Evaluation of HIV Transmission Clusters among Natives and Foreigners Living in Italy. Viruses, 12(8), 791–806.</a:t>
            </a:r>
          </a:p>
          <a:p>
            <a:pPr marL="0" indent="0">
              <a:spcAft>
                <a:spcPts val="600"/>
              </a:spcAft>
            </a:pP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5. Comparison of proportions calculator. Medcalc. 2021. Available at </a:t>
            </a: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https://www.medcalc.org/calc/comparison_of_proportions.php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Accessed May 7, 2021.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" name="TextBox 8">
            <a:extLst>
              <a:ext uri="{FF2B5EF4-FFF2-40B4-BE49-F238E27FC236}">
                <a16:creationId xmlns:a16="http://schemas.microsoft.com/office/drawing/2014/main" id="{457772F7-FF6F-4184-B208-762387FD5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49046" y="14861376"/>
            <a:ext cx="9660219" cy="566719"/>
          </a:xfrm>
          <a:prstGeom prst="rect">
            <a:avLst/>
          </a:prstGeom>
          <a:solidFill>
            <a:srgbClr val="EC1C28"/>
          </a:solidFill>
          <a:ln>
            <a:noFill/>
          </a:ln>
        </p:spPr>
        <p:txBody>
          <a:bodyPr wrap="square" lIns="50372" tIns="25186" rIns="50372" bIns="25186">
            <a:spAutoFit/>
          </a:bodyPr>
          <a:lstStyle>
            <a:lvl1pPr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Discussion and conclusions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7EA0D8-9EDD-46DF-85BD-CDC3A530B653}"/>
              </a:ext>
            </a:extLst>
          </p:cNvPr>
          <p:cNvSpPr txBox="1"/>
          <p:nvPr/>
        </p:nvSpPr>
        <p:spPr>
          <a:xfrm>
            <a:off x="10694328" y="10147200"/>
            <a:ext cx="10587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Table 1. Characteristics of the overall cohort, those in a cluster, and by cluster size.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E77D61-7C55-46D5-97D4-5AFC389E7DF7}"/>
              </a:ext>
            </a:extLst>
          </p:cNvPr>
          <p:cNvSpPr txBox="1"/>
          <p:nvPr/>
        </p:nvSpPr>
        <p:spPr>
          <a:xfrm>
            <a:off x="9689233" y="21272755"/>
            <a:ext cx="1902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**Column percent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181D7B-F480-48B2-8535-1D1AFD451DB8}"/>
              </a:ext>
            </a:extLst>
          </p:cNvPr>
          <p:cNvSpPr txBox="1"/>
          <p:nvPr/>
        </p:nvSpPr>
        <p:spPr>
          <a:xfrm>
            <a:off x="23321696" y="3340247"/>
            <a:ext cx="8890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Table 2. Associations between characteristics and cluster membership.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4DCC15-0B62-453E-A116-A702190CF4B2}"/>
              </a:ext>
            </a:extLst>
          </p:cNvPr>
          <p:cNvSpPr txBox="1"/>
          <p:nvPr/>
        </p:nvSpPr>
        <p:spPr>
          <a:xfrm>
            <a:off x="22824283" y="20519129"/>
            <a:ext cx="6607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*Author contact info:  </a:t>
            </a:r>
            <a:r>
              <a:rPr lang="en-US" sz="2400" dirty="0">
                <a:hlinkClick r:id="rId7"/>
              </a:rPr>
              <a:t>daniel.mauck@dph.ga.gov</a:t>
            </a:r>
            <a:endParaRPr lang="en-US" sz="2400" dirty="0"/>
          </a:p>
        </p:txBody>
      </p:sp>
      <p:graphicFrame>
        <p:nvGraphicFramePr>
          <p:cNvPr id="25" name="Table 3">
            <a:extLst>
              <a:ext uri="{FF2B5EF4-FFF2-40B4-BE49-F238E27FC236}">
                <a16:creationId xmlns:a16="http://schemas.microsoft.com/office/drawing/2014/main" id="{D3FB157B-4C2B-4360-B7FB-16E62479CE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720830"/>
              </p:ext>
            </p:extLst>
          </p:nvPr>
        </p:nvGraphicFramePr>
        <p:xfrm>
          <a:off x="9689231" y="10683010"/>
          <a:ext cx="12597639" cy="10515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08313">
                  <a:extLst>
                    <a:ext uri="{9D8B030D-6E8A-4147-A177-3AD203B41FA5}">
                      <a16:colId xmlns:a16="http://schemas.microsoft.com/office/drawing/2014/main" val="74408948"/>
                    </a:ext>
                  </a:extLst>
                </a:gridCol>
                <a:gridCol w="1657668">
                  <a:extLst>
                    <a:ext uri="{9D8B030D-6E8A-4147-A177-3AD203B41FA5}">
                      <a16:colId xmlns:a16="http://schemas.microsoft.com/office/drawing/2014/main" val="3311090822"/>
                    </a:ext>
                  </a:extLst>
                </a:gridCol>
                <a:gridCol w="1631442">
                  <a:extLst>
                    <a:ext uri="{9D8B030D-6E8A-4147-A177-3AD203B41FA5}">
                      <a16:colId xmlns:a16="http://schemas.microsoft.com/office/drawing/2014/main" val="1826535010"/>
                    </a:ext>
                  </a:extLst>
                </a:gridCol>
                <a:gridCol w="1978533">
                  <a:extLst>
                    <a:ext uri="{9D8B030D-6E8A-4147-A177-3AD203B41FA5}">
                      <a16:colId xmlns:a16="http://schemas.microsoft.com/office/drawing/2014/main" val="537077091"/>
                    </a:ext>
                  </a:extLst>
                </a:gridCol>
                <a:gridCol w="2356358">
                  <a:extLst>
                    <a:ext uri="{9D8B030D-6E8A-4147-A177-3AD203B41FA5}">
                      <a16:colId xmlns:a16="http://schemas.microsoft.com/office/drawing/2014/main" val="3353625071"/>
                    </a:ext>
                  </a:extLst>
                </a:gridCol>
                <a:gridCol w="1965325">
                  <a:extLst>
                    <a:ext uri="{9D8B030D-6E8A-4147-A177-3AD203B41FA5}">
                      <a16:colId xmlns:a16="http://schemas.microsoft.com/office/drawing/2014/main" val="17486169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rgbClr val="EC1C2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Overall</a:t>
                      </a:r>
                    </a:p>
                  </a:txBody>
                  <a:tcPr>
                    <a:solidFill>
                      <a:srgbClr val="EC1C2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 a cluster</a:t>
                      </a:r>
                    </a:p>
                  </a:txBody>
                  <a:tcPr>
                    <a:solidFill>
                      <a:srgbClr val="EC1C2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Small clusters</a:t>
                      </a:r>
                    </a:p>
                  </a:txBody>
                  <a:tcPr>
                    <a:solidFill>
                      <a:srgbClr val="EC1C2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Medium clusters</a:t>
                      </a:r>
                    </a:p>
                  </a:txBody>
                  <a:tcPr>
                    <a:solidFill>
                      <a:srgbClr val="EC1C2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Large clusters</a:t>
                      </a:r>
                    </a:p>
                  </a:txBody>
                  <a:tcPr>
                    <a:solidFill>
                      <a:srgbClr val="EC1C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486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n,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n, (%**)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127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n, (%**)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127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n, (%**)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127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n, (%**)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600038"/>
                  </a:ext>
                </a:extLst>
              </a:tr>
              <a:tr h="290230">
                <a:tc>
                  <a:txBody>
                    <a:bodyPr/>
                    <a:lstStyle/>
                    <a:p>
                      <a:r>
                        <a:rPr lang="en-US" sz="2400" b="1" dirty="0"/>
                        <a:t>Sex at birth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071765"/>
                  </a:ext>
                </a:extLst>
              </a:tr>
              <a:tr h="290230">
                <a:tc>
                  <a:txBody>
                    <a:bodyPr/>
                    <a:lstStyle/>
                    <a:p>
                      <a:r>
                        <a:rPr lang="en-US" sz="2400" dirty="0"/>
                        <a:t>    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3240 (82.8)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623 (88.0)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368 (86.4)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190 (88.4)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65 (97.0)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253924"/>
                  </a:ext>
                </a:extLst>
              </a:tr>
              <a:tr h="290230">
                <a:tc>
                  <a:txBody>
                    <a:bodyPr/>
                    <a:lstStyle/>
                    <a:p>
                      <a:r>
                        <a:rPr lang="en-US" sz="2400" dirty="0"/>
                        <a:t>    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672 (17.2)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85 (12.0)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58 (13.6)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25 (11.6)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 (3.0)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938597"/>
                  </a:ext>
                </a:extLst>
              </a:tr>
              <a:tr h="290230">
                <a:tc>
                  <a:txBody>
                    <a:bodyPr/>
                    <a:lstStyle/>
                    <a:p>
                      <a:r>
                        <a:rPr lang="en-US" sz="2400" b="1" dirty="0"/>
                        <a:t>Race/ethnicity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424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   Asian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21 (0.5)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 (0.4)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 (0.7)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 (0.0)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 (0.0)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586477"/>
                  </a:ext>
                </a:extLst>
              </a:tr>
              <a:tr h="408217">
                <a:tc>
                  <a:txBody>
                    <a:bodyPr/>
                    <a:lstStyle/>
                    <a:p>
                      <a:r>
                        <a:rPr lang="en-US" sz="2400" dirty="0"/>
                        <a:t>    Black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2661 (68.0)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473 (66.8)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289 (67.8)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140 (65.1)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44 (65.7)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7778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    Hispanic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355 (9.1)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75 (10.6)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34 (8.0)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30 (14.0)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11 (16.4)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7143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    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583 (14.9)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114 (16.1)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77 (18.1)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31 (14.4)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 (9.0)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334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   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293 (7.5)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43 (6.1)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23 (5.4)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14 (6.5)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 (9.0)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035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Mode of transmission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743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   Heterosexual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636 (16.3)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88 (12.4)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64 (15.0)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21 (9.8)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 (4.5)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580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   PWID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53 (1.4)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 (1.4)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7 (1.6)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 (1.4)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 (0.0)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1960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   MSM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2309 (59.0)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503 (71.1)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288 (67.6)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161 (74.9)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54 (80.6)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006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   MSM/PWID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57 (1.5)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11 (1.6)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 (1.2)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 (1.9)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 (3.0)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115546"/>
                  </a:ext>
                </a:extLst>
              </a:tr>
              <a:tr h="268887">
                <a:tc>
                  <a:txBody>
                    <a:bodyPr/>
                    <a:lstStyle/>
                    <a:p>
                      <a:r>
                        <a:rPr lang="en-US" sz="2400" b="1" dirty="0"/>
                        <a:t>Age at HIV diagnosis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300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   Over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1967 (50.3)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224 (31.6)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147 (34.5)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60 (27.9)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17 (25.4)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995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   Under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1946 (49.7)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484 (68.4)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279 (65.5)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155 (72.1)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50 (74.6)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710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Year of HIV diagnosis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758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  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1781 (45.5)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339 (47.9)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213 (50.0)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102 (47.4)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24 (35.8)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820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  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1295 (33.1)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232 (32.8)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131 (30.8)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70 (32.6)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31 (46.3)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408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  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837 (21.4)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137 (19.4)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82 (19.3)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43 (20.0)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12 (17.9)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228872"/>
                  </a:ext>
                </a:extLst>
              </a:tr>
            </a:tbl>
          </a:graphicData>
        </a:graphic>
      </p:graphicFrame>
      <p:graphicFrame>
        <p:nvGraphicFramePr>
          <p:cNvPr id="26" name="Table 6">
            <a:extLst>
              <a:ext uri="{FF2B5EF4-FFF2-40B4-BE49-F238E27FC236}">
                <a16:creationId xmlns:a16="http://schemas.microsoft.com/office/drawing/2014/main" id="{7F3E75F5-283A-4549-95B5-D66440588E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404951"/>
              </p:ext>
            </p:extLst>
          </p:nvPr>
        </p:nvGraphicFramePr>
        <p:xfrm>
          <a:off x="22824283" y="3838862"/>
          <a:ext cx="9884982" cy="10515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08313">
                  <a:extLst>
                    <a:ext uri="{9D8B030D-6E8A-4147-A177-3AD203B41FA5}">
                      <a16:colId xmlns:a16="http://schemas.microsoft.com/office/drawing/2014/main" val="3778823216"/>
                    </a:ext>
                  </a:extLst>
                </a:gridCol>
                <a:gridCol w="2329053">
                  <a:extLst>
                    <a:ext uri="{9D8B030D-6E8A-4147-A177-3AD203B41FA5}">
                      <a16:colId xmlns:a16="http://schemas.microsoft.com/office/drawing/2014/main" val="3730976737"/>
                    </a:ext>
                  </a:extLst>
                </a:gridCol>
                <a:gridCol w="2083308">
                  <a:extLst>
                    <a:ext uri="{9D8B030D-6E8A-4147-A177-3AD203B41FA5}">
                      <a16:colId xmlns:a16="http://schemas.microsoft.com/office/drawing/2014/main" val="2876623210"/>
                    </a:ext>
                  </a:extLst>
                </a:gridCol>
                <a:gridCol w="2464308">
                  <a:extLst>
                    <a:ext uri="{9D8B030D-6E8A-4147-A177-3AD203B41FA5}">
                      <a16:colId xmlns:a16="http://schemas.microsoft.com/office/drawing/2014/main" val="10047788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rgbClr val="EC1C2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 cluster vs. not</a:t>
                      </a:r>
                    </a:p>
                  </a:txBody>
                  <a:tcPr>
                    <a:solidFill>
                      <a:srgbClr val="EC1C2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Large vs. small</a:t>
                      </a:r>
                    </a:p>
                  </a:txBody>
                  <a:tcPr>
                    <a:solidFill>
                      <a:srgbClr val="EC1C2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Large vs. medium</a:t>
                      </a:r>
                    </a:p>
                  </a:txBody>
                  <a:tcPr>
                    <a:solidFill>
                      <a:srgbClr val="EC1C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343518"/>
                  </a:ext>
                </a:extLst>
              </a:tr>
              <a:tr h="2641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127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P-value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127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P-value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127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P-value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823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Sex at birth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243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   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0.0369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98770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   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0.0369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22905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Race/ethnicity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4966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   Asian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0.5201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0.4926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4821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   Black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0.4387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0.7211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0.9284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34098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   Hispanic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0.1107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0.0267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0.6274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07183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   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0.3101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0.0647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0.2538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82546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   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0.1200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0.2451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0.4872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03689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Mode of transmission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4788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   Heterosexual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0.0198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0.1761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38552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   PWID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0.8328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0.2976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0.3311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52403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   MSM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 0.0001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0.3392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3223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   MSM/PWID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0.6857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0.2515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0.5894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49961360"/>
                  </a:ext>
                </a:extLst>
              </a:tr>
              <a:tr h="260904">
                <a:tc>
                  <a:txBody>
                    <a:bodyPr/>
                    <a:lstStyle/>
                    <a:p>
                      <a:r>
                        <a:rPr lang="en-US" sz="2400" b="1" dirty="0"/>
                        <a:t>Age at HIV diagnosis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70354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   Over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 0.0001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0.1421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0.6889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37352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   Under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 0.0001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0.1421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0.6889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80018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Year of HIV diagnosis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81581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  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0.1609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0.0307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0.096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26310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  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0.8379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0.0415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51312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  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0.1586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0.7866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0.7053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59079710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D4108F81-BB2C-4B30-87B2-CACF4EE2FEC9}"/>
              </a:ext>
            </a:extLst>
          </p:cNvPr>
          <p:cNvSpPr txBox="1"/>
          <p:nvPr/>
        </p:nvSpPr>
        <p:spPr>
          <a:xfrm>
            <a:off x="22824283" y="14394637"/>
            <a:ext cx="2996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Bold indicates P-value &lt;0.05</a:t>
            </a:r>
          </a:p>
        </p:txBody>
      </p:sp>
    </p:spTree>
    <p:extLst>
      <p:ext uri="{BB962C8B-B14F-4D97-AF65-F5344CB8AC3E}">
        <p14:creationId xmlns:p14="http://schemas.microsoft.com/office/powerpoint/2010/main" val="3942441451"/>
      </p:ext>
    </p:extLst>
  </p:cSld>
  <p:clrMapOvr>
    <a:masterClrMapping/>
  </p:clrMapOvr>
</p:sld>
</file>

<file path=ppt/theme/theme1.xml><?xml version="1.0" encoding="utf-8"?>
<a:theme xmlns:a="http://schemas.openxmlformats.org/drawingml/2006/main" name="Final DPH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l DPH Theme" id="{E1CCD909-0D60-49BD-A0F7-5463BC2A0010}" vid="{91C0C1DB-AF6D-4B8B-8C55-A08C88F131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DPH Power Point Template July 2018</Template>
  <TotalTime>9286</TotalTime>
  <Words>1651</Words>
  <Application>Microsoft Office PowerPoint</Application>
  <PresentationFormat>Custom</PresentationFormat>
  <Paragraphs>245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Segoe UI</vt:lpstr>
      <vt:lpstr>Segoe UI Light</vt:lpstr>
      <vt:lpstr>Segoe UI Semibold</vt:lpstr>
      <vt:lpstr>Final DPH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Stephens, Fay K.</dc:creator>
  <cp:lastModifiedBy>Mauck, Daniel</cp:lastModifiedBy>
  <cp:revision>414</cp:revision>
  <cp:lastPrinted>2021-05-10T17:08:26Z</cp:lastPrinted>
  <dcterms:created xsi:type="dcterms:W3CDTF">2018-09-10T19:16:10Z</dcterms:created>
  <dcterms:modified xsi:type="dcterms:W3CDTF">2021-05-10T18:00:11Z</dcterms:modified>
</cp:coreProperties>
</file>