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</p:sldMasterIdLst>
  <p:handoutMasterIdLst>
    <p:handoutMasterId r:id="rId7"/>
  </p:handoutMasterIdLst>
  <p:sldIdLst>
    <p:sldId id="257" r:id="rId6"/>
  </p:sldIdLst>
  <p:sldSz cx="512064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ck, Daniel" initials="MD" lastIdx="2" clrIdx="0">
    <p:extLst>
      <p:ext uri="{19B8F6BF-5375-455C-9EA6-DF929625EA0E}">
        <p15:presenceInfo xmlns:p15="http://schemas.microsoft.com/office/powerpoint/2012/main" userId="S::daniel.mauck@dph.ga.gov::362c4e8e-25dd-43e6-91b4-f95bcfe7ef0c" providerId="AD"/>
      </p:ext>
    </p:extLst>
  </p:cmAuthor>
  <p:cmAuthor id="2" name="Wortley, Pascale" initials="WP" lastIdx="6" clrIdx="1">
    <p:extLst>
      <p:ext uri="{19B8F6BF-5375-455C-9EA6-DF929625EA0E}">
        <p15:presenceInfo xmlns:p15="http://schemas.microsoft.com/office/powerpoint/2012/main" userId="S::pascale.wortley@dph.ga.gov::a3002f1b-3437-4063-8a47-096beb9a91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32E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8" autoAdjust="0"/>
    <p:restoredTop sz="96327"/>
  </p:normalViewPr>
  <p:slideViewPr>
    <p:cSldViewPr snapToGrid="0" snapToObjects="1">
      <p:cViewPr>
        <p:scale>
          <a:sx n="20" d="100"/>
          <a:sy n="20" d="100"/>
        </p:scale>
        <p:origin x="450" y="-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487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EF0E08-6047-8842-B420-714DB7FC7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BD8C8-A7CB-F74A-AE9F-F86E1098C9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2640-95B3-E441-A1A7-7B76E08100D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B4D1B-FAF8-A244-BCCC-219E0E35FC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476AD-CFF9-DB49-9011-33CEFD84BC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ECD8-E266-854A-9526-1D80E353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6181" y="702125"/>
            <a:ext cx="37947600" cy="1765664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Poster title {style – Segoe UI, 80}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0342" y="5957753"/>
            <a:ext cx="14924313" cy="122322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dirty="0"/>
              <a:t>Click to edit Poster section body {style – Segoe UI, 36}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A7895F0-65C2-354B-B337-07DE84A68D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09663" y="20243799"/>
            <a:ext cx="14924313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31B4FCE-4F9A-8340-B627-9B3AACA28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5543" y="20243799"/>
            <a:ext cx="14902543" cy="1223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0022534-F488-4E49-9CE3-BC764F8E7F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095543" y="5957753"/>
            <a:ext cx="14902543" cy="1223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42125DB-6252-FD45-BAC2-BC2F2195F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140363" y="5957753"/>
            <a:ext cx="14925675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A82A503-31E9-8444-88C2-31BD61D08B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140363" y="20243212"/>
            <a:ext cx="14924313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A2D0546-B74B-0341-9C2A-4693C85A5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6542" y="4407581"/>
            <a:ext cx="14847433" cy="1176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10A5FA-0DF4-1541-BD88-A977FC3329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39001" y="4407581"/>
            <a:ext cx="14925675" cy="1176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2E6D91E-7F57-DD43-B1D1-0FA1B4556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94863" y="4472214"/>
            <a:ext cx="14902543" cy="1176338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FAA8BB0-73DF-D247-B3D2-ED28AE713C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9663" y="18563318"/>
            <a:ext cx="14924312" cy="124142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5939E3B-F5F5-3646-AC21-1283809757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94182" y="18562638"/>
            <a:ext cx="14902543" cy="124142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553F2A-EA37-D946-970F-D63CAF5ADD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5955" y="2776989"/>
            <a:ext cx="37947600" cy="101078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Author(s) {style – Segoe UI, 32}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0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6184" y="702125"/>
            <a:ext cx="37947600" cy="1765664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Poster title {style – Segoe UI, 80}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0342" y="5957753"/>
            <a:ext cx="14924313" cy="122322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dirty="0"/>
              <a:t>Click to edit Poster section body {style – Segoe UI, 36}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A7895F0-65C2-354B-B337-07DE84A68D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09663" y="20243799"/>
            <a:ext cx="14924313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31B4FCE-4F9A-8340-B627-9B3AACA28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95543" y="20243799"/>
            <a:ext cx="14902543" cy="1223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0022534-F488-4E49-9CE3-BC764F8E7F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095543" y="5957753"/>
            <a:ext cx="14902543" cy="1223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42125DB-6252-FD45-BAC2-BC2F2195F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140363" y="5957753"/>
            <a:ext cx="14925675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A82A503-31E9-8444-88C2-31BD61D08B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140363" y="20243212"/>
            <a:ext cx="14924313" cy="1223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Poster section body {style – Segoe UI, 36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A2D0546-B74B-0341-9C2A-4693C85A5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6542" y="4407581"/>
            <a:ext cx="14847433" cy="1176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10A5FA-0DF4-1541-BD88-A977FC3329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39001" y="4407581"/>
            <a:ext cx="14925675" cy="1176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2E6D91E-7F57-DD43-B1D1-0FA1B4556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94863" y="4472214"/>
            <a:ext cx="14902543" cy="1176338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FAA8BB0-73DF-D247-B3D2-ED28AE713C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9663" y="18563318"/>
            <a:ext cx="14924312" cy="124142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5939E3B-F5F5-3646-AC21-1283809757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94182" y="18562638"/>
            <a:ext cx="14902543" cy="124142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Header {style – Segoe UI, 54}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553F2A-EA37-D946-970F-D63CAF5ADD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5958" y="2776989"/>
            <a:ext cx="37947600" cy="1010785"/>
          </a:xfrm>
          <a:prstGeom prst="rect">
            <a:avLst/>
          </a:prstGeom>
        </p:spPr>
        <p:txBody>
          <a:bodyPr anchor="ctr"/>
          <a:lstStyle>
            <a:lvl1pPr marL="0" marR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3840480" rtl="0" eaLnBrk="1" fontAlgn="auto" latinLnBrk="0" hangingPunct="1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Author(s) {style – Segoe UI, 32}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5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19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B3A06C-8E57-B243-9EA8-633AA7B932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5"/>
            <a:ext cx="51206402" cy="3991929"/>
          </a:xfrm>
          <a:prstGeom prst="rect">
            <a:avLst/>
          </a:prstGeom>
          <a:solidFill>
            <a:srgbClr val="CE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8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 Box 69" descr="Blue tissue paper">
            <a:extLst>
              <a:ext uri="{FF2B5EF4-FFF2-40B4-BE49-F238E27FC236}">
                <a16:creationId xmlns:a16="http://schemas.microsoft.com/office/drawing/2014/main" id="{390D3A00-9303-9548-8290-5E7F8B977E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4916" y="4543571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Box 88" descr="Blue tissue paper">
            <a:extLst>
              <a:ext uri="{FF2B5EF4-FFF2-40B4-BE49-F238E27FC236}">
                <a16:creationId xmlns:a16="http://schemas.microsoft.com/office/drawing/2014/main" id="{B590B4F3-E803-5445-997C-F9EDE41610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29947" y="4602734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Box 69" descr="Blue tissue paper">
            <a:extLst>
              <a:ext uri="{FF2B5EF4-FFF2-40B4-BE49-F238E27FC236}">
                <a16:creationId xmlns:a16="http://schemas.microsoft.com/office/drawing/2014/main" id="{D1217E17-2F23-2246-B41D-3D97EDBB2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52433" y="4543571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69" descr="Blue tissue paper">
            <a:extLst>
              <a:ext uri="{FF2B5EF4-FFF2-40B4-BE49-F238E27FC236}">
                <a16:creationId xmlns:a16="http://schemas.microsoft.com/office/drawing/2014/main" id="{D3FE8D95-9429-AF41-B0D6-90540FC9E7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4916" y="18749308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 Box 88" descr="Blue tissue paper">
            <a:extLst>
              <a:ext uri="{FF2B5EF4-FFF2-40B4-BE49-F238E27FC236}">
                <a16:creationId xmlns:a16="http://schemas.microsoft.com/office/drawing/2014/main" id="{3D8DBAE4-E239-7141-8400-AB605506A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29947" y="18749308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7D0F4D9-C0CB-8A4F-A6FF-7F63C82B8575}"/>
              </a:ext>
            </a:extLst>
          </p:cNvPr>
          <p:cNvSpPr/>
          <p:nvPr userDrawn="1"/>
        </p:nvSpPr>
        <p:spPr>
          <a:xfrm>
            <a:off x="6952595" y="0"/>
            <a:ext cx="3447411" cy="3991928"/>
          </a:xfrm>
          <a:prstGeom prst="parallelogram">
            <a:avLst/>
          </a:prstGeom>
          <a:solidFill>
            <a:srgbClr val="CE232E">
              <a:alpha val="3045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20F3811-749D-9F44-B206-692121C6701B}"/>
              </a:ext>
            </a:extLst>
          </p:cNvPr>
          <p:cNvSpPr/>
          <p:nvPr userDrawn="1"/>
        </p:nvSpPr>
        <p:spPr>
          <a:xfrm>
            <a:off x="5530195" y="0"/>
            <a:ext cx="3447411" cy="3993624"/>
          </a:xfrm>
          <a:prstGeom prst="parallelogram">
            <a:avLst/>
          </a:prstGeom>
          <a:solidFill>
            <a:srgbClr val="CE232E">
              <a:alpha val="5033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166DC75-FBC4-BD4A-987D-0A57D407762A}"/>
              </a:ext>
            </a:extLst>
          </p:cNvPr>
          <p:cNvSpPr/>
          <p:nvPr userDrawn="1"/>
        </p:nvSpPr>
        <p:spPr>
          <a:xfrm>
            <a:off x="4794306" y="-1"/>
            <a:ext cx="3366794" cy="3991929"/>
          </a:xfrm>
          <a:prstGeom prst="parallelogram">
            <a:avLst/>
          </a:prstGeom>
          <a:solidFill>
            <a:srgbClr val="CE232E">
              <a:alpha val="700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5729F077-C85E-AA46-81B8-18889FEB1D53}"/>
              </a:ext>
            </a:extLst>
          </p:cNvPr>
          <p:cNvSpPr/>
          <p:nvPr userDrawn="1"/>
        </p:nvSpPr>
        <p:spPr>
          <a:xfrm>
            <a:off x="-131" y="1"/>
            <a:ext cx="6780344" cy="3997716"/>
          </a:xfrm>
          <a:custGeom>
            <a:avLst/>
            <a:gdLst>
              <a:gd name="connsiteX0" fmla="*/ 0 w 6853623"/>
              <a:gd name="connsiteY0" fmla="*/ 3991929 h 3991929"/>
              <a:gd name="connsiteX1" fmla="*/ 997982 w 6853623"/>
              <a:gd name="connsiteY1" fmla="*/ 0 h 3991929"/>
              <a:gd name="connsiteX2" fmla="*/ 6853623 w 6853623"/>
              <a:gd name="connsiteY2" fmla="*/ 0 h 3991929"/>
              <a:gd name="connsiteX3" fmla="*/ 5855641 w 6853623"/>
              <a:gd name="connsiteY3" fmla="*/ 3991929 h 3991929"/>
              <a:gd name="connsiteX4" fmla="*/ 0 w 6853623"/>
              <a:gd name="connsiteY4" fmla="*/ 3991929 h 3991929"/>
              <a:gd name="connsiteX0" fmla="*/ 0 w 6853623"/>
              <a:gd name="connsiteY0" fmla="*/ 3991929 h 3991929"/>
              <a:gd name="connsiteX1" fmla="*/ 997982 w 6853623"/>
              <a:gd name="connsiteY1" fmla="*/ 0 h 3991929"/>
              <a:gd name="connsiteX2" fmla="*/ 6853623 w 6853623"/>
              <a:gd name="connsiteY2" fmla="*/ 0 h 3991929"/>
              <a:gd name="connsiteX3" fmla="*/ 6023281 w 6853623"/>
              <a:gd name="connsiteY3" fmla="*/ 3991929 h 3991929"/>
              <a:gd name="connsiteX4" fmla="*/ 0 w 6853623"/>
              <a:gd name="connsiteY4" fmla="*/ 3991929 h 3991929"/>
              <a:gd name="connsiteX0" fmla="*/ 7858 w 5855641"/>
              <a:gd name="connsiteY0" fmla="*/ 3991929 h 3991929"/>
              <a:gd name="connsiteX1" fmla="*/ 0 w 5855641"/>
              <a:gd name="connsiteY1" fmla="*/ 0 h 3991929"/>
              <a:gd name="connsiteX2" fmla="*/ 5855641 w 5855641"/>
              <a:gd name="connsiteY2" fmla="*/ 0 h 3991929"/>
              <a:gd name="connsiteX3" fmla="*/ 5025299 w 5855641"/>
              <a:gd name="connsiteY3" fmla="*/ 3991929 h 3991929"/>
              <a:gd name="connsiteX4" fmla="*/ 7858 w 5855641"/>
              <a:gd name="connsiteY4" fmla="*/ 3991929 h 3991929"/>
              <a:gd name="connsiteX0" fmla="*/ 571 w 5858354"/>
              <a:gd name="connsiteY0" fmla="*/ 3997716 h 3997716"/>
              <a:gd name="connsiteX1" fmla="*/ 2713 w 5858354"/>
              <a:gd name="connsiteY1" fmla="*/ 0 h 3997716"/>
              <a:gd name="connsiteX2" fmla="*/ 5858354 w 5858354"/>
              <a:gd name="connsiteY2" fmla="*/ 0 h 3997716"/>
              <a:gd name="connsiteX3" fmla="*/ 5028012 w 5858354"/>
              <a:gd name="connsiteY3" fmla="*/ 3991929 h 3997716"/>
              <a:gd name="connsiteX4" fmla="*/ 571 w 5858354"/>
              <a:gd name="connsiteY4" fmla="*/ 3997716 h 3997716"/>
              <a:gd name="connsiteX0" fmla="*/ 571 w 5858354"/>
              <a:gd name="connsiteY0" fmla="*/ 3997716 h 3997716"/>
              <a:gd name="connsiteX1" fmla="*/ 2713 w 5858354"/>
              <a:gd name="connsiteY1" fmla="*/ 0 h 3997716"/>
              <a:gd name="connsiteX2" fmla="*/ 5858354 w 5858354"/>
              <a:gd name="connsiteY2" fmla="*/ 0 h 3997716"/>
              <a:gd name="connsiteX3" fmla="*/ 5078017 w 5858354"/>
              <a:gd name="connsiteY3" fmla="*/ 3997716 h 3997716"/>
              <a:gd name="connsiteX4" fmla="*/ 571 w 5858354"/>
              <a:gd name="connsiteY4" fmla="*/ 3997716 h 399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8354" h="3997716">
                <a:moveTo>
                  <a:pt x="571" y="3997716"/>
                </a:moveTo>
                <a:cubicBezTo>
                  <a:pt x="-2048" y="2667073"/>
                  <a:pt x="5332" y="1330643"/>
                  <a:pt x="2713" y="0"/>
                </a:cubicBezTo>
                <a:lnTo>
                  <a:pt x="5858354" y="0"/>
                </a:lnTo>
                <a:lnTo>
                  <a:pt x="5078017" y="3997716"/>
                </a:lnTo>
                <a:lnTo>
                  <a:pt x="571" y="3997716"/>
                </a:lnTo>
                <a:close/>
              </a:path>
            </a:pathLst>
          </a:custGeom>
          <a:solidFill>
            <a:srgbClr val="CE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423469-5D9B-F447-852C-6FAD450572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498" y="947759"/>
            <a:ext cx="4763908" cy="21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B3A06C-8E57-B243-9EA8-633AA7B932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695"/>
            <a:ext cx="51206402" cy="3991929"/>
          </a:xfrm>
          <a:prstGeom prst="rect">
            <a:avLst/>
          </a:prstGeom>
          <a:solidFill>
            <a:srgbClr val="CE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8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 Box 69" descr="Blue tissue paper">
            <a:extLst>
              <a:ext uri="{FF2B5EF4-FFF2-40B4-BE49-F238E27FC236}">
                <a16:creationId xmlns:a16="http://schemas.microsoft.com/office/drawing/2014/main" id="{390D3A00-9303-9548-8290-5E7F8B977E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4916" y="4543571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Box 88" descr="Blue tissue paper">
            <a:extLst>
              <a:ext uri="{FF2B5EF4-FFF2-40B4-BE49-F238E27FC236}">
                <a16:creationId xmlns:a16="http://schemas.microsoft.com/office/drawing/2014/main" id="{B590B4F3-E803-5445-997C-F9EDE41610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29947" y="4602734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Box 69" descr="Blue tissue paper">
            <a:extLst>
              <a:ext uri="{FF2B5EF4-FFF2-40B4-BE49-F238E27FC236}">
                <a16:creationId xmlns:a16="http://schemas.microsoft.com/office/drawing/2014/main" id="{D1217E17-2F23-2246-B41D-3D97EDBB2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52433" y="4543571"/>
            <a:ext cx="16084296" cy="923330"/>
          </a:xfrm>
          <a:prstGeom prst="rect">
            <a:avLst/>
          </a:prstGeom>
          <a:solidFill>
            <a:srgbClr val="CE242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07511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5113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5113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5113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5113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7D0F4D9-C0CB-8A4F-A6FF-7F63C82B8575}"/>
              </a:ext>
            </a:extLst>
          </p:cNvPr>
          <p:cNvSpPr/>
          <p:nvPr userDrawn="1"/>
        </p:nvSpPr>
        <p:spPr>
          <a:xfrm>
            <a:off x="6952595" y="0"/>
            <a:ext cx="3447411" cy="3991928"/>
          </a:xfrm>
          <a:prstGeom prst="parallelogram">
            <a:avLst/>
          </a:prstGeom>
          <a:solidFill>
            <a:srgbClr val="CE232E">
              <a:alpha val="3045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20F3811-749D-9F44-B206-692121C6701B}"/>
              </a:ext>
            </a:extLst>
          </p:cNvPr>
          <p:cNvSpPr/>
          <p:nvPr userDrawn="1"/>
        </p:nvSpPr>
        <p:spPr>
          <a:xfrm>
            <a:off x="5530195" y="0"/>
            <a:ext cx="3447411" cy="3993624"/>
          </a:xfrm>
          <a:prstGeom prst="parallelogram">
            <a:avLst/>
          </a:prstGeom>
          <a:solidFill>
            <a:srgbClr val="CE232E">
              <a:alpha val="5033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166DC75-FBC4-BD4A-987D-0A57D407762A}"/>
              </a:ext>
            </a:extLst>
          </p:cNvPr>
          <p:cNvSpPr/>
          <p:nvPr userDrawn="1"/>
        </p:nvSpPr>
        <p:spPr>
          <a:xfrm>
            <a:off x="4794306" y="-1"/>
            <a:ext cx="3366794" cy="3991929"/>
          </a:xfrm>
          <a:prstGeom prst="parallelogram">
            <a:avLst/>
          </a:prstGeom>
          <a:solidFill>
            <a:srgbClr val="CE232E">
              <a:alpha val="700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5729F077-C85E-AA46-81B8-18889FEB1D53}"/>
              </a:ext>
            </a:extLst>
          </p:cNvPr>
          <p:cNvSpPr/>
          <p:nvPr userDrawn="1"/>
        </p:nvSpPr>
        <p:spPr>
          <a:xfrm>
            <a:off x="-131" y="1"/>
            <a:ext cx="6780344" cy="3997716"/>
          </a:xfrm>
          <a:custGeom>
            <a:avLst/>
            <a:gdLst>
              <a:gd name="connsiteX0" fmla="*/ 0 w 6853623"/>
              <a:gd name="connsiteY0" fmla="*/ 3991929 h 3991929"/>
              <a:gd name="connsiteX1" fmla="*/ 997982 w 6853623"/>
              <a:gd name="connsiteY1" fmla="*/ 0 h 3991929"/>
              <a:gd name="connsiteX2" fmla="*/ 6853623 w 6853623"/>
              <a:gd name="connsiteY2" fmla="*/ 0 h 3991929"/>
              <a:gd name="connsiteX3" fmla="*/ 5855641 w 6853623"/>
              <a:gd name="connsiteY3" fmla="*/ 3991929 h 3991929"/>
              <a:gd name="connsiteX4" fmla="*/ 0 w 6853623"/>
              <a:gd name="connsiteY4" fmla="*/ 3991929 h 3991929"/>
              <a:gd name="connsiteX0" fmla="*/ 0 w 6853623"/>
              <a:gd name="connsiteY0" fmla="*/ 3991929 h 3991929"/>
              <a:gd name="connsiteX1" fmla="*/ 997982 w 6853623"/>
              <a:gd name="connsiteY1" fmla="*/ 0 h 3991929"/>
              <a:gd name="connsiteX2" fmla="*/ 6853623 w 6853623"/>
              <a:gd name="connsiteY2" fmla="*/ 0 h 3991929"/>
              <a:gd name="connsiteX3" fmla="*/ 6023281 w 6853623"/>
              <a:gd name="connsiteY3" fmla="*/ 3991929 h 3991929"/>
              <a:gd name="connsiteX4" fmla="*/ 0 w 6853623"/>
              <a:gd name="connsiteY4" fmla="*/ 3991929 h 3991929"/>
              <a:gd name="connsiteX0" fmla="*/ 7858 w 5855641"/>
              <a:gd name="connsiteY0" fmla="*/ 3991929 h 3991929"/>
              <a:gd name="connsiteX1" fmla="*/ 0 w 5855641"/>
              <a:gd name="connsiteY1" fmla="*/ 0 h 3991929"/>
              <a:gd name="connsiteX2" fmla="*/ 5855641 w 5855641"/>
              <a:gd name="connsiteY2" fmla="*/ 0 h 3991929"/>
              <a:gd name="connsiteX3" fmla="*/ 5025299 w 5855641"/>
              <a:gd name="connsiteY3" fmla="*/ 3991929 h 3991929"/>
              <a:gd name="connsiteX4" fmla="*/ 7858 w 5855641"/>
              <a:gd name="connsiteY4" fmla="*/ 3991929 h 3991929"/>
              <a:gd name="connsiteX0" fmla="*/ 571 w 5858354"/>
              <a:gd name="connsiteY0" fmla="*/ 3997716 h 3997716"/>
              <a:gd name="connsiteX1" fmla="*/ 2713 w 5858354"/>
              <a:gd name="connsiteY1" fmla="*/ 0 h 3997716"/>
              <a:gd name="connsiteX2" fmla="*/ 5858354 w 5858354"/>
              <a:gd name="connsiteY2" fmla="*/ 0 h 3997716"/>
              <a:gd name="connsiteX3" fmla="*/ 5028012 w 5858354"/>
              <a:gd name="connsiteY3" fmla="*/ 3991929 h 3997716"/>
              <a:gd name="connsiteX4" fmla="*/ 571 w 5858354"/>
              <a:gd name="connsiteY4" fmla="*/ 3997716 h 3997716"/>
              <a:gd name="connsiteX0" fmla="*/ 571 w 5858354"/>
              <a:gd name="connsiteY0" fmla="*/ 3997716 h 3997716"/>
              <a:gd name="connsiteX1" fmla="*/ 2713 w 5858354"/>
              <a:gd name="connsiteY1" fmla="*/ 0 h 3997716"/>
              <a:gd name="connsiteX2" fmla="*/ 5858354 w 5858354"/>
              <a:gd name="connsiteY2" fmla="*/ 0 h 3997716"/>
              <a:gd name="connsiteX3" fmla="*/ 5078017 w 5858354"/>
              <a:gd name="connsiteY3" fmla="*/ 3997716 h 3997716"/>
              <a:gd name="connsiteX4" fmla="*/ 571 w 5858354"/>
              <a:gd name="connsiteY4" fmla="*/ 3997716 h 399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8354" h="3997716">
                <a:moveTo>
                  <a:pt x="571" y="3997716"/>
                </a:moveTo>
                <a:cubicBezTo>
                  <a:pt x="-2048" y="2667073"/>
                  <a:pt x="5332" y="1330643"/>
                  <a:pt x="2713" y="0"/>
                </a:cubicBezTo>
                <a:lnTo>
                  <a:pt x="5858354" y="0"/>
                </a:lnTo>
                <a:lnTo>
                  <a:pt x="5078017" y="3997716"/>
                </a:lnTo>
                <a:lnTo>
                  <a:pt x="571" y="3997716"/>
                </a:lnTo>
                <a:close/>
              </a:path>
            </a:pathLst>
          </a:custGeom>
          <a:solidFill>
            <a:srgbClr val="CE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423469-5D9B-F447-852C-6FAD450572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498" y="947759"/>
            <a:ext cx="4763908" cy="21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census.gov/cedsci/" TargetMode="External"/><Relationship Id="rId3" Type="http://schemas.openxmlformats.org/officeDocument/2006/relationships/image" Target="../media/image3.emf"/><Relationship Id="rId7" Type="http://schemas.openxmlformats.org/officeDocument/2006/relationships/hyperlink" Target="http://proximityone.com/tracts_zips.htm" TargetMode="Externa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census.gov/programs-surveys/geography/about/glossary.html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http://www.cdc.gov/hiv/library/reports/hiv-surveillance.html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daniel.mauck@dph.ga.gov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B2AC-7FEF-9A42-B6F4-F8A91EF12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0406" y="1457003"/>
            <a:ext cx="37947600" cy="1010786"/>
          </a:xfrm>
        </p:spPr>
        <p:txBody>
          <a:bodyPr/>
          <a:lstStyle/>
          <a:p>
            <a:r>
              <a:rPr lang="en-US" dirty="0"/>
              <a:t>Black-White Differences in HIV Retention in Care and Viral Suppression by Census Tract Poverty Level, Georgia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9CCEA-D6B4-5B46-AA9C-38634A41F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Background: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 2019, Georgia had the highest rate of new HIV diagnoses in the US among states (23.1 per 100,000) (1).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and viral suppression are important to slow HIV disease progression and reduce transmission to others (2).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Suboptimal HIV care outcomes have been reported by race and census tract poverty level (2).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Blacks and Hispanics living with HIV were less likely to achieve and maintain suppressed viral load than Whites in studies in NYC and San Francisco (2).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Blacks and Hispanics were more likely to live in the most impoverished census tracts than Whites in NYC study (2).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Blacks living in the most impoverished census tracts had the lowest proportion of viral suppression in NYC study (2).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Whites living in the least impoverished census tracts had highest proportion of viral suppression in NYC study (2).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Census tracts are subdivisions of counties (3).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Population size is between 1,200 and 8,000 people with an average of 4,000 people (3).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Population of a ZIP code can exceed 100,000 people (4).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Objective:</a:t>
            </a:r>
          </a:p>
          <a:p>
            <a:pPr>
              <a:spcBef>
                <a:spcPts val="0"/>
              </a:spcBef>
            </a:pPr>
            <a:r>
              <a:rPr lang="en-US" dirty="0"/>
              <a:t>Examine effect of census tract poverty on retention in care and viral suppression among Blacks and Whites with HIV.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2156E-835D-6344-BCFB-DC8B204F76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Data set: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Data came from Georgia’s enhanced HIV/AIDS Reporting System (eHARS) and 2015–2019 American Community Survey (ACS).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Study population included individuals newly diagnosed during 2018–2019 whose residence at diagnosis could be geocoded to census tract.</a:t>
            </a:r>
            <a:endParaRPr lang="en-US" dirty="0">
              <a:highlight>
                <a:srgbClr val="C0C0C0"/>
              </a:highlight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Variables from eHARS included race, census tract at HIV diagnosis, state at HIV diagnosis, and lab data (CD4 count and viral load tests)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CD4 counts and viral load measures were used as proxies for HIV care visits.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was defined as at least two CD4/viral load (VL) tests 90 days apart during the 12 months after diagnosis.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Viral suppression was defined as last VL &lt;200 copies per milliliter during the 12 months after diagnosis.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percent of people whose income in past 12 months was below the poverty level was obtained from the ACS by census tract (5).</a:t>
            </a:r>
          </a:p>
          <a:p>
            <a:pPr marL="808038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Categorized as 0–6.99% below poverty level, 7–10.99%, 11–17.99%, 18–24.99%, 25–39.99%, and &gt;40% (Figure 1).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5C2CC-F0D8-0740-9A71-6FA575E6F3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095543" y="20243799"/>
            <a:ext cx="14902543" cy="5867812"/>
          </a:xfrm>
        </p:spPr>
        <p:txBody>
          <a:bodyPr/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was less affected by poverty than viral suppression.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and viral suppression were usually higher among Whites.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Black-White gap in retention in care and viral suppression remained approximately the same across poverty levels.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Census tract poverty may be useful to identify people needing additional public health programmatic/policy support to improve retention in care and viral suppression and reduce HIV transmission.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Limitations: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 individual-level measure of poverty was available.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39BA06-6E94-4F42-BE2F-4E677F8B5E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140363" y="5957754"/>
            <a:ext cx="14925675" cy="113810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Overall: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4,645 people were diagnosed in 2018 and 2019 in Georgia and geocoded to census tract.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3,315 (71.4%) were Black and 721 (15.5%) were White.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Within 12 months of diagnosis, 65.4% of Blacks and 68.9% of Whites achieved retention in care while 67.3% of Blacks and 73.0% of Whites achieved viral suppression.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As poverty increased, retention in care and viral suppression percentages decreased.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Viral suppression decreased more than retention in care as poverty increased.</a:t>
            </a:r>
          </a:p>
          <a:p>
            <a:pPr>
              <a:spcBef>
                <a:spcPts val="0"/>
              </a:spcBef>
            </a:pPr>
            <a:r>
              <a:rPr lang="en-US" b="1" dirty="0"/>
              <a:t>Retention in care by poverty level: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did not vary much among Blacks by poverty (Figure 2).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Retention in care was usually higher among Whites than Blacks, regardless of poverty (Figure 2).</a:t>
            </a:r>
          </a:p>
          <a:p>
            <a:pPr>
              <a:spcBef>
                <a:spcPts val="0"/>
              </a:spcBef>
            </a:pPr>
            <a:r>
              <a:rPr lang="en-US" b="1" dirty="0"/>
              <a:t>Viral suppression by poverty level: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Viral suppression decreased as poverty increased for Blacks and Whites (Figure 3).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Viral suppression was usually higher among Whites than Blacks, regardless of poverty level (Figure 3).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32A48B-25B7-5F4A-9375-7F22471B37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6E091-BCA9-FB40-B26D-712ED2EC2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DC6B20-366F-0A44-8AC0-01A6416150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CF59E9-3D8A-D346-AC73-F5D9467CD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CE6B80-D581-3348-A2B0-16AE2C4B3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Discussion and conclusions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3FC959-F956-E247-A25D-9619C4F094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0232" y="2776989"/>
            <a:ext cx="37947600" cy="10107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Daniel Mauck, PhD, MPH, MS*; Pascale Wortley, MD, MPH; Cherie Drenzek, DVM, 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HIV/AIDS Epidemiology Section, Georgia Department of Public Health, Atlanta, GA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B923DC-2433-45EA-86F4-271FF64C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112" y="18057401"/>
            <a:ext cx="9771943" cy="108379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F3930D-EAF5-41D9-B618-C0A9A8DBE2F5}"/>
              </a:ext>
            </a:extLst>
          </p:cNvPr>
          <p:cNvSpPr txBox="1"/>
          <p:nvPr/>
        </p:nvSpPr>
        <p:spPr>
          <a:xfrm>
            <a:off x="22378737" y="17361284"/>
            <a:ext cx="730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Figure 1. Percent below poverty level by census tract.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5E5E9-37D5-4778-9852-FF0D715A32C9}"/>
              </a:ext>
            </a:extLst>
          </p:cNvPr>
          <p:cNvSpPr txBox="1"/>
          <p:nvPr/>
        </p:nvSpPr>
        <p:spPr>
          <a:xfrm>
            <a:off x="17567625" y="32011434"/>
            <a:ext cx="750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*Author contact email: 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daniel.mauck@dph.ga.gov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874B853-EAAB-41BF-8954-7535FE1F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231" y="30389984"/>
            <a:ext cx="15980443" cy="881861"/>
          </a:xfrm>
          <a:prstGeom prst="rect">
            <a:avLst/>
          </a:prstGeom>
          <a:solidFill>
            <a:srgbClr val="CE232E"/>
          </a:solidFill>
          <a:ln>
            <a:noFill/>
          </a:ln>
        </p:spPr>
        <p:txBody>
          <a:bodyPr wrap="square" lIns="50372" tIns="25186" rIns="50372" bIns="25186">
            <a:spAutoFit/>
          </a:bodyPr>
          <a:lstStyle>
            <a:lvl1pPr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Acknowledgements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1515BF61-16F0-4426-9578-576D5C01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9330" y="31490456"/>
            <a:ext cx="15391720" cy="78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50372" tIns="25186" rIns="50372" bIns="25186">
            <a:spAutoFit/>
          </a:bodyPr>
          <a:lstStyle>
            <a:lvl1pPr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authors wish to thank the HIV Core Surveillance staff in the HIV/AIDS Epidemiology Section at the Georgia Department of Public Health for their efforts to obtain complete data.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7A2C2-0803-4ABF-811D-7C887DAE2B49}"/>
              </a:ext>
            </a:extLst>
          </p:cNvPr>
          <p:cNvSpPr txBox="1"/>
          <p:nvPr/>
        </p:nvSpPr>
        <p:spPr>
          <a:xfrm>
            <a:off x="38984857" y="5619850"/>
            <a:ext cx="726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Figure 2. Retention in care by race and poverty level.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D6024E-F337-41E6-80AE-1C87D7B3AFBD}"/>
              </a:ext>
            </a:extLst>
          </p:cNvPr>
          <p:cNvSpPr txBox="1"/>
          <p:nvPr/>
        </p:nvSpPr>
        <p:spPr>
          <a:xfrm>
            <a:off x="38934174" y="12385292"/>
            <a:ext cx="714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Figure 3. Viral suppression by race and poverty level.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72584221-C0D7-4250-AFB9-34177EA4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231" y="26273927"/>
            <a:ext cx="15980443" cy="881861"/>
          </a:xfrm>
          <a:prstGeom prst="rect">
            <a:avLst/>
          </a:prstGeom>
          <a:solidFill>
            <a:srgbClr val="CE232E"/>
          </a:solidFill>
          <a:ln>
            <a:noFill/>
          </a:ln>
        </p:spPr>
        <p:txBody>
          <a:bodyPr wrap="square" lIns="50372" tIns="25186" rIns="50372" bIns="25186">
            <a:spAutoFit/>
          </a:bodyPr>
          <a:lstStyle>
            <a:lvl1pPr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ADF00710-ECA9-4EB8-9675-73A5AE47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9330" y="27361935"/>
            <a:ext cx="15177407" cy="25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372" tIns="25186" rIns="50372" bIns="25186">
            <a:spAutoFit/>
          </a:bodyPr>
          <a:lstStyle>
            <a:lvl1pPr marL="685800" indent="-68580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50938" indent="-68580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1. Centers for Disease Control and Prevention. HIV Surveillance Report, 2019; vol. 32.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http://www.cdc.gov/hiv/library/reports/hiv-surveillance.html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Published May 2021. Accessed January 3, 2022.</a:t>
            </a:r>
          </a:p>
          <a:p>
            <a:pPr marL="0" indent="0"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2. Xia, Q., Robbins, R.S., Lazar, R., et al. (2017). Racial and socioeconomic disparities in viral suppression among persons living with HIV in New York City. Annals of Epidemiology, 27(5), 335-341.</a:t>
            </a:r>
          </a:p>
          <a:p>
            <a:pPr marL="0" indent="0"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3. Glossary. US Census Bureau. Available at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https://www.census.gov/programs-surveys/geography/about/glossary.html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Accessed January 3, 2022.</a:t>
            </a:r>
          </a:p>
          <a:p>
            <a:pPr marL="0" indent="0"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4. 10 Reasons to use Census Tract Versus ZIP Code Geography &amp; Demographics. Proximity One. Available at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http://proximityone.com/tracts_zips.htm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Accessed January 3, 2022.</a:t>
            </a:r>
          </a:p>
          <a:p>
            <a:pPr marL="0" indent="0"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5. Explore census data. US Census Bureau. Available at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https://data.census.gov/cedsci/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Accessed January 3, 2022.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D4A79-1239-4513-A667-2B552131C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0686" y="12879912"/>
            <a:ext cx="11887200" cy="5802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BE49D8-72AD-4CA8-88D8-1E96CAADE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0686" y="6116469"/>
            <a:ext cx="11887200" cy="6160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02ABD6-931C-467B-AF56-DB2A93BFA6A1}"/>
              </a:ext>
            </a:extLst>
          </p:cNvPr>
          <p:cNvSpPr txBox="1"/>
          <p:nvPr/>
        </p:nvSpPr>
        <p:spPr>
          <a:xfrm>
            <a:off x="46627832" y="1172802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*N=17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8EFB09-D83C-4152-A346-D0FBDDA09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786777"/>
              </p:ext>
            </p:extLst>
          </p:nvPr>
        </p:nvGraphicFramePr>
        <p:xfrm>
          <a:off x="27479090" y="22463337"/>
          <a:ext cx="6388357" cy="826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11" imgW="4663440" imgH="6034757" progId="AcroExch.Document.DC">
                  <p:embed/>
                </p:oleObj>
              </mc:Choice>
              <mc:Fallback>
                <p:oleObj name="Acrobat Document" r:id="rId11" imgW="4663440" imgH="60347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79090" y="22463337"/>
                        <a:ext cx="6388357" cy="826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7F49A7B-C562-45F9-9A65-F1833EF617C4}"/>
              </a:ext>
            </a:extLst>
          </p:cNvPr>
          <p:cNvSpPr txBox="1"/>
          <p:nvPr/>
        </p:nvSpPr>
        <p:spPr>
          <a:xfrm>
            <a:off x="18354133" y="20249242"/>
            <a:ext cx="3480707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6DC949-5629-4B42-AC88-43F933845F6A}"/>
              </a:ext>
            </a:extLst>
          </p:cNvPr>
          <p:cNvCxnSpPr>
            <a:cxnSpLocks/>
          </p:cNvCxnSpPr>
          <p:nvPr/>
        </p:nvCxnSpPr>
        <p:spPr>
          <a:xfrm>
            <a:off x="21788888" y="23111564"/>
            <a:ext cx="5865144" cy="2684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6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C322EA-957B-2B4C-AD04-B121E5C9FB1A}" vid="{C8DBFF54-A5BD-7744-B784-C210E7B706EC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C322EA-957B-2B4C-AD04-B121E5C9FB1A}" vid="{EF8027E8-8C27-8C43-B7F4-116D1F0153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931326109D44BF9FCCC968811C19" ma:contentTypeVersion="9" ma:contentTypeDescription="Create a new document." ma:contentTypeScope="" ma:versionID="0f5e50f75941e36638ba438b24e823c8">
  <xsd:schema xmlns:xsd="http://www.w3.org/2001/XMLSchema" xmlns:xs="http://www.w3.org/2001/XMLSchema" xmlns:p="http://schemas.microsoft.com/office/2006/metadata/properties" xmlns:ns2="1c0417ab-d2e7-45cd-8a5a-511ee909dc1a" xmlns:ns3="f2c7b61c-b728-4598-8815-1c9a9dd9b243" targetNamespace="http://schemas.microsoft.com/office/2006/metadata/properties" ma:root="true" ma:fieldsID="b8bbd593939919c1fb3e37db527e9489" ns2:_="" ns3:_="">
    <xsd:import namespace="1c0417ab-d2e7-45cd-8a5a-511ee909dc1a"/>
    <xsd:import namespace="f2c7b61c-b728-4598-8815-1c9a9dd9b2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417ab-d2e7-45cd-8a5a-511ee909dc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7b61c-b728-4598-8815-1c9a9dd9b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53B00-CBBC-4593-8E2A-C80C70480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417ab-d2e7-45cd-8a5a-511ee909dc1a"/>
    <ds:schemaRef ds:uri="f2c7b61c-b728-4598-8815-1c9a9dd9b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89399D-4636-4BA2-8159-87614D66CC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949B8E-C67D-4D5B-8386-404433C81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989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Segoe UI</vt:lpstr>
      <vt:lpstr>Office Theme</vt:lpstr>
      <vt:lpstr>1_Office Theme</vt:lpstr>
      <vt:lpstr>Adobe Acrobat Document</vt:lpstr>
      <vt:lpstr>Black-White Differences in HIV Retention in Care and Viral Suppression by Census Tract Poverty Level, Georgia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Dobard, Frederick</dc:creator>
  <cp:lastModifiedBy>Mauck, Daniel</cp:lastModifiedBy>
  <cp:revision>65</cp:revision>
  <dcterms:created xsi:type="dcterms:W3CDTF">2022-04-01T22:24:45Z</dcterms:created>
  <dcterms:modified xsi:type="dcterms:W3CDTF">2022-04-14T16:34:10Z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0x0101006692931326109D44BF9FCCC968811C19</vt:lpwstr>
  </property>
</Properties>
</file>