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68" r:id="rId5"/>
  </p:sldMasterIdLst>
  <p:handoutMasterIdLst>
    <p:handoutMasterId r:id="rId7"/>
  </p:handoutMasterIdLst>
  <p:sldIdLst>
    <p:sldId id="257" r:id="rId6"/>
  </p:sldIdLst>
  <p:sldSz cx="51206400" cy="329184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61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70653A-9722-54F9-017E-DBD54B1EE606}" name="Garlow, Eleanor" initials="GE" userId="S::Eleanor.Garlow@dph.ga.gov::e7e7fa9f-1ee0-4bef-8114-ae383fab354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2B4B7"/>
    <a:srgbClr val="CE242E"/>
    <a:srgbClr val="CE232E"/>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53"/>
    <p:restoredTop sz="96327"/>
  </p:normalViewPr>
  <p:slideViewPr>
    <p:cSldViewPr snapToGrid="0" snapToObjects="1">
      <p:cViewPr>
        <p:scale>
          <a:sx n="33" d="100"/>
          <a:sy n="33" d="100"/>
        </p:scale>
        <p:origin x="-408" y="-1878"/>
      </p:cViewPr>
      <p:guideLst>
        <p:guide orient="horz" pos="10368"/>
        <p:guide pos="16128"/>
      </p:guideLst>
    </p:cSldViewPr>
  </p:slideViewPr>
  <p:notesTextViewPr>
    <p:cViewPr>
      <p:scale>
        <a:sx n="1" d="1"/>
        <a:sy n="1" d="1"/>
      </p:scale>
      <p:origin x="0" y="0"/>
    </p:cViewPr>
  </p:notesTextViewPr>
  <p:notesViewPr>
    <p:cSldViewPr snapToGrid="0" snapToObjects="1">
      <p:cViewPr varScale="1">
        <p:scale>
          <a:sx n="111" d="100"/>
          <a:sy n="111" d="100"/>
        </p:scale>
        <p:origin x="4872"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EF0E08-6047-8842-B420-714DB7FC766F}"/>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a:extLst>
              <a:ext uri="{FF2B5EF4-FFF2-40B4-BE49-F238E27FC236}">
                <a16:creationId xmlns:a16="http://schemas.microsoft.com/office/drawing/2014/main" id="{0D6BD8C8-A7CB-F74A-AE9F-F86E1098C951}"/>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B5C12640-95B3-E441-A1A7-7B76E08100DE}" type="datetimeFigureOut">
              <a:rPr lang="en-US" smtClean="0"/>
              <a:t>4/25/2022</a:t>
            </a:fld>
            <a:endParaRPr lang="en-US" dirty="0"/>
          </a:p>
        </p:txBody>
      </p:sp>
      <p:sp>
        <p:nvSpPr>
          <p:cNvPr id="4" name="Footer Placeholder 3">
            <a:extLst>
              <a:ext uri="{FF2B5EF4-FFF2-40B4-BE49-F238E27FC236}">
                <a16:creationId xmlns:a16="http://schemas.microsoft.com/office/drawing/2014/main" id="{7D6B4D1B-FAF8-A244-BCCC-219E0E35FC08}"/>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73B476AD-CFF9-DB49-9011-33CEFD84BCAF}"/>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D3BECD8-E266-854A-9526-1D80E353F181}" type="slidenum">
              <a:rPr lang="en-US" smtClean="0"/>
              <a:t>‹#›</a:t>
            </a:fld>
            <a:endParaRPr lang="en-US" dirty="0"/>
          </a:p>
        </p:txBody>
      </p:sp>
    </p:spTree>
    <p:extLst>
      <p:ext uri="{BB962C8B-B14F-4D97-AF65-F5344CB8AC3E}">
        <p14:creationId xmlns:p14="http://schemas.microsoft.com/office/powerpoint/2010/main" val="34008831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26181" y="702125"/>
            <a:ext cx="37947600" cy="1765664"/>
          </a:xfrm>
          <a:prstGeom prst="rect">
            <a:avLst/>
          </a:prstGeom>
        </p:spPr>
        <p:txBody>
          <a:bodyPr anchor="ctr"/>
          <a:lstStyle>
            <a:lvl1pPr algn="ctr">
              <a:defRPr sz="8000">
                <a:solidFill>
                  <a:schemeClr val="bg1"/>
                </a:solidFill>
                <a:latin typeface="Segoe UI" panose="020B0502040204020203" pitchFamily="34" charset="0"/>
                <a:cs typeface="Segoe UI" panose="020B0502040204020203" pitchFamily="34" charset="0"/>
              </a:defRPr>
            </a:lvl1pPr>
          </a:lstStyle>
          <a:p>
            <a:r>
              <a:rPr lang="en-US" dirty="0"/>
              <a:t>Click to edit Poster title {style – Segoe UI, 80}</a:t>
            </a:r>
          </a:p>
        </p:txBody>
      </p:sp>
      <p:sp>
        <p:nvSpPr>
          <p:cNvPr id="3" name="Subtitle 2"/>
          <p:cNvSpPr>
            <a:spLocks noGrp="1"/>
          </p:cNvSpPr>
          <p:nvPr>
            <p:ph type="subTitle" idx="1" hasCustomPrompt="1"/>
          </p:nvPr>
        </p:nvSpPr>
        <p:spPr>
          <a:xfrm>
            <a:off x="1110342" y="5957753"/>
            <a:ext cx="14924313" cy="12232276"/>
          </a:xfrm>
          <a:prstGeom prst="rect">
            <a:avLst/>
          </a:prstGeom>
        </p:spPr>
        <p:txBody>
          <a:bodyPr/>
          <a:lstStyle>
            <a:lvl1pPr marL="0" indent="0" algn="l">
              <a:buNone/>
              <a:defRPr sz="3600">
                <a:latin typeface="Segoe UI" panose="020B0502040204020203" pitchFamily="34" charset="0"/>
                <a:cs typeface="Segoe UI" panose="020B0502040204020203" pitchFamily="34" charset="0"/>
              </a:defRPr>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dirty="0"/>
              <a:t>Click to edit Poster section body {style – Segoe UI, 36}</a:t>
            </a:r>
          </a:p>
        </p:txBody>
      </p:sp>
      <p:sp>
        <p:nvSpPr>
          <p:cNvPr id="18" name="Content Placeholder 17">
            <a:extLst>
              <a:ext uri="{FF2B5EF4-FFF2-40B4-BE49-F238E27FC236}">
                <a16:creationId xmlns:a16="http://schemas.microsoft.com/office/drawing/2014/main" id="{5A7895F0-65C2-354B-B337-07DE84A68DFD}"/>
              </a:ext>
            </a:extLst>
          </p:cNvPr>
          <p:cNvSpPr>
            <a:spLocks noGrp="1"/>
          </p:cNvSpPr>
          <p:nvPr>
            <p:ph sz="quarter" idx="10" hasCustomPrompt="1"/>
          </p:nvPr>
        </p:nvSpPr>
        <p:spPr>
          <a:xfrm>
            <a:off x="1109663" y="20243799"/>
            <a:ext cx="14924313" cy="12232275"/>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Click to edit Poster section body {style – Segoe UI, 36</a:t>
            </a:r>
          </a:p>
        </p:txBody>
      </p:sp>
      <p:sp>
        <p:nvSpPr>
          <p:cNvPr id="20" name="Content Placeholder 19">
            <a:extLst>
              <a:ext uri="{FF2B5EF4-FFF2-40B4-BE49-F238E27FC236}">
                <a16:creationId xmlns:a16="http://schemas.microsoft.com/office/drawing/2014/main" id="{B31B4FCE-4F9A-8340-B627-9B3AACA28E2E}"/>
              </a:ext>
            </a:extLst>
          </p:cNvPr>
          <p:cNvSpPr>
            <a:spLocks noGrp="1"/>
          </p:cNvSpPr>
          <p:nvPr>
            <p:ph sz="quarter" idx="11" hasCustomPrompt="1"/>
          </p:nvPr>
        </p:nvSpPr>
        <p:spPr>
          <a:xfrm>
            <a:off x="35095543" y="20243799"/>
            <a:ext cx="14902543" cy="12232276"/>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2" name="Content Placeholder 21">
            <a:extLst>
              <a:ext uri="{FF2B5EF4-FFF2-40B4-BE49-F238E27FC236}">
                <a16:creationId xmlns:a16="http://schemas.microsoft.com/office/drawing/2014/main" id="{C0022534-F488-4E49-9CE3-BC764F8E7FB5}"/>
              </a:ext>
            </a:extLst>
          </p:cNvPr>
          <p:cNvSpPr>
            <a:spLocks noGrp="1"/>
          </p:cNvSpPr>
          <p:nvPr>
            <p:ph sz="quarter" idx="12" hasCustomPrompt="1"/>
          </p:nvPr>
        </p:nvSpPr>
        <p:spPr>
          <a:xfrm>
            <a:off x="35095543" y="5957753"/>
            <a:ext cx="14902543" cy="12232276"/>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4" name="Content Placeholder 23">
            <a:extLst>
              <a:ext uri="{FF2B5EF4-FFF2-40B4-BE49-F238E27FC236}">
                <a16:creationId xmlns:a16="http://schemas.microsoft.com/office/drawing/2014/main" id="{542125DB-6252-FD45-BAC2-BC2F2195F4C1}"/>
              </a:ext>
            </a:extLst>
          </p:cNvPr>
          <p:cNvSpPr>
            <a:spLocks noGrp="1"/>
          </p:cNvSpPr>
          <p:nvPr>
            <p:ph sz="quarter" idx="13" hasCustomPrompt="1"/>
          </p:nvPr>
        </p:nvSpPr>
        <p:spPr>
          <a:xfrm>
            <a:off x="18140363" y="5957753"/>
            <a:ext cx="14925675" cy="12232275"/>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6" name="Content Placeholder 25">
            <a:extLst>
              <a:ext uri="{FF2B5EF4-FFF2-40B4-BE49-F238E27FC236}">
                <a16:creationId xmlns:a16="http://schemas.microsoft.com/office/drawing/2014/main" id="{0A82A503-31E9-8444-88C2-31BD61D08BC1}"/>
              </a:ext>
            </a:extLst>
          </p:cNvPr>
          <p:cNvSpPr>
            <a:spLocks noGrp="1"/>
          </p:cNvSpPr>
          <p:nvPr>
            <p:ph sz="quarter" idx="14" hasCustomPrompt="1"/>
          </p:nvPr>
        </p:nvSpPr>
        <p:spPr>
          <a:xfrm>
            <a:off x="18140363" y="20243212"/>
            <a:ext cx="14924313" cy="12232275"/>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8" name="Text Placeholder 27">
            <a:extLst>
              <a:ext uri="{FF2B5EF4-FFF2-40B4-BE49-F238E27FC236}">
                <a16:creationId xmlns:a16="http://schemas.microsoft.com/office/drawing/2014/main" id="{0A2D0546-B74B-0341-9C2A-4693C85A5FAF}"/>
              </a:ext>
            </a:extLst>
          </p:cNvPr>
          <p:cNvSpPr>
            <a:spLocks noGrp="1"/>
          </p:cNvSpPr>
          <p:nvPr>
            <p:ph type="body" sz="quarter" idx="15" hasCustomPrompt="1"/>
          </p:nvPr>
        </p:nvSpPr>
        <p:spPr>
          <a:xfrm>
            <a:off x="1186542" y="4407581"/>
            <a:ext cx="14847433" cy="1176337"/>
          </a:xfrm>
          <a:prstGeom prst="rect">
            <a:avLst/>
          </a:prstGeom>
        </p:spPr>
        <p:txBody>
          <a:bodyPr anchor="ctr"/>
          <a:lstStyle>
            <a:lvl1pPr marL="0" indent="0" algn="ctr">
              <a:buNone/>
              <a:defRPr sz="5400">
                <a:solidFill>
                  <a:schemeClr val="bg1"/>
                </a:solidFill>
                <a:latin typeface="Segoe UI" panose="020B0502040204020203" pitchFamily="34" charset="0"/>
                <a:cs typeface="Segoe UI" panose="020B0502040204020203" pitchFamily="34" charset="0"/>
              </a:defRPr>
            </a:lvl1pPr>
          </a:lstStyle>
          <a:p>
            <a:pPr lvl="0"/>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0" name="Text Placeholder 29">
            <a:extLst>
              <a:ext uri="{FF2B5EF4-FFF2-40B4-BE49-F238E27FC236}">
                <a16:creationId xmlns:a16="http://schemas.microsoft.com/office/drawing/2014/main" id="{1910A5FA-0DF4-1541-BD88-A977FC3329EF}"/>
              </a:ext>
            </a:extLst>
          </p:cNvPr>
          <p:cNvSpPr>
            <a:spLocks noGrp="1"/>
          </p:cNvSpPr>
          <p:nvPr>
            <p:ph type="body" sz="quarter" idx="16" hasCustomPrompt="1"/>
          </p:nvPr>
        </p:nvSpPr>
        <p:spPr>
          <a:xfrm>
            <a:off x="18139001" y="4407581"/>
            <a:ext cx="14925675" cy="1176337"/>
          </a:xfrm>
          <a:prstGeom prst="rect">
            <a:avLst/>
          </a:prstGeom>
        </p:spPr>
        <p:txBody>
          <a:bodyPr anchor="ctr"/>
          <a:lstStyle>
            <a:lvl1pPr marL="0" indent="0" algn="ctr">
              <a:buNone/>
              <a:defRPr sz="5400">
                <a:solidFill>
                  <a:schemeClr val="bg1"/>
                </a:solidFill>
                <a:latin typeface="Segoe UI" panose="020B0502040204020203" pitchFamily="34" charset="0"/>
                <a:cs typeface="Segoe UI" panose="020B0502040204020203" pitchFamily="34" charset="0"/>
              </a:defRPr>
            </a:lvl1pPr>
          </a:lstStyle>
          <a:p>
            <a:pPr lvl="0"/>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2" name="Text Placeholder 31">
            <a:extLst>
              <a:ext uri="{FF2B5EF4-FFF2-40B4-BE49-F238E27FC236}">
                <a16:creationId xmlns:a16="http://schemas.microsoft.com/office/drawing/2014/main" id="{22E6D91E-7F57-DD43-B1D1-0FA1B4556683}"/>
              </a:ext>
            </a:extLst>
          </p:cNvPr>
          <p:cNvSpPr>
            <a:spLocks noGrp="1"/>
          </p:cNvSpPr>
          <p:nvPr>
            <p:ph type="body" sz="quarter" idx="17" hasCustomPrompt="1"/>
          </p:nvPr>
        </p:nvSpPr>
        <p:spPr>
          <a:xfrm>
            <a:off x="35094863" y="4472214"/>
            <a:ext cx="14902543" cy="1176338"/>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5400">
                <a:solidFill>
                  <a:schemeClr val="bg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6" name="Text Placeholder 35">
            <a:extLst>
              <a:ext uri="{FF2B5EF4-FFF2-40B4-BE49-F238E27FC236}">
                <a16:creationId xmlns:a16="http://schemas.microsoft.com/office/drawing/2014/main" id="{DFAA8BB0-73DF-D247-B3D2-ED28AE713C64}"/>
              </a:ext>
            </a:extLst>
          </p:cNvPr>
          <p:cNvSpPr>
            <a:spLocks noGrp="1"/>
          </p:cNvSpPr>
          <p:nvPr>
            <p:ph type="body" sz="quarter" idx="18" hasCustomPrompt="1"/>
          </p:nvPr>
        </p:nvSpPr>
        <p:spPr>
          <a:xfrm>
            <a:off x="1109663" y="18563318"/>
            <a:ext cx="14924312" cy="1241425"/>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5400">
                <a:solidFill>
                  <a:schemeClr val="bg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8" name="Text Placeholder 37">
            <a:extLst>
              <a:ext uri="{FF2B5EF4-FFF2-40B4-BE49-F238E27FC236}">
                <a16:creationId xmlns:a16="http://schemas.microsoft.com/office/drawing/2014/main" id="{C5939E3B-F5F5-3646-AC21-1283809757B3}"/>
              </a:ext>
            </a:extLst>
          </p:cNvPr>
          <p:cNvSpPr>
            <a:spLocks noGrp="1"/>
          </p:cNvSpPr>
          <p:nvPr>
            <p:ph type="body" sz="quarter" idx="19" hasCustomPrompt="1"/>
          </p:nvPr>
        </p:nvSpPr>
        <p:spPr>
          <a:xfrm>
            <a:off x="35094182" y="18562638"/>
            <a:ext cx="14902543" cy="1241425"/>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5400">
                <a:solidFill>
                  <a:schemeClr val="bg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5400" dirty="0">
                <a:latin typeface="Segoe UI" panose="020B0502040204020203" pitchFamily="34" charset="0"/>
                <a:cs typeface="Segoe UI" panose="020B0502040204020203" pitchFamily="34" charset="0"/>
              </a:rPr>
              <a:t>Header {style – Segoe UI, 54}</a:t>
            </a:r>
            <a:endParaRPr lang="en-US" dirty="0"/>
          </a:p>
        </p:txBody>
      </p:sp>
      <p:sp>
        <p:nvSpPr>
          <p:cNvPr id="40" name="Text Placeholder 39">
            <a:extLst>
              <a:ext uri="{FF2B5EF4-FFF2-40B4-BE49-F238E27FC236}">
                <a16:creationId xmlns:a16="http://schemas.microsoft.com/office/drawing/2014/main" id="{17553F2A-EA37-D946-970F-D63CAF5ADDF7}"/>
              </a:ext>
            </a:extLst>
          </p:cNvPr>
          <p:cNvSpPr>
            <a:spLocks noGrp="1"/>
          </p:cNvSpPr>
          <p:nvPr>
            <p:ph type="body" sz="quarter" idx="20" hasCustomPrompt="1"/>
          </p:nvPr>
        </p:nvSpPr>
        <p:spPr>
          <a:xfrm>
            <a:off x="9125955" y="2776989"/>
            <a:ext cx="37947600" cy="1010785"/>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3200">
                <a:solidFill>
                  <a:schemeClr val="bg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3200" dirty="0">
                <a:latin typeface="Segoe UI" panose="020B0502040204020203" pitchFamily="34" charset="0"/>
                <a:cs typeface="Segoe UI" panose="020B0502040204020203" pitchFamily="34" charset="0"/>
              </a:rPr>
              <a:t>Author(s) {style – Segoe UI, 32}</a:t>
            </a:r>
            <a:endParaRPr lang="en-US" dirty="0"/>
          </a:p>
        </p:txBody>
      </p:sp>
    </p:spTree>
    <p:extLst>
      <p:ext uri="{BB962C8B-B14F-4D97-AF65-F5344CB8AC3E}">
        <p14:creationId xmlns:p14="http://schemas.microsoft.com/office/powerpoint/2010/main" val="4058055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809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26184" y="702125"/>
            <a:ext cx="37947600" cy="1765664"/>
          </a:xfrm>
          <a:prstGeom prst="rect">
            <a:avLst/>
          </a:prstGeom>
        </p:spPr>
        <p:txBody>
          <a:bodyPr anchor="ctr"/>
          <a:lstStyle>
            <a:lvl1pPr algn="ctr">
              <a:defRPr sz="8000">
                <a:solidFill>
                  <a:schemeClr val="bg1"/>
                </a:solidFill>
                <a:latin typeface="Segoe UI" panose="020B0502040204020203" pitchFamily="34" charset="0"/>
                <a:cs typeface="Segoe UI" panose="020B0502040204020203" pitchFamily="34" charset="0"/>
              </a:defRPr>
            </a:lvl1pPr>
          </a:lstStyle>
          <a:p>
            <a:r>
              <a:rPr lang="en-US" dirty="0"/>
              <a:t>Click to edit Poster title {style – Segoe UI, 80}</a:t>
            </a:r>
          </a:p>
        </p:txBody>
      </p:sp>
      <p:sp>
        <p:nvSpPr>
          <p:cNvPr id="3" name="Subtitle 2"/>
          <p:cNvSpPr>
            <a:spLocks noGrp="1"/>
          </p:cNvSpPr>
          <p:nvPr>
            <p:ph type="subTitle" idx="1" hasCustomPrompt="1"/>
          </p:nvPr>
        </p:nvSpPr>
        <p:spPr>
          <a:xfrm>
            <a:off x="1110342" y="5957753"/>
            <a:ext cx="14924313" cy="12232276"/>
          </a:xfrm>
          <a:prstGeom prst="rect">
            <a:avLst/>
          </a:prstGeom>
        </p:spPr>
        <p:txBody>
          <a:bodyPr/>
          <a:lstStyle>
            <a:lvl1pPr marL="0" indent="0" algn="l">
              <a:buNone/>
              <a:defRPr sz="3600">
                <a:latin typeface="Segoe UI" panose="020B0502040204020203" pitchFamily="34" charset="0"/>
                <a:cs typeface="Segoe UI" panose="020B0502040204020203" pitchFamily="34" charset="0"/>
              </a:defRPr>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dirty="0"/>
              <a:t>Click to edit Poster section body {style – Segoe UI, 36}</a:t>
            </a:r>
          </a:p>
        </p:txBody>
      </p:sp>
      <p:sp>
        <p:nvSpPr>
          <p:cNvPr id="18" name="Content Placeholder 17">
            <a:extLst>
              <a:ext uri="{FF2B5EF4-FFF2-40B4-BE49-F238E27FC236}">
                <a16:creationId xmlns:a16="http://schemas.microsoft.com/office/drawing/2014/main" id="{5A7895F0-65C2-354B-B337-07DE84A68DFD}"/>
              </a:ext>
            </a:extLst>
          </p:cNvPr>
          <p:cNvSpPr>
            <a:spLocks noGrp="1"/>
          </p:cNvSpPr>
          <p:nvPr>
            <p:ph sz="quarter" idx="10" hasCustomPrompt="1"/>
          </p:nvPr>
        </p:nvSpPr>
        <p:spPr>
          <a:xfrm>
            <a:off x="1109663" y="20243799"/>
            <a:ext cx="14924313" cy="12232275"/>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Click to edit Poster section body {style – Segoe UI, 36</a:t>
            </a:r>
          </a:p>
        </p:txBody>
      </p:sp>
      <p:sp>
        <p:nvSpPr>
          <p:cNvPr id="20" name="Content Placeholder 19">
            <a:extLst>
              <a:ext uri="{FF2B5EF4-FFF2-40B4-BE49-F238E27FC236}">
                <a16:creationId xmlns:a16="http://schemas.microsoft.com/office/drawing/2014/main" id="{B31B4FCE-4F9A-8340-B627-9B3AACA28E2E}"/>
              </a:ext>
            </a:extLst>
          </p:cNvPr>
          <p:cNvSpPr>
            <a:spLocks noGrp="1"/>
          </p:cNvSpPr>
          <p:nvPr>
            <p:ph sz="quarter" idx="11" hasCustomPrompt="1"/>
          </p:nvPr>
        </p:nvSpPr>
        <p:spPr>
          <a:xfrm>
            <a:off x="35095543" y="20243799"/>
            <a:ext cx="14902543" cy="12232276"/>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2" name="Content Placeholder 21">
            <a:extLst>
              <a:ext uri="{FF2B5EF4-FFF2-40B4-BE49-F238E27FC236}">
                <a16:creationId xmlns:a16="http://schemas.microsoft.com/office/drawing/2014/main" id="{C0022534-F488-4E49-9CE3-BC764F8E7FB5}"/>
              </a:ext>
            </a:extLst>
          </p:cNvPr>
          <p:cNvSpPr>
            <a:spLocks noGrp="1"/>
          </p:cNvSpPr>
          <p:nvPr>
            <p:ph sz="quarter" idx="12" hasCustomPrompt="1"/>
          </p:nvPr>
        </p:nvSpPr>
        <p:spPr>
          <a:xfrm>
            <a:off x="35095543" y="5957753"/>
            <a:ext cx="14902543" cy="12232276"/>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4" name="Content Placeholder 23">
            <a:extLst>
              <a:ext uri="{FF2B5EF4-FFF2-40B4-BE49-F238E27FC236}">
                <a16:creationId xmlns:a16="http://schemas.microsoft.com/office/drawing/2014/main" id="{542125DB-6252-FD45-BAC2-BC2F2195F4C1}"/>
              </a:ext>
            </a:extLst>
          </p:cNvPr>
          <p:cNvSpPr>
            <a:spLocks noGrp="1"/>
          </p:cNvSpPr>
          <p:nvPr>
            <p:ph sz="quarter" idx="13" hasCustomPrompt="1"/>
          </p:nvPr>
        </p:nvSpPr>
        <p:spPr>
          <a:xfrm>
            <a:off x="18140363" y="5957753"/>
            <a:ext cx="14925675" cy="12232275"/>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6" name="Content Placeholder 25">
            <a:extLst>
              <a:ext uri="{FF2B5EF4-FFF2-40B4-BE49-F238E27FC236}">
                <a16:creationId xmlns:a16="http://schemas.microsoft.com/office/drawing/2014/main" id="{0A82A503-31E9-8444-88C2-31BD61D08BC1}"/>
              </a:ext>
            </a:extLst>
          </p:cNvPr>
          <p:cNvSpPr>
            <a:spLocks noGrp="1"/>
          </p:cNvSpPr>
          <p:nvPr>
            <p:ph sz="quarter" idx="14" hasCustomPrompt="1"/>
          </p:nvPr>
        </p:nvSpPr>
        <p:spPr>
          <a:xfrm>
            <a:off x="18140363" y="20243212"/>
            <a:ext cx="14924313" cy="12232275"/>
          </a:xfrm>
          <a:prstGeom prst="rect">
            <a:avLst/>
          </a:prstGeom>
        </p:spPr>
        <p:txBody>
          <a:bodyPr/>
          <a:lstStyle>
            <a:lvl1pPr marL="0" indent="0">
              <a:buNone/>
              <a:defRPr sz="3600">
                <a:latin typeface="Segoe UI" panose="020B0502040204020203" pitchFamily="34" charset="0"/>
                <a:cs typeface="Segoe UI" panose="020B0502040204020203" pitchFamily="34" charset="0"/>
              </a:defRPr>
            </a:lvl1pPr>
          </a:lstStyle>
          <a:p>
            <a:pPr lvl="0"/>
            <a:r>
              <a:rPr lang="en-US" dirty="0"/>
              <a:t>Click to edit Poster section body {style – Segoe UI, 36</a:t>
            </a:r>
          </a:p>
        </p:txBody>
      </p:sp>
      <p:sp>
        <p:nvSpPr>
          <p:cNvPr id="28" name="Text Placeholder 27">
            <a:extLst>
              <a:ext uri="{FF2B5EF4-FFF2-40B4-BE49-F238E27FC236}">
                <a16:creationId xmlns:a16="http://schemas.microsoft.com/office/drawing/2014/main" id="{0A2D0546-B74B-0341-9C2A-4693C85A5FAF}"/>
              </a:ext>
            </a:extLst>
          </p:cNvPr>
          <p:cNvSpPr>
            <a:spLocks noGrp="1"/>
          </p:cNvSpPr>
          <p:nvPr>
            <p:ph type="body" sz="quarter" idx="15" hasCustomPrompt="1"/>
          </p:nvPr>
        </p:nvSpPr>
        <p:spPr>
          <a:xfrm>
            <a:off x="1186542" y="4407581"/>
            <a:ext cx="14847433" cy="1176337"/>
          </a:xfrm>
          <a:prstGeom prst="rect">
            <a:avLst/>
          </a:prstGeom>
        </p:spPr>
        <p:txBody>
          <a:bodyPr anchor="ctr"/>
          <a:lstStyle>
            <a:lvl1pPr marL="0" indent="0" algn="ctr">
              <a:buNone/>
              <a:defRPr sz="5400">
                <a:solidFill>
                  <a:schemeClr val="bg1"/>
                </a:solidFill>
                <a:latin typeface="Segoe UI" panose="020B0502040204020203" pitchFamily="34" charset="0"/>
                <a:cs typeface="Segoe UI" panose="020B0502040204020203" pitchFamily="34" charset="0"/>
              </a:defRPr>
            </a:lvl1pPr>
          </a:lstStyle>
          <a:p>
            <a:pPr lvl="0"/>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0" name="Text Placeholder 29">
            <a:extLst>
              <a:ext uri="{FF2B5EF4-FFF2-40B4-BE49-F238E27FC236}">
                <a16:creationId xmlns:a16="http://schemas.microsoft.com/office/drawing/2014/main" id="{1910A5FA-0DF4-1541-BD88-A977FC3329EF}"/>
              </a:ext>
            </a:extLst>
          </p:cNvPr>
          <p:cNvSpPr>
            <a:spLocks noGrp="1"/>
          </p:cNvSpPr>
          <p:nvPr>
            <p:ph type="body" sz="quarter" idx="16" hasCustomPrompt="1"/>
          </p:nvPr>
        </p:nvSpPr>
        <p:spPr>
          <a:xfrm>
            <a:off x="18139001" y="4407581"/>
            <a:ext cx="14925675" cy="1176337"/>
          </a:xfrm>
          <a:prstGeom prst="rect">
            <a:avLst/>
          </a:prstGeom>
        </p:spPr>
        <p:txBody>
          <a:bodyPr anchor="ctr"/>
          <a:lstStyle>
            <a:lvl1pPr marL="0" indent="0" algn="ctr">
              <a:buNone/>
              <a:defRPr sz="5400">
                <a:solidFill>
                  <a:schemeClr val="bg1"/>
                </a:solidFill>
                <a:latin typeface="Segoe UI" panose="020B0502040204020203" pitchFamily="34" charset="0"/>
                <a:cs typeface="Segoe UI" panose="020B0502040204020203" pitchFamily="34" charset="0"/>
              </a:defRPr>
            </a:lvl1pPr>
          </a:lstStyle>
          <a:p>
            <a:pPr lvl="0"/>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2" name="Text Placeholder 31">
            <a:extLst>
              <a:ext uri="{FF2B5EF4-FFF2-40B4-BE49-F238E27FC236}">
                <a16:creationId xmlns:a16="http://schemas.microsoft.com/office/drawing/2014/main" id="{22E6D91E-7F57-DD43-B1D1-0FA1B4556683}"/>
              </a:ext>
            </a:extLst>
          </p:cNvPr>
          <p:cNvSpPr>
            <a:spLocks noGrp="1"/>
          </p:cNvSpPr>
          <p:nvPr>
            <p:ph type="body" sz="quarter" idx="17" hasCustomPrompt="1"/>
          </p:nvPr>
        </p:nvSpPr>
        <p:spPr>
          <a:xfrm>
            <a:off x="35094863" y="4472214"/>
            <a:ext cx="14902543" cy="1176338"/>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5400">
                <a:solidFill>
                  <a:schemeClr val="bg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6" name="Text Placeholder 35">
            <a:extLst>
              <a:ext uri="{FF2B5EF4-FFF2-40B4-BE49-F238E27FC236}">
                <a16:creationId xmlns:a16="http://schemas.microsoft.com/office/drawing/2014/main" id="{DFAA8BB0-73DF-D247-B3D2-ED28AE713C64}"/>
              </a:ext>
            </a:extLst>
          </p:cNvPr>
          <p:cNvSpPr>
            <a:spLocks noGrp="1"/>
          </p:cNvSpPr>
          <p:nvPr>
            <p:ph type="body" sz="quarter" idx="18" hasCustomPrompt="1"/>
          </p:nvPr>
        </p:nvSpPr>
        <p:spPr>
          <a:xfrm>
            <a:off x="1109663" y="18563318"/>
            <a:ext cx="14924312" cy="1241425"/>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5400">
                <a:solidFill>
                  <a:schemeClr val="tx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5400" dirty="0">
                <a:latin typeface="Segoe UI" panose="020B0502040204020203" pitchFamily="34" charset="0"/>
                <a:cs typeface="Segoe UI" panose="020B0502040204020203" pitchFamily="34" charset="0"/>
              </a:rPr>
              <a:t>Header {style – Segoe UI, 54}</a:t>
            </a:r>
            <a:endParaRPr lang="en-US" dirty="0"/>
          </a:p>
        </p:txBody>
      </p:sp>
      <p:sp>
        <p:nvSpPr>
          <p:cNvPr id="38" name="Text Placeholder 37">
            <a:extLst>
              <a:ext uri="{FF2B5EF4-FFF2-40B4-BE49-F238E27FC236}">
                <a16:creationId xmlns:a16="http://schemas.microsoft.com/office/drawing/2014/main" id="{C5939E3B-F5F5-3646-AC21-1283809757B3}"/>
              </a:ext>
            </a:extLst>
          </p:cNvPr>
          <p:cNvSpPr>
            <a:spLocks noGrp="1"/>
          </p:cNvSpPr>
          <p:nvPr>
            <p:ph type="body" sz="quarter" idx="19" hasCustomPrompt="1"/>
          </p:nvPr>
        </p:nvSpPr>
        <p:spPr>
          <a:xfrm>
            <a:off x="35094182" y="18562638"/>
            <a:ext cx="14902543" cy="1241425"/>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5400">
                <a:solidFill>
                  <a:schemeClr val="tx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5400" dirty="0">
                <a:latin typeface="Segoe UI" panose="020B0502040204020203" pitchFamily="34" charset="0"/>
                <a:cs typeface="Segoe UI" panose="020B0502040204020203" pitchFamily="34" charset="0"/>
              </a:rPr>
              <a:t>Header {style – Segoe UI, 54}</a:t>
            </a:r>
            <a:endParaRPr lang="en-US" dirty="0"/>
          </a:p>
        </p:txBody>
      </p:sp>
      <p:sp>
        <p:nvSpPr>
          <p:cNvPr id="40" name="Text Placeholder 39">
            <a:extLst>
              <a:ext uri="{FF2B5EF4-FFF2-40B4-BE49-F238E27FC236}">
                <a16:creationId xmlns:a16="http://schemas.microsoft.com/office/drawing/2014/main" id="{17553F2A-EA37-D946-970F-D63CAF5ADDF7}"/>
              </a:ext>
            </a:extLst>
          </p:cNvPr>
          <p:cNvSpPr>
            <a:spLocks noGrp="1"/>
          </p:cNvSpPr>
          <p:nvPr>
            <p:ph type="body" sz="quarter" idx="20" hasCustomPrompt="1"/>
          </p:nvPr>
        </p:nvSpPr>
        <p:spPr>
          <a:xfrm>
            <a:off x="9125958" y="2776989"/>
            <a:ext cx="37947600" cy="1010785"/>
          </a:xfrm>
          <a:prstGeom prst="rect">
            <a:avLst/>
          </a:prstGeom>
        </p:spPr>
        <p:txBody>
          <a:bodyPr anchor="ctr"/>
          <a:lstStyle>
            <a:lvl1pPr marL="0" marR="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sz="3200">
                <a:solidFill>
                  <a:schemeClr val="bg1"/>
                </a:solidFill>
                <a:latin typeface="Segoe UI" panose="020B0502040204020203" pitchFamily="34" charset="0"/>
                <a:cs typeface="Segoe UI" panose="020B0502040204020203" pitchFamily="34" charset="0"/>
              </a:defRPr>
            </a:lvl1p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lang="en-US" sz="3200" dirty="0">
                <a:latin typeface="Segoe UI" panose="020B0502040204020203" pitchFamily="34" charset="0"/>
                <a:cs typeface="Segoe UI" panose="020B0502040204020203" pitchFamily="34" charset="0"/>
              </a:rPr>
              <a:t>Author(s) {style – Segoe UI, 32}</a:t>
            </a:r>
            <a:endParaRPr lang="en-US" dirty="0"/>
          </a:p>
        </p:txBody>
      </p:sp>
    </p:spTree>
    <p:extLst>
      <p:ext uri="{BB962C8B-B14F-4D97-AF65-F5344CB8AC3E}">
        <p14:creationId xmlns:p14="http://schemas.microsoft.com/office/powerpoint/2010/main" val="3108559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91936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B3A06C-8E57-B243-9EA8-633AA7B932F6}"/>
              </a:ext>
            </a:extLst>
          </p:cNvPr>
          <p:cNvSpPr>
            <a:spLocks noChangeAspect="1"/>
          </p:cNvSpPr>
          <p:nvPr userDrawn="1"/>
        </p:nvSpPr>
        <p:spPr>
          <a:xfrm>
            <a:off x="0" y="1695"/>
            <a:ext cx="51206402" cy="3991929"/>
          </a:xfrm>
          <a:prstGeom prst="rect">
            <a:avLst/>
          </a:prstGeom>
          <a:solidFill>
            <a:srgbClr val="CE23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828" dirty="0">
              <a:latin typeface="Segoe UI" panose="020B0502040204020203" pitchFamily="34" charset="0"/>
              <a:cs typeface="Segoe UI" panose="020B0502040204020203" pitchFamily="34" charset="0"/>
            </a:endParaRPr>
          </a:p>
        </p:txBody>
      </p:sp>
      <p:sp>
        <p:nvSpPr>
          <p:cNvPr id="10" name="Text Box 69" descr="Blue tissue paper">
            <a:extLst>
              <a:ext uri="{FF2B5EF4-FFF2-40B4-BE49-F238E27FC236}">
                <a16:creationId xmlns:a16="http://schemas.microsoft.com/office/drawing/2014/main" id="{390D3A00-9303-9548-8290-5E7F8B977E25}"/>
              </a:ext>
            </a:extLst>
          </p:cNvPr>
          <p:cNvSpPr txBox="1">
            <a:spLocks noChangeArrowheads="1"/>
          </p:cNvSpPr>
          <p:nvPr userDrawn="1"/>
        </p:nvSpPr>
        <p:spPr bwMode="auto">
          <a:xfrm>
            <a:off x="574916" y="4543571"/>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11" name="Text Box 88" descr="Blue tissue paper">
            <a:extLst>
              <a:ext uri="{FF2B5EF4-FFF2-40B4-BE49-F238E27FC236}">
                <a16:creationId xmlns:a16="http://schemas.microsoft.com/office/drawing/2014/main" id="{B590B4F3-E803-5445-997C-F9EDE4161073}"/>
              </a:ext>
            </a:extLst>
          </p:cNvPr>
          <p:cNvSpPr txBox="1">
            <a:spLocks noChangeArrowheads="1"/>
          </p:cNvSpPr>
          <p:nvPr userDrawn="1"/>
        </p:nvSpPr>
        <p:spPr bwMode="auto">
          <a:xfrm>
            <a:off x="34529947" y="4602734"/>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5000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12" name="Text Box 69" descr="Blue tissue paper">
            <a:extLst>
              <a:ext uri="{FF2B5EF4-FFF2-40B4-BE49-F238E27FC236}">
                <a16:creationId xmlns:a16="http://schemas.microsoft.com/office/drawing/2014/main" id="{D1217E17-2F23-2246-B41D-3D97EDBB2F80}"/>
              </a:ext>
            </a:extLst>
          </p:cNvPr>
          <p:cNvSpPr txBox="1">
            <a:spLocks noChangeArrowheads="1"/>
          </p:cNvSpPr>
          <p:nvPr userDrawn="1"/>
        </p:nvSpPr>
        <p:spPr bwMode="auto">
          <a:xfrm>
            <a:off x="17552433" y="4543571"/>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14" name="Text Box 69" descr="Blue tissue paper">
            <a:extLst>
              <a:ext uri="{FF2B5EF4-FFF2-40B4-BE49-F238E27FC236}">
                <a16:creationId xmlns:a16="http://schemas.microsoft.com/office/drawing/2014/main" id="{D3FE8D95-9429-AF41-B0D6-90540FC9E7D7}"/>
              </a:ext>
            </a:extLst>
          </p:cNvPr>
          <p:cNvSpPr txBox="1">
            <a:spLocks noChangeArrowheads="1"/>
          </p:cNvSpPr>
          <p:nvPr userDrawn="1"/>
        </p:nvSpPr>
        <p:spPr bwMode="auto">
          <a:xfrm>
            <a:off x="574916" y="18749308"/>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20" name="Text Box 88" descr="Blue tissue paper">
            <a:extLst>
              <a:ext uri="{FF2B5EF4-FFF2-40B4-BE49-F238E27FC236}">
                <a16:creationId xmlns:a16="http://schemas.microsoft.com/office/drawing/2014/main" id="{3D8DBAE4-E239-7141-8400-AB605506A37E}"/>
              </a:ext>
            </a:extLst>
          </p:cNvPr>
          <p:cNvSpPr txBox="1">
            <a:spLocks noChangeArrowheads="1"/>
          </p:cNvSpPr>
          <p:nvPr userDrawn="1"/>
        </p:nvSpPr>
        <p:spPr bwMode="auto">
          <a:xfrm>
            <a:off x="34529947" y="18749308"/>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5000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23" name="Parallelogram 22">
            <a:extLst>
              <a:ext uri="{FF2B5EF4-FFF2-40B4-BE49-F238E27FC236}">
                <a16:creationId xmlns:a16="http://schemas.microsoft.com/office/drawing/2014/main" id="{F7D0F4D9-C0CB-8A4F-A6FF-7F63C82B8575}"/>
              </a:ext>
            </a:extLst>
          </p:cNvPr>
          <p:cNvSpPr/>
          <p:nvPr userDrawn="1"/>
        </p:nvSpPr>
        <p:spPr>
          <a:xfrm>
            <a:off x="6952595" y="0"/>
            <a:ext cx="3447411" cy="3991928"/>
          </a:xfrm>
          <a:prstGeom prst="parallelogram">
            <a:avLst/>
          </a:prstGeom>
          <a:solidFill>
            <a:srgbClr val="CE232E">
              <a:alpha val="3045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Parallelogram 23">
            <a:extLst>
              <a:ext uri="{FF2B5EF4-FFF2-40B4-BE49-F238E27FC236}">
                <a16:creationId xmlns:a16="http://schemas.microsoft.com/office/drawing/2014/main" id="{D20F3811-749D-9F44-B206-692121C6701B}"/>
              </a:ext>
            </a:extLst>
          </p:cNvPr>
          <p:cNvSpPr/>
          <p:nvPr userDrawn="1"/>
        </p:nvSpPr>
        <p:spPr>
          <a:xfrm>
            <a:off x="5530195" y="0"/>
            <a:ext cx="3447411" cy="3993624"/>
          </a:xfrm>
          <a:prstGeom prst="parallelogram">
            <a:avLst/>
          </a:prstGeom>
          <a:solidFill>
            <a:srgbClr val="CE232E">
              <a:alpha val="5033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Parallelogram 24">
            <a:extLst>
              <a:ext uri="{FF2B5EF4-FFF2-40B4-BE49-F238E27FC236}">
                <a16:creationId xmlns:a16="http://schemas.microsoft.com/office/drawing/2014/main" id="{4166DC75-FBC4-BD4A-987D-0A57D407762A}"/>
              </a:ext>
            </a:extLst>
          </p:cNvPr>
          <p:cNvSpPr/>
          <p:nvPr userDrawn="1"/>
        </p:nvSpPr>
        <p:spPr>
          <a:xfrm>
            <a:off x="4794306" y="-1"/>
            <a:ext cx="3366794" cy="3991929"/>
          </a:xfrm>
          <a:prstGeom prst="parallelogram">
            <a:avLst/>
          </a:prstGeom>
          <a:solidFill>
            <a:srgbClr val="CE232E">
              <a:alpha val="7008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Parallelogram 26">
            <a:extLst>
              <a:ext uri="{FF2B5EF4-FFF2-40B4-BE49-F238E27FC236}">
                <a16:creationId xmlns:a16="http://schemas.microsoft.com/office/drawing/2014/main" id="{5729F077-C85E-AA46-81B8-18889FEB1D53}"/>
              </a:ext>
            </a:extLst>
          </p:cNvPr>
          <p:cNvSpPr/>
          <p:nvPr userDrawn="1"/>
        </p:nvSpPr>
        <p:spPr>
          <a:xfrm>
            <a:off x="-131" y="1"/>
            <a:ext cx="6780344" cy="3997716"/>
          </a:xfrm>
          <a:custGeom>
            <a:avLst/>
            <a:gdLst>
              <a:gd name="connsiteX0" fmla="*/ 0 w 6853623"/>
              <a:gd name="connsiteY0" fmla="*/ 3991929 h 3991929"/>
              <a:gd name="connsiteX1" fmla="*/ 997982 w 6853623"/>
              <a:gd name="connsiteY1" fmla="*/ 0 h 3991929"/>
              <a:gd name="connsiteX2" fmla="*/ 6853623 w 6853623"/>
              <a:gd name="connsiteY2" fmla="*/ 0 h 3991929"/>
              <a:gd name="connsiteX3" fmla="*/ 5855641 w 6853623"/>
              <a:gd name="connsiteY3" fmla="*/ 3991929 h 3991929"/>
              <a:gd name="connsiteX4" fmla="*/ 0 w 6853623"/>
              <a:gd name="connsiteY4" fmla="*/ 3991929 h 3991929"/>
              <a:gd name="connsiteX0" fmla="*/ 0 w 6853623"/>
              <a:gd name="connsiteY0" fmla="*/ 3991929 h 3991929"/>
              <a:gd name="connsiteX1" fmla="*/ 997982 w 6853623"/>
              <a:gd name="connsiteY1" fmla="*/ 0 h 3991929"/>
              <a:gd name="connsiteX2" fmla="*/ 6853623 w 6853623"/>
              <a:gd name="connsiteY2" fmla="*/ 0 h 3991929"/>
              <a:gd name="connsiteX3" fmla="*/ 6023281 w 6853623"/>
              <a:gd name="connsiteY3" fmla="*/ 3991929 h 3991929"/>
              <a:gd name="connsiteX4" fmla="*/ 0 w 6853623"/>
              <a:gd name="connsiteY4" fmla="*/ 3991929 h 3991929"/>
              <a:gd name="connsiteX0" fmla="*/ 7858 w 5855641"/>
              <a:gd name="connsiteY0" fmla="*/ 3991929 h 3991929"/>
              <a:gd name="connsiteX1" fmla="*/ 0 w 5855641"/>
              <a:gd name="connsiteY1" fmla="*/ 0 h 3991929"/>
              <a:gd name="connsiteX2" fmla="*/ 5855641 w 5855641"/>
              <a:gd name="connsiteY2" fmla="*/ 0 h 3991929"/>
              <a:gd name="connsiteX3" fmla="*/ 5025299 w 5855641"/>
              <a:gd name="connsiteY3" fmla="*/ 3991929 h 3991929"/>
              <a:gd name="connsiteX4" fmla="*/ 7858 w 5855641"/>
              <a:gd name="connsiteY4" fmla="*/ 3991929 h 3991929"/>
              <a:gd name="connsiteX0" fmla="*/ 571 w 5858354"/>
              <a:gd name="connsiteY0" fmla="*/ 3997716 h 3997716"/>
              <a:gd name="connsiteX1" fmla="*/ 2713 w 5858354"/>
              <a:gd name="connsiteY1" fmla="*/ 0 h 3997716"/>
              <a:gd name="connsiteX2" fmla="*/ 5858354 w 5858354"/>
              <a:gd name="connsiteY2" fmla="*/ 0 h 3997716"/>
              <a:gd name="connsiteX3" fmla="*/ 5028012 w 5858354"/>
              <a:gd name="connsiteY3" fmla="*/ 3991929 h 3997716"/>
              <a:gd name="connsiteX4" fmla="*/ 571 w 5858354"/>
              <a:gd name="connsiteY4" fmla="*/ 3997716 h 3997716"/>
              <a:gd name="connsiteX0" fmla="*/ 571 w 5858354"/>
              <a:gd name="connsiteY0" fmla="*/ 3997716 h 3997716"/>
              <a:gd name="connsiteX1" fmla="*/ 2713 w 5858354"/>
              <a:gd name="connsiteY1" fmla="*/ 0 h 3997716"/>
              <a:gd name="connsiteX2" fmla="*/ 5858354 w 5858354"/>
              <a:gd name="connsiteY2" fmla="*/ 0 h 3997716"/>
              <a:gd name="connsiteX3" fmla="*/ 5078017 w 5858354"/>
              <a:gd name="connsiteY3" fmla="*/ 3997716 h 3997716"/>
              <a:gd name="connsiteX4" fmla="*/ 571 w 5858354"/>
              <a:gd name="connsiteY4" fmla="*/ 3997716 h 39977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8354" h="3997716">
                <a:moveTo>
                  <a:pt x="571" y="3997716"/>
                </a:moveTo>
                <a:cubicBezTo>
                  <a:pt x="-2048" y="2667073"/>
                  <a:pt x="5332" y="1330643"/>
                  <a:pt x="2713" y="0"/>
                </a:cubicBezTo>
                <a:lnTo>
                  <a:pt x="5858354" y="0"/>
                </a:lnTo>
                <a:lnTo>
                  <a:pt x="5078017" y="3997716"/>
                </a:lnTo>
                <a:lnTo>
                  <a:pt x="571" y="3997716"/>
                </a:lnTo>
                <a:close/>
              </a:path>
            </a:pathLst>
          </a:custGeom>
          <a:solidFill>
            <a:srgbClr val="CE23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31423469-5D9B-F447-852C-6FAD450572C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470498" y="947759"/>
            <a:ext cx="4763908" cy="2154267"/>
          </a:xfrm>
          <a:prstGeom prst="rect">
            <a:avLst/>
          </a:prstGeom>
        </p:spPr>
      </p:pic>
    </p:spTree>
    <p:extLst>
      <p:ext uri="{BB962C8B-B14F-4D97-AF65-F5344CB8AC3E}">
        <p14:creationId xmlns:p14="http://schemas.microsoft.com/office/powerpoint/2010/main" val="2867084006"/>
      </p:ext>
    </p:extLst>
  </p:cSld>
  <p:clrMap bg1="lt1" tx1="dk1" bg2="lt2" tx2="dk2" accent1="accent1" accent2="accent2" accent3="accent3" accent4="accent4" accent5="accent5" accent6="accent6" hlink="hlink" folHlink="folHlink"/>
  <p:sldLayoutIdLst>
    <p:sldLayoutId id="2147483661" r:id="rId1"/>
    <p:sldLayoutId id="2147483667" r:id="rId2"/>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B3A06C-8E57-B243-9EA8-633AA7B932F6}"/>
              </a:ext>
            </a:extLst>
          </p:cNvPr>
          <p:cNvSpPr>
            <a:spLocks noChangeAspect="1"/>
          </p:cNvSpPr>
          <p:nvPr userDrawn="1"/>
        </p:nvSpPr>
        <p:spPr>
          <a:xfrm>
            <a:off x="0" y="1695"/>
            <a:ext cx="51206402" cy="3991929"/>
          </a:xfrm>
          <a:prstGeom prst="rect">
            <a:avLst/>
          </a:prstGeom>
          <a:solidFill>
            <a:srgbClr val="CE23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828" dirty="0">
              <a:latin typeface="Segoe UI" panose="020B0502040204020203" pitchFamily="34" charset="0"/>
              <a:cs typeface="Segoe UI" panose="020B0502040204020203" pitchFamily="34" charset="0"/>
            </a:endParaRPr>
          </a:p>
        </p:txBody>
      </p:sp>
      <p:sp>
        <p:nvSpPr>
          <p:cNvPr id="10" name="Text Box 69" descr="Blue tissue paper">
            <a:extLst>
              <a:ext uri="{FF2B5EF4-FFF2-40B4-BE49-F238E27FC236}">
                <a16:creationId xmlns:a16="http://schemas.microsoft.com/office/drawing/2014/main" id="{390D3A00-9303-9548-8290-5E7F8B977E25}"/>
              </a:ext>
            </a:extLst>
          </p:cNvPr>
          <p:cNvSpPr txBox="1">
            <a:spLocks noChangeArrowheads="1"/>
          </p:cNvSpPr>
          <p:nvPr userDrawn="1"/>
        </p:nvSpPr>
        <p:spPr bwMode="auto">
          <a:xfrm>
            <a:off x="574916" y="4543571"/>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11" name="Text Box 88" descr="Blue tissue paper">
            <a:extLst>
              <a:ext uri="{FF2B5EF4-FFF2-40B4-BE49-F238E27FC236}">
                <a16:creationId xmlns:a16="http://schemas.microsoft.com/office/drawing/2014/main" id="{B590B4F3-E803-5445-997C-F9EDE4161073}"/>
              </a:ext>
            </a:extLst>
          </p:cNvPr>
          <p:cNvSpPr txBox="1">
            <a:spLocks noChangeArrowheads="1"/>
          </p:cNvSpPr>
          <p:nvPr userDrawn="1"/>
        </p:nvSpPr>
        <p:spPr bwMode="auto">
          <a:xfrm>
            <a:off x="34529947" y="4602734"/>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5000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12" name="Text Box 69" descr="Blue tissue paper">
            <a:extLst>
              <a:ext uri="{FF2B5EF4-FFF2-40B4-BE49-F238E27FC236}">
                <a16:creationId xmlns:a16="http://schemas.microsoft.com/office/drawing/2014/main" id="{D1217E17-2F23-2246-B41D-3D97EDBB2F80}"/>
              </a:ext>
            </a:extLst>
          </p:cNvPr>
          <p:cNvSpPr txBox="1">
            <a:spLocks noChangeArrowheads="1"/>
          </p:cNvSpPr>
          <p:nvPr userDrawn="1"/>
        </p:nvSpPr>
        <p:spPr bwMode="auto">
          <a:xfrm>
            <a:off x="17552433" y="4543571"/>
            <a:ext cx="16084296" cy="923330"/>
          </a:xfrm>
          <a:prstGeom prst="rect">
            <a:avLst/>
          </a:prstGeom>
          <a:solidFill>
            <a:srgbClr val="CE242E"/>
          </a:solidFill>
          <a:ln w="9525">
            <a:noFill/>
            <a:miter lim="800000"/>
            <a:headEnd/>
            <a:tailEnd/>
          </a:ln>
        </p:spPr>
        <p:txBody>
          <a:bodyPr wrap="square">
            <a:spAutoFit/>
          </a:bodyPr>
          <a:lstStyle>
            <a:lvl1pPr defTabSz="4075113">
              <a:spcBef>
                <a:spcPct val="20000"/>
              </a:spcBef>
              <a:buChar char="•"/>
              <a:defRPr sz="14300">
                <a:solidFill>
                  <a:schemeClr val="tx1"/>
                </a:solidFill>
                <a:latin typeface="Arial" panose="020B0604020202020204" pitchFamily="34" charset="0"/>
              </a:defRPr>
            </a:lvl1pPr>
            <a:lvl2pPr marL="742950" indent="-285750" defTabSz="4075113">
              <a:spcBef>
                <a:spcPct val="20000"/>
              </a:spcBef>
              <a:buChar char="–"/>
              <a:defRPr sz="12500">
                <a:solidFill>
                  <a:schemeClr val="tx1"/>
                </a:solidFill>
                <a:latin typeface="Arial" panose="020B0604020202020204" pitchFamily="34" charset="0"/>
              </a:defRPr>
            </a:lvl2pPr>
            <a:lvl3pPr marL="1143000" indent="-228600" defTabSz="4075113">
              <a:spcBef>
                <a:spcPct val="20000"/>
              </a:spcBef>
              <a:buChar char="•"/>
              <a:defRPr sz="10700">
                <a:solidFill>
                  <a:schemeClr val="tx1"/>
                </a:solidFill>
                <a:latin typeface="Arial" panose="020B0604020202020204" pitchFamily="34" charset="0"/>
              </a:defRPr>
            </a:lvl3pPr>
            <a:lvl4pPr marL="1600200" indent="-228600" defTabSz="4075113">
              <a:spcBef>
                <a:spcPct val="20000"/>
              </a:spcBef>
              <a:buChar char="–"/>
              <a:defRPr sz="8900">
                <a:solidFill>
                  <a:schemeClr val="tx1"/>
                </a:solidFill>
                <a:latin typeface="Arial" panose="020B0604020202020204" pitchFamily="34" charset="0"/>
              </a:defRPr>
            </a:lvl4pPr>
            <a:lvl5pPr marL="2057400" indent="-228600" defTabSz="4075113">
              <a:spcBef>
                <a:spcPct val="20000"/>
              </a:spcBef>
              <a:buChar char="»"/>
              <a:defRPr sz="8900">
                <a:solidFill>
                  <a:schemeClr val="tx1"/>
                </a:solidFill>
                <a:latin typeface="Arial" panose="020B0604020202020204" pitchFamily="34" charset="0"/>
              </a:defRPr>
            </a:lvl5pPr>
            <a:lvl6pPr marL="25146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6pPr>
            <a:lvl7pPr marL="29718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7pPr>
            <a:lvl8pPr marL="34290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8pPr>
            <a:lvl9pPr marL="3886200" indent="-228600" defTabSz="4075113" eaLnBrk="0" fontAlgn="base" hangingPunct="0">
              <a:spcBef>
                <a:spcPct val="20000"/>
              </a:spcBef>
              <a:spcAft>
                <a:spcPct val="0"/>
              </a:spcAft>
              <a:buChar char="»"/>
              <a:defRPr sz="8900">
                <a:solidFill>
                  <a:schemeClr val="tx1"/>
                </a:solidFill>
                <a:latin typeface="Arial" panose="020B0604020202020204" pitchFamily="34" charset="0"/>
              </a:defRPr>
            </a:lvl9pPr>
          </a:lstStyle>
          <a:p>
            <a:pPr algn="ctr" eaLnBrk="1" hangingPunct="1">
              <a:spcBef>
                <a:spcPct val="0"/>
              </a:spcBef>
              <a:buFontTx/>
              <a:buNone/>
            </a:pPr>
            <a:endParaRPr lang="en-US" altLang="en-US" sz="5400" dirty="0">
              <a:solidFill>
                <a:schemeClr val="bg1"/>
              </a:solidFill>
              <a:latin typeface="Segoe UI" panose="020B0502040204020203" pitchFamily="34" charset="0"/>
              <a:cs typeface="Segoe UI" panose="020B0502040204020203" pitchFamily="34" charset="0"/>
            </a:endParaRPr>
          </a:p>
        </p:txBody>
      </p:sp>
      <p:sp>
        <p:nvSpPr>
          <p:cNvPr id="23" name="Parallelogram 22">
            <a:extLst>
              <a:ext uri="{FF2B5EF4-FFF2-40B4-BE49-F238E27FC236}">
                <a16:creationId xmlns:a16="http://schemas.microsoft.com/office/drawing/2014/main" id="{F7D0F4D9-C0CB-8A4F-A6FF-7F63C82B8575}"/>
              </a:ext>
            </a:extLst>
          </p:cNvPr>
          <p:cNvSpPr/>
          <p:nvPr userDrawn="1"/>
        </p:nvSpPr>
        <p:spPr>
          <a:xfrm>
            <a:off x="6952595" y="0"/>
            <a:ext cx="3447411" cy="3991928"/>
          </a:xfrm>
          <a:prstGeom prst="parallelogram">
            <a:avLst/>
          </a:prstGeom>
          <a:solidFill>
            <a:srgbClr val="CE232E">
              <a:alpha val="3045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Parallelogram 23">
            <a:extLst>
              <a:ext uri="{FF2B5EF4-FFF2-40B4-BE49-F238E27FC236}">
                <a16:creationId xmlns:a16="http://schemas.microsoft.com/office/drawing/2014/main" id="{D20F3811-749D-9F44-B206-692121C6701B}"/>
              </a:ext>
            </a:extLst>
          </p:cNvPr>
          <p:cNvSpPr/>
          <p:nvPr userDrawn="1"/>
        </p:nvSpPr>
        <p:spPr>
          <a:xfrm>
            <a:off x="5530195" y="0"/>
            <a:ext cx="3447411" cy="3993624"/>
          </a:xfrm>
          <a:prstGeom prst="parallelogram">
            <a:avLst/>
          </a:prstGeom>
          <a:solidFill>
            <a:srgbClr val="CE232E">
              <a:alpha val="5033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Parallelogram 24">
            <a:extLst>
              <a:ext uri="{FF2B5EF4-FFF2-40B4-BE49-F238E27FC236}">
                <a16:creationId xmlns:a16="http://schemas.microsoft.com/office/drawing/2014/main" id="{4166DC75-FBC4-BD4A-987D-0A57D407762A}"/>
              </a:ext>
            </a:extLst>
          </p:cNvPr>
          <p:cNvSpPr/>
          <p:nvPr userDrawn="1"/>
        </p:nvSpPr>
        <p:spPr>
          <a:xfrm>
            <a:off x="4794306" y="-1"/>
            <a:ext cx="3366794" cy="3991929"/>
          </a:xfrm>
          <a:prstGeom prst="parallelogram">
            <a:avLst/>
          </a:prstGeom>
          <a:solidFill>
            <a:srgbClr val="CE232E">
              <a:alpha val="7008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Parallelogram 26">
            <a:extLst>
              <a:ext uri="{FF2B5EF4-FFF2-40B4-BE49-F238E27FC236}">
                <a16:creationId xmlns:a16="http://schemas.microsoft.com/office/drawing/2014/main" id="{5729F077-C85E-AA46-81B8-18889FEB1D53}"/>
              </a:ext>
            </a:extLst>
          </p:cNvPr>
          <p:cNvSpPr/>
          <p:nvPr userDrawn="1"/>
        </p:nvSpPr>
        <p:spPr>
          <a:xfrm>
            <a:off x="-131" y="1"/>
            <a:ext cx="6780344" cy="3997716"/>
          </a:xfrm>
          <a:custGeom>
            <a:avLst/>
            <a:gdLst>
              <a:gd name="connsiteX0" fmla="*/ 0 w 6853623"/>
              <a:gd name="connsiteY0" fmla="*/ 3991929 h 3991929"/>
              <a:gd name="connsiteX1" fmla="*/ 997982 w 6853623"/>
              <a:gd name="connsiteY1" fmla="*/ 0 h 3991929"/>
              <a:gd name="connsiteX2" fmla="*/ 6853623 w 6853623"/>
              <a:gd name="connsiteY2" fmla="*/ 0 h 3991929"/>
              <a:gd name="connsiteX3" fmla="*/ 5855641 w 6853623"/>
              <a:gd name="connsiteY3" fmla="*/ 3991929 h 3991929"/>
              <a:gd name="connsiteX4" fmla="*/ 0 w 6853623"/>
              <a:gd name="connsiteY4" fmla="*/ 3991929 h 3991929"/>
              <a:gd name="connsiteX0" fmla="*/ 0 w 6853623"/>
              <a:gd name="connsiteY0" fmla="*/ 3991929 h 3991929"/>
              <a:gd name="connsiteX1" fmla="*/ 997982 w 6853623"/>
              <a:gd name="connsiteY1" fmla="*/ 0 h 3991929"/>
              <a:gd name="connsiteX2" fmla="*/ 6853623 w 6853623"/>
              <a:gd name="connsiteY2" fmla="*/ 0 h 3991929"/>
              <a:gd name="connsiteX3" fmla="*/ 6023281 w 6853623"/>
              <a:gd name="connsiteY3" fmla="*/ 3991929 h 3991929"/>
              <a:gd name="connsiteX4" fmla="*/ 0 w 6853623"/>
              <a:gd name="connsiteY4" fmla="*/ 3991929 h 3991929"/>
              <a:gd name="connsiteX0" fmla="*/ 7858 w 5855641"/>
              <a:gd name="connsiteY0" fmla="*/ 3991929 h 3991929"/>
              <a:gd name="connsiteX1" fmla="*/ 0 w 5855641"/>
              <a:gd name="connsiteY1" fmla="*/ 0 h 3991929"/>
              <a:gd name="connsiteX2" fmla="*/ 5855641 w 5855641"/>
              <a:gd name="connsiteY2" fmla="*/ 0 h 3991929"/>
              <a:gd name="connsiteX3" fmla="*/ 5025299 w 5855641"/>
              <a:gd name="connsiteY3" fmla="*/ 3991929 h 3991929"/>
              <a:gd name="connsiteX4" fmla="*/ 7858 w 5855641"/>
              <a:gd name="connsiteY4" fmla="*/ 3991929 h 3991929"/>
              <a:gd name="connsiteX0" fmla="*/ 571 w 5858354"/>
              <a:gd name="connsiteY0" fmla="*/ 3997716 h 3997716"/>
              <a:gd name="connsiteX1" fmla="*/ 2713 w 5858354"/>
              <a:gd name="connsiteY1" fmla="*/ 0 h 3997716"/>
              <a:gd name="connsiteX2" fmla="*/ 5858354 w 5858354"/>
              <a:gd name="connsiteY2" fmla="*/ 0 h 3997716"/>
              <a:gd name="connsiteX3" fmla="*/ 5028012 w 5858354"/>
              <a:gd name="connsiteY3" fmla="*/ 3991929 h 3997716"/>
              <a:gd name="connsiteX4" fmla="*/ 571 w 5858354"/>
              <a:gd name="connsiteY4" fmla="*/ 3997716 h 3997716"/>
              <a:gd name="connsiteX0" fmla="*/ 571 w 5858354"/>
              <a:gd name="connsiteY0" fmla="*/ 3997716 h 3997716"/>
              <a:gd name="connsiteX1" fmla="*/ 2713 w 5858354"/>
              <a:gd name="connsiteY1" fmla="*/ 0 h 3997716"/>
              <a:gd name="connsiteX2" fmla="*/ 5858354 w 5858354"/>
              <a:gd name="connsiteY2" fmla="*/ 0 h 3997716"/>
              <a:gd name="connsiteX3" fmla="*/ 5078017 w 5858354"/>
              <a:gd name="connsiteY3" fmla="*/ 3997716 h 3997716"/>
              <a:gd name="connsiteX4" fmla="*/ 571 w 5858354"/>
              <a:gd name="connsiteY4" fmla="*/ 3997716 h 39977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8354" h="3997716">
                <a:moveTo>
                  <a:pt x="571" y="3997716"/>
                </a:moveTo>
                <a:cubicBezTo>
                  <a:pt x="-2048" y="2667073"/>
                  <a:pt x="5332" y="1330643"/>
                  <a:pt x="2713" y="0"/>
                </a:cubicBezTo>
                <a:lnTo>
                  <a:pt x="5858354" y="0"/>
                </a:lnTo>
                <a:lnTo>
                  <a:pt x="5078017" y="3997716"/>
                </a:lnTo>
                <a:lnTo>
                  <a:pt x="571" y="3997716"/>
                </a:lnTo>
                <a:close/>
              </a:path>
            </a:pathLst>
          </a:custGeom>
          <a:solidFill>
            <a:srgbClr val="CE23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31423469-5D9B-F447-852C-6FAD450572C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470498" y="947759"/>
            <a:ext cx="4763908" cy="2154267"/>
          </a:xfrm>
          <a:prstGeom prst="rect">
            <a:avLst/>
          </a:prstGeom>
        </p:spPr>
      </p:pic>
    </p:spTree>
    <p:extLst>
      <p:ext uri="{BB962C8B-B14F-4D97-AF65-F5344CB8AC3E}">
        <p14:creationId xmlns:p14="http://schemas.microsoft.com/office/powerpoint/2010/main" val="2678370"/>
      </p:ext>
    </p:extLst>
  </p:cSld>
  <p:clrMap bg1="lt1" tx1="dk1" bg2="lt2" tx2="dk2" accent1="accent1" accent2="accent2" accent3="accent3" accent4="accent4" accent5="accent5" accent6="accent6" hlink="hlink" folHlink="folHlink"/>
  <p:sldLayoutIdLst>
    <p:sldLayoutId id="2147483669" r:id="rId1"/>
    <p:sldLayoutId id="2147483670" r:id="rId2"/>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6B2AC-7FEF-9A42-B6F4-F8A91EF12AF7}"/>
              </a:ext>
            </a:extLst>
          </p:cNvPr>
          <p:cNvSpPr>
            <a:spLocks noGrp="1"/>
          </p:cNvSpPr>
          <p:nvPr>
            <p:ph type="ctrTitle"/>
          </p:nvPr>
        </p:nvSpPr>
        <p:spPr/>
        <p:txBody>
          <a:bodyPr/>
          <a:lstStyle/>
          <a:p>
            <a:r>
              <a:rPr lang="en-US" dirty="0"/>
              <a:t>Disparities in Viral Suppression and HIV Care Measures among Hispanic/Latino People Living in Metro Atlanta and Georgia, 2015-2019</a:t>
            </a:r>
          </a:p>
        </p:txBody>
      </p:sp>
      <p:sp>
        <p:nvSpPr>
          <p:cNvPr id="3" name="Subtitle 2">
            <a:extLst>
              <a:ext uri="{FF2B5EF4-FFF2-40B4-BE49-F238E27FC236}">
                <a16:creationId xmlns:a16="http://schemas.microsoft.com/office/drawing/2014/main" id="{5E09CCEA-D6B4-5B46-AA9C-38634A41F95F}"/>
              </a:ext>
            </a:extLst>
          </p:cNvPr>
          <p:cNvSpPr>
            <a:spLocks noGrp="1"/>
          </p:cNvSpPr>
          <p:nvPr>
            <p:ph type="subTitle" idx="1"/>
          </p:nvPr>
        </p:nvSpPr>
        <p:spPr>
          <a:xfrm>
            <a:off x="1110342" y="5902350"/>
            <a:ext cx="14924313" cy="12619042"/>
          </a:xfrm>
        </p:spPr>
        <p:txBody>
          <a:bodyPr/>
          <a:lstStyle/>
          <a:p>
            <a:pPr marL="571500" indent="-571500">
              <a:spcBef>
                <a:spcPts val="1000"/>
              </a:spcBef>
              <a:buFont typeface="Arial" panose="020B0604020202020204" pitchFamily="34" charset="0"/>
              <a:buChar char="•"/>
            </a:pPr>
            <a:r>
              <a:rPr lang="en-US" sz="2800" dirty="0"/>
              <a:t>HIV diagnoses among the Hispanic/Latino population in Georgia have increased over the past 10 years, a trend not seen among Black or White populations.</a:t>
            </a:r>
          </a:p>
          <a:p>
            <a:pPr marL="571500" indent="-571500">
              <a:spcBef>
                <a:spcPts val="1000"/>
              </a:spcBef>
              <a:buFont typeface="Arial" panose="020B0604020202020204" pitchFamily="34" charset="0"/>
              <a:buChar char="•"/>
            </a:pPr>
            <a:r>
              <a:rPr lang="en-US" sz="2800" dirty="0"/>
              <a:t>Hispanic/Latino HIV diagnosis rates have risen especially quickly in Gwinnett County (15/100,000 in 2014 to 39/100,000 in 2019).</a:t>
            </a:r>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a:spcBef>
                <a:spcPts val="1000"/>
              </a:spcBef>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r>
              <a:rPr lang="en-US" sz="2800" dirty="0"/>
              <a:t>In a preliminary investigation into this trend, we examined demographic differences in access to HIV care among Hispanics/Latinos in GA through the lens of five care continuum measures. </a:t>
            </a:r>
            <a:r>
              <a:rPr lang="en-US" sz="2800" dirty="0">
                <a:latin typeface="Segoe UI" panose="020B0502040204020203" pitchFamily="34" charset="0"/>
                <a:cs typeface="Segoe UI" panose="020B0502040204020203" pitchFamily="34" charset="0"/>
              </a:rPr>
              <a:t>When focusing on viral suppression (one of the five measures), we saw that the </a:t>
            </a:r>
            <a:r>
              <a:rPr lang="en-US" sz="2800" u="sng" dirty="0">
                <a:latin typeface="Segoe UI" panose="020B0502040204020203" pitchFamily="34" charset="0"/>
                <a:cs typeface="Segoe UI" panose="020B0502040204020203" pitchFamily="34" charset="0"/>
              </a:rPr>
              <a:t>largest demographic disparity occurred by geography</a:t>
            </a:r>
            <a:r>
              <a:rPr lang="en-US" sz="2800" dirty="0">
                <a:latin typeface="Segoe UI" panose="020B0502040204020203" pitchFamily="34" charset="0"/>
                <a:cs typeface="Segoe UI" panose="020B0502040204020203" pitchFamily="34" charset="0"/>
              </a:rPr>
              <a:t> (62% virally suppressed in metro Atlanta vs. 50% in the rest of GA).</a:t>
            </a:r>
          </a:p>
          <a:p>
            <a:pPr marL="571500" indent="-571500">
              <a:spcBef>
                <a:spcPts val="1000"/>
              </a:spcBef>
              <a:buFont typeface="Arial" panose="020B0604020202020204" pitchFamily="34" charset="0"/>
              <a:buChar char="•"/>
            </a:pPr>
            <a:r>
              <a:rPr lang="en-US" sz="2800" b="1" dirty="0"/>
              <a:t>Primary study aim:</a:t>
            </a:r>
            <a:r>
              <a:rPr lang="en-US" sz="2800" dirty="0"/>
              <a:t> To examine geographic disparities in HIV care continuum measures among Hispanic/Latino populations to better understand which subpopulations may need additional public health interventions.</a:t>
            </a:r>
          </a:p>
          <a:p>
            <a:pPr marL="571500" indent="-571500">
              <a:spcBef>
                <a:spcPts val="1000"/>
              </a:spcBef>
              <a:buFont typeface="Arial" panose="020B0604020202020204" pitchFamily="34" charset="0"/>
              <a:buChar char="•"/>
            </a:pPr>
            <a:r>
              <a:rPr lang="en-US" sz="2800" b="1" dirty="0"/>
              <a:t>Additional study aims: </a:t>
            </a:r>
            <a:r>
              <a:rPr lang="en-US" sz="2800" dirty="0"/>
              <a:t>1) Compare geographic disparities for care measures between Hispanic/Latino, Black, and White populations, 2) Investigate changes in geographic disparities for care measures over time among Hispanic/Latino populations.</a:t>
            </a:r>
            <a:endParaRPr lang="en-US" sz="2800" b="1" dirty="0"/>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E8F2156E-835D-6344-BCFB-DC8B204F76A5}"/>
                  </a:ext>
                </a:extLst>
              </p:cNvPr>
              <p:cNvSpPr>
                <a:spLocks noGrp="1"/>
              </p:cNvSpPr>
              <p:nvPr>
                <p:ph sz="quarter" idx="10"/>
              </p:nvPr>
            </p:nvSpPr>
            <p:spPr>
              <a:xfrm>
                <a:off x="1109663" y="20172388"/>
                <a:ext cx="14924313" cy="12303686"/>
              </a:xfrm>
            </p:spPr>
            <p:txBody>
              <a:bodyPr/>
              <a:lstStyle/>
              <a:p>
                <a:pPr marL="571500" indent="-571500">
                  <a:spcBef>
                    <a:spcPts val="1000"/>
                  </a:spcBef>
                  <a:buFont typeface="Arial" panose="020B0604020202020204" pitchFamily="34" charset="0"/>
                  <a:buChar char="•"/>
                </a:pPr>
                <a:r>
                  <a:rPr lang="en-US" sz="2800" b="1" dirty="0"/>
                  <a:t>Data source:</a:t>
                </a:r>
                <a:r>
                  <a:rPr lang="en-US" sz="2800" dirty="0"/>
                  <a:t> </a:t>
                </a:r>
                <a:r>
                  <a:rPr lang="en-US" sz="2800" dirty="0">
                    <a:effectLst/>
                    <a:ea typeface="Calibri" panose="020F0502020204030204" pitchFamily="34" charset="0"/>
                  </a:rPr>
                  <a:t>Georgia’s 2015-2019 enhanced HIV/AIDS Reporting System (eHARS) data</a:t>
                </a:r>
              </a:p>
              <a:p>
                <a:pPr marL="571500" indent="-571500">
                  <a:spcBef>
                    <a:spcPts val="1000"/>
                  </a:spcBef>
                  <a:buFont typeface="Arial" panose="020B0604020202020204" pitchFamily="34" charset="0"/>
                  <a:buChar char="•"/>
                </a:pPr>
                <a:r>
                  <a:rPr lang="en-US" sz="2800" b="1" dirty="0">
                    <a:ea typeface="Calibri" panose="020F0502020204030204" pitchFamily="34" charset="0"/>
                  </a:rPr>
                  <a:t>Five</a:t>
                </a:r>
                <a:r>
                  <a:rPr lang="en-US" sz="2800" b="1" dirty="0">
                    <a:effectLst/>
                    <a:ea typeface="Calibri" panose="020F0502020204030204" pitchFamily="34" charset="0"/>
                  </a:rPr>
                  <a:t> HIV care continuum measures:</a:t>
                </a:r>
                <a:r>
                  <a:rPr lang="en-US" sz="2800" dirty="0">
                    <a:effectLst/>
                    <a:ea typeface="Calibri" panose="020F0502020204030204" pitchFamily="34" charset="0"/>
                  </a:rPr>
                  <a:t> We calculated attainment for each measure.     </a:t>
                </a:r>
                <a:r>
                  <a:rPr lang="en-US" sz="2800" i="1" dirty="0">
                    <a:effectLst/>
                    <a:ea typeface="Calibri" panose="020F0502020204030204" pitchFamily="34" charset="0"/>
                  </a:rPr>
                  <a:t>(Note: lab encounters serve as a proxy for an HIV care visit) </a:t>
                </a:r>
                <a:endParaRPr lang="en-US" sz="2800" b="1" i="1" dirty="0">
                  <a:effectLst/>
                  <a:ea typeface="Calibri" panose="020F0502020204030204" pitchFamily="34" charset="0"/>
                </a:endParaRPr>
              </a:p>
              <a:p>
                <a:pPr marL="1428750" lvl="1" indent="-514350">
                  <a:spcBef>
                    <a:spcPts val="1000"/>
                  </a:spcBef>
                  <a:buFont typeface="+mj-lt"/>
                  <a:buAutoNum type="arabicPeriod"/>
                </a:pPr>
                <a:r>
                  <a:rPr lang="en-US" sz="2800" u="sng" dirty="0">
                    <a:effectLst/>
                    <a:ea typeface="Calibri" panose="020F0502020204030204" pitchFamily="34" charset="0"/>
                  </a:rPr>
                  <a:t>Linkage to care</a:t>
                </a:r>
                <a:r>
                  <a:rPr lang="en-US" sz="2800" dirty="0">
                    <a:ea typeface="Calibri" panose="020F0502020204030204" pitchFamily="34" charset="0"/>
                  </a:rPr>
                  <a:t>: </a:t>
                </a:r>
                <a14:m>
                  <m:oMath xmlns:m="http://schemas.openxmlformats.org/officeDocument/2006/math">
                    <m:r>
                      <a:rPr lang="en-US" sz="2800" i="1" smtClean="0">
                        <a:effectLst/>
                        <a:latin typeface="Cambria Math" panose="02040503050406030204" pitchFamily="18" charset="0"/>
                        <a:ea typeface="Calibri" panose="020F0502020204030204" pitchFamily="34" charset="0"/>
                        <a:cs typeface="Times New Roman" panose="02020603050405020304" pitchFamily="18" charset="0"/>
                      </a:rPr>
                      <m:t>≥</m:t>
                    </m:r>
                    <m:r>
                      <a:rPr lang="en-US" sz="2800" b="0" i="1" smtClean="0">
                        <a:effectLst/>
                        <a:latin typeface="Cambria Math" panose="02040503050406030204" pitchFamily="18" charset="0"/>
                        <a:ea typeface="Calibri" panose="020F0502020204030204" pitchFamily="34" charset="0"/>
                        <a:cs typeface="Times New Roman" panose="02020603050405020304" pitchFamily="18" charset="0"/>
                      </a:rPr>
                      <m:t> </m:t>
                    </m:r>
                  </m:oMath>
                </a14:m>
                <a:r>
                  <a:rPr lang="en-US" sz="2800" dirty="0">
                    <a:ea typeface="Times New Roman" panose="02020603050405020304" pitchFamily="18" charset="0"/>
                  </a:rPr>
                  <a:t>1 </a:t>
                </a:r>
                <a:r>
                  <a:rPr lang="en-US" sz="2800" dirty="0"/>
                  <a:t>lab encounter (CD4/viral load [VL]) within 30 days of diagnosis </a:t>
                </a:r>
                <a:endParaRPr lang="en-US" sz="2800" dirty="0">
                  <a:effectLst/>
                  <a:ea typeface="Calibri" panose="020F0502020204030204" pitchFamily="34" charset="0"/>
                </a:endParaRPr>
              </a:p>
              <a:p>
                <a:pPr marL="1428750" lvl="1" indent="-514350">
                  <a:spcBef>
                    <a:spcPts val="1000"/>
                  </a:spcBef>
                  <a:buFont typeface="+mj-lt"/>
                  <a:buAutoNum type="arabicPeriod"/>
                </a:pPr>
                <a:r>
                  <a:rPr lang="en-US" sz="2800" u="sng" dirty="0">
                    <a:ea typeface="Calibri" panose="020F0502020204030204" pitchFamily="34" charset="0"/>
                  </a:rPr>
                  <a:t>Engagement in care</a:t>
                </a:r>
                <a:r>
                  <a:rPr lang="en-US" sz="2800" dirty="0">
                    <a:ea typeface="Calibri" panose="020F0502020204030204" pitchFamily="34" charset="0"/>
                  </a:rPr>
                  <a:t>: </a:t>
                </a:r>
                <a14:m>
                  <m:oMath xmlns:m="http://schemas.openxmlformats.org/officeDocument/2006/math">
                    <m:r>
                      <a:rPr lang="en-US" sz="2800" i="1" smtClean="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2800" dirty="0">
                    <a:effectLst/>
                    <a:ea typeface="Times New Roman" panose="02020603050405020304" pitchFamily="18" charset="0"/>
                  </a:rPr>
                  <a:t> 1 </a:t>
                </a:r>
                <a:r>
                  <a:rPr lang="en-US" sz="2800" dirty="0"/>
                  <a:t>lab encounter (CD4/VL) during the year</a:t>
                </a:r>
                <a:endParaRPr lang="en-US" sz="2800" u="sng" dirty="0">
                  <a:ea typeface="Calibri" panose="020F0502020204030204" pitchFamily="34" charset="0"/>
                </a:endParaRPr>
              </a:p>
              <a:p>
                <a:pPr marL="1428750" lvl="1" indent="-514350">
                  <a:spcBef>
                    <a:spcPts val="1000"/>
                  </a:spcBef>
                  <a:buFont typeface="+mj-lt"/>
                  <a:buAutoNum type="arabicPeriod"/>
                </a:pPr>
                <a:r>
                  <a:rPr lang="en-US" sz="2800" u="sng" dirty="0">
                    <a:effectLst/>
                    <a:ea typeface="Calibri" panose="020F0502020204030204" pitchFamily="34" charset="0"/>
                  </a:rPr>
                  <a:t>Retention in care</a:t>
                </a:r>
                <a:r>
                  <a:rPr lang="en-US" sz="2800" dirty="0">
                    <a:effectLst/>
                    <a:ea typeface="Calibri" panose="020F0502020204030204" pitchFamily="34" charset="0"/>
                  </a:rPr>
                  <a:t>: </a:t>
                </a:r>
                <a14:m>
                  <m:oMath xmlns:m="http://schemas.openxmlformats.org/officeDocument/2006/math">
                    <m:r>
                      <a:rPr lang="en-US" sz="2800" i="1" smtClean="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2800" dirty="0">
                    <a:effectLst/>
                    <a:ea typeface="Times New Roman" panose="02020603050405020304" pitchFamily="18" charset="0"/>
                  </a:rPr>
                  <a:t> </a:t>
                </a:r>
                <a:r>
                  <a:rPr lang="en-US" sz="2800" dirty="0">
                    <a:ea typeface="Calibri" panose="020F0502020204030204" pitchFamily="34" charset="0"/>
                  </a:rPr>
                  <a:t>2 </a:t>
                </a:r>
                <a:r>
                  <a:rPr lang="en-US" sz="2800" dirty="0"/>
                  <a:t>lab encounters (CD4/VL) </a:t>
                </a:r>
                <a:r>
                  <a:rPr lang="en-US" sz="2800" dirty="0">
                    <a:ea typeface="Calibri" panose="020F0502020204030204" pitchFamily="34" charset="0"/>
                  </a:rPr>
                  <a:t>at least 90 days apart </a:t>
                </a:r>
                <a:r>
                  <a:rPr lang="en-US" sz="2800" dirty="0"/>
                  <a:t>during the year</a:t>
                </a:r>
              </a:p>
              <a:p>
                <a:pPr marL="1428750" lvl="1" indent="-514350">
                  <a:spcBef>
                    <a:spcPts val="1000"/>
                  </a:spcBef>
                  <a:buFont typeface="+mj-lt"/>
                  <a:buAutoNum type="arabicPeriod"/>
                </a:pPr>
                <a:r>
                  <a:rPr lang="en-US" sz="2800" u="sng" dirty="0">
                    <a:ea typeface="Calibri" panose="020F0502020204030204" pitchFamily="34" charset="0"/>
                  </a:rPr>
                  <a:t>Viral suppression</a:t>
                </a:r>
                <a:r>
                  <a:rPr lang="en-US" sz="2800" dirty="0">
                    <a:ea typeface="Calibri" panose="020F0502020204030204" pitchFamily="34" charset="0"/>
                  </a:rPr>
                  <a:t>: M</a:t>
                </a:r>
                <a:r>
                  <a:rPr lang="en-US" sz="2800" dirty="0">
                    <a:effectLst/>
                    <a:ea typeface="Calibri" panose="020F0502020204030204" pitchFamily="34" charset="0"/>
                  </a:rPr>
                  <a:t>ost recent VL test in year was &lt;200 copies/ml</a:t>
                </a:r>
                <a:endParaRPr lang="en-US" sz="2800" dirty="0">
                  <a:ea typeface="Calibri" panose="020F0502020204030204" pitchFamily="34" charset="0"/>
                </a:endParaRPr>
              </a:p>
              <a:p>
                <a:pPr marL="1428750" lvl="1" indent="-514350">
                  <a:spcBef>
                    <a:spcPts val="1000"/>
                  </a:spcBef>
                  <a:buFont typeface="+mj-lt"/>
                  <a:buAutoNum type="arabicPeriod"/>
                </a:pPr>
                <a:r>
                  <a:rPr lang="en-US" sz="2800" u="sng" dirty="0">
                    <a:effectLst/>
                    <a:ea typeface="Calibri" panose="020F0502020204030204" pitchFamily="34" charset="0"/>
                  </a:rPr>
                  <a:t>Viral suppression among those retained in care</a:t>
                </a:r>
                <a:r>
                  <a:rPr lang="en-US" sz="2800" dirty="0">
                    <a:effectLst/>
                    <a:ea typeface="Calibri" panose="020F0502020204030204" pitchFamily="34" charset="0"/>
                  </a:rPr>
                  <a:t>: </a:t>
                </a:r>
                <a:r>
                  <a:rPr lang="en-US" sz="2800" dirty="0">
                    <a:ea typeface="Calibri" panose="020F0502020204030204" pitchFamily="34" charset="0"/>
                  </a:rPr>
                  <a:t>Among those with </a:t>
                </a:r>
                <a14:m>
                  <m:oMath xmlns:m="http://schemas.openxmlformats.org/officeDocument/2006/math">
                    <m:r>
                      <a:rPr lang="en-US" sz="2800" i="1" smtClean="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2800" dirty="0">
                    <a:ea typeface="Calibri" panose="020F0502020204030204" pitchFamily="34" charset="0"/>
                  </a:rPr>
                  <a:t>2 lab encounters during the year, m</a:t>
                </a:r>
                <a:r>
                  <a:rPr lang="en-US" sz="2800" dirty="0">
                    <a:effectLst/>
                    <a:ea typeface="Calibri" panose="020F0502020204030204" pitchFamily="34" charset="0"/>
                  </a:rPr>
                  <a:t>ost recent VL test was &lt;200 copies/ml</a:t>
                </a:r>
                <a:endParaRPr lang="en-US" sz="2800" i="1" dirty="0">
                  <a:effectLst/>
                  <a:ea typeface="Calibri" panose="020F0502020204030204" pitchFamily="34" charset="0"/>
                </a:endParaRPr>
              </a:p>
              <a:p>
                <a:pPr marL="571500" indent="-571500">
                  <a:spcBef>
                    <a:spcPts val="1000"/>
                  </a:spcBef>
                  <a:buFont typeface="Arial" panose="020B0604020202020204" pitchFamily="34" charset="0"/>
                  <a:buChar char="•"/>
                </a:pPr>
                <a:r>
                  <a:rPr lang="en-US" sz="2800" dirty="0">
                    <a:effectLst/>
                    <a:ea typeface="Calibri" panose="020F0502020204030204" pitchFamily="34" charset="0"/>
                  </a:rPr>
                  <a:t>Our analyses placed emphasis on the viral suppression measure because achieving viral suppression is critical for both the patient’s health and preventing forward transmission. </a:t>
                </a:r>
                <a:endParaRPr lang="en-US" sz="2800" b="1" dirty="0">
                  <a:ea typeface="Calibri" panose="020F0502020204030204" pitchFamily="34" charset="0"/>
                </a:endParaRPr>
              </a:p>
              <a:p>
                <a:pPr marL="571500" indent="-571500">
                  <a:buFont typeface="Arial" panose="020B0604020202020204" pitchFamily="34" charset="0"/>
                  <a:buChar char="•"/>
                </a:pPr>
                <a:endParaRPr lang="en-US" sz="2800" dirty="0">
                  <a:effectLst/>
                  <a:ea typeface="Calibri" panose="020F0502020204030204" pitchFamily="34" charset="0"/>
                </a:endParaRPr>
              </a:p>
            </p:txBody>
          </p:sp>
        </mc:Choice>
        <mc:Fallback xmlns="">
          <p:sp>
            <p:nvSpPr>
              <p:cNvPr id="4" name="Content Placeholder 3">
                <a:extLst>
                  <a:ext uri="{FF2B5EF4-FFF2-40B4-BE49-F238E27FC236}">
                    <a16:creationId xmlns:a16="http://schemas.microsoft.com/office/drawing/2014/main" id="{E8F2156E-835D-6344-BCFB-DC8B204F76A5}"/>
                  </a:ext>
                </a:extLst>
              </p:cNvPr>
              <p:cNvSpPr>
                <a:spLocks noGrp="1" noRot="1" noChangeAspect="1" noMove="1" noResize="1" noEditPoints="1" noAdjustHandles="1" noChangeArrowheads="1" noChangeShapeType="1" noTextEdit="1"/>
              </p:cNvSpPr>
              <p:nvPr>
                <p:ph sz="quarter" idx="10"/>
              </p:nvPr>
            </p:nvSpPr>
            <p:spPr>
              <a:xfrm>
                <a:off x="1109663" y="20172388"/>
                <a:ext cx="14924313" cy="12303686"/>
              </a:xfrm>
              <a:blipFill>
                <a:blip r:embed="rId2"/>
                <a:stretch>
                  <a:fillRect l="-735" t="-842" r="-123"/>
                </a:stretch>
              </a:blipFill>
            </p:spPr>
            <p:txBody>
              <a:bodyPr/>
              <a:lstStyle/>
              <a:p>
                <a:r>
                  <a:rPr lang="en-US">
                    <a:noFill/>
                  </a:rPr>
                  <a:t> </a:t>
                </a:r>
              </a:p>
            </p:txBody>
          </p:sp>
        </mc:Fallback>
      </mc:AlternateContent>
      <p:sp>
        <p:nvSpPr>
          <p:cNvPr id="6" name="Content Placeholder 5">
            <a:extLst>
              <a:ext uri="{FF2B5EF4-FFF2-40B4-BE49-F238E27FC236}">
                <a16:creationId xmlns:a16="http://schemas.microsoft.com/office/drawing/2014/main" id="{92E412EE-CF58-F24D-AD22-705C134A2603}"/>
              </a:ext>
            </a:extLst>
          </p:cNvPr>
          <p:cNvSpPr>
            <a:spLocks noGrp="1"/>
          </p:cNvSpPr>
          <p:nvPr>
            <p:ph sz="quarter" idx="12"/>
          </p:nvPr>
        </p:nvSpPr>
        <p:spPr>
          <a:xfrm>
            <a:off x="18233295" y="17483590"/>
            <a:ext cx="14902543" cy="11027229"/>
          </a:xfrm>
        </p:spPr>
        <p:txBody>
          <a:bodyPr/>
          <a:lstStyle/>
          <a:p>
            <a:pPr marL="571500" indent="-571500">
              <a:spcBef>
                <a:spcPts val="1000"/>
              </a:spcBef>
              <a:buFont typeface="Arial" panose="020B0604020202020204" pitchFamily="34" charset="0"/>
              <a:buChar char="•"/>
            </a:pPr>
            <a:r>
              <a:rPr lang="en-US" sz="2800" b="1" dirty="0"/>
              <a:t>For viral suppression, </a:t>
            </a:r>
            <a:r>
              <a:rPr lang="en-US" sz="2800" b="1" dirty="0">
                <a:effectLst/>
                <a:ea typeface="Calibri" panose="020F0502020204030204" pitchFamily="34" charset="0"/>
              </a:rPr>
              <a:t>Hispanic/Latino populations had an 11-percentage point difference between those living in metro Atlanta vs. the rest of GA, which was the largest geogra</a:t>
            </a:r>
            <a:r>
              <a:rPr lang="en-US" sz="2800" b="1" dirty="0">
                <a:ea typeface="Calibri" panose="020F0502020204030204" pitchFamily="34" charset="0"/>
              </a:rPr>
              <a:t>phic care disparity</a:t>
            </a:r>
            <a:r>
              <a:rPr lang="en-US" sz="2800" b="1" dirty="0">
                <a:effectLst/>
                <a:ea typeface="Calibri" panose="020F0502020204030204" pitchFamily="34" charset="0"/>
              </a:rPr>
              <a:t> when compared to Black and White populations. </a:t>
            </a:r>
          </a:p>
          <a:p>
            <a:pPr marL="1371600" lvl="1" indent="-457200">
              <a:spcBef>
                <a:spcPts val="1000"/>
              </a:spcBef>
            </a:pPr>
            <a:r>
              <a:rPr lang="en-US" sz="2800" dirty="0">
                <a:effectLst/>
                <a:latin typeface="Segoe UI" panose="020B0502040204020203" pitchFamily="34" charset="0"/>
                <a:ea typeface="Calibri" panose="020F0502020204030204" pitchFamily="34" charset="0"/>
                <a:cs typeface="Segoe UI" panose="020B0502040204020203" pitchFamily="34" charset="0"/>
              </a:rPr>
              <a:t>Hispanics/Latinos who lived in the rest of GA had the absolute lowest levels of viral suppression (at 50%) compared to all other groups. </a:t>
            </a:r>
          </a:p>
          <a:p>
            <a:pPr marL="1371600" lvl="1" indent="-457200">
              <a:spcBef>
                <a:spcPts val="1000"/>
              </a:spcBef>
            </a:pPr>
            <a:endParaRPr lang="en-US" sz="2800" dirty="0">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effectLst/>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effectLst/>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effectLst/>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effectLst/>
              <a:latin typeface="Segoe UI" panose="020B0502040204020203" pitchFamily="34" charset="0"/>
              <a:ea typeface="Calibri" panose="020F0502020204030204" pitchFamily="34" charset="0"/>
              <a:cs typeface="Segoe UI" panose="020B0502040204020203" pitchFamily="34" charset="0"/>
            </a:endParaRPr>
          </a:p>
          <a:p>
            <a:pPr marL="1371600" lvl="1" indent="-457200">
              <a:spcBef>
                <a:spcPts val="1000"/>
              </a:spcBef>
            </a:pPr>
            <a:endParaRPr lang="en-US" sz="2800" dirty="0">
              <a:latin typeface="Segoe UI" panose="020B0502040204020203" pitchFamily="34" charset="0"/>
              <a:ea typeface="Calibri" panose="020F0502020204030204" pitchFamily="34" charset="0"/>
              <a:cs typeface="Segoe UI" panose="020B0502040204020203" pitchFamily="34" charset="0"/>
            </a:endParaRPr>
          </a:p>
          <a:p>
            <a:pPr marL="571500" indent="-571500">
              <a:spcBef>
                <a:spcPts val="1000"/>
              </a:spcBef>
              <a:buFont typeface="Arial" panose="020B0604020202020204" pitchFamily="34" charset="0"/>
              <a:buChar char="•"/>
            </a:pPr>
            <a:endParaRPr lang="en-US" sz="2800" dirty="0"/>
          </a:p>
          <a:p>
            <a:pPr marL="571500" indent="-571500">
              <a:spcBef>
                <a:spcPts val="1000"/>
              </a:spcBef>
              <a:buFont typeface="Arial" panose="020B0604020202020204" pitchFamily="34" charset="0"/>
              <a:buChar char="•"/>
            </a:pPr>
            <a:r>
              <a:rPr lang="en-US" sz="2800" dirty="0"/>
              <a:t>For the other HIV care measures, Hispanics/Latinos who lived in the rest of GA (i.e. not metro Atlanta) also had the lowest levels of engagement in care (61%) and retention in care (51%) compared to all other groups by race/ethnicity and geographic area.</a:t>
            </a:r>
          </a:p>
          <a:p>
            <a:pPr marL="571500" indent="-571500">
              <a:spcBef>
                <a:spcPts val="1000"/>
              </a:spcBef>
              <a:buFont typeface="Arial" panose="020B0604020202020204" pitchFamily="34" charset="0"/>
              <a:buChar char="•"/>
            </a:pPr>
            <a:r>
              <a:rPr lang="en-US" sz="2800" b="1" dirty="0">
                <a:effectLst/>
                <a:ea typeface="Calibri" panose="020F0502020204030204" pitchFamily="34" charset="0"/>
              </a:rPr>
              <a:t>However, among those retained in care who lived in the rest of GA, viral suppression was </a:t>
            </a:r>
            <a:r>
              <a:rPr lang="en-US" sz="2800" b="1" u="sng" dirty="0">
                <a:effectLst/>
                <a:ea typeface="Calibri" panose="020F0502020204030204" pitchFamily="34" charset="0"/>
              </a:rPr>
              <a:t>higher for Hispanics/Latinos</a:t>
            </a:r>
            <a:r>
              <a:rPr lang="en-US" sz="2800" b="1" dirty="0">
                <a:effectLst/>
                <a:ea typeface="Calibri" panose="020F0502020204030204" pitchFamily="34" charset="0"/>
              </a:rPr>
              <a:t> (at 86%) compared to Blacks (at 82%), but lower compared to Whites (at 89%). </a:t>
            </a:r>
          </a:p>
        </p:txBody>
      </p:sp>
      <p:sp>
        <p:nvSpPr>
          <p:cNvPr id="7" name="Content Placeholder 6">
            <a:extLst>
              <a:ext uri="{FF2B5EF4-FFF2-40B4-BE49-F238E27FC236}">
                <a16:creationId xmlns:a16="http://schemas.microsoft.com/office/drawing/2014/main" id="{C139BA06-6E94-4F42-BE2F-4E677F8B5EF3}"/>
              </a:ext>
            </a:extLst>
          </p:cNvPr>
          <p:cNvSpPr>
            <a:spLocks noGrp="1"/>
          </p:cNvSpPr>
          <p:nvPr>
            <p:ph sz="quarter" idx="13"/>
          </p:nvPr>
        </p:nvSpPr>
        <p:spPr>
          <a:xfrm>
            <a:off x="18140363" y="7360648"/>
            <a:ext cx="14925675" cy="8735888"/>
          </a:xfrm>
        </p:spPr>
        <p:txBody>
          <a:bodyPr/>
          <a:lstStyle/>
          <a:p>
            <a:pPr marL="457200" indent="-457200">
              <a:spcBef>
                <a:spcPts val="1000"/>
              </a:spcBef>
              <a:buFont typeface="Arial" panose="020B0604020202020204" pitchFamily="34" charset="0"/>
              <a:buChar char="•"/>
            </a:pPr>
            <a:r>
              <a:rPr lang="en-US" sz="2800" b="1" dirty="0">
                <a:effectLst/>
                <a:ea typeface="Calibri" panose="020F0502020204030204" pitchFamily="34" charset="0"/>
              </a:rPr>
              <a:t>In 2019, attainment of all five HIV care measures was higher among Hispanic/Latino populations living in metro Atlanta compared to the rest of Georgia (p&lt;0.01).</a:t>
            </a:r>
          </a:p>
          <a:p>
            <a:pPr marL="457200" indent="-457200">
              <a:spcBef>
                <a:spcPts val="1000"/>
              </a:spcBef>
              <a:buFont typeface="Arial" panose="020B0604020202020204" pitchFamily="34" charset="0"/>
              <a:buChar char="•"/>
            </a:pPr>
            <a:r>
              <a:rPr lang="en-US" sz="2800" dirty="0">
                <a:effectLst/>
                <a:ea typeface="Calibri" panose="020F0502020204030204" pitchFamily="34" charset="0"/>
              </a:rPr>
              <a:t>For viral suppression, Hispanic/Latino populations living in metro Atlanta had higher viral suppression (61%) compared to Hispanic/Latino populations living in the rest of GA (50%).</a:t>
            </a:r>
          </a:p>
          <a:p>
            <a:pPr marL="457200" indent="-457200">
              <a:spcBef>
                <a:spcPts val="1000"/>
              </a:spcBef>
              <a:buFont typeface="Arial" panose="020B0604020202020204" pitchFamily="34" charset="0"/>
              <a:buChar char="•"/>
            </a:pPr>
            <a:r>
              <a:rPr lang="en-US" sz="2800" dirty="0">
                <a:effectLst/>
                <a:ea typeface="Calibri" panose="020F0502020204030204" pitchFamily="34" charset="0"/>
              </a:rPr>
              <a:t>A lower proportion of Hispanics/Latinos living in the rest of GA were engaged in care (61%) and retained in care (51%) compared to Hispanics/Latinos living in metro Atlanta (68% and 57% respectively).</a:t>
            </a:r>
            <a:endParaRPr lang="en-US" sz="2800" dirty="0"/>
          </a:p>
        </p:txBody>
      </p:sp>
      <p:sp>
        <p:nvSpPr>
          <p:cNvPr id="9" name="Text Placeholder 8">
            <a:extLst>
              <a:ext uri="{FF2B5EF4-FFF2-40B4-BE49-F238E27FC236}">
                <a16:creationId xmlns:a16="http://schemas.microsoft.com/office/drawing/2014/main" id="{1132A48B-25B7-5F4A-9375-7F22471B370D}"/>
              </a:ext>
            </a:extLst>
          </p:cNvPr>
          <p:cNvSpPr>
            <a:spLocks noGrp="1"/>
          </p:cNvSpPr>
          <p:nvPr>
            <p:ph type="body" sz="quarter" idx="15"/>
          </p:nvPr>
        </p:nvSpPr>
        <p:spPr/>
        <p:txBody>
          <a:bodyPr/>
          <a:lstStyle/>
          <a:p>
            <a:r>
              <a:rPr lang="en-US" dirty="0"/>
              <a:t>Introduction</a:t>
            </a:r>
          </a:p>
        </p:txBody>
      </p:sp>
      <p:sp>
        <p:nvSpPr>
          <p:cNvPr id="10" name="Text Placeholder 9">
            <a:extLst>
              <a:ext uri="{FF2B5EF4-FFF2-40B4-BE49-F238E27FC236}">
                <a16:creationId xmlns:a16="http://schemas.microsoft.com/office/drawing/2014/main" id="{D6B6E091-BCA9-FB40-B26D-712ED2EC2484}"/>
              </a:ext>
            </a:extLst>
          </p:cNvPr>
          <p:cNvSpPr>
            <a:spLocks noGrp="1"/>
          </p:cNvSpPr>
          <p:nvPr>
            <p:ph type="body" sz="quarter" idx="16"/>
          </p:nvPr>
        </p:nvSpPr>
        <p:spPr/>
        <p:txBody>
          <a:bodyPr/>
          <a:lstStyle/>
          <a:p>
            <a:r>
              <a:rPr lang="en-US" dirty="0"/>
              <a:t>Results</a:t>
            </a:r>
          </a:p>
        </p:txBody>
      </p:sp>
      <p:sp>
        <p:nvSpPr>
          <p:cNvPr id="11" name="Text Placeholder 10">
            <a:extLst>
              <a:ext uri="{FF2B5EF4-FFF2-40B4-BE49-F238E27FC236}">
                <a16:creationId xmlns:a16="http://schemas.microsoft.com/office/drawing/2014/main" id="{98DC6B20-366F-0A44-8AC0-01A6416150C6}"/>
              </a:ext>
            </a:extLst>
          </p:cNvPr>
          <p:cNvSpPr>
            <a:spLocks noGrp="1"/>
          </p:cNvSpPr>
          <p:nvPr>
            <p:ph type="body" sz="quarter" idx="17"/>
          </p:nvPr>
        </p:nvSpPr>
        <p:spPr/>
        <p:txBody>
          <a:bodyPr/>
          <a:lstStyle/>
          <a:p>
            <a:r>
              <a:rPr lang="en-US" dirty="0"/>
              <a:t>Results (continued)</a:t>
            </a:r>
          </a:p>
        </p:txBody>
      </p:sp>
      <p:sp>
        <p:nvSpPr>
          <p:cNvPr id="12" name="Text Placeholder 11">
            <a:extLst>
              <a:ext uri="{FF2B5EF4-FFF2-40B4-BE49-F238E27FC236}">
                <a16:creationId xmlns:a16="http://schemas.microsoft.com/office/drawing/2014/main" id="{6ACF59E9-3D8A-D346-AC73-F5D9467CD70D}"/>
              </a:ext>
            </a:extLst>
          </p:cNvPr>
          <p:cNvSpPr>
            <a:spLocks noGrp="1"/>
          </p:cNvSpPr>
          <p:nvPr>
            <p:ph type="body" sz="quarter" idx="18"/>
          </p:nvPr>
        </p:nvSpPr>
        <p:spPr>
          <a:xfrm>
            <a:off x="1148102" y="18612531"/>
            <a:ext cx="14924312" cy="1241425"/>
          </a:xfrm>
        </p:spPr>
        <p:txBody>
          <a:bodyPr/>
          <a:lstStyle/>
          <a:p>
            <a:r>
              <a:rPr lang="en-US" dirty="0"/>
              <a:t>Methods</a:t>
            </a:r>
          </a:p>
        </p:txBody>
      </p:sp>
      <p:sp>
        <p:nvSpPr>
          <p:cNvPr id="13" name="Text Placeholder 12">
            <a:extLst>
              <a:ext uri="{FF2B5EF4-FFF2-40B4-BE49-F238E27FC236}">
                <a16:creationId xmlns:a16="http://schemas.microsoft.com/office/drawing/2014/main" id="{1FCE6B80-D581-3348-A2B0-16AE2C4B3F59}"/>
              </a:ext>
            </a:extLst>
          </p:cNvPr>
          <p:cNvSpPr>
            <a:spLocks noGrp="1"/>
          </p:cNvSpPr>
          <p:nvPr>
            <p:ph type="body" sz="quarter" idx="19"/>
          </p:nvPr>
        </p:nvSpPr>
        <p:spPr/>
        <p:txBody>
          <a:bodyPr/>
          <a:lstStyle/>
          <a:p>
            <a:r>
              <a:rPr lang="en-US" dirty="0"/>
              <a:t>Discussion</a:t>
            </a:r>
          </a:p>
        </p:txBody>
      </p:sp>
      <p:sp>
        <p:nvSpPr>
          <p:cNvPr id="14" name="Text Placeholder 13">
            <a:extLst>
              <a:ext uri="{FF2B5EF4-FFF2-40B4-BE49-F238E27FC236}">
                <a16:creationId xmlns:a16="http://schemas.microsoft.com/office/drawing/2014/main" id="{783FC959-F956-E247-A25D-9619C4F09472}"/>
              </a:ext>
            </a:extLst>
          </p:cNvPr>
          <p:cNvSpPr>
            <a:spLocks noGrp="1"/>
          </p:cNvSpPr>
          <p:nvPr>
            <p:ph type="body" sz="quarter" idx="20"/>
          </p:nvPr>
        </p:nvSpPr>
        <p:spPr>
          <a:xfrm>
            <a:off x="8297003" y="2964609"/>
            <a:ext cx="39605955" cy="1010785"/>
          </a:xfrm>
        </p:spPr>
        <p:txBody>
          <a:bodyPr/>
          <a:lstStyle/>
          <a:p>
            <a:r>
              <a:rPr lang="en-US" sz="4800" dirty="0">
                <a:effectLst/>
                <a:ea typeface="Calibri" panose="020F0502020204030204" pitchFamily="34" charset="0"/>
              </a:rPr>
              <a:t>Eleanor (Nellie) Garlow, MPH</a:t>
            </a:r>
            <a:r>
              <a:rPr lang="en-US" sz="4800" baseline="30000" dirty="0">
                <a:effectLst/>
                <a:ea typeface="Calibri" panose="020F0502020204030204" pitchFamily="34" charset="0"/>
              </a:rPr>
              <a:t>1</a:t>
            </a:r>
            <a:r>
              <a:rPr lang="en-US" sz="4800" dirty="0">
                <a:effectLst/>
                <a:ea typeface="Calibri" panose="020F0502020204030204" pitchFamily="34" charset="0"/>
              </a:rPr>
              <a:t>, Pascale Wortley, MD, MPH</a:t>
            </a:r>
            <a:r>
              <a:rPr lang="en-US" sz="4800" baseline="30000" dirty="0">
                <a:effectLst/>
                <a:ea typeface="Calibri" panose="020F0502020204030204" pitchFamily="34" charset="0"/>
              </a:rPr>
              <a:t>1</a:t>
            </a:r>
            <a:r>
              <a:rPr lang="en-US" sz="4800" dirty="0">
                <a:effectLst/>
                <a:ea typeface="Calibri" panose="020F0502020204030204" pitchFamily="34" charset="0"/>
              </a:rPr>
              <a:t>, Cherie Drenzek DVM, MS</a:t>
            </a:r>
            <a:r>
              <a:rPr lang="en-US" sz="4800" baseline="30000" dirty="0">
                <a:effectLst/>
                <a:ea typeface="Calibri" panose="020F0502020204030204" pitchFamily="34" charset="0"/>
              </a:rPr>
              <a:t>1 </a:t>
            </a:r>
            <a:r>
              <a:rPr lang="en-US" sz="4800" dirty="0">
                <a:effectLst/>
                <a:ea typeface="Calibri" panose="020F0502020204030204" pitchFamily="34" charset="0"/>
              </a:rPr>
              <a:t>(1) Georgia Department of Public Health</a:t>
            </a:r>
          </a:p>
        </p:txBody>
      </p:sp>
      <p:pic>
        <p:nvPicPr>
          <p:cNvPr id="29" name="Picture 28" descr="Map&#10;&#10;Description automatically generated">
            <a:extLst>
              <a:ext uri="{FF2B5EF4-FFF2-40B4-BE49-F238E27FC236}">
                <a16:creationId xmlns:a16="http://schemas.microsoft.com/office/drawing/2014/main" id="{57A33B49-71E2-45F2-A0C5-3CE489F29E38}"/>
              </a:ext>
            </a:extLst>
          </p:cNvPr>
          <p:cNvPicPr>
            <a:picLocks noChangeAspect="1"/>
          </p:cNvPicPr>
          <p:nvPr/>
        </p:nvPicPr>
        <p:blipFill rotWithShape="1">
          <a:blip r:embed="rId3">
            <a:extLst>
              <a:ext uri="{28A0092B-C50C-407E-A947-70E740481C1C}">
                <a14:useLocalDpi xmlns:a14="http://schemas.microsoft.com/office/drawing/2010/main" val="0"/>
              </a:ext>
            </a:extLst>
          </a:blip>
          <a:srcRect l="27682" t="8943" r="8779" b="18902"/>
          <a:stretch/>
        </p:blipFill>
        <p:spPr>
          <a:xfrm>
            <a:off x="10088743" y="26036906"/>
            <a:ext cx="5849806" cy="5582475"/>
          </a:xfrm>
          <a:prstGeom prst="rect">
            <a:avLst/>
          </a:prstGeom>
          <a:ln w="19050">
            <a:solidFill>
              <a:schemeClr val="tx1"/>
            </a:solidFill>
          </a:ln>
        </p:spPr>
      </p:pic>
      <p:sp>
        <p:nvSpPr>
          <p:cNvPr id="37" name="TextBox 36">
            <a:extLst>
              <a:ext uri="{FF2B5EF4-FFF2-40B4-BE49-F238E27FC236}">
                <a16:creationId xmlns:a16="http://schemas.microsoft.com/office/drawing/2014/main" id="{FE3C6561-33AF-42CD-AF2C-DCEB2732837D}"/>
              </a:ext>
            </a:extLst>
          </p:cNvPr>
          <p:cNvSpPr txBox="1"/>
          <p:nvPr/>
        </p:nvSpPr>
        <p:spPr>
          <a:xfrm>
            <a:off x="1109663" y="25500663"/>
            <a:ext cx="8883653" cy="7066550"/>
          </a:xfrm>
          <a:prstGeom prst="rect">
            <a:avLst/>
          </a:prstGeom>
          <a:noFill/>
        </p:spPr>
        <p:txBody>
          <a:bodyPr wrap="square">
            <a:spAutoFit/>
          </a:bodyPr>
          <a:lstStyle/>
          <a:p>
            <a:pPr marL="571500" marR="0" lvl="0" indent="-571500" algn="l" defTabSz="384048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Geographic comparison:</a:t>
            </a:r>
          </a:p>
          <a:p>
            <a:pPr marL="1371600" marR="0" lvl="1" indent="-457200" algn="l" defTabSz="384048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Metro Atlanta (EMA</a:t>
            </a:r>
            <a:r>
              <a:rPr kumimoji="0" lang="en-US" sz="2800" b="0" i="0" u="none" strike="noStrike" kern="1200" cap="none" spc="0" normalizeH="0" baseline="3000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2</a:t>
            </a:r>
            <a:r>
              <a:rPr kumimoji="0" lang="en-US" sz="28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 counties)</a:t>
            </a:r>
          </a:p>
          <a:p>
            <a:pPr marL="1371600" marR="0" lvl="1" indent="-457200" algn="l" defTabSz="384048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The Rest of Georgia (non-EMA counties)</a:t>
            </a:r>
          </a:p>
          <a:p>
            <a:pPr marL="571500" marR="0" lvl="0" indent="-571500" algn="l" defTabSz="384048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Data analyses:</a:t>
            </a:r>
          </a:p>
          <a:p>
            <a:pPr marL="1371600" marR="0" lvl="1" indent="-457200" algn="l" defTabSz="384048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i="0" u="sng"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Analysis 1: Geographic Care Disparities </a:t>
            </a:r>
            <a:r>
              <a:rPr kumimoji="0" lang="en-US" sz="28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Compared the five HIV care measures between Hispanics/Latinos living in metro Atlanta vs. the rest of GA using chi-square tests.</a:t>
            </a:r>
          </a:p>
          <a:p>
            <a:pPr marL="1371600" marR="0" lvl="1" indent="-457200" algn="l" defTabSz="384048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u="sng" dirty="0">
                <a:solidFill>
                  <a:prstClr val="black"/>
                </a:solidFill>
                <a:latin typeface="Segoe UI" panose="020B0502040204020203" pitchFamily="34" charset="0"/>
                <a:ea typeface="Calibri" panose="020F0502020204030204" pitchFamily="34" charset="0"/>
                <a:cs typeface="Segoe UI" panose="020B0502040204020203" pitchFamily="34" charset="0"/>
              </a:rPr>
              <a:t>Analysis 2: </a:t>
            </a:r>
            <a:r>
              <a:rPr kumimoji="0" lang="en-US" sz="2800" i="0" u="sng"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Care Disparities by Race/Ethnicity</a:t>
            </a:r>
            <a:r>
              <a:rPr kumimoji="0" lang="en-US" sz="280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 </a:t>
            </a:r>
            <a:r>
              <a:rPr kumimoji="0" lang="en-US" sz="28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Compared geographic care disparities among Hispanics/Latinos, Blacks, and Whites using percentage point differences.</a:t>
            </a:r>
          </a:p>
          <a:p>
            <a:pPr marL="1371600" lvl="1" indent="-457200" defTabSz="3840480">
              <a:lnSpc>
                <a:spcPct val="90000"/>
              </a:lnSpc>
              <a:spcBef>
                <a:spcPts val="1000"/>
              </a:spcBef>
              <a:buFont typeface="Arial" panose="020B0604020202020204" pitchFamily="34" charset="0"/>
              <a:buChar char="•"/>
              <a:defRPr/>
            </a:pPr>
            <a:r>
              <a:rPr kumimoji="0" lang="en-US" sz="2800" i="0" u="sng"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Analysis 3: Changes in Disparities Over Time</a:t>
            </a:r>
            <a:r>
              <a:rPr kumimoji="0" lang="en-US" sz="2800" i="0"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           </a:t>
            </a:r>
            <a:r>
              <a:rPr kumimoji="0" lang="en-US" sz="2800" b="0" i="0"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Examined changes in geographic disparities from 2015-2019 for Hispanics/Latinos using percentage point differences.</a:t>
            </a:r>
          </a:p>
        </p:txBody>
      </p:sp>
      <p:sp>
        <p:nvSpPr>
          <p:cNvPr id="41" name="TextBox 40">
            <a:extLst>
              <a:ext uri="{FF2B5EF4-FFF2-40B4-BE49-F238E27FC236}">
                <a16:creationId xmlns:a16="http://schemas.microsoft.com/office/drawing/2014/main" id="{39B8C0F7-C8D9-4471-A535-BBE3AD0321AB}"/>
              </a:ext>
            </a:extLst>
          </p:cNvPr>
          <p:cNvSpPr txBox="1"/>
          <p:nvPr/>
        </p:nvSpPr>
        <p:spPr>
          <a:xfrm>
            <a:off x="10107284" y="31741951"/>
            <a:ext cx="5812724" cy="923330"/>
          </a:xfrm>
          <a:prstGeom prst="rect">
            <a:avLst/>
          </a:prstGeom>
          <a:noFill/>
        </p:spPr>
        <p:txBody>
          <a:bodyPr wrap="square">
            <a:spAutoFit/>
          </a:bodyPr>
          <a:lstStyle/>
          <a:p>
            <a:pPr marL="0" marR="0" lvl="0" indent="0" algn="ctr" defTabSz="3840480" rtl="0" eaLnBrk="1" fontAlgn="auto" latinLnBrk="0" hangingPunct="1">
              <a:lnSpc>
                <a:spcPct val="90000"/>
              </a:lnSpc>
              <a:spcBef>
                <a:spcPts val="4200"/>
              </a:spcBef>
              <a:spcAft>
                <a:spcPts val="0"/>
              </a:spcAft>
              <a:buClrTx/>
              <a:buSzTx/>
              <a:buFont typeface="Arial" panose="020B0604020202020204" pitchFamily="34" charset="0"/>
              <a:buNone/>
              <a:tabLst/>
              <a:defRPr/>
            </a:pPr>
            <a:r>
              <a:rPr kumimoji="0" lang="en-US" sz="2000" b="0" i="1" u="none" strike="noStrike" kern="1200" cap="none" spc="0" normalizeH="0" baseline="3000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rPr>
              <a:t>2 </a:t>
            </a:r>
            <a:r>
              <a:rPr kumimoji="0" lang="en-US" sz="2000" b="0" i="1"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The 20 Atlanta EMA (Eligible Metropolitan Area) counties are eligible for Ryan White HIV/AID Program Part A Grants.</a:t>
            </a:r>
            <a:endParaRPr kumimoji="0" lang="en-US" sz="2000" b="0" i="1" u="none" strike="noStrike" kern="1200" cap="none" spc="0" normalizeH="0" baseline="0" noProof="0" dirty="0">
              <a:ln>
                <a:noFill/>
              </a:ln>
              <a:solidFill>
                <a:prstClr val="black"/>
              </a:solidFill>
              <a:effectLst/>
              <a:uLnTx/>
              <a:uFillTx/>
              <a:latin typeface="Segoe UI" panose="020B0502040204020203" pitchFamily="34" charset="0"/>
              <a:ea typeface="Calibri" panose="020F0502020204030204" pitchFamily="34" charset="0"/>
              <a:cs typeface="Segoe UI" panose="020B0502040204020203" pitchFamily="34" charset="0"/>
            </a:endParaRPr>
          </a:p>
        </p:txBody>
      </p:sp>
      <p:sp>
        <p:nvSpPr>
          <p:cNvPr id="42" name="Content Placeholder 2">
            <a:extLst>
              <a:ext uri="{FF2B5EF4-FFF2-40B4-BE49-F238E27FC236}">
                <a16:creationId xmlns:a16="http://schemas.microsoft.com/office/drawing/2014/main" id="{D293B830-F823-4F53-8D05-6DDD10F6C838}"/>
              </a:ext>
            </a:extLst>
          </p:cNvPr>
          <p:cNvSpPr txBox="1">
            <a:spLocks/>
          </p:cNvSpPr>
          <p:nvPr/>
        </p:nvSpPr>
        <p:spPr>
          <a:xfrm>
            <a:off x="10224933" y="25600477"/>
            <a:ext cx="5186363" cy="43502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400" b="1" dirty="0"/>
              <a:t>Map of Atlanta EMA Counties</a:t>
            </a:r>
          </a:p>
        </p:txBody>
      </p:sp>
      <p:pic>
        <p:nvPicPr>
          <p:cNvPr id="44" name="Picture 43">
            <a:extLst>
              <a:ext uri="{FF2B5EF4-FFF2-40B4-BE49-F238E27FC236}">
                <a16:creationId xmlns:a16="http://schemas.microsoft.com/office/drawing/2014/main" id="{60D855F1-77F4-44B3-A51C-1CE80B04938D}"/>
              </a:ext>
            </a:extLst>
          </p:cNvPr>
          <p:cNvPicPr>
            <a:picLocks noChangeAspect="1"/>
          </p:cNvPicPr>
          <p:nvPr/>
        </p:nvPicPr>
        <p:blipFill>
          <a:blip r:embed="rId4"/>
          <a:stretch>
            <a:fillRect/>
          </a:stretch>
        </p:blipFill>
        <p:spPr>
          <a:xfrm>
            <a:off x="2116157" y="7742517"/>
            <a:ext cx="11697697" cy="5630201"/>
          </a:xfrm>
          <a:prstGeom prst="rect">
            <a:avLst/>
          </a:prstGeom>
        </p:spPr>
      </p:pic>
      <p:pic>
        <p:nvPicPr>
          <p:cNvPr id="53" name="Picture 52">
            <a:extLst>
              <a:ext uri="{FF2B5EF4-FFF2-40B4-BE49-F238E27FC236}">
                <a16:creationId xmlns:a16="http://schemas.microsoft.com/office/drawing/2014/main" id="{A709925F-566F-46FC-93EB-13808BEE092C}"/>
              </a:ext>
            </a:extLst>
          </p:cNvPr>
          <p:cNvPicPr>
            <a:picLocks noChangeAspect="1"/>
          </p:cNvPicPr>
          <p:nvPr/>
        </p:nvPicPr>
        <p:blipFill>
          <a:blip r:embed="rId5"/>
          <a:stretch>
            <a:fillRect/>
          </a:stretch>
        </p:blipFill>
        <p:spPr>
          <a:xfrm>
            <a:off x="13774715" y="7943850"/>
            <a:ext cx="2515013" cy="4485731"/>
          </a:xfrm>
          <a:prstGeom prst="rect">
            <a:avLst/>
          </a:prstGeom>
        </p:spPr>
      </p:pic>
      <p:sp>
        <p:nvSpPr>
          <p:cNvPr id="54" name="Rectangle 53">
            <a:extLst>
              <a:ext uri="{FF2B5EF4-FFF2-40B4-BE49-F238E27FC236}">
                <a16:creationId xmlns:a16="http://schemas.microsoft.com/office/drawing/2014/main" id="{D24BBA4F-E17A-4898-9468-5BD03C8BD2E4}"/>
              </a:ext>
            </a:extLst>
          </p:cNvPr>
          <p:cNvSpPr/>
          <p:nvPr/>
        </p:nvSpPr>
        <p:spPr>
          <a:xfrm>
            <a:off x="17564100" y="5752124"/>
            <a:ext cx="16059150" cy="101078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 Placeholder 9">
            <a:extLst>
              <a:ext uri="{FF2B5EF4-FFF2-40B4-BE49-F238E27FC236}">
                <a16:creationId xmlns:a16="http://schemas.microsoft.com/office/drawing/2014/main" id="{BF466864-8619-4CF6-8C60-790965A4CD92}"/>
              </a:ext>
            </a:extLst>
          </p:cNvPr>
          <p:cNvSpPr txBox="1">
            <a:spLocks/>
          </p:cNvSpPr>
          <p:nvPr/>
        </p:nvSpPr>
        <p:spPr>
          <a:xfrm>
            <a:off x="17564100" y="5684090"/>
            <a:ext cx="16059150" cy="1176337"/>
          </a:xfrm>
          <a:prstGeom prst="rect">
            <a:avLst/>
          </a:prstGeom>
          <a:solidFill>
            <a:srgbClr val="F2B4B7"/>
          </a:solidFill>
        </p:spPr>
        <p:txBody>
          <a:bodyPr anchor="ctr"/>
          <a:lstStyle>
            <a:lvl1pPr marL="0" indent="0" algn="ctr" defTabSz="3840480" rtl="0" eaLnBrk="1" latinLnBrk="0" hangingPunct="1">
              <a:lnSpc>
                <a:spcPct val="90000"/>
              </a:lnSpc>
              <a:spcBef>
                <a:spcPts val="4200"/>
              </a:spcBef>
              <a:buFont typeface="Arial" panose="020B0604020202020204" pitchFamily="34" charset="0"/>
              <a:buNone/>
              <a:defRPr sz="5400" kern="1200">
                <a:solidFill>
                  <a:schemeClr val="bg1"/>
                </a:solidFill>
                <a:latin typeface="Segoe UI" panose="020B0502040204020203" pitchFamily="34" charset="0"/>
                <a:ea typeface="+mn-ea"/>
                <a:cs typeface="Segoe UI" panose="020B0502040204020203" pitchFamily="34"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spcBef>
                <a:spcPts val="1000"/>
              </a:spcBef>
            </a:pPr>
            <a:r>
              <a:rPr lang="en-US" sz="3600" dirty="0">
                <a:solidFill>
                  <a:schemeClr val="tx1"/>
                </a:solidFill>
              </a:rPr>
              <a:t>Analysis 1: Geographic HIV Care Disparities among </a:t>
            </a:r>
          </a:p>
          <a:p>
            <a:pPr>
              <a:spcBef>
                <a:spcPts val="1000"/>
              </a:spcBef>
            </a:pPr>
            <a:r>
              <a:rPr lang="en-US" sz="3600" dirty="0">
                <a:solidFill>
                  <a:schemeClr val="tx1"/>
                </a:solidFill>
              </a:rPr>
              <a:t>Hispanic/Latino Populations, 2019</a:t>
            </a:r>
          </a:p>
        </p:txBody>
      </p:sp>
      <p:pic>
        <p:nvPicPr>
          <p:cNvPr id="71" name="Picture 70">
            <a:extLst>
              <a:ext uri="{FF2B5EF4-FFF2-40B4-BE49-F238E27FC236}">
                <a16:creationId xmlns:a16="http://schemas.microsoft.com/office/drawing/2014/main" id="{53DCE6E6-ACB5-44E8-ADB8-75AC4CD8018F}"/>
              </a:ext>
            </a:extLst>
          </p:cNvPr>
          <p:cNvPicPr>
            <a:picLocks noChangeAspect="1"/>
          </p:cNvPicPr>
          <p:nvPr/>
        </p:nvPicPr>
        <p:blipFill>
          <a:blip r:embed="rId6"/>
          <a:stretch>
            <a:fillRect/>
          </a:stretch>
        </p:blipFill>
        <p:spPr>
          <a:xfrm>
            <a:off x="17498785" y="10574027"/>
            <a:ext cx="11489336" cy="4868956"/>
          </a:xfrm>
          <a:prstGeom prst="rect">
            <a:avLst/>
          </a:prstGeom>
        </p:spPr>
      </p:pic>
      <p:pic>
        <p:nvPicPr>
          <p:cNvPr id="73" name="Picture 72">
            <a:extLst>
              <a:ext uri="{FF2B5EF4-FFF2-40B4-BE49-F238E27FC236}">
                <a16:creationId xmlns:a16="http://schemas.microsoft.com/office/drawing/2014/main" id="{842A5739-820E-400A-AF29-BA3E5A2FF64F}"/>
              </a:ext>
            </a:extLst>
          </p:cNvPr>
          <p:cNvPicPr>
            <a:picLocks noChangeAspect="1"/>
          </p:cNvPicPr>
          <p:nvPr/>
        </p:nvPicPr>
        <p:blipFill>
          <a:blip r:embed="rId7"/>
          <a:stretch>
            <a:fillRect/>
          </a:stretch>
        </p:blipFill>
        <p:spPr>
          <a:xfrm>
            <a:off x="27804613" y="10655135"/>
            <a:ext cx="6208305" cy="4865028"/>
          </a:xfrm>
          <a:prstGeom prst="rect">
            <a:avLst/>
          </a:prstGeom>
        </p:spPr>
      </p:pic>
      <p:pic>
        <p:nvPicPr>
          <p:cNvPr id="75" name="Picture 74">
            <a:extLst>
              <a:ext uri="{FF2B5EF4-FFF2-40B4-BE49-F238E27FC236}">
                <a16:creationId xmlns:a16="http://schemas.microsoft.com/office/drawing/2014/main" id="{2CBD6D7D-1A98-4CDD-99EC-DE6072556B93}"/>
              </a:ext>
            </a:extLst>
          </p:cNvPr>
          <p:cNvPicPr>
            <a:picLocks noChangeAspect="1"/>
          </p:cNvPicPr>
          <p:nvPr/>
        </p:nvPicPr>
        <p:blipFill>
          <a:blip r:embed="rId8"/>
          <a:stretch>
            <a:fillRect/>
          </a:stretch>
        </p:blipFill>
        <p:spPr>
          <a:xfrm>
            <a:off x="24099035" y="15473965"/>
            <a:ext cx="4230991" cy="377985"/>
          </a:xfrm>
          <a:prstGeom prst="rect">
            <a:avLst/>
          </a:prstGeom>
        </p:spPr>
      </p:pic>
      <p:sp>
        <p:nvSpPr>
          <p:cNvPr id="79" name="Text Placeholder 9">
            <a:extLst>
              <a:ext uri="{FF2B5EF4-FFF2-40B4-BE49-F238E27FC236}">
                <a16:creationId xmlns:a16="http://schemas.microsoft.com/office/drawing/2014/main" id="{39B99139-39AC-4AB8-ABE8-5A2AF2047B84}"/>
              </a:ext>
            </a:extLst>
          </p:cNvPr>
          <p:cNvSpPr txBox="1">
            <a:spLocks/>
          </p:cNvSpPr>
          <p:nvPr/>
        </p:nvSpPr>
        <p:spPr>
          <a:xfrm>
            <a:off x="34515878" y="5785002"/>
            <a:ext cx="16059150" cy="1176337"/>
          </a:xfrm>
          <a:prstGeom prst="rect">
            <a:avLst/>
          </a:prstGeom>
          <a:solidFill>
            <a:srgbClr val="F2B4B7"/>
          </a:solidFill>
        </p:spPr>
        <p:txBody>
          <a:bodyPr anchor="ctr"/>
          <a:lstStyle>
            <a:lvl1pPr marL="0" indent="0" algn="ctr" defTabSz="3840480" rtl="0" eaLnBrk="1" latinLnBrk="0" hangingPunct="1">
              <a:lnSpc>
                <a:spcPct val="90000"/>
              </a:lnSpc>
              <a:spcBef>
                <a:spcPts val="4200"/>
              </a:spcBef>
              <a:buFont typeface="Arial" panose="020B0604020202020204" pitchFamily="34" charset="0"/>
              <a:buNone/>
              <a:defRPr sz="5400" kern="1200">
                <a:solidFill>
                  <a:schemeClr val="bg1"/>
                </a:solidFill>
                <a:latin typeface="Segoe UI" panose="020B0502040204020203" pitchFamily="34" charset="0"/>
                <a:ea typeface="+mn-ea"/>
                <a:cs typeface="Segoe UI" panose="020B0502040204020203" pitchFamily="34"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spcBef>
                <a:spcPts val="1000"/>
              </a:spcBef>
            </a:pPr>
            <a:r>
              <a:rPr lang="en-US" sz="3600" dirty="0">
                <a:solidFill>
                  <a:schemeClr val="tx1"/>
                </a:solidFill>
              </a:rPr>
              <a:t>Analysis 3: Changes in Geographic HIV Care Disparities Over Time among Hispanic/Latino Populations, 2015-2019</a:t>
            </a:r>
          </a:p>
        </p:txBody>
      </p:sp>
      <p:sp>
        <p:nvSpPr>
          <p:cNvPr id="82" name="Content Placeholder 6">
            <a:extLst>
              <a:ext uri="{FF2B5EF4-FFF2-40B4-BE49-F238E27FC236}">
                <a16:creationId xmlns:a16="http://schemas.microsoft.com/office/drawing/2014/main" id="{FF2EABAF-8B6B-41F5-80BD-69C4EA0F4668}"/>
              </a:ext>
            </a:extLst>
          </p:cNvPr>
          <p:cNvSpPr txBox="1">
            <a:spLocks/>
          </p:cNvSpPr>
          <p:nvPr/>
        </p:nvSpPr>
        <p:spPr>
          <a:xfrm>
            <a:off x="34916673" y="7360648"/>
            <a:ext cx="14925675" cy="5376266"/>
          </a:xfrm>
          <a:prstGeom prst="rect">
            <a:avLst/>
          </a:prstGeom>
        </p:spPr>
        <p:txBody>
          <a:bodyPr/>
          <a:lstStyle>
            <a:lvl1pPr marL="0" indent="0" algn="l" defTabSz="3840480" rtl="0" eaLnBrk="1" latinLnBrk="0" hangingPunct="1">
              <a:lnSpc>
                <a:spcPct val="90000"/>
              </a:lnSpc>
              <a:spcBef>
                <a:spcPts val="4200"/>
              </a:spcBef>
              <a:buFont typeface="Arial" panose="020B0604020202020204" pitchFamily="34" charset="0"/>
              <a:buNone/>
              <a:defRPr sz="3600" kern="1200">
                <a:solidFill>
                  <a:schemeClr val="tx1"/>
                </a:solidFill>
                <a:latin typeface="Segoe UI" panose="020B0502040204020203" pitchFamily="34" charset="0"/>
                <a:ea typeface="+mn-ea"/>
                <a:cs typeface="Segoe UI" panose="020B0502040204020203" pitchFamily="34"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marL="457200" indent="-457200">
              <a:spcBef>
                <a:spcPts val="1000"/>
              </a:spcBef>
              <a:buFont typeface="Arial" panose="020B0604020202020204" pitchFamily="34" charset="0"/>
              <a:buChar char="•"/>
            </a:pPr>
            <a:r>
              <a:rPr lang="en-US" sz="2800" b="1" dirty="0">
                <a:ea typeface="Calibri" panose="020F0502020204030204" pitchFamily="34" charset="0"/>
              </a:rPr>
              <a:t>Between 2015-2019, there was no clear signal that HIV care disparities were decreasing for any of the five care continuum measures among Hispanic/Latino populations living in metro Atlanta vs. the rest of GA.</a:t>
            </a:r>
          </a:p>
          <a:p>
            <a:pPr marL="457200" indent="-457200">
              <a:spcBef>
                <a:spcPts val="1000"/>
              </a:spcBef>
              <a:buFont typeface="Arial" panose="020B0604020202020204" pitchFamily="34" charset="0"/>
              <a:buChar char="•"/>
            </a:pPr>
            <a:r>
              <a:rPr lang="en-US" sz="2800" dirty="0"/>
              <a:t>Most gaps remained stable overtime with metro Atlanta having higher levels of attainment compared to the rest of GA, and some gaps may be increasing slightly. </a:t>
            </a:r>
          </a:p>
          <a:p>
            <a:pPr marL="1371600" lvl="1" indent="-457200">
              <a:spcBef>
                <a:spcPts val="1000"/>
              </a:spcBef>
            </a:pPr>
            <a:r>
              <a:rPr lang="en-US" sz="2800" dirty="0">
                <a:latin typeface="Segoe UI" panose="020B0502040204020203" pitchFamily="34" charset="0"/>
                <a:cs typeface="Segoe UI" panose="020B0502040204020203" pitchFamily="34" charset="0"/>
              </a:rPr>
              <a:t>For example, the geographic disparity for engagement in care grew from a 5-percentage point difference in 2015 (61% in metro Atlanta vs. 56% in the rest of GA) to a 7-percentage point difference in 2019 (68% in metro Atlanta vs. 61% in the rest of GA).</a:t>
            </a:r>
          </a:p>
          <a:p>
            <a:pPr marL="457200" indent="-457200">
              <a:spcBef>
                <a:spcPts val="1000"/>
              </a:spcBef>
              <a:buFont typeface="Arial" panose="020B0604020202020204" pitchFamily="34" charset="0"/>
              <a:buChar char="•"/>
            </a:pPr>
            <a:r>
              <a:rPr lang="en-US" sz="2800" dirty="0"/>
              <a:t>While viral suppression levels did increase overtime for Hispanics/Latinos living in metro Atlanta and the rest of GA, geographic disparities between the two groups remained stable (10-percentage point difference in 2015 vs. 11-percentage point difference in 2019).</a:t>
            </a:r>
          </a:p>
        </p:txBody>
      </p:sp>
      <p:pic>
        <p:nvPicPr>
          <p:cNvPr id="85" name="Picture 84">
            <a:extLst>
              <a:ext uri="{FF2B5EF4-FFF2-40B4-BE49-F238E27FC236}">
                <a16:creationId xmlns:a16="http://schemas.microsoft.com/office/drawing/2014/main" id="{63677CA4-F1D5-497F-9D01-8094AD09C183}"/>
              </a:ext>
            </a:extLst>
          </p:cNvPr>
          <p:cNvPicPr>
            <a:picLocks noChangeAspect="1"/>
          </p:cNvPicPr>
          <p:nvPr/>
        </p:nvPicPr>
        <p:blipFill>
          <a:blip r:embed="rId9"/>
          <a:stretch>
            <a:fillRect/>
          </a:stretch>
        </p:blipFill>
        <p:spPr>
          <a:xfrm>
            <a:off x="36118626" y="12675627"/>
            <a:ext cx="14215790" cy="5689071"/>
          </a:xfrm>
          <a:prstGeom prst="rect">
            <a:avLst/>
          </a:prstGeom>
        </p:spPr>
      </p:pic>
      <p:pic>
        <p:nvPicPr>
          <p:cNvPr id="87" name="Picture 86">
            <a:extLst>
              <a:ext uri="{FF2B5EF4-FFF2-40B4-BE49-F238E27FC236}">
                <a16:creationId xmlns:a16="http://schemas.microsoft.com/office/drawing/2014/main" id="{8499CCF1-F185-4C56-8CB1-02FAE36D943C}"/>
              </a:ext>
            </a:extLst>
          </p:cNvPr>
          <p:cNvPicPr>
            <a:picLocks noChangeAspect="1"/>
          </p:cNvPicPr>
          <p:nvPr/>
        </p:nvPicPr>
        <p:blipFill>
          <a:blip r:embed="rId10"/>
          <a:stretch>
            <a:fillRect/>
          </a:stretch>
        </p:blipFill>
        <p:spPr>
          <a:xfrm>
            <a:off x="32422243" y="12852100"/>
            <a:ext cx="1590675" cy="590550"/>
          </a:xfrm>
          <a:prstGeom prst="rect">
            <a:avLst/>
          </a:prstGeom>
        </p:spPr>
      </p:pic>
      <p:sp>
        <p:nvSpPr>
          <p:cNvPr id="88" name="Text Placeholder 9">
            <a:extLst>
              <a:ext uri="{FF2B5EF4-FFF2-40B4-BE49-F238E27FC236}">
                <a16:creationId xmlns:a16="http://schemas.microsoft.com/office/drawing/2014/main" id="{0BD020A3-B958-4A05-84AD-980C2B471B69}"/>
              </a:ext>
            </a:extLst>
          </p:cNvPr>
          <p:cNvSpPr txBox="1">
            <a:spLocks/>
          </p:cNvSpPr>
          <p:nvPr/>
        </p:nvSpPr>
        <p:spPr>
          <a:xfrm>
            <a:off x="17953768" y="16096536"/>
            <a:ext cx="16059150" cy="1176337"/>
          </a:xfrm>
          <a:prstGeom prst="rect">
            <a:avLst/>
          </a:prstGeom>
          <a:solidFill>
            <a:srgbClr val="F2B4B7"/>
          </a:solidFill>
        </p:spPr>
        <p:txBody>
          <a:bodyPr anchor="ctr"/>
          <a:lstStyle>
            <a:lvl1pPr marL="0" indent="0" algn="ctr" defTabSz="3840480" rtl="0" eaLnBrk="1" latinLnBrk="0" hangingPunct="1">
              <a:lnSpc>
                <a:spcPct val="90000"/>
              </a:lnSpc>
              <a:spcBef>
                <a:spcPts val="4200"/>
              </a:spcBef>
              <a:buFont typeface="Arial" panose="020B0604020202020204" pitchFamily="34" charset="0"/>
              <a:buNone/>
              <a:defRPr sz="5400" kern="1200">
                <a:solidFill>
                  <a:schemeClr val="bg1"/>
                </a:solidFill>
                <a:latin typeface="Segoe UI" panose="020B0502040204020203" pitchFamily="34" charset="0"/>
                <a:ea typeface="+mn-ea"/>
                <a:cs typeface="Segoe UI" panose="020B0502040204020203" pitchFamily="34"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spcBef>
                <a:spcPts val="1000"/>
              </a:spcBef>
            </a:pPr>
            <a:r>
              <a:rPr lang="en-US" sz="3600" dirty="0">
                <a:solidFill>
                  <a:schemeClr val="tx1"/>
                </a:solidFill>
              </a:rPr>
              <a:t>Analysis 2: Comparison of Geographic HIV Care Disparities Between </a:t>
            </a:r>
          </a:p>
          <a:p>
            <a:pPr>
              <a:spcBef>
                <a:spcPts val="1000"/>
              </a:spcBef>
            </a:pPr>
            <a:r>
              <a:rPr lang="en-US" sz="3600" dirty="0">
                <a:solidFill>
                  <a:schemeClr val="tx1"/>
                </a:solidFill>
              </a:rPr>
              <a:t>Three Racial/Ethnic Groups</a:t>
            </a:r>
          </a:p>
        </p:txBody>
      </p:sp>
      <p:pic>
        <p:nvPicPr>
          <p:cNvPr id="107" name="Picture 106">
            <a:extLst>
              <a:ext uri="{FF2B5EF4-FFF2-40B4-BE49-F238E27FC236}">
                <a16:creationId xmlns:a16="http://schemas.microsoft.com/office/drawing/2014/main" id="{C7C5EF10-2EC6-477F-918B-345877F1103B}"/>
              </a:ext>
            </a:extLst>
          </p:cNvPr>
          <p:cNvPicPr>
            <a:picLocks noChangeAspect="1"/>
          </p:cNvPicPr>
          <p:nvPr/>
        </p:nvPicPr>
        <p:blipFill>
          <a:blip r:embed="rId11"/>
          <a:stretch>
            <a:fillRect/>
          </a:stretch>
        </p:blipFill>
        <p:spPr>
          <a:xfrm>
            <a:off x="20155139" y="19640885"/>
            <a:ext cx="11058854" cy="4638534"/>
          </a:xfrm>
          <a:prstGeom prst="rect">
            <a:avLst/>
          </a:prstGeom>
        </p:spPr>
      </p:pic>
      <p:pic>
        <p:nvPicPr>
          <p:cNvPr id="105" name="Picture 104">
            <a:extLst>
              <a:ext uri="{FF2B5EF4-FFF2-40B4-BE49-F238E27FC236}">
                <a16:creationId xmlns:a16="http://schemas.microsoft.com/office/drawing/2014/main" id="{F4F97D10-543D-4C6F-B42D-364107FD5B53}"/>
              </a:ext>
            </a:extLst>
          </p:cNvPr>
          <p:cNvPicPr>
            <a:picLocks noChangeAspect="1"/>
          </p:cNvPicPr>
          <p:nvPr/>
        </p:nvPicPr>
        <p:blipFill>
          <a:blip r:embed="rId12"/>
          <a:stretch>
            <a:fillRect/>
          </a:stretch>
        </p:blipFill>
        <p:spPr>
          <a:xfrm>
            <a:off x="19243025" y="27519379"/>
            <a:ext cx="12189882" cy="4732542"/>
          </a:xfrm>
          <a:prstGeom prst="rect">
            <a:avLst/>
          </a:prstGeom>
        </p:spPr>
      </p:pic>
      <p:sp>
        <p:nvSpPr>
          <p:cNvPr id="91" name="TextBox 90">
            <a:extLst>
              <a:ext uri="{FF2B5EF4-FFF2-40B4-BE49-F238E27FC236}">
                <a16:creationId xmlns:a16="http://schemas.microsoft.com/office/drawing/2014/main" id="{7EBC819D-3CE2-4933-817A-28EC15327835}"/>
              </a:ext>
            </a:extLst>
          </p:cNvPr>
          <p:cNvSpPr txBox="1"/>
          <p:nvPr/>
        </p:nvSpPr>
        <p:spPr>
          <a:xfrm>
            <a:off x="30621694" y="22877905"/>
            <a:ext cx="3106444" cy="584775"/>
          </a:xfrm>
          <a:prstGeom prst="rect">
            <a:avLst/>
          </a:prstGeom>
          <a:noFill/>
        </p:spPr>
        <p:txBody>
          <a:bodyPr wrap="square" rtlCol="0">
            <a:spAutoFit/>
          </a:bodyPr>
          <a:lstStyle/>
          <a:p>
            <a:r>
              <a:rPr lang="en-US" sz="1600" i="1" dirty="0"/>
              <a:t>Darker color: </a:t>
            </a:r>
            <a:r>
              <a:rPr lang="en-US" sz="1600" b="1" i="1" dirty="0"/>
              <a:t>Metro Atlanta</a:t>
            </a:r>
          </a:p>
          <a:p>
            <a:r>
              <a:rPr lang="en-US" sz="1600" i="1" dirty="0"/>
              <a:t>Lighter color: </a:t>
            </a:r>
            <a:r>
              <a:rPr lang="en-US" sz="1600" b="1" i="1" dirty="0"/>
              <a:t>The Rest of </a:t>
            </a:r>
            <a:r>
              <a:rPr lang="en-US" sz="1600" b="1" i="1" dirty="0">
                <a:latin typeface="Segoe UI" panose="020B0502040204020203" pitchFamily="34" charset="0"/>
                <a:cs typeface="Segoe UI" panose="020B0502040204020203" pitchFamily="34" charset="0"/>
              </a:rPr>
              <a:t>GA</a:t>
            </a:r>
          </a:p>
        </p:txBody>
      </p:sp>
      <p:sp>
        <p:nvSpPr>
          <p:cNvPr id="100" name="TextBox 99">
            <a:extLst>
              <a:ext uri="{FF2B5EF4-FFF2-40B4-BE49-F238E27FC236}">
                <a16:creationId xmlns:a16="http://schemas.microsoft.com/office/drawing/2014/main" id="{63DDD5B5-828B-47B6-A175-90B2859FBBD0}"/>
              </a:ext>
            </a:extLst>
          </p:cNvPr>
          <p:cNvSpPr txBox="1"/>
          <p:nvPr/>
        </p:nvSpPr>
        <p:spPr>
          <a:xfrm>
            <a:off x="30584065" y="30742501"/>
            <a:ext cx="3106444" cy="584775"/>
          </a:xfrm>
          <a:prstGeom prst="rect">
            <a:avLst/>
          </a:prstGeom>
          <a:noFill/>
        </p:spPr>
        <p:txBody>
          <a:bodyPr wrap="square" rtlCol="0">
            <a:spAutoFit/>
          </a:bodyPr>
          <a:lstStyle/>
          <a:p>
            <a:r>
              <a:rPr lang="en-US" sz="1600" i="1" dirty="0"/>
              <a:t>Darker color: </a:t>
            </a:r>
            <a:r>
              <a:rPr lang="en-US" sz="1600" b="1" i="1" dirty="0"/>
              <a:t>Metro Atlanta</a:t>
            </a:r>
          </a:p>
          <a:p>
            <a:r>
              <a:rPr lang="en-US" sz="1600" i="1" dirty="0"/>
              <a:t>Lighter color: </a:t>
            </a:r>
            <a:r>
              <a:rPr lang="en-US" sz="1600" b="1" i="1" dirty="0"/>
              <a:t>The Rest of </a:t>
            </a:r>
            <a:r>
              <a:rPr lang="en-US" sz="1600" b="1" i="1" dirty="0">
                <a:latin typeface="Segoe UI" panose="020B0502040204020203" pitchFamily="34" charset="0"/>
                <a:cs typeface="Segoe UI" panose="020B0502040204020203" pitchFamily="34" charset="0"/>
              </a:rPr>
              <a:t>GA</a:t>
            </a:r>
          </a:p>
        </p:txBody>
      </p:sp>
      <p:sp>
        <p:nvSpPr>
          <p:cNvPr id="101" name="Content Placeholder 6">
            <a:extLst>
              <a:ext uri="{FF2B5EF4-FFF2-40B4-BE49-F238E27FC236}">
                <a16:creationId xmlns:a16="http://schemas.microsoft.com/office/drawing/2014/main" id="{D0FDED71-9B8D-40C1-827A-A8CF4A6D133F}"/>
              </a:ext>
            </a:extLst>
          </p:cNvPr>
          <p:cNvSpPr txBox="1">
            <a:spLocks/>
          </p:cNvSpPr>
          <p:nvPr/>
        </p:nvSpPr>
        <p:spPr>
          <a:xfrm>
            <a:off x="34330511" y="19827099"/>
            <a:ext cx="15927827" cy="11500177"/>
          </a:xfrm>
          <a:prstGeom prst="rect">
            <a:avLst/>
          </a:prstGeom>
        </p:spPr>
        <p:txBody>
          <a:bodyPr/>
          <a:lstStyle>
            <a:lvl1pPr marL="0" indent="0" algn="l" defTabSz="3840480" rtl="0" eaLnBrk="1" latinLnBrk="0" hangingPunct="1">
              <a:lnSpc>
                <a:spcPct val="90000"/>
              </a:lnSpc>
              <a:spcBef>
                <a:spcPts val="4200"/>
              </a:spcBef>
              <a:buFont typeface="Arial" panose="020B0604020202020204" pitchFamily="34" charset="0"/>
              <a:buNone/>
              <a:defRPr sz="3600" kern="1200">
                <a:solidFill>
                  <a:schemeClr val="tx1"/>
                </a:solidFill>
                <a:latin typeface="Segoe UI" panose="020B0502040204020203" pitchFamily="34" charset="0"/>
                <a:ea typeface="+mn-ea"/>
                <a:cs typeface="Segoe UI" panose="020B0502040204020203" pitchFamily="34"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marL="457200" marR="0" lvl="1" indent="0" algn="l" defTabSz="914400" rtl="0" eaLnBrk="1" fontAlgn="auto" latinLnBrk="0" hangingPunct="1">
              <a:lnSpc>
                <a:spcPct val="100000"/>
              </a:lnSpc>
              <a:spcBef>
                <a:spcPts val="1000"/>
              </a:spcBef>
              <a:spcAft>
                <a:spcPts val="0"/>
              </a:spcAft>
              <a:buClrTx/>
              <a:buSzTx/>
              <a:buNone/>
              <a:tabLst/>
              <a:defRPr/>
            </a:pPr>
            <a:r>
              <a:rPr lang="en-US" sz="2800" b="1" dirty="0">
                <a:effectLst/>
                <a:latin typeface="Segoe UI" panose="020B0502040204020203" pitchFamily="34" charset="0"/>
                <a:ea typeface="Calibri" panose="020F0502020204030204" pitchFamily="34" charset="0"/>
                <a:cs typeface="Segoe UI" panose="020B0502040204020203" pitchFamily="34" charset="0"/>
              </a:rPr>
              <a:t>Key takeaways:</a:t>
            </a:r>
          </a:p>
          <a:p>
            <a:pPr marL="971550" lvl="1" indent="-514350" defTabSz="914400">
              <a:lnSpc>
                <a:spcPct val="100000"/>
              </a:lnSpc>
              <a:spcBef>
                <a:spcPts val="1000"/>
              </a:spcBef>
              <a:defRPr/>
            </a:pPr>
            <a:r>
              <a:rPr lang="en-US" sz="2800" dirty="0">
                <a:effectLst/>
                <a:latin typeface="Segoe UI" panose="020B0502040204020203" pitchFamily="34" charset="0"/>
                <a:ea typeface="Calibri" panose="020F0502020204030204" pitchFamily="34" charset="0"/>
                <a:cs typeface="Segoe UI" panose="020B0502040204020203" pitchFamily="34" charset="0"/>
              </a:rPr>
              <a:t>Among Hispanic/Latino populations in GA, geographic disparities existed for all five HIV care continuum measures and there was no indication that these geographic disparities were improving over time. </a:t>
            </a:r>
          </a:p>
          <a:p>
            <a:pPr marL="971550" lvl="1" indent="-514350" defTabSz="914400">
              <a:lnSpc>
                <a:spcPct val="100000"/>
              </a:lnSpc>
              <a:spcBef>
                <a:spcPts val="1000"/>
              </a:spcBef>
              <a:defRPr/>
            </a:pPr>
            <a:r>
              <a:rPr lang="en-US" sz="2800" dirty="0">
                <a:effectLst/>
                <a:latin typeface="Segoe UI" panose="020B0502040204020203" pitchFamily="34" charset="0"/>
                <a:ea typeface="Calibri" panose="020F0502020204030204" pitchFamily="34" charset="0"/>
                <a:cs typeface="Segoe UI" panose="020B0502040204020203" pitchFamily="34" charset="0"/>
              </a:rPr>
              <a:t>Among those residents who lived in the rest of GA, Hispanic/Latino populations had the lowest measures of care visits (that is, engagement in care and retention in care) as compared to Black and White populations. This likely explains why Hispanic/Latino populations ultimately had the lowest levels of viral suppression. </a:t>
            </a:r>
          </a:p>
          <a:p>
            <a:pPr marL="971550" lvl="1" indent="-514350" defTabSz="914400">
              <a:lnSpc>
                <a:spcPct val="100000"/>
              </a:lnSpc>
              <a:spcBef>
                <a:spcPts val="1000"/>
              </a:spcBef>
              <a:defRPr/>
            </a:pPr>
            <a:r>
              <a:rPr lang="en-US" sz="2800" dirty="0">
                <a:effectLst/>
                <a:latin typeface="Segoe UI" panose="020B0502040204020203" pitchFamily="34" charset="0"/>
                <a:ea typeface="Calibri" panose="020F0502020204030204" pitchFamily="34" charset="0"/>
                <a:cs typeface="Segoe UI" panose="020B0502040204020203" pitchFamily="34" charset="0"/>
              </a:rPr>
              <a:t>However, this pattern ceased among those who were retained in care: Hispanics/Latinos who lived in the rest of GA had higher levels of viral suppression compared to Blacks who lived in the rest of GA. </a:t>
            </a:r>
            <a:endParaRPr lang="en-US" sz="2800" b="1" dirty="0">
              <a:latin typeface="Segoe UI" panose="020B0502040204020203" pitchFamily="34" charset="0"/>
              <a:ea typeface="Calibri" panose="020F0502020204030204" pitchFamily="34" charset="0"/>
              <a:cs typeface="Segoe UI" panose="020B0502040204020203" pitchFamily="34" charset="0"/>
            </a:endParaRPr>
          </a:p>
          <a:p>
            <a:pPr marL="457200" lvl="1" indent="0" defTabSz="914400">
              <a:lnSpc>
                <a:spcPct val="100000"/>
              </a:lnSpc>
              <a:spcBef>
                <a:spcPts val="1000"/>
              </a:spcBef>
              <a:buNone/>
              <a:defRPr/>
            </a:pPr>
            <a:r>
              <a:rPr lang="en-US" sz="2800" b="1" dirty="0">
                <a:latin typeface="Segoe UI" panose="020B0502040204020203" pitchFamily="34" charset="0"/>
                <a:ea typeface="Calibri" panose="020F0502020204030204" pitchFamily="34" charset="0"/>
                <a:cs typeface="Segoe UI" panose="020B0502040204020203" pitchFamily="34" charset="0"/>
              </a:rPr>
              <a:t>Post-analysis investigation:</a:t>
            </a:r>
          </a:p>
          <a:p>
            <a:pPr marL="914400" lvl="1" indent="-457200" defTabSz="914400">
              <a:lnSpc>
                <a:spcPct val="100000"/>
              </a:lnSpc>
              <a:spcBef>
                <a:spcPts val="1000"/>
              </a:spcBef>
              <a:defRPr/>
            </a:pPr>
            <a:r>
              <a:rPr lang="en-US" sz="2800" dirty="0">
                <a:latin typeface="Segoe UI" panose="020B0502040204020203" pitchFamily="34" charset="0"/>
                <a:ea typeface="Calibri" panose="020F0502020204030204" pitchFamily="34" charset="0"/>
                <a:cs typeface="Segoe UI" panose="020B0502040204020203" pitchFamily="34" charset="0"/>
              </a:rPr>
              <a:t>We noticed that rates of viral suppression were low in several Public Health Districts with Immigration Customs Enforcement (ICE) facilities. We suspected that patients whose last lab came from an ICE facility and who did not have a viral load test in 2019 may no longer be living in GA. </a:t>
            </a:r>
          </a:p>
          <a:p>
            <a:pPr marL="914400" lvl="1" indent="-457200" defTabSz="914400">
              <a:lnSpc>
                <a:spcPct val="100000"/>
              </a:lnSpc>
              <a:spcBef>
                <a:spcPts val="1000"/>
              </a:spcBef>
              <a:defRPr/>
            </a:pPr>
            <a:r>
              <a:rPr lang="en-US" sz="2800" dirty="0">
                <a:latin typeface="Segoe UI" panose="020B0502040204020203" pitchFamily="34" charset="0"/>
                <a:ea typeface="Calibri" panose="020F0502020204030204" pitchFamily="34" charset="0"/>
                <a:cs typeface="Segoe UI" panose="020B0502040204020203" pitchFamily="34" charset="0"/>
              </a:rPr>
              <a:t>We conducted a sensitivity analysis that excluded all patients whose last lab was from an ICE facility to understand whether the geographic disparities seen in this analysis were related to missing data on the current location of such persons. After excluding this group from the analysis, care gaps persisted for all care continuum measures except for viral suppression among those retained in care. </a:t>
            </a:r>
          </a:p>
          <a:p>
            <a:pPr marL="914400" lvl="1" indent="-457200" defTabSz="914400">
              <a:lnSpc>
                <a:spcPct val="100000"/>
              </a:lnSpc>
              <a:spcBef>
                <a:spcPts val="1000"/>
              </a:spcBef>
              <a:defRPr/>
            </a:pPr>
            <a:r>
              <a:rPr lang="en-US" sz="2800" dirty="0">
                <a:latin typeface="Segoe UI" panose="020B0502040204020203" pitchFamily="34" charset="0"/>
                <a:ea typeface="Calibri" panose="020F0502020204030204" pitchFamily="34" charset="0"/>
                <a:cs typeface="Segoe UI" panose="020B0502040204020203" pitchFamily="34" charset="0"/>
              </a:rPr>
              <a:t>Work is underway to collect additional data on patients at ICE facilities. Future work should focus on better understanding the </a:t>
            </a:r>
            <a:r>
              <a:rPr lang="en-US" sz="2800" dirty="0">
                <a:effectLst/>
                <a:latin typeface="Segoe UI" panose="020B0502040204020203" pitchFamily="34" charset="0"/>
                <a:ea typeface="Calibri" panose="020F0502020204030204" pitchFamily="34" charset="0"/>
                <a:cs typeface="Segoe UI" panose="020B0502040204020203" pitchFamily="34" charset="0"/>
              </a:rPr>
              <a:t>challenges Hispanics/Latinos who do not live in metro Atlanta may face in accessing and utilizing HIV care.</a:t>
            </a:r>
            <a:endParaRPr lang="en-US" sz="2800" dirty="0">
              <a:latin typeface="Segoe UI" panose="020B0502040204020203" pitchFamily="34" charset="0"/>
              <a:ea typeface="Calibri" panose="020F0502020204030204" pitchFamily="34" charset="0"/>
              <a:cs typeface="Segoe UI" panose="020B0502040204020203" pitchFamily="34" charset="0"/>
            </a:endParaRPr>
          </a:p>
        </p:txBody>
      </p:sp>
      <p:sp>
        <p:nvSpPr>
          <p:cNvPr id="102" name="Text Placeholder 9">
            <a:extLst>
              <a:ext uri="{FF2B5EF4-FFF2-40B4-BE49-F238E27FC236}">
                <a16:creationId xmlns:a16="http://schemas.microsoft.com/office/drawing/2014/main" id="{006A10DB-E73D-4536-9145-41CC91DDD337}"/>
              </a:ext>
            </a:extLst>
          </p:cNvPr>
          <p:cNvSpPr txBox="1">
            <a:spLocks/>
          </p:cNvSpPr>
          <p:nvPr/>
        </p:nvSpPr>
        <p:spPr>
          <a:xfrm>
            <a:off x="35458320" y="31350312"/>
            <a:ext cx="14800018" cy="1018365"/>
          </a:xfrm>
          <a:prstGeom prst="rect">
            <a:avLst/>
          </a:prstGeom>
          <a:noFill/>
          <a:ln>
            <a:noFill/>
          </a:ln>
        </p:spPr>
        <p:txBody>
          <a:bodyPr anchor="ctr"/>
          <a:lstStyle>
            <a:lvl1pPr marL="0" indent="0" algn="ctr" defTabSz="3840480" rtl="0" eaLnBrk="1" latinLnBrk="0" hangingPunct="1">
              <a:lnSpc>
                <a:spcPct val="90000"/>
              </a:lnSpc>
              <a:spcBef>
                <a:spcPts val="4200"/>
              </a:spcBef>
              <a:buFont typeface="Arial" panose="020B0604020202020204" pitchFamily="34" charset="0"/>
              <a:buNone/>
              <a:defRPr sz="5400" kern="1200">
                <a:solidFill>
                  <a:schemeClr val="bg1"/>
                </a:solidFill>
                <a:latin typeface="Segoe UI" panose="020B0502040204020203" pitchFamily="34" charset="0"/>
                <a:ea typeface="+mn-ea"/>
                <a:cs typeface="Segoe UI" panose="020B0502040204020203" pitchFamily="34" charset="0"/>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a:lstStyle>
          <a:p>
            <a:pPr algn="r">
              <a:spcBef>
                <a:spcPts val="1000"/>
              </a:spcBef>
            </a:pPr>
            <a:r>
              <a:rPr lang="en-US" sz="1800" b="1" dirty="0">
                <a:solidFill>
                  <a:schemeClr val="tx1"/>
                </a:solidFill>
              </a:rPr>
              <a:t>Corresponding Author Contact Information</a:t>
            </a:r>
          </a:p>
          <a:p>
            <a:pPr algn="r">
              <a:spcBef>
                <a:spcPts val="1000"/>
              </a:spcBef>
            </a:pPr>
            <a:r>
              <a:rPr lang="en-US" sz="1800" dirty="0">
                <a:solidFill>
                  <a:schemeClr val="tx1"/>
                </a:solidFill>
              </a:rPr>
              <a:t>Eleanor (Nellie) Garlow, MPH</a:t>
            </a:r>
          </a:p>
          <a:p>
            <a:pPr algn="r">
              <a:spcBef>
                <a:spcPts val="1000"/>
              </a:spcBef>
            </a:pPr>
            <a:r>
              <a:rPr lang="en-US" sz="1800" dirty="0">
                <a:solidFill>
                  <a:schemeClr val="tx1"/>
                </a:solidFill>
              </a:rPr>
              <a:t>HIV Epidemiologist, Georgia Department of Public Health</a:t>
            </a:r>
          </a:p>
          <a:p>
            <a:pPr algn="r">
              <a:spcBef>
                <a:spcPts val="1000"/>
              </a:spcBef>
            </a:pPr>
            <a:r>
              <a:rPr lang="en-US" sz="1800" u="sng" dirty="0">
                <a:solidFill>
                  <a:schemeClr val="tx1"/>
                </a:solidFill>
              </a:rPr>
              <a:t>Eleanor.Garlow@dph.ga.gov</a:t>
            </a:r>
          </a:p>
        </p:txBody>
      </p:sp>
    </p:spTree>
    <p:extLst>
      <p:ext uri="{BB962C8B-B14F-4D97-AF65-F5344CB8AC3E}">
        <p14:creationId xmlns:p14="http://schemas.microsoft.com/office/powerpoint/2010/main" val="23021604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EC322EA-957B-2B4C-AD04-B121E5C9FB1A}" vid="{C8DBFF54-A5BD-7744-B784-C210E7B706EC}"/>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EC322EA-957B-2B4C-AD04-B121E5C9FB1A}" vid="{EF8027E8-8C27-8C43-B7F4-116D1F0153F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92931326109D44BF9FCCC968811C19" ma:contentTypeVersion="9" ma:contentTypeDescription="Create a new document." ma:contentTypeScope="" ma:versionID="0f5e50f75941e36638ba438b24e823c8">
  <xsd:schema xmlns:xsd="http://www.w3.org/2001/XMLSchema" xmlns:xs="http://www.w3.org/2001/XMLSchema" xmlns:p="http://schemas.microsoft.com/office/2006/metadata/properties" xmlns:ns2="1c0417ab-d2e7-45cd-8a5a-511ee909dc1a" xmlns:ns3="f2c7b61c-b728-4598-8815-1c9a9dd9b243" targetNamespace="http://schemas.microsoft.com/office/2006/metadata/properties" ma:root="true" ma:fieldsID="b8bbd593939919c1fb3e37db527e9489" ns2:_="" ns3:_="">
    <xsd:import namespace="1c0417ab-d2e7-45cd-8a5a-511ee909dc1a"/>
    <xsd:import namespace="f2c7b61c-b728-4598-8815-1c9a9dd9b24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0417ab-d2e7-45cd-8a5a-511ee909dc1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2c7b61c-b728-4598-8815-1c9a9dd9b24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949B8E-C67D-4D5B-8386-404433C81590}">
  <ds:schemaRefs>
    <ds:schemaRef ds:uri="http://schemas.microsoft.com/sharepoint/v3/contenttype/forms"/>
  </ds:schemaRefs>
</ds:datastoreItem>
</file>

<file path=customXml/itemProps2.xml><?xml version="1.0" encoding="utf-8"?>
<ds:datastoreItem xmlns:ds="http://schemas.openxmlformats.org/officeDocument/2006/customXml" ds:itemID="{0589399D-4636-4BA2-8159-87614D66CC77}">
  <ds:schemaRef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f2c7b61c-b728-4598-8815-1c9a9dd9b243"/>
    <ds:schemaRef ds:uri="1c0417ab-d2e7-45cd-8a5a-511ee909dc1a"/>
    <ds:schemaRef ds:uri="http://www.w3.org/XML/1998/namespace"/>
    <ds:schemaRef ds:uri="http://purl.org/dc/terms/"/>
  </ds:schemaRefs>
</ds:datastoreItem>
</file>

<file path=customXml/itemProps3.xml><?xml version="1.0" encoding="utf-8"?>
<ds:datastoreItem xmlns:ds="http://schemas.openxmlformats.org/officeDocument/2006/customXml" ds:itemID="{CBD53B00-CBBC-4593-8E2A-C80C704808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0417ab-d2e7-45cd-8a5a-511ee909dc1a"/>
    <ds:schemaRef ds:uri="f2c7b61c-b728-4598-8815-1c9a9dd9b2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384</TotalTime>
  <Words>1393</Words>
  <Application>Microsoft Office PowerPoint</Application>
  <PresentationFormat>Custom</PresentationFormat>
  <Paragraphs>83</Paragraphs>
  <Slides>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Calibri</vt:lpstr>
      <vt:lpstr>Cambria Math</vt:lpstr>
      <vt:lpstr>Segoe UI</vt:lpstr>
      <vt:lpstr>Office Theme</vt:lpstr>
      <vt:lpstr>1_Office Theme</vt:lpstr>
      <vt:lpstr>Disparities in Viral Suppression and HIV Care Measures among Hispanic/Latino People Living in Metro Atlanta and Georgia, 2015-2019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Dobard, Frederick</dc:creator>
  <cp:lastModifiedBy>Garlow, Eleanor</cp:lastModifiedBy>
  <cp:revision>36</cp:revision>
  <cp:lastPrinted>2022-04-13T18:31:13Z</cp:lastPrinted>
  <dcterms:created xsi:type="dcterms:W3CDTF">2022-04-01T22:24:45Z</dcterms:created>
  <dcterms:modified xsi:type="dcterms:W3CDTF">2022-04-25T17:07:10Z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0x0101006692931326109D44BF9FCCC968811C19</vt:lpwstr>
  </property>
</Properties>
</file>