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17"/>
  </p:notesMasterIdLst>
  <p:sldIdLst>
    <p:sldId id="260" r:id="rId2"/>
    <p:sldId id="262" r:id="rId3"/>
    <p:sldId id="284" r:id="rId4"/>
    <p:sldId id="288" r:id="rId5"/>
    <p:sldId id="273" r:id="rId6"/>
    <p:sldId id="285" r:id="rId7"/>
    <p:sldId id="286" r:id="rId8"/>
    <p:sldId id="274" r:id="rId9"/>
    <p:sldId id="275" r:id="rId10"/>
    <p:sldId id="276" r:id="rId11"/>
    <p:sldId id="277" r:id="rId12"/>
    <p:sldId id="281" r:id="rId13"/>
    <p:sldId id="282" r:id="rId14"/>
    <p:sldId id="283" r:id="rId15"/>
    <p:sldId id="287" r:id="rId1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mani, LaToya" initials="OL" lastIdx="8" clrIdx="0">
    <p:extLst>
      <p:ext uri="{19B8F6BF-5375-455C-9EA6-DF929625EA0E}">
        <p15:presenceInfo xmlns:p15="http://schemas.microsoft.com/office/powerpoint/2012/main" userId="Osmani, LaToya" providerId="None"/>
      </p:ext>
    </p:extLst>
  </p:cmAuthor>
  <p:cmAuthor id="2" name="Damon, Angela" initials="DA" lastIdx="21" clrIdx="1">
    <p:extLst>
      <p:ext uri="{19B8F6BF-5375-455C-9EA6-DF929625EA0E}">
        <p15:presenceInfo xmlns:p15="http://schemas.microsoft.com/office/powerpoint/2012/main" userId="S-1-5-21-2672183100-1227059207-2328873036-1074007" providerId="AD"/>
      </p:ext>
    </p:extLst>
  </p:cmAuthor>
  <p:cmAuthor id="3" name="Damon, Angela" initials="DA [2]" lastIdx="3" clrIdx="2">
    <p:extLst>
      <p:ext uri="{19B8F6BF-5375-455C-9EA6-DF929625EA0E}">
        <p15:presenceInfo xmlns:p15="http://schemas.microsoft.com/office/powerpoint/2012/main" userId="Damon, Angela" providerId="None"/>
      </p:ext>
    </p:extLst>
  </p:cmAuthor>
  <p:cmAuthor id="4" name="Jackson, Sonia" initials="JS" lastIdx="1" clrIdx="3">
    <p:extLst>
      <p:ext uri="{19B8F6BF-5375-455C-9EA6-DF929625EA0E}">
        <p15:presenceInfo xmlns:p15="http://schemas.microsoft.com/office/powerpoint/2012/main" userId="Jackson, Soni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85" autoAdjust="0"/>
    <p:restoredTop sz="94620" autoAdjust="0"/>
  </p:normalViewPr>
  <p:slideViewPr>
    <p:cSldViewPr>
      <p:cViewPr varScale="1">
        <p:scale>
          <a:sx n="85" d="100"/>
          <a:sy n="85" d="100"/>
        </p:scale>
        <p:origin x="642"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3F9F700-977E-45FD-BB94-7F9EF58260F3}" type="datetimeFigureOut">
              <a:rPr lang="en-US" smtClean="0"/>
              <a:t>3/23/2017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FD601EC-961A-4039-887B-D8EAFFA238AD}" type="slidenum">
              <a:rPr lang="en-US" smtClean="0"/>
              <a:t>‹#›</a:t>
            </a:fld>
            <a:endParaRPr lang="en-US"/>
          </a:p>
        </p:txBody>
      </p:sp>
    </p:spTree>
    <p:extLst>
      <p:ext uri="{BB962C8B-B14F-4D97-AF65-F5344CB8AC3E}">
        <p14:creationId xmlns:p14="http://schemas.microsoft.com/office/powerpoint/2010/main" val="2316018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5B6422-E661-4A6C-BC05-77D6E43AEDA3}" type="slidenum">
              <a:rPr lang="en-US" smtClean="0"/>
              <a:t>9</a:t>
            </a:fld>
            <a:endParaRPr lang="en-US" dirty="0"/>
          </a:p>
        </p:txBody>
      </p:sp>
    </p:spTree>
    <p:extLst>
      <p:ext uri="{BB962C8B-B14F-4D97-AF65-F5344CB8AC3E}">
        <p14:creationId xmlns:p14="http://schemas.microsoft.com/office/powerpoint/2010/main" val="2651947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8" descr="DPH_PPT.jpg"/>
          <p:cNvPicPr>
            <a:picLocks noChangeAspect="1"/>
          </p:cNvPicPr>
          <p:nvPr userDrawn="1"/>
        </p:nvPicPr>
        <p:blipFill>
          <a:blip r:embed="rId2" cstate="print"/>
          <a:srcRect/>
          <a:stretch>
            <a:fillRect/>
          </a:stretch>
        </p:blipFill>
        <p:spPr bwMode="auto">
          <a:xfrm>
            <a:off x="0" y="-103188"/>
            <a:ext cx="9144000" cy="7064376"/>
          </a:xfrm>
          <a:prstGeom prst="rect">
            <a:avLst/>
          </a:prstGeom>
          <a:noFill/>
          <a:ln w="9525">
            <a:noFill/>
            <a:miter lim="800000"/>
            <a:headEnd/>
            <a:tailEnd/>
          </a:ln>
        </p:spPr>
      </p:pic>
      <p:sp>
        <p:nvSpPr>
          <p:cNvPr id="2" name="Title 1"/>
          <p:cNvSpPr>
            <a:spLocks noGrp="1"/>
          </p:cNvSpPr>
          <p:nvPr>
            <p:ph type="ctrTitle"/>
          </p:nvPr>
        </p:nvSpPr>
        <p:spPr>
          <a:xfrm>
            <a:off x="0" y="1517903"/>
            <a:ext cx="9144000" cy="1901952"/>
          </a:xfrm>
        </p:spPr>
        <p:txBody>
          <a:bodyPr>
            <a:normAutofit/>
          </a:bodyPr>
          <a:lstStyle>
            <a:lvl1pPr>
              <a:defRPr sz="2800" b="1">
                <a:solidFill>
                  <a:schemeClr val="tx1">
                    <a:lumMod val="65000"/>
                    <a:lumOff val="35000"/>
                  </a:schemeClr>
                </a:solidFill>
                <a:latin typeface="+mj-lt"/>
              </a:defRPr>
            </a:lvl1pPr>
          </a:lstStyle>
          <a:p>
            <a:r>
              <a:rPr lang="en-US" dirty="0"/>
              <a:t>Click to edit Master title style</a:t>
            </a:r>
          </a:p>
        </p:txBody>
      </p:sp>
      <p:sp>
        <p:nvSpPr>
          <p:cNvPr id="8" name="Rectangle 90"/>
          <p:cNvSpPr>
            <a:spLocks noChangeArrowheads="1"/>
          </p:cNvSpPr>
          <p:nvPr userDrawn="1"/>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3/23/2017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3/23/2017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3/23/2017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2186334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3/23/2017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8229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3/23/2017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extLst>
      <p:ext uri="{BB962C8B-B14F-4D97-AF65-F5344CB8AC3E}">
        <p14:creationId xmlns:p14="http://schemas.microsoft.com/office/powerpoint/2010/main" val="3026747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3/23/2017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3/23/2017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3/23/2017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3/23/2017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3/23/2017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3/23/2017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24" r:id="rId4"/>
    <p:sldLayoutId id="2147483817" r:id="rId5"/>
    <p:sldLayoutId id="2147483818" r:id="rId6"/>
    <p:sldLayoutId id="2147483819" r:id="rId7"/>
    <p:sldLayoutId id="2147483820" r:id="rId8"/>
    <p:sldLayoutId id="2147483821" r:id="rId9"/>
    <p:sldLayoutId id="2147483822" r:id="rId10"/>
    <p:sldLayoutId id="2147483823" r:id="rId11"/>
    <p:sldLayoutId id="2147483825"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dph.georgia.gov/sites/dph.georgia.gov/files/WicPM/forms/IncomeCalculationForm.pdf" TargetMode="External"/><Relationship Id="rId2" Type="http://schemas.openxmlformats.org/officeDocument/2006/relationships/hyperlink" Target="https://dph.georgia.gov/sites/dph.georgia.gov/files/WicPM/forms/NoProofForm.pdf"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hyperlink" Target="mailto:Sonia.Jackson@dph.ga.gov"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www.wic.ga.go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4200" b="1" dirty="0">
                <a:solidFill>
                  <a:schemeClr val="tx1">
                    <a:lumMod val="65000"/>
                    <a:lumOff val="35000"/>
                  </a:schemeClr>
                </a:solidFill>
                <a:latin typeface="Segoe UI" pitchFamily="34" charset="0"/>
                <a:cs typeface="Segoe UI" pitchFamily="34" charset="0"/>
              </a:rPr>
              <a:t>Income Eligibility</a:t>
            </a: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Presentation to: Nutrition Service Directors </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Presented by: Sonia Jackson, MSL</a:t>
            </a:r>
          </a:p>
          <a:p>
            <a:pPr>
              <a:lnSpc>
                <a:spcPct val="80000"/>
              </a:lnSpc>
              <a:spcBef>
                <a:spcPct val="20000"/>
              </a:spcBef>
              <a:spcAft>
                <a:spcPct val="30000"/>
              </a:spcAft>
              <a:defRPr/>
            </a:pPr>
            <a:r>
              <a:rPr lang="en-US" sz="2000" dirty="0">
                <a:solidFill>
                  <a:schemeClr val="tx1">
                    <a:lumMod val="65000"/>
                    <a:lumOff val="35000"/>
                  </a:schemeClr>
                </a:solidFill>
                <a:latin typeface="Segoe UI" pitchFamily="34" charset="0"/>
                <a:cs typeface="Segoe UI" pitchFamily="34" charset="0"/>
              </a:rPr>
              <a:t>Date: March 28, 2017</a:t>
            </a:r>
          </a:p>
          <a:p>
            <a:pPr>
              <a:lnSpc>
                <a:spcPct val="80000"/>
              </a:lnSpc>
              <a:spcBef>
                <a:spcPct val="20000"/>
              </a:spcBef>
              <a:defRPr/>
            </a:pPr>
            <a:endParaRPr lang="en-US" dirty="0">
              <a:solidFill>
                <a:srgbClr val="006699"/>
              </a:solidFill>
              <a:latin typeface="Arial Narrow" pitchFamily="34" charset="0"/>
            </a:endParaRPr>
          </a:p>
        </p:txBody>
      </p:sp>
    </p:spTree>
    <p:extLst>
      <p:ext uri="{BB962C8B-B14F-4D97-AF65-F5344CB8AC3E}">
        <p14:creationId xmlns:p14="http://schemas.microsoft.com/office/powerpoint/2010/main" val="380050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762000"/>
          </a:xfrm>
        </p:spPr>
        <p:txBody>
          <a:bodyPr>
            <a:noAutofit/>
          </a:bodyPr>
          <a:lstStyle/>
          <a:p>
            <a:r>
              <a:rPr lang="en-US" sz="4200" dirty="0"/>
              <a:t> Determining Family/ </a:t>
            </a:r>
            <a:br>
              <a:rPr lang="en-US" sz="4200" dirty="0"/>
            </a:br>
            <a:r>
              <a:rPr lang="en-US" sz="4200" dirty="0"/>
              <a:t>Household Size</a:t>
            </a:r>
          </a:p>
        </p:txBody>
      </p:sp>
      <p:sp>
        <p:nvSpPr>
          <p:cNvPr id="3" name="Rectangle 2"/>
          <p:cNvSpPr/>
          <p:nvPr/>
        </p:nvSpPr>
        <p:spPr>
          <a:xfrm>
            <a:off x="304800" y="1401484"/>
            <a:ext cx="8534400" cy="4985980"/>
          </a:xfrm>
          <a:prstGeom prst="rect">
            <a:avLst/>
          </a:prstGeom>
        </p:spPr>
        <p:txBody>
          <a:bodyPr wrap="square">
            <a:spAutoFit/>
          </a:bodyPr>
          <a:lstStyle/>
          <a:p>
            <a:pPr marL="342900" lvl="0" indent="-342900">
              <a:buFont typeface="Arial" panose="020B0604020202020204" pitchFamily="34" charset="0"/>
              <a:buChar char="•"/>
            </a:pPr>
            <a:r>
              <a:rPr lang="en-US" sz="2000" dirty="0">
                <a:latin typeface="+mn-lt"/>
              </a:rPr>
              <a:t>A child is counted in the family of the parent, guardian, alternate parent, or other caregiver with whom the child lives, with the exception of a foster child. </a:t>
            </a:r>
          </a:p>
          <a:p>
            <a:pPr marL="342900" lvl="0" indent="-342900">
              <a:buFont typeface="Arial" panose="020B0604020202020204" pitchFamily="34" charset="0"/>
              <a:buChar char="•"/>
            </a:pPr>
            <a:endParaRPr lang="en-US" sz="2000" dirty="0">
              <a:latin typeface="+mn-lt"/>
            </a:endParaRPr>
          </a:p>
          <a:p>
            <a:pPr marL="342900" lvl="0" indent="-342900">
              <a:buFont typeface="Arial" panose="020B0604020202020204" pitchFamily="34" charset="0"/>
              <a:buChar char="•"/>
            </a:pPr>
            <a:r>
              <a:rPr lang="en-US" sz="2000" dirty="0">
                <a:latin typeface="+mn-lt"/>
              </a:rPr>
              <a:t>A foster child living with a family remains the legal responsibility of the welfare agency or placement agency and is, therefore, considered a family of one (1).</a:t>
            </a:r>
          </a:p>
          <a:p>
            <a:pPr marL="342900" lvl="0" indent="-342900">
              <a:buFont typeface="Arial" panose="020B0604020202020204" pitchFamily="34" charset="0"/>
              <a:buChar char="•"/>
            </a:pPr>
            <a:endParaRPr lang="en-US" sz="2000" dirty="0">
              <a:latin typeface="+mn-lt"/>
            </a:endParaRPr>
          </a:p>
          <a:p>
            <a:pPr marL="342900" lvl="0" indent="-342900">
              <a:buFont typeface="Arial" panose="020B0604020202020204" pitchFamily="34" charset="0"/>
              <a:buChar char="•"/>
            </a:pPr>
            <a:r>
              <a:rPr lang="en-US" sz="2000" dirty="0">
                <a:latin typeface="+mn-lt"/>
              </a:rPr>
              <a:t>If a child lives with a family who has accepted permanent legal responsibility for him/her, the child is counted as a member of the family with whom he/she resides.</a:t>
            </a:r>
          </a:p>
          <a:p>
            <a:pPr marL="342900" lvl="0" indent="-342900">
              <a:buFont typeface="Arial" panose="020B0604020202020204" pitchFamily="34" charset="0"/>
              <a:buChar char="•"/>
            </a:pPr>
            <a:endParaRPr lang="en-US" sz="2000" dirty="0">
              <a:latin typeface="+mn-lt"/>
            </a:endParaRPr>
          </a:p>
          <a:p>
            <a:pPr marL="342900" lvl="0" indent="-342900">
              <a:buFont typeface="Arial" panose="020B0604020202020204" pitchFamily="34" charset="0"/>
              <a:buChar char="•"/>
            </a:pPr>
            <a:r>
              <a:rPr lang="en-US" sz="2000" dirty="0">
                <a:latin typeface="+mn-lt"/>
              </a:rPr>
              <a:t>A child who resides in more than one home as a result of a joint custody situation shall be considered part of the household of the parent who first applies on behalf of the child.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5594032"/>
            <a:ext cx="2133600" cy="793432"/>
          </a:xfrm>
          <a:prstGeom prst="rect">
            <a:avLst/>
          </a:prstGeom>
        </p:spPr>
      </p:pic>
    </p:spTree>
    <p:extLst>
      <p:ext uri="{BB962C8B-B14F-4D97-AF65-F5344CB8AC3E}">
        <p14:creationId xmlns:p14="http://schemas.microsoft.com/office/powerpoint/2010/main" val="40366381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839200" cy="990600"/>
          </a:xfrm>
        </p:spPr>
        <p:txBody>
          <a:bodyPr>
            <a:noAutofit/>
          </a:bodyPr>
          <a:lstStyle/>
          <a:p>
            <a:r>
              <a:rPr lang="en-US" sz="4200" dirty="0"/>
              <a:t>Determining Family/ </a:t>
            </a:r>
            <a:br>
              <a:rPr lang="en-US" sz="4200" dirty="0"/>
            </a:br>
            <a:r>
              <a:rPr lang="en-US" sz="4200" dirty="0"/>
              <a:t>Household Size cont’d</a:t>
            </a:r>
          </a:p>
        </p:txBody>
      </p:sp>
      <p:sp>
        <p:nvSpPr>
          <p:cNvPr id="3" name="Rectangle 2"/>
          <p:cNvSpPr/>
          <p:nvPr/>
        </p:nvSpPr>
        <p:spPr>
          <a:xfrm>
            <a:off x="304800" y="1600200"/>
            <a:ext cx="8458200" cy="4658198"/>
          </a:xfrm>
          <a:prstGeom prst="rect">
            <a:avLst/>
          </a:prstGeom>
        </p:spPr>
        <p:txBody>
          <a:bodyPr wrap="square">
            <a:spAutoFit/>
          </a:bodyPr>
          <a:lstStyle/>
          <a:p>
            <a:pPr marL="342900" marR="0" lvl="0" indent="-342900">
              <a:lnSpc>
                <a:spcPct val="115000"/>
              </a:lnSpc>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The family economic unit for a pregnant woman may be reassessed based on a family size increased by one (1) or the number of expected infant(s).</a:t>
            </a:r>
          </a:p>
          <a:p>
            <a:pPr marL="342900" marR="0" lvl="0" indent="-342900">
              <a:lnSpc>
                <a:spcPct val="115000"/>
              </a:lnSpc>
              <a:spcBef>
                <a:spcPts val="0"/>
              </a:spcBef>
              <a:spcAft>
                <a:spcPts val="0"/>
              </a:spcAft>
              <a:buFont typeface="Arial" panose="020B0604020202020204" pitchFamily="34" charset="0"/>
              <a:buChar char="•"/>
            </a:pPr>
            <a:endParaRPr lang="en-US" sz="2000" dirty="0">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A household where the spouse is away and maintains a separate residence due to job related assignments shall be considered a separate economic unit without the inclusion of the spouse’s income.</a:t>
            </a:r>
          </a:p>
          <a:p>
            <a:pPr marL="342900" marR="0" lvl="0" indent="-342900">
              <a:lnSpc>
                <a:spcPct val="115000"/>
              </a:lnSpc>
              <a:spcBef>
                <a:spcPts val="0"/>
              </a:spcBef>
              <a:spcAft>
                <a:spcPts val="0"/>
              </a:spcAft>
              <a:buFont typeface="Arial" panose="020B0604020202020204" pitchFamily="34" charset="0"/>
              <a:buChar char="•"/>
            </a:pPr>
            <a:endParaRPr lang="en-US" sz="2000" dirty="0">
              <a:latin typeface="+mn-lt"/>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Participants declaring Zero Income (ZI), should be prompted  to describe how basic living necessities such as food, shelter, medical care, and clothing are obtained. </a:t>
            </a:r>
          </a:p>
          <a:p>
            <a:pPr marR="0" lvl="0">
              <a:lnSpc>
                <a:spcPct val="115000"/>
              </a:lnSpc>
              <a:spcBef>
                <a:spcPts val="0"/>
              </a:spcBef>
              <a:spcAft>
                <a:spcPts val="0"/>
              </a:spcAft>
            </a:pPr>
            <a:endParaRPr lang="en-US" sz="2000" dirty="0">
              <a:latin typeface="+mn-lt"/>
              <a:ea typeface="Calibri" panose="020F0502020204030204" pitchFamily="34" charset="0"/>
              <a:cs typeface="Times New Roman" panose="02020603050405020304" pitchFamily="18" charset="0"/>
            </a:endParaRPr>
          </a:p>
          <a:p>
            <a:pPr marR="0" lvl="0">
              <a:lnSpc>
                <a:spcPct val="115000"/>
              </a:lnSpc>
              <a:spcBef>
                <a:spcPts val="0"/>
              </a:spcBef>
              <a:spcAft>
                <a:spcPts val="0"/>
              </a:spcAft>
            </a:pPr>
            <a:endParaRPr lang="en-US" dirty="0">
              <a:latin typeface="+mn-lt"/>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5332496"/>
            <a:ext cx="2133600" cy="925902"/>
          </a:xfrm>
          <a:prstGeom prst="rect">
            <a:avLst/>
          </a:prstGeom>
        </p:spPr>
      </p:pic>
    </p:spTree>
    <p:extLst>
      <p:ext uri="{BB962C8B-B14F-4D97-AF65-F5344CB8AC3E}">
        <p14:creationId xmlns:p14="http://schemas.microsoft.com/office/powerpoint/2010/main" val="112683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838200"/>
          </a:xfrm>
        </p:spPr>
        <p:txBody>
          <a:bodyPr>
            <a:normAutofit/>
          </a:bodyPr>
          <a:lstStyle/>
          <a:p>
            <a:r>
              <a:rPr lang="en-US" sz="4200" dirty="0"/>
              <a:t>Summary</a:t>
            </a:r>
          </a:p>
        </p:txBody>
      </p:sp>
      <p:sp>
        <p:nvSpPr>
          <p:cNvPr id="3" name="Rectangle 2"/>
          <p:cNvSpPr/>
          <p:nvPr/>
        </p:nvSpPr>
        <p:spPr>
          <a:xfrm>
            <a:off x="381000" y="1143000"/>
            <a:ext cx="8305800" cy="7235827"/>
          </a:xfrm>
          <a:prstGeom prst="rect">
            <a:avLst/>
          </a:prstGeom>
        </p:spPr>
        <p:txBody>
          <a:bodyPr wrap="square">
            <a:spAutoFit/>
          </a:bodyPr>
          <a:lstStyle/>
          <a:p>
            <a:pPr marL="342900" marR="0" indent="-342900" algn="just">
              <a:spcBef>
                <a:spcPts val="0"/>
              </a:spcBef>
              <a:spcAft>
                <a:spcPts val="0"/>
              </a:spcAft>
              <a:buFont typeface="Arial" panose="020B0604020202020204" pitchFamily="34" charset="0"/>
              <a:buChar char="•"/>
              <a:tabLst>
                <a:tab pos="-742950" algn="l"/>
                <a:tab pos="457200" algn="l"/>
              </a:tabLst>
            </a:pPr>
            <a:r>
              <a:rPr lang="en-US" sz="2000" dirty="0">
                <a:latin typeface="+mn-lt"/>
                <a:ea typeface="Times New Roman" panose="02020603050405020304" pitchFamily="18" charset="0"/>
                <a:cs typeface="Times New Roman" panose="02020603050405020304" pitchFamily="18" charset="0"/>
              </a:rPr>
              <a:t>All applicants must present proof of income or adjunctive income eligibility .</a:t>
            </a: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dirty="0">
              <a:latin typeface="+mn-lt"/>
              <a:ea typeface="Times New Roman" panose="02020603050405020304" pitchFamily="18"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tabLst>
                <a:tab pos="-742950" algn="l"/>
                <a:tab pos="457200" algn="l"/>
              </a:tabLst>
            </a:pPr>
            <a:r>
              <a:rPr lang="en-US" sz="2000" dirty="0">
                <a:latin typeface="+mn-lt"/>
                <a:ea typeface="Times New Roman" panose="02020603050405020304" pitchFamily="18" charset="0"/>
                <a:cs typeface="Times New Roman" panose="02020603050405020304" pitchFamily="18" charset="0"/>
              </a:rPr>
              <a:t>If an applicant is unable to provide proof of income use the </a:t>
            </a:r>
            <a:r>
              <a:rPr lang="en-US" sz="2000" b="1" u="sng" dirty="0">
                <a:solidFill>
                  <a:srgbClr val="FF0000"/>
                </a:solidFill>
                <a:latin typeface="+mn-lt"/>
                <a:ea typeface="Times New Roman" panose="02020603050405020304" pitchFamily="18" charset="0"/>
                <a:cs typeface="Times New Roman" panose="02020603050405020304" pitchFamily="18" charset="0"/>
                <a:hlinkClick r:id="rId2"/>
              </a:rPr>
              <a:t>No Proof Form</a:t>
            </a:r>
            <a:r>
              <a:rPr lang="en-US" sz="2000" b="1" dirty="0">
                <a:latin typeface="+mn-lt"/>
                <a:ea typeface="Times New Roman" panose="02020603050405020304" pitchFamily="18" charset="0"/>
                <a:cs typeface="Times New Roman" panose="02020603050405020304" pitchFamily="18" charset="0"/>
              </a:rPr>
              <a:t>.</a:t>
            </a: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dirty="0">
              <a:effectLst/>
              <a:latin typeface="+mn-lt"/>
              <a:ea typeface="Times New Roman" panose="02020603050405020304" pitchFamily="18" charset="0"/>
              <a:cs typeface="Times New Roman" panose="02020603050405020304" pitchFamily="18" charset="0"/>
            </a:endParaRPr>
          </a:p>
          <a:p>
            <a:pPr marL="342900" marR="0" indent="-342900" algn="just">
              <a:spcBef>
                <a:spcPts val="0"/>
              </a:spcBef>
              <a:spcAft>
                <a:spcPts val="0"/>
              </a:spcAft>
              <a:buFont typeface="Arial" panose="020B0604020202020204" pitchFamily="34" charset="0"/>
              <a:buChar char="•"/>
              <a:tabLst>
                <a:tab pos="-742950" algn="l"/>
                <a:tab pos="457200" algn="l"/>
              </a:tabLst>
            </a:pPr>
            <a:r>
              <a:rPr lang="en-US" sz="2000" dirty="0">
                <a:latin typeface="+mn-lt"/>
              </a:rPr>
              <a:t>If the applicant has more than one income, complete the </a:t>
            </a:r>
            <a:r>
              <a:rPr lang="en-US" sz="2000" b="1" u="sng" dirty="0">
                <a:latin typeface="+mn-lt"/>
                <a:hlinkClick r:id="rId3"/>
              </a:rPr>
              <a:t>Income Calculation Form</a:t>
            </a:r>
            <a:r>
              <a:rPr lang="en-US" sz="2000" b="1" u="sng" dirty="0">
                <a:latin typeface="+mn-lt"/>
              </a:rPr>
              <a:t>.</a:t>
            </a: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u="sng" dirty="0">
              <a:latin typeface="+mn-lt"/>
            </a:endParaRPr>
          </a:p>
          <a:p>
            <a:pPr marL="342900" marR="0" indent="-342900" algn="just">
              <a:spcBef>
                <a:spcPts val="0"/>
              </a:spcBef>
              <a:spcAft>
                <a:spcPts val="0"/>
              </a:spcAft>
              <a:buFont typeface="Arial" panose="020B0604020202020204" pitchFamily="34" charset="0"/>
              <a:buChar char="•"/>
              <a:tabLst>
                <a:tab pos="-742950" algn="l"/>
                <a:tab pos="457200" algn="l"/>
              </a:tabLst>
            </a:pPr>
            <a:r>
              <a:rPr lang="en-US" sz="2000" dirty="0">
                <a:latin typeface="+mn-lt"/>
              </a:rPr>
              <a:t>Current regulations provide the state agencies the flexibility in deciding whether to use an applicant’s current or annual income. </a:t>
            </a: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dirty="0">
              <a:latin typeface="+mn-lt"/>
            </a:endParaRPr>
          </a:p>
          <a:p>
            <a:pPr marL="342900" marR="0" indent="-342900">
              <a:lnSpc>
                <a:spcPct val="107000"/>
              </a:lnSpc>
              <a:spcBef>
                <a:spcPts val="0"/>
              </a:spcBef>
              <a:spcAft>
                <a:spcPts val="8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To calculate income:</a:t>
            </a:r>
          </a:p>
          <a:p>
            <a:pPr marL="800100" marR="0" indent="-342900">
              <a:lnSpc>
                <a:spcPct val="107000"/>
              </a:lnSpc>
              <a:spcBef>
                <a:spcPts val="0"/>
              </a:spcBef>
              <a:spcAft>
                <a:spcPts val="800"/>
              </a:spcAft>
              <a:buFont typeface="Wingdings" panose="05000000000000000000" pitchFamily="2" charset="2"/>
              <a:buChar char="§"/>
            </a:pPr>
            <a:r>
              <a:rPr lang="en-US" sz="2000" dirty="0">
                <a:ea typeface="Calibri" panose="020F0502020204030204" pitchFamily="34" charset="0"/>
                <a:cs typeface="Times New Roman" panose="02020603050405020304" pitchFamily="18" charset="0"/>
              </a:rPr>
              <a:t>Determine the family size</a:t>
            </a:r>
          </a:p>
          <a:p>
            <a:pPr marL="800100" marR="0" indent="-342900">
              <a:lnSpc>
                <a:spcPct val="107000"/>
              </a:lnSpc>
              <a:spcBef>
                <a:spcPts val="0"/>
              </a:spcBef>
              <a:spcAft>
                <a:spcPts val="800"/>
              </a:spcAft>
              <a:buFont typeface="Wingdings" panose="05000000000000000000" pitchFamily="2" charset="2"/>
              <a:buChar char="§"/>
            </a:pPr>
            <a:r>
              <a:rPr lang="en-US" sz="2000" dirty="0">
                <a:ea typeface="Calibri" panose="020F0502020204030204" pitchFamily="34" charset="0"/>
                <a:cs typeface="Times New Roman" panose="02020603050405020304" pitchFamily="18" charset="0"/>
              </a:rPr>
              <a:t>Calculate the income using a full thirty days of income proofs</a:t>
            </a: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dirty="0">
              <a:latin typeface="+mn-lt"/>
            </a:endParaRP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u="sng" dirty="0">
              <a:latin typeface="+mn-lt"/>
            </a:endParaRP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u="sng" dirty="0">
              <a:latin typeface="+mn-lt"/>
            </a:endParaRP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u="sng" dirty="0">
              <a:latin typeface="+mn-lt"/>
            </a:endParaRP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u="sng" dirty="0">
              <a:latin typeface="+mn-lt"/>
            </a:endParaRPr>
          </a:p>
          <a:p>
            <a:pPr marL="342900" marR="0" indent="-342900" algn="just">
              <a:spcBef>
                <a:spcPts val="0"/>
              </a:spcBef>
              <a:spcAft>
                <a:spcPts val="0"/>
              </a:spcAft>
              <a:buFont typeface="Arial" panose="020B0604020202020204" pitchFamily="34" charset="0"/>
              <a:buChar char="•"/>
              <a:tabLst>
                <a:tab pos="-742950" algn="l"/>
                <a:tab pos="457200" algn="l"/>
              </a:tabLst>
            </a:pPr>
            <a:endParaRPr lang="en-US" sz="2000" b="1" u="sng" dirty="0">
              <a:effectLst/>
              <a:latin typeface="+mn-lt"/>
              <a:ea typeface="Times New Roman" panose="02020603050405020304" pitchFamily="18" charset="0"/>
              <a:cs typeface="Times New Roman" panose="02020603050405020304" pitchFamily="18" charset="0"/>
            </a:endParaRPr>
          </a:p>
          <a:p>
            <a:pPr marL="342900" marR="0" indent="-342900" algn="just">
              <a:spcBef>
                <a:spcPts val="0"/>
              </a:spcBef>
              <a:spcAft>
                <a:spcPts val="0"/>
              </a:spcAft>
              <a:buFont typeface="Wingdings" panose="05000000000000000000" pitchFamily="2" charset="2"/>
              <a:buChar char="ü"/>
              <a:tabLst>
                <a:tab pos="-742950" algn="l"/>
                <a:tab pos="457200" algn="l"/>
              </a:tabLst>
            </a:pPr>
            <a:endParaRPr lang="en-US" sz="2000" dirty="0">
              <a:effectLst/>
              <a:latin typeface="+mn-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57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Income Eligibility Requirements</a:t>
            </a:r>
          </a:p>
        </p:txBody>
      </p:sp>
      <p:sp>
        <p:nvSpPr>
          <p:cNvPr id="3" name="Rectangle 2"/>
          <p:cNvSpPr/>
          <p:nvPr/>
        </p:nvSpPr>
        <p:spPr>
          <a:xfrm>
            <a:off x="609600" y="1447800"/>
            <a:ext cx="7848600" cy="4401205"/>
          </a:xfrm>
          <a:prstGeom prst="rect">
            <a:avLst/>
          </a:prstGeom>
        </p:spPr>
        <p:txBody>
          <a:bodyPr wrap="square">
            <a:spAutoFit/>
          </a:bodyPr>
          <a:lstStyle/>
          <a:p>
            <a:endParaRPr lang="en-US" sz="2000" dirty="0">
              <a:solidFill>
                <a:srgbClr val="000000"/>
              </a:solidFill>
              <a:latin typeface="+mn-lt"/>
            </a:endParaRPr>
          </a:p>
          <a:p>
            <a:r>
              <a:rPr lang="en-US" sz="2000" dirty="0">
                <a:solidFill>
                  <a:srgbClr val="000000"/>
                </a:solidFill>
                <a:latin typeface="+mn-lt"/>
              </a:rPr>
              <a:t>Authorities</a:t>
            </a:r>
            <a:r>
              <a:rPr lang="en-US" sz="2000" b="1" dirty="0">
                <a:solidFill>
                  <a:srgbClr val="000000"/>
                </a:solidFill>
                <a:latin typeface="+mn-lt"/>
              </a:rPr>
              <a:t> </a:t>
            </a:r>
            <a:endParaRPr lang="en-US" sz="2000" dirty="0">
              <a:solidFill>
                <a:srgbClr val="000000"/>
              </a:solidFill>
              <a:latin typeface="+mn-lt"/>
            </a:endParaRPr>
          </a:p>
          <a:p>
            <a:pPr marL="285750" indent="-285750">
              <a:buFont typeface="Arial" panose="020B0604020202020204" pitchFamily="34" charset="0"/>
              <a:buChar char="•"/>
            </a:pPr>
            <a:r>
              <a:rPr lang="en-US" sz="2000" dirty="0">
                <a:solidFill>
                  <a:srgbClr val="000000"/>
                </a:solidFill>
                <a:latin typeface="+mn-lt"/>
              </a:rPr>
              <a:t>7 CFR § 246.7(c)(1)(ii) </a:t>
            </a:r>
          </a:p>
          <a:p>
            <a:pPr marL="285750" indent="-285750">
              <a:buFont typeface="Arial" panose="020B0604020202020204" pitchFamily="34" charset="0"/>
              <a:buChar char="•"/>
            </a:pPr>
            <a:r>
              <a:rPr lang="nn-NO" sz="2000" dirty="0">
                <a:solidFill>
                  <a:srgbClr val="000000"/>
                </a:solidFill>
                <a:latin typeface="+mn-lt"/>
              </a:rPr>
              <a:t>7 CFR § 246.7(d)(2)(i) – (ii) </a:t>
            </a:r>
          </a:p>
          <a:p>
            <a:pPr marL="285750" indent="-285750">
              <a:buFont typeface="Arial" panose="020B0604020202020204" pitchFamily="34" charset="0"/>
              <a:buChar char="•"/>
            </a:pPr>
            <a:r>
              <a:rPr lang="en-US" sz="2000" dirty="0">
                <a:solidFill>
                  <a:srgbClr val="000000"/>
                </a:solidFill>
                <a:latin typeface="+mn-lt"/>
              </a:rPr>
              <a:t>7 CFR § 246.7(d)(2)(v) </a:t>
            </a:r>
          </a:p>
          <a:p>
            <a:pPr marL="285750" indent="-285750">
              <a:buFont typeface="Arial" panose="020B0604020202020204" pitchFamily="34" charset="0"/>
              <a:buChar char="•"/>
            </a:pPr>
            <a:r>
              <a:rPr lang="en-US" sz="2000" dirty="0">
                <a:solidFill>
                  <a:srgbClr val="000000"/>
                </a:solidFill>
                <a:latin typeface="+mn-lt"/>
              </a:rPr>
              <a:t>7 CFR § 246.7(d)(2)(vii) – (ix) </a:t>
            </a:r>
          </a:p>
          <a:p>
            <a:pPr marL="285750" indent="-285750">
              <a:buFont typeface="Arial" panose="020B0604020202020204" pitchFamily="34" charset="0"/>
              <a:buChar char="•"/>
            </a:pPr>
            <a:endParaRPr lang="en-US" sz="2000" dirty="0">
              <a:solidFill>
                <a:srgbClr val="000000"/>
              </a:solidFill>
              <a:latin typeface="+mn-lt"/>
            </a:endParaRPr>
          </a:p>
          <a:p>
            <a:endParaRPr lang="en-US" sz="2000" dirty="0">
              <a:solidFill>
                <a:srgbClr val="000000"/>
              </a:solidFill>
              <a:latin typeface="+mn-lt"/>
            </a:endParaRPr>
          </a:p>
          <a:p>
            <a:pPr marL="342900" indent="-342900">
              <a:buFont typeface="Arial" panose="020B0604020202020204" pitchFamily="34" charset="0"/>
              <a:buChar char="•"/>
            </a:pPr>
            <a:r>
              <a:rPr lang="en-US" sz="2000" dirty="0">
                <a:solidFill>
                  <a:srgbClr val="000000"/>
                </a:solidFill>
                <a:latin typeface="+mn-lt"/>
              </a:rPr>
              <a:t>WIC Final Policy Memorandum #2016-3, </a:t>
            </a:r>
            <a:r>
              <a:rPr lang="en-US" sz="2000" i="1" dirty="0">
                <a:solidFill>
                  <a:srgbClr val="000000"/>
                </a:solidFill>
                <a:latin typeface="+mn-lt"/>
              </a:rPr>
              <a:t>Publication of the 2016-17 WIC Income Eligibility Guidelines </a:t>
            </a:r>
          </a:p>
          <a:p>
            <a:pPr marL="285750" indent="-285750">
              <a:buFont typeface="Wingdings" panose="05000000000000000000" pitchFamily="2" charset="2"/>
              <a:buChar char="v"/>
            </a:pPr>
            <a:endParaRPr lang="en-US" sz="2000" dirty="0">
              <a:solidFill>
                <a:srgbClr val="000000"/>
              </a:solidFill>
              <a:latin typeface="+mn-lt"/>
            </a:endParaRPr>
          </a:p>
          <a:p>
            <a:pPr marL="342900" indent="-342900">
              <a:buFont typeface="Arial" panose="020B0604020202020204" pitchFamily="34" charset="0"/>
              <a:buChar char="•"/>
            </a:pPr>
            <a:r>
              <a:rPr lang="en-US" sz="2000" dirty="0">
                <a:solidFill>
                  <a:srgbClr val="000000"/>
                </a:solidFill>
                <a:latin typeface="+mn-lt"/>
              </a:rPr>
              <a:t>WIC Policy Memorandum #2013-3, </a:t>
            </a:r>
            <a:r>
              <a:rPr lang="en-US" sz="2000" i="1" dirty="0">
                <a:solidFill>
                  <a:srgbClr val="000000"/>
                </a:solidFill>
                <a:latin typeface="+mn-lt"/>
              </a:rPr>
              <a:t>Income Eligibility Guidance </a:t>
            </a:r>
          </a:p>
          <a:p>
            <a:pPr marL="285750" indent="-285750">
              <a:buFont typeface="Wingdings" panose="05000000000000000000" pitchFamily="2" charset="2"/>
              <a:buChar char="v"/>
            </a:pPr>
            <a:endParaRPr lang="en-US" sz="2200" i="1" dirty="0">
              <a:solidFill>
                <a:srgbClr val="FF0000"/>
              </a:solidFill>
              <a:latin typeface="+mn-lt"/>
            </a:endParaRPr>
          </a:p>
          <a:p>
            <a:pPr marL="285750" indent="-285750">
              <a:buFont typeface="Wingdings" panose="05000000000000000000" pitchFamily="2" charset="2"/>
              <a:buChar char="v"/>
            </a:pPr>
            <a:endParaRPr lang="en-US" i="1" dirty="0">
              <a:solidFill>
                <a:srgbClr val="000000"/>
              </a:solidFill>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1658358"/>
            <a:ext cx="1786297" cy="1560084"/>
          </a:xfrm>
          <a:prstGeom prst="rect">
            <a:avLst/>
          </a:prstGeom>
        </p:spPr>
      </p:pic>
    </p:spTree>
    <p:extLst>
      <p:ext uri="{BB962C8B-B14F-4D97-AF65-F5344CB8AC3E}">
        <p14:creationId xmlns:p14="http://schemas.microsoft.com/office/powerpoint/2010/main" val="62996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What Questions Do You Have?</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414016" y="2034381"/>
            <a:ext cx="4315968" cy="3657600"/>
          </a:xfrm>
        </p:spPr>
      </p:pic>
    </p:spTree>
    <p:extLst>
      <p:ext uri="{BB962C8B-B14F-4D97-AF65-F5344CB8AC3E}">
        <p14:creationId xmlns:p14="http://schemas.microsoft.com/office/powerpoint/2010/main" val="3961497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Contact Information</a:t>
            </a:r>
          </a:p>
        </p:txBody>
      </p:sp>
      <p:sp>
        <p:nvSpPr>
          <p:cNvPr id="3" name="Content Placeholder 2"/>
          <p:cNvSpPr>
            <a:spLocks noGrp="1"/>
          </p:cNvSpPr>
          <p:nvPr>
            <p:ph sz="half" idx="1"/>
          </p:nvPr>
        </p:nvSpPr>
        <p:spPr/>
        <p:txBody>
          <a:bodyPr/>
          <a:lstStyle/>
          <a:p>
            <a:pPr marL="0" indent="0" algn="ctr">
              <a:buNone/>
            </a:pPr>
            <a:endParaRPr lang="en-US" dirty="0"/>
          </a:p>
          <a:p>
            <a:pPr marL="0" indent="0" algn="ctr">
              <a:buNone/>
            </a:pPr>
            <a:endParaRPr lang="en-US" dirty="0"/>
          </a:p>
          <a:p>
            <a:pPr marL="0" indent="0" algn="ctr">
              <a:buNone/>
            </a:pPr>
            <a:r>
              <a:rPr lang="en-US" dirty="0"/>
              <a:t>Sonia D. Jackson, MSL</a:t>
            </a:r>
          </a:p>
          <a:p>
            <a:pPr marL="0" indent="0" algn="ctr">
              <a:buNone/>
            </a:pPr>
            <a:r>
              <a:rPr lang="en-US" dirty="0">
                <a:hlinkClick r:id="rId2"/>
              </a:rPr>
              <a:t>Sonia.Jackson@dph.ga.gov</a:t>
            </a:r>
            <a:endParaRPr lang="en-US" dirty="0"/>
          </a:p>
          <a:p>
            <a:pPr marL="0" indent="0" algn="ctr">
              <a:buNone/>
            </a:pPr>
            <a:r>
              <a:rPr lang="en-US" dirty="0"/>
              <a:t>Office Phone: (404) 657-2908</a:t>
            </a:r>
          </a:p>
          <a:p>
            <a:pPr marL="0" indent="0" algn="ctr">
              <a:buNone/>
            </a:pPr>
            <a:r>
              <a:rPr lang="en-US" dirty="0"/>
              <a:t>Mobile Phone: (404) 783-6301</a:t>
            </a:r>
          </a:p>
        </p:txBody>
      </p:sp>
    </p:spTree>
    <p:extLst>
      <p:ext uri="{BB962C8B-B14F-4D97-AF65-F5344CB8AC3E}">
        <p14:creationId xmlns:p14="http://schemas.microsoft.com/office/powerpoint/2010/main" val="3190816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8600"/>
            <a:ext cx="8839200" cy="838200"/>
          </a:xfrm>
        </p:spPr>
        <p:txBody>
          <a:bodyPr>
            <a:normAutofit/>
          </a:bodyPr>
          <a:lstStyle/>
          <a:p>
            <a:r>
              <a:rPr lang="en-US" sz="4200" dirty="0"/>
              <a:t>Income Eligibility Clarification</a:t>
            </a:r>
          </a:p>
        </p:txBody>
      </p:sp>
      <p:sp>
        <p:nvSpPr>
          <p:cNvPr id="7" name="Content Placeholder 6"/>
          <p:cNvSpPr>
            <a:spLocks noGrp="1"/>
          </p:cNvSpPr>
          <p:nvPr>
            <p:ph sz="half" idx="1"/>
          </p:nvPr>
        </p:nvSpPr>
        <p:spPr>
          <a:xfrm>
            <a:off x="457200" y="1219200"/>
            <a:ext cx="7772400" cy="4572001"/>
          </a:xfrm>
        </p:spPr>
        <p:txBody>
          <a:bodyPr>
            <a:noAutofit/>
          </a:bodyPr>
          <a:lstStyle/>
          <a:p>
            <a:pPr marL="0" indent="0">
              <a:buNone/>
            </a:pPr>
            <a:r>
              <a:rPr lang="en-US" sz="1800" b="1" u="sng" dirty="0"/>
              <a:t>Purpose</a:t>
            </a:r>
            <a:r>
              <a:rPr lang="en-US" sz="1800" dirty="0"/>
              <a:t> To provide clarification regarding the income eligibility determination and documentation requirements necessary for participation in the Georgia WIC Program.</a:t>
            </a:r>
          </a:p>
          <a:p>
            <a:endParaRPr lang="en-US" sz="1800" dirty="0"/>
          </a:p>
          <a:p>
            <a:pPr marL="0" indent="0">
              <a:buNone/>
            </a:pPr>
            <a:r>
              <a:rPr lang="en-US" sz="1800" b="1" u="sng" dirty="0"/>
              <a:t>Background</a:t>
            </a:r>
            <a:r>
              <a:rPr lang="en-US" sz="1800" dirty="0"/>
              <a:t>- In April 2012, FNS conducted the Second  National Survey of WIC Participants ( NSWP-II), which noted there were inconsistencies among state agencies when defining the term “current income”. FNS instructions encouraged WIC agencies to define “current income” to refer to all income received by the household during the month (30 days) prior to the date the application for WIC benefits is made, and requires justification of any other definition in the State Plan.</a:t>
            </a:r>
          </a:p>
        </p:txBody>
      </p:sp>
    </p:spTree>
    <p:extLst>
      <p:ext uri="{BB962C8B-B14F-4D97-AF65-F5344CB8AC3E}">
        <p14:creationId xmlns:p14="http://schemas.microsoft.com/office/powerpoint/2010/main" val="4041150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Current Income Defined</a:t>
            </a:r>
          </a:p>
        </p:txBody>
      </p:sp>
      <p:sp>
        <p:nvSpPr>
          <p:cNvPr id="3" name="Content Placeholder 2"/>
          <p:cNvSpPr>
            <a:spLocks noGrp="1"/>
          </p:cNvSpPr>
          <p:nvPr>
            <p:ph sz="half" idx="1"/>
          </p:nvPr>
        </p:nvSpPr>
        <p:spPr>
          <a:xfrm>
            <a:off x="457200" y="1600200"/>
            <a:ext cx="8229600" cy="4800600"/>
          </a:xfrm>
        </p:spPr>
        <p:txBody>
          <a:bodyPr>
            <a:normAutofit fontScale="92500"/>
          </a:bodyPr>
          <a:lstStyle/>
          <a:p>
            <a:r>
              <a:rPr lang="en-US" sz="2400" dirty="0"/>
              <a:t>The definition of income for WIC purposes includes gross cash income earned by any and all members of a family.</a:t>
            </a:r>
          </a:p>
          <a:p>
            <a:endParaRPr lang="en-US" sz="2400" dirty="0"/>
          </a:p>
          <a:p>
            <a:r>
              <a:rPr lang="en-US" sz="2400" dirty="0"/>
              <a:t>If the sole supporter of a household has been laid off but has been authorized to receive unemployment benefits for the next six months,  “current” refers to income available to the family/household in the upcoming 30 days.</a:t>
            </a:r>
          </a:p>
          <a:p>
            <a:endParaRPr lang="en-US" sz="2400" dirty="0"/>
          </a:p>
          <a:p>
            <a:r>
              <a:rPr lang="en-US" sz="2400" dirty="0"/>
              <a:t>If the applicant lacks income proof documentation and a temporary certification (30-day) is granted, under no circumstances can a subsequent 30-day certification be used, should the applicant fail to provide the documentation. </a:t>
            </a:r>
          </a:p>
        </p:txBody>
      </p:sp>
    </p:spTree>
    <p:extLst>
      <p:ext uri="{BB962C8B-B14F-4D97-AF65-F5344CB8AC3E}">
        <p14:creationId xmlns:p14="http://schemas.microsoft.com/office/powerpoint/2010/main" val="2043286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Definition of Household/Family</a:t>
            </a:r>
          </a:p>
        </p:txBody>
      </p:sp>
      <p:sp>
        <p:nvSpPr>
          <p:cNvPr id="3" name="Content Placeholder 2"/>
          <p:cNvSpPr>
            <a:spLocks noGrp="1"/>
          </p:cNvSpPr>
          <p:nvPr>
            <p:ph sz="half" idx="1"/>
          </p:nvPr>
        </p:nvSpPr>
        <p:spPr/>
        <p:txBody>
          <a:bodyPr>
            <a:normAutofit lnSpcReduction="10000"/>
          </a:bodyPr>
          <a:lstStyle/>
          <a:p>
            <a:r>
              <a:rPr lang="en-US" dirty="0"/>
              <a:t>The term family, household, or economic unit can be used interchangeably.</a:t>
            </a:r>
          </a:p>
          <a:p>
            <a:endParaRPr lang="en-US" dirty="0"/>
          </a:p>
          <a:p>
            <a:r>
              <a:rPr lang="en-US" dirty="0"/>
              <a:t>For WIC purposes, “family” is defined in Section 246.2 of the Federal WIC Regulations as “ a group of related or non-related individuals who are living together as one economic unit (except residents of a homeless facility).” Family members share income and consumption of goods and/or service.</a:t>
            </a:r>
          </a:p>
        </p:txBody>
      </p:sp>
    </p:spTree>
    <p:extLst>
      <p:ext uri="{BB962C8B-B14F-4D97-AF65-F5344CB8AC3E}">
        <p14:creationId xmlns:p14="http://schemas.microsoft.com/office/powerpoint/2010/main" val="254364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Procedures</a:t>
            </a:r>
          </a:p>
        </p:txBody>
      </p:sp>
      <p:sp>
        <p:nvSpPr>
          <p:cNvPr id="3" name="Rectangle 2"/>
          <p:cNvSpPr/>
          <p:nvPr/>
        </p:nvSpPr>
        <p:spPr>
          <a:xfrm>
            <a:off x="533400" y="1371600"/>
            <a:ext cx="7924800" cy="4278094"/>
          </a:xfrm>
          <a:prstGeom prst="rect">
            <a:avLst/>
          </a:prstGeom>
        </p:spPr>
        <p:txBody>
          <a:bodyPr wrap="square">
            <a:spAutoFit/>
          </a:bodyPr>
          <a:lstStyle/>
          <a:p>
            <a:endParaRPr lang="en-US" sz="2000" dirty="0">
              <a:solidFill>
                <a:srgbClr val="000000"/>
              </a:solidFill>
              <a:latin typeface="Arial" panose="020B0604020202020204" pitchFamily="34" charset="0"/>
            </a:endParaRPr>
          </a:p>
          <a:p>
            <a:r>
              <a:rPr lang="en-US" sz="2400" dirty="0">
                <a:solidFill>
                  <a:srgbClr val="000000"/>
                </a:solidFill>
                <a:latin typeface="+mn-lt"/>
              </a:rPr>
              <a:t>An applicant’s income must be documented at or below 185% of the current federal poverty level unless the applicant is currently enrolled in:</a:t>
            </a:r>
          </a:p>
          <a:p>
            <a:endParaRPr lang="en-US" sz="2400" dirty="0">
              <a:solidFill>
                <a:srgbClr val="000000"/>
              </a:solidFill>
              <a:latin typeface="+mn-lt"/>
            </a:endParaRPr>
          </a:p>
          <a:p>
            <a:pPr marL="742950" lvl="1" indent="-285750">
              <a:buFont typeface="Arial" panose="020B0604020202020204" pitchFamily="34" charset="0"/>
              <a:buChar char="•"/>
            </a:pPr>
            <a:r>
              <a:rPr lang="en-US" sz="2400" dirty="0">
                <a:solidFill>
                  <a:srgbClr val="000000"/>
                </a:solidFill>
                <a:latin typeface="+mn-lt"/>
              </a:rPr>
              <a:t>Medicaid </a:t>
            </a:r>
          </a:p>
          <a:p>
            <a:pPr marL="742950" lvl="1" indent="-285750">
              <a:buFont typeface="Arial" panose="020B0604020202020204" pitchFamily="34" charset="0"/>
              <a:buChar char="•"/>
            </a:pPr>
            <a:r>
              <a:rPr lang="en-US" sz="2400" dirty="0">
                <a:solidFill>
                  <a:srgbClr val="000000"/>
                </a:solidFill>
                <a:latin typeface="+mn-lt"/>
              </a:rPr>
              <a:t>Food Stamps </a:t>
            </a:r>
          </a:p>
          <a:p>
            <a:pPr marL="742950" lvl="1" indent="-285750">
              <a:buFont typeface="Arial" panose="020B0604020202020204" pitchFamily="34" charset="0"/>
              <a:buChar char="•"/>
            </a:pPr>
            <a:r>
              <a:rPr lang="en-US" sz="2400" dirty="0">
                <a:solidFill>
                  <a:srgbClr val="000000"/>
                </a:solidFill>
                <a:latin typeface="+mn-lt"/>
              </a:rPr>
              <a:t>Temporary Assistance for Needy Families (TANF) </a:t>
            </a:r>
          </a:p>
          <a:p>
            <a:endParaRPr lang="en-US" dirty="0">
              <a:latin typeface="+mn-lt"/>
            </a:endParaRPr>
          </a:p>
          <a:p>
            <a:r>
              <a:rPr lang="en-US" dirty="0">
                <a:latin typeface="+mn-lt"/>
              </a:rPr>
              <a:t> </a:t>
            </a:r>
          </a:p>
          <a:p>
            <a:r>
              <a:rPr lang="en-US" sz="2400" b="1" i="1" dirty="0">
                <a:latin typeface="+mn-lt"/>
              </a:rPr>
              <a:t> See current WIC Income guidelines on the website at </a:t>
            </a:r>
            <a:r>
              <a:rPr lang="en-US" sz="2400" b="1" i="1" dirty="0">
                <a:latin typeface="+mn-lt"/>
                <a:hlinkClick r:id="rId2"/>
              </a:rPr>
              <a:t>www.wic.ga.gov</a:t>
            </a:r>
            <a:r>
              <a:rPr lang="en-US" sz="2400" b="1" i="1" dirty="0">
                <a:latin typeface="+mn-lt"/>
              </a:rPr>
              <a:t>  </a:t>
            </a:r>
          </a:p>
        </p:txBody>
      </p:sp>
    </p:spTree>
    <p:extLst>
      <p:ext uri="{BB962C8B-B14F-4D97-AF65-F5344CB8AC3E}">
        <p14:creationId xmlns:p14="http://schemas.microsoft.com/office/powerpoint/2010/main" val="27002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noAutofit/>
          </a:bodyPr>
          <a:lstStyle/>
          <a:p>
            <a:r>
              <a:rPr lang="en-US" sz="4200" dirty="0"/>
              <a:t>Determination of Family/</a:t>
            </a:r>
            <a:br>
              <a:rPr lang="en-US" sz="4200" dirty="0"/>
            </a:br>
            <a:r>
              <a:rPr lang="en-US" sz="4200" dirty="0"/>
              <a:t>Household Income</a:t>
            </a:r>
          </a:p>
        </p:txBody>
      </p:sp>
      <p:sp>
        <p:nvSpPr>
          <p:cNvPr id="3" name="Content Placeholder 2"/>
          <p:cNvSpPr>
            <a:spLocks noGrp="1"/>
          </p:cNvSpPr>
          <p:nvPr>
            <p:ph sz="half" idx="1"/>
          </p:nvPr>
        </p:nvSpPr>
        <p:spPr/>
        <p:txBody>
          <a:bodyPr/>
          <a:lstStyle/>
          <a:p>
            <a:pPr marL="0" indent="0">
              <a:buNone/>
            </a:pPr>
            <a:r>
              <a:rPr lang="en-US" dirty="0"/>
              <a:t>Federal Regulation 246.7(d) (2) (</a:t>
            </a:r>
            <a:r>
              <a:rPr lang="en-US" dirty="0" err="1"/>
              <a:t>i</a:t>
            </a:r>
            <a:r>
              <a:rPr lang="en-US" dirty="0"/>
              <a:t>), permits state agencies to consider and compare income of the family during the past twelve (12) months and the family’s current rate of income to determine which indicator accurately reflects the family’s income.</a:t>
            </a:r>
          </a:p>
        </p:txBody>
      </p:sp>
      <p:pic>
        <p:nvPicPr>
          <p:cNvPr id="6" name="Picture 5" descr="Are you earning a Fair &lt;strong&gt;Income&lt;/strong&gt;? - Prospector's Academ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806" y="4046481"/>
            <a:ext cx="3100388" cy="2042993"/>
          </a:xfrm>
          <a:prstGeom prst="rect">
            <a:avLst/>
          </a:prstGeom>
        </p:spPr>
      </p:pic>
    </p:spTree>
    <p:extLst>
      <p:ext uri="{BB962C8B-B14F-4D97-AF65-F5344CB8AC3E}">
        <p14:creationId xmlns:p14="http://schemas.microsoft.com/office/powerpoint/2010/main" val="3133396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Current versus Annual Income</a:t>
            </a:r>
          </a:p>
        </p:txBody>
      </p:sp>
      <p:sp>
        <p:nvSpPr>
          <p:cNvPr id="3" name="Content Placeholder 2"/>
          <p:cNvSpPr>
            <a:spLocks noGrp="1"/>
          </p:cNvSpPr>
          <p:nvPr>
            <p:ph sz="half" idx="1"/>
          </p:nvPr>
        </p:nvSpPr>
        <p:spPr/>
        <p:txBody>
          <a:bodyPr>
            <a:normAutofit fontScale="92500" lnSpcReduction="10000"/>
          </a:bodyPr>
          <a:lstStyle/>
          <a:p>
            <a:pPr marL="0" indent="0">
              <a:buNone/>
            </a:pPr>
            <a:r>
              <a:rPr lang="en-US" dirty="0"/>
              <a:t>Current regulations provide the state agencies the flexibility in deciding whether to use an applicant’s current or annual income. </a:t>
            </a:r>
          </a:p>
          <a:p>
            <a:pPr marL="0" indent="0">
              <a:buNone/>
            </a:pPr>
            <a:endParaRPr lang="en-US" dirty="0"/>
          </a:p>
          <a:p>
            <a:pPr marL="0" indent="0">
              <a:buNone/>
            </a:pPr>
            <a:r>
              <a:rPr lang="en-US" dirty="0"/>
              <a:t>Example for using annual income:</a:t>
            </a:r>
          </a:p>
          <a:p>
            <a:r>
              <a:rPr lang="en-US" dirty="0"/>
              <a:t>Self-employed persons</a:t>
            </a:r>
          </a:p>
          <a:p>
            <a:r>
              <a:rPr lang="en-US" dirty="0"/>
              <a:t>Farmers</a:t>
            </a:r>
          </a:p>
          <a:p>
            <a:r>
              <a:rPr lang="en-US" dirty="0"/>
              <a:t>Person on temporary leave of absence(maternity leave, teachers paid on ten (10) month basis, students who only work during summer months)</a:t>
            </a:r>
          </a:p>
          <a:p>
            <a:r>
              <a:rPr lang="en-US" dirty="0"/>
              <a:t>Seasonal workers</a:t>
            </a:r>
          </a:p>
        </p:txBody>
      </p:sp>
    </p:spTree>
    <p:extLst>
      <p:ext uri="{BB962C8B-B14F-4D97-AF65-F5344CB8AC3E}">
        <p14:creationId xmlns:p14="http://schemas.microsoft.com/office/powerpoint/2010/main" val="98895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066800"/>
          </a:xfrm>
        </p:spPr>
        <p:txBody>
          <a:bodyPr>
            <a:normAutofit/>
          </a:bodyPr>
          <a:lstStyle/>
          <a:p>
            <a:pPr algn="l"/>
            <a:r>
              <a:rPr lang="en-US" sz="3600" dirty="0"/>
              <a:t>                  </a:t>
            </a:r>
            <a:r>
              <a:rPr lang="en-US" sz="4200" dirty="0"/>
              <a:t>Calculating Income</a:t>
            </a:r>
          </a:p>
        </p:txBody>
      </p:sp>
      <p:sp>
        <p:nvSpPr>
          <p:cNvPr id="4" name="Rectangle 3"/>
          <p:cNvSpPr/>
          <p:nvPr/>
        </p:nvSpPr>
        <p:spPr>
          <a:xfrm>
            <a:off x="381000" y="1295400"/>
            <a:ext cx="8610600" cy="4719241"/>
          </a:xfrm>
          <a:prstGeom prst="rect">
            <a:avLst/>
          </a:prstGeom>
        </p:spPr>
        <p:txBody>
          <a:bodyPr wrap="square">
            <a:spAutoFit/>
          </a:bodyPr>
          <a:lstStyle/>
          <a:p>
            <a:pPr marL="0" marR="0">
              <a:lnSpc>
                <a:spcPct val="107000"/>
              </a:lnSpc>
              <a:spcBef>
                <a:spcPts val="0"/>
              </a:spcBef>
              <a:spcAft>
                <a:spcPts val="800"/>
              </a:spcAft>
            </a:pPr>
            <a:r>
              <a:rPr lang="en-US" sz="2000" dirty="0">
                <a:latin typeface="+mn-lt"/>
                <a:ea typeface="Calibri" panose="020F0502020204030204" pitchFamily="34" charset="0"/>
                <a:cs typeface="Times New Roman" panose="02020603050405020304" pitchFamily="18" charset="0"/>
              </a:rPr>
              <a:t>     To calculate income:</a:t>
            </a:r>
          </a:p>
          <a:p>
            <a:pPr marL="742950" marR="0" indent="-285750">
              <a:lnSpc>
                <a:spcPct val="107000"/>
              </a:lnSpc>
              <a:spcBef>
                <a:spcPts val="0"/>
              </a:spcBef>
              <a:spcAft>
                <a:spcPts val="80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Determine the family size</a:t>
            </a:r>
          </a:p>
          <a:p>
            <a:pPr marL="742950" marR="0" indent="-285750">
              <a:lnSpc>
                <a:spcPct val="107000"/>
              </a:lnSpc>
              <a:spcBef>
                <a:spcPts val="0"/>
              </a:spcBef>
              <a:spcAft>
                <a:spcPts val="80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Calculate the income using a full thirty days of income proofs</a:t>
            </a:r>
          </a:p>
          <a:p>
            <a:pPr marL="457200" marR="0">
              <a:lnSpc>
                <a:spcPct val="107000"/>
              </a:lnSpc>
              <a:spcBef>
                <a:spcPts val="0"/>
              </a:spcBef>
              <a:spcAft>
                <a:spcPts val="800"/>
              </a:spcAft>
            </a:pPr>
            <a:endParaRPr lang="en-US" sz="2000" dirty="0">
              <a:latin typeface="+mn-lt"/>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000" dirty="0">
                <a:latin typeface="+mn-lt"/>
                <a:ea typeface="Calibri" panose="020F0502020204030204" pitchFamily="34" charset="0"/>
                <a:cs typeface="Times New Roman" panose="02020603050405020304" pitchFamily="18" charset="0"/>
              </a:rPr>
              <a:t>Example of income verification needed by pay frequency:</a:t>
            </a:r>
          </a:p>
          <a:p>
            <a:pPr marL="1257300" lvl="2" indent="-342900">
              <a:lnSpc>
                <a:spcPct val="115000"/>
              </a:lnSpc>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weekly must have 4-5 paystubs</a:t>
            </a:r>
          </a:p>
          <a:p>
            <a:pPr marL="1257300" lvl="2" indent="-342900">
              <a:lnSpc>
                <a:spcPct val="115000"/>
              </a:lnSpc>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bi-weekly 2-3 paystubs </a:t>
            </a:r>
          </a:p>
          <a:p>
            <a:pPr marL="1257300" lvl="2" indent="-342900">
              <a:lnSpc>
                <a:spcPct val="115000"/>
              </a:lnSpc>
              <a:spcBef>
                <a:spcPts val="0"/>
              </a:spcBef>
              <a:spcAft>
                <a:spcPts val="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bi-monthly 2 paystubs</a:t>
            </a:r>
          </a:p>
          <a:p>
            <a:pPr marL="1257300" lvl="2" indent="-342900">
              <a:lnSpc>
                <a:spcPct val="115000"/>
              </a:lnSpc>
              <a:spcBef>
                <a:spcPts val="0"/>
              </a:spcBef>
              <a:spcAft>
                <a:spcPts val="1000"/>
              </a:spcAft>
              <a:buFont typeface="Arial" panose="020B0604020202020204" pitchFamily="34" charset="0"/>
              <a:buChar char="•"/>
            </a:pPr>
            <a:r>
              <a:rPr lang="en-US" sz="2000" dirty="0">
                <a:latin typeface="+mn-lt"/>
                <a:ea typeface="Calibri" panose="020F0502020204030204" pitchFamily="34" charset="0"/>
                <a:cs typeface="Times New Roman" panose="02020603050405020304" pitchFamily="18" charset="0"/>
              </a:rPr>
              <a:t>monthly 1 paystub </a:t>
            </a:r>
          </a:p>
          <a:p>
            <a:endParaRPr lang="en-US" sz="2000" dirty="0">
              <a:latin typeface="+mn-lt"/>
              <a:ea typeface="Calibri" panose="020F0502020204030204" pitchFamily="34" charset="0"/>
            </a:endParaRPr>
          </a:p>
          <a:p>
            <a:pPr marL="285750" indent="-285750">
              <a:buFont typeface="Wingdings" panose="05000000000000000000" pitchFamily="2" charset="2"/>
              <a:buChar char="ü"/>
            </a:pPr>
            <a:r>
              <a:rPr lang="en-US" sz="2000" b="1" i="1" dirty="0">
                <a:latin typeface="+mn-lt"/>
                <a:ea typeface="Calibri" panose="020F0502020204030204" pitchFamily="34" charset="0"/>
              </a:rPr>
              <a:t>Ensure  the income calculated is within the current WIC Income Eligible Guidelines</a:t>
            </a:r>
            <a:endParaRPr lang="en-US" sz="2000" b="1" i="1" dirty="0">
              <a:latin typeface="+mn-lt"/>
            </a:endParaRPr>
          </a:p>
        </p:txBody>
      </p:sp>
      <p:pic>
        <p:nvPicPr>
          <p:cNvPr id="3" name="Picture 2" descr="MDGP 2013 Feature of the Day: Reprint Payables Management Remitta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505200"/>
            <a:ext cx="2895600" cy="1726223"/>
          </a:xfrm>
          <a:prstGeom prst="rect">
            <a:avLst/>
          </a:prstGeom>
        </p:spPr>
      </p:pic>
    </p:spTree>
    <p:extLst>
      <p:ext uri="{BB962C8B-B14F-4D97-AF65-F5344CB8AC3E}">
        <p14:creationId xmlns:p14="http://schemas.microsoft.com/office/powerpoint/2010/main" val="307623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990600"/>
          </a:xfrm>
        </p:spPr>
        <p:txBody>
          <a:bodyPr>
            <a:normAutofit/>
          </a:bodyPr>
          <a:lstStyle/>
          <a:p>
            <a:r>
              <a:rPr lang="en-US" sz="4200" dirty="0"/>
              <a:t>Required Income Documentation</a:t>
            </a:r>
          </a:p>
        </p:txBody>
      </p:sp>
      <p:sp>
        <p:nvSpPr>
          <p:cNvPr id="3" name="Rectangle 2"/>
          <p:cNvSpPr/>
          <p:nvPr/>
        </p:nvSpPr>
        <p:spPr>
          <a:xfrm>
            <a:off x="533400" y="887135"/>
            <a:ext cx="8458200" cy="7879080"/>
          </a:xfrm>
          <a:prstGeom prst="rect">
            <a:avLst/>
          </a:prstGeom>
        </p:spPr>
        <p:txBody>
          <a:bodyPr wrap="square">
            <a:spAutoFit/>
          </a:bodyPr>
          <a:lstStyle/>
          <a:p>
            <a:pPr marL="342900" indent="-342900">
              <a:buFont typeface="Arial" panose="020B0604020202020204" pitchFamily="34" charset="0"/>
              <a:buChar char="•"/>
            </a:pPr>
            <a:endParaRPr lang="en-US" sz="2000" dirty="0">
              <a:solidFill>
                <a:srgbClr val="000000"/>
              </a:solidFill>
              <a:latin typeface="+mn-lt"/>
            </a:endParaRPr>
          </a:p>
          <a:p>
            <a:pPr marL="342900" indent="-342900">
              <a:buFont typeface="Arial" panose="020B0604020202020204" pitchFamily="34" charset="0"/>
              <a:buChar char="•"/>
            </a:pPr>
            <a:r>
              <a:rPr lang="en-US" sz="2000" dirty="0">
                <a:solidFill>
                  <a:srgbClr val="000000"/>
                </a:solidFill>
                <a:latin typeface="+mn-lt"/>
              </a:rPr>
              <a:t>Income documentation means presentation of written documents such as: </a:t>
            </a:r>
          </a:p>
          <a:p>
            <a:pPr marL="1257300" lvl="2" indent="-342900">
              <a:buFont typeface="Courier New" panose="02070309020205020404" pitchFamily="49" charset="0"/>
              <a:buChar char="o"/>
            </a:pPr>
            <a:r>
              <a:rPr lang="en-US" sz="2000" dirty="0">
                <a:solidFill>
                  <a:srgbClr val="000000"/>
                </a:solidFill>
                <a:latin typeface="+mn-lt"/>
              </a:rPr>
              <a:t>current pay or unemployment benefits stubs, </a:t>
            </a:r>
          </a:p>
          <a:p>
            <a:pPr marL="1257300" lvl="2" indent="-342900">
              <a:buFont typeface="Courier New" panose="02070309020205020404" pitchFamily="49" charset="0"/>
              <a:buChar char="o"/>
            </a:pPr>
            <a:r>
              <a:rPr lang="en-US" sz="2000" dirty="0">
                <a:solidFill>
                  <a:srgbClr val="000000"/>
                </a:solidFill>
                <a:latin typeface="+mn-lt"/>
              </a:rPr>
              <a:t>earning statements, </a:t>
            </a:r>
          </a:p>
          <a:p>
            <a:pPr marL="1257300" lvl="2" indent="-342900">
              <a:buFont typeface="Courier New" panose="02070309020205020404" pitchFamily="49" charset="0"/>
              <a:buChar char="o"/>
            </a:pPr>
            <a:r>
              <a:rPr lang="en-US" sz="2000" dirty="0">
                <a:solidFill>
                  <a:srgbClr val="000000"/>
                </a:solidFill>
                <a:latin typeface="+mn-lt"/>
              </a:rPr>
              <a:t>W-2 with corresponding income tax return,</a:t>
            </a:r>
          </a:p>
          <a:p>
            <a:pPr marL="1257300" lvl="2" indent="-342900">
              <a:buFont typeface="Courier New" panose="02070309020205020404" pitchFamily="49" charset="0"/>
              <a:buChar char="o"/>
            </a:pPr>
            <a:r>
              <a:rPr lang="en-US" sz="2000" dirty="0">
                <a:solidFill>
                  <a:srgbClr val="000000"/>
                </a:solidFill>
                <a:latin typeface="+mn-lt"/>
              </a:rPr>
              <a:t>acceptable documentation for adjunctive eligibility, or</a:t>
            </a:r>
          </a:p>
          <a:p>
            <a:pPr marL="1257300" lvl="2" indent="-342900">
              <a:buFont typeface="Courier New" panose="02070309020205020404" pitchFamily="49" charset="0"/>
              <a:buChar char="o"/>
            </a:pPr>
            <a:r>
              <a:rPr lang="en-US" sz="2000" dirty="0">
                <a:solidFill>
                  <a:srgbClr val="000000"/>
                </a:solidFill>
                <a:latin typeface="+mn-lt"/>
              </a:rPr>
              <a:t>any other documents sufficient for establishing current income</a:t>
            </a:r>
          </a:p>
          <a:p>
            <a:pPr marL="342900" indent="-342900">
              <a:buFont typeface="Arial" panose="020B0604020202020204" pitchFamily="34" charset="0"/>
              <a:buChar char="•"/>
            </a:pPr>
            <a:endParaRPr lang="en-US" sz="1000" dirty="0">
              <a:solidFill>
                <a:srgbClr val="000000"/>
              </a:solidFill>
              <a:latin typeface="+mn-lt"/>
            </a:endParaRPr>
          </a:p>
          <a:p>
            <a:pPr marL="285750" indent="-285750">
              <a:buFont typeface="Arial" panose="020B0604020202020204" pitchFamily="34" charset="0"/>
              <a:buChar char="•"/>
            </a:pPr>
            <a:r>
              <a:rPr lang="en-US" sz="2000" dirty="0">
                <a:solidFill>
                  <a:srgbClr val="000000"/>
                </a:solidFill>
                <a:latin typeface="+mn-lt"/>
              </a:rPr>
              <a:t>If the household has more than one income, complete the Income Calculation form.</a:t>
            </a:r>
          </a:p>
          <a:p>
            <a:pPr marL="285750" indent="-285750">
              <a:buFont typeface="Arial" panose="020B0604020202020204" pitchFamily="34" charset="0"/>
              <a:buChar char="•"/>
            </a:pPr>
            <a:endParaRPr lang="en-US" sz="1000" dirty="0">
              <a:solidFill>
                <a:srgbClr val="000000"/>
              </a:solidFill>
              <a:latin typeface="+mn-lt"/>
            </a:endParaRPr>
          </a:p>
          <a:p>
            <a:pPr marL="285750" indent="-285750">
              <a:buFont typeface="Arial" panose="020B0604020202020204" pitchFamily="34" charset="0"/>
              <a:buChar char="•"/>
            </a:pPr>
            <a:r>
              <a:rPr lang="en-US" sz="2000" dirty="0">
                <a:solidFill>
                  <a:srgbClr val="000000"/>
                </a:solidFill>
                <a:latin typeface="+mn-lt"/>
              </a:rPr>
              <a:t>If an applicant is unable to provide proof of income, use the No Proof form.</a:t>
            </a:r>
          </a:p>
          <a:p>
            <a:pPr marL="285750" indent="-285750">
              <a:buFont typeface="Arial" panose="020B0604020202020204" pitchFamily="34" charset="0"/>
              <a:buChar char="•"/>
            </a:pPr>
            <a:endParaRPr lang="en-US" sz="1000" dirty="0">
              <a:solidFill>
                <a:srgbClr val="000000"/>
              </a:solidFill>
              <a:latin typeface="+mn-lt"/>
            </a:endParaRPr>
          </a:p>
          <a:p>
            <a:pPr marL="285750" indent="-285750">
              <a:buFont typeface="Arial" panose="020B0604020202020204" pitchFamily="34" charset="0"/>
              <a:buChar char="•"/>
            </a:pPr>
            <a:r>
              <a:rPr lang="en-US" sz="2000" dirty="0">
                <a:solidFill>
                  <a:srgbClr val="000000"/>
                </a:solidFill>
                <a:latin typeface="+mn-lt"/>
              </a:rPr>
              <a:t>If an applicant is unable to provide proof of income at the time the application for benefits is made but have access to the information, use the Temporary Certification (30-day) form.</a:t>
            </a:r>
          </a:p>
          <a:p>
            <a:pPr marL="285750" indent="-285750">
              <a:buFont typeface="Arial" panose="020B0604020202020204" pitchFamily="34" charset="0"/>
              <a:buChar char="•"/>
            </a:pPr>
            <a:endParaRPr lang="en-US" sz="2000" dirty="0">
              <a:solidFill>
                <a:srgbClr val="000000"/>
              </a:solidFill>
              <a:latin typeface="+mn-lt"/>
            </a:endParaRPr>
          </a:p>
          <a:p>
            <a:pPr marL="285750" indent="-285750">
              <a:buFont typeface="Arial" panose="020B0604020202020204" pitchFamily="34" charset="0"/>
              <a:buChar char="•"/>
            </a:pPr>
            <a:endParaRPr lang="en-US" sz="2000" dirty="0">
              <a:solidFill>
                <a:srgbClr val="000000"/>
              </a:solidFill>
              <a:latin typeface="+mn-lt"/>
            </a:endParaRPr>
          </a:p>
          <a:p>
            <a:pPr marL="285750" indent="-285750">
              <a:buFont typeface="Arial" panose="020B0604020202020204" pitchFamily="34" charset="0"/>
              <a:buChar char="•"/>
            </a:pPr>
            <a:endParaRPr lang="en-US" sz="2000" dirty="0">
              <a:latin typeface="+mn-lt"/>
            </a:endParaRPr>
          </a:p>
          <a:p>
            <a:endParaRPr lang="en-US" sz="2000" dirty="0">
              <a:latin typeface="+mn-lt"/>
            </a:endParaRPr>
          </a:p>
          <a:p>
            <a:endParaRPr lang="en-US" sz="2000" dirty="0">
              <a:latin typeface="+mn-lt"/>
            </a:endParaRPr>
          </a:p>
          <a:p>
            <a:r>
              <a:rPr lang="en-US" sz="2000" b="1" dirty="0"/>
              <a:t> </a:t>
            </a:r>
            <a:endParaRPr lang="en-US" sz="2000" dirty="0"/>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970607501"/>
      </p:ext>
    </p:extLst>
  </p:cSld>
  <p:clrMapOvr>
    <a:masterClrMapping/>
  </p:clrMapOvr>
</p:sld>
</file>

<file path=ppt/theme/theme1.xml><?xml version="1.0" encoding="utf-8"?>
<a:theme xmlns:a="http://schemas.openxmlformats.org/drawingml/2006/main" name="DPH_PPT_TEMPLATE-1">
  <a:themeElements>
    <a:clrScheme name="DPH">
      <a:dk1>
        <a:sysClr val="windowText" lastClr="000000"/>
      </a:dk1>
      <a:lt1>
        <a:sysClr val="window" lastClr="FFFFFF"/>
      </a:lt1>
      <a:dk2>
        <a:srgbClr val="1F497D"/>
      </a:dk2>
      <a:lt2>
        <a:srgbClr val="EEECE1"/>
      </a:lt2>
      <a:accent1>
        <a:srgbClr val="CE242E"/>
      </a:accent1>
      <a:accent2>
        <a:srgbClr val="1F497D"/>
      </a:accent2>
      <a:accent3>
        <a:srgbClr val="9BBB59"/>
      </a:accent3>
      <a:accent4>
        <a:srgbClr val="8064A2"/>
      </a:accent4>
      <a:accent5>
        <a:srgbClr val="4BACC6"/>
      </a:accent5>
      <a:accent6>
        <a:srgbClr val="671117"/>
      </a:accent6>
      <a:hlink>
        <a:srgbClr val="0F243E"/>
      </a:hlink>
      <a:folHlink>
        <a:srgbClr val="4F6128"/>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DPH_PPT_TEMPLATE-1</Template>
  <TotalTime>206</TotalTime>
  <Words>1045</Words>
  <Application>Microsoft Office PowerPoint</Application>
  <PresentationFormat>On-screen Show (4:3)</PresentationFormat>
  <Paragraphs>122</Paragraphs>
  <Slides>15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Courier New</vt:lpstr>
      <vt:lpstr>Segoe UI</vt:lpstr>
      <vt:lpstr>Times New Roman</vt:lpstr>
      <vt:lpstr>Wingdings</vt:lpstr>
      <vt:lpstr>DPH_PPT_TEMPLATE-1</vt:lpstr>
      <vt:lpstr>PowerPoint Presentation</vt:lpstr>
      <vt:lpstr>Income Eligibility Clarification</vt:lpstr>
      <vt:lpstr>Current Income Defined</vt:lpstr>
      <vt:lpstr>Definition of Household/Family</vt:lpstr>
      <vt:lpstr>Procedures</vt:lpstr>
      <vt:lpstr>Determination of Family/ Household Income</vt:lpstr>
      <vt:lpstr>Current versus Annual Income</vt:lpstr>
      <vt:lpstr>                  Calculating Income</vt:lpstr>
      <vt:lpstr>Required Income Documentation</vt:lpstr>
      <vt:lpstr> Determining Family/  Household Size</vt:lpstr>
      <vt:lpstr>Determining Family/  Household Size cont’d</vt:lpstr>
      <vt:lpstr>Summary</vt:lpstr>
      <vt:lpstr>Income Eligibility Requirements</vt:lpstr>
      <vt:lpstr>What Questions Do You Have?</vt:lpstr>
      <vt:lpstr>Contact Information</vt:lpstr>
    </vt:vector>
  </TitlesOfParts>
  <Company>Georgia Department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A. Miller</dc:creator>
  <cp:lastModifiedBy>Damon, Angela</cp:lastModifiedBy>
  <cp:revision>29</cp:revision>
  <dcterms:created xsi:type="dcterms:W3CDTF">2014-03-11T14:24:55Z</dcterms:created>
  <dcterms:modified xsi:type="dcterms:W3CDTF">2017-03-23T23:04:12Z</dcterms:modified>
</cp:coreProperties>
</file>