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drawings/drawing10.xml" ContentType="application/vnd.openxmlformats-officedocument.drawingml.chartshapes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drawings/drawing11.xml" ContentType="application/vnd.openxmlformats-officedocument.drawingml.chartshapes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drawings/drawing12.xml" ContentType="application/vnd.openxmlformats-officedocument.drawingml.chartshapes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drawings/drawing13.xml" ContentType="application/vnd.openxmlformats-officedocument.drawingml.chartshapes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drawings/drawing14.xml" ContentType="application/vnd.openxmlformats-officedocument.drawingml.chartshapes+xml"/>
  <Override PartName="/ppt/charts/chart15.xml" ContentType="application/vnd.openxmlformats-officedocument.drawingml.chart+xml"/>
  <Override PartName="/ppt/theme/themeOverride15.xml" ContentType="application/vnd.openxmlformats-officedocument.themeOverride+xml"/>
  <Override PartName="/ppt/drawings/drawing15.xml" ContentType="application/vnd.openxmlformats-officedocument.drawingml.chartshapes+xml"/>
  <Override PartName="/ppt/charts/chart16.xml" ContentType="application/vnd.openxmlformats-officedocument.drawingml.chart+xml"/>
  <Override PartName="/ppt/theme/themeOverride16.xml" ContentType="application/vnd.openxmlformats-officedocument.themeOverride+xml"/>
  <Override PartName="/ppt/drawings/drawing16.xml" ContentType="application/vnd.openxmlformats-officedocument.drawingml.chartshapes+xml"/>
  <Override PartName="/ppt/charts/chart17.xml" ContentType="application/vnd.openxmlformats-officedocument.drawingml.chart+xml"/>
  <Override PartName="/ppt/theme/themeOverride17.xml" ContentType="application/vnd.openxmlformats-officedocument.themeOverride+xml"/>
  <Override PartName="/ppt/drawings/drawing17.xml" ContentType="application/vnd.openxmlformats-officedocument.drawingml.chartshapes+xml"/>
  <Override PartName="/ppt/charts/chart18.xml" ContentType="application/vnd.openxmlformats-officedocument.drawingml.chart+xml"/>
  <Override PartName="/ppt/theme/themeOverride18.xml" ContentType="application/vnd.openxmlformats-officedocument.themeOverride+xml"/>
  <Override PartName="/ppt/drawings/drawing18.xml" ContentType="application/vnd.openxmlformats-officedocument.drawingml.chartshapes+xml"/>
  <Override PartName="/ppt/charts/chart19.xml" ContentType="application/vnd.openxmlformats-officedocument.drawingml.chart+xml"/>
  <Override PartName="/ppt/theme/themeOverride19.xml" ContentType="application/vnd.openxmlformats-officedocument.themeOverride+xml"/>
  <Override PartName="/ppt/drawings/drawing19.xml" ContentType="application/vnd.openxmlformats-officedocument.drawingml.chartshapes+xml"/>
  <Override PartName="/ppt/charts/chart20.xml" ContentType="application/vnd.openxmlformats-officedocument.drawingml.chart+xml"/>
  <Override PartName="/ppt/theme/themeOverride20.xml" ContentType="application/vnd.openxmlformats-officedocument.themeOverride+xml"/>
  <Override PartName="/ppt/drawings/drawing20.xml" ContentType="application/vnd.openxmlformats-officedocument.drawingml.chartshapes+xml"/>
  <Override PartName="/ppt/charts/chart21.xml" ContentType="application/vnd.openxmlformats-officedocument.drawingml.chart+xml"/>
  <Override PartName="/ppt/theme/themeOverride21.xml" ContentType="application/vnd.openxmlformats-officedocument.themeOverride+xml"/>
  <Override PartName="/ppt/drawings/drawing21.xml" ContentType="application/vnd.openxmlformats-officedocument.drawingml.chartshapes+xml"/>
  <Override PartName="/ppt/charts/chart22.xml" ContentType="application/vnd.openxmlformats-officedocument.drawingml.chart+xml"/>
  <Override PartName="/ppt/theme/themeOverride22.xml" ContentType="application/vnd.openxmlformats-officedocument.themeOverride+xml"/>
  <Override PartName="/ppt/drawings/drawing22.xml" ContentType="application/vnd.openxmlformats-officedocument.drawingml.chartshapes+xml"/>
  <Override PartName="/ppt/charts/chart23.xml" ContentType="application/vnd.openxmlformats-officedocument.drawingml.chart+xml"/>
  <Override PartName="/ppt/theme/themeOverride23.xml" ContentType="application/vnd.openxmlformats-officedocument.themeOverride+xml"/>
  <Override PartName="/ppt/drawings/drawing23.xml" ContentType="application/vnd.openxmlformats-officedocument.drawingml.chartshapes+xml"/>
  <Override PartName="/ppt/charts/chart24.xml" ContentType="application/vnd.openxmlformats-officedocument.drawingml.chart+xml"/>
  <Override PartName="/ppt/theme/themeOverride24.xml" ContentType="application/vnd.openxmlformats-officedocument.themeOverride+xml"/>
  <Override PartName="/ppt/drawings/drawing24.xml" ContentType="application/vnd.openxmlformats-officedocument.drawingml.chartshapes+xml"/>
  <Override PartName="/ppt/charts/chart25.xml" ContentType="application/vnd.openxmlformats-officedocument.drawingml.chart+xml"/>
  <Override PartName="/ppt/theme/themeOverride25.xml" ContentType="application/vnd.openxmlformats-officedocument.themeOverride+xml"/>
  <Override PartName="/ppt/drawings/drawing25.xml" ContentType="application/vnd.openxmlformats-officedocument.drawingml.chartshapes+xml"/>
  <Override PartName="/ppt/charts/chart26.xml" ContentType="application/vnd.openxmlformats-officedocument.drawingml.chart+xml"/>
  <Override PartName="/ppt/theme/themeOverride26.xml" ContentType="application/vnd.openxmlformats-officedocument.themeOverride+xml"/>
  <Override PartName="/ppt/drawings/drawing26.xml" ContentType="application/vnd.openxmlformats-officedocument.drawingml.chartshapes+xml"/>
  <Override PartName="/ppt/charts/chart27.xml" ContentType="application/vnd.openxmlformats-officedocument.drawingml.chart+xml"/>
  <Override PartName="/ppt/theme/themeOverride27.xml" ContentType="application/vnd.openxmlformats-officedocument.themeOverride+xml"/>
  <Override PartName="/ppt/drawings/drawing27.xml" ContentType="application/vnd.openxmlformats-officedocument.drawingml.chartshapes+xml"/>
  <Override PartName="/ppt/charts/chart28.xml" ContentType="application/vnd.openxmlformats-officedocument.drawingml.chart+xml"/>
  <Override PartName="/ppt/theme/themeOverride28.xml" ContentType="application/vnd.openxmlformats-officedocument.themeOverride+xml"/>
  <Override PartName="/ppt/drawings/drawing28.xml" ContentType="application/vnd.openxmlformats-officedocument.drawingml.chartshapes+xml"/>
  <Override PartName="/ppt/charts/chart29.xml" ContentType="application/vnd.openxmlformats-officedocument.drawingml.chart+xml"/>
  <Override PartName="/ppt/theme/themeOverride29.xml" ContentType="application/vnd.openxmlformats-officedocument.themeOverride+xml"/>
  <Override PartName="/ppt/drawings/drawing29.xml" ContentType="application/vnd.openxmlformats-officedocument.drawingml.chartshapes+xml"/>
  <Override PartName="/ppt/charts/chart30.xml" ContentType="application/vnd.openxmlformats-officedocument.drawingml.chart+xml"/>
  <Override PartName="/ppt/theme/themeOverride30.xml" ContentType="application/vnd.openxmlformats-officedocument.themeOverride+xml"/>
  <Override PartName="/ppt/drawings/drawing30.xml" ContentType="application/vnd.openxmlformats-officedocument.drawingml.chartshapes+xml"/>
  <Override PartName="/ppt/charts/chart31.xml" ContentType="application/vnd.openxmlformats-officedocument.drawingml.chart+xml"/>
  <Override PartName="/ppt/theme/themeOverride31.xml" ContentType="application/vnd.openxmlformats-officedocument.themeOverride+xml"/>
  <Override PartName="/ppt/drawings/drawing31.xml" ContentType="application/vnd.openxmlformats-officedocument.drawingml.chartshapes+xml"/>
  <Override PartName="/ppt/charts/chart32.xml" ContentType="application/vnd.openxmlformats-officedocument.drawingml.chart+xml"/>
  <Override PartName="/ppt/theme/themeOverride32.xml" ContentType="application/vnd.openxmlformats-officedocument.themeOverride+xml"/>
  <Override PartName="/ppt/drawings/drawing32.xml" ContentType="application/vnd.openxmlformats-officedocument.drawingml.chartshapes+xml"/>
  <Override PartName="/ppt/charts/chart33.xml" ContentType="application/vnd.openxmlformats-officedocument.drawingml.chart+xml"/>
  <Override PartName="/ppt/theme/themeOverride33.xml" ContentType="application/vnd.openxmlformats-officedocument.themeOverride+xml"/>
  <Override PartName="/ppt/drawings/drawing33.xml" ContentType="application/vnd.openxmlformats-officedocument.drawingml.chartshapes+xml"/>
  <Override PartName="/ppt/charts/chart34.xml" ContentType="application/vnd.openxmlformats-officedocument.drawingml.chart+xml"/>
  <Override PartName="/ppt/theme/themeOverride34.xml" ContentType="application/vnd.openxmlformats-officedocument.themeOverride+xml"/>
  <Override PartName="/ppt/drawings/drawing34.xml" ContentType="application/vnd.openxmlformats-officedocument.drawingml.chartshapes+xml"/>
  <Override PartName="/ppt/charts/chart35.xml" ContentType="application/vnd.openxmlformats-officedocument.drawingml.chart+xml"/>
  <Override PartName="/ppt/theme/themeOverride35.xml" ContentType="application/vnd.openxmlformats-officedocument.themeOverride+xml"/>
  <Override PartName="/ppt/drawings/drawing35.xml" ContentType="application/vnd.openxmlformats-officedocument.drawingml.chartshapes+xml"/>
  <Override PartName="/ppt/charts/chart36.xml" ContentType="application/vnd.openxmlformats-officedocument.drawingml.chart+xml"/>
  <Override PartName="/ppt/theme/themeOverride36.xml" ContentType="application/vnd.openxmlformats-officedocument.themeOverride+xml"/>
  <Override PartName="/ppt/drawings/drawing36.xml" ContentType="application/vnd.openxmlformats-officedocument.drawingml.chartshapes+xml"/>
  <Override PartName="/ppt/charts/chart37.xml" ContentType="application/vnd.openxmlformats-officedocument.drawingml.chart+xml"/>
  <Override PartName="/ppt/theme/themeOverride37.xml" ContentType="application/vnd.openxmlformats-officedocument.themeOverride+xml"/>
  <Override PartName="/ppt/drawings/drawing37.xml" ContentType="application/vnd.openxmlformats-officedocument.drawingml.chartshapes+xml"/>
  <Override PartName="/ppt/charts/chart38.xml" ContentType="application/vnd.openxmlformats-officedocument.drawingml.chart+xml"/>
  <Override PartName="/ppt/theme/themeOverride38.xml" ContentType="application/vnd.openxmlformats-officedocument.themeOverride+xml"/>
  <Override PartName="/ppt/drawings/drawing38.xml" ContentType="application/vnd.openxmlformats-officedocument.drawingml.chartshapes+xml"/>
  <Override PartName="/ppt/charts/chart39.xml" ContentType="application/vnd.openxmlformats-officedocument.drawingml.chart+xml"/>
  <Override PartName="/ppt/theme/themeOverride39.xml" ContentType="application/vnd.openxmlformats-officedocument.themeOverride+xml"/>
  <Override PartName="/ppt/drawings/drawing39.xml" ContentType="application/vnd.openxmlformats-officedocument.drawingml.chartshapes+xml"/>
  <Override PartName="/ppt/charts/chart40.xml" ContentType="application/vnd.openxmlformats-officedocument.drawingml.chart+xml"/>
  <Override PartName="/ppt/theme/themeOverride40.xml" ContentType="application/vnd.openxmlformats-officedocument.themeOverride+xml"/>
  <Override PartName="/ppt/drawings/drawing40.xml" ContentType="application/vnd.openxmlformats-officedocument.drawingml.chartshapes+xml"/>
  <Override PartName="/ppt/charts/chart41.xml" ContentType="application/vnd.openxmlformats-officedocument.drawingml.chart+xml"/>
  <Override PartName="/ppt/theme/themeOverride41.xml" ContentType="application/vnd.openxmlformats-officedocument.themeOverride+xml"/>
  <Override PartName="/ppt/drawings/drawing41.xml" ContentType="application/vnd.openxmlformats-officedocument.drawingml.chartshapes+xml"/>
  <Override PartName="/ppt/charts/chart42.xml" ContentType="application/vnd.openxmlformats-officedocument.drawingml.chart+xml"/>
  <Override PartName="/ppt/theme/themeOverride42.xml" ContentType="application/vnd.openxmlformats-officedocument.themeOverride+xml"/>
  <Override PartName="/ppt/drawings/drawing42.xml" ContentType="application/vnd.openxmlformats-officedocument.drawingml.chartshapes+xml"/>
  <Override PartName="/ppt/charts/chart43.xml" ContentType="application/vnd.openxmlformats-officedocument.drawingml.chart+xml"/>
  <Override PartName="/ppt/theme/themeOverride43.xml" ContentType="application/vnd.openxmlformats-officedocument.themeOverride+xml"/>
  <Override PartName="/ppt/drawings/drawing43.xml" ContentType="application/vnd.openxmlformats-officedocument.drawingml.chartshapes+xml"/>
  <Override PartName="/ppt/charts/chart44.xml" ContentType="application/vnd.openxmlformats-officedocument.drawingml.chart+xml"/>
  <Override PartName="/ppt/theme/themeOverride44.xml" ContentType="application/vnd.openxmlformats-officedocument.themeOverride+xml"/>
  <Override PartName="/ppt/drawings/drawing44.xml" ContentType="application/vnd.openxmlformats-officedocument.drawingml.chartshapes+xml"/>
  <Override PartName="/ppt/charts/chart45.xml" ContentType="application/vnd.openxmlformats-officedocument.drawingml.chart+xml"/>
  <Override PartName="/ppt/theme/themeOverride45.xml" ContentType="application/vnd.openxmlformats-officedocument.themeOverride+xml"/>
  <Override PartName="/ppt/drawings/drawing45.xml" ContentType="application/vnd.openxmlformats-officedocument.drawingml.chartshapes+xml"/>
  <Override PartName="/ppt/charts/chart46.xml" ContentType="application/vnd.openxmlformats-officedocument.drawingml.chart+xml"/>
  <Override PartName="/ppt/theme/themeOverride46.xml" ContentType="application/vnd.openxmlformats-officedocument.themeOverride+xml"/>
  <Override PartName="/ppt/drawings/drawing46.xml" ContentType="application/vnd.openxmlformats-officedocument.drawingml.chartshapes+xml"/>
  <Override PartName="/ppt/charts/chart47.xml" ContentType="application/vnd.openxmlformats-officedocument.drawingml.chart+xml"/>
  <Override PartName="/ppt/theme/themeOverride47.xml" ContentType="application/vnd.openxmlformats-officedocument.themeOverride+xml"/>
  <Override PartName="/ppt/drawings/drawing47.xml" ContentType="application/vnd.openxmlformats-officedocument.drawingml.chartshapes+xml"/>
  <Override PartName="/ppt/charts/chart48.xml" ContentType="application/vnd.openxmlformats-officedocument.drawingml.chart+xml"/>
  <Override PartName="/ppt/theme/themeOverride48.xml" ContentType="application/vnd.openxmlformats-officedocument.themeOverride+xml"/>
  <Override PartName="/ppt/drawings/drawing48.xml" ContentType="application/vnd.openxmlformats-officedocument.drawingml.chartshapes+xml"/>
  <Override PartName="/ppt/charts/chart49.xml" ContentType="application/vnd.openxmlformats-officedocument.drawingml.chart+xml"/>
  <Override PartName="/ppt/theme/themeOverride49.xml" ContentType="application/vnd.openxmlformats-officedocument.themeOverride+xml"/>
  <Override PartName="/ppt/drawings/drawing49.xml" ContentType="application/vnd.openxmlformats-officedocument.drawingml.chartshapes+xml"/>
  <Override PartName="/ppt/charts/chart50.xml" ContentType="application/vnd.openxmlformats-officedocument.drawingml.chart+xml"/>
  <Override PartName="/ppt/theme/themeOverride50.xml" ContentType="application/vnd.openxmlformats-officedocument.themeOverride+xml"/>
  <Override PartName="/ppt/drawings/drawing50.xml" ContentType="application/vnd.openxmlformats-officedocument.drawingml.chartshapes+xml"/>
  <Override PartName="/ppt/charts/chart51.xml" ContentType="application/vnd.openxmlformats-officedocument.drawingml.chart+xml"/>
  <Override PartName="/ppt/theme/themeOverride51.xml" ContentType="application/vnd.openxmlformats-officedocument.themeOverride+xml"/>
  <Override PartName="/ppt/drawings/drawing51.xml" ContentType="application/vnd.openxmlformats-officedocument.drawingml.chartshapes+xml"/>
  <Override PartName="/ppt/charts/chart52.xml" ContentType="application/vnd.openxmlformats-officedocument.drawingml.chart+xml"/>
  <Override PartName="/ppt/theme/themeOverride52.xml" ContentType="application/vnd.openxmlformats-officedocument.themeOverride+xml"/>
  <Override PartName="/ppt/drawings/drawing52.xml" ContentType="application/vnd.openxmlformats-officedocument.drawingml.chartshapes+xml"/>
  <Override PartName="/ppt/charts/chart53.xml" ContentType="application/vnd.openxmlformats-officedocument.drawingml.chart+xml"/>
  <Override PartName="/ppt/theme/themeOverride53.xml" ContentType="application/vnd.openxmlformats-officedocument.themeOverride+xml"/>
  <Override PartName="/ppt/drawings/drawing53.xml" ContentType="application/vnd.openxmlformats-officedocument.drawingml.chartshapes+xml"/>
  <Override PartName="/ppt/charts/chart54.xml" ContentType="application/vnd.openxmlformats-officedocument.drawingml.chart+xml"/>
  <Override PartName="/ppt/theme/themeOverride54.xml" ContentType="application/vnd.openxmlformats-officedocument.themeOverride+xml"/>
  <Override PartName="/ppt/drawings/drawing54.xml" ContentType="application/vnd.openxmlformats-officedocument.drawingml.chartshapes+xml"/>
  <Override PartName="/ppt/charts/chart55.xml" ContentType="application/vnd.openxmlformats-officedocument.drawingml.chart+xml"/>
  <Override PartName="/ppt/theme/themeOverride55.xml" ContentType="application/vnd.openxmlformats-officedocument.themeOverride+xml"/>
  <Override PartName="/ppt/drawings/drawing55.xml" ContentType="application/vnd.openxmlformats-officedocument.drawingml.chartshapes+xml"/>
  <Override PartName="/ppt/charts/chart56.xml" ContentType="application/vnd.openxmlformats-officedocument.drawingml.chart+xml"/>
  <Override PartName="/ppt/theme/themeOverride56.xml" ContentType="application/vnd.openxmlformats-officedocument.themeOverride+xml"/>
  <Override PartName="/ppt/drawings/drawing56.xml" ContentType="application/vnd.openxmlformats-officedocument.drawingml.chartshapes+xml"/>
  <Override PartName="/ppt/charts/chart57.xml" ContentType="application/vnd.openxmlformats-officedocument.drawingml.chart+xml"/>
  <Override PartName="/ppt/theme/themeOverride57.xml" ContentType="application/vnd.openxmlformats-officedocument.themeOverride+xml"/>
  <Override PartName="/ppt/drawings/drawing57.xml" ContentType="application/vnd.openxmlformats-officedocument.drawingml.chartshapes+xml"/>
  <Override PartName="/ppt/charts/chart58.xml" ContentType="application/vnd.openxmlformats-officedocument.drawingml.chart+xml"/>
  <Override PartName="/ppt/theme/themeOverride58.xml" ContentType="application/vnd.openxmlformats-officedocument.themeOverride+xml"/>
  <Override PartName="/ppt/drawings/drawing58.xml" ContentType="application/vnd.openxmlformats-officedocument.drawingml.chartshapes+xml"/>
  <Override PartName="/ppt/charts/chart59.xml" ContentType="application/vnd.openxmlformats-officedocument.drawingml.chart+xml"/>
  <Override PartName="/ppt/theme/themeOverride59.xml" ContentType="application/vnd.openxmlformats-officedocument.themeOverride+xml"/>
  <Override PartName="/ppt/drawings/drawing59.xml" ContentType="application/vnd.openxmlformats-officedocument.drawingml.chartshapes+xml"/>
  <Override PartName="/ppt/charts/chart60.xml" ContentType="application/vnd.openxmlformats-officedocument.drawingml.chart+xml"/>
  <Override PartName="/ppt/theme/themeOverride60.xml" ContentType="application/vnd.openxmlformats-officedocument.themeOverride+xml"/>
  <Override PartName="/ppt/drawings/drawing60.xml" ContentType="application/vnd.openxmlformats-officedocument.drawingml.chartshapes+xml"/>
  <Override PartName="/ppt/charts/chart61.xml" ContentType="application/vnd.openxmlformats-officedocument.drawingml.chart+xml"/>
  <Override PartName="/ppt/theme/themeOverride61.xml" ContentType="application/vnd.openxmlformats-officedocument.themeOverride+xml"/>
  <Override PartName="/ppt/drawings/drawing61.xml" ContentType="application/vnd.openxmlformats-officedocument.drawingml.chartshapes+xml"/>
  <Override PartName="/ppt/charts/chart62.xml" ContentType="application/vnd.openxmlformats-officedocument.drawingml.chart+xml"/>
  <Override PartName="/ppt/theme/themeOverride62.xml" ContentType="application/vnd.openxmlformats-officedocument.themeOverride+xml"/>
  <Override PartName="/ppt/drawings/drawing62.xml" ContentType="application/vnd.openxmlformats-officedocument.drawingml.chartshapes+xml"/>
  <Override PartName="/ppt/charts/chart63.xml" ContentType="application/vnd.openxmlformats-officedocument.drawingml.chart+xml"/>
  <Override PartName="/ppt/theme/themeOverride63.xml" ContentType="application/vnd.openxmlformats-officedocument.themeOverride+xml"/>
  <Override PartName="/ppt/drawings/drawing63.xml" ContentType="application/vnd.openxmlformats-officedocument.drawingml.chartshapes+xml"/>
  <Override PartName="/ppt/charts/chart64.xml" ContentType="application/vnd.openxmlformats-officedocument.drawingml.chart+xml"/>
  <Override PartName="/ppt/theme/themeOverride64.xml" ContentType="application/vnd.openxmlformats-officedocument.themeOverride+xml"/>
  <Override PartName="/ppt/drawings/drawing64.xml" ContentType="application/vnd.openxmlformats-officedocument.drawingml.chartshapes+xml"/>
  <Override PartName="/ppt/charts/chart65.xml" ContentType="application/vnd.openxmlformats-officedocument.drawingml.chart+xml"/>
  <Override PartName="/ppt/theme/themeOverride65.xml" ContentType="application/vnd.openxmlformats-officedocument.themeOverride+xml"/>
  <Override PartName="/ppt/drawings/drawing65.xml" ContentType="application/vnd.openxmlformats-officedocument.drawingml.chartshapes+xml"/>
  <Override PartName="/ppt/charts/chart66.xml" ContentType="application/vnd.openxmlformats-officedocument.drawingml.chart+xml"/>
  <Override PartName="/ppt/theme/themeOverride66.xml" ContentType="application/vnd.openxmlformats-officedocument.themeOverride+xml"/>
  <Override PartName="/ppt/drawings/drawing66.xml" ContentType="application/vnd.openxmlformats-officedocument.drawingml.chartshapes+xml"/>
  <Override PartName="/ppt/charts/chart67.xml" ContentType="application/vnd.openxmlformats-officedocument.drawingml.chart+xml"/>
  <Override PartName="/ppt/theme/themeOverride67.xml" ContentType="application/vnd.openxmlformats-officedocument.themeOverride+xml"/>
  <Override PartName="/ppt/drawings/drawing67.xml" ContentType="application/vnd.openxmlformats-officedocument.drawingml.chartshapes+xml"/>
  <Override PartName="/ppt/charts/chart68.xml" ContentType="application/vnd.openxmlformats-officedocument.drawingml.chart+xml"/>
  <Override PartName="/ppt/theme/themeOverride68.xml" ContentType="application/vnd.openxmlformats-officedocument.themeOverride+xml"/>
  <Override PartName="/ppt/drawings/drawing68.xml" ContentType="application/vnd.openxmlformats-officedocument.drawingml.chartshapes+xml"/>
  <Override PartName="/ppt/charts/chart69.xml" ContentType="application/vnd.openxmlformats-officedocument.drawingml.chart+xml"/>
  <Override PartName="/ppt/theme/themeOverride69.xml" ContentType="application/vnd.openxmlformats-officedocument.themeOverride+xml"/>
  <Override PartName="/ppt/drawings/drawing69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</p:sldIdLst>
  <p:sldSz cx="9144000" cy="6858000" type="overhead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0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1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2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3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4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5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6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7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8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9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0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1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2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2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3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4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24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5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25.xml"/></Relationships>
</file>

<file path=ppt/charts/_rels/chart2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6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26.xml"/></Relationships>
</file>

<file path=ppt/charts/_rels/chart2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7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27.xml"/></Relationships>
</file>

<file path=ppt/charts/_rels/chart2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8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28.xml"/></Relationships>
</file>

<file path=ppt/charts/_rels/chart2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9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29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3.xml"/></Relationships>
</file>

<file path=ppt/charts/_rels/chart3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0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30.xml"/></Relationships>
</file>

<file path=ppt/charts/_rels/chart3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1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31.xml"/></Relationships>
</file>

<file path=ppt/charts/_rels/chart3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2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32.xml"/></Relationships>
</file>

<file path=ppt/charts/_rels/chart3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3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33.xml"/></Relationships>
</file>

<file path=ppt/charts/_rels/chart3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4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34.xml"/></Relationships>
</file>

<file path=ppt/charts/_rels/chart3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5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35.xml"/></Relationships>
</file>

<file path=ppt/charts/_rels/chart3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6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36.xml"/></Relationships>
</file>

<file path=ppt/charts/_rels/chart3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7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37.xml"/></Relationships>
</file>

<file path=ppt/charts/_rels/chart3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8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38.xml"/></Relationships>
</file>

<file path=ppt/charts/_rels/chart3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9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39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4.xml"/></Relationships>
</file>

<file path=ppt/charts/_rels/chart4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0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40.xml"/></Relationships>
</file>

<file path=ppt/charts/_rels/chart4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1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41.xml"/></Relationships>
</file>

<file path=ppt/charts/_rels/chart4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2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42.xml"/></Relationships>
</file>

<file path=ppt/charts/_rels/chart4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3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43.xml"/></Relationships>
</file>

<file path=ppt/charts/_rels/chart4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4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44.xml"/></Relationships>
</file>

<file path=ppt/charts/_rels/chart4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5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45.xml"/></Relationships>
</file>

<file path=ppt/charts/_rels/chart4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6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46.xml"/></Relationships>
</file>

<file path=ppt/charts/_rels/chart4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7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47.xml"/></Relationships>
</file>

<file path=ppt/charts/_rels/chart4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8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48.xml"/></Relationships>
</file>

<file path=ppt/charts/_rels/chart4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49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49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5.xml"/></Relationships>
</file>

<file path=ppt/charts/_rels/chart5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0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50.xml"/></Relationships>
</file>

<file path=ppt/charts/_rels/chart5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1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51.xml"/></Relationships>
</file>

<file path=ppt/charts/_rels/chart5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2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52.xml"/></Relationships>
</file>

<file path=ppt/charts/_rels/chart5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3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53.xml"/></Relationships>
</file>

<file path=ppt/charts/_rels/chart5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4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54.xml"/></Relationships>
</file>

<file path=ppt/charts/_rels/chart5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5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55.xml"/></Relationships>
</file>

<file path=ppt/charts/_rels/chart5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6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56.xml"/></Relationships>
</file>

<file path=ppt/charts/_rels/chart5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7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57.xml"/></Relationships>
</file>

<file path=ppt/charts/_rels/chart5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8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58.xml"/></Relationships>
</file>

<file path=ppt/charts/_rels/chart5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9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59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6.xml"/></Relationships>
</file>

<file path=ppt/charts/_rels/chart60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0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60.xml"/></Relationships>
</file>

<file path=ppt/charts/_rels/chart6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1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61.xml"/></Relationships>
</file>

<file path=ppt/charts/_rels/chart6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2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62.xml"/></Relationships>
</file>

<file path=ppt/charts/_rels/chart6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3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63.xml"/></Relationships>
</file>

<file path=ppt/charts/_rels/chart64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4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64.xml"/></Relationships>
</file>

<file path=ppt/charts/_rels/chart6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5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65.xml"/></Relationships>
</file>

<file path=ppt/charts/_rels/chart6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6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66.xml"/></Relationships>
</file>

<file path=ppt/charts/_rels/chart6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7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67.xml"/></Relationships>
</file>

<file path=ppt/charts/_rels/chart6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8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68.xml"/></Relationships>
</file>

<file path=ppt/charts/_rels/chart6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9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69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7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8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9.xml"/><Relationship Id="rId2" Type="http://schemas.openxmlformats.org/officeDocument/2006/relationships/oleObject" Target="file:///\\westat.com\DFS\SURVEYTA\general\2018%20Profiles\Chart\Macro_2018T_charts.xlsm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DQ01_1!$D$1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DQ01_1!$D$2:$D$6</c:f>
              <c:numCache>
                <c:formatCode>General</c:formatCode>
                <c:ptCount val="5"/>
                <c:pt idx="0">
                  <c:v>6.4</c:v>
                </c:pt>
                <c:pt idx="1">
                  <c:v>8.1</c:v>
                </c:pt>
                <c:pt idx="2">
                  <c:v>13.2</c:v>
                </c:pt>
                <c:pt idx="3">
                  <c:v>53.2</c:v>
                </c:pt>
                <c:pt idx="4">
                  <c:v>19.100000000000001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7D-4AC7-86C7-ABCF5D2E174D}"/>
            </c:ext>
          </c:extLst>
        </c:ser>
        <c:ser>
          <c:idx val="1"/>
          <c:order val="1"/>
          <c:tx>
            <c:strRef>
              <c:f>DQ01_1!$E$1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27D-4AC7-86C7-ABCF5D2E174D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27D-4AC7-86C7-ABCF5D2E174D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27D-4AC7-86C7-ABCF5D2E174D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27D-4AC7-86C7-ABCF5D2E174D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27D-4AC7-86C7-ABCF5D2E174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7D-4AC7-86C7-ABCF5D2E174D}"/>
            </c:ext>
          </c:extLst>
        </c:ser>
        <c:ser>
          <c:idx val="2"/>
          <c:order val="2"/>
          <c:tx>
            <c:strRef>
              <c:f>DQ01_1!$F$1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DQ01_1!$F$2:$F$6</c:f>
              <c:numCache>
                <c:formatCode>General</c:formatCode>
                <c:ptCount val="5"/>
                <c:pt idx="0">
                  <c:v>8.4</c:v>
                </c:pt>
                <c:pt idx="1">
                  <c:v>13.8</c:v>
                </c:pt>
                <c:pt idx="2">
                  <c:v>6.9</c:v>
                </c:pt>
                <c:pt idx="3">
                  <c:v>36.1</c:v>
                </c:pt>
                <c:pt idx="4">
                  <c:v>34.700000000000003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27D-4AC7-86C7-ABCF5D2E174D}"/>
            </c:ext>
          </c:extLst>
        </c:ser>
        <c:ser>
          <c:idx val="3"/>
          <c:order val="3"/>
          <c:tx>
            <c:strRef>
              <c:f>DQ01_1!$G$1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multiLvlStrRef>
              <c:f>DQ01_1!$B$2:$C$6</c:f>
              <c:multiLvlStrCache>
                <c:ptCount val="5"/>
                <c:lvl>
                  <c:pt idx="0">
                    <c:v>4 or more courses</c:v>
                  </c:pt>
                  <c:pt idx="1">
                    <c:v>3 courses</c:v>
                  </c:pt>
                  <c:pt idx="2">
                    <c:v>2 courses</c:v>
                  </c:pt>
                  <c:pt idx="3">
                    <c:v>1 course</c:v>
                  </c:pt>
                  <c:pt idx="4">
                    <c:v>0 courses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DQ01_1!$G$2:$G$6</c:f>
              <c:numCache>
                <c:formatCode>General</c:formatCode>
                <c:ptCount val="5"/>
                <c:pt idx="0">
                  <c:v>2.7</c:v>
                </c:pt>
                <c:pt idx="1">
                  <c:v>2.6</c:v>
                </c:pt>
                <c:pt idx="2">
                  <c:v>17.899999999999999</c:v>
                </c:pt>
                <c:pt idx="3">
                  <c:v>73.099999999999994</c:v>
                </c:pt>
                <c:pt idx="4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27D-4AC7-86C7-ABCF5D2E174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DQ08_1!$D$2</c:f>
              <c:numCache>
                <c:formatCode>General</c:formatCode>
                <c:ptCount val="1"/>
                <c:pt idx="0">
                  <c:v>82.7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B8-4AF0-8F93-299F9F406741}"/>
            </c:ext>
          </c:extLst>
        </c:ser>
        <c:ser>
          <c:idx val="1"/>
          <c:order val="1"/>
          <c:tx>
            <c:v>Junior/Senior High Schools</c:v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EB8-4AF0-8F93-299F9F406741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DQ08_1!$E$2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B8-4AF0-8F93-299F9F406741}"/>
            </c:ext>
          </c:extLst>
        </c:ser>
        <c:ser>
          <c:idx val="2"/>
          <c:order val="2"/>
          <c:tx>
            <c:v>Middle Schools</c:v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DQ08_1!$F$2</c:f>
              <c:numCache>
                <c:formatCode>General</c:formatCode>
                <c:ptCount val="1"/>
                <c:pt idx="0">
                  <c:v>68.8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B8-4AF0-8F93-299F9F406741}"/>
            </c:ext>
          </c:extLst>
        </c:ser>
        <c:ser>
          <c:idx val="3"/>
          <c:order val="3"/>
          <c:tx>
            <c:v>High Schools</c:v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DQ08_1!$G$2</c:f>
              <c:numCache>
                <c:formatCode>General</c:formatCode>
                <c:ptCount val="1"/>
                <c:pt idx="0">
                  <c:v>96.9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B8-4AF0-8F93-299F9F40674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DQ09_1!$D$2:$D$6</c:f>
              <c:numCache>
                <c:formatCode>General</c:formatCode>
                <c:ptCount val="5"/>
                <c:pt idx="0">
                  <c:v>46</c:v>
                </c:pt>
                <c:pt idx="1">
                  <c:v>85.9</c:v>
                </c:pt>
                <c:pt idx="2">
                  <c:v>84.4</c:v>
                </c:pt>
                <c:pt idx="3">
                  <c:v>61</c:v>
                </c:pt>
                <c:pt idx="4">
                  <c:v>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C0-4C2A-82B6-BE2F4A9D8D95}"/>
            </c:ext>
          </c:extLst>
        </c:ser>
        <c:ser>
          <c:idx val="1"/>
          <c:order val="1"/>
          <c:tx>
            <c:strRef>
              <c:f>DQ09_1!$E$1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6C0-4C2A-82B6-BE2F4A9D8D9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6C0-4C2A-82B6-BE2F4A9D8D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6C0-4C2A-82B6-BE2F4A9D8D9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6C0-4C2A-82B6-BE2F4A9D8D9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6C0-4C2A-82B6-BE2F4A9D8D95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6C0-4C2A-82B6-BE2F4A9D8D95}"/>
            </c:ext>
          </c:extLst>
        </c:ser>
        <c:ser>
          <c:idx val="2"/>
          <c:order val="2"/>
          <c:tx>
            <c:strRef>
              <c:f>DQ09_1!$F$1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DQ09_1!$F$2:$F$6</c:f>
              <c:numCache>
                <c:formatCode>General</c:formatCode>
                <c:ptCount val="5"/>
                <c:pt idx="0">
                  <c:v>39.4</c:v>
                </c:pt>
                <c:pt idx="1">
                  <c:v>79.900000000000006</c:v>
                </c:pt>
                <c:pt idx="2">
                  <c:v>77.099999999999994</c:v>
                </c:pt>
                <c:pt idx="3">
                  <c:v>58.9</c:v>
                </c:pt>
                <c:pt idx="4">
                  <c:v>83.4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6C0-4C2A-82B6-BE2F4A9D8D95}"/>
            </c:ext>
          </c:extLst>
        </c:ser>
        <c:ser>
          <c:idx val="3"/>
          <c:order val="3"/>
          <c:tx>
            <c:strRef>
              <c:f>DQ09_1!$G$1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DQ09_1!$G$2:$G$6</c:f>
              <c:numCache>
                <c:formatCode>General</c:formatCode>
                <c:ptCount val="5"/>
                <c:pt idx="0">
                  <c:v>52.8</c:v>
                </c:pt>
                <c:pt idx="1">
                  <c:v>94.2</c:v>
                </c:pt>
                <c:pt idx="2">
                  <c:v>93.1</c:v>
                </c:pt>
                <c:pt idx="3">
                  <c:v>63.1</c:v>
                </c:pt>
                <c:pt idx="4">
                  <c:v>95.1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76C0-4C2A-82B6-BE2F4A9D8D9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DQ09_2!$D$2:$D$6</c:f>
              <c:numCache>
                <c:formatCode>General</c:formatCode>
                <c:ptCount val="5"/>
                <c:pt idx="0">
                  <c:v>81.3</c:v>
                </c:pt>
                <c:pt idx="1">
                  <c:v>68.099999999999994</c:v>
                </c:pt>
                <c:pt idx="2">
                  <c:v>78.8</c:v>
                </c:pt>
                <c:pt idx="3">
                  <c:v>65.8</c:v>
                </c:pt>
                <c:pt idx="4">
                  <c:v>67.900000000000006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CC-4864-A8B1-772D67914C15}"/>
            </c:ext>
          </c:extLst>
        </c:ser>
        <c:ser>
          <c:idx val="1"/>
          <c:order val="1"/>
          <c:tx>
            <c:strRef>
              <c:f>DQ09_2!$E$1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8CC-4864-A8B1-772D67914C1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8CC-4864-A8B1-772D67914C1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8CC-4864-A8B1-772D67914C1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8CC-4864-A8B1-772D67914C1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8CC-4864-A8B1-772D67914C15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8CC-4864-A8B1-772D67914C15}"/>
            </c:ext>
          </c:extLst>
        </c:ser>
        <c:ser>
          <c:idx val="2"/>
          <c:order val="2"/>
          <c:tx>
            <c:strRef>
              <c:f>DQ09_2!$F$1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DQ09_2!$F$2:$F$6</c:f>
              <c:numCache>
                <c:formatCode>General</c:formatCode>
                <c:ptCount val="5"/>
                <c:pt idx="0">
                  <c:v>74</c:v>
                </c:pt>
                <c:pt idx="1">
                  <c:v>56.9</c:v>
                </c:pt>
                <c:pt idx="2">
                  <c:v>66.5</c:v>
                </c:pt>
                <c:pt idx="3">
                  <c:v>59.3</c:v>
                </c:pt>
                <c:pt idx="4">
                  <c:v>59.7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8CC-4864-A8B1-772D67914C15}"/>
            </c:ext>
          </c:extLst>
        </c:ser>
        <c:ser>
          <c:idx val="3"/>
          <c:order val="3"/>
          <c:tx>
            <c:strRef>
              <c:f>DQ09_2!$G$1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DQ09_2!$B$2:$C$6</c:f>
              <c:multiLvlStrCache>
                <c:ptCount val="5"/>
                <c:lvl>
                  <c:pt idx="0">
                    <c:v>Infectious disease prevention (e.g., influenza [flu] prevention)</c:v>
                  </c:pt>
                  <c:pt idx="1">
                    <c:v>Human sexuality</c:v>
                  </c:pt>
                  <c:pt idx="2">
                    <c:v>Human immunodeficiency virus (HIV)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DQ09_2!$G$2:$G$6</c:f>
              <c:numCache>
                <c:formatCode>General</c:formatCode>
                <c:ptCount val="5"/>
                <c:pt idx="0">
                  <c:v>89.1</c:v>
                </c:pt>
                <c:pt idx="1">
                  <c:v>80.400000000000006</c:v>
                </c:pt>
                <c:pt idx="2">
                  <c:v>93</c:v>
                </c:pt>
                <c:pt idx="3">
                  <c:v>72.7</c:v>
                </c:pt>
                <c:pt idx="4">
                  <c:v>76.7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8CC-4864-A8B1-772D67914C1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DQ09_3!$D$2:$D$6</c:f>
              <c:numCache>
                <c:formatCode>General</c:formatCode>
                <c:ptCount val="5"/>
                <c:pt idx="0">
                  <c:v>79.599999999999994</c:v>
                </c:pt>
                <c:pt idx="1">
                  <c:v>74.099999999999994</c:v>
                </c:pt>
                <c:pt idx="2">
                  <c:v>96.6</c:v>
                </c:pt>
                <c:pt idx="3">
                  <c:v>91.3</c:v>
                </c:pt>
                <c:pt idx="4">
                  <c:v>85.4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4F-4E46-B27F-971DF3925CD7}"/>
            </c:ext>
          </c:extLst>
        </c:ser>
        <c:ser>
          <c:idx val="1"/>
          <c:order val="1"/>
          <c:tx>
            <c:strRef>
              <c:f>DQ09_3!$E$1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4F-4E46-B27F-971DF3925CD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4F-4E46-B27F-971DF3925CD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4F-4E46-B27F-971DF3925CD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4F-4E46-B27F-971DF3925CD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24F-4E46-B27F-971DF3925CD7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24F-4E46-B27F-971DF3925CD7}"/>
            </c:ext>
          </c:extLst>
        </c:ser>
        <c:ser>
          <c:idx val="2"/>
          <c:order val="2"/>
          <c:tx>
            <c:strRef>
              <c:f>DQ09_3!$F$1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DQ09_3!$F$2:$F$6</c:f>
              <c:numCache>
                <c:formatCode>General</c:formatCode>
                <c:ptCount val="5"/>
                <c:pt idx="0">
                  <c:v>65.8</c:v>
                </c:pt>
                <c:pt idx="1">
                  <c:v>60.3</c:v>
                </c:pt>
                <c:pt idx="2">
                  <c:v>95.4</c:v>
                </c:pt>
                <c:pt idx="3">
                  <c:v>84.8</c:v>
                </c:pt>
                <c:pt idx="4">
                  <c:v>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24F-4E46-B27F-971DF3925CD7}"/>
            </c:ext>
          </c:extLst>
        </c:ser>
        <c:ser>
          <c:idx val="3"/>
          <c:order val="3"/>
          <c:tx>
            <c:strRef>
              <c:f>DQ09_3!$G$1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DQ09_3!$B$2:$C$6</c:f>
              <c:multiLvlStrCache>
                <c:ptCount val="5"/>
                <c:lvl>
                  <c:pt idx="0">
                    <c:v>Sexually transmitted disease (STD)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DQ09_3!$G$2:$G$6</c:f>
              <c:numCache>
                <c:formatCode>General</c:formatCode>
                <c:ptCount val="5"/>
                <c:pt idx="0">
                  <c:v>96</c:v>
                </c:pt>
                <c:pt idx="1">
                  <c:v>90</c:v>
                </c:pt>
                <c:pt idx="2">
                  <c:v>99</c:v>
                </c:pt>
                <c:pt idx="3">
                  <c:v>98.9</c:v>
                </c:pt>
                <c:pt idx="4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24F-4E46-B27F-971DF3925CD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DQ09_4!$D$1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DQ09_4!$D$2:$D$4</c:f>
              <c:numCache>
                <c:formatCode>General</c:formatCode>
                <c:ptCount val="3"/>
                <c:pt idx="0">
                  <c:v>89.3</c:v>
                </c:pt>
                <c:pt idx="1">
                  <c:v>88.5</c:v>
                </c:pt>
                <c:pt idx="2">
                  <c:v>77.3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94-4EDB-9201-63D738213895}"/>
            </c:ext>
          </c:extLst>
        </c:ser>
        <c:ser>
          <c:idx val="1"/>
          <c:order val="1"/>
          <c:tx>
            <c:strRef>
              <c:f>DQ09_4!$E$1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94-4EDB-9201-63D73821389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094-4EDB-9201-63D73821389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94-4EDB-9201-63D738213895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DQ09_4!$E$2:$E$4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094-4EDB-9201-63D738213895}"/>
            </c:ext>
          </c:extLst>
        </c:ser>
        <c:ser>
          <c:idx val="2"/>
          <c:order val="2"/>
          <c:tx>
            <c:strRef>
              <c:f>DQ09_4!$F$1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DQ09_4!$F$2:$F$4</c:f>
              <c:numCache>
                <c:formatCode>General</c:formatCode>
                <c:ptCount val="3"/>
                <c:pt idx="0">
                  <c:v>86.5</c:v>
                </c:pt>
                <c:pt idx="1">
                  <c:v>82.4</c:v>
                </c:pt>
                <c:pt idx="2">
                  <c:v>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094-4EDB-9201-63D738213895}"/>
            </c:ext>
          </c:extLst>
        </c:ser>
        <c:ser>
          <c:idx val="3"/>
          <c:order val="3"/>
          <c:tx>
            <c:strRef>
              <c:f>DQ09_4!$G$1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DQ09_4!$G$2:$G$4</c:f>
              <c:numCache>
                <c:formatCode>General</c:formatCode>
                <c:ptCount val="3"/>
                <c:pt idx="0">
                  <c:v>92</c:v>
                </c:pt>
                <c:pt idx="1">
                  <c:v>96</c:v>
                </c:pt>
                <c:pt idx="2">
                  <c:v>89.2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094-4EDB-9201-63D73821389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DQ10_1!$B$2:$C$6</c:f>
              <c:multiLvlStrCache>
                <c:ptCount val="5"/>
                <c:lvl>
                  <c:pt idx="0">
                    <c:v>Effects of nicotine on the adolescent brain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 of tobacco use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DQ10_1!$D$2:$D$6</c:f>
              <c:numCache>
                <c:formatCode>General</c:formatCode>
                <c:ptCount val="5"/>
                <c:pt idx="0">
                  <c:v>80.2</c:v>
                </c:pt>
                <c:pt idx="1">
                  <c:v>83.6</c:v>
                </c:pt>
                <c:pt idx="2">
                  <c:v>84</c:v>
                </c:pt>
                <c:pt idx="3">
                  <c:v>85.9</c:v>
                </c:pt>
                <c:pt idx="4">
                  <c:v>86.4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AC-47FF-9CE3-5B955B0A6023}"/>
            </c:ext>
          </c:extLst>
        </c:ser>
        <c:ser>
          <c:idx val="1"/>
          <c:order val="1"/>
          <c:tx>
            <c:strRef>
              <c:f>DQ10_1!$E$1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1AC-47FF-9CE3-5B955B0A602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1AC-47FF-9CE3-5B955B0A602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1AC-47FF-9CE3-5B955B0A602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1AC-47FF-9CE3-5B955B0A602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1AC-47FF-9CE3-5B955B0A6023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DQ10_1!$B$2:$C$6</c:f>
              <c:multiLvlStrCache>
                <c:ptCount val="5"/>
                <c:lvl>
                  <c:pt idx="0">
                    <c:v>Effects of nicotine on the adolescent brain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 of tobacco use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1AC-47FF-9CE3-5B955B0A6023}"/>
            </c:ext>
          </c:extLst>
        </c:ser>
        <c:ser>
          <c:idx val="2"/>
          <c:order val="2"/>
          <c:tx>
            <c:strRef>
              <c:f>DQ10_1!$F$1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DQ10_1!$B$2:$C$6</c:f>
              <c:multiLvlStrCache>
                <c:ptCount val="5"/>
                <c:lvl>
                  <c:pt idx="0">
                    <c:v>Effects of nicotine on the adolescent brain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 of tobacco use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DQ10_1!$F$2:$F$6</c:f>
              <c:numCache>
                <c:formatCode>General</c:formatCode>
                <c:ptCount val="5"/>
                <c:pt idx="0">
                  <c:v>73.5</c:v>
                </c:pt>
                <c:pt idx="1">
                  <c:v>75.7</c:v>
                </c:pt>
                <c:pt idx="2">
                  <c:v>76.7</c:v>
                </c:pt>
                <c:pt idx="3">
                  <c:v>77.7</c:v>
                </c:pt>
                <c:pt idx="4">
                  <c:v>77.900000000000006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1AC-47FF-9CE3-5B955B0A6023}"/>
            </c:ext>
          </c:extLst>
        </c:ser>
        <c:ser>
          <c:idx val="3"/>
          <c:order val="3"/>
          <c:tx>
            <c:strRef>
              <c:f>DQ10_1!$G$1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DQ10_1!$B$2:$C$6</c:f>
              <c:multiLvlStrCache>
                <c:ptCount val="5"/>
                <c:lvl>
                  <c:pt idx="0">
                    <c:v>Effects of nicotine on the adolescent brain</c:v>
                  </c:pt>
                  <c:pt idx="1">
                    <c:v>Understanding the addictive nature of nicotine</c:v>
                  </c:pt>
                  <c:pt idx="2">
                    <c:v>Identifying social, economic, and cosmetic consequences of tobacco use</c:v>
                  </c:pt>
                  <c:pt idx="3">
                    <c:v>Identifying short- and long-term health consequences of tobacco use</c:v>
                  </c:pt>
                  <c:pt idx="4">
                    <c:v>Identifying tobacco products and the harmful substances they contain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DQ10_1!$G$2:$G$6</c:f>
              <c:numCache>
                <c:formatCode>General</c:formatCode>
                <c:ptCount val="5"/>
                <c:pt idx="0">
                  <c:v>87.3</c:v>
                </c:pt>
                <c:pt idx="1">
                  <c:v>92.1</c:v>
                </c:pt>
                <c:pt idx="2">
                  <c:v>92.1</c:v>
                </c:pt>
                <c:pt idx="3">
                  <c:v>95</c:v>
                </c:pt>
                <c:pt idx="4">
                  <c:v>96.1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1AC-47FF-9CE3-5B955B0A602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DQ10_2!$B$2:$C$6</c:f>
              <c:multiLvlStrCache>
                <c:ptCount val="5"/>
                <c:lvl>
                  <c:pt idx="0">
                    <c:v>Making accurate assessments of how many peers use tobacco</c:v>
                  </c:pt>
                  <c:pt idx="1">
                    <c:v>Identifying reasons why students do and do not use tobacco</c:v>
                  </c:pt>
                  <c:pt idx="2">
                    <c:v>Understanding the social influences on tobacco use, including media, family, peers, and culture</c:v>
                  </c:pt>
                  <c:pt idx="3">
                    <c:v>Effects of second-hand smoke and benefits of a smoke-free environment</c:v>
                  </c:pt>
                  <c:pt idx="4">
                    <c:v>Effects of tobacco use on athletic performance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DQ10_2!$D$2:$D$6</c:f>
              <c:numCache>
                <c:formatCode>General</c:formatCode>
                <c:ptCount val="5"/>
                <c:pt idx="0">
                  <c:v>74.7</c:v>
                </c:pt>
                <c:pt idx="1">
                  <c:v>84.2</c:v>
                </c:pt>
                <c:pt idx="2">
                  <c:v>85.3</c:v>
                </c:pt>
                <c:pt idx="3">
                  <c:v>83.5</c:v>
                </c:pt>
                <c:pt idx="4">
                  <c:v>81.900000000000006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9E-426D-A875-3A906070E751}"/>
            </c:ext>
          </c:extLst>
        </c:ser>
        <c:ser>
          <c:idx val="1"/>
          <c:order val="1"/>
          <c:tx>
            <c:strRef>
              <c:f>DQ10_2!$E$1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9E-426D-A875-3A906070E75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59E-426D-A875-3A906070E75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9E-426D-A875-3A906070E75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59E-426D-A875-3A906070E75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59E-426D-A875-3A906070E751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DQ10_2!$B$2:$C$6</c:f>
              <c:multiLvlStrCache>
                <c:ptCount val="5"/>
                <c:lvl>
                  <c:pt idx="0">
                    <c:v>Making accurate assessments of how many peers use tobacco</c:v>
                  </c:pt>
                  <c:pt idx="1">
                    <c:v>Identifying reasons why students do and do not use tobacco</c:v>
                  </c:pt>
                  <c:pt idx="2">
                    <c:v>Understanding the social influences on tobacco use, including media, family, peers, and culture</c:v>
                  </c:pt>
                  <c:pt idx="3">
                    <c:v>Effects of second-hand smoke and benefits of a smoke-free environment</c:v>
                  </c:pt>
                  <c:pt idx="4">
                    <c:v>Effects of tobacco use on athletic performance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DQ10_2!$E$2:$E$6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59E-426D-A875-3A906070E751}"/>
            </c:ext>
          </c:extLst>
        </c:ser>
        <c:ser>
          <c:idx val="2"/>
          <c:order val="2"/>
          <c:tx>
            <c:strRef>
              <c:f>DQ10_2!$F$1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DQ10_2!$B$2:$C$6</c:f>
              <c:multiLvlStrCache>
                <c:ptCount val="5"/>
                <c:lvl>
                  <c:pt idx="0">
                    <c:v>Making accurate assessments of how many peers use tobacco</c:v>
                  </c:pt>
                  <c:pt idx="1">
                    <c:v>Identifying reasons why students do and do not use tobacco</c:v>
                  </c:pt>
                  <c:pt idx="2">
                    <c:v>Understanding the social influences on tobacco use, including media, family, peers, and culture</c:v>
                  </c:pt>
                  <c:pt idx="3">
                    <c:v>Effects of second-hand smoke and benefits of a smoke-free environment</c:v>
                  </c:pt>
                  <c:pt idx="4">
                    <c:v>Effects of tobacco use on athletic performance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DQ10_2!$F$2:$F$6</c:f>
              <c:numCache>
                <c:formatCode>General</c:formatCode>
                <c:ptCount val="5"/>
                <c:pt idx="0">
                  <c:v>67.400000000000006</c:v>
                </c:pt>
                <c:pt idx="1">
                  <c:v>77.3</c:v>
                </c:pt>
                <c:pt idx="2">
                  <c:v>77.5</c:v>
                </c:pt>
                <c:pt idx="3">
                  <c:v>75.900000000000006</c:v>
                </c:pt>
                <c:pt idx="4">
                  <c:v>74.5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59E-426D-A875-3A906070E751}"/>
            </c:ext>
          </c:extLst>
        </c:ser>
        <c:ser>
          <c:idx val="3"/>
          <c:order val="3"/>
          <c:tx>
            <c:strRef>
              <c:f>DQ10_2!$G$1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DQ10_2!$B$2:$C$6</c:f>
              <c:multiLvlStrCache>
                <c:ptCount val="5"/>
                <c:lvl>
                  <c:pt idx="0">
                    <c:v>Making accurate assessments of how many peers use tobacco</c:v>
                  </c:pt>
                  <c:pt idx="1">
                    <c:v>Identifying reasons why students do and do not use tobacco</c:v>
                  </c:pt>
                  <c:pt idx="2">
                    <c:v>Understanding the social influences on tobacco use, including media, family, peers, and culture</c:v>
                  </c:pt>
                  <c:pt idx="3">
                    <c:v>Effects of second-hand smoke and benefits of a smoke-free environment</c:v>
                  </c:pt>
                  <c:pt idx="4">
                    <c:v>Effects of tobacco use on athletic performance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DQ10_2!$G$2:$G$6</c:f>
              <c:numCache>
                <c:formatCode>General</c:formatCode>
                <c:ptCount val="5"/>
                <c:pt idx="0">
                  <c:v>83.2</c:v>
                </c:pt>
                <c:pt idx="1">
                  <c:v>92</c:v>
                </c:pt>
                <c:pt idx="2">
                  <c:v>94.1</c:v>
                </c:pt>
                <c:pt idx="3">
                  <c:v>92</c:v>
                </c:pt>
                <c:pt idx="4">
                  <c:v>90.1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59E-426D-A875-3A906070E75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DQ10_3!$B$2:$C$6</c:f>
              <c:multiLvlStrCache>
                <c:ptCount val="5"/>
                <c:lvl>
                  <c:pt idx="0">
                    <c:v>Identifying harmful effects of tobacco use on fetal development</c:v>
                  </c:pt>
                  <c:pt idx="1">
                    <c:v>Supporting others who abstain from or want to quit using tobacco</c:v>
                  </c:pt>
                  <c:pt idx="2">
                    <c:v>Finding valid information and services related to tobacco-use prevention and cessation</c:v>
                  </c:pt>
                  <c:pt idx="3">
                    <c:v>Using goal-setting and decision-making skills related to not using tobacco</c:v>
                  </c:pt>
                  <c:pt idx="4">
                    <c:v>Using interpersonal communication skills to avoid tobacco use (e.g., refusal skills, assertiveness)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DQ10_3!$D$2:$D$6</c:f>
              <c:numCache>
                <c:formatCode>General</c:formatCode>
                <c:ptCount val="5"/>
                <c:pt idx="0">
                  <c:v>80.099999999999994</c:v>
                </c:pt>
                <c:pt idx="1">
                  <c:v>78.400000000000006</c:v>
                </c:pt>
                <c:pt idx="2">
                  <c:v>77</c:v>
                </c:pt>
                <c:pt idx="3">
                  <c:v>83.7</c:v>
                </c:pt>
                <c:pt idx="4">
                  <c:v>84.6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CF-4923-91B8-9CCD548EA913}"/>
            </c:ext>
          </c:extLst>
        </c:ser>
        <c:ser>
          <c:idx val="1"/>
          <c:order val="1"/>
          <c:tx>
            <c:strRef>
              <c:f>DQ10_3!$E$1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CF-4923-91B8-9CCD548EA91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2CF-4923-91B8-9CCD548EA91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2CF-4923-91B8-9CCD548EA91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2CF-4923-91B8-9CCD548EA91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2CF-4923-91B8-9CCD548EA913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DQ10_3!$B$2:$C$6</c:f>
              <c:multiLvlStrCache>
                <c:ptCount val="5"/>
                <c:lvl>
                  <c:pt idx="0">
                    <c:v>Identifying harmful effects of tobacco use on fetal development</c:v>
                  </c:pt>
                  <c:pt idx="1">
                    <c:v>Supporting others who abstain from or want to quit using tobacco</c:v>
                  </c:pt>
                  <c:pt idx="2">
                    <c:v>Finding valid information and services related to tobacco-use prevention and cessation</c:v>
                  </c:pt>
                  <c:pt idx="3">
                    <c:v>Using goal-setting and decision-making skills related to not using tobacco</c:v>
                  </c:pt>
                  <c:pt idx="4">
                    <c:v>Using interpersonal communication skills to avoid tobacco use (e.g., refusal skills, assertiveness)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DQ10_3!$E$2:$E$6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2CF-4923-91B8-9CCD548EA913}"/>
            </c:ext>
          </c:extLst>
        </c:ser>
        <c:ser>
          <c:idx val="2"/>
          <c:order val="2"/>
          <c:tx>
            <c:strRef>
              <c:f>DQ10_3!$F$1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DQ10_3!$B$2:$C$6</c:f>
              <c:multiLvlStrCache>
                <c:ptCount val="5"/>
                <c:lvl>
                  <c:pt idx="0">
                    <c:v>Identifying harmful effects of tobacco use on fetal development</c:v>
                  </c:pt>
                  <c:pt idx="1">
                    <c:v>Supporting others who abstain from or want to quit using tobacco</c:v>
                  </c:pt>
                  <c:pt idx="2">
                    <c:v>Finding valid information and services related to tobacco-use prevention and cessation</c:v>
                  </c:pt>
                  <c:pt idx="3">
                    <c:v>Using goal-setting and decision-making skills related to not using tobacco</c:v>
                  </c:pt>
                  <c:pt idx="4">
                    <c:v>Using interpersonal communication skills to avoid tobacco use (e.g., refusal skills, assertiveness)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DQ10_3!$F$2:$F$6</c:f>
              <c:numCache>
                <c:formatCode>General</c:formatCode>
                <c:ptCount val="5"/>
                <c:pt idx="0">
                  <c:v>73.900000000000006</c:v>
                </c:pt>
                <c:pt idx="1">
                  <c:v>70.599999999999994</c:v>
                </c:pt>
                <c:pt idx="2">
                  <c:v>69.8</c:v>
                </c:pt>
                <c:pt idx="3">
                  <c:v>77</c:v>
                </c:pt>
                <c:pt idx="4">
                  <c:v>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2CF-4923-91B8-9CCD548EA913}"/>
            </c:ext>
          </c:extLst>
        </c:ser>
        <c:ser>
          <c:idx val="3"/>
          <c:order val="3"/>
          <c:tx>
            <c:strRef>
              <c:f>DQ10_3!$G$1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DQ10_3!$B$2:$C$6</c:f>
              <c:multiLvlStrCache>
                <c:ptCount val="5"/>
                <c:lvl>
                  <c:pt idx="0">
                    <c:v>Identifying harmful effects of tobacco use on fetal development</c:v>
                  </c:pt>
                  <c:pt idx="1">
                    <c:v>Supporting others who abstain from or want to quit using tobacco</c:v>
                  </c:pt>
                  <c:pt idx="2">
                    <c:v>Finding valid information and services related to tobacco-use prevention and cessation</c:v>
                  </c:pt>
                  <c:pt idx="3">
                    <c:v>Using goal-setting and decision-making skills related to not using tobacco</c:v>
                  </c:pt>
                  <c:pt idx="4">
                    <c:v>Using interpersonal communication skills to avoid tobacco use (e.g., refusal skills, assertiveness)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DQ10_3!$G$2:$G$6</c:f>
              <c:numCache>
                <c:formatCode>General</c:formatCode>
                <c:ptCount val="5"/>
                <c:pt idx="0">
                  <c:v>87.9</c:v>
                </c:pt>
                <c:pt idx="1">
                  <c:v>87.8</c:v>
                </c:pt>
                <c:pt idx="2">
                  <c:v>84.7</c:v>
                </c:pt>
                <c:pt idx="3">
                  <c:v>91</c:v>
                </c:pt>
                <c:pt idx="4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2CF-4923-91B8-9CCD548EA91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DQ10_4!$D$1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DQ10_4!$B$2:$C$5</c:f>
              <c:multiLvlStrCache>
                <c:ptCount val="4"/>
                <c:lvl>
                  <c:pt idx="0">
                    <c:v>Benefits of tobacco cessation programs</c:v>
                  </c:pt>
                  <c:pt idx="1">
                    <c:v>Understanding school policies and community laws related to the sale and use of tobacco products</c:v>
                  </c:pt>
                  <c:pt idx="2">
                    <c:v>How addiction to tobacco use can be treated</c:v>
                  </c:pt>
                  <c:pt idx="3">
                    <c:v>Relationship between using tobacco and alcohol or other drugs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DQ10_4!$D$2:$D$5</c:f>
              <c:numCache>
                <c:formatCode>General</c:formatCode>
                <c:ptCount val="4"/>
                <c:pt idx="0">
                  <c:v>69.5</c:v>
                </c:pt>
                <c:pt idx="1">
                  <c:v>78.900000000000006</c:v>
                </c:pt>
                <c:pt idx="2">
                  <c:v>80.099999999999994</c:v>
                </c:pt>
                <c:pt idx="3">
                  <c:v>84.9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F5-41B3-88F9-8E2835170943}"/>
            </c:ext>
          </c:extLst>
        </c:ser>
        <c:ser>
          <c:idx val="1"/>
          <c:order val="1"/>
          <c:tx>
            <c:strRef>
              <c:f>DQ10_4!$E$1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AF5-41B3-88F9-8E283517094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AF5-41B3-88F9-8E283517094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AF5-41B3-88F9-8E283517094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AF5-41B3-88F9-8E2835170943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DQ10_4!$B$2:$C$5</c:f>
              <c:multiLvlStrCache>
                <c:ptCount val="4"/>
                <c:lvl>
                  <c:pt idx="0">
                    <c:v>Benefits of tobacco cessation programs</c:v>
                  </c:pt>
                  <c:pt idx="1">
                    <c:v>Understanding school policies and community laws related to the sale and use of tobacco products</c:v>
                  </c:pt>
                  <c:pt idx="2">
                    <c:v>How addiction to tobacco use can be treated</c:v>
                  </c:pt>
                  <c:pt idx="3">
                    <c:v>Relationship between using tobacco and alcohol or other drugs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DQ10_4!$E$2:$E$5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AF5-41B3-88F9-8E2835170943}"/>
            </c:ext>
          </c:extLst>
        </c:ser>
        <c:ser>
          <c:idx val="2"/>
          <c:order val="2"/>
          <c:tx>
            <c:strRef>
              <c:f>DQ10_4!$F$1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DQ10_4!$B$2:$C$5</c:f>
              <c:multiLvlStrCache>
                <c:ptCount val="4"/>
                <c:lvl>
                  <c:pt idx="0">
                    <c:v>Benefits of tobacco cessation programs</c:v>
                  </c:pt>
                  <c:pt idx="1">
                    <c:v>Understanding school policies and community laws related to the sale and use of tobacco products</c:v>
                  </c:pt>
                  <c:pt idx="2">
                    <c:v>How addiction to tobacco use can be treated</c:v>
                  </c:pt>
                  <c:pt idx="3">
                    <c:v>Relationship between using tobacco and alcohol or other drugs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DQ10_4!$F$2:$F$5</c:f>
              <c:numCache>
                <c:formatCode>General</c:formatCode>
                <c:ptCount val="4"/>
                <c:pt idx="0">
                  <c:v>62.1</c:v>
                </c:pt>
                <c:pt idx="1">
                  <c:v>70.5</c:v>
                </c:pt>
                <c:pt idx="2">
                  <c:v>71.900000000000006</c:v>
                </c:pt>
                <c:pt idx="3">
                  <c:v>76.7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F5-41B3-88F9-8E2835170943}"/>
            </c:ext>
          </c:extLst>
        </c:ser>
        <c:ser>
          <c:idx val="3"/>
          <c:order val="3"/>
          <c:tx>
            <c:strRef>
              <c:f>DQ10_4!$G$1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DQ10_4!$B$2:$C$5</c:f>
              <c:multiLvlStrCache>
                <c:ptCount val="4"/>
                <c:lvl>
                  <c:pt idx="0">
                    <c:v>Benefits of tobacco cessation programs</c:v>
                  </c:pt>
                  <c:pt idx="1">
                    <c:v>Understanding school policies and community laws related to the sale and use of tobacco products</c:v>
                  </c:pt>
                  <c:pt idx="2">
                    <c:v>How addiction to tobacco use can be treated</c:v>
                  </c:pt>
                  <c:pt idx="3">
                    <c:v>Relationship between using tobacco and alcohol or other drugs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DQ10_4!$G$2:$G$5</c:f>
              <c:numCache>
                <c:formatCode>General</c:formatCode>
                <c:ptCount val="4"/>
                <c:pt idx="0">
                  <c:v>79.2</c:v>
                </c:pt>
                <c:pt idx="1">
                  <c:v>88.1</c:v>
                </c:pt>
                <c:pt idx="2">
                  <c:v>89</c:v>
                </c:pt>
                <c:pt idx="3">
                  <c:v>94.1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AF5-41B3-88F9-8E283517094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DQ10N_1!$D$2</c:f>
              <c:numCache>
                <c:formatCode>General</c:formatCode>
                <c:ptCount val="1"/>
                <c:pt idx="0">
                  <c:v>55.6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3C-4DEC-919E-73704B1E8DD1}"/>
            </c:ext>
          </c:extLst>
        </c:ser>
        <c:ser>
          <c:idx val="1"/>
          <c:order val="1"/>
          <c:tx>
            <c:v>Junior/Senior High Schools</c:v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F3C-4DEC-919E-73704B1E8DD1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DQ10N_1!$E$2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F3C-4DEC-919E-73704B1E8DD1}"/>
            </c:ext>
          </c:extLst>
        </c:ser>
        <c:ser>
          <c:idx val="2"/>
          <c:order val="2"/>
          <c:tx>
            <c:v>Middle Schools</c:v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DQ10N_1!$F$2</c:f>
              <c:numCache>
                <c:formatCode>General</c:formatCode>
                <c:ptCount val="1"/>
                <c:pt idx="0">
                  <c:v>51.5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F3C-4DEC-919E-73704B1E8DD1}"/>
            </c:ext>
          </c:extLst>
        </c:ser>
        <c:ser>
          <c:idx val="3"/>
          <c:order val="3"/>
          <c:tx>
            <c:v>High Schools</c:v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DQ10N_1!$G$2</c:f>
              <c:numCache>
                <c:formatCode>General</c:formatCode>
                <c:ptCount val="1"/>
                <c:pt idx="0">
                  <c:v>61.7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F3C-4DEC-919E-73704B1E8DD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DQ02_1!$D$1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DQ02_1!$D$2:$D$4</c:f>
              <c:numCache>
                <c:formatCode>General</c:formatCode>
                <c:ptCount val="3"/>
                <c:pt idx="0">
                  <c:v>48.2</c:v>
                </c:pt>
                <c:pt idx="1">
                  <c:v>47.7</c:v>
                </c:pt>
                <c:pt idx="2">
                  <c:v>49.1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94-400F-86D6-3F4D05CF773D}"/>
            </c:ext>
          </c:extLst>
        </c:ser>
        <c:ser>
          <c:idx val="1"/>
          <c:order val="1"/>
          <c:tx>
            <c:strRef>
              <c:f>DQ02_1!$E$1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94-400F-86D6-3F4D05CF773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094-400F-86D6-3F4D05CF773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094-400F-86D6-3F4D05CF773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DQ02_1!$E$2:$E$4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094-400F-86D6-3F4D05CF773D}"/>
            </c:ext>
          </c:extLst>
        </c:ser>
        <c:ser>
          <c:idx val="2"/>
          <c:order val="2"/>
          <c:tx>
            <c:strRef>
              <c:f>DQ02_1!$F$1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DQ02_1!$F$2:$F$4</c:f>
              <c:numCache>
                <c:formatCode>General</c:formatCode>
                <c:ptCount val="3"/>
                <c:pt idx="0">
                  <c:v>46.4</c:v>
                </c:pt>
                <c:pt idx="1">
                  <c:v>47.5</c:v>
                </c:pt>
                <c:pt idx="2">
                  <c:v>48.9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094-400F-86D6-3F4D05CF773D}"/>
            </c:ext>
          </c:extLst>
        </c:ser>
        <c:ser>
          <c:idx val="3"/>
          <c:order val="3"/>
          <c:tx>
            <c:strRef>
              <c:f>DQ02_1!$G$1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A094-400F-86D6-3F4D05CF773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094-400F-86D6-3F4D05CF773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094-400F-86D6-3F4D05CF773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DQ02_1!$B$2:$C$4</c:f>
              <c:multiLvlStrCache>
                <c:ptCount val="3"/>
                <c:lvl>
                  <c:pt idx="0">
                    <c:v>Eighth grade</c:v>
                  </c:pt>
                  <c:pt idx="1">
                    <c:v>Seventh grade</c:v>
                  </c:pt>
                  <c:pt idx="2">
                    <c:v>Sixth grade</c:v>
                  </c:pt>
                </c:lvl>
                <c:lvl>
                  <c:pt idx="0">
                    <c:v>c.</c:v>
                  </c:pt>
                  <c:pt idx="1">
                    <c:v>b.</c:v>
                  </c:pt>
                  <c:pt idx="2">
                    <c:v>a.</c:v>
                  </c:pt>
                </c:lvl>
              </c:multiLvlStrCache>
            </c:multiLvlStrRef>
          </c:cat>
          <c:val>
            <c:numRef>
              <c:f>DQ02_1!$G$2:$G$4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094-400F-86D6-3F4D05CF773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DQ11_1_1!$D$1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DQ11_1_1!$D$2:$D$6</c:f>
              <c:numCache>
                <c:formatCode>General</c:formatCode>
                <c:ptCount val="5"/>
                <c:pt idx="0">
                  <c:v>65.400000000000006</c:v>
                </c:pt>
                <c:pt idx="1">
                  <c:v>65.8</c:v>
                </c:pt>
                <c:pt idx="2">
                  <c:v>65.400000000000006</c:v>
                </c:pt>
                <c:pt idx="3">
                  <c:v>64.5</c:v>
                </c:pt>
                <c:pt idx="4">
                  <c:v>64.099999999999994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27-46C9-AFFD-632BF5A9C855}"/>
            </c:ext>
          </c:extLst>
        </c:ser>
        <c:ser>
          <c:idx val="1"/>
          <c:order val="1"/>
          <c:tx>
            <c:strRef>
              <c:f>DQ11_1_1!$E$1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C27-46C9-AFFD-632BF5A9C85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C27-46C9-AFFD-632BF5A9C85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C27-46C9-AFFD-632BF5A9C85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C27-46C9-AFFD-632BF5A9C85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C27-46C9-AFFD-632BF5A9C855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DQ11_1_1!$E$2:$E$6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C27-46C9-AFFD-632BF5A9C855}"/>
            </c:ext>
          </c:extLst>
        </c:ser>
        <c:ser>
          <c:idx val="2"/>
          <c:order val="2"/>
          <c:tx>
            <c:strRef>
              <c:f>DQ11_1_1!$F$1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DQ11_1_1!$F$2:$F$6</c:f>
              <c:numCache>
                <c:formatCode>General</c:formatCode>
                <c:ptCount val="5"/>
                <c:pt idx="0">
                  <c:v>64</c:v>
                </c:pt>
                <c:pt idx="1">
                  <c:v>64.400000000000006</c:v>
                </c:pt>
                <c:pt idx="2">
                  <c:v>64</c:v>
                </c:pt>
                <c:pt idx="3">
                  <c:v>64.099999999999994</c:v>
                </c:pt>
                <c:pt idx="4">
                  <c:v>63.6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C27-46C9-AFFD-632BF5A9C855}"/>
            </c:ext>
          </c:extLst>
        </c:ser>
        <c:ser>
          <c:idx val="3"/>
          <c:order val="3"/>
          <c:tx>
            <c:strRef>
              <c:f>DQ11_1_1!$G$1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C27-46C9-AFFD-632BF5A9C85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C27-46C9-AFFD-632BF5A9C85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C27-46C9-AFFD-632BF5A9C85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C27-46C9-AFFD-632BF5A9C85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BC27-46C9-AFFD-632BF5A9C855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DQ11_1_1!$G$2:$G$6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BC27-46C9-AFFD-632BF5A9C85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DQ11_1_2!$D$1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DQ11_1_2!$D$2:$D$6</c:f>
              <c:numCache>
                <c:formatCode>General</c:formatCode>
                <c:ptCount val="5"/>
                <c:pt idx="0">
                  <c:v>44</c:v>
                </c:pt>
                <c:pt idx="1">
                  <c:v>46.9</c:v>
                </c:pt>
                <c:pt idx="2">
                  <c:v>65</c:v>
                </c:pt>
                <c:pt idx="3">
                  <c:v>63.8</c:v>
                </c:pt>
                <c:pt idx="4">
                  <c:v>66.2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73-4113-AA5A-F4835753E11C}"/>
            </c:ext>
          </c:extLst>
        </c:ser>
        <c:ser>
          <c:idx val="1"/>
          <c:order val="1"/>
          <c:tx>
            <c:strRef>
              <c:f>DQ11_1_2!$E$1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73-4113-AA5A-F4835753E11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773-4113-AA5A-F4835753E11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773-4113-AA5A-F4835753E11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773-4113-AA5A-F4835753E11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773-4113-AA5A-F4835753E11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DQ11_1_2!$E$2:$E$6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773-4113-AA5A-F4835753E11C}"/>
            </c:ext>
          </c:extLst>
        </c:ser>
        <c:ser>
          <c:idx val="2"/>
          <c:order val="2"/>
          <c:tx>
            <c:strRef>
              <c:f>DQ11_1_2!$F$1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DQ11_1_2!$F$2:$F$6</c:f>
              <c:numCache>
                <c:formatCode>General</c:formatCode>
                <c:ptCount val="5"/>
                <c:pt idx="0">
                  <c:v>42.4</c:v>
                </c:pt>
                <c:pt idx="1">
                  <c:v>45.4</c:v>
                </c:pt>
                <c:pt idx="2">
                  <c:v>63.6</c:v>
                </c:pt>
                <c:pt idx="3">
                  <c:v>62.4</c:v>
                </c:pt>
                <c:pt idx="4">
                  <c:v>64.900000000000006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773-4113-AA5A-F4835753E11C}"/>
            </c:ext>
          </c:extLst>
        </c:ser>
        <c:ser>
          <c:idx val="3"/>
          <c:order val="3"/>
          <c:tx>
            <c:strRef>
              <c:f>DQ11_1_2!$G$1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773-4113-AA5A-F4835753E11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773-4113-AA5A-F4835753E11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773-4113-AA5A-F4835753E11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773-4113-AA5A-F4835753E11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773-4113-AA5A-F4835753E11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DQ11_1_2!$G$2:$G$6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8773-4113-AA5A-F4835753E11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DQ11_1_3!$D$1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DQ11_1_3!$D$2:$D$6</c:f>
              <c:numCache>
                <c:formatCode>General</c:formatCode>
                <c:ptCount val="5"/>
                <c:pt idx="0">
                  <c:v>64.5</c:v>
                </c:pt>
                <c:pt idx="1">
                  <c:v>35.700000000000003</c:v>
                </c:pt>
                <c:pt idx="2">
                  <c:v>42.8</c:v>
                </c:pt>
                <c:pt idx="3">
                  <c:v>28.8</c:v>
                </c:pt>
                <c:pt idx="4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6B2-4B19-9139-E9928016BB9F}"/>
            </c:ext>
          </c:extLst>
        </c:ser>
        <c:ser>
          <c:idx val="1"/>
          <c:order val="1"/>
          <c:tx>
            <c:strRef>
              <c:f>DQ11_1_3!$E$1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B2-4B19-9139-E9928016BB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6B2-4B19-9139-E9928016BB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B2-4B19-9139-E9928016BB9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6B2-4B19-9139-E9928016BB9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6B2-4B19-9139-E9928016BB9F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DQ11_1_3!$E$2:$E$6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B2-4B19-9139-E9928016BB9F}"/>
            </c:ext>
          </c:extLst>
        </c:ser>
        <c:ser>
          <c:idx val="2"/>
          <c:order val="2"/>
          <c:tx>
            <c:strRef>
              <c:f>DQ11_1_3!$F$1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DQ11_1_3!$F$2:$F$6</c:f>
              <c:numCache>
                <c:formatCode>General</c:formatCode>
                <c:ptCount val="5"/>
                <c:pt idx="0">
                  <c:v>63.1</c:v>
                </c:pt>
                <c:pt idx="1">
                  <c:v>33.700000000000003</c:v>
                </c:pt>
                <c:pt idx="2">
                  <c:v>41.1</c:v>
                </c:pt>
                <c:pt idx="3">
                  <c:v>27.8</c:v>
                </c:pt>
                <c:pt idx="4">
                  <c:v>22.7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6B2-4B19-9139-E9928016BB9F}"/>
            </c:ext>
          </c:extLst>
        </c:ser>
        <c:ser>
          <c:idx val="3"/>
          <c:order val="3"/>
          <c:tx>
            <c:strRef>
              <c:f>DQ11_1_3!$G$1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6B2-4B19-9139-E9928016BB9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6B2-4B19-9139-E9928016BB9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6B2-4B19-9139-E9928016BB9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6B2-4B19-9139-E9928016BB9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6B2-4B19-9139-E9928016BB9F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DQ11_1_3!$G$2:$G$6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6B2-4B19-9139-E9928016BB9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DQ11_1_4!$D$1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DQ11_1_4!$B$2:$C$6</c:f>
              <c:multiLvlStrCache>
                <c:ptCount val="5"/>
                <c:lvl>
                  <c:pt idx="0">
                    <c:v>The relationship between alcohol and other drug use and sexual risk behaviors</c:v>
                  </c:pt>
                  <c:pt idx="1">
                    <c:v>Gender roles, gender identity, or gender expression</c:v>
                  </c:pt>
                  <c:pt idx="2">
                    <c:v>Sexual orientation</c:v>
                  </c:pt>
                  <c:pt idx="3">
                    <c:v>Preventive care (such as screenings and immunizations) that is necessary to maintain reproductive and sexual health</c:v>
                  </c:pt>
                  <c:pt idx="4">
                    <c:v>The importance of limiting the number of sexual partners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DQ11_1_4!$D$2:$D$6</c:f>
              <c:numCache>
                <c:formatCode>General</c:formatCode>
                <c:ptCount val="5"/>
                <c:pt idx="0">
                  <c:v>63.8</c:v>
                </c:pt>
                <c:pt idx="1">
                  <c:v>27.9</c:v>
                </c:pt>
                <c:pt idx="2">
                  <c:v>30.6</c:v>
                </c:pt>
                <c:pt idx="3">
                  <c:v>57.3</c:v>
                </c:pt>
                <c:pt idx="4">
                  <c:v>58.2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ED-4316-868B-8CDB93919EBE}"/>
            </c:ext>
          </c:extLst>
        </c:ser>
        <c:ser>
          <c:idx val="1"/>
          <c:order val="1"/>
          <c:tx>
            <c:strRef>
              <c:f>DQ11_1_4!$E$1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5ED-4316-868B-8CDB93919EB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5ED-4316-868B-8CDB93919EB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5ED-4316-868B-8CDB93919EB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5ED-4316-868B-8CDB93919EB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5ED-4316-868B-8CDB93919EBE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DQ11_1_4!$B$2:$C$6</c:f>
              <c:multiLvlStrCache>
                <c:ptCount val="5"/>
                <c:lvl>
                  <c:pt idx="0">
                    <c:v>The relationship between alcohol and other drug use and sexual risk behaviors</c:v>
                  </c:pt>
                  <c:pt idx="1">
                    <c:v>Gender roles, gender identity, or gender expression</c:v>
                  </c:pt>
                  <c:pt idx="2">
                    <c:v>Sexual orientation</c:v>
                  </c:pt>
                  <c:pt idx="3">
                    <c:v>Preventive care (such as screenings and immunizations) that is necessary to maintain reproductive and sexual health</c:v>
                  </c:pt>
                  <c:pt idx="4">
                    <c:v>The importance of limiting the number of sexual partners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DQ11_1_4!$E$2:$E$6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5ED-4316-868B-8CDB93919EBE}"/>
            </c:ext>
          </c:extLst>
        </c:ser>
        <c:ser>
          <c:idx val="2"/>
          <c:order val="2"/>
          <c:tx>
            <c:strRef>
              <c:f>DQ11_1_4!$F$1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DQ11_1_4!$B$2:$C$6</c:f>
              <c:multiLvlStrCache>
                <c:ptCount val="5"/>
                <c:lvl>
                  <c:pt idx="0">
                    <c:v>The relationship between alcohol and other drug use and sexual risk behaviors</c:v>
                  </c:pt>
                  <c:pt idx="1">
                    <c:v>Gender roles, gender identity, or gender expression</c:v>
                  </c:pt>
                  <c:pt idx="2">
                    <c:v>Sexual orientation</c:v>
                  </c:pt>
                  <c:pt idx="3">
                    <c:v>Preventive care (such as screenings and immunizations) that is necessary to maintain reproductive and sexual health</c:v>
                  </c:pt>
                  <c:pt idx="4">
                    <c:v>The importance of limiting the number of sexual partners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DQ11_1_4!$F$2:$F$6</c:f>
              <c:numCache>
                <c:formatCode>General</c:formatCode>
                <c:ptCount val="5"/>
                <c:pt idx="0">
                  <c:v>62.3</c:v>
                </c:pt>
                <c:pt idx="1">
                  <c:v>25.3</c:v>
                </c:pt>
                <c:pt idx="2">
                  <c:v>28.2</c:v>
                </c:pt>
                <c:pt idx="3">
                  <c:v>55.6</c:v>
                </c:pt>
                <c:pt idx="4">
                  <c:v>57.3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5ED-4316-868B-8CDB93919EBE}"/>
            </c:ext>
          </c:extLst>
        </c:ser>
        <c:ser>
          <c:idx val="3"/>
          <c:order val="3"/>
          <c:tx>
            <c:strRef>
              <c:f>DQ11_1_4!$G$1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5ED-4316-868B-8CDB93919EB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5ED-4316-868B-8CDB93919EB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5ED-4316-868B-8CDB93919EB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5ED-4316-868B-8CDB93919EB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5ED-4316-868B-8CDB93919EBE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DQ11_1_4!$B$2:$C$6</c:f>
              <c:multiLvlStrCache>
                <c:ptCount val="5"/>
                <c:lvl>
                  <c:pt idx="0">
                    <c:v>The relationship between alcohol and other drug use and sexual risk behaviors</c:v>
                  </c:pt>
                  <c:pt idx="1">
                    <c:v>Gender roles, gender identity, or gender expression</c:v>
                  </c:pt>
                  <c:pt idx="2">
                    <c:v>Sexual orientation</c:v>
                  </c:pt>
                  <c:pt idx="3">
                    <c:v>Preventive care (such as screenings and immunizations) that is necessary to maintain reproductive and sexual health</c:v>
                  </c:pt>
                  <c:pt idx="4">
                    <c:v>The importance of limiting the number of sexual partners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DQ11_1_4!$G$2:$G$6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95ED-4316-868B-8CDB93919EB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DQ11_2_1!$D$1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DQ11_2_1!$D$2:$D$6</c:f>
              <c:numCache>
                <c:formatCode>General</c:formatCode>
                <c:ptCount val="5"/>
                <c:pt idx="0">
                  <c:v>95.4</c:v>
                </c:pt>
                <c:pt idx="1">
                  <c:v>94.3</c:v>
                </c:pt>
                <c:pt idx="2">
                  <c:v>96.5</c:v>
                </c:pt>
                <c:pt idx="3">
                  <c:v>93.1</c:v>
                </c:pt>
                <c:pt idx="4">
                  <c:v>95.4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16-43EB-9009-D4A8B8E16BE9}"/>
            </c:ext>
          </c:extLst>
        </c:ser>
        <c:ser>
          <c:idx val="1"/>
          <c:order val="1"/>
          <c:tx>
            <c:strRef>
              <c:f>DQ11_2_1!$E$1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16-43EB-9009-D4A8B8E16BE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16-43EB-9009-D4A8B8E16BE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16-43EB-9009-D4A8B8E16BE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216-43EB-9009-D4A8B8E16BE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216-43EB-9009-D4A8B8E16BE9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DQ11_2_1!$E$2:$E$6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16-43EB-9009-D4A8B8E16BE9}"/>
            </c:ext>
          </c:extLst>
        </c:ser>
        <c:ser>
          <c:idx val="2"/>
          <c:order val="2"/>
          <c:tx>
            <c:strRef>
              <c:f>DQ11_2_1!$F$1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216-43EB-9009-D4A8B8E16BE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216-43EB-9009-D4A8B8E16BE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216-43EB-9009-D4A8B8E16BE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216-43EB-9009-D4A8B8E16BE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216-43EB-9009-D4A8B8E16BE9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DQ11_2_1!$F$2:$F$6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216-43EB-9009-D4A8B8E16BE9}"/>
            </c:ext>
          </c:extLst>
        </c:ser>
        <c:ser>
          <c:idx val="3"/>
          <c:order val="3"/>
          <c:tx>
            <c:strRef>
              <c:f>DQ11_2_1!$G$1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DQ11_2_1!$B$2:$C$6</c:f>
              <c:multiLvlStrCache>
                <c:ptCount val="5"/>
                <c:lvl>
                  <c:pt idx="0">
                    <c:v>The influences of family, peers, media, technology and other factors on sexual risk behaviors</c:v>
                  </c:pt>
                  <c:pt idx="1">
                    <c:v>How to access valid and reliable health information, products, and services related to HIV, other STDs, and pregnancy</c:v>
                  </c:pt>
                  <c:pt idx="2">
                    <c:v>The benefits of being sexually abstinent</c:v>
                  </c:pt>
                  <c:pt idx="3">
                    <c:v>Health consequences of HIV, other STDs, and pregnancy</c:v>
                  </c:pt>
                  <c:pt idx="4">
                    <c:v>How HIV and other STDs are transmitted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DQ11_2_1!$G$2:$G$6</c:f>
              <c:numCache>
                <c:formatCode>General</c:formatCode>
                <c:ptCount val="5"/>
                <c:pt idx="0">
                  <c:v>95.1</c:v>
                </c:pt>
                <c:pt idx="1">
                  <c:v>94</c:v>
                </c:pt>
                <c:pt idx="2">
                  <c:v>96.3</c:v>
                </c:pt>
                <c:pt idx="3">
                  <c:v>94</c:v>
                </c:pt>
                <c:pt idx="4">
                  <c:v>95.2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216-43EB-9009-D4A8B8E16BE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DQ11_2_2!$D$1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DQ11_2_2!$D$2:$D$6</c:f>
              <c:numCache>
                <c:formatCode>General</c:formatCode>
                <c:ptCount val="5"/>
                <c:pt idx="0">
                  <c:v>68.7</c:v>
                </c:pt>
                <c:pt idx="1">
                  <c:v>78.099999999999994</c:v>
                </c:pt>
                <c:pt idx="2">
                  <c:v>92.9</c:v>
                </c:pt>
                <c:pt idx="3">
                  <c:v>94.1</c:v>
                </c:pt>
                <c:pt idx="4">
                  <c:v>94.1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08-43A8-A85C-FD93FCFD53EC}"/>
            </c:ext>
          </c:extLst>
        </c:ser>
        <c:ser>
          <c:idx val="1"/>
          <c:order val="1"/>
          <c:tx>
            <c:strRef>
              <c:f>DQ11_2_2!$E$1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08-43A8-A85C-FD93FCFD53E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508-43A8-A85C-FD93FCFD53E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08-43A8-A85C-FD93FCFD53E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508-43A8-A85C-FD93FCFD53E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508-43A8-A85C-FD93FCFD53E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DQ11_2_2!$E$2:$E$6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508-43A8-A85C-FD93FCFD53EC}"/>
            </c:ext>
          </c:extLst>
        </c:ser>
        <c:ser>
          <c:idx val="2"/>
          <c:order val="2"/>
          <c:tx>
            <c:strRef>
              <c:f>DQ11_2_2!$F$1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508-43A8-A85C-FD93FCFD53E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E508-43A8-A85C-FD93FCFD53E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508-43A8-A85C-FD93FCFD53E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E508-43A8-A85C-FD93FCFD53E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E508-43A8-A85C-FD93FCFD53E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DQ11_2_2!$F$2:$F$6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E508-43A8-A85C-FD93FCFD53EC}"/>
            </c:ext>
          </c:extLst>
        </c:ser>
        <c:ser>
          <c:idx val="3"/>
          <c:order val="3"/>
          <c:tx>
            <c:strRef>
              <c:f>DQ11_2_2!$G$1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DQ11_2_2!$B$2:$C$6</c:f>
              <c:multiLvlStrCache>
                <c:ptCount val="5"/>
                <c:lvl>
                  <c:pt idx="0">
                    <c:v>The importance of using condoms consistently and correctly</c:v>
                  </c:pt>
                  <c:pt idx="1">
                    <c:v>Efficacy of condoms, that is, how well condoms work and do not work</c:v>
                  </c:pt>
                  <c:pt idx="2">
                    <c:v>Influencing and supporting others to avoid or reduce sexual risk behaviors</c:v>
                  </c:pt>
                  <c:pt idx="3">
                    <c:v>Goal-setting and decision-making skills related to eliminating or reducing risk for HIV, other STDs, and pregnancy</c:v>
                  </c:pt>
                  <c:pt idx="4">
                    <c:v>Communication and negotiation skills related to eliminating or reducing risk for HIV, other STDs, and pregnancy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DQ11_2_2!$G$2:$G$6</c:f>
              <c:numCache>
                <c:formatCode>General</c:formatCode>
                <c:ptCount val="5"/>
                <c:pt idx="0">
                  <c:v>68.099999999999994</c:v>
                </c:pt>
                <c:pt idx="1">
                  <c:v>78</c:v>
                </c:pt>
                <c:pt idx="2">
                  <c:v>92.6</c:v>
                </c:pt>
                <c:pt idx="3">
                  <c:v>93.8</c:v>
                </c:pt>
                <c:pt idx="4">
                  <c:v>95.1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E508-43A8-A85C-FD93FCFD53E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DQ11_2_3!$D$1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DQ11_2_3!$D$2:$D$6</c:f>
              <c:numCache>
                <c:formatCode>General</c:formatCode>
                <c:ptCount val="5"/>
                <c:pt idx="0">
                  <c:v>95.3</c:v>
                </c:pt>
                <c:pt idx="1">
                  <c:v>64.2</c:v>
                </c:pt>
                <c:pt idx="2">
                  <c:v>74.900000000000006</c:v>
                </c:pt>
                <c:pt idx="3">
                  <c:v>46.1</c:v>
                </c:pt>
                <c:pt idx="4">
                  <c:v>49.5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B0-4F53-9583-7DF5CA02EFD2}"/>
            </c:ext>
          </c:extLst>
        </c:ser>
        <c:ser>
          <c:idx val="1"/>
          <c:order val="1"/>
          <c:tx>
            <c:strRef>
              <c:f>DQ11_2_3!$E$1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B0-4F53-9583-7DF5CA02EFD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4B0-4F53-9583-7DF5CA02EFD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4B0-4F53-9583-7DF5CA02EFD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4B0-4F53-9583-7DF5CA02EFD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4B0-4F53-9583-7DF5CA02EFD2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DQ11_2_3!$E$2:$E$6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4B0-4F53-9583-7DF5CA02EFD2}"/>
            </c:ext>
          </c:extLst>
        </c:ser>
        <c:ser>
          <c:idx val="2"/>
          <c:order val="2"/>
          <c:tx>
            <c:strRef>
              <c:f>DQ11_2_3!$F$1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4B0-4F53-9583-7DF5CA02EFD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4B0-4F53-9583-7DF5CA02EFD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4B0-4F53-9583-7DF5CA02EFD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4B0-4F53-9583-7DF5CA02EFD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4B0-4F53-9583-7DF5CA02EFD2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DQ11_2_3!$F$2:$F$6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4B0-4F53-9583-7DF5CA02EFD2}"/>
            </c:ext>
          </c:extLst>
        </c:ser>
        <c:ser>
          <c:idx val="3"/>
          <c:order val="3"/>
          <c:tx>
            <c:strRef>
              <c:f>DQ11_2_3!$G$1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DQ11_2_3!$B$2:$C$6</c:f>
              <c:multiLvlStrCache>
                <c:ptCount val="5"/>
                <c:lvl>
                  <c:pt idx="0">
                    <c:v>How to create and sustain healthy and respectful relationships</c:v>
                  </c:pt>
                  <c:pt idx="1">
                    <c:v>The importance of using a condom at the same time as another form of contraception to prevent both STDs and pregnancy</c:v>
                  </c:pt>
                  <c:pt idx="2">
                    <c:v>Methods of contraception other than condoms</c:v>
                  </c:pt>
                  <c:pt idx="3">
                    <c:v>How to correctly use a condom</c:v>
                  </c:pt>
                  <c:pt idx="4">
                    <c:v>How to obtain condoms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DQ11_2_3!$G$2:$G$6</c:f>
              <c:numCache>
                <c:formatCode>General</c:formatCode>
                <c:ptCount val="5"/>
                <c:pt idx="0">
                  <c:v>95.1</c:v>
                </c:pt>
                <c:pt idx="1">
                  <c:v>63.3</c:v>
                </c:pt>
                <c:pt idx="2">
                  <c:v>74.7</c:v>
                </c:pt>
                <c:pt idx="3">
                  <c:v>46.6</c:v>
                </c:pt>
                <c:pt idx="4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4B0-4F53-9583-7DF5CA02EFD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DQ11_2_4!$D$1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DQ11_2_4!$B$2:$C$6</c:f>
              <c:multiLvlStrCache>
                <c:ptCount val="5"/>
                <c:lvl>
                  <c:pt idx="0">
                    <c:v>The relationship between alcohol and other drug use and sexual risk behaviors</c:v>
                  </c:pt>
                  <c:pt idx="1">
                    <c:v>Gender roles, gender identity, or gender expression</c:v>
                  </c:pt>
                  <c:pt idx="2">
                    <c:v>Sexual orientation</c:v>
                  </c:pt>
                  <c:pt idx="3">
                    <c:v>Preventive care (such as screenings and immunizations) that is necessary to maintain reproductive and sexual health</c:v>
                  </c:pt>
                  <c:pt idx="4">
                    <c:v>The importance of limiting the number of sexual partners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DQ11_2_4!$D$2:$D$6</c:f>
              <c:numCache>
                <c:formatCode>General</c:formatCode>
                <c:ptCount val="5"/>
                <c:pt idx="0">
                  <c:v>94.3</c:v>
                </c:pt>
                <c:pt idx="1">
                  <c:v>56.9</c:v>
                </c:pt>
                <c:pt idx="2">
                  <c:v>54</c:v>
                </c:pt>
                <c:pt idx="3">
                  <c:v>89.3</c:v>
                </c:pt>
                <c:pt idx="4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6D-4861-AED2-B0E6CF7AE889}"/>
            </c:ext>
          </c:extLst>
        </c:ser>
        <c:ser>
          <c:idx val="1"/>
          <c:order val="1"/>
          <c:tx>
            <c:strRef>
              <c:f>DQ11_2_4!$E$1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36D-4861-AED2-B0E6CF7AE88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36D-4861-AED2-B0E6CF7AE88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36D-4861-AED2-B0E6CF7AE88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36D-4861-AED2-B0E6CF7AE88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36D-4861-AED2-B0E6CF7AE889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DQ11_2_4!$B$2:$C$6</c:f>
              <c:multiLvlStrCache>
                <c:ptCount val="5"/>
                <c:lvl>
                  <c:pt idx="0">
                    <c:v>The relationship between alcohol and other drug use and sexual risk behaviors</c:v>
                  </c:pt>
                  <c:pt idx="1">
                    <c:v>Gender roles, gender identity, or gender expression</c:v>
                  </c:pt>
                  <c:pt idx="2">
                    <c:v>Sexual orientation</c:v>
                  </c:pt>
                  <c:pt idx="3">
                    <c:v>Preventive care (such as screenings and immunizations) that is necessary to maintain reproductive and sexual health</c:v>
                  </c:pt>
                  <c:pt idx="4">
                    <c:v>The importance of limiting the number of sexual partners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DQ11_2_4!$E$2:$E$6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6D-4861-AED2-B0E6CF7AE889}"/>
            </c:ext>
          </c:extLst>
        </c:ser>
        <c:ser>
          <c:idx val="2"/>
          <c:order val="2"/>
          <c:tx>
            <c:strRef>
              <c:f>DQ11_2_4!$F$1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A36D-4861-AED2-B0E6CF7AE88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A36D-4861-AED2-B0E6CF7AE88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36D-4861-AED2-B0E6CF7AE88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A36D-4861-AED2-B0E6CF7AE889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A36D-4861-AED2-B0E6CF7AE889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DQ11_2_4!$B$2:$C$6</c:f>
              <c:multiLvlStrCache>
                <c:ptCount val="5"/>
                <c:lvl>
                  <c:pt idx="0">
                    <c:v>The relationship between alcohol and other drug use and sexual risk behaviors</c:v>
                  </c:pt>
                  <c:pt idx="1">
                    <c:v>Gender roles, gender identity, or gender expression</c:v>
                  </c:pt>
                  <c:pt idx="2">
                    <c:v>Sexual orientation</c:v>
                  </c:pt>
                  <c:pt idx="3">
                    <c:v>Preventive care (such as screenings and immunizations) that is necessary to maintain reproductive and sexual health</c:v>
                  </c:pt>
                  <c:pt idx="4">
                    <c:v>The importance of limiting the number of sexual partners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DQ11_2_4!$F$2:$F$6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36D-4861-AED2-B0E6CF7AE889}"/>
            </c:ext>
          </c:extLst>
        </c:ser>
        <c:ser>
          <c:idx val="3"/>
          <c:order val="3"/>
          <c:tx>
            <c:strRef>
              <c:f>DQ11_2_4!$G$1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DQ11_2_4!$B$2:$C$6</c:f>
              <c:multiLvlStrCache>
                <c:ptCount val="5"/>
                <c:lvl>
                  <c:pt idx="0">
                    <c:v>The relationship between alcohol and other drug use and sexual risk behaviors</c:v>
                  </c:pt>
                  <c:pt idx="1">
                    <c:v>Gender roles, gender identity, or gender expression</c:v>
                  </c:pt>
                  <c:pt idx="2">
                    <c:v>Sexual orientation</c:v>
                  </c:pt>
                  <c:pt idx="3">
                    <c:v>Preventive care (such as screenings and immunizations) that is necessary to maintain reproductive and sexual health</c:v>
                  </c:pt>
                  <c:pt idx="4">
                    <c:v>The importance of limiting the number of sexual partners</c:v>
                  </c:pt>
                </c:lvl>
                <c:lvl>
                  <c:pt idx="0">
                    <c:v>t.</c:v>
                  </c:pt>
                  <c:pt idx="1">
                    <c:v>s.</c:v>
                  </c:pt>
                  <c:pt idx="2">
                    <c:v>r.</c:v>
                  </c:pt>
                  <c:pt idx="3">
                    <c:v>q.</c:v>
                  </c:pt>
                  <c:pt idx="4">
                    <c:v>p.</c:v>
                  </c:pt>
                </c:lvl>
              </c:multiLvlStrCache>
            </c:multiLvlStrRef>
          </c:cat>
          <c:val>
            <c:numRef>
              <c:f>DQ11_2_4!$G$2:$G$6</c:f>
              <c:numCache>
                <c:formatCode>General</c:formatCode>
                <c:ptCount val="5"/>
                <c:pt idx="0">
                  <c:v>94</c:v>
                </c:pt>
                <c:pt idx="1">
                  <c:v>56.7</c:v>
                </c:pt>
                <c:pt idx="2">
                  <c:v>53.7</c:v>
                </c:pt>
                <c:pt idx="3">
                  <c:v>88.8</c:v>
                </c:pt>
                <c:pt idx="4">
                  <c:v>92.9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A36D-4861-AED2-B0E6CF7AE88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DQ11_1N1_1!$D$2</c:f>
              <c:numCache>
                <c:formatCode>General</c:formatCode>
                <c:ptCount val="1"/>
                <c:pt idx="0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DE-4C9E-B0A8-7BDCB5750FAD}"/>
            </c:ext>
          </c:extLst>
        </c:ser>
        <c:ser>
          <c:idx val="1"/>
          <c:order val="1"/>
          <c:tx>
            <c:v>Junior/Senior High Schools</c:v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1DE-4C9E-B0A8-7BDCB5750FA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DQ11_1N1_1!$E$2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DE-4C9E-B0A8-7BDCB5750FAD}"/>
            </c:ext>
          </c:extLst>
        </c:ser>
        <c:ser>
          <c:idx val="2"/>
          <c:order val="2"/>
          <c:tx>
            <c:v>Middle Schools</c:v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DQ11_1N1_1!$F$2</c:f>
              <c:numCache>
                <c:formatCode>General</c:formatCode>
                <c:ptCount val="1"/>
                <c:pt idx="0">
                  <c:v>17.5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DE-4C9E-B0A8-7BDCB5750FAD}"/>
            </c:ext>
          </c:extLst>
        </c:ser>
        <c:ser>
          <c:idx val="3"/>
          <c:order val="3"/>
          <c:tx>
            <c:v>High Schools</c:v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1DE-4C9E-B0A8-7BDCB5750FA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DQ11_1N1_1!$G$2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1DE-4C9E-B0A8-7BDCB5750F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DQ11_2N2_1!$D$2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0D-45B2-8CA7-96B0D41349D6}"/>
            </c:ext>
          </c:extLst>
        </c:ser>
        <c:ser>
          <c:idx val="1"/>
          <c:order val="1"/>
          <c:tx>
            <c:v>Junior/Senior High Schools</c:v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0D-45B2-8CA7-96B0D41349D6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DQ11_2N2_1!$E$2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0D-45B2-8CA7-96B0D41349D6}"/>
            </c:ext>
          </c:extLst>
        </c:ser>
        <c:ser>
          <c:idx val="2"/>
          <c:order val="2"/>
          <c:tx>
            <c:v>Middle Schools</c:v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0D-45B2-8CA7-96B0D41349D6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DQ11_2N2_1!$F$2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0D-45B2-8CA7-96B0D41349D6}"/>
            </c:ext>
          </c:extLst>
        </c:ser>
        <c:ser>
          <c:idx val="3"/>
          <c:order val="3"/>
          <c:tx>
            <c:v>High Schools</c:v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DQ11_2N2_1!$G$2</c:f>
              <c:numCache>
                <c:formatCode>General</c:formatCode>
                <c:ptCount val="1"/>
                <c:pt idx="0">
                  <c:v>32.6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D0D-45B2-8CA7-96B0D41349D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DQ02_2!$D$1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DQ02_2!$D$2:$D$5</c:f>
              <c:numCache>
                <c:formatCode>General</c:formatCode>
                <c:ptCount val="4"/>
                <c:pt idx="0">
                  <c:v>26</c:v>
                </c:pt>
                <c:pt idx="1">
                  <c:v>27.4</c:v>
                </c:pt>
                <c:pt idx="2">
                  <c:v>27.4</c:v>
                </c:pt>
                <c:pt idx="3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A6-419D-9065-20F8C016416D}"/>
            </c:ext>
          </c:extLst>
        </c:ser>
        <c:ser>
          <c:idx val="1"/>
          <c:order val="1"/>
          <c:tx>
            <c:strRef>
              <c:f>DQ02_2!$E$1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A6-419D-9065-20F8C016416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A6-419D-9065-20F8C016416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A6-419D-9065-20F8C016416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A6-419D-9065-20F8C016416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BA6-419D-9065-20F8C016416D}"/>
            </c:ext>
          </c:extLst>
        </c:ser>
        <c:ser>
          <c:idx val="2"/>
          <c:order val="2"/>
          <c:tx>
            <c:strRef>
              <c:f>DQ02_2!$F$1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BA6-419D-9065-20F8C016416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BA6-419D-9065-20F8C016416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BA6-419D-9065-20F8C016416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BA6-419D-9065-20F8C016416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DQ02_2!$F$2:$F$5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BA6-419D-9065-20F8C016416D}"/>
            </c:ext>
          </c:extLst>
        </c:ser>
        <c:ser>
          <c:idx val="3"/>
          <c:order val="3"/>
          <c:tx>
            <c:strRef>
              <c:f>DQ02_2!$G$1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DQ02_2!$B$2:$C$5</c:f>
              <c:multiLvlStrCache>
                <c:ptCount val="4"/>
                <c:lvl>
                  <c:pt idx="0">
                    <c:v>Twelfth grade</c:v>
                  </c:pt>
                  <c:pt idx="1">
                    <c:v>Eleventh grade</c:v>
                  </c:pt>
                  <c:pt idx="2">
                    <c:v>Tenth grade</c:v>
                  </c:pt>
                  <c:pt idx="3">
                    <c:v>Ninth grade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  <c:pt idx="3">
                    <c:v>d.</c:v>
                  </c:pt>
                </c:lvl>
              </c:multiLvlStrCache>
            </c:multiLvlStrRef>
          </c:cat>
          <c:val>
            <c:numRef>
              <c:f>DQ02_2!$G$2:$G$5</c:f>
              <c:numCache>
                <c:formatCode>General</c:formatCode>
                <c:ptCount val="4"/>
                <c:pt idx="0">
                  <c:v>25.8</c:v>
                </c:pt>
                <c:pt idx="1">
                  <c:v>26.4</c:v>
                </c:pt>
                <c:pt idx="2">
                  <c:v>26.4</c:v>
                </c:pt>
                <c:pt idx="3">
                  <c:v>95.7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8BA6-419D-9065-20F8C016416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DQ12_1_1!$D$1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DQ12_1_1!$B$2:$C$5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DQ12_1_1!$D$2:$D$5</c:f>
              <c:numCache>
                <c:formatCode>General</c:formatCode>
                <c:ptCount val="4"/>
                <c:pt idx="0">
                  <c:v>54.6</c:v>
                </c:pt>
                <c:pt idx="1">
                  <c:v>55.7</c:v>
                </c:pt>
                <c:pt idx="2">
                  <c:v>59.8</c:v>
                </c:pt>
                <c:pt idx="3">
                  <c:v>58.9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35-4A62-B3C1-69D69A056B67}"/>
            </c:ext>
          </c:extLst>
        </c:ser>
        <c:ser>
          <c:idx val="1"/>
          <c:order val="1"/>
          <c:tx>
            <c:strRef>
              <c:f>DQ12_1_1!$E$1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135-4A62-B3C1-69D69A056B6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135-4A62-B3C1-69D69A056B6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135-4A62-B3C1-69D69A056B6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35-4A62-B3C1-69D69A056B67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DQ12_1_1!$B$2:$C$5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DQ12_1_1!$E$2:$E$5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135-4A62-B3C1-69D69A056B67}"/>
            </c:ext>
          </c:extLst>
        </c:ser>
        <c:ser>
          <c:idx val="2"/>
          <c:order val="2"/>
          <c:tx>
            <c:strRef>
              <c:f>DQ12_1_1!$F$1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DQ12_1_1!$B$2:$C$5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DQ12_1_1!$F$2:$F$5</c:f>
              <c:numCache>
                <c:formatCode>General</c:formatCode>
                <c:ptCount val="4"/>
                <c:pt idx="0">
                  <c:v>52.2</c:v>
                </c:pt>
                <c:pt idx="1">
                  <c:v>54.7</c:v>
                </c:pt>
                <c:pt idx="2">
                  <c:v>57.6</c:v>
                </c:pt>
                <c:pt idx="3">
                  <c:v>58.2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135-4A62-B3C1-69D69A056B67}"/>
            </c:ext>
          </c:extLst>
        </c:ser>
        <c:ser>
          <c:idx val="3"/>
          <c:order val="3"/>
          <c:tx>
            <c:strRef>
              <c:f>DQ12_1_1!$G$1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135-4A62-B3C1-69D69A056B6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135-4A62-B3C1-69D69A056B6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135-4A62-B3C1-69D69A056B6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135-4A62-B3C1-69D69A056B67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DQ12_1_1!$B$2:$C$5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DQ12_1_1!$G$2:$G$5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135-4A62-B3C1-69D69A056B6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DQ12_1_2!$D$1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DQ12_1_2!$B$2:$C$4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DQ12_1_2!$D$2:$D$4</c:f>
              <c:numCache>
                <c:formatCode>General</c:formatCode>
                <c:ptCount val="3"/>
                <c:pt idx="0">
                  <c:v>59.8</c:v>
                </c:pt>
                <c:pt idx="1">
                  <c:v>67.099999999999994</c:v>
                </c:pt>
                <c:pt idx="2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33-4D21-B8AD-723B760BF619}"/>
            </c:ext>
          </c:extLst>
        </c:ser>
        <c:ser>
          <c:idx val="1"/>
          <c:order val="1"/>
          <c:tx>
            <c:strRef>
              <c:f>DQ12_1_2!$E$1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33-4D21-B8AD-723B760BF61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833-4D21-B8AD-723B760BF61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833-4D21-B8AD-723B760BF619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DQ12_1_2!$B$2:$C$4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DQ12_1_2!$E$2:$E$4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833-4D21-B8AD-723B760BF619}"/>
            </c:ext>
          </c:extLst>
        </c:ser>
        <c:ser>
          <c:idx val="2"/>
          <c:order val="2"/>
          <c:tx>
            <c:strRef>
              <c:f>DQ12_1_2!$F$1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DQ12_1_2!$B$2:$C$4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DQ12_1_2!$F$2:$F$4</c:f>
              <c:numCache>
                <c:formatCode>General</c:formatCode>
                <c:ptCount val="3"/>
                <c:pt idx="0">
                  <c:v>57.7</c:v>
                </c:pt>
                <c:pt idx="1">
                  <c:v>65.400000000000006</c:v>
                </c:pt>
                <c:pt idx="2">
                  <c:v>58.2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833-4D21-B8AD-723B760BF619}"/>
            </c:ext>
          </c:extLst>
        </c:ser>
        <c:ser>
          <c:idx val="3"/>
          <c:order val="3"/>
          <c:tx>
            <c:strRef>
              <c:f>DQ12_1_2!$G$1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833-4D21-B8AD-723B760BF61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833-4D21-B8AD-723B760BF619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833-4D21-B8AD-723B760BF619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DQ12_1_2!$B$2:$C$4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DQ12_1_2!$G$2:$G$4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F833-4D21-B8AD-723B760BF61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DQ12_2_1!$D$1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DQ12_2_1!$B$2:$C$5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DQ12_2_1!$D$2:$D$5</c:f>
              <c:numCache>
                <c:formatCode>General</c:formatCode>
                <c:ptCount val="4"/>
                <c:pt idx="0">
                  <c:v>90.6</c:v>
                </c:pt>
                <c:pt idx="1">
                  <c:v>88.1</c:v>
                </c:pt>
                <c:pt idx="2">
                  <c:v>91.6</c:v>
                </c:pt>
                <c:pt idx="3">
                  <c:v>91.6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54-4E61-8CBD-440A1BED60AC}"/>
            </c:ext>
          </c:extLst>
        </c:ser>
        <c:ser>
          <c:idx val="1"/>
          <c:order val="1"/>
          <c:tx>
            <c:strRef>
              <c:f>DQ12_2_1!$E$1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54-4E61-8CBD-440A1BED60A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B54-4E61-8CBD-440A1BED60A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B54-4E61-8CBD-440A1BED60A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B54-4E61-8CBD-440A1BED60A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DQ12_2_1!$B$2:$C$5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DQ12_2_1!$E$2:$E$5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B54-4E61-8CBD-440A1BED60AC}"/>
            </c:ext>
          </c:extLst>
        </c:ser>
        <c:ser>
          <c:idx val="2"/>
          <c:order val="2"/>
          <c:tx>
            <c:strRef>
              <c:f>DQ12_2_1!$F$1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B54-4E61-8CBD-440A1BED60A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B54-4E61-8CBD-440A1BED60A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B54-4E61-8CBD-440A1BED60A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B54-4E61-8CBD-440A1BED60A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DQ12_2_1!$B$2:$C$5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DQ12_2_1!$F$2:$F$5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B54-4E61-8CBD-440A1BED60AC}"/>
            </c:ext>
          </c:extLst>
        </c:ser>
        <c:ser>
          <c:idx val="3"/>
          <c:order val="3"/>
          <c:tx>
            <c:strRef>
              <c:f>DQ12_2_1!$G$1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DQ12_2_1!$B$2:$C$5</c:f>
              <c:multiLvlStrCache>
                <c:ptCount val="4"/>
                <c:lvl>
                  <c:pt idx="0">
                    <c:v>Use interpersonal communication skills to avoid or reduce sexual risk behaviors</c:v>
                  </c:pt>
                  <c:pt idx="1">
                    <c:v>Access valid information, products, and services to prevent HIV, other STDs, and pregnancy</c:v>
                  </c:pt>
                  <c:pt idx="2">
                    <c:v>Analyze the influence of family, peers, culture, media, technology, and other factors on sexual risk behaviors</c:v>
                  </c:pt>
                  <c:pt idx="3">
                    <c:v>Comprehend concepts important to prevent HIV, other STDs, and pregnancy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DQ12_2_1!$G$2:$G$5</c:f>
              <c:numCache>
                <c:formatCode>General</c:formatCode>
                <c:ptCount val="4"/>
                <c:pt idx="0">
                  <c:v>90</c:v>
                </c:pt>
                <c:pt idx="1">
                  <c:v>87.4</c:v>
                </c:pt>
                <c:pt idx="2">
                  <c:v>91.1</c:v>
                </c:pt>
                <c:pt idx="3">
                  <c:v>92.4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B54-4E61-8CBD-440A1BED60A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DQ12_2_2!$D$1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DQ12_2_2!$B$2:$C$4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DQ12_2_2!$D$2:$D$4</c:f>
              <c:numCache>
                <c:formatCode>General</c:formatCode>
                <c:ptCount val="3"/>
                <c:pt idx="0">
                  <c:v>91.6</c:v>
                </c:pt>
                <c:pt idx="1">
                  <c:v>89.4</c:v>
                </c:pt>
                <c:pt idx="2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F5-4293-9C02-DA0464C14D9E}"/>
            </c:ext>
          </c:extLst>
        </c:ser>
        <c:ser>
          <c:idx val="1"/>
          <c:order val="1"/>
          <c:tx>
            <c:strRef>
              <c:f>DQ12_2_2!$E$1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F5-4293-9C02-DA0464C14D9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3F5-4293-9C02-DA0464C14D9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F5-4293-9C02-DA0464C14D9E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DQ12_2_2!$B$2:$C$4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DQ12_2_2!$E$2:$E$4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3F5-4293-9C02-DA0464C14D9E}"/>
            </c:ext>
          </c:extLst>
        </c:ser>
        <c:ser>
          <c:idx val="2"/>
          <c:order val="2"/>
          <c:tx>
            <c:strRef>
              <c:f>DQ12_2_2!$F$1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3F5-4293-9C02-DA0464C14D9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3F5-4293-9C02-DA0464C14D9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3F5-4293-9C02-DA0464C14D9E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DQ12_2_2!$B$2:$C$4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DQ12_2_2!$F$2:$F$4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3F5-4293-9C02-DA0464C14D9E}"/>
            </c:ext>
          </c:extLst>
        </c:ser>
        <c:ser>
          <c:idx val="3"/>
          <c:order val="3"/>
          <c:tx>
            <c:strRef>
              <c:f>DQ12_2_2!$G$1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DQ12_2_2!$B$2:$C$4</c:f>
              <c:multiLvlStrCache>
                <c:ptCount val="3"/>
                <c:lvl>
                  <c:pt idx="0">
                    <c:v>Influence and support others to avoid or reduce sexual risk behaviors</c:v>
                  </c:pt>
                  <c:pt idx="1">
                    <c:v>Set personal goals that enhance health, take steps to achieve these goals, and monitor progress in achieving them</c:v>
                  </c:pt>
                  <c:pt idx="2">
                    <c:v>Use decision-making skills to prevent HIV, other STDs, and pregnancy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DQ12_2_2!$G$2:$G$4</c:f>
              <c:numCache>
                <c:formatCode>General</c:formatCode>
                <c:ptCount val="3"/>
                <c:pt idx="0">
                  <c:v>91.1</c:v>
                </c:pt>
                <c:pt idx="1">
                  <c:v>88.8</c:v>
                </c:pt>
                <c:pt idx="2">
                  <c:v>92.6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B3F5-4293-9C02-DA0464C14D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DQ13_1!$D$2</c:f>
              <c:numCache>
                <c:formatCode>General</c:formatCode>
                <c:ptCount val="1"/>
                <c:pt idx="0">
                  <c:v>56.9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BF6-4D0B-A2B1-674E18237B27}"/>
            </c:ext>
          </c:extLst>
        </c:ser>
        <c:ser>
          <c:idx val="1"/>
          <c:order val="1"/>
          <c:tx>
            <c:v>Junior/Senior High Schools</c:v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F6-4D0B-A2B1-674E18237B27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DQ13_1!$E$2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BF6-4D0B-A2B1-674E18237B27}"/>
            </c:ext>
          </c:extLst>
        </c:ser>
        <c:ser>
          <c:idx val="2"/>
          <c:order val="2"/>
          <c:tx>
            <c:v>Middle Schools</c:v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DQ13_1!$F$2</c:f>
              <c:numCache>
                <c:formatCode>General</c:formatCode>
                <c:ptCount val="1"/>
                <c:pt idx="0">
                  <c:v>47.6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BF6-4D0B-A2B1-674E18237B27}"/>
            </c:ext>
          </c:extLst>
        </c:ser>
        <c:ser>
          <c:idx val="3"/>
          <c:order val="3"/>
          <c:tx>
            <c:v>High Schools</c:v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DQ13_1!$G$2</c:f>
              <c:numCache>
                <c:formatCode>General</c:formatCode>
                <c:ptCount val="1"/>
                <c:pt idx="0">
                  <c:v>66.7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BF6-4D0B-A2B1-674E18237B2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DQ14_1!$D$1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DQ14_1!$D$2:$D$6</c:f>
              <c:numCache>
                <c:formatCode>General</c:formatCode>
                <c:ptCount val="5"/>
                <c:pt idx="0">
                  <c:v>82.4</c:v>
                </c:pt>
                <c:pt idx="1">
                  <c:v>81</c:v>
                </c:pt>
                <c:pt idx="2">
                  <c:v>87.3</c:v>
                </c:pt>
                <c:pt idx="3">
                  <c:v>88.2</c:v>
                </c:pt>
                <c:pt idx="4">
                  <c:v>87.9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C5-4062-B3C1-5C1E25A1D6C3}"/>
            </c:ext>
          </c:extLst>
        </c:ser>
        <c:ser>
          <c:idx val="1"/>
          <c:order val="1"/>
          <c:tx>
            <c:strRef>
              <c:f>DQ14_1!$E$1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C5-4062-B3C1-5C1E25A1D6C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C5-4062-B3C1-5C1E25A1D6C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C5-4062-B3C1-5C1E25A1D6C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CC5-4062-B3C1-5C1E25A1D6C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CC5-4062-B3C1-5C1E25A1D6C3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DQ14_1!$E$2:$E$6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CC5-4062-B3C1-5C1E25A1D6C3}"/>
            </c:ext>
          </c:extLst>
        </c:ser>
        <c:ser>
          <c:idx val="2"/>
          <c:order val="2"/>
          <c:tx>
            <c:strRef>
              <c:f>DQ14_1!$F$1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DQ14_1!$F$2:$F$6</c:f>
              <c:numCache>
                <c:formatCode>General</c:formatCode>
                <c:ptCount val="5"/>
                <c:pt idx="0">
                  <c:v>70.099999999999994</c:v>
                </c:pt>
                <c:pt idx="1">
                  <c:v>71.5</c:v>
                </c:pt>
                <c:pt idx="2">
                  <c:v>79</c:v>
                </c:pt>
                <c:pt idx="3">
                  <c:v>79.8</c:v>
                </c:pt>
                <c:pt idx="4">
                  <c:v>79.3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CC5-4062-B3C1-5C1E25A1D6C3}"/>
            </c:ext>
          </c:extLst>
        </c:ser>
        <c:ser>
          <c:idx val="3"/>
          <c:order val="3"/>
          <c:tx>
            <c:strRef>
              <c:f>DQ14_1!$G$1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DQ14_1!$B$2:$C$6</c:f>
              <c:multiLvlStrCache>
                <c:ptCount val="5"/>
                <c:lvl>
                  <c:pt idx="0">
                    <c:v>Using food labels</c:v>
                  </c:pt>
                  <c:pt idx="1">
                    <c:v>Food guidance using the current Dietary Guidelines for Americans (e.g., MyPlate)</c:v>
                  </c:pt>
                  <c:pt idx="2">
                    <c:v>Benefits of eating breakfast every day</c:v>
                  </c:pt>
                  <c:pt idx="3">
                    <c:v>Benefits of drinking plenty of water</c:v>
                  </c:pt>
                  <c:pt idx="4">
                    <c:v>Benefits of healthy eating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DQ14_1!$G$2:$G$6</c:f>
              <c:numCache>
                <c:formatCode>General</c:formatCode>
                <c:ptCount val="5"/>
                <c:pt idx="0">
                  <c:v>97.7</c:v>
                </c:pt>
                <c:pt idx="1">
                  <c:v>92.5</c:v>
                </c:pt>
                <c:pt idx="2">
                  <c:v>97.8</c:v>
                </c:pt>
                <c:pt idx="3">
                  <c:v>98.9</c:v>
                </c:pt>
                <c:pt idx="4">
                  <c:v>98.9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CC5-4062-B3C1-5C1E25A1D6C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DQ14_2!$D$1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DQ14_2!$D$2:$D$6</c:f>
              <c:numCache>
                <c:formatCode>General</c:formatCode>
                <c:ptCount val="5"/>
                <c:pt idx="0">
                  <c:v>82.3</c:v>
                </c:pt>
                <c:pt idx="1">
                  <c:v>80.8</c:v>
                </c:pt>
                <c:pt idx="2">
                  <c:v>84.8</c:v>
                </c:pt>
                <c:pt idx="3">
                  <c:v>86.3</c:v>
                </c:pt>
                <c:pt idx="4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69-42F8-9866-D32BA386F396}"/>
            </c:ext>
          </c:extLst>
        </c:ser>
        <c:ser>
          <c:idx val="1"/>
          <c:order val="1"/>
          <c:tx>
            <c:strRef>
              <c:f>DQ14_2!$E$1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69-42F8-9866-D32BA386F39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069-42F8-9866-D32BA386F39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069-42F8-9866-D32BA386F39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069-42F8-9866-D32BA386F396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069-42F8-9866-D32BA386F396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DQ14_2!$E$2:$E$6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069-42F8-9866-D32BA386F396}"/>
            </c:ext>
          </c:extLst>
        </c:ser>
        <c:ser>
          <c:idx val="2"/>
          <c:order val="2"/>
          <c:tx>
            <c:strRef>
              <c:f>DQ14_2!$F$1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DQ14_2!$F$2:$F$6</c:f>
              <c:numCache>
                <c:formatCode>General</c:formatCode>
                <c:ptCount val="5"/>
                <c:pt idx="0">
                  <c:v>69.900000000000006</c:v>
                </c:pt>
                <c:pt idx="1">
                  <c:v>69.599999999999994</c:v>
                </c:pt>
                <c:pt idx="2">
                  <c:v>74.599999999999994</c:v>
                </c:pt>
                <c:pt idx="3">
                  <c:v>76.3</c:v>
                </c:pt>
                <c:pt idx="4">
                  <c:v>72.2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069-42F8-9866-D32BA386F396}"/>
            </c:ext>
          </c:extLst>
        </c:ser>
        <c:ser>
          <c:idx val="3"/>
          <c:order val="3"/>
          <c:tx>
            <c:strRef>
              <c:f>DQ14_2!$G$1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DQ14_2!$B$2:$C$6</c:f>
              <c:multiLvlStrCache>
                <c:ptCount val="5"/>
                <c:lvl>
                  <c:pt idx="0">
                    <c:v>Choosing foods, snacks, and beverages that are low in added sugars</c:v>
                  </c:pt>
                  <c:pt idx="1">
                    <c:v>Choosing foods and snacks that are low in solid fat (i.e., saturated and trans fat)</c:v>
                  </c:pt>
                  <c:pt idx="2">
                    <c:v>Eating more fruits, vegetables, and whole grain products</c:v>
                  </c:pt>
                  <c:pt idx="3">
                    <c:v>Balancing food intake and physical activity</c:v>
                  </c:pt>
                  <c:pt idx="4">
                    <c:v>Differentiating between nutritious and non-nutritious beverages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DQ14_2!$G$2:$G$6</c:f>
              <c:numCache>
                <c:formatCode>General</c:formatCode>
                <c:ptCount val="5"/>
                <c:pt idx="0">
                  <c:v>97.8</c:v>
                </c:pt>
                <c:pt idx="1">
                  <c:v>94.5</c:v>
                </c:pt>
                <c:pt idx="2">
                  <c:v>97.8</c:v>
                </c:pt>
                <c:pt idx="3">
                  <c:v>98.9</c:v>
                </c:pt>
                <c:pt idx="4">
                  <c:v>94.5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069-42F8-9866-D32BA386F39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DQ14_3!$D$1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DQ14_3!$D$2:$D$6</c:f>
              <c:numCache>
                <c:formatCode>General</c:formatCode>
                <c:ptCount val="5"/>
                <c:pt idx="0">
                  <c:v>80.599999999999994</c:v>
                </c:pt>
                <c:pt idx="1">
                  <c:v>77.3</c:v>
                </c:pt>
                <c:pt idx="2">
                  <c:v>76.5</c:v>
                </c:pt>
                <c:pt idx="3">
                  <c:v>78.2</c:v>
                </c:pt>
                <c:pt idx="4">
                  <c:v>81.2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AB-46F7-AC37-910B23415027}"/>
            </c:ext>
          </c:extLst>
        </c:ser>
        <c:ser>
          <c:idx val="1"/>
          <c:order val="1"/>
          <c:tx>
            <c:strRef>
              <c:f>DQ14_3!$E$1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AB-46F7-AC37-910B2341502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3AB-46F7-AC37-910B2341502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AB-46F7-AC37-910B2341502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3AB-46F7-AC37-910B2341502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3AB-46F7-AC37-910B23415027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DQ14_3!$E$2:$E$6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3AB-46F7-AC37-910B23415027}"/>
            </c:ext>
          </c:extLst>
        </c:ser>
        <c:ser>
          <c:idx val="2"/>
          <c:order val="2"/>
          <c:tx>
            <c:strRef>
              <c:f>DQ14_3!$F$1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DQ14_3!$F$2:$F$6</c:f>
              <c:numCache>
                <c:formatCode>General</c:formatCode>
                <c:ptCount val="5"/>
                <c:pt idx="0">
                  <c:v>73.099999999999994</c:v>
                </c:pt>
                <c:pt idx="1">
                  <c:v>66.599999999999994</c:v>
                </c:pt>
                <c:pt idx="2">
                  <c:v>66.3</c:v>
                </c:pt>
                <c:pt idx="3">
                  <c:v>69.599999999999994</c:v>
                </c:pt>
                <c:pt idx="4">
                  <c:v>70.400000000000006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3AB-46F7-AC37-910B23415027}"/>
            </c:ext>
          </c:extLst>
        </c:ser>
        <c:ser>
          <c:idx val="3"/>
          <c:order val="3"/>
          <c:tx>
            <c:strRef>
              <c:f>DQ14_3!$G$1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DQ14_3!$B$2:$C$6</c:f>
              <c:multiLvlStrCache>
                <c:ptCount val="5"/>
                <c:lvl>
                  <c:pt idx="0">
                    <c:v>Preparing healthy meals and snacks</c:v>
                  </c:pt>
                  <c:pt idx="1">
                    <c:v>Food safety</c:v>
                  </c:pt>
                  <c:pt idx="2">
                    <c:v>Eating a variety of foods that are high in iron</c:v>
                  </c:pt>
                  <c:pt idx="3">
                    <c:v>Eating a variety of foods that are high in calcium</c:v>
                  </c:pt>
                  <c:pt idx="4">
                    <c:v>Choosing foods and snacks that are low in sodium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DQ14_3!$G$2:$G$6</c:f>
              <c:numCache>
                <c:formatCode>General</c:formatCode>
                <c:ptCount val="5"/>
                <c:pt idx="0">
                  <c:v>90.1</c:v>
                </c:pt>
                <c:pt idx="1">
                  <c:v>90.2</c:v>
                </c:pt>
                <c:pt idx="2">
                  <c:v>88.8</c:v>
                </c:pt>
                <c:pt idx="3">
                  <c:v>88.7</c:v>
                </c:pt>
                <c:pt idx="4">
                  <c:v>94.5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3AB-46F7-AC37-910B2341502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DQ14_4!$D$1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DQ14_4!$B$2:$C$5</c:f>
              <c:multiLvlStrCache>
                <c:ptCount val="4"/>
                <c:lvl>
                  <c:pt idx="0">
                    <c:v>Relationship between diet and chronic diseases</c:v>
                  </c:pt>
                  <c:pt idx="1">
                    <c:v>Signs, symptoms, and treatment for eating disorders</c:v>
                  </c:pt>
                  <c:pt idx="2">
                    <c:v>Accepting body size differences</c:v>
                  </c:pt>
                  <c:pt idx="3">
                    <c:v>Risks of unhealthy weight control practices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DQ14_4!$D$2:$D$5</c:f>
              <c:numCache>
                <c:formatCode>General</c:formatCode>
                <c:ptCount val="4"/>
                <c:pt idx="0">
                  <c:v>79.2</c:v>
                </c:pt>
                <c:pt idx="1">
                  <c:v>79.099999999999994</c:v>
                </c:pt>
                <c:pt idx="2">
                  <c:v>79.099999999999994</c:v>
                </c:pt>
                <c:pt idx="3">
                  <c:v>81.099999999999994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8E-4A43-8B8F-B852E843AB61}"/>
            </c:ext>
          </c:extLst>
        </c:ser>
        <c:ser>
          <c:idx val="1"/>
          <c:order val="1"/>
          <c:tx>
            <c:strRef>
              <c:f>DQ14_4!$E$1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8E-4A43-8B8F-B852E843AB6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78E-4A43-8B8F-B852E843AB6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78E-4A43-8B8F-B852E843AB6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78E-4A43-8B8F-B852E843AB61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DQ14_4!$B$2:$C$5</c:f>
              <c:multiLvlStrCache>
                <c:ptCount val="4"/>
                <c:lvl>
                  <c:pt idx="0">
                    <c:v>Relationship between diet and chronic diseases</c:v>
                  </c:pt>
                  <c:pt idx="1">
                    <c:v>Signs, symptoms, and treatment for eating disorders</c:v>
                  </c:pt>
                  <c:pt idx="2">
                    <c:v>Accepting body size differences</c:v>
                  </c:pt>
                  <c:pt idx="3">
                    <c:v>Risks of unhealthy weight control practices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DQ14_4!$E$2:$E$5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78E-4A43-8B8F-B852E843AB61}"/>
            </c:ext>
          </c:extLst>
        </c:ser>
        <c:ser>
          <c:idx val="2"/>
          <c:order val="2"/>
          <c:tx>
            <c:strRef>
              <c:f>DQ14_4!$F$1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DQ14_4!$B$2:$C$5</c:f>
              <c:multiLvlStrCache>
                <c:ptCount val="4"/>
                <c:lvl>
                  <c:pt idx="0">
                    <c:v>Relationship between diet and chronic diseases</c:v>
                  </c:pt>
                  <c:pt idx="1">
                    <c:v>Signs, symptoms, and treatment for eating disorders</c:v>
                  </c:pt>
                  <c:pt idx="2">
                    <c:v>Accepting body size differences</c:v>
                  </c:pt>
                  <c:pt idx="3">
                    <c:v>Risks of unhealthy weight control practices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DQ14_4!$F$2:$F$5</c:f>
              <c:numCache>
                <c:formatCode>General</c:formatCode>
                <c:ptCount val="4"/>
                <c:pt idx="0">
                  <c:v>66.8</c:v>
                </c:pt>
                <c:pt idx="1">
                  <c:v>69.099999999999994</c:v>
                </c:pt>
                <c:pt idx="2">
                  <c:v>72.900000000000006</c:v>
                </c:pt>
                <c:pt idx="3">
                  <c:v>71.2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8E-4A43-8B8F-B852E843AB61}"/>
            </c:ext>
          </c:extLst>
        </c:ser>
        <c:ser>
          <c:idx val="3"/>
          <c:order val="3"/>
          <c:tx>
            <c:strRef>
              <c:f>DQ14_4!$G$1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DQ14_4!$B$2:$C$5</c:f>
              <c:multiLvlStrCache>
                <c:ptCount val="4"/>
                <c:lvl>
                  <c:pt idx="0">
                    <c:v>Relationship between diet and chronic diseases</c:v>
                  </c:pt>
                  <c:pt idx="1">
                    <c:v>Signs, symptoms, and treatment for eating disorders</c:v>
                  </c:pt>
                  <c:pt idx="2">
                    <c:v>Accepting body size differences</c:v>
                  </c:pt>
                  <c:pt idx="3">
                    <c:v>Risks of unhealthy weight control practices</c:v>
                  </c:pt>
                </c:lvl>
                <c:lvl>
                  <c:pt idx="0">
                    <c:v>s.</c:v>
                  </c:pt>
                  <c:pt idx="1">
                    <c:v>r.</c:v>
                  </c:pt>
                  <c:pt idx="2">
                    <c:v>q.</c:v>
                  </c:pt>
                  <c:pt idx="3">
                    <c:v>p.</c:v>
                  </c:pt>
                </c:lvl>
              </c:multiLvlStrCache>
            </c:multiLvlStrRef>
          </c:cat>
          <c:val>
            <c:numRef>
              <c:f>DQ14_4!$G$2:$G$5</c:f>
              <c:numCache>
                <c:formatCode>General</c:formatCode>
                <c:ptCount val="4"/>
                <c:pt idx="0">
                  <c:v>94.4</c:v>
                </c:pt>
                <c:pt idx="1">
                  <c:v>91.1</c:v>
                </c:pt>
                <c:pt idx="2">
                  <c:v>86.7</c:v>
                </c:pt>
                <c:pt idx="3">
                  <c:v>93.3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78E-4A43-8B8F-B852E843AB6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DQ14_5!$D$1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DQ14_5!$B$2:$C$4</c:f>
              <c:multiLvlStrCache>
                <c:ptCount val="3"/>
                <c:lvl>
                  <c:pt idx="0">
                    <c:v>Food production, including how food is grown, harvested, processed, packaged, and transported</c:v>
                  </c:pt>
                  <c:pt idx="1">
                    <c:v>The influence of the media on dietary behaviors</c:v>
                  </c:pt>
                  <c:pt idx="2">
                    <c:v>Assessing body mass index (BMI)</c:v>
                  </c:pt>
                </c:lvl>
                <c:lvl>
                  <c:pt idx="0">
                    <c:v>v.</c:v>
                  </c:pt>
                  <c:pt idx="1">
                    <c:v>u.</c:v>
                  </c:pt>
                  <c:pt idx="2">
                    <c:v>t.</c:v>
                  </c:pt>
                </c:lvl>
              </c:multiLvlStrCache>
            </c:multiLvlStrRef>
          </c:cat>
          <c:val>
            <c:numRef>
              <c:f>DQ14_5!$D$2:$D$4</c:f>
              <c:numCache>
                <c:formatCode>General</c:formatCode>
                <c:ptCount val="3"/>
                <c:pt idx="0">
                  <c:v>68.400000000000006</c:v>
                </c:pt>
                <c:pt idx="1">
                  <c:v>79</c:v>
                </c:pt>
                <c:pt idx="2">
                  <c:v>77.7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45D-485F-B5B9-8635D44A1A43}"/>
            </c:ext>
          </c:extLst>
        </c:ser>
        <c:ser>
          <c:idx val="1"/>
          <c:order val="1"/>
          <c:tx>
            <c:strRef>
              <c:f>DQ14_5!$E$1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45D-485F-B5B9-8635D44A1A4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45D-485F-B5B9-8635D44A1A4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45D-485F-B5B9-8635D44A1A43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DQ14_5!$B$2:$C$4</c:f>
              <c:multiLvlStrCache>
                <c:ptCount val="3"/>
                <c:lvl>
                  <c:pt idx="0">
                    <c:v>Food production, including how food is grown, harvested, processed, packaged, and transported</c:v>
                  </c:pt>
                  <c:pt idx="1">
                    <c:v>The influence of the media on dietary behaviors</c:v>
                  </c:pt>
                  <c:pt idx="2">
                    <c:v>Assessing body mass index (BMI)</c:v>
                  </c:pt>
                </c:lvl>
                <c:lvl>
                  <c:pt idx="0">
                    <c:v>v.</c:v>
                  </c:pt>
                  <c:pt idx="1">
                    <c:v>u.</c:v>
                  </c:pt>
                  <c:pt idx="2">
                    <c:v>t.</c:v>
                  </c:pt>
                </c:lvl>
              </c:multiLvlStrCache>
            </c:multiLvlStrRef>
          </c:cat>
          <c:val>
            <c:numRef>
              <c:f>DQ14_5!$E$2:$E$4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45D-485F-B5B9-8635D44A1A43}"/>
            </c:ext>
          </c:extLst>
        </c:ser>
        <c:ser>
          <c:idx val="2"/>
          <c:order val="2"/>
          <c:tx>
            <c:strRef>
              <c:f>DQ14_5!$F$1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DQ14_5!$B$2:$C$4</c:f>
              <c:multiLvlStrCache>
                <c:ptCount val="3"/>
                <c:lvl>
                  <c:pt idx="0">
                    <c:v>Food production, including how food is grown, harvested, processed, packaged, and transported</c:v>
                  </c:pt>
                  <c:pt idx="1">
                    <c:v>The influence of the media on dietary behaviors</c:v>
                  </c:pt>
                  <c:pt idx="2">
                    <c:v>Assessing body mass index (BMI)</c:v>
                  </c:pt>
                </c:lvl>
                <c:lvl>
                  <c:pt idx="0">
                    <c:v>v.</c:v>
                  </c:pt>
                  <c:pt idx="1">
                    <c:v>u.</c:v>
                  </c:pt>
                  <c:pt idx="2">
                    <c:v>t.</c:v>
                  </c:pt>
                </c:lvl>
              </c:multiLvlStrCache>
            </c:multiLvlStrRef>
          </c:cat>
          <c:val>
            <c:numRef>
              <c:f>DQ14_5!$F$2:$F$4</c:f>
              <c:numCache>
                <c:formatCode>General</c:formatCode>
                <c:ptCount val="3"/>
                <c:pt idx="0">
                  <c:v>60</c:v>
                </c:pt>
                <c:pt idx="1">
                  <c:v>67.7</c:v>
                </c:pt>
                <c:pt idx="2">
                  <c:v>66.8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45D-485F-B5B9-8635D44A1A43}"/>
            </c:ext>
          </c:extLst>
        </c:ser>
        <c:ser>
          <c:idx val="3"/>
          <c:order val="3"/>
          <c:tx>
            <c:strRef>
              <c:f>DQ14_5!$G$1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DQ14_5!$B$2:$C$4</c:f>
              <c:multiLvlStrCache>
                <c:ptCount val="3"/>
                <c:lvl>
                  <c:pt idx="0">
                    <c:v>Food production, including how food is grown, harvested, processed, packaged, and transported</c:v>
                  </c:pt>
                  <c:pt idx="1">
                    <c:v>The influence of the media on dietary behaviors</c:v>
                  </c:pt>
                  <c:pt idx="2">
                    <c:v>Assessing body mass index (BMI)</c:v>
                  </c:pt>
                </c:lvl>
                <c:lvl>
                  <c:pt idx="0">
                    <c:v>v.</c:v>
                  </c:pt>
                  <c:pt idx="1">
                    <c:v>u.</c:v>
                  </c:pt>
                  <c:pt idx="2">
                    <c:v>t.</c:v>
                  </c:pt>
                </c:lvl>
              </c:multiLvlStrCache>
            </c:multiLvlStrRef>
          </c:cat>
          <c:val>
            <c:numRef>
              <c:f>DQ14_5!$G$2:$G$4</c:f>
              <c:numCache>
                <c:formatCode>General</c:formatCode>
                <c:ptCount val="3"/>
                <c:pt idx="0">
                  <c:v>78.3</c:v>
                </c:pt>
                <c:pt idx="1">
                  <c:v>93.1</c:v>
                </c:pt>
                <c:pt idx="2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45D-485F-B5B9-8635D44A1A4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DQ03_1!$D$2</c:f>
              <c:numCache>
                <c:formatCode>General</c:formatCode>
                <c:ptCount val="1"/>
                <c:pt idx="0">
                  <c:v>75.599999999999994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604-4F74-A60B-1B5D23E65BA4}"/>
            </c:ext>
          </c:extLst>
        </c:ser>
        <c:ser>
          <c:idx val="1"/>
          <c:order val="1"/>
          <c:tx>
            <c:v>Junior/Senior High Schools</c:v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604-4F74-A60B-1B5D23E65BA4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DQ03_1!$E$2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604-4F74-A60B-1B5D23E65BA4}"/>
            </c:ext>
          </c:extLst>
        </c:ser>
        <c:ser>
          <c:idx val="2"/>
          <c:order val="2"/>
          <c:tx>
            <c:v>Middle Schools</c:v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DQ03_1!$F$2</c:f>
              <c:numCache>
                <c:formatCode>General</c:formatCode>
                <c:ptCount val="1"/>
                <c:pt idx="0">
                  <c:v>39.5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604-4F74-A60B-1B5D23E65BA4}"/>
            </c:ext>
          </c:extLst>
        </c:ser>
        <c:ser>
          <c:idx val="3"/>
          <c:order val="3"/>
          <c:tx>
            <c:v>High Schools</c:v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DQ03_1!$G$2</c:f>
              <c:numCache>
                <c:formatCode>General</c:formatCode>
                <c:ptCount val="1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604-4F74-A60B-1B5D23E65BA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DQ14N_1!$D$2</c:f>
              <c:numCache>
                <c:formatCode>General</c:formatCode>
                <c:ptCount val="1"/>
                <c:pt idx="0">
                  <c:v>57.2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A99-40BC-9A43-8A36E7A0D9A5}"/>
            </c:ext>
          </c:extLst>
        </c:ser>
        <c:ser>
          <c:idx val="1"/>
          <c:order val="1"/>
          <c:tx>
            <c:v>Junior/Senior High Schools</c:v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A99-40BC-9A43-8A36E7A0D9A5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DQ14N_1!$E$2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A99-40BC-9A43-8A36E7A0D9A5}"/>
            </c:ext>
          </c:extLst>
        </c:ser>
        <c:ser>
          <c:idx val="2"/>
          <c:order val="2"/>
          <c:tx>
            <c:v>Middle Schools</c:v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DQ14N_1!$F$2</c:f>
              <c:numCache>
                <c:formatCode>General</c:formatCode>
                <c:ptCount val="1"/>
                <c:pt idx="0">
                  <c:v>48.3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99-40BC-9A43-8A36E7A0D9A5}"/>
            </c:ext>
          </c:extLst>
        </c:ser>
        <c:ser>
          <c:idx val="3"/>
          <c:order val="3"/>
          <c:tx>
            <c:v>High Schools</c:v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DQ14N_1!$G$2</c:f>
              <c:numCache>
                <c:formatCode>General</c:formatCode>
                <c:ptCount val="1"/>
                <c:pt idx="0">
                  <c:v>66.599999999999994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99-40BC-9A43-8A36E7A0D9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DQ15_1!$D$1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DQ15_1!$D$2:$D$6</c:f>
              <c:numCache>
                <c:formatCode>General</c:formatCode>
                <c:ptCount val="5"/>
                <c:pt idx="0">
                  <c:v>83.2</c:v>
                </c:pt>
                <c:pt idx="1">
                  <c:v>90.6</c:v>
                </c:pt>
                <c:pt idx="2">
                  <c:v>89.3</c:v>
                </c:pt>
                <c:pt idx="3">
                  <c:v>88.7</c:v>
                </c:pt>
                <c:pt idx="4">
                  <c:v>88.3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AE4-4A11-8BFB-A0759AC85DD7}"/>
            </c:ext>
          </c:extLst>
        </c:ser>
        <c:ser>
          <c:idx val="1"/>
          <c:order val="1"/>
          <c:tx>
            <c:strRef>
              <c:f>DQ15_1!$E$1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E4-4A11-8BFB-A0759AC85DD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E4-4A11-8BFB-A0759AC85DD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E4-4A11-8BFB-A0759AC85DD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AE4-4A11-8BFB-A0759AC85DD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E4-4A11-8BFB-A0759AC85DD7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DQ15_1!$E$2:$E$6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AE4-4A11-8BFB-A0759AC85DD7}"/>
            </c:ext>
          </c:extLst>
        </c:ser>
        <c:ser>
          <c:idx val="2"/>
          <c:order val="2"/>
          <c:tx>
            <c:strRef>
              <c:f>DQ15_1!$F$1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DQ15_1!$F$2:$F$6</c:f>
              <c:numCache>
                <c:formatCode>General</c:formatCode>
                <c:ptCount val="5"/>
                <c:pt idx="0">
                  <c:v>79.599999999999994</c:v>
                </c:pt>
                <c:pt idx="1">
                  <c:v>85.8</c:v>
                </c:pt>
                <c:pt idx="2">
                  <c:v>83.6</c:v>
                </c:pt>
                <c:pt idx="3">
                  <c:v>80.8</c:v>
                </c:pt>
                <c:pt idx="4">
                  <c:v>81.099999999999994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AE4-4A11-8BFB-A0759AC85DD7}"/>
            </c:ext>
          </c:extLst>
        </c:ser>
        <c:ser>
          <c:idx val="3"/>
          <c:order val="3"/>
          <c:tx>
            <c:strRef>
              <c:f>DQ15_1!$G$1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DQ15_1!$B$2:$C$6</c:f>
              <c:multiLvlStrCache>
                <c:ptCount val="5"/>
                <c:lvl>
                  <c:pt idx="0">
                    <c:v>Recommended amounts and types of moderate, vigorous, muscle-strengthening, and bone-strengthening physical activity</c:v>
                  </c:pt>
                  <c:pt idx="1">
                    <c:v>Phases of a workout (i.e., warm-up, workout, cool down)</c:v>
                  </c:pt>
                  <c:pt idx="2">
                    <c:v>Health-related fitness (i.e., cardiorespiratory endurance, muscular endurance, muscular strength, flexibility, and body composition)</c:v>
                  </c:pt>
                  <c:pt idx="3">
                    <c:v>Mental and social benefits of physical activity</c:v>
                  </c:pt>
                  <c:pt idx="4">
                    <c:v>Short-term and long-term benefits of physical activity, including reducing the risks for chronic disease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DQ15_1!$G$2:$G$6</c:f>
              <c:numCache>
                <c:formatCode>General</c:formatCode>
                <c:ptCount val="5"/>
                <c:pt idx="0">
                  <c:v>87.9</c:v>
                </c:pt>
                <c:pt idx="1">
                  <c:v>96.7</c:v>
                </c:pt>
                <c:pt idx="2">
                  <c:v>96.7</c:v>
                </c:pt>
                <c:pt idx="3">
                  <c:v>98.9</c:v>
                </c:pt>
                <c:pt idx="4">
                  <c:v>97.8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AE4-4A11-8BFB-A0759AC85DD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DQ15_2!$D$1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DQ15_2!$D$2:$D$6</c:f>
              <c:numCache>
                <c:formatCode>General</c:formatCode>
                <c:ptCount val="5"/>
                <c:pt idx="0">
                  <c:v>91.7</c:v>
                </c:pt>
                <c:pt idx="1">
                  <c:v>80.5</c:v>
                </c:pt>
                <c:pt idx="2">
                  <c:v>80</c:v>
                </c:pt>
                <c:pt idx="3">
                  <c:v>86.5</c:v>
                </c:pt>
                <c:pt idx="4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52-48C6-9563-D03E50E07017}"/>
            </c:ext>
          </c:extLst>
        </c:ser>
        <c:ser>
          <c:idx val="1"/>
          <c:order val="1"/>
          <c:tx>
            <c:strRef>
              <c:f>DQ15_2!$E$1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2-48C6-9563-D03E50E070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2-48C6-9563-D03E50E0701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452-48C6-9563-D03E50E0701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452-48C6-9563-D03E50E07017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52-48C6-9563-D03E50E07017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DQ15_2!$E$2:$E$6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452-48C6-9563-D03E50E07017}"/>
            </c:ext>
          </c:extLst>
        </c:ser>
        <c:ser>
          <c:idx val="2"/>
          <c:order val="2"/>
          <c:tx>
            <c:strRef>
              <c:f>DQ15_2!$F$1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DQ15_2!$F$2:$F$6</c:f>
              <c:numCache>
                <c:formatCode>General</c:formatCode>
                <c:ptCount val="5"/>
                <c:pt idx="0">
                  <c:v>86.4</c:v>
                </c:pt>
                <c:pt idx="1">
                  <c:v>70.900000000000006</c:v>
                </c:pt>
                <c:pt idx="2">
                  <c:v>70.5</c:v>
                </c:pt>
                <c:pt idx="3">
                  <c:v>81.099999999999994</c:v>
                </c:pt>
                <c:pt idx="4">
                  <c:v>81.3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452-48C6-9563-D03E50E07017}"/>
            </c:ext>
          </c:extLst>
        </c:ser>
        <c:ser>
          <c:idx val="3"/>
          <c:order val="3"/>
          <c:tx>
            <c:strRef>
              <c:f>DQ15_2!$G$1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DQ15_2!$B$2:$C$6</c:f>
              <c:multiLvlStrCache>
                <c:ptCount val="5"/>
                <c:lvl>
                  <c:pt idx="0">
                    <c:v>Increasing daily physical activity</c:v>
                  </c:pt>
                  <c:pt idx="1">
                    <c:v>Dangers of using performance-enhancing drugs (e.g., steroids)</c:v>
                  </c:pt>
                  <c:pt idx="2">
                    <c:v>Weather-related safety (e.g., avoiding heat stroke, hypothermia, and sunburn while physically active)</c:v>
                  </c:pt>
                  <c:pt idx="3">
                    <c:v>Preventing injury during physical activity</c:v>
                  </c:pt>
                  <c:pt idx="4">
                    <c:v>Decreasing sedentary activities (e.g., television viewing, using video games)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DQ15_2!$G$2:$G$6</c:f>
              <c:numCache>
                <c:formatCode>General</c:formatCode>
                <c:ptCount val="5"/>
                <c:pt idx="0">
                  <c:v>98.9</c:v>
                </c:pt>
                <c:pt idx="1">
                  <c:v>92.3</c:v>
                </c:pt>
                <c:pt idx="2">
                  <c:v>91.1</c:v>
                </c:pt>
                <c:pt idx="3">
                  <c:v>93.4</c:v>
                </c:pt>
                <c:pt idx="4">
                  <c:v>96.7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452-48C6-9563-D03E50E0701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DQ15_3!$D$1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DQ15_3!$B$2:$C$4</c:f>
              <c:multiLvlStrCache>
                <c:ptCount val="3"/>
                <c:lvl>
                  <c:pt idx="0">
                    <c:v>Benefits of drinking water before, during, and after physical activity</c:v>
                  </c:pt>
                  <c:pt idx="1">
                    <c:v>Using safety equipment for specific physical activities</c:v>
                  </c:pt>
                  <c:pt idx="2">
                    <c:v>Incorporating physical activity into daily life (without relying on a structured exercise plan or special equipment)</c:v>
                  </c:pt>
                </c:lvl>
                <c:lvl>
                  <c:pt idx="0">
                    <c:v>m.</c:v>
                  </c:pt>
                  <c:pt idx="1">
                    <c:v>l.</c:v>
                  </c:pt>
                  <c:pt idx="2">
                    <c:v>k.</c:v>
                  </c:pt>
                </c:lvl>
              </c:multiLvlStrCache>
            </c:multiLvlStrRef>
          </c:cat>
          <c:val>
            <c:numRef>
              <c:f>DQ15_3!$D$2:$D$4</c:f>
              <c:numCache>
                <c:formatCode>General</c:formatCode>
                <c:ptCount val="3"/>
                <c:pt idx="0">
                  <c:v>91.6</c:v>
                </c:pt>
                <c:pt idx="1">
                  <c:v>84.1</c:v>
                </c:pt>
                <c:pt idx="2">
                  <c:v>89.4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67-4818-82E8-E78AECFC32AF}"/>
            </c:ext>
          </c:extLst>
        </c:ser>
        <c:ser>
          <c:idx val="1"/>
          <c:order val="1"/>
          <c:tx>
            <c:strRef>
              <c:f>DQ15_3!$E$1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67-4818-82E8-E78AECFC32A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67-4818-82E8-E78AECFC32A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67-4818-82E8-E78AECFC32AF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DQ15_3!$B$2:$C$4</c:f>
              <c:multiLvlStrCache>
                <c:ptCount val="3"/>
                <c:lvl>
                  <c:pt idx="0">
                    <c:v>Benefits of drinking water before, during, and after physical activity</c:v>
                  </c:pt>
                  <c:pt idx="1">
                    <c:v>Using safety equipment for specific physical activities</c:v>
                  </c:pt>
                  <c:pt idx="2">
                    <c:v>Incorporating physical activity into daily life (without relying on a structured exercise plan or special equipment)</c:v>
                  </c:pt>
                </c:lvl>
                <c:lvl>
                  <c:pt idx="0">
                    <c:v>m.</c:v>
                  </c:pt>
                  <c:pt idx="1">
                    <c:v>l.</c:v>
                  </c:pt>
                  <c:pt idx="2">
                    <c:v>k.</c:v>
                  </c:pt>
                </c:lvl>
              </c:multiLvlStrCache>
            </c:multiLvlStrRef>
          </c:cat>
          <c:val>
            <c:numRef>
              <c:f>DQ15_3!$E$2:$E$4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D67-4818-82E8-E78AECFC32AF}"/>
            </c:ext>
          </c:extLst>
        </c:ser>
        <c:ser>
          <c:idx val="2"/>
          <c:order val="2"/>
          <c:tx>
            <c:strRef>
              <c:f>DQ15_3!$F$1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DQ15_3!$B$2:$C$4</c:f>
              <c:multiLvlStrCache>
                <c:ptCount val="3"/>
                <c:lvl>
                  <c:pt idx="0">
                    <c:v>Benefits of drinking water before, during, and after physical activity</c:v>
                  </c:pt>
                  <c:pt idx="1">
                    <c:v>Using safety equipment for specific physical activities</c:v>
                  </c:pt>
                  <c:pt idx="2">
                    <c:v>Incorporating physical activity into daily life (without relying on a structured exercise plan or special equipment)</c:v>
                  </c:pt>
                </c:lvl>
                <c:lvl>
                  <c:pt idx="0">
                    <c:v>m.</c:v>
                  </c:pt>
                  <c:pt idx="1">
                    <c:v>l.</c:v>
                  </c:pt>
                  <c:pt idx="2">
                    <c:v>k.</c:v>
                  </c:pt>
                </c:lvl>
              </c:multiLvlStrCache>
            </c:multiLvlStrRef>
          </c:cat>
          <c:val>
            <c:numRef>
              <c:f>DQ15_3!$F$2:$F$4</c:f>
              <c:numCache>
                <c:formatCode>General</c:formatCode>
                <c:ptCount val="3"/>
                <c:pt idx="0">
                  <c:v>86</c:v>
                </c:pt>
                <c:pt idx="1">
                  <c:v>77.599999999999994</c:v>
                </c:pt>
                <c:pt idx="2">
                  <c:v>83.9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D67-4818-82E8-E78AECFC32AF}"/>
            </c:ext>
          </c:extLst>
        </c:ser>
        <c:ser>
          <c:idx val="3"/>
          <c:order val="3"/>
          <c:tx>
            <c:strRef>
              <c:f>DQ15_3!$G$1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DQ15_3!$B$2:$C$4</c:f>
              <c:multiLvlStrCache>
                <c:ptCount val="3"/>
                <c:lvl>
                  <c:pt idx="0">
                    <c:v>Benefits of drinking water before, during, and after physical activity</c:v>
                  </c:pt>
                  <c:pt idx="1">
                    <c:v>Using safety equipment for specific physical activities</c:v>
                  </c:pt>
                  <c:pt idx="2">
                    <c:v>Incorporating physical activity into daily life (without relying on a structured exercise plan or special equipment)</c:v>
                  </c:pt>
                </c:lvl>
                <c:lvl>
                  <c:pt idx="0">
                    <c:v>m.</c:v>
                  </c:pt>
                  <c:pt idx="1">
                    <c:v>l.</c:v>
                  </c:pt>
                  <c:pt idx="2">
                    <c:v>k.</c:v>
                  </c:pt>
                </c:lvl>
              </c:multiLvlStrCache>
            </c:multiLvlStrRef>
          </c:cat>
          <c:val>
            <c:numRef>
              <c:f>DQ15_3!$G$2:$G$4</c:f>
              <c:numCache>
                <c:formatCode>General</c:formatCode>
                <c:ptCount val="3"/>
                <c:pt idx="0">
                  <c:v>98.9</c:v>
                </c:pt>
                <c:pt idx="1">
                  <c:v>92.4</c:v>
                </c:pt>
                <c:pt idx="2">
                  <c:v>96.7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D67-4818-82E8-E78AECFC32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DQ15N_1!$D$2</c:f>
              <c:numCache>
                <c:formatCode>General</c:formatCode>
                <c:ptCount val="1"/>
                <c:pt idx="0">
                  <c:v>69.3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54-40DB-9FBF-18A447949B0D}"/>
            </c:ext>
          </c:extLst>
        </c:ser>
        <c:ser>
          <c:idx val="1"/>
          <c:order val="1"/>
          <c:tx>
            <c:v>Junior/Senior High Schools</c:v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54-40DB-9FBF-18A447949B0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DQ15N_1!$E$2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54-40DB-9FBF-18A447949B0D}"/>
            </c:ext>
          </c:extLst>
        </c:ser>
        <c:ser>
          <c:idx val="2"/>
          <c:order val="2"/>
          <c:tx>
            <c:v>Middle Schools</c:v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DQ15N_1!$F$2</c:f>
              <c:numCache>
                <c:formatCode>General</c:formatCode>
                <c:ptCount val="1"/>
                <c:pt idx="0">
                  <c:v>61.7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54-40DB-9FBF-18A447949B0D}"/>
            </c:ext>
          </c:extLst>
        </c:ser>
        <c:ser>
          <c:idx val="3"/>
          <c:order val="3"/>
          <c:tx>
            <c:v>High Schools</c:v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DQ15N_1!$G$2</c:f>
              <c:numCache>
                <c:formatCode>General</c:formatCode>
                <c:ptCount val="1"/>
                <c:pt idx="0">
                  <c:v>77.900000000000006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054-40DB-9FBF-18A447949B0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DQ16_1!$D$1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DQ16_1!$B$2:$C$6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DQ16_1!$D$2:$D$6</c:f>
              <c:numCache>
                <c:formatCode>General</c:formatCode>
                <c:ptCount val="5"/>
                <c:pt idx="0">
                  <c:v>38.700000000000003</c:v>
                </c:pt>
                <c:pt idx="1">
                  <c:v>44.4</c:v>
                </c:pt>
                <c:pt idx="2">
                  <c:v>48.8</c:v>
                </c:pt>
                <c:pt idx="3">
                  <c:v>55.9</c:v>
                </c:pt>
                <c:pt idx="4">
                  <c:v>89.5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5-4590-9388-9101FBCB6370}"/>
            </c:ext>
          </c:extLst>
        </c:ser>
        <c:ser>
          <c:idx val="1"/>
          <c:order val="1"/>
          <c:tx>
            <c:strRef>
              <c:f>DQ16_1!$E$1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695-4590-9388-9101FBCB637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695-4590-9388-9101FBCB637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95-4590-9388-9101FBCB637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695-4590-9388-9101FBCB637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95-4590-9388-9101FBCB637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DQ16_1!$B$2:$C$6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DQ16_1!$E$2:$E$6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695-4590-9388-9101FBCB6370}"/>
            </c:ext>
          </c:extLst>
        </c:ser>
        <c:ser>
          <c:idx val="2"/>
          <c:order val="2"/>
          <c:tx>
            <c:strRef>
              <c:f>DQ16_1!$F$1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DQ16_1!$B$2:$C$6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DQ16_1!$F$2:$F$6</c:f>
              <c:numCache>
                <c:formatCode>General</c:formatCode>
                <c:ptCount val="5"/>
                <c:pt idx="0">
                  <c:v>41.6</c:v>
                </c:pt>
                <c:pt idx="1">
                  <c:v>46</c:v>
                </c:pt>
                <c:pt idx="2">
                  <c:v>48.2</c:v>
                </c:pt>
                <c:pt idx="3">
                  <c:v>56.4</c:v>
                </c:pt>
                <c:pt idx="4">
                  <c:v>88.2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695-4590-9388-9101FBCB6370}"/>
            </c:ext>
          </c:extLst>
        </c:ser>
        <c:ser>
          <c:idx val="3"/>
          <c:order val="3"/>
          <c:tx>
            <c:strRef>
              <c:f>DQ16_1!$G$1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DQ16_1!$B$2:$C$6</c:f>
              <c:multiLvlStrCache>
                <c:ptCount val="5"/>
                <c:lvl>
                  <c:pt idx="0">
                    <c:v>School health council, committee, or team</c:v>
                  </c:pt>
                  <c:pt idx="1">
                    <c:v>Nutrition or food service staff</c:v>
                  </c:pt>
                  <c:pt idx="2">
                    <c:v>Mental health or social services staff (e.g., psychologists, counselors, social workers)</c:v>
                  </c:pt>
                  <c:pt idx="3">
                    <c:v>Health services staff (e.g., nurses)</c:v>
                  </c:pt>
                  <c:pt idx="4">
                    <c:v>Physical education staff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DQ16_1!$G$2:$G$6</c:f>
              <c:numCache>
                <c:formatCode>General</c:formatCode>
                <c:ptCount val="5"/>
                <c:pt idx="0">
                  <c:v>35.9</c:v>
                </c:pt>
                <c:pt idx="1">
                  <c:v>41</c:v>
                </c:pt>
                <c:pt idx="2">
                  <c:v>49.6</c:v>
                </c:pt>
                <c:pt idx="3">
                  <c:v>53.1</c:v>
                </c:pt>
                <c:pt idx="4">
                  <c:v>90.6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695-4590-9388-9101FBCB637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DQ17_1!$D$1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DQ17_1!$B$2:$C$6</c:f>
              <c:multiLvlStrCache>
                <c:ptCount val="5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Alcohol- or other drug-use prevention</c:v>
                  </c:pt>
                  <c:pt idx="3">
                    <c:v>Tobacco-use prevention</c:v>
                  </c:pt>
                  <c:pt idx="4">
                    <c:v>HIV, other STD, or pregnancy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DQ17_1!$D$2:$D$6</c:f>
              <c:numCache>
                <c:formatCode>General</c:formatCode>
                <c:ptCount val="5"/>
                <c:pt idx="0">
                  <c:v>40.799999999999997</c:v>
                </c:pt>
                <c:pt idx="1">
                  <c:v>51.2</c:v>
                </c:pt>
                <c:pt idx="2">
                  <c:v>38.6</c:v>
                </c:pt>
                <c:pt idx="3">
                  <c:v>31.7</c:v>
                </c:pt>
                <c:pt idx="4">
                  <c:v>32.1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7BB-4689-904E-156AEE364BC1}"/>
            </c:ext>
          </c:extLst>
        </c:ser>
        <c:ser>
          <c:idx val="1"/>
          <c:order val="1"/>
          <c:tx>
            <c:strRef>
              <c:f>DQ17_1!$E$1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BB-4689-904E-156AEE364BC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7BB-4689-904E-156AEE364BC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7BB-4689-904E-156AEE364BC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7BB-4689-904E-156AEE364BC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7BB-4689-904E-156AEE364BC1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DQ17_1!$B$2:$C$6</c:f>
              <c:multiLvlStrCache>
                <c:ptCount val="5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Alcohol- or other drug-use prevention</c:v>
                  </c:pt>
                  <c:pt idx="3">
                    <c:v>Tobacco-use prevention</c:v>
                  </c:pt>
                  <c:pt idx="4">
                    <c:v>HIV, other STD, or pregnancy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DQ17_1!$E$2:$E$6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7BB-4689-904E-156AEE364BC1}"/>
            </c:ext>
          </c:extLst>
        </c:ser>
        <c:ser>
          <c:idx val="2"/>
          <c:order val="2"/>
          <c:tx>
            <c:strRef>
              <c:f>DQ17_1!$F$1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DQ17_1!$B$2:$C$6</c:f>
              <c:multiLvlStrCache>
                <c:ptCount val="5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Alcohol- or other drug-use prevention</c:v>
                  </c:pt>
                  <c:pt idx="3">
                    <c:v>Tobacco-use prevention</c:v>
                  </c:pt>
                  <c:pt idx="4">
                    <c:v>HIV, other STD, or pregnancy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DQ17_1!$F$2:$F$6</c:f>
              <c:numCache>
                <c:formatCode>General</c:formatCode>
                <c:ptCount val="5"/>
                <c:pt idx="0">
                  <c:v>44.2</c:v>
                </c:pt>
                <c:pt idx="1">
                  <c:v>56.2</c:v>
                </c:pt>
                <c:pt idx="2">
                  <c:v>34.5</c:v>
                </c:pt>
                <c:pt idx="3">
                  <c:v>31.3</c:v>
                </c:pt>
                <c:pt idx="4">
                  <c:v>28.6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7BB-4689-904E-156AEE364BC1}"/>
            </c:ext>
          </c:extLst>
        </c:ser>
        <c:ser>
          <c:idx val="3"/>
          <c:order val="3"/>
          <c:tx>
            <c:strRef>
              <c:f>DQ17_1!$G$1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DQ17_1!$B$2:$C$6</c:f>
              <c:multiLvlStrCache>
                <c:ptCount val="5"/>
                <c:lvl>
                  <c:pt idx="0">
                    <c:v>Nutrition and healthy eating</c:v>
                  </c:pt>
                  <c:pt idx="1">
                    <c:v>Physical activity</c:v>
                  </c:pt>
                  <c:pt idx="2">
                    <c:v>Alcohol- or other drug-use prevention</c:v>
                  </c:pt>
                  <c:pt idx="3">
                    <c:v>Tobacco-use prevention</c:v>
                  </c:pt>
                  <c:pt idx="4">
                    <c:v>HIV, other STD, or pregnancy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DQ17_1!$G$2:$G$6</c:f>
              <c:numCache>
                <c:formatCode>General</c:formatCode>
                <c:ptCount val="5"/>
                <c:pt idx="0">
                  <c:v>37.4</c:v>
                </c:pt>
                <c:pt idx="1">
                  <c:v>45.5</c:v>
                </c:pt>
                <c:pt idx="2">
                  <c:v>42.7</c:v>
                </c:pt>
                <c:pt idx="3">
                  <c:v>32</c:v>
                </c:pt>
                <c:pt idx="4">
                  <c:v>36.1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7BB-4689-904E-156AEE364B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DQ17_2!$D$1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DQ17_2!$B$2:$C$5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DQ17_2!$D$2:$D$5</c:f>
              <c:numCache>
                <c:formatCode>General</c:formatCode>
                <c:ptCount val="4"/>
                <c:pt idx="0">
                  <c:v>63.9</c:v>
                </c:pt>
                <c:pt idx="1">
                  <c:v>28.7</c:v>
                </c:pt>
                <c:pt idx="2">
                  <c:v>30.2</c:v>
                </c:pt>
                <c:pt idx="3">
                  <c:v>25.3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C5-4DB4-93F8-5B41AD557A78}"/>
            </c:ext>
          </c:extLst>
        </c:ser>
        <c:ser>
          <c:idx val="1"/>
          <c:order val="1"/>
          <c:tx>
            <c:strRef>
              <c:f>DQ17_2!$E$1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C5-4DB4-93F8-5B41AD557A7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6C5-4DB4-93F8-5B41AD557A7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C5-4DB4-93F8-5B41AD557A7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6C5-4DB4-93F8-5B41AD557A78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DQ17_2!$B$2:$C$5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DQ17_2!$E$2:$E$5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6C5-4DB4-93F8-5B41AD557A78}"/>
            </c:ext>
          </c:extLst>
        </c:ser>
        <c:ser>
          <c:idx val="2"/>
          <c:order val="2"/>
          <c:tx>
            <c:strRef>
              <c:f>DQ17_2!$F$1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DQ17_2!$B$2:$C$5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DQ17_2!$F$2:$F$5</c:f>
              <c:numCache>
                <c:formatCode>General</c:formatCode>
                <c:ptCount val="4"/>
                <c:pt idx="0">
                  <c:v>71.8</c:v>
                </c:pt>
                <c:pt idx="1">
                  <c:v>33.9</c:v>
                </c:pt>
                <c:pt idx="2">
                  <c:v>33.9</c:v>
                </c:pt>
                <c:pt idx="3">
                  <c:v>30.9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6C5-4DB4-93F8-5B41AD557A78}"/>
            </c:ext>
          </c:extLst>
        </c:ser>
        <c:ser>
          <c:idx val="3"/>
          <c:order val="3"/>
          <c:tx>
            <c:strRef>
              <c:f>DQ17_2!$G$1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DQ17_2!$B$2:$C$5</c:f>
              <c:multiLvlStrCache>
                <c:ptCount val="4"/>
                <c:lvl>
                  <c:pt idx="0">
                    <c:v>Preventing student bullying and sexual harassment, including electronic aggression (i.e., cyber-bullying)</c:v>
                  </c:pt>
                  <c:pt idx="1">
                    <c:v>Diabetes</c:v>
                  </c:pt>
                  <c:pt idx="2">
                    <c:v>Food allergies</c:v>
                  </c:pt>
                  <c:pt idx="3">
                    <c:v>Asthma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DQ17_2!$G$2:$G$5</c:f>
              <c:numCache>
                <c:formatCode>General</c:formatCode>
                <c:ptCount val="4"/>
                <c:pt idx="0">
                  <c:v>55.7</c:v>
                </c:pt>
                <c:pt idx="1">
                  <c:v>23.5</c:v>
                </c:pt>
                <c:pt idx="2">
                  <c:v>26.9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6C5-4DB4-93F8-5B41AD557A7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DQ18_1!$D$2</c:f>
              <c:numCache>
                <c:formatCode>General</c:formatCode>
                <c:ptCount val="1"/>
                <c:pt idx="0">
                  <c:v>57.1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D6-46D5-89AA-6E6788C53592}"/>
            </c:ext>
          </c:extLst>
        </c:ser>
        <c:ser>
          <c:idx val="1"/>
          <c:order val="1"/>
          <c:tx>
            <c:v>Junior/Senior High Schools</c:v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DD6-46D5-89AA-6E6788C53592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DQ18_1!$E$2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D6-46D5-89AA-6E6788C53592}"/>
            </c:ext>
          </c:extLst>
        </c:ser>
        <c:ser>
          <c:idx val="2"/>
          <c:order val="2"/>
          <c:tx>
            <c:v>Middle Schools</c:v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DQ18_1!$F$2</c:f>
              <c:numCache>
                <c:formatCode>General</c:formatCode>
                <c:ptCount val="1"/>
                <c:pt idx="0">
                  <c:v>52.5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D6-46D5-89AA-6E6788C53592}"/>
            </c:ext>
          </c:extLst>
        </c:ser>
        <c:ser>
          <c:idx val="3"/>
          <c:order val="3"/>
          <c:tx>
            <c:v>High Schools</c:v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DQ18_1!$G$2</c:f>
              <c:numCache>
                <c:formatCode>General</c:formatCode>
                <c:ptCount val="1"/>
                <c:pt idx="0">
                  <c:v>62.9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D6-46D5-89AA-6E6788C5359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DQ19_1!$D$1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DQ19_1!$D$2:$D$6</c:f>
              <c:numCache>
                <c:formatCode>General</c:formatCode>
                <c:ptCount val="5"/>
                <c:pt idx="0">
                  <c:v>28.4</c:v>
                </c:pt>
                <c:pt idx="1">
                  <c:v>42.5</c:v>
                </c:pt>
                <c:pt idx="2">
                  <c:v>32.9</c:v>
                </c:pt>
                <c:pt idx="3">
                  <c:v>25.5</c:v>
                </c:pt>
                <c:pt idx="4">
                  <c:v>40.1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65-461B-B95A-A98751961D9D}"/>
            </c:ext>
          </c:extLst>
        </c:ser>
        <c:ser>
          <c:idx val="1"/>
          <c:order val="1"/>
          <c:tx>
            <c:strRef>
              <c:f>DQ19_1!$E$1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265-461B-B95A-A98751961D9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265-461B-B95A-A98751961D9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265-461B-B95A-A98751961D9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265-461B-B95A-A98751961D9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265-461B-B95A-A98751961D9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DQ19_1!$E$2:$E$6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265-461B-B95A-A98751961D9D}"/>
            </c:ext>
          </c:extLst>
        </c:ser>
        <c:ser>
          <c:idx val="2"/>
          <c:order val="2"/>
          <c:tx>
            <c:strRef>
              <c:f>DQ19_1!$F$1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DQ19_1!$F$2:$F$6</c:f>
              <c:numCache>
                <c:formatCode>General</c:formatCode>
                <c:ptCount val="5"/>
                <c:pt idx="0">
                  <c:v>27.5</c:v>
                </c:pt>
                <c:pt idx="1">
                  <c:v>31.6</c:v>
                </c:pt>
                <c:pt idx="2">
                  <c:v>32.200000000000003</c:v>
                </c:pt>
                <c:pt idx="3">
                  <c:v>24.1</c:v>
                </c:pt>
                <c:pt idx="4">
                  <c:v>35.5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265-461B-B95A-A98751961D9D}"/>
            </c:ext>
          </c:extLst>
        </c:ser>
        <c:ser>
          <c:idx val="3"/>
          <c:order val="3"/>
          <c:tx>
            <c:strRef>
              <c:f>DQ19_1!$G$1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DQ19_1!$G$2:$G$6</c:f>
              <c:numCache>
                <c:formatCode>General</c:formatCode>
                <c:ptCount val="5"/>
                <c:pt idx="0">
                  <c:v>29.3</c:v>
                </c:pt>
                <c:pt idx="1">
                  <c:v>54.1</c:v>
                </c:pt>
                <c:pt idx="2">
                  <c:v>33.799999999999997</c:v>
                </c:pt>
                <c:pt idx="3">
                  <c:v>26.8</c:v>
                </c:pt>
                <c:pt idx="4">
                  <c:v>45.1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265-461B-B95A-A98751961D9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DQ04_1!$D$1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 for health education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DQ04_1!$D$2:$D$5</c:f>
              <c:numCache>
                <c:formatCode>General</c:formatCode>
                <c:ptCount val="4"/>
                <c:pt idx="0">
                  <c:v>80.599999999999994</c:v>
                </c:pt>
                <c:pt idx="1">
                  <c:v>80.900000000000006</c:v>
                </c:pt>
                <c:pt idx="2">
                  <c:v>78</c:v>
                </c:pt>
                <c:pt idx="3">
                  <c:v>94.3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79-48B4-9CA3-765CE41D6B21}"/>
            </c:ext>
          </c:extLst>
        </c:ser>
        <c:ser>
          <c:idx val="1"/>
          <c:order val="1"/>
          <c:tx>
            <c:strRef>
              <c:f>DQ04_1!$E$1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979-48B4-9CA3-765CE41D6B2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979-48B4-9CA3-765CE41D6B2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979-48B4-9CA3-765CE41D6B2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979-48B4-9CA3-765CE41D6B21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 for health education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979-48B4-9CA3-765CE41D6B21}"/>
            </c:ext>
          </c:extLst>
        </c:ser>
        <c:ser>
          <c:idx val="2"/>
          <c:order val="2"/>
          <c:tx>
            <c:strRef>
              <c:f>DQ04_1!$F$1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 for health education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DQ04_1!$F$2:$F$5</c:f>
              <c:numCache>
                <c:formatCode>General</c:formatCode>
                <c:ptCount val="4"/>
                <c:pt idx="0">
                  <c:v>79.099999999999994</c:v>
                </c:pt>
                <c:pt idx="1">
                  <c:v>73.8</c:v>
                </c:pt>
                <c:pt idx="2">
                  <c:v>75.2</c:v>
                </c:pt>
                <c:pt idx="3">
                  <c:v>91.8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979-48B4-9CA3-765CE41D6B21}"/>
            </c:ext>
          </c:extLst>
        </c:ser>
        <c:ser>
          <c:idx val="3"/>
          <c:order val="3"/>
          <c:tx>
            <c:strRef>
              <c:f>DQ04_1!$G$1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DQ04_1!$B$2:$C$5</c:f>
              <c:multiLvlStrCache>
                <c:ptCount val="4"/>
                <c:lvl>
                  <c:pt idx="0">
                    <c:v>A written health education curriculum</c:v>
                  </c:pt>
                  <c:pt idx="1">
                    <c:v>Plans for how to assess student performance in health education</c:v>
                  </c:pt>
                  <c:pt idx="2">
                    <c:v>A chart describing the annual scope and sequence of instruction for health education</c:v>
                  </c:pt>
                  <c:pt idx="3">
                    <c:v>Goals, objectives, and expected outcomes for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DQ04_1!$G$2:$G$5</c:f>
              <c:numCache>
                <c:formatCode>General</c:formatCode>
                <c:ptCount val="4"/>
                <c:pt idx="0">
                  <c:v>82.3</c:v>
                </c:pt>
                <c:pt idx="1">
                  <c:v>88.2</c:v>
                </c:pt>
                <c:pt idx="2">
                  <c:v>80.099999999999994</c:v>
                </c:pt>
                <c:pt idx="3">
                  <c:v>96.9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979-48B4-9CA3-765CE41D6B2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DQ19_2!$D$1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DQ19_2!$D$2:$D$6</c:f>
              <c:numCache>
                <c:formatCode>General</c:formatCode>
                <c:ptCount val="5"/>
                <c:pt idx="0">
                  <c:v>38.4</c:v>
                </c:pt>
                <c:pt idx="1">
                  <c:v>36.1</c:v>
                </c:pt>
                <c:pt idx="2">
                  <c:v>40.1</c:v>
                </c:pt>
                <c:pt idx="3">
                  <c:v>20</c:v>
                </c:pt>
                <c:pt idx="4">
                  <c:v>27.3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1-499D-B5C5-3CD8C90F0C53}"/>
            </c:ext>
          </c:extLst>
        </c:ser>
        <c:ser>
          <c:idx val="1"/>
          <c:order val="1"/>
          <c:tx>
            <c:strRef>
              <c:f>DQ19_2!$E$1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81-499D-B5C5-3CD8C90F0C5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A81-499D-B5C5-3CD8C90F0C5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A81-499D-B5C5-3CD8C90F0C5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A81-499D-B5C5-3CD8C90F0C5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A81-499D-B5C5-3CD8C90F0C53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DQ19_2!$E$2:$E$6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A81-499D-B5C5-3CD8C90F0C53}"/>
            </c:ext>
          </c:extLst>
        </c:ser>
        <c:ser>
          <c:idx val="2"/>
          <c:order val="2"/>
          <c:tx>
            <c:strRef>
              <c:f>DQ19_2!$F$1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DQ19_2!$F$2:$F$6</c:f>
              <c:numCache>
                <c:formatCode>General</c:formatCode>
                <c:ptCount val="5"/>
                <c:pt idx="0">
                  <c:v>32.4</c:v>
                </c:pt>
                <c:pt idx="1">
                  <c:v>35.200000000000003</c:v>
                </c:pt>
                <c:pt idx="2">
                  <c:v>39.1</c:v>
                </c:pt>
                <c:pt idx="3">
                  <c:v>19.100000000000001</c:v>
                </c:pt>
                <c:pt idx="4">
                  <c:v>26.7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A81-499D-B5C5-3CD8C90F0C53}"/>
            </c:ext>
          </c:extLst>
        </c:ser>
        <c:ser>
          <c:idx val="3"/>
          <c:order val="3"/>
          <c:tx>
            <c:strRef>
              <c:f>DQ19_2!$G$1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DQ19_2!$G$2:$G$6</c:f>
              <c:numCache>
                <c:formatCode>General</c:formatCode>
                <c:ptCount val="5"/>
                <c:pt idx="0">
                  <c:v>43.9</c:v>
                </c:pt>
                <c:pt idx="1">
                  <c:v>36.299999999999997</c:v>
                </c:pt>
                <c:pt idx="2">
                  <c:v>40.799999999999997</c:v>
                </c:pt>
                <c:pt idx="3">
                  <c:v>20.2</c:v>
                </c:pt>
                <c:pt idx="4">
                  <c:v>27.8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A81-499D-B5C5-3CD8C90F0C5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DQ19_3!$D$1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DQ19_3!$D$2:$D$6</c:f>
              <c:numCache>
                <c:formatCode>General</c:formatCode>
                <c:ptCount val="5"/>
                <c:pt idx="0">
                  <c:v>41.6</c:v>
                </c:pt>
                <c:pt idx="1">
                  <c:v>35.4</c:v>
                </c:pt>
                <c:pt idx="2">
                  <c:v>56.8</c:v>
                </c:pt>
                <c:pt idx="3">
                  <c:v>33.799999999999997</c:v>
                </c:pt>
                <c:pt idx="4">
                  <c:v>50.5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D6-459E-AF14-66D972028033}"/>
            </c:ext>
          </c:extLst>
        </c:ser>
        <c:ser>
          <c:idx val="1"/>
          <c:order val="1"/>
          <c:tx>
            <c:strRef>
              <c:f>DQ19_3!$E$1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AD6-459E-AF14-66D97202803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AD6-459E-AF14-66D97202803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AD6-459E-AF14-66D97202803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AD6-459E-AF14-66D972028033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AAD6-459E-AF14-66D972028033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DQ19_3!$E$2:$E$6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AD6-459E-AF14-66D972028033}"/>
            </c:ext>
          </c:extLst>
        </c:ser>
        <c:ser>
          <c:idx val="2"/>
          <c:order val="2"/>
          <c:tx>
            <c:strRef>
              <c:f>DQ19_3!$F$1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DQ19_3!$F$2:$F$6</c:f>
              <c:numCache>
                <c:formatCode>General</c:formatCode>
                <c:ptCount val="5"/>
                <c:pt idx="0">
                  <c:v>42.4</c:v>
                </c:pt>
                <c:pt idx="1">
                  <c:v>34.1</c:v>
                </c:pt>
                <c:pt idx="2">
                  <c:v>55</c:v>
                </c:pt>
                <c:pt idx="3">
                  <c:v>31</c:v>
                </c:pt>
                <c:pt idx="4">
                  <c:v>45.4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AD6-459E-AF14-66D972028033}"/>
            </c:ext>
          </c:extLst>
        </c:ser>
        <c:ser>
          <c:idx val="3"/>
          <c:order val="3"/>
          <c:tx>
            <c:strRef>
              <c:f>DQ19_3!$G$1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DQ19_3!$G$2:$G$6</c:f>
              <c:numCache>
                <c:formatCode>General</c:formatCode>
                <c:ptCount val="5"/>
                <c:pt idx="0">
                  <c:v>41.3</c:v>
                </c:pt>
                <c:pt idx="1">
                  <c:v>37.299999999999997</c:v>
                </c:pt>
                <c:pt idx="2">
                  <c:v>59.4</c:v>
                </c:pt>
                <c:pt idx="3">
                  <c:v>37.299999999999997</c:v>
                </c:pt>
                <c:pt idx="4">
                  <c:v>55.7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D6-459E-AF14-66D97202803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DQ19_4!$D$1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DQ19_4!$D$2:$D$4</c:f>
              <c:numCache>
                <c:formatCode>General</c:formatCode>
                <c:ptCount val="3"/>
                <c:pt idx="0">
                  <c:v>54.4</c:v>
                </c:pt>
                <c:pt idx="1">
                  <c:v>31.2</c:v>
                </c:pt>
                <c:pt idx="2">
                  <c:v>48.6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82-454C-9BAB-47FCA97E45EE}"/>
            </c:ext>
          </c:extLst>
        </c:ser>
        <c:ser>
          <c:idx val="1"/>
          <c:order val="1"/>
          <c:tx>
            <c:strRef>
              <c:f>DQ19_4!$E$1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82-454C-9BAB-47FCA97E45E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82-454C-9BAB-47FCA97E45E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82-454C-9BAB-47FCA97E45EE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DQ19_4!$E$2:$E$4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582-454C-9BAB-47FCA97E45EE}"/>
            </c:ext>
          </c:extLst>
        </c:ser>
        <c:ser>
          <c:idx val="2"/>
          <c:order val="2"/>
          <c:tx>
            <c:strRef>
              <c:f>DQ19_4!$F$1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DQ19_4!$F$2:$F$4</c:f>
              <c:numCache>
                <c:formatCode>General</c:formatCode>
                <c:ptCount val="3"/>
                <c:pt idx="0">
                  <c:v>48.7</c:v>
                </c:pt>
                <c:pt idx="1">
                  <c:v>33</c:v>
                </c:pt>
                <c:pt idx="2">
                  <c:v>43.7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582-454C-9BAB-47FCA97E45EE}"/>
            </c:ext>
          </c:extLst>
        </c:ser>
        <c:ser>
          <c:idx val="3"/>
          <c:order val="3"/>
          <c:tx>
            <c:strRef>
              <c:f>DQ19_4!$G$1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DQ19_4!$B$2:$C$4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DQ19_4!$G$2:$G$4</c:f>
              <c:numCache>
                <c:formatCode>General</c:formatCode>
                <c:ptCount val="3"/>
                <c:pt idx="0">
                  <c:v>61.6</c:v>
                </c:pt>
                <c:pt idx="1">
                  <c:v>29</c:v>
                </c:pt>
                <c:pt idx="2">
                  <c:v>53.4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82-454C-9BAB-47FCA97E45E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DQ20_1!$D$1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DQ20_1!$B$2:$C$6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DQ20_1!$D$2:$D$6</c:f>
              <c:numCache>
                <c:formatCode>General</c:formatCode>
                <c:ptCount val="5"/>
                <c:pt idx="0">
                  <c:v>60.6</c:v>
                </c:pt>
                <c:pt idx="1">
                  <c:v>29.6</c:v>
                </c:pt>
                <c:pt idx="2">
                  <c:v>43.9</c:v>
                </c:pt>
                <c:pt idx="3">
                  <c:v>52.2</c:v>
                </c:pt>
                <c:pt idx="4">
                  <c:v>49.6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8-4E5C-8236-FBEA10B0CE6C}"/>
            </c:ext>
          </c:extLst>
        </c:ser>
        <c:ser>
          <c:idx val="1"/>
          <c:order val="1"/>
          <c:tx>
            <c:strRef>
              <c:f>DQ20_1!$E$1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88-4E5C-8236-FBEA10B0CE6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288-4E5C-8236-FBEA10B0CE6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88-4E5C-8236-FBEA10B0CE6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88-4E5C-8236-FBEA10B0CE6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288-4E5C-8236-FBEA10B0CE6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DQ20_1!$B$2:$C$6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DQ20_1!$E$2:$E$6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88-4E5C-8236-FBEA10B0CE6C}"/>
            </c:ext>
          </c:extLst>
        </c:ser>
        <c:ser>
          <c:idx val="2"/>
          <c:order val="2"/>
          <c:tx>
            <c:strRef>
              <c:f>DQ20_1!$F$1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DQ20_1!$B$2:$C$6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DQ20_1!$F$2:$F$6</c:f>
              <c:numCache>
                <c:formatCode>General</c:formatCode>
                <c:ptCount val="5"/>
                <c:pt idx="0">
                  <c:v>58.8</c:v>
                </c:pt>
                <c:pt idx="1">
                  <c:v>27.1</c:v>
                </c:pt>
                <c:pt idx="2">
                  <c:v>43.7</c:v>
                </c:pt>
                <c:pt idx="3">
                  <c:v>52.1</c:v>
                </c:pt>
                <c:pt idx="4">
                  <c:v>44.9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288-4E5C-8236-FBEA10B0CE6C}"/>
            </c:ext>
          </c:extLst>
        </c:ser>
        <c:ser>
          <c:idx val="3"/>
          <c:order val="3"/>
          <c:tx>
            <c:strRef>
              <c:f>DQ20_1!$G$1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DQ20_1!$B$2:$C$6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DQ20_1!$G$2:$G$6</c:f>
              <c:numCache>
                <c:formatCode>General</c:formatCode>
                <c:ptCount val="5"/>
                <c:pt idx="0">
                  <c:v>64.599999999999994</c:v>
                </c:pt>
                <c:pt idx="1">
                  <c:v>32.6</c:v>
                </c:pt>
                <c:pt idx="2">
                  <c:v>46</c:v>
                </c:pt>
                <c:pt idx="3">
                  <c:v>53.2</c:v>
                </c:pt>
                <c:pt idx="4">
                  <c:v>54.3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288-4E5C-8236-FBEA10B0CE6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DQ20_2!$D$1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DQ20_2!$B$2:$C$5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DQ20_2!$D$2:$D$5</c:f>
              <c:numCache>
                <c:formatCode>General</c:formatCode>
                <c:ptCount val="4"/>
                <c:pt idx="0">
                  <c:v>47</c:v>
                </c:pt>
                <c:pt idx="1">
                  <c:v>62.7</c:v>
                </c:pt>
                <c:pt idx="2">
                  <c:v>46.4</c:v>
                </c:pt>
                <c:pt idx="3">
                  <c:v>48.6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17-40AE-9D9A-43BBECA08CB3}"/>
            </c:ext>
          </c:extLst>
        </c:ser>
        <c:ser>
          <c:idx val="1"/>
          <c:order val="1"/>
          <c:tx>
            <c:strRef>
              <c:f>DQ20_2!$E$1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E17-40AE-9D9A-43BBECA08CB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E17-40AE-9D9A-43BBECA08CB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E17-40AE-9D9A-43BBECA08CB3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E17-40AE-9D9A-43BBECA08CB3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DQ20_2!$B$2:$C$5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DQ20_2!$E$2:$E$5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E17-40AE-9D9A-43BBECA08CB3}"/>
            </c:ext>
          </c:extLst>
        </c:ser>
        <c:ser>
          <c:idx val="2"/>
          <c:order val="2"/>
          <c:tx>
            <c:strRef>
              <c:f>DQ20_2!$F$1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DQ20_2!$B$2:$C$5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DQ20_2!$F$2:$F$5</c:f>
              <c:numCache>
                <c:formatCode>General</c:formatCode>
                <c:ptCount val="4"/>
                <c:pt idx="0">
                  <c:v>42.3</c:v>
                </c:pt>
                <c:pt idx="1">
                  <c:v>68</c:v>
                </c:pt>
                <c:pt idx="2">
                  <c:v>43.6</c:v>
                </c:pt>
                <c:pt idx="3">
                  <c:v>48.3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E17-40AE-9D9A-43BBECA08CB3}"/>
            </c:ext>
          </c:extLst>
        </c:ser>
        <c:ser>
          <c:idx val="3"/>
          <c:order val="3"/>
          <c:tx>
            <c:strRef>
              <c:f>DQ20_2!$G$1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DQ20_2!$B$2:$C$5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DQ20_2!$G$2:$G$5</c:f>
              <c:numCache>
                <c:formatCode>General</c:formatCode>
                <c:ptCount val="4"/>
                <c:pt idx="0">
                  <c:v>53.7</c:v>
                </c:pt>
                <c:pt idx="1">
                  <c:v>58.3</c:v>
                </c:pt>
                <c:pt idx="2">
                  <c:v>50.6</c:v>
                </c:pt>
                <c:pt idx="3">
                  <c:v>50.1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E17-40AE-9D9A-43BBECA08CB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DQ21_1!$D$1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DQ21_1!$B$2:$C$5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DQ21_1!$D$2:$D$5</c:f>
              <c:numCache>
                <c:formatCode>General</c:formatCode>
                <c:ptCount val="4"/>
                <c:pt idx="0">
                  <c:v>44.2</c:v>
                </c:pt>
                <c:pt idx="1">
                  <c:v>31.5</c:v>
                </c:pt>
                <c:pt idx="2">
                  <c:v>46.5</c:v>
                </c:pt>
                <c:pt idx="3">
                  <c:v>48.2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9F5-4BF1-BFA0-29A206EF1127}"/>
            </c:ext>
          </c:extLst>
        </c:ser>
        <c:ser>
          <c:idx val="1"/>
          <c:order val="1"/>
          <c:tx>
            <c:strRef>
              <c:f>DQ21_1!$E$1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9F5-4BF1-BFA0-29A206EF112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9F5-4BF1-BFA0-29A206EF1127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9F5-4BF1-BFA0-29A206EF1127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9F5-4BF1-BFA0-29A206EF1127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DQ21_1!$B$2:$C$5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DQ21_1!$E$2:$E$5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9F5-4BF1-BFA0-29A206EF1127}"/>
            </c:ext>
          </c:extLst>
        </c:ser>
        <c:ser>
          <c:idx val="2"/>
          <c:order val="2"/>
          <c:tx>
            <c:strRef>
              <c:f>DQ21_1!$F$1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DQ21_1!$B$2:$C$5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DQ21_1!$F$2:$F$5</c:f>
              <c:numCache>
                <c:formatCode>General</c:formatCode>
                <c:ptCount val="4"/>
                <c:pt idx="0">
                  <c:v>35</c:v>
                </c:pt>
                <c:pt idx="1">
                  <c:v>23.9</c:v>
                </c:pt>
                <c:pt idx="2">
                  <c:v>39.299999999999997</c:v>
                </c:pt>
                <c:pt idx="3">
                  <c:v>41.1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F5-4BF1-BFA0-29A206EF1127}"/>
            </c:ext>
          </c:extLst>
        </c:ser>
        <c:ser>
          <c:idx val="3"/>
          <c:order val="3"/>
          <c:tx>
            <c:strRef>
              <c:f>DQ21_1!$G$1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DQ21_1!$B$2:$C$5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DQ21_1!$G$2:$G$5</c:f>
              <c:numCache>
                <c:formatCode>General</c:formatCode>
                <c:ptCount val="4"/>
                <c:pt idx="0">
                  <c:v>55.9</c:v>
                </c:pt>
                <c:pt idx="1">
                  <c:v>40.5</c:v>
                </c:pt>
                <c:pt idx="2">
                  <c:v>55</c:v>
                </c:pt>
                <c:pt idx="3">
                  <c:v>56.5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9F5-4BF1-BFA0-29A206EF112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DQ21_2!$D$1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DQ21_2!$B$2:$C$4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DQ21_2!$D$2:$D$4</c:f>
              <c:numCache>
                <c:formatCode>General</c:formatCode>
                <c:ptCount val="3"/>
                <c:pt idx="0">
                  <c:v>46.9</c:v>
                </c:pt>
                <c:pt idx="1">
                  <c:v>42.9</c:v>
                </c:pt>
                <c:pt idx="2">
                  <c:v>40.799999999999997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8E1-467D-BEF9-A066D8881C93}"/>
            </c:ext>
          </c:extLst>
        </c:ser>
        <c:ser>
          <c:idx val="1"/>
          <c:order val="1"/>
          <c:tx>
            <c:strRef>
              <c:f>DQ21_2!$E$1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E1-467D-BEF9-A066D8881C9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E1-467D-BEF9-A066D8881C93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8E1-467D-BEF9-A066D8881C93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DQ21_2!$B$2:$C$4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DQ21_2!$E$2:$E$4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8E1-467D-BEF9-A066D8881C93}"/>
            </c:ext>
          </c:extLst>
        </c:ser>
        <c:ser>
          <c:idx val="2"/>
          <c:order val="2"/>
          <c:tx>
            <c:strRef>
              <c:f>DQ21_2!$F$1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DQ21_2!$B$2:$C$4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DQ21_2!$F$2:$F$4</c:f>
              <c:numCache>
                <c:formatCode>General</c:formatCode>
                <c:ptCount val="3"/>
                <c:pt idx="0">
                  <c:v>39.299999999999997</c:v>
                </c:pt>
                <c:pt idx="1">
                  <c:v>35</c:v>
                </c:pt>
                <c:pt idx="2">
                  <c:v>34.1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8E1-467D-BEF9-A066D8881C93}"/>
            </c:ext>
          </c:extLst>
        </c:ser>
        <c:ser>
          <c:idx val="3"/>
          <c:order val="3"/>
          <c:tx>
            <c:strRef>
              <c:f>DQ21_2!$G$1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DQ21_2!$B$2:$C$4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DQ21_2!$G$2:$G$4</c:f>
              <c:numCache>
                <c:formatCode>General</c:formatCode>
                <c:ptCount val="3"/>
                <c:pt idx="0">
                  <c:v>56.5</c:v>
                </c:pt>
                <c:pt idx="1">
                  <c:v>52.6</c:v>
                </c:pt>
                <c:pt idx="2">
                  <c:v>49.3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8E1-467D-BEF9-A066D8881C9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DQ22_1!$D$1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DQ22_1!$D$2:$D$6</c:f>
              <c:numCache>
                <c:formatCode>General</c:formatCode>
                <c:ptCount val="5"/>
                <c:pt idx="0">
                  <c:v>48.4</c:v>
                </c:pt>
                <c:pt idx="1">
                  <c:v>65.900000000000006</c:v>
                </c:pt>
                <c:pt idx="2">
                  <c:v>60.3</c:v>
                </c:pt>
                <c:pt idx="3">
                  <c:v>43.6</c:v>
                </c:pt>
                <c:pt idx="4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CA2-405F-8ADB-897BCB4AE8DF}"/>
            </c:ext>
          </c:extLst>
        </c:ser>
        <c:ser>
          <c:idx val="1"/>
          <c:order val="1"/>
          <c:tx>
            <c:strRef>
              <c:f>DQ22_1!$E$1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CA2-405F-8ADB-897BCB4AE8D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CA2-405F-8ADB-897BCB4AE8D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CA2-405F-8ADB-897BCB4AE8D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CA2-405F-8ADB-897BCB4AE8D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CA2-405F-8ADB-897BCB4AE8DF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DQ22_1!$E$2:$E$6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CA2-405F-8ADB-897BCB4AE8DF}"/>
            </c:ext>
          </c:extLst>
        </c:ser>
        <c:ser>
          <c:idx val="2"/>
          <c:order val="2"/>
          <c:tx>
            <c:strRef>
              <c:f>DQ22_1!$F$1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DQ22_1!$F$2:$F$6</c:f>
              <c:numCache>
                <c:formatCode>General</c:formatCode>
                <c:ptCount val="5"/>
                <c:pt idx="0">
                  <c:v>50.3</c:v>
                </c:pt>
                <c:pt idx="1">
                  <c:v>67</c:v>
                </c:pt>
                <c:pt idx="2">
                  <c:v>60.1</c:v>
                </c:pt>
                <c:pt idx="3">
                  <c:v>45</c:v>
                </c:pt>
                <c:pt idx="4">
                  <c:v>61.7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CA2-405F-8ADB-897BCB4AE8DF}"/>
            </c:ext>
          </c:extLst>
        </c:ser>
        <c:ser>
          <c:idx val="3"/>
          <c:order val="3"/>
          <c:tx>
            <c:strRef>
              <c:f>DQ22_1!$G$1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DQ22_1!$B$2:$C$6</c:f>
              <c:multiLvlStrCache>
                <c:ptCount val="5"/>
                <c:lvl>
                  <c:pt idx="0">
                    <c:v>Epilepsy or seizure disorder</c:v>
                  </c:pt>
                  <c:pt idx="1">
                    <c:v>Emotional and mental health</c:v>
                  </c:pt>
                  <c:pt idx="2">
                    <c:v>Chronic disease prevention (e.g., diabetes, obesity prevention)</c:v>
                  </c:pt>
                  <c:pt idx="3">
                    <c:v>Asthma</c:v>
                  </c:pt>
                  <c:pt idx="4">
                    <c:v>Alcohol- or other drug-use prevention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DQ22_1!$G$2:$G$6</c:f>
              <c:numCache>
                <c:formatCode>General</c:formatCode>
                <c:ptCount val="5"/>
                <c:pt idx="0">
                  <c:v>46.1</c:v>
                </c:pt>
                <c:pt idx="1">
                  <c:v>64.599999999999994</c:v>
                </c:pt>
                <c:pt idx="2">
                  <c:v>61.3</c:v>
                </c:pt>
                <c:pt idx="3">
                  <c:v>41.6</c:v>
                </c:pt>
                <c:pt idx="4">
                  <c:v>65.599999999999994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CA2-405F-8ADB-897BCB4AE8D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DQ22_2!$D$1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DQ22_2!$D$2:$D$6</c:f>
              <c:numCache>
                <c:formatCode>General</c:formatCode>
                <c:ptCount val="5"/>
                <c:pt idx="0">
                  <c:v>47.6</c:v>
                </c:pt>
                <c:pt idx="1">
                  <c:v>48.7</c:v>
                </c:pt>
                <c:pt idx="2">
                  <c:v>47.6</c:v>
                </c:pt>
                <c:pt idx="3">
                  <c:v>42.7</c:v>
                </c:pt>
                <c:pt idx="4">
                  <c:v>47.6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B8-43FB-847D-19247AD6D9BA}"/>
            </c:ext>
          </c:extLst>
        </c:ser>
        <c:ser>
          <c:idx val="1"/>
          <c:order val="1"/>
          <c:tx>
            <c:strRef>
              <c:f>DQ22_2!$E$1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B8-43FB-847D-19247AD6D9B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B8-43FB-847D-19247AD6D9B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B8-43FB-847D-19247AD6D9B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B8-43FB-847D-19247AD6D9B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DB8-43FB-847D-19247AD6D9BA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DQ22_2!$E$2:$E$6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DB8-43FB-847D-19247AD6D9BA}"/>
            </c:ext>
          </c:extLst>
        </c:ser>
        <c:ser>
          <c:idx val="2"/>
          <c:order val="2"/>
          <c:tx>
            <c:strRef>
              <c:f>DQ22_2!$F$1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DQ22_2!$F$2:$F$6</c:f>
              <c:numCache>
                <c:formatCode>General</c:formatCode>
                <c:ptCount val="5"/>
                <c:pt idx="0">
                  <c:v>45.5</c:v>
                </c:pt>
                <c:pt idx="1">
                  <c:v>49.5</c:v>
                </c:pt>
                <c:pt idx="2">
                  <c:v>46</c:v>
                </c:pt>
                <c:pt idx="3">
                  <c:v>39.299999999999997</c:v>
                </c:pt>
                <c:pt idx="4">
                  <c:v>47.3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BDB8-43FB-847D-19247AD6D9BA}"/>
            </c:ext>
          </c:extLst>
        </c:ser>
        <c:ser>
          <c:idx val="3"/>
          <c:order val="3"/>
          <c:tx>
            <c:strRef>
              <c:f>DQ22_2!$G$1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DQ22_2!$B$2:$C$6</c:f>
              <c:multiLvlStrCache>
                <c:ptCount val="5"/>
                <c:lvl>
                  <c:pt idx="0">
                    <c:v>Infectious disease prevention (e.g., flu prevention)</c:v>
                  </c:pt>
                  <c:pt idx="1">
                    <c:v>Human sexuality</c:v>
                  </c:pt>
                  <c:pt idx="2">
                    <c:v>HIV prevention</c:v>
                  </c:pt>
                  <c:pt idx="3">
                    <c:v>Foodborne illness prevention</c:v>
                  </c:pt>
                  <c:pt idx="4">
                    <c:v>Food allergies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DQ22_2!$G$2:$G$6</c:f>
              <c:numCache>
                <c:formatCode>General</c:formatCode>
                <c:ptCount val="5"/>
                <c:pt idx="0">
                  <c:v>48.8</c:v>
                </c:pt>
                <c:pt idx="1">
                  <c:v>46.5</c:v>
                </c:pt>
                <c:pt idx="2">
                  <c:v>48.3</c:v>
                </c:pt>
                <c:pt idx="3">
                  <c:v>45.1</c:v>
                </c:pt>
                <c:pt idx="4">
                  <c:v>46.9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BDB8-43FB-847D-19247AD6D9B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5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DQ22_3!$D$1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DQ22_3!$D$2:$D$6</c:f>
              <c:numCache>
                <c:formatCode>General</c:formatCode>
                <c:ptCount val="5"/>
                <c:pt idx="0">
                  <c:v>44.9</c:v>
                </c:pt>
                <c:pt idx="1">
                  <c:v>39.700000000000003</c:v>
                </c:pt>
                <c:pt idx="2">
                  <c:v>57.7</c:v>
                </c:pt>
                <c:pt idx="3">
                  <c:v>60.1</c:v>
                </c:pt>
                <c:pt idx="4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DA-46EB-AB10-191A7E6DC241}"/>
            </c:ext>
          </c:extLst>
        </c:ser>
        <c:ser>
          <c:idx val="1"/>
          <c:order val="1"/>
          <c:tx>
            <c:strRef>
              <c:f>DQ22_3!$E$1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DA-46EB-AB10-191A7E6DC24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FDA-46EB-AB10-191A7E6DC24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DA-46EB-AB10-191A7E6DC24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FDA-46EB-AB10-191A7E6DC241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DA-46EB-AB10-191A7E6DC241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DQ22_3!$E$2:$E$6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DA-46EB-AB10-191A7E6DC241}"/>
            </c:ext>
          </c:extLst>
        </c:ser>
        <c:ser>
          <c:idx val="2"/>
          <c:order val="2"/>
          <c:tx>
            <c:strRef>
              <c:f>DQ22_3!$F$1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DQ22_3!$F$2:$F$6</c:f>
              <c:numCache>
                <c:formatCode>General</c:formatCode>
                <c:ptCount val="5"/>
                <c:pt idx="0">
                  <c:v>43.7</c:v>
                </c:pt>
                <c:pt idx="1">
                  <c:v>38.9</c:v>
                </c:pt>
                <c:pt idx="2">
                  <c:v>59.5</c:v>
                </c:pt>
                <c:pt idx="3">
                  <c:v>63.1</c:v>
                </c:pt>
                <c:pt idx="4">
                  <c:v>58.4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FDA-46EB-AB10-191A7E6DC241}"/>
            </c:ext>
          </c:extLst>
        </c:ser>
        <c:ser>
          <c:idx val="3"/>
          <c:order val="3"/>
          <c:tx>
            <c:strRef>
              <c:f>DQ22_3!$G$1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DQ22_3!$B$2:$C$6</c:f>
              <c:multiLvlStrCache>
                <c:ptCount val="5"/>
                <c:lvl>
                  <c:pt idx="0">
                    <c:v>STD prevention</c:v>
                  </c:pt>
                  <c:pt idx="1">
                    <c:v>Pregnancy prevention</c:v>
                  </c:pt>
                  <c:pt idx="2">
                    <c:v>Physical activity and fitness</c:v>
                  </c:pt>
                  <c:pt idx="3">
                    <c:v>Nutrition and dietary behavior</c:v>
                  </c:pt>
                  <c:pt idx="4">
                    <c:v>Injury prevention and safety</c:v>
                  </c:pt>
                </c:lvl>
                <c:lvl>
                  <c:pt idx="0">
                    <c:v>o.</c:v>
                  </c:pt>
                  <c:pt idx="1">
                    <c:v>n.</c:v>
                  </c:pt>
                  <c:pt idx="2">
                    <c:v>m.</c:v>
                  </c:pt>
                  <c:pt idx="3">
                    <c:v>l.</c:v>
                  </c:pt>
                  <c:pt idx="4">
                    <c:v>k.</c:v>
                  </c:pt>
                </c:lvl>
              </c:multiLvlStrCache>
            </c:multiLvlStrRef>
          </c:cat>
          <c:val>
            <c:numRef>
              <c:f>DQ22_3!$G$2:$G$6</c:f>
              <c:numCache>
                <c:formatCode>General</c:formatCode>
                <c:ptCount val="5"/>
                <c:pt idx="0">
                  <c:v>44.8</c:v>
                </c:pt>
                <c:pt idx="1">
                  <c:v>39</c:v>
                </c:pt>
                <c:pt idx="2">
                  <c:v>56.2</c:v>
                </c:pt>
                <c:pt idx="3">
                  <c:v>57.5</c:v>
                </c:pt>
                <c:pt idx="4">
                  <c:v>48.1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FDA-46EB-AB10-191A7E6DC24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DQ05_1!$D$1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DQ05_1!$D$2:$D$5</c:f>
              <c:numCache>
                <c:formatCode>General</c:formatCode>
                <c:ptCount val="4"/>
                <c:pt idx="0">
                  <c:v>87.9</c:v>
                </c:pt>
                <c:pt idx="1">
                  <c:v>85.5</c:v>
                </c:pt>
                <c:pt idx="2">
                  <c:v>87.9</c:v>
                </c:pt>
                <c:pt idx="3">
                  <c:v>88.2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7F-4690-95B0-77D1C3C04178}"/>
            </c:ext>
          </c:extLst>
        </c:ser>
        <c:ser>
          <c:idx val="1"/>
          <c:order val="1"/>
          <c:tx>
            <c:strRef>
              <c:f>DQ05_1!$E$1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27F-4690-95B0-77D1C3C0417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27F-4690-95B0-77D1C3C0417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7F-4690-95B0-77D1C3C0417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27F-4690-95B0-77D1C3C04178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27F-4690-95B0-77D1C3C04178}"/>
            </c:ext>
          </c:extLst>
        </c:ser>
        <c:ser>
          <c:idx val="2"/>
          <c:order val="2"/>
          <c:tx>
            <c:strRef>
              <c:f>DQ05_1!$F$1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DQ05_1!$F$2:$F$5</c:f>
              <c:numCache>
                <c:formatCode>General</c:formatCode>
                <c:ptCount val="4"/>
                <c:pt idx="0">
                  <c:v>82.1</c:v>
                </c:pt>
                <c:pt idx="1">
                  <c:v>80.099999999999994</c:v>
                </c:pt>
                <c:pt idx="2">
                  <c:v>82.1</c:v>
                </c:pt>
                <c:pt idx="3">
                  <c:v>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7F-4690-95B0-77D1C3C04178}"/>
            </c:ext>
          </c:extLst>
        </c:ser>
        <c:ser>
          <c:idx val="3"/>
          <c:order val="3"/>
          <c:tx>
            <c:strRef>
              <c:f>DQ05_1!$G$1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DQ05_1!$B$2:$C$5</c:f>
              <c:multiLvlStrCache>
                <c:ptCount val="4"/>
                <c:lvl>
                  <c:pt idx="0">
                    <c:v>Using interpersonal communication skills to enhance health and avoid or reduce health risks</c:v>
                  </c:pt>
                  <c:pt idx="1">
                    <c:v>Accessing valid information and products and services to enhance health</c:v>
                  </c:pt>
                  <c:pt idx="2">
                    <c:v>Analyzing the influence of family, peers, culture, media, technology, and other factors on health behaviors</c:v>
                  </c:pt>
                  <c:pt idx="3">
                    <c:v>Comprehending concepts related to health promotion and disease prevention to enhance health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DQ05_1!$G$2:$G$5</c:f>
              <c:numCache>
                <c:formatCode>General</c:formatCode>
                <c:ptCount val="4"/>
                <c:pt idx="0">
                  <c:v>95.2</c:v>
                </c:pt>
                <c:pt idx="1">
                  <c:v>92.3</c:v>
                </c:pt>
                <c:pt idx="2">
                  <c:v>95.2</c:v>
                </c:pt>
                <c:pt idx="3">
                  <c:v>96.1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27F-4690-95B0-77D1C3C0417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DQ22_4!$D$1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DQ22_4!$D$2:$D$4</c:f>
              <c:numCache>
                <c:formatCode>General</c:formatCode>
                <c:ptCount val="3"/>
                <c:pt idx="0">
                  <c:v>62.9</c:v>
                </c:pt>
                <c:pt idx="1">
                  <c:v>49.1</c:v>
                </c:pt>
                <c:pt idx="2">
                  <c:v>60.7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EF-42D1-89C3-CAD6247122AA}"/>
            </c:ext>
          </c:extLst>
        </c:ser>
        <c:ser>
          <c:idx val="1"/>
          <c:order val="1"/>
          <c:tx>
            <c:strRef>
              <c:f>DQ22_4!$E$1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EF-42D1-89C3-CAD6247122A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8EF-42D1-89C3-CAD6247122A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8EF-42D1-89C3-CAD6247122AA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DQ22_4!$E$2:$E$4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EF-42D1-89C3-CAD6247122AA}"/>
            </c:ext>
          </c:extLst>
        </c:ser>
        <c:ser>
          <c:idx val="2"/>
          <c:order val="2"/>
          <c:tx>
            <c:strRef>
              <c:f>DQ22_4!$F$1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DQ22_4!$F$2:$F$4</c:f>
              <c:numCache>
                <c:formatCode>General</c:formatCode>
                <c:ptCount val="3"/>
                <c:pt idx="0">
                  <c:v>65.099999999999994</c:v>
                </c:pt>
                <c:pt idx="1">
                  <c:v>49.9</c:v>
                </c:pt>
                <c:pt idx="2">
                  <c:v>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EF-42D1-89C3-CAD6247122AA}"/>
            </c:ext>
          </c:extLst>
        </c:ser>
        <c:ser>
          <c:idx val="3"/>
          <c:order val="3"/>
          <c:tx>
            <c:strRef>
              <c:f>DQ22_4!$G$1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DQ22_4!$B$2:$C$4</c:f>
              <c:multiLvlStrCache>
                <c:ptCount val="3"/>
                <c:lvl>
                  <c:pt idx="0">
                    <c:v>Violence prevention (e.g., bullying, fighting, dating violence prevention)</c:v>
                  </c:pt>
                  <c:pt idx="1">
                    <c:v>Tobacco-use prevention</c:v>
                  </c:pt>
                  <c:pt idx="2">
                    <c:v>Suicide prevention</c:v>
                  </c:pt>
                </c:lvl>
                <c:lvl>
                  <c:pt idx="0">
                    <c:v>r.</c:v>
                  </c:pt>
                  <c:pt idx="1">
                    <c:v>q.</c:v>
                  </c:pt>
                  <c:pt idx="2">
                    <c:v>p.</c:v>
                  </c:pt>
                </c:lvl>
              </c:multiLvlStrCache>
            </c:multiLvlStrRef>
          </c:cat>
          <c:val>
            <c:numRef>
              <c:f>DQ22_4!$G$2:$G$4</c:f>
              <c:numCache>
                <c:formatCode>General</c:formatCode>
                <c:ptCount val="3"/>
                <c:pt idx="0">
                  <c:v>60.2</c:v>
                </c:pt>
                <c:pt idx="1">
                  <c:v>48.1</c:v>
                </c:pt>
                <c:pt idx="2">
                  <c:v>59.9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8EF-42D1-89C3-CAD6247122A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DQ23_1!$D$1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DQ23_1!$B$2:$C$6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DQ23_1!$D$2:$D$6</c:f>
              <c:numCache>
                <c:formatCode>General</c:formatCode>
                <c:ptCount val="5"/>
                <c:pt idx="0">
                  <c:v>55.9</c:v>
                </c:pt>
                <c:pt idx="1">
                  <c:v>44.8</c:v>
                </c:pt>
                <c:pt idx="2">
                  <c:v>46.4</c:v>
                </c:pt>
                <c:pt idx="3">
                  <c:v>51.9</c:v>
                </c:pt>
                <c:pt idx="4">
                  <c:v>54.9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63-4ED7-9182-FDE577424DB2}"/>
            </c:ext>
          </c:extLst>
        </c:ser>
        <c:ser>
          <c:idx val="1"/>
          <c:order val="1"/>
          <c:tx>
            <c:strRef>
              <c:f>DQ23_1!$E$1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263-4ED7-9182-FDE577424DB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263-4ED7-9182-FDE577424DB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263-4ED7-9182-FDE577424DB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263-4ED7-9182-FDE577424DB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263-4ED7-9182-FDE577424DB2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DQ23_1!$B$2:$C$6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DQ23_1!$E$2:$E$6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263-4ED7-9182-FDE577424DB2}"/>
            </c:ext>
          </c:extLst>
        </c:ser>
        <c:ser>
          <c:idx val="2"/>
          <c:order val="2"/>
          <c:tx>
            <c:strRef>
              <c:f>DQ23_1!$F$1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DQ23_1!$B$2:$C$6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DQ23_1!$F$2:$F$6</c:f>
              <c:numCache>
                <c:formatCode>General</c:formatCode>
                <c:ptCount val="5"/>
                <c:pt idx="0">
                  <c:v>54.8</c:v>
                </c:pt>
                <c:pt idx="1">
                  <c:v>46</c:v>
                </c:pt>
                <c:pt idx="2">
                  <c:v>44.5</c:v>
                </c:pt>
                <c:pt idx="3">
                  <c:v>49.9</c:v>
                </c:pt>
                <c:pt idx="4">
                  <c:v>53.9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263-4ED7-9182-FDE577424DB2}"/>
            </c:ext>
          </c:extLst>
        </c:ser>
        <c:ser>
          <c:idx val="3"/>
          <c:order val="3"/>
          <c:tx>
            <c:strRef>
              <c:f>DQ23_1!$G$1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DQ23_1!$B$2:$C$6</c:f>
              <c:multiLvlStrCache>
                <c:ptCount val="5"/>
                <c:lvl>
                  <c:pt idx="0">
                    <c:v>Using interactive teaching methods (e.g., role plays, cooperative group activities)</c:v>
                  </c:pt>
                  <c:pt idx="1">
                    <c:v>Teaching students of different sexual orientations or gender identities</c:v>
                  </c:pt>
                  <c:pt idx="2">
                    <c:v>Teaching students with limited English proficiency</c:v>
                  </c:pt>
                  <c:pt idx="3">
                    <c:v>Teaching students of various cultural backgrounds</c:v>
                  </c:pt>
                  <c:pt idx="4">
                    <c:v>Teaching students with physical, medical, or cognitive disabilities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DQ23_1!$G$2:$G$6</c:f>
              <c:numCache>
                <c:formatCode>General</c:formatCode>
                <c:ptCount val="5"/>
                <c:pt idx="0">
                  <c:v>57.8</c:v>
                </c:pt>
                <c:pt idx="1">
                  <c:v>43.1</c:v>
                </c:pt>
                <c:pt idx="2">
                  <c:v>48.5</c:v>
                </c:pt>
                <c:pt idx="3">
                  <c:v>53.2</c:v>
                </c:pt>
                <c:pt idx="4">
                  <c:v>56.5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263-4ED7-9182-FDE577424DB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DQ23_2!$D$1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DQ23_2!$B$2:$C$5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DQ23_2!$D$2:$D$5</c:f>
              <c:numCache>
                <c:formatCode>General</c:formatCode>
                <c:ptCount val="4"/>
                <c:pt idx="0">
                  <c:v>51.1</c:v>
                </c:pt>
                <c:pt idx="1">
                  <c:v>47.8</c:v>
                </c:pt>
                <c:pt idx="2">
                  <c:v>58.4</c:v>
                </c:pt>
                <c:pt idx="3">
                  <c:v>59.3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96-44E6-BD5A-4EA3BBFCF4A6}"/>
            </c:ext>
          </c:extLst>
        </c:ser>
        <c:ser>
          <c:idx val="1"/>
          <c:order val="1"/>
          <c:tx>
            <c:strRef>
              <c:f>DQ23_2!$E$1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F96-44E6-BD5A-4EA3BBFCF4A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F96-44E6-BD5A-4EA3BBFCF4A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96-44E6-BD5A-4EA3BBFCF4A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F96-44E6-BD5A-4EA3BBFCF4A6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DQ23_2!$B$2:$C$5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DQ23_2!$E$2:$E$5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F96-44E6-BD5A-4EA3BBFCF4A6}"/>
            </c:ext>
          </c:extLst>
        </c:ser>
        <c:ser>
          <c:idx val="2"/>
          <c:order val="2"/>
          <c:tx>
            <c:strRef>
              <c:f>DQ23_2!$F$1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DQ23_2!$B$2:$C$5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DQ23_2!$F$2:$F$5</c:f>
              <c:numCache>
                <c:formatCode>General</c:formatCode>
                <c:ptCount val="4"/>
                <c:pt idx="0">
                  <c:v>51.6</c:v>
                </c:pt>
                <c:pt idx="1">
                  <c:v>52.3</c:v>
                </c:pt>
                <c:pt idx="2">
                  <c:v>60.3</c:v>
                </c:pt>
                <c:pt idx="3">
                  <c:v>59.3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F96-44E6-BD5A-4EA3BBFCF4A6}"/>
            </c:ext>
          </c:extLst>
        </c:ser>
        <c:ser>
          <c:idx val="3"/>
          <c:order val="3"/>
          <c:tx>
            <c:strRef>
              <c:f>DQ23_2!$G$1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DQ23_2!$B$2:$C$5</c:f>
              <c:multiLvlStrCache>
                <c:ptCount val="4"/>
                <c:lvl>
                  <c:pt idx="0">
                    <c:v>Assessing or evaluating students in health education</c:v>
                  </c:pt>
                  <c:pt idx="1">
                    <c:v>Classroom management techniques (e.g., social skills training, environmental modification, conflict resolution and mediation, behavior management)</c:v>
                  </c:pt>
                  <c:pt idx="2">
                    <c:v>Teaching skills for behavior change</c:v>
                  </c:pt>
                  <c:pt idx="3">
                    <c:v>Encouraging family or community involvement</c:v>
                  </c:pt>
                </c:lvl>
                <c:lvl>
                  <c:pt idx="0">
                    <c:v>i.</c:v>
                  </c:pt>
                  <c:pt idx="1">
                    <c:v>h.</c:v>
                  </c:pt>
                  <c:pt idx="2">
                    <c:v>g.</c:v>
                  </c:pt>
                  <c:pt idx="3">
                    <c:v>f.</c:v>
                  </c:pt>
                </c:lvl>
              </c:multiLvlStrCache>
            </c:multiLvlStrRef>
          </c:cat>
          <c:val>
            <c:numRef>
              <c:f>DQ23_2!$G$2:$G$5</c:f>
              <c:numCache>
                <c:formatCode>General</c:formatCode>
                <c:ptCount val="4"/>
                <c:pt idx="0">
                  <c:v>50.6</c:v>
                </c:pt>
                <c:pt idx="1">
                  <c:v>42.5</c:v>
                </c:pt>
                <c:pt idx="2">
                  <c:v>56.8</c:v>
                </c:pt>
                <c:pt idx="3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F96-44E6-BD5A-4EA3BBFCF4A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DQ24_1!$D$1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DQ24_1!$B$2:$C$5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DQ24_1!$D$2:$D$5</c:f>
              <c:numCache>
                <c:formatCode>General</c:formatCode>
                <c:ptCount val="4"/>
                <c:pt idx="0">
                  <c:v>47.2</c:v>
                </c:pt>
                <c:pt idx="1">
                  <c:v>41.6</c:v>
                </c:pt>
                <c:pt idx="2">
                  <c:v>41.8</c:v>
                </c:pt>
                <c:pt idx="3">
                  <c:v>44.6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9-4CEF-826D-EF636FFDC488}"/>
            </c:ext>
          </c:extLst>
        </c:ser>
        <c:ser>
          <c:idx val="1"/>
          <c:order val="1"/>
          <c:tx>
            <c:strRef>
              <c:f>DQ24_1!$E$1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3A9-4CEF-826D-EF636FFDC48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3A9-4CEF-826D-EF636FFDC48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3A9-4CEF-826D-EF636FFDC488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3A9-4CEF-826D-EF636FFDC488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DQ24_1!$B$2:$C$5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DQ24_1!$E$2:$E$5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A9-4CEF-826D-EF636FFDC488}"/>
            </c:ext>
          </c:extLst>
        </c:ser>
        <c:ser>
          <c:idx val="2"/>
          <c:order val="2"/>
          <c:tx>
            <c:strRef>
              <c:f>DQ24_1!$F$1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DQ24_1!$B$2:$C$5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DQ24_1!$F$2:$F$5</c:f>
              <c:numCache>
                <c:formatCode>General</c:formatCode>
                <c:ptCount val="4"/>
                <c:pt idx="0">
                  <c:v>42.4</c:v>
                </c:pt>
                <c:pt idx="1">
                  <c:v>36.9</c:v>
                </c:pt>
                <c:pt idx="2">
                  <c:v>40.5</c:v>
                </c:pt>
                <c:pt idx="3">
                  <c:v>40.299999999999997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A9-4CEF-826D-EF636FFDC488}"/>
            </c:ext>
          </c:extLst>
        </c:ser>
        <c:ser>
          <c:idx val="3"/>
          <c:order val="3"/>
          <c:tx>
            <c:strRef>
              <c:f>DQ24_1!$G$1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DQ24_1!$B$2:$C$5</c:f>
              <c:multiLvlStrCache>
                <c:ptCount val="4"/>
                <c:lvl>
                  <c:pt idx="0">
                    <c:v>Using a variety of effective instructional strategies to deliver sexual health education</c:v>
                  </c:pt>
                  <c:pt idx="1">
                    <c:v>Connecting students to on-site or community-based sexual health services</c:v>
                  </c:pt>
                  <c:pt idx="2">
                    <c:v>Creating a comfortable and safe learning environment for students receiving sexual health education</c:v>
                  </c:pt>
                  <c:pt idx="3">
                    <c:v>Aligning lessons and materials with the district scope and sequence for sexual health education</c:v>
                  </c:pt>
                </c:lvl>
                <c:lvl>
                  <c:pt idx="0">
                    <c:v>d.</c:v>
                  </c:pt>
                  <c:pt idx="1">
                    <c:v>c.</c:v>
                  </c:pt>
                  <c:pt idx="2">
                    <c:v>b.</c:v>
                  </c:pt>
                  <c:pt idx="3">
                    <c:v>a.</c:v>
                  </c:pt>
                </c:lvl>
              </c:multiLvlStrCache>
            </c:multiLvlStrRef>
          </c:cat>
          <c:val>
            <c:numRef>
              <c:f>DQ24_1!$G$2:$G$5</c:f>
              <c:numCache>
                <c:formatCode>General</c:formatCode>
                <c:ptCount val="4"/>
                <c:pt idx="0">
                  <c:v>53</c:v>
                </c:pt>
                <c:pt idx="1">
                  <c:v>45.6</c:v>
                </c:pt>
                <c:pt idx="2">
                  <c:v>43</c:v>
                </c:pt>
                <c:pt idx="3">
                  <c:v>48.3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3A9-4CEF-826D-EF636FFDC48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DQ24_2!$D$1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DQ24_2!$B$2:$C$4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DQ24_2!$D$2:$D$4</c:f>
              <c:numCache>
                <c:formatCode>General</c:formatCode>
                <c:ptCount val="3"/>
                <c:pt idx="0">
                  <c:v>45.4</c:v>
                </c:pt>
                <c:pt idx="1">
                  <c:v>44.9</c:v>
                </c:pt>
                <c:pt idx="2">
                  <c:v>44.3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BA-435E-8918-B39286E211AB}"/>
            </c:ext>
          </c:extLst>
        </c:ser>
        <c:ser>
          <c:idx val="1"/>
          <c:order val="1"/>
          <c:tx>
            <c:strRef>
              <c:f>DQ24_2!$E$1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BA-435E-8918-B39286E211A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3BA-435E-8918-B39286E211A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BA-435E-8918-B39286E211AB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DQ24_2!$B$2:$C$4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DQ24_2!$E$2:$E$4</c:f>
              <c:numCache>
                <c:formatCode>General</c:formatCode>
                <c:ptCount val="3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BA-435E-8918-B39286E211AB}"/>
            </c:ext>
          </c:extLst>
        </c:ser>
        <c:ser>
          <c:idx val="2"/>
          <c:order val="2"/>
          <c:tx>
            <c:strRef>
              <c:f>DQ24_2!$F$1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DQ24_2!$B$2:$C$4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DQ24_2!$F$2:$F$4</c:f>
              <c:numCache>
                <c:formatCode>General</c:formatCode>
                <c:ptCount val="3"/>
                <c:pt idx="0">
                  <c:v>42.4</c:v>
                </c:pt>
                <c:pt idx="1">
                  <c:v>39.5</c:v>
                </c:pt>
                <c:pt idx="2">
                  <c:v>38.799999999999997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3BA-435E-8918-B39286E211AB}"/>
            </c:ext>
          </c:extLst>
        </c:ser>
        <c:ser>
          <c:idx val="3"/>
          <c:order val="3"/>
          <c:tx>
            <c:strRef>
              <c:f>DQ24_2!$G$1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DQ24_2!$B$2:$C$4</c:f>
              <c:multiLvlStrCache>
                <c:ptCount val="3"/>
                <c:lvl>
                  <c:pt idx="0">
                    <c:v>Understanding current district or school board policies or curriculum guidance regarding sexual health education</c:v>
                  </c:pt>
                  <c:pt idx="1">
                    <c:v>Assessing student knowledge and skills in sexual health education</c:v>
                  </c:pt>
                  <c:pt idx="2">
                    <c:v>Building student skills in HIV, other STD, and pregnancy prevention</c:v>
                  </c:pt>
                </c:lvl>
                <c:lvl>
                  <c:pt idx="0">
                    <c:v>g.</c:v>
                  </c:pt>
                  <c:pt idx="1">
                    <c:v>f.</c:v>
                  </c:pt>
                  <c:pt idx="2">
                    <c:v>e.</c:v>
                  </c:pt>
                </c:lvl>
              </c:multiLvlStrCache>
            </c:multiLvlStrRef>
          </c:cat>
          <c:val>
            <c:numRef>
              <c:f>DQ24_2!$G$2:$G$4</c:f>
              <c:numCache>
                <c:formatCode>General</c:formatCode>
                <c:ptCount val="3"/>
                <c:pt idx="0">
                  <c:v>48.2</c:v>
                </c:pt>
                <c:pt idx="1">
                  <c:v>50.6</c:v>
                </c:pt>
                <c:pt idx="2">
                  <c:v>49.4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3BA-435E-8918-B39286E211A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DQ25_1!$D$1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DQ25_1!$D$2:$D$6</c:f>
              <c:numCache>
                <c:formatCode>General</c:formatCode>
                <c:ptCount val="5"/>
                <c:pt idx="0">
                  <c:v>2.7</c:v>
                </c:pt>
                <c:pt idx="1">
                  <c:v>0.7</c:v>
                </c:pt>
                <c:pt idx="2">
                  <c:v>9.9</c:v>
                </c:pt>
                <c:pt idx="3">
                  <c:v>4.2</c:v>
                </c:pt>
                <c:pt idx="4">
                  <c:v>76.099999999999994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55-43FA-9EC3-6FD4ECF537D5}"/>
            </c:ext>
          </c:extLst>
        </c:ser>
        <c:ser>
          <c:idx val="1"/>
          <c:order val="1"/>
          <c:tx>
            <c:strRef>
              <c:f>DQ25_1!$E$1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55-43FA-9EC3-6FD4ECF537D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D55-43FA-9EC3-6FD4ECF537D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D55-43FA-9EC3-6FD4ECF537D5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D55-43FA-9EC3-6FD4ECF537D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D55-43FA-9EC3-6FD4ECF537D5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DQ25_1!$E$2:$E$6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D55-43FA-9EC3-6FD4ECF537D5}"/>
            </c:ext>
          </c:extLst>
        </c:ser>
        <c:ser>
          <c:idx val="2"/>
          <c:order val="2"/>
          <c:tx>
            <c:strRef>
              <c:f>DQ25_1!$F$1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DQ25_1!$F$2:$F$6</c:f>
              <c:numCache>
                <c:formatCode>General</c:formatCode>
                <c:ptCount val="5"/>
                <c:pt idx="0">
                  <c:v>4.3</c:v>
                </c:pt>
                <c:pt idx="1">
                  <c:v>0.6</c:v>
                </c:pt>
                <c:pt idx="2">
                  <c:v>12.2</c:v>
                </c:pt>
                <c:pt idx="3">
                  <c:v>3</c:v>
                </c:pt>
                <c:pt idx="4">
                  <c:v>75.099999999999994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CD55-43FA-9EC3-6FD4ECF537D5}"/>
            </c:ext>
          </c:extLst>
        </c:ser>
        <c:ser>
          <c:idx val="3"/>
          <c:order val="3"/>
          <c:tx>
            <c:strRef>
              <c:f>DQ25_1!$G$1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DQ25_1!$B$2:$C$6</c:f>
              <c:multiLvlStrCache>
                <c:ptCount val="5"/>
                <c:lvl>
                  <c:pt idx="0">
                    <c:v>Kinesiology, exercise science, or exercise physiology</c:v>
                  </c:pt>
                  <c:pt idx="1">
                    <c:v>Other education degree</c:v>
                  </c:pt>
                  <c:pt idx="2">
                    <c:v>Physical education</c:v>
                  </c:pt>
                  <c:pt idx="3">
                    <c:v>Health education</c:v>
                  </c:pt>
                  <c:pt idx="4">
                    <c:v>Health and physical education combined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DQ25_1!$G$2:$G$6</c:f>
              <c:numCache>
                <c:formatCode>General</c:formatCode>
                <c:ptCount val="5"/>
                <c:pt idx="0">
                  <c:v>0.9</c:v>
                </c:pt>
                <c:pt idx="1">
                  <c:v>0.8</c:v>
                </c:pt>
                <c:pt idx="2">
                  <c:v>7.6</c:v>
                </c:pt>
                <c:pt idx="3">
                  <c:v>5.9</c:v>
                </c:pt>
                <c:pt idx="4">
                  <c:v>77.900000000000006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CD55-43FA-9EC3-6FD4ECF537D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DQ25_2!$D$1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DQ25_2!$D$2:$D$6</c:f>
              <c:numCache>
                <c:formatCode>General</c:formatCode>
                <c:ptCount val="5"/>
                <c:pt idx="0">
                  <c:v>8.0000000000000004E-4</c:v>
                </c:pt>
                <c:pt idx="1">
                  <c:v>1</c:v>
                </c:pt>
                <c:pt idx="2">
                  <c:v>1.3</c:v>
                </c:pt>
                <c:pt idx="3">
                  <c:v>8.0000000000000004E-4</c:v>
                </c:pt>
                <c:pt idx="4">
                  <c:v>8.0000000000000004E-4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F21-4552-A4A2-3E53CCED77CD}"/>
            </c:ext>
          </c:extLst>
        </c:ser>
        <c:ser>
          <c:idx val="1"/>
          <c:order val="1"/>
          <c:tx>
            <c:strRef>
              <c:f>DQ25_2!$E$1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F21-4552-A4A2-3E53CCED77C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F21-4552-A4A2-3E53CCED77C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F21-4552-A4A2-3E53CCED77CD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F21-4552-A4A2-3E53CCED77C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F21-4552-A4A2-3E53CCED77CD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DQ25_2!$E$2:$E$6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F21-4552-A4A2-3E53CCED77CD}"/>
            </c:ext>
          </c:extLst>
        </c:ser>
        <c:ser>
          <c:idx val="2"/>
          <c:order val="2"/>
          <c:tx>
            <c:strRef>
              <c:f>DQ25_2!$F$1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DQ25_2!$F$2:$F$6</c:f>
              <c:numCache>
                <c:formatCode>General</c:formatCode>
                <c:ptCount val="5"/>
                <c:pt idx="0">
                  <c:v>8.0000000000000004E-4</c:v>
                </c:pt>
                <c:pt idx="1">
                  <c:v>1.2</c:v>
                </c:pt>
                <c:pt idx="2">
                  <c:v>1.2</c:v>
                </c:pt>
                <c:pt idx="3">
                  <c:v>8.0000000000000004E-4</c:v>
                </c:pt>
                <c:pt idx="4">
                  <c:v>8.0000000000000004E-4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1F21-4552-A4A2-3E53CCED77CD}"/>
            </c:ext>
          </c:extLst>
        </c:ser>
        <c:ser>
          <c:idx val="3"/>
          <c:order val="3"/>
          <c:tx>
            <c:strRef>
              <c:f>DQ25_2!$G$1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DQ25_2!$B$2:$C$6</c:f>
              <c:multiLvlStrCache>
                <c:ptCount val="5"/>
                <c:lvl>
                  <c:pt idx="0">
                    <c:v>Public health</c:v>
                  </c:pt>
                  <c:pt idx="1">
                    <c:v>Counseling</c:v>
                  </c:pt>
                  <c:pt idx="2">
                    <c:v>Nursing</c:v>
                  </c:pt>
                  <c:pt idx="3">
                    <c:v>Biology or other science</c:v>
                  </c:pt>
                  <c:pt idx="4">
                    <c:v>Home economics or family and consumer science</c:v>
                  </c:pt>
                </c:lvl>
                <c:lvl>
                  <c:pt idx="0">
                    <c:v>j.</c:v>
                  </c:pt>
                  <c:pt idx="1">
                    <c:v>i.</c:v>
                  </c:pt>
                  <c:pt idx="2">
                    <c:v>h.</c:v>
                  </c:pt>
                  <c:pt idx="3">
                    <c:v>g.</c:v>
                  </c:pt>
                  <c:pt idx="4">
                    <c:v>f.</c:v>
                  </c:pt>
                </c:lvl>
              </c:multiLvlStrCache>
            </c:multiLvlStrRef>
          </c:cat>
          <c:val>
            <c:numRef>
              <c:f>DQ25_2!$G$2:$G$6</c:f>
              <c:numCache>
                <c:formatCode>General</c:formatCode>
                <c:ptCount val="5"/>
                <c:pt idx="0">
                  <c:v>8.0000000000000004E-4</c:v>
                </c:pt>
                <c:pt idx="1">
                  <c:v>0.8</c:v>
                </c:pt>
                <c:pt idx="2">
                  <c:v>0.8</c:v>
                </c:pt>
                <c:pt idx="3">
                  <c:v>8.0000000000000004E-4</c:v>
                </c:pt>
                <c:pt idx="4">
                  <c:v>8.0000000000000004E-4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F21-4552-A4A2-3E53CCED77C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DQ25_3!$D$1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DQ25_3!$D$2:$D$3</c:f>
              <c:numCache>
                <c:formatCode>General</c:formatCode>
                <c:ptCount val="2"/>
                <c:pt idx="0">
                  <c:v>4</c:v>
                </c:pt>
                <c:pt idx="1">
                  <c:v>8.0000000000000004E-4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22-4072-B09E-CEF249B40023}"/>
            </c:ext>
          </c:extLst>
        </c:ser>
        <c:ser>
          <c:idx val="1"/>
          <c:order val="1"/>
          <c:tx>
            <c:strRef>
              <c:f>DQ25_3!$E$1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022-4072-B09E-CEF249B4002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022-4072-B09E-CEF249B40023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DQ25_3!$E$2:$E$3</c:f>
              <c:numCache>
                <c:formatCode>General</c:formatCode>
                <c:ptCount val="2"/>
                <c:pt idx="0">
                  <c:v>8.9999999999999998E-4</c:v>
                </c:pt>
                <c:pt idx="1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022-4072-B09E-CEF249B40023}"/>
            </c:ext>
          </c:extLst>
        </c:ser>
        <c:ser>
          <c:idx val="2"/>
          <c:order val="2"/>
          <c:tx>
            <c:strRef>
              <c:f>DQ25_3!$F$1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DQ25_3!$F$2:$F$3</c:f>
              <c:numCache>
                <c:formatCode>General</c:formatCode>
                <c:ptCount val="2"/>
                <c:pt idx="0">
                  <c:v>2.4</c:v>
                </c:pt>
                <c:pt idx="1">
                  <c:v>8.0000000000000004E-4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022-4072-B09E-CEF249B40023}"/>
            </c:ext>
          </c:extLst>
        </c:ser>
        <c:ser>
          <c:idx val="3"/>
          <c:order val="3"/>
          <c:tx>
            <c:strRef>
              <c:f>DQ25_3!$G$1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DQ25_3!$B$2:$C$3</c:f>
              <c:multiLvlStrCache>
                <c:ptCount val="2"/>
                <c:lvl>
                  <c:pt idx="0">
                    <c:v>Other</c:v>
                  </c:pt>
                  <c:pt idx="1">
                    <c:v>Nutrition</c:v>
                  </c:pt>
                </c:lvl>
                <c:lvl>
                  <c:pt idx="0">
                    <c:v>l.</c:v>
                  </c:pt>
                  <c:pt idx="1">
                    <c:v>k.</c:v>
                  </c:pt>
                </c:lvl>
              </c:multiLvlStrCache>
            </c:multiLvlStrRef>
          </c:cat>
          <c:val>
            <c:numRef>
              <c:f>DQ25_3!$G$2:$G$3</c:f>
              <c:numCache>
                <c:formatCode>General</c:formatCode>
                <c:ptCount val="2"/>
                <c:pt idx="0">
                  <c:v>5.3</c:v>
                </c:pt>
                <c:pt idx="1">
                  <c:v>8.0000000000000004E-4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022-4072-B09E-CEF249B4002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DQ26_1!$D$2</c:f>
              <c:numCache>
                <c:formatCode>General</c:formatCode>
                <c:ptCount val="1"/>
                <c:pt idx="0">
                  <c:v>97.5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DC-4E58-A186-2C6E2E465EA0}"/>
            </c:ext>
          </c:extLst>
        </c:ser>
        <c:ser>
          <c:idx val="1"/>
          <c:order val="1"/>
          <c:tx>
            <c:v>Junior/Senior High Schools</c:v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DC-4E58-A186-2C6E2E465EA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DQ26_1!$E$2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9DC-4E58-A186-2C6E2E465EA0}"/>
            </c:ext>
          </c:extLst>
        </c:ser>
        <c:ser>
          <c:idx val="2"/>
          <c:order val="2"/>
          <c:tx>
            <c:v>Middle Schools</c:v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DQ26_1!$F$2</c:f>
              <c:numCache>
                <c:formatCode>General</c:formatCode>
                <c:ptCount val="1"/>
                <c:pt idx="0">
                  <c:v>98.2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9DC-4E58-A186-2C6E2E465EA0}"/>
            </c:ext>
          </c:extLst>
        </c:ser>
        <c:ser>
          <c:idx val="3"/>
          <c:order val="3"/>
          <c:tx>
            <c:v>High Schools</c:v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DQ26_1!$G$2</c:f>
              <c:numCache>
                <c:formatCode>General</c:formatCode>
                <c:ptCount val="1"/>
                <c:pt idx="0">
                  <c:v>97.4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9DC-4E58-A186-2C6E2E465EA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6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DQ27_1!$D$1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multiLvlStrRef>
              <c:f>DQ27_1!$B$2:$C$6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DQ27_1!$D$2:$D$6</c:f>
              <c:numCache>
                <c:formatCode>General</c:formatCode>
                <c:ptCount val="5"/>
                <c:pt idx="0">
                  <c:v>43.4</c:v>
                </c:pt>
                <c:pt idx="1">
                  <c:v>21.7</c:v>
                </c:pt>
                <c:pt idx="2">
                  <c:v>15.8</c:v>
                </c:pt>
                <c:pt idx="3">
                  <c:v>13.6</c:v>
                </c:pt>
                <c:pt idx="4">
                  <c:v>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C1-4D2C-99B3-1620CDA18601}"/>
            </c:ext>
          </c:extLst>
        </c:ser>
        <c:ser>
          <c:idx val="1"/>
          <c:order val="1"/>
          <c:tx>
            <c:strRef>
              <c:f>DQ27_1!$E$1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BC1-4D2C-99B3-1620CDA1860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BC1-4D2C-99B3-1620CDA18601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BC1-4D2C-99B3-1620CDA18601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BC1-4D2C-99B3-1620CDA18601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BC1-4D2C-99B3-1620CDA18601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DQ27_1!$B$2:$C$6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DQ27_1!$E$2:$E$6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BC1-4D2C-99B3-1620CDA18601}"/>
            </c:ext>
          </c:extLst>
        </c:ser>
        <c:ser>
          <c:idx val="2"/>
          <c:order val="2"/>
          <c:tx>
            <c:strRef>
              <c:f>DQ27_1!$F$1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multiLvlStrRef>
              <c:f>DQ27_1!$B$2:$C$6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DQ27_1!$F$2:$F$6</c:f>
              <c:numCache>
                <c:formatCode>General</c:formatCode>
                <c:ptCount val="5"/>
                <c:pt idx="0">
                  <c:v>43.2</c:v>
                </c:pt>
                <c:pt idx="1">
                  <c:v>15.6</c:v>
                </c:pt>
                <c:pt idx="2">
                  <c:v>17.899999999999999</c:v>
                </c:pt>
                <c:pt idx="3">
                  <c:v>17.2</c:v>
                </c:pt>
                <c:pt idx="4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BC1-4D2C-99B3-1620CDA18601}"/>
            </c:ext>
          </c:extLst>
        </c:ser>
        <c:ser>
          <c:idx val="3"/>
          <c:order val="3"/>
          <c:tx>
            <c:strRef>
              <c:f>DQ27_1!$G$1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multiLvlStrRef>
              <c:f>DQ27_1!$B$2:$C$6</c:f>
              <c:multiLvlStrCache>
                <c:ptCount val="5"/>
                <c:lvl>
                  <c:pt idx="0">
                    <c:v>15 years or more</c:v>
                  </c:pt>
                  <c:pt idx="1">
                    <c:v>10 to 14 years</c:v>
                  </c:pt>
                  <c:pt idx="2">
                    <c:v>6 to 9 years</c:v>
                  </c:pt>
                  <c:pt idx="3">
                    <c:v>2 to 5 years</c:v>
                  </c:pt>
                  <c:pt idx="4">
                    <c:v>1 year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DQ27_1!$G$2:$G$6</c:f>
              <c:numCache>
                <c:formatCode>General</c:formatCode>
                <c:ptCount val="5"/>
                <c:pt idx="0">
                  <c:v>42.2</c:v>
                </c:pt>
                <c:pt idx="1">
                  <c:v>30.6</c:v>
                </c:pt>
                <c:pt idx="2">
                  <c:v>14.3</c:v>
                </c:pt>
                <c:pt idx="3">
                  <c:v>8.1</c:v>
                </c:pt>
                <c:pt idx="4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BC1-4D2C-99B3-1620CDA1860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DQ05_2!$D$1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DQ05_2!$D$2:$D$5</c:f>
              <c:numCache>
                <c:formatCode>General</c:formatCode>
                <c:ptCount val="4"/>
                <c:pt idx="0">
                  <c:v>86.8</c:v>
                </c:pt>
                <c:pt idx="1">
                  <c:v>87.9</c:v>
                </c:pt>
                <c:pt idx="2">
                  <c:v>87.9</c:v>
                </c:pt>
                <c:pt idx="3">
                  <c:v>88.3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A4-4666-B30D-4893EE14AFDE}"/>
            </c:ext>
          </c:extLst>
        </c:ser>
        <c:ser>
          <c:idx val="1"/>
          <c:order val="1"/>
          <c:tx>
            <c:strRef>
              <c:f>DQ05_2!$E$1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DA4-4666-B30D-4893EE14AFD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DA4-4666-B30D-4893EE14AFD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DA4-4666-B30D-4893EE14AFD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DA4-4666-B30D-4893EE14AFDE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DQ05_2!$E$2:$E$5</c:f>
              <c:numCache>
                <c:formatCode>General</c:formatCode>
                <c:ptCount val="4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DA4-4666-B30D-4893EE14AFDE}"/>
            </c:ext>
          </c:extLst>
        </c:ser>
        <c:ser>
          <c:idx val="2"/>
          <c:order val="2"/>
          <c:tx>
            <c:strRef>
              <c:f>DQ05_2!$F$1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DQ05_2!$F$2:$F$5</c:f>
              <c:numCache>
                <c:formatCode>General</c:formatCode>
                <c:ptCount val="4"/>
                <c:pt idx="0">
                  <c:v>80.099999999999994</c:v>
                </c:pt>
                <c:pt idx="1">
                  <c:v>81.5</c:v>
                </c:pt>
                <c:pt idx="2">
                  <c:v>81.400000000000006</c:v>
                </c:pt>
                <c:pt idx="3">
                  <c:v>82.1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DA4-4666-B30D-4893EE14AFDE}"/>
            </c:ext>
          </c:extLst>
        </c:ser>
        <c:ser>
          <c:idx val="3"/>
          <c:order val="3"/>
          <c:tx>
            <c:strRef>
              <c:f>DQ05_2!$G$1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DQ05_2!$B$2:$C$5</c:f>
              <c:multiLvlStrCache>
                <c:ptCount val="4"/>
                <c:lvl>
                  <c:pt idx="0">
                    <c:v>Advocating for personal, family, and community health</c:v>
                  </c:pt>
                  <c:pt idx="1">
                    <c:v>Practicing health-enhancing behaviors to avoid or reduce risks</c:v>
                  </c:pt>
                  <c:pt idx="2">
                    <c:v>Using goal-setting skills to enhance health</c:v>
                  </c:pt>
                  <c:pt idx="3">
                    <c:v>Using decision-making skills to enhance health</c:v>
                  </c:pt>
                </c:lvl>
                <c:lvl>
                  <c:pt idx="0">
                    <c:v>h.</c:v>
                  </c:pt>
                  <c:pt idx="1">
                    <c:v>g.</c:v>
                  </c:pt>
                  <c:pt idx="2">
                    <c:v>f.</c:v>
                  </c:pt>
                  <c:pt idx="3">
                    <c:v>e.</c:v>
                  </c:pt>
                </c:lvl>
              </c:multiLvlStrCache>
            </c:multiLvlStrRef>
          </c:cat>
          <c:val>
            <c:numRef>
              <c:f>DQ05_2!$G$2:$G$5</c:f>
              <c:numCache>
                <c:formatCode>General</c:formatCode>
                <c:ptCount val="4"/>
                <c:pt idx="0">
                  <c:v>95.2</c:v>
                </c:pt>
                <c:pt idx="1">
                  <c:v>96.1</c:v>
                </c:pt>
                <c:pt idx="2">
                  <c:v>96.1</c:v>
                </c:pt>
                <c:pt idx="3">
                  <c:v>96.1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DA4-4666-B30D-4893EE14AFD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DQ06_1!$D$1</c:f>
              <c:strCache>
                <c:ptCount val="1"/>
                <c:pt idx="0">
                  <c:v>All Schools</c:v>
                </c:pt>
              </c:strCache>
            </c:strRef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DQ06_1!$D$2:$D$6</c:f>
              <c:numCache>
                <c:formatCode>General</c:formatCode>
                <c:ptCount val="5"/>
                <c:pt idx="0">
                  <c:v>83.4</c:v>
                </c:pt>
                <c:pt idx="1">
                  <c:v>84.8</c:v>
                </c:pt>
                <c:pt idx="2">
                  <c:v>72.8</c:v>
                </c:pt>
                <c:pt idx="3">
                  <c:v>86</c:v>
                </c:pt>
                <c:pt idx="4">
                  <c:v>88.1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AE-4F69-9862-B63510D831DC}"/>
            </c:ext>
          </c:extLst>
        </c:ser>
        <c:ser>
          <c:idx val="1"/>
          <c:order val="1"/>
          <c:tx>
            <c:strRef>
              <c:f>DQ06_1!$E$1</c:f>
              <c:strCache>
                <c:ptCount val="1"/>
                <c:pt idx="0">
                  <c:v>Junior/Senior High Schools</c:v>
                </c:pt>
              </c:strCache>
            </c:strRef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6AE-4F69-9862-B63510D831D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6AE-4F69-9862-B63510D831DC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AE-4F69-9862-B63510D831DC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AE-4F69-9862-B63510D831DC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AE-4F69-9862-B63510D831DC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DQ06_1!$E$2:$E$6</c:f>
              <c:numCache>
                <c:formatCode>General</c:formatCode>
                <c:ptCount val="5"/>
                <c:pt idx="0">
                  <c:v>8.9999999999999998E-4</c:v>
                </c:pt>
                <c:pt idx="1">
                  <c:v>8.9999999999999998E-4</c:v>
                </c:pt>
                <c:pt idx="2">
                  <c:v>8.9999999999999998E-4</c:v>
                </c:pt>
                <c:pt idx="3">
                  <c:v>8.9999999999999998E-4</c:v>
                </c:pt>
                <c:pt idx="4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6AE-4F69-9862-B63510D831DC}"/>
            </c:ext>
          </c:extLst>
        </c:ser>
        <c:ser>
          <c:idx val="2"/>
          <c:order val="2"/>
          <c:tx>
            <c:strRef>
              <c:f>DQ06_1!$F$1</c:f>
              <c:strCache>
                <c:ptCount val="1"/>
                <c:pt idx="0">
                  <c:v>Middle Schools</c:v>
                </c:pt>
              </c:strCache>
            </c:strRef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DQ06_1!$F$2:$F$6</c:f>
              <c:numCache>
                <c:formatCode>General</c:formatCode>
                <c:ptCount val="5"/>
                <c:pt idx="0">
                  <c:v>78.900000000000006</c:v>
                </c:pt>
                <c:pt idx="1">
                  <c:v>83.1</c:v>
                </c:pt>
                <c:pt idx="2">
                  <c:v>74</c:v>
                </c:pt>
                <c:pt idx="3">
                  <c:v>86.5</c:v>
                </c:pt>
                <c:pt idx="4">
                  <c:v>88.5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6AE-4F69-9862-B63510D831DC}"/>
            </c:ext>
          </c:extLst>
        </c:ser>
        <c:ser>
          <c:idx val="3"/>
          <c:order val="3"/>
          <c:tx>
            <c:strRef>
              <c:f>DQ06_1!$G$1</c:f>
              <c:strCache>
                <c:ptCount val="1"/>
                <c:pt idx="0">
                  <c:v>High Schools</c:v>
                </c:pt>
              </c:strCache>
            </c:strRef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multiLvlStrRef>
              <c:f>DQ06_1!$B$2:$C$6</c:f>
              <c:multiLvlStrCache>
                <c:ptCount val="5"/>
                <c:lvl>
                  <c:pt idx="0">
                    <c:v>Methods to assess student knowledge and skills related to sexual health education</c:v>
                  </c:pt>
                  <c:pt idx="1">
                    <c:v>Strategies that are age-appropriate, relevant, and actively engage students in learning</c:v>
                  </c:pt>
                  <c:pt idx="2">
                    <c:v>A chart describing the annual scope and sequence of instruction for sexual health education</c:v>
                  </c:pt>
                  <c:pt idx="3">
                    <c:v>A written health education curriculum that includes objectives and content addressing sexual health education</c:v>
                  </c:pt>
                  <c:pt idx="4">
                    <c:v>Goals, objectives, and expected outcomes for sexual health education</c:v>
                  </c:pt>
                </c:lvl>
                <c:lvl>
                  <c:pt idx="0">
                    <c:v>e.</c:v>
                  </c:pt>
                  <c:pt idx="1">
                    <c:v>d.</c:v>
                  </c:pt>
                  <c:pt idx="2">
                    <c:v>c.</c:v>
                  </c:pt>
                  <c:pt idx="3">
                    <c:v>b.</c:v>
                  </c:pt>
                  <c:pt idx="4">
                    <c:v>a.</c:v>
                  </c:pt>
                </c:lvl>
              </c:multiLvlStrCache>
            </c:multiLvlStrRef>
          </c:cat>
          <c:val>
            <c:numRef>
              <c:f>DQ06_1!$G$2:$G$6</c:f>
              <c:numCache>
                <c:formatCode>General</c:formatCode>
                <c:ptCount val="5"/>
                <c:pt idx="0">
                  <c:v>88.1</c:v>
                </c:pt>
                <c:pt idx="1">
                  <c:v>86.8</c:v>
                </c:pt>
                <c:pt idx="2">
                  <c:v>70.900000000000006</c:v>
                </c:pt>
                <c:pt idx="3">
                  <c:v>85.8</c:v>
                </c:pt>
                <c:pt idx="4">
                  <c:v>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6AE-4F69-9862-B63510D831D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xMode val="edge"/>
          <c:yMode val="edge"/>
          <c:x val="0.29907876398785999"/>
          <c:y val="0.14961749470774677"/>
          <c:w val="0.65973256762027943"/>
          <c:h val="0.70765031280691049"/>
        </c:manualLayout>
      </c:layout>
      <c:barChart>
        <c:barDir val="bar"/>
        <c:grouping val="clustered"/>
        <c:varyColors val="0"/>
        <c:ser>
          <c:idx val="0"/>
          <c:order val="0"/>
          <c:tx>
            <c:v>All Schools</c:v>
          </c:tx>
          <c:spPr>
            <a:solidFill>
              <a:srgbClr val="797B7E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DQ07_1!$D$2</c:f>
              <c:numCache>
                <c:formatCode>General</c:formatCode>
                <c:ptCount val="1"/>
                <c:pt idx="0">
                  <c:v>37.6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85-48F3-BBFD-7569FAA62520}"/>
            </c:ext>
          </c:extLst>
        </c:ser>
        <c:ser>
          <c:idx val="1"/>
          <c:order val="1"/>
          <c:tx>
            <c:v>Junior/Senior High Schools</c:v>
          </c:tx>
          <c:spPr>
            <a:solidFill>
              <a:srgbClr val="F96A1B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NA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A85-48F3-BBFD-7569FAA6252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DQ07_1!$E$2</c:f>
              <c:numCache>
                <c:formatCode>General</c:formatCode>
                <c:ptCount val="1"/>
                <c:pt idx="0">
                  <c:v>8.9999999999999998E-4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A85-48F3-BBFD-7569FAA62520}"/>
            </c:ext>
          </c:extLst>
        </c:ser>
        <c:ser>
          <c:idx val="2"/>
          <c:order val="2"/>
          <c:tx>
            <c:v>Middle Schools</c:v>
          </c:tx>
          <c:spPr>
            <a:solidFill>
              <a:srgbClr val="08A1D9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DQ07_1!$F$2</c:f>
              <c:numCache>
                <c:formatCode>General</c:formatCode>
                <c:ptCount val="1"/>
                <c:pt idx="0">
                  <c:v>30.8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A85-48F3-BBFD-7569FAA62520}"/>
            </c:ext>
          </c:extLst>
        </c:ser>
        <c:ser>
          <c:idx val="3"/>
          <c:order val="3"/>
          <c:tx>
            <c:v>High Schools</c:v>
          </c:tx>
          <c:spPr>
            <a:solidFill>
              <a:srgbClr val="7C984A"/>
            </a:solidFill>
            <a:ln w="12700">
              <a:solidFill>
                <a:srgbClr val="000000"/>
              </a:solidFill>
              <a:prstDash val="solid"/>
            </a:ln>
          </c:spPr>
          <c:invertIfNegative val="0"/>
          <c:dLbls>
            <c:numFmt formatCode="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>
                    <a:latin typeface="Times New Roman"/>
                    <a:ea typeface="Times New Roman"/>
                    <a:cs typeface="Times New Roman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DQ07_1!$G$2</c:f>
              <c:numCache>
                <c:formatCode>General</c:formatCode>
                <c:ptCount val="1"/>
                <c:pt idx="0">
                  <c:v>43.7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A85-48F3-BBFD-7569FAA6252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00"/>
        <c:overlap val="-4"/>
        <c:axId val="192022400"/>
        <c:axId val="220096768"/>
      </c:barChart>
      <c:catAx>
        <c:axId val="192022400"/>
        <c:scaling>
          <c:orientation val="minMax"/>
        </c:scaling>
        <c:delete val="0"/>
        <c:axPos val="l"/>
        <c:majorTickMark val="none"/>
        <c:minorTickMark val="none"/>
        <c:tickLblPos val="none"/>
        <c:spPr>
          <a:ln w="12700">
            <a:solidFill>
              <a:srgbClr val="000000"/>
            </a:solidFill>
            <a:prstDash val="solid"/>
          </a:ln>
        </c:spPr>
        <c:crossAx val="220096768"/>
        <c:crosses val="autoZero"/>
        <c:auto val="1"/>
        <c:lblAlgn val="ctr"/>
        <c:lblOffset val="100"/>
        <c:tickLblSkip val="1"/>
        <c:noMultiLvlLbl val="1"/>
      </c:catAx>
      <c:valAx>
        <c:axId val="220096768"/>
        <c:scaling>
          <c:orientation val="minMax"/>
          <c:max val="108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spPr>
          <a:ln w="12700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sz="1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9202240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2.7855375077300685E-2"/>
          <c:y val="0.86737709769761318"/>
          <c:w val="0.93095595653083874"/>
          <c:h val="4.6502734841596977E-2"/>
        </c:manualLayout>
      </c:layout>
      <c:overlay val="0"/>
      <c:txPr>
        <a:bodyPr/>
        <a:lstStyle/>
        <a:p>
          <a:pPr>
            <a:defRPr sz="1000">
              <a:latin typeface="Times New Roman"/>
              <a:ea typeface="Times New Roman"/>
              <a:cs typeface="Times New Roman"/>
            </a:defRPr>
          </a:pPr>
          <a:endParaRPr lang="en-US"/>
        </a:p>
      </c:txPr>
    </c:legend>
    <c:plotVisOnly val="1"/>
    <c:dispBlanksAs val="gap"/>
    <c:showDLblsOverMax val="0"/>
  </c:chart>
  <c:spPr>
    <a:noFill/>
  </c:spPr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0 courses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 course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 courses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3 courses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4 or more courses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students take the following number of required health education courses in grades 6 through 12.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1 of 69</a:t>
          </a:r>
        </a:p>
      </cdr:txBody>
    </cdr:sp>
  </cdr:relSizeAnchor>
  <cdr:relSizeAnchor xmlns:cdr="http://schemas.openxmlformats.org/drawingml/2006/chartDrawing">
    <cdr:from>
      <cdr:x>0.02049</cdr:x>
      <cdr:y>0.95966</cdr:y>
    </cdr:from>
    <cdr:to>
      <cdr:x>0.97902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8.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health education instruction is required for students in any of grades 6 through 12.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10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Alcohol- or other drug-use prevention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Chronic disease prevention (e.g., diabetes, obesity prevention)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Emotional and mental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Epilepsy or seizure disorder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9.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tried to increase student knowledge on each of the following topics in a required course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11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Foodborne illness prevention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Human immunodeficiency virus (HIV) prevention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Human sexuality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Infectious disease prevention (e.g., influenza [flu] prevention)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9.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tried to increase student knowledge on each of the following topics in a required course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12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1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Injury prevention and safety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Nutrition and dietary behavior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Physical activity and fitness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Pregnancy prevention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Sexually transmitted disease (STD) prevention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9.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tried to increase student knowledge on each of the following topics in a required course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13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1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Suicide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Violence prevention (e.g., bullying, fighting, dating violence prevention)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9.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tried to increase student knowledge on each of the following topics in a required course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14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1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Identifying tobacco products and the harmful substances they contain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Identifying short- and long-term health consequences of tobacco use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Identifying social, economic, and cosmetic consequences of tobacco use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Understanding the addictive nature of nicotine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Effects of nicotine on the adolescent brain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10.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tobacco-use prevention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15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1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Effects of tobacco use on athletic performance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Effects of second-hand smoke and benefits of a smoke-free environment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Understanding the social influences on tobacco use, including media, family, peers, and culture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Identifying reasons why students do and do not use tobacco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Making accurate assessments of how many peers use tobacco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10.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tobacco-use prevention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16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1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Using interpersonal communication skills to avoid tobacco use (e.g., refusal skills, assertiveness)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Using goal-setting and decision-making skills related to not using tobacco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Finding valid information and services related to tobacco-use prevention and cessation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Supporting others who abstain from or want to quit using tobacco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Identifying harmful effects of tobacco use on fetal development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10.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tobacco-use prevention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17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1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Relationship between using tobacco and alcohol or other drugs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How addiction to tobacco use can be treated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Understanding school policies and community laws related to the sale and use of tobacco products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Benefits of tobacco cessation programs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10.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tobacco-use prevention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18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19.xml><?xml version="1.0" encoding="utf-8"?>
<c:userShapes xmlns:c="http://schemas.openxmlformats.org/drawingml/2006/chart"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10N.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 Percentage of schools that taught all 19 tobacco-use prevention topics during the current school year.*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*Responses to question 10 a through s all are "yes."</a:t>
          </a: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19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Sixth grade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Seventh grade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Eighth grade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that taught a required health education course in each of the following grades.*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*Among schools with students in that grade.</a:t>
          </a: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2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2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How HIV and other STDs are transmitted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Health consequences of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benefits of being sexually abstinent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How to access valid and reliable health information, products, and services related to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influences of family, peers, media, technology and other factors on sexual risk behaviors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11.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HIV, STD, or pregnancy prevention topics in a required course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20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2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Communication and negotiation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Goal-setting and decision-making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Influencing and supporting others to avoid or reduce sexual risk behaviors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Efficacy of condoms, that is, how well condoms work and do not work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importance of using condoms consistently and correctly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11.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HIV, STD, or pregnancy prevention topics in a required course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21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2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How to obtain condoms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How to correctly use a condom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Methods of contraception other than condoms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importance of using a condom at the same time as another form of contraception to prevent both STDs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How to create and sustain healthy and respectful relationships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11.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HIV, STD, or pregnancy prevention topics in a required course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22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2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importance of limiting the number of sexual partners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Preventive care (such as screenings and immunizations) that is necessary to maintain reproductive and sexual health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Sexual orientation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Gender roles, gender identity, or gender expression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relationship between alcohol and other drug use and sexual risk behaviors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11.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HIV, STD, or pregnancy prevention topics in a required course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23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2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How HIV and other STDs are transmitted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Health consequences of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benefits of being sexually abstinent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How to access valid and reliable health information, products, and services related to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influences of family, peers, media, technology and other factors on sexual risk behaviors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11.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HIV, STD, or pregnancy prevention topics in a required course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24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2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Communication and negotiation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Goal-setting and decision-making skills related to eliminating or reducing risk for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Influencing and supporting others to avoid or reduce sexual risk behaviors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Efficacy of condoms, that is, how well condoms work and do not work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importance of using condoms consistently and correctly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11.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HIV, STD, or pregnancy prevention topics in a required course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25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2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How to obtain condoms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How to correctly use a condom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Methods of contraception other than condoms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importance of using a condom at the same time as another form of contraception to prevent both STDs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How to create and sustain healthy and respectful relationships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11.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HIV, STD, or pregnancy prevention topics in a required course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26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2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importance of limiting the number of sexual partners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Preventive care (such as screenings and immunizations) that is necessary to maintain reproductive and sexual health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Sexual orientation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Gender roles, gender identity, or gender expression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relationship between alcohol and other drug use and sexual risk behaviors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11.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HIV, STD, or pregnancy prevention topics in a required course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27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28.xml><?xml version="1.0" encoding="utf-8"?>
<c:userShapes xmlns:c="http://schemas.openxmlformats.org/drawingml/2006/chart">
  <cdr:relSizeAnchor xmlns:cdr="http://schemas.openxmlformats.org/drawingml/2006/chartDrawing">
    <cdr:from>
      <cdr:x>0.02053</cdr:x>
      <cdr:y>0.02831</cdr:y>
    </cdr:from>
    <cdr:to>
      <cdr:x>0.07875</cdr:x>
      <cdr:y>0.10918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504396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11N_1.</a:t>
          </a:r>
        </a:p>
      </cdr:txBody>
    </cdr:sp>
  </cdr:relSizeAnchor>
  <cdr:relSizeAnchor xmlns:cdr="http://schemas.openxmlformats.org/drawingml/2006/chartDrawing">
    <cdr:from>
      <cdr:x>0.06835</cdr:x>
      <cdr:y>0.02831</cdr:y>
    </cdr:from>
    <cdr:to>
      <cdr:x>0.97347</cdr:x>
      <cdr:y>0.10918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592094" y="177800"/>
          <a:ext cx="7840705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that taught all 20 HIV, STD, and pregnancy prevention topics in any of grades 6, 7, or 8 during the current school year.*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*Responses to question 11 a through t all are "yes."</a:t>
          </a: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28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29.xml><?xml version="1.0" encoding="utf-8"?>
<c:userShapes xmlns:c="http://schemas.openxmlformats.org/drawingml/2006/chart">
  <cdr:relSizeAnchor xmlns:cdr="http://schemas.openxmlformats.org/drawingml/2006/chartDrawing">
    <cdr:from>
      <cdr:x>0.02052</cdr:x>
      <cdr:y>0.02831</cdr:y>
    </cdr:from>
    <cdr:to>
      <cdr:x>0.06538</cdr:x>
      <cdr:y>0.10918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799" y="177800"/>
          <a:ext cx="388551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11N_2.</a:t>
          </a:r>
        </a:p>
      </cdr:txBody>
    </cdr:sp>
  </cdr:relSizeAnchor>
  <cdr:relSizeAnchor xmlns:cdr="http://schemas.openxmlformats.org/drawingml/2006/chartDrawing">
    <cdr:from>
      <cdr:x>0.06686</cdr:x>
      <cdr:y>0.02831</cdr:y>
    </cdr:from>
    <cdr:to>
      <cdr:x>0.97347</cdr:x>
      <cdr:y>0.10918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579222" y="177800"/>
          <a:ext cx="7853577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that taught all 20 HIV, STD, and pregnancy prevention topics in any of grades  9, 10, 11, or 12 during the current school year.*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*Responses to question 11 a through t all are "yes."</a:t>
          </a: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29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Ninth grade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Tenth grade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Eleventh grade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Twelfth grade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that taught a required health education course in each of the following grades.*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*Among schools with students in that grade.</a:t>
          </a: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3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3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Comprehend concepts important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Analyze the influence of family, peers, culture, media, technology, and other factors on sexual risk behaviors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Access valid information, products, and services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Use interpersonal communication skills to avoid or reduce sexual risk behaviors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12.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assessed the ability of students to do each of the following in a required course for students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30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3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Use decision-making skills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Set personal goals that enhance health, take steps to achieve these goals, and monitor progress in achieving them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Influence and support others to avoid or reduce sexual risk behaviors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12.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assessed the ability of students to do each of the following in a required course for students in any of grades 6, 7, or 8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31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3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Comprehend concepts important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Analyze the influence of family, peers, culture, media, technology, and other factors on sexual risk behaviors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Access valid information, products, and services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Use interpersonal communication skills to avoid or reduce sexual risk behaviors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12.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assessed the ability of students to do each of the following in a required course for students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32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3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Use decision-making skills to prevent HIV, other STDs, and pregnancy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Set personal goals that enhance health, take steps to achieve these goals, and monitor progress in achieving them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Influence and support others to avoid or reduce sexual risk behaviors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12.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assessed the ability of students to do each of the following in a required course for students in any of grades 9, 10, 11, or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33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34.xml><?xml version="1.0" encoding="utf-8"?>
<c:userShapes xmlns:c="http://schemas.openxmlformats.org/drawingml/2006/chart"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13.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provided students with the opportunity to practice communication, decision-making, goal-setting, or refusal skills related to sexual health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34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3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Benefits of healthy eating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Benefits of drinking plenty of water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Benefits of eating breakfast every day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Food guidance using the current Dietary Guidelines for Americans (e.g., MyPlate)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Using food labels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14.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nutrition and dietary behavior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35 of 69</a:t>
          </a:r>
        </a:p>
      </cdr:txBody>
    </cdr:sp>
  </cdr:relSizeAnchor>
  <cdr:relSizeAnchor xmlns:cdr="http://schemas.openxmlformats.org/drawingml/2006/chartDrawing">
    <cdr:from>
      <cdr:x>0.02052</cdr:x>
      <cdr:y>0.95963</cdr:y>
    </cdr:from>
    <cdr:to>
      <cdr:x>0.9806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3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Differentiating between nutritious and non-nutritious beverages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Balancing food intake and physical activity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Eating more fruits, vegetables, and whole grain products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Choosing foods and snacks that are low in solid fat (i.e., saturated and trans fat)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Choosing foods, snacks, and beverages that are low in added sugars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14.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nutrition and dietary behavior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36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3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Choosing foods and snacks that are low in sodium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Eating a variety of foods that are high in calcium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Eating a variety of foods that are high in iron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Food safety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Preparing healthy meals and snacks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14.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nutrition and dietary behavior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37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3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Risks of unhealthy weight control practices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Accepting body size differences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Signs, symptoms, and treatment for eating disorders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Relationship between diet and chronic diseases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14.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nutrition and dietary behavior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38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3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Assessing body mass index (BMI)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The influence of the media on dietary behaviors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v.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Food production, including how food is grown, harvested, processed, packaged, and transported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14.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nutrition and dietary behavior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39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3.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that require students who fail a required health education course to repeat it.*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*Among schools in which students take one or more required health education courses in any of grades 6 through 12.</a:t>
          </a: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4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40.xml><?xml version="1.0" encoding="utf-8"?>
<c:userShapes xmlns:c="http://schemas.openxmlformats.org/drawingml/2006/chart"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14N.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 Percentage of schools that taught all 22 nutrition and dietary behavior topics during the current school year.*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*Responses to question 14 a through v all are "yes."</a:t>
          </a: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40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41.xml><?xml version="1.0" encoding="utf-8"?>
<c:userShapes xmlns:c="http://schemas.openxmlformats.org/drawingml/2006/chart">
  <cdr:relSizeAnchor xmlns:cdr="http://schemas.openxmlformats.org/drawingml/2006/chartDrawing">
    <cdr:from>
      <cdr:x>0.05427</cdr:x>
      <cdr:y>0.17601</cdr:y>
    </cdr:from>
    <cdr:to>
      <cdr:x>0.08205</cdr:x>
      <cdr:y>0.81984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470084" y="1105602"/>
          <a:ext cx="240647" cy="40441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0.17734</cdr:y>
    </cdr:from>
    <cdr:to>
      <cdr:x>0.30278</cdr:x>
      <cdr:y>0.84906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697859" y="1113956"/>
          <a:ext cx="1925003" cy="42193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Short-term and long-term benefits of physical activity, including reducing the risks for chronic disease</a:t>
          </a:r>
        </a:p>
      </cdr:txBody>
    </cdr:sp>
  </cdr:relSizeAnchor>
  <cdr:relSizeAnchor xmlns:cdr="http://schemas.openxmlformats.org/drawingml/2006/chartDrawing">
    <cdr:from>
      <cdr:x>0.05427</cdr:x>
      <cdr:y>0.3108</cdr:y>
    </cdr:from>
    <cdr:to>
      <cdr:x>0.08205</cdr:x>
      <cdr:y>0.46798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470083" y="1952223"/>
          <a:ext cx="240647" cy="9873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0.31148</cdr:y>
    </cdr:from>
    <cdr:to>
      <cdr:x>0.30278</cdr:x>
      <cdr:y>0.39177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697859" y="1956486"/>
          <a:ext cx="1925003" cy="50435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Mental and social benefits of physical activity</a:t>
          </a:r>
        </a:p>
      </cdr:txBody>
    </cdr:sp>
  </cdr:relSizeAnchor>
  <cdr:relSizeAnchor xmlns:cdr="http://schemas.openxmlformats.org/drawingml/2006/chartDrawing">
    <cdr:from>
      <cdr:x>0.05201</cdr:x>
      <cdr:y>0.4217</cdr:y>
    </cdr:from>
    <cdr:to>
      <cdr:x>0.08204</cdr:x>
      <cdr:y>0.58683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450508" y="2648835"/>
          <a:ext cx="260208" cy="10372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0.42213</cdr:y>
    </cdr:from>
    <cdr:to>
      <cdr:x>0.30278</cdr:x>
      <cdr:y>0.58197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697859" y="2651553"/>
          <a:ext cx="1925003" cy="10039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Health-related fitness (i.e., cardiorespiratory endurance, muscular endurance, muscular strength, flexibility, and body composition)</a:t>
          </a:r>
        </a:p>
      </cdr:txBody>
    </cdr:sp>
  </cdr:relSizeAnchor>
  <cdr:relSizeAnchor xmlns:cdr="http://schemas.openxmlformats.org/drawingml/2006/chartDrawing">
    <cdr:from>
      <cdr:x>0.05349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463378" y="3664100"/>
          <a:ext cx="234482" cy="7270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Phases of a workout (i.e., warm-up, workout, cool down)</a:t>
          </a:r>
        </a:p>
      </cdr:txBody>
    </cdr:sp>
  </cdr:relSizeAnchor>
  <cdr:relSizeAnchor xmlns:cdr="http://schemas.openxmlformats.org/drawingml/2006/chartDrawing">
    <cdr:from>
      <cdr:x>0.05349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463378" y="4478352"/>
          <a:ext cx="234481" cy="7270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Recommended amounts and types of moderate, vigorous, muscle-strengthening, and bone-strengthening physical activity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15.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physical activity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41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42.xml><?xml version="1.0" encoding="utf-8"?>
<c:userShapes xmlns:c="http://schemas.openxmlformats.org/drawingml/2006/chart">
  <cdr:relSizeAnchor xmlns:cdr="http://schemas.openxmlformats.org/drawingml/2006/chartDrawing">
    <cdr:from>
      <cdr:x>0.05129</cdr:x>
      <cdr:y>0.17805</cdr:y>
    </cdr:from>
    <cdr:to>
      <cdr:x>0.07907</cdr:x>
      <cdr:y>0.72465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444340" y="1118369"/>
          <a:ext cx="240647" cy="34333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0.17623</cdr:y>
    </cdr:from>
    <cdr:to>
      <cdr:x>0.30278</cdr:x>
      <cdr:y>0.77822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697859" y="1106959"/>
          <a:ext cx="1925003" cy="3781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Decreasing sedentary activities (e.g., television viewing, using video games)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Preventing injury during physical activity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Weather-related safety (e.g., avoiding heat stroke, hypothermia, and sunburn while physically active)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Dangers of using performance-enhancing drugs (e.g., steroids)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Increasing daily physical activity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15.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physical activity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42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4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0.73631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457265" y="1426092"/>
          <a:ext cx="240675" cy="32027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0.82137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697940" y="1426093"/>
          <a:ext cx="1925228" cy="37374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Incorporating physical activity into daily life (without relying on a structured exercise plan or special equipment)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Using safety equipment for specific physical activities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Benefits of drinking water before, during, and after physical activity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15.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taught each of the following physical activity topics in a required course for students in any of grades 6 through 12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43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44.xml><?xml version="1.0" encoding="utf-8"?>
<c:userShapes xmlns:c="http://schemas.openxmlformats.org/drawingml/2006/chart"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15N.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 Percentage of schools that taught all 13 physical activity topics during the current school year.*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*Responses to question 15 a through m all are "yes."</a:t>
          </a: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44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4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Physical education staff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Health services staff (e.g., nurses)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Mental health or social services staff (e.g., psychologists, counselors, social workers)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Nutrition or food service staff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School health council, committee, or team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16.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health education staff worked with the following groups on health education activities during the current school year.*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*Among schools that have health education staff.</a:t>
          </a: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45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4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HIV, other STD, or pregnancy prevention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Alcohol- or other drug-use prevention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Physical activity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Nutrition and healthy eating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17.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that provided parents and families with health information designed to increase parent and family knowledge of the following topics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46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4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Diabetes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Preventing student bullying and sexual harassment, including electronic aggression (i.e., cyber-bullying)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17.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that provided parents and families with health information designed to increase parent and family knowledge of the following topics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47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48.xml><?xml version="1.0" encoding="utf-8"?>
<c:userShapes xmlns:c="http://schemas.openxmlformats.org/drawingml/2006/chart"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18.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teachers have given students health education homework assignments or activities to do at home with their parents during the current school year.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48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4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Alcohol- or other drug-use prevention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Chronic disease prevention (e.g., diabetes, obesity prevention)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Emotional and mental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Epilepsy or seizure disorder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19.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received professional development (e.g., workshops, conferences, continuing education,</a:t>
          </a:r>
          <a:r>
            <a:rPr lang="en-US" sz="1000" baseline="0">
              <a:latin typeface="Times New Roman" panose="02020603050405020304" pitchFamily="18" charset="0"/>
            </a:rPr>
            <a:t> </a:t>
          </a:r>
          <a:r>
            <a:rPr lang="en-US" sz="1000">
              <a:latin typeface="Times New Roman" panose="02020603050405020304" pitchFamily="18" charset="0"/>
            </a:rPr>
            <a:t>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49 of 69</a:t>
          </a:r>
        </a:p>
      </cdr:txBody>
    </cdr:sp>
  </cdr:relSizeAnchor>
  <cdr:relSizeAnchor xmlns:cdr="http://schemas.openxmlformats.org/drawingml/2006/chartDrawing">
    <cdr:from>
      <cdr:x>0.02052</cdr:x>
      <cdr:y>0.95963</cdr:y>
    </cdr:from>
    <cdr:to>
      <cdr:x>0.9806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Goals, objectives, and expected outcomes for health education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 chart describing the annual scope and sequence of instruction for health education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Plans for how to assess student performance in health education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 written health education curriculum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4.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those who teach health education are provided with each of the following materials.*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5 of 69</a:t>
          </a:r>
        </a:p>
      </cdr:txBody>
    </cdr:sp>
  </cdr:relSizeAnchor>
  <cdr:relSizeAnchor xmlns:cdr="http://schemas.openxmlformats.org/drawingml/2006/chartDrawing">
    <cdr:from>
      <cdr:x>0.02129</cdr:x>
      <cdr:y>0.91912</cdr:y>
    </cdr:from>
    <cdr:to>
      <cdr:x>0.97423</cdr:x>
      <cdr:y>1</cdr:y>
    </cdr:to>
    <cdr:sp macro="" textlink="">
      <cdr:nvSpPr>
        <cdr:cNvPr id="30" name="Footnote"/>
        <cdr:cNvSpPr txBox="1"/>
      </cdr:nvSpPr>
      <cdr:spPr>
        <a:xfrm xmlns:a="http://schemas.openxmlformats.org/drawingml/2006/main">
          <a:off x="184484" y="5782656"/>
          <a:ext cx="8256661" cy="5088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="horz" lIns="0" tIns="0" rIns="0" bIns="0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*Among schools that teach health education. </a:t>
          </a:r>
        </a:p>
      </cdr:txBody>
    </cdr:sp>
  </cdr:relSizeAnchor>
  <cdr:relSizeAnchor xmlns:cdr="http://schemas.openxmlformats.org/drawingml/2006/chartDrawing">
    <cdr:from>
      <cdr:x>0.02054</cdr:x>
      <cdr:y>0.95959</cdr:y>
    </cdr:from>
    <cdr:to>
      <cdr:x>0.98138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5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Foodborne illness prevention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HIV prevention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Human sexuality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Infectious disease prevention (e.g., flu prevention)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19.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received professional development (e.g., workshops, conferences, continuing education,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50 of 69</a:t>
          </a:r>
        </a:p>
      </cdr:txBody>
    </cdr:sp>
  </cdr:relSizeAnchor>
  <cdr:relSizeAnchor xmlns:cdr="http://schemas.openxmlformats.org/drawingml/2006/chartDrawing">
    <cdr:from>
      <cdr:x>0.02051</cdr:x>
      <cdr:y>0.95961</cdr:y>
    </cdr:from>
    <cdr:to>
      <cdr:x>0.98004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5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Injury prevention and safety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Nutrition and dietary behavior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Physical activity and fitness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Pregnancy prevention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STD prevention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19.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received professional development (e.g., workshops, conferences, continuing education,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51 of 69</a:t>
          </a:r>
        </a:p>
      </cdr:txBody>
    </cdr:sp>
  </cdr:relSizeAnchor>
  <cdr:relSizeAnchor xmlns:cdr="http://schemas.openxmlformats.org/drawingml/2006/chartDrawing">
    <cdr:from>
      <cdr:x>0.02052</cdr:x>
      <cdr:y>0.95963</cdr:y>
    </cdr:from>
    <cdr:to>
      <cdr:x>0.9806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52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Suicide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Violence prevention (e.g., bullying, fighting, dating violence prevention)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19.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received professional development (e.g., workshops, conferences, continuing education,</a:t>
          </a:r>
          <a:r>
            <a:rPr lang="en-US" sz="1000" baseline="0">
              <a:latin typeface="Times New Roman" panose="02020603050405020304" pitchFamily="18" charset="0"/>
            </a:rPr>
            <a:t> </a:t>
          </a:r>
          <a:r>
            <a:rPr lang="en-US" sz="1000">
              <a:latin typeface="Times New Roman" panose="02020603050405020304" pitchFamily="18" charset="0"/>
            </a:rPr>
            <a:t>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52 of 69</a:t>
          </a:r>
        </a:p>
      </cdr:txBody>
    </cdr:sp>
  </cdr:relSizeAnchor>
  <cdr:relSizeAnchor xmlns:cdr="http://schemas.openxmlformats.org/drawingml/2006/chartDrawing">
    <cdr:from>
      <cdr:x>0.02051</cdr:x>
      <cdr:y>0.95961</cdr:y>
    </cdr:from>
    <cdr:to>
      <cdr:x>0.98004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5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Teaching students with physical, medical, or cognitive disabilities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Teaching students of various cultural backgrounds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Teaching students with limited English proficiency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Teaching students of different sexual orientations or gender identities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Using interactive teaching methods (e.g., role plays, cooperative group activities)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20.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0.98231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2168" y="178017"/>
          <a:ext cx="8083828" cy="5085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received professional development (e.g.,</a:t>
          </a:r>
          <a:r>
            <a:rPr lang="en-US" sz="1000" baseline="0">
              <a:latin typeface="Times New Roman" panose="02020603050405020304" pitchFamily="18" charset="0"/>
            </a:rPr>
            <a:t> </a:t>
          </a:r>
          <a:r>
            <a:rPr lang="en-US" sz="1000">
              <a:latin typeface="Times New Roman" panose="02020603050405020304" pitchFamily="18" charset="0"/>
            </a:rPr>
            <a:t>workshops, conferences, continuing education, 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53 of 69</a:t>
          </a:r>
        </a:p>
      </cdr:txBody>
    </cdr:sp>
  </cdr:relSizeAnchor>
  <cdr:relSizeAnchor xmlns:cdr="http://schemas.openxmlformats.org/drawingml/2006/chartDrawing">
    <cdr:from>
      <cdr:x>0.02051</cdr:x>
      <cdr:y>0.95961</cdr:y>
    </cdr:from>
    <cdr:to>
      <cdr:x>0.98004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5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Encouraging family or community involvement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Teaching skills for behavior change</a:t>
          </a:r>
        </a:p>
      </cdr:txBody>
    </cdr:sp>
  </cdr:relSizeAnchor>
  <cdr:relSizeAnchor xmlns:cdr="http://schemas.openxmlformats.org/drawingml/2006/chartDrawing">
    <cdr:from>
      <cdr:x>0.05278</cdr:x>
      <cdr:y>0.4761</cdr:y>
    </cdr:from>
    <cdr:to>
      <cdr:x>0.08056</cdr:x>
      <cdr:y>0.61499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457212" y="2990527"/>
          <a:ext cx="240647" cy="8724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0.47746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697859" y="2999089"/>
          <a:ext cx="1925003" cy="12757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Classroom management techniques (e.g., social skills training, environmental modification, conflict resolution and mediation, behavior management)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Assessing or evaluating students in health education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20.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received professional development (e.g., workshops, conferences, continuing education,</a:t>
          </a:r>
          <a:r>
            <a:rPr lang="en-US" sz="1000" baseline="0">
              <a:latin typeface="Times New Roman" panose="02020603050405020304" pitchFamily="18" charset="0"/>
            </a:rPr>
            <a:t> </a:t>
          </a:r>
          <a:r>
            <a:rPr lang="en-US" sz="1000">
              <a:latin typeface="Times New Roman" panose="02020603050405020304" pitchFamily="18" charset="0"/>
            </a:rPr>
            <a:t>any other kind of in-service) on each of the following topics during the past two years.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54 of 69</a:t>
          </a:r>
        </a:p>
      </cdr:txBody>
    </cdr:sp>
  </cdr:relSizeAnchor>
  <cdr:relSizeAnchor xmlns:cdr="http://schemas.openxmlformats.org/drawingml/2006/chartDrawing">
    <cdr:from>
      <cdr:x>0.02051</cdr:x>
      <cdr:y>0.95961</cdr:y>
    </cdr:from>
    <cdr:to>
      <cdr:x>0.98004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5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Aligning lessons and materials with the district scope and sequence for sexual health education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Creating a comfortable and safe learning environment for students receiving sexual health education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Connecting students to on-site or community-based sexual health services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Using a variety of effective instructional strategies to deliver sexual health education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21.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received professional development on each of the following topics related to teaching sexual health education during the past two years.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55 of 69</a:t>
          </a:r>
        </a:p>
      </cdr:txBody>
    </cdr:sp>
  </cdr:relSizeAnchor>
  <cdr:relSizeAnchor xmlns:cdr="http://schemas.openxmlformats.org/drawingml/2006/chartDrawing">
    <cdr:from>
      <cdr:x>0.02051</cdr:x>
      <cdr:y>0.95961</cdr:y>
    </cdr:from>
    <cdr:to>
      <cdr:x>0.98004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5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Building student skills in HIV, other STD, and pregnancy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Assessing student knowledge and skills in sexual health education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Understanding current district or school board policies or curriculum guidance regarding sexual health education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21.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received professional development on each of the following topics related to teaching sexual health education during the past two years.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56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5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Alcohol- or other drug-use prevention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Asthma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Chronic disease prevention (e.g., diabetes, obesity prevention)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Emotional and mental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Epilepsy or seizure disorder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22.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57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5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Food allergies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Foodborne illness prevention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HIV prevention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Human sexuality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Infectious disease prevention (e.g., flu prevention)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22.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58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5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Injury prevention and safety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Nutrition and dietary behavior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Physical activity and fitness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Pregnancy prevention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o.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STD prevention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22.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59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Comprehending concepts related to health promotion and disease prevention to enhance health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Analyzing the influence of family, peers, culture, media, technology, and other factors on health behaviors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Accessing valid information and products and services to enhance health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Using interpersonal communication skills to enhance health and avoid or reduce health risks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5.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health education curriculum addresses each of the following skills.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6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60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Suicide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q.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Tobacco-use prevention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r.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Violence prevention (e.g., bullying, fighting, dating violence prevention)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22.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60 of 69</a:t>
          </a:r>
        </a:p>
      </cdr:txBody>
    </cdr:sp>
  </cdr:relSizeAnchor>
  <cdr:relSizeAnchor xmlns:cdr="http://schemas.openxmlformats.org/drawingml/2006/chartDrawing">
    <cdr:from>
      <cdr:x>0.0205</cdr:x>
      <cdr:y>0.95967</cdr:y>
    </cdr:from>
    <cdr:to>
      <cdr:x>0.97949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61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Teaching students with physical, medical, or cognitive disabilities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Teaching students of various cultural backgrounds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Teaching students with limited English proficiency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Teaching students of different sexual orientations or gender identities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Using interactive teaching methods (e.g., role plays, cooperative group activities)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23.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61 of 69</a:t>
          </a:r>
        </a:p>
      </cdr:txBody>
    </cdr:sp>
  </cdr:relSizeAnchor>
  <cdr:relSizeAnchor xmlns:cdr="http://schemas.openxmlformats.org/drawingml/2006/chartDrawing">
    <cdr:from>
      <cdr:x>0.02049</cdr:x>
      <cdr:y>0.95966</cdr:y>
    </cdr:from>
    <cdr:to>
      <cdr:x>0.97902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62.xml><?xml version="1.0" encoding="utf-8"?>
<c:userShapes xmlns:c="http://schemas.openxmlformats.org/drawingml/2006/chart">
  <cdr:relSizeAnchor xmlns:cdr="http://schemas.openxmlformats.org/drawingml/2006/chartDrawing">
    <cdr:from>
      <cdr:x>0.04562</cdr:x>
      <cdr:y>0.21309</cdr:y>
    </cdr:from>
    <cdr:to>
      <cdr:x>0.08056</cdr:x>
      <cdr:y>0.80359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395530" y="1339958"/>
          <a:ext cx="302874" cy="37131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0.07751</cdr:x>
      <cdr:y>0.2079</cdr:y>
    </cdr:from>
    <cdr:to>
      <cdr:x>0.29973</cdr:x>
      <cdr:y>0.34679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672337" y="1309279"/>
          <a:ext cx="1927586" cy="874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Encouraging family or community involvement</a:t>
          </a:r>
        </a:p>
      </cdr:txBody>
    </cdr:sp>
  </cdr:relSizeAnchor>
  <cdr:relSizeAnchor xmlns:cdr="http://schemas.openxmlformats.org/drawingml/2006/chartDrawing">
    <cdr:from>
      <cdr:x>0.04469</cdr:x>
      <cdr:y>0.35944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387459" y="2260170"/>
          <a:ext cx="310946" cy="9130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0.07751</cdr:x>
      <cdr:y>0.36434</cdr:y>
    </cdr:from>
    <cdr:to>
      <cdr:x>0.29973</cdr:x>
      <cdr:y>0.50323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672337" y="2294464"/>
          <a:ext cx="1927586" cy="874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Teaching skills for behavior change</a:t>
          </a:r>
        </a:p>
      </cdr:txBody>
    </cdr:sp>
  </cdr:relSizeAnchor>
  <cdr:relSizeAnchor xmlns:cdr="http://schemas.openxmlformats.org/drawingml/2006/chartDrawing">
    <cdr:from>
      <cdr:x>0.04606</cdr:x>
      <cdr:y>0.48156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399020" y="3024831"/>
          <a:ext cx="298839" cy="12500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0.07727</cdr:x>
      <cdr:y>0.48361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669325" y="3037703"/>
          <a:ext cx="1953538" cy="12371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Classroom management techniques (e.g., social skills training, environmental modification, conflict resolution and mediation, behavior management)</a:t>
          </a:r>
        </a:p>
      </cdr:txBody>
    </cdr:sp>
  </cdr:relSizeAnchor>
  <cdr:relSizeAnchor xmlns:cdr="http://schemas.openxmlformats.org/drawingml/2006/chartDrawing">
    <cdr:from>
      <cdr:x>0.04656</cdr:x>
      <cdr:y>0.71374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403603" y="4488050"/>
          <a:ext cx="294802" cy="8684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0.07649</cdr:x>
      <cdr:y>0.71436</cdr:y>
    </cdr:from>
    <cdr:to>
      <cdr:x>0.29871</cdr:x>
      <cdr:y>0.85325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663518" y="4498755"/>
          <a:ext cx="1927586" cy="874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Assessing or evaluating students in health education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23.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would like to receive professional development on each of the following topics.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62 of 69</a:t>
          </a:r>
        </a:p>
      </cdr:txBody>
    </cdr:sp>
  </cdr:relSizeAnchor>
  <cdr:relSizeAnchor xmlns:cdr="http://schemas.openxmlformats.org/drawingml/2006/chartDrawing">
    <cdr:from>
      <cdr:x>0.02049</cdr:x>
      <cdr:y>0.95966</cdr:y>
    </cdr:from>
    <cdr:to>
      <cdr:x>0.97902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63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Aligning lessons and materials with the district scope and sequence for sexual health education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Creating a comfortable and safe learning environment for students receiving sexual health education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Connecting students to on-site or community-based sexual health services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Using a variety of effective instructional strategies to deliver sexual health education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24.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would like to receive professional development on each of the following topics related to teaching sexual health education.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63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64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0.22685</cdr:y>
    </cdr:from>
    <cdr:to>
      <cdr:x>0.08056</cdr:x>
      <cdr:y>0.36574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622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0.22685</cdr:y>
    </cdr:from>
    <cdr:to>
      <cdr:x>0.30278</cdr:x>
      <cdr:y>0.36574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622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Building student skills in HIV, other STD, and pregnancy prevention</a:t>
          </a:r>
        </a:p>
      </cdr:txBody>
    </cdr:sp>
  </cdr:relSizeAnchor>
  <cdr:relSizeAnchor xmlns:cdr="http://schemas.openxmlformats.org/drawingml/2006/chartDrawing">
    <cdr:from>
      <cdr:x>0.05278</cdr:x>
      <cdr:y>0.45833</cdr:y>
    </cdr:from>
    <cdr:to>
      <cdr:x>0.08056</cdr:x>
      <cdr:y>0.59722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257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0.45833</cdr:y>
    </cdr:from>
    <cdr:to>
      <cdr:x>0.30278</cdr:x>
      <cdr:y>0.59722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257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Assessing student knowledge and skills in sexual health education</a:t>
          </a:r>
        </a:p>
      </cdr:txBody>
    </cdr:sp>
  </cdr:relSizeAnchor>
  <cdr:relSizeAnchor xmlns:cdr="http://schemas.openxmlformats.org/drawingml/2006/chartDrawing">
    <cdr:from>
      <cdr:x>0.05278</cdr:x>
      <cdr:y>0.67593</cdr:y>
    </cdr:from>
    <cdr:to>
      <cdr:x>0.08056</cdr:x>
      <cdr:y>0.81481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8542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0.67593</cdr:y>
    </cdr:from>
    <cdr:to>
      <cdr:x>0.30278</cdr:x>
      <cdr:y>0.81481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8542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Understanding current district or school board policies or curriculum guidance regarding sexual health education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8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24.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9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would like to receive professional development on each of the following topics related to teaching sexual health education.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0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1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64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3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65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Health and physical education combined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Health education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Physical education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Other education degree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Kinesiology, exercise science, or exercise physiology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25.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major emphasis of the lead health education teacher's professional preparation was on the following: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65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66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Home economics or family and consumer science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Biology or other science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Nursing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i.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Counseling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j.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Public health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25.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major emphasis of the lead health education teacher's professional preparation was on the following: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66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6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0.27315</cdr:y>
    </cdr:from>
    <cdr:to>
      <cdr:x>0.08056</cdr:x>
      <cdr:y>0.45833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749300"/>
          <a:ext cx="127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k.</a:t>
          </a:r>
        </a:p>
      </cdr:txBody>
    </cdr:sp>
  </cdr:relSizeAnchor>
  <cdr:relSizeAnchor xmlns:cdr="http://schemas.openxmlformats.org/drawingml/2006/chartDrawing">
    <cdr:from>
      <cdr:x>0.08056</cdr:x>
      <cdr:y>0.27315</cdr:y>
    </cdr:from>
    <cdr:to>
      <cdr:x>0.30278</cdr:x>
      <cdr:y>0.45833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749300"/>
          <a:ext cx="1016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Nutrition</a:t>
          </a:r>
        </a:p>
      </cdr:txBody>
    </cdr:sp>
  </cdr:relSizeAnchor>
  <cdr:relSizeAnchor xmlns:cdr="http://schemas.openxmlformats.org/drawingml/2006/chartDrawing">
    <cdr:from>
      <cdr:x>0.05278</cdr:x>
      <cdr:y>0.62037</cdr:y>
    </cdr:from>
    <cdr:to>
      <cdr:x>0.08056</cdr:x>
      <cdr:y>0.80556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701800"/>
          <a:ext cx="127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l.</a:t>
          </a:r>
        </a:p>
      </cdr:txBody>
    </cdr:sp>
  </cdr:relSizeAnchor>
  <cdr:relSizeAnchor xmlns:cdr="http://schemas.openxmlformats.org/drawingml/2006/chartDrawing">
    <cdr:from>
      <cdr:x>0.08056</cdr:x>
      <cdr:y>0.62037</cdr:y>
    </cdr:from>
    <cdr:to>
      <cdr:x>0.30278</cdr:x>
      <cdr:y>0.80556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701800"/>
          <a:ext cx="1016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Other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6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25.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7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major emphasis of the lead health education teacher's professional preparation was on the following: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8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9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67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1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68.xml><?xml version="1.0" encoding="utf-8"?>
<c:userShapes xmlns:c="http://schemas.openxmlformats.org/drawingml/2006/chart"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26.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is certified, licensed, or endorsed by the state to teach health education in middle school or high school.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68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69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 year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 to 5 years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6 to 9 years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10 to 14 years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15 years or more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27.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lead health education teacher had the following number of years of experience teaching health education courses or topics.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69 of 69</a:t>
          </a:r>
        </a:p>
      </cdr:txBody>
    </cdr:sp>
  </cdr:relSizeAnchor>
  <cdr:relSizeAnchor xmlns:cdr="http://schemas.openxmlformats.org/drawingml/2006/chartDrawing">
    <cdr:from>
      <cdr:x>0.02052</cdr:x>
      <cdr:y>0.95963</cdr:y>
    </cdr:from>
    <cdr:to>
      <cdr:x>0.9806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0.05278</cdr:x>
      <cdr:y>0.2037</cdr:y>
    </cdr:from>
    <cdr:to>
      <cdr:x>0.08056</cdr:x>
      <cdr:y>0.34259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58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0.2037</cdr:y>
    </cdr:from>
    <cdr:to>
      <cdr:x>0.30278</cdr:x>
      <cdr:y>0.34259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58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Using decision-making skills to enhance health</a:t>
          </a:r>
        </a:p>
      </cdr:txBody>
    </cdr:sp>
  </cdr:relSizeAnchor>
  <cdr:relSizeAnchor xmlns:cdr="http://schemas.openxmlformats.org/drawingml/2006/chartDrawing">
    <cdr:from>
      <cdr:x>0.05278</cdr:x>
      <cdr:y>0.36574</cdr:y>
    </cdr:from>
    <cdr:to>
      <cdr:x>0.08056</cdr:x>
      <cdr:y>0.50463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10033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f.</a:t>
          </a:r>
        </a:p>
      </cdr:txBody>
    </cdr:sp>
  </cdr:relSizeAnchor>
  <cdr:relSizeAnchor xmlns:cdr="http://schemas.openxmlformats.org/drawingml/2006/chartDrawing">
    <cdr:from>
      <cdr:x>0.08056</cdr:x>
      <cdr:y>0.36574</cdr:y>
    </cdr:from>
    <cdr:to>
      <cdr:x>0.30278</cdr:x>
      <cdr:y>0.50463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10033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Using goal-setting skills to enhance health</a:t>
          </a:r>
        </a:p>
      </cdr:txBody>
    </cdr:sp>
  </cdr:relSizeAnchor>
  <cdr:relSizeAnchor xmlns:cdr="http://schemas.openxmlformats.org/drawingml/2006/chartDrawing">
    <cdr:from>
      <cdr:x>0.05278</cdr:x>
      <cdr:y>0.54167</cdr:y>
    </cdr:from>
    <cdr:to>
      <cdr:x>0.08056</cdr:x>
      <cdr:y>0.68056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4859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g.</a:t>
          </a:r>
        </a:p>
      </cdr:txBody>
    </cdr:sp>
  </cdr:relSizeAnchor>
  <cdr:relSizeAnchor xmlns:cdr="http://schemas.openxmlformats.org/drawingml/2006/chartDrawing">
    <cdr:from>
      <cdr:x>0.08056</cdr:x>
      <cdr:y>0.54167</cdr:y>
    </cdr:from>
    <cdr:to>
      <cdr:x>0.30278</cdr:x>
      <cdr:y>0.68056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4859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Practicing health-enhancing behaviors to avoid or reduce risks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0.85185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955800"/>
          <a:ext cx="127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h.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0.85185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955800"/>
          <a:ext cx="1016000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Advocating for personal, family, and community health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0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5.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1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the health education curriculum addresses each of the following skills.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2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3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7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15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0.05278</cdr:x>
      <cdr:y>0.19444</cdr:y>
    </cdr:from>
    <cdr:to>
      <cdr:x>0.08056</cdr:x>
      <cdr:y>0.31019</cdr:y>
    </cdr:to>
    <cdr:sp macro="" textlink="">
      <cdr:nvSpPr>
        <cdr:cNvPr id="2" name="y1"/>
        <cdr:cNvSpPr txBox="1"/>
      </cdr:nvSpPr>
      <cdr:spPr>
        <a:xfrm xmlns:a="http://schemas.openxmlformats.org/drawingml/2006/main">
          <a:off x="241300" y="5334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a.</a:t>
          </a:r>
        </a:p>
      </cdr:txBody>
    </cdr:sp>
  </cdr:relSizeAnchor>
  <cdr:relSizeAnchor xmlns:cdr="http://schemas.openxmlformats.org/drawingml/2006/chartDrawing">
    <cdr:from>
      <cdr:x>0.08056</cdr:x>
      <cdr:y>0.19444</cdr:y>
    </cdr:from>
    <cdr:to>
      <cdr:x>0.30278</cdr:x>
      <cdr:y>0.31019</cdr:y>
    </cdr:to>
    <cdr:sp macro="" textlink="">
      <cdr:nvSpPr>
        <cdr:cNvPr id="3" name="yt1"/>
        <cdr:cNvSpPr txBox="1"/>
      </cdr:nvSpPr>
      <cdr:spPr>
        <a:xfrm xmlns:a="http://schemas.openxmlformats.org/drawingml/2006/main">
          <a:off x="368300" y="5334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Goals, objectives, and expected outcomes for sexual health education</a:t>
          </a:r>
        </a:p>
      </cdr:txBody>
    </cdr:sp>
  </cdr:relSizeAnchor>
  <cdr:relSizeAnchor xmlns:cdr="http://schemas.openxmlformats.org/drawingml/2006/chartDrawing">
    <cdr:from>
      <cdr:x>0.05278</cdr:x>
      <cdr:y>0.31944</cdr:y>
    </cdr:from>
    <cdr:to>
      <cdr:x>0.08056</cdr:x>
      <cdr:y>0.43519</cdr:y>
    </cdr:to>
    <cdr:sp macro="" textlink="">
      <cdr:nvSpPr>
        <cdr:cNvPr id="4" name="y2"/>
        <cdr:cNvSpPr txBox="1"/>
      </cdr:nvSpPr>
      <cdr:spPr>
        <a:xfrm xmlns:a="http://schemas.openxmlformats.org/drawingml/2006/main">
          <a:off x="241300" y="8763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b.</a:t>
          </a:r>
        </a:p>
      </cdr:txBody>
    </cdr:sp>
  </cdr:relSizeAnchor>
  <cdr:relSizeAnchor xmlns:cdr="http://schemas.openxmlformats.org/drawingml/2006/chartDrawing">
    <cdr:from>
      <cdr:x>0.08056</cdr:x>
      <cdr:y>0.31944</cdr:y>
    </cdr:from>
    <cdr:to>
      <cdr:x>0.30278</cdr:x>
      <cdr:y>0.43519</cdr:y>
    </cdr:to>
    <cdr:sp macro="" textlink="">
      <cdr:nvSpPr>
        <cdr:cNvPr id="5" name="yt2"/>
        <cdr:cNvSpPr txBox="1"/>
      </cdr:nvSpPr>
      <cdr:spPr>
        <a:xfrm xmlns:a="http://schemas.openxmlformats.org/drawingml/2006/main">
          <a:off x="368300" y="8763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 written health education curriculum that includes objectives and content addressing sexual health education</a:t>
          </a:r>
        </a:p>
      </cdr:txBody>
    </cdr:sp>
  </cdr:relSizeAnchor>
  <cdr:relSizeAnchor xmlns:cdr="http://schemas.openxmlformats.org/drawingml/2006/chartDrawing">
    <cdr:from>
      <cdr:x>0.05278</cdr:x>
      <cdr:y>0.44444</cdr:y>
    </cdr:from>
    <cdr:to>
      <cdr:x>0.08056</cdr:x>
      <cdr:y>0.56019</cdr:y>
    </cdr:to>
    <cdr:sp macro="" textlink="">
      <cdr:nvSpPr>
        <cdr:cNvPr id="6" name="y3"/>
        <cdr:cNvSpPr txBox="1"/>
      </cdr:nvSpPr>
      <cdr:spPr>
        <a:xfrm xmlns:a="http://schemas.openxmlformats.org/drawingml/2006/main">
          <a:off x="241300" y="1219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c.</a:t>
          </a:r>
        </a:p>
      </cdr:txBody>
    </cdr:sp>
  </cdr:relSizeAnchor>
  <cdr:relSizeAnchor xmlns:cdr="http://schemas.openxmlformats.org/drawingml/2006/chartDrawing">
    <cdr:from>
      <cdr:x>0.08056</cdr:x>
      <cdr:y>0.44444</cdr:y>
    </cdr:from>
    <cdr:to>
      <cdr:x>0.30278</cdr:x>
      <cdr:y>0.56019</cdr:y>
    </cdr:to>
    <cdr:sp macro="" textlink="">
      <cdr:nvSpPr>
        <cdr:cNvPr id="7" name="yt3"/>
        <cdr:cNvSpPr txBox="1"/>
      </cdr:nvSpPr>
      <cdr:spPr>
        <a:xfrm xmlns:a="http://schemas.openxmlformats.org/drawingml/2006/main">
          <a:off x="368300" y="1219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A chart describing the annual scope and sequence of instruction for sexual health education</a:t>
          </a:r>
        </a:p>
      </cdr:txBody>
    </cdr:sp>
  </cdr:relSizeAnchor>
  <cdr:relSizeAnchor xmlns:cdr="http://schemas.openxmlformats.org/drawingml/2006/chartDrawing">
    <cdr:from>
      <cdr:x>0.05278</cdr:x>
      <cdr:y>0.58333</cdr:y>
    </cdr:from>
    <cdr:to>
      <cdr:x>0.08056</cdr:x>
      <cdr:y>0.69907</cdr:y>
    </cdr:to>
    <cdr:sp macro="" textlink="">
      <cdr:nvSpPr>
        <cdr:cNvPr id="8" name="y4"/>
        <cdr:cNvSpPr txBox="1"/>
      </cdr:nvSpPr>
      <cdr:spPr>
        <a:xfrm xmlns:a="http://schemas.openxmlformats.org/drawingml/2006/main">
          <a:off x="241300" y="16002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d.</a:t>
          </a:r>
        </a:p>
      </cdr:txBody>
    </cdr:sp>
  </cdr:relSizeAnchor>
  <cdr:relSizeAnchor xmlns:cdr="http://schemas.openxmlformats.org/drawingml/2006/chartDrawing">
    <cdr:from>
      <cdr:x>0.08056</cdr:x>
      <cdr:y>0.58333</cdr:y>
    </cdr:from>
    <cdr:to>
      <cdr:x>0.30278</cdr:x>
      <cdr:y>0.69907</cdr:y>
    </cdr:to>
    <cdr:sp macro="" textlink="">
      <cdr:nvSpPr>
        <cdr:cNvPr id="9" name="yt4"/>
        <cdr:cNvSpPr txBox="1"/>
      </cdr:nvSpPr>
      <cdr:spPr>
        <a:xfrm xmlns:a="http://schemas.openxmlformats.org/drawingml/2006/main">
          <a:off x="368300" y="16002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Strategies that are age-appropriate, relevant, and actively engage students in learning</a:t>
          </a:r>
        </a:p>
      </cdr:txBody>
    </cdr:sp>
  </cdr:relSizeAnchor>
  <cdr:relSizeAnchor xmlns:cdr="http://schemas.openxmlformats.org/drawingml/2006/chartDrawing">
    <cdr:from>
      <cdr:x>0.05278</cdr:x>
      <cdr:y>0.71296</cdr:y>
    </cdr:from>
    <cdr:to>
      <cdr:x>0.08056</cdr:x>
      <cdr:y>0.8287</cdr:y>
    </cdr:to>
    <cdr:sp macro="" textlink="">
      <cdr:nvSpPr>
        <cdr:cNvPr id="10" name="y5"/>
        <cdr:cNvSpPr txBox="1"/>
      </cdr:nvSpPr>
      <cdr:spPr>
        <a:xfrm xmlns:a="http://schemas.openxmlformats.org/drawingml/2006/main">
          <a:off x="241300" y="1955800"/>
          <a:ext cx="127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e.</a:t>
          </a:r>
        </a:p>
      </cdr:txBody>
    </cdr:sp>
  </cdr:relSizeAnchor>
  <cdr:relSizeAnchor xmlns:cdr="http://schemas.openxmlformats.org/drawingml/2006/chartDrawing">
    <cdr:from>
      <cdr:x>0.08056</cdr:x>
      <cdr:y>0.71296</cdr:y>
    </cdr:from>
    <cdr:to>
      <cdr:x>0.30278</cdr:x>
      <cdr:y>0.8287</cdr:y>
    </cdr:to>
    <cdr:sp macro="" textlink="">
      <cdr:nvSpPr>
        <cdr:cNvPr id="11" name="yt5"/>
        <cdr:cNvSpPr txBox="1"/>
      </cdr:nvSpPr>
      <cdr:spPr>
        <a:xfrm xmlns:a="http://schemas.openxmlformats.org/drawingml/2006/main">
          <a:off x="368300" y="1955800"/>
          <a:ext cx="1016000" cy="317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Methods to assess student knowledge and skills related to sexual health education</a:t>
          </a:r>
        </a:p>
      </cdr:txBody>
    </cdr:sp>
  </cdr:relSizeAnchor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1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6.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1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in which those who teach sexual health education are provided with each of the following materials.*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1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*Among schools that teach sexual health education.</a:t>
          </a: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1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8 of 69</a:t>
          </a:r>
        </a:p>
      </cdr:txBody>
    </cdr:sp>
  </cdr:relSizeAnchor>
  <cdr:relSizeAnchor xmlns:cdr="http://schemas.openxmlformats.org/drawingml/2006/chartDrawing">
    <cdr:from>
      <cdr:x>0.02052</cdr:x>
      <cdr:y>0.95963</cdr:y>
    </cdr:from>
    <cdr:to>
      <cdr:x>0.9806</cdr:x>
      <cdr:y>1</cdr:y>
    </cdr:to>
    <cdr:sp macro="" textlink="">
      <cdr:nvSpPr>
        <cdr:cNvPr id="1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0.02053</cdr:x>
      <cdr:y>0.02831</cdr:y>
    </cdr:from>
    <cdr:to>
      <cdr:x>0.04985</cdr:x>
      <cdr:y>0.10918</cdr:y>
    </cdr:to>
    <cdr:sp macro="" textlink="">
      <cdr:nvSpPr>
        <cdr:cNvPr id="2" name="PageQ"/>
        <cdr:cNvSpPr txBox="1"/>
      </cdr:nvSpPr>
      <cdr:spPr>
        <a:xfrm xmlns:a="http://schemas.openxmlformats.org/drawingml/2006/main">
          <a:off x="177800" y="177800"/>
          <a:ext cx="254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7.</a:t>
          </a:r>
        </a:p>
      </cdr:txBody>
    </cdr:sp>
  </cdr:relSizeAnchor>
  <cdr:relSizeAnchor xmlns:cdr="http://schemas.openxmlformats.org/drawingml/2006/chartDrawing">
    <cdr:from>
      <cdr:x>0.04985</cdr:x>
      <cdr:y>0.02831</cdr:y>
    </cdr:from>
    <cdr:to>
      <cdr:x>0.97347</cdr:x>
      <cdr:y>0.10918</cdr:y>
    </cdr:to>
    <cdr:sp macro="" textlink="">
      <cdr:nvSpPr>
        <cdr:cNvPr id="3" name="PageTitle"/>
        <cdr:cNvSpPr txBox="1"/>
      </cdr:nvSpPr>
      <cdr:spPr>
        <a:xfrm xmlns:a="http://schemas.openxmlformats.org/drawingml/2006/main">
          <a:off x="431800" y="177800"/>
          <a:ext cx="8001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Percentage of schools that provide curricula or supplementary materials that include HIV, STD, or pregnancy prevention information that is relevant to lesbian, gay, bisexual, transgender, and questioning youth.</a:t>
          </a:r>
        </a:p>
      </cdr:txBody>
    </cdr:sp>
  </cdr:relSizeAnchor>
  <cdr:relSizeAnchor xmlns:cdr="http://schemas.openxmlformats.org/drawingml/2006/chartDrawing">
    <cdr:from>
      <cdr:x>0.02053</cdr:x>
      <cdr:y>0.91792</cdr:y>
    </cdr:from>
    <cdr:to>
      <cdr:x>0.97347</cdr:x>
      <cdr:y>0.9988</cdr:y>
    </cdr:to>
    <cdr:sp macro="" textlink="">
      <cdr:nvSpPr>
        <cdr:cNvPr id="4" name="Footnote"/>
        <cdr:cNvSpPr txBox="1"/>
      </cdr:nvSpPr>
      <cdr:spPr>
        <a:xfrm xmlns:a="http://schemas.openxmlformats.org/drawingml/2006/main">
          <a:off x="177800" y="5765800"/>
          <a:ext cx="8255000" cy="508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endParaRPr lang="en-US" sz="1000">
            <a:latin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0.89004</cdr:x>
      <cdr:y>0.95956</cdr:y>
    </cdr:from>
    <cdr:to>
      <cdr:x>1</cdr:x>
      <cdr:y>1</cdr:y>
    </cdr:to>
    <cdr:sp macro="" textlink="">
      <cdr:nvSpPr>
        <cdr:cNvPr id="5" name="PageNum"/>
        <cdr:cNvSpPr txBox="1"/>
      </cdr:nvSpPr>
      <cdr:spPr>
        <a:xfrm xmlns:a="http://schemas.openxmlformats.org/drawingml/2006/main">
          <a:off x="7797800" y="6273800"/>
          <a:ext cx="952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Page 9 of 69</a:t>
          </a:r>
        </a:p>
      </cdr:txBody>
    </cdr:sp>
  </cdr:relSizeAnchor>
  <cdr:relSizeAnchor xmlns:cdr="http://schemas.openxmlformats.org/drawingml/2006/chartDrawing">
    <cdr:from>
      <cdr:x>0.02053</cdr:x>
      <cdr:y>0.95956</cdr:y>
    </cdr:from>
    <cdr:to>
      <cdr:x>0.9808</cdr:x>
      <cdr:y>1</cdr:y>
    </cdr:to>
    <cdr:sp macro="" textlink="">
      <cdr:nvSpPr>
        <cdr:cNvPr id="7" name="NAfootnote"/>
        <cdr:cNvSpPr txBox="1"/>
      </cdr:nvSpPr>
      <cdr:spPr>
        <a:xfrm xmlns:a="http://schemas.openxmlformats.org/drawingml/2006/main">
          <a:off x="177800" y="6273800"/>
          <a:ext cx="8318500" cy="254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lIns="0" tIns="0" rIns="0" bIns="0" rtlCol="0"/>
        <a:lstStyle xmlns:a="http://schemas.openxmlformats.org/drawingml/2006/main"/>
        <a:p xmlns:a="http://schemas.openxmlformats.org/drawingml/2006/main">
          <a:r>
            <a:rPr lang="en-US" sz="1000">
              <a:latin typeface="Times New Roman" panose="02020603050405020304" pitchFamily="18" charset="0"/>
            </a:rPr>
            <a:t>NA = Not available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869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254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030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85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86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518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9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20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74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196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6FC33-3394-4F17-BE55-27103EA8C185}" type="datetimeFigureOut">
              <a:rPr lang="en-US" smtClean="0"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E671-2258-4678-9BE7-1534C32433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7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20953157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68255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4808679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77199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5720315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307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8944891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6184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5689109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091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6063684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59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1641827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16574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1368246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6288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89491440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46282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2715020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155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068712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245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3449435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2468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1711125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6018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3469271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58615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8980713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9472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7591735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13233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424871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5949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7997970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54712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696128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41745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8236957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55022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8429611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3583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4660294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1546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15104508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41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6554263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11391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5939584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11290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2290019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24778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571870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61705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5716582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05536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89683777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8722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918339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013292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2010192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80218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8975511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68000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8859173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0065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50541940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43194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45395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8848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10022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464054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439439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98685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3520693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21643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39668127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78568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7834295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64803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0655667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614581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54299661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247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1061447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326498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9718024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1189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02154077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12029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5365342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917618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2659912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179244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45905024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545406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6577728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391982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33978495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31165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766076257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582936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1102547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217764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159208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263024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9440276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700791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37925233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862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2180209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16805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38226391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158143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08910859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564026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74313824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973247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8185563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964656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51890731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879526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241345512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940493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14469402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60982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66831278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899202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27083548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589910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189769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78968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751293569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78905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684043106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33374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973422930"/>
              </p:ext>
            </p:extLst>
          </p:nvPr>
        </p:nvGraphicFramePr>
        <p:xfrm>
          <a:off x="254000" y="1270000"/>
          <a:ext cx="8572500" cy="546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4000" y="317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pt-BR" sz="1100" b="1" smtClean="0">
                <a:solidFill>
                  <a:srgbClr val="007844"/>
                </a:solidFill>
                <a:latin typeface="Arial" panose="020B0604020202020204" pitchFamily="34" charset="0"/>
              </a:rPr>
              <a:t>G E O R G I A</a:t>
            </a:r>
            <a:endParaRPr lang="en-US" sz="1100" b="1">
              <a:solidFill>
                <a:srgbClr val="007844"/>
              </a:solidFill>
              <a:latin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000" y="5715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2018 School Health Profiles Report</a:t>
            </a:r>
            <a:endParaRPr lang="en-US" sz="1100" b="1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4000" y="762000"/>
            <a:ext cx="8572500" cy="261610"/>
          </a:xfrm>
          <a:prstGeom prst="rect">
            <a:avLst/>
          </a:prstGeom>
          <a:noFill/>
        </p:spPr>
        <p:txBody>
          <a:bodyPr vert="horz" wrap="square" rtlCol="0" anchorCtr="1">
            <a:spAutoFit/>
          </a:bodyPr>
          <a:lstStyle/>
          <a:p>
            <a:r>
              <a:rPr lang="en-US" sz="1100" b="1" smtClean="0">
                <a:latin typeface="Arial" panose="020B0604020202020204" pitchFamily="34" charset="0"/>
              </a:rPr>
              <a:t>Weighted Lead Health Education Teacher Survey Results</a:t>
            </a:r>
            <a:endParaRPr lang="en-US" sz="1100" b="1">
              <a:latin typeface="Arial" panose="020B0604020202020204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406400" y="1143000"/>
            <a:ext cx="8356600" cy="0"/>
          </a:xfrm>
          <a:prstGeom prst="line">
            <a:avLst/>
          </a:prstGeom>
          <a:ln w="19050">
            <a:solidFill>
              <a:srgbClr val="00784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3114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7176</Words>
  <Application>Microsoft Office PowerPoint</Application>
  <PresentationFormat>Overhead</PresentationFormat>
  <Paragraphs>1330</Paragraphs>
  <Slides>69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Alla Belenky</dc:creator>
  <cp:lastModifiedBy>Alla Belenky</cp:lastModifiedBy>
  <cp:revision>1</cp:revision>
  <dcterms:created xsi:type="dcterms:W3CDTF">2018-11-29T18:53:33Z</dcterms:created>
  <dcterms:modified xsi:type="dcterms:W3CDTF">2018-11-29T18:54:02Z</dcterms:modified>
</cp:coreProperties>
</file>