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2" r:id="rId1"/>
  </p:sldMasterIdLst>
  <p:sldIdLst>
    <p:sldId id="256" r:id="rId2"/>
    <p:sldId id="260" r:id="rId3"/>
    <p:sldId id="261" r:id="rId4"/>
    <p:sldId id="262" r:id="rId5"/>
    <p:sldId id="281" r:id="rId6"/>
    <p:sldId id="263" r:id="rId7"/>
    <p:sldId id="264" r:id="rId8"/>
    <p:sldId id="265" r:id="rId9"/>
    <p:sldId id="282" r:id="rId10"/>
    <p:sldId id="266" r:id="rId11"/>
    <p:sldId id="267" r:id="rId12"/>
    <p:sldId id="268" r:id="rId13"/>
    <p:sldId id="269" r:id="rId14"/>
    <p:sldId id="270" r:id="rId15"/>
    <p:sldId id="271" r:id="rId16"/>
    <p:sldId id="280" r:id="rId17"/>
    <p:sldId id="277" r:id="rId18"/>
    <p:sldId id="278" r:id="rId19"/>
    <p:sldId id="275" r:id="rId20"/>
    <p:sldId id="276" r:id="rId2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modifyVerifier cryptProviderType="rsaFull" cryptAlgorithmClass="hash" cryptAlgorithmType="typeAny" cryptAlgorithmSid="4" spinCount="100000" saltData="NT/12lBR7HeNrUwxeL+qRw==" hashData="rbLCHUaUO1zMB8AIQG3YiMctKFo="/>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0000"/>
    <a:srgbClr val="EA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9" d="100"/>
          <a:sy n="59" d="100"/>
        </p:scale>
        <p:origin x="-1872" y="-6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E1324572-11D9-453F-A41B-7C09992D24C9}" type="datetimeFigureOut">
              <a:rPr lang="en-US" smtClean="0"/>
              <a:pPr>
                <a:defRPr/>
              </a:pPr>
              <a:t>8/14/2014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3ED69AF-1843-4120-837B-363FCF10EB93}" type="slidenum">
              <a:rPr lang="en-US" smtClean="0"/>
              <a:pPr>
                <a:defRPr/>
              </a:pPr>
              <a:t>‹#›</a:t>
            </a:fld>
            <a:endParaRPr lang="en-US" dirty="0"/>
          </a:p>
        </p:txBody>
      </p:sp>
      <p:pic>
        <p:nvPicPr>
          <p:cNvPr id="7" name="Picture 8" descr="DPH_PPT.jpg"/>
          <p:cNvPicPr>
            <a:picLocks noChangeAspect="1"/>
          </p:cNvPicPr>
          <p:nvPr userDrawn="1"/>
        </p:nvPicPr>
        <p:blipFill>
          <a:blip r:embed="rId2" cstate="print"/>
          <a:srcRect/>
          <a:stretch>
            <a:fillRect/>
          </a:stretch>
        </p:blipFill>
        <p:spPr bwMode="auto">
          <a:xfrm>
            <a:off x="0" y="-103188"/>
            <a:ext cx="9144000" cy="7064376"/>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0C8251B7-2DA2-46D2-9F8B-14EDC82EE9DD}" type="datetimeFigureOut">
              <a:rPr lang="en-US" smtClean="0"/>
              <a:pPr>
                <a:defRPr/>
              </a:pPr>
              <a:t>8/14/2014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270DC63-F8D0-4EEB-B927-01BFB5494734}"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3000" baseline="0">
                <a:latin typeface="Calibri" pitchFamily="34" charset="0"/>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dirty="0" smtClean="0"/>
              <a:t>3/17/2014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9B5BD9-F0E2-4BB8-967B-41EC21B52EF7}" type="slidenum">
              <a:rPr lang="en-US" smtClean="0"/>
              <a:t>‹#›</a:t>
            </a:fld>
            <a:endParaRPr lang="en-US" dirty="0"/>
          </a:p>
        </p:txBody>
      </p:sp>
    </p:spTree>
    <p:extLst>
      <p:ext uri="{BB962C8B-B14F-4D97-AF65-F5344CB8AC3E}">
        <p14:creationId xmlns:p14="http://schemas.microsoft.com/office/powerpoint/2010/main" val="31023982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n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8229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4E423F92-8284-4885-B9D6-A7BF286B3FCE}" type="datetime1">
              <a:rPr lang="en-US" smtClean="0"/>
              <a:t>8/14/2014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C5E7A0C4-7B6E-4AA0-B937-25DB1836DB52}" type="slidenum">
              <a:rPr lang="en-US" smtClean="0"/>
              <a:pPr>
                <a:defRPr/>
              </a:pPr>
              <a:t>‹#›</a:t>
            </a:fld>
            <a:endParaRPr lang="en-US" dirty="0"/>
          </a:p>
        </p:txBody>
      </p:sp>
    </p:spTree>
    <p:extLst>
      <p:ext uri="{BB962C8B-B14F-4D97-AF65-F5344CB8AC3E}">
        <p14:creationId xmlns:p14="http://schemas.microsoft.com/office/powerpoint/2010/main" val="3000917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34CA12F5-1842-446C-A6AF-3603314DDAFF}" type="datetimeFigureOut">
              <a:rPr lang="en-US" smtClean="0"/>
              <a:pPr>
                <a:defRPr/>
              </a:pPr>
              <a:t>8/14/2014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E982C2C-9DF9-4754-AE96-6ADF06652896}"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49DD280C-4C7A-4A78-97D9-73E815FE8199}" type="datetimeFigureOut">
              <a:rPr lang="en-US" smtClean="0"/>
              <a:pPr>
                <a:defRPr/>
              </a:pPr>
              <a:t>8/14/2014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C5E7A0C4-7B6E-4AA0-B937-25DB1836DB52}"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A520BB3B-0441-4DA8-AF71-550B9019B22C}" type="datetimeFigureOut">
              <a:rPr lang="en-US" smtClean="0"/>
              <a:pPr>
                <a:defRPr/>
              </a:pPr>
              <a:t>8/14/2014</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4C82FB86-571C-4FB7-A2C9-92265AC0F510}"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FBF56162-CCBD-495A-B1FD-D4AA44F3F3A6}" type="datetimeFigureOut">
              <a:rPr lang="en-US" smtClean="0"/>
              <a:pPr>
                <a:defRPr/>
              </a:pPr>
              <a:t>8/14/2014</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F57CBFF0-3E49-4BB0-8140-B8AEDF30F9E6}"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CAB5045-7FC0-41C3-978D-5F9400957537}" type="datetimeFigureOut">
              <a:rPr lang="en-US" smtClean="0"/>
              <a:pPr>
                <a:defRPr/>
              </a:pPr>
              <a:t>8/14/2014</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116D3F53-4215-46A5-948E-95F23085F21D}"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A415753F-3E5B-4571-871E-5A1C54717063}" type="datetimeFigureOut">
              <a:rPr lang="en-US" smtClean="0"/>
              <a:pPr>
                <a:defRPr/>
              </a:pPr>
              <a:t>8/14/2014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B2DCCDE6-747B-4FE3-834F-3BCCE07ED4E9}"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F5681098-4C0E-41BF-8522-F71BCF98CB52}" type="datetimeFigureOut">
              <a:rPr lang="en-US" smtClean="0"/>
              <a:pPr>
                <a:defRPr/>
              </a:pPr>
              <a:t>8/14/2014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5FBE0E10-6F68-4C21-9F71-063DE4553860}"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6B6D1026-17F7-40D6-AF78-CA9618840B55}" type="datetimeFigureOut">
              <a:rPr lang="en-US" smtClean="0"/>
              <a:pPr>
                <a:defRPr/>
              </a:pPr>
              <a:t>8/14/2014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00545A8-5FE0-417D-9A11-E54C6869CFCB}"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 y="457200"/>
            <a:ext cx="8839200" cy="9906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tabLst/>
              <a:defRPr/>
            </a:pPr>
            <a:r>
              <a:rPr kumimoji="0" lang="en-US" sz="4400" b="1" i="0" u="none" strike="noStrike" kern="1200" cap="none" spc="0" normalizeH="0" baseline="0" noProof="0" dirty="0" smtClean="0">
                <a:ln>
                  <a:noFill/>
                </a:ln>
                <a:solidFill>
                  <a:schemeClr val="tx1">
                    <a:lumMod val="50000"/>
                    <a:lumOff val="50000"/>
                  </a:schemeClr>
                </a:solidFill>
                <a:effectLst/>
                <a:uLnTx/>
                <a:uFillTx/>
                <a:latin typeface="Segoe UI" pitchFamily="34" charset="0"/>
                <a:ea typeface="+mj-ea"/>
                <a:cs typeface="Segoe UI" pitchFamily="34" charset="0"/>
              </a:rPr>
              <a:t>Use of bullets when you have text</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0932AF1-9B09-493D-A42B-8BC1590F1A8C}" type="datetimeFigureOut">
              <a:rPr lang="en-US" smtClean="0"/>
              <a:pPr>
                <a:defRPr/>
              </a:pPr>
              <a:t>8/14/2014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E25EFF0-A14D-4684-8537-67F24F51B08C}" type="slidenum">
              <a:rPr lang="en-US" smtClean="0"/>
              <a:pPr>
                <a:defRPr/>
              </a:pPr>
              <a:t>‹#›</a:t>
            </a:fld>
            <a:endParaRPr lang="en-US" dirty="0"/>
          </a:p>
        </p:txBody>
      </p:sp>
      <p:pic>
        <p:nvPicPr>
          <p:cNvPr id="7" name="Picture 4" descr="DPH_PPT2.jpg"/>
          <p:cNvPicPr>
            <a:picLocks noChangeAspect="1"/>
          </p:cNvPicPr>
          <p:nvPr/>
        </p:nvPicPr>
        <p:blipFill>
          <a:blip r:embed="rId14" cstate="print"/>
          <a:srcRect/>
          <a:stretch>
            <a:fillRect/>
          </a:stretch>
        </p:blipFill>
        <p:spPr bwMode="auto">
          <a:xfrm>
            <a:off x="0" y="-103188"/>
            <a:ext cx="9144000" cy="7064376"/>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13"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Lst>
  <p:txStyles>
    <p:titleStyle>
      <a:lvl1pPr marL="0" marR="0" indent="0" algn="ctr" defTabSz="914400" rtl="0" eaLnBrk="1" fontAlgn="auto" latinLnBrk="0" hangingPunct="1">
        <a:lnSpc>
          <a:spcPct val="100000"/>
        </a:lnSpc>
        <a:spcBef>
          <a:spcPct val="0"/>
        </a:spcBef>
        <a:spcAft>
          <a:spcPts val="0"/>
        </a:spcAft>
        <a:buNone/>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8"/>
          <p:cNvSpPr>
            <a:spLocks noChangeArrowheads="1"/>
          </p:cNvSpPr>
          <p:nvPr/>
        </p:nvSpPr>
        <p:spPr bwMode="auto">
          <a:xfrm>
            <a:off x="-47625" y="1516063"/>
            <a:ext cx="9191625" cy="1905000"/>
          </a:xfrm>
          <a:prstGeom prst="rect">
            <a:avLst/>
          </a:prstGeom>
          <a:noFill/>
          <a:ln w="38100">
            <a:noFill/>
            <a:miter lim="800000"/>
            <a:headEnd/>
            <a:tailEnd/>
          </a:ln>
        </p:spPr>
        <p:txBody>
          <a:bodyPr anchor="ctr"/>
          <a:lstStyle/>
          <a:p>
            <a:pPr algn="ctr">
              <a:spcAft>
                <a:spcPct val="25000"/>
              </a:spcAft>
              <a:defRPr/>
            </a:pPr>
            <a:r>
              <a:rPr lang="en-US" sz="2800" b="1" dirty="0" smtClean="0">
                <a:solidFill>
                  <a:schemeClr val="tx1">
                    <a:lumMod val="65000"/>
                    <a:lumOff val="35000"/>
                  </a:schemeClr>
                </a:solidFill>
                <a:latin typeface="Segoe UI" pitchFamily="34" charset="0"/>
                <a:cs typeface="Segoe UI" pitchFamily="34" charset="0"/>
              </a:rPr>
              <a:t>CRE Collaborative LS3: </a:t>
            </a:r>
          </a:p>
          <a:p>
            <a:pPr algn="ctr">
              <a:spcAft>
                <a:spcPct val="25000"/>
              </a:spcAft>
              <a:defRPr/>
            </a:pPr>
            <a:r>
              <a:rPr lang="en-US" sz="2800" b="1" dirty="0" smtClean="0">
                <a:solidFill>
                  <a:schemeClr val="tx1">
                    <a:lumMod val="65000"/>
                    <a:lumOff val="35000"/>
                  </a:schemeClr>
                </a:solidFill>
                <a:latin typeface="Segoe UI" pitchFamily="34" charset="0"/>
                <a:cs typeface="Segoe UI" pitchFamily="34" charset="0"/>
              </a:rPr>
              <a:t>Facilitated Conversation Slides</a:t>
            </a:r>
            <a:endParaRPr lang="en-US" sz="2800" b="1" dirty="0">
              <a:solidFill>
                <a:schemeClr val="tx1">
                  <a:lumMod val="65000"/>
                  <a:lumOff val="35000"/>
                </a:schemeClr>
              </a:solidFill>
              <a:latin typeface="Segoe UI" pitchFamily="34" charset="0"/>
              <a:cs typeface="Segoe UI" pitchFamily="34" charset="0"/>
            </a:endParaRPr>
          </a:p>
        </p:txBody>
      </p:sp>
      <p:sp>
        <p:nvSpPr>
          <p:cNvPr id="5" name="Rectangle 90"/>
          <p:cNvSpPr>
            <a:spLocks noChangeArrowheads="1"/>
          </p:cNvSpPr>
          <p:nvPr/>
        </p:nvSpPr>
        <p:spPr bwMode="auto">
          <a:xfrm>
            <a:off x="2782888" y="3675063"/>
            <a:ext cx="6172200" cy="1219200"/>
          </a:xfrm>
          <a:prstGeom prst="rect">
            <a:avLst/>
          </a:prstGeom>
          <a:noFill/>
          <a:ln w="9525">
            <a:noFill/>
            <a:miter lim="800000"/>
            <a:headEnd/>
            <a:tailEnd/>
          </a:ln>
        </p:spPr>
        <p:txBody>
          <a:bodyPr/>
          <a:lstStyle/>
          <a:p>
            <a:pPr>
              <a:lnSpc>
                <a:spcPct val="80000"/>
              </a:lnSpc>
              <a:spcBef>
                <a:spcPct val="20000"/>
              </a:spcBef>
              <a:spcAft>
                <a:spcPct val="30000"/>
              </a:spcAft>
              <a:defRPr/>
            </a:pPr>
            <a:r>
              <a:rPr lang="en-US" sz="2000" dirty="0" smtClean="0">
                <a:solidFill>
                  <a:schemeClr val="tx1">
                    <a:lumMod val="65000"/>
                    <a:lumOff val="35000"/>
                  </a:schemeClr>
                </a:solidFill>
                <a:latin typeface="Segoe UI" pitchFamily="34" charset="0"/>
                <a:cs typeface="Segoe UI" pitchFamily="34" charset="0"/>
              </a:rPr>
              <a:t>Presentation to: Collaborative Participants </a:t>
            </a:r>
          </a:p>
          <a:p>
            <a:pPr>
              <a:lnSpc>
                <a:spcPct val="80000"/>
              </a:lnSpc>
              <a:spcBef>
                <a:spcPct val="20000"/>
              </a:spcBef>
              <a:spcAft>
                <a:spcPct val="30000"/>
              </a:spcAft>
              <a:defRPr/>
            </a:pPr>
            <a:r>
              <a:rPr lang="en-US" sz="2000" dirty="0" smtClean="0">
                <a:solidFill>
                  <a:schemeClr val="tx1">
                    <a:lumMod val="65000"/>
                    <a:lumOff val="35000"/>
                  </a:schemeClr>
                </a:solidFill>
                <a:latin typeface="Segoe UI" pitchFamily="34" charset="0"/>
                <a:cs typeface="Segoe UI" pitchFamily="34" charset="0"/>
              </a:rPr>
              <a:t>Date: July 24, 2014</a:t>
            </a:r>
          </a:p>
          <a:p>
            <a:pPr>
              <a:lnSpc>
                <a:spcPct val="80000"/>
              </a:lnSpc>
              <a:spcBef>
                <a:spcPct val="20000"/>
              </a:spcBef>
              <a:defRPr/>
            </a:pPr>
            <a:endParaRPr lang="en-US" dirty="0">
              <a:solidFill>
                <a:srgbClr val="006699"/>
              </a:solidFill>
              <a:latin typeface="Arial Narrow"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81354"/>
            <a:ext cx="8229600" cy="1143000"/>
          </a:xfrm>
        </p:spPr>
        <p:txBody>
          <a:bodyPr>
            <a:noAutofit/>
          </a:bodyPr>
          <a:lstStyle/>
          <a:p>
            <a:pPr algn="l"/>
            <a:r>
              <a:rPr lang="en-US" sz="2800" dirty="0" smtClean="0"/>
              <a:t>Share </a:t>
            </a:r>
            <a:r>
              <a:rPr lang="en-US" sz="2800" dirty="0"/>
              <a:t>your thoughts on how your facility receives critical infection control and prevention </a:t>
            </a:r>
            <a:r>
              <a:rPr lang="en-US" sz="2800" dirty="0" smtClean="0"/>
              <a:t/>
            </a:r>
            <a:br>
              <a:rPr lang="en-US" sz="2800" dirty="0" smtClean="0"/>
            </a:br>
            <a:r>
              <a:rPr lang="en-US" sz="2800" dirty="0" smtClean="0"/>
              <a:t>information </a:t>
            </a:r>
            <a:r>
              <a:rPr lang="en-US" sz="2800" dirty="0"/>
              <a:t>related to timely care </a:t>
            </a:r>
            <a:r>
              <a:rPr lang="en-US" sz="2800" dirty="0" smtClean="0"/>
              <a:t>planning</a:t>
            </a:r>
            <a:endParaRPr lang="en-US" sz="2800" dirty="0"/>
          </a:p>
        </p:txBody>
      </p:sp>
      <p:sp>
        <p:nvSpPr>
          <p:cNvPr id="3" name="Content Placeholder 2"/>
          <p:cNvSpPr>
            <a:spLocks noGrp="1"/>
          </p:cNvSpPr>
          <p:nvPr>
            <p:ph idx="1"/>
          </p:nvPr>
        </p:nvSpPr>
        <p:spPr>
          <a:solidFill>
            <a:srgbClr val="C00000"/>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spcBef>
                <a:spcPts val="600"/>
              </a:spcBef>
              <a:buNone/>
            </a:pPr>
            <a:r>
              <a:rPr lang="en-US" sz="2200" dirty="0" smtClean="0">
                <a:solidFill>
                  <a:schemeClr val="bg1"/>
                </a:solidFill>
              </a:rPr>
              <a:t>Transfer form thoughts</a:t>
            </a:r>
          </a:p>
          <a:p>
            <a:pPr>
              <a:spcBef>
                <a:spcPts val="600"/>
              </a:spcBef>
              <a:buFont typeface="Wingdings" pitchFamily="2" charset="2"/>
              <a:buChar char="Ø"/>
            </a:pPr>
            <a:endParaRPr lang="en-US" sz="2200" dirty="0">
              <a:solidFill>
                <a:schemeClr val="bg1"/>
              </a:solidFill>
            </a:endParaRPr>
          </a:p>
          <a:p>
            <a:pPr>
              <a:spcBef>
                <a:spcPts val="600"/>
              </a:spcBef>
              <a:buFont typeface="Wingdings" pitchFamily="2" charset="2"/>
              <a:buChar char="Ø"/>
            </a:pPr>
            <a:r>
              <a:rPr lang="en-US" sz="2200" dirty="0" smtClean="0">
                <a:solidFill>
                  <a:schemeClr val="bg1"/>
                </a:solidFill>
              </a:rPr>
              <a:t> It would be great to have a uniformity. Narrative notes in the EMR don’t consistently share the same information (LTCF)</a:t>
            </a:r>
          </a:p>
          <a:p>
            <a:pPr>
              <a:spcBef>
                <a:spcPts val="600"/>
              </a:spcBef>
              <a:buFont typeface="Wingdings" pitchFamily="2" charset="2"/>
              <a:buChar char="Ø"/>
            </a:pPr>
            <a:r>
              <a:rPr lang="en-US" sz="2200" dirty="0" smtClean="0">
                <a:solidFill>
                  <a:schemeClr val="bg1"/>
                </a:solidFill>
              </a:rPr>
              <a:t>It would be ideal but still may be completed 100%</a:t>
            </a:r>
          </a:p>
          <a:p>
            <a:pPr>
              <a:spcBef>
                <a:spcPts val="600"/>
              </a:spcBef>
              <a:buFont typeface="Wingdings" pitchFamily="2" charset="2"/>
              <a:buChar char="Ø"/>
            </a:pPr>
            <a:r>
              <a:rPr lang="en-US" sz="2200" dirty="0" smtClean="0">
                <a:solidFill>
                  <a:schemeClr val="bg1"/>
                </a:solidFill>
              </a:rPr>
              <a:t>We (ACH) do consistently receive a transfer form from our primary LTCF transfer partner although the IC information is not consistently completed </a:t>
            </a:r>
          </a:p>
          <a:p>
            <a:pPr>
              <a:spcBef>
                <a:spcPts val="600"/>
              </a:spcBef>
              <a:buFont typeface="Wingdings" pitchFamily="2" charset="2"/>
              <a:buChar char="Ø"/>
            </a:pPr>
            <a:r>
              <a:rPr lang="en-US" sz="2200" dirty="0" smtClean="0">
                <a:solidFill>
                  <a:schemeClr val="bg1"/>
                </a:solidFill>
              </a:rPr>
              <a:t>Care coordinators/case managers should be included in how to improve the process to communicate this information</a:t>
            </a:r>
          </a:p>
          <a:p>
            <a:pPr marL="0" indent="0">
              <a:spcBef>
                <a:spcPts val="600"/>
              </a:spcBef>
              <a:buNone/>
            </a:pPr>
            <a:endParaRPr lang="en-US" sz="2200" dirty="0" smtClean="0">
              <a:solidFill>
                <a:schemeClr val="bg1"/>
              </a:solidFill>
            </a:endParaRPr>
          </a:p>
          <a:p>
            <a:pPr marL="0" indent="0">
              <a:spcBef>
                <a:spcPts val="600"/>
              </a:spcBef>
              <a:buNone/>
            </a:pPr>
            <a:endParaRPr lang="en-US" sz="2200" dirty="0">
              <a:solidFill>
                <a:schemeClr val="bg1"/>
              </a:solidFill>
            </a:endParaRPr>
          </a:p>
        </p:txBody>
      </p:sp>
      <p:sp>
        <p:nvSpPr>
          <p:cNvPr id="4" name="Date Placeholder 3"/>
          <p:cNvSpPr>
            <a:spLocks noGrp="1"/>
          </p:cNvSpPr>
          <p:nvPr>
            <p:ph type="dt" sz="half" idx="10"/>
          </p:nvPr>
        </p:nvSpPr>
        <p:spPr/>
        <p:txBody>
          <a:bodyPr/>
          <a:lstStyle/>
          <a:p>
            <a:r>
              <a:rPr lang="en-US" dirty="0" smtClean="0"/>
              <a:t>3/17/2014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9B5BD9-F0E2-4BB8-967B-41EC21B52EF7}" type="slidenum">
              <a:rPr lang="en-US" smtClean="0"/>
              <a:t>10</a:t>
            </a:fld>
            <a:endParaRPr lang="en-US" dirty="0"/>
          </a:p>
        </p:txBody>
      </p:sp>
    </p:spTree>
    <p:extLst>
      <p:ext uri="{BB962C8B-B14F-4D97-AF65-F5344CB8AC3E}">
        <p14:creationId xmlns:p14="http://schemas.microsoft.com/office/powerpoint/2010/main" val="22644542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dirty="0" smtClean="0"/>
              <a:t>Individual thoughts on IC critical elements continued…</a:t>
            </a:r>
            <a:endParaRPr lang="en-US" sz="2800" dirty="0"/>
          </a:p>
        </p:txBody>
      </p:sp>
      <p:sp>
        <p:nvSpPr>
          <p:cNvPr id="3" name="Content Placeholder 2"/>
          <p:cNvSpPr>
            <a:spLocks noGrp="1"/>
          </p:cNvSpPr>
          <p:nvPr>
            <p:ph idx="1"/>
          </p:nvPr>
        </p:nvSpPr>
        <p:spPr>
          <a:solidFill>
            <a:srgbClr val="C00000"/>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spcBef>
                <a:spcPts val="600"/>
              </a:spcBef>
              <a:buNone/>
            </a:pPr>
            <a:r>
              <a:rPr lang="en-US" sz="2200" dirty="0" smtClean="0">
                <a:solidFill>
                  <a:schemeClr val="bg1"/>
                </a:solidFill>
              </a:rPr>
              <a:t>Transfer form</a:t>
            </a:r>
            <a:endParaRPr lang="en-US" sz="2200" dirty="0">
              <a:solidFill>
                <a:schemeClr val="bg1"/>
              </a:solidFill>
            </a:endParaRPr>
          </a:p>
          <a:p>
            <a:pPr>
              <a:spcBef>
                <a:spcPts val="600"/>
              </a:spcBef>
              <a:buFont typeface="Wingdings" pitchFamily="2" charset="2"/>
              <a:buChar char="Ø"/>
            </a:pPr>
            <a:r>
              <a:rPr lang="en-US" sz="2200" dirty="0" smtClean="0">
                <a:solidFill>
                  <a:schemeClr val="bg1"/>
                </a:solidFill>
              </a:rPr>
              <a:t>In our hospital, </a:t>
            </a:r>
            <a:r>
              <a:rPr lang="en-US" sz="2400" dirty="0">
                <a:solidFill>
                  <a:schemeClr val="bg1"/>
                </a:solidFill>
              </a:rPr>
              <a:t>u</a:t>
            </a:r>
            <a:r>
              <a:rPr lang="en-US" sz="2400" dirty="0" smtClean="0">
                <a:solidFill>
                  <a:schemeClr val="bg1"/>
                </a:solidFill>
              </a:rPr>
              <a:t>pon </a:t>
            </a:r>
            <a:r>
              <a:rPr lang="en-US" sz="2400" dirty="0">
                <a:solidFill>
                  <a:schemeClr val="bg1"/>
                </a:solidFill>
              </a:rPr>
              <a:t>discharge, it is the providers and nurses responsibility to indicate on the transfer form that this patient is on isolation, what they are on isolation for and where the positive culture came from.  W</a:t>
            </a:r>
            <a:r>
              <a:rPr lang="en-US" sz="2400" dirty="0" smtClean="0">
                <a:solidFill>
                  <a:schemeClr val="bg1"/>
                </a:solidFill>
              </a:rPr>
              <a:t>ith </a:t>
            </a:r>
            <a:r>
              <a:rPr lang="en-US" sz="2400" dirty="0">
                <a:solidFill>
                  <a:schemeClr val="bg1"/>
                </a:solidFill>
              </a:rPr>
              <a:t>only a few exceptions, the most important information of isolation and what organism the isolation is for is provided on the transfer form. </a:t>
            </a:r>
            <a:endParaRPr lang="en-US" sz="2400" dirty="0" smtClean="0">
              <a:solidFill>
                <a:schemeClr val="bg1"/>
              </a:solidFill>
            </a:endParaRPr>
          </a:p>
          <a:p>
            <a:pPr>
              <a:spcBef>
                <a:spcPts val="600"/>
              </a:spcBef>
              <a:buFont typeface="Wingdings" pitchFamily="2" charset="2"/>
              <a:buChar char="Ø"/>
            </a:pPr>
            <a:r>
              <a:rPr lang="en-US" sz="2400" dirty="0" smtClean="0">
                <a:solidFill>
                  <a:schemeClr val="bg1"/>
                </a:solidFill>
              </a:rPr>
              <a:t>Our primary ACH uses an EMR and it is not likely they will start using a paper transfer form. </a:t>
            </a:r>
            <a:endParaRPr lang="en-US" sz="2200" dirty="0" smtClean="0">
              <a:solidFill>
                <a:schemeClr val="bg1"/>
              </a:solidFill>
            </a:endParaRPr>
          </a:p>
          <a:p>
            <a:pPr marL="0" indent="0">
              <a:spcBef>
                <a:spcPts val="600"/>
              </a:spcBef>
              <a:buNone/>
            </a:pPr>
            <a:endParaRPr lang="en-US" sz="2200" dirty="0" smtClean="0">
              <a:solidFill>
                <a:schemeClr val="bg1"/>
              </a:solidFill>
            </a:endParaRPr>
          </a:p>
          <a:p>
            <a:pPr marL="0" indent="0">
              <a:spcBef>
                <a:spcPts val="600"/>
              </a:spcBef>
              <a:buNone/>
            </a:pPr>
            <a:endParaRPr lang="en-US" sz="2200" dirty="0">
              <a:solidFill>
                <a:schemeClr val="bg1"/>
              </a:solidFill>
            </a:endParaRPr>
          </a:p>
        </p:txBody>
      </p:sp>
      <p:sp>
        <p:nvSpPr>
          <p:cNvPr id="4" name="Date Placeholder 3"/>
          <p:cNvSpPr>
            <a:spLocks noGrp="1"/>
          </p:cNvSpPr>
          <p:nvPr>
            <p:ph type="dt" sz="half" idx="10"/>
          </p:nvPr>
        </p:nvSpPr>
        <p:spPr/>
        <p:txBody>
          <a:bodyPr/>
          <a:lstStyle/>
          <a:p>
            <a:r>
              <a:rPr lang="en-US" dirty="0" smtClean="0"/>
              <a:t>3/17/2014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9B5BD9-F0E2-4BB8-967B-41EC21B52EF7}" type="slidenum">
              <a:rPr lang="en-US" smtClean="0"/>
              <a:t>11</a:t>
            </a:fld>
            <a:endParaRPr lang="en-US" dirty="0"/>
          </a:p>
        </p:txBody>
      </p:sp>
    </p:spTree>
    <p:extLst>
      <p:ext uri="{BB962C8B-B14F-4D97-AF65-F5344CB8AC3E}">
        <p14:creationId xmlns:p14="http://schemas.microsoft.com/office/powerpoint/2010/main" val="9322065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dirty="0" smtClean="0"/>
              <a:t>Individual thoughts on IC critical elements continued…</a:t>
            </a:r>
            <a:endParaRPr lang="en-US" sz="2800" dirty="0"/>
          </a:p>
        </p:txBody>
      </p:sp>
      <p:sp>
        <p:nvSpPr>
          <p:cNvPr id="3" name="Content Placeholder 2"/>
          <p:cNvSpPr>
            <a:spLocks noGrp="1"/>
          </p:cNvSpPr>
          <p:nvPr>
            <p:ph idx="1"/>
          </p:nvPr>
        </p:nvSpPr>
        <p:spPr>
          <a:solidFill>
            <a:srgbClr val="C00000"/>
          </a:solidFill>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0" indent="0">
              <a:spcBef>
                <a:spcPts val="600"/>
              </a:spcBef>
              <a:buNone/>
            </a:pPr>
            <a:r>
              <a:rPr lang="en-US" sz="2200" dirty="0" smtClean="0">
                <a:solidFill>
                  <a:schemeClr val="bg1"/>
                </a:solidFill>
              </a:rPr>
              <a:t>Verbal report thoughts</a:t>
            </a:r>
            <a:endParaRPr lang="en-US" sz="2200" dirty="0">
              <a:solidFill>
                <a:schemeClr val="bg1"/>
              </a:solidFill>
            </a:endParaRPr>
          </a:p>
          <a:p>
            <a:pPr>
              <a:spcBef>
                <a:spcPts val="600"/>
              </a:spcBef>
              <a:buFont typeface="Wingdings" pitchFamily="2" charset="2"/>
              <a:buChar char="Ø"/>
            </a:pPr>
            <a:r>
              <a:rPr lang="en-US" sz="2200" dirty="0" smtClean="0">
                <a:solidFill>
                  <a:schemeClr val="bg1"/>
                </a:solidFill>
              </a:rPr>
              <a:t>A checklist report form often is not filled out or only partially completed. Verbal report is great to share isolation status before the patient arrives (LTCF)</a:t>
            </a:r>
            <a:endParaRPr lang="en-US" sz="2400" dirty="0" smtClean="0">
              <a:solidFill>
                <a:schemeClr val="bg1"/>
              </a:solidFill>
            </a:endParaRPr>
          </a:p>
          <a:p>
            <a:pPr>
              <a:spcBef>
                <a:spcPts val="600"/>
              </a:spcBef>
              <a:buFont typeface="Wingdings" pitchFamily="2" charset="2"/>
              <a:buChar char="Ø"/>
            </a:pPr>
            <a:r>
              <a:rPr lang="en-US" sz="2400" dirty="0" smtClean="0">
                <a:solidFill>
                  <a:schemeClr val="bg1"/>
                </a:solidFill>
              </a:rPr>
              <a:t>Transferring staff may tell you that the patient is on isolation but not know why</a:t>
            </a:r>
          </a:p>
          <a:p>
            <a:pPr>
              <a:spcBef>
                <a:spcPts val="600"/>
              </a:spcBef>
              <a:buFont typeface="Wingdings" pitchFamily="2" charset="2"/>
              <a:buChar char="Ø"/>
            </a:pPr>
            <a:r>
              <a:rPr lang="en-US" sz="2400" dirty="0" smtClean="0">
                <a:solidFill>
                  <a:schemeClr val="bg1"/>
                </a:solidFill>
              </a:rPr>
              <a:t>The nurse who took care of the patient may work another shift and the nurse you speak with only knows some of the information</a:t>
            </a:r>
          </a:p>
          <a:p>
            <a:pPr>
              <a:spcBef>
                <a:spcPts val="600"/>
              </a:spcBef>
              <a:buFont typeface="Wingdings" pitchFamily="2" charset="2"/>
              <a:buChar char="Ø"/>
            </a:pPr>
            <a:r>
              <a:rPr lang="en-US" sz="2400" dirty="0" smtClean="0">
                <a:solidFill>
                  <a:schemeClr val="bg1"/>
                </a:solidFill>
              </a:rPr>
              <a:t>LTCF indicated they need a list of “contact persons”</a:t>
            </a:r>
          </a:p>
          <a:p>
            <a:pPr>
              <a:spcBef>
                <a:spcPts val="600"/>
              </a:spcBef>
              <a:buFont typeface="Wingdings" pitchFamily="2" charset="2"/>
              <a:buChar char="Ø"/>
            </a:pPr>
            <a:r>
              <a:rPr lang="en-US" sz="2400" dirty="0" smtClean="0">
                <a:solidFill>
                  <a:schemeClr val="bg1"/>
                </a:solidFill>
              </a:rPr>
              <a:t>The verbal report creates opportunities for important information not to be shared from one nurse to the next</a:t>
            </a:r>
          </a:p>
          <a:p>
            <a:pPr>
              <a:spcBef>
                <a:spcPts val="600"/>
              </a:spcBef>
              <a:buFont typeface="Wingdings" pitchFamily="2" charset="2"/>
              <a:buChar char="Ø"/>
            </a:pPr>
            <a:endParaRPr lang="en-US" sz="2400" dirty="0" smtClean="0">
              <a:solidFill>
                <a:schemeClr val="bg1"/>
              </a:solidFill>
            </a:endParaRPr>
          </a:p>
          <a:p>
            <a:pPr>
              <a:spcBef>
                <a:spcPts val="600"/>
              </a:spcBef>
              <a:buFont typeface="Wingdings" pitchFamily="2" charset="2"/>
              <a:buChar char="Ø"/>
            </a:pPr>
            <a:endParaRPr lang="en-US" sz="2200" dirty="0" smtClean="0">
              <a:solidFill>
                <a:schemeClr val="bg1"/>
              </a:solidFill>
            </a:endParaRPr>
          </a:p>
          <a:p>
            <a:pPr marL="0" indent="0">
              <a:spcBef>
                <a:spcPts val="600"/>
              </a:spcBef>
              <a:buNone/>
            </a:pPr>
            <a:endParaRPr lang="en-US" sz="2200" dirty="0" smtClean="0">
              <a:solidFill>
                <a:schemeClr val="bg1"/>
              </a:solidFill>
            </a:endParaRPr>
          </a:p>
          <a:p>
            <a:pPr marL="0" indent="0">
              <a:spcBef>
                <a:spcPts val="600"/>
              </a:spcBef>
              <a:buNone/>
            </a:pPr>
            <a:endParaRPr lang="en-US" sz="2200" dirty="0">
              <a:solidFill>
                <a:schemeClr val="bg1"/>
              </a:solidFill>
            </a:endParaRPr>
          </a:p>
        </p:txBody>
      </p:sp>
      <p:sp>
        <p:nvSpPr>
          <p:cNvPr id="4" name="Date Placeholder 3"/>
          <p:cNvSpPr>
            <a:spLocks noGrp="1"/>
          </p:cNvSpPr>
          <p:nvPr>
            <p:ph type="dt" sz="half" idx="10"/>
          </p:nvPr>
        </p:nvSpPr>
        <p:spPr/>
        <p:txBody>
          <a:bodyPr/>
          <a:lstStyle/>
          <a:p>
            <a:r>
              <a:rPr lang="en-US" dirty="0" smtClean="0"/>
              <a:t>3/17/2014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9B5BD9-F0E2-4BB8-967B-41EC21B52EF7}" type="slidenum">
              <a:rPr lang="en-US" smtClean="0"/>
              <a:t>12</a:t>
            </a:fld>
            <a:endParaRPr lang="en-US" dirty="0"/>
          </a:p>
        </p:txBody>
      </p:sp>
    </p:spTree>
    <p:extLst>
      <p:ext uri="{BB962C8B-B14F-4D97-AF65-F5344CB8AC3E}">
        <p14:creationId xmlns:p14="http://schemas.microsoft.com/office/powerpoint/2010/main" val="22865311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pPr lvl="2" algn="l" rtl="0">
              <a:spcBef>
                <a:spcPct val="0"/>
              </a:spcBef>
            </a:pPr>
            <a:r>
              <a:rPr lang="en-US" sz="2300" dirty="0" smtClean="0"/>
              <a:t/>
            </a:r>
            <a:br>
              <a:rPr lang="en-US" sz="2300" dirty="0" smtClean="0"/>
            </a:br>
            <a:r>
              <a:rPr lang="en-US" sz="2300" dirty="0" smtClean="0"/>
              <a:t/>
            </a:r>
            <a:br>
              <a:rPr lang="en-US" sz="2300" dirty="0" smtClean="0"/>
            </a:br>
            <a:r>
              <a:rPr lang="en-US" sz="2200" dirty="0" smtClean="0"/>
              <a:t>What are your thoughts on how your facility implements Contact Precautions (ACH) or Enhanced Contact Precautions (LTCF) and Environmental Cleaning? </a:t>
            </a:r>
            <a:r>
              <a:rPr lang="en-US" sz="2300" dirty="0"/>
              <a:t/>
            </a:r>
            <a:br>
              <a:rPr lang="en-US" sz="2300" dirty="0"/>
            </a:br>
            <a:r>
              <a:rPr lang="en-US" sz="2300" b="1" dirty="0" smtClean="0"/>
              <a:t/>
            </a:r>
            <a:br>
              <a:rPr lang="en-US" sz="2300" b="1" dirty="0" smtClean="0"/>
            </a:br>
            <a:endParaRPr lang="en-US" sz="2300" b="1" dirty="0"/>
          </a:p>
        </p:txBody>
      </p:sp>
      <p:sp>
        <p:nvSpPr>
          <p:cNvPr id="3" name="Content Placeholder 2"/>
          <p:cNvSpPr>
            <a:spLocks noGrp="1"/>
          </p:cNvSpPr>
          <p:nvPr>
            <p:ph sz="half" idx="1"/>
          </p:nvPr>
        </p:nvSpPr>
        <p:spPr>
          <a:xfrm>
            <a:off x="-11723" y="1600200"/>
            <a:ext cx="3505200" cy="4525963"/>
          </a:xfrm>
        </p:spPr>
        <p:txBody>
          <a:bodyPr>
            <a:normAutofit fontScale="62500" lnSpcReduction="20000"/>
          </a:bodyPr>
          <a:lstStyle/>
          <a:p>
            <a:pPr marL="914400" lvl="2" indent="0">
              <a:buNone/>
            </a:pPr>
            <a:r>
              <a:rPr lang="en-US" sz="2600" dirty="0" smtClean="0"/>
              <a:t>A Success Story</a:t>
            </a:r>
          </a:p>
          <a:p>
            <a:pPr marL="914400" lvl="2" indent="0">
              <a:buNone/>
            </a:pPr>
            <a:endParaRPr lang="en-US" sz="1800" dirty="0"/>
          </a:p>
          <a:p>
            <a:pPr marL="914400" lvl="2" indent="0">
              <a:buNone/>
            </a:pPr>
            <a:endParaRPr lang="en-US" sz="1800" dirty="0" smtClean="0"/>
          </a:p>
          <a:p>
            <a:pPr marL="914400" lvl="2" indent="0">
              <a:buNone/>
            </a:pPr>
            <a:endParaRPr lang="en-US" sz="1800" dirty="0" smtClean="0"/>
          </a:p>
          <a:p>
            <a:pPr marL="914400" lvl="2" indent="0">
              <a:buNone/>
            </a:pPr>
            <a:endParaRPr lang="en-US" sz="1800" dirty="0"/>
          </a:p>
          <a:p>
            <a:pPr marL="914400" lvl="2" indent="0">
              <a:buNone/>
            </a:pPr>
            <a:endParaRPr lang="en-US" sz="1800" dirty="0" smtClean="0"/>
          </a:p>
          <a:p>
            <a:pPr marL="914400" lvl="2" indent="0">
              <a:buNone/>
            </a:pPr>
            <a:endParaRPr lang="en-US" sz="2600" dirty="0" smtClean="0"/>
          </a:p>
          <a:p>
            <a:pPr marL="914400" lvl="2" indent="0">
              <a:buNone/>
            </a:pPr>
            <a:endParaRPr lang="en-US" sz="2600" dirty="0" smtClean="0"/>
          </a:p>
          <a:p>
            <a:pPr marL="914400" lvl="2" indent="0">
              <a:buNone/>
            </a:pPr>
            <a:r>
              <a:rPr lang="en-US" sz="2600" dirty="0" smtClean="0"/>
              <a:t>A Practice change</a:t>
            </a:r>
          </a:p>
          <a:p>
            <a:pPr marL="914400" lvl="2" indent="0">
              <a:buNone/>
            </a:pPr>
            <a:endParaRPr lang="en-US" sz="1800" dirty="0" smtClean="0"/>
          </a:p>
          <a:p>
            <a:pPr marL="914400" lvl="2" indent="0">
              <a:buNone/>
            </a:pPr>
            <a:endParaRPr lang="en-US" sz="1800" dirty="0" smtClean="0"/>
          </a:p>
          <a:p>
            <a:pPr marL="914400" lvl="2" indent="0">
              <a:buNone/>
            </a:pPr>
            <a:endParaRPr lang="en-US" sz="2600" dirty="0" smtClean="0"/>
          </a:p>
          <a:p>
            <a:pPr marL="914400" lvl="2" indent="0">
              <a:buNone/>
            </a:pPr>
            <a:r>
              <a:rPr lang="en-US" sz="2600" dirty="0" smtClean="0"/>
              <a:t>Barriers </a:t>
            </a:r>
            <a:r>
              <a:rPr lang="en-US" sz="2600" dirty="0"/>
              <a:t>and </a:t>
            </a:r>
            <a:r>
              <a:rPr lang="en-US" sz="2600" dirty="0" smtClean="0"/>
              <a:t>Aides</a:t>
            </a:r>
            <a:endParaRPr lang="en-US" sz="2600" dirty="0"/>
          </a:p>
        </p:txBody>
      </p:sp>
      <p:sp>
        <p:nvSpPr>
          <p:cNvPr id="4" name="Content Placeholder 3"/>
          <p:cNvSpPr>
            <a:spLocks noGrp="1"/>
          </p:cNvSpPr>
          <p:nvPr>
            <p:ph sz="half" idx="2"/>
          </p:nvPr>
        </p:nvSpPr>
        <p:spPr>
          <a:xfrm>
            <a:off x="3810000" y="1600200"/>
            <a:ext cx="4876800" cy="4525963"/>
          </a:xfrm>
        </p:spPr>
        <p:txBody>
          <a:bodyPr>
            <a:normAutofit fontScale="62500" lnSpcReduction="20000"/>
          </a:bodyPr>
          <a:lstStyle/>
          <a:p>
            <a:r>
              <a:rPr lang="en-US" dirty="0" smtClean="0"/>
              <a:t>A LTCF IP shared because of the learning session training and the focus on environmental services (EVS), she met with their EVS supervisor and discussed the EVS IC practices related to CRE/CRAB</a:t>
            </a:r>
          </a:p>
          <a:p>
            <a:pPr marL="0" indent="0">
              <a:buNone/>
            </a:pPr>
            <a:endParaRPr lang="en-US" dirty="0" smtClean="0"/>
          </a:p>
          <a:p>
            <a:r>
              <a:rPr lang="en-US" dirty="0" smtClean="0"/>
              <a:t>Environmental service employees are now included in some of the LTCF CRE IC training</a:t>
            </a:r>
          </a:p>
          <a:p>
            <a:pPr marL="0" indent="0">
              <a:buNone/>
            </a:pPr>
            <a:endParaRPr lang="en-US" dirty="0" smtClean="0"/>
          </a:p>
          <a:p>
            <a:r>
              <a:rPr lang="en-US" dirty="0" smtClean="0"/>
              <a:t>Aide - EVS staff are showing an increased “alertness” now because of the collaborative. They seem more focused.</a:t>
            </a:r>
          </a:p>
          <a:p>
            <a:endParaRPr lang="en-US" dirty="0" smtClean="0"/>
          </a:p>
          <a:p>
            <a:r>
              <a:rPr lang="en-US" dirty="0" smtClean="0"/>
              <a:t>Barrier - Care Coordinators/Case Managers should be trained on how LTCF implement enhanced contact precautions related to their role in placement</a:t>
            </a:r>
          </a:p>
          <a:p>
            <a:pPr marL="457200" lvl="1" indent="0">
              <a:buNone/>
            </a:pPr>
            <a:endParaRPr lang="en-US" dirty="0"/>
          </a:p>
          <a:p>
            <a:endParaRPr lang="en-US" dirty="0" smtClean="0"/>
          </a:p>
          <a:p>
            <a:endParaRPr lang="en-US" dirty="0"/>
          </a:p>
          <a:p>
            <a:pPr marL="0" indent="0">
              <a:buNone/>
            </a:pPr>
            <a:endParaRPr lang="en-US" dirty="0"/>
          </a:p>
        </p:txBody>
      </p:sp>
      <p:sp>
        <p:nvSpPr>
          <p:cNvPr id="5" name="Date Placeholder 4"/>
          <p:cNvSpPr>
            <a:spLocks noGrp="1"/>
          </p:cNvSpPr>
          <p:nvPr>
            <p:ph type="dt" sz="half" idx="10"/>
          </p:nvPr>
        </p:nvSpPr>
        <p:spPr/>
        <p:txBody>
          <a:bodyPr/>
          <a:lstStyle/>
          <a:p>
            <a:r>
              <a:rPr lang="en-US" dirty="0" smtClean="0"/>
              <a:t>3/17/2014</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9B5BD9-F0E2-4BB8-967B-41EC21B52EF7}" type="slidenum">
              <a:rPr lang="en-US" smtClean="0"/>
              <a:t>13</a:t>
            </a:fld>
            <a:endParaRPr lang="en-US" dirty="0"/>
          </a:p>
        </p:txBody>
      </p:sp>
    </p:spTree>
    <p:extLst>
      <p:ext uri="{BB962C8B-B14F-4D97-AF65-F5344CB8AC3E}">
        <p14:creationId xmlns:p14="http://schemas.microsoft.com/office/powerpoint/2010/main" val="5056984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81354"/>
            <a:ext cx="8229600" cy="1143000"/>
          </a:xfrm>
        </p:spPr>
        <p:txBody>
          <a:bodyPr>
            <a:noAutofit/>
          </a:bodyPr>
          <a:lstStyle/>
          <a:p>
            <a:pPr algn="l"/>
            <a:r>
              <a:rPr lang="en-US" sz="2400" dirty="0" smtClean="0"/>
              <a:t>Share </a:t>
            </a:r>
            <a:r>
              <a:rPr lang="en-US" sz="2400" dirty="0"/>
              <a:t>your thoughts on how your facility </a:t>
            </a:r>
            <a:r>
              <a:rPr lang="en-US" sz="2400" dirty="0" smtClean="0"/>
              <a:t>currently </a:t>
            </a:r>
            <a:br>
              <a:rPr lang="en-US" sz="2400" dirty="0" smtClean="0"/>
            </a:br>
            <a:r>
              <a:rPr lang="en-US" sz="2400" dirty="0" smtClean="0"/>
              <a:t>implements </a:t>
            </a:r>
            <a:r>
              <a:rPr lang="en-US" sz="2400" dirty="0"/>
              <a:t>Contact </a:t>
            </a:r>
            <a:r>
              <a:rPr lang="en-US" sz="2400" dirty="0" smtClean="0"/>
              <a:t>Precautions </a:t>
            </a:r>
            <a:r>
              <a:rPr lang="en-US" sz="2400" dirty="0"/>
              <a:t>or Enhanced </a:t>
            </a:r>
            <a:r>
              <a:rPr lang="en-US" sz="2400" dirty="0" smtClean="0"/>
              <a:t/>
            </a:r>
            <a:br>
              <a:rPr lang="en-US" sz="2400" dirty="0" smtClean="0"/>
            </a:br>
            <a:r>
              <a:rPr lang="en-US" sz="2400" dirty="0" smtClean="0"/>
              <a:t>Contact Precautions, and </a:t>
            </a:r>
            <a:r>
              <a:rPr lang="en-US" sz="2400" dirty="0"/>
              <a:t>Environmental </a:t>
            </a:r>
            <a:r>
              <a:rPr lang="en-US" sz="2400" dirty="0" smtClean="0"/>
              <a:t>Cleaning </a:t>
            </a:r>
            <a:endParaRPr lang="en-US" sz="2400" dirty="0"/>
          </a:p>
        </p:txBody>
      </p:sp>
      <p:sp>
        <p:nvSpPr>
          <p:cNvPr id="3" name="Content Placeholder 2"/>
          <p:cNvSpPr>
            <a:spLocks noGrp="1"/>
          </p:cNvSpPr>
          <p:nvPr>
            <p:ph idx="1"/>
          </p:nvPr>
        </p:nvSpPr>
        <p:spPr>
          <a:solidFill>
            <a:srgbClr val="C00000"/>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spcBef>
                <a:spcPts val="600"/>
              </a:spcBef>
              <a:buNone/>
            </a:pPr>
            <a:endParaRPr lang="en-US" sz="2200" dirty="0">
              <a:solidFill>
                <a:schemeClr val="bg1"/>
              </a:solidFill>
            </a:endParaRPr>
          </a:p>
          <a:p>
            <a:pPr>
              <a:spcBef>
                <a:spcPts val="600"/>
              </a:spcBef>
              <a:buFont typeface="Wingdings" pitchFamily="2" charset="2"/>
              <a:buChar char="Ø"/>
            </a:pPr>
            <a:r>
              <a:rPr lang="en-US" sz="2200" dirty="0" smtClean="0">
                <a:solidFill>
                  <a:schemeClr val="bg1"/>
                </a:solidFill>
              </a:rPr>
              <a:t> We </a:t>
            </a:r>
            <a:r>
              <a:rPr lang="en-US" sz="2200" dirty="0">
                <a:solidFill>
                  <a:schemeClr val="bg1"/>
                </a:solidFill>
              </a:rPr>
              <a:t>have a strong relationship with EVS and nursing and developed an escalation/de-escalation plan for </a:t>
            </a:r>
            <a:r>
              <a:rPr lang="en-US" sz="2200" dirty="0" smtClean="0">
                <a:solidFill>
                  <a:schemeClr val="bg1"/>
                </a:solidFill>
              </a:rPr>
              <a:t>MDROs (ACH)</a:t>
            </a:r>
            <a:endParaRPr lang="en-US" sz="2200" dirty="0">
              <a:solidFill>
                <a:schemeClr val="bg1"/>
              </a:solidFill>
            </a:endParaRPr>
          </a:p>
          <a:p>
            <a:pPr>
              <a:spcBef>
                <a:spcPts val="600"/>
              </a:spcBef>
              <a:buFont typeface="Wingdings" pitchFamily="2" charset="2"/>
              <a:buChar char="Ø"/>
            </a:pPr>
            <a:r>
              <a:rPr lang="en-US" sz="2200" dirty="0">
                <a:solidFill>
                  <a:schemeClr val="bg1"/>
                </a:solidFill>
              </a:rPr>
              <a:t> </a:t>
            </a:r>
            <a:r>
              <a:rPr lang="en-US" sz="2200" dirty="0" smtClean="0">
                <a:solidFill>
                  <a:schemeClr val="bg1"/>
                </a:solidFill>
              </a:rPr>
              <a:t>Our hospital currently uses the ultra violet (UV) cleaning system</a:t>
            </a:r>
          </a:p>
          <a:p>
            <a:pPr>
              <a:spcBef>
                <a:spcPts val="600"/>
              </a:spcBef>
              <a:buFont typeface="Wingdings" pitchFamily="2" charset="2"/>
              <a:buChar char="Ø"/>
            </a:pPr>
            <a:r>
              <a:rPr lang="en-US" sz="2200" dirty="0" smtClean="0">
                <a:solidFill>
                  <a:schemeClr val="bg1"/>
                </a:solidFill>
              </a:rPr>
              <a:t>We (ACH) are going to trial a UV cleaning system in the near future including the use of pre and post EVS testing to determine the effectiveness</a:t>
            </a:r>
          </a:p>
          <a:p>
            <a:pPr>
              <a:spcBef>
                <a:spcPts val="600"/>
              </a:spcBef>
              <a:buFont typeface="Wingdings" pitchFamily="2" charset="2"/>
              <a:buChar char="Ø"/>
            </a:pPr>
            <a:r>
              <a:rPr lang="en-US" sz="2200" dirty="0">
                <a:solidFill>
                  <a:schemeClr val="bg1"/>
                </a:solidFill>
              </a:rPr>
              <a:t>Since </a:t>
            </a:r>
            <a:r>
              <a:rPr lang="en-US" sz="2200" dirty="0" smtClean="0">
                <a:solidFill>
                  <a:schemeClr val="bg1"/>
                </a:solidFill>
              </a:rPr>
              <a:t>we began the </a:t>
            </a:r>
            <a:r>
              <a:rPr lang="en-US" sz="2200" dirty="0">
                <a:solidFill>
                  <a:schemeClr val="bg1"/>
                </a:solidFill>
              </a:rPr>
              <a:t>collaborative </a:t>
            </a:r>
            <a:r>
              <a:rPr lang="en-US" sz="2200" dirty="0" smtClean="0">
                <a:solidFill>
                  <a:schemeClr val="bg1"/>
                </a:solidFill>
              </a:rPr>
              <a:t>activities, our EVS team seems </a:t>
            </a:r>
            <a:r>
              <a:rPr lang="en-US" sz="2200" dirty="0">
                <a:solidFill>
                  <a:schemeClr val="bg1"/>
                </a:solidFill>
              </a:rPr>
              <a:t>to </a:t>
            </a:r>
            <a:r>
              <a:rPr lang="en-US" sz="2200" dirty="0" smtClean="0">
                <a:solidFill>
                  <a:schemeClr val="bg1"/>
                </a:solidFill>
              </a:rPr>
              <a:t>have “stepped </a:t>
            </a:r>
            <a:r>
              <a:rPr lang="en-US" sz="2200" dirty="0">
                <a:solidFill>
                  <a:schemeClr val="bg1"/>
                </a:solidFill>
              </a:rPr>
              <a:t>up” </a:t>
            </a:r>
            <a:r>
              <a:rPr lang="en-US" sz="2200" dirty="0" smtClean="0">
                <a:solidFill>
                  <a:schemeClr val="bg1"/>
                </a:solidFill>
              </a:rPr>
              <a:t>as a group in their environmental cleaning processes. </a:t>
            </a:r>
          </a:p>
          <a:p>
            <a:pPr>
              <a:spcBef>
                <a:spcPts val="600"/>
              </a:spcBef>
              <a:buFont typeface="Wingdings" pitchFamily="2" charset="2"/>
              <a:buChar char="Ø"/>
            </a:pPr>
            <a:endParaRPr lang="en-US" sz="2200" dirty="0" smtClean="0">
              <a:solidFill>
                <a:schemeClr val="bg1"/>
              </a:solidFill>
            </a:endParaRPr>
          </a:p>
          <a:p>
            <a:pPr marL="0" indent="0">
              <a:spcBef>
                <a:spcPts val="600"/>
              </a:spcBef>
              <a:buNone/>
            </a:pPr>
            <a:endParaRPr lang="en-US" sz="2200" dirty="0" smtClean="0">
              <a:solidFill>
                <a:schemeClr val="bg1"/>
              </a:solidFill>
            </a:endParaRPr>
          </a:p>
          <a:p>
            <a:pPr marL="0" indent="0">
              <a:spcBef>
                <a:spcPts val="600"/>
              </a:spcBef>
              <a:buNone/>
            </a:pPr>
            <a:endParaRPr lang="en-US" sz="2200" dirty="0">
              <a:solidFill>
                <a:schemeClr val="bg1"/>
              </a:solidFill>
            </a:endParaRPr>
          </a:p>
        </p:txBody>
      </p:sp>
      <p:sp>
        <p:nvSpPr>
          <p:cNvPr id="4" name="Date Placeholder 3"/>
          <p:cNvSpPr>
            <a:spLocks noGrp="1"/>
          </p:cNvSpPr>
          <p:nvPr>
            <p:ph type="dt" sz="half" idx="10"/>
          </p:nvPr>
        </p:nvSpPr>
        <p:spPr/>
        <p:txBody>
          <a:bodyPr/>
          <a:lstStyle/>
          <a:p>
            <a:r>
              <a:rPr lang="en-US" dirty="0" smtClean="0"/>
              <a:t>3/17/2014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9B5BD9-F0E2-4BB8-967B-41EC21B52EF7}" type="slidenum">
              <a:rPr lang="en-US" smtClean="0"/>
              <a:t>14</a:t>
            </a:fld>
            <a:endParaRPr lang="en-US" dirty="0"/>
          </a:p>
        </p:txBody>
      </p:sp>
    </p:spTree>
    <p:extLst>
      <p:ext uri="{BB962C8B-B14F-4D97-AF65-F5344CB8AC3E}">
        <p14:creationId xmlns:p14="http://schemas.microsoft.com/office/powerpoint/2010/main" val="19328596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dirty="0" smtClean="0"/>
              <a:t>Individual thoughts on contact precautions…</a:t>
            </a:r>
            <a:endParaRPr lang="en-US" sz="2800" dirty="0"/>
          </a:p>
        </p:txBody>
      </p:sp>
      <p:sp>
        <p:nvSpPr>
          <p:cNvPr id="3" name="Content Placeholder 2"/>
          <p:cNvSpPr>
            <a:spLocks noGrp="1"/>
          </p:cNvSpPr>
          <p:nvPr>
            <p:ph idx="1"/>
          </p:nvPr>
        </p:nvSpPr>
        <p:spPr>
          <a:xfrm>
            <a:off x="457200" y="1447800"/>
            <a:ext cx="8229600" cy="4525963"/>
          </a:xfrm>
          <a:solidFill>
            <a:srgbClr val="C00000"/>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spcBef>
                <a:spcPts val="600"/>
              </a:spcBef>
              <a:buNone/>
            </a:pPr>
            <a:endParaRPr lang="en-US" sz="2200" dirty="0">
              <a:solidFill>
                <a:schemeClr val="bg1"/>
              </a:solidFill>
            </a:endParaRPr>
          </a:p>
          <a:p>
            <a:pPr>
              <a:spcBef>
                <a:spcPts val="600"/>
              </a:spcBef>
              <a:buFont typeface="Wingdings" pitchFamily="2" charset="2"/>
              <a:buChar char="Ø"/>
            </a:pPr>
            <a:r>
              <a:rPr lang="en-US" sz="2200" dirty="0">
                <a:solidFill>
                  <a:schemeClr val="bg1"/>
                </a:solidFill>
              </a:rPr>
              <a:t>Adherence is not measured on a regular basis or with a standardized process.  This is something which could be improved upon and has been brought up as a potential process if resources are </a:t>
            </a:r>
            <a:r>
              <a:rPr lang="en-US" sz="2200" dirty="0" smtClean="0">
                <a:solidFill>
                  <a:schemeClr val="bg1"/>
                </a:solidFill>
              </a:rPr>
              <a:t>available</a:t>
            </a:r>
            <a:r>
              <a:rPr lang="en-US" sz="2200" dirty="0">
                <a:solidFill>
                  <a:schemeClr val="bg1"/>
                </a:solidFill>
              </a:rPr>
              <a:t> </a:t>
            </a:r>
            <a:r>
              <a:rPr lang="en-US" sz="2200" dirty="0" smtClean="0">
                <a:solidFill>
                  <a:schemeClr val="bg1"/>
                </a:solidFill>
              </a:rPr>
              <a:t>(ACH)</a:t>
            </a:r>
          </a:p>
          <a:p>
            <a:pPr>
              <a:spcBef>
                <a:spcPts val="600"/>
              </a:spcBef>
              <a:buFont typeface="Wingdings" pitchFamily="2" charset="2"/>
              <a:buChar char="Ø"/>
            </a:pPr>
            <a:r>
              <a:rPr lang="en-US" sz="2400" dirty="0">
                <a:solidFill>
                  <a:schemeClr val="bg1"/>
                </a:solidFill>
              </a:rPr>
              <a:t>Regular MDRO rounds in the hospital have shown our nurses are diligent about having patients on isolation when there is an active an order.  Adherence to isolation protocols by nursing and tech staff is usually around 80-90%, with adherence among providers about 10% </a:t>
            </a:r>
            <a:r>
              <a:rPr lang="en-US" sz="2400" dirty="0" smtClean="0">
                <a:solidFill>
                  <a:schemeClr val="bg1"/>
                </a:solidFill>
              </a:rPr>
              <a:t>lower (ACH) </a:t>
            </a:r>
            <a:endParaRPr lang="en-US" sz="2200" dirty="0" smtClean="0">
              <a:solidFill>
                <a:schemeClr val="bg1"/>
              </a:solidFill>
            </a:endParaRPr>
          </a:p>
          <a:p>
            <a:pPr marL="0" indent="0">
              <a:spcBef>
                <a:spcPts val="600"/>
              </a:spcBef>
              <a:buNone/>
            </a:pPr>
            <a:endParaRPr lang="en-US" sz="2200" dirty="0">
              <a:solidFill>
                <a:schemeClr val="bg1"/>
              </a:solidFill>
            </a:endParaRPr>
          </a:p>
        </p:txBody>
      </p:sp>
      <p:sp>
        <p:nvSpPr>
          <p:cNvPr id="4" name="Date Placeholder 3"/>
          <p:cNvSpPr>
            <a:spLocks noGrp="1"/>
          </p:cNvSpPr>
          <p:nvPr>
            <p:ph type="dt" sz="half" idx="10"/>
          </p:nvPr>
        </p:nvSpPr>
        <p:spPr/>
        <p:txBody>
          <a:bodyPr/>
          <a:lstStyle/>
          <a:p>
            <a:r>
              <a:rPr lang="en-US" dirty="0" smtClean="0"/>
              <a:t>3/17/2014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9B5BD9-F0E2-4BB8-967B-41EC21B52EF7}" type="slidenum">
              <a:rPr lang="en-US" smtClean="0"/>
              <a:t>15</a:t>
            </a:fld>
            <a:endParaRPr lang="en-US" dirty="0"/>
          </a:p>
        </p:txBody>
      </p:sp>
    </p:spTree>
    <p:extLst>
      <p:ext uri="{BB962C8B-B14F-4D97-AF65-F5344CB8AC3E}">
        <p14:creationId xmlns:p14="http://schemas.microsoft.com/office/powerpoint/2010/main" val="38019987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200" dirty="0"/>
              <a:t>What are your thoughts on the need and significance for your staff related to receiving training on CRE Basics?</a:t>
            </a:r>
            <a:br>
              <a:rPr lang="en-US" sz="2200" dirty="0"/>
            </a:br>
            <a:r>
              <a:rPr lang="en-US" sz="2200" dirty="0"/>
              <a:t> Including the number one measure to prevent transmission… hand hygiene?</a:t>
            </a:r>
          </a:p>
        </p:txBody>
      </p:sp>
      <p:sp>
        <p:nvSpPr>
          <p:cNvPr id="3" name="Content Placeholder 2"/>
          <p:cNvSpPr>
            <a:spLocks noGrp="1"/>
          </p:cNvSpPr>
          <p:nvPr>
            <p:ph sz="half" idx="1"/>
          </p:nvPr>
        </p:nvSpPr>
        <p:spPr/>
        <p:txBody>
          <a:bodyPr>
            <a:normAutofit/>
          </a:bodyPr>
          <a:lstStyle/>
          <a:p>
            <a:pPr marL="0" indent="0">
              <a:buNone/>
            </a:pPr>
            <a:r>
              <a:rPr lang="en-US" dirty="0"/>
              <a:t/>
            </a:r>
            <a:br>
              <a:rPr lang="en-US" dirty="0"/>
            </a:br>
            <a:r>
              <a:rPr lang="en-US" b="1" dirty="0"/>
              <a:t/>
            </a:r>
            <a:br>
              <a:rPr lang="en-US" b="1" dirty="0"/>
            </a:br>
            <a:endParaRPr lang="en-US" dirty="0"/>
          </a:p>
        </p:txBody>
      </p:sp>
      <p:sp>
        <p:nvSpPr>
          <p:cNvPr id="4" name="Content Placeholder 3"/>
          <p:cNvSpPr>
            <a:spLocks noGrp="1"/>
          </p:cNvSpPr>
          <p:nvPr>
            <p:ph sz="half" idx="2"/>
          </p:nvPr>
        </p:nvSpPr>
        <p:spPr>
          <a:xfrm>
            <a:off x="4724400" y="1752600"/>
            <a:ext cx="4038600" cy="4525963"/>
          </a:xfrm>
        </p:spPr>
        <p:txBody>
          <a:bodyPr>
            <a:noAutofit/>
          </a:bodyPr>
          <a:lstStyle/>
          <a:p>
            <a:pPr marL="285750" lvl="2" indent="-285750"/>
            <a:r>
              <a:rPr lang="en-US" sz="1600" dirty="0" smtClean="0"/>
              <a:t>The </a:t>
            </a:r>
            <a:r>
              <a:rPr lang="en-US" sz="1600" dirty="0"/>
              <a:t>CRE basic training provided by DPH did a good job of highlighting the magnitude and seriousness of the CRE/CRAB</a:t>
            </a:r>
            <a:r>
              <a:rPr lang="en-US" sz="1600" dirty="0" smtClean="0"/>
              <a:t>. (Piedmont/WellStar</a:t>
            </a:r>
            <a:r>
              <a:rPr lang="en-US" sz="1600" dirty="0"/>
              <a:t>)</a:t>
            </a:r>
            <a:r>
              <a:rPr lang="en-US" sz="1600" dirty="0" smtClean="0"/>
              <a:t>  </a:t>
            </a:r>
          </a:p>
          <a:p>
            <a:pPr marL="914400" lvl="2" indent="0">
              <a:buNone/>
            </a:pPr>
            <a:endParaRPr lang="en-US" sz="1600" dirty="0"/>
          </a:p>
          <a:p>
            <a:pPr marL="285750" lvl="2" indent="-285750"/>
            <a:r>
              <a:rPr lang="en-US" sz="1600" dirty="0" smtClean="0"/>
              <a:t>LTCFs are </a:t>
            </a:r>
            <a:r>
              <a:rPr lang="en-US" sz="1600" dirty="0"/>
              <a:t>using CRE Basics “Train-the-Trainer” </a:t>
            </a:r>
            <a:r>
              <a:rPr lang="en-US" sz="1600" dirty="0" smtClean="0"/>
              <a:t>slides modified to meet their training needs to </a:t>
            </a:r>
            <a:r>
              <a:rPr lang="en-US" sz="1600" dirty="0"/>
              <a:t>train their staff </a:t>
            </a:r>
            <a:r>
              <a:rPr lang="en-US" sz="1600" dirty="0" smtClean="0"/>
              <a:t>3-11 and 11-7 shifts. (Emory/Grady)</a:t>
            </a:r>
            <a:endParaRPr lang="en-US" sz="1600" dirty="0"/>
          </a:p>
          <a:p>
            <a:pPr marL="914400" lvl="2" indent="0">
              <a:buNone/>
            </a:pPr>
            <a:endParaRPr lang="en-US" sz="1600" dirty="0"/>
          </a:p>
          <a:p>
            <a:pPr marL="285750" lvl="2" indent="-285750"/>
            <a:endParaRPr lang="en-US" sz="1600" dirty="0" smtClean="0"/>
          </a:p>
          <a:p>
            <a:pPr marL="285750" lvl="2" indent="-285750"/>
            <a:r>
              <a:rPr lang="en-US" sz="1600" dirty="0" smtClean="0"/>
              <a:t>Aide - </a:t>
            </a:r>
            <a:r>
              <a:rPr lang="en-US" sz="1600" dirty="0"/>
              <a:t>The slide with the mortality rate has been helpful to increase the staff’s focus and “alertness” on hand </a:t>
            </a:r>
            <a:r>
              <a:rPr lang="en-US" sz="1600" dirty="0" smtClean="0"/>
              <a:t>hygiene (</a:t>
            </a:r>
            <a:r>
              <a:rPr lang="en-US" sz="1600" dirty="0"/>
              <a:t>Emory/Grady)</a:t>
            </a:r>
          </a:p>
          <a:p>
            <a:pPr marL="285750" lvl="2" indent="-285750"/>
            <a:endParaRPr lang="en-US" sz="1600" dirty="0"/>
          </a:p>
          <a:p>
            <a:pPr marL="914400" lvl="2" indent="-914400">
              <a:buNone/>
            </a:pPr>
            <a:endParaRPr lang="en-US" sz="1600" dirty="0"/>
          </a:p>
          <a:p>
            <a:endParaRPr lang="en-US" sz="1600" dirty="0"/>
          </a:p>
        </p:txBody>
      </p:sp>
      <p:sp>
        <p:nvSpPr>
          <p:cNvPr id="5" name="Footer Placeholder 4"/>
          <p:cNvSpPr>
            <a:spLocks noGrp="1"/>
          </p:cNvSpPr>
          <p:nvPr>
            <p:ph type="ftr" sz="quarter" idx="11"/>
          </p:nvPr>
        </p:nvSpPr>
        <p:spPr/>
        <p:txBody>
          <a:bodyPr/>
          <a:lstStyle/>
          <a:p>
            <a:pPr>
              <a:defRPr/>
            </a:pPr>
            <a:endParaRPr lang="en-US" dirty="0"/>
          </a:p>
        </p:txBody>
      </p:sp>
      <p:sp>
        <p:nvSpPr>
          <p:cNvPr id="6" name="Content Placeholder 2"/>
          <p:cNvSpPr txBox="1">
            <a:spLocks/>
          </p:cNvSpPr>
          <p:nvPr/>
        </p:nvSpPr>
        <p:spPr>
          <a:xfrm>
            <a:off x="304800" y="1752600"/>
            <a:ext cx="3505200"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914400" lvl="2" indent="0">
              <a:buFont typeface="Arial" pitchFamily="34" charset="0"/>
              <a:buNone/>
            </a:pPr>
            <a:r>
              <a:rPr lang="en-US" dirty="0" smtClean="0"/>
              <a:t>A Success Story</a:t>
            </a:r>
          </a:p>
          <a:p>
            <a:pPr marL="914400" lvl="2" indent="0">
              <a:buFont typeface="Arial" pitchFamily="34" charset="0"/>
              <a:buNone/>
            </a:pPr>
            <a:endParaRPr lang="en-US" dirty="0" smtClean="0"/>
          </a:p>
          <a:p>
            <a:pPr marL="914400" lvl="2" indent="0">
              <a:buFont typeface="Arial" pitchFamily="34" charset="0"/>
              <a:buNone/>
            </a:pPr>
            <a:endParaRPr lang="en-US" dirty="0" smtClean="0"/>
          </a:p>
          <a:p>
            <a:pPr marL="914400" lvl="2" indent="0">
              <a:buFont typeface="Arial" pitchFamily="34" charset="0"/>
              <a:buNone/>
            </a:pPr>
            <a:r>
              <a:rPr lang="en-US" dirty="0" smtClean="0"/>
              <a:t>A Practice change</a:t>
            </a:r>
          </a:p>
          <a:p>
            <a:pPr marL="914400" lvl="2" indent="0">
              <a:buFont typeface="Arial" pitchFamily="34" charset="0"/>
              <a:buNone/>
            </a:pPr>
            <a:endParaRPr lang="en-US" dirty="0" smtClean="0"/>
          </a:p>
          <a:p>
            <a:pPr marL="914400" lvl="2" indent="0">
              <a:buFont typeface="Arial" pitchFamily="34" charset="0"/>
              <a:buNone/>
            </a:pPr>
            <a:endParaRPr lang="en-US" dirty="0" smtClean="0"/>
          </a:p>
          <a:p>
            <a:pPr marL="914400" lvl="2" indent="0">
              <a:buFont typeface="Arial" pitchFamily="34" charset="0"/>
              <a:buNone/>
            </a:pPr>
            <a:endParaRPr lang="en-US" dirty="0" smtClean="0"/>
          </a:p>
          <a:p>
            <a:pPr marL="914400" lvl="2" indent="0">
              <a:buFont typeface="Arial" pitchFamily="34" charset="0"/>
              <a:buNone/>
            </a:pPr>
            <a:endParaRPr lang="en-US" dirty="0" smtClean="0"/>
          </a:p>
          <a:p>
            <a:pPr marL="914400" lvl="2" indent="0">
              <a:buFont typeface="Arial" pitchFamily="34" charset="0"/>
              <a:buNone/>
            </a:pPr>
            <a:r>
              <a:rPr lang="en-US" dirty="0" smtClean="0"/>
              <a:t>Barriers and Aides</a:t>
            </a:r>
            <a:endParaRPr lang="en-US" dirty="0"/>
          </a:p>
        </p:txBody>
      </p:sp>
    </p:spTree>
    <p:extLst>
      <p:ext uri="{BB962C8B-B14F-4D97-AF65-F5344CB8AC3E}">
        <p14:creationId xmlns:p14="http://schemas.microsoft.com/office/powerpoint/2010/main" val="3179176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Individual thoughts on CRE Basics and hand hygiene…</a:t>
            </a:r>
          </a:p>
        </p:txBody>
      </p:sp>
      <p:sp>
        <p:nvSpPr>
          <p:cNvPr id="3" name="Content Placeholder 2"/>
          <p:cNvSpPr>
            <a:spLocks noGrp="1"/>
          </p:cNvSpPr>
          <p:nvPr>
            <p:ph sz="half" idx="1"/>
          </p:nvPr>
        </p:nvSpPr>
        <p:spPr>
          <a:solidFill>
            <a:srgbClr val="C00000"/>
          </a:solidFill>
        </p:spPr>
        <p:txBody>
          <a:bodyPr>
            <a:normAutofit/>
          </a:bodyPr>
          <a:lstStyle/>
          <a:p>
            <a:pPr>
              <a:buFont typeface="Wingdings" pitchFamily="2" charset="2"/>
              <a:buChar char="Ø"/>
            </a:pPr>
            <a:r>
              <a:rPr lang="en-US" sz="2400" dirty="0">
                <a:solidFill>
                  <a:schemeClr val="bg1">
                    <a:lumMod val="95000"/>
                  </a:schemeClr>
                </a:solidFill>
              </a:rPr>
              <a:t>Our staff members are trained on MDROs </a:t>
            </a:r>
            <a:r>
              <a:rPr lang="en-US" sz="2400" dirty="0" smtClean="0">
                <a:solidFill>
                  <a:schemeClr val="bg1">
                    <a:lumMod val="95000"/>
                  </a:schemeClr>
                </a:solidFill>
              </a:rPr>
              <a:t>as </a:t>
            </a:r>
            <a:r>
              <a:rPr lang="en-US" sz="2400" dirty="0">
                <a:solidFill>
                  <a:schemeClr val="bg1">
                    <a:lumMod val="95000"/>
                  </a:schemeClr>
                </a:solidFill>
              </a:rPr>
              <a:t>part of  their orientation and annual  training requirements </a:t>
            </a:r>
          </a:p>
          <a:p>
            <a:pPr>
              <a:buFont typeface="Wingdings" pitchFamily="2" charset="2"/>
              <a:buChar char="Ø"/>
            </a:pPr>
            <a:r>
              <a:rPr lang="en-US" sz="2400" dirty="0">
                <a:solidFill>
                  <a:schemeClr val="bg1">
                    <a:lumMod val="95000"/>
                  </a:schemeClr>
                </a:solidFill>
              </a:rPr>
              <a:t>Hand hygiene is always a primary focus for our infection prevention </a:t>
            </a:r>
            <a:r>
              <a:rPr lang="en-US" sz="2400" dirty="0" smtClean="0">
                <a:solidFill>
                  <a:schemeClr val="bg1">
                    <a:lumMod val="95000"/>
                  </a:schemeClr>
                </a:solidFill>
              </a:rPr>
              <a:t>team</a:t>
            </a:r>
          </a:p>
          <a:p>
            <a:pPr>
              <a:buFont typeface="Wingdings" pitchFamily="2" charset="2"/>
              <a:buChar char="Ø"/>
            </a:pPr>
            <a:r>
              <a:rPr lang="en-US" sz="2400" dirty="0" smtClean="0">
                <a:solidFill>
                  <a:schemeClr val="bg1">
                    <a:lumMod val="95000"/>
                  </a:schemeClr>
                </a:solidFill>
              </a:rPr>
              <a:t>We </a:t>
            </a:r>
            <a:r>
              <a:rPr lang="en-US" sz="2400" dirty="0">
                <a:solidFill>
                  <a:schemeClr val="bg1">
                    <a:lumMod val="95000"/>
                  </a:schemeClr>
                </a:solidFill>
              </a:rPr>
              <a:t>do attempt to educate the physicians but because we are a teaching hospital with 2 medical schools…they are a moving </a:t>
            </a:r>
            <a:r>
              <a:rPr lang="en-US" sz="2400" dirty="0" smtClean="0">
                <a:solidFill>
                  <a:schemeClr val="bg1">
                    <a:lumMod val="95000"/>
                  </a:schemeClr>
                </a:solidFill>
              </a:rPr>
              <a:t>target</a:t>
            </a:r>
          </a:p>
          <a:p>
            <a:pPr>
              <a:buFont typeface="Wingdings" pitchFamily="2" charset="2"/>
              <a:buChar char="Ø"/>
            </a:pPr>
            <a:r>
              <a:rPr lang="en-US" sz="2400" dirty="0">
                <a:solidFill>
                  <a:schemeClr val="bg1">
                    <a:lumMod val="95000"/>
                  </a:schemeClr>
                </a:solidFill>
              </a:rPr>
              <a:t>Environmental service employees are now included in the CRE IC training</a:t>
            </a:r>
          </a:p>
          <a:p>
            <a:pPr>
              <a:buFont typeface="Wingdings" pitchFamily="2" charset="2"/>
              <a:buChar char="Ø"/>
            </a:pPr>
            <a:r>
              <a:rPr lang="en-US" sz="2400" dirty="0">
                <a:solidFill>
                  <a:schemeClr val="bg1">
                    <a:lumMod val="95000"/>
                  </a:schemeClr>
                </a:solidFill>
              </a:rPr>
              <a:t>There is opportunity for more training in this area… </a:t>
            </a:r>
          </a:p>
          <a:p>
            <a:pPr>
              <a:buFont typeface="Wingdings" pitchFamily="2" charset="2"/>
              <a:buChar char="Ø"/>
            </a:pPr>
            <a:endParaRPr lang="en-US" sz="2400" dirty="0">
              <a:solidFill>
                <a:schemeClr val="bg1">
                  <a:lumMod val="95000"/>
                </a:schemeClr>
              </a:solidFill>
            </a:endParaRPr>
          </a:p>
          <a:p>
            <a:pPr>
              <a:buFont typeface="Wingdings" pitchFamily="2" charset="2"/>
              <a:buChar char="Ø"/>
            </a:pPr>
            <a:endParaRPr lang="en-US" sz="2400" dirty="0">
              <a:solidFill>
                <a:schemeClr val="bg1">
                  <a:lumMod val="95000"/>
                </a:schemeClr>
              </a:solidFill>
            </a:endParaRPr>
          </a:p>
          <a:p>
            <a:pPr>
              <a:buFont typeface="Wingdings" pitchFamily="2" charset="2"/>
              <a:buChar char="Ø"/>
            </a:pPr>
            <a:endParaRPr lang="en-US" sz="2400" dirty="0">
              <a:solidFill>
                <a:schemeClr val="bg1">
                  <a:lumMod val="95000"/>
                </a:schemeClr>
              </a:solidFill>
            </a:endParaRPr>
          </a:p>
          <a:p>
            <a:pPr>
              <a:buFont typeface="Wingdings" pitchFamily="2" charset="2"/>
              <a:buChar char="Ø"/>
            </a:pPr>
            <a:endParaRPr lang="en-US" sz="2400" dirty="0">
              <a:solidFill>
                <a:schemeClr val="bg1">
                  <a:lumMod val="95000"/>
                </a:schemeClr>
              </a:solidFill>
            </a:endParaRPr>
          </a:p>
          <a:p>
            <a:endParaRPr lang="en-US" sz="2400" dirty="0">
              <a:solidFill>
                <a:schemeClr val="bg1">
                  <a:lumMod val="95000"/>
                </a:schemeClr>
              </a:solidFill>
            </a:endParaRPr>
          </a:p>
        </p:txBody>
      </p:sp>
      <p:sp>
        <p:nvSpPr>
          <p:cNvPr id="4" name="Footer Placeholder 3"/>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1456258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Individual thoughts on CRE Basics and hand hygiene…</a:t>
            </a:r>
          </a:p>
        </p:txBody>
      </p:sp>
      <p:sp>
        <p:nvSpPr>
          <p:cNvPr id="3" name="Content Placeholder 2"/>
          <p:cNvSpPr>
            <a:spLocks noGrp="1"/>
          </p:cNvSpPr>
          <p:nvPr>
            <p:ph sz="half" idx="1"/>
          </p:nvPr>
        </p:nvSpPr>
        <p:spPr>
          <a:solidFill>
            <a:srgbClr val="C00000"/>
          </a:solidFill>
        </p:spPr>
        <p:txBody>
          <a:bodyPr>
            <a:normAutofit lnSpcReduction="10000"/>
          </a:bodyPr>
          <a:lstStyle/>
          <a:p>
            <a:pPr>
              <a:buFont typeface="Wingdings" pitchFamily="2" charset="2"/>
              <a:buChar char="Ø"/>
            </a:pPr>
            <a:r>
              <a:rPr lang="en-US" sz="2400" dirty="0">
                <a:solidFill>
                  <a:schemeClr val="bg1">
                    <a:lumMod val="95000"/>
                  </a:schemeClr>
                </a:solidFill>
              </a:rPr>
              <a:t>We do have a standardized process to measure adherence, and it is done on a regular basis, however with a few exceptions, most areas have not hit our internal hand hygiene adherence goals. </a:t>
            </a:r>
            <a:endParaRPr lang="en-US" sz="2400" dirty="0" smtClean="0">
              <a:solidFill>
                <a:schemeClr val="bg1">
                  <a:lumMod val="95000"/>
                </a:schemeClr>
              </a:solidFill>
            </a:endParaRPr>
          </a:p>
          <a:p>
            <a:pPr>
              <a:buFont typeface="Wingdings" pitchFamily="2" charset="2"/>
              <a:buChar char="Ø"/>
            </a:pPr>
            <a:r>
              <a:rPr lang="en-US" sz="2400" dirty="0" smtClean="0">
                <a:solidFill>
                  <a:schemeClr val="bg1">
                    <a:lumMod val="95000"/>
                  </a:schemeClr>
                </a:solidFill>
              </a:rPr>
              <a:t>All </a:t>
            </a:r>
            <a:r>
              <a:rPr lang="en-US" sz="2400" dirty="0">
                <a:solidFill>
                  <a:schemeClr val="bg1">
                    <a:lumMod val="95000"/>
                  </a:schemeClr>
                </a:solidFill>
              </a:rPr>
              <a:t>agreed that unless the training is routinely reinforced, including spot observations checks, the learning will “fall by </a:t>
            </a:r>
            <a:r>
              <a:rPr lang="en-US" sz="2400">
                <a:solidFill>
                  <a:schemeClr val="bg1">
                    <a:lumMod val="95000"/>
                  </a:schemeClr>
                </a:solidFill>
              </a:rPr>
              <a:t>the </a:t>
            </a:r>
            <a:r>
              <a:rPr lang="en-US" sz="2400" smtClean="0">
                <a:solidFill>
                  <a:schemeClr val="bg1">
                    <a:lumMod val="95000"/>
                  </a:schemeClr>
                </a:solidFill>
              </a:rPr>
              <a:t>way side</a:t>
            </a:r>
            <a:r>
              <a:rPr lang="en-US" sz="2400" dirty="0" smtClean="0">
                <a:solidFill>
                  <a:schemeClr val="bg1">
                    <a:lumMod val="95000"/>
                  </a:schemeClr>
                </a:solidFill>
              </a:rPr>
              <a:t>”</a:t>
            </a:r>
            <a:endParaRPr lang="en-US" sz="2400" dirty="0">
              <a:solidFill>
                <a:schemeClr val="bg1">
                  <a:lumMod val="95000"/>
                </a:schemeClr>
              </a:solidFill>
            </a:endParaRPr>
          </a:p>
          <a:p>
            <a:pPr>
              <a:buFont typeface="Wingdings" pitchFamily="2" charset="2"/>
              <a:buChar char="Ø"/>
            </a:pPr>
            <a:r>
              <a:rPr lang="en-US" sz="2400" dirty="0">
                <a:solidFill>
                  <a:schemeClr val="bg1">
                    <a:lumMod val="95000"/>
                  </a:schemeClr>
                </a:solidFill>
              </a:rPr>
              <a:t>There is always a desire within both our department and the front line staff to come up with novel ideas on campaigns to increase awareness and compliance; however at this date, we have not been able to find a significantly effective program </a:t>
            </a:r>
          </a:p>
        </p:txBody>
      </p:sp>
      <p:sp>
        <p:nvSpPr>
          <p:cNvPr id="4" name="Footer Placeholder 3"/>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1898123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“Community-of-Practice”  </a:t>
            </a:r>
            <a:br>
              <a:rPr lang="en-US" sz="3200" dirty="0" smtClean="0"/>
            </a:br>
            <a:r>
              <a:rPr lang="en-US" sz="3200" dirty="0" smtClean="0"/>
              <a:t>Thank you so much for sharing your thoughts with us!</a:t>
            </a:r>
            <a:endParaRPr lang="en-US" sz="3200" dirty="0"/>
          </a:p>
        </p:txBody>
      </p:sp>
      <p:sp>
        <p:nvSpPr>
          <p:cNvPr id="3" name="Content Placeholder 2"/>
          <p:cNvSpPr>
            <a:spLocks noGrp="1"/>
          </p:cNvSpPr>
          <p:nvPr>
            <p:ph idx="1"/>
          </p:nvPr>
        </p:nvSpPr>
        <p:spPr>
          <a:xfrm>
            <a:off x="304800" y="1981200"/>
            <a:ext cx="8458200" cy="4525963"/>
          </a:xfrm>
        </p:spPr>
        <p:txBody>
          <a:bodyPr>
            <a:normAutofit/>
          </a:bodyPr>
          <a:lstStyle/>
          <a:p>
            <a:pPr marL="0" indent="0">
              <a:buNone/>
            </a:pPr>
            <a:r>
              <a:rPr lang="en-US" sz="2800" dirty="0" smtClean="0"/>
              <a:t>Mary Cole, Grady Memorial Hospital</a:t>
            </a:r>
          </a:p>
          <a:p>
            <a:pPr marL="0" indent="0">
              <a:buNone/>
            </a:pPr>
            <a:r>
              <a:rPr lang="en-US" sz="2800" dirty="0" smtClean="0"/>
              <a:t>Brian Dick, WellStar Health System</a:t>
            </a:r>
          </a:p>
          <a:p>
            <a:pPr marL="0" indent="0">
              <a:buNone/>
            </a:pPr>
            <a:r>
              <a:rPr lang="en-US" sz="2800" dirty="0" smtClean="0"/>
              <a:t>Kristin Hake, Emory University Hospital – Midtown</a:t>
            </a:r>
          </a:p>
          <a:p>
            <a:pPr marL="0" indent="0">
              <a:buNone/>
            </a:pPr>
            <a:r>
              <a:rPr lang="en-US" sz="2800" dirty="0" smtClean="0"/>
              <a:t>Sheena Kandiah, Grady Memorial Hospital</a:t>
            </a:r>
          </a:p>
          <a:p>
            <a:pPr marL="0" indent="0">
              <a:buNone/>
            </a:pPr>
            <a:r>
              <a:rPr lang="en-US" sz="2800" dirty="0" smtClean="0"/>
              <a:t>Vivienne Parris, Crestview Health and Rehabilitation</a:t>
            </a:r>
          </a:p>
          <a:p>
            <a:pPr marL="0" indent="0">
              <a:buNone/>
            </a:pPr>
            <a:r>
              <a:rPr lang="en-US" sz="2800" dirty="0" smtClean="0"/>
              <a:t>Lynn Sharrer, WellStar Health System</a:t>
            </a:r>
          </a:p>
          <a:p>
            <a:pPr marL="0" indent="0">
              <a:buNone/>
            </a:pPr>
            <a:r>
              <a:rPr lang="en-US" sz="2800" dirty="0" smtClean="0"/>
              <a:t>Edner Woods, A.G. Rhodes Health and Rehabilitation</a:t>
            </a:r>
            <a:endParaRPr lang="en-US" sz="2800" dirty="0"/>
          </a:p>
        </p:txBody>
      </p:sp>
      <p:sp>
        <p:nvSpPr>
          <p:cNvPr id="4" name="Date Placeholder 3"/>
          <p:cNvSpPr>
            <a:spLocks noGrp="1"/>
          </p:cNvSpPr>
          <p:nvPr>
            <p:ph type="dt" sz="half" idx="10"/>
          </p:nvPr>
        </p:nvSpPr>
        <p:spPr/>
        <p:txBody>
          <a:bodyPr/>
          <a:lstStyle/>
          <a:p>
            <a:r>
              <a:rPr lang="en-US" dirty="0" smtClean="0"/>
              <a:t>3/17/2014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9B5BD9-F0E2-4BB8-967B-41EC21B52EF7}" type="slidenum">
              <a:rPr lang="en-US" smtClean="0"/>
              <a:t>19</a:t>
            </a:fld>
            <a:endParaRPr lang="en-US" dirty="0"/>
          </a:p>
        </p:txBody>
      </p:sp>
    </p:spTree>
    <p:extLst>
      <p:ext uri="{BB962C8B-B14F-4D97-AF65-F5344CB8AC3E}">
        <p14:creationId xmlns:p14="http://schemas.microsoft.com/office/powerpoint/2010/main" val="27773821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pPr marL="0" indent="0">
              <a:spcAft>
                <a:spcPts val="600"/>
              </a:spcAft>
              <a:buClr>
                <a:srgbClr val="00539B"/>
              </a:buClr>
              <a:buNone/>
            </a:pPr>
            <a:r>
              <a:rPr lang="en-US" dirty="0" smtClean="0">
                <a:latin typeface="+mj-lt"/>
              </a:rPr>
              <a:t>Each facility will share their thoughts on the following collaborative interventions:</a:t>
            </a:r>
          </a:p>
          <a:p>
            <a:pPr lvl="2"/>
            <a:r>
              <a:rPr lang="en-US" dirty="0" smtClean="0"/>
              <a:t>Laboratory Notification</a:t>
            </a:r>
            <a:endParaRPr lang="en-US" dirty="0"/>
          </a:p>
          <a:p>
            <a:pPr lvl="2"/>
            <a:r>
              <a:rPr lang="en-US" dirty="0" smtClean="0"/>
              <a:t>Communication</a:t>
            </a:r>
            <a:endParaRPr lang="en-US" dirty="0"/>
          </a:p>
          <a:p>
            <a:pPr lvl="2"/>
            <a:r>
              <a:rPr lang="en-US" dirty="0" smtClean="0"/>
              <a:t>Infection Control and Prevention Practice </a:t>
            </a:r>
          </a:p>
          <a:p>
            <a:pPr lvl="2"/>
            <a:r>
              <a:rPr lang="en-US" dirty="0" smtClean="0"/>
              <a:t>Staff training </a:t>
            </a:r>
          </a:p>
          <a:p>
            <a:pPr marL="914400" lvl="2" indent="0">
              <a:buNone/>
            </a:pPr>
            <a:endParaRPr lang="en-US" dirty="0"/>
          </a:p>
          <a:p>
            <a:pPr>
              <a:buClr>
                <a:srgbClr val="00539B"/>
              </a:buClr>
            </a:pPr>
            <a:endParaRPr lang="en-US" dirty="0" smtClean="0"/>
          </a:p>
          <a:p>
            <a:pPr marL="514350" indent="-514350">
              <a:buClr>
                <a:srgbClr val="00539B"/>
              </a:buClr>
              <a:buAutoNum type="arabicParenBoth"/>
            </a:pPr>
            <a:endParaRPr lang="en-US" dirty="0"/>
          </a:p>
        </p:txBody>
      </p:sp>
    </p:spTree>
    <p:extLst>
      <p:ext uri="{BB962C8B-B14F-4D97-AF65-F5344CB8AC3E}">
        <p14:creationId xmlns:p14="http://schemas.microsoft.com/office/powerpoint/2010/main" val="15524037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T</a:t>
            </a:r>
            <a:r>
              <a:rPr lang="en-US" dirty="0" smtClean="0"/>
              <a:t>he Atlanta Regional Continuum-of-Care CRE Collaborative</a:t>
            </a:r>
            <a:endParaRPr lang="en-US" dirty="0"/>
          </a:p>
        </p:txBody>
      </p:sp>
      <p:sp>
        <p:nvSpPr>
          <p:cNvPr id="5" name="Date Placeholder 4"/>
          <p:cNvSpPr>
            <a:spLocks noGrp="1"/>
          </p:cNvSpPr>
          <p:nvPr>
            <p:ph type="dt" sz="half" idx="10"/>
          </p:nvPr>
        </p:nvSpPr>
        <p:spPr/>
        <p:txBody>
          <a:bodyPr/>
          <a:lstStyle/>
          <a:p>
            <a:r>
              <a:rPr lang="en-US" dirty="0" smtClean="0"/>
              <a:t>3/17/2014</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6629400" y="6248400"/>
            <a:ext cx="2133600" cy="365125"/>
          </a:xfrm>
        </p:spPr>
        <p:txBody>
          <a:bodyPr/>
          <a:lstStyle/>
          <a:p>
            <a:fld id="{149B5BD9-F0E2-4BB8-967B-41EC21B52EF7}" type="slidenum">
              <a:rPr lang="en-US" smtClean="0"/>
              <a:t>20</a:t>
            </a:fld>
            <a:endParaRPr lang="en-US" dirty="0"/>
          </a:p>
        </p:txBody>
      </p:sp>
      <p:pic>
        <p:nvPicPr>
          <p:cNvPr id="9" name="Picture Placeholder 8"/>
          <p:cNvPicPr>
            <a:picLocks noGrp="1" noChangeAspect="1"/>
          </p:cNvPicPr>
          <p:nvPr>
            <p:ph type="pic" idx="1"/>
          </p:nvPr>
        </p:nvPicPr>
        <p:blipFill>
          <a:blip r:embed="rId2">
            <a:extLst>
              <a:ext uri="{28A0092B-C50C-407E-A947-70E740481C1C}">
                <a14:useLocalDpi xmlns:a14="http://schemas.microsoft.com/office/drawing/2010/main" val="0"/>
              </a:ext>
            </a:extLst>
          </a:blip>
          <a:srcRect t="24062" b="24062"/>
          <a:stretch>
            <a:fillRect/>
          </a:stretch>
        </p:blipFill>
        <p:spPr/>
      </p:pic>
    </p:spTree>
    <p:extLst>
      <p:ext uri="{BB962C8B-B14F-4D97-AF65-F5344CB8AC3E}">
        <p14:creationId xmlns:p14="http://schemas.microsoft.com/office/powerpoint/2010/main" val="2279486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thoughts…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For each area of the collaborative </a:t>
            </a:r>
          </a:p>
          <a:p>
            <a:pPr lvl="2"/>
            <a:r>
              <a:rPr lang="en-US" dirty="0"/>
              <a:t>L</a:t>
            </a:r>
            <a:r>
              <a:rPr lang="en-US" dirty="0" smtClean="0"/>
              <a:t>aboratory notification</a:t>
            </a:r>
          </a:p>
          <a:p>
            <a:pPr lvl="2"/>
            <a:r>
              <a:rPr lang="en-US" dirty="0" smtClean="0"/>
              <a:t>Communication</a:t>
            </a:r>
          </a:p>
          <a:p>
            <a:pPr lvl="2"/>
            <a:r>
              <a:rPr lang="en-US" dirty="0"/>
              <a:t>I</a:t>
            </a:r>
            <a:r>
              <a:rPr lang="en-US" dirty="0" smtClean="0"/>
              <a:t>nfection control and prevention practice </a:t>
            </a:r>
            <a:endParaRPr lang="en-US" dirty="0"/>
          </a:p>
          <a:p>
            <a:pPr lvl="2"/>
            <a:r>
              <a:rPr lang="en-US" dirty="0"/>
              <a:t>S</a:t>
            </a:r>
            <a:r>
              <a:rPr lang="en-US" dirty="0" smtClean="0"/>
              <a:t>taff training </a:t>
            </a:r>
          </a:p>
          <a:p>
            <a:pPr lvl="2"/>
            <a:endParaRPr lang="en-US" dirty="0"/>
          </a:p>
          <a:p>
            <a:pPr marL="914400" lvl="2" indent="-852488">
              <a:buNone/>
            </a:pPr>
            <a:r>
              <a:rPr lang="en-US" dirty="0"/>
              <a:t>P</a:t>
            </a:r>
            <a:r>
              <a:rPr lang="en-US" dirty="0" smtClean="0"/>
              <a:t>articipants shared their thoughts around ...</a:t>
            </a:r>
          </a:p>
          <a:p>
            <a:pPr lvl="2"/>
            <a:r>
              <a:rPr lang="en-US" sz="2000" dirty="0"/>
              <a:t>S</a:t>
            </a:r>
            <a:r>
              <a:rPr lang="en-US" sz="2000" dirty="0" smtClean="0"/>
              <a:t>uccess stories</a:t>
            </a:r>
          </a:p>
          <a:p>
            <a:pPr lvl="2"/>
            <a:r>
              <a:rPr lang="en-US" sz="2000" dirty="0" smtClean="0"/>
              <a:t>Practice changes</a:t>
            </a:r>
          </a:p>
          <a:p>
            <a:pPr lvl="2"/>
            <a:r>
              <a:rPr lang="en-US" sz="2000" dirty="0" smtClean="0"/>
              <a:t>Barriers and aides</a:t>
            </a:r>
          </a:p>
          <a:p>
            <a:pPr lvl="2"/>
            <a:r>
              <a:rPr lang="en-US" sz="2000" dirty="0" smtClean="0"/>
              <a:t>Individual experience(s)</a:t>
            </a:r>
          </a:p>
        </p:txBody>
      </p:sp>
      <p:sp>
        <p:nvSpPr>
          <p:cNvPr id="4" name="Date Placeholder 3"/>
          <p:cNvSpPr>
            <a:spLocks noGrp="1"/>
          </p:cNvSpPr>
          <p:nvPr>
            <p:ph type="dt" sz="half" idx="10"/>
          </p:nvPr>
        </p:nvSpPr>
        <p:spPr/>
        <p:txBody>
          <a:bodyPr/>
          <a:lstStyle/>
          <a:p>
            <a:r>
              <a:rPr lang="en-US" dirty="0" smtClean="0"/>
              <a:t>3/17/2014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9B5BD9-F0E2-4BB8-967B-41EC21B52EF7}" type="slidenum">
              <a:rPr lang="en-US" smtClean="0"/>
              <a:t>3</a:t>
            </a:fld>
            <a:endParaRPr lang="en-US" dirty="0"/>
          </a:p>
        </p:txBody>
      </p:sp>
    </p:spTree>
    <p:extLst>
      <p:ext uri="{BB962C8B-B14F-4D97-AF65-F5344CB8AC3E}">
        <p14:creationId xmlns:p14="http://schemas.microsoft.com/office/powerpoint/2010/main" val="3925241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pPr lvl="2" algn="l" rtl="0">
              <a:spcBef>
                <a:spcPct val="0"/>
              </a:spcBef>
            </a:pPr>
            <a:r>
              <a:rPr lang="en-US" sz="2250" dirty="0" smtClean="0"/>
              <a:t>What are your thoughts related to your facility’s laboratory </a:t>
            </a:r>
            <a:r>
              <a:rPr lang="en-US" sz="2250" dirty="0" smtClean="0">
                <a:latin typeface="+mj-lt"/>
              </a:rPr>
              <a:t>notification</a:t>
            </a:r>
            <a:r>
              <a:rPr lang="en-US" sz="2250" dirty="0" smtClean="0"/>
              <a:t> process for CRE now verses at the beginning of the collaborative? Call #1 and #2 responses</a:t>
            </a:r>
            <a:r>
              <a:rPr lang="en-US" sz="2250" dirty="0"/>
              <a:t/>
            </a:r>
            <a:br>
              <a:rPr lang="en-US" sz="2250" dirty="0"/>
            </a:br>
            <a:r>
              <a:rPr lang="en-US" sz="2250" b="1" dirty="0" smtClean="0"/>
              <a:t/>
            </a:r>
            <a:br>
              <a:rPr lang="en-US" sz="2250" b="1" dirty="0" smtClean="0"/>
            </a:br>
            <a:endParaRPr lang="en-US" sz="2250" b="1" dirty="0"/>
          </a:p>
        </p:txBody>
      </p:sp>
      <p:sp>
        <p:nvSpPr>
          <p:cNvPr id="3" name="Content Placeholder 2"/>
          <p:cNvSpPr>
            <a:spLocks noGrp="1"/>
          </p:cNvSpPr>
          <p:nvPr>
            <p:ph sz="half" idx="1"/>
          </p:nvPr>
        </p:nvSpPr>
        <p:spPr>
          <a:xfrm>
            <a:off x="-11723" y="1600200"/>
            <a:ext cx="3505200" cy="4525963"/>
          </a:xfrm>
        </p:spPr>
        <p:txBody>
          <a:bodyPr>
            <a:normAutofit lnSpcReduction="10000"/>
          </a:bodyPr>
          <a:lstStyle/>
          <a:p>
            <a:pPr marL="914400" lvl="2" indent="0">
              <a:buNone/>
            </a:pPr>
            <a:r>
              <a:rPr lang="en-US" dirty="0" smtClean="0"/>
              <a:t>Success Story</a:t>
            </a:r>
          </a:p>
          <a:p>
            <a:pPr marL="914400" lvl="2" indent="0">
              <a:buNone/>
            </a:pPr>
            <a:endParaRPr lang="en-US" dirty="0"/>
          </a:p>
          <a:p>
            <a:pPr marL="914400" lvl="2" indent="0">
              <a:buNone/>
            </a:pPr>
            <a:endParaRPr lang="en-US" dirty="0" smtClean="0"/>
          </a:p>
          <a:p>
            <a:pPr marL="914400" lvl="2" indent="0">
              <a:buNone/>
            </a:pPr>
            <a:endParaRPr lang="en-US" dirty="0" smtClean="0"/>
          </a:p>
          <a:p>
            <a:pPr marL="914400" lvl="2" indent="0">
              <a:buNone/>
            </a:pPr>
            <a:endParaRPr lang="en-US" dirty="0"/>
          </a:p>
          <a:p>
            <a:pPr marL="914400" lvl="2" indent="0">
              <a:buNone/>
            </a:pPr>
            <a:endParaRPr lang="en-US" dirty="0" smtClean="0"/>
          </a:p>
          <a:p>
            <a:pPr marL="914400" lvl="2" indent="0">
              <a:buNone/>
            </a:pPr>
            <a:endParaRPr lang="en-US" dirty="0"/>
          </a:p>
          <a:p>
            <a:pPr marL="914400" lvl="2" indent="0">
              <a:buNone/>
            </a:pPr>
            <a:endParaRPr lang="en-US" dirty="0" smtClean="0"/>
          </a:p>
          <a:p>
            <a:pPr marL="914400" lvl="2" indent="0">
              <a:buNone/>
            </a:pPr>
            <a:r>
              <a:rPr lang="en-US" dirty="0" smtClean="0"/>
              <a:t>Practice change</a:t>
            </a:r>
          </a:p>
          <a:p>
            <a:pPr marL="914400" lvl="2" indent="0">
              <a:buNone/>
            </a:pPr>
            <a:endParaRPr lang="en-US" dirty="0"/>
          </a:p>
          <a:p>
            <a:pPr marL="914400" lvl="2" indent="0">
              <a:buNone/>
            </a:pPr>
            <a:endParaRPr lang="en-US" dirty="0"/>
          </a:p>
          <a:p>
            <a:pPr marL="914400" lvl="2" indent="0">
              <a:buNone/>
            </a:pPr>
            <a:endParaRPr lang="en-US" dirty="0" smtClean="0"/>
          </a:p>
        </p:txBody>
      </p:sp>
      <p:sp>
        <p:nvSpPr>
          <p:cNvPr id="4" name="Content Placeholder 3"/>
          <p:cNvSpPr>
            <a:spLocks noGrp="1"/>
          </p:cNvSpPr>
          <p:nvPr>
            <p:ph sz="half" idx="2"/>
          </p:nvPr>
        </p:nvSpPr>
        <p:spPr>
          <a:xfrm>
            <a:off x="3810000" y="1600200"/>
            <a:ext cx="4876800" cy="4525963"/>
          </a:xfrm>
        </p:spPr>
        <p:txBody>
          <a:bodyPr>
            <a:normAutofit lnSpcReduction="10000"/>
          </a:bodyPr>
          <a:lstStyle/>
          <a:p>
            <a:r>
              <a:rPr lang="en-US" sz="2400" dirty="0" smtClean="0"/>
              <a:t>Laboratory collaboration resulting in monthly reports and a call notification for positive CRE/CRAB cultures</a:t>
            </a:r>
          </a:p>
          <a:p>
            <a:r>
              <a:rPr lang="en-US" sz="2400" dirty="0"/>
              <a:t>Because of our working in this collaborative, our hospital discovered our lab did not test urine only specimens for CRE</a:t>
            </a:r>
          </a:p>
          <a:p>
            <a:r>
              <a:rPr lang="en-US" sz="2400" dirty="0"/>
              <a:t>Our microbiologists were educated to test urine only specimens with MDROs for CRE also</a:t>
            </a:r>
          </a:p>
          <a:p>
            <a:endParaRPr lang="en-US" sz="2400" dirty="0" smtClean="0"/>
          </a:p>
          <a:p>
            <a:endParaRPr lang="en-US" sz="2400" dirty="0"/>
          </a:p>
          <a:p>
            <a:endParaRPr lang="en-US" sz="2400" dirty="0" smtClean="0"/>
          </a:p>
          <a:p>
            <a:endParaRPr lang="en-US" sz="2400" dirty="0"/>
          </a:p>
          <a:p>
            <a:pPr marL="0" indent="0">
              <a:buNone/>
            </a:pPr>
            <a:endParaRPr lang="en-US" sz="2400" dirty="0"/>
          </a:p>
        </p:txBody>
      </p:sp>
      <p:sp>
        <p:nvSpPr>
          <p:cNvPr id="5" name="Date Placeholder 4"/>
          <p:cNvSpPr>
            <a:spLocks noGrp="1"/>
          </p:cNvSpPr>
          <p:nvPr>
            <p:ph type="dt" sz="half" idx="10"/>
          </p:nvPr>
        </p:nvSpPr>
        <p:spPr/>
        <p:txBody>
          <a:bodyPr/>
          <a:lstStyle/>
          <a:p>
            <a:r>
              <a:rPr lang="en-US" dirty="0" smtClean="0"/>
              <a:t>3/17/2014</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9B5BD9-F0E2-4BB8-967B-41EC21B52EF7}" type="slidenum">
              <a:rPr lang="en-US" smtClean="0"/>
              <a:t>4</a:t>
            </a:fld>
            <a:endParaRPr lang="en-US" dirty="0"/>
          </a:p>
        </p:txBody>
      </p:sp>
    </p:spTree>
    <p:extLst>
      <p:ext uri="{BB962C8B-B14F-4D97-AF65-F5344CB8AC3E}">
        <p14:creationId xmlns:p14="http://schemas.microsoft.com/office/powerpoint/2010/main" val="449003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pPr lvl="2" algn="l" rtl="0">
              <a:spcBef>
                <a:spcPct val="0"/>
              </a:spcBef>
            </a:pPr>
            <a:r>
              <a:rPr lang="en-US" sz="2250" dirty="0" smtClean="0"/>
              <a:t>What are your thoughts related to your facility’s laboratory </a:t>
            </a:r>
            <a:r>
              <a:rPr lang="en-US" sz="2250" dirty="0" smtClean="0">
                <a:latin typeface="+mj-lt"/>
              </a:rPr>
              <a:t>notification</a:t>
            </a:r>
            <a:r>
              <a:rPr lang="en-US" sz="2250" dirty="0" smtClean="0"/>
              <a:t> process for CRE now verses at the beginning of the collaborative? </a:t>
            </a:r>
            <a:r>
              <a:rPr lang="en-US" sz="2250" dirty="0"/>
              <a:t/>
            </a:r>
            <a:br>
              <a:rPr lang="en-US" sz="2250" dirty="0"/>
            </a:br>
            <a:r>
              <a:rPr lang="en-US" sz="2250" b="1" dirty="0" smtClean="0"/>
              <a:t/>
            </a:r>
            <a:br>
              <a:rPr lang="en-US" sz="2250" b="1" dirty="0" smtClean="0"/>
            </a:br>
            <a:endParaRPr lang="en-US" sz="2250" b="1" dirty="0"/>
          </a:p>
        </p:txBody>
      </p:sp>
      <p:sp>
        <p:nvSpPr>
          <p:cNvPr id="3" name="Content Placeholder 2"/>
          <p:cNvSpPr>
            <a:spLocks noGrp="1"/>
          </p:cNvSpPr>
          <p:nvPr>
            <p:ph sz="half" idx="1"/>
          </p:nvPr>
        </p:nvSpPr>
        <p:spPr>
          <a:xfrm>
            <a:off x="-11723" y="1600200"/>
            <a:ext cx="3505200" cy="4525963"/>
          </a:xfrm>
        </p:spPr>
        <p:txBody>
          <a:bodyPr>
            <a:normAutofit fontScale="92500"/>
          </a:bodyPr>
          <a:lstStyle/>
          <a:p>
            <a:pPr marL="914400" lvl="2" indent="0">
              <a:buNone/>
            </a:pPr>
            <a:r>
              <a:rPr lang="en-US" dirty="0"/>
              <a:t>Practice change</a:t>
            </a:r>
          </a:p>
          <a:p>
            <a:pPr marL="914400" lvl="2" indent="0">
              <a:buNone/>
            </a:pPr>
            <a:endParaRPr lang="en-US" dirty="0"/>
          </a:p>
          <a:p>
            <a:pPr marL="914400" lvl="2" indent="0">
              <a:buNone/>
            </a:pPr>
            <a:endParaRPr lang="en-US" dirty="0" smtClean="0"/>
          </a:p>
          <a:p>
            <a:pPr marL="914400" lvl="2" indent="0">
              <a:buNone/>
            </a:pPr>
            <a:endParaRPr lang="en-US" dirty="0"/>
          </a:p>
          <a:p>
            <a:pPr marL="914400" lvl="2" indent="0">
              <a:buNone/>
            </a:pPr>
            <a:endParaRPr lang="en-US" dirty="0"/>
          </a:p>
          <a:p>
            <a:pPr marL="914400" lvl="2" indent="0">
              <a:buNone/>
            </a:pPr>
            <a:r>
              <a:rPr lang="en-US" dirty="0"/>
              <a:t>Barriers and Aides</a:t>
            </a:r>
          </a:p>
          <a:p>
            <a:pPr marL="914400" lvl="2" indent="0">
              <a:buNone/>
            </a:pPr>
            <a:endParaRPr lang="en-US" dirty="0"/>
          </a:p>
          <a:p>
            <a:pPr marL="914400" lvl="2" indent="0">
              <a:buNone/>
            </a:pPr>
            <a:endParaRPr lang="en-US" dirty="0" smtClean="0"/>
          </a:p>
        </p:txBody>
      </p:sp>
      <p:sp>
        <p:nvSpPr>
          <p:cNvPr id="4" name="Content Placeholder 3"/>
          <p:cNvSpPr>
            <a:spLocks noGrp="1"/>
          </p:cNvSpPr>
          <p:nvPr>
            <p:ph sz="half" idx="2"/>
          </p:nvPr>
        </p:nvSpPr>
        <p:spPr>
          <a:xfrm>
            <a:off x="3810000" y="1600200"/>
            <a:ext cx="4876800" cy="4525963"/>
          </a:xfrm>
        </p:spPr>
        <p:txBody>
          <a:bodyPr>
            <a:normAutofit fontScale="92500"/>
          </a:bodyPr>
          <a:lstStyle/>
          <a:p>
            <a:r>
              <a:rPr lang="en-US" sz="2400" dirty="0"/>
              <a:t>During the call an ACH and LTCF discussed a possible practice change in how the LTCF is notified</a:t>
            </a:r>
          </a:p>
          <a:p>
            <a:endParaRPr lang="en-US" sz="2400" dirty="0" smtClean="0"/>
          </a:p>
          <a:p>
            <a:r>
              <a:rPr lang="en-US" sz="2400" dirty="0" smtClean="0"/>
              <a:t>ACH </a:t>
            </a:r>
            <a:r>
              <a:rPr lang="en-US" sz="2400" dirty="0"/>
              <a:t>and LTCF that don’t share laboratory EMR access may delay notification</a:t>
            </a:r>
          </a:p>
          <a:p>
            <a:endParaRPr lang="en-US" sz="2400" dirty="0" smtClean="0"/>
          </a:p>
          <a:p>
            <a:r>
              <a:rPr lang="en-US" sz="2400" dirty="0" smtClean="0"/>
              <a:t>Our numbers were high because of using CLSI more recent guidelines and same patient results especially 3 “frequent flyer” patients</a:t>
            </a:r>
            <a:endParaRPr lang="en-US" sz="2400" dirty="0"/>
          </a:p>
          <a:p>
            <a:endParaRPr lang="en-US" sz="2400" dirty="0" smtClean="0"/>
          </a:p>
          <a:p>
            <a:endParaRPr lang="en-US" sz="2400" dirty="0"/>
          </a:p>
          <a:p>
            <a:pPr marL="0" indent="0">
              <a:buNone/>
            </a:pPr>
            <a:endParaRPr lang="en-US" sz="2400" dirty="0"/>
          </a:p>
        </p:txBody>
      </p:sp>
      <p:sp>
        <p:nvSpPr>
          <p:cNvPr id="5" name="Date Placeholder 4"/>
          <p:cNvSpPr>
            <a:spLocks noGrp="1"/>
          </p:cNvSpPr>
          <p:nvPr>
            <p:ph type="dt" sz="half" idx="10"/>
          </p:nvPr>
        </p:nvSpPr>
        <p:spPr/>
        <p:txBody>
          <a:bodyPr/>
          <a:lstStyle/>
          <a:p>
            <a:r>
              <a:rPr lang="en-US" dirty="0" smtClean="0"/>
              <a:t>3/17/2014</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9B5BD9-F0E2-4BB8-967B-41EC21B52EF7}" type="slidenum">
              <a:rPr lang="en-US" smtClean="0"/>
              <a:t>5</a:t>
            </a:fld>
            <a:endParaRPr lang="en-US" dirty="0"/>
          </a:p>
        </p:txBody>
      </p:sp>
    </p:spTree>
    <p:extLst>
      <p:ext uri="{BB962C8B-B14F-4D97-AF65-F5344CB8AC3E}">
        <p14:creationId xmlns:p14="http://schemas.microsoft.com/office/powerpoint/2010/main" val="1777202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229600" cy="1143000"/>
          </a:xfrm>
        </p:spPr>
        <p:txBody>
          <a:bodyPr>
            <a:noAutofit/>
          </a:bodyPr>
          <a:lstStyle/>
          <a:p>
            <a:pPr algn="l"/>
            <a:r>
              <a:rPr lang="en-US" sz="2800" dirty="0" smtClean="0"/>
              <a:t>Share your </a:t>
            </a:r>
            <a:r>
              <a:rPr lang="en-US" sz="2800" dirty="0"/>
              <a:t>thoughts </a:t>
            </a:r>
            <a:r>
              <a:rPr lang="en-US" sz="2800" dirty="0" smtClean="0"/>
              <a:t>on your facility’s </a:t>
            </a:r>
            <a:br>
              <a:rPr lang="en-US" sz="2800" dirty="0" smtClean="0"/>
            </a:br>
            <a:r>
              <a:rPr lang="en-US" sz="2800" dirty="0" smtClean="0"/>
              <a:t>current laboratory notification process</a:t>
            </a:r>
            <a:br>
              <a:rPr lang="en-US" sz="2800" dirty="0" smtClean="0"/>
            </a:br>
            <a:endParaRPr lang="en-US" sz="2800" dirty="0"/>
          </a:p>
        </p:txBody>
      </p:sp>
      <p:sp>
        <p:nvSpPr>
          <p:cNvPr id="3" name="Content Placeholder 2"/>
          <p:cNvSpPr>
            <a:spLocks noGrp="1"/>
          </p:cNvSpPr>
          <p:nvPr>
            <p:ph idx="1"/>
          </p:nvPr>
        </p:nvSpPr>
        <p:spPr>
          <a:xfrm>
            <a:off x="457200" y="1981200"/>
            <a:ext cx="8229600" cy="4144963"/>
          </a:xfrm>
          <a:solidFill>
            <a:srgbClr val="C00000"/>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spcBef>
                <a:spcPts val="600"/>
              </a:spcBef>
              <a:buNone/>
            </a:pPr>
            <a:endParaRPr lang="en-US" sz="2200" dirty="0">
              <a:solidFill>
                <a:schemeClr val="bg1"/>
              </a:solidFill>
            </a:endParaRPr>
          </a:p>
          <a:p>
            <a:pPr>
              <a:spcBef>
                <a:spcPts val="600"/>
              </a:spcBef>
              <a:buFont typeface="Wingdings" pitchFamily="2" charset="2"/>
              <a:buChar char="Ø"/>
            </a:pPr>
            <a:r>
              <a:rPr lang="en-US" sz="2200" dirty="0" smtClean="0">
                <a:solidFill>
                  <a:schemeClr val="bg1"/>
                </a:solidFill>
              </a:rPr>
              <a:t> Prior to this collaborative, we did not receive any notification from our laboratory on CRE/CRAB. Now we get a monthly report and call </a:t>
            </a:r>
          </a:p>
          <a:p>
            <a:pPr>
              <a:spcBef>
                <a:spcPts val="600"/>
              </a:spcBef>
              <a:buFont typeface="Wingdings" pitchFamily="2" charset="2"/>
              <a:buChar char="Ø"/>
            </a:pPr>
            <a:r>
              <a:rPr lang="en-US" sz="2200" dirty="0" smtClean="0">
                <a:solidFill>
                  <a:schemeClr val="bg1"/>
                </a:solidFill>
              </a:rPr>
              <a:t>Our hospital already had a process for CRE/CRAB notification so we did not change our practice. Our process is automated with alerts.</a:t>
            </a:r>
          </a:p>
          <a:p>
            <a:pPr>
              <a:spcBef>
                <a:spcPts val="600"/>
              </a:spcBef>
              <a:buFont typeface="Wingdings" pitchFamily="2" charset="2"/>
              <a:buChar char="Ø"/>
            </a:pPr>
            <a:r>
              <a:rPr lang="en-US" sz="2200" dirty="0" smtClean="0">
                <a:solidFill>
                  <a:schemeClr val="bg1"/>
                </a:solidFill>
              </a:rPr>
              <a:t>Our process did not change…we review our labs in </a:t>
            </a:r>
            <a:r>
              <a:rPr lang="en-US" sz="2200" dirty="0">
                <a:solidFill>
                  <a:schemeClr val="bg1"/>
                </a:solidFill>
              </a:rPr>
              <a:t>T</a:t>
            </a:r>
            <a:r>
              <a:rPr lang="en-US" sz="2200" dirty="0" smtClean="0">
                <a:solidFill>
                  <a:schemeClr val="bg1"/>
                </a:solidFill>
              </a:rPr>
              <a:t>heradoc and also receive alerts on all MDROs</a:t>
            </a:r>
          </a:p>
          <a:p>
            <a:pPr>
              <a:spcBef>
                <a:spcPts val="600"/>
              </a:spcBef>
              <a:buFont typeface="Wingdings" pitchFamily="2" charset="2"/>
              <a:buChar char="Ø"/>
            </a:pPr>
            <a:r>
              <a:rPr lang="en-US" sz="2200" dirty="0" smtClean="0">
                <a:solidFill>
                  <a:schemeClr val="bg1"/>
                </a:solidFill>
              </a:rPr>
              <a:t>There usually is a delay (states LTCF</a:t>
            </a:r>
            <a:r>
              <a:rPr lang="en-US" sz="2200" dirty="0">
                <a:solidFill>
                  <a:schemeClr val="bg1"/>
                </a:solidFill>
              </a:rPr>
              <a:t>) </a:t>
            </a:r>
            <a:r>
              <a:rPr lang="en-US" sz="2200" dirty="0" smtClean="0">
                <a:solidFill>
                  <a:schemeClr val="bg1"/>
                </a:solidFill>
              </a:rPr>
              <a:t>in receiving  the laboratory results from the ACH lab of 1-2 days. 99% of their patients are received from the ACH referenced</a:t>
            </a:r>
          </a:p>
          <a:p>
            <a:pPr marL="0" indent="0">
              <a:spcBef>
                <a:spcPts val="600"/>
              </a:spcBef>
              <a:buNone/>
            </a:pPr>
            <a:endParaRPr lang="en-US" sz="2200" dirty="0" smtClean="0">
              <a:solidFill>
                <a:schemeClr val="bg1"/>
              </a:solidFill>
            </a:endParaRPr>
          </a:p>
          <a:p>
            <a:pPr marL="0" indent="0">
              <a:spcBef>
                <a:spcPts val="600"/>
              </a:spcBef>
              <a:buNone/>
            </a:pPr>
            <a:endParaRPr lang="en-US" sz="2200" dirty="0" smtClean="0">
              <a:solidFill>
                <a:schemeClr val="bg1"/>
              </a:solidFill>
            </a:endParaRPr>
          </a:p>
          <a:p>
            <a:pPr marL="0" indent="0">
              <a:spcBef>
                <a:spcPts val="600"/>
              </a:spcBef>
              <a:buNone/>
            </a:pPr>
            <a:endParaRPr lang="en-US" sz="2200" dirty="0">
              <a:solidFill>
                <a:schemeClr val="bg1"/>
              </a:solidFill>
            </a:endParaRPr>
          </a:p>
        </p:txBody>
      </p:sp>
      <p:sp>
        <p:nvSpPr>
          <p:cNvPr id="4" name="Date Placeholder 3"/>
          <p:cNvSpPr>
            <a:spLocks noGrp="1"/>
          </p:cNvSpPr>
          <p:nvPr>
            <p:ph type="dt" sz="half" idx="10"/>
          </p:nvPr>
        </p:nvSpPr>
        <p:spPr/>
        <p:txBody>
          <a:bodyPr/>
          <a:lstStyle/>
          <a:p>
            <a:r>
              <a:rPr lang="en-US" dirty="0" smtClean="0"/>
              <a:t>3/17/2014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9B5BD9-F0E2-4BB8-967B-41EC21B52EF7}" type="slidenum">
              <a:rPr lang="en-US" smtClean="0"/>
              <a:t>6</a:t>
            </a:fld>
            <a:endParaRPr lang="en-US" dirty="0"/>
          </a:p>
        </p:txBody>
      </p:sp>
    </p:spTree>
    <p:extLst>
      <p:ext uri="{BB962C8B-B14F-4D97-AF65-F5344CB8AC3E}">
        <p14:creationId xmlns:p14="http://schemas.microsoft.com/office/powerpoint/2010/main" val="11771764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dirty="0" smtClean="0"/>
              <a:t>Individual laboratory thoughts continued…</a:t>
            </a:r>
            <a:endParaRPr lang="en-US" sz="2800" dirty="0"/>
          </a:p>
        </p:txBody>
      </p:sp>
      <p:sp>
        <p:nvSpPr>
          <p:cNvPr id="3" name="Content Placeholder 2"/>
          <p:cNvSpPr>
            <a:spLocks noGrp="1"/>
          </p:cNvSpPr>
          <p:nvPr>
            <p:ph idx="1"/>
          </p:nvPr>
        </p:nvSpPr>
        <p:spPr>
          <a:solidFill>
            <a:srgbClr val="C00000"/>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spcBef>
                <a:spcPts val="600"/>
              </a:spcBef>
              <a:buNone/>
            </a:pPr>
            <a:endParaRPr lang="en-US" sz="2200" dirty="0">
              <a:solidFill>
                <a:schemeClr val="bg1"/>
              </a:solidFill>
            </a:endParaRPr>
          </a:p>
          <a:p>
            <a:pPr>
              <a:spcBef>
                <a:spcPts val="600"/>
              </a:spcBef>
              <a:buFont typeface="Wingdings" pitchFamily="2" charset="2"/>
              <a:buChar char="Ø"/>
            </a:pPr>
            <a:r>
              <a:rPr lang="en-US" sz="2200" dirty="0" smtClean="0">
                <a:solidFill>
                  <a:schemeClr val="bg1"/>
                </a:solidFill>
              </a:rPr>
              <a:t>I have to look in the records myself to find the CRE/CRAB sometimes (LTCF)</a:t>
            </a:r>
          </a:p>
          <a:p>
            <a:pPr>
              <a:spcBef>
                <a:spcPts val="600"/>
              </a:spcBef>
              <a:buFont typeface="Wingdings" pitchFamily="2" charset="2"/>
              <a:buChar char="Ø"/>
            </a:pPr>
            <a:r>
              <a:rPr lang="en-US" sz="2200" dirty="0" smtClean="0">
                <a:solidFill>
                  <a:schemeClr val="bg1"/>
                </a:solidFill>
              </a:rPr>
              <a:t> As an ACH it is possible that  a patient from outside our system might be positive for CRE/CRAB and not placed on isolation because the staff were unaware. So far our nurses have done a good job identifying these patients and placing them on isolation</a:t>
            </a:r>
          </a:p>
          <a:p>
            <a:pPr marL="0" indent="0">
              <a:spcBef>
                <a:spcPts val="600"/>
              </a:spcBef>
              <a:buNone/>
            </a:pPr>
            <a:endParaRPr lang="en-US" sz="2200" dirty="0" smtClean="0">
              <a:solidFill>
                <a:schemeClr val="bg1"/>
              </a:solidFill>
            </a:endParaRPr>
          </a:p>
          <a:p>
            <a:pPr marL="0" indent="0">
              <a:spcBef>
                <a:spcPts val="600"/>
              </a:spcBef>
              <a:buNone/>
            </a:pPr>
            <a:endParaRPr lang="en-US" sz="2200" dirty="0" smtClean="0">
              <a:solidFill>
                <a:schemeClr val="bg1"/>
              </a:solidFill>
            </a:endParaRPr>
          </a:p>
          <a:p>
            <a:pPr marL="0" indent="0">
              <a:spcBef>
                <a:spcPts val="600"/>
              </a:spcBef>
              <a:buNone/>
            </a:pPr>
            <a:endParaRPr lang="en-US" sz="2200" dirty="0">
              <a:solidFill>
                <a:schemeClr val="bg1"/>
              </a:solidFill>
            </a:endParaRPr>
          </a:p>
        </p:txBody>
      </p:sp>
      <p:sp>
        <p:nvSpPr>
          <p:cNvPr id="4" name="Date Placeholder 3"/>
          <p:cNvSpPr>
            <a:spLocks noGrp="1"/>
          </p:cNvSpPr>
          <p:nvPr>
            <p:ph type="dt" sz="half" idx="10"/>
          </p:nvPr>
        </p:nvSpPr>
        <p:spPr/>
        <p:txBody>
          <a:bodyPr/>
          <a:lstStyle/>
          <a:p>
            <a:r>
              <a:rPr lang="en-US" dirty="0" smtClean="0"/>
              <a:t>3/17/2014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9B5BD9-F0E2-4BB8-967B-41EC21B52EF7}" type="slidenum">
              <a:rPr lang="en-US" smtClean="0"/>
              <a:t>7</a:t>
            </a:fld>
            <a:endParaRPr lang="en-US" dirty="0"/>
          </a:p>
        </p:txBody>
      </p:sp>
    </p:spTree>
    <p:extLst>
      <p:ext uri="{BB962C8B-B14F-4D97-AF65-F5344CB8AC3E}">
        <p14:creationId xmlns:p14="http://schemas.microsoft.com/office/powerpoint/2010/main" val="35976188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pPr lvl="2" algn="l" rtl="0">
              <a:spcBef>
                <a:spcPct val="0"/>
              </a:spcBef>
            </a:pPr>
            <a:r>
              <a:rPr lang="en-US" sz="2400" dirty="0" smtClean="0"/>
              <a:t/>
            </a:r>
            <a:br>
              <a:rPr lang="en-US" sz="2400" dirty="0" smtClean="0"/>
            </a:br>
            <a:r>
              <a:rPr lang="en-US" sz="2400" dirty="0" smtClean="0"/>
              <a:t>What are your thoughts on how your facility receives critical infection control and prevention information related to timely care planning? </a:t>
            </a:r>
            <a:r>
              <a:rPr lang="en-US" sz="2400" dirty="0"/>
              <a:t/>
            </a:r>
            <a:br>
              <a:rPr lang="en-US" sz="2400" dirty="0"/>
            </a:br>
            <a:r>
              <a:rPr lang="en-US" sz="2400" b="1" dirty="0" smtClean="0"/>
              <a:t/>
            </a:r>
            <a:br>
              <a:rPr lang="en-US" sz="2400" b="1" dirty="0" smtClean="0"/>
            </a:br>
            <a:endParaRPr lang="en-US" sz="2400" b="1" dirty="0"/>
          </a:p>
        </p:txBody>
      </p:sp>
      <p:sp>
        <p:nvSpPr>
          <p:cNvPr id="3" name="Content Placeholder 2"/>
          <p:cNvSpPr>
            <a:spLocks noGrp="1"/>
          </p:cNvSpPr>
          <p:nvPr>
            <p:ph sz="half" idx="1"/>
          </p:nvPr>
        </p:nvSpPr>
        <p:spPr>
          <a:xfrm>
            <a:off x="-11723" y="1600200"/>
            <a:ext cx="3505200" cy="4525963"/>
          </a:xfrm>
        </p:spPr>
        <p:txBody>
          <a:bodyPr>
            <a:normAutofit fontScale="70000" lnSpcReduction="20000"/>
          </a:bodyPr>
          <a:lstStyle/>
          <a:p>
            <a:pPr marL="914400" lvl="2" indent="0">
              <a:buNone/>
            </a:pPr>
            <a:r>
              <a:rPr lang="en-US" sz="2900" dirty="0" smtClean="0"/>
              <a:t>A Success Story</a:t>
            </a:r>
          </a:p>
          <a:p>
            <a:pPr marL="914400" lvl="2" indent="0">
              <a:buNone/>
            </a:pPr>
            <a:endParaRPr lang="en-US" dirty="0"/>
          </a:p>
          <a:p>
            <a:pPr marL="914400" lvl="2" indent="0">
              <a:buNone/>
            </a:pPr>
            <a:endParaRPr lang="en-US" dirty="0" smtClean="0"/>
          </a:p>
          <a:p>
            <a:pPr marL="914400" lvl="2" indent="0">
              <a:buNone/>
            </a:pPr>
            <a:endParaRPr lang="en-US" dirty="0" smtClean="0"/>
          </a:p>
          <a:p>
            <a:pPr marL="914400" lvl="2" indent="0">
              <a:buNone/>
            </a:pPr>
            <a:endParaRPr lang="en-US" dirty="0"/>
          </a:p>
          <a:p>
            <a:pPr marL="914400" lvl="2" indent="0">
              <a:buNone/>
            </a:pPr>
            <a:endParaRPr lang="en-US" dirty="0" smtClean="0"/>
          </a:p>
          <a:p>
            <a:pPr marL="914400" lvl="2" indent="0">
              <a:buNone/>
            </a:pPr>
            <a:r>
              <a:rPr lang="en-US" sz="2900" dirty="0" smtClean="0"/>
              <a:t>A Practice change</a:t>
            </a:r>
          </a:p>
          <a:p>
            <a:pPr marL="914400" lvl="2" indent="0">
              <a:buNone/>
            </a:pPr>
            <a:endParaRPr lang="en-US" dirty="0" smtClean="0"/>
          </a:p>
          <a:p>
            <a:pPr marL="914400" lvl="2" indent="0">
              <a:buNone/>
            </a:pPr>
            <a:endParaRPr lang="en-US" sz="2900" dirty="0" smtClean="0"/>
          </a:p>
          <a:p>
            <a:pPr marL="914400" lvl="2" indent="0">
              <a:buNone/>
            </a:pPr>
            <a:endParaRPr lang="en-US" sz="2900" dirty="0" smtClean="0"/>
          </a:p>
          <a:p>
            <a:pPr marL="914400" lvl="2" indent="0">
              <a:buNone/>
            </a:pPr>
            <a:endParaRPr lang="en-US" sz="2900" dirty="0"/>
          </a:p>
          <a:p>
            <a:pPr marL="914400" lvl="2" indent="0">
              <a:buNone/>
            </a:pPr>
            <a:r>
              <a:rPr lang="en-US" sz="2900" dirty="0" smtClean="0"/>
              <a:t>Barriers </a:t>
            </a:r>
            <a:r>
              <a:rPr lang="en-US" sz="2900" dirty="0"/>
              <a:t>and </a:t>
            </a:r>
            <a:r>
              <a:rPr lang="en-US" sz="2900" dirty="0" smtClean="0"/>
              <a:t>Aides</a:t>
            </a:r>
            <a:endParaRPr lang="en-US" sz="2900" dirty="0"/>
          </a:p>
        </p:txBody>
      </p:sp>
      <p:sp>
        <p:nvSpPr>
          <p:cNvPr id="4" name="Content Placeholder 3"/>
          <p:cNvSpPr>
            <a:spLocks noGrp="1"/>
          </p:cNvSpPr>
          <p:nvPr>
            <p:ph sz="half" idx="2"/>
          </p:nvPr>
        </p:nvSpPr>
        <p:spPr>
          <a:xfrm>
            <a:off x="3810000" y="1600200"/>
            <a:ext cx="4876800" cy="4525963"/>
          </a:xfrm>
        </p:spPr>
        <p:txBody>
          <a:bodyPr>
            <a:normAutofit fontScale="70000" lnSpcReduction="20000"/>
          </a:bodyPr>
          <a:lstStyle/>
          <a:p>
            <a:r>
              <a:rPr lang="en-US" dirty="0" smtClean="0"/>
              <a:t>During the transfer audit process, one LTCF was encouraged to find a physician completed transfer form that communicated the needed IC information</a:t>
            </a:r>
          </a:p>
          <a:p>
            <a:pPr marL="0" indent="0">
              <a:buNone/>
            </a:pPr>
            <a:endParaRPr lang="en-US" dirty="0" smtClean="0"/>
          </a:p>
          <a:p>
            <a:r>
              <a:rPr lang="en-US" dirty="0" smtClean="0"/>
              <a:t>Our hope is that we will be able to create a transfer form that has the IC critical elements included</a:t>
            </a:r>
          </a:p>
          <a:p>
            <a:pPr marL="0" indent="0">
              <a:buNone/>
            </a:pPr>
            <a:endParaRPr lang="en-US" dirty="0" smtClean="0"/>
          </a:p>
          <a:p>
            <a:r>
              <a:rPr lang="en-US" dirty="0" smtClean="0"/>
              <a:t>All agreed:</a:t>
            </a:r>
          </a:p>
          <a:p>
            <a:pPr lvl="1"/>
            <a:r>
              <a:rPr lang="en-US" dirty="0" smtClean="0"/>
              <a:t>Inconsistency in how critical elements are shared</a:t>
            </a:r>
          </a:p>
          <a:p>
            <a:pPr lvl="1"/>
            <a:r>
              <a:rPr lang="en-US" dirty="0" smtClean="0"/>
              <a:t>Inconsistency relates to tools and individual practitioners use of tools (written and verbal communication)</a:t>
            </a:r>
          </a:p>
          <a:p>
            <a:pPr lvl="1"/>
            <a:endParaRPr lang="en-US" dirty="0"/>
          </a:p>
          <a:p>
            <a:endParaRPr lang="en-US" dirty="0" smtClean="0"/>
          </a:p>
          <a:p>
            <a:endParaRPr lang="en-US" dirty="0"/>
          </a:p>
          <a:p>
            <a:pPr marL="0" indent="0">
              <a:buNone/>
            </a:pPr>
            <a:endParaRPr lang="en-US" dirty="0"/>
          </a:p>
        </p:txBody>
      </p:sp>
      <p:sp>
        <p:nvSpPr>
          <p:cNvPr id="5" name="Date Placeholder 4"/>
          <p:cNvSpPr>
            <a:spLocks noGrp="1"/>
          </p:cNvSpPr>
          <p:nvPr>
            <p:ph type="dt" sz="half" idx="10"/>
          </p:nvPr>
        </p:nvSpPr>
        <p:spPr/>
        <p:txBody>
          <a:bodyPr/>
          <a:lstStyle/>
          <a:p>
            <a:r>
              <a:rPr lang="en-US" dirty="0" smtClean="0"/>
              <a:t>3/17/2014</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9B5BD9-F0E2-4BB8-967B-41EC21B52EF7}" type="slidenum">
              <a:rPr lang="en-US" smtClean="0"/>
              <a:t>8</a:t>
            </a:fld>
            <a:endParaRPr lang="en-US" dirty="0"/>
          </a:p>
        </p:txBody>
      </p:sp>
    </p:spTree>
    <p:extLst>
      <p:ext uri="{BB962C8B-B14F-4D97-AF65-F5344CB8AC3E}">
        <p14:creationId xmlns:p14="http://schemas.microsoft.com/office/powerpoint/2010/main" val="36877635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pPr lvl="2" algn="l" rtl="0">
              <a:spcBef>
                <a:spcPct val="0"/>
              </a:spcBef>
            </a:pPr>
            <a:r>
              <a:rPr lang="en-US" sz="2400" dirty="0" smtClean="0"/>
              <a:t/>
            </a:r>
            <a:br>
              <a:rPr lang="en-US" sz="2400" dirty="0" smtClean="0"/>
            </a:br>
            <a:r>
              <a:rPr lang="en-US" sz="2400" dirty="0" smtClean="0"/>
              <a:t>What are your thoughts on how your facility receives critical infection control and prevention information related to timely care planning? </a:t>
            </a:r>
            <a:r>
              <a:rPr lang="en-US" sz="2400" dirty="0"/>
              <a:t/>
            </a:r>
            <a:br>
              <a:rPr lang="en-US" sz="2400" dirty="0"/>
            </a:br>
            <a:r>
              <a:rPr lang="en-US" sz="2400" b="1" dirty="0" smtClean="0"/>
              <a:t/>
            </a:r>
            <a:br>
              <a:rPr lang="en-US" sz="2400" b="1" dirty="0" smtClean="0"/>
            </a:br>
            <a:endParaRPr lang="en-US" sz="2400" b="1" dirty="0"/>
          </a:p>
        </p:txBody>
      </p:sp>
      <p:sp>
        <p:nvSpPr>
          <p:cNvPr id="3" name="Content Placeholder 2"/>
          <p:cNvSpPr>
            <a:spLocks noGrp="1"/>
          </p:cNvSpPr>
          <p:nvPr>
            <p:ph sz="half" idx="1"/>
          </p:nvPr>
        </p:nvSpPr>
        <p:spPr>
          <a:xfrm>
            <a:off x="-11723" y="1600200"/>
            <a:ext cx="3505200" cy="4525963"/>
          </a:xfrm>
        </p:spPr>
        <p:txBody>
          <a:bodyPr>
            <a:normAutofit lnSpcReduction="10000"/>
          </a:bodyPr>
          <a:lstStyle/>
          <a:p>
            <a:pPr marL="914400" lvl="2" indent="0">
              <a:buNone/>
            </a:pPr>
            <a:r>
              <a:rPr lang="en-US" dirty="0" smtClean="0"/>
              <a:t>Barriers </a:t>
            </a:r>
            <a:r>
              <a:rPr lang="en-US" dirty="0"/>
              <a:t>and </a:t>
            </a:r>
            <a:r>
              <a:rPr lang="en-US" dirty="0" smtClean="0"/>
              <a:t>Aides</a:t>
            </a:r>
            <a:endParaRPr lang="en-US" dirty="0"/>
          </a:p>
        </p:txBody>
      </p:sp>
      <p:sp>
        <p:nvSpPr>
          <p:cNvPr id="4" name="Content Placeholder 3"/>
          <p:cNvSpPr>
            <a:spLocks noGrp="1"/>
          </p:cNvSpPr>
          <p:nvPr>
            <p:ph sz="half" idx="2"/>
          </p:nvPr>
        </p:nvSpPr>
        <p:spPr>
          <a:xfrm>
            <a:off x="3810000" y="1600200"/>
            <a:ext cx="4876800" cy="4525963"/>
          </a:xfrm>
        </p:spPr>
        <p:txBody>
          <a:bodyPr>
            <a:normAutofit lnSpcReduction="10000"/>
          </a:bodyPr>
          <a:lstStyle/>
          <a:p>
            <a:pPr marL="393700" lvl="1" indent="-342900">
              <a:buFont typeface="Arial" pitchFamily="34" charset="0"/>
              <a:buChar char="•"/>
            </a:pPr>
            <a:r>
              <a:rPr lang="en-US" dirty="0" smtClean="0"/>
              <a:t>After completing the transfer audit, we now know we are not receiving the 4 IC critical elements from either LTCFs or LTACHs</a:t>
            </a:r>
          </a:p>
          <a:p>
            <a:pPr marL="515938" lvl="1" indent="-465138">
              <a:buFont typeface="Arial" pitchFamily="34" charset="0"/>
              <a:buChar char="•"/>
            </a:pPr>
            <a:r>
              <a:rPr lang="en-US" dirty="0" smtClean="0"/>
              <a:t>Our ED should receive critical IC information either on a form or by phone</a:t>
            </a:r>
          </a:p>
          <a:p>
            <a:pPr marL="515938" lvl="1" indent="-465138">
              <a:buFont typeface="Arial" pitchFamily="34" charset="0"/>
              <a:buChar char="•"/>
            </a:pPr>
            <a:r>
              <a:rPr lang="en-US" dirty="0" smtClean="0"/>
              <a:t>Our EMR summary page is complete including critical IC elements but facilities not a part of our system have access to this page</a:t>
            </a:r>
            <a:endParaRPr lang="en-US" dirty="0"/>
          </a:p>
          <a:p>
            <a:endParaRPr lang="en-US" dirty="0" smtClean="0"/>
          </a:p>
          <a:p>
            <a:endParaRPr lang="en-US" dirty="0"/>
          </a:p>
          <a:p>
            <a:pPr marL="0" indent="0">
              <a:buNone/>
            </a:pPr>
            <a:endParaRPr lang="en-US" dirty="0"/>
          </a:p>
        </p:txBody>
      </p:sp>
      <p:sp>
        <p:nvSpPr>
          <p:cNvPr id="5" name="Date Placeholder 4"/>
          <p:cNvSpPr>
            <a:spLocks noGrp="1"/>
          </p:cNvSpPr>
          <p:nvPr>
            <p:ph type="dt" sz="half" idx="10"/>
          </p:nvPr>
        </p:nvSpPr>
        <p:spPr/>
        <p:txBody>
          <a:bodyPr/>
          <a:lstStyle/>
          <a:p>
            <a:r>
              <a:rPr lang="en-US" dirty="0" smtClean="0"/>
              <a:t>3/17/2014</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9B5BD9-F0E2-4BB8-967B-41EC21B52EF7}" type="slidenum">
              <a:rPr lang="en-US" smtClean="0"/>
              <a:t>9</a:t>
            </a:fld>
            <a:endParaRPr lang="en-US" dirty="0"/>
          </a:p>
        </p:txBody>
      </p:sp>
    </p:spTree>
    <p:extLst>
      <p:ext uri="{BB962C8B-B14F-4D97-AF65-F5344CB8AC3E}">
        <p14:creationId xmlns:p14="http://schemas.microsoft.com/office/powerpoint/2010/main" val="755025267"/>
      </p:ext>
    </p:extLst>
  </p:cSld>
  <p:clrMapOvr>
    <a:masterClrMapping/>
  </p:clrMapOvr>
  <p:timing>
    <p:tnLst>
      <p:par>
        <p:cTn id="1" dur="indefinite" restart="never" nodeType="tmRoot"/>
      </p:par>
    </p:tnLst>
  </p:timing>
</p:sld>
</file>

<file path=ppt/theme/theme1.xml><?xml version="1.0" encoding="utf-8"?>
<a:theme xmlns:a="http://schemas.openxmlformats.org/drawingml/2006/main" name="DPH_PP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DPH_PPT_TEMPLATE</Template>
  <TotalTime>93</TotalTime>
  <Words>1480</Words>
  <Application>Microsoft Office PowerPoint</Application>
  <PresentationFormat>On-screen Show (4:3)</PresentationFormat>
  <Paragraphs>217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DPH_PPT_TEMPLATE</vt:lpstr>
      <vt:lpstr>PowerPoint Presentation</vt:lpstr>
      <vt:lpstr>Objectives</vt:lpstr>
      <vt:lpstr>Sharing thoughts…</vt:lpstr>
      <vt:lpstr>What are your thoughts related to your facility’s laboratory notification process for CRE now verses at the beginning of the collaborative? Call #1 and #2 responses  </vt:lpstr>
      <vt:lpstr>What are your thoughts related to your facility’s laboratory notification process for CRE now verses at the beginning of the collaborative?   </vt:lpstr>
      <vt:lpstr>Share your thoughts on your facility’s  current laboratory notification process </vt:lpstr>
      <vt:lpstr>Individual laboratory thoughts continued…</vt:lpstr>
      <vt:lpstr> What are your thoughts on how your facility receives critical infection control and prevention information related to timely care planning?   </vt:lpstr>
      <vt:lpstr> What are your thoughts on how your facility receives critical infection control and prevention information related to timely care planning?   </vt:lpstr>
      <vt:lpstr>Share your thoughts on how your facility receives critical infection control and prevention  information related to timely care planning</vt:lpstr>
      <vt:lpstr>Individual thoughts on IC critical elements continued…</vt:lpstr>
      <vt:lpstr>Individual thoughts on IC critical elements continued…</vt:lpstr>
      <vt:lpstr>  What are your thoughts on how your facility implements Contact Precautions (ACH) or Enhanced Contact Precautions (LTCF) and Environmental Cleaning?   </vt:lpstr>
      <vt:lpstr>Share your thoughts on how your facility currently  implements Contact Precautions or Enhanced  Contact Precautions, and Environmental Cleaning </vt:lpstr>
      <vt:lpstr>Individual thoughts on contact precautions…</vt:lpstr>
      <vt:lpstr>What are your thoughts on the need and significance for your staff related to receiving training on CRE Basics?  Including the number one measure to prevent transmission… hand hygiene?</vt:lpstr>
      <vt:lpstr>Individual thoughts on CRE Basics and hand hygiene…</vt:lpstr>
      <vt:lpstr>Individual thoughts on CRE Basics and hand hygiene…</vt:lpstr>
      <vt:lpstr>“Community-of-Practice”   Thank you so much for sharing your thoughts with us!</vt:lpstr>
      <vt:lpstr>The Atlanta Regional Continuum-of-Care CRE Collaborative</vt:lpstr>
    </vt:vector>
  </TitlesOfParts>
  <Company>Georgia Department of Public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Nelson</dc:creator>
  <cp:lastModifiedBy>Lauren Lorentzson</cp:lastModifiedBy>
  <cp:revision>19</cp:revision>
  <dcterms:created xsi:type="dcterms:W3CDTF">2014-07-18T17:42:00Z</dcterms:created>
  <dcterms:modified xsi:type="dcterms:W3CDTF">2014-08-14T16:48:45Z</dcterms:modified>
</cp:coreProperties>
</file>