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4"/>
  </p:notesMasterIdLst>
  <p:sldIdLst>
    <p:sldId id="260" r:id="rId2"/>
    <p:sldId id="264" r:id="rId3"/>
    <p:sldId id="258" r:id="rId4"/>
    <p:sldId id="259" r:id="rId5"/>
    <p:sldId id="270" r:id="rId6"/>
    <p:sldId id="261" r:id="rId7"/>
    <p:sldId id="262" r:id="rId8"/>
    <p:sldId id="271" r:id="rId9"/>
    <p:sldId id="263" r:id="rId10"/>
    <p:sldId id="265" r:id="rId11"/>
    <p:sldId id="267" r:id="rId12"/>
    <p:sldId id="26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a Damon" initials="AD" lastIdx="8" clrIdx="0">
    <p:extLst>
      <p:ext uri="{19B8F6BF-5375-455C-9EA6-DF929625EA0E}">
        <p15:presenceInfo xmlns:p15="http://schemas.microsoft.com/office/powerpoint/2012/main" userId="Angela Damon" providerId="None"/>
      </p:ext>
    </p:extLst>
  </p:cmAuthor>
  <p:cmAuthor id="2" name="Smith, Shlonda" initials="SS" lastIdx="3" clrIdx="1">
    <p:extLst>
      <p:ext uri="{19B8F6BF-5375-455C-9EA6-DF929625EA0E}">
        <p15:presenceInfo xmlns:p15="http://schemas.microsoft.com/office/powerpoint/2012/main" userId="Smith, Shlonda" providerId="None"/>
      </p:ext>
    </p:extLst>
  </p:cmAuthor>
  <p:cmAuthor id="3" name="Damon, Angela" initials="DA" lastIdx="2" clrIdx="2">
    <p:extLst>
      <p:ext uri="{19B8F6BF-5375-455C-9EA6-DF929625EA0E}">
        <p15:presenceInfo xmlns:p15="http://schemas.microsoft.com/office/powerpoint/2012/main" userId="Damon, Angela" providerId="None"/>
      </p:ext>
    </p:extLst>
  </p:cmAuthor>
  <p:cmAuthor id="4" name="Osmani, LaToya" initials="OL" lastIdx="7" clrIdx="3">
    <p:extLst>
      <p:ext uri="{19B8F6BF-5375-455C-9EA6-DF929625EA0E}">
        <p15:presenceInfo xmlns:p15="http://schemas.microsoft.com/office/powerpoint/2012/main" userId="Osmani, LaTo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2771" autoAdjust="0"/>
  </p:normalViewPr>
  <p:slideViewPr>
    <p:cSldViewPr>
      <p:cViewPr varScale="1">
        <p:scale>
          <a:sx n="61" d="100"/>
          <a:sy n="61" d="100"/>
        </p:scale>
        <p:origin x="16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A9DE3-CB11-4FE9-AC07-5C2040C30450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FF406-4349-4F71-AA9C-A2919EB4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2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36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0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0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7903"/>
            <a:ext cx="9144000" cy="1901952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90"/>
          <p:cNvSpPr>
            <a:spLocks noChangeArrowheads="1"/>
          </p:cNvSpPr>
          <p:nvPr userDrawn="1"/>
        </p:nvSpPr>
        <p:spPr bwMode="auto">
          <a:xfrm>
            <a:off x="2782888" y="3675063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Presentation to: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Presented by: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Date: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>
              <a:solidFill>
                <a:srgbClr val="00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D1026-17F7-40D6-AF78-CA9618840B55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545A8-5FE0-417D-9A11-E54C686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8251B7-2DA2-46D2-9F8B-14EDC82EE9DD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0DC63-F8D0-4EEB-B927-01BFB54947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24572-11D9-453F-A41B-7C09992D24C9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D69AF-1843-4120-837B-363FCF10E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350"/>
            <a:ext cx="91440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3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A12F5-1842-446C-A6AF-3603314DDAFF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0BB3B-0441-4DA8-AF71-550B9019B22C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FB86-571C-4FB7-A2C9-92265AC0F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56162-CCBD-495A-B1FD-D4AA44F3F3A6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CBFF0-3E49-4BB0-8140-B8AEDF30F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B5045-7FC0-41C3-978D-5F9400957537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3F53-4215-46A5-948E-95F23085F2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5753F-3E5B-4571-871E-5A1C54717063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CCDE6-747B-4FE3-834F-3BCCE07ED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81098-4C0E-41BF-8522-F71BCF98CB52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E0E10-6F68-4C21-9F71-063DE4553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932AF1-9B09-493D-A42B-8BC1590F1A8C}" type="datetimeFigureOut">
              <a:rPr lang="en-US" smtClean="0"/>
              <a:pPr>
                <a:defRPr/>
              </a:pPr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25EFF0-A14D-4684-8537-67F24F51B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5" r:id="rId2"/>
    <p:sldLayoutId id="2147483816" r:id="rId3"/>
    <p:sldLayoutId id="2147483824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5" r:id="rId12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hlonda.smith@dph.ga.gov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667000"/>
            <a:ext cx="746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/>
              <a:t>Breastfeeding </a:t>
            </a:r>
            <a:r>
              <a:rPr lang="en-US" sz="4800" b="1" i="1" dirty="0" smtClean="0"/>
              <a:t>Programmatic </a:t>
            </a:r>
            <a:r>
              <a:rPr lang="en-US" sz="4800" b="1" i="1" dirty="0"/>
              <a:t>Updates</a:t>
            </a: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r>
              <a:rPr lang="en-US" b="1" dirty="0"/>
              <a:t>By Shlonda B Smith, CLC</a:t>
            </a:r>
          </a:p>
          <a:p>
            <a:pPr algn="ctr"/>
            <a:r>
              <a:rPr lang="en-US" b="1" dirty="0"/>
              <a:t>Breastfeeding Program Specialist</a:t>
            </a:r>
          </a:p>
        </p:txBody>
      </p:sp>
    </p:spTree>
    <p:extLst>
      <p:ext uri="{BB962C8B-B14F-4D97-AF65-F5344CB8AC3E}">
        <p14:creationId xmlns:p14="http://schemas.microsoft.com/office/powerpoint/2010/main" val="380050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 the final version of Lost/Stolen Pump Policy and its attachments</a:t>
            </a:r>
          </a:p>
          <a:p>
            <a:r>
              <a:rPr lang="en-US" dirty="0"/>
              <a:t>Continue collaboration with OIG concerning “</a:t>
            </a:r>
            <a:r>
              <a:rPr lang="en-US" i="1" dirty="0"/>
              <a:t>prior</a:t>
            </a:r>
            <a:r>
              <a:rPr lang="en-US" dirty="0"/>
              <a:t> </a:t>
            </a:r>
            <a:r>
              <a:rPr lang="en-US" i="1" dirty="0"/>
              <a:t>to</a:t>
            </a:r>
            <a:r>
              <a:rPr lang="en-US" dirty="0"/>
              <a:t>” state purchased multi-user pumps</a:t>
            </a:r>
          </a:p>
          <a:p>
            <a:r>
              <a:rPr lang="en-US" dirty="0"/>
              <a:t>Compile FY 2017 3</a:t>
            </a:r>
            <a:r>
              <a:rPr lang="en-US" baseline="30000" dirty="0"/>
              <a:t>rd</a:t>
            </a:r>
            <a:r>
              <a:rPr lang="en-US" dirty="0"/>
              <a:t> Quarter Order</a:t>
            </a:r>
          </a:p>
          <a:p>
            <a:r>
              <a:rPr lang="en-US" dirty="0" smtClean="0"/>
              <a:t>Repair </a:t>
            </a:r>
            <a:r>
              <a:rPr lang="en-US" dirty="0"/>
              <a:t>of Symphony pumps</a:t>
            </a:r>
          </a:p>
          <a:p>
            <a:r>
              <a:rPr lang="en-US" dirty="0"/>
              <a:t>Share the first draft of Georgia WIC branded breastfeeding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0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438400"/>
            <a:ext cx="8839200" cy="990600"/>
          </a:xfrm>
        </p:spPr>
        <p:txBody>
          <a:bodyPr/>
          <a:lstStyle/>
          <a:p>
            <a:r>
              <a:rPr lang="en-US" b="1" dirty="0"/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3898285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5562600"/>
          </a:xfrm>
        </p:spPr>
        <p:txBody>
          <a:bodyPr>
            <a:normAutofit/>
          </a:bodyPr>
          <a:lstStyle/>
          <a:p>
            <a:r>
              <a:rPr lang="en-US" sz="4000" b="1" dirty="0"/>
              <a:t>Breastfeeding Program Specialist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200" dirty="0"/>
              <a:t>Shlonda B Smith, CLC</a:t>
            </a:r>
            <a:br>
              <a:rPr lang="en-US" sz="3200" dirty="0"/>
            </a:br>
            <a:r>
              <a:rPr lang="en-US" sz="3200" dirty="0"/>
              <a:t>404.463.0901 Desk</a:t>
            </a:r>
            <a:br>
              <a:rPr lang="en-US" sz="3200" dirty="0"/>
            </a:br>
            <a:r>
              <a:rPr lang="en-US" sz="3200" dirty="0"/>
              <a:t>404.309.4648 Mobile</a:t>
            </a:r>
            <a:br>
              <a:rPr lang="en-US" sz="3200" dirty="0"/>
            </a:br>
            <a:r>
              <a:rPr lang="en-US" sz="3200" dirty="0">
                <a:hlinkClick r:id="rId2"/>
              </a:rPr>
              <a:t>Shlonda.smith@dph.ga.gov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101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report progress on the statewide breast pump program</a:t>
            </a:r>
          </a:p>
          <a:p>
            <a:r>
              <a:rPr lang="en-US" dirty="0"/>
              <a:t>To explain the </a:t>
            </a:r>
            <a:r>
              <a:rPr lang="en-US" i="1" dirty="0"/>
              <a:t>Loving Support Award of Excellence Process</a:t>
            </a:r>
          </a:p>
          <a:p>
            <a:r>
              <a:rPr lang="en-US" dirty="0"/>
              <a:t>To identify the members and the work progressing through the Breastfeeding Policy Committee initiative</a:t>
            </a:r>
          </a:p>
          <a:p>
            <a:r>
              <a:rPr lang="en-US" dirty="0"/>
              <a:t>To identify topics reviewed at the past breastfeeding coordinators’ meeting</a:t>
            </a:r>
          </a:p>
          <a:p>
            <a:r>
              <a:rPr lang="en-US" dirty="0"/>
              <a:t>To share upcoming events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39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Breast Pump Inventory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Orders </a:t>
            </a:r>
            <a:endParaRPr lang="en-US" dirty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Quarter </a:t>
            </a:r>
          </a:p>
          <a:p>
            <a:pPr lvl="2"/>
            <a:r>
              <a:rPr lang="en-US" dirty="0" smtClean="0"/>
              <a:t>Submitted </a:t>
            </a:r>
            <a:r>
              <a:rPr lang="en-US" dirty="0"/>
              <a:t>to State WIC Office (SWO) January 1</a:t>
            </a:r>
            <a:r>
              <a:rPr lang="en-US" baseline="30000" dirty="0"/>
              <a:t>st</a:t>
            </a:r>
            <a:endParaRPr lang="en-US" dirty="0"/>
          </a:p>
          <a:p>
            <a:pPr lvl="2"/>
            <a:r>
              <a:rPr lang="en-US" dirty="0"/>
              <a:t>Receiving Shipment Soon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Quarter </a:t>
            </a:r>
            <a:endParaRPr lang="en-US" dirty="0" smtClean="0"/>
          </a:p>
          <a:p>
            <a:pPr lvl="2"/>
            <a:r>
              <a:rPr lang="en-US" dirty="0" smtClean="0"/>
              <a:t>Due </a:t>
            </a:r>
            <a:r>
              <a:rPr lang="en-US" dirty="0"/>
              <a:t>to SWO April 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r>
              <a:rPr lang="en-US" dirty="0"/>
              <a:t>Repairs</a:t>
            </a:r>
          </a:p>
          <a:p>
            <a:pPr lvl="1"/>
            <a:r>
              <a:rPr lang="en-US" dirty="0" smtClean="0"/>
              <a:t>Shipment to </a:t>
            </a:r>
            <a:r>
              <a:rPr lang="en-US" dirty="0" err="1" smtClean="0"/>
              <a:t>Medela</a:t>
            </a:r>
            <a:r>
              <a:rPr lang="en-US" dirty="0" smtClean="0"/>
              <a:t> Goal</a:t>
            </a:r>
            <a:r>
              <a:rPr lang="en-US" dirty="0"/>
              <a:t>: April 15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Bug Infestation</a:t>
            </a:r>
          </a:p>
          <a:p>
            <a:pPr lvl="1"/>
            <a:r>
              <a:rPr lang="en-US" dirty="0"/>
              <a:t>Different </a:t>
            </a:r>
            <a:r>
              <a:rPr lang="en-US" dirty="0" smtClean="0"/>
              <a:t>process from </a:t>
            </a:r>
            <a:r>
              <a:rPr lang="en-US" dirty="0"/>
              <a:t>repairs</a:t>
            </a:r>
          </a:p>
          <a:p>
            <a:r>
              <a:rPr lang="en-US" dirty="0"/>
              <a:t>Monthly Conference Calls with </a:t>
            </a:r>
            <a:r>
              <a:rPr lang="en-US" dirty="0" err="1"/>
              <a:t>Medela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Loving Support Award of Excellence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State review ended March 27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Three Award Levels</a:t>
            </a:r>
          </a:p>
          <a:p>
            <a:pPr lvl="1"/>
            <a:r>
              <a:rPr lang="en-US" dirty="0" smtClean="0"/>
              <a:t>Gold (“Yes” to all 30 Questions)</a:t>
            </a:r>
            <a:endParaRPr lang="en-US" dirty="0"/>
          </a:p>
          <a:p>
            <a:pPr lvl="1"/>
            <a:r>
              <a:rPr lang="en-US" dirty="0"/>
              <a:t>Gold </a:t>
            </a:r>
            <a:r>
              <a:rPr lang="en-US" dirty="0" smtClean="0"/>
              <a:t>Premiere</a:t>
            </a:r>
            <a:endParaRPr lang="en-US" dirty="0"/>
          </a:p>
          <a:p>
            <a:pPr lvl="2"/>
            <a:r>
              <a:rPr lang="en-US" dirty="0"/>
              <a:t>Meet “Gold” </a:t>
            </a:r>
            <a:r>
              <a:rPr lang="en-US" dirty="0" smtClean="0"/>
              <a:t>Criteria</a:t>
            </a:r>
          </a:p>
          <a:p>
            <a:pPr lvl="2"/>
            <a:r>
              <a:rPr lang="en-US" dirty="0" smtClean="0"/>
              <a:t>Additional Questions covering 3 areas: PC, Partnerships, &amp; other criteria</a:t>
            </a:r>
            <a:endParaRPr lang="en-US" dirty="0"/>
          </a:p>
          <a:p>
            <a:pPr lvl="2"/>
            <a:r>
              <a:rPr lang="en-US" dirty="0"/>
              <a:t>Performance Criteria: 25% Exclusively Breastfeed(EBF) infants or any increase over 15% over the past two years</a:t>
            </a:r>
          </a:p>
          <a:p>
            <a:pPr lvl="1"/>
            <a:r>
              <a:rPr lang="en-US" dirty="0"/>
              <a:t>Gold </a:t>
            </a:r>
            <a:r>
              <a:rPr lang="en-US" dirty="0" smtClean="0"/>
              <a:t>Elite</a:t>
            </a:r>
            <a:endParaRPr lang="en-US" dirty="0"/>
          </a:p>
          <a:p>
            <a:pPr lvl="2"/>
            <a:r>
              <a:rPr lang="en-US" dirty="0"/>
              <a:t>Meet “Gold” </a:t>
            </a:r>
            <a:r>
              <a:rPr lang="en-US" dirty="0" smtClean="0"/>
              <a:t>Criteria</a:t>
            </a:r>
          </a:p>
          <a:p>
            <a:pPr lvl="2"/>
            <a:r>
              <a:rPr lang="en-US" dirty="0"/>
              <a:t>Additional Questions covering 3 areas: PC, Partnerships, &amp; other criteria</a:t>
            </a:r>
          </a:p>
          <a:p>
            <a:pPr lvl="2"/>
            <a:r>
              <a:rPr lang="en-US" dirty="0" smtClean="0"/>
              <a:t>Performance </a:t>
            </a:r>
            <a:r>
              <a:rPr lang="en-US" dirty="0"/>
              <a:t>Criteria: at least 40% EBF infants</a:t>
            </a:r>
          </a:p>
        </p:txBody>
      </p:sp>
    </p:spTree>
    <p:extLst>
      <p:ext uri="{BB962C8B-B14F-4D97-AF65-F5344CB8AC3E}">
        <p14:creationId xmlns:p14="http://schemas.microsoft.com/office/powerpoint/2010/main" val="2605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Loving Support Award </a:t>
            </a:r>
            <a:br>
              <a:rPr lang="en-US" b="1" dirty="0"/>
            </a:br>
            <a:r>
              <a:rPr lang="en-US" b="1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Congratulations to:</a:t>
            </a:r>
            <a:endParaRPr lang="en-US" dirty="0"/>
          </a:p>
          <a:p>
            <a:pPr lvl="1"/>
            <a:r>
              <a:rPr lang="en-US" dirty="0"/>
              <a:t>Rome</a:t>
            </a:r>
          </a:p>
          <a:p>
            <a:pPr lvl="1"/>
            <a:r>
              <a:rPr lang="en-US" dirty="0"/>
              <a:t>Fulton</a:t>
            </a:r>
          </a:p>
          <a:p>
            <a:pPr lvl="1"/>
            <a:r>
              <a:rPr lang="en-US" dirty="0"/>
              <a:t>Gwinnett</a:t>
            </a:r>
          </a:p>
          <a:p>
            <a:pPr lvl="1"/>
            <a:r>
              <a:rPr lang="en-US" dirty="0"/>
              <a:t>DeKalb</a:t>
            </a:r>
          </a:p>
          <a:p>
            <a:pPr lvl="1"/>
            <a:r>
              <a:rPr lang="en-US" dirty="0"/>
              <a:t>LaGrange</a:t>
            </a:r>
          </a:p>
          <a:p>
            <a:pPr lvl="1"/>
            <a:r>
              <a:rPr lang="en-US" dirty="0"/>
              <a:t>Augusta</a:t>
            </a:r>
          </a:p>
          <a:p>
            <a:pPr lvl="1"/>
            <a:r>
              <a:rPr lang="en-US" dirty="0"/>
              <a:t>Grady</a:t>
            </a:r>
          </a:p>
          <a:p>
            <a:pPr lvl="1"/>
            <a:r>
              <a:rPr lang="en-US" dirty="0"/>
              <a:t>Valdosta</a:t>
            </a:r>
          </a:p>
          <a:p>
            <a:pPr lvl="1"/>
            <a:r>
              <a:rPr lang="en-US" dirty="0"/>
              <a:t>Coastal</a:t>
            </a:r>
          </a:p>
          <a:p>
            <a:pPr lvl="1"/>
            <a:r>
              <a:rPr lang="en-US" dirty="0"/>
              <a:t>Athens</a:t>
            </a:r>
          </a:p>
        </p:txBody>
      </p:sp>
    </p:spTree>
    <p:extLst>
      <p:ext uri="{BB962C8B-B14F-4D97-AF65-F5344CB8AC3E}">
        <p14:creationId xmlns:p14="http://schemas.microsoft.com/office/powerpoint/2010/main" val="188602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Representatives from:</a:t>
            </a:r>
          </a:p>
          <a:p>
            <a:pPr lvl="1"/>
            <a:r>
              <a:rPr lang="en-US" dirty="0"/>
              <a:t>Clayton</a:t>
            </a:r>
          </a:p>
          <a:p>
            <a:pPr lvl="1"/>
            <a:r>
              <a:rPr lang="en-US" dirty="0"/>
              <a:t>Dalton</a:t>
            </a:r>
          </a:p>
          <a:p>
            <a:pPr lvl="1"/>
            <a:r>
              <a:rPr lang="en-US" dirty="0"/>
              <a:t>LaGrange</a:t>
            </a:r>
          </a:p>
          <a:p>
            <a:pPr lvl="1"/>
            <a:r>
              <a:rPr lang="en-US" dirty="0"/>
              <a:t>Macon</a:t>
            </a:r>
          </a:p>
          <a:p>
            <a:pPr lvl="1"/>
            <a:r>
              <a:rPr lang="en-US" dirty="0"/>
              <a:t>Rome</a:t>
            </a:r>
          </a:p>
          <a:p>
            <a:r>
              <a:rPr lang="en-US" dirty="0"/>
              <a:t>Currently working on Lost/Stolen Pump Policy and its attachments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Breastfeeding Policy Committee</a:t>
            </a:r>
          </a:p>
        </p:txBody>
      </p:sp>
    </p:spTree>
    <p:extLst>
      <p:ext uri="{BB962C8B-B14F-4D97-AF65-F5344CB8AC3E}">
        <p14:creationId xmlns:p14="http://schemas.microsoft.com/office/powerpoint/2010/main" val="323928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Coordinators’ Meeting Updates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Program </a:t>
            </a:r>
            <a:r>
              <a:rPr lang="en-US" dirty="0" smtClean="0"/>
              <a:t>Administration:</a:t>
            </a:r>
            <a:endParaRPr lang="en-US" dirty="0"/>
          </a:p>
          <a:p>
            <a:pPr lvl="1"/>
            <a:r>
              <a:rPr lang="en-US" dirty="0"/>
              <a:t>329 Allowable Costs </a:t>
            </a:r>
          </a:p>
          <a:p>
            <a:pPr lvl="1"/>
            <a:r>
              <a:rPr lang="en-US" dirty="0"/>
              <a:t>Breast Pump Transfer/Shipping Costs</a:t>
            </a:r>
          </a:p>
          <a:p>
            <a:pPr lvl="1"/>
            <a:r>
              <a:rPr lang="en-US" dirty="0"/>
              <a:t>Computer Purchases</a:t>
            </a:r>
          </a:p>
          <a:p>
            <a:r>
              <a:rPr lang="en-US" dirty="0"/>
              <a:t>Food Package </a:t>
            </a:r>
            <a:r>
              <a:rPr lang="en-US" dirty="0" smtClean="0"/>
              <a:t>Presentation:</a:t>
            </a:r>
            <a:endParaRPr lang="en-US" dirty="0"/>
          </a:p>
          <a:p>
            <a:pPr lvl="1"/>
            <a:r>
              <a:rPr lang="en-US" dirty="0"/>
              <a:t>Food Package Design</a:t>
            </a:r>
          </a:p>
          <a:p>
            <a:pPr lvl="1"/>
            <a:r>
              <a:rPr lang="en-US" dirty="0"/>
              <a:t>Coordinators’ Role</a:t>
            </a:r>
          </a:p>
          <a:p>
            <a:r>
              <a:rPr lang="en-US" dirty="0"/>
              <a:t>Breastfeeding </a:t>
            </a:r>
            <a:r>
              <a:rPr lang="en-US" dirty="0" smtClean="0"/>
              <a:t>Reports:</a:t>
            </a:r>
            <a:endParaRPr lang="en-US" dirty="0"/>
          </a:p>
          <a:p>
            <a:pPr lvl="1"/>
            <a:r>
              <a:rPr lang="en-US" dirty="0"/>
              <a:t>Breastfeeding Dyad Report</a:t>
            </a:r>
          </a:p>
          <a:p>
            <a:pPr lvl="1"/>
            <a:r>
              <a:rPr lang="en-US" dirty="0"/>
              <a:t>SENDSS Updates</a:t>
            </a:r>
          </a:p>
          <a:p>
            <a:pPr lvl="1"/>
            <a:r>
              <a:rPr lang="en-US" dirty="0"/>
              <a:t>Food Package Report</a:t>
            </a:r>
          </a:p>
        </p:txBody>
      </p:sp>
    </p:spTree>
    <p:extLst>
      <p:ext uri="{BB962C8B-B14F-4D97-AF65-F5344CB8AC3E}">
        <p14:creationId xmlns:p14="http://schemas.microsoft.com/office/powerpoint/2010/main" val="121670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Coordinators’ Meeting Updates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World Breastfeeding Week </a:t>
            </a:r>
            <a:r>
              <a:rPr lang="en-US" dirty="0" smtClean="0"/>
              <a:t>2017:</a:t>
            </a:r>
            <a:endParaRPr lang="en-US" dirty="0"/>
          </a:p>
          <a:p>
            <a:pPr lvl="1"/>
            <a:r>
              <a:rPr lang="en-US" b="1" i="1" dirty="0"/>
              <a:t>Sustaining  Breastfeeding Together</a:t>
            </a:r>
          </a:p>
          <a:p>
            <a:pPr marL="457200" lvl="1" indent="0">
              <a:buNone/>
            </a:pPr>
            <a:endParaRPr lang="en-US" b="1" i="1" dirty="0"/>
          </a:p>
          <a:p>
            <a:r>
              <a:rPr lang="en-US" dirty="0"/>
              <a:t>Human Milk Banks and Depots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Georgia WIC Branded Education Materials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Lost/Stolen Pump Policy</a:t>
            </a:r>
          </a:p>
        </p:txBody>
      </p:sp>
    </p:spTree>
    <p:extLst>
      <p:ext uri="{BB962C8B-B14F-4D97-AF65-F5344CB8AC3E}">
        <p14:creationId xmlns:p14="http://schemas.microsoft.com/office/powerpoint/2010/main" val="2951038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Upcoming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Monthly Cadence </a:t>
            </a:r>
            <a:r>
              <a:rPr lang="en-US" dirty="0" smtClean="0"/>
              <a:t>Calls:</a:t>
            </a:r>
            <a:endParaRPr lang="en-US" dirty="0"/>
          </a:p>
          <a:p>
            <a:pPr lvl="1"/>
            <a:r>
              <a:rPr lang="en-US" dirty="0"/>
              <a:t>April 18, 2017 </a:t>
            </a:r>
          </a:p>
          <a:p>
            <a:pPr lvl="1"/>
            <a:r>
              <a:rPr lang="en-US" dirty="0"/>
              <a:t>May 16, 2017</a:t>
            </a:r>
          </a:p>
          <a:p>
            <a:r>
              <a:rPr lang="en-US" dirty="0"/>
              <a:t>Quarterly Coordinators’ </a:t>
            </a:r>
            <a:r>
              <a:rPr lang="en-US" dirty="0" smtClean="0"/>
              <a:t>Meeting:</a:t>
            </a:r>
            <a:endParaRPr lang="en-US" dirty="0"/>
          </a:p>
          <a:p>
            <a:pPr lvl="1"/>
            <a:r>
              <a:rPr lang="en-US" dirty="0"/>
              <a:t>June 27 &amp; 28, 2017, in Macon, GA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VICs Breastfeeding </a:t>
            </a:r>
            <a:r>
              <a:rPr lang="en-US" dirty="0" smtClean="0"/>
              <a:t>Presentation:</a:t>
            </a:r>
            <a:endParaRPr lang="en-US" dirty="0"/>
          </a:p>
          <a:p>
            <a:pPr lvl="1"/>
            <a:r>
              <a:rPr lang="en-US" i="1" dirty="0"/>
              <a:t>Topic:  TBD</a:t>
            </a:r>
          </a:p>
          <a:p>
            <a:pPr lvl="1"/>
            <a:r>
              <a:rPr lang="en-US" dirty="0"/>
              <a:t>June 21, 2017</a:t>
            </a:r>
          </a:p>
          <a:p>
            <a:r>
              <a:rPr lang="en-US" i="1" dirty="0"/>
              <a:t>Loving Support™ </a:t>
            </a:r>
            <a:r>
              <a:rPr lang="en-US" dirty="0"/>
              <a:t>Training for New Peer </a:t>
            </a:r>
            <a:r>
              <a:rPr lang="en-US" dirty="0" smtClean="0"/>
              <a:t>Counselors:</a:t>
            </a:r>
            <a:endParaRPr lang="en-US" dirty="0"/>
          </a:p>
          <a:p>
            <a:pPr lvl="1"/>
            <a:r>
              <a:rPr lang="en-US" dirty="0"/>
              <a:t>April 19 &amp; 20, 2017, in Brunswick, GA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684676"/>
      </p:ext>
    </p:extLst>
  </p:cSld>
  <p:clrMapOvr>
    <a:masterClrMapping/>
  </p:clrMapOvr>
</p:sld>
</file>

<file path=ppt/theme/theme1.xml><?xml version="1.0" encoding="utf-8"?>
<a:theme xmlns:a="http://schemas.openxmlformats.org/drawingml/2006/main" name="DPH_PPT_TEMPLATE-1">
  <a:themeElements>
    <a:clrScheme name="DP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E242E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671117"/>
      </a:accent6>
      <a:hlink>
        <a:srgbClr val="0F243E"/>
      </a:hlink>
      <a:folHlink>
        <a:srgbClr val="4F6128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</TotalTime>
  <Words>416</Words>
  <Application>Microsoft Office PowerPoint</Application>
  <PresentationFormat>On-screen Show (4:3)</PresentationFormat>
  <Paragraphs>98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Segoe UI</vt:lpstr>
      <vt:lpstr>DPH_PPT_TEMPLATE-1</vt:lpstr>
      <vt:lpstr>PowerPoint Presentation</vt:lpstr>
      <vt:lpstr>Objectives</vt:lpstr>
      <vt:lpstr>Breast Pump Inventory Update</vt:lpstr>
      <vt:lpstr>Loving Support Award of Excellence</vt:lpstr>
      <vt:lpstr>Loving Support Award  Recommendations</vt:lpstr>
      <vt:lpstr>Breastfeeding Policy Committee</vt:lpstr>
      <vt:lpstr>Coordinators’ Meeting Updates</vt:lpstr>
      <vt:lpstr>Coordinators’ Meeting Updates cont.</vt:lpstr>
      <vt:lpstr>Upcoming Events</vt:lpstr>
      <vt:lpstr>Next Steps</vt:lpstr>
      <vt:lpstr>What questions do you have?</vt:lpstr>
      <vt:lpstr>Breastfeeding Program Specialist Shlonda B Smith, CLC 404.463.0901 Desk 404.309.4648 Mobile Shlonda.smith@dph.ga.gov </vt:lpstr>
    </vt:vector>
  </TitlesOfParts>
  <Company>Georgia Department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A. Miller</dc:creator>
  <cp:lastModifiedBy>Dalambert, Deborah</cp:lastModifiedBy>
  <cp:revision>63</cp:revision>
  <dcterms:created xsi:type="dcterms:W3CDTF">2014-03-11T14:24:55Z</dcterms:created>
  <dcterms:modified xsi:type="dcterms:W3CDTF">2017-03-28T18:54:03Z</dcterms:modified>
</cp:coreProperties>
</file>