
<file path=[Content_Types].xml><?xml version="1.0" encoding="utf-8"?>
<Types xmlns="http://schemas.openxmlformats.org/package/2006/content-types">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drawings/drawing2.xml" ContentType="application/vnd.openxmlformats-officedocument.drawingml.chartshape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charts/chart9.xml" ContentType="application/vnd.openxmlformats-officedocument.drawingml.chart+xml"/>
  <Override PartName="/ppt/charts/chart11.xml" ContentType="application/vnd.openxmlformats-officedocument.drawingml.chart+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charts/chart7.xml" ContentType="application/vnd.openxmlformats-officedocument.drawingml.chart+xml"/>
  <Override PartName="/ppt/drawings/drawing9.xml" ContentType="application/vnd.openxmlformats-officedocument.drawingml.chartshapes+xml"/>
  <Default Extension="xlsx" ContentType="application/vnd.openxmlformats-officedocument.spreadsheetml.sheet"/>
  <Override PartName="/ppt/notesSlides/notesSlide7.xml" ContentType="application/vnd.openxmlformats-officedocument.presentationml.notesSlide+xml"/>
  <Override PartName="/ppt/charts/chart3.xml" ContentType="application/vnd.openxmlformats-officedocument.drawingml.chart+xml"/>
  <Override PartName="/ppt/notesSlides/notesSlide10.xml" ContentType="application/vnd.openxmlformats-officedocument.presentationml.notesSlide+xml"/>
  <Override PartName="/ppt/charts/chart5.xml" ContentType="application/vnd.openxmlformats-officedocument.drawingml.chart+xml"/>
  <Override PartName="/ppt/drawings/drawing7.xml" ContentType="application/vnd.openxmlformats-officedocument.drawingml.chartshapes+xml"/>
  <Override PartName="/ppt/drawings/drawing11.xml" ContentType="application/vnd.openxmlformats-officedocument.drawingml.chartshape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5.xml" ContentType="application/vnd.openxmlformats-officedocument.presentationml.notesSlide+xml"/>
  <Override PartName="/ppt/drawings/drawing5.xml" ContentType="application/vnd.openxmlformats-officedocument.drawingml.chartshap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drawings/drawing3.xml" ContentType="application/vnd.openxmlformats-officedocument.drawingml.chartshape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charts/chart8.xml" ContentType="application/vnd.openxmlformats-officedocument.drawingml.char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charts/chart6.xml" ContentType="application/vnd.openxmlformats-officedocument.drawingml.chart+xml"/>
  <Override PartName="/ppt/charts/chart10.xml" ContentType="application/vnd.openxmlformats-officedocument.drawingml.chart+xml"/>
  <Override PartName="/ppt/notesSlides/notesSlide6.xml" ContentType="application/vnd.openxmlformats-officedocument.presentationml.notesSlide+xml"/>
  <Override PartName="/ppt/charts/chart4.xml" ContentType="application/vnd.openxmlformats-officedocument.drawingml.chart+xml"/>
  <Override PartName="/ppt/drawings/drawing8.xml" ContentType="application/vnd.openxmlformats-officedocument.drawingml.chartshapes+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ppt/drawings/drawing6.xml" ContentType="application/vnd.openxmlformats-officedocument.drawingml.chartshapes+xml"/>
  <Override PartName="/ppt/drawings/drawing10.xml" ContentType="application/vnd.openxmlformats-officedocument.drawingml.chartshape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rawings/drawing4.xml" ContentType="application/vnd.openxmlformats-officedocument.drawingml.chartshap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2" r:id="rId1"/>
    <p:sldMasterId id="2147483828" r:id="rId2"/>
  </p:sldMasterIdLst>
  <p:notesMasterIdLst>
    <p:notesMasterId r:id="rId22"/>
  </p:notesMasterIdLst>
  <p:handoutMasterIdLst>
    <p:handoutMasterId r:id="rId23"/>
  </p:handoutMasterIdLst>
  <p:sldIdLst>
    <p:sldId id="385" r:id="rId3"/>
    <p:sldId id="409" r:id="rId4"/>
    <p:sldId id="416" r:id="rId5"/>
    <p:sldId id="410" r:id="rId6"/>
    <p:sldId id="426" r:id="rId7"/>
    <p:sldId id="425" r:id="rId8"/>
    <p:sldId id="397" r:id="rId9"/>
    <p:sldId id="411" r:id="rId10"/>
    <p:sldId id="398" r:id="rId11"/>
    <p:sldId id="412" r:id="rId12"/>
    <p:sldId id="414" r:id="rId13"/>
    <p:sldId id="413" r:id="rId14"/>
    <p:sldId id="401" r:id="rId15"/>
    <p:sldId id="415" r:id="rId16"/>
    <p:sldId id="402" r:id="rId17"/>
    <p:sldId id="408" r:id="rId18"/>
    <p:sldId id="423" r:id="rId19"/>
    <p:sldId id="424" r:id="rId20"/>
    <p:sldId id="427" r:id="rId21"/>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rane" initials="d"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85" autoAdjust="0"/>
    <p:restoredTop sz="40602" autoAdjust="0"/>
  </p:normalViewPr>
  <p:slideViewPr>
    <p:cSldViewPr>
      <p:cViewPr varScale="1">
        <p:scale>
          <a:sx n="18" d="100"/>
          <a:sy n="18" d="100"/>
        </p:scale>
        <p:origin x="-1536" y="-102"/>
      </p:cViewPr>
      <p:guideLst>
        <p:guide orient="horz" pos="2160"/>
        <p:guide pos="2880"/>
      </p:guideLst>
    </p:cSldViewPr>
  </p:slideViewPr>
  <p:outlineViewPr>
    <p:cViewPr>
      <p:scale>
        <a:sx n="33" d="100"/>
        <a:sy n="33" d="100"/>
      </p:scale>
      <p:origin x="66" y="2646"/>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80" y="-9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1.xlsx"/></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package" Target="../embeddings/Microsoft_Office_Excel_Worksheet10.xlsx"/></Relationships>
</file>

<file path=ppt/charts/_rels/chart11.xml.rels><?xml version="1.0" encoding="UTF-8" standalone="yes"?>
<Relationships xmlns="http://schemas.openxmlformats.org/package/2006/relationships"><Relationship Id="rId2" Type="http://schemas.openxmlformats.org/officeDocument/2006/relationships/chartUserShapes" Target="../drawings/drawing11.xml"/><Relationship Id="rId1" Type="http://schemas.openxmlformats.org/officeDocument/2006/relationships/package" Target="../embeddings/Microsoft_Office_Excel_Worksheet1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Office_Excel_Worksheet4.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Office_Excel_Worksheet6.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package" Target="../embeddings/Microsoft_Office_Excel_Worksheet7.xlsx"/></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package" Target="../embeddings/Microsoft_Office_Excel_Worksheet8.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package" Target="../embeddings/Microsoft_Office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15"/>
  <c:chart>
    <c:plotArea>
      <c:layout>
        <c:manualLayout>
          <c:layoutTarget val="inner"/>
          <c:xMode val="edge"/>
          <c:yMode val="edge"/>
          <c:x val="0.10040524448332858"/>
          <c:y val="7.2879738521945514E-2"/>
          <c:w val="0.76533549625741293"/>
          <c:h val="0.53893370316991107"/>
        </c:manualLayout>
      </c:layout>
      <c:barChart>
        <c:barDir val="col"/>
        <c:grouping val="clustered"/>
        <c:ser>
          <c:idx val="0"/>
          <c:order val="0"/>
          <c:tx>
            <c:strRef>
              <c:f>Sheet1!$B$1</c:f>
              <c:strCache>
                <c:ptCount val="1"/>
                <c:pt idx="0">
                  <c:v>Diagnosed</c:v>
                </c:pt>
              </c:strCache>
            </c:strRef>
          </c:tx>
          <c:dLbls>
            <c:numFmt formatCode="General\%" sourceLinked="0"/>
            <c:showVal val="1"/>
          </c:dLbls>
          <c:cat>
            <c:strRef>
              <c:f>Sheet1!$A$2</c:f>
              <c:strCache>
                <c:ptCount val="1"/>
                <c:pt idx="0">
                  <c:v>Diagnosed only </c:v>
                </c:pt>
              </c:strCache>
            </c:strRef>
          </c:cat>
          <c:val>
            <c:numRef>
              <c:f>Sheet1!$B$2</c:f>
              <c:numCache>
                <c:formatCode>General</c:formatCode>
                <c:ptCount val="1"/>
                <c:pt idx="0">
                  <c:v>100</c:v>
                </c:pt>
              </c:numCache>
            </c:numRef>
          </c:val>
        </c:ser>
        <c:ser>
          <c:idx val="1"/>
          <c:order val="1"/>
          <c:tx>
            <c:strRef>
              <c:f>Sheet1!$C$1</c:f>
              <c:strCache>
                <c:ptCount val="1"/>
                <c:pt idx="0">
                  <c:v>Engaged</c:v>
                </c:pt>
              </c:strCache>
            </c:strRef>
          </c:tx>
          <c:dLbls>
            <c:numFmt formatCode="General\%" sourceLinked="0"/>
            <c:showVal val="1"/>
          </c:dLbls>
          <c:cat>
            <c:strRef>
              <c:f>Sheet1!$A$2</c:f>
              <c:strCache>
                <c:ptCount val="1"/>
                <c:pt idx="0">
                  <c:v>Diagnosed only </c:v>
                </c:pt>
              </c:strCache>
            </c:strRef>
          </c:cat>
          <c:val>
            <c:numRef>
              <c:f>Sheet1!$C$2</c:f>
              <c:numCache>
                <c:formatCode>General</c:formatCode>
                <c:ptCount val="1"/>
                <c:pt idx="0">
                  <c:v>54</c:v>
                </c:pt>
              </c:numCache>
            </c:numRef>
          </c:val>
        </c:ser>
        <c:ser>
          <c:idx val="2"/>
          <c:order val="2"/>
          <c:tx>
            <c:strRef>
              <c:f>Sheet1!$D$1</c:f>
              <c:strCache>
                <c:ptCount val="1"/>
                <c:pt idx="0">
                  <c:v>Retained</c:v>
                </c:pt>
              </c:strCache>
            </c:strRef>
          </c:tx>
          <c:dLbls>
            <c:numFmt formatCode="General\%" sourceLinked="0"/>
            <c:showVal val="1"/>
          </c:dLbls>
          <c:cat>
            <c:strRef>
              <c:f>Sheet1!$A$2</c:f>
              <c:strCache>
                <c:ptCount val="1"/>
                <c:pt idx="0">
                  <c:v>Diagnosed only </c:v>
                </c:pt>
              </c:strCache>
            </c:strRef>
          </c:cat>
          <c:val>
            <c:numRef>
              <c:f>Sheet1!$D$2</c:f>
              <c:numCache>
                <c:formatCode>General</c:formatCode>
                <c:ptCount val="1"/>
                <c:pt idx="0">
                  <c:v>38</c:v>
                </c:pt>
              </c:numCache>
            </c:numRef>
          </c:val>
        </c:ser>
        <c:ser>
          <c:idx val="3"/>
          <c:order val="3"/>
          <c:tx>
            <c:strRef>
              <c:f>Sheet1!$E$1</c:f>
              <c:strCache>
                <c:ptCount val="1"/>
                <c:pt idx="0">
                  <c:v>ART</c:v>
                </c:pt>
              </c:strCache>
            </c:strRef>
          </c:tx>
          <c:dLbls>
            <c:numFmt formatCode="General\%" sourceLinked="0"/>
            <c:showVal val="1"/>
          </c:dLbls>
          <c:cat>
            <c:strRef>
              <c:f>Sheet1!$A$2</c:f>
              <c:strCache>
                <c:ptCount val="1"/>
                <c:pt idx="0">
                  <c:v>Diagnosed only </c:v>
                </c:pt>
              </c:strCache>
            </c:strRef>
          </c:cat>
          <c:val>
            <c:numRef>
              <c:f>Sheet1!$E$2</c:f>
              <c:numCache>
                <c:formatCode>General</c:formatCode>
                <c:ptCount val="1"/>
                <c:pt idx="0">
                  <c:v>34</c:v>
                </c:pt>
              </c:numCache>
            </c:numRef>
          </c:val>
        </c:ser>
        <c:ser>
          <c:idx val="4"/>
          <c:order val="4"/>
          <c:tx>
            <c:strRef>
              <c:f>Sheet1!$F$1</c:f>
              <c:strCache>
                <c:ptCount val="1"/>
                <c:pt idx="0">
                  <c:v>Viral suppression</c:v>
                </c:pt>
              </c:strCache>
            </c:strRef>
          </c:tx>
          <c:dLbls>
            <c:numFmt formatCode="General\%" sourceLinked="0"/>
            <c:showVal val="1"/>
          </c:dLbls>
          <c:cat>
            <c:strRef>
              <c:f>Sheet1!$A$2</c:f>
              <c:strCache>
                <c:ptCount val="1"/>
                <c:pt idx="0">
                  <c:v>Diagnosed only </c:v>
                </c:pt>
              </c:strCache>
            </c:strRef>
          </c:cat>
          <c:val>
            <c:numRef>
              <c:f>Sheet1!$F$2</c:f>
              <c:numCache>
                <c:formatCode>General</c:formatCode>
                <c:ptCount val="1"/>
                <c:pt idx="0">
                  <c:v>39</c:v>
                </c:pt>
              </c:numCache>
            </c:numRef>
          </c:val>
        </c:ser>
        <c:dLbls>
          <c:showVal val="1"/>
        </c:dLbls>
        <c:axId val="69289088"/>
        <c:axId val="69290624"/>
      </c:barChart>
      <c:catAx>
        <c:axId val="69289088"/>
        <c:scaling>
          <c:orientation val="minMax"/>
        </c:scaling>
        <c:axPos val="b"/>
        <c:tickLblPos val="nextTo"/>
        <c:crossAx val="69290624"/>
        <c:crosses val="autoZero"/>
        <c:auto val="1"/>
        <c:lblAlgn val="ctr"/>
        <c:lblOffset val="100"/>
      </c:catAx>
      <c:valAx>
        <c:axId val="69290624"/>
        <c:scaling>
          <c:orientation val="minMax"/>
          <c:max val="100"/>
        </c:scaling>
        <c:axPos val="l"/>
        <c:numFmt formatCode="General" sourceLinked="1"/>
        <c:tickLblPos val="nextTo"/>
        <c:crossAx val="69289088"/>
        <c:crosses val="autoZero"/>
        <c:crossBetween val="between"/>
        <c:majorUnit val="20"/>
      </c:valAx>
    </c:plotArea>
    <c:legend>
      <c:legendPos val="b"/>
      <c:layout>
        <c:manualLayout>
          <c:xMode val="edge"/>
          <c:yMode val="edge"/>
          <c:x val="6.5432098765432142E-2"/>
          <c:y val="0.81562818785747904"/>
          <c:w val="0.90000000000000013"/>
          <c:h val="8.335463635031938E-2"/>
        </c:manualLayout>
      </c:layout>
    </c:legend>
    <c:plotVisOnly val="1"/>
    <c:dispBlanksAs val="gap"/>
  </c:chart>
  <c:txPr>
    <a:bodyPr/>
    <a:lstStyle/>
    <a:p>
      <a:pPr>
        <a:defRPr sz="1800"/>
      </a:pPr>
      <a:endParaRPr lang="en-US"/>
    </a:p>
  </c:txPr>
  <c:externalData r:id="rId1"/>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style val="15"/>
  <c:chart>
    <c:plotArea>
      <c:layout>
        <c:manualLayout>
          <c:layoutTarget val="inner"/>
          <c:xMode val="edge"/>
          <c:yMode val="edge"/>
          <c:x val="0.14807900748517544"/>
          <c:y val="5.30265626316773E-2"/>
          <c:w val="0.82757047730144861"/>
          <c:h val="0.67476211064740388"/>
        </c:manualLayout>
      </c:layout>
      <c:barChart>
        <c:barDir val="col"/>
        <c:grouping val="clustered"/>
        <c:ser>
          <c:idx val="0"/>
          <c:order val="0"/>
          <c:tx>
            <c:strRef>
              <c:f>Sheet1!$B$1</c:f>
              <c:strCache>
                <c:ptCount val="1"/>
                <c:pt idx="0">
                  <c:v>Diagnosed</c:v>
                </c:pt>
              </c:strCache>
            </c:strRef>
          </c:tx>
          <c:dLbls>
            <c:delete val="1"/>
          </c:dLbls>
          <c:cat>
            <c:strRef>
              <c:f>Sheet1!$A$2:$A$6</c:f>
              <c:strCache>
                <c:ptCount val="5"/>
                <c:pt idx="0">
                  <c:v>13-24</c:v>
                </c:pt>
                <c:pt idx="1">
                  <c:v>25-34</c:v>
                </c:pt>
                <c:pt idx="2">
                  <c:v>35-44</c:v>
                </c:pt>
                <c:pt idx="3">
                  <c:v>45-54</c:v>
                </c:pt>
                <c:pt idx="4">
                  <c:v>55+</c:v>
                </c:pt>
              </c:strCache>
            </c:strRef>
          </c:cat>
          <c:val>
            <c:numRef>
              <c:f>Sheet1!$B$2:$B$6</c:f>
              <c:numCache>
                <c:formatCode>General</c:formatCode>
                <c:ptCount val="5"/>
                <c:pt idx="0">
                  <c:v>100</c:v>
                </c:pt>
                <c:pt idx="1">
                  <c:v>100</c:v>
                </c:pt>
                <c:pt idx="2">
                  <c:v>100</c:v>
                </c:pt>
                <c:pt idx="3">
                  <c:v>100</c:v>
                </c:pt>
                <c:pt idx="4">
                  <c:v>100</c:v>
                </c:pt>
              </c:numCache>
            </c:numRef>
          </c:val>
        </c:ser>
        <c:ser>
          <c:idx val="1"/>
          <c:order val="1"/>
          <c:tx>
            <c:strRef>
              <c:f>Sheet1!$C$1</c:f>
              <c:strCache>
                <c:ptCount val="1"/>
                <c:pt idx="0">
                  <c:v>Engaged </c:v>
                </c:pt>
              </c:strCache>
            </c:strRef>
          </c:tx>
          <c:dLbls>
            <c:txPr>
              <a:bodyPr/>
              <a:lstStyle/>
              <a:p>
                <a:pPr>
                  <a:defRPr sz="1600"/>
                </a:pPr>
                <a:endParaRPr lang="en-US"/>
              </a:p>
            </c:txPr>
            <c:showVal val="1"/>
          </c:dLbls>
          <c:cat>
            <c:strRef>
              <c:f>Sheet1!$A$2:$A$6</c:f>
              <c:strCache>
                <c:ptCount val="5"/>
                <c:pt idx="0">
                  <c:v>13-24</c:v>
                </c:pt>
                <c:pt idx="1">
                  <c:v>25-34</c:v>
                </c:pt>
                <c:pt idx="2">
                  <c:v>35-44</c:v>
                </c:pt>
                <c:pt idx="3">
                  <c:v>45-54</c:v>
                </c:pt>
                <c:pt idx="4">
                  <c:v>55+</c:v>
                </c:pt>
              </c:strCache>
            </c:strRef>
          </c:cat>
          <c:val>
            <c:numRef>
              <c:f>Sheet1!$C$2:$C$6</c:f>
              <c:numCache>
                <c:formatCode>General</c:formatCode>
                <c:ptCount val="5"/>
                <c:pt idx="0">
                  <c:v>63</c:v>
                </c:pt>
                <c:pt idx="1">
                  <c:v>53</c:v>
                </c:pt>
                <c:pt idx="2">
                  <c:v>47</c:v>
                </c:pt>
                <c:pt idx="3">
                  <c:v>52</c:v>
                </c:pt>
                <c:pt idx="4">
                  <c:v>46</c:v>
                </c:pt>
              </c:numCache>
            </c:numRef>
          </c:val>
        </c:ser>
        <c:ser>
          <c:idx val="2"/>
          <c:order val="2"/>
          <c:tx>
            <c:strRef>
              <c:f>Sheet1!$D$1</c:f>
              <c:strCache>
                <c:ptCount val="1"/>
                <c:pt idx="0">
                  <c:v>Retained</c:v>
                </c:pt>
              </c:strCache>
            </c:strRef>
          </c:tx>
          <c:dLbls>
            <c:txPr>
              <a:bodyPr/>
              <a:lstStyle/>
              <a:p>
                <a:pPr>
                  <a:defRPr sz="1600"/>
                </a:pPr>
                <a:endParaRPr lang="en-US"/>
              </a:p>
            </c:txPr>
            <c:showVal val="1"/>
          </c:dLbls>
          <c:cat>
            <c:strRef>
              <c:f>Sheet1!$A$2:$A$6</c:f>
              <c:strCache>
                <c:ptCount val="5"/>
                <c:pt idx="0">
                  <c:v>13-24</c:v>
                </c:pt>
                <c:pt idx="1">
                  <c:v>25-34</c:v>
                </c:pt>
                <c:pt idx="2">
                  <c:v>35-44</c:v>
                </c:pt>
                <c:pt idx="3">
                  <c:v>45-54</c:v>
                </c:pt>
                <c:pt idx="4">
                  <c:v>55+</c:v>
                </c:pt>
              </c:strCache>
            </c:strRef>
          </c:cat>
          <c:val>
            <c:numRef>
              <c:f>Sheet1!$D$2:$D$6</c:f>
              <c:numCache>
                <c:formatCode>General</c:formatCode>
                <c:ptCount val="5"/>
                <c:pt idx="0">
                  <c:v>44</c:v>
                </c:pt>
                <c:pt idx="1">
                  <c:v>34</c:v>
                </c:pt>
                <c:pt idx="2">
                  <c:v>30</c:v>
                </c:pt>
                <c:pt idx="3">
                  <c:v>38</c:v>
                </c:pt>
                <c:pt idx="4">
                  <c:v>33</c:v>
                </c:pt>
              </c:numCache>
            </c:numRef>
          </c:val>
        </c:ser>
        <c:ser>
          <c:idx val="3"/>
          <c:order val="3"/>
          <c:tx>
            <c:strRef>
              <c:f>Sheet1!$E$1</c:f>
              <c:strCache>
                <c:ptCount val="1"/>
                <c:pt idx="0">
                  <c:v>Viral suppression</c:v>
                </c:pt>
              </c:strCache>
            </c:strRef>
          </c:tx>
          <c:dLbls>
            <c:txPr>
              <a:bodyPr/>
              <a:lstStyle/>
              <a:p>
                <a:pPr>
                  <a:defRPr sz="1600"/>
                </a:pPr>
                <a:endParaRPr lang="en-US"/>
              </a:p>
            </c:txPr>
            <c:showVal val="1"/>
          </c:dLbls>
          <c:cat>
            <c:strRef>
              <c:f>Sheet1!$A$2:$A$6</c:f>
              <c:strCache>
                <c:ptCount val="5"/>
                <c:pt idx="0">
                  <c:v>13-24</c:v>
                </c:pt>
                <c:pt idx="1">
                  <c:v>25-34</c:v>
                </c:pt>
                <c:pt idx="2">
                  <c:v>35-44</c:v>
                </c:pt>
                <c:pt idx="3">
                  <c:v>45-54</c:v>
                </c:pt>
                <c:pt idx="4">
                  <c:v>55+</c:v>
                </c:pt>
              </c:strCache>
            </c:strRef>
          </c:cat>
          <c:val>
            <c:numRef>
              <c:f>Sheet1!$E$2:$E$6</c:f>
              <c:numCache>
                <c:formatCode>General</c:formatCode>
                <c:ptCount val="5"/>
                <c:pt idx="0">
                  <c:v>44</c:v>
                </c:pt>
                <c:pt idx="1">
                  <c:v>35</c:v>
                </c:pt>
                <c:pt idx="2">
                  <c:v>34</c:v>
                </c:pt>
                <c:pt idx="3">
                  <c:v>40</c:v>
                </c:pt>
                <c:pt idx="4">
                  <c:v>36</c:v>
                </c:pt>
              </c:numCache>
            </c:numRef>
          </c:val>
        </c:ser>
        <c:dLbls>
          <c:showVal val="1"/>
        </c:dLbls>
        <c:axId val="77453568"/>
        <c:axId val="77725696"/>
      </c:barChart>
      <c:catAx>
        <c:axId val="77453568"/>
        <c:scaling>
          <c:orientation val="minMax"/>
        </c:scaling>
        <c:axPos val="b"/>
        <c:tickLblPos val="nextTo"/>
        <c:crossAx val="77725696"/>
        <c:crosses val="autoZero"/>
        <c:auto val="1"/>
        <c:lblAlgn val="ctr"/>
        <c:lblOffset val="100"/>
      </c:catAx>
      <c:valAx>
        <c:axId val="77725696"/>
        <c:scaling>
          <c:orientation val="minMax"/>
          <c:max val="100"/>
        </c:scaling>
        <c:axPos val="l"/>
        <c:title>
          <c:tx>
            <c:rich>
              <a:bodyPr rot="-5400000" vert="horz"/>
              <a:lstStyle/>
              <a:p>
                <a:pPr>
                  <a:defRPr/>
                </a:pPr>
                <a:r>
                  <a:rPr lang="en-US" dirty="0" smtClean="0"/>
                  <a:t>Percent</a:t>
                </a:r>
                <a:endParaRPr lang="en-US" dirty="0"/>
              </a:p>
            </c:rich>
          </c:tx>
          <c:layout/>
        </c:title>
        <c:numFmt formatCode="General" sourceLinked="1"/>
        <c:tickLblPos val="nextTo"/>
        <c:crossAx val="77453568"/>
        <c:crosses val="autoZero"/>
        <c:crossBetween val="between"/>
      </c:valAx>
    </c:plotArea>
    <c:legend>
      <c:legendPos val="b"/>
      <c:layout>
        <c:manualLayout>
          <c:xMode val="edge"/>
          <c:yMode val="edge"/>
          <c:x val="0.10576802899637551"/>
          <c:y val="0.91360595190549665"/>
          <c:w val="0.77304813447433907"/>
          <c:h val="8.6394072487572734E-2"/>
        </c:manualLayout>
      </c:layout>
    </c:legend>
    <c:plotVisOnly val="1"/>
    <c:dispBlanksAs val="gap"/>
  </c:chart>
  <c:txPr>
    <a:bodyPr/>
    <a:lstStyle/>
    <a:p>
      <a:pPr>
        <a:defRPr sz="1800"/>
      </a:pPr>
      <a:endParaRPr lang="en-US"/>
    </a:p>
  </c:txPr>
  <c:externalData r:id="rId1"/>
  <c:userShapes r:id="rId2"/>
</c:chartSpace>
</file>

<file path=ppt/charts/chart11.xml><?xml version="1.0" encoding="utf-8"?>
<c:chartSpace xmlns:c="http://schemas.openxmlformats.org/drawingml/2006/chart" xmlns:a="http://schemas.openxmlformats.org/drawingml/2006/main" xmlns:r="http://schemas.openxmlformats.org/officeDocument/2006/relationships">
  <c:lang val="en-US"/>
  <c:style val="15"/>
  <c:chart>
    <c:plotArea>
      <c:layout>
        <c:manualLayout>
          <c:layoutTarget val="inner"/>
          <c:xMode val="edge"/>
          <c:yMode val="edge"/>
          <c:x val="0.14807900748517544"/>
          <c:y val="5.30265626316773E-2"/>
          <c:w val="0.82757047730144861"/>
          <c:h val="0.67476211064740388"/>
        </c:manualLayout>
      </c:layout>
      <c:barChart>
        <c:barDir val="col"/>
        <c:grouping val="clustered"/>
        <c:ser>
          <c:idx val="0"/>
          <c:order val="0"/>
          <c:tx>
            <c:strRef>
              <c:f>Sheet1!$B$1</c:f>
              <c:strCache>
                <c:ptCount val="1"/>
                <c:pt idx="0">
                  <c:v>Diagnosed</c:v>
                </c:pt>
              </c:strCache>
            </c:strRef>
          </c:tx>
          <c:dLbls>
            <c:delete val="1"/>
          </c:dLbls>
          <c:cat>
            <c:strRef>
              <c:f>Sheet1!$A$2:$A$6</c:f>
              <c:strCache>
                <c:ptCount val="5"/>
                <c:pt idx="0">
                  <c:v>13-24</c:v>
                </c:pt>
                <c:pt idx="1">
                  <c:v>25-34</c:v>
                </c:pt>
                <c:pt idx="2">
                  <c:v>35-44</c:v>
                </c:pt>
                <c:pt idx="3">
                  <c:v>45-54</c:v>
                </c:pt>
                <c:pt idx="4">
                  <c:v>55+</c:v>
                </c:pt>
              </c:strCache>
            </c:strRef>
          </c:cat>
          <c:val>
            <c:numRef>
              <c:f>Sheet1!$B$2:$B$6</c:f>
              <c:numCache>
                <c:formatCode>General</c:formatCode>
                <c:ptCount val="5"/>
                <c:pt idx="0">
                  <c:v>100</c:v>
                </c:pt>
                <c:pt idx="1">
                  <c:v>100</c:v>
                </c:pt>
                <c:pt idx="2">
                  <c:v>100</c:v>
                </c:pt>
                <c:pt idx="3">
                  <c:v>100</c:v>
                </c:pt>
                <c:pt idx="4">
                  <c:v>100</c:v>
                </c:pt>
              </c:numCache>
            </c:numRef>
          </c:val>
        </c:ser>
        <c:ser>
          <c:idx val="1"/>
          <c:order val="1"/>
          <c:tx>
            <c:strRef>
              <c:f>Sheet1!$C$1</c:f>
              <c:strCache>
                <c:ptCount val="1"/>
                <c:pt idx="0">
                  <c:v>Engaged </c:v>
                </c:pt>
              </c:strCache>
            </c:strRef>
          </c:tx>
          <c:dLbls>
            <c:txPr>
              <a:bodyPr/>
              <a:lstStyle/>
              <a:p>
                <a:pPr>
                  <a:defRPr sz="1600"/>
                </a:pPr>
                <a:endParaRPr lang="en-US"/>
              </a:p>
            </c:txPr>
            <c:showVal val="1"/>
          </c:dLbls>
          <c:cat>
            <c:strRef>
              <c:f>Sheet1!$A$2:$A$6</c:f>
              <c:strCache>
                <c:ptCount val="5"/>
                <c:pt idx="0">
                  <c:v>13-24</c:v>
                </c:pt>
                <c:pt idx="1">
                  <c:v>25-34</c:v>
                </c:pt>
                <c:pt idx="2">
                  <c:v>35-44</c:v>
                </c:pt>
                <c:pt idx="3">
                  <c:v>45-54</c:v>
                </c:pt>
                <c:pt idx="4">
                  <c:v>55+</c:v>
                </c:pt>
              </c:strCache>
            </c:strRef>
          </c:cat>
          <c:val>
            <c:numRef>
              <c:f>Sheet1!$C$2:$C$6</c:f>
              <c:numCache>
                <c:formatCode>General</c:formatCode>
                <c:ptCount val="5"/>
                <c:pt idx="0">
                  <c:v>71</c:v>
                </c:pt>
                <c:pt idx="1">
                  <c:v>63</c:v>
                </c:pt>
                <c:pt idx="2">
                  <c:v>56</c:v>
                </c:pt>
                <c:pt idx="3">
                  <c:v>54</c:v>
                </c:pt>
                <c:pt idx="4">
                  <c:v>54</c:v>
                </c:pt>
              </c:numCache>
            </c:numRef>
          </c:val>
        </c:ser>
        <c:ser>
          <c:idx val="2"/>
          <c:order val="2"/>
          <c:tx>
            <c:strRef>
              <c:f>Sheet1!$D$1</c:f>
              <c:strCache>
                <c:ptCount val="1"/>
                <c:pt idx="0">
                  <c:v>Retained</c:v>
                </c:pt>
              </c:strCache>
            </c:strRef>
          </c:tx>
          <c:dLbls>
            <c:txPr>
              <a:bodyPr/>
              <a:lstStyle/>
              <a:p>
                <a:pPr>
                  <a:defRPr sz="1600"/>
                </a:pPr>
                <a:endParaRPr lang="en-US"/>
              </a:p>
            </c:txPr>
            <c:showVal val="1"/>
          </c:dLbls>
          <c:cat>
            <c:strRef>
              <c:f>Sheet1!$A$2:$A$6</c:f>
              <c:strCache>
                <c:ptCount val="5"/>
                <c:pt idx="0">
                  <c:v>13-24</c:v>
                </c:pt>
                <c:pt idx="1">
                  <c:v>25-34</c:v>
                </c:pt>
                <c:pt idx="2">
                  <c:v>35-44</c:v>
                </c:pt>
                <c:pt idx="3">
                  <c:v>45-54</c:v>
                </c:pt>
                <c:pt idx="4">
                  <c:v>55+</c:v>
                </c:pt>
              </c:strCache>
            </c:strRef>
          </c:cat>
          <c:val>
            <c:numRef>
              <c:f>Sheet1!$D$2:$D$6</c:f>
              <c:numCache>
                <c:formatCode>General</c:formatCode>
                <c:ptCount val="5"/>
                <c:pt idx="0">
                  <c:v>50</c:v>
                </c:pt>
                <c:pt idx="1">
                  <c:v>42</c:v>
                </c:pt>
                <c:pt idx="2">
                  <c:v>38</c:v>
                </c:pt>
                <c:pt idx="3">
                  <c:v>40</c:v>
                </c:pt>
                <c:pt idx="4">
                  <c:v>42</c:v>
                </c:pt>
              </c:numCache>
            </c:numRef>
          </c:val>
        </c:ser>
        <c:ser>
          <c:idx val="3"/>
          <c:order val="3"/>
          <c:tx>
            <c:strRef>
              <c:f>Sheet1!$E$1</c:f>
              <c:strCache>
                <c:ptCount val="1"/>
                <c:pt idx="0">
                  <c:v>Viral suppression</c:v>
                </c:pt>
              </c:strCache>
            </c:strRef>
          </c:tx>
          <c:dLbls>
            <c:txPr>
              <a:bodyPr/>
              <a:lstStyle/>
              <a:p>
                <a:pPr>
                  <a:defRPr sz="1600"/>
                </a:pPr>
                <a:endParaRPr lang="en-US"/>
              </a:p>
            </c:txPr>
            <c:showVal val="1"/>
          </c:dLbls>
          <c:cat>
            <c:strRef>
              <c:f>Sheet1!$A$2:$A$6</c:f>
              <c:strCache>
                <c:ptCount val="5"/>
                <c:pt idx="0">
                  <c:v>13-24</c:v>
                </c:pt>
                <c:pt idx="1">
                  <c:v>25-34</c:v>
                </c:pt>
                <c:pt idx="2">
                  <c:v>35-44</c:v>
                </c:pt>
                <c:pt idx="3">
                  <c:v>45-54</c:v>
                </c:pt>
                <c:pt idx="4">
                  <c:v>55+</c:v>
                </c:pt>
              </c:strCache>
            </c:strRef>
          </c:cat>
          <c:val>
            <c:numRef>
              <c:f>Sheet1!$E$2:$E$6</c:f>
              <c:numCache>
                <c:formatCode>General</c:formatCode>
                <c:ptCount val="5"/>
                <c:pt idx="0">
                  <c:v>43</c:v>
                </c:pt>
                <c:pt idx="1">
                  <c:v>42</c:v>
                </c:pt>
                <c:pt idx="2">
                  <c:v>41</c:v>
                </c:pt>
                <c:pt idx="3">
                  <c:v>41</c:v>
                </c:pt>
                <c:pt idx="4">
                  <c:v>43</c:v>
                </c:pt>
              </c:numCache>
            </c:numRef>
          </c:val>
        </c:ser>
        <c:dLbls>
          <c:showVal val="1"/>
        </c:dLbls>
        <c:axId val="78168448"/>
        <c:axId val="78169984"/>
      </c:barChart>
      <c:catAx>
        <c:axId val="78168448"/>
        <c:scaling>
          <c:orientation val="minMax"/>
        </c:scaling>
        <c:axPos val="b"/>
        <c:tickLblPos val="nextTo"/>
        <c:crossAx val="78169984"/>
        <c:crosses val="autoZero"/>
        <c:auto val="1"/>
        <c:lblAlgn val="ctr"/>
        <c:lblOffset val="100"/>
      </c:catAx>
      <c:valAx>
        <c:axId val="78169984"/>
        <c:scaling>
          <c:orientation val="minMax"/>
          <c:max val="100"/>
        </c:scaling>
        <c:axPos val="l"/>
        <c:title>
          <c:tx>
            <c:rich>
              <a:bodyPr rot="-5400000" vert="horz"/>
              <a:lstStyle/>
              <a:p>
                <a:pPr>
                  <a:defRPr/>
                </a:pPr>
                <a:r>
                  <a:rPr lang="en-US" dirty="0" smtClean="0"/>
                  <a:t>Percent</a:t>
                </a:r>
                <a:endParaRPr lang="en-US" dirty="0"/>
              </a:p>
            </c:rich>
          </c:tx>
          <c:layout/>
        </c:title>
        <c:numFmt formatCode="General" sourceLinked="1"/>
        <c:tickLblPos val="nextTo"/>
        <c:crossAx val="78168448"/>
        <c:crosses val="autoZero"/>
        <c:crossBetween val="between"/>
      </c:valAx>
    </c:plotArea>
    <c:legend>
      <c:legendPos val="b"/>
      <c:layout>
        <c:manualLayout>
          <c:xMode val="edge"/>
          <c:yMode val="edge"/>
          <c:x val="0.10576802899637551"/>
          <c:y val="0.91360595190549665"/>
          <c:w val="0.77304813447433907"/>
          <c:h val="8.6394072487572734E-2"/>
        </c:manualLayout>
      </c:layout>
    </c:legend>
    <c:plotVisOnly val="1"/>
    <c:dispBlanksAs val="gap"/>
  </c:chart>
  <c:txPr>
    <a:bodyPr/>
    <a:lstStyle/>
    <a:p>
      <a:pPr>
        <a:defRPr sz="1800"/>
      </a:pPr>
      <a:endParaRPr lang="en-US"/>
    </a:p>
  </c:tx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15"/>
  <c:chart>
    <c:plotArea>
      <c:layout>
        <c:manualLayout>
          <c:layoutTarget val="inner"/>
          <c:xMode val="edge"/>
          <c:yMode val="edge"/>
          <c:x val="0.14807900748517544"/>
          <c:y val="5.30265626316773E-2"/>
          <c:w val="0.82757047730144861"/>
          <c:h val="0.67476211064740388"/>
        </c:manualLayout>
      </c:layout>
      <c:barChart>
        <c:barDir val="col"/>
        <c:grouping val="clustered"/>
        <c:ser>
          <c:idx val="0"/>
          <c:order val="0"/>
          <c:tx>
            <c:strRef>
              <c:f>Sheet1!$B$1</c:f>
              <c:strCache>
                <c:ptCount val="1"/>
                <c:pt idx="0">
                  <c:v>Diagnosed</c:v>
                </c:pt>
              </c:strCache>
            </c:strRef>
          </c:tx>
          <c:dLbls>
            <c:delete val="1"/>
          </c:dLbls>
          <c:cat>
            <c:strRef>
              <c:f>Sheet1!$A$2:$A$6</c:f>
              <c:strCache>
                <c:ptCount val="5"/>
                <c:pt idx="0">
                  <c:v>MSM</c:v>
                </c:pt>
                <c:pt idx="1">
                  <c:v>IDU</c:v>
                </c:pt>
                <c:pt idx="2">
                  <c:v>MSM/IDU</c:v>
                </c:pt>
                <c:pt idx="3">
                  <c:v>HET</c:v>
                </c:pt>
                <c:pt idx="4">
                  <c:v>Other</c:v>
                </c:pt>
              </c:strCache>
            </c:strRef>
          </c:cat>
          <c:val>
            <c:numRef>
              <c:f>Sheet1!$B$2:$B$6</c:f>
              <c:numCache>
                <c:formatCode>General</c:formatCode>
                <c:ptCount val="5"/>
                <c:pt idx="0">
                  <c:v>100</c:v>
                </c:pt>
                <c:pt idx="1">
                  <c:v>100</c:v>
                </c:pt>
                <c:pt idx="2">
                  <c:v>100</c:v>
                </c:pt>
                <c:pt idx="3">
                  <c:v>100</c:v>
                </c:pt>
                <c:pt idx="4">
                  <c:v>100</c:v>
                </c:pt>
              </c:numCache>
            </c:numRef>
          </c:val>
        </c:ser>
        <c:ser>
          <c:idx val="1"/>
          <c:order val="1"/>
          <c:tx>
            <c:strRef>
              <c:f>Sheet1!$C$1</c:f>
              <c:strCache>
                <c:ptCount val="1"/>
                <c:pt idx="0">
                  <c:v>Engaged </c:v>
                </c:pt>
              </c:strCache>
            </c:strRef>
          </c:tx>
          <c:dLbls>
            <c:txPr>
              <a:bodyPr/>
              <a:lstStyle/>
              <a:p>
                <a:pPr>
                  <a:defRPr sz="1600"/>
                </a:pPr>
                <a:endParaRPr lang="en-US"/>
              </a:p>
            </c:txPr>
            <c:showVal val="1"/>
          </c:dLbls>
          <c:cat>
            <c:strRef>
              <c:f>Sheet1!$A$2:$A$6</c:f>
              <c:strCache>
                <c:ptCount val="5"/>
                <c:pt idx="0">
                  <c:v>MSM</c:v>
                </c:pt>
                <c:pt idx="1">
                  <c:v>IDU</c:v>
                </c:pt>
                <c:pt idx="2">
                  <c:v>MSM/IDU</c:v>
                </c:pt>
                <c:pt idx="3">
                  <c:v>HET</c:v>
                </c:pt>
                <c:pt idx="4">
                  <c:v>Other</c:v>
                </c:pt>
              </c:strCache>
            </c:strRef>
          </c:cat>
          <c:val>
            <c:numRef>
              <c:f>Sheet1!$C$2:$C$6</c:f>
              <c:numCache>
                <c:formatCode>General</c:formatCode>
                <c:ptCount val="5"/>
                <c:pt idx="0">
                  <c:v>56</c:v>
                </c:pt>
                <c:pt idx="1">
                  <c:v>43</c:v>
                </c:pt>
                <c:pt idx="2">
                  <c:v>52</c:v>
                </c:pt>
                <c:pt idx="3">
                  <c:v>53</c:v>
                </c:pt>
                <c:pt idx="4">
                  <c:v>55</c:v>
                </c:pt>
              </c:numCache>
            </c:numRef>
          </c:val>
        </c:ser>
        <c:ser>
          <c:idx val="2"/>
          <c:order val="2"/>
          <c:tx>
            <c:strRef>
              <c:f>Sheet1!$D$1</c:f>
              <c:strCache>
                <c:ptCount val="1"/>
                <c:pt idx="0">
                  <c:v>Retained</c:v>
                </c:pt>
              </c:strCache>
            </c:strRef>
          </c:tx>
          <c:dLbls>
            <c:txPr>
              <a:bodyPr/>
              <a:lstStyle/>
              <a:p>
                <a:pPr>
                  <a:defRPr sz="1600"/>
                </a:pPr>
                <a:endParaRPr lang="en-US"/>
              </a:p>
            </c:txPr>
            <c:showVal val="1"/>
          </c:dLbls>
          <c:cat>
            <c:strRef>
              <c:f>Sheet1!$A$2:$A$6</c:f>
              <c:strCache>
                <c:ptCount val="5"/>
                <c:pt idx="0">
                  <c:v>MSM</c:v>
                </c:pt>
                <c:pt idx="1">
                  <c:v>IDU</c:v>
                </c:pt>
                <c:pt idx="2">
                  <c:v>MSM/IDU</c:v>
                </c:pt>
                <c:pt idx="3">
                  <c:v>HET</c:v>
                </c:pt>
                <c:pt idx="4">
                  <c:v>Other</c:v>
                </c:pt>
              </c:strCache>
            </c:strRef>
          </c:cat>
          <c:val>
            <c:numRef>
              <c:f>Sheet1!$D$2:$D$6</c:f>
              <c:numCache>
                <c:formatCode>General</c:formatCode>
                <c:ptCount val="5"/>
                <c:pt idx="0">
                  <c:v>39</c:v>
                </c:pt>
                <c:pt idx="1">
                  <c:v>31</c:v>
                </c:pt>
                <c:pt idx="2">
                  <c:v>37</c:v>
                </c:pt>
                <c:pt idx="3">
                  <c:v>34</c:v>
                </c:pt>
                <c:pt idx="4">
                  <c:v>39</c:v>
                </c:pt>
              </c:numCache>
            </c:numRef>
          </c:val>
        </c:ser>
        <c:ser>
          <c:idx val="3"/>
          <c:order val="3"/>
          <c:tx>
            <c:strRef>
              <c:f>Sheet1!$E$1</c:f>
              <c:strCache>
                <c:ptCount val="1"/>
                <c:pt idx="0">
                  <c:v>Viral suppression</c:v>
                </c:pt>
              </c:strCache>
            </c:strRef>
          </c:tx>
          <c:dLbls>
            <c:txPr>
              <a:bodyPr/>
              <a:lstStyle/>
              <a:p>
                <a:pPr>
                  <a:defRPr sz="1600"/>
                </a:pPr>
                <a:endParaRPr lang="en-US"/>
              </a:p>
            </c:txPr>
            <c:showVal val="1"/>
          </c:dLbls>
          <c:cat>
            <c:strRef>
              <c:f>Sheet1!$A$2:$A$6</c:f>
              <c:strCache>
                <c:ptCount val="5"/>
                <c:pt idx="0">
                  <c:v>MSM</c:v>
                </c:pt>
                <c:pt idx="1">
                  <c:v>IDU</c:v>
                </c:pt>
                <c:pt idx="2">
                  <c:v>MSM/IDU</c:v>
                </c:pt>
                <c:pt idx="3">
                  <c:v>HET</c:v>
                </c:pt>
                <c:pt idx="4">
                  <c:v>Other</c:v>
                </c:pt>
              </c:strCache>
            </c:strRef>
          </c:cat>
          <c:val>
            <c:numRef>
              <c:f>Sheet1!$E$2:$E$6</c:f>
              <c:numCache>
                <c:formatCode>General</c:formatCode>
                <c:ptCount val="5"/>
                <c:pt idx="0">
                  <c:v>40</c:v>
                </c:pt>
                <c:pt idx="1">
                  <c:v>31</c:v>
                </c:pt>
                <c:pt idx="2">
                  <c:v>36</c:v>
                </c:pt>
                <c:pt idx="3">
                  <c:v>37</c:v>
                </c:pt>
                <c:pt idx="4">
                  <c:v>42</c:v>
                </c:pt>
              </c:numCache>
            </c:numRef>
          </c:val>
        </c:ser>
        <c:dLbls>
          <c:showVal val="1"/>
        </c:dLbls>
        <c:axId val="71431680"/>
        <c:axId val="71433216"/>
      </c:barChart>
      <c:catAx>
        <c:axId val="71431680"/>
        <c:scaling>
          <c:orientation val="minMax"/>
        </c:scaling>
        <c:axPos val="b"/>
        <c:tickLblPos val="nextTo"/>
        <c:crossAx val="71433216"/>
        <c:crosses val="autoZero"/>
        <c:auto val="1"/>
        <c:lblAlgn val="ctr"/>
        <c:lblOffset val="100"/>
      </c:catAx>
      <c:valAx>
        <c:axId val="71433216"/>
        <c:scaling>
          <c:orientation val="minMax"/>
          <c:max val="100"/>
        </c:scaling>
        <c:axPos val="l"/>
        <c:title>
          <c:tx>
            <c:rich>
              <a:bodyPr rot="-5400000" vert="horz"/>
              <a:lstStyle/>
              <a:p>
                <a:pPr>
                  <a:defRPr/>
                </a:pPr>
                <a:r>
                  <a:rPr lang="en-US" dirty="0" smtClean="0"/>
                  <a:t>Percent</a:t>
                </a:r>
                <a:endParaRPr lang="en-US" dirty="0"/>
              </a:p>
            </c:rich>
          </c:tx>
          <c:layout/>
        </c:title>
        <c:numFmt formatCode="General" sourceLinked="1"/>
        <c:tickLblPos val="nextTo"/>
        <c:crossAx val="71431680"/>
        <c:crosses val="autoZero"/>
        <c:crossBetween val="between"/>
      </c:valAx>
    </c:plotArea>
    <c:legend>
      <c:legendPos val="b"/>
      <c:layout>
        <c:manualLayout>
          <c:xMode val="edge"/>
          <c:yMode val="edge"/>
          <c:x val="0.10576802899637551"/>
          <c:y val="0.91360595190549665"/>
          <c:w val="0.77304813447433907"/>
          <c:h val="8.6394004587197482E-2"/>
        </c:manualLayout>
      </c:layout>
    </c:legend>
    <c:plotVisOnly val="1"/>
    <c:dispBlanksAs val="gap"/>
  </c:chart>
  <c:txPr>
    <a:bodyPr/>
    <a:lstStyle/>
    <a:p>
      <a:pPr>
        <a:defRPr sz="1800"/>
      </a:pPr>
      <a:endParaRPr lang="en-US"/>
    </a:p>
  </c:txPr>
  <c:externalData r:id="rId1"/>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style val="15"/>
  <c:chart>
    <c:plotArea>
      <c:layout>
        <c:manualLayout>
          <c:layoutTarget val="inner"/>
          <c:xMode val="edge"/>
          <c:yMode val="edge"/>
          <c:x val="0.14807900748517544"/>
          <c:y val="5.30265626316773E-2"/>
          <c:w val="0.82757047730144861"/>
          <c:h val="0.67476211064740388"/>
        </c:manualLayout>
      </c:layout>
      <c:barChart>
        <c:barDir val="col"/>
        <c:grouping val="clustered"/>
        <c:ser>
          <c:idx val="0"/>
          <c:order val="0"/>
          <c:tx>
            <c:strRef>
              <c:f>Sheet1!$B$1</c:f>
              <c:strCache>
                <c:ptCount val="1"/>
                <c:pt idx="0">
                  <c:v>Diagnosed</c:v>
                </c:pt>
              </c:strCache>
            </c:strRef>
          </c:tx>
          <c:dLbls>
            <c:delete val="1"/>
          </c:dLbls>
          <c:cat>
            <c:strRef>
              <c:f>Sheet1!$A$2:$A$6</c:f>
              <c:strCache>
                <c:ptCount val="5"/>
                <c:pt idx="0">
                  <c:v>MSM</c:v>
                </c:pt>
                <c:pt idx="1">
                  <c:v>IDU</c:v>
                </c:pt>
                <c:pt idx="2">
                  <c:v>MSM/IDU</c:v>
                </c:pt>
                <c:pt idx="3">
                  <c:v>HET</c:v>
                </c:pt>
                <c:pt idx="4">
                  <c:v>Other</c:v>
                </c:pt>
              </c:strCache>
            </c:strRef>
          </c:cat>
          <c:val>
            <c:numRef>
              <c:f>Sheet1!$B$2:$B$6</c:f>
              <c:numCache>
                <c:formatCode>General</c:formatCode>
                <c:ptCount val="5"/>
                <c:pt idx="0">
                  <c:v>100</c:v>
                </c:pt>
                <c:pt idx="1">
                  <c:v>100</c:v>
                </c:pt>
                <c:pt idx="2">
                  <c:v>100</c:v>
                </c:pt>
                <c:pt idx="3">
                  <c:v>100</c:v>
                </c:pt>
                <c:pt idx="4">
                  <c:v>100</c:v>
                </c:pt>
              </c:numCache>
            </c:numRef>
          </c:val>
        </c:ser>
        <c:ser>
          <c:idx val="1"/>
          <c:order val="1"/>
          <c:tx>
            <c:strRef>
              <c:f>Sheet1!$C$1</c:f>
              <c:strCache>
                <c:ptCount val="1"/>
                <c:pt idx="0">
                  <c:v>Engaged </c:v>
                </c:pt>
              </c:strCache>
            </c:strRef>
          </c:tx>
          <c:dLbls>
            <c:txPr>
              <a:bodyPr/>
              <a:lstStyle/>
              <a:p>
                <a:pPr>
                  <a:defRPr sz="1600"/>
                </a:pPr>
                <a:endParaRPr lang="en-US"/>
              </a:p>
            </c:txPr>
            <c:showVal val="1"/>
          </c:dLbls>
          <c:cat>
            <c:strRef>
              <c:f>Sheet1!$A$2:$A$6</c:f>
              <c:strCache>
                <c:ptCount val="5"/>
                <c:pt idx="0">
                  <c:v>MSM</c:v>
                </c:pt>
                <c:pt idx="1">
                  <c:v>IDU</c:v>
                </c:pt>
                <c:pt idx="2">
                  <c:v>MSM/IDU</c:v>
                </c:pt>
                <c:pt idx="3">
                  <c:v>HET</c:v>
                </c:pt>
                <c:pt idx="4">
                  <c:v>Other</c:v>
                </c:pt>
              </c:strCache>
            </c:strRef>
          </c:cat>
          <c:val>
            <c:numRef>
              <c:f>Sheet1!$C$2:$C$6</c:f>
              <c:numCache>
                <c:formatCode>General</c:formatCode>
                <c:ptCount val="5"/>
                <c:pt idx="0">
                  <c:v>57</c:v>
                </c:pt>
                <c:pt idx="1">
                  <c:v>39</c:v>
                </c:pt>
                <c:pt idx="2">
                  <c:v>51</c:v>
                </c:pt>
                <c:pt idx="3">
                  <c:v>52</c:v>
                </c:pt>
                <c:pt idx="4">
                  <c:v>53</c:v>
                </c:pt>
              </c:numCache>
            </c:numRef>
          </c:val>
        </c:ser>
        <c:ser>
          <c:idx val="2"/>
          <c:order val="2"/>
          <c:tx>
            <c:strRef>
              <c:f>Sheet1!$D$1</c:f>
              <c:strCache>
                <c:ptCount val="1"/>
                <c:pt idx="0">
                  <c:v>Retained</c:v>
                </c:pt>
              </c:strCache>
            </c:strRef>
          </c:tx>
          <c:dLbls>
            <c:txPr>
              <a:bodyPr/>
              <a:lstStyle/>
              <a:p>
                <a:pPr>
                  <a:defRPr sz="1600"/>
                </a:pPr>
                <a:endParaRPr lang="en-US"/>
              </a:p>
            </c:txPr>
            <c:showVal val="1"/>
          </c:dLbls>
          <c:cat>
            <c:strRef>
              <c:f>Sheet1!$A$2:$A$6</c:f>
              <c:strCache>
                <c:ptCount val="5"/>
                <c:pt idx="0">
                  <c:v>MSM</c:v>
                </c:pt>
                <c:pt idx="1">
                  <c:v>IDU</c:v>
                </c:pt>
                <c:pt idx="2">
                  <c:v>MSM/IDU</c:v>
                </c:pt>
                <c:pt idx="3">
                  <c:v>HET</c:v>
                </c:pt>
                <c:pt idx="4">
                  <c:v>Other</c:v>
                </c:pt>
              </c:strCache>
            </c:strRef>
          </c:cat>
          <c:val>
            <c:numRef>
              <c:f>Sheet1!$D$2:$D$6</c:f>
              <c:numCache>
                <c:formatCode>General</c:formatCode>
                <c:ptCount val="5"/>
                <c:pt idx="0">
                  <c:v>41</c:v>
                </c:pt>
                <c:pt idx="1">
                  <c:v>29</c:v>
                </c:pt>
                <c:pt idx="2">
                  <c:v>37</c:v>
                </c:pt>
                <c:pt idx="3">
                  <c:v>32</c:v>
                </c:pt>
                <c:pt idx="4">
                  <c:v>36</c:v>
                </c:pt>
              </c:numCache>
            </c:numRef>
          </c:val>
        </c:ser>
        <c:ser>
          <c:idx val="3"/>
          <c:order val="3"/>
          <c:tx>
            <c:strRef>
              <c:f>Sheet1!$E$1</c:f>
              <c:strCache>
                <c:ptCount val="1"/>
                <c:pt idx="0">
                  <c:v>Viral suppression</c:v>
                </c:pt>
              </c:strCache>
            </c:strRef>
          </c:tx>
          <c:dLbls>
            <c:txPr>
              <a:bodyPr/>
              <a:lstStyle/>
              <a:p>
                <a:pPr>
                  <a:defRPr sz="1600"/>
                </a:pPr>
                <a:endParaRPr lang="en-US"/>
              </a:p>
            </c:txPr>
            <c:showVal val="1"/>
          </c:dLbls>
          <c:cat>
            <c:strRef>
              <c:f>Sheet1!$A$2:$A$6</c:f>
              <c:strCache>
                <c:ptCount val="5"/>
                <c:pt idx="0">
                  <c:v>MSM</c:v>
                </c:pt>
                <c:pt idx="1">
                  <c:v>IDU</c:v>
                </c:pt>
                <c:pt idx="2">
                  <c:v>MSM/IDU</c:v>
                </c:pt>
                <c:pt idx="3">
                  <c:v>HET</c:v>
                </c:pt>
                <c:pt idx="4">
                  <c:v>Other</c:v>
                </c:pt>
              </c:strCache>
            </c:strRef>
          </c:cat>
          <c:val>
            <c:numRef>
              <c:f>Sheet1!$E$2:$E$6</c:f>
              <c:numCache>
                <c:formatCode>General</c:formatCode>
                <c:ptCount val="5"/>
                <c:pt idx="0">
                  <c:v>41</c:v>
                </c:pt>
                <c:pt idx="1">
                  <c:v>29</c:v>
                </c:pt>
                <c:pt idx="2">
                  <c:v>36</c:v>
                </c:pt>
                <c:pt idx="3">
                  <c:v>36</c:v>
                </c:pt>
                <c:pt idx="4">
                  <c:v>38</c:v>
                </c:pt>
              </c:numCache>
            </c:numRef>
          </c:val>
        </c:ser>
        <c:dLbls>
          <c:showVal val="1"/>
        </c:dLbls>
        <c:axId val="76279808"/>
        <c:axId val="76281344"/>
      </c:barChart>
      <c:catAx>
        <c:axId val="76279808"/>
        <c:scaling>
          <c:orientation val="minMax"/>
        </c:scaling>
        <c:axPos val="b"/>
        <c:tickLblPos val="nextTo"/>
        <c:crossAx val="76281344"/>
        <c:crosses val="autoZero"/>
        <c:auto val="1"/>
        <c:lblAlgn val="ctr"/>
        <c:lblOffset val="100"/>
      </c:catAx>
      <c:valAx>
        <c:axId val="76281344"/>
        <c:scaling>
          <c:orientation val="minMax"/>
          <c:max val="100"/>
        </c:scaling>
        <c:axPos val="l"/>
        <c:title>
          <c:tx>
            <c:rich>
              <a:bodyPr rot="-5400000" vert="horz"/>
              <a:lstStyle/>
              <a:p>
                <a:pPr>
                  <a:defRPr/>
                </a:pPr>
                <a:r>
                  <a:rPr lang="en-US" dirty="0" smtClean="0"/>
                  <a:t>Percent</a:t>
                </a:r>
                <a:endParaRPr lang="en-US" dirty="0"/>
              </a:p>
            </c:rich>
          </c:tx>
          <c:layout/>
        </c:title>
        <c:numFmt formatCode="General" sourceLinked="1"/>
        <c:tickLblPos val="nextTo"/>
        <c:crossAx val="76279808"/>
        <c:crosses val="autoZero"/>
        <c:crossBetween val="between"/>
      </c:valAx>
    </c:plotArea>
    <c:legend>
      <c:legendPos val="b"/>
      <c:layout>
        <c:manualLayout>
          <c:xMode val="edge"/>
          <c:yMode val="edge"/>
          <c:x val="0.10576802899637551"/>
          <c:y val="0.91360595190549665"/>
          <c:w val="0.77304813447433907"/>
          <c:h val="8.6394004587197482E-2"/>
        </c:manualLayout>
      </c:layout>
    </c:legend>
    <c:plotVisOnly val="1"/>
    <c:dispBlanksAs val="gap"/>
  </c:chart>
  <c:txPr>
    <a:bodyPr/>
    <a:lstStyle/>
    <a:p>
      <a:pPr>
        <a:defRPr sz="1800"/>
      </a:pPr>
      <a:endParaRPr lang="en-US"/>
    </a:p>
  </c:txPr>
  <c:externalData r:id="rId1"/>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style val="15"/>
  <c:chart>
    <c:plotArea>
      <c:layout>
        <c:manualLayout>
          <c:layoutTarget val="inner"/>
          <c:xMode val="edge"/>
          <c:yMode val="edge"/>
          <c:x val="0.13659334440993051"/>
          <c:y val="3.85639295088114E-2"/>
          <c:w val="0.79067976594668787"/>
          <c:h val="0.65883530183727035"/>
        </c:manualLayout>
      </c:layout>
      <c:barChart>
        <c:barDir val="col"/>
        <c:grouping val="clustered"/>
        <c:ser>
          <c:idx val="0"/>
          <c:order val="0"/>
          <c:tx>
            <c:strRef>
              <c:f>Sheet1!$B$1</c:f>
              <c:strCache>
                <c:ptCount val="1"/>
                <c:pt idx="0">
                  <c:v>Diagnosed</c:v>
                </c:pt>
              </c:strCache>
            </c:strRef>
          </c:tx>
          <c:dLbls>
            <c:delete val="1"/>
          </c:dLbls>
          <c:cat>
            <c:strRef>
              <c:f>Sheet1!$A$2:$A$4</c:f>
              <c:strCache>
                <c:ptCount val="3"/>
                <c:pt idx="0">
                  <c:v>HET</c:v>
                </c:pt>
                <c:pt idx="1">
                  <c:v>IDU</c:v>
                </c:pt>
                <c:pt idx="2">
                  <c:v>Other</c:v>
                </c:pt>
              </c:strCache>
            </c:strRef>
          </c:cat>
          <c:val>
            <c:numRef>
              <c:f>Sheet1!$B$2:$B$4</c:f>
              <c:numCache>
                <c:formatCode>General</c:formatCode>
                <c:ptCount val="3"/>
                <c:pt idx="0">
                  <c:v>100</c:v>
                </c:pt>
                <c:pt idx="1">
                  <c:v>100</c:v>
                </c:pt>
                <c:pt idx="2">
                  <c:v>100</c:v>
                </c:pt>
              </c:numCache>
            </c:numRef>
          </c:val>
        </c:ser>
        <c:ser>
          <c:idx val="1"/>
          <c:order val="1"/>
          <c:tx>
            <c:strRef>
              <c:f>Sheet1!$C$1</c:f>
              <c:strCache>
                <c:ptCount val="1"/>
                <c:pt idx="0">
                  <c:v>Engaged</c:v>
                </c:pt>
              </c:strCache>
            </c:strRef>
          </c:tx>
          <c:cat>
            <c:strRef>
              <c:f>Sheet1!$A$2:$A$4</c:f>
              <c:strCache>
                <c:ptCount val="3"/>
                <c:pt idx="0">
                  <c:v>HET</c:v>
                </c:pt>
                <c:pt idx="1">
                  <c:v>IDU</c:v>
                </c:pt>
                <c:pt idx="2">
                  <c:v>Other</c:v>
                </c:pt>
              </c:strCache>
            </c:strRef>
          </c:cat>
          <c:val>
            <c:numRef>
              <c:f>Sheet1!$C$2:$C$4</c:f>
              <c:numCache>
                <c:formatCode>General</c:formatCode>
                <c:ptCount val="3"/>
                <c:pt idx="0">
                  <c:v>57</c:v>
                </c:pt>
                <c:pt idx="1">
                  <c:v>54</c:v>
                </c:pt>
                <c:pt idx="2">
                  <c:v>45</c:v>
                </c:pt>
              </c:numCache>
            </c:numRef>
          </c:val>
        </c:ser>
        <c:ser>
          <c:idx val="2"/>
          <c:order val="2"/>
          <c:tx>
            <c:strRef>
              <c:f>Sheet1!$D$1</c:f>
              <c:strCache>
                <c:ptCount val="1"/>
                <c:pt idx="0">
                  <c:v>Retained </c:v>
                </c:pt>
              </c:strCache>
            </c:strRef>
          </c:tx>
          <c:cat>
            <c:strRef>
              <c:f>Sheet1!$A$2:$A$4</c:f>
              <c:strCache>
                <c:ptCount val="3"/>
                <c:pt idx="0">
                  <c:v>HET</c:v>
                </c:pt>
                <c:pt idx="1">
                  <c:v>IDU</c:v>
                </c:pt>
                <c:pt idx="2">
                  <c:v>Other</c:v>
                </c:pt>
              </c:strCache>
            </c:strRef>
          </c:cat>
          <c:val>
            <c:numRef>
              <c:f>Sheet1!$D$2:$D$4</c:f>
              <c:numCache>
                <c:formatCode>General</c:formatCode>
                <c:ptCount val="3"/>
                <c:pt idx="0">
                  <c:v>37</c:v>
                </c:pt>
                <c:pt idx="1">
                  <c:v>37</c:v>
                </c:pt>
                <c:pt idx="2">
                  <c:v>31</c:v>
                </c:pt>
              </c:numCache>
            </c:numRef>
          </c:val>
        </c:ser>
        <c:ser>
          <c:idx val="3"/>
          <c:order val="3"/>
          <c:tx>
            <c:strRef>
              <c:f>Sheet1!$E$1</c:f>
              <c:strCache>
                <c:ptCount val="1"/>
                <c:pt idx="0">
                  <c:v>Viral suppression</c:v>
                </c:pt>
              </c:strCache>
            </c:strRef>
          </c:tx>
          <c:cat>
            <c:strRef>
              <c:f>Sheet1!$A$2:$A$4</c:f>
              <c:strCache>
                <c:ptCount val="3"/>
                <c:pt idx="0">
                  <c:v>HET</c:v>
                </c:pt>
                <c:pt idx="1">
                  <c:v>IDU</c:v>
                </c:pt>
                <c:pt idx="2">
                  <c:v>Other</c:v>
                </c:pt>
              </c:strCache>
            </c:strRef>
          </c:cat>
          <c:val>
            <c:numRef>
              <c:f>Sheet1!$E$2:$E$4</c:f>
              <c:numCache>
                <c:formatCode>General</c:formatCode>
                <c:ptCount val="3"/>
                <c:pt idx="0">
                  <c:v>39</c:v>
                </c:pt>
                <c:pt idx="1">
                  <c:v>37</c:v>
                </c:pt>
                <c:pt idx="2">
                  <c:v>31</c:v>
                </c:pt>
              </c:numCache>
            </c:numRef>
          </c:val>
        </c:ser>
        <c:dLbls>
          <c:showVal val="1"/>
        </c:dLbls>
        <c:axId val="76649600"/>
        <c:axId val="76651136"/>
      </c:barChart>
      <c:catAx>
        <c:axId val="76649600"/>
        <c:scaling>
          <c:orientation val="minMax"/>
        </c:scaling>
        <c:axPos val="b"/>
        <c:tickLblPos val="nextTo"/>
        <c:crossAx val="76651136"/>
        <c:crosses val="autoZero"/>
        <c:auto val="1"/>
        <c:lblAlgn val="ctr"/>
        <c:lblOffset val="100"/>
      </c:catAx>
      <c:valAx>
        <c:axId val="76651136"/>
        <c:scaling>
          <c:orientation val="minMax"/>
          <c:max val="100"/>
        </c:scaling>
        <c:axPos val="l"/>
        <c:title>
          <c:tx>
            <c:rich>
              <a:bodyPr rot="-5400000" vert="horz"/>
              <a:lstStyle/>
              <a:p>
                <a:pPr>
                  <a:defRPr/>
                </a:pPr>
                <a:r>
                  <a:rPr lang="en-US" dirty="0" smtClean="0"/>
                  <a:t>Percent </a:t>
                </a:r>
              </a:p>
              <a:p>
                <a:pPr>
                  <a:defRPr/>
                </a:pPr>
                <a:endParaRPr lang="en-US" dirty="0"/>
              </a:p>
            </c:rich>
          </c:tx>
          <c:layout>
            <c:manualLayout>
              <c:xMode val="edge"/>
              <c:yMode val="edge"/>
              <c:x val="7.9024296274892332E-3"/>
              <c:y val="0.31567131031697981"/>
            </c:manualLayout>
          </c:layout>
        </c:title>
        <c:numFmt formatCode="General" sourceLinked="1"/>
        <c:tickLblPos val="nextTo"/>
        <c:crossAx val="76649600"/>
        <c:crosses val="autoZero"/>
        <c:crossBetween val="between"/>
      </c:valAx>
    </c:plotArea>
    <c:legend>
      <c:legendPos val="b"/>
      <c:layout/>
    </c:legend>
    <c:plotVisOnly val="1"/>
    <c:dispBlanksAs val="gap"/>
  </c:chart>
  <c:txPr>
    <a:bodyPr/>
    <a:lstStyle/>
    <a:p>
      <a:pPr>
        <a:defRPr sz="1800"/>
      </a:pPr>
      <a:endParaRPr lang="en-US"/>
    </a:p>
  </c:txPr>
  <c:externalData r:id="rId1"/>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style val="15"/>
  <c:chart>
    <c:plotArea>
      <c:layout>
        <c:manualLayout>
          <c:layoutTarget val="inner"/>
          <c:xMode val="edge"/>
          <c:yMode val="edge"/>
          <c:x val="0.13659334440993051"/>
          <c:y val="3.85639295088114E-2"/>
          <c:w val="0.79067976594668787"/>
          <c:h val="0.65883530183727035"/>
        </c:manualLayout>
      </c:layout>
      <c:barChart>
        <c:barDir val="col"/>
        <c:grouping val="clustered"/>
        <c:ser>
          <c:idx val="0"/>
          <c:order val="0"/>
          <c:tx>
            <c:strRef>
              <c:f>Sheet1!$B$1</c:f>
              <c:strCache>
                <c:ptCount val="1"/>
                <c:pt idx="0">
                  <c:v>Diagnosed</c:v>
                </c:pt>
              </c:strCache>
            </c:strRef>
          </c:tx>
          <c:dLbls>
            <c:delete val="1"/>
          </c:dLbls>
          <c:cat>
            <c:strRef>
              <c:f>Sheet1!$A$2:$A$4</c:f>
              <c:strCache>
                <c:ptCount val="3"/>
                <c:pt idx="0">
                  <c:v>HET</c:v>
                </c:pt>
                <c:pt idx="1">
                  <c:v>IDU</c:v>
                </c:pt>
                <c:pt idx="2">
                  <c:v>Other</c:v>
                </c:pt>
              </c:strCache>
            </c:strRef>
          </c:cat>
          <c:val>
            <c:numRef>
              <c:f>Sheet1!$B$2:$B$4</c:f>
              <c:numCache>
                <c:formatCode>General</c:formatCode>
                <c:ptCount val="3"/>
                <c:pt idx="0">
                  <c:v>100</c:v>
                </c:pt>
                <c:pt idx="1">
                  <c:v>100</c:v>
                </c:pt>
                <c:pt idx="2">
                  <c:v>100</c:v>
                </c:pt>
              </c:numCache>
            </c:numRef>
          </c:val>
        </c:ser>
        <c:ser>
          <c:idx val="1"/>
          <c:order val="1"/>
          <c:tx>
            <c:strRef>
              <c:f>Sheet1!$C$1</c:f>
              <c:strCache>
                <c:ptCount val="1"/>
                <c:pt idx="0">
                  <c:v>Engaged</c:v>
                </c:pt>
              </c:strCache>
            </c:strRef>
          </c:tx>
          <c:cat>
            <c:strRef>
              <c:f>Sheet1!$A$2:$A$4</c:f>
              <c:strCache>
                <c:ptCount val="3"/>
                <c:pt idx="0">
                  <c:v>HET</c:v>
                </c:pt>
                <c:pt idx="1">
                  <c:v>IDU</c:v>
                </c:pt>
                <c:pt idx="2">
                  <c:v>Other</c:v>
                </c:pt>
              </c:strCache>
            </c:strRef>
          </c:cat>
          <c:val>
            <c:numRef>
              <c:f>Sheet1!$C$2:$C$4</c:f>
              <c:numCache>
                <c:formatCode>General</c:formatCode>
                <c:ptCount val="3"/>
                <c:pt idx="0">
                  <c:v>55</c:v>
                </c:pt>
                <c:pt idx="1">
                  <c:v>51</c:v>
                </c:pt>
                <c:pt idx="2">
                  <c:v>56</c:v>
                </c:pt>
              </c:numCache>
            </c:numRef>
          </c:val>
        </c:ser>
        <c:ser>
          <c:idx val="2"/>
          <c:order val="2"/>
          <c:tx>
            <c:strRef>
              <c:f>Sheet1!$D$1</c:f>
              <c:strCache>
                <c:ptCount val="1"/>
                <c:pt idx="0">
                  <c:v>Retained </c:v>
                </c:pt>
              </c:strCache>
            </c:strRef>
          </c:tx>
          <c:cat>
            <c:strRef>
              <c:f>Sheet1!$A$2:$A$4</c:f>
              <c:strCache>
                <c:ptCount val="3"/>
                <c:pt idx="0">
                  <c:v>HET</c:v>
                </c:pt>
                <c:pt idx="1">
                  <c:v>IDU</c:v>
                </c:pt>
                <c:pt idx="2">
                  <c:v>Other</c:v>
                </c:pt>
              </c:strCache>
            </c:strRef>
          </c:cat>
          <c:val>
            <c:numRef>
              <c:f>Sheet1!$D$2:$D$4</c:f>
              <c:numCache>
                <c:formatCode>General</c:formatCode>
                <c:ptCount val="3"/>
                <c:pt idx="0">
                  <c:v>35</c:v>
                </c:pt>
                <c:pt idx="1">
                  <c:v>34</c:v>
                </c:pt>
                <c:pt idx="2">
                  <c:v>38</c:v>
                </c:pt>
              </c:numCache>
            </c:numRef>
          </c:val>
        </c:ser>
        <c:ser>
          <c:idx val="3"/>
          <c:order val="3"/>
          <c:tx>
            <c:strRef>
              <c:f>Sheet1!$E$1</c:f>
              <c:strCache>
                <c:ptCount val="1"/>
                <c:pt idx="0">
                  <c:v>Viral suppression</c:v>
                </c:pt>
              </c:strCache>
            </c:strRef>
          </c:tx>
          <c:cat>
            <c:strRef>
              <c:f>Sheet1!$A$2:$A$4</c:f>
              <c:strCache>
                <c:ptCount val="3"/>
                <c:pt idx="0">
                  <c:v>HET</c:v>
                </c:pt>
                <c:pt idx="1">
                  <c:v>IDU</c:v>
                </c:pt>
                <c:pt idx="2">
                  <c:v>Other</c:v>
                </c:pt>
              </c:strCache>
            </c:strRef>
          </c:cat>
          <c:val>
            <c:numRef>
              <c:f>Sheet1!$E$2:$E$4</c:f>
              <c:numCache>
                <c:formatCode>General</c:formatCode>
                <c:ptCount val="3"/>
                <c:pt idx="0">
                  <c:v>39</c:v>
                </c:pt>
                <c:pt idx="1">
                  <c:v>33</c:v>
                </c:pt>
                <c:pt idx="2">
                  <c:v>38</c:v>
                </c:pt>
              </c:numCache>
            </c:numRef>
          </c:val>
        </c:ser>
        <c:dLbls>
          <c:showVal val="1"/>
        </c:dLbls>
        <c:axId val="76744960"/>
        <c:axId val="76759040"/>
      </c:barChart>
      <c:catAx>
        <c:axId val="76744960"/>
        <c:scaling>
          <c:orientation val="minMax"/>
        </c:scaling>
        <c:axPos val="b"/>
        <c:tickLblPos val="nextTo"/>
        <c:crossAx val="76759040"/>
        <c:crosses val="autoZero"/>
        <c:auto val="1"/>
        <c:lblAlgn val="ctr"/>
        <c:lblOffset val="100"/>
      </c:catAx>
      <c:valAx>
        <c:axId val="76759040"/>
        <c:scaling>
          <c:orientation val="minMax"/>
          <c:max val="100"/>
        </c:scaling>
        <c:axPos val="l"/>
        <c:title>
          <c:tx>
            <c:rich>
              <a:bodyPr rot="-5400000" vert="horz"/>
              <a:lstStyle/>
              <a:p>
                <a:pPr>
                  <a:defRPr/>
                </a:pPr>
                <a:r>
                  <a:rPr lang="en-US" dirty="0" smtClean="0"/>
                  <a:t>Percent </a:t>
                </a:r>
              </a:p>
              <a:p>
                <a:pPr>
                  <a:defRPr/>
                </a:pPr>
                <a:endParaRPr lang="en-US" dirty="0"/>
              </a:p>
            </c:rich>
          </c:tx>
          <c:layout>
            <c:manualLayout>
              <c:xMode val="edge"/>
              <c:yMode val="edge"/>
              <c:x val="7.9024296274892332E-3"/>
              <c:y val="0.31567131031697981"/>
            </c:manualLayout>
          </c:layout>
        </c:title>
        <c:numFmt formatCode="General" sourceLinked="1"/>
        <c:tickLblPos val="nextTo"/>
        <c:crossAx val="76744960"/>
        <c:crosses val="autoZero"/>
        <c:crossBetween val="between"/>
      </c:valAx>
    </c:plotArea>
    <c:legend>
      <c:legendPos val="b"/>
      <c:layout/>
    </c:legend>
    <c:plotVisOnly val="1"/>
    <c:dispBlanksAs val="gap"/>
  </c:chart>
  <c:txPr>
    <a:bodyPr/>
    <a:lstStyle/>
    <a:p>
      <a:pPr>
        <a:defRPr sz="1800"/>
      </a:pPr>
      <a:endParaRPr lang="en-US"/>
    </a:p>
  </c:txPr>
  <c:externalData r:id="rId1"/>
  <c:userShapes r:id="rId2"/>
</c:chartSpace>
</file>

<file path=ppt/charts/chart6.xml><?xml version="1.0" encoding="utf-8"?>
<c:chartSpace xmlns:c="http://schemas.openxmlformats.org/drawingml/2006/chart" xmlns:a="http://schemas.openxmlformats.org/drawingml/2006/main" xmlns:r="http://schemas.openxmlformats.org/officeDocument/2006/relationships">
  <c:lang val="en-US"/>
  <c:style val="15"/>
  <c:chart>
    <c:plotArea>
      <c:layout>
        <c:manualLayout>
          <c:layoutTarget val="inner"/>
          <c:xMode val="edge"/>
          <c:yMode val="edge"/>
          <c:x val="0.14807900748517544"/>
          <c:y val="5.30265626316773E-2"/>
          <c:w val="0.82757047730144861"/>
          <c:h val="0.67476211064740388"/>
        </c:manualLayout>
      </c:layout>
      <c:barChart>
        <c:barDir val="col"/>
        <c:grouping val="clustered"/>
        <c:ser>
          <c:idx val="0"/>
          <c:order val="0"/>
          <c:tx>
            <c:strRef>
              <c:f>Sheet1!$B$1</c:f>
              <c:strCache>
                <c:ptCount val="1"/>
                <c:pt idx="0">
                  <c:v>Diagnosed</c:v>
                </c:pt>
              </c:strCache>
            </c:strRef>
          </c:tx>
          <c:dLbls>
            <c:delete val="1"/>
          </c:dLbls>
          <c:cat>
            <c:strRef>
              <c:f>Sheet1!$A$2:$A$6</c:f>
              <c:strCache>
                <c:ptCount val="5"/>
                <c:pt idx="0">
                  <c:v>13-24</c:v>
                </c:pt>
                <c:pt idx="1">
                  <c:v>25-34</c:v>
                </c:pt>
                <c:pt idx="2">
                  <c:v>35-44</c:v>
                </c:pt>
                <c:pt idx="3">
                  <c:v>45-54</c:v>
                </c:pt>
                <c:pt idx="4">
                  <c:v>55+</c:v>
                </c:pt>
              </c:strCache>
            </c:strRef>
          </c:cat>
          <c:val>
            <c:numRef>
              <c:f>Sheet1!$B$2:$B$6</c:f>
              <c:numCache>
                <c:formatCode>General</c:formatCode>
                <c:ptCount val="5"/>
                <c:pt idx="0">
                  <c:v>100</c:v>
                </c:pt>
                <c:pt idx="1">
                  <c:v>100</c:v>
                </c:pt>
                <c:pt idx="2">
                  <c:v>100</c:v>
                </c:pt>
                <c:pt idx="3">
                  <c:v>100</c:v>
                </c:pt>
                <c:pt idx="4">
                  <c:v>100</c:v>
                </c:pt>
              </c:numCache>
            </c:numRef>
          </c:val>
        </c:ser>
        <c:ser>
          <c:idx val="1"/>
          <c:order val="1"/>
          <c:tx>
            <c:strRef>
              <c:f>Sheet1!$C$1</c:f>
              <c:strCache>
                <c:ptCount val="1"/>
                <c:pt idx="0">
                  <c:v>Engaged </c:v>
                </c:pt>
              </c:strCache>
            </c:strRef>
          </c:tx>
          <c:dLbls>
            <c:txPr>
              <a:bodyPr/>
              <a:lstStyle/>
              <a:p>
                <a:pPr>
                  <a:defRPr sz="1600"/>
                </a:pPr>
                <a:endParaRPr lang="en-US"/>
              </a:p>
            </c:txPr>
            <c:showVal val="1"/>
          </c:dLbls>
          <c:cat>
            <c:strRef>
              <c:f>Sheet1!$A$2:$A$6</c:f>
              <c:strCache>
                <c:ptCount val="5"/>
                <c:pt idx="0">
                  <c:v>13-24</c:v>
                </c:pt>
                <c:pt idx="1">
                  <c:v>25-34</c:v>
                </c:pt>
                <c:pt idx="2">
                  <c:v>35-44</c:v>
                </c:pt>
                <c:pt idx="3">
                  <c:v>45-54</c:v>
                </c:pt>
                <c:pt idx="4">
                  <c:v>55+</c:v>
                </c:pt>
              </c:strCache>
            </c:strRef>
          </c:cat>
          <c:val>
            <c:numRef>
              <c:f>Sheet1!$C$2:$C$6</c:f>
              <c:numCache>
                <c:formatCode>General</c:formatCode>
                <c:ptCount val="5"/>
                <c:pt idx="0">
                  <c:v>55</c:v>
                </c:pt>
                <c:pt idx="1">
                  <c:v>54</c:v>
                </c:pt>
                <c:pt idx="2">
                  <c:v>57</c:v>
                </c:pt>
                <c:pt idx="3">
                  <c:v>55</c:v>
                </c:pt>
                <c:pt idx="4">
                  <c:v>49</c:v>
                </c:pt>
              </c:numCache>
            </c:numRef>
          </c:val>
        </c:ser>
        <c:ser>
          <c:idx val="2"/>
          <c:order val="2"/>
          <c:tx>
            <c:strRef>
              <c:f>Sheet1!$D$1</c:f>
              <c:strCache>
                <c:ptCount val="1"/>
                <c:pt idx="0">
                  <c:v>Retained</c:v>
                </c:pt>
              </c:strCache>
            </c:strRef>
          </c:tx>
          <c:dLbls>
            <c:txPr>
              <a:bodyPr/>
              <a:lstStyle/>
              <a:p>
                <a:pPr>
                  <a:defRPr sz="1600"/>
                </a:pPr>
                <a:endParaRPr lang="en-US"/>
              </a:p>
            </c:txPr>
            <c:showVal val="1"/>
          </c:dLbls>
          <c:cat>
            <c:strRef>
              <c:f>Sheet1!$A$2:$A$6</c:f>
              <c:strCache>
                <c:ptCount val="5"/>
                <c:pt idx="0">
                  <c:v>13-24</c:v>
                </c:pt>
                <c:pt idx="1">
                  <c:v>25-34</c:v>
                </c:pt>
                <c:pt idx="2">
                  <c:v>35-44</c:v>
                </c:pt>
                <c:pt idx="3">
                  <c:v>45-54</c:v>
                </c:pt>
                <c:pt idx="4">
                  <c:v>55+</c:v>
                </c:pt>
              </c:strCache>
            </c:strRef>
          </c:cat>
          <c:val>
            <c:numRef>
              <c:f>Sheet1!$D$2:$D$6</c:f>
              <c:numCache>
                <c:formatCode>General</c:formatCode>
                <c:ptCount val="5"/>
                <c:pt idx="0">
                  <c:v>29</c:v>
                </c:pt>
                <c:pt idx="1">
                  <c:v>33</c:v>
                </c:pt>
                <c:pt idx="2">
                  <c:v>38</c:v>
                </c:pt>
                <c:pt idx="3">
                  <c:v>40</c:v>
                </c:pt>
                <c:pt idx="4">
                  <c:v>37</c:v>
                </c:pt>
              </c:numCache>
            </c:numRef>
          </c:val>
        </c:ser>
        <c:ser>
          <c:idx val="3"/>
          <c:order val="3"/>
          <c:tx>
            <c:strRef>
              <c:f>Sheet1!$E$1</c:f>
              <c:strCache>
                <c:ptCount val="1"/>
                <c:pt idx="0">
                  <c:v>Viral suppression</c:v>
                </c:pt>
              </c:strCache>
            </c:strRef>
          </c:tx>
          <c:dLbls>
            <c:txPr>
              <a:bodyPr/>
              <a:lstStyle/>
              <a:p>
                <a:pPr>
                  <a:defRPr sz="1600"/>
                </a:pPr>
                <a:endParaRPr lang="en-US"/>
              </a:p>
            </c:txPr>
            <c:showVal val="1"/>
          </c:dLbls>
          <c:cat>
            <c:strRef>
              <c:f>Sheet1!$A$2:$A$6</c:f>
              <c:strCache>
                <c:ptCount val="5"/>
                <c:pt idx="0">
                  <c:v>13-24</c:v>
                </c:pt>
                <c:pt idx="1">
                  <c:v>25-34</c:v>
                </c:pt>
                <c:pt idx="2">
                  <c:v>35-44</c:v>
                </c:pt>
                <c:pt idx="3">
                  <c:v>45-54</c:v>
                </c:pt>
                <c:pt idx="4">
                  <c:v>55+</c:v>
                </c:pt>
              </c:strCache>
            </c:strRef>
          </c:cat>
          <c:val>
            <c:numRef>
              <c:f>Sheet1!$E$2:$E$6</c:f>
              <c:numCache>
                <c:formatCode>General</c:formatCode>
                <c:ptCount val="5"/>
                <c:pt idx="0">
                  <c:v>25</c:v>
                </c:pt>
                <c:pt idx="1">
                  <c:v>30</c:v>
                </c:pt>
                <c:pt idx="2">
                  <c:v>38</c:v>
                </c:pt>
                <c:pt idx="3">
                  <c:v>40</c:v>
                </c:pt>
                <c:pt idx="4">
                  <c:v>39</c:v>
                </c:pt>
              </c:numCache>
            </c:numRef>
          </c:val>
        </c:ser>
        <c:dLbls>
          <c:showVal val="1"/>
        </c:dLbls>
        <c:axId val="76914048"/>
        <c:axId val="76928128"/>
      </c:barChart>
      <c:catAx>
        <c:axId val="76914048"/>
        <c:scaling>
          <c:orientation val="minMax"/>
        </c:scaling>
        <c:axPos val="b"/>
        <c:tickLblPos val="nextTo"/>
        <c:crossAx val="76928128"/>
        <c:crosses val="autoZero"/>
        <c:auto val="1"/>
        <c:lblAlgn val="ctr"/>
        <c:lblOffset val="100"/>
      </c:catAx>
      <c:valAx>
        <c:axId val="76928128"/>
        <c:scaling>
          <c:orientation val="minMax"/>
          <c:max val="100"/>
        </c:scaling>
        <c:axPos val="l"/>
        <c:title>
          <c:tx>
            <c:rich>
              <a:bodyPr rot="-5400000" vert="horz"/>
              <a:lstStyle/>
              <a:p>
                <a:pPr>
                  <a:defRPr/>
                </a:pPr>
                <a:r>
                  <a:rPr lang="en-US" dirty="0" smtClean="0"/>
                  <a:t>Percent</a:t>
                </a:r>
                <a:endParaRPr lang="en-US" dirty="0"/>
              </a:p>
            </c:rich>
          </c:tx>
          <c:layout/>
        </c:title>
        <c:numFmt formatCode="General" sourceLinked="1"/>
        <c:tickLblPos val="nextTo"/>
        <c:crossAx val="76914048"/>
        <c:crosses val="autoZero"/>
        <c:crossBetween val="between"/>
      </c:valAx>
    </c:plotArea>
    <c:legend>
      <c:legendPos val="b"/>
      <c:layout>
        <c:manualLayout>
          <c:xMode val="edge"/>
          <c:yMode val="edge"/>
          <c:x val="0.10576802899637551"/>
          <c:y val="0.91360595190549665"/>
          <c:w val="0.77304813447433907"/>
          <c:h val="8.6394072487572734E-2"/>
        </c:manualLayout>
      </c:layout>
    </c:legend>
    <c:plotVisOnly val="1"/>
    <c:dispBlanksAs val="gap"/>
  </c:chart>
  <c:txPr>
    <a:bodyPr/>
    <a:lstStyle/>
    <a:p>
      <a:pPr>
        <a:defRPr sz="1800"/>
      </a:pPr>
      <a:endParaRPr lang="en-US"/>
    </a:p>
  </c:txPr>
  <c:externalData r:id="rId1"/>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style val="15"/>
  <c:chart>
    <c:plotArea>
      <c:layout>
        <c:manualLayout>
          <c:layoutTarget val="inner"/>
          <c:xMode val="edge"/>
          <c:yMode val="edge"/>
          <c:x val="0.14807900748517544"/>
          <c:y val="5.30265626316773E-2"/>
          <c:w val="0.82757047730144861"/>
          <c:h val="0.67476211064740388"/>
        </c:manualLayout>
      </c:layout>
      <c:barChart>
        <c:barDir val="col"/>
        <c:grouping val="clustered"/>
        <c:ser>
          <c:idx val="0"/>
          <c:order val="0"/>
          <c:tx>
            <c:strRef>
              <c:f>Sheet1!$B$1</c:f>
              <c:strCache>
                <c:ptCount val="1"/>
                <c:pt idx="0">
                  <c:v>Diagnosed</c:v>
                </c:pt>
              </c:strCache>
            </c:strRef>
          </c:tx>
          <c:dLbls>
            <c:delete val="1"/>
          </c:dLbls>
          <c:cat>
            <c:strRef>
              <c:f>Sheet1!$A$2:$A$6</c:f>
              <c:strCache>
                <c:ptCount val="5"/>
                <c:pt idx="0">
                  <c:v>13-24</c:v>
                </c:pt>
                <c:pt idx="1">
                  <c:v>25-34</c:v>
                </c:pt>
                <c:pt idx="2">
                  <c:v>35-44</c:v>
                </c:pt>
                <c:pt idx="3">
                  <c:v>45-54</c:v>
                </c:pt>
                <c:pt idx="4">
                  <c:v>55+</c:v>
                </c:pt>
              </c:strCache>
            </c:strRef>
          </c:cat>
          <c:val>
            <c:numRef>
              <c:f>Sheet1!$B$2:$B$6</c:f>
              <c:numCache>
                <c:formatCode>General</c:formatCode>
                <c:ptCount val="5"/>
                <c:pt idx="0">
                  <c:v>100</c:v>
                </c:pt>
                <c:pt idx="1">
                  <c:v>100</c:v>
                </c:pt>
                <c:pt idx="2">
                  <c:v>100</c:v>
                </c:pt>
                <c:pt idx="3">
                  <c:v>100</c:v>
                </c:pt>
                <c:pt idx="4">
                  <c:v>100</c:v>
                </c:pt>
              </c:numCache>
            </c:numRef>
          </c:val>
        </c:ser>
        <c:ser>
          <c:idx val="1"/>
          <c:order val="1"/>
          <c:tx>
            <c:strRef>
              <c:f>Sheet1!$C$1</c:f>
              <c:strCache>
                <c:ptCount val="1"/>
                <c:pt idx="0">
                  <c:v>Engaged </c:v>
                </c:pt>
              </c:strCache>
            </c:strRef>
          </c:tx>
          <c:dLbls>
            <c:txPr>
              <a:bodyPr/>
              <a:lstStyle/>
              <a:p>
                <a:pPr>
                  <a:defRPr sz="1600"/>
                </a:pPr>
                <a:endParaRPr lang="en-US"/>
              </a:p>
            </c:txPr>
            <c:showVal val="1"/>
          </c:dLbls>
          <c:cat>
            <c:strRef>
              <c:f>Sheet1!$A$2:$A$6</c:f>
              <c:strCache>
                <c:ptCount val="5"/>
                <c:pt idx="0">
                  <c:v>13-24</c:v>
                </c:pt>
                <c:pt idx="1">
                  <c:v>25-34</c:v>
                </c:pt>
                <c:pt idx="2">
                  <c:v>35-44</c:v>
                </c:pt>
                <c:pt idx="3">
                  <c:v>45-54</c:v>
                </c:pt>
                <c:pt idx="4">
                  <c:v>55+</c:v>
                </c:pt>
              </c:strCache>
            </c:strRef>
          </c:cat>
          <c:val>
            <c:numRef>
              <c:f>Sheet1!$C$2:$C$6</c:f>
              <c:numCache>
                <c:formatCode>General</c:formatCode>
                <c:ptCount val="5"/>
                <c:pt idx="0">
                  <c:v>60</c:v>
                </c:pt>
                <c:pt idx="1">
                  <c:v>58</c:v>
                </c:pt>
                <c:pt idx="2">
                  <c:v>59</c:v>
                </c:pt>
                <c:pt idx="3">
                  <c:v>56</c:v>
                </c:pt>
                <c:pt idx="4">
                  <c:v>49</c:v>
                </c:pt>
              </c:numCache>
            </c:numRef>
          </c:val>
        </c:ser>
        <c:ser>
          <c:idx val="2"/>
          <c:order val="2"/>
          <c:tx>
            <c:strRef>
              <c:f>Sheet1!$D$1</c:f>
              <c:strCache>
                <c:ptCount val="1"/>
                <c:pt idx="0">
                  <c:v>Retained</c:v>
                </c:pt>
              </c:strCache>
            </c:strRef>
          </c:tx>
          <c:dLbls>
            <c:txPr>
              <a:bodyPr/>
              <a:lstStyle/>
              <a:p>
                <a:pPr>
                  <a:defRPr sz="1600"/>
                </a:pPr>
                <a:endParaRPr lang="en-US"/>
              </a:p>
            </c:txPr>
            <c:showVal val="1"/>
          </c:dLbls>
          <c:cat>
            <c:strRef>
              <c:f>Sheet1!$A$2:$A$6</c:f>
              <c:strCache>
                <c:ptCount val="5"/>
                <c:pt idx="0">
                  <c:v>13-24</c:v>
                </c:pt>
                <c:pt idx="1">
                  <c:v>25-34</c:v>
                </c:pt>
                <c:pt idx="2">
                  <c:v>35-44</c:v>
                </c:pt>
                <c:pt idx="3">
                  <c:v>45-54</c:v>
                </c:pt>
                <c:pt idx="4">
                  <c:v>55+</c:v>
                </c:pt>
              </c:strCache>
            </c:strRef>
          </c:cat>
          <c:val>
            <c:numRef>
              <c:f>Sheet1!$D$2:$D$6</c:f>
              <c:numCache>
                <c:formatCode>General</c:formatCode>
                <c:ptCount val="5"/>
                <c:pt idx="0">
                  <c:v>32</c:v>
                </c:pt>
                <c:pt idx="1">
                  <c:v>36</c:v>
                </c:pt>
                <c:pt idx="2">
                  <c:v>41</c:v>
                </c:pt>
                <c:pt idx="3">
                  <c:v>42</c:v>
                </c:pt>
                <c:pt idx="4">
                  <c:v>38</c:v>
                </c:pt>
              </c:numCache>
            </c:numRef>
          </c:val>
        </c:ser>
        <c:ser>
          <c:idx val="3"/>
          <c:order val="3"/>
          <c:tx>
            <c:strRef>
              <c:f>Sheet1!$E$1</c:f>
              <c:strCache>
                <c:ptCount val="1"/>
                <c:pt idx="0">
                  <c:v>Viral suppression</c:v>
                </c:pt>
              </c:strCache>
            </c:strRef>
          </c:tx>
          <c:dLbls>
            <c:txPr>
              <a:bodyPr/>
              <a:lstStyle/>
              <a:p>
                <a:pPr>
                  <a:defRPr sz="1600"/>
                </a:pPr>
                <a:endParaRPr lang="en-US"/>
              </a:p>
            </c:txPr>
            <c:showVal val="1"/>
          </c:dLbls>
          <c:cat>
            <c:strRef>
              <c:f>Sheet1!$A$2:$A$6</c:f>
              <c:strCache>
                <c:ptCount val="5"/>
                <c:pt idx="0">
                  <c:v>13-24</c:v>
                </c:pt>
                <c:pt idx="1">
                  <c:v>25-34</c:v>
                </c:pt>
                <c:pt idx="2">
                  <c:v>35-44</c:v>
                </c:pt>
                <c:pt idx="3">
                  <c:v>45-54</c:v>
                </c:pt>
                <c:pt idx="4">
                  <c:v>55+</c:v>
                </c:pt>
              </c:strCache>
            </c:strRef>
          </c:cat>
          <c:val>
            <c:numRef>
              <c:f>Sheet1!$E$2:$E$6</c:f>
              <c:numCache>
                <c:formatCode>General</c:formatCode>
                <c:ptCount val="5"/>
                <c:pt idx="0">
                  <c:v>27</c:v>
                </c:pt>
                <c:pt idx="1">
                  <c:v>32</c:v>
                </c:pt>
                <c:pt idx="2">
                  <c:v>40</c:v>
                </c:pt>
                <c:pt idx="3">
                  <c:v>41</c:v>
                </c:pt>
                <c:pt idx="4">
                  <c:v>40</c:v>
                </c:pt>
              </c:numCache>
            </c:numRef>
          </c:val>
        </c:ser>
        <c:dLbls>
          <c:showVal val="1"/>
        </c:dLbls>
        <c:axId val="77263616"/>
        <c:axId val="77265152"/>
      </c:barChart>
      <c:catAx>
        <c:axId val="77263616"/>
        <c:scaling>
          <c:orientation val="minMax"/>
        </c:scaling>
        <c:axPos val="b"/>
        <c:tickLblPos val="nextTo"/>
        <c:crossAx val="77265152"/>
        <c:crosses val="autoZero"/>
        <c:auto val="1"/>
        <c:lblAlgn val="ctr"/>
        <c:lblOffset val="100"/>
      </c:catAx>
      <c:valAx>
        <c:axId val="77265152"/>
        <c:scaling>
          <c:orientation val="minMax"/>
          <c:max val="100"/>
        </c:scaling>
        <c:axPos val="l"/>
        <c:title>
          <c:tx>
            <c:rich>
              <a:bodyPr rot="-5400000" vert="horz"/>
              <a:lstStyle/>
              <a:p>
                <a:pPr>
                  <a:defRPr/>
                </a:pPr>
                <a:r>
                  <a:rPr lang="en-US" dirty="0" smtClean="0"/>
                  <a:t>Percent</a:t>
                </a:r>
                <a:endParaRPr lang="en-US" dirty="0"/>
              </a:p>
            </c:rich>
          </c:tx>
          <c:layout/>
        </c:title>
        <c:numFmt formatCode="General" sourceLinked="1"/>
        <c:tickLblPos val="nextTo"/>
        <c:crossAx val="77263616"/>
        <c:crosses val="autoZero"/>
        <c:crossBetween val="between"/>
      </c:valAx>
    </c:plotArea>
    <c:legend>
      <c:legendPos val="b"/>
      <c:layout>
        <c:manualLayout>
          <c:xMode val="edge"/>
          <c:yMode val="edge"/>
          <c:x val="0.10576802899637551"/>
          <c:y val="0.91360595190549665"/>
          <c:w val="0.77304813447433907"/>
          <c:h val="8.6394072487572734E-2"/>
        </c:manualLayout>
      </c:layout>
    </c:legend>
    <c:plotVisOnly val="1"/>
    <c:dispBlanksAs val="gap"/>
  </c:chart>
  <c:txPr>
    <a:bodyPr/>
    <a:lstStyle/>
    <a:p>
      <a:pPr>
        <a:defRPr sz="1800"/>
      </a:pPr>
      <a:endParaRPr lang="en-US"/>
    </a:p>
  </c:txPr>
  <c:externalData r:id="rId1"/>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style val="15"/>
  <c:chart>
    <c:plotArea>
      <c:layout>
        <c:manualLayout>
          <c:layoutTarget val="inner"/>
          <c:xMode val="edge"/>
          <c:yMode val="edge"/>
          <c:x val="0.14807900748517544"/>
          <c:y val="5.30265626316773E-2"/>
          <c:w val="0.82757047730144861"/>
          <c:h val="0.67476211064740388"/>
        </c:manualLayout>
      </c:layout>
      <c:barChart>
        <c:barDir val="col"/>
        <c:grouping val="clustered"/>
        <c:ser>
          <c:idx val="0"/>
          <c:order val="0"/>
          <c:tx>
            <c:strRef>
              <c:f>Sheet1!$B$1</c:f>
              <c:strCache>
                <c:ptCount val="1"/>
                <c:pt idx="0">
                  <c:v>Diagnosed</c:v>
                </c:pt>
              </c:strCache>
            </c:strRef>
          </c:tx>
          <c:dLbls>
            <c:delete val="1"/>
          </c:dLbls>
          <c:cat>
            <c:strRef>
              <c:f>Sheet1!$A$2:$A$6</c:f>
              <c:strCache>
                <c:ptCount val="5"/>
                <c:pt idx="0">
                  <c:v>13-24</c:v>
                </c:pt>
                <c:pt idx="1">
                  <c:v>25-34</c:v>
                </c:pt>
                <c:pt idx="2">
                  <c:v>35-44</c:v>
                </c:pt>
                <c:pt idx="3">
                  <c:v>45-54</c:v>
                </c:pt>
                <c:pt idx="4">
                  <c:v>55+</c:v>
                </c:pt>
              </c:strCache>
            </c:strRef>
          </c:cat>
          <c:val>
            <c:numRef>
              <c:f>Sheet1!$B$2:$B$6</c:f>
              <c:numCache>
                <c:formatCode>General</c:formatCode>
                <c:ptCount val="5"/>
                <c:pt idx="0">
                  <c:v>100</c:v>
                </c:pt>
                <c:pt idx="1">
                  <c:v>100</c:v>
                </c:pt>
                <c:pt idx="2">
                  <c:v>100</c:v>
                </c:pt>
                <c:pt idx="3">
                  <c:v>100</c:v>
                </c:pt>
                <c:pt idx="4">
                  <c:v>100</c:v>
                </c:pt>
              </c:numCache>
            </c:numRef>
          </c:val>
        </c:ser>
        <c:ser>
          <c:idx val="1"/>
          <c:order val="1"/>
          <c:tx>
            <c:strRef>
              <c:f>Sheet1!$C$1</c:f>
              <c:strCache>
                <c:ptCount val="1"/>
                <c:pt idx="0">
                  <c:v>Engaged </c:v>
                </c:pt>
              </c:strCache>
            </c:strRef>
          </c:tx>
          <c:dLbls>
            <c:txPr>
              <a:bodyPr/>
              <a:lstStyle/>
              <a:p>
                <a:pPr>
                  <a:defRPr sz="1600"/>
                </a:pPr>
                <a:endParaRPr lang="en-US"/>
              </a:p>
            </c:txPr>
            <c:showVal val="1"/>
          </c:dLbls>
          <c:cat>
            <c:strRef>
              <c:f>Sheet1!$A$2:$A$6</c:f>
              <c:strCache>
                <c:ptCount val="5"/>
                <c:pt idx="0">
                  <c:v>13-24</c:v>
                </c:pt>
                <c:pt idx="1">
                  <c:v>25-34</c:v>
                </c:pt>
                <c:pt idx="2">
                  <c:v>35-44</c:v>
                </c:pt>
                <c:pt idx="3">
                  <c:v>45-54</c:v>
                </c:pt>
                <c:pt idx="4">
                  <c:v>55+</c:v>
                </c:pt>
              </c:strCache>
            </c:strRef>
          </c:cat>
          <c:val>
            <c:numRef>
              <c:f>Sheet1!$C$2:$C$6</c:f>
              <c:numCache>
                <c:formatCode>General</c:formatCode>
                <c:ptCount val="5"/>
                <c:pt idx="0">
                  <c:v>60</c:v>
                </c:pt>
                <c:pt idx="1">
                  <c:v>56</c:v>
                </c:pt>
                <c:pt idx="2">
                  <c:v>60</c:v>
                </c:pt>
                <c:pt idx="3">
                  <c:v>56</c:v>
                </c:pt>
                <c:pt idx="4">
                  <c:v>51</c:v>
                </c:pt>
              </c:numCache>
            </c:numRef>
          </c:val>
        </c:ser>
        <c:ser>
          <c:idx val="2"/>
          <c:order val="2"/>
          <c:tx>
            <c:strRef>
              <c:f>Sheet1!$D$1</c:f>
              <c:strCache>
                <c:ptCount val="1"/>
                <c:pt idx="0">
                  <c:v>Retained</c:v>
                </c:pt>
              </c:strCache>
            </c:strRef>
          </c:tx>
          <c:dLbls>
            <c:txPr>
              <a:bodyPr/>
              <a:lstStyle/>
              <a:p>
                <a:pPr>
                  <a:defRPr sz="1600"/>
                </a:pPr>
                <a:endParaRPr lang="en-US"/>
              </a:p>
            </c:txPr>
            <c:showVal val="1"/>
          </c:dLbls>
          <c:cat>
            <c:strRef>
              <c:f>Sheet1!$A$2:$A$6</c:f>
              <c:strCache>
                <c:ptCount val="5"/>
                <c:pt idx="0">
                  <c:v>13-24</c:v>
                </c:pt>
                <c:pt idx="1">
                  <c:v>25-34</c:v>
                </c:pt>
                <c:pt idx="2">
                  <c:v>35-44</c:v>
                </c:pt>
                <c:pt idx="3">
                  <c:v>45-54</c:v>
                </c:pt>
                <c:pt idx="4">
                  <c:v>55+</c:v>
                </c:pt>
              </c:strCache>
            </c:strRef>
          </c:cat>
          <c:val>
            <c:numRef>
              <c:f>Sheet1!$D$2:$D$6</c:f>
              <c:numCache>
                <c:formatCode>General</c:formatCode>
                <c:ptCount val="5"/>
                <c:pt idx="0">
                  <c:v>39</c:v>
                </c:pt>
                <c:pt idx="1">
                  <c:v>40</c:v>
                </c:pt>
                <c:pt idx="2">
                  <c:v>43</c:v>
                </c:pt>
                <c:pt idx="3">
                  <c:v>44</c:v>
                </c:pt>
                <c:pt idx="4">
                  <c:v>42</c:v>
                </c:pt>
              </c:numCache>
            </c:numRef>
          </c:val>
        </c:ser>
        <c:ser>
          <c:idx val="3"/>
          <c:order val="3"/>
          <c:tx>
            <c:strRef>
              <c:f>Sheet1!$E$1</c:f>
              <c:strCache>
                <c:ptCount val="1"/>
                <c:pt idx="0">
                  <c:v>Viral suppression</c:v>
                </c:pt>
              </c:strCache>
            </c:strRef>
          </c:tx>
          <c:dLbls>
            <c:txPr>
              <a:bodyPr/>
              <a:lstStyle/>
              <a:p>
                <a:pPr>
                  <a:defRPr sz="1600"/>
                </a:pPr>
                <a:endParaRPr lang="en-US"/>
              </a:p>
            </c:txPr>
            <c:showVal val="1"/>
          </c:dLbls>
          <c:cat>
            <c:strRef>
              <c:f>Sheet1!$A$2:$A$6</c:f>
              <c:strCache>
                <c:ptCount val="5"/>
                <c:pt idx="0">
                  <c:v>13-24</c:v>
                </c:pt>
                <c:pt idx="1">
                  <c:v>25-34</c:v>
                </c:pt>
                <c:pt idx="2">
                  <c:v>35-44</c:v>
                </c:pt>
                <c:pt idx="3">
                  <c:v>45-54</c:v>
                </c:pt>
                <c:pt idx="4">
                  <c:v>55+</c:v>
                </c:pt>
              </c:strCache>
            </c:strRef>
          </c:cat>
          <c:val>
            <c:numRef>
              <c:f>Sheet1!$E$2:$E$6</c:f>
              <c:numCache>
                <c:formatCode>General</c:formatCode>
                <c:ptCount val="5"/>
                <c:pt idx="0">
                  <c:v>35</c:v>
                </c:pt>
                <c:pt idx="1">
                  <c:v>39</c:v>
                </c:pt>
                <c:pt idx="2">
                  <c:v>47</c:v>
                </c:pt>
                <c:pt idx="3">
                  <c:v>47</c:v>
                </c:pt>
                <c:pt idx="4">
                  <c:v>45</c:v>
                </c:pt>
              </c:numCache>
            </c:numRef>
          </c:val>
        </c:ser>
        <c:dLbls>
          <c:showVal val="1"/>
        </c:dLbls>
        <c:axId val="77559296"/>
        <c:axId val="77560832"/>
      </c:barChart>
      <c:catAx>
        <c:axId val="77559296"/>
        <c:scaling>
          <c:orientation val="minMax"/>
        </c:scaling>
        <c:axPos val="b"/>
        <c:tickLblPos val="nextTo"/>
        <c:crossAx val="77560832"/>
        <c:crosses val="autoZero"/>
        <c:auto val="1"/>
        <c:lblAlgn val="ctr"/>
        <c:lblOffset val="100"/>
      </c:catAx>
      <c:valAx>
        <c:axId val="77560832"/>
        <c:scaling>
          <c:orientation val="minMax"/>
          <c:max val="100"/>
        </c:scaling>
        <c:axPos val="l"/>
        <c:title>
          <c:tx>
            <c:rich>
              <a:bodyPr rot="-5400000" vert="horz"/>
              <a:lstStyle/>
              <a:p>
                <a:pPr>
                  <a:defRPr/>
                </a:pPr>
                <a:r>
                  <a:rPr lang="en-US" dirty="0" smtClean="0"/>
                  <a:t>Percent</a:t>
                </a:r>
                <a:endParaRPr lang="en-US" dirty="0"/>
              </a:p>
            </c:rich>
          </c:tx>
          <c:layout/>
        </c:title>
        <c:numFmt formatCode="General" sourceLinked="1"/>
        <c:tickLblPos val="nextTo"/>
        <c:crossAx val="77559296"/>
        <c:crosses val="autoZero"/>
        <c:crossBetween val="between"/>
      </c:valAx>
    </c:plotArea>
    <c:legend>
      <c:legendPos val="b"/>
      <c:layout>
        <c:manualLayout>
          <c:xMode val="edge"/>
          <c:yMode val="edge"/>
          <c:x val="0.10576802899637551"/>
          <c:y val="0.91360595190549665"/>
          <c:w val="0.77304813447433907"/>
          <c:h val="8.6394072487572734E-2"/>
        </c:manualLayout>
      </c:layout>
    </c:legend>
    <c:plotVisOnly val="1"/>
    <c:dispBlanksAs val="gap"/>
  </c:chart>
  <c:txPr>
    <a:bodyPr/>
    <a:lstStyle/>
    <a:p>
      <a:pPr>
        <a:defRPr sz="1800"/>
      </a:pPr>
      <a:endParaRPr lang="en-US"/>
    </a:p>
  </c:txPr>
  <c:externalData r:id="rId1"/>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style val="15"/>
  <c:chart>
    <c:plotArea>
      <c:layout>
        <c:manualLayout>
          <c:layoutTarget val="inner"/>
          <c:xMode val="edge"/>
          <c:yMode val="edge"/>
          <c:x val="0.14807900748517544"/>
          <c:y val="5.30265626316773E-2"/>
          <c:w val="0.82757047730144861"/>
          <c:h val="0.67476211064740388"/>
        </c:manualLayout>
      </c:layout>
      <c:barChart>
        <c:barDir val="col"/>
        <c:grouping val="clustered"/>
        <c:ser>
          <c:idx val="0"/>
          <c:order val="0"/>
          <c:tx>
            <c:strRef>
              <c:f>Sheet1!$B$1</c:f>
              <c:strCache>
                <c:ptCount val="1"/>
                <c:pt idx="0">
                  <c:v>Diagnosed</c:v>
                </c:pt>
              </c:strCache>
            </c:strRef>
          </c:tx>
          <c:dLbls>
            <c:delete val="1"/>
          </c:dLbls>
          <c:cat>
            <c:strRef>
              <c:f>Sheet1!$A$2:$A$6</c:f>
              <c:strCache>
                <c:ptCount val="5"/>
                <c:pt idx="0">
                  <c:v>13-24</c:v>
                </c:pt>
                <c:pt idx="1">
                  <c:v>25-34</c:v>
                </c:pt>
                <c:pt idx="2">
                  <c:v>35-44</c:v>
                </c:pt>
                <c:pt idx="3">
                  <c:v>45-54</c:v>
                </c:pt>
                <c:pt idx="4">
                  <c:v>55+</c:v>
                </c:pt>
              </c:strCache>
            </c:strRef>
          </c:cat>
          <c:val>
            <c:numRef>
              <c:f>Sheet1!$B$2:$B$6</c:f>
              <c:numCache>
                <c:formatCode>General</c:formatCode>
                <c:ptCount val="5"/>
                <c:pt idx="0">
                  <c:v>100</c:v>
                </c:pt>
                <c:pt idx="1">
                  <c:v>100</c:v>
                </c:pt>
                <c:pt idx="2">
                  <c:v>100</c:v>
                </c:pt>
                <c:pt idx="3">
                  <c:v>100</c:v>
                </c:pt>
                <c:pt idx="4">
                  <c:v>100</c:v>
                </c:pt>
              </c:numCache>
            </c:numRef>
          </c:val>
        </c:ser>
        <c:ser>
          <c:idx val="1"/>
          <c:order val="1"/>
          <c:tx>
            <c:strRef>
              <c:f>Sheet1!$C$1</c:f>
              <c:strCache>
                <c:ptCount val="1"/>
                <c:pt idx="0">
                  <c:v>Engaged </c:v>
                </c:pt>
              </c:strCache>
            </c:strRef>
          </c:tx>
          <c:dLbls>
            <c:txPr>
              <a:bodyPr/>
              <a:lstStyle/>
              <a:p>
                <a:pPr>
                  <a:defRPr sz="1600"/>
                </a:pPr>
                <a:endParaRPr lang="en-US"/>
              </a:p>
            </c:txPr>
            <c:showVal val="1"/>
          </c:dLbls>
          <c:cat>
            <c:strRef>
              <c:f>Sheet1!$A$2:$A$6</c:f>
              <c:strCache>
                <c:ptCount val="5"/>
                <c:pt idx="0">
                  <c:v>13-24</c:v>
                </c:pt>
                <c:pt idx="1">
                  <c:v>25-34</c:v>
                </c:pt>
                <c:pt idx="2">
                  <c:v>35-44</c:v>
                </c:pt>
                <c:pt idx="3">
                  <c:v>45-54</c:v>
                </c:pt>
                <c:pt idx="4">
                  <c:v>55+</c:v>
                </c:pt>
              </c:strCache>
            </c:strRef>
          </c:cat>
          <c:val>
            <c:numRef>
              <c:f>Sheet1!$C$2:$C$6</c:f>
              <c:numCache>
                <c:formatCode>General</c:formatCode>
                <c:ptCount val="5"/>
                <c:pt idx="0">
                  <c:v>67</c:v>
                </c:pt>
                <c:pt idx="1">
                  <c:v>57</c:v>
                </c:pt>
                <c:pt idx="2">
                  <c:v>61</c:v>
                </c:pt>
                <c:pt idx="3">
                  <c:v>57</c:v>
                </c:pt>
                <c:pt idx="4">
                  <c:v>49</c:v>
                </c:pt>
              </c:numCache>
            </c:numRef>
          </c:val>
        </c:ser>
        <c:ser>
          <c:idx val="2"/>
          <c:order val="2"/>
          <c:tx>
            <c:strRef>
              <c:f>Sheet1!$D$1</c:f>
              <c:strCache>
                <c:ptCount val="1"/>
                <c:pt idx="0">
                  <c:v>Retained</c:v>
                </c:pt>
              </c:strCache>
            </c:strRef>
          </c:tx>
          <c:dLbls>
            <c:txPr>
              <a:bodyPr/>
              <a:lstStyle/>
              <a:p>
                <a:pPr>
                  <a:defRPr sz="1600"/>
                </a:pPr>
                <a:endParaRPr lang="en-US"/>
              </a:p>
            </c:txPr>
            <c:showVal val="1"/>
          </c:dLbls>
          <c:cat>
            <c:strRef>
              <c:f>Sheet1!$A$2:$A$6</c:f>
              <c:strCache>
                <c:ptCount val="5"/>
                <c:pt idx="0">
                  <c:v>13-24</c:v>
                </c:pt>
                <c:pt idx="1">
                  <c:v>25-34</c:v>
                </c:pt>
                <c:pt idx="2">
                  <c:v>35-44</c:v>
                </c:pt>
                <c:pt idx="3">
                  <c:v>45-54</c:v>
                </c:pt>
                <c:pt idx="4">
                  <c:v>55+</c:v>
                </c:pt>
              </c:strCache>
            </c:strRef>
          </c:cat>
          <c:val>
            <c:numRef>
              <c:f>Sheet1!$D$2:$D$6</c:f>
              <c:numCache>
                <c:formatCode>General</c:formatCode>
                <c:ptCount val="5"/>
                <c:pt idx="0">
                  <c:v>47</c:v>
                </c:pt>
                <c:pt idx="1">
                  <c:v>39</c:v>
                </c:pt>
                <c:pt idx="2">
                  <c:v>45</c:v>
                </c:pt>
                <c:pt idx="3">
                  <c:v>45</c:v>
                </c:pt>
                <c:pt idx="4">
                  <c:v>42</c:v>
                </c:pt>
              </c:numCache>
            </c:numRef>
          </c:val>
        </c:ser>
        <c:ser>
          <c:idx val="3"/>
          <c:order val="3"/>
          <c:tx>
            <c:strRef>
              <c:f>Sheet1!$E$1</c:f>
              <c:strCache>
                <c:ptCount val="1"/>
                <c:pt idx="0">
                  <c:v>Viral suppression</c:v>
                </c:pt>
              </c:strCache>
            </c:strRef>
          </c:tx>
          <c:dLbls>
            <c:txPr>
              <a:bodyPr/>
              <a:lstStyle/>
              <a:p>
                <a:pPr>
                  <a:defRPr sz="1600"/>
                </a:pPr>
                <a:endParaRPr lang="en-US"/>
              </a:p>
            </c:txPr>
            <c:showVal val="1"/>
          </c:dLbls>
          <c:cat>
            <c:strRef>
              <c:f>Sheet1!$A$2:$A$6</c:f>
              <c:strCache>
                <c:ptCount val="5"/>
                <c:pt idx="0">
                  <c:v>13-24</c:v>
                </c:pt>
                <c:pt idx="1">
                  <c:v>25-34</c:v>
                </c:pt>
                <c:pt idx="2">
                  <c:v>35-44</c:v>
                </c:pt>
                <c:pt idx="3">
                  <c:v>45-54</c:v>
                </c:pt>
                <c:pt idx="4">
                  <c:v>55+</c:v>
                </c:pt>
              </c:strCache>
            </c:strRef>
          </c:cat>
          <c:val>
            <c:numRef>
              <c:f>Sheet1!$E$2:$E$6</c:f>
              <c:numCache>
                <c:formatCode>General</c:formatCode>
                <c:ptCount val="5"/>
                <c:pt idx="0">
                  <c:v>42</c:v>
                </c:pt>
                <c:pt idx="1">
                  <c:v>40</c:v>
                </c:pt>
                <c:pt idx="2">
                  <c:v>48</c:v>
                </c:pt>
                <c:pt idx="3">
                  <c:v>49</c:v>
                </c:pt>
                <c:pt idx="4">
                  <c:v>45</c:v>
                </c:pt>
              </c:numCache>
            </c:numRef>
          </c:val>
        </c:ser>
        <c:dLbls>
          <c:showVal val="1"/>
        </c:dLbls>
        <c:axId val="77142272"/>
        <c:axId val="77567872"/>
      </c:barChart>
      <c:catAx>
        <c:axId val="77142272"/>
        <c:scaling>
          <c:orientation val="minMax"/>
        </c:scaling>
        <c:axPos val="b"/>
        <c:tickLblPos val="nextTo"/>
        <c:crossAx val="77567872"/>
        <c:crosses val="autoZero"/>
        <c:auto val="1"/>
        <c:lblAlgn val="ctr"/>
        <c:lblOffset val="100"/>
      </c:catAx>
      <c:valAx>
        <c:axId val="77567872"/>
        <c:scaling>
          <c:orientation val="minMax"/>
          <c:max val="100"/>
        </c:scaling>
        <c:axPos val="l"/>
        <c:title>
          <c:tx>
            <c:rich>
              <a:bodyPr rot="-5400000" vert="horz"/>
              <a:lstStyle/>
              <a:p>
                <a:pPr>
                  <a:defRPr/>
                </a:pPr>
                <a:r>
                  <a:rPr lang="en-US" dirty="0" smtClean="0"/>
                  <a:t>Percent</a:t>
                </a:r>
                <a:endParaRPr lang="en-US" dirty="0"/>
              </a:p>
            </c:rich>
          </c:tx>
          <c:layout/>
        </c:title>
        <c:numFmt formatCode="General" sourceLinked="1"/>
        <c:tickLblPos val="nextTo"/>
        <c:crossAx val="77142272"/>
        <c:crosses val="autoZero"/>
        <c:crossBetween val="between"/>
      </c:valAx>
    </c:plotArea>
    <c:legend>
      <c:legendPos val="b"/>
      <c:layout>
        <c:manualLayout>
          <c:xMode val="edge"/>
          <c:yMode val="edge"/>
          <c:x val="0.10576802899637551"/>
          <c:y val="0.91360595190549665"/>
          <c:w val="0.77304813447433907"/>
          <c:h val="8.6394072487572734E-2"/>
        </c:manualLayout>
      </c:layout>
    </c:legend>
    <c:plotVisOnly val="1"/>
    <c:dispBlanksAs val="gap"/>
  </c:chart>
  <c:txPr>
    <a:bodyPr/>
    <a:lstStyle/>
    <a:p>
      <a:pPr>
        <a:defRPr sz="1800"/>
      </a:pPr>
      <a:endParaRPr lang="en-US"/>
    </a:p>
  </c:txPr>
  <c:externalData r:id="rId1"/>
  <c:userShapes r:id="rId2"/>
</c:chartSpace>
</file>

<file path=ppt/drawings/drawing1.xml><?xml version="1.0" encoding="utf-8"?>
<c:userShapes xmlns:c="http://schemas.openxmlformats.org/drawingml/2006/chart">
  <cdr:relSizeAnchor xmlns:cdr="http://schemas.openxmlformats.org/drawingml/2006/chartDrawing">
    <cdr:from>
      <cdr:x>0.40331</cdr:x>
      <cdr:y>0.71378</cdr:y>
    </cdr:from>
    <cdr:to>
      <cdr:x>0.5422</cdr:x>
      <cdr:y>0.8148</cdr:y>
    </cdr:to>
    <cdr:sp macro="" textlink="">
      <cdr:nvSpPr>
        <cdr:cNvPr id="2" name="TextBox 1"/>
        <cdr:cNvSpPr txBox="1"/>
      </cdr:nvSpPr>
      <cdr:spPr>
        <a:xfrm xmlns:a="http://schemas.openxmlformats.org/drawingml/2006/main">
          <a:off x="3319078" y="3230563"/>
          <a:ext cx="1143009" cy="45721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dirty="0" smtClean="0"/>
            <a:t>N=46,495</a:t>
          </a:r>
          <a:endParaRPr lang="en-US" sz="1200" dirty="0"/>
        </a:p>
      </cdr:txBody>
    </cdr:sp>
  </cdr:relSizeAnchor>
</c:userShapes>
</file>

<file path=ppt/drawings/drawing10.xml><?xml version="1.0" encoding="utf-8"?>
<c:userShapes xmlns:c="http://schemas.openxmlformats.org/drawingml/2006/chart">
  <cdr:relSizeAnchor xmlns:cdr="http://schemas.openxmlformats.org/drawingml/2006/chartDrawing">
    <cdr:from>
      <cdr:x>0.18557</cdr:x>
      <cdr:y>0.8386</cdr:y>
    </cdr:from>
    <cdr:to>
      <cdr:x>0.30938</cdr:x>
      <cdr:y>0.92584</cdr:y>
    </cdr:to>
    <cdr:sp macro="" textlink="">
      <cdr:nvSpPr>
        <cdr:cNvPr id="2" name="TextBox 1"/>
        <cdr:cNvSpPr txBox="1"/>
      </cdr:nvSpPr>
      <cdr:spPr>
        <a:xfrm xmlns:a="http://schemas.openxmlformats.org/drawingml/2006/main">
          <a:off x="1650642" y="2971800"/>
          <a:ext cx="1101300" cy="309159"/>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xmlns:a="http://schemas.openxmlformats.org/drawingml/2006/main">
          <a:r>
            <a:rPr lang="en-US" sz="1200" dirty="0" smtClean="0">
              <a:latin typeface="+mn-lt"/>
            </a:rPr>
            <a:t>N= 52</a:t>
          </a:r>
          <a:endParaRPr lang="en-US" sz="1200" dirty="0">
            <a:latin typeface="+mn-lt"/>
          </a:endParaRPr>
        </a:p>
      </cdr:txBody>
    </cdr:sp>
  </cdr:relSizeAnchor>
  <cdr:relSizeAnchor xmlns:cdr="http://schemas.openxmlformats.org/drawingml/2006/chartDrawing">
    <cdr:from>
      <cdr:x>0.34833</cdr:x>
      <cdr:y>0.8386</cdr:y>
    </cdr:from>
    <cdr:to>
      <cdr:x>0.47214</cdr:x>
      <cdr:y>0.92585</cdr:y>
    </cdr:to>
    <cdr:sp macro="" textlink="">
      <cdr:nvSpPr>
        <cdr:cNvPr id="3" name="TextBox 1"/>
        <cdr:cNvSpPr txBox="1"/>
      </cdr:nvSpPr>
      <cdr:spPr>
        <a:xfrm xmlns:a="http://schemas.openxmlformats.org/drawingml/2006/main">
          <a:off x="30984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355</a:t>
          </a:r>
          <a:endParaRPr lang="en-US" sz="1200" dirty="0"/>
        </a:p>
      </cdr:txBody>
    </cdr:sp>
  </cdr:relSizeAnchor>
  <cdr:relSizeAnchor xmlns:cdr="http://schemas.openxmlformats.org/drawingml/2006/chartDrawing">
    <cdr:from>
      <cdr:x>0.68243</cdr:x>
      <cdr:y>0.8386</cdr:y>
    </cdr:from>
    <cdr:to>
      <cdr:x>0.80624</cdr:x>
      <cdr:y>0.92585</cdr:y>
    </cdr:to>
    <cdr:sp macro="" textlink="">
      <cdr:nvSpPr>
        <cdr:cNvPr id="4" name="TextBox 1"/>
        <cdr:cNvSpPr txBox="1"/>
      </cdr:nvSpPr>
      <cdr:spPr>
        <a:xfrm xmlns:a="http://schemas.openxmlformats.org/drawingml/2006/main">
          <a:off x="60702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559</a:t>
          </a:r>
          <a:endParaRPr lang="en-US" sz="1200" dirty="0"/>
        </a:p>
      </cdr:txBody>
    </cdr:sp>
  </cdr:relSizeAnchor>
  <cdr:relSizeAnchor xmlns:cdr="http://schemas.openxmlformats.org/drawingml/2006/chartDrawing">
    <cdr:from>
      <cdr:x>0.51966</cdr:x>
      <cdr:y>0.8386</cdr:y>
    </cdr:from>
    <cdr:to>
      <cdr:x>0.64347</cdr:x>
      <cdr:y>0.92585</cdr:y>
    </cdr:to>
    <cdr:sp macro="" textlink="">
      <cdr:nvSpPr>
        <cdr:cNvPr id="5" name="TextBox 1"/>
        <cdr:cNvSpPr txBox="1"/>
      </cdr:nvSpPr>
      <cdr:spPr>
        <a:xfrm xmlns:a="http://schemas.openxmlformats.org/drawingml/2006/main">
          <a:off x="46224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607</a:t>
          </a:r>
          <a:endParaRPr lang="en-US" sz="1200" dirty="0"/>
        </a:p>
      </cdr:txBody>
    </cdr:sp>
  </cdr:relSizeAnchor>
  <cdr:relSizeAnchor xmlns:cdr="http://schemas.openxmlformats.org/drawingml/2006/chartDrawing">
    <cdr:from>
      <cdr:x>0.84519</cdr:x>
      <cdr:y>0.8386</cdr:y>
    </cdr:from>
    <cdr:to>
      <cdr:x>0.96899</cdr:x>
      <cdr:y>0.92585</cdr:y>
    </cdr:to>
    <cdr:sp macro="" textlink="">
      <cdr:nvSpPr>
        <cdr:cNvPr id="6" name="TextBox 1"/>
        <cdr:cNvSpPr txBox="1"/>
      </cdr:nvSpPr>
      <cdr:spPr>
        <a:xfrm xmlns:a="http://schemas.openxmlformats.org/drawingml/2006/main">
          <a:off x="7518042" y="2971800"/>
          <a:ext cx="1101211"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97</a:t>
          </a:r>
          <a:endParaRPr lang="en-US" sz="1200" dirty="0"/>
        </a:p>
      </cdr:txBody>
    </cdr:sp>
  </cdr:relSizeAnchor>
</c:userShapes>
</file>

<file path=ppt/drawings/drawing11.xml><?xml version="1.0" encoding="utf-8"?>
<c:userShapes xmlns:c="http://schemas.openxmlformats.org/drawingml/2006/chart">
  <cdr:relSizeAnchor xmlns:cdr="http://schemas.openxmlformats.org/drawingml/2006/chartDrawing">
    <cdr:from>
      <cdr:x>0.18557</cdr:x>
      <cdr:y>0.8386</cdr:y>
    </cdr:from>
    <cdr:to>
      <cdr:x>0.30938</cdr:x>
      <cdr:y>0.92584</cdr:y>
    </cdr:to>
    <cdr:sp macro="" textlink="">
      <cdr:nvSpPr>
        <cdr:cNvPr id="2" name="TextBox 1"/>
        <cdr:cNvSpPr txBox="1"/>
      </cdr:nvSpPr>
      <cdr:spPr>
        <a:xfrm xmlns:a="http://schemas.openxmlformats.org/drawingml/2006/main">
          <a:off x="1650642" y="2971800"/>
          <a:ext cx="1101300" cy="309159"/>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xmlns:a="http://schemas.openxmlformats.org/drawingml/2006/main">
          <a:r>
            <a:rPr lang="en-US" sz="1200" dirty="0" smtClean="0">
              <a:latin typeface="+mn-lt"/>
            </a:rPr>
            <a:t>N= 28</a:t>
          </a:r>
          <a:endParaRPr lang="en-US" sz="1200" dirty="0">
            <a:latin typeface="+mn-lt"/>
          </a:endParaRPr>
        </a:p>
      </cdr:txBody>
    </cdr:sp>
  </cdr:relSizeAnchor>
  <cdr:relSizeAnchor xmlns:cdr="http://schemas.openxmlformats.org/drawingml/2006/chartDrawing">
    <cdr:from>
      <cdr:x>0.34833</cdr:x>
      <cdr:y>0.8386</cdr:y>
    </cdr:from>
    <cdr:to>
      <cdr:x>0.47214</cdr:x>
      <cdr:y>0.92585</cdr:y>
    </cdr:to>
    <cdr:sp macro="" textlink="">
      <cdr:nvSpPr>
        <cdr:cNvPr id="3" name="TextBox 1"/>
        <cdr:cNvSpPr txBox="1"/>
      </cdr:nvSpPr>
      <cdr:spPr>
        <a:xfrm xmlns:a="http://schemas.openxmlformats.org/drawingml/2006/main">
          <a:off x="30984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192</a:t>
          </a:r>
          <a:endParaRPr lang="en-US" sz="1200" dirty="0"/>
        </a:p>
      </cdr:txBody>
    </cdr:sp>
  </cdr:relSizeAnchor>
  <cdr:relSizeAnchor xmlns:cdr="http://schemas.openxmlformats.org/drawingml/2006/chartDrawing">
    <cdr:from>
      <cdr:x>0.68243</cdr:x>
      <cdr:y>0.8386</cdr:y>
    </cdr:from>
    <cdr:to>
      <cdr:x>0.80624</cdr:x>
      <cdr:y>0.92585</cdr:y>
    </cdr:to>
    <cdr:sp macro="" textlink="">
      <cdr:nvSpPr>
        <cdr:cNvPr id="4" name="TextBox 1"/>
        <cdr:cNvSpPr txBox="1"/>
      </cdr:nvSpPr>
      <cdr:spPr>
        <a:xfrm xmlns:a="http://schemas.openxmlformats.org/drawingml/2006/main">
          <a:off x="60702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286</a:t>
          </a:r>
          <a:endParaRPr lang="en-US" sz="1200" dirty="0"/>
        </a:p>
      </cdr:txBody>
    </cdr:sp>
  </cdr:relSizeAnchor>
  <cdr:relSizeAnchor xmlns:cdr="http://schemas.openxmlformats.org/drawingml/2006/chartDrawing">
    <cdr:from>
      <cdr:x>0.51966</cdr:x>
      <cdr:y>0.8386</cdr:y>
    </cdr:from>
    <cdr:to>
      <cdr:x>0.64347</cdr:x>
      <cdr:y>0.92585</cdr:y>
    </cdr:to>
    <cdr:sp macro="" textlink="">
      <cdr:nvSpPr>
        <cdr:cNvPr id="5" name="TextBox 1"/>
        <cdr:cNvSpPr txBox="1"/>
      </cdr:nvSpPr>
      <cdr:spPr>
        <a:xfrm xmlns:a="http://schemas.openxmlformats.org/drawingml/2006/main">
          <a:off x="46224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328</a:t>
          </a:r>
          <a:endParaRPr lang="en-US" sz="1200" dirty="0"/>
        </a:p>
      </cdr:txBody>
    </cdr:sp>
  </cdr:relSizeAnchor>
  <cdr:relSizeAnchor xmlns:cdr="http://schemas.openxmlformats.org/drawingml/2006/chartDrawing">
    <cdr:from>
      <cdr:x>0.84519</cdr:x>
      <cdr:y>0.8386</cdr:y>
    </cdr:from>
    <cdr:to>
      <cdr:x>0.96899</cdr:x>
      <cdr:y>0.92585</cdr:y>
    </cdr:to>
    <cdr:sp macro="" textlink="">
      <cdr:nvSpPr>
        <cdr:cNvPr id="6" name="TextBox 1"/>
        <cdr:cNvSpPr txBox="1"/>
      </cdr:nvSpPr>
      <cdr:spPr>
        <a:xfrm xmlns:a="http://schemas.openxmlformats.org/drawingml/2006/main">
          <a:off x="7518042" y="2971800"/>
          <a:ext cx="1101211"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72</a:t>
          </a:r>
          <a:endParaRPr lang="en-US" sz="1200" dirty="0"/>
        </a:p>
      </cdr:txBody>
    </cdr:sp>
  </cdr:relSizeAnchor>
</c:userShapes>
</file>

<file path=ppt/drawings/drawing2.xml><?xml version="1.0" encoding="utf-8"?>
<c:userShapes xmlns:c="http://schemas.openxmlformats.org/drawingml/2006/chart">
  <cdr:relSizeAnchor xmlns:cdr="http://schemas.openxmlformats.org/drawingml/2006/chartDrawing">
    <cdr:from>
      <cdr:x>0.18557</cdr:x>
      <cdr:y>0.8386</cdr:y>
    </cdr:from>
    <cdr:to>
      <cdr:x>0.30938</cdr:x>
      <cdr:y>0.92584</cdr:y>
    </cdr:to>
    <cdr:sp macro="" textlink="">
      <cdr:nvSpPr>
        <cdr:cNvPr id="2" name="TextBox 1"/>
        <cdr:cNvSpPr txBox="1"/>
      </cdr:nvSpPr>
      <cdr:spPr>
        <a:xfrm xmlns:a="http://schemas.openxmlformats.org/drawingml/2006/main">
          <a:off x="1650642" y="2971800"/>
          <a:ext cx="1101300" cy="309159"/>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xmlns:a="http://schemas.openxmlformats.org/drawingml/2006/main">
          <a:r>
            <a:rPr lang="en-US" sz="1200" dirty="0" smtClean="0">
              <a:latin typeface="+mn-lt"/>
            </a:rPr>
            <a:t>N= 24,935</a:t>
          </a:r>
          <a:endParaRPr lang="en-US" sz="1200" dirty="0">
            <a:latin typeface="+mn-lt"/>
          </a:endParaRPr>
        </a:p>
      </cdr:txBody>
    </cdr:sp>
  </cdr:relSizeAnchor>
  <cdr:relSizeAnchor xmlns:cdr="http://schemas.openxmlformats.org/drawingml/2006/chartDrawing">
    <cdr:from>
      <cdr:x>0.34833</cdr:x>
      <cdr:y>0.8386</cdr:y>
    </cdr:from>
    <cdr:to>
      <cdr:x>0.47214</cdr:x>
      <cdr:y>0.92585</cdr:y>
    </cdr:to>
    <cdr:sp macro="" textlink="">
      <cdr:nvSpPr>
        <cdr:cNvPr id="3" name="TextBox 1"/>
        <cdr:cNvSpPr txBox="1"/>
      </cdr:nvSpPr>
      <cdr:spPr>
        <a:xfrm xmlns:a="http://schemas.openxmlformats.org/drawingml/2006/main">
          <a:off x="30984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2,583</a:t>
          </a:r>
          <a:endParaRPr lang="en-US" sz="1200" dirty="0"/>
        </a:p>
      </cdr:txBody>
    </cdr:sp>
  </cdr:relSizeAnchor>
  <cdr:relSizeAnchor xmlns:cdr="http://schemas.openxmlformats.org/drawingml/2006/chartDrawing">
    <cdr:from>
      <cdr:x>0.68243</cdr:x>
      <cdr:y>0.8386</cdr:y>
    </cdr:from>
    <cdr:to>
      <cdr:x>0.80624</cdr:x>
      <cdr:y>0.92585</cdr:y>
    </cdr:to>
    <cdr:sp macro="" textlink="">
      <cdr:nvSpPr>
        <cdr:cNvPr id="4" name="TextBox 1"/>
        <cdr:cNvSpPr txBox="1"/>
      </cdr:nvSpPr>
      <cdr:spPr>
        <a:xfrm xmlns:a="http://schemas.openxmlformats.org/drawingml/2006/main">
          <a:off x="60702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2,428</a:t>
          </a:r>
          <a:endParaRPr lang="en-US" sz="1200" dirty="0"/>
        </a:p>
      </cdr:txBody>
    </cdr:sp>
  </cdr:relSizeAnchor>
  <cdr:relSizeAnchor xmlns:cdr="http://schemas.openxmlformats.org/drawingml/2006/chartDrawing">
    <cdr:from>
      <cdr:x>0.51966</cdr:x>
      <cdr:y>0.8386</cdr:y>
    </cdr:from>
    <cdr:to>
      <cdr:x>0.64347</cdr:x>
      <cdr:y>0.92585</cdr:y>
    </cdr:to>
    <cdr:sp macro="" textlink="">
      <cdr:nvSpPr>
        <cdr:cNvPr id="5" name="TextBox 1"/>
        <cdr:cNvSpPr txBox="1"/>
      </cdr:nvSpPr>
      <cdr:spPr>
        <a:xfrm xmlns:a="http://schemas.openxmlformats.org/drawingml/2006/main">
          <a:off x="46224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2,022</a:t>
          </a:r>
          <a:endParaRPr lang="en-US" sz="1200" dirty="0"/>
        </a:p>
      </cdr:txBody>
    </cdr:sp>
  </cdr:relSizeAnchor>
  <cdr:relSizeAnchor xmlns:cdr="http://schemas.openxmlformats.org/drawingml/2006/chartDrawing">
    <cdr:from>
      <cdr:x>0.84519</cdr:x>
      <cdr:y>0.8386</cdr:y>
    </cdr:from>
    <cdr:to>
      <cdr:x>0.96899</cdr:x>
      <cdr:y>0.92585</cdr:y>
    </cdr:to>
    <cdr:sp macro="" textlink="">
      <cdr:nvSpPr>
        <cdr:cNvPr id="6" name="TextBox 1"/>
        <cdr:cNvSpPr txBox="1"/>
      </cdr:nvSpPr>
      <cdr:spPr>
        <a:xfrm xmlns:a="http://schemas.openxmlformats.org/drawingml/2006/main">
          <a:off x="7518042" y="2971800"/>
          <a:ext cx="1101211"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2,541</a:t>
          </a:r>
          <a:endParaRPr lang="en-US" sz="1200" dirty="0"/>
        </a:p>
      </cdr:txBody>
    </cdr:sp>
  </cdr:relSizeAnchor>
</c:userShapes>
</file>

<file path=ppt/drawings/drawing3.xml><?xml version="1.0" encoding="utf-8"?>
<c:userShapes xmlns:c="http://schemas.openxmlformats.org/drawingml/2006/chart">
  <cdr:relSizeAnchor xmlns:cdr="http://schemas.openxmlformats.org/drawingml/2006/chartDrawing">
    <cdr:from>
      <cdr:x>0.18557</cdr:x>
      <cdr:y>0.8386</cdr:y>
    </cdr:from>
    <cdr:to>
      <cdr:x>0.30938</cdr:x>
      <cdr:y>0.92584</cdr:y>
    </cdr:to>
    <cdr:sp macro="" textlink="">
      <cdr:nvSpPr>
        <cdr:cNvPr id="2" name="TextBox 1"/>
        <cdr:cNvSpPr txBox="1"/>
      </cdr:nvSpPr>
      <cdr:spPr>
        <a:xfrm xmlns:a="http://schemas.openxmlformats.org/drawingml/2006/main">
          <a:off x="1650642" y="2971800"/>
          <a:ext cx="1101300" cy="309159"/>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xmlns:a="http://schemas.openxmlformats.org/drawingml/2006/main">
          <a:r>
            <a:rPr lang="en-US" sz="1200" dirty="0" smtClean="0">
              <a:latin typeface="+mn-lt"/>
            </a:rPr>
            <a:t>N= 17,533</a:t>
          </a:r>
        </a:p>
        <a:p xmlns:a="http://schemas.openxmlformats.org/drawingml/2006/main">
          <a:endParaRPr lang="en-US" sz="1200" dirty="0">
            <a:latin typeface="+mn-lt"/>
          </a:endParaRPr>
        </a:p>
      </cdr:txBody>
    </cdr:sp>
  </cdr:relSizeAnchor>
  <cdr:relSizeAnchor xmlns:cdr="http://schemas.openxmlformats.org/drawingml/2006/chartDrawing">
    <cdr:from>
      <cdr:x>0.34833</cdr:x>
      <cdr:y>0.8386</cdr:y>
    </cdr:from>
    <cdr:to>
      <cdr:x>0.47214</cdr:x>
      <cdr:y>0.92585</cdr:y>
    </cdr:to>
    <cdr:sp macro="" textlink="">
      <cdr:nvSpPr>
        <cdr:cNvPr id="3" name="TextBox 1"/>
        <cdr:cNvSpPr txBox="1"/>
      </cdr:nvSpPr>
      <cdr:spPr>
        <a:xfrm xmlns:a="http://schemas.openxmlformats.org/drawingml/2006/main">
          <a:off x="30984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1.739</a:t>
          </a:r>
          <a:endParaRPr lang="en-US" sz="1200" dirty="0"/>
        </a:p>
      </cdr:txBody>
    </cdr:sp>
  </cdr:relSizeAnchor>
  <cdr:relSizeAnchor xmlns:cdr="http://schemas.openxmlformats.org/drawingml/2006/chartDrawing">
    <cdr:from>
      <cdr:x>0.68243</cdr:x>
      <cdr:y>0.8386</cdr:y>
    </cdr:from>
    <cdr:to>
      <cdr:x>0.80624</cdr:x>
      <cdr:y>0.92585</cdr:y>
    </cdr:to>
    <cdr:sp macro="" textlink="">
      <cdr:nvSpPr>
        <cdr:cNvPr id="4" name="TextBox 1"/>
        <cdr:cNvSpPr txBox="1"/>
      </cdr:nvSpPr>
      <cdr:spPr>
        <a:xfrm xmlns:a="http://schemas.openxmlformats.org/drawingml/2006/main">
          <a:off x="60702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1,580</a:t>
          </a:r>
          <a:endParaRPr lang="en-US" sz="1200" dirty="0"/>
        </a:p>
      </cdr:txBody>
    </cdr:sp>
  </cdr:relSizeAnchor>
  <cdr:relSizeAnchor xmlns:cdr="http://schemas.openxmlformats.org/drawingml/2006/chartDrawing">
    <cdr:from>
      <cdr:x>0.51966</cdr:x>
      <cdr:y>0.8386</cdr:y>
    </cdr:from>
    <cdr:to>
      <cdr:x>0.64347</cdr:x>
      <cdr:y>0.92585</cdr:y>
    </cdr:to>
    <cdr:sp macro="" textlink="">
      <cdr:nvSpPr>
        <cdr:cNvPr id="5" name="TextBox 1"/>
        <cdr:cNvSpPr txBox="1"/>
      </cdr:nvSpPr>
      <cdr:spPr>
        <a:xfrm xmlns:a="http://schemas.openxmlformats.org/drawingml/2006/main">
          <a:off x="46224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1,490</a:t>
          </a:r>
          <a:endParaRPr lang="en-US" sz="1200" dirty="0"/>
        </a:p>
      </cdr:txBody>
    </cdr:sp>
  </cdr:relSizeAnchor>
  <cdr:relSizeAnchor xmlns:cdr="http://schemas.openxmlformats.org/drawingml/2006/chartDrawing">
    <cdr:from>
      <cdr:x>0.84519</cdr:x>
      <cdr:y>0.8386</cdr:y>
    </cdr:from>
    <cdr:to>
      <cdr:x>0.96899</cdr:x>
      <cdr:y>0.92585</cdr:y>
    </cdr:to>
    <cdr:sp macro="" textlink="">
      <cdr:nvSpPr>
        <cdr:cNvPr id="6" name="TextBox 1"/>
        <cdr:cNvSpPr txBox="1"/>
      </cdr:nvSpPr>
      <cdr:spPr>
        <a:xfrm xmlns:a="http://schemas.openxmlformats.org/drawingml/2006/main">
          <a:off x="7518042" y="2971800"/>
          <a:ext cx="1101211"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12,168</a:t>
          </a:r>
          <a:endParaRPr lang="en-US" sz="1200" dirty="0"/>
        </a:p>
      </cdr:txBody>
    </cdr:sp>
  </cdr:relSizeAnchor>
</c:userShapes>
</file>

<file path=ppt/drawings/drawing4.xml><?xml version="1.0" encoding="utf-8"?>
<c:userShapes xmlns:c="http://schemas.openxmlformats.org/drawingml/2006/chart">
  <cdr:relSizeAnchor xmlns:cdr="http://schemas.openxmlformats.org/drawingml/2006/chartDrawing">
    <cdr:from>
      <cdr:x>0.22018</cdr:x>
      <cdr:y>0.80357</cdr:y>
    </cdr:from>
    <cdr:to>
      <cdr:x>0.33945</cdr:x>
      <cdr:y>0.89286</cdr:y>
    </cdr:to>
    <cdr:sp macro="" textlink="">
      <cdr:nvSpPr>
        <cdr:cNvPr id="2" name="TextBox 1"/>
        <cdr:cNvSpPr txBox="1"/>
      </cdr:nvSpPr>
      <cdr:spPr>
        <a:xfrm xmlns:a="http://schemas.openxmlformats.org/drawingml/2006/main">
          <a:off x="1828800" y="3429000"/>
          <a:ext cx="990600" cy="38099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8,420</a:t>
          </a:r>
          <a:endParaRPr lang="en-US" sz="1200" dirty="0"/>
        </a:p>
      </cdr:txBody>
    </cdr:sp>
  </cdr:relSizeAnchor>
  <cdr:relSizeAnchor xmlns:cdr="http://schemas.openxmlformats.org/drawingml/2006/chartDrawing">
    <cdr:from>
      <cdr:x>0.48624</cdr:x>
      <cdr:y>0.80357</cdr:y>
    </cdr:from>
    <cdr:to>
      <cdr:x>0.6055</cdr:x>
      <cdr:y>0.89286</cdr:y>
    </cdr:to>
    <cdr:sp macro="" textlink="">
      <cdr:nvSpPr>
        <cdr:cNvPr id="3" name="TextBox 1"/>
        <cdr:cNvSpPr txBox="1"/>
      </cdr:nvSpPr>
      <cdr:spPr>
        <a:xfrm xmlns:a="http://schemas.openxmlformats.org/drawingml/2006/main">
          <a:off x="4038600" y="3429000"/>
          <a:ext cx="990600" cy="38099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2,452</a:t>
          </a:r>
          <a:endParaRPr lang="en-US" sz="1200" dirty="0"/>
        </a:p>
      </cdr:txBody>
    </cdr:sp>
  </cdr:relSizeAnchor>
  <cdr:relSizeAnchor xmlns:cdr="http://schemas.openxmlformats.org/drawingml/2006/chartDrawing">
    <cdr:from>
      <cdr:x>0.75229</cdr:x>
      <cdr:y>0.80357</cdr:y>
    </cdr:from>
    <cdr:to>
      <cdr:x>0.87156</cdr:x>
      <cdr:y>0.89286</cdr:y>
    </cdr:to>
    <cdr:sp macro="" textlink="">
      <cdr:nvSpPr>
        <cdr:cNvPr id="4" name="TextBox 1"/>
        <cdr:cNvSpPr txBox="1"/>
      </cdr:nvSpPr>
      <cdr:spPr>
        <a:xfrm xmlns:a="http://schemas.openxmlformats.org/drawingml/2006/main">
          <a:off x="6248400" y="3429000"/>
          <a:ext cx="990600" cy="38099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842</a:t>
          </a:r>
          <a:endParaRPr lang="en-US" sz="1200" dirty="0"/>
        </a:p>
      </cdr:txBody>
    </cdr:sp>
  </cdr:relSizeAnchor>
</c:userShapes>
</file>

<file path=ppt/drawings/drawing5.xml><?xml version="1.0" encoding="utf-8"?>
<c:userShapes xmlns:c="http://schemas.openxmlformats.org/drawingml/2006/chart">
  <cdr:relSizeAnchor xmlns:cdr="http://schemas.openxmlformats.org/drawingml/2006/chartDrawing">
    <cdr:from>
      <cdr:x>0.22018</cdr:x>
      <cdr:y>0.80357</cdr:y>
    </cdr:from>
    <cdr:to>
      <cdr:x>0.33945</cdr:x>
      <cdr:y>0.89286</cdr:y>
    </cdr:to>
    <cdr:sp macro="" textlink="">
      <cdr:nvSpPr>
        <cdr:cNvPr id="2" name="TextBox 1"/>
        <cdr:cNvSpPr txBox="1"/>
      </cdr:nvSpPr>
      <cdr:spPr>
        <a:xfrm xmlns:a="http://schemas.openxmlformats.org/drawingml/2006/main">
          <a:off x="1828800" y="3429000"/>
          <a:ext cx="990600" cy="38099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3,048</a:t>
          </a:r>
          <a:endParaRPr lang="en-US" sz="1200" dirty="0"/>
        </a:p>
      </cdr:txBody>
    </cdr:sp>
  </cdr:relSizeAnchor>
  <cdr:relSizeAnchor xmlns:cdr="http://schemas.openxmlformats.org/drawingml/2006/chartDrawing">
    <cdr:from>
      <cdr:x>0.48624</cdr:x>
      <cdr:y>0.80357</cdr:y>
    </cdr:from>
    <cdr:to>
      <cdr:x>0.6055</cdr:x>
      <cdr:y>0.89286</cdr:y>
    </cdr:to>
    <cdr:sp macro="" textlink="">
      <cdr:nvSpPr>
        <cdr:cNvPr id="3" name="TextBox 1"/>
        <cdr:cNvSpPr txBox="1"/>
      </cdr:nvSpPr>
      <cdr:spPr>
        <a:xfrm xmlns:a="http://schemas.openxmlformats.org/drawingml/2006/main">
          <a:off x="4038600" y="3429000"/>
          <a:ext cx="990600" cy="38099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1,056</a:t>
          </a:r>
          <a:endParaRPr lang="en-US" sz="1200" dirty="0"/>
        </a:p>
      </cdr:txBody>
    </cdr:sp>
  </cdr:relSizeAnchor>
  <cdr:relSizeAnchor xmlns:cdr="http://schemas.openxmlformats.org/drawingml/2006/chartDrawing">
    <cdr:from>
      <cdr:x>0.75229</cdr:x>
      <cdr:y>0.80357</cdr:y>
    </cdr:from>
    <cdr:to>
      <cdr:x>0.87156</cdr:x>
      <cdr:y>0.89286</cdr:y>
    </cdr:to>
    <cdr:sp macro="" textlink="">
      <cdr:nvSpPr>
        <cdr:cNvPr id="4" name="TextBox 1"/>
        <cdr:cNvSpPr txBox="1"/>
      </cdr:nvSpPr>
      <cdr:spPr>
        <a:xfrm xmlns:a="http://schemas.openxmlformats.org/drawingml/2006/main">
          <a:off x="6248400" y="3429000"/>
          <a:ext cx="990600" cy="38099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7,611</a:t>
          </a:r>
          <a:endParaRPr lang="en-US" sz="1200" dirty="0"/>
        </a:p>
      </cdr:txBody>
    </cdr:sp>
  </cdr:relSizeAnchor>
</c:userShapes>
</file>

<file path=ppt/drawings/drawing6.xml><?xml version="1.0" encoding="utf-8"?>
<c:userShapes xmlns:c="http://schemas.openxmlformats.org/drawingml/2006/chart">
  <cdr:relSizeAnchor xmlns:cdr="http://schemas.openxmlformats.org/drawingml/2006/chartDrawing">
    <cdr:from>
      <cdr:x>0.18557</cdr:x>
      <cdr:y>0.8386</cdr:y>
    </cdr:from>
    <cdr:to>
      <cdr:x>0.30938</cdr:x>
      <cdr:y>0.92584</cdr:y>
    </cdr:to>
    <cdr:sp macro="" textlink="">
      <cdr:nvSpPr>
        <cdr:cNvPr id="2" name="TextBox 1"/>
        <cdr:cNvSpPr txBox="1"/>
      </cdr:nvSpPr>
      <cdr:spPr>
        <a:xfrm xmlns:a="http://schemas.openxmlformats.org/drawingml/2006/main">
          <a:off x="1650642" y="2971800"/>
          <a:ext cx="1101300" cy="309159"/>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xmlns:a="http://schemas.openxmlformats.org/drawingml/2006/main">
          <a:r>
            <a:rPr lang="en-US" sz="1200" dirty="0" smtClean="0">
              <a:latin typeface="+mn-lt"/>
            </a:rPr>
            <a:t>N= 1,083</a:t>
          </a:r>
          <a:endParaRPr lang="en-US" sz="1200" dirty="0">
            <a:latin typeface="+mn-lt"/>
          </a:endParaRPr>
        </a:p>
      </cdr:txBody>
    </cdr:sp>
  </cdr:relSizeAnchor>
  <cdr:relSizeAnchor xmlns:cdr="http://schemas.openxmlformats.org/drawingml/2006/chartDrawing">
    <cdr:from>
      <cdr:x>0.34833</cdr:x>
      <cdr:y>0.8386</cdr:y>
    </cdr:from>
    <cdr:to>
      <cdr:x>0.47214</cdr:x>
      <cdr:y>0.92585</cdr:y>
    </cdr:to>
    <cdr:sp macro="" textlink="">
      <cdr:nvSpPr>
        <cdr:cNvPr id="3" name="TextBox 1"/>
        <cdr:cNvSpPr txBox="1"/>
      </cdr:nvSpPr>
      <cdr:spPr>
        <a:xfrm xmlns:a="http://schemas.openxmlformats.org/drawingml/2006/main">
          <a:off x="30984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4,307</a:t>
          </a:r>
          <a:endParaRPr lang="en-US" sz="1200" dirty="0"/>
        </a:p>
      </cdr:txBody>
    </cdr:sp>
  </cdr:relSizeAnchor>
  <cdr:relSizeAnchor xmlns:cdr="http://schemas.openxmlformats.org/drawingml/2006/chartDrawing">
    <cdr:from>
      <cdr:x>0.68243</cdr:x>
      <cdr:y>0.8386</cdr:y>
    </cdr:from>
    <cdr:to>
      <cdr:x>0.80624</cdr:x>
      <cdr:y>0.92585</cdr:y>
    </cdr:to>
    <cdr:sp macro="" textlink="">
      <cdr:nvSpPr>
        <cdr:cNvPr id="4" name="TextBox 1"/>
        <cdr:cNvSpPr txBox="1"/>
      </cdr:nvSpPr>
      <cdr:spPr>
        <a:xfrm xmlns:a="http://schemas.openxmlformats.org/drawingml/2006/main">
          <a:off x="60702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6,796</a:t>
          </a:r>
          <a:endParaRPr lang="en-US" sz="1200" dirty="0"/>
        </a:p>
      </cdr:txBody>
    </cdr:sp>
  </cdr:relSizeAnchor>
  <cdr:relSizeAnchor xmlns:cdr="http://schemas.openxmlformats.org/drawingml/2006/chartDrawing">
    <cdr:from>
      <cdr:x>0.51966</cdr:x>
      <cdr:y>0.8386</cdr:y>
    </cdr:from>
    <cdr:to>
      <cdr:x>0.64347</cdr:x>
      <cdr:y>0.92585</cdr:y>
    </cdr:to>
    <cdr:sp macro="" textlink="">
      <cdr:nvSpPr>
        <cdr:cNvPr id="5" name="TextBox 1"/>
        <cdr:cNvSpPr txBox="1"/>
      </cdr:nvSpPr>
      <cdr:spPr>
        <a:xfrm xmlns:a="http://schemas.openxmlformats.org/drawingml/2006/main">
          <a:off x="46224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4,977</a:t>
          </a:r>
          <a:endParaRPr lang="en-US" sz="1200" dirty="0"/>
        </a:p>
      </cdr:txBody>
    </cdr:sp>
  </cdr:relSizeAnchor>
  <cdr:relSizeAnchor xmlns:cdr="http://schemas.openxmlformats.org/drawingml/2006/chartDrawing">
    <cdr:from>
      <cdr:x>0.84519</cdr:x>
      <cdr:y>0.8386</cdr:y>
    </cdr:from>
    <cdr:to>
      <cdr:x>0.96899</cdr:x>
      <cdr:y>0.92585</cdr:y>
    </cdr:to>
    <cdr:sp macro="" textlink="">
      <cdr:nvSpPr>
        <cdr:cNvPr id="6" name="TextBox 1"/>
        <cdr:cNvSpPr txBox="1"/>
      </cdr:nvSpPr>
      <cdr:spPr>
        <a:xfrm xmlns:a="http://schemas.openxmlformats.org/drawingml/2006/main">
          <a:off x="7518042" y="2971800"/>
          <a:ext cx="1101211"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1,824</a:t>
          </a:r>
          <a:endParaRPr lang="en-US" sz="1200" dirty="0"/>
        </a:p>
      </cdr:txBody>
    </cdr:sp>
  </cdr:relSizeAnchor>
</c:userShapes>
</file>

<file path=ppt/drawings/drawing7.xml><?xml version="1.0" encoding="utf-8"?>
<c:userShapes xmlns:c="http://schemas.openxmlformats.org/drawingml/2006/chart">
  <cdr:relSizeAnchor xmlns:cdr="http://schemas.openxmlformats.org/drawingml/2006/chartDrawing">
    <cdr:from>
      <cdr:x>0.18557</cdr:x>
      <cdr:y>0.8386</cdr:y>
    </cdr:from>
    <cdr:to>
      <cdr:x>0.30938</cdr:x>
      <cdr:y>0.92584</cdr:y>
    </cdr:to>
    <cdr:sp macro="" textlink="">
      <cdr:nvSpPr>
        <cdr:cNvPr id="2" name="TextBox 1"/>
        <cdr:cNvSpPr txBox="1"/>
      </cdr:nvSpPr>
      <cdr:spPr>
        <a:xfrm xmlns:a="http://schemas.openxmlformats.org/drawingml/2006/main">
          <a:off x="1650642" y="2971800"/>
          <a:ext cx="1101300" cy="309159"/>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xmlns:a="http://schemas.openxmlformats.org/drawingml/2006/main">
          <a:r>
            <a:rPr lang="en-US" sz="1200" dirty="0" smtClean="0">
              <a:latin typeface="+mn-lt"/>
            </a:rPr>
            <a:t>N= 644</a:t>
          </a:r>
          <a:endParaRPr lang="en-US" sz="1200" dirty="0">
            <a:latin typeface="+mn-lt"/>
          </a:endParaRPr>
        </a:p>
      </cdr:txBody>
    </cdr:sp>
  </cdr:relSizeAnchor>
  <cdr:relSizeAnchor xmlns:cdr="http://schemas.openxmlformats.org/drawingml/2006/chartDrawing">
    <cdr:from>
      <cdr:x>0.34833</cdr:x>
      <cdr:y>0.8386</cdr:y>
    </cdr:from>
    <cdr:to>
      <cdr:x>0.47214</cdr:x>
      <cdr:y>0.92585</cdr:y>
    </cdr:to>
    <cdr:sp macro="" textlink="">
      <cdr:nvSpPr>
        <cdr:cNvPr id="3" name="TextBox 1"/>
        <cdr:cNvSpPr txBox="1"/>
      </cdr:nvSpPr>
      <cdr:spPr>
        <a:xfrm xmlns:a="http://schemas.openxmlformats.org/drawingml/2006/main">
          <a:off x="30984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2,729</a:t>
          </a:r>
          <a:endParaRPr lang="en-US" sz="1200" dirty="0"/>
        </a:p>
      </cdr:txBody>
    </cdr:sp>
  </cdr:relSizeAnchor>
  <cdr:relSizeAnchor xmlns:cdr="http://schemas.openxmlformats.org/drawingml/2006/chartDrawing">
    <cdr:from>
      <cdr:x>0.68243</cdr:x>
      <cdr:y>0.8386</cdr:y>
    </cdr:from>
    <cdr:to>
      <cdr:x>0.80624</cdr:x>
      <cdr:y>0.92585</cdr:y>
    </cdr:to>
    <cdr:sp macro="" textlink="">
      <cdr:nvSpPr>
        <cdr:cNvPr id="4" name="TextBox 1"/>
        <cdr:cNvSpPr txBox="1"/>
      </cdr:nvSpPr>
      <cdr:spPr>
        <a:xfrm xmlns:a="http://schemas.openxmlformats.org/drawingml/2006/main">
          <a:off x="60702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3,115</a:t>
          </a:r>
          <a:endParaRPr lang="en-US" sz="1200" dirty="0"/>
        </a:p>
      </cdr:txBody>
    </cdr:sp>
  </cdr:relSizeAnchor>
  <cdr:relSizeAnchor xmlns:cdr="http://schemas.openxmlformats.org/drawingml/2006/chartDrawing">
    <cdr:from>
      <cdr:x>0.51966</cdr:x>
      <cdr:y>0.8386</cdr:y>
    </cdr:from>
    <cdr:to>
      <cdr:x>0.64347</cdr:x>
      <cdr:y>0.92585</cdr:y>
    </cdr:to>
    <cdr:sp macro="" textlink="">
      <cdr:nvSpPr>
        <cdr:cNvPr id="5" name="TextBox 1"/>
        <cdr:cNvSpPr txBox="1"/>
      </cdr:nvSpPr>
      <cdr:spPr>
        <a:xfrm xmlns:a="http://schemas.openxmlformats.org/drawingml/2006/main">
          <a:off x="46224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2,786</a:t>
          </a:r>
          <a:endParaRPr lang="en-US" sz="1200" dirty="0"/>
        </a:p>
      </cdr:txBody>
    </cdr:sp>
  </cdr:relSizeAnchor>
  <cdr:relSizeAnchor xmlns:cdr="http://schemas.openxmlformats.org/drawingml/2006/chartDrawing">
    <cdr:from>
      <cdr:x>0.84519</cdr:x>
      <cdr:y>0.8386</cdr:y>
    </cdr:from>
    <cdr:to>
      <cdr:x>0.96899</cdr:x>
      <cdr:y>0.92585</cdr:y>
    </cdr:to>
    <cdr:sp macro="" textlink="">
      <cdr:nvSpPr>
        <cdr:cNvPr id="6" name="TextBox 1"/>
        <cdr:cNvSpPr txBox="1"/>
      </cdr:nvSpPr>
      <cdr:spPr>
        <a:xfrm xmlns:a="http://schemas.openxmlformats.org/drawingml/2006/main">
          <a:off x="7518042" y="2971800"/>
          <a:ext cx="1101211"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1,127</a:t>
          </a:r>
          <a:endParaRPr lang="en-US" sz="1200" dirty="0"/>
        </a:p>
      </cdr:txBody>
    </cdr:sp>
  </cdr:relSizeAnchor>
</c:userShapes>
</file>

<file path=ppt/drawings/drawing8.xml><?xml version="1.0" encoding="utf-8"?>
<c:userShapes xmlns:c="http://schemas.openxmlformats.org/drawingml/2006/chart">
  <cdr:relSizeAnchor xmlns:cdr="http://schemas.openxmlformats.org/drawingml/2006/chartDrawing">
    <cdr:from>
      <cdr:x>0.18557</cdr:x>
      <cdr:y>0.8386</cdr:y>
    </cdr:from>
    <cdr:to>
      <cdr:x>0.30938</cdr:x>
      <cdr:y>0.92584</cdr:y>
    </cdr:to>
    <cdr:sp macro="" textlink="">
      <cdr:nvSpPr>
        <cdr:cNvPr id="2" name="TextBox 1"/>
        <cdr:cNvSpPr txBox="1"/>
      </cdr:nvSpPr>
      <cdr:spPr>
        <a:xfrm xmlns:a="http://schemas.openxmlformats.org/drawingml/2006/main">
          <a:off x="1650642" y="2971800"/>
          <a:ext cx="1101300" cy="309159"/>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xmlns:a="http://schemas.openxmlformats.org/drawingml/2006/main">
          <a:r>
            <a:rPr lang="en-US" sz="1200" dirty="0" smtClean="0">
              <a:latin typeface="+mn-lt"/>
            </a:rPr>
            <a:t>N= 82</a:t>
          </a:r>
          <a:endParaRPr lang="en-US" sz="1200" dirty="0">
            <a:latin typeface="+mn-lt"/>
          </a:endParaRPr>
        </a:p>
      </cdr:txBody>
    </cdr:sp>
  </cdr:relSizeAnchor>
  <cdr:relSizeAnchor xmlns:cdr="http://schemas.openxmlformats.org/drawingml/2006/chartDrawing">
    <cdr:from>
      <cdr:x>0.34833</cdr:x>
      <cdr:y>0.8386</cdr:y>
    </cdr:from>
    <cdr:to>
      <cdr:x>0.47214</cdr:x>
      <cdr:y>0.92585</cdr:y>
    </cdr:to>
    <cdr:sp macro="" textlink="">
      <cdr:nvSpPr>
        <cdr:cNvPr id="3" name="TextBox 1"/>
        <cdr:cNvSpPr txBox="1"/>
      </cdr:nvSpPr>
      <cdr:spPr>
        <a:xfrm xmlns:a="http://schemas.openxmlformats.org/drawingml/2006/main">
          <a:off x="30984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592</a:t>
          </a:r>
          <a:endParaRPr lang="en-US" sz="1200" dirty="0"/>
        </a:p>
      </cdr:txBody>
    </cdr:sp>
  </cdr:relSizeAnchor>
  <cdr:relSizeAnchor xmlns:cdr="http://schemas.openxmlformats.org/drawingml/2006/chartDrawing">
    <cdr:from>
      <cdr:x>0.68243</cdr:x>
      <cdr:y>0.8386</cdr:y>
    </cdr:from>
    <cdr:to>
      <cdr:x>0.80624</cdr:x>
      <cdr:y>0.92585</cdr:y>
    </cdr:to>
    <cdr:sp macro="" textlink="">
      <cdr:nvSpPr>
        <cdr:cNvPr id="4" name="TextBox 1"/>
        <cdr:cNvSpPr txBox="1"/>
      </cdr:nvSpPr>
      <cdr:spPr>
        <a:xfrm xmlns:a="http://schemas.openxmlformats.org/drawingml/2006/main">
          <a:off x="60702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3,622</a:t>
          </a:r>
          <a:endParaRPr lang="en-US" sz="1200" dirty="0"/>
        </a:p>
      </cdr:txBody>
    </cdr:sp>
  </cdr:relSizeAnchor>
  <cdr:relSizeAnchor xmlns:cdr="http://schemas.openxmlformats.org/drawingml/2006/chartDrawing">
    <cdr:from>
      <cdr:x>0.51966</cdr:x>
      <cdr:y>0.8386</cdr:y>
    </cdr:from>
    <cdr:to>
      <cdr:x>0.64347</cdr:x>
      <cdr:y>0.92585</cdr:y>
    </cdr:to>
    <cdr:sp macro="" textlink="">
      <cdr:nvSpPr>
        <cdr:cNvPr id="5" name="TextBox 1"/>
        <cdr:cNvSpPr txBox="1"/>
      </cdr:nvSpPr>
      <cdr:spPr>
        <a:xfrm xmlns:a="http://schemas.openxmlformats.org/drawingml/2006/main">
          <a:off x="46224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1,732</a:t>
          </a:r>
          <a:endParaRPr lang="en-US" sz="1200" dirty="0"/>
        </a:p>
      </cdr:txBody>
    </cdr:sp>
  </cdr:relSizeAnchor>
  <cdr:relSizeAnchor xmlns:cdr="http://schemas.openxmlformats.org/drawingml/2006/chartDrawing">
    <cdr:from>
      <cdr:x>0.84519</cdr:x>
      <cdr:y>0.8386</cdr:y>
    </cdr:from>
    <cdr:to>
      <cdr:x>0.96899</cdr:x>
      <cdr:y>0.92585</cdr:y>
    </cdr:to>
    <cdr:sp macro="" textlink="">
      <cdr:nvSpPr>
        <cdr:cNvPr id="6" name="TextBox 1"/>
        <cdr:cNvSpPr txBox="1"/>
      </cdr:nvSpPr>
      <cdr:spPr>
        <a:xfrm xmlns:a="http://schemas.openxmlformats.org/drawingml/2006/main">
          <a:off x="7518042" y="2971800"/>
          <a:ext cx="1101211"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2,043</a:t>
          </a:r>
          <a:endParaRPr lang="en-US" sz="1200" dirty="0"/>
        </a:p>
      </cdr:txBody>
    </cdr:sp>
  </cdr:relSizeAnchor>
</c:userShapes>
</file>

<file path=ppt/drawings/drawing9.xml><?xml version="1.0" encoding="utf-8"?>
<c:userShapes xmlns:c="http://schemas.openxmlformats.org/drawingml/2006/chart">
  <cdr:relSizeAnchor xmlns:cdr="http://schemas.openxmlformats.org/drawingml/2006/chartDrawing">
    <cdr:from>
      <cdr:x>0.18557</cdr:x>
      <cdr:y>0.8386</cdr:y>
    </cdr:from>
    <cdr:to>
      <cdr:x>0.30938</cdr:x>
      <cdr:y>0.92584</cdr:y>
    </cdr:to>
    <cdr:sp macro="" textlink="">
      <cdr:nvSpPr>
        <cdr:cNvPr id="2" name="TextBox 1"/>
        <cdr:cNvSpPr txBox="1"/>
      </cdr:nvSpPr>
      <cdr:spPr>
        <a:xfrm xmlns:a="http://schemas.openxmlformats.org/drawingml/2006/main">
          <a:off x="1650642" y="2971800"/>
          <a:ext cx="1101300" cy="309159"/>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xmlns:a="http://schemas.openxmlformats.org/drawingml/2006/main">
          <a:r>
            <a:rPr lang="en-US" sz="1200" dirty="0" smtClean="0">
              <a:latin typeface="+mn-lt"/>
            </a:rPr>
            <a:t>N= 43</a:t>
          </a:r>
          <a:endParaRPr lang="en-US" sz="1200" dirty="0">
            <a:latin typeface="+mn-lt"/>
          </a:endParaRPr>
        </a:p>
      </cdr:txBody>
    </cdr:sp>
  </cdr:relSizeAnchor>
  <cdr:relSizeAnchor xmlns:cdr="http://schemas.openxmlformats.org/drawingml/2006/chartDrawing">
    <cdr:from>
      <cdr:x>0.34833</cdr:x>
      <cdr:y>0.8386</cdr:y>
    </cdr:from>
    <cdr:to>
      <cdr:x>0.47214</cdr:x>
      <cdr:y>0.92585</cdr:y>
    </cdr:to>
    <cdr:sp macro="" textlink="">
      <cdr:nvSpPr>
        <cdr:cNvPr id="3" name="TextBox 1"/>
        <cdr:cNvSpPr txBox="1"/>
      </cdr:nvSpPr>
      <cdr:spPr>
        <a:xfrm xmlns:a="http://schemas.openxmlformats.org/drawingml/2006/main">
          <a:off x="30984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370</a:t>
          </a:r>
          <a:endParaRPr lang="en-US" sz="1200" dirty="0"/>
        </a:p>
      </cdr:txBody>
    </cdr:sp>
  </cdr:relSizeAnchor>
  <cdr:relSizeAnchor xmlns:cdr="http://schemas.openxmlformats.org/drawingml/2006/chartDrawing">
    <cdr:from>
      <cdr:x>0.68243</cdr:x>
      <cdr:y>0.8386</cdr:y>
    </cdr:from>
    <cdr:to>
      <cdr:x>0.80624</cdr:x>
      <cdr:y>0.92585</cdr:y>
    </cdr:to>
    <cdr:sp macro="" textlink="">
      <cdr:nvSpPr>
        <cdr:cNvPr id="4" name="TextBox 1"/>
        <cdr:cNvSpPr txBox="1"/>
      </cdr:nvSpPr>
      <cdr:spPr>
        <a:xfrm xmlns:a="http://schemas.openxmlformats.org/drawingml/2006/main">
          <a:off x="60702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2,507</a:t>
          </a:r>
          <a:endParaRPr lang="en-US" sz="1200" dirty="0"/>
        </a:p>
      </cdr:txBody>
    </cdr:sp>
  </cdr:relSizeAnchor>
  <cdr:relSizeAnchor xmlns:cdr="http://schemas.openxmlformats.org/drawingml/2006/chartDrawing">
    <cdr:from>
      <cdr:x>0.51966</cdr:x>
      <cdr:y>0.8386</cdr:y>
    </cdr:from>
    <cdr:to>
      <cdr:x>0.64347</cdr:x>
      <cdr:y>0.92585</cdr:y>
    </cdr:to>
    <cdr:sp macro="" textlink="">
      <cdr:nvSpPr>
        <cdr:cNvPr id="5" name="TextBox 1"/>
        <cdr:cNvSpPr txBox="1"/>
      </cdr:nvSpPr>
      <cdr:spPr>
        <a:xfrm xmlns:a="http://schemas.openxmlformats.org/drawingml/2006/main">
          <a:off x="4622442" y="2971800"/>
          <a:ext cx="1101300"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1,182</a:t>
          </a:r>
          <a:endParaRPr lang="en-US" sz="1200" dirty="0"/>
        </a:p>
      </cdr:txBody>
    </cdr:sp>
  </cdr:relSizeAnchor>
  <cdr:relSizeAnchor xmlns:cdr="http://schemas.openxmlformats.org/drawingml/2006/chartDrawing">
    <cdr:from>
      <cdr:x>0.84519</cdr:x>
      <cdr:y>0.8386</cdr:y>
    </cdr:from>
    <cdr:to>
      <cdr:x>0.96899</cdr:x>
      <cdr:y>0.92585</cdr:y>
    </cdr:to>
    <cdr:sp macro="" textlink="">
      <cdr:nvSpPr>
        <cdr:cNvPr id="6" name="TextBox 1"/>
        <cdr:cNvSpPr txBox="1"/>
      </cdr:nvSpPr>
      <cdr:spPr>
        <a:xfrm xmlns:a="http://schemas.openxmlformats.org/drawingml/2006/main">
          <a:off x="7518042" y="2971800"/>
          <a:ext cx="1101211" cy="3091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N= 42</a:t>
          </a:r>
          <a:endParaRPr lang="en-US" sz="12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846911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CCED1724-09F9-4BFF-813D-B175B20217EF}" type="datetimeFigureOut">
              <a:rPr lang="en-US" smtClean="0"/>
              <a:pPr/>
              <a:t>11/18/2013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4CD243C7-E6E7-4435-85A7-0B5EE12FEE5A}" type="slidenum">
              <a:rPr lang="en-US" smtClean="0"/>
              <a:pPr/>
              <a:t>‹#›</a:t>
            </a:fld>
            <a:endParaRPr lang="en-US"/>
          </a:p>
        </p:txBody>
      </p:sp>
    </p:spTree>
    <p:extLst>
      <p:ext uri="{BB962C8B-B14F-4D97-AF65-F5344CB8AC3E}">
        <p14:creationId xmlns="" xmlns:p14="http://schemas.microsoft.com/office/powerpoint/2010/main" val="874929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slide set is </a:t>
            </a:r>
            <a:r>
              <a:rPr lang="en-US" baseline="0" dirty="0" smtClean="0"/>
              <a:t>public domain. Slides may be downloaded and used in publications or presentations without concern for copyright infringement. </a:t>
            </a:r>
            <a:r>
              <a:rPr lang="en-US" sz="1200" kern="1200" dirty="0" smtClean="0">
                <a:solidFill>
                  <a:schemeClr val="tx1"/>
                </a:solidFill>
                <a:effectLst/>
                <a:latin typeface="+mn-lt"/>
                <a:ea typeface="+mn-ea"/>
                <a:cs typeface="+mn-cs"/>
              </a:rPr>
              <a:t>Readers are encouraged to note all titles and footnotes carefully to ensure a complete understanding of displayed data. Acknowledgement</a:t>
            </a:r>
            <a:r>
              <a:rPr lang="en-US" sz="1200" kern="1200" baseline="0" dirty="0" smtClean="0">
                <a:solidFill>
                  <a:schemeClr val="tx1"/>
                </a:solidFill>
                <a:effectLst/>
                <a:latin typeface="+mn-lt"/>
                <a:ea typeface="+mn-ea"/>
                <a:cs typeface="+mn-cs"/>
              </a:rPr>
              <a:t> of the Georgia Department of Public Health (DPH) as the source of the data and slide is appreciated.  Changes may be made in formatting or deletion of footnotes, but DPH should be consulted before any change is made in content.</a:t>
            </a:r>
            <a:endParaRPr lang="en-US" sz="1200" kern="1200" dirty="0" smtClean="0">
              <a:solidFill>
                <a:schemeClr val="tx1"/>
              </a:solidFill>
              <a:effectLst/>
              <a:latin typeface="+mn-lt"/>
              <a:ea typeface="+mn-ea"/>
              <a:cs typeface="+mn-cs"/>
            </a:endParaRPr>
          </a:p>
          <a:p>
            <a:endParaRPr lang="en-US" baseline="0" dirty="0" smtClean="0"/>
          </a:p>
          <a:p>
            <a:r>
              <a:rPr lang="en-US" sz="1200" kern="1200" dirty="0" smtClean="0">
                <a:solidFill>
                  <a:schemeClr val="tx1"/>
                </a:solidFill>
                <a:effectLst/>
                <a:latin typeface="+mn-lt"/>
                <a:ea typeface="+mn-ea"/>
                <a:cs typeface="+mn-cs"/>
              </a:rPr>
              <a:t>All data reported here are provisional and should be interpreted with caution. Although HIV reporting is mandated for health care providers and laboratory facilities, not all providers and laboratories may comply, resulting in missing data. Laboratory tests performed in other jurisdictions may not be reported to DPH and therefore would not be included in these analyses.  In this report, missing data are indicated as unknown. </a:t>
            </a:r>
          </a:p>
          <a:p>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Missing laboratory report data do result in an underestimation of care and viral suppression. Nevertheless, by maintaining methodological consistency across reporting time periods, DPH hopes to use the HIV Care Continuum to monitor improvements in HIV linkage, retention in care and ultimately viral suppression.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Production</a:t>
            </a:r>
            <a:r>
              <a:rPr lang="en-US" sz="1200" kern="1200" baseline="0" dirty="0" smtClean="0">
                <a:solidFill>
                  <a:schemeClr val="tx1"/>
                </a:solidFill>
                <a:effectLst/>
                <a:latin typeface="+mn-lt"/>
                <a:ea typeface="+mn-ea"/>
                <a:cs typeface="+mn-cs"/>
              </a:rPr>
              <a:t> of this slide set</a:t>
            </a:r>
            <a:r>
              <a:rPr lang="en-US" sz="1200" kern="1200" dirty="0" smtClean="0">
                <a:solidFill>
                  <a:schemeClr val="tx1"/>
                </a:solidFill>
                <a:effectLst/>
                <a:latin typeface="+mn-lt"/>
                <a:ea typeface="+mn-ea"/>
                <a:cs typeface="+mn-cs"/>
              </a:rPr>
              <a:t> was made possible by the work</a:t>
            </a:r>
            <a:r>
              <a:rPr lang="en-US" sz="1200" kern="1200" baseline="0" dirty="0" smtClean="0">
                <a:solidFill>
                  <a:schemeClr val="tx1"/>
                </a:solidFill>
                <a:effectLst/>
                <a:latin typeface="+mn-lt"/>
                <a:ea typeface="+mn-ea"/>
                <a:cs typeface="+mn-cs"/>
              </a:rPr>
              <a:t> of</a:t>
            </a:r>
            <a:r>
              <a:rPr lang="en-US" sz="1200" kern="1200" dirty="0" smtClean="0">
                <a:solidFill>
                  <a:schemeClr val="tx1"/>
                </a:solidFill>
                <a:effectLst/>
                <a:latin typeface="+mn-lt"/>
                <a:ea typeface="+mn-ea"/>
                <a:cs typeface="+mn-cs"/>
              </a:rPr>
              <a:t> the DPH HIV/AIDS</a:t>
            </a:r>
            <a:r>
              <a:rPr lang="en-US" sz="1200" kern="1200" baseline="0" dirty="0" smtClean="0">
                <a:solidFill>
                  <a:schemeClr val="tx1"/>
                </a:solidFill>
                <a:effectLst/>
                <a:latin typeface="+mn-lt"/>
                <a:ea typeface="+mn-ea"/>
                <a:cs typeface="+mn-cs"/>
              </a:rPr>
              <a:t> Epidemiology Section </a:t>
            </a:r>
            <a:r>
              <a:rPr lang="en-US" sz="1200" kern="1200" dirty="0" smtClean="0">
                <a:solidFill>
                  <a:schemeClr val="tx1"/>
                </a:solidFill>
                <a:effectLst/>
                <a:latin typeface="+mn-lt"/>
                <a:ea typeface="+mn-ea"/>
                <a:cs typeface="+mn-cs"/>
              </a:rPr>
              <a:t>Core HIV surveillance staff, HIV Case Report Forms submitted by Georgia health care facility staff, HIV infection-related laboratory test results transmitted by laboratory facilities in Georgia, data matches with other public health programs, and the ongoing efforts of multiple individuals from public and private sector organizations dedicated to improving surveillance, prevention, testing, and care of persons living with HIV infection.</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4CD243C7-E6E7-4435-85A7-0B5EE12FEE5A}" type="slidenum">
              <a:rPr lang="en-US" smtClean="0"/>
              <a:pPr/>
              <a:t>1</a:t>
            </a:fld>
            <a:endParaRPr lang="en-US"/>
          </a:p>
        </p:txBody>
      </p:sp>
    </p:spTree>
    <p:extLst>
      <p:ext uri="{BB962C8B-B14F-4D97-AF65-F5344CB8AC3E}">
        <p14:creationId xmlns="" xmlns:p14="http://schemas.microsoft.com/office/powerpoint/2010/main" val="8712699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This</a:t>
            </a:r>
            <a:r>
              <a:rPr lang="en-US" baseline="0" dirty="0" smtClean="0"/>
              <a:t> figure shows the number and proportion of</a:t>
            </a:r>
            <a:r>
              <a:rPr lang="en-US" b="0" baseline="0" dirty="0" smtClean="0"/>
              <a:t> </a:t>
            </a:r>
            <a:r>
              <a:rPr lang="en-US" sz="1200" b="0" baseline="0" dirty="0" smtClean="0"/>
              <a:t>a</a:t>
            </a:r>
            <a:r>
              <a:rPr lang="en-US" sz="1200" b="0" dirty="0" smtClean="0"/>
              <a:t>dult and adolescent</a:t>
            </a:r>
            <a:r>
              <a:rPr lang="en-US" sz="1200" b="0" baseline="0" dirty="0" smtClean="0"/>
              <a:t> females</a:t>
            </a:r>
            <a:r>
              <a:rPr lang="en-US" sz="1200" b="0" dirty="0" smtClean="0"/>
              <a:t> living with HIV infection in Georgia in 2012, engaged, retained and virally suppressed, by transmission</a:t>
            </a:r>
            <a:r>
              <a:rPr lang="en-US" sz="1200" b="0" baseline="0" dirty="0" smtClean="0"/>
              <a:t> category, without multiple imputation applied</a:t>
            </a:r>
          </a:p>
          <a:p>
            <a:pPr marL="171450" indent="-171450">
              <a:buFont typeface="Arial" pitchFamily="34" charset="0"/>
              <a:buChar char="•"/>
            </a:pPr>
            <a:r>
              <a:rPr lang="en-US" sz="1200" b="0" baseline="0" dirty="0" smtClean="0"/>
              <a:t>Viral suppression is similar among HET is the same (39%), but has decreased from 37% to 33% for IDU, and increased from 31% to 38% for Other/Unknown </a:t>
            </a:r>
          </a:p>
          <a:p>
            <a:endParaRPr lang="en-US" dirty="0"/>
          </a:p>
        </p:txBody>
      </p:sp>
      <p:sp>
        <p:nvSpPr>
          <p:cNvPr id="4" name="Slide Number Placeholder 3"/>
          <p:cNvSpPr>
            <a:spLocks noGrp="1"/>
          </p:cNvSpPr>
          <p:nvPr>
            <p:ph type="sldNum" sz="quarter" idx="10"/>
          </p:nvPr>
        </p:nvSpPr>
        <p:spPr/>
        <p:txBody>
          <a:bodyPr/>
          <a:lstStyle/>
          <a:p>
            <a:fld id="{4CD243C7-E6E7-4435-85A7-0B5EE12FEE5A}" type="slidenum">
              <a:rPr lang="en-US" smtClean="0"/>
              <a:pPr/>
              <a:t>10</a:t>
            </a:fld>
            <a:endParaRPr lang="en-US" dirty="0"/>
          </a:p>
        </p:txBody>
      </p:sp>
    </p:spTree>
    <p:extLst>
      <p:ext uri="{BB962C8B-B14F-4D97-AF65-F5344CB8AC3E}">
        <p14:creationId xmlns="" xmlns:p14="http://schemas.microsoft.com/office/powerpoint/2010/main" val="34988185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This</a:t>
            </a:r>
            <a:r>
              <a:rPr lang="en-US" baseline="0" dirty="0" smtClean="0"/>
              <a:t> figure shows HIV Care Continuum for Black MSM living with HIV, by age, with multiple imputation applied</a:t>
            </a:r>
          </a:p>
          <a:p>
            <a:pPr marL="171450" indent="-171450">
              <a:buFont typeface="Arial" pitchFamily="34" charset="0"/>
              <a:buChar char="•"/>
            </a:pPr>
            <a:r>
              <a:rPr lang="en-US" baseline="0" dirty="0" smtClean="0"/>
              <a:t>Minimal engagement in care with at least one CD4 or VL in 2012 is fairly uniform ranging from 54-57% except for the oldest age group with 49% engagement</a:t>
            </a:r>
          </a:p>
          <a:p>
            <a:pPr marL="171450" indent="-171450">
              <a:buFont typeface="Arial" pitchFamily="34" charset="0"/>
              <a:buChar char="•"/>
            </a:pPr>
            <a:r>
              <a:rPr lang="en-US" baseline="0" dirty="0" smtClean="0"/>
              <a:t>Retention is care and viral suppression are lowest in the youngest age group (with 25% VS in age 13-24 years) and generally increases with increasing age to 40% for ages-45-54</a:t>
            </a:r>
          </a:p>
          <a:p>
            <a:pPr marL="171450" indent="-171450">
              <a:buFont typeface="Arial" pitchFamily="34" charset="0"/>
              <a:buChar char="•"/>
            </a:pPr>
            <a:r>
              <a:rPr lang="en-US" sz="1200" b="0" baseline="0" dirty="0" smtClean="0"/>
              <a:t>Complete reporting of risk information on case report forms would improve our understanding and interpretation of the care continuum.</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0" baseline="0" dirty="0" smtClean="0"/>
              <a:t>Multiple imputation is used to estimate number of persons in each transmission category. Estimates are rounded to the nearest whole number and when totaled may not equal 18,987</a:t>
            </a:r>
          </a:p>
          <a:p>
            <a:endParaRPr lang="en-US" dirty="0"/>
          </a:p>
        </p:txBody>
      </p:sp>
      <p:sp>
        <p:nvSpPr>
          <p:cNvPr id="4" name="Slide Number Placeholder 3"/>
          <p:cNvSpPr>
            <a:spLocks noGrp="1"/>
          </p:cNvSpPr>
          <p:nvPr>
            <p:ph type="sldNum" sz="quarter" idx="10"/>
          </p:nvPr>
        </p:nvSpPr>
        <p:spPr/>
        <p:txBody>
          <a:bodyPr/>
          <a:lstStyle/>
          <a:p>
            <a:fld id="{4CD243C7-E6E7-4435-85A7-0B5EE12FEE5A}" type="slidenum">
              <a:rPr lang="en-US" smtClean="0"/>
              <a:pPr/>
              <a:t>11</a:t>
            </a:fld>
            <a:endParaRPr lang="en-US" dirty="0"/>
          </a:p>
        </p:txBody>
      </p:sp>
    </p:spTree>
    <p:extLst>
      <p:ext uri="{BB962C8B-B14F-4D97-AF65-F5344CB8AC3E}">
        <p14:creationId xmlns="" xmlns:p14="http://schemas.microsoft.com/office/powerpoint/2010/main" val="25549862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0" baseline="0" dirty="0" smtClean="0"/>
              <a:t>The HIV Care Continuum pattern is the same for Black MSM by age when analyzed without multiple imputation, although the number of persons included decreases from 18,987 with MI to 10,401 without MI.</a:t>
            </a:r>
          </a:p>
          <a:p>
            <a:pPr marL="171450" indent="-171450">
              <a:buFont typeface="Arial" pitchFamily="34" charset="0"/>
              <a:buChar char="•"/>
            </a:pPr>
            <a:r>
              <a:rPr lang="en-US" baseline="0" dirty="0" smtClean="0"/>
              <a:t>Minimal engagement in care with at least one CD4 or VL in 2012 is higher and fairly uniform ranging from 56-60% except for the oldest age group with 49% engagement</a:t>
            </a:r>
          </a:p>
          <a:p>
            <a:pPr marL="171450" indent="-171450">
              <a:buFont typeface="Arial" pitchFamily="34" charset="0"/>
              <a:buChar char="•"/>
            </a:pPr>
            <a:r>
              <a:rPr lang="en-US" baseline="0" dirty="0" smtClean="0"/>
              <a:t>Retention is care and viral suppression are lowest in the youngest age group (with 27% VS in age 13-24 years) and generally increases with increasing age to 41% for ages-45-54</a:t>
            </a:r>
          </a:p>
          <a:p>
            <a:endParaRPr lang="en-US" dirty="0"/>
          </a:p>
        </p:txBody>
      </p:sp>
      <p:sp>
        <p:nvSpPr>
          <p:cNvPr id="4" name="Slide Number Placeholder 3"/>
          <p:cNvSpPr>
            <a:spLocks noGrp="1"/>
          </p:cNvSpPr>
          <p:nvPr>
            <p:ph type="sldNum" sz="quarter" idx="10"/>
          </p:nvPr>
        </p:nvSpPr>
        <p:spPr/>
        <p:txBody>
          <a:bodyPr/>
          <a:lstStyle/>
          <a:p>
            <a:fld id="{4CD243C7-E6E7-4435-85A7-0B5EE12FEE5A}" type="slidenum">
              <a:rPr lang="en-US" smtClean="0"/>
              <a:pPr/>
              <a:t>12</a:t>
            </a:fld>
            <a:endParaRPr lang="en-US" dirty="0"/>
          </a:p>
        </p:txBody>
      </p:sp>
    </p:spTree>
    <p:extLst>
      <p:ext uri="{BB962C8B-B14F-4D97-AF65-F5344CB8AC3E}">
        <p14:creationId xmlns="" xmlns:p14="http://schemas.microsoft.com/office/powerpoint/2010/main" val="25549862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White MSM have higher levels of engagement, retention and viral suppression in all age groups compared to Black MSM </a:t>
            </a:r>
          </a:p>
          <a:p>
            <a:pPr marL="171450" indent="-171450">
              <a:buFont typeface="Arial" pitchFamily="34" charset="0"/>
              <a:buChar char="•"/>
            </a:pPr>
            <a:r>
              <a:rPr lang="en-US" dirty="0" smtClean="0"/>
              <a:t>The</a:t>
            </a:r>
            <a:r>
              <a:rPr lang="en-US" baseline="0" dirty="0" smtClean="0"/>
              <a:t> general pattern of lowest viral suppression in the youngest age group (35% for age 13-24) increasing with age to 47% in ages 35-54 is found for both Black and White MSM</a:t>
            </a:r>
            <a:endParaRPr lang="en-US" dirty="0"/>
          </a:p>
        </p:txBody>
      </p:sp>
      <p:sp>
        <p:nvSpPr>
          <p:cNvPr id="4" name="Slide Number Placeholder 3"/>
          <p:cNvSpPr>
            <a:spLocks noGrp="1"/>
          </p:cNvSpPr>
          <p:nvPr>
            <p:ph type="sldNum" sz="quarter" idx="10"/>
          </p:nvPr>
        </p:nvSpPr>
        <p:spPr/>
        <p:txBody>
          <a:bodyPr/>
          <a:lstStyle/>
          <a:p>
            <a:fld id="{4CD243C7-E6E7-4435-85A7-0B5EE12FEE5A}" type="slidenum">
              <a:rPr lang="en-US" smtClean="0"/>
              <a:pPr/>
              <a:t>13</a:t>
            </a:fld>
            <a:endParaRPr lang="en-US" dirty="0"/>
          </a:p>
        </p:txBody>
      </p:sp>
    </p:spTree>
    <p:extLst>
      <p:ext uri="{BB962C8B-B14F-4D97-AF65-F5344CB8AC3E}">
        <p14:creationId xmlns="" xmlns:p14="http://schemas.microsoft.com/office/powerpoint/2010/main" val="25549862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0" baseline="0" dirty="0" smtClean="0"/>
              <a:t>The levels of engagement, retention and viral suppression increase for almost all age groups  for White MSM when analyzed without multiple imputation, although the number of persons included decreases from 8,071 with MI to 4,144 without MI.</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0" baseline="0" dirty="0" smtClean="0"/>
              <a:t>In addition, the disparity in viral suppression by age decreases when we consider only the White MSM for whom transmission risk was reported as MSM.</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0" baseline="0" dirty="0" smtClean="0"/>
              <a:t>Now viral suppression varies from 40% for age 25-34 years to 49% for age 45-54 years</a:t>
            </a:r>
          </a:p>
          <a:p>
            <a:endParaRPr lang="en-US" dirty="0"/>
          </a:p>
        </p:txBody>
      </p:sp>
      <p:sp>
        <p:nvSpPr>
          <p:cNvPr id="4" name="Slide Number Placeholder 3"/>
          <p:cNvSpPr>
            <a:spLocks noGrp="1"/>
          </p:cNvSpPr>
          <p:nvPr>
            <p:ph type="sldNum" sz="quarter" idx="10"/>
          </p:nvPr>
        </p:nvSpPr>
        <p:spPr/>
        <p:txBody>
          <a:bodyPr/>
          <a:lstStyle/>
          <a:p>
            <a:fld id="{4CD243C7-E6E7-4435-85A7-0B5EE12FEE5A}" type="slidenum">
              <a:rPr lang="en-US" smtClean="0"/>
              <a:pPr/>
              <a:t>14</a:t>
            </a:fld>
            <a:endParaRPr lang="en-US" dirty="0"/>
          </a:p>
        </p:txBody>
      </p:sp>
    </p:spTree>
    <p:extLst>
      <p:ext uri="{BB962C8B-B14F-4D97-AF65-F5344CB8AC3E}">
        <p14:creationId xmlns="" xmlns:p14="http://schemas.microsoft.com/office/powerpoint/2010/main" val="25549862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In</a:t>
            </a:r>
            <a:r>
              <a:rPr lang="en-US" baseline="0" dirty="0" smtClean="0"/>
              <a:t> contrast to Black and White MSM, engagement, retention and viral suppression are highest among the youngest age group for Hispanic/Latino MSM.</a:t>
            </a:r>
          </a:p>
          <a:p>
            <a:pPr marL="171450" indent="-171450">
              <a:buFont typeface="Arial" pitchFamily="34" charset="0"/>
              <a:buChar char="•"/>
            </a:pPr>
            <a:r>
              <a:rPr lang="en-US" baseline="0" dirty="0" smtClean="0"/>
              <a:t>Viral suppression was 44% for Hispanic/Latino MSM age 13-24 years, decreasing to 35%, 34%, 40% and 36% in the subsequent 10 year age groups.</a:t>
            </a:r>
          </a:p>
          <a:p>
            <a:pPr marL="171450" indent="-171450">
              <a:buFont typeface="Arial" pitchFamily="34" charset="0"/>
              <a:buChar char="•"/>
            </a:pPr>
            <a:r>
              <a:rPr lang="en-US" baseline="0" dirty="0" smtClean="0"/>
              <a:t>Note the small number of individuals some age groups and interpret with caution</a:t>
            </a:r>
            <a:endParaRPr lang="en-US" dirty="0"/>
          </a:p>
        </p:txBody>
      </p:sp>
      <p:sp>
        <p:nvSpPr>
          <p:cNvPr id="4" name="Slide Number Placeholder 3"/>
          <p:cNvSpPr>
            <a:spLocks noGrp="1"/>
          </p:cNvSpPr>
          <p:nvPr>
            <p:ph type="sldNum" sz="quarter" idx="10"/>
          </p:nvPr>
        </p:nvSpPr>
        <p:spPr/>
        <p:txBody>
          <a:bodyPr/>
          <a:lstStyle/>
          <a:p>
            <a:fld id="{4CD243C7-E6E7-4435-85A7-0B5EE12FEE5A}" type="slidenum">
              <a:rPr lang="en-US" smtClean="0"/>
              <a:pPr/>
              <a:t>15</a:t>
            </a:fld>
            <a:endParaRPr lang="en-US" dirty="0"/>
          </a:p>
        </p:txBody>
      </p:sp>
    </p:spTree>
    <p:extLst>
      <p:ext uri="{BB962C8B-B14F-4D97-AF65-F5344CB8AC3E}">
        <p14:creationId xmlns="" xmlns:p14="http://schemas.microsoft.com/office/powerpoint/2010/main" val="25549862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0" baseline="0" dirty="0" smtClean="0"/>
              <a:t>The levels of engagement, retention and viral suppression increase for almost all age groups  for Hispanic/Latino MSM when analyzed without multiple imputation, although the number of persons included decreases from 1,670 with MI to 906 without MI.</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0" baseline="0" dirty="0" smtClean="0"/>
              <a:t>Engagement in care is again highest among those aged 13-24 years at 71%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0" baseline="0" dirty="0" smtClean="0"/>
              <a:t>In addition, the disparity in viral suppression by age essentially disappears when we consider only the Hispanic/Latino MSM for whom transmission risk was reported as MSM.</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0" baseline="0" dirty="0" smtClean="0"/>
              <a:t>Now viral suppression varies only from 41-43% with the highest suppression among the youngest and oldest age groups</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smtClean="0"/>
              <a:t>Note the small number of individuals some age groups and interpret with caution</a:t>
            </a:r>
            <a:endParaRPr lang="en-US" dirty="0" smtClean="0"/>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sz="1200" b="0" baseline="0" dirty="0" smtClean="0"/>
          </a:p>
          <a:p>
            <a:endParaRPr lang="en-US" dirty="0"/>
          </a:p>
        </p:txBody>
      </p:sp>
      <p:sp>
        <p:nvSpPr>
          <p:cNvPr id="4" name="Slide Number Placeholder 3"/>
          <p:cNvSpPr>
            <a:spLocks noGrp="1"/>
          </p:cNvSpPr>
          <p:nvPr>
            <p:ph type="sldNum" sz="quarter" idx="10"/>
          </p:nvPr>
        </p:nvSpPr>
        <p:spPr/>
        <p:txBody>
          <a:bodyPr/>
          <a:lstStyle/>
          <a:p>
            <a:fld id="{4CD243C7-E6E7-4435-85A7-0B5EE12FEE5A}" type="slidenum">
              <a:rPr lang="en-US" smtClean="0"/>
              <a:pPr/>
              <a:t>16</a:t>
            </a:fld>
            <a:endParaRPr lang="en-US" dirty="0"/>
          </a:p>
        </p:txBody>
      </p:sp>
    </p:spTree>
    <p:extLst>
      <p:ext uri="{BB962C8B-B14F-4D97-AF65-F5344CB8AC3E}">
        <p14:creationId xmlns="" xmlns:p14="http://schemas.microsoft.com/office/powerpoint/2010/main" val="25549862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dirty="0" smtClean="0"/>
              <a:t>Overall,</a:t>
            </a:r>
            <a:r>
              <a:rPr lang="en-US" sz="1200" baseline="0" dirty="0" smtClean="0"/>
              <a:t> the </a:t>
            </a:r>
            <a:r>
              <a:rPr lang="en-US" sz="1200" dirty="0" smtClean="0"/>
              <a:t>Care Continuum varies little whether multiple imputation (MI) is or is not used in the Georgia 2012 estimates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Among males living with HIV, Georgia 2012, analysis using multiple imputation</a:t>
            </a:r>
            <a:r>
              <a:rPr lang="en-US" baseline="0" dirty="0" smtClean="0"/>
              <a:t> u</a:t>
            </a:r>
            <a:r>
              <a:rPr lang="en-US" dirty="0" smtClean="0"/>
              <a:t>nderestimates engagement, retention and viral suppression among MSM</a:t>
            </a:r>
            <a:r>
              <a:rPr lang="en-US" baseline="0" dirty="0" smtClean="0"/>
              <a:t> in almost all groups stratified by race and age </a:t>
            </a:r>
            <a:r>
              <a:rPr lang="en-US" dirty="0" smtClean="0"/>
              <a:t>compared to analysis without multiple imputation</a:t>
            </a:r>
            <a:r>
              <a:rPr lang="en-US" baseline="0" dirty="0" smtClean="0"/>
              <a:t>.</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smtClean="0"/>
              <a:t>This underestimation is greater in groups with smaller N (e.g., Hispanic/Latino MSM stratified by age)</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smtClean="0"/>
              <a:t>Among males, multiple imputation generally overestimates engagement, retention and viral suppression by 1-2 percentage points for IDU, HET and MSM/IDU</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smtClean="0"/>
              <a:t>Among females, multiple imputation overestimates engagement, retention and viral suppression by 0-4 percentage points for both IDU and HET</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dirty="0" smtClean="0"/>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4CD243C7-E6E7-4435-85A7-0B5EE12FEE5A}" type="slidenum">
              <a:rPr lang="en-US" smtClean="0"/>
              <a:pPr/>
              <a:t>17</a:t>
            </a:fld>
            <a:endParaRPr lang="en-US"/>
          </a:p>
        </p:txBody>
      </p:sp>
    </p:spTree>
    <p:extLst>
      <p:ext uri="{BB962C8B-B14F-4D97-AF65-F5344CB8AC3E}">
        <p14:creationId xmlns="" xmlns:p14="http://schemas.microsoft.com/office/powerpoint/2010/main" val="41777049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 of multiple imputation is subject to several limitations</a:t>
            </a:r>
          </a:p>
          <a:p>
            <a:pPr marL="171450" indent="-171450">
              <a:buFont typeface="Arial" pitchFamily="34" charset="0"/>
              <a:buChar char="•"/>
            </a:pPr>
            <a:r>
              <a:rPr lang="en-US" dirty="0" smtClean="0"/>
              <a:t>We are unable to assess the validity of the assumptions made in MI</a:t>
            </a:r>
          </a:p>
          <a:p>
            <a:pPr marL="171450" indent="-171450">
              <a:buFont typeface="Arial" pitchFamily="34" charset="0"/>
              <a:buChar char="•"/>
            </a:pPr>
            <a:r>
              <a:rPr lang="en-US" dirty="0" smtClean="0"/>
              <a:t>The pattern of risk factors has changed since the beginning of the epidemic and will likely continue to do so</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Cases missing risk may be fundamentally different in</a:t>
            </a:r>
            <a:r>
              <a:rPr lang="en-US" baseline="0" dirty="0" smtClean="0"/>
              <a:t> relationship to engagement, retention and viral suppression from those for whom risk is reported.</a:t>
            </a:r>
            <a:endParaRPr lang="en-US" dirty="0" smtClean="0"/>
          </a:p>
          <a:p>
            <a:pPr marL="171450" indent="-171450">
              <a:buFont typeface="Arial" pitchFamily="34" charset="0"/>
              <a:buChar char="•"/>
            </a:pPr>
            <a:r>
              <a:rPr lang="en-US" dirty="0" smtClean="0"/>
              <a:t>Results for smaller subgroups may differ statistically with or without use of MI</a:t>
            </a:r>
          </a:p>
          <a:p>
            <a:pPr marL="171450" indent="-171450">
              <a:buFont typeface="Arial" pitchFamily="34" charset="0"/>
              <a:buChar char="•"/>
            </a:pPr>
            <a:r>
              <a:rPr lang="en-US" dirty="0" smtClean="0"/>
              <a:t>Under- and overestimates found using MI in the Georgia 2012 prevalent population are not generalizable to new diagnoses or to future years’ analyses</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Despite limitations, MI is considered by CDC</a:t>
            </a:r>
            <a:r>
              <a:rPr lang="en-US" baseline="0" dirty="0" smtClean="0"/>
              <a:t> to be the</a:t>
            </a:r>
            <a:r>
              <a:rPr lang="en-US" dirty="0" smtClean="0"/>
              <a:t> best currently available method to adjust for missing (not reported) risk factor information</a:t>
            </a:r>
          </a:p>
          <a:p>
            <a:pPr marL="171450" indent="-171450">
              <a:buFont typeface="Arial" pitchFamily="34" charset="0"/>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fld id="{4CD243C7-E6E7-4435-85A7-0B5EE12FEE5A}" type="slidenum">
              <a:rPr lang="en-US" smtClean="0"/>
              <a:pPr/>
              <a:t>18</a:t>
            </a:fld>
            <a:endParaRPr lang="en-US"/>
          </a:p>
        </p:txBody>
      </p:sp>
    </p:spTree>
    <p:extLst>
      <p:ext uri="{BB962C8B-B14F-4D97-AF65-F5344CB8AC3E}">
        <p14:creationId xmlns="" xmlns:p14="http://schemas.microsoft.com/office/powerpoint/2010/main" val="3103084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T</a:t>
            </a:r>
            <a:r>
              <a:rPr lang="en-US" baseline="0" dirty="0" smtClean="0"/>
              <a:t>his</a:t>
            </a:r>
            <a:r>
              <a:rPr lang="en-US" dirty="0" smtClean="0"/>
              <a:t> figure shows</a:t>
            </a:r>
            <a:r>
              <a:rPr lang="en-US" baseline="0" dirty="0" smtClean="0"/>
              <a:t> </a:t>
            </a:r>
            <a:r>
              <a:rPr lang="en-US" dirty="0" smtClean="0"/>
              <a:t>the HIV Care Continuum for the</a:t>
            </a:r>
            <a:r>
              <a:rPr lang="en-US" baseline="0" dirty="0" smtClean="0"/>
              <a:t> 46,495 </a:t>
            </a:r>
            <a:r>
              <a:rPr lang="en-US" dirty="0" smtClean="0"/>
              <a:t>adults</a:t>
            </a:r>
            <a:r>
              <a:rPr lang="en-US" baseline="0" dirty="0" smtClean="0"/>
              <a:t> and adolescents diagnosed with HIV infection through September 30, 2011, living as of 12/31/2012, with current residence in Georgia</a:t>
            </a:r>
          </a:p>
          <a:p>
            <a:pPr marL="171450" indent="-171450">
              <a:buFont typeface="Arial" pitchFamily="34" charset="0"/>
              <a:buChar char="•"/>
            </a:pPr>
            <a:r>
              <a:rPr lang="en-US" baseline="0" dirty="0" smtClean="0"/>
              <a:t>Among those persons, 54% were minimally engaged in care with at least 1 CD4 or viral load (VL) in 2012 diagnosis, 48% retained in care with at least 2 CD4 or VL measures in 2012, an estimated 34% were prescribed ART and 39% were virally suppressed on last viral load in 2012</a:t>
            </a:r>
          </a:p>
          <a:p>
            <a:pPr marL="171450" indent="-171450">
              <a:buFont typeface="Arial" pitchFamily="34" charset="0"/>
              <a:buChar char="•"/>
            </a:pPr>
            <a:r>
              <a:rPr lang="en-US" baseline="0" dirty="0" smtClean="0"/>
              <a:t>How can viral suppression be greater than percent prescribed ART? Viral load measures are reported directly from laboratories licensed by Georgia to the Georgia Department of Public Health.  The proportion of persons on ART  is based on an estimation from the sample enrolled in the Medical Monitoring Project (MMP) in Georgia. Subsequent slides omit ART estimates while a better source of such data is sought.</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dirty="0" smtClean="0"/>
              <a:t>Note</a:t>
            </a:r>
            <a:r>
              <a:rPr lang="en-US" sz="1200" baseline="0" dirty="0" smtClean="0"/>
              <a:t> that </a:t>
            </a:r>
            <a:r>
              <a:rPr lang="en-US" sz="1200" dirty="0" smtClean="0"/>
              <a:t>all proportions are percent of total number of persons diagnosed with HIV in category. Each bar is independent of the one</a:t>
            </a:r>
            <a:r>
              <a:rPr lang="en-US" sz="1200" baseline="0" dirty="0" smtClean="0"/>
              <a:t> preceding it.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4CD243C7-E6E7-4435-85A7-0B5EE12FEE5A}" type="slidenum">
              <a:rPr lang="en-US" smtClean="0"/>
              <a:pPr/>
              <a:t>2</a:t>
            </a:fld>
            <a:endParaRPr lang="en-US" dirty="0"/>
          </a:p>
        </p:txBody>
      </p:sp>
    </p:spTree>
    <p:extLst>
      <p:ext uri="{BB962C8B-B14F-4D97-AF65-F5344CB8AC3E}">
        <p14:creationId xmlns="" xmlns:p14="http://schemas.microsoft.com/office/powerpoint/2010/main" val="33653742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r>
              <a:rPr lang="en-US" sz="1200" dirty="0" smtClean="0"/>
              <a:t>HIV surveillance collects information</a:t>
            </a:r>
            <a:r>
              <a:rPr lang="en-US" sz="1200" baseline="0" dirty="0" smtClean="0"/>
              <a:t> on HIV risk behaviors and through a CDC-determined hierarchy assign each case a transmission category.  Common abbreviations used for these transmission categories are as follows:</a:t>
            </a:r>
            <a:endParaRPr lang="en-US" sz="1200" dirty="0" smtClean="0"/>
          </a:p>
          <a:p>
            <a:pPr marL="171450" indent="-171450">
              <a:buFont typeface="Arial" pitchFamily="34" charset="0"/>
              <a:buChar char="•"/>
            </a:pPr>
            <a:r>
              <a:rPr lang="en-US" sz="1200" dirty="0" smtClean="0"/>
              <a:t>MSM is</a:t>
            </a:r>
            <a:r>
              <a:rPr lang="en-US" sz="1200" baseline="0" dirty="0" smtClean="0"/>
              <a:t> defined as m</a:t>
            </a:r>
            <a:r>
              <a:rPr lang="en-US" sz="1200" dirty="0" smtClean="0"/>
              <a:t>ale to male sexual contact    </a:t>
            </a:r>
          </a:p>
          <a:p>
            <a:pPr marL="171450" indent="-171450">
              <a:buFont typeface="Arial" pitchFamily="34" charset="0"/>
              <a:buChar char="•"/>
            </a:pPr>
            <a:r>
              <a:rPr lang="en-US" sz="1200" dirty="0" smtClean="0"/>
              <a:t>IDU is</a:t>
            </a:r>
            <a:r>
              <a:rPr lang="en-US" sz="1200" baseline="0" dirty="0" smtClean="0"/>
              <a:t> defined as i</a:t>
            </a:r>
            <a:r>
              <a:rPr lang="en-US" sz="1200" dirty="0" smtClean="0"/>
              <a:t>njection drug use</a:t>
            </a:r>
          </a:p>
          <a:p>
            <a:pPr marL="171450" indent="-171450">
              <a:buFont typeface="Arial" pitchFamily="34" charset="0"/>
              <a:buChar char="•"/>
            </a:pPr>
            <a:r>
              <a:rPr lang="en-US" sz="1200" dirty="0" smtClean="0"/>
              <a:t>The MSM/IDU transmission category includes those persons who reported both male sexual contact and injection drug use</a:t>
            </a:r>
          </a:p>
          <a:p>
            <a:pPr marL="171450" indent="-171450">
              <a:buFont typeface="Arial" pitchFamily="34" charset="0"/>
              <a:buChar char="•"/>
            </a:pPr>
            <a:r>
              <a:rPr lang="en-US" sz="1200" dirty="0" smtClean="0"/>
              <a:t>HET is</a:t>
            </a:r>
            <a:r>
              <a:rPr lang="en-US" sz="1200" baseline="0" dirty="0" smtClean="0"/>
              <a:t> defined as h</a:t>
            </a:r>
            <a:r>
              <a:rPr lang="en-US" sz="1200" dirty="0" smtClean="0"/>
              <a:t>eterosexual contact with a person known to have, or to be at high risk for, HIV infection</a:t>
            </a:r>
          </a:p>
          <a:p>
            <a:pPr marL="171450" indent="-171450">
              <a:buFont typeface="Arial" pitchFamily="34" charset="0"/>
              <a:buChar char="•"/>
            </a:pPr>
            <a:r>
              <a:rPr lang="en-US" sz="1200" dirty="0" smtClean="0"/>
              <a:t>Other includes</a:t>
            </a:r>
            <a:r>
              <a:rPr lang="en-US" sz="1200" baseline="0" dirty="0" smtClean="0"/>
              <a:t> the transmission categories of </a:t>
            </a:r>
            <a:r>
              <a:rPr lang="en-US" sz="1200" dirty="0" smtClean="0"/>
              <a:t>hemophilia, blood transfusion, perinatal exposure, and risk factor not reported or not identified</a:t>
            </a:r>
          </a:p>
          <a:p>
            <a:endParaRPr lang="en-US" dirty="0"/>
          </a:p>
        </p:txBody>
      </p:sp>
      <p:sp>
        <p:nvSpPr>
          <p:cNvPr id="4" name="Slide Number Placeholder 3"/>
          <p:cNvSpPr>
            <a:spLocks noGrp="1"/>
          </p:cNvSpPr>
          <p:nvPr>
            <p:ph type="sldNum" sz="quarter" idx="10"/>
          </p:nvPr>
        </p:nvSpPr>
        <p:spPr/>
        <p:txBody>
          <a:bodyPr/>
          <a:lstStyle/>
          <a:p>
            <a:fld id="{4CD243C7-E6E7-4435-85A7-0B5EE12FEE5A}" type="slidenum">
              <a:rPr lang="en-US" smtClean="0"/>
              <a:pPr/>
              <a:t>3</a:t>
            </a:fld>
            <a:endParaRPr lang="en-US"/>
          </a:p>
        </p:txBody>
      </p:sp>
    </p:spTree>
    <p:extLst>
      <p:ext uri="{BB962C8B-B14F-4D97-AF65-F5344CB8AC3E}">
        <p14:creationId xmlns="" xmlns:p14="http://schemas.microsoft.com/office/powerpoint/2010/main" val="7478026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Missing data is an ongoing problem in routinely collected data or large-scale epidemiologic studies.</a:t>
            </a:r>
            <a:endParaRPr lang="en-US" baseline="30000" dirty="0" smtClean="0"/>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Because a substantial proportion of persons with diagnosed HIV infection are reported to the</a:t>
            </a:r>
            <a:r>
              <a:rPr lang="en-US" sz="1200" kern="1200" baseline="0" dirty="0" smtClean="0">
                <a:solidFill>
                  <a:schemeClr val="tx1"/>
                </a:solidFill>
                <a:effectLst/>
                <a:latin typeface="+mn-lt"/>
                <a:ea typeface="+mn-ea"/>
                <a:cs typeface="+mn-cs"/>
              </a:rPr>
              <a:t> Georgia Department of Public Health </a:t>
            </a:r>
            <a:r>
              <a:rPr lang="en-US" sz="1200" kern="1200" dirty="0" smtClean="0">
                <a:solidFill>
                  <a:schemeClr val="tx1"/>
                </a:solidFill>
                <a:effectLst/>
                <a:latin typeface="+mn-lt"/>
                <a:ea typeface="+mn-ea"/>
                <a:cs typeface="+mn-cs"/>
              </a:rPr>
              <a:t>without an identified risk factor, multiple imputation methods are used to assign transmission categories to those persons whose diagnoses are reported without a risk factor</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 Multiple imputation is a statistical approach in which missing transmission categories for each person are replaced with plausible values that represent the uncertainty regarding the actual, but missing, values.</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This</a:t>
            </a:r>
            <a:r>
              <a:rPr lang="en-US" sz="1200" kern="1200" baseline="0" dirty="0" smtClean="0">
                <a:solidFill>
                  <a:schemeClr val="tx1"/>
                </a:solidFill>
                <a:effectLst/>
                <a:latin typeface="+mn-lt"/>
                <a:ea typeface="+mn-ea"/>
                <a:cs typeface="+mn-cs"/>
              </a:rPr>
              <a:t> is the same statistical strategy that the CDC uses to assign transmission categories to those reported without a risk factor in the national dataset</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Whether these transmission</a:t>
            </a:r>
            <a:r>
              <a:rPr lang="en-US" sz="1200" kern="1200" baseline="0" dirty="0" smtClean="0">
                <a:solidFill>
                  <a:schemeClr val="tx1"/>
                </a:solidFill>
                <a:effectLst/>
                <a:latin typeface="+mn-lt"/>
                <a:ea typeface="+mn-ea"/>
                <a:cs typeface="+mn-cs"/>
              </a:rPr>
              <a:t> category </a:t>
            </a:r>
            <a:r>
              <a:rPr lang="en-US" sz="1200" kern="1200" dirty="0" smtClean="0">
                <a:solidFill>
                  <a:schemeClr val="tx1"/>
                </a:solidFill>
                <a:effectLst/>
                <a:latin typeface="+mn-lt"/>
                <a:ea typeface="+mn-ea"/>
                <a:cs typeface="+mn-cs"/>
              </a:rPr>
              <a:t>adjustments using MI introduce any bias in overestimation or underestimation of percentages of HIV infection attributed to specific categories is unknown.</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dirty="0"/>
          </a:p>
        </p:txBody>
      </p:sp>
      <p:sp>
        <p:nvSpPr>
          <p:cNvPr id="4" name="Slide Number Placeholder 3"/>
          <p:cNvSpPr>
            <a:spLocks noGrp="1"/>
          </p:cNvSpPr>
          <p:nvPr>
            <p:ph type="sldNum" sz="quarter" idx="10"/>
          </p:nvPr>
        </p:nvSpPr>
        <p:spPr/>
        <p:txBody>
          <a:bodyPr/>
          <a:lstStyle/>
          <a:p>
            <a:fld id="{4CD243C7-E6E7-4435-85A7-0B5EE12FEE5A}" type="slidenum">
              <a:rPr lang="en-US" smtClean="0"/>
              <a:pPr/>
              <a:t>4</a:t>
            </a:fld>
            <a:endParaRPr lang="en-US"/>
          </a:p>
        </p:txBody>
      </p:sp>
    </p:spTree>
    <p:extLst>
      <p:ext uri="{BB962C8B-B14F-4D97-AF65-F5344CB8AC3E}">
        <p14:creationId xmlns="" xmlns:p14="http://schemas.microsoft.com/office/powerpoint/2010/main" val="40670435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Instead of estimating the risk factor distribution probabilities for cases with missing risk factors by a</a:t>
            </a:r>
            <a:r>
              <a:rPr lang="en-US" baseline="0" dirty="0" smtClean="0"/>
              <a:t> simple</a:t>
            </a:r>
            <a:r>
              <a:rPr lang="en-US" dirty="0" smtClean="0"/>
              <a:t> redistribution approach, multiple imputation draws a random sample of the missing values from its distribution. </a:t>
            </a:r>
          </a:p>
          <a:p>
            <a:pPr marL="171450" indent="-171450">
              <a:buFont typeface="Arial" pitchFamily="34" charset="0"/>
              <a:buChar char="•"/>
            </a:pPr>
            <a:r>
              <a:rPr lang="en-US" dirty="0" smtClean="0"/>
              <a:t>Then, instead of filling in a single value for each missing value, multiple imputation</a:t>
            </a:r>
            <a:r>
              <a:rPr lang="en-US" baseline="30000" dirty="0" smtClean="0"/>
              <a:t> </a:t>
            </a:r>
            <a:r>
              <a:rPr lang="en-US" dirty="0" smtClean="0"/>
              <a:t>replaces each missing value with a set of plausible values that reserve the statistical distribution of the imputed variable and the relationship with other variables in the imputation model. </a:t>
            </a:r>
          </a:p>
          <a:p>
            <a:pPr marL="171450" indent="-171450">
              <a:buFont typeface="Arial" pitchFamily="34" charset="0"/>
              <a:buChar char="•"/>
            </a:pPr>
            <a:r>
              <a:rPr lang="en-US" dirty="0" smtClean="0"/>
              <a:t>The multiply-imputed datasets are then analyzed by using standard procedures for complete data. </a:t>
            </a:r>
          </a:p>
          <a:p>
            <a:pPr marL="171450" indent="-171450">
              <a:buFont typeface="Arial" pitchFamily="34" charset="0"/>
              <a:buChar char="•"/>
            </a:pPr>
            <a:r>
              <a:rPr lang="en-US" dirty="0" smtClean="0"/>
              <a:t>Results from these analyses are then combined to get the final estimates.</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MI is considered a sound approach and the best choice for large datasets</a:t>
            </a:r>
          </a:p>
          <a:p>
            <a:pPr marL="171450" indent="-171450">
              <a:buFont typeface="Arial" pitchFamily="34" charset="0"/>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fld id="{4CD243C7-E6E7-4435-85A7-0B5EE12FEE5A}" type="slidenum">
              <a:rPr lang="en-US" smtClean="0"/>
              <a:pPr/>
              <a:t>5</a:t>
            </a:fld>
            <a:endParaRPr lang="en-US"/>
          </a:p>
        </p:txBody>
      </p:sp>
    </p:spTree>
    <p:extLst>
      <p:ext uri="{BB962C8B-B14F-4D97-AF65-F5344CB8AC3E}">
        <p14:creationId xmlns="" xmlns:p14="http://schemas.microsoft.com/office/powerpoint/2010/main" val="7818237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Calculations of the proportions of redistributed risk factors are based on some assumptions:</a:t>
            </a:r>
          </a:p>
          <a:p>
            <a:pPr marL="0" indent="0">
              <a:buNone/>
            </a:pPr>
            <a:r>
              <a:rPr lang="en-US" dirty="0" smtClean="0"/>
              <a:t> - The distribution of risk factors among cases initially submitted with no reported risk factor (NRR) does not change during the period used in calculating weights</a:t>
            </a:r>
          </a:p>
          <a:p>
            <a:pPr marL="0" indent="0">
              <a:buNone/>
            </a:pPr>
            <a:r>
              <a:rPr lang="en-US" dirty="0" smtClean="0"/>
              <a:t> - Cases reclassified as NRR are representative of all NRR cases</a:t>
            </a:r>
          </a:p>
          <a:p>
            <a:pPr marL="0" indent="0">
              <a:buNone/>
            </a:pPr>
            <a:r>
              <a:rPr lang="en-US" dirty="0" smtClean="0"/>
              <a:t> -  The data are missing at random</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The</a:t>
            </a:r>
            <a:r>
              <a:rPr lang="en-US" sz="1200" kern="1200" baseline="0" dirty="0" smtClean="0">
                <a:solidFill>
                  <a:schemeClr val="tx1"/>
                </a:solidFill>
                <a:effectLst/>
                <a:latin typeface="+mn-lt"/>
                <a:ea typeface="+mn-ea"/>
                <a:cs typeface="+mn-cs"/>
              </a:rPr>
              <a:t> following slides compare the Care Continuum by transmission category performed with and without MI to re-assign cases missing risk information</a:t>
            </a:r>
            <a:endParaRPr lang="en-US" sz="1200" kern="1200" dirty="0" smtClean="0">
              <a:solidFill>
                <a:schemeClr val="tx1"/>
              </a:solidFill>
              <a:effectLst/>
              <a:latin typeface="+mn-lt"/>
              <a:ea typeface="+mn-ea"/>
              <a:cs typeface="+mn-cs"/>
            </a:endParaRPr>
          </a:p>
          <a:p>
            <a:pPr marL="0" indent="0">
              <a:buNone/>
            </a:pPr>
            <a:endParaRPr lang="en-US" dirty="0" smtClean="0"/>
          </a:p>
          <a:p>
            <a:endParaRPr lang="en-US" dirty="0"/>
          </a:p>
        </p:txBody>
      </p:sp>
      <p:sp>
        <p:nvSpPr>
          <p:cNvPr id="4" name="Slide Number Placeholder 3"/>
          <p:cNvSpPr>
            <a:spLocks noGrp="1"/>
          </p:cNvSpPr>
          <p:nvPr>
            <p:ph type="sldNum" sz="quarter" idx="10"/>
          </p:nvPr>
        </p:nvSpPr>
        <p:spPr/>
        <p:txBody>
          <a:bodyPr/>
          <a:lstStyle/>
          <a:p>
            <a:fld id="{4CD243C7-E6E7-4435-85A7-0B5EE12FEE5A}" type="slidenum">
              <a:rPr lang="en-US" smtClean="0"/>
              <a:pPr/>
              <a:t>6</a:t>
            </a:fld>
            <a:endParaRPr lang="en-US"/>
          </a:p>
        </p:txBody>
      </p:sp>
    </p:spTree>
    <p:extLst>
      <p:ext uri="{BB962C8B-B14F-4D97-AF65-F5344CB8AC3E}">
        <p14:creationId xmlns="" xmlns:p14="http://schemas.microsoft.com/office/powerpoint/2010/main" val="7147991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Let’s compare</a:t>
            </a:r>
            <a:r>
              <a:rPr lang="en-US" baseline="0" dirty="0" smtClean="0"/>
              <a:t> the Care Continuum</a:t>
            </a:r>
            <a:r>
              <a:rPr lang="en-US" dirty="0" smtClean="0"/>
              <a:t> results for</a:t>
            </a:r>
            <a:r>
              <a:rPr lang="en-US" baseline="0" dirty="0" smtClean="0"/>
              <a:t> persons living with HIV in Georgia 2012 with and without the use of multiple imputation</a:t>
            </a:r>
            <a:endParaRPr lang="en-US" dirty="0" smtClean="0"/>
          </a:p>
          <a:p>
            <a:pPr marL="171450" indent="-171450">
              <a:buFont typeface="Arial" pitchFamily="34" charset="0"/>
              <a:buChar char="•"/>
            </a:pPr>
            <a:r>
              <a:rPr lang="en-US" dirty="0" smtClean="0"/>
              <a:t>This</a:t>
            </a:r>
            <a:r>
              <a:rPr lang="en-US" baseline="0" dirty="0" smtClean="0"/>
              <a:t> figure shows the number and proportion of</a:t>
            </a:r>
            <a:r>
              <a:rPr lang="en-US" b="0" baseline="0" dirty="0" smtClean="0"/>
              <a:t> </a:t>
            </a:r>
            <a:r>
              <a:rPr lang="en-US" sz="1200" b="0" baseline="0" dirty="0" smtClean="0"/>
              <a:t>a</a:t>
            </a:r>
            <a:r>
              <a:rPr lang="en-US" sz="1200" b="0" dirty="0" smtClean="0"/>
              <a:t>dult and adolescent</a:t>
            </a:r>
            <a:r>
              <a:rPr lang="en-US" sz="1200" b="0" baseline="0" dirty="0" smtClean="0"/>
              <a:t> males</a:t>
            </a:r>
            <a:r>
              <a:rPr lang="en-US" sz="1200" b="0" dirty="0" smtClean="0"/>
              <a:t> living with HIV infection in Georgia in 2012, engaged, retained and virally suppressed, by transmission</a:t>
            </a:r>
            <a:r>
              <a:rPr lang="en-US" sz="1200" b="0" baseline="0" dirty="0" smtClean="0"/>
              <a:t> category with multiple imputation used to estimate number of persons in each transmission category.</a:t>
            </a:r>
          </a:p>
          <a:p>
            <a:pPr marL="171450" indent="-171450">
              <a:buFont typeface="Arial" pitchFamily="34" charset="0"/>
              <a:buChar char="•"/>
            </a:pPr>
            <a:r>
              <a:rPr lang="en-US" sz="1200" b="0" baseline="0" dirty="0" smtClean="0"/>
              <a:t>Viral suppression is lowest among IDU (31%) and higher among MSM/IDU (36%),  HET (37%), and MSM (40%).</a:t>
            </a:r>
          </a:p>
          <a:p>
            <a:pPr marL="171450" indent="-171450">
              <a:buFont typeface="Arial" pitchFamily="34" charset="0"/>
              <a:buChar char="•"/>
            </a:pPr>
            <a:r>
              <a:rPr lang="en-US" sz="1200" b="0" baseline="0" dirty="0" smtClean="0"/>
              <a:t>Although the Other transmission category has the highest proportion of viral suppression (42%), this is difficult to interpret as no transmission category information was reported on most of the cases in this group</a:t>
            </a:r>
          </a:p>
          <a:p>
            <a:pPr marL="171450" indent="-171450">
              <a:buFont typeface="Arial" pitchFamily="34" charset="0"/>
              <a:buChar char="•"/>
            </a:pPr>
            <a:r>
              <a:rPr lang="en-US" sz="1200" b="0" baseline="0" dirty="0" smtClean="0"/>
              <a:t>Estimates are rounded to the nearest whole number and when totaled may not equal 34,510</a:t>
            </a:r>
          </a:p>
          <a:p>
            <a:endParaRPr lang="en-US" dirty="0"/>
          </a:p>
        </p:txBody>
      </p:sp>
      <p:sp>
        <p:nvSpPr>
          <p:cNvPr id="4" name="Slide Number Placeholder 3"/>
          <p:cNvSpPr>
            <a:spLocks noGrp="1"/>
          </p:cNvSpPr>
          <p:nvPr>
            <p:ph type="sldNum" sz="quarter" idx="10"/>
          </p:nvPr>
        </p:nvSpPr>
        <p:spPr/>
        <p:txBody>
          <a:bodyPr/>
          <a:lstStyle/>
          <a:p>
            <a:fld id="{4CD243C7-E6E7-4435-85A7-0B5EE12FEE5A}" type="slidenum">
              <a:rPr lang="en-US" smtClean="0"/>
              <a:pPr/>
              <a:t>7</a:t>
            </a:fld>
            <a:endParaRPr lang="en-US" dirty="0"/>
          </a:p>
        </p:txBody>
      </p:sp>
    </p:spTree>
    <p:extLst>
      <p:ext uri="{BB962C8B-B14F-4D97-AF65-F5344CB8AC3E}">
        <p14:creationId xmlns="" xmlns:p14="http://schemas.microsoft.com/office/powerpoint/2010/main" val="25549862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This</a:t>
            </a:r>
            <a:r>
              <a:rPr lang="en-US" baseline="0" dirty="0" smtClean="0"/>
              <a:t> figure shows the number and proportion of</a:t>
            </a:r>
            <a:r>
              <a:rPr lang="en-US" b="0" baseline="0" dirty="0" smtClean="0"/>
              <a:t> </a:t>
            </a:r>
            <a:r>
              <a:rPr lang="en-US" sz="1200" b="0" baseline="0" dirty="0" smtClean="0"/>
              <a:t>a</a:t>
            </a:r>
            <a:r>
              <a:rPr lang="en-US" sz="1200" b="0" dirty="0" smtClean="0"/>
              <a:t>dult and adolescent</a:t>
            </a:r>
            <a:r>
              <a:rPr lang="en-US" sz="1200" b="0" baseline="0" dirty="0" smtClean="0"/>
              <a:t> males</a:t>
            </a:r>
            <a:r>
              <a:rPr lang="en-US" sz="1200" b="0" dirty="0" smtClean="0"/>
              <a:t> living with HIV infection in Georgia in 2012, engaged, retained and virally suppressed, by transmission</a:t>
            </a:r>
            <a:r>
              <a:rPr lang="en-US" sz="1200" b="0" baseline="0" dirty="0" smtClean="0"/>
              <a:t> category without use of multiple imputation or MI</a:t>
            </a:r>
          </a:p>
          <a:p>
            <a:pPr marL="171450" indent="-171450">
              <a:buFont typeface="Arial" pitchFamily="34" charset="0"/>
              <a:buChar char="•"/>
            </a:pPr>
            <a:r>
              <a:rPr lang="en-US" sz="1200" b="0" baseline="0" dirty="0" smtClean="0"/>
              <a:t>The measures vary very little from the proportions noted with MI</a:t>
            </a:r>
          </a:p>
          <a:p>
            <a:pPr marL="171450" indent="-171450">
              <a:buFont typeface="Arial" pitchFamily="34" charset="0"/>
              <a:buChar char="•"/>
            </a:pPr>
            <a:r>
              <a:rPr lang="en-US" sz="1200" b="0" baseline="0" dirty="0" smtClean="0"/>
              <a:t>Viral suppression is lowest among IDU (29% </a:t>
            </a:r>
            <a:r>
              <a:rPr lang="en-US" sz="1200" b="0" baseline="0" dirty="0" err="1" smtClean="0"/>
              <a:t>vs</a:t>
            </a:r>
            <a:r>
              <a:rPr lang="en-US" sz="1200" b="0" baseline="0" dirty="0" smtClean="0"/>
              <a:t> 31% with MI) and higher among MSM/IDU (36%, same percent as found with MI),  HET (37% </a:t>
            </a:r>
            <a:r>
              <a:rPr lang="en-US" sz="1200" b="0" baseline="0" dirty="0" err="1" smtClean="0"/>
              <a:t>vs</a:t>
            </a:r>
            <a:r>
              <a:rPr lang="en-US" sz="1200" b="0" baseline="0" dirty="0" smtClean="0"/>
              <a:t> 36%), and MSM (40% </a:t>
            </a:r>
            <a:r>
              <a:rPr lang="en-US" sz="1200" b="0" baseline="0" dirty="0" err="1" smtClean="0"/>
              <a:t>vs</a:t>
            </a:r>
            <a:r>
              <a:rPr lang="en-US" sz="1200" b="0" baseline="0" dirty="0" smtClean="0"/>
              <a:t> 41%).</a:t>
            </a:r>
          </a:p>
          <a:p>
            <a:pPr marL="171450" indent="-171450">
              <a:buFont typeface="Arial" pitchFamily="34" charset="0"/>
              <a:buChar char="•"/>
            </a:pPr>
            <a:r>
              <a:rPr lang="en-US" sz="1200" b="0" baseline="0" dirty="0" smtClean="0"/>
              <a:t>The Other transmission category now has 38% viral suppression </a:t>
            </a:r>
            <a:r>
              <a:rPr lang="en-US" sz="1200" b="0" baseline="0" dirty="0" err="1" smtClean="0"/>
              <a:t>vs</a:t>
            </a:r>
            <a:r>
              <a:rPr lang="en-US" sz="1200" b="0" baseline="0" dirty="0" smtClean="0"/>
              <a:t> 42% when MI is applied.</a:t>
            </a:r>
          </a:p>
          <a:p>
            <a:endParaRPr lang="en-US" dirty="0"/>
          </a:p>
        </p:txBody>
      </p:sp>
      <p:sp>
        <p:nvSpPr>
          <p:cNvPr id="4" name="Slide Number Placeholder 3"/>
          <p:cNvSpPr>
            <a:spLocks noGrp="1"/>
          </p:cNvSpPr>
          <p:nvPr>
            <p:ph type="sldNum" sz="quarter" idx="10"/>
          </p:nvPr>
        </p:nvSpPr>
        <p:spPr/>
        <p:txBody>
          <a:bodyPr/>
          <a:lstStyle/>
          <a:p>
            <a:fld id="{4CD243C7-E6E7-4435-85A7-0B5EE12FEE5A}" type="slidenum">
              <a:rPr lang="en-US" smtClean="0"/>
              <a:pPr/>
              <a:t>8</a:t>
            </a:fld>
            <a:endParaRPr lang="en-US" dirty="0"/>
          </a:p>
        </p:txBody>
      </p:sp>
    </p:spTree>
    <p:extLst>
      <p:ext uri="{BB962C8B-B14F-4D97-AF65-F5344CB8AC3E}">
        <p14:creationId xmlns="" xmlns:p14="http://schemas.microsoft.com/office/powerpoint/2010/main" val="25549862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This</a:t>
            </a:r>
            <a:r>
              <a:rPr lang="en-US" baseline="0" dirty="0" smtClean="0"/>
              <a:t> figure shows the number and proportion of</a:t>
            </a:r>
            <a:r>
              <a:rPr lang="en-US" b="0" baseline="0" dirty="0" smtClean="0"/>
              <a:t> </a:t>
            </a:r>
            <a:r>
              <a:rPr lang="en-US" sz="1200" b="0" baseline="0" dirty="0" smtClean="0"/>
              <a:t>a</a:t>
            </a:r>
            <a:r>
              <a:rPr lang="en-US" sz="1200" b="0" dirty="0" smtClean="0"/>
              <a:t>dult and adolescent</a:t>
            </a:r>
            <a:r>
              <a:rPr lang="en-US" sz="1200" b="0" baseline="0" dirty="0" smtClean="0"/>
              <a:t> females</a:t>
            </a:r>
            <a:r>
              <a:rPr lang="en-US" sz="1200" b="0" dirty="0" smtClean="0"/>
              <a:t> living with HIV infection in Georgia in 2012, engaged, retained and virally suppressed, by transmission</a:t>
            </a:r>
            <a:r>
              <a:rPr lang="en-US" sz="1200" b="0" baseline="0" dirty="0" smtClean="0"/>
              <a:t> category with multiple imputation used to estimate number of persons in each transmission category.</a:t>
            </a:r>
          </a:p>
          <a:p>
            <a:pPr marL="171450" indent="-171450">
              <a:buFont typeface="Arial" pitchFamily="34" charset="0"/>
              <a:buChar char="•"/>
            </a:pPr>
            <a:r>
              <a:rPr lang="en-US" sz="1200" b="0" baseline="0" dirty="0" smtClean="0"/>
              <a:t>Viral suppression is similar among HET (39%) and IDU (37%) for females.</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0" baseline="0" dirty="0" smtClean="0"/>
              <a:t>Although the Other transmission category has the lowest proportion of viral suppression (31%), this is difficult to interpret as no transmission category information was reported on most of the cases in this group</a:t>
            </a:r>
          </a:p>
          <a:p>
            <a:pPr marL="171450" indent="-171450">
              <a:buFont typeface="Arial" pitchFamily="34" charset="0"/>
              <a:buChar char="•"/>
            </a:pPr>
            <a:r>
              <a:rPr lang="en-US" sz="1200" b="0" baseline="0" dirty="0" smtClean="0"/>
              <a:t>Estimates are rounded to the nearest whole number and when totaled may not equal 11,715</a:t>
            </a:r>
          </a:p>
          <a:p>
            <a:endParaRPr lang="en-US" dirty="0"/>
          </a:p>
        </p:txBody>
      </p:sp>
      <p:sp>
        <p:nvSpPr>
          <p:cNvPr id="4" name="Slide Number Placeholder 3"/>
          <p:cNvSpPr>
            <a:spLocks noGrp="1"/>
          </p:cNvSpPr>
          <p:nvPr>
            <p:ph type="sldNum" sz="quarter" idx="10"/>
          </p:nvPr>
        </p:nvSpPr>
        <p:spPr/>
        <p:txBody>
          <a:bodyPr/>
          <a:lstStyle/>
          <a:p>
            <a:fld id="{4CD243C7-E6E7-4435-85A7-0B5EE12FEE5A}" type="slidenum">
              <a:rPr lang="en-US" smtClean="0"/>
              <a:pPr/>
              <a:t>9</a:t>
            </a:fld>
            <a:endParaRPr lang="en-US" dirty="0"/>
          </a:p>
        </p:txBody>
      </p:sp>
    </p:spTree>
    <p:extLst>
      <p:ext uri="{BB962C8B-B14F-4D97-AF65-F5344CB8AC3E}">
        <p14:creationId xmlns="" xmlns:p14="http://schemas.microsoft.com/office/powerpoint/2010/main" val="34988185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0C8251B7-2DA2-46D2-9F8B-14EDC82EE9DD}" type="datetimeFigureOut">
              <a:rPr lang="en-US" smtClean="0"/>
              <a:pPr>
                <a:defRPr/>
              </a:pPr>
              <a:t>11/18/2013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270DC63-F8D0-4EEB-B927-01BFB5494734}"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460E82-68A4-4D6D-95FE-E67C9D137E6A}" type="datetimeFigureOut">
              <a:rPr lang="en-US" smtClean="0"/>
              <a:pPr/>
              <a:t>11/18/2013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BE146-D63F-4B89-BC65-F8AAAF944918}" type="slidenum">
              <a:rPr lang="en-US" smtClean="0"/>
              <a:pPr/>
              <a:t>‹#›</a:t>
            </a:fld>
            <a:endParaRPr lang="en-US"/>
          </a:p>
        </p:txBody>
      </p:sp>
    </p:spTree>
    <p:extLst>
      <p:ext uri="{BB962C8B-B14F-4D97-AF65-F5344CB8AC3E}">
        <p14:creationId xmlns="" xmlns:p14="http://schemas.microsoft.com/office/powerpoint/2010/main" val="18308670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E1324572-11D9-453F-A41B-7C09992D24C9}" type="datetimeFigureOut">
              <a:rPr lang="en-US" smtClean="0"/>
              <a:pPr>
                <a:defRPr/>
              </a:pPr>
              <a:t>11/18/2013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3ED69AF-1843-4120-837B-363FCF10EB93}" type="slidenum">
              <a:rPr lang="en-US" smtClean="0"/>
              <a:pPr>
                <a:defRPr/>
              </a:pPr>
              <a:t>‹#›</a:t>
            </a:fld>
            <a:endParaRPr lang="en-US"/>
          </a:p>
        </p:txBody>
      </p:sp>
      <p:pic>
        <p:nvPicPr>
          <p:cNvPr id="8" name="Picture 2"/>
          <p:cNvPicPr>
            <a:picLocks noChangeAspect="1" noChangeArrowheads="1"/>
          </p:cNvPicPr>
          <p:nvPr userDrawn="1"/>
        </p:nvPicPr>
        <p:blipFill>
          <a:blip r:embed="rId2" cstate="print"/>
          <a:srcRect/>
          <a:stretch>
            <a:fillRect/>
          </a:stretch>
        </p:blipFill>
        <p:spPr bwMode="auto">
          <a:xfrm>
            <a:off x="0" y="-133350"/>
            <a:ext cx="9144000" cy="7105650"/>
          </a:xfrm>
          <a:prstGeom prst="rect">
            <a:avLst/>
          </a:prstGeom>
          <a:noFill/>
          <a:ln w="9525">
            <a:noFill/>
            <a:miter lim="800000"/>
            <a:headEnd/>
            <a:tailEnd/>
          </a:ln>
        </p:spPr>
      </p:pic>
    </p:spTree>
    <p:extLst>
      <p:ext uri="{BB962C8B-B14F-4D97-AF65-F5344CB8AC3E}">
        <p14:creationId xmlns="" xmlns:p14="http://schemas.microsoft.com/office/powerpoint/2010/main" val="24820618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CFF3242-1B77-48B0-84F4-C5187C4089AA}" type="datetimeFigureOut">
              <a:rPr lang="en-US" smtClean="0"/>
              <a:pPr/>
              <a:t>11/18/2013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467499-500A-4E65-BA43-125ED2C95D34}" type="slidenum">
              <a:rPr lang="en-US" smtClean="0"/>
              <a:pPr/>
              <a:t>‹#›</a:t>
            </a:fld>
            <a:endParaRPr lang="en-US"/>
          </a:p>
        </p:txBody>
      </p:sp>
    </p:spTree>
    <p:extLst>
      <p:ext uri="{BB962C8B-B14F-4D97-AF65-F5344CB8AC3E}">
        <p14:creationId xmlns="" xmlns:p14="http://schemas.microsoft.com/office/powerpoint/2010/main" val="39985400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FF3242-1B77-48B0-84F4-C5187C4089AA}" type="datetimeFigureOut">
              <a:rPr lang="en-US" smtClean="0"/>
              <a:pPr/>
              <a:t>11/18/2013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467499-500A-4E65-BA43-125ED2C95D34}" type="slidenum">
              <a:rPr lang="en-US" smtClean="0"/>
              <a:pPr/>
              <a:t>‹#›</a:t>
            </a:fld>
            <a:endParaRPr lang="en-US"/>
          </a:p>
        </p:txBody>
      </p:sp>
    </p:spTree>
    <p:extLst>
      <p:ext uri="{BB962C8B-B14F-4D97-AF65-F5344CB8AC3E}">
        <p14:creationId xmlns="" xmlns:p14="http://schemas.microsoft.com/office/powerpoint/2010/main" val="17595804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FF3242-1B77-48B0-84F4-C5187C4089AA}" type="datetimeFigureOut">
              <a:rPr lang="en-US" smtClean="0"/>
              <a:pPr/>
              <a:t>11/18/2013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467499-500A-4E65-BA43-125ED2C95D34}" type="slidenum">
              <a:rPr lang="en-US" smtClean="0"/>
              <a:pPr/>
              <a:t>‹#›</a:t>
            </a:fld>
            <a:endParaRPr lang="en-US"/>
          </a:p>
        </p:txBody>
      </p:sp>
    </p:spTree>
    <p:extLst>
      <p:ext uri="{BB962C8B-B14F-4D97-AF65-F5344CB8AC3E}">
        <p14:creationId xmlns="" xmlns:p14="http://schemas.microsoft.com/office/powerpoint/2010/main" val="1586936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CFF3242-1B77-48B0-84F4-C5187C4089AA}" type="datetimeFigureOut">
              <a:rPr lang="en-US" smtClean="0"/>
              <a:pPr/>
              <a:t>11/18/2013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467499-500A-4E65-BA43-125ED2C95D34}" type="slidenum">
              <a:rPr lang="en-US" smtClean="0"/>
              <a:pPr/>
              <a:t>‹#›</a:t>
            </a:fld>
            <a:endParaRPr lang="en-US"/>
          </a:p>
        </p:txBody>
      </p:sp>
    </p:spTree>
    <p:extLst>
      <p:ext uri="{BB962C8B-B14F-4D97-AF65-F5344CB8AC3E}">
        <p14:creationId xmlns="" xmlns:p14="http://schemas.microsoft.com/office/powerpoint/2010/main" val="2771709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CFF3242-1B77-48B0-84F4-C5187C4089AA}" type="datetimeFigureOut">
              <a:rPr lang="en-US" smtClean="0"/>
              <a:pPr/>
              <a:t>11/18/2013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467499-500A-4E65-BA43-125ED2C95D34}" type="slidenum">
              <a:rPr lang="en-US" smtClean="0"/>
              <a:pPr/>
              <a:t>‹#›</a:t>
            </a:fld>
            <a:endParaRPr lang="en-US"/>
          </a:p>
        </p:txBody>
      </p:sp>
    </p:spTree>
    <p:extLst>
      <p:ext uri="{BB962C8B-B14F-4D97-AF65-F5344CB8AC3E}">
        <p14:creationId xmlns="" xmlns:p14="http://schemas.microsoft.com/office/powerpoint/2010/main" val="22394375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CFF3242-1B77-48B0-84F4-C5187C4089AA}" type="datetimeFigureOut">
              <a:rPr lang="en-US" smtClean="0"/>
              <a:pPr/>
              <a:t>11/18/2013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467499-500A-4E65-BA43-125ED2C95D34}" type="slidenum">
              <a:rPr lang="en-US" smtClean="0"/>
              <a:pPr/>
              <a:t>‹#›</a:t>
            </a:fld>
            <a:endParaRPr lang="en-US"/>
          </a:p>
        </p:txBody>
      </p:sp>
    </p:spTree>
    <p:extLst>
      <p:ext uri="{BB962C8B-B14F-4D97-AF65-F5344CB8AC3E}">
        <p14:creationId xmlns="" xmlns:p14="http://schemas.microsoft.com/office/powerpoint/2010/main" val="6789139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FF3242-1B77-48B0-84F4-C5187C4089AA}" type="datetimeFigureOut">
              <a:rPr lang="en-US" smtClean="0"/>
              <a:pPr/>
              <a:t>11/18/2013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467499-500A-4E65-BA43-125ED2C95D34}" type="slidenum">
              <a:rPr lang="en-US" smtClean="0"/>
              <a:pPr/>
              <a:t>‹#›</a:t>
            </a:fld>
            <a:endParaRPr lang="en-US"/>
          </a:p>
        </p:txBody>
      </p:sp>
    </p:spTree>
    <p:extLst>
      <p:ext uri="{BB962C8B-B14F-4D97-AF65-F5344CB8AC3E}">
        <p14:creationId xmlns="" xmlns:p14="http://schemas.microsoft.com/office/powerpoint/2010/main" val="1776450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34CA12F5-1842-446C-A6AF-3603314DDAFF}" type="datetimeFigureOut">
              <a:rPr lang="en-US" smtClean="0"/>
              <a:pPr>
                <a:defRPr/>
              </a:pPr>
              <a:t>11/18/2013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E982C2C-9DF9-4754-AE96-6ADF06652896}" type="slidenum">
              <a:rPr lang="en-US" smtClean="0"/>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FF3242-1B77-48B0-84F4-C5187C4089AA}" type="datetimeFigureOut">
              <a:rPr lang="en-US" smtClean="0"/>
              <a:pPr/>
              <a:t>11/18/2013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467499-500A-4E65-BA43-125ED2C95D34}" type="slidenum">
              <a:rPr lang="en-US" smtClean="0"/>
              <a:pPr/>
              <a:t>‹#›</a:t>
            </a:fld>
            <a:endParaRPr lang="en-US"/>
          </a:p>
        </p:txBody>
      </p:sp>
    </p:spTree>
    <p:extLst>
      <p:ext uri="{BB962C8B-B14F-4D97-AF65-F5344CB8AC3E}">
        <p14:creationId xmlns="" xmlns:p14="http://schemas.microsoft.com/office/powerpoint/2010/main" val="3317342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FF3242-1B77-48B0-84F4-C5187C4089AA}" type="datetimeFigureOut">
              <a:rPr lang="en-US" smtClean="0"/>
              <a:pPr/>
              <a:t>11/18/2013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467499-500A-4E65-BA43-125ED2C95D34}" type="slidenum">
              <a:rPr lang="en-US" smtClean="0"/>
              <a:pPr/>
              <a:t>‹#›</a:t>
            </a:fld>
            <a:endParaRPr lang="en-US"/>
          </a:p>
        </p:txBody>
      </p:sp>
    </p:spTree>
    <p:extLst>
      <p:ext uri="{BB962C8B-B14F-4D97-AF65-F5344CB8AC3E}">
        <p14:creationId xmlns="" xmlns:p14="http://schemas.microsoft.com/office/powerpoint/2010/main" val="41128587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FF3242-1B77-48B0-84F4-C5187C4089AA}" type="datetimeFigureOut">
              <a:rPr lang="en-US" smtClean="0"/>
              <a:pPr/>
              <a:t>11/18/2013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467499-500A-4E65-BA43-125ED2C95D34}" type="slidenum">
              <a:rPr lang="en-US" smtClean="0"/>
              <a:pPr/>
              <a:t>‹#›</a:t>
            </a:fld>
            <a:endParaRPr lang="en-US"/>
          </a:p>
        </p:txBody>
      </p:sp>
    </p:spTree>
    <p:extLst>
      <p:ext uri="{BB962C8B-B14F-4D97-AF65-F5344CB8AC3E}">
        <p14:creationId xmlns="" xmlns:p14="http://schemas.microsoft.com/office/powerpoint/2010/main" val="31624378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FF3242-1B77-48B0-84F4-C5187C4089AA}" type="datetimeFigureOut">
              <a:rPr lang="en-US" smtClean="0"/>
              <a:pPr/>
              <a:t>11/18/2013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467499-500A-4E65-BA43-125ED2C95D34}" type="slidenum">
              <a:rPr lang="en-US" smtClean="0"/>
              <a:pPr/>
              <a:t>‹#›</a:t>
            </a:fld>
            <a:endParaRPr lang="en-US"/>
          </a:p>
        </p:txBody>
      </p:sp>
    </p:spTree>
    <p:extLst>
      <p:ext uri="{BB962C8B-B14F-4D97-AF65-F5344CB8AC3E}">
        <p14:creationId xmlns="" xmlns:p14="http://schemas.microsoft.com/office/powerpoint/2010/main" val="2310302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49DD280C-4C7A-4A78-97D9-73E815FE8199}" type="datetimeFigureOut">
              <a:rPr lang="en-US" smtClean="0"/>
              <a:pPr>
                <a:defRPr/>
              </a:pPr>
              <a:t>11/18/2013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5E7A0C4-7B6E-4AA0-B937-25DB1836DB52}"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A520BB3B-0441-4DA8-AF71-550B9019B22C}" type="datetimeFigureOut">
              <a:rPr lang="en-US" smtClean="0"/>
              <a:pPr>
                <a:defRPr/>
              </a:pPr>
              <a:t>11/18/2013</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4C82FB86-571C-4FB7-A2C9-92265AC0F510}"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FBF56162-CCBD-495A-B1FD-D4AA44F3F3A6}" type="datetimeFigureOut">
              <a:rPr lang="en-US" smtClean="0"/>
              <a:pPr>
                <a:defRPr/>
              </a:pPr>
              <a:t>11/18/2013</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F57CBFF0-3E49-4BB0-8140-B8AEDF30F9E6}"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ACAB5045-7FC0-41C3-978D-5F9400957537}" type="datetimeFigureOut">
              <a:rPr lang="en-US" smtClean="0"/>
              <a:pPr>
                <a:defRPr/>
              </a:pPr>
              <a:t>11/18/2013</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116D3F53-4215-46A5-948E-95F23085F21D}"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A415753F-3E5B-4571-871E-5A1C54717063}" type="datetimeFigureOut">
              <a:rPr lang="en-US" smtClean="0"/>
              <a:pPr>
                <a:defRPr/>
              </a:pPr>
              <a:t>11/18/2013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2DCCDE6-747B-4FE3-834F-3BCCE07ED4E9}"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F5681098-4C0E-41BF-8522-F71BCF98CB52}" type="datetimeFigureOut">
              <a:rPr lang="en-US" smtClean="0"/>
              <a:pPr>
                <a:defRPr/>
              </a:pPr>
              <a:t>11/18/2013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FBE0E10-6F68-4C21-9F71-063DE4553860}"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6B6D1026-17F7-40D6-AF78-CA9618840B55}" type="datetimeFigureOut">
              <a:rPr lang="en-US" smtClean="0"/>
              <a:pPr>
                <a:defRPr/>
              </a:pPr>
              <a:t>11/18/2013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00545A8-5FE0-417D-9A11-E54C6869CFCB}"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400" y="457200"/>
            <a:ext cx="8839200" cy="990600"/>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tabLst/>
              <a:defRPr/>
            </a:pPr>
            <a:r>
              <a:rPr kumimoji="0" lang="en-US" sz="4400" b="1" i="0" u="none" strike="noStrike" kern="1200" cap="none" spc="0" normalizeH="0" baseline="0" noProof="0" dirty="0" smtClean="0">
                <a:ln>
                  <a:noFill/>
                </a:ln>
                <a:solidFill>
                  <a:schemeClr val="tx1">
                    <a:lumMod val="50000"/>
                    <a:lumOff val="50000"/>
                  </a:schemeClr>
                </a:solidFill>
                <a:effectLst/>
                <a:uLnTx/>
                <a:uFillTx/>
                <a:latin typeface="Segoe UI" pitchFamily="34" charset="0"/>
                <a:ea typeface="+mj-ea"/>
                <a:cs typeface="Segoe UI" pitchFamily="34" charset="0"/>
              </a:rPr>
              <a:t>Use of bullets when you have text</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0932AF1-9B09-493D-A42B-8BC1590F1A8C}" type="datetimeFigureOut">
              <a:rPr lang="en-US" smtClean="0"/>
              <a:pPr>
                <a:defRPr/>
              </a:pPr>
              <a:t>11/18/2013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CE25EFF0-A14D-4684-8537-67F24F51B08C}" type="slidenum">
              <a:rPr lang="en-US" smtClean="0"/>
              <a:pPr>
                <a:defRPr/>
              </a:pPr>
              <a:t>‹#›</a:t>
            </a:fld>
            <a:endParaRPr lang="en-US"/>
          </a:p>
        </p:txBody>
      </p:sp>
      <p:pic>
        <p:nvPicPr>
          <p:cNvPr id="7" name="Picture 4" descr="DPH_PPT2.jpg"/>
          <p:cNvPicPr>
            <a:picLocks noChangeAspect="1"/>
          </p:cNvPicPr>
          <p:nvPr/>
        </p:nvPicPr>
        <p:blipFill>
          <a:blip r:embed="rId14" cstate="print"/>
          <a:srcRect/>
          <a:stretch>
            <a:fillRect/>
          </a:stretch>
        </p:blipFill>
        <p:spPr bwMode="auto">
          <a:xfrm>
            <a:off x="0" y="-103188"/>
            <a:ext cx="9144000" cy="7064376"/>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13"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5" r:id="rId11"/>
    <p:sldLayoutId id="2147483827" r:id="rId12"/>
  </p:sldLayoutIdLst>
  <p:txStyles>
    <p:titleStyle>
      <a:lvl1pPr marL="0" marR="0" indent="0" algn="ctr" defTabSz="914400" rtl="0" eaLnBrk="1" fontAlgn="auto" latinLnBrk="0" hangingPunct="1">
        <a:lnSpc>
          <a:spcPct val="100000"/>
        </a:lnSpc>
        <a:spcBef>
          <a:spcPct val="0"/>
        </a:spcBef>
        <a:spcAft>
          <a:spcPts val="0"/>
        </a:spcAft>
        <a:buNone/>
        <a:tabLst/>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FF3242-1B77-48B0-84F4-C5187C4089AA}" type="datetimeFigureOut">
              <a:rPr lang="en-US" smtClean="0"/>
              <a:pPr/>
              <a:t>11/18/2013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467499-500A-4E65-BA43-125ED2C95D34}" type="slidenum">
              <a:rPr lang="en-US" smtClean="0"/>
              <a:pPr/>
              <a:t>‹#›</a:t>
            </a:fld>
            <a:endParaRPr lang="en-US"/>
          </a:p>
        </p:txBody>
      </p:sp>
    </p:spTree>
    <p:extLst>
      <p:ext uri="{BB962C8B-B14F-4D97-AF65-F5344CB8AC3E}">
        <p14:creationId xmlns="" xmlns:p14="http://schemas.microsoft.com/office/powerpoint/2010/main" val="820069060"/>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8"/>
          <p:cNvSpPr>
            <a:spLocks noChangeArrowheads="1"/>
          </p:cNvSpPr>
          <p:nvPr/>
        </p:nvSpPr>
        <p:spPr bwMode="auto">
          <a:xfrm>
            <a:off x="2209800" y="2590800"/>
            <a:ext cx="4724400" cy="1905000"/>
          </a:xfrm>
          <a:prstGeom prst="rect">
            <a:avLst/>
          </a:prstGeom>
          <a:noFill/>
          <a:ln w="38100">
            <a:noFill/>
            <a:miter lim="800000"/>
            <a:headEnd/>
            <a:tailEnd/>
          </a:ln>
        </p:spPr>
        <p:txBody>
          <a:bodyPr anchor="ctr"/>
          <a:lstStyle/>
          <a:p>
            <a:pPr algn="ctr">
              <a:spcAft>
                <a:spcPct val="25000"/>
              </a:spcAft>
              <a:defRPr/>
            </a:pPr>
            <a:r>
              <a:rPr lang="en-US" sz="2800" b="1" dirty="0" smtClean="0"/>
              <a:t> Multiple Imputation for Transmission Category and the Care Continuum</a:t>
            </a:r>
            <a:r>
              <a:rPr lang="en-US" sz="2800" b="1" dirty="0"/>
              <a:t/>
            </a:r>
            <a:br>
              <a:rPr lang="en-US" sz="2800" b="1" dirty="0"/>
            </a:br>
            <a:r>
              <a:rPr lang="en-US" sz="2800" b="1" dirty="0" smtClean="0"/>
              <a:t>  Georgia, 2012</a:t>
            </a:r>
            <a:endParaRPr lang="en-US" sz="2800" dirty="0"/>
          </a:p>
          <a:p>
            <a:pPr algn="ctr">
              <a:spcAft>
                <a:spcPct val="25000"/>
              </a:spcAft>
              <a:defRPr/>
            </a:pPr>
            <a:endParaRPr lang="en-US" sz="2800" b="1" dirty="0">
              <a:solidFill>
                <a:schemeClr val="tx1">
                  <a:lumMod val="65000"/>
                  <a:lumOff val="35000"/>
                </a:schemeClr>
              </a:solidFill>
              <a:latin typeface="Segoe UI" pitchFamily="34" charset="0"/>
              <a:cs typeface="Segoe UI" pitchFamily="34" charset="0"/>
            </a:endParaRPr>
          </a:p>
        </p:txBody>
      </p:sp>
    </p:spTree>
    <p:extLst>
      <p:ext uri="{BB962C8B-B14F-4D97-AF65-F5344CB8AC3E}">
        <p14:creationId xmlns="" xmlns:p14="http://schemas.microsoft.com/office/powerpoint/2010/main" val="29375219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457200"/>
            <a:ext cx="8229600" cy="990600"/>
          </a:xfrm>
        </p:spPr>
        <p:txBody>
          <a:bodyPr>
            <a:noAutofit/>
          </a:bodyPr>
          <a:lstStyle/>
          <a:p>
            <a:r>
              <a:rPr lang="en-US" sz="2800" b="1" dirty="0" smtClean="0"/>
              <a:t>Adult and adolescent females living with HIV, by transmission category, no multiple imputation, Georgia 2012</a:t>
            </a:r>
            <a:endParaRPr lang="en-US" sz="2800" b="1"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818824011"/>
              </p:ext>
            </p:extLst>
          </p:nvPr>
        </p:nvGraphicFramePr>
        <p:xfrm>
          <a:off x="228600" y="1447800"/>
          <a:ext cx="8305800" cy="37338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618565" y="5257562"/>
            <a:ext cx="8534400" cy="1600438"/>
          </a:xfrm>
          <a:prstGeom prst="rect">
            <a:avLst/>
          </a:prstGeom>
          <a:solidFill>
            <a:schemeClr val="bg1"/>
          </a:solidFill>
        </p:spPr>
        <p:txBody>
          <a:bodyPr wrap="square" rtlCol="0">
            <a:spAutoFit/>
          </a:bodyPr>
          <a:lstStyle/>
          <a:p>
            <a:r>
              <a:rPr lang="en-US" sz="1400" dirty="0" smtClean="0"/>
              <a:t>Adult and adolescent females &gt;= age 13, diagnosed by </a:t>
            </a:r>
            <a:r>
              <a:rPr lang="en-US" sz="1400" dirty="0"/>
              <a:t> 09/30/2011, </a:t>
            </a:r>
            <a:r>
              <a:rPr lang="en-US" sz="1400" dirty="0" smtClean="0"/>
              <a:t>living 12/31/2012, Georgia = 11,715</a:t>
            </a:r>
          </a:p>
          <a:p>
            <a:r>
              <a:rPr lang="en-US" sz="1400" dirty="0"/>
              <a:t>Engaged in care  &gt;= 1 CD4 or VL  in </a:t>
            </a:r>
            <a:r>
              <a:rPr lang="en-US" sz="1400" dirty="0" smtClean="0"/>
              <a:t>2012 </a:t>
            </a:r>
          </a:p>
          <a:p>
            <a:r>
              <a:rPr lang="en-US" sz="1400" dirty="0" smtClean="0"/>
              <a:t>Retained </a:t>
            </a:r>
            <a:r>
              <a:rPr lang="en-US" sz="1400" dirty="0"/>
              <a:t>in care &gt;= 2 CD4 or VL at least 3 months apart in 2012</a:t>
            </a:r>
          </a:p>
          <a:p>
            <a:r>
              <a:rPr lang="en-US" sz="1400" dirty="0" smtClean="0"/>
              <a:t>Viral </a:t>
            </a:r>
            <a:r>
              <a:rPr lang="en-US" sz="1400" dirty="0"/>
              <a:t>suppression (VS) = VL&lt;200 copies/ml </a:t>
            </a:r>
            <a:r>
              <a:rPr lang="en-US" sz="1400" dirty="0" smtClean="0"/>
              <a:t> </a:t>
            </a:r>
          </a:p>
          <a:p>
            <a:r>
              <a:rPr lang="en-US" sz="1400" dirty="0" smtClean="0"/>
              <a:t>*</a:t>
            </a:r>
            <a:r>
              <a:rPr lang="en-US" sz="1400" dirty="0"/>
              <a:t>IDU = Injection  drug use</a:t>
            </a:r>
          </a:p>
          <a:p>
            <a:r>
              <a:rPr lang="en-US" sz="1400" dirty="0"/>
              <a:t>HET = Heterosexual contact with a person known to have, or to be at high risk for, HIV infection</a:t>
            </a:r>
          </a:p>
          <a:p>
            <a:r>
              <a:rPr lang="en-US" sz="1400" dirty="0"/>
              <a:t>Other = hemophilia, blood </a:t>
            </a:r>
            <a:r>
              <a:rPr lang="en-US" sz="1400" dirty="0" smtClean="0"/>
              <a:t>transfusion, </a:t>
            </a:r>
            <a:r>
              <a:rPr lang="en-US" sz="1400" dirty="0"/>
              <a:t>perinatal exposure, and risk  factor not reported or not </a:t>
            </a:r>
            <a:r>
              <a:rPr lang="en-US" sz="1400" dirty="0" smtClean="0"/>
              <a:t>identified</a:t>
            </a:r>
            <a:endParaRPr lang="en-US" sz="1400" dirty="0"/>
          </a:p>
        </p:txBody>
      </p:sp>
    </p:spTree>
    <p:extLst>
      <p:ext uri="{BB962C8B-B14F-4D97-AF65-F5344CB8AC3E}">
        <p14:creationId xmlns="" xmlns:p14="http://schemas.microsoft.com/office/powerpoint/2010/main" val="5065783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304800"/>
            <a:ext cx="8544732" cy="990600"/>
          </a:xfrm>
        </p:spPr>
        <p:txBody>
          <a:bodyPr>
            <a:noAutofit/>
          </a:bodyPr>
          <a:lstStyle/>
          <a:p>
            <a:r>
              <a:rPr lang="en-US" sz="2800" b="1" dirty="0" smtClean="0"/>
              <a:t>Black MSM living with HIV, by </a:t>
            </a:r>
            <a:r>
              <a:rPr lang="en-US" sz="2800" b="1" dirty="0" smtClean="0"/>
              <a:t>current age </a:t>
            </a:r>
            <a:r>
              <a:rPr lang="en-US" sz="2800" b="1" dirty="0" smtClean="0"/>
              <a:t>(years), with multiple imputation, Georgia 2012</a:t>
            </a:r>
            <a:endParaRPr lang="en-US" sz="2800" b="1"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191752718"/>
              </p:ext>
            </p:extLst>
          </p:nvPr>
        </p:nvGraphicFramePr>
        <p:xfrm>
          <a:off x="0" y="1363133"/>
          <a:ext cx="8895080" cy="3455075"/>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599268" y="4826675"/>
            <a:ext cx="8534400" cy="2031325"/>
          </a:xfrm>
          <a:prstGeom prst="rect">
            <a:avLst/>
          </a:prstGeom>
          <a:solidFill>
            <a:schemeClr val="bg1"/>
          </a:solidFill>
        </p:spPr>
        <p:txBody>
          <a:bodyPr wrap="square" rtlCol="0">
            <a:spAutoFit/>
          </a:bodyPr>
          <a:lstStyle/>
          <a:p>
            <a:r>
              <a:rPr lang="en-US" sz="1400" dirty="0" smtClean="0"/>
              <a:t>Adult and adolescent males &gt;= age 13, diagnosed by </a:t>
            </a:r>
            <a:r>
              <a:rPr lang="en-US" sz="1400" dirty="0"/>
              <a:t> 09/30/2011, </a:t>
            </a:r>
            <a:r>
              <a:rPr lang="en-US" sz="1400" dirty="0" smtClean="0"/>
              <a:t>living 12/31/2012, Georgia =  18,987</a:t>
            </a:r>
          </a:p>
          <a:p>
            <a:r>
              <a:rPr lang="en-US" sz="1400" dirty="0"/>
              <a:t>Engaged in care  &gt;= 1 CD4 or VL  in 2012</a:t>
            </a:r>
          </a:p>
          <a:p>
            <a:r>
              <a:rPr lang="en-US" sz="1400" dirty="0"/>
              <a:t>Retained in care &gt;= 2 CD4 or VL at least 3 months apart in 2012</a:t>
            </a:r>
          </a:p>
          <a:p>
            <a:r>
              <a:rPr lang="en-US" sz="1400" dirty="0" smtClean="0"/>
              <a:t>Viral suppression (VS) = VL&lt;200 copies/ml</a:t>
            </a:r>
          </a:p>
          <a:p>
            <a:r>
              <a:rPr lang="en-US" sz="1400" dirty="0"/>
              <a:t>Multiple imputation is used to estimate number of persons in each transmission category. </a:t>
            </a:r>
            <a:endParaRPr lang="en-US" sz="1400" b="1" dirty="0" smtClean="0"/>
          </a:p>
          <a:p>
            <a:r>
              <a:rPr lang="en-US" sz="1400" dirty="0" smtClean="0"/>
              <a:t>*</a:t>
            </a:r>
            <a:r>
              <a:rPr lang="en-US" sz="1400" dirty="0"/>
              <a:t>MSM = Male to male sexual contact    IDU = Injection  drug use</a:t>
            </a:r>
          </a:p>
          <a:p>
            <a:r>
              <a:rPr lang="en-US" sz="1400" dirty="0"/>
              <a:t>MSM/IDU = Male to male sexual contact and injection drug use</a:t>
            </a:r>
          </a:p>
          <a:p>
            <a:r>
              <a:rPr lang="en-US" sz="1400" dirty="0"/>
              <a:t>HET = Heterosexual contact with a person known to have, or to be at high risk for, HIV infection</a:t>
            </a:r>
          </a:p>
          <a:p>
            <a:r>
              <a:rPr lang="en-US" sz="1400" dirty="0"/>
              <a:t>Other = hemophilia, blood transfusion, perinatal exposure, and risk factor not reported or not </a:t>
            </a:r>
            <a:r>
              <a:rPr lang="en-US" sz="1400" dirty="0" smtClean="0"/>
              <a:t>identified</a:t>
            </a:r>
            <a:endParaRPr lang="en-US" sz="1400" dirty="0"/>
          </a:p>
        </p:txBody>
      </p:sp>
    </p:spTree>
    <p:extLst>
      <p:ext uri="{BB962C8B-B14F-4D97-AF65-F5344CB8AC3E}">
        <p14:creationId xmlns="" xmlns:p14="http://schemas.microsoft.com/office/powerpoint/2010/main" val="39092362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304800"/>
            <a:ext cx="8001000" cy="990600"/>
          </a:xfrm>
        </p:spPr>
        <p:txBody>
          <a:bodyPr>
            <a:noAutofit/>
          </a:bodyPr>
          <a:lstStyle/>
          <a:p>
            <a:r>
              <a:rPr lang="en-US" sz="2800" b="1" dirty="0" smtClean="0"/>
              <a:t>Black MSM living with HIV, by </a:t>
            </a:r>
            <a:r>
              <a:rPr lang="en-US" sz="2800" b="1" dirty="0" smtClean="0"/>
              <a:t>current age </a:t>
            </a:r>
            <a:r>
              <a:rPr lang="en-US" sz="2800" b="1" dirty="0" smtClean="0"/>
              <a:t>(years), no multiple imputation, Georgia 2012</a:t>
            </a:r>
            <a:endParaRPr lang="en-US" sz="2800" b="1"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3547158089"/>
              </p:ext>
            </p:extLst>
          </p:nvPr>
        </p:nvGraphicFramePr>
        <p:xfrm>
          <a:off x="0" y="1363133"/>
          <a:ext cx="8895080" cy="3455075"/>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599268" y="4826675"/>
            <a:ext cx="8534400" cy="2031325"/>
          </a:xfrm>
          <a:prstGeom prst="rect">
            <a:avLst/>
          </a:prstGeom>
          <a:solidFill>
            <a:schemeClr val="bg1"/>
          </a:solidFill>
        </p:spPr>
        <p:txBody>
          <a:bodyPr wrap="square" rtlCol="0">
            <a:spAutoFit/>
          </a:bodyPr>
          <a:lstStyle/>
          <a:p>
            <a:r>
              <a:rPr lang="en-US" sz="1400" dirty="0" smtClean="0"/>
              <a:t>Adult and adolescent males &gt;= age 13, diagnosed by </a:t>
            </a:r>
            <a:r>
              <a:rPr lang="en-US" sz="1400" dirty="0"/>
              <a:t> 09/30/2011, </a:t>
            </a:r>
            <a:r>
              <a:rPr lang="en-US" sz="1400" dirty="0" smtClean="0"/>
              <a:t>living 12/31/2012, Georgia =  10,401</a:t>
            </a:r>
          </a:p>
          <a:p>
            <a:r>
              <a:rPr lang="en-US" sz="1400" dirty="0"/>
              <a:t>Engaged in care  &gt;= 1 CD4 or VL  in 2012</a:t>
            </a:r>
          </a:p>
          <a:p>
            <a:r>
              <a:rPr lang="en-US" sz="1400" dirty="0"/>
              <a:t>Retained in care &gt;= 2 CD4 or VL at least 3 months apart in 2012</a:t>
            </a:r>
          </a:p>
          <a:p>
            <a:r>
              <a:rPr lang="en-US" sz="1400" dirty="0" smtClean="0"/>
              <a:t>Viral suppression (VS) = VL&lt;200 copies/ml</a:t>
            </a:r>
          </a:p>
          <a:p>
            <a:r>
              <a:rPr lang="en-US" sz="1400" dirty="0"/>
              <a:t>Multiple imputation is used to estimate number of persons in each transmission category. </a:t>
            </a:r>
            <a:endParaRPr lang="en-US" sz="1400" b="1" dirty="0" smtClean="0"/>
          </a:p>
          <a:p>
            <a:r>
              <a:rPr lang="en-US" sz="1400" dirty="0" smtClean="0"/>
              <a:t>*</a:t>
            </a:r>
            <a:r>
              <a:rPr lang="en-US" sz="1400" dirty="0"/>
              <a:t>MSM = Male to male sexual contact    IDU = Injection  drug use</a:t>
            </a:r>
          </a:p>
          <a:p>
            <a:r>
              <a:rPr lang="en-US" sz="1400" dirty="0"/>
              <a:t>MSM/IDU = Male to male sexual contact and injection drug use</a:t>
            </a:r>
          </a:p>
          <a:p>
            <a:r>
              <a:rPr lang="en-US" sz="1400" dirty="0"/>
              <a:t>HET = Heterosexual contact with a person known to have, or to be at high risk for, HIV infection</a:t>
            </a:r>
          </a:p>
          <a:p>
            <a:r>
              <a:rPr lang="en-US" sz="1400" dirty="0"/>
              <a:t>Other = hemophilia, blood transfusion, perinatal exposure, and risk factor not reported or not </a:t>
            </a:r>
            <a:r>
              <a:rPr lang="en-US" sz="1400" dirty="0" smtClean="0"/>
              <a:t>identified</a:t>
            </a:r>
            <a:endParaRPr lang="en-US" sz="1400" dirty="0"/>
          </a:p>
        </p:txBody>
      </p:sp>
    </p:spTree>
    <p:extLst>
      <p:ext uri="{BB962C8B-B14F-4D97-AF65-F5344CB8AC3E}">
        <p14:creationId xmlns="" xmlns:p14="http://schemas.microsoft.com/office/powerpoint/2010/main" val="20402262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99268" y="304800"/>
            <a:ext cx="8239932" cy="990600"/>
          </a:xfrm>
        </p:spPr>
        <p:txBody>
          <a:bodyPr>
            <a:noAutofit/>
          </a:bodyPr>
          <a:lstStyle/>
          <a:p>
            <a:r>
              <a:rPr lang="en-US" sz="2800" b="1" dirty="0" smtClean="0"/>
              <a:t>White MSM living with HIV, by </a:t>
            </a:r>
            <a:r>
              <a:rPr lang="en-US" sz="2800" b="1" dirty="0" smtClean="0"/>
              <a:t>current age </a:t>
            </a:r>
            <a:r>
              <a:rPr lang="en-US" sz="2800" b="1" dirty="0" smtClean="0"/>
              <a:t>(years), with multiple imputation, Georgia 2012</a:t>
            </a:r>
            <a:endParaRPr lang="en-US" sz="2800" b="1"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2492258864"/>
              </p:ext>
            </p:extLst>
          </p:nvPr>
        </p:nvGraphicFramePr>
        <p:xfrm>
          <a:off x="0" y="1363133"/>
          <a:ext cx="8895080" cy="3455075"/>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599268" y="4826675"/>
            <a:ext cx="8534400" cy="2031325"/>
          </a:xfrm>
          <a:prstGeom prst="rect">
            <a:avLst/>
          </a:prstGeom>
          <a:solidFill>
            <a:schemeClr val="bg1"/>
          </a:solidFill>
        </p:spPr>
        <p:txBody>
          <a:bodyPr wrap="square" rtlCol="0">
            <a:spAutoFit/>
          </a:bodyPr>
          <a:lstStyle/>
          <a:p>
            <a:r>
              <a:rPr lang="en-US" sz="1400" dirty="0" smtClean="0"/>
              <a:t>Adult and adolescent males &gt;= age 13, diagnosed by </a:t>
            </a:r>
            <a:r>
              <a:rPr lang="en-US" sz="1400" dirty="0"/>
              <a:t> 09/30/2011, </a:t>
            </a:r>
            <a:r>
              <a:rPr lang="en-US" sz="1400" dirty="0" smtClean="0"/>
              <a:t>living 12/31/2012, Georgia =  8,071</a:t>
            </a:r>
          </a:p>
          <a:p>
            <a:r>
              <a:rPr lang="en-US" sz="1400" dirty="0"/>
              <a:t>Engaged in care  &gt;= 1 CD4 or VL  in 2012</a:t>
            </a:r>
          </a:p>
          <a:p>
            <a:r>
              <a:rPr lang="en-US" sz="1400" dirty="0"/>
              <a:t>Retained in care &gt;= 2 CD4 or VL at least 3 months apart in 2012</a:t>
            </a:r>
          </a:p>
          <a:p>
            <a:r>
              <a:rPr lang="en-US" sz="1400" dirty="0" smtClean="0"/>
              <a:t>Viral suppression (VS) = VL&lt;200 copies/ml</a:t>
            </a:r>
          </a:p>
          <a:p>
            <a:r>
              <a:rPr lang="en-US" sz="1400" dirty="0"/>
              <a:t>Multiple imputation is used to estimate number of persons in each transmission category. </a:t>
            </a:r>
            <a:endParaRPr lang="en-US" sz="1400" b="1" dirty="0" smtClean="0"/>
          </a:p>
          <a:p>
            <a:r>
              <a:rPr lang="en-US" sz="1400" dirty="0" smtClean="0"/>
              <a:t>*</a:t>
            </a:r>
            <a:r>
              <a:rPr lang="en-US" sz="1400" dirty="0"/>
              <a:t>MSM = Male to male sexual contact    IDU = Injection  drug use</a:t>
            </a:r>
          </a:p>
          <a:p>
            <a:r>
              <a:rPr lang="en-US" sz="1400" dirty="0"/>
              <a:t>MSM/IDU = Male to male sexual contact and injection drug use</a:t>
            </a:r>
          </a:p>
          <a:p>
            <a:r>
              <a:rPr lang="en-US" sz="1400" dirty="0"/>
              <a:t>HET = Heterosexual contact with a person known to have, or to be at high risk for, HIV infection</a:t>
            </a:r>
          </a:p>
          <a:p>
            <a:r>
              <a:rPr lang="en-US" sz="1400" dirty="0"/>
              <a:t>Other = hemophilia, blood transfusion, perinatal exposure, and risk factor not reported or not </a:t>
            </a:r>
            <a:r>
              <a:rPr lang="en-US" sz="1400" dirty="0" smtClean="0"/>
              <a:t>identified</a:t>
            </a:r>
            <a:endParaRPr lang="en-US" sz="1400" dirty="0"/>
          </a:p>
        </p:txBody>
      </p:sp>
    </p:spTree>
    <p:extLst>
      <p:ext uri="{BB962C8B-B14F-4D97-AF65-F5344CB8AC3E}">
        <p14:creationId xmlns="" xmlns:p14="http://schemas.microsoft.com/office/powerpoint/2010/main" val="20806328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99268" y="304800"/>
            <a:ext cx="7848600" cy="990600"/>
          </a:xfrm>
        </p:spPr>
        <p:txBody>
          <a:bodyPr>
            <a:noAutofit/>
          </a:bodyPr>
          <a:lstStyle/>
          <a:p>
            <a:r>
              <a:rPr lang="en-US" sz="2800" b="1" dirty="0" smtClean="0"/>
              <a:t>White MSM living with HIV, by </a:t>
            </a:r>
            <a:r>
              <a:rPr lang="en-US" sz="2800" b="1" dirty="0" smtClean="0"/>
              <a:t>current age (years), </a:t>
            </a:r>
            <a:r>
              <a:rPr lang="en-US" sz="2800" b="1" dirty="0" smtClean="0"/>
              <a:t>no multiple imputation, Georgia 2012</a:t>
            </a:r>
            <a:endParaRPr lang="en-US" sz="2800" b="1"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3784744212"/>
              </p:ext>
            </p:extLst>
          </p:nvPr>
        </p:nvGraphicFramePr>
        <p:xfrm>
          <a:off x="0" y="1363133"/>
          <a:ext cx="8895080" cy="3455075"/>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599268" y="4826675"/>
            <a:ext cx="8534400" cy="2031325"/>
          </a:xfrm>
          <a:prstGeom prst="rect">
            <a:avLst/>
          </a:prstGeom>
          <a:solidFill>
            <a:schemeClr val="bg1"/>
          </a:solidFill>
        </p:spPr>
        <p:txBody>
          <a:bodyPr wrap="square" rtlCol="0">
            <a:spAutoFit/>
          </a:bodyPr>
          <a:lstStyle/>
          <a:p>
            <a:r>
              <a:rPr lang="en-US" sz="1400" dirty="0" smtClean="0"/>
              <a:t>Adult and adolescent males &gt;= age 13, diagnosed by </a:t>
            </a:r>
            <a:r>
              <a:rPr lang="en-US" sz="1400" dirty="0"/>
              <a:t> 09/30/2011, </a:t>
            </a:r>
            <a:r>
              <a:rPr lang="en-US" sz="1400" dirty="0" smtClean="0"/>
              <a:t>living 12/31/2012, Georgia =  4,144</a:t>
            </a:r>
          </a:p>
          <a:p>
            <a:r>
              <a:rPr lang="en-US" sz="1400" dirty="0"/>
              <a:t>Engaged in care  &gt;= 1 CD4 or VL  in 2012</a:t>
            </a:r>
          </a:p>
          <a:p>
            <a:r>
              <a:rPr lang="en-US" sz="1400" dirty="0"/>
              <a:t>Retained in care &gt;= 2 CD4 or VL at least 3 months apart in 2012</a:t>
            </a:r>
          </a:p>
          <a:p>
            <a:r>
              <a:rPr lang="en-US" sz="1400" dirty="0" smtClean="0"/>
              <a:t>Viral suppression (VS) = VL&lt;200 copies/ml</a:t>
            </a:r>
          </a:p>
          <a:p>
            <a:r>
              <a:rPr lang="en-US" sz="1400" dirty="0"/>
              <a:t>Multiple imputation is used to estimate number of persons in each transmission category. </a:t>
            </a:r>
            <a:endParaRPr lang="en-US" sz="1400" b="1" dirty="0" smtClean="0"/>
          </a:p>
          <a:p>
            <a:r>
              <a:rPr lang="en-US" sz="1400" dirty="0" smtClean="0"/>
              <a:t>*</a:t>
            </a:r>
            <a:r>
              <a:rPr lang="en-US" sz="1400" dirty="0"/>
              <a:t>MSM = Male to male sexual contact    IDU = Injection  drug use</a:t>
            </a:r>
          </a:p>
          <a:p>
            <a:r>
              <a:rPr lang="en-US" sz="1400" dirty="0"/>
              <a:t>MSM/IDU = Male to male sexual contact and injection drug use</a:t>
            </a:r>
          </a:p>
          <a:p>
            <a:r>
              <a:rPr lang="en-US" sz="1400" dirty="0"/>
              <a:t>HET = Heterosexual contact with a person known to have, or to be at high risk for, HIV infection</a:t>
            </a:r>
          </a:p>
          <a:p>
            <a:r>
              <a:rPr lang="en-US" sz="1400" dirty="0"/>
              <a:t>Other = hemophilia, blood transfusion, perinatal exposure, and risk factor not reported or not </a:t>
            </a:r>
            <a:r>
              <a:rPr lang="en-US" sz="1400" dirty="0" smtClean="0"/>
              <a:t>identified</a:t>
            </a:r>
            <a:endParaRPr lang="en-US" sz="1400" dirty="0"/>
          </a:p>
        </p:txBody>
      </p:sp>
    </p:spTree>
    <p:extLst>
      <p:ext uri="{BB962C8B-B14F-4D97-AF65-F5344CB8AC3E}">
        <p14:creationId xmlns="" xmlns:p14="http://schemas.microsoft.com/office/powerpoint/2010/main" val="8597043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04800"/>
            <a:ext cx="9144000" cy="990600"/>
          </a:xfrm>
        </p:spPr>
        <p:txBody>
          <a:bodyPr>
            <a:noAutofit/>
          </a:bodyPr>
          <a:lstStyle/>
          <a:p>
            <a:r>
              <a:rPr lang="en-US" sz="2800" b="1" dirty="0" smtClean="0"/>
              <a:t>Hispanic/Latino MSM living with HIV, by </a:t>
            </a:r>
            <a:r>
              <a:rPr lang="en-US" sz="2800" b="1" dirty="0" smtClean="0"/>
              <a:t>current age </a:t>
            </a:r>
            <a:r>
              <a:rPr lang="en-US" sz="2800" b="1" dirty="0" smtClean="0"/>
              <a:t>(years), with multiple imputation, Georgia 2012</a:t>
            </a:r>
            <a:endParaRPr lang="en-US" sz="2800" b="1"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2238274902"/>
              </p:ext>
            </p:extLst>
          </p:nvPr>
        </p:nvGraphicFramePr>
        <p:xfrm>
          <a:off x="0" y="1363133"/>
          <a:ext cx="8895080" cy="3455075"/>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599268" y="4826675"/>
            <a:ext cx="8534400" cy="2031325"/>
          </a:xfrm>
          <a:prstGeom prst="rect">
            <a:avLst/>
          </a:prstGeom>
          <a:solidFill>
            <a:schemeClr val="bg1"/>
          </a:solidFill>
        </p:spPr>
        <p:txBody>
          <a:bodyPr wrap="square" rtlCol="0">
            <a:spAutoFit/>
          </a:bodyPr>
          <a:lstStyle/>
          <a:p>
            <a:r>
              <a:rPr lang="en-US" sz="1400" dirty="0" smtClean="0"/>
              <a:t>Adult and adolescent males &gt;= age 13, diagnosed by </a:t>
            </a:r>
            <a:r>
              <a:rPr lang="en-US" sz="1400" dirty="0"/>
              <a:t> 09/30/2011, </a:t>
            </a:r>
            <a:r>
              <a:rPr lang="en-US" sz="1400" dirty="0" smtClean="0"/>
              <a:t>living 12/31/2012, Georgia =  1,670</a:t>
            </a:r>
          </a:p>
          <a:p>
            <a:r>
              <a:rPr lang="en-US" sz="1400" dirty="0"/>
              <a:t>Engaged in care  &gt;= 1 CD4 or VL  in 2012</a:t>
            </a:r>
          </a:p>
          <a:p>
            <a:r>
              <a:rPr lang="en-US" sz="1400" dirty="0"/>
              <a:t>Retained in care &gt;= 2 CD4 or VL at least 3 months apart in 2012</a:t>
            </a:r>
          </a:p>
          <a:p>
            <a:r>
              <a:rPr lang="en-US" sz="1400" dirty="0" smtClean="0"/>
              <a:t>Viral suppression (VS) = VL&lt;200 copies/ml</a:t>
            </a:r>
          </a:p>
          <a:p>
            <a:r>
              <a:rPr lang="en-US" sz="1400" dirty="0"/>
              <a:t>Multiple imputation is used to estimate number of persons in each transmission category. </a:t>
            </a:r>
            <a:endParaRPr lang="en-US" sz="1400" b="1" dirty="0" smtClean="0"/>
          </a:p>
          <a:p>
            <a:r>
              <a:rPr lang="en-US" sz="1400" dirty="0" smtClean="0"/>
              <a:t>*</a:t>
            </a:r>
            <a:r>
              <a:rPr lang="en-US" sz="1400" dirty="0"/>
              <a:t>MSM = Male to male sexual contact    IDU = Injection  drug use</a:t>
            </a:r>
          </a:p>
          <a:p>
            <a:r>
              <a:rPr lang="en-US" sz="1400" dirty="0"/>
              <a:t>MSM/IDU = Male to male sexual contact and injection drug use</a:t>
            </a:r>
          </a:p>
          <a:p>
            <a:r>
              <a:rPr lang="en-US" sz="1400" dirty="0"/>
              <a:t>HET = Heterosexual contact with a person known to have, or to be at high risk for, HIV infection</a:t>
            </a:r>
          </a:p>
          <a:p>
            <a:r>
              <a:rPr lang="en-US" sz="1400" dirty="0"/>
              <a:t>Other = hemophilia, blood transfusion, perinatal exposure, and risk factor not reported or not </a:t>
            </a:r>
            <a:r>
              <a:rPr lang="en-US" sz="1400" dirty="0" smtClean="0"/>
              <a:t>identified</a:t>
            </a:r>
            <a:endParaRPr lang="en-US" sz="1400" dirty="0"/>
          </a:p>
        </p:txBody>
      </p:sp>
    </p:spTree>
    <p:extLst>
      <p:ext uri="{BB962C8B-B14F-4D97-AF65-F5344CB8AC3E}">
        <p14:creationId xmlns="" xmlns:p14="http://schemas.microsoft.com/office/powerpoint/2010/main" val="24256778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04800"/>
            <a:ext cx="8839200" cy="990600"/>
          </a:xfrm>
        </p:spPr>
        <p:txBody>
          <a:bodyPr>
            <a:noAutofit/>
          </a:bodyPr>
          <a:lstStyle/>
          <a:p>
            <a:r>
              <a:rPr lang="en-US" sz="2800" b="1" dirty="0" smtClean="0"/>
              <a:t>Hispanic/Latino MSM living with HIV, by </a:t>
            </a:r>
            <a:r>
              <a:rPr lang="en-US" sz="2800" b="1" dirty="0" smtClean="0"/>
              <a:t>current age (years)</a:t>
            </a:r>
            <a:r>
              <a:rPr lang="en-US" sz="2800" b="1" dirty="0" smtClean="0"/>
              <a:t>, </a:t>
            </a:r>
            <a:r>
              <a:rPr lang="en-US" sz="2800" b="1" dirty="0" smtClean="0"/>
              <a:t>no multiple imputation, Georgia 2012</a:t>
            </a:r>
            <a:endParaRPr lang="en-US" sz="2800" b="1"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380385662"/>
              </p:ext>
            </p:extLst>
          </p:nvPr>
        </p:nvGraphicFramePr>
        <p:xfrm>
          <a:off x="0" y="1363133"/>
          <a:ext cx="8895080" cy="3455075"/>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599268" y="4826675"/>
            <a:ext cx="8534400" cy="2031325"/>
          </a:xfrm>
          <a:prstGeom prst="rect">
            <a:avLst/>
          </a:prstGeom>
          <a:solidFill>
            <a:schemeClr val="bg1"/>
          </a:solidFill>
        </p:spPr>
        <p:txBody>
          <a:bodyPr wrap="square" rtlCol="0">
            <a:spAutoFit/>
          </a:bodyPr>
          <a:lstStyle/>
          <a:p>
            <a:r>
              <a:rPr lang="en-US" sz="1400" dirty="0" smtClean="0"/>
              <a:t>Adult and adolescent males &gt;= age 13, diagnosed by </a:t>
            </a:r>
            <a:r>
              <a:rPr lang="en-US" sz="1400" dirty="0"/>
              <a:t> 09/30/2011, </a:t>
            </a:r>
            <a:r>
              <a:rPr lang="en-US" sz="1400" dirty="0" smtClean="0"/>
              <a:t>living 12/31/2012, Georgia =  906</a:t>
            </a:r>
          </a:p>
          <a:p>
            <a:r>
              <a:rPr lang="en-US" sz="1400" dirty="0"/>
              <a:t>Engaged in care  &gt;= 1 CD4 or VL  in 2012</a:t>
            </a:r>
          </a:p>
          <a:p>
            <a:r>
              <a:rPr lang="en-US" sz="1400" dirty="0"/>
              <a:t>Retained in care &gt;= 2 CD4 or VL at least 3 months apart in 2012</a:t>
            </a:r>
          </a:p>
          <a:p>
            <a:r>
              <a:rPr lang="en-US" sz="1400" dirty="0" smtClean="0"/>
              <a:t>Viral suppression (VS) = VL&lt;200 copies/ml</a:t>
            </a:r>
          </a:p>
          <a:p>
            <a:r>
              <a:rPr lang="en-US" sz="1400" dirty="0"/>
              <a:t>Multiple imputation is used to estimate number of persons in each transmission category. </a:t>
            </a:r>
            <a:endParaRPr lang="en-US" sz="1400" b="1" dirty="0" smtClean="0"/>
          </a:p>
          <a:p>
            <a:r>
              <a:rPr lang="en-US" sz="1400" dirty="0" smtClean="0"/>
              <a:t>*</a:t>
            </a:r>
            <a:r>
              <a:rPr lang="en-US" sz="1400" dirty="0"/>
              <a:t>MSM = Male to male sexual contact    IDU = Injection  drug use</a:t>
            </a:r>
          </a:p>
          <a:p>
            <a:r>
              <a:rPr lang="en-US" sz="1400" dirty="0"/>
              <a:t>MSM/IDU = Male to male sexual contact and injection drug use</a:t>
            </a:r>
          </a:p>
          <a:p>
            <a:r>
              <a:rPr lang="en-US" sz="1400" dirty="0"/>
              <a:t>HET = Heterosexual contact with a person known to have, or to be at high risk for, HIV infection</a:t>
            </a:r>
          </a:p>
          <a:p>
            <a:r>
              <a:rPr lang="en-US" sz="1400" dirty="0"/>
              <a:t>Other = hemophilia, blood transfusion, perinatal exposure, and risk factor not reported or not </a:t>
            </a:r>
            <a:r>
              <a:rPr lang="en-US" sz="1400" dirty="0" smtClean="0"/>
              <a:t>identified</a:t>
            </a:r>
            <a:endParaRPr lang="en-US" sz="1400" dirty="0"/>
          </a:p>
        </p:txBody>
      </p:sp>
    </p:spTree>
    <p:extLst>
      <p:ext uri="{BB962C8B-B14F-4D97-AF65-F5344CB8AC3E}">
        <p14:creationId xmlns="" xmlns:p14="http://schemas.microsoft.com/office/powerpoint/2010/main" val="13355401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08" y="304800"/>
            <a:ext cx="8839200" cy="990600"/>
          </a:xfrm>
        </p:spPr>
        <p:txBody>
          <a:bodyPr>
            <a:normAutofit/>
          </a:bodyPr>
          <a:lstStyle/>
          <a:p>
            <a:r>
              <a:rPr lang="en-US" sz="3600" b="1" dirty="0" smtClean="0"/>
              <a:t>Conclusions</a:t>
            </a:r>
            <a:endParaRPr lang="en-US" sz="3600" b="1" dirty="0"/>
          </a:p>
        </p:txBody>
      </p:sp>
      <p:sp>
        <p:nvSpPr>
          <p:cNvPr id="3" name="Content Placeholder 2"/>
          <p:cNvSpPr>
            <a:spLocks noGrp="1"/>
          </p:cNvSpPr>
          <p:nvPr>
            <p:ph idx="1"/>
          </p:nvPr>
        </p:nvSpPr>
        <p:spPr>
          <a:xfrm>
            <a:off x="533400" y="914400"/>
            <a:ext cx="8229600" cy="5715000"/>
          </a:xfrm>
        </p:spPr>
        <p:txBody>
          <a:bodyPr>
            <a:normAutofit/>
          </a:bodyPr>
          <a:lstStyle/>
          <a:p>
            <a:pPr marL="171450" indent="-171450">
              <a:spcBef>
                <a:spcPts val="0"/>
              </a:spcBef>
              <a:defRPr/>
            </a:pPr>
            <a:endParaRPr lang="en-US" sz="2400" dirty="0"/>
          </a:p>
          <a:p>
            <a:pPr>
              <a:spcBef>
                <a:spcPts val="0"/>
              </a:spcBef>
              <a:defRPr/>
            </a:pPr>
            <a:r>
              <a:rPr lang="en-US" sz="2400" dirty="0" smtClean="0"/>
              <a:t> Overall</a:t>
            </a:r>
            <a:r>
              <a:rPr lang="en-US" sz="2400" dirty="0"/>
              <a:t>, the Care Continuum varied little </a:t>
            </a:r>
            <a:r>
              <a:rPr lang="en-US" sz="2400" dirty="0" smtClean="0"/>
              <a:t>whether MI </a:t>
            </a:r>
            <a:r>
              <a:rPr lang="en-US" sz="2400" dirty="0"/>
              <a:t>is or is not used in the Georgia 2012 estimates </a:t>
            </a:r>
          </a:p>
          <a:p>
            <a:r>
              <a:rPr lang="en-US" sz="2400" dirty="0" smtClean="0"/>
              <a:t>Use of MI underestimates engagement, retention and viral suppression (VS) among MSM compared to analysis without MI in Georgia</a:t>
            </a:r>
          </a:p>
          <a:p>
            <a:r>
              <a:rPr lang="en-US" sz="2400" dirty="0" smtClean="0"/>
              <a:t>This underestimation is greater in groups with a smaller N (e.g., Hispanic/Latino MSM by age)</a:t>
            </a:r>
          </a:p>
          <a:p>
            <a:r>
              <a:rPr lang="en-US" sz="2400" dirty="0" smtClean="0"/>
              <a:t>Among males, MI overestimates </a:t>
            </a:r>
            <a:r>
              <a:rPr lang="en-US" sz="2400" dirty="0"/>
              <a:t>engagement, retention and viral </a:t>
            </a:r>
            <a:r>
              <a:rPr lang="en-US" sz="2400" dirty="0" smtClean="0"/>
              <a:t>suppression by 1-2% points for </a:t>
            </a:r>
            <a:r>
              <a:rPr lang="en-US" sz="2400" dirty="0"/>
              <a:t>IDU, HET and </a:t>
            </a:r>
            <a:r>
              <a:rPr lang="en-US" sz="2400" dirty="0" smtClean="0"/>
              <a:t>MSM/IDU males</a:t>
            </a:r>
          </a:p>
          <a:p>
            <a:r>
              <a:rPr lang="en-US" sz="2400" dirty="0" smtClean="0"/>
              <a:t>Among </a:t>
            </a:r>
            <a:r>
              <a:rPr lang="en-US" sz="2400" dirty="0"/>
              <a:t>females, </a:t>
            </a:r>
            <a:r>
              <a:rPr lang="en-US" sz="2400" dirty="0" smtClean="0"/>
              <a:t>MI </a:t>
            </a:r>
            <a:r>
              <a:rPr lang="en-US" sz="2400" dirty="0"/>
              <a:t>overestimates engagement, retention and viral suppression </a:t>
            </a:r>
            <a:r>
              <a:rPr lang="en-US" sz="2400" dirty="0" smtClean="0"/>
              <a:t>by 0-4% points for </a:t>
            </a:r>
            <a:r>
              <a:rPr lang="en-US" sz="2400" dirty="0"/>
              <a:t>both IDU and HET</a:t>
            </a:r>
          </a:p>
          <a:p>
            <a:endParaRPr lang="en-US" sz="2400" dirty="0"/>
          </a:p>
          <a:p>
            <a:endParaRPr lang="en-US" sz="2400" dirty="0" smtClean="0"/>
          </a:p>
        </p:txBody>
      </p:sp>
    </p:spTree>
    <p:extLst>
      <p:ext uri="{BB962C8B-B14F-4D97-AF65-F5344CB8AC3E}">
        <p14:creationId xmlns="" xmlns:p14="http://schemas.microsoft.com/office/powerpoint/2010/main" val="33048347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600" b="1" dirty="0" smtClean="0"/>
              <a:t>Limitations</a:t>
            </a:r>
            <a:endParaRPr lang="en-US" sz="3600" b="1" dirty="0"/>
          </a:p>
        </p:txBody>
      </p:sp>
      <p:sp>
        <p:nvSpPr>
          <p:cNvPr id="4" name="Content Placeholder 3"/>
          <p:cNvSpPr>
            <a:spLocks noGrp="1"/>
          </p:cNvSpPr>
          <p:nvPr>
            <p:ph idx="1"/>
          </p:nvPr>
        </p:nvSpPr>
        <p:spPr>
          <a:xfrm>
            <a:off x="457200" y="1295400"/>
            <a:ext cx="8458200" cy="4525963"/>
          </a:xfrm>
        </p:spPr>
        <p:txBody>
          <a:bodyPr>
            <a:noAutofit/>
          </a:bodyPr>
          <a:lstStyle/>
          <a:p>
            <a:r>
              <a:rPr lang="en-US" sz="2400" dirty="0" smtClean="0"/>
              <a:t>Cannot assess the validity of assumptions made in MI</a:t>
            </a:r>
          </a:p>
          <a:p>
            <a:r>
              <a:rPr lang="en-US" sz="2400" dirty="0"/>
              <a:t>The pattern of risk factors has changed since the beginning of the </a:t>
            </a:r>
            <a:r>
              <a:rPr lang="en-US" sz="2400" dirty="0" smtClean="0"/>
              <a:t>epidemic</a:t>
            </a:r>
          </a:p>
          <a:p>
            <a:r>
              <a:rPr lang="en-US" sz="2400" dirty="0"/>
              <a:t>Cases missing risk may be fundamentally different </a:t>
            </a:r>
            <a:r>
              <a:rPr lang="en-US" sz="2400" dirty="0" smtClean="0"/>
              <a:t>from </a:t>
            </a:r>
            <a:r>
              <a:rPr lang="en-US" sz="2400" dirty="0"/>
              <a:t>those for whom risk is reported</a:t>
            </a:r>
            <a:r>
              <a:rPr lang="en-US" sz="2400" dirty="0" smtClean="0"/>
              <a:t>.</a:t>
            </a:r>
          </a:p>
          <a:p>
            <a:r>
              <a:rPr lang="en-US" sz="2400" dirty="0" smtClean="0"/>
              <a:t>Results for smaller subgroups may differ statistically with or without use of MI</a:t>
            </a:r>
          </a:p>
          <a:p>
            <a:r>
              <a:rPr lang="en-US" sz="2400" dirty="0" smtClean="0"/>
              <a:t>Under- and overestimates found using MI in the Georgia 2012 prevalent population are not generalizable to new diagnoses or to future years’ analyses</a:t>
            </a:r>
          </a:p>
          <a:p>
            <a:r>
              <a:rPr lang="en-US" sz="2400" dirty="0" smtClean="0"/>
              <a:t>Despite limitations, MI is considered by CDC to be the best currently available method to adjust for missing (not reported) risk factor information</a:t>
            </a:r>
            <a:endParaRPr lang="en-US" sz="2400" dirty="0"/>
          </a:p>
        </p:txBody>
      </p:sp>
    </p:spTree>
    <p:extLst>
      <p:ext uri="{BB962C8B-B14F-4D97-AF65-F5344CB8AC3E}">
        <p14:creationId xmlns="" xmlns:p14="http://schemas.microsoft.com/office/powerpoint/2010/main" val="17027728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References</a:t>
            </a:r>
            <a:endParaRPr lang="en-US" b="1" dirty="0"/>
          </a:p>
        </p:txBody>
      </p:sp>
      <p:sp>
        <p:nvSpPr>
          <p:cNvPr id="3" name="Content Placeholder 2"/>
          <p:cNvSpPr>
            <a:spLocks noGrp="1"/>
          </p:cNvSpPr>
          <p:nvPr>
            <p:ph idx="1"/>
          </p:nvPr>
        </p:nvSpPr>
        <p:spPr/>
        <p:txBody>
          <a:bodyPr>
            <a:normAutofit/>
          </a:bodyPr>
          <a:lstStyle/>
          <a:p>
            <a:r>
              <a:rPr lang="en-US" sz="2400" dirty="0" smtClean="0"/>
              <a:t>Barnard J, Meng XL. Applications of multiple imputation in medical studies: from AIDS to NHANES. Stat Methods Med Res. 1999 Mar;8(1):17-36</a:t>
            </a:r>
          </a:p>
          <a:p>
            <a:r>
              <a:rPr lang="en-US" sz="2400" dirty="0" smtClean="0"/>
              <a:t>Harrison KM, Kajese T, Hall HI, Song R. Risk factor redistribution of the national HIV/AIDS surveillance data: an alternative approach. Public Health Rep 2008;123:618–27</a:t>
            </a:r>
          </a:p>
          <a:p>
            <a:r>
              <a:rPr lang="en-US" sz="2400" dirty="0" smtClean="0"/>
              <a:t>Rubin DB. Multiple imputation for nonresponse in surveys. New York: John Wiley &amp; Sons; 1987</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0" y="152400"/>
            <a:ext cx="7543800" cy="990600"/>
          </a:xfrm>
        </p:spPr>
        <p:txBody>
          <a:bodyPr>
            <a:normAutofit/>
          </a:bodyPr>
          <a:lstStyle/>
          <a:p>
            <a:r>
              <a:rPr lang="en-US" sz="2800" b="1" dirty="0" smtClean="0"/>
              <a:t>Adults </a:t>
            </a:r>
            <a:r>
              <a:rPr lang="en-US" sz="2800" b="1" dirty="0"/>
              <a:t>and adolescents living with </a:t>
            </a:r>
            <a:r>
              <a:rPr lang="en-US" sz="2800" b="1" dirty="0" smtClean="0"/>
              <a:t>HIV, Georgia</a:t>
            </a:r>
            <a:r>
              <a:rPr lang="en-US" sz="2800" b="1" dirty="0"/>
              <a:t>, </a:t>
            </a:r>
            <a:r>
              <a:rPr lang="en-US" sz="2800" b="1" dirty="0" smtClean="0"/>
              <a:t>2012	</a:t>
            </a:r>
            <a:endParaRPr lang="en-US" sz="2800"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3269935043"/>
              </p:ext>
            </p:extLst>
          </p:nvPr>
        </p:nvGraphicFramePr>
        <p:xfrm>
          <a:off x="497840" y="1112837"/>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762000" y="5516917"/>
            <a:ext cx="8382000" cy="1384995"/>
          </a:xfrm>
          <a:prstGeom prst="rect">
            <a:avLst/>
          </a:prstGeom>
          <a:solidFill>
            <a:schemeClr val="bg1"/>
          </a:solidFill>
        </p:spPr>
        <p:txBody>
          <a:bodyPr wrap="square" rtlCol="0">
            <a:spAutoFit/>
          </a:bodyPr>
          <a:lstStyle/>
          <a:p>
            <a:r>
              <a:rPr lang="en-US" sz="1400" dirty="0" smtClean="0"/>
              <a:t>Adults and adolescents &gt;= age 13, diagnosed by 09/30/2011, living 12/31/2012,  Georgia = 46,495</a:t>
            </a:r>
          </a:p>
          <a:p>
            <a:r>
              <a:rPr lang="en-US" sz="1400" dirty="0" smtClean="0"/>
              <a:t>Engaged in care  &gt;= 1 CD4 or VL  in 2012</a:t>
            </a:r>
          </a:p>
          <a:p>
            <a:r>
              <a:rPr lang="en-US" sz="1400" dirty="0" smtClean="0"/>
              <a:t>Retained in care &gt;= 2 CD4 or VL at least 3 months apart in 2012</a:t>
            </a:r>
          </a:p>
          <a:p>
            <a:r>
              <a:rPr lang="en-US" sz="1400" dirty="0" smtClean="0"/>
              <a:t>Prescribed ART  derived from MMP sample </a:t>
            </a:r>
          </a:p>
          <a:p>
            <a:r>
              <a:rPr lang="en-US" sz="1400" dirty="0" smtClean="0"/>
              <a:t>Viral suppression (VS) = VL&lt;200 copies/ml  </a:t>
            </a:r>
          </a:p>
          <a:p>
            <a:r>
              <a:rPr lang="en-US" sz="1400" dirty="0" smtClean="0"/>
              <a:t>Estimated undiagnosed based on CDC projections for proportion undiagnosed nationally</a:t>
            </a:r>
          </a:p>
        </p:txBody>
      </p:sp>
    </p:spTree>
    <p:extLst>
      <p:ext uri="{BB962C8B-B14F-4D97-AF65-F5344CB8AC3E}">
        <p14:creationId xmlns="" xmlns:p14="http://schemas.microsoft.com/office/powerpoint/2010/main" val="25499310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t>Transmission category definitions</a:t>
            </a:r>
            <a:endParaRPr lang="en-US" sz="2400" b="1" dirty="0"/>
          </a:p>
        </p:txBody>
      </p:sp>
      <p:sp>
        <p:nvSpPr>
          <p:cNvPr id="4" name="Content Placeholder 3"/>
          <p:cNvSpPr>
            <a:spLocks noGrp="1"/>
          </p:cNvSpPr>
          <p:nvPr>
            <p:ph idx="1"/>
          </p:nvPr>
        </p:nvSpPr>
        <p:spPr>
          <a:xfrm>
            <a:off x="457200" y="1600200"/>
            <a:ext cx="8229600" cy="3674852"/>
          </a:xfrm>
          <a:prstGeom prst="rect">
            <a:avLst/>
          </a:prstGeom>
        </p:spPr>
        <p:txBody>
          <a:bodyPr wrap="square">
            <a:spAutoFit/>
          </a:bodyPr>
          <a:lstStyle/>
          <a:p>
            <a:pPr marL="285750" indent="-285750">
              <a:buFont typeface="Arial"/>
              <a:buChar char="•"/>
            </a:pPr>
            <a:r>
              <a:rPr lang="en-US" sz="2400" dirty="0" smtClean="0">
                <a:latin typeface="Calibri" pitchFamily="34" charset="0"/>
              </a:rPr>
              <a:t>MSM = Male to male sexual contact</a:t>
            </a:r>
          </a:p>
          <a:p>
            <a:pPr marL="285750" indent="-285750">
              <a:buFont typeface="Arial"/>
              <a:buChar char="•"/>
            </a:pPr>
            <a:r>
              <a:rPr lang="en-US" sz="2400" dirty="0" smtClean="0">
                <a:latin typeface="Calibri" pitchFamily="34" charset="0"/>
              </a:rPr>
              <a:t>IDU = Injection  drug use</a:t>
            </a:r>
          </a:p>
          <a:p>
            <a:pPr marL="285750" indent="-285750">
              <a:buFont typeface="Arial"/>
              <a:buChar char="•"/>
            </a:pPr>
            <a:r>
              <a:rPr lang="en-US" sz="2400" dirty="0" smtClean="0">
                <a:latin typeface="Calibri" pitchFamily="34" charset="0"/>
              </a:rPr>
              <a:t>MSM/IDU = Male to male sexual contact and injection drug use</a:t>
            </a:r>
          </a:p>
          <a:p>
            <a:pPr marL="285750" indent="-285750">
              <a:buFont typeface="Arial"/>
              <a:buChar char="•"/>
            </a:pPr>
            <a:r>
              <a:rPr lang="en-US" sz="2400" dirty="0" smtClean="0">
                <a:latin typeface="Calibri" pitchFamily="34" charset="0"/>
              </a:rPr>
              <a:t>HET = Heterosexual contact with a person known to have, or to be at high risk for, HIV infection</a:t>
            </a:r>
          </a:p>
          <a:p>
            <a:pPr marL="285750" indent="-285750">
              <a:buFont typeface="Arial"/>
              <a:buChar char="•"/>
            </a:pPr>
            <a:r>
              <a:rPr lang="en-US" sz="2400" dirty="0" smtClean="0">
                <a:latin typeface="Calibri" pitchFamily="34" charset="0"/>
              </a:rPr>
              <a:t>Other = hemophilia, blood transfusion, perinatal exposure, and risk  factor not reported or not identified</a:t>
            </a:r>
          </a:p>
          <a:p>
            <a:pPr marL="0" indent="0">
              <a:buNone/>
            </a:pPr>
            <a:endParaRPr lang="en-US" sz="1800" dirty="0"/>
          </a:p>
        </p:txBody>
      </p:sp>
    </p:spTree>
    <p:extLst>
      <p:ext uri="{BB962C8B-B14F-4D97-AF65-F5344CB8AC3E}">
        <p14:creationId xmlns="" xmlns:p14="http://schemas.microsoft.com/office/powerpoint/2010/main" val="16351537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Multiple Imputation</a:t>
            </a:r>
            <a:endParaRPr lang="en-US" dirty="0"/>
          </a:p>
        </p:txBody>
      </p:sp>
      <p:sp>
        <p:nvSpPr>
          <p:cNvPr id="3" name="Content Placeholder 2"/>
          <p:cNvSpPr>
            <a:spLocks noGrp="1"/>
          </p:cNvSpPr>
          <p:nvPr>
            <p:ph idx="1"/>
          </p:nvPr>
        </p:nvSpPr>
        <p:spPr/>
        <p:txBody>
          <a:bodyPr>
            <a:normAutofit/>
          </a:bodyPr>
          <a:lstStyle/>
          <a:p>
            <a:pPr>
              <a:spcBef>
                <a:spcPts val="0"/>
              </a:spcBef>
              <a:defRPr/>
            </a:pPr>
            <a:r>
              <a:rPr lang="en-US" sz="2600" dirty="0" smtClean="0"/>
              <a:t>Multiple </a:t>
            </a:r>
            <a:r>
              <a:rPr lang="en-US" sz="2600" dirty="0"/>
              <a:t>imputation </a:t>
            </a:r>
            <a:r>
              <a:rPr lang="en-US" sz="2600" dirty="0" smtClean="0"/>
              <a:t>(MI) methods </a:t>
            </a:r>
            <a:r>
              <a:rPr lang="en-US" sz="2600" dirty="0"/>
              <a:t>are used to assign transmission categories to those persons whose diagnoses are reported without a risk </a:t>
            </a:r>
            <a:r>
              <a:rPr lang="en-US" sz="2600" dirty="0" smtClean="0"/>
              <a:t>factor</a:t>
            </a:r>
          </a:p>
          <a:p>
            <a:pPr>
              <a:spcBef>
                <a:spcPts val="0"/>
              </a:spcBef>
              <a:defRPr/>
            </a:pPr>
            <a:r>
              <a:rPr lang="en-US" sz="2600" dirty="0" smtClean="0"/>
              <a:t>MI </a:t>
            </a:r>
            <a:r>
              <a:rPr lang="en-US" sz="2600" dirty="0"/>
              <a:t>is a statistical approach in which missing transmission </a:t>
            </a:r>
            <a:r>
              <a:rPr lang="en-US" sz="2600" dirty="0" smtClean="0"/>
              <a:t>categories </a:t>
            </a:r>
            <a:r>
              <a:rPr lang="en-US" sz="2600" dirty="0"/>
              <a:t>are replaced with plausible values </a:t>
            </a:r>
            <a:endParaRPr lang="en-US" sz="2600" dirty="0" smtClean="0"/>
          </a:p>
          <a:p>
            <a:pPr>
              <a:spcBef>
                <a:spcPts val="0"/>
              </a:spcBef>
              <a:defRPr/>
            </a:pPr>
            <a:r>
              <a:rPr lang="en-US" sz="2600" dirty="0" smtClean="0"/>
              <a:t>CDC </a:t>
            </a:r>
            <a:r>
              <a:rPr lang="en-US" sz="2600" dirty="0"/>
              <a:t>uses </a:t>
            </a:r>
            <a:r>
              <a:rPr lang="en-US" sz="2600" dirty="0" smtClean="0"/>
              <a:t>MI for the national HIV dataset*</a:t>
            </a:r>
          </a:p>
          <a:p>
            <a:pPr>
              <a:spcBef>
                <a:spcPts val="0"/>
              </a:spcBef>
              <a:defRPr/>
            </a:pPr>
            <a:r>
              <a:rPr lang="en-US" sz="2600" dirty="0" smtClean="0"/>
              <a:t>Georgia uses the same methodology as CDC</a:t>
            </a:r>
            <a:endParaRPr lang="en-US" dirty="0"/>
          </a:p>
        </p:txBody>
      </p:sp>
      <p:sp>
        <p:nvSpPr>
          <p:cNvPr id="4" name="TextBox 3"/>
          <p:cNvSpPr txBox="1"/>
          <p:nvPr/>
        </p:nvSpPr>
        <p:spPr>
          <a:xfrm>
            <a:off x="1143000" y="5715000"/>
            <a:ext cx="8001000" cy="830997"/>
          </a:xfrm>
          <a:prstGeom prst="rect">
            <a:avLst/>
          </a:prstGeom>
          <a:noFill/>
        </p:spPr>
        <p:txBody>
          <a:bodyPr wrap="square" rtlCol="0">
            <a:spAutoFit/>
          </a:bodyPr>
          <a:lstStyle/>
          <a:p>
            <a:r>
              <a:rPr lang="en-US" sz="1600" dirty="0" smtClean="0"/>
              <a:t>*Harrison </a:t>
            </a:r>
            <a:r>
              <a:rPr lang="en-US" sz="1600" dirty="0"/>
              <a:t>KM, Kajese T, Hall HI, Song R. Risk factor redistribution of the national HIV/AIDS surveillance data: an alternative approach. Public Health Rep 2008;123:618–27.</a:t>
            </a:r>
          </a:p>
        </p:txBody>
      </p:sp>
    </p:spTree>
    <p:extLst>
      <p:ext uri="{BB962C8B-B14F-4D97-AF65-F5344CB8AC3E}">
        <p14:creationId xmlns="" xmlns:p14="http://schemas.microsoft.com/office/powerpoint/2010/main" val="42286352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details on MI</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MI draws a random sample of missing values</a:t>
            </a:r>
          </a:p>
          <a:p>
            <a:r>
              <a:rPr lang="en-US" dirty="0" smtClean="0"/>
              <a:t>Then, MI replaces each missing value with a set of values according to the relationship with other variables</a:t>
            </a:r>
          </a:p>
          <a:p>
            <a:r>
              <a:rPr lang="en-US" dirty="0" smtClean="0"/>
              <a:t>These multiply-imputed datasets are analyzed</a:t>
            </a:r>
          </a:p>
          <a:p>
            <a:r>
              <a:rPr lang="en-US" dirty="0" smtClean="0"/>
              <a:t>Final estimates are made based on these results</a:t>
            </a:r>
          </a:p>
          <a:p>
            <a:r>
              <a:rPr lang="en-US" dirty="0" smtClean="0"/>
              <a:t>MI is considered a sound approach and the best choice for large datasets*</a:t>
            </a:r>
            <a:endParaRPr lang="en-US" dirty="0"/>
          </a:p>
        </p:txBody>
      </p:sp>
      <p:sp>
        <p:nvSpPr>
          <p:cNvPr id="4" name="TextBox 3"/>
          <p:cNvSpPr txBox="1"/>
          <p:nvPr/>
        </p:nvSpPr>
        <p:spPr>
          <a:xfrm>
            <a:off x="1524000" y="5867400"/>
            <a:ext cx="6629400" cy="584775"/>
          </a:xfrm>
          <a:prstGeom prst="rect">
            <a:avLst/>
          </a:prstGeom>
          <a:noFill/>
        </p:spPr>
        <p:txBody>
          <a:bodyPr wrap="square" rtlCol="0">
            <a:spAutoFit/>
          </a:bodyPr>
          <a:lstStyle/>
          <a:p>
            <a:r>
              <a:rPr lang="en-US" sz="1400" dirty="0" smtClean="0"/>
              <a:t>* </a:t>
            </a:r>
            <a:r>
              <a:rPr lang="en-US" sz="1600" dirty="0"/>
              <a:t>Rubin DB. Multiple imputation for nonresponse in surveys. New York: John Wiley &amp; Sons; 1987.</a:t>
            </a:r>
          </a:p>
        </p:txBody>
      </p:sp>
    </p:spTree>
    <p:extLst>
      <p:ext uri="{BB962C8B-B14F-4D97-AF65-F5344CB8AC3E}">
        <p14:creationId xmlns="" xmlns:p14="http://schemas.microsoft.com/office/powerpoint/2010/main" val="3018825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 used in MI</a:t>
            </a:r>
            <a:endParaRPr lang="en-US" dirty="0"/>
          </a:p>
        </p:txBody>
      </p:sp>
      <p:sp>
        <p:nvSpPr>
          <p:cNvPr id="3" name="Content Placeholder 2"/>
          <p:cNvSpPr>
            <a:spLocks noGrp="1"/>
          </p:cNvSpPr>
          <p:nvPr>
            <p:ph idx="1"/>
          </p:nvPr>
        </p:nvSpPr>
        <p:spPr/>
        <p:txBody>
          <a:bodyPr>
            <a:normAutofit/>
          </a:bodyPr>
          <a:lstStyle/>
          <a:p>
            <a:r>
              <a:rPr lang="en-US" dirty="0" smtClean="0"/>
              <a:t> The </a:t>
            </a:r>
            <a:r>
              <a:rPr lang="en-US" dirty="0"/>
              <a:t>distribution of risk factors among cases initially submitted with no reported risk factor (NRR) does not change during the period used in calculating </a:t>
            </a:r>
            <a:r>
              <a:rPr lang="en-US" dirty="0" smtClean="0"/>
              <a:t>weights</a:t>
            </a:r>
          </a:p>
          <a:p>
            <a:r>
              <a:rPr lang="en-US" dirty="0" smtClean="0"/>
              <a:t> Cases </a:t>
            </a:r>
            <a:r>
              <a:rPr lang="en-US" dirty="0"/>
              <a:t>reclassified as NRR are representative of all NRR </a:t>
            </a:r>
            <a:r>
              <a:rPr lang="en-US" dirty="0" smtClean="0"/>
              <a:t>cases</a:t>
            </a:r>
            <a:endParaRPr lang="en-US" dirty="0"/>
          </a:p>
          <a:p>
            <a:r>
              <a:rPr lang="en-US" dirty="0" smtClean="0"/>
              <a:t>The </a:t>
            </a:r>
            <a:r>
              <a:rPr lang="en-US" dirty="0" smtClean="0"/>
              <a:t>missing data are randomly missing</a:t>
            </a:r>
            <a:endParaRPr lang="en-US" dirty="0" smtClean="0"/>
          </a:p>
        </p:txBody>
      </p:sp>
    </p:spTree>
    <p:extLst>
      <p:ext uri="{BB962C8B-B14F-4D97-AF65-F5344CB8AC3E}">
        <p14:creationId xmlns="" xmlns:p14="http://schemas.microsoft.com/office/powerpoint/2010/main" val="688942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99268" y="304800"/>
            <a:ext cx="7848600" cy="990600"/>
          </a:xfrm>
        </p:spPr>
        <p:txBody>
          <a:bodyPr>
            <a:noAutofit/>
          </a:bodyPr>
          <a:lstStyle/>
          <a:p>
            <a:r>
              <a:rPr lang="en-US" sz="2800" b="1" dirty="0" smtClean="0"/>
              <a:t>Adult and adolescent males living with HIV, by transmission category with multiple imputation, Georgia 2012</a:t>
            </a:r>
            <a:endParaRPr lang="en-US" sz="2800" b="1"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274514932"/>
              </p:ext>
            </p:extLst>
          </p:nvPr>
        </p:nvGraphicFramePr>
        <p:xfrm>
          <a:off x="0" y="1363133"/>
          <a:ext cx="8895080" cy="3455075"/>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599268" y="4826675"/>
            <a:ext cx="8534400" cy="2031325"/>
          </a:xfrm>
          <a:prstGeom prst="rect">
            <a:avLst/>
          </a:prstGeom>
          <a:solidFill>
            <a:schemeClr val="bg1"/>
          </a:solidFill>
        </p:spPr>
        <p:txBody>
          <a:bodyPr wrap="square" rtlCol="0">
            <a:spAutoFit/>
          </a:bodyPr>
          <a:lstStyle/>
          <a:p>
            <a:r>
              <a:rPr lang="en-US" sz="1400" dirty="0" smtClean="0"/>
              <a:t>Adult and adolescent males &gt;= age 13, diagnosed by </a:t>
            </a:r>
            <a:r>
              <a:rPr lang="en-US" sz="1400" dirty="0"/>
              <a:t> 09/30/2011, </a:t>
            </a:r>
            <a:r>
              <a:rPr lang="en-US" sz="1400" dirty="0" smtClean="0"/>
              <a:t>living 12/31/2012, Georgia =  34,510</a:t>
            </a:r>
          </a:p>
          <a:p>
            <a:r>
              <a:rPr lang="en-US" sz="1400" dirty="0"/>
              <a:t>Engaged in care  &gt;= 1 CD4 or VL  in 2012</a:t>
            </a:r>
          </a:p>
          <a:p>
            <a:r>
              <a:rPr lang="en-US" sz="1400" dirty="0"/>
              <a:t>Retained in care &gt;= 2 CD4 or VL at least 3 months apart in 2012</a:t>
            </a:r>
          </a:p>
          <a:p>
            <a:r>
              <a:rPr lang="en-US" sz="1400" dirty="0" smtClean="0"/>
              <a:t>Viral suppression (VS) = VL&lt;200 copies/ml</a:t>
            </a:r>
          </a:p>
          <a:p>
            <a:r>
              <a:rPr lang="en-US" sz="1400" dirty="0"/>
              <a:t>Multiple imputation is used to estimate number of persons in each transmission category. </a:t>
            </a:r>
            <a:endParaRPr lang="en-US" sz="1400" b="1" dirty="0" smtClean="0"/>
          </a:p>
          <a:p>
            <a:r>
              <a:rPr lang="en-US" sz="1400" dirty="0" smtClean="0"/>
              <a:t>*</a:t>
            </a:r>
            <a:r>
              <a:rPr lang="en-US" sz="1400" dirty="0"/>
              <a:t>MSM = Male to male sexual contact    IDU = Injection  drug use</a:t>
            </a:r>
          </a:p>
          <a:p>
            <a:r>
              <a:rPr lang="en-US" sz="1400" dirty="0"/>
              <a:t>MSM/IDU = Male to male sexual contact and injection drug use</a:t>
            </a:r>
          </a:p>
          <a:p>
            <a:r>
              <a:rPr lang="en-US" sz="1400" dirty="0"/>
              <a:t>HET = Heterosexual contact with a person known to have, or to be at high risk for, HIV infection</a:t>
            </a:r>
          </a:p>
          <a:p>
            <a:r>
              <a:rPr lang="en-US" sz="1400" dirty="0"/>
              <a:t>Other = hemophilia, blood transfusion, perinatal exposure, and risk factor not reported or not </a:t>
            </a:r>
            <a:r>
              <a:rPr lang="en-US" sz="1400" dirty="0" smtClean="0"/>
              <a:t>identified</a:t>
            </a:r>
            <a:endParaRPr lang="en-US" sz="1400" dirty="0"/>
          </a:p>
        </p:txBody>
      </p:sp>
    </p:spTree>
    <p:extLst>
      <p:ext uri="{BB962C8B-B14F-4D97-AF65-F5344CB8AC3E}">
        <p14:creationId xmlns="" xmlns:p14="http://schemas.microsoft.com/office/powerpoint/2010/main" val="13338537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99268" y="304800"/>
            <a:ext cx="7848600" cy="990600"/>
          </a:xfrm>
        </p:spPr>
        <p:txBody>
          <a:bodyPr>
            <a:noAutofit/>
          </a:bodyPr>
          <a:lstStyle/>
          <a:p>
            <a:r>
              <a:rPr lang="en-US" sz="2800" b="1" dirty="0" smtClean="0"/>
              <a:t>Adult and adolescent males living with HIV, by transmission category, no multiple imputation, Georgia 2012</a:t>
            </a:r>
            <a:endParaRPr lang="en-US" sz="2800" b="1"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609381947"/>
              </p:ext>
            </p:extLst>
          </p:nvPr>
        </p:nvGraphicFramePr>
        <p:xfrm>
          <a:off x="25758" y="1371600"/>
          <a:ext cx="8895080" cy="3543776"/>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599268" y="5042118"/>
            <a:ext cx="8534400" cy="1815882"/>
          </a:xfrm>
          <a:prstGeom prst="rect">
            <a:avLst/>
          </a:prstGeom>
          <a:solidFill>
            <a:schemeClr val="bg1"/>
          </a:solidFill>
        </p:spPr>
        <p:txBody>
          <a:bodyPr wrap="square" rtlCol="0">
            <a:spAutoFit/>
          </a:bodyPr>
          <a:lstStyle/>
          <a:p>
            <a:r>
              <a:rPr lang="en-US" sz="1400" dirty="0" smtClean="0"/>
              <a:t>Adult and adolescent males &gt;= age 13, diagnosed by </a:t>
            </a:r>
            <a:r>
              <a:rPr lang="en-US" sz="1400" dirty="0"/>
              <a:t> 09/30/2011, </a:t>
            </a:r>
            <a:r>
              <a:rPr lang="en-US" sz="1400" dirty="0" smtClean="0"/>
              <a:t>living 12/31/2012, Georgia =  34,510</a:t>
            </a:r>
          </a:p>
          <a:p>
            <a:r>
              <a:rPr lang="en-US" sz="1400" dirty="0"/>
              <a:t>Engaged in care  &gt;= 1 CD4 or VL  in 2012</a:t>
            </a:r>
          </a:p>
          <a:p>
            <a:r>
              <a:rPr lang="en-US" sz="1400" dirty="0"/>
              <a:t>Retained in care &gt;= 2 CD4 or VL at least 3 months apart in 2012</a:t>
            </a:r>
          </a:p>
          <a:p>
            <a:r>
              <a:rPr lang="en-US" sz="1400" dirty="0" smtClean="0"/>
              <a:t>Viral suppression (VS) = VL&lt;200 copies/ml</a:t>
            </a:r>
          </a:p>
          <a:p>
            <a:r>
              <a:rPr lang="en-US" sz="1400" dirty="0" smtClean="0"/>
              <a:t>*</a:t>
            </a:r>
            <a:r>
              <a:rPr lang="en-US" sz="1400" dirty="0"/>
              <a:t>MSM = Male to male sexual contact    IDU = Injection  drug use</a:t>
            </a:r>
          </a:p>
          <a:p>
            <a:r>
              <a:rPr lang="en-US" sz="1400" dirty="0"/>
              <a:t>MSM/IDU = Male to male sexual contact and injection drug use</a:t>
            </a:r>
          </a:p>
          <a:p>
            <a:r>
              <a:rPr lang="en-US" sz="1400" dirty="0"/>
              <a:t>HET = Heterosexual contact with a person known to have, or to be at high risk for, HIV infection</a:t>
            </a:r>
          </a:p>
          <a:p>
            <a:r>
              <a:rPr lang="en-US" sz="1400" dirty="0"/>
              <a:t>Other = hemophilia, blood transfusion, perinatal exposure, and risk factor not reported or not </a:t>
            </a:r>
            <a:r>
              <a:rPr lang="en-US" sz="1400" dirty="0" smtClean="0"/>
              <a:t>identified</a:t>
            </a:r>
            <a:endParaRPr lang="en-US" sz="1400" dirty="0"/>
          </a:p>
        </p:txBody>
      </p:sp>
    </p:spTree>
    <p:extLst>
      <p:ext uri="{BB962C8B-B14F-4D97-AF65-F5344CB8AC3E}">
        <p14:creationId xmlns="" xmlns:p14="http://schemas.microsoft.com/office/powerpoint/2010/main" val="12281744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0" y="228600"/>
            <a:ext cx="8229600" cy="990600"/>
          </a:xfrm>
        </p:spPr>
        <p:txBody>
          <a:bodyPr>
            <a:noAutofit/>
          </a:bodyPr>
          <a:lstStyle/>
          <a:p>
            <a:r>
              <a:rPr lang="en-US" sz="2800" b="1" dirty="0" smtClean="0"/>
              <a:t>Adult and adolescent females living with HIV, by transmission category with multiple imputation, Georgia 2012</a:t>
            </a:r>
            <a:endParaRPr lang="en-US" sz="2800" b="1"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484510716"/>
              </p:ext>
            </p:extLst>
          </p:nvPr>
        </p:nvGraphicFramePr>
        <p:xfrm>
          <a:off x="228600" y="1447800"/>
          <a:ext cx="8305800" cy="37338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609600" y="5042118"/>
            <a:ext cx="8534400" cy="1815882"/>
          </a:xfrm>
          <a:prstGeom prst="rect">
            <a:avLst/>
          </a:prstGeom>
          <a:solidFill>
            <a:schemeClr val="bg1"/>
          </a:solidFill>
        </p:spPr>
        <p:txBody>
          <a:bodyPr wrap="square" rtlCol="0">
            <a:spAutoFit/>
          </a:bodyPr>
          <a:lstStyle/>
          <a:p>
            <a:r>
              <a:rPr lang="en-US" sz="1400" dirty="0" smtClean="0"/>
              <a:t>Adult and adolescent females &gt;= age 13, diagnosed by </a:t>
            </a:r>
            <a:r>
              <a:rPr lang="en-US" sz="1400" dirty="0"/>
              <a:t> 09/30/2011, </a:t>
            </a:r>
            <a:r>
              <a:rPr lang="en-US" sz="1400" dirty="0" smtClean="0"/>
              <a:t>living 12/31/2012, Georgia = 11,715</a:t>
            </a:r>
          </a:p>
          <a:p>
            <a:r>
              <a:rPr lang="en-US" sz="1400" dirty="0"/>
              <a:t>Engaged in care  &gt;= 1 CD4 or VL  in </a:t>
            </a:r>
            <a:r>
              <a:rPr lang="en-US" sz="1400" dirty="0" smtClean="0"/>
              <a:t>2012 </a:t>
            </a:r>
          </a:p>
          <a:p>
            <a:r>
              <a:rPr lang="en-US" sz="1400" dirty="0" smtClean="0"/>
              <a:t>Retained </a:t>
            </a:r>
            <a:r>
              <a:rPr lang="en-US" sz="1400" dirty="0"/>
              <a:t>in care &gt;= 2 CD4 or VL at least 3 months apart in 2012</a:t>
            </a:r>
          </a:p>
          <a:p>
            <a:r>
              <a:rPr lang="en-US" sz="1400" dirty="0" smtClean="0"/>
              <a:t>Viral </a:t>
            </a:r>
            <a:r>
              <a:rPr lang="en-US" sz="1400" dirty="0"/>
              <a:t>suppression (VS) = VL&lt;200 copies/ml </a:t>
            </a:r>
            <a:r>
              <a:rPr lang="en-US" sz="1400" dirty="0" smtClean="0"/>
              <a:t> </a:t>
            </a:r>
          </a:p>
          <a:p>
            <a:r>
              <a:rPr lang="en-US" sz="1400" dirty="0"/>
              <a:t>Multiple imputation is used to estimate number of persons in each transmission category. </a:t>
            </a:r>
            <a:endParaRPr lang="en-US" sz="1400" dirty="0" smtClean="0"/>
          </a:p>
          <a:p>
            <a:r>
              <a:rPr lang="en-US" sz="1400" dirty="0" smtClean="0"/>
              <a:t>*</a:t>
            </a:r>
            <a:r>
              <a:rPr lang="en-US" sz="1400" dirty="0"/>
              <a:t>IDU = Injection  drug use</a:t>
            </a:r>
          </a:p>
          <a:p>
            <a:r>
              <a:rPr lang="en-US" sz="1400" dirty="0"/>
              <a:t>HET = Heterosexual contact with a person known to have, or to be at high risk for, HIV infection</a:t>
            </a:r>
          </a:p>
          <a:p>
            <a:r>
              <a:rPr lang="en-US" sz="1400" dirty="0"/>
              <a:t>Other = hemophilia, blood </a:t>
            </a:r>
            <a:r>
              <a:rPr lang="en-US" sz="1400" dirty="0" smtClean="0"/>
              <a:t>transfusion, </a:t>
            </a:r>
            <a:r>
              <a:rPr lang="en-US" sz="1400" dirty="0"/>
              <a:t>perinatal exposure, and risk  factor not reported or not </a:t>
            </a:r>
            <a:r>
              <a:rPr lang="en-US" sz="1400" dirty="0" smtClean="0"/>
              <a:t>identified</a:t>
            </a:r>
            <a:endParaRPr lang="en-US" sz="1400" dirty="0"/>
          </a:p>
        </p:txBody>
      </p:sp>
    </p:spTree>
    <p:extLst>
      <p:ext uri="{BB962C8B-B14F-4D97-AF65-F5344CB8AC3E}">
        <p14:creationId xmlns="" xmlns:p14="http://schemas.microsoft.com/office/powerpoint/2010/main" val="161684978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plate USE M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USE ME 2</Template>
  <TotalTime>11586</TotalTime>
  <Words>4398</Words>
  <Application>Microsoft Office PowerPoint</Application>
  <PresentationFormat>On-screen Show (4:3)</PresentationFormat>
  <Paragraphs>300</Paragraphs>
  <Slides>19</Slides>
  <Notes>18</Notes>
  <HiddenSlides>0</HiddenSlides>
  <MMClips>0</MMClip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template USE ME 2</vt:lpstr>
      <vt:lpstr>Custom Design</vt:lpstr>
      <vt:lpstr>Slide 1</vt:lpstr>
      <vt:lpstr>Adults and adolescents living with HIV, Georgia, 2012 </vt:lpstr>
      <vt:lpstr>Transmission category definitions</vt:lpstr>
      <vt:lpstr>Multiple Imputation</vt:lpstr>
      <vt:lpstr>More details on MI</vt:lpstr>
      <vt:lpstr>Assumptions used in MI</vt:lpstr>
      <vt:lpstr>Adult and adolescent males living with HIV, by transmission category with multiple imputation, Georgia 2012</vt:lpstr>
      <vt:lpstr>Adult and adolescent males living with HIV, by transmission category, no multiple imputation, Georgia 2012</vt:lpstr>
      <vt:lpstr>Adult and adolescent females living with HIV, by transmission category with multiple imputation, Georgia 2012</vt:lpstr>
      <vt:lpstr>Adult and adolescent females living with HIV, by transmission category, no multiple imputation, Georgia 2012</vt:lpstr>
      <vt:lpstr>Black MSM living with HIV, by current age (years), with multiple imputation, Georgia 2012</vt:lpstr>
      <vt:lpstr>Black MSM living with HIV, by current age (years), no multiple imputation, Georgia 2012</vt:lpstr>
      <vt:lpstr>White MSM living with HIV, by current age (years), with multiple imputation, Georgia 2012</vt:lpstr>
      <vt:lpstr>White MSM living with HIV, by current age (years), no multiple imputation, Georgia 2012</vt:lpstr>
      <vt:lpstr>Hispanic/Latino MSM living with HIV, by current age (years), with multiple imputation, Georgia 2012</vt:lpstr>
      <vt:lpstr>Hispanic/Latino MSM living with HIV, by current age (years), no multiple imputation, Georgia 2012</vt:lpstr>
      <vt:lpstr>Conclusions</vt:lpstr>
      <vt:lpstr>Limitations</vt:lpstr>
      <vt:lpstr>References</vt:lpstr>
    </vt:vector>
  </TitlesOfParts>
  <Company>Georgia Dept of Community Health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kastringer</dc:creator>
  <cp:lastModifiedBy>jakelly</cp:lastModifiedBy>
  <cp:revision>525</cp:revision>
  <dcterms:created xsi:type="dcterms:W3CDTF">2012-06-14T17:04:19Z</dcterms:created>
  <dcterms:modified xsi:type="dcterms:W3CDTF">2013-11-18T19:10:47Z</dcterms:modified>
</cp:coreProperties>
</file>