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57" r:id="rId3"/>
    <p:sldId id="262" r:id="rId4"/>
    <p:sldId id="389" r:id="rId5"/>
    <p:sldId id="394" r:id="rId6"/>
    <p:sldId id="395" r:id="rId7"/>
    <p:sldId id="407" r:id="rId8"/>
    <p:sldId id="396" r:id="rId9"/>
    <p:sldId id="397" r:id="rId10"/>
    <p:sldId id="406" r:id="rId11"/>
    <p:sldId id="408" r:id="rId12"/>
    <p:sldId id="398" r:id="rId13"/>
    <p:sldId id="399" r:id="rId14"/>
    <p:sldId id="400" r:id="rId15"/>
    <p:sldId id="365" r:id="rId16"/>
    <p:sldId id="350" r:id="rId17"/>
    <p:sldId id="391" r:id="rId18"/>
    <p:sldId id="401" r:id="rId19"/>
    <p:sldId id="379" r:id="rId20"/>
    <p:sldId id="402" r:id="rId21"/>
    <p:sldId id="403" r:id="rId22"/>
    <p:sldId id="404" r:id="rId23"/>
    <p:sldId id="405" r:id="rId2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ormant, Todd" initials="ST" lastIdx="6" clrIdx="0">
    <p:extLst>
      <p:ext uri="{19B8F6BF-5375-455C-9EA6-DF929625EA0E}">
        <p15:presenceInfo xmlns:p15="http://schemas.microsoft.com/office/powerpoint/2012/main" userId="Stormant, Tod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1" autoAdjust="0"/>
    <p:restoredTop sz="99824" autoAdjust="0"/>
  </p:normalViewPr>
  <p:slideViewPr>
    <p:cSldViewPr>
      <p:cViewPr varScale="1">
        <p:scale>
          <a:sx n="71" d="100"/>
          <a:sy n="71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34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sz="2400"/>
          </a:p>
          <a:p>
            <a:pPr>
              <a:defRPr sz="2400"/>
            </a:pPr>
            <a:r>
              <a:rPr lang="en-US" sz="2400"/>
              <a:t>Strong4Life Champion Observiations</a:t>
            </a:r>
          </a:p>
          <a:p>
            <a:pPr>
              <a:defRPr sz="2400"/>
            </a:pPr>
            <a:r>
              <a:rPr lang="en-US" sz="2400"/>
              <a:t>*State target adjusted effective August 2016</a:t>
            </a:r>
          </a:p>
        </c:rich>
      </c:tx>
      <c:layout>
        <c:manualLayout>
          <c:xMode val="edge"/>
          <c:yMode val="edge"/>
          <c:x val="0.11383333333333331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555555555555561E-2"/>
          <c:y val="0.18560185185185185"/>
          <c:w val="0.67500000000000004"/>
          <c:h val="0.69773950131233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August!$A$21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August!$B$1:$I$1</c:f>
              <c:strCache>
                <c:ptCount val="8"/>
                <c:pt idx="0">
                  <c:v>Jan.</c:v>
                </c:pt>
                <c:pt idx="1">
                  <c:v>Feb.</c:v>
                </c:pt>
                <c:pt idx="2">
                  <c:v>Mar.</c:v>
                </c:pt>
                <c:pt idx="3">
                  <c:v>Apr.*</c:v>
                </c:pt>
                <c:pt idx="4">
                  <c:v>May</c:v>
                </c:pt>
                <c:pt idx="5">
                  <c:v>June </c:v>
                </c:pt>
                <c:pt idx="6">
                  <c:v>July</c:v>
                </c:pt>
                <c:pt idx="7">
                  <c:v>Aug.**</c:v>
                </c:pt>
              </c:strCache>
            </c:strRef>
          </c:cat>
          <c:val>
            <c:numRef>
              <c:f>August!$B$21:$I$21</c:f>
              <c:numCache>
                <c:formatCode>General</c:formatCode>
                <c:ptCount val="8"/>
                <c:pt idx="0">
                  <c:v>38</c:v>
                </c:pt>
                <c:pt idx="1">
                  <c:v>46</c:v>
                </c:pt>
                <c:pt idx="2">
                  <c:v>54</c:v>
                </c:pt>
                <c:pt idx="3">
                  <c:v>53</c:v>
                </c:pt>
                <c:pt idx="4">
                  <c:v>59</c:v>
                </c:pt>
                <c:pt idx="5">
                  <c:v>47</c:v>
                </c:pt>
                <c:pt idx="6">
                  <c:v>46</c:v>
                </c:pt>
                <c:pt idx="7">
                  <c:v>55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9110952"/>
        <c:axId val="169545280"/>
      </c:barChart>
      <c:catAx>
        <c:axId val="16911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545280"/>
        <c:crossesAt val="0"/>
        <c:auto val="1"/>
        <c:lblAlgn val="ctr"/>
        <c:lblOffset val="100"/>
        <c:noMultiLvlLbl val="0"/>
      </c:catAx>
      <c:valAx>
        <c:axId val="169545280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75000"/>
                  <a:alpha val="38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911095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0.75417</cdr:x>
      <cdr:y>0.31366</cdr:y>
    </cdr:from>
    <cdr:to>
      <cdr:x>0.99583</cdr:x>
      <cdr:y>0.51226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48080" y="860425"/>
          <a:ext cx="1104870" cy="544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/>
            <a:t>State</a:t>
          </a:r>
          <a:r>
            <a:rPr lang="en-US" sz="2400" b="1" baseline="0" dirty="0"/>
            <a:t> Target</a:t>
          </a:r>
        </a:p>
        <a:p xmlns:a="http://schemas.openxmlformats.org/drawingml/2006/main">
          <a:r>
            <a:rPr lang="en-US" sz="1200" b="1" baseline="0" dirty="0"/>
            <a:t>= </a:t>
          </a:r>
          <a:r>
            <a:rPr lang="en-US" sz="2400" b="1" baseline="0" dirty="0"/>
            <a:t>54(8/2016)</a:t>
          </a:r>
          <a:endParaRPr lang="en-US" sz="2400" b="1" dirty="0"/>
        </a:p>
      </cdr:txBody>
    </cdr:sp>
  </cdr:relSizeAnchor>
  <cdr:relSizeAnchor xmlns:cdr="http://schemas.openxmlformats.org/drawingml/2006/chartDrawing">
    <cdr:from>
      <cdr:x>0.75903</cdr:x>
      <cdr:y>0.47338</cdr:y>
    </cdr:from>
    <cdr:to>
      <cdr:x>0.95903</cdr:x>
      <cdr:y>0.54934</cdr:y>
    </cdr:to>
    <cdr:sp macro="" textlink="">
      <cdr:nvSpPr>
        <cdr:cNvPr id="4" name="Down Arrow 3"/>
        <cdr:cNvSpPr/>
      </cdr:nvSpPr>
      <cdr:spPr>
        <a:xfrm xmlns:a="http://schemas.openxmlformats.org/drawingml/2006/main" rot="5400000">
          <a:off x="3823288" y="945564"/>
          <a:ext cx="208373" cy="914400"/>
        </a:xfrm>
        <a:prstGeom xmlns:a="http://schemas.openxmlformats.org/drawingml/2006/main" prst="downArrow">
          <a:avLst/>
        </a:prstGeom>
        <a:solidFill xmlns:a="http://schemas.openxmlformats.org/drawingml/2006/main">
          <a:schemeClr val="tx1">
            <a:lumMod val="65000"/>
            <a:lumOff val="35000"/>
          </a:schemeClr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0.02679</cdr:x>
      <cdr:y>0.24231</cdr:y>
    </cdr:from>
    <cdr:to>
      <cdr:x>0.07006</cdr:x>
      <cdr:y>0.75769</cdr:y>
    </cdr:to>
    <cdr:sp macro="" textlink="">
      <cdr:nvSpPr>
        <cdr:cNvPr id="5" name="TextBox 6"/>
        <cdr:cNvSpPr txBox="1"/>
      </cdr:nvSpPr>
      <cdr:spPr>
        <a:xfrm xmlns:a="http://schemas.openxmlformats.org/drawingml/2006/main" rot="16200000">
          <a:off x="-1098678" y="2749034"/>
          <a:ext cx="302389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/>
            <a:t>Number of Observations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3979" cy="4673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2" y="2"/>
            <a:ext cx="3043979" cy="4673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50B8A144-1591-4868-9365-CBE69D63F716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8"/>
            <a:ext cx="3043979" cy="4673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2" y="8841738"/>
            <a:ext cx="3043979" cy="4673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47D34E9-43D2-47B2-B610-C1AD9E817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02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C4A4E9C7-9AFC-4045-AA31-F31EAF8D11AC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7" y="4422459"/>
            <a:ext cx="5617207" cy="4188778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8"/>
            <a:ext cx="3043979" cy="46577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8"/>
            <a:ext cx="3043979" cy="46577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7D1FBC0B-9274-4D16-923C-0CBB830B0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E35CEB-C6E0-4A2B-9B86-2F8CC0C8921E}" type="datetime1">
              <a:rPr lang="en-US" smtClean="0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State Ordered Formula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D69AF-1843-4120-837B-363FCF10E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0DC63-F8D0-4EEB-B927-01BFB54947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82C2C-9DF9-4754-AE96-6ADF06652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FB86-571C-4FB7-A2C9-92265AC0F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CBFF0-3E49-4BB0-8140-B8AEDF30F9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3F53-4215-46A5-948E-95F23085F2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CCDE6-747B-4FE3-834F-3BCCE07ED4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E0E10-6F68-4C21-9F71-063DE4553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545A8-5FE0-417D-9A11-E54C686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Use of bullets when you have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7D8440C-C5E0-4E6D-84BB-74CAD29F93CD}" type="datetime1">
              <a:rPr lang="en-US" smtClean="0"/>
              <a:pPr>
                <a:defRPr/>
              </a:pPr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State Ordered Formula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25EFF0-A14D-4684-8537-67F24F51B0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DPH_PPT2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</p:sldLayoutIdLst>
  <p:hf sldNum="0" hdr="0"/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Barbara.Stahnke@dph.ga.gov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j.mp/1ReMJ3p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tomorrowpictures/review/176368393/c5923dd8a7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eredith.Peirce@dph.ga.gov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8"/>
          <p:cNvSpPr>
            <a:spLocks noChangeArrowheads="1"/>
          </p:cNvSpPr>
          <p:nvPr/>
        </p:nvSpPr>
        <p:spPr bwMode="auto">
          <a:xfrm>
            <a:off x="-47625" y="1516063"/>
            <a:ext cx="9191625" cy="1905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5000"/>
              </a:spcAft>
              <a:defRPr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Nutrition Education &amp; Risk Criteria Update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Rectangle 90"/>
          <p:cNvSpPr>
            <a:spLocks noChangeArrowheads="1"/>
          </p:cNvSpPr>
          <p:nvPr/>
        </p:nvSpPr>
        <p:spPr bwMode="auto">
          <a:xfrm>
            <a:off x="2782888" y="3421063"/>
            <a:ext cx="61722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Presentation to:  Nutrition Services Directors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Presented by: Barbara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Stahnke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, MEd, RD, LD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Date:  September 13, 2016</a:t>
            </a:r>
            <a:endParaRPr lang="en-US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Breastfeeding: </a:t>
            </a:r>
            <a:r>
              <a:rPr lang="en-US" sz="2600" dirty="0"/>
              <a:t>Working to identify </a:t>
            </a:r>
            <a:r>
              <a:rPr lang="en-US" sz="2600" dirty="0" smtClean="0"/>
              <a:t>missing topics</a:t>
            </a:r>
          </a:p>
          <a:p>
            <a:endParaRPr lang="en-US" sz="2600" dirty="0"/>
          </a:p>
          <a:p>
            <a:pPr marL="0" indent="0">
              <a:buNone/>
            </a:pPr>
            <a:endParaRPr lang="en-US" sz="2200" dirty="0" smtClean="0"/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Next Steps:</a:t>
            </a:r>
          </a:p>
          <a:p>
            <a:pPr lvl="1"/>
            <a:r>
              <a:rPr lang="en-US" sz="2200" dirty="0" smtClean="0"/>
              <a:t>Strategic Planning in September</a:t>
            </a:r>
          </a:p>
          <a:p>
            <a:pPr lvl="1"/>
            <a:r>
              <a:rPr lang="en-US" sz="2200" dirty="0" smtClean="0"/>
              <a:t>Development of Georgia WIC Branded Materials</a:t>
            </a:r>
          </a:p>
          <a:p>
            <a:pPr lvl="1"/>
            <a:r>
              <a:rPr lang="en-US" sz="2200" dirty="0" smtClean="0"/>
              <a:t>Action memo for materials to be discarded:</a:t>
            </a:r>
          </a:p>
          <a:p>
            <a:pPr lvl="2"/>
            <a:r>
              <a:rPr lang="en-US" sz="2200" dirty="0" smtClean="0"/>
              <a:t>Out of date</a:t>
            </a:r>
          </a:p>
          <a:p>
            <a:pPr lvl="2"/>
            <a:r>
              <a:rPr lang="en-US" sz="2200" dirty="0" smtClean="0"/>
              <a:t>Non-evidenced based</a:t>
            </a:r>
          </a:p>
          <a:p>
            <a:pPr lvl="2"/>
            <a:r>
              <a:rPr lang="en-US" sz="2200" dirty="0" smtClean="0"/>
              <a:t>Still being drafted</a:t>
            </a:r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Core Messages:</a:t>
            </a:r>
          </a:p>
          <a:p>
            <a:pPr lvl="1"/>
            <a:r>
              <a:rPr lang="en-US" sz="2600" dirty="0"/>
              <a:t>Breastfeeding </a:t>
            </a:r>
          </a:p>
          <a:p>
            <a:pPr lvl="1"/>
            <a:r>
              <a:rPr lang="en-US" sz="2600" dirty="0"/>
              <a:t>Make Half Your Plate Vegetables and Fruits – balanced plate</a:t>
            </a:r>
          </a:p>
          <a:p>
            <a:pPr lvl="1"/>
            <a:r>
              <a:rPr lang="en-US" sz="2600" dirty="0"/>
              <a:t>Be Active</a:t>
            </a:r>
          </a:p>
          <a:p>
            <a:pPr lvl="1"/>
            <a:r>
              <a:rPr lang="en-US" sz="2600" dirty="0"/>
              <a:t>Healthy Beverage Consumption</a:t>
            </a:r>
          </a:p>
          <a:p>
            <a:pPr lvl="1"/>
            <a:r>
              <a:rPr lang="en-US" sz="2600" dirty="0"/>
              <a:t>Responsive Feeding </a:t>
            </a:r>
            <a:r>
              <a:rPr lang="en-US" sz="2600" dirty="0" smtClean="0"/>
              <a:t>(Baby Behavior / Stress Free Feeding)</a:t>
            </a:r>
            <a:endParaRPr lang="en-US" sz="2600" dirty="0"/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Overarching Themes:</a:t>
            </a:r>
          </a:p>
          <a:p>
            <a:pPr lvl="1"/>
            <a:r>
              <a:rPr lang="en-US" sz="2600" dirty="0"/>
              <a:t>WIC Cares</a:t>
            </a:r>
          </a:p>
          <a:p>
            <a:pPr lvl="1"/>
            <a:r>
              <a:rPr lang="en-US" sz="2600" dirty="0"/>
              <a:t>Health Literacy</a:t>
            </a:r>
          </a:p>
          <a:p>
            <a:pPr lvl="1"/>
            <a:r>
              <a:rPr lang="en-US" sz="2600" dirty="0"/>
              <a:t>Positive</a:t>
            </a:r>
          </a:p>
          <a:p>
            <a:pPr lvl="1"/>
            <a:r>
              <a:rPr lang="en-US" sz="2600" dirty="0"/>
              <a:t>Aesthetically Appealing</a:t>
            </a:r>
          </a:p>
          <a:p>
            <a:pPr lvl="1"/>
            <a:r>
              <a:rPr lang="en-US" sz="2600" dirty="0"/>
              <a:t>Up to Date</a:t>
            </a:r>
          </a:p>
          <a:p>
            <a:pPr lvl="1"/>
            <a:r>
              <a:rPr lang="en-US" sz="2600" dirty="0"/>
              <a:t>Quality</a:t>
            </a:r>
          </a:p>
          <a:p>
            <a:pPr lvl="1"/>
            <a:r>
              <a:rPr lang="en-US" sz="2600" dirty="0"/>
              <a:t>Convenient Sizes</a:t>
            </a:r>
          </a:p>
          <a:p>
            <a:pPr lvl="1"/>
            <a:r>
              <a:rPr lang="en-US" sz="2600" dirty="0"/>
              <a:t>Offers Connection and Support </a:t>
            </a:r>
            <a:r>
              <a:rPr lang="en-US" sz="2600" dirty="0" smtClean="0"/>
              <a:t>Resources</a:t>
            </a:r>
            <a:endParaRPr lang="en-US" sz="2600" dirty="0"/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191000"/>
          </a:xfrm>
        </p:spPr>
        <p:txBody>
          <a:bodyPr anchor="ctr">
            <a:normAutofit/>
          </a:bodyPr>
          <a:lstStyle/>
          <a:p>
            <a:r>
              <a:rPr lang="en-US" sz="2600" dirty="0" smtClean="0"/>
              <a:t>Branded Materials </a:t>
            </a:r>
            <a:endParaRPr lang="en-US" sz="2600" dirty="0"/>
          </a:p>
          <a:p>
            <a:pPr lvl="1"/>
            <a:r>
              <a:rPr lang="en-US" sz="2600" dirty="0" smtClean="0"/>
              <a:t>Awaiting revised</a:t>
            </a:r>
          </a:p>
          <a:p>
            <a:pPr marL="0" indent="0">
              <a:buNone/>
            </a:pPr>
            <a:endParaRPr lang="en-US" sz="2600" dirty="0" smtClean="0"/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3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"/>
            <a:ext cx="8839200" cy="990600"/>
          </a:xfrm>
        </p:spPr>
        <p:txBody>
          <a:bodyPr/>
          <a:lstStyle/>
          <a:p>
            <a:r>
              <a:rPr lang="en-US" b="1" dirty="0" smtClean="0"/>
              <a:t>Education Materials List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762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Contact Barbara Stahnke </a:t>
            </a:r>
            <a:r>
              <a:rPr lang="en-US" sz="2400" dirty="0" smtClean="0">
                <a:latin typeface="+mn-lt"/>
                <a:hlinkClick r:id="rId2"/>
              </a:rPr>
              <a:t>Barbara.Stahnke@dph.ga.gov</a:t>
            </a:r>
            <a:r>
              <a:rPr lang="en-US" sz="2400" dirty="0" smtClean="0">
                <a:latin typeface="+mn-lt"/>
              </a:rPr>
              <a:t> for current approved list</a:t>
            </a:r>
            <a:endParaRPr lang="en-US" sz="24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658" y="1676400"/>
            <a:ext cx="6298484" cy="465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Nutrition Ed Committee Vs. Education Materials Task Force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600" dirty="0" smtClean="0"/>
              <a:t>Nutrition Education Committee </a:t>
            </a:r>
          </a:p>
          <a:p>
            <a:r>
              <a:rPr lang="en-US" sz="2600" dirty="0" smtClean="0"/>
              <a:t>Quarterly meetings – Next meeting TBD</a:t>
            </a:r>
          </a:p>
          <a:p>
            <a:r>
              <a:rPr lang="en-US" sz="2600" dirty="0" smtClean="0"/>
              <a:t>Nutrition Service Plan Goals</a:t>
            </a:r>
          </a:p>
          <a:p>
            <a:r>
              <a:rPr lang="en-US" sz="2600" dirty="0" smtClean="0"/>
              <a:t>Reporting on Special Projects </a:t>
            </a:r>
          </a:p>
          <a:p>
            <a:r>
              <a:rPr lang="en-US" sz="2600" dirty="0" smtClean="0"/>
              <a:t>Reporting on Educational Materials Task Force</a:t>
            </a:r>
          </a:p>
          <a:p>
            <a:pPr marL="0" indent="0" algn="ctr">
              <a:buNone/>
            </a:pP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7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Motivational Interviewing &amp; Strong4Life Collaboration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Georgia WIC Nutrition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Action Memo 16-20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/>
              <a:t>WIC Champion: Required Strong4Life Counseling Observations</a:t>
            </a:r>
          </a:p>
          <a:p>
            <a:pPr lvl="1"/>
            <a:r>
              <a:rPr lang="en-US" sz="2600" dirty="0"/>
              <a:t>Goal - Improve counseling skills</a:t>
            </a:r>
          </a:p>
          <a:p>
            <a:pPr lvl="1"/>
            <a:r>
              <a:rPr lang="en-US" sz="2600" dirty="0"/>
              <a:t>10% of </a:t>
            </a:r>
            <a:r>
              <a:rPr lang="en-US" sz="2600" b="1" dirty="0"/>
              <a:t>ALL</a:t>
            </a:r>
            <a:r>
              <a:rPr lang="en-US" sz="2600" dirty="0"/>
              <a:t> CPAs should be observed and coached for counseling skills statewide</a:t>
            </a:r>
          </a:p>
          <a:p>
            <a:pPr lvl="1"/>
            <a:r>
              <a:rPr lang="en-US" sz="2600" dirty="0"/>
              <a:t>Different from Monitoring Tool observations</a:t>
            </a:r>
          </a:p>
          <a:p>
            <a:pPr lvl="1"/>
            <a:r>
              <a:rPr lang="en-US" sz="2600" dirty="0"/>
              <a:t>Certification or High Risk Secondary Education </a:t>
            </a:r>
          </a:p>
          <a:p>
            <a:pPr lvl="1"/>
            <a:r>
              <a:rPr lang="en-US" sz="2600" dirty="0"/>
              <a:t>Observation entered into the Redcap Database </a:t>
            </a: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j.mp/1ReMJ3p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5845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456581"/>
              </p:ext>
            </p:extLst>
          </p:nvPr>
        </p:nvGraphicFramePr>
        <p:xfrm>
          <a:off x="152400" y="228600"/>
          <a:ext cx="8686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000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3048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Laura </a:t>
            </a:r>
            <a:r>
              <a:rPr lang="en-US" sz="2400" dirty="0" err="1" smtClean="0">
                <a:latin typeface="+mn-lt"/>
              </a:rPr>
              <a:t>Iberkleid’s</a:t>
            </a:r>
            <a:r>
              <a:rPr lang="en-US" sz="2400" dirty="0" smtClean="0">
                <a:latin typeface="+mn-lt"/>
              </a:rPr>
              <a:t> Baby Simon in Cleveland Ohio – Loving his fruits and his Daddy</a:t>
            </a:r>
            <a:endParaRPr lang="en-US" sz="24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5400"/>
            <a:ext cx="4724400" cy="62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67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Children’s-SHAPE-WIC </a:t>
            </a:r>
            <a:r>
              <a:rPr lang="en-US" b="1" dirty="0"/>
              <a:t>Partnership</a:t>
            </a:r>
            <a:br>
              <a:rPr lang="en-US" b="1" dirty="0"/>
            </a:br>
            <a:r>
              <a:rPr lang="en-US" b="1" dirty="0"/>
              <a:t>2016 – 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Strong4Life Basic Training </a:t>
            </a:r>
          </a:p>
          <a:p>
            <a:pPr lvl="1"/>
            <a:r>
              <a:rPr lang="en-US" sz="2200" dirty="0" smtClean="0"/>
              <a:t>Web-based </a:t>
            </a:r>
            <a:r>
              <a:rPr lang="en-US" sz="2200" dirty="0"/>
              <a:t>Orientation </a:t>
            </a:r>
            <a:r>
              <a:rPr lang="en-US" sz="2200" dirty="0" smtClean="0"/>
              <a:t>Module (in development)</a:t>
            </a:r>
            <a:endParaRPr lang="en-US" sz="2600" dirty="0"/>
          </a:p>
          <a:p>
            <a:pPr lvl="2"/>
            <a:r>
              <a:rPr lang="en-US" sz="2200" dirty="0"/>
              <a:t>Interactive orientation </a:t>
            </a:r>
            <a:r>
              <a:rPr lang="en-US" sz="2200" dirty="0" smtClean="0"/>
              <a:t>modules</a:t>
            </a:r>
            <a:endParaRPr lang="en-US" sz="2200" dirty="0"/>
          </a:p>
          <a:p>
            <a:pPr lvl="3"/>
            <a:r>
              <a:rPr lang="en-US" dirty="0" smtClean="0"/>
              <a:t>Finalizing </a:t>
            </a:r>
            <a:r>
              <a:rPr lang="en-US" dirty="0"/>
              <a:t>PowerPoint for </a:t>
            </a:r>
            <a:r>
              <a:rPr lang="en-US" dirty="0" smtClean="0"/>
              <a:t>training</a:t>
            </a:r>
          </a:p>
          <a:p>
            <a:pPr lvl="3"/>
            <a:endParaRPr lang="en-US" dirty="0"/>
          </a:p>
          <a:p>
            <a:r>
              <a:rPr lang="en-US" dirty="0" smtClean="0"/>
              <a:t>Introduction Video</a:t>
            </a:r>
          </a:p>
          <a:p>
            <a:pPr lvl="1"/>
            <a:r>
              <a:rPr lang="en-US" u="sng" dirty="0" smtClean="0">
                <a:hlinkClick r:id="rId2"/>
              </a:rPr>
              <a:t>https</a:t>
            </a:r>
            <a:r>
              <a:rPr lang="en-US" u="sng">
                <a:hlinkClick r:id="rId2"/>
              </a:rPr>
              <a:t>://</a:t>
            </a:r>
            <a:r>
              <a:rPr lang="en-US" u="sng" smtClean="0">
                <a:hlinkClick r:id="rId2"/>
              </a:rPr>
              <a:t>vimeo.com/tomorrowpictures/review/176368393/c5923dd8a7</a:t>
            </a:r>
            <a:endParaRPr lang="en-US" u="sng" smtClean="0"/>
          </a:p>
          <a:p>
            <a:pPr marL="457200" lvl="1" indent="0">
              <a:buNone/>
            </a:pPr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Children’s-SHAPE-WIC </a:t>
            </a:r>
            <a:r>
              <a:rPr lang="en-US" b="1" dirty="0"/>
              <a:t>Partnership</a:t>
            </a:r>
            <a:br>
              <a:rPr lang="en-US" b="1" dirty="0"/>
            </a:br>
            <a:r>
              <a:rPr lang="en-US" b="1" dirty="0"/>
              <a:t>2016 – 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Advanced skills course </a:t>
            </a:r>
            <a:endParaRPr lang="en-US" dirty="0" smtClean="0"/>
          </a:p>
          <a:p>
            <a:pPr lvl="1"/>
            <a:r>
              <a:rPr lang="en-US" sz="2800" dirty="0" smtClean="0"/>
              <a:t>Open </a:t>
            </a:r>
            <a:r>
              <a:rPr lang="en-US" sz="2800" dirty="0"/>
              <a:t>Ended Questions</a:t>
            </a:r>
          </a:p>
          <a:p>
            <a:pPr lvl="1"/>
            <a:r>
              <a:rPr lang="en-US" sz="2800" dirty="0"/>
              <a:t>Reflective Listening</a:t>
            </a:r>
          </a:p>
          <a:p>
            <a:pPr lvl="1"/>
            <a:r>
              <a:rPr lang="en-US" sz="2800" dirty="0"/>
              <a:t>Goals Setting </a:t>
            </a:r>
            <a:r>
              <a:rPr lang="en-US" sz="2800" dirty="0" smtClean="0"/>
              <a:t>Process</a:t>
            </a:r>
          </a:p>
          <a:p>
            <a:r>
              <a:rPr lang="en-US" dirty="0" smtClean="0"/>
              <a:t>Applying to Shape for a second series in 2017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010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Children’s-SHAPE-WIC </a:t>
            </a:r>
            <a:r>
              <a:rPr lang="en-US" b="1" dirty="0"/>
              <a:t>Partnership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/>
              <a:t>Research project with Medical Provider – WIC – Strong4Life</a:t>
            </a:r>
          </a:p>
          <a:p>
            <a:pPr lvl="1"/>
            <a:r>
              <a:rPr lang="en-US" sz="2600" dirty="0" smtClean="0"/>
              <a:t>Forty-three </a:t>
            </a:r>
            <a:r>
              <a:rPr lang="en-US" sz="2600" dirty="0"/>
              <a:t>participants as of </a:t>
            </a:r>
            <a:r>
              <a:rPr lang="en-US" sz="2600" dirty="0" smtClean="0"/>
              <a:t>September 9, 2016</a:t>
            </a:r>
            <a:endParaRPr lang="en-US" sz="2600" dirty="0"/>
          </a:p>
          <a:p>
            <a:pPr lvl="1"/>
            <a:r>
              <a:rPr lang="en-US" sz="2600" dirty="0" smtClean="0"/>
              <a:t>Children’s is </a:t>
            </a:r>
            <a:r>
              <a:rPr lang="en-US" sz="2600" dirty="0"/>
              <a:t>working to improve the Medical Provider side of the </a:t>
            </a:r>
            <a:r>
              <a:rPr lang="en-US" sz="2600" dirty="0" smtClean="0"/>
              <a:t>project – four communication returns</a:t>
            </a:r>
          </a:p>
          <a:p>
            <a:pPr lvl="1"/>
            <a:r>
              <a:rPr lang="en-US" sz="2600" dirty="0" smtClean="0"/>
              <a:t>Next step – Seeking Grant Funding for technology solution</a:t>
            </a:r>
          </a:p>
          <a:p>
            <a:pPr lvl="1"/>
            <a:r>
              <a:rPr lang="en-US" sz="2600" dirty="0" smtClean="0"/>
              <a:t>Applying for Shape Grant to continue project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166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Nutrition Education: Georgia WIC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863600" indent="0">
              <a:lnSpc>
                <a:spcPct val="120000"/>
              </a:lnSpc>
              <a:buNone/>
            </a:pPr>
            <a:r>
              <a:rPr lang="en-US" sz="2400" dirty="0"/>
              <a:t>Contact:  </a:t>
            </a:r>
          </a:p>
          <a:p>
            <a:pPr marL="863600" indent="0">
              <a:lnSpc>
                <a:spcPct val="120000"/>
              </a:lnSpc>
              <a:buNone/>
            </a:pPr>
            <a:r>
              <a:rPr lang="en-US" sz="2400" dirty="0" smtClean="0"/>
              <a:t>Meredith Peirce</a:t>
            </a:r>
            <a:endParaRPr lang="en-US" sz="2400" dirty="0"/>
          </a:p>
          <a:p>
            <a:pPr marL="863600" indent="0">
              <a:lnSpc>
                <a:spcPct val="120000"/>
              </a:lnSpc>
              <a:buNone/>
            </a:pPr>
            <a:r>
              <a:rPr lang="en-US" sz="2400" dirty="0" smtClean="0"/>
              <a:t>404-463-2091</a:t>
            </a:r>
            <a:endParaRPr lang="en-US" sz="2400" dirty="0"/>
          </a:p>
          <a:p>
            <a:pPr marL="863600" indent="0">
              <a:lnSpc>
                <a:spcPct val="120000"/>
              </a:lnSpc>
              <a:buNone/>
            </a:pPr>
            <a:r>
              <a:rPr lang="en-US" sz="2400" dirty="0" smtClean="0">
                <a:hlinkClick r:id="rId2"/>
              </a:rPr>
              <a:t>Meredith.Peirce@dph.ga.gov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119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1534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>
                <a:cs typeface="Arial" panose="020B0604020202020204" pitchFamily="34" charset="0"/>
              </a:rPr>
              <a:t>Participants will be able to:</a:t>
            </a:r>
          </a:p>
          <a:p>
            <a:r>
              <a:rPr lang="en-US" sz="2600" dirty="0" smtClean="0">
                <a:cs typeface="Arial" panose="020B0604020202020204" pitchFamily="34" charset="0"/>
              </a:rPr>
              <a:t>Identify questions and comments for the Educational Materials Task Force and name the contact person for the current approved list</a:t>
            </a:r>
          </a:p>
          <a:p>
            <a:r>
              <a:rPr lang="en-US" sz="2600" dirty="0" smtClean="0">
                <a:cs typeface="Arial" panose="020B0604020202020204" pitchFamily="34" charset="0"/>
              </a:rPr>
              <a:t>Describe the progress on Counseling Skills development through Strong4Life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0418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Nutrition Education Materials List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Georgia WIC Nutrition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76200"/>
            <a:ext cx="5181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9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28600"/>
            <a:ext cx="8839200" cy="990600"/>
          </a:xfrm>
        </p:spPr>
        <p:txBody>
          <a:bodyPr/>
          <a:lstStyle/>
          <a:p>
            <a:r>
              <a:rPr lang="en-US" b="1" dirty="0" smtClean="0"/>
              <a:t>Purchasing Guidance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305800" cy="5181600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Reminder: Assure that your Nutrition Ed Materials List is up to date for materials on hand.</a:t>
            </a:r>
          </a:p>
          <a:p>
            <a:r>
              <a:rPr lang="en-US" sz="2600" dirty="0" smtClean="0"/>
              <a:t>Contact Barbara Stahnke for the current </a:t>
            </a:r>
            <a:r>
              <a:rPr lang="en-US" sz="2600" dirty="0"/>
              <a:t>approved materials </a:t>
            </a:r>
            <a:r>
              <a:rPr lang="en-US" sz="2600" dirty="0" smtClean="0"/>
              <a:t>list.</a:t>
            </a:r>
            <a:endParaRPr lang="en-US" sz="2600" dirty="0"/>
          </a:p>
          <a:p>
            <a:pPr lvl="1"/>
            <a:r>
              <a:rPr lang="en-US" sz="2600" dirty="0"/>
              <a:t>Any purchases initiated as of today must be on the </a:t>
            </a:r>
            <a:r>
              <a:rPr lang="en-US" sz="2600" dirty="0" smtClean="0"/>
              <a:t>approved </a:t>
            </a:r>
            <a:r>
              <a:rPr lang="en-US" sz="2600" dirty="0"/>
              <a:t>Education Materials List</a:t>
            </a:r>
          </a:p>
          <a:p>
            <a:pPr lvl="1"/>
            <a:r>
              <a:rPr lang="en-US" sz="2600" dirty="0"/>
              <a:t>The Education Materials Task Force </a:t>
            </a:r>
            <a:r>
              <a:rPr lang="en-US" sz="2600" dirty="0" smtClean="0"/>
              <a:t>(EMTF) continues </a:t>
            </a:r>
            <a:r>
              <a:rPr lang="en-US" sz="2600" dirty="0"/>
              <a:t>to meet </a:t>
            </a:r>
            <a:r>
              <a:rPr lang="en-US" sz="2600" dirty="0" smtClean="0"/>
              <a:t>- additional </a:t>
            </a:r>
            <a:r>
              <a:rPr lang="en-US" sz="2600" dirty="0"/>
              <a:t>reinforcement materials still needed</a:t>
            </a:r>
          </a:p>
          <a:p>
            <a:pPr lvl="2"/>
            <a:r>
              <a:rPr lang="en-US" sz="2600" dirty="0"/>
              <a:t>Children’s </a:t>
            </a:r>
            <a:r>
              <a:rPr lang="en-US" sz="2600" dirty="0" smtClean="0"/>
              <a:t>materials </a:t>
            </a:r>
            <a:r>
              <a:rPr lang="en-US" sz="2600" dirty="0"/>
              <a:t>are complete </a:t>
            </a:r>
            <a:endParaRPr lang="en-US" sz="2600" dirty="0" smtClean="0"/>
          </a:p>
          <a:p>
            <a:pPr lvl="2"/>
            <a:r>
              <a:rPr lang="en-US" sz="2600" dirty="0" smtClean="0"/>
              <a:t>Prenatal materials </a:t>
            </a:r>
            <a:r>
              <a:rPr lang="en-US" sz="2600" dirty="0"/>
              <a:t>are complete </a:t>
            </a:r>
            <a:endParaRPr lang="en-US" sz="2600" dirty="0" smtClean="0"/>
          </a:p>
          <a:p>
            <a:pPr lvl="2"/>
            <a:r>
              <a:rPr lang="en-US" sz="2600" dirty="0" smtClean="0"/>
              <a:t>Breastfeeding material’s are complete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8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Purchasing Guidance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sz="2600" dirty="0" smtClean="0"/>
              <a:t>Contact Barbara Stahnke for the current Education Materials List</a:t>
            </a:r>
          </a:p>
          <a:p>
            <a:pPr lvl="1"/>
            <a:r>
              <a:rPr lang="en-US" sz="2600" dirty="0"/>
              <a:t>Working on adding the </a:t>
            </a:r>
            <a:r>
              <a:rPr lang="en-US" sz="2600" dirty="0" smtClean="0"/>
              <a:t>education materials list </a:t>
            </a:r>
            <a:r>
              <a:rPr lang="en-US" sz="2600" dirty="0"/>
              <a:t>to the District Resources Web Page </a:t>
            </a:r>
          </a:p>
          <a:p>
            <a:pPr lvl="1"/>
            <a:r>
              <a:rPr lang="en-US" sz="2600" dirty="0"/>
              <a:t>Story books, recipe books and activity books are included in the list</a:t>
            </a:r>
          </a:p>
          <a:p>
            <a:pPr lvl="2"/>
            <a:r>
              <a:rPr lang="en-US" sz="2600" dirty="0"/>
              <a:t>Story books are targeted for infants and children </a:t>
            </a:r>
          </a:p>
          <a:p>
            <a:pPr lvl="2"/>
            <a:r>
              <a:rPr lang="en-US" sz="2600" dirty="0"/>
              <a:t>Must include a lesson plan that the book supports with the purchase justification</a:t>
            </a:r>
          </a:p>
          <a:p>
            <a:pPr lvl="1"/>
            <a:r>
              <a:rPr lang="en-US" sz="2600" dirty="0"/>
              <a:t>Local agency should think through reasonable and necessary cost justification with all purchases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Purchasing Guidance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Materials used in the clinic to educate and encourage participants do not require prior approval for purchase:</a:t>
            </a:r>
          </a:p>
          <a:p>
            <a:pPr lvl="1"/>
            <a:r>
              <a:rPr lang="en-US" dirty="0" smtClean="0"/>
              <a:t>Food Models</a:t>
            </a:r>
          </a:p>
          <a:p>
            <a:pPr lvl="1"/>
            <a:r>
              <a:rPr lang="en-US" dirty="0" smtClean="0"/>
              <a:t>Posters</a:t>
            </a:r>
          </a:p>
          <a:p>
            <a:pPr lvl="1"/>
            <a:r>
              <a:rPr lang="en-US" dirty="0" smtClean="0"/>
              <a:t>Flip Charts</a:t>
            </a:r>
          </a:p>
          <a:p>
            <a:r>
              <a:rPr lang="en-US" sz="2400" dirty="0" smtClean="0"/>
              <a:t>If you are giving it to the participant it is an educational reinforcement material and needs to be on the approval list.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Children Materials: Working to identify materials for…</a:t>
            </a:r>
          </a:p>
          <a:p>
            <a:pPr lvl="1"/>
            <a:r>
              <a:rPr lang="en-US" sz="2600" dirty="0"/>
              <a:t>Immunizations</a:t>
            </a:r>
          </a:p>
          <a:p>
            <a:pPr lvl="1"/>
            <a:r>
              <a:rPr lang="en-US" sz="2600" dirty="0"/>
              <a:t>Exit Counseling </a:t>
            </a:r>
            <a:r>
              <a:rPr lang="en-US" sz="2600" dirty="0" smtClean="0"/>
              <a:t>(temporary material identified and on list)</a:t>
            </a:r>
            <a:endParaRPr lang="en-US" sz="2600" dirty="0"/>
          </a:p>
          <a:p>
            <a:pPr lvl="1"/>
            <a:r>
              <a:rPr lang="en-US" sz="2600" dirty="0"/>
              <a:t>Water</a:t>
            </a:r>
          </a:p>
          <a:p>
            <a:pPr lvl="1"/>
            <a:r>
              <a:rPr lang="en-US" sz="2600" dirty="0"/>
              <a:t>Constipation</a:t>
            </a:r>
          </a:p>
          <a:p>
            <a:pPr lvl="1"/>
            <a:r>
              <a:rPr lang="en-US" sz="2600" dirty="0"/>
              <a:t>Choking</a:t>
            </a:r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Education Reinforcement Materials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Prenatal </a:t>
            </a:r>
            <a:r>
              <a:rPr lang="en-US" sz="2600" dirty="0"/>
              <a:t>Materials: Working to identify materials for…</a:t>
            </a:r>
            <a:endParaRPr lang="en-US" sz="2600" dirty="0" smtClean="0"/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Exit </a:t>
            </a:r>
            <a:r>
              <a:rPr lang="en-US" sz="2600" dirty="0"/>
              <a:t>Counseling </a:t>
            </a:r>
            <a:r>
              <a:rPr lang="en-US" sz="2600" dirty="0" smtClean="0"/>
              <a:t>(temporary material identified and on list)</a:t>
            </a:r>
            <a:endParaRPr lang="en-US" sz="2600" dirty="0"/>
          </a:p>
          <a:p>
            <a:pPr lvl="1"/>
            <a:r>
              <a:rPr lang="en-US" sz="2600" dirty="0"/>
              <a:t>Constipation</a:t>
            </a:r>
          </a:p>
          <a:p>
            <a:pPr lvl="1"/>
            <a:r>
              <a:rPr lang="en-US" sz="2600" dirty="0"/>
              <a:t>Food </a:t>
            </a:r>
            <a:r>
              <a:rPr lang="en-US" sz="2600" dirty="0" smtClean="0"/>
              <a:t>Safety: Listeria </a:t>
            </a:r>
            <a:r>
              <a:rPr lang="en-US" sz="2600" dirty="0"/>
              <a:t>and Bacteria</a:t>
            </a:r>
          </a:p>
          <a:p>
            <a:pPr lvl="1"/>
            <a:r>
              <a:rPr lang="en-US" sz="2600" dirty="0"/>
              <a:t>Mercury</a:t>
            </a:r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DPH_PPT_TEMPLATE</Template>
  <TotalTime>4932</TotalTime>
  <Words>671</Words>
  <Application>Microsoft Office PowerPoint</Application>
  <PresentationFormat>On-screen Show (4:3)</PresentationFormat>
  <Paragraphs>128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Calibri</vt:lpstr>
      <vt:lpstr>Segoe UI</vt:lpstr>
      <vt:lpstr>DPH_PPT_TEMPLATE</vt:lpstr>
      <vt:lpstr>PowerPoint Presentation</vt:lpstr>
      <vt:lpstr>PowerPoint Presentation</vt:lpstr>
      <vt:lpstr>Objectives:</vt:lpstr>
      <vt:lpstr>Approved Nutrition Education Materials List</vt:lpstr>
      <vt:lpstr>Purchasing Guidance</vt:lpstr>
      <vt:lpstr>Purchasing Guidance</vt:lpstr>
      <vt:lpstr>Purchasing Guidance</vt:lpstr>
      <vt:lpstr>Education Reinforcement Materials</vt:lpstr>
      <vt:lpstr>Education Reinforcement Materials</vt:lpstr>
      <vt:lpstr>Education Reinforcement Materials</vt:lpstr>
      <vt:lpstr>Education Reinforcement Materials</vt:lpstr>
      <vt:lpstr>Education Reinforcement Materials</vt:lpstr>
      <vt:lpstr>Education Reinforcement Materials</vt:lpstr>
      <vt:lpstr>Education Reinforcement Materials</vt:lpstr>
      <vt:lpstr>Education Materials List</vt:lpstr>
      <vt:lpstr>Nutrition Ed Committee Vs. Education Materials Task Force</vt:lpstr>
      <vt:lpstr>Motivational Interviewing &amp; Strong4Life Collaboration</vt:lpstr>
      <vt:lpstr>Action Memo 16-20</vt:lpstr>
      <vt:lpstr>PowerPoint Presentation</vt:lpstr>
      <vt:lpstr>Children’s-SHAPE-WIC Partnership 2016 – Progress Report</vt:lpstr>
      <vt:lpstr>Children’s-SHAPE-WIC Partnership 2016 – Progress Report</vt:lpstr>
      <vt:lpstr>Children’s-SHAPE-WIC Partnership 2016</vt:lpstr>
      <vt:lpstr>Nutrition Education: Georgia WIC</vt:lpstr>
    </vt:vector>
  </TitlesOfParts>
  <Company>Georgia Department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bjstahnke</dc:creator>
  <cp:lastModifiedBy>Stahnke, Barbara</cp:lastModifiedBy>
  <cp:revision>332</cp:revision>
  <cp:lastPrinted>2016-06-13T21:18:28Z</cp:lastPrinted>
  <dcterms:created xsi:type="dcterms:W3CDTF">2014-03-06T20:38:31Z</dcterms:created>
  <dcterms:modified xsi:type="dcterms:W3CDTF">2016-09-13T12:57:21Z</dcterms:modified>
</cp:coreProperties>
</file>