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1" r:id="rId2"/>
  </p:sldMasterIdLst>
  <p:notesMasterIdLst>
    <p:notesMasterId r:id="rId32"/>
  </p:notesMasterIdLst>
  <p:handoutMasterIdLst>
    <p:handoutMasterId r:id="rId33"/>
  </p:handoutMasterIdLst>
  <p:sldIdLst>
    <p:sldId id="527" r:id="rId3"/>
    <p:sldId id="489" r:id="rId4"/>
    <p:sldId id="490" r:id="rId5"/>
    <p:sldId id="526" r:id="rId6"/>
    <p:sldId id="491" r:id="rId7"/>
    <p:sldId id="525" r:id="rId8"/>
    <p:sldId id="492" r:id="rId9"/>
    <p:sldId id="493" r:id="rId10"/>
    <p:sldId id="494" r:id="rId11"/>
    <p:sldId id="523" r:id="rId12"/>
    <p:sldId id="511" r:id="rId13"/>
    <p:sldId id="524" r:id="rId14"/>
    <p:sldId id="496" r:id="rId15"/>
    <p:sldId id="497" r:id="rId16"/>
    <p:sldId id="528" r:id="rId17"/>
    <p:sldId id="498" r:id="rId18"/>
    <p:sldId id="512" r:id="rId19"/>
    <p:sldId id="513" r:id="rId20"/>
    <p:sldId id="514" r:id="rId21"/>
    <p:sldId id="515" r:id="rId22"/>
    <p:sldId id="516" r:id="rId23"/>
    <p:sldId id="517" r:id="rId24"/>
    <p:sldId id="518" r:id="rId25"/>
    <p:sldId id="519" r:id="rId26"/>
    <p:sldId id="520" r:id="rId27"/>
    <p:sldId id="529" r:id="rId28"/>
    <p:sldId id="530" r:id="rId29"/>
    <p:sldId id="508" r:id="rId30"/>
    <p:sldId id="521" r:id="rId31"/>
  </p:sldIdLst>
  <p:sldSz cx="12192000" cy="6858000"/>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ydam, Nancy" initials="NN" lastIdx="1" clrIdx="0">
    <p:extLst>
      <p:ext uri="{19B8F6BF-5375-455C-9EA6-DF929625EA0E}">
        <p15:presenceInfo xmlns:p15="http://schemas.microsoft.com/office/powerpoint/2012/main" userId="S-1-5-21-2672183100-1227059207-2328873036-78696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3366FF"/>
    <a:srgbClr val="0066FF"/>
    <a:srgbClr val="0000FF"/>
    <a:srgbClr val="EC1C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614" autoAdjust="0"/>
    <p:restoredTop sz="93725" autoAdjust="0"/>
  </p:normalViewPr>
  <p:slideViewPr>
    <p:cSldViewPr snapToGrid="0">
      <p:cViewPr varScale="1">
        <p:scale>
          <a:sx n="131" d="100"/>
          <a:sy n="131" d="100"/>
        </p:scale>
        <p:origin x="312" y="184"/>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57" d="100"/>
          <a:sy n="57" d="100"/>
        </p:scale>
        <p:origin x="1980" y="72"/>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21" Type="http://schemas.openxmlformats.org/officeDocument/2006/relationships/slide" Target="slides/slide19.xml"/><Relationship Id="rId34" Type="http://schemas.openxmlformats.org/officeDocument/2006/relationships/commentAuthors" Target="commentAuthor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handoutMaster" Target="handoutMasters/handoutMaster1.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notesMaster" Target="notesMasters/notesMaster1.xml"/><Relationship Id="rId37"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presProps" Target="presProps.xml"/><Relationship Id="rId8" Type="http://schemas.openxmlformats.org/officeDocument/2006/relationships/slide" Target="slides/slide6.xml"/><Relationship Id="rId3"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dirty="0"/>
          </a:p>
        </p:txBody>
      </p:sp>
      <p:sp>
        <p:nvSpPr>
          <p:cNvPr id="3" name="Date Placeholder 2"/>
          <p:cNvSpPr>
            <a:spLocks noGrp="1"/>
          </p:cNvSpPr>
          <p:nvPr>
            <p:ph type="dt" sz="quarter" idx="1"/>
          </p:nvPr>
        </p:nvSpPr>
        <p:spPr>
          <a:xfrm>
            <a:off x="4143587" y="0"/>
            <a:ext cx="3169920" cy="481727"/>
          </a:xfrm>
          <a:prstGeom prst="rect">
            <a:avLst/>
          </a:prstGeom>
        </p:spPr>
        <p:txBody>
          <a:bodyPr vert="horz" lIns="96661" tIns="48331" rIns="96661" bIns="48331" rtlCol="0"/>
          <a:lstStyle>
            <a:lvl1pPr algn="r">
              <a:defRPr sz="1300"/>
            </a:lvl1pPr>
          </a:lstStyle>
          <a:p>
            <a:fld id="{3E7A04A5-E6F1-475A-8680-C78B155A269D}" type="datetimeFigureOut">
              <a:rPr lang="en-US" smtClean="0"/>
              <a:t>8/3/18</a:t>
            </a:fld>
            <a:endParaRPr lang="en-US" dirty="0"/>
          </a:p>
        </p:txBody>
      </p:sp>
      <p:sp>
        <p:nvSpPr>
          <p:cNvPr id="4" name="Footer Placeholder 3"/>
          <p:cNvSpPr>
            <a:spLocks noGrp="1"/>
          </p:cNvSpPr>
          <p:nvPr>
            <p:ph type="ftr" sz="quarter" idx="2"/>
          </p:nvPr>
        </p:nvSpPr>
        <p:spPr>
          <a:xfrm>
            <a:off x="0" y="9119474"/>
            <a:ext cx="3169920" cy="481726"/>
          </a:xfrm>
          <a:prstGeom prst="rect">
            <a:avLst/>
          </a:prstGeom>
        </p:spPr>
        <p:txBody>
          <a:bodyPr vert="horz" lIns="96661" tIns="48331" rIns="96661" bIns="48331" rtlCol="0" anchor="b"/>
          <a:lstStyle>
            <a:lvl1pPr algn="l">
              <a:defRPr sz="1300"/>
            </a:lvl1pPr>
          </a:lstStyle>
          <a:p>
            <a:endParaRPr lang="en-US" dirty="0"/>
          </a:p>
        </p:txBody>
      </p:sp>
      <p:sp>
        <p:nvSpPr>
          <p:cNvPr id="5" name="Slide Number Placeholder 4"/>
          <p:cNvSpPr>
            <a:spLocks noGrp="1"/>
          </p:cNvSpPr>
          <p:nvPr>
            <p:ph type="sldNum" sz="quarter" idx="3"/>
          </p:nvPr>
        </p:nvSpPr>
        <p:spPr>
          <a:xfrm>
            <a:off x="4143587" y="9119474"/>
            <a:ext cx="3169920" cy="481726"/>
          </a:xfrm>
          <a:prstGeom prst="rect">
            <a:avLst/>
          </a:prstGeom>
        </p:spPr>
        <p:txBody>
          <a:bodyPr vert="horz" lIns="96661" tIns="48331" rIns="96661" bIns="48331" rtlCol="0" anchor="b"/>
          <a:lstStyle>
            <a:lvl1pPr algn="r">
              <a:defRPr sz="1300"/>
            </a:lvl1pPr>
          </a:lstStyle>
          <a:p>
            <a:fld id="{5A54E08E-526D-494C-9DAB-6501541FF013}" type="slidenum">
              <a:rPr lang="en-US" smtClean="0"/>
              <a:t>‹#›</a:t>
            </a:fld>
            <a:endParaRPr lang="en-US" dirty="0"/>
          </a:p>
        </p:txBody>
      </p:sp>
    </p:spTree>
    <p:extLst>
      <p:ext uri="{BB962C8B-B14F-4D97-AF65-F5344CB8AC3E}">
        <p14:creationId xmlns:p14="http://schemas.microsoft.com/office/powerpoint/2010/main" val="30352688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dirty="0"/>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fld id="{6E2CA52B-520C-4422-9B66-0BAD7AE8BDB9}" type="datetimeFigureOut">
              <a:rPr lang="en-US" smtClean="0"/>
              <a:t>8/3/18</a:t>
            </a:fld>
            <a:endParaRPr lang="en-US" dirty="0"/>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61" tIns="48331" rIns="96661" bIns="48331" rtlCol="0" anchor="ctr"/>
          <a:lstStyle/>
          <a:p>
            <a:endParaRPr lang="en-US" dirty="0"/>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endParaRPr lang="en-US" dirty="0"/>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5A5070C0-D3BE-4704-86CA-E698A35580B9}" type="slidenum">
              <a:rPr lang="en-US" smtClean="0"/>
              <a:t>‹#›</a:t>
            </a:fld>
            <a:endParaRPr lang="en-US" dirty="0"/>
          </a:p>
        </p:txBody>
      </p:sp>
    </p:spTree>
    <p:extLst>
      <p:ext uri="{BB962C8B-B14F-4D97-AF65-F5344CB8AC3E}">
        <p14:creationId xmlns:p14="http://schemas.microsoft.com/office/powerpoint/2010/main" val="18643241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A5070C0-D3BE-4704-86CA-E698A35580B9}" type="slidenum">
              <a:rPr lang="en-US" smtClean="0"/>
              <a:t>18</a:t>
            </a:fld>
            <a:endParaRPr lang="en-US" dirty="0"/>
          </a:p>
        </p:txBody>
      </p:sp>
    </p:spTree>
    <p:extLst>
      <p:ext uri="{BB962C8B-B14F-4D97-AF65-F5344CB8AC3E}">
        <p14:creationId xmlns:p14="http://schemas.microsoft.com/office/powerpoint/2010/main" val="41323583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A5070C0-D3BE-4704-86CA-E698A35580B9}" type="slidenum">
              <a:rPr lang="en-US" smtClean="0"/>
              <a:t>19</a:t>
            </a:fld>
            <a:endParaRPr lang="en-US" dirty="0"/>
          </a:p>
        </p:txBody>
      </p:sp>
    </p:spTree>
    <p:extLst>
      <p:ext uri="{BB962C8B-B14F-4D97-AF65-F5344CB8AC3E}">
        <p14:creationId xmlns:p14="http://schemas.microsoft.com/office/powerpoint/2010/main" val="2984511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A5070C0-D3BE-4704-86CA-E698A35580B9}" type="slidenum">
              <a:rPr lang="en-US" smtClean="0"/>
              <a:t>20</a:t>
            </a:fld>
            <a:endParaRPr lang="en-US" dirty="0"/>
          </a:p>
        </p:txBody>
      </p:sp>
    </p:spTree>
    <p:extLst>
      <p:ext uri="{BB962C8B-B14F-4D97-AF65-F5344CB8AC3E}">
        <p14:creationId xmlns:p14="http://schemas.microsoft.com/office/powerpoint/2010/main" val="35207559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A5070C0-D3BE-4704-86CA-E698A35580B9}" type="slidenum">
              <a:rPr lang="en-US" smtClean="0"/>
              <a:t>21</a:t>
            </a:fld>
            <a:endParaRPr lang="en-US" dirty="0"/>
          </a:p>
        </p:txBody>
      </p:sp>
    </p:spTree>
    <p:extLst>
      <p:ext uri="{BB962C8B-B14F-4D97-AF65-F5344CB8AC3E}">
        <p14:creationId xmlns:p14="http://schemas.microsoft.com/office/powerpoint/2010/main" val="4025363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A5070C0-D3BE-4704-86CA-E698A35580B9}" type="slidenum">
              <a:rPr lang="en-US" smtClean="0"/>
              <a:t>22</a:t>
            </a:fld>
            <a:endParaRPr lang="en-US" dirty="0"/>
          </a:p>
        </p:txBody>
      </p:sp>
    </p:spTree>
    <p:extLst>
      <p:ext uri="{BB962C8B-B14F-4D97-AF65-F5344CB8AC3E}">
        <p14:creationId xmlns:p14="http://schemas.microsoft.com/office/powerpoint/2010/main" val="9508018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A5070C0-D3BE-4704-86CA-E698A35580B9}" type="slidenum">
              <a:rPr lang="en-US" smtClean="0"/>
              <a:t>23</a:t>
            </a:fld>
            <a:endParaRPr lang="en-US" dirty="0"/>
          </a:p>
        </p:txBody>
      </p:sp>
    </p:spTree>
    <p:extLst>
      <p:ext uri="{BB962C8B-B14F-4D97-AF65-F5344CB8AC3E}">
        <p14:creationId xmlns:p14="http://schemas.microsoft.com/office/powerpoint/2010/main" val="39590320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A5070C0-D3BE-4704-86CA-E698A35580B9}" type="slidenum">
              <a:rPr lang="en-US" smtClean="0"/>
              <a:t>24</a:t>
            </a:fld>
            <a:endParaRPr lang="en-US" dirty="0"/>
          </a:p>
        </p:txBody>
      </p:sp>
    </p:spTree>
    <p:extLst>
      <p:ext uri="{BB962C8B-B14F-4D97-AF65-F5344CB8AC3E}">
        <p14:creationId xmlns:p14="http://schemas.microsoft.com/office/powerpoint/2010/main" val="8148012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A5070C0-D3BE-4704-86CA-E698A35580B9}" type="slidenum">
              <a:rPr lang="en-US" smtClean="0"/>
              <a:t>25</a:t>
            </a:fld>
            <a:endParaRPr lang="en-US" dirty="0"/>
          </a:p>
        </p:txBody>
      </p:sp>
    </p:spTree>
    <p:extLst>
      <p:ext uri="{BB962C8B-B14F-4D97-AF65-F5344CB8AC3E}">
        <p14:creationId xmlns:p14="http://schemas.microsoft.com/office/powerpoint/2010/main" val="191020081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Slide">
    <p:spTree>
      <p:nvGrpSpPr>
        <p:cNvPr id="1" name=""/>
        <p:cNvGrpSpPr/>
        <p:nvPr/>
      </p:nvGrpSpPr>
      <p:grpSpPr>
        <a:xfrm>
          <a:off x="0" y="0"/>
          <a:ext cx="0" cy="0"/>
          <a:chOff x="0" y="0"/>
          <a:chExt cx="0" cy="0"/>
        </a:xfrm>
      </p:grpSpPr>
      <p:pic>
        <p:nvPicPr>
          <p:cNvPr id="21" name="Picture 2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2454012"/>
            <a:ext cx="9867900" cy="753883"/>
          </a:xfrm>
          <a:prstGeom prst="rect">
            <a:avLst/>
          </a:prstGeom>
        </p:spPr>
      </p:pic>
      <p:sp>
        <p:nvSpPr>
          <p:cNvPr id="2" name="Title 1"/>
          <p:cNvSpPr>
            <a:spLocks noGrp="1"/>
          </p:cNvSpPr>
          <p:nvPr>
            <p:ph type="ctrTitle" hasCustomPrompt="1"/>
          </p:nvPr>
        </p:nvSpPr>
        <p:spPr>
          <a:xfrm>
            <a:off x="533949" y="1696239"/>
            <a:ext cx="7061200" cy="779862"/>
          </a:xfrm>
          <a:prstGeom prst="rect">
            <a:avLst/>
          </a:prstGeom>
        </p:spPr>
        <p:txBody>
          <a:bodyPr anchor="b">
            <a:normAutofit/>
          </a:bodyPr>
          <a:lstStyle>
            <a:lvl1pPr algn="l">
              <a:defRPr sz="4500" baseline="0">
                <a:solidFill>
                  <a:srgbClr val="EC1C28"/>
                </a:solidFill>
                <a:latin typeface="Segoe UI Light" panose="020B0502040204020203" pitchFamily="34" charset="0"/>
              </a:defRPr>
            </a:lvl1pPr>
          </a:lstStyle>
          <a:p>
            <a:r>
              <a:rPr lang="en-US" dirty="0"/>
              <a:t>Title Heading 1</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166985" y="5816200"/>
            <a:ext cx="1574165" cy="719546"/>
          </a:xfrm>
          <a:prstGeom prst="rect">
            <a:avLst/>
          </a:prstGeom>
        </p:spPr>
      </p:pic>
      <p:sp>
        <p:nvSpPr>
          <p:cNvPr id="16" name="Text Placeholder 15"/>
          <p:cNvSpPr>
            <a:spLocks noGrp="1"/>
          </p:cNvSpPr>
          <p:nvPr>
            <p:ph type="body" sz="quarter" idx="10" hasCustomPrompt="1"/>
          </p:nvPr>
        </p:nvSpPr>
        <p:spPr>
          <a:xfrm>
            <a:off x="533949" y="2520046"/>
            <a:ext cx="7061200" cy="577143"/>
          </a:xfrm>
          <a:prstGeom prst="rect">
            <a:avLst/>
          </a:prstGeom>
        </p:spPr>
        <p:txBody>
          <a:bodyPr/>
          <a:lstStyle>
            <a:lvl1pPr marL="0" indent="0">
              <a:buNone/>
              <a:defRPr sz="2800"/>
            </a:lvl1pPr>
            <a:lvl5pPr marL="1828800" indent="0">
              <a:buNone/>
              <a:defRPr/>
            </a:lvl5pPr>
          </a:lstStyle>
          <a:p>
            <a:pPr algn="ctr"/>
            <a:r>
              <a:rPr lang="en-US" sz="4500" dirty="0">
                <a:solidFill>
                  <a:schemeClr val="bg1"/>
                </a:solidFill>
                <a:latin typeface="Segoe UI Light" panose="020B0502040204020203" pitchFamily="34" charset="0"/>
              </a:rPr>
              <a:t>Title Heading 2</a:t>
            </a:r>
          </a:p>
        </p:txBody>
      </p:sp>
      <p:sp>
        <p:nvSpPr>
          <p:cNvPr id="20" name="Text Placeholder 19"/>
          <p:cNvSpPr>
            <a:spLocks noGrp="1"/>
          </p:cNvSpPr>
          <p:nvPr>
            <p:ph type="body" sz="quarter" idx="12" hasCustomPrompt="1"/>
          </p:nvPr>
        </p:nvSpPr>
        <p:spPr>
          <a:xfrm>
            <a:off x="533400" y="5396580"/>
            <a:ext cx="9633585" cy="419620"/>
          </a:xfrm>
          <a:prstGeom prst="rect">
            <a:avLst/>
          </a:prstGeom>
        </p:spPr>
        <p:txBody>
          <a:bodyPr/>
          <a:lstStyle>
            <a:lvl1pPr marL="0" indent="0">
              <a:buNone/>
              <a:defRPr sz="2000" baseline="0">
                <a:solidFill>
                  <a:schemeClr val="tx1">
                    <a:lumMod val="75000"/>
                    <a:lumOff val="25000"/>
                  </a:schemeClr>
                </a:solidFill>
                <a:latin typeface="Segoe UI Light" panose="020B0502040204020203" pitchFamily="34" charset="0"/>
              </a:defRPr>
            </a:lvl1pPr>
          </a:lstStyle>
          <a:p>
            <a:pPr lvl="0"/>
            <a:r>
              <a:rPr lang="en-US" dirty="0"/>
              <a:t>Audience   /   Presenter’s name   /   Date</a:t>
            </a:r>
          </a:p>
        </p:txBody>
      </p:sp>
    </p:spTree>
    <p:extLst>
      <p:ext uri="{BB962C8B-B14F-4D97-AF65-F5344CB8AC3E}">
        <p14:creationId xmlns:p14="http://schemas.microsoft.com/office/powerpoint/2010/main" val="26635723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Graphic/Photo content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9788" y="987424"/>
            <a:ext cx="3932237" cy="1069975"/>
          </a:xfrm>
        </p:spPr>
        <p:txBody>
          <a:bodyPr anchor="b"/>
          <a:lstStyle>
            <a:lvl1pPr algn="l">
              <a:defRPr sz="3200"/>
            </a:lvl1pPr>
          </a:lstStyle>
          <a:p>
            <a:r>
              <a:rPr lang="en-US" dirty="0"/>
              <a:t>Content Title</a:t>
            </a:r>
            <a:br>
              <a:rPr lang="en-US" dirty="0"/>
            </a:br>
            <a:endParaRPr lang="en-US" dirty="0"/>
          </a:p>
        </p:txBody>
      </p:sp>
      <p:sp>
        <p:nvSpPr>
          <p:cNvPr id="3" name="Content Placeholder 2"/>
          <p:cNvSpPr>
            <a:spLocks noGrp="1"/>
          </p:cNvSpPr>
          <p:nvPr>
            <p:ph idx="1" hasCustomPrompt="1"/>
          </p:nvPr>
        </p:nvSpPr>
        <p:spPr>
          <a:xfrm>
            <a:off x="5183188" y="987425"/>
            <a:ext cx="6172200" cy="4873625"/>
          </a:xfrm>
        </p:spPr>
        <p:txBody>
          <a:bodyPr/>
          <a:lstStyle>
            <a:lvl1pPr>
              <a:defRPr sz="24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Content should be written in Segoe UI Light. Font size should not to be smaller than 18 point.  </a:t>
            </a:r>
          </a:p>
        </p:txBody>
      </p:sp>
      <p:sp>
        <p:nvSpPr>
          <p:cNvPr id="4" name="Text Placeholder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Content should be written in Segoe UI Light. Font size should not to be smaller than 18 point.  </a:t>
            </a:r>
          </a:p>
        </p:txBody>
      </p:sp>
    </p:spTree>
    <p:extLst>
      <p:ext uri="{BB962C8B-B14F-4D97-AF65-F5344CB8AC3E}">
        <p14:creationId xmlns:p14="http://schemas.microsoft.com/office/powerpoint/2010/main" val="11919527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65616" y="4582697"/>
            <a:ext cx="10193313" cy="349068"/>
          </a:xfrm>
        </p:spPr>
        <p:txBody>
          <a:bodyPr anchor="b">
            <a:noAutofit/>
          </a:bodyPr>
          <a:lstStyle>
            <a:lvl1pPr algn="l">
              <a:defRPr sz="2000" baseline="0">
                <a:latin typeface="Segoe UI Semibold" panose="020B0702040204020203" pitchFamily="34" charset="0"/>
              </a:defRPr>
            </a:lvl1pPr>
          </a:lstStyle>
          <a:p>
            <a:pPr lvl="0"/>
            <a:br>
              <a:rPr lang="en-US" dirty="0"/>
            </a:br>
            <a:r>
              <a:rPr lang="en-US" dirty="0"/>
              <a:t>Font for caption should be Segoe UI </a:t>
            </a:r>
            <a:r>
              <a:rPr lang="en-US" dirty="0" err="1"/>
              <a:t>Semibold</a:t>
            </a:r>
            <a:r>
              <a:rPr lang="en-US" dirty="0"/>
              <a:t>.</a:t>
            </a:r>
          </a:p>
        </p:txBody>
      </p:sp>
      <p:sp>
        <p:nvSpPr>
          <p:cNvPr id="3" name="Picture Placeholder 2"/>
          <p:cNvSpPr>
            <a:spLocks noGrp="1"/>
          </p:cNvSpPr>
          <p:nvPr>
            <p:ph type="pic" idx="1"/>
          </p:nvPr>
        </p:nvSpPr>
        <p:spPr>
          <a:xfrm>
            <a:off x="965617" y="342424"/>
            <a:ext cx="10193312" cy="411329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hasCustomPrompt="1"/>
          </p:nvPr>
        </p:nvSpPr>
        <p:spPr>
          <a:xfrm>
            <a:off x="944380" y="5058749"/>
            <a:ext cx="9233941" cy="1357042"/>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Content should be written in Segoe UI Light. Font size should be at least 18 point.</a:t>
            </a:r>
          </a:p>
        </p:txBody>
      </p:sp>
    </p:spTree>
    <p:extLst>
      <p:ext uri="{BB962C8B-B14F-4D97-AF65-F5344CB8AC3E}">
        <p14:creationId xmlns:p14="http://schemas.microsoft.com/office/powerpoint/2010/main" val="20301742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5643835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One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1600202"/>
            <a:ext cx="10972800" cy="4525963"/>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609600" y="6356352"/>
            <a:ext cx="2844800" cy="365125"/>
          </a:xfrm>
          <a:prstGeom prst="rect">
            <a:avLst/>
          </a:prstGeom>
        </p:spPr>
        <p:txBody>
          <a:bodyPr/>
          <a:lstStyle/>
          <a:p>
            <a:pPr>
              <a:defRPr/>
            </a:pPr>
            <a:fld id="{49DD280C-4C7A-4A78-97D9-73E815FE8199}" type="datetimeFigureOut">
              <a:rPr lang="en-US" smtClean="0">
                <a:solidFill>
                  <a:prstClr val="black">
                    <a:tint val="75000"/>
                  </a:prstClr>
                </a:solidFill>
              </a:rPr>
              <a:pPr>
                <a:defRPr/>
              </a:pPr>
              <a:t>8/3/18</a:t>
            </a:fld>
            <a:endParaRPr lang="en-US" dirty="0">
              <a:solidFill>
                <a:prstClr val="black">
                  <a:tint val="75000"/>
                </a:prstClr>
              </a:solidFill>
            </a:endParaRPr>
          </a:p>
        </p:txBody>
      </p:sp>
      <p:sp>
        <p:nvSpPr>
          <p:cNvPr id="6" name="Footer Placeholder 5"/>
          <p:cNvSpPr>
            <a:spLocks noGrp="1"/>
          </p:cNvSpPr>
          <p:nvPr>
            <p:ph type="ftr" sz="quarter" idx="11"/>
          </p:nvPr>
        </p:nvSpPr>
        <p:spPr>
          <a:xfrm>
            <a:off x="4165600" y="6356352"/>
            <a:ext cx="3860800" cy="365125"/>
          </a:xfrm>
          <a:prstGeom prst="rect">
            <a:avLst/>
          </a:prstGeom>
        </p:spPr>
        <p:txBody>
          <a:bodyPr/>
          <a:lstStyle/>
          <a:p>
            <a:pPr>
              <a:defRPr/>
            </a:pPr>
            <a:endParaRPr lang="en-US" dirty="0">
              <a:solidFill>
                <a:prstClr val="black">
                  <a:tint val="75000"/>
                </a:prstClr>
              </a:solidFill>
            </a:endParaRPr>
          </a:p>
        </p:txBody>
      </p:sp>
      <p:sp>
        <p:nvSpPr>
          <p:cNvPr id="7" name="Slide Number Placeholder 6"/>
          <p:cNvSpPr>
            <a:spLocks noGrp="1"/>
          </p:cNvSpPr>
          <p:nvPr>
            <p:ph type="sldNum" sz="quarter" idx="12"/>
          </p:nvPr>
        </p:nvSpPr>
        <p:spPr>
          <a:xfrm>
            <a:off x="8737600" y="6356352"/>
            <a:ext cx="2844800" cy="365125"/>
          </a:xfrm>
          <a:prstGeom prst="rect">
            <a:avLst/>
          </a:prstGeom>
        </p:spPr>
        <p:txBody>
          <a:bodyPr/>
          <a:lstStyle/>
          <a:p>
            <a:pPr>
              <a:defRPr/>
            </a:pPr>
            <a:fld id="{C5E7A0C4-7B6E-4AA0-B937-25DB1836DB52}" type="slidenum">
              <a:rPr lang="en-US" smtClean="0">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41647298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609600" y="6356351"/>
            <a:ext cx="2844800" cy="365125"/>
          </a:xfrm>
          <a:prstGeom prst="rect">
            <a:avLst/>
          </a:prstGeom>
        </p:spPr>
        <p:txBody>
          <a:bodyPr/>
          <a:lstStyle/>
          <a:p>
            <a:pPr>
              <a:defRPr/>
            </a:pPr>
            <a:fld id="{49DD280C-4C7A-4A78-97D9-73E815FE8199}" type="datetimeFigureOut">
              <a:rPr lang="en-US" smtClean="0">
                <a:solidFill>
                  <a:prstClr val="black">
                    <a:tint val="75000"/>
                  </a:prstClr>
                </a:solidFill>
              </a:rPr>
              <a:pPr>
                <a:defRPr/>
              </a:pPr>
              <a:t>8/3/18</a:t>
            </a:fld>
            <a:endParaRPr lang="en-US" dirty="0">
              <a:solidFill>
                <a:prstClr val="black">
                  <a:tint val="75000"/>
                </a:prstClr>
              </a:solidFill>
            </a:endParaRPr>
          </a:p>
        </p:txBody>
      </p:sp>
      <p:sp>
        <p:nvSpPr>
          <p:cNvPr id="6" name="Footer Placeholder 5"/>
          <p:cNvSpPr>
            <a:spLocks noGrp="1"/>
          </p:cNvSpPr>
          <p:nvPr>
            <p:ph type="ftr" sz="quarter" idx="11"/>
          </p:nvPr>
        </p:nvSpPr>
        <p:spPr>
          <a:xfrm>
            <a:off x="4165600" y="6356351"/>
            <a:ext cx="3860800" cy="365125"/>
          </a:xfrm>
          <a:prstGeom prst="rect">
            <a:avLst/>
          </a:prstGeom>
        </p:spPr>
        <p:txBody>
          <a:bodyPr/>
          <a:lstStyle/>
          <a:p>
            <a:pPr>
              <a:defRPr/>
            </a:pPr>
            <a:endParaRPr lang="en-US" dirty="0">
              <a:solidFill>
                <a:prstClr val="black">
                  <a:tint val="75000"/>
                </a:prstClr>
              </a:solidFill>
            </a:endParaRPr>
          </a:p>
        </p:txBody>
      </p:sp>
      <p:sp>
        <p:nvSpPr>
          <p:cNvPr id="7" name="Slide Number Placeholder 6"/>
          <p:cNvSpPr>
            <a:spLocks noGrp="1"/>
          </p:cNvSpPr>
          <p:nvPr>
            <p:ph type="sldNum" sz="quarter" idx="12"/>
          </p:nvPr>
        </p:nvSpPr>
        <p:spPr>
          <a:xfrm>
            <a:off x="8737600" y="6356351"/>
            <a:ext cx="2844800" cy="365125"/>
          </a:xfrm>
          <a:prstGeom prst="rect">
            <a:avLst/>
          </a:prstGeom>
        </p:spPr>
        <p:txBody>
          <a:bodyPr/>
          <a:lstStyle/>
          <a:p>
            <a:pPr>
              <a:defRPr/>
            </a:pPr>
            <a:fld id="{C5E7A0C4-7B6E-4AA0-B937-25DB1836DB52}" type="slidenum">
              <a:rPr lang="en-US" smtClean="0">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19037558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1"/>
            <a:ext cx="2844800" cy="365125"/>
          </a:xfrm>
          <a:prstGeom prst="rect">
            <a:avLst/>
          </a:prstGeom>
        </p:spPr>
        <p:txBody>
          <a:bodyPr/>
          <a:lstStyle/>
          <a:p>
            <a:pPr>
              <a:defRPr/>
            </a:pPr>
            <a:fld id="{ACAB5045-7FC0-41C3-978D-5F9400957537}" type="datetimeFigureOut">
              <a:rPr lang="en-US" smtClean="0"/>
              <a:pPr>
                <a:defRPr/>
              </a:pPr>
              <a:t>8/3/18</a:t>
            </a:fld>
            <a:endParaRPr lang="en-US" dirty="0"/>
          </a:p>
        </p:txBody>
      </p:sp>
      <p:sp>
        <p:nvSpPr>
          <p:cNvPr id="3" name="Footer Placeholder 2"/>
          <p:cNvSpPr>
            <a:spLocks noGrp="1"/>
          </p:cNvSpPr>
          <p:nvPr>
            <p:ph type="ftr" sz="quarter" idx="11"/>
          </p:nvPr>
        </p:nvSpPr>
        <p:spPr>
          <a:xfrm>
            <a:off x="4165600" y="6356351"/>
            <a:ext cx="3860800" cy="365125"/>
          </a:xfrm>
          <a:prstGeom prst="rect">
            <a:avLst/>
          </a:prstGeom>
        </p:spPr>
        <p:txBody>
          <a:bodyPr/>
          <a:lstStyle/>
          <a:p>
            <a:pPr>
              <a:defRPr/>
            </a:pPr>
            <a:endParaRPr lang="en-US" dirty="0"/>
          </a:p>
        </p:txBody>
      </p:sp>
      <p:sp>
        <p:nvSpPr>
          <p:cNvPr id="4" name="Slide Number Placeholder 3"/>
          <p:cNvSpPr>
            <a:spLocks noGrp="1"/>
          </p:cNvSpPr>
          <p:nvPr>
            <p:ph type="sldNum" sz="quarter" idx="12"/>
          </p:nvPr>
        </p:nvSpPr>
        <p:spPr>
          <a:xfrm>
            <a:off x="8737600" y="6356351"/>
            <a:ext cx="2844800" cy="365125"/>
          </a:xfrm>
          <a:prstGeom prst="rect">
            <a:avLst/>
          </a:prstGeom>
        </p:spPr>
        <p:txBody>
          <a:bodyPr/>
          <a:lstStyle/>
          <a:p>
            <a:pPr>
              <a:defRPr/>
            </a:pPr>
            <a:fld id="{116D3F53-4215-46A5-948E-95F23085F21D}" type="slidenum">
              <a:rPr lang="en-US" smtClean="0"/>
              <a:pPr>
                <a:defRPr/>
              </a:pPr>
              <a:t>‹#›</a:t>
            </a:fld>
            <a:endParaRPr lang="en-US" dirty="0"/>
          </a:p>
        </p:txBody>
      </p:sp>
    </p:spTree>
    <p:extLst>
      <p:ext uri="{BB962C8B-B14F-4D97-AF65-F5344CB8AC3E}">
        <p14:creationId xmlns:p14="http://schemas.microsoft.com/office/powerpoint/2010/main" val="18839821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2454012"/>
            <a:ext cx="9867900" cy="753883"/>
          </a:xfrm>
          <a:prstGeom prst="rect">
            <a:avLst/>
          </a:prstGeom>
        </p:spPr>
      </p:pic>
      <p:sp>
        <p:nvSpPr>
          <p:cNvPr id="6" name="Text Placeholder 15"/>
          <p:cNvSpPr>
            <a:spLocks noGrp="1"/>
          </p:cNvSpPr>
          <p:nvPr>
            <p:ph type="body" sz="quarter" idx="10" hasCustomPrompt="1"/>
          </p:nvPr>
        </p:nvSpPr>
        <p:spPr>
          <a:xfrm>
            <a:off x="533949" y="2520046"/>
            <a:ext cx="7061200" cy="577143"/>
          </a:xfrm>
          <a:prstGeom prst="rect">
            <a:avLst/>
          </a:prstGeom>
        </p:spPr>
        <p:txBody>
          <a:bodyPr/>
          <a:lstStyle>
            <a:lvl1pPr marL="0" indent="0">
              <a:buNone/>
              <a:defRPr sz="2800"/>
            </a:lvl1pPr>
            <a:lvl5pPr marL="1828800" indent="0">
              <a:buNone/>
              <a:defRPr/>
            </a:lvl5pPr>
          </a:lstStyle>
          <a:p>
            <a:pPr algn="ctr"/>
            <a:r>
              <a:rPr lang="en-US" sz="4500" dirty="0">
                <a:solidFill>
                  <a:schemeClr val="bg1"/>
                </a:solidFill>
                <a:latin typeface="Segoe UI Light" panose="020B0502040204020203" pitchFamily="34" charset="0"/>
              </a:rPr>
              <a:t>Section Heading </a:t>
            </a:r>
          </a:p>
        </p:txBody>
      </p:sp>
    </p:spTree>
    <p:extLst>
      <p:ext uri="{BB962C8B-B14F-4D97-AF65-F5344CB8AC3E}">
        <p14:creationId xmlns:p14="http://schemas.microsoft.com/office/powerpoint/2010/main" val="20159346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Title Slide">
    <p:spTree>
      <p:nvGrpSpPr>
        <p:cNvPr id="1" name=""/>
        <p:cNvGrpSpPr/>
        <p:nvPr/>
      </p:nvGrpSpPr>
      <p:grpSpPr>
        <a:xfrm>
          <a:off x="0" y="0"/>
          <a:ext cx="0" cy="0"/>
          <a:chOff x="0" y="0"/>
          <a:chExt cx="0" cy="0"/>
        </a:xfrm>
      </p:grpSpPr>
      <p:pic>
        <p:nvPicPr>
          <p:cNvPr id="5" name="Picture 2"/>
          <p:cNvPicPr>
            <a:picLocks noChangeAspect="1" noChangeArrowheads="1"/>
          </p:cNvPicPr>
          <p:nvPr userDrawn="1"/>
        </p:nvPicPr>
        <p:blipFill>
          <a:blip r:embed="rId2" cstate="print"/>
          <a:srcRect/>
          <a:stretch>
            <a:fillRect/>
          </a:stretch>
        </p:blipFill>
        <p:spPr bwMode="auto">
          <a:xfrm>
            <a:off x="0" y="-114300"/>
            <a:ext cx="12192000" cy="7105650"/>
          </a:xfrm>
          <a:prstGeom prst="rect">
            <a:avLst/>
          </a:prstGeom>
          <a:noFill/>
          <a:ln w="9525">
            <a:noFill/>
            <a:miter lim="800000"/>
            <a:headEnd/>
            <a:tailEnd/>
          </a:ln>
        </p:spPr>
      </p:pic>
      <p:sp>
        <p:nvSpPr>
          <p:cNvPr id="2" name="Title 1"/>
          <p:cNvSpPr>
            <a:spLocks noGrp="1"/>
          </p:cNvSpPr>
          <p:nvPr>
            <p:ph type="ctrTitle"/>
          </p:nvPr>
        </p:nvSpPr>
        <p:spPr>
          <a:xfrm>
            <a:off x="0" y="1517903"/>
            <a:ext cx="12192000" cy="1901952"/>
          </a:xfrm>
          <a:prstGeom prst="rect">
            <a:avLst/>
          </a:prstGeom>
        </p:spPr>
        <p:txBody>
          <a:bodyPr>
            <a:normAutofit/>
          </a:bodyPr>
          <a:lstStyle>
            <a:lvl1pPr>
              <a:defRPr sz="2800" b="1">
                <a:solidFill>
                  <a:schemeClr val="tx1">
                    <a:lumMod val="65000"/>
                    <a:lumOff val="35000"/>
                  </a:schemeClr>
                </a:solidFill>
                <a:latin typeface="+mj-lt"/>
              </a:defRPr>
            </a:lvl1pPr>
          </a:lstStyle>
          <a:p>
            <a:r>
              <a:rPr lang="en-US" dirty="0"/>
              <a:t>Click to edit Master title style</a:t>
            </a:r>
          </a:p>
        </p:txBody>
      </p:sp>
      <p:sp>
        <p:nvSpPr>
          <p:cNvPr id="8" name="Rectangle 90"/>
          <p:cNvSpPr>
            <a:spLocks noChangeArrowheads="1"/>
          </p:cNvSpPr>
          <p:nvPr userDrawn="1"/>
        </p:nvSpPr>
        <p:spPr bwMode="auto">
          <a:xfrm>
            <a:off x="3710517" y="3675063"/>
            <a:ext cx="8229600" cy="1219200"/>
          </a:xfrm>
          <a:prstGeom prst="rect">
            <a:avLst/>
          </a:prstGeom>
          <a:noFill/>
          <a:ln w="9525">
            <a:noFill/>
            <a:miter lim="800000"/>
            <a:headEnd/>
            <a:tailEnd/>
          </a:ln>
        </p:spPr>
        <p:txBody>
          <a:bodyPr/>
          <a:lstStyle/>
          <a:p>
            <a:pPr>
              <a:lnSpc>
                <a:spcPct val="80000"/>
              </a:lnSpc>
              <a:spcBef>
                <a:spcPct val="20000"/>
              </a:spcBef>
              <a:spcAft>
                <a:spcPct val="30000"/>
              </a:spcAft>
              <a:defRPr/>
            </a:pPr>
            <a:r>
              <a:rPr lang="en-US" sz="2000" dirty="0">
                <a:solidFill>
                  <a:schemeClr val="tx1">
                    <a:lumMod val="65000"/>
                    <a:lumOff val="35000"/>
                  </a:schemeClr>
                </a:solidFill>
                <a:latin typeface="Segoe UI" pitchFamily="34" charset="0"/>
                <a:cs typeface="Segoe UI" pitchFamily="34" charset="0"/>
              </a:rPr>
              <a:t>Presentation to: </a:t>
            </a:r>
          </a:p>
          <a:p>
            <a:pPr>
              <a:lnSpc>
                <a:spcPct val="80000"/>
              </a:lnSpc>
              <a:spcBef>
                <a:spcPct val="20000"/>
              </a:spcBef>
              <a:spcAft>
                <a:spcPct val="30000"/>
              </a:spcAft>
              <a:defRPr/>
            </a:pPr>
            <a:r>
              <a:rPr lang="en-US" sz="2000" dirty="0">
                <a:solidFill>
                  <a:schemeClr val="tx1">
                    <a:lumMod val="65000"/>
                    <a:lumOff val="35000"/>
                  </a:schemeClr>
                </a:solidFill>
                <a:latin typeface="Segoe UI" pitchFamily="34" charset="0"/>
                <a:cs typeface="Segoe UI" pitchFamily="34" charset="0"/>
              </a:rPr>
              <a:t>Presented by:</a:t>
            </a:r>
          </a:p>
          <a:p>
            <a:pPr>
              <a:lnSpc>
                <a:spcPct val="80000"/>
              </a:lnSpc>
              <a:spcBef>
                <a:spcPct val="20000"/>
              </a:spcBef>
              <a:spcAft>
                <a:spcPct val="30000"/>
              </a:spcAft>
              <a:defRPr/>
            </a:pPr>
            <a:r>
              <a:rPr lang="en-US" sz="2000" dirty="0">
                <a:solidFill>
                  <a:schemeClr val="tx1">
                    <a:lumMod val="65000"/>
                    <a:lumOff val="35000"/>
                  </a:schemeClr>
                </a:solidFill>
                <a:latin typeface="Segoe UI" pitchFamily="34" charset="0"/>
                <a:cs typeface="Segoe UI" pitchFamily="34" charset="0"/>
              </a:rPr>
              <a:t>Date:</a:t>
            </a:r>
          </a:p>
          <a:p>
            <a:pPr>
              <a:lnSpc>
                <a:spcPct val="80000"/>
              </a:lnSpc>
              <a:spcBef>
                <a:spcPct val="20000"/>
              </a:spcBef>
              <a:defRPr/>
            </a:pPr>
            <a:endParaRPr lang="en-US" sz="1800" dirty="0">
              <a:solidFill>
                <a:srgbClr val="006699"/>
              </a:solidFill>
              <a:latin typeface="Arial Narrow" pitchFamily="34" charset="0"/>
            </a:endParaRPr>
          </a:p>
        </p:txBody>
      </p:sp>
    </p:spTree>
    <p:extLst>
      <p:ext uri="{BB962C8B-B14F-4D97-AF65-F5344CB8AC3E}">
        <p14:creationId xmlns:p14="http://schemas.microsoft.com/office/powerpoint/2010/main" val="23393977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03200" y="457200"/>
            <a:ext cx="11785600" cy="990600"/>
          </a:xfrm>
          <a:prstGeom prst="rect">
            <a:avLst/>
          </a:prstGeom>
        </p:spPr>
        <p:txBody>
          <a:bodyPr/>
          <a:lstStyle/>
          <a:p>
            <a:r>
              <a:rPr lang="en-US"/>
              <a:t>Click to edit Master title style</a:t>
            </a:r>
          </a:p>
        </p:txBody>
      </p:sp>
      <p:sp>
        <p:nvSpPr>
          <p:cNvPr id="3" name="Date Placeholder 2"/>
          <p:cNvSpPr>
            <a:spLocks noGrp="1"/>
          </p:cNvSpPr>
          <p:nvPr>
            <p:ph type="dt" sz="half" idx="10"/>
          </p:nvPr>
        </p:nvSpPr>
        <p:spPr>
          <a:xfrm>
            <a:off x="609600" y="6356352"/>
            <a:ext cx="2844800" cy="365125"/>
          </a:xfrm>
          <a:prstGeom prst="rect">
            <a:avLst/>
          </a:prstGeom>
        </p:spPr>
        <p:txBody>
          <a:bodyPr/>
          <a:lstStyle/>
          <a:p>
            <a:fld id="{546F8672-D7C6-4095-B02D-AAA2B58C7BDA}" type="datetimeFigureOut">
              <a:rPr lang="en-US" smtClean="0"/>
              <a:t>8/3/18</a:t>
            </a:fld>
            <a:endParaRPr lang="en-US" dirty="0"/>
          </a:p>
        </p:txBody>
      </p:sp>
      <p:sp>
        <p:nvSpPr>
          <p:cNvPr id="4" name="Footer Placeholder 3"/>
          <p:cNvSpPr>
            <a:spLocks noGrp="1"/>
          </p:cNvSpPr>
          <p:nvPr>
            <p:ph type="ftr" sz="quarter" idx="11"/>
          </p:nvPr>
        </p:nvSpPr>
        <p:spPr>
          <a:xfrm>
            <a:off x="4165600" y="6356352"/>
            <a:ext cx="3860800" cy="365125"/>
          </a:xfrm>
          <a:prstGeom prst="rect">
            <a:avLst/>
          </a:prstGeom>
        </p:spPr>
        <p:txBody>
          <a:bodyPr/>
          <a:lstStyle/>
          <a:p>
            <a:endParaRPr lang="en-US" dirty="0"/>
          </a:p>
        </p:txBody>
      </p:sp>
      <p:sp>
        <p:nvSpPr>
          <p:cNvPr id="5" name="Slide Number Placeholder 4"/>
          <p:cNvSpPr>
            <a:spLocks noGrp="1"/>
          </p:cNvSpPr>
          <p:nvPr>
            <p:ph type="sldNum" sz="quarter" idx="12"/>
          </p:nvPr>
        </p:nvSpPr>
        <p:spPr>
          <a:xfrm>
            <a:off x="8737600" y="6356352"/>
            <a:ext cx="2844800" cy="365125"/>
          </a:xfrm>
          <a:prstGeom prst="rect">
            <a:avLst/>
          </a:prstGeom>
        </p:spPr>
        <p:txBody>
          <a:bodyPr/>
          <a:lstStyle/>
          <a:p>
            <a:fld id="{71E507C0-307E-43F1-8F8A-EB013B3FA7BA}" type="slidenum">
              <a:rPr lang="en-US" smtClean="0"/>
              <a:t>‹#›</a:t>
            </a:fld>
            <a:endParaRPr lang="en-US" dirty="0"/>
          </a:p>
        </p:txBody>
      </p:sp>
    </p:spTree>
    <p:extLst>
      <p:ext uri="{BB962C8B-B14F-4D97-AF65-F5344CB8AC3E}">
        <p14:creationId xmlns:p14="http://schemas.microsoft.com/office/powerpoint/2010/main" val="876972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cSld name="1_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03200" y="457200"/>
            <a:ext cx="11785600" cy="990600"/>
          </a:xfrm>
          <a:prstGeom prst="rect">
            <a:avLst/>
          </a:prstGeo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1600202"/>
            <a:ext cx="5384800" cy="4525963"/>
          </a:xfrm>
          <a:prstGeom prst="rect">
            <a:avLst/>
          </a:prstGeo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2"/>
            <a:ext cx="5384800" cy="4525963"/>
          </a:xfrm>
          <a:prstGeom prst="rect">
            <a:avLst/>
          </a:prstGeo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609600" y="6356352"/>
            <a:ext cx="2844800" cy="365125"/>
          </a:xfrm>
          <a:prstGeom prst="rect">
            <a:avLst/>
          </a:prstGeom>
        </p:spPr>
        <p:txBody>
          <a:bodyPr/>
          <a:lstStyle/>
          <a:p>
            <a:fld id="{546F8672-D7C6-4095-B02D-AAA2B58C7BDA}" type="datetimeFigureOut">
              <a:rPr lang="en-US" smtClean="0"/>
              <a:pPr/>
              <a:t>8/3/18</a:t>
            </a:fld>
            <a:endParaRPr lang="en-US" dirty="0"/>
          </a:p>
        </p:txBody>
      </p:sp>
      <p:sp>
        <p:nvSpPr>
          <p:cNvPr id="6" name="Footer Placeholder 5"/>
          <p:cNvSpPr>
            <a:spLocks noGrp="1"/>
          </p:cNvSpPr>
          <p:nvPr>
            <p:ph type="ftr" sz="quarter" idx="11"/>
          </p:nvPr>
        </p:nvSpPr>
        <p:spPr>
          <a:xfrm>
            <a:off x="4165600" y="6356352"/>
            <a:ext cx="3860800"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8737600" y="6356352"/>
            <a:ext cx="2844800" cy="365125"/>
          </a:xfrm>
          <a:prstGeom prst="rect">
            <a:avLst/>
          </a:prstGeom>
        </p:spPr>
        <p:txBody>
          <a:bodyPr/>
          <a:lstStyle/>
          <a:p>
            <a:fld id="{71E507C0-307E-43F1-8F8A-EB013B3FA7BA}" type="slidenum">
              <a:rPr lang="en-US" smtClean="0"/>
              <a:pPr/>
              <a:t>‹#›</a:t>
            </a:fld>
            <a:endParaRPr lang="en-US" dirty="0"/>
          </a:p>
        </p:txBody>
      </p:sp>
    </p:spTree>
    <p:extLst>
      <p:ext uri="{BB962C8B-B14F-4D97-AF65-F5344CB8AC3E}">
        <p14:creationId xmlns:p14="http://schemas.microsoft.com/office/powerpoint/2010/main" val="35297363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Header w/2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8200" y="365126"/>
            <a:ext cx="10515600" cy="1028960"/>
          </a:xfrm>
          <a:prstGeom prst="rect">
            <a:avLst/>
          </a:prstGeom>
        </p:spPr>
        <p:txBody>
          <a:bodyPr>
            <a:normAutofit/>
          </a:bodyPr>
          <a:lstStyle>
            <a:lvl1pPr>
              <a:defRPr sz="4000" baseline="0">
                <a:solidFill>
                  <a:schemeClr val="tx1">
                    <a:lumMod val="75000"/>
                    <a:lumOff val="25000"/>
                  </a:schemeClr>
                </a:solidFill>
                <a:latin typeface="Segoe UI Light" panose="020B0502040204020203" pitchFamily="34" charset="0"/>
              </a:defRPr>
            </a:lvl1pPr>
          </a:lstStyle>
          <a:p>
            <a:r>
              <a:rPr lang="en-US" dirty="0"/>
              <a:t>Page Title</a:t>
            </a:r>
          </a:p>
        </p:txBody>
      </p:sp>
      <p:sp>
        <p:nvSpPr>
          <p:cNvPr id="4" name="Content Placeholder 3"/>
          <p:cNvSpPr>
            <a:spLocks noGrp="1"/>
          </p:cNvSpPr>
          <p:nvPr>
            <p:ph sz="half" idx="2" hasCustomPrompt="1"/>
          </p:nvPr>
        </p:nvSpPr>
        <p:spPr>
          <a:xfrm>
            <a:off x="6625652" y="1648919"/>
            <a:ext cx="4728148" cy="4512038"/>
          </a:xfrm>
          <a:prstGeom prst="rect">
            <a:avLst/>
          </a:prstGeom>
        </p:spPr>
        <p:txBody>
          <a:bodyPr/>
          <a:lstStyle/>
          <a:p>
            <a:pPr lvl="0"/>
            <a:r>
              <a:rPr lang="en-US" dirty="0"/>
              <a:t>Content should be written in Segoe UI Light. Font size should not to be smaller than 18 point.  </a:t>
            </a:r>
          </a:p>
        </p:txBody>
      </p:sp>
      <p:cxnSp>
        <p:nvCxnSpPr>
          <p:cNvPr id="11" name="Straight Connector 10"/>
          <p:cNvCxnSpPr/>
          <p:nvPr userDrawn="1"/>
        </p:nvCxnSpPr>
        <p:spPr>
          <a:xfrm>
            <a:off x="838200" y="1394086"/>
            <a:ext cx="10515600" cy="0"/>
          </a:xfrm>
          <a:prstGeom prst="line">
            <a:avLst/>
          </a:prstGeom>
          <a:ln>
            <a:solidFill>
              <a:srgbClr val="EC1C28"/>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userDrawn="1"/>
        </p:nvCxnSpPr>
        <p:spPr>
          <a:xfrm flipH="1">
            <a:off x="6086007" y="1648919"/>
            <a:ext cx="39973" cy="4512038"/>
          </a:xfrm>
          <a:prstGeom prst="line">
            <a:avLst/>
          </a:prstGeom>
          <a:ln>
            <a:solidFill>
              <a:srgbClr val="EC1C28"/>
            </a:solidFill>
          </a:ln>
        </p:spPr>
        <p:style>
          <a:lnRef idx="1">
            <a:schemeClr val="accent1"/>
          </a:lnRef>
          <a:fillRef idx="0">
            <a:schemeClr val="accent1"/>
          </a:fillRef>
          <a:effectRef idx="0">
            <a:schemeClr val="accent1"/>
          </a:effectRef>
          <a:fontRef idx="minor">
            <a:schemeClr val="tx1"/>
          </a:fontRef>
        </p:style>
      </p:cxnSp>
      <p:sp>
        <p:nvSpPr>
          <p:cNvPr id="15" name="Content Placeholder 3"/>
          <p:cNvSpPr>
            <a:spLocks noGrp="1"/>
          </p:cNvSpPr>
          <p:nvPr>
            <p:ph sz="half" idx="10" hasCustomPrompt="1"/>
          </p:nvPr>
        </p:nvSpPr>
        <p:spPr>
          <a:xfrm>
            <a:off x="838200" y="1648919"/>
            <a:ext cx="4728148" cy="4512038"/>
          </a:xfrm>
          <a:prstGeom prst="rect">
            <a:avLst/>
          </a:prstGeom>
        </p:spPr>
        <p:txBody>
          <a:bodyPr/>
          <a:lstStyle/>
          <a:p>
            <a:pPr lvl="0"/>
            <a:r>
              <a:rPr lang="en-US" dirty="0"/>
              <a:t>Content should be written in Segoe UI Light. Font size should not to be smaller than 18 point.  </a:t>
            </a:r>
          </a:p>
        </p:txBody>
      </p:sp>
    </p:spTree>
    <p:extLst>
      <p:ext uri="{BB962C8B-B14F-4D97-AF65-F5344CB8AC3E}">
        <p14:creationId xmlns:p14="http://schemas.microsoft.com/office/powerpoint/2010/main" val="6970584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Header w/2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8200" y="365126"/>
            <a:ext cx="10515600" cy="1028960"/>
          </a:xfrm>
        </p:spPr>
        <p:txBody>
          <a:bodyPr>
            <a:normAutofit/>
          </a:bodyPr>
          <a:lstStyle>
            <a:lvl1pPr>
              <a:defRPr sz="4000" baseline="0">
                <a:solidFill>
                  <a:schemeClr val="tx1">
                    <a:lumMod val="75000"/>
                    <a:lumOff val="25000"/>
                  </a:schemeClr>
                </a:solidFill>
                <a:latin typeface="Segoe UI Light" panose="020B0502040204020203" pitchFamily="34" charset="0"/>
              </a:defRPr>
            </a:lvl1pPr>
          </a:lstStyle>
          <a:p>
            <a:r>
              <a:rPr lang="en-US" dirty="0"/>
              <a:t>Page Title</a:t>
            </a:r>
          </a:p>
        </p:txBody>
      </p:sp>
      <p:sp>
        <p:nvSpPr>
          <p:cNvPr id="4" name="Content Placeholder 3"/>
          <p:cNvSpPr>
            <a:spLocks noGrp="1"/>
          </p:cNvSpPr>
          <p:nvPr>
            <p:ph sz="half" idx="2" hasCustomPrompt="1"/>
          </p:nvPr>
        </p:nvSpPr>
        <p:spPr>
          <a:xfrm>
            <a:off x="6625652" y="1648919"/>
            <a:ext cx="4728148" cy="4512038"/>
          </a:xfrm>
        </p:spPr>
        <p:txBody>
          <a:bodyPr/>
          <a:lstStyle/>
          <a:p>
            <a:pPr lvl="0"/>
            <a:r>
              <a:rPr lang="en-US" dirty="0"/>
              <a:t>Content should be written in Segoe UI Light. Font size should not to be smaller than 18 point.  </a:t>
            </a:r>
          </a:p>
        </p:txBody>
      </p:sp>
      <p:cxnSp>
        <p:nvCxnSpPr>
          <p:cNvPr id="11" name="Straight Connector 10"/>
          <p:cNvCxnSpPr/>
          <p:nvPr userDrawn="1"/>
        </p:nvCxnSpPr>
        <p:spPr>
          <a:xfrm>
            <a:off x="838200" y="1394086"/>
            <a:ext cx="10515600" cy="0"/>
          </a:xfrm>
          <a:prstGeom prst="line">
            <a:avLst/>
          </a:prstGeom>
          <a:ln>
            <a:solidFill>
              <a:srgbClr val="EC1C28"/>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userDrawn="1"/>
        </p:nvCxnSpPr>
        <p:spPr>
          <a:xfrm flipH="1">
            <a:off x="6086007" y="1648919"/>
            <a:ext cx="39973" cy="4512038"/>
          </a:xfrm>
          <a:prstGeom prst="line">
            <a:avLst/>
          </a:prstGeom>
          <a:ln>
            <a:solidFill>
              <a:srgbClr val="EC1C28"/>
            </a:solidFill>
          </a:ln>
        </p:spPr>
        <p:style>
          <a:lnRef idx="1">
            <a:schemeClr val="accent1"/>
          </a:lnRef>
          <a:fillRef idx="0">
            <a:schemeClr val="accent1"/>
          </a:fillRef>
          <a:effectRef idx="0">
            <a:schemeClr val="accent1"/>
          </a:effectRef>
          <a:fontRef idx="minor">
            <a:schemeClr val="tx1"/>
          </a:fontRef>
        </p:style>
      </p:cxnSp>
      <p:sp>
        <p:nvSpPr>
          <p:cNvPr id="15" name="Content Placeholder 3"/>
          <p:cNvSpPr>
            <a:spLocks noGrp="1"/>
          </p:cNvSpPr>
          <p:nvPr>
            <p:ph sz="half" idx="10" hasCustomPrompt="1"/>
          </p:nvPr>
        </p:nvSpPr>
        <p:spPr>
          <a:xfrm>
            <a:off x="838200" y="1648919"/>
            <a:ext cx="4728148" cy="4512038"/>
          </a:xfrm>
        </p:spPr>
        <p:txBody>
          <a:bodyPr/>
          <a:lstStyle/>
          <a:p>
            <a:pPr lvl="0"/>
            <a:r>
              <a:rPr lang="en-US" dirty="0"/>
              <a:t>Content should be written in Segoe UI Light. Font size should not to be smaller than 18 point.  </a:t>
            </a:r>
          </a:p>
        </p:txBody>
      </p:sp>
    </p:spTree>
    <p:extLst>
      <p:ext uri="{BB962C8B-B14F-4D97-AF65-F5344CB8AC3E}">
        <p14:creationId xmlns:p14="http://schemas.microsoft.com/office/powerpoint/2010/main" val="22081219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Header w/1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8200" y="365126"/>
            <a:ext cx="10515600" cy="1028960"/>
          </a:xfrm>
        </p:spPr>
        <p:txBody>
          <a:bodyPr>
            <a:normAutofit/>
          </a:bodyPr>
          <a:lstStyle>
            <a:lvl1pPr>
              <a:defRPr sz="4000" baseline="0">
                <a:solidFill>
                  <a:schemeClr val="tx1">
                    <a:lumMod val="75000"/>
                    <a:lumOff val="25000"/>
                  </a:schemeClr>
                </a:solidFill>
                <a:latin typeface="Segoe UI Light" panose="020B0502040204020203" pitchFamily="34" charset="0"/>
              </a:defRPr>
            </a:lvl1pPr>
          </a:lstStyle>
          <a:p>
            <a:r>
              <a:rPr lang="en-US" dirty="0"/>
              <a:t>Page Title</a:t>
            </a:r>
          </a:p>
        </p:txBody>
      </p:sp>
      <p:cxnSp>
        <p:nvCxnSpPr>
          <p:cNvPr id="11" name="Straight Connector 10"/>
          <p:cNvCxnSpPr/>
          <p:nvPr userDrawn="1"/>
        </p:nvCxnSpPr>
        <p:spPr>
          <a:xfrm>
            <a:off x="838200" y="1394086"/>
            <a:ext cx="10515600" cy="0"/>
          </a:xfrm>
          <a:prstGeom prst="line">
            <a:avLst/>
          </a:prstGeom>
          <a:ln>
            <a:solidFill>
              <a:srgbClr val="EC1C28"/>
            </a:solidFill>
          </a:ln>
        </p:spPr>
        <p:style>
          <a:lnRef idx="1">
            <a:schemeClr val="accent1"/>
          </a:lnRef>
          <a:fillRef idx="0">
            <a:schemeClr val="accent1"/>
          </a:fillRef>
          <a:effectRef idx="0">
            <a:schemeClr val="accent1"/>
          </a:effectRef>
          <a:fontRef idx="minor">
            <a:schemeClr val="tx1"/>
          </a:fontRef>
        </p:style>
      </p:cxnSp>
      <p:sp>
        <p:nvSpPr>
          <p:cNvPr id="6" name="Content Placeholder 5"/>
          <p:cNvSpPr>
            <a:spLocks noGrp="1"/>
          </p:cNvSpPr>
          <p:nvPr>
            <p:ph sz="quarter" idx="10" hasCustomPrompt="1"/>
          </p:nvPr>
        </p:nvSpPr>
        <p:spPr>
          <a:xfrm>
            <a:off x="838200" y="1784350"/>
            <a:ext cx="10515600" cy="4437063"/>
          </a:xfrm>
        </p:spPr>
        <p:txBody>
          <a:bodyPr/>
          <a:lstStyle/>
          <a:p>
            <a:pPr lvl="0"/>
            <a:r>
              <a:rPr lang="en-US" dirty="0"/>
              <a:t>Content should be written in Segoe UI Light. Font size should not to be smaller than 18 point.  </a:t>
            </a:r>
          </a:p>
        </p:txBody>
      </p:sp>
    </p:spTree>
    <p:extLst>
      <p:ext uri="{BB962C8B-B14F-4D97-AF65-F5344CB8AC3E}">
        <p14:creationId xmlns:p14="http://schemas.microsoft.com/office/powerpoint/2010/main" val="18751402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mparison Pag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39788" y="1681163"/>
            <a:ext cx="5157787" cy="823912"/>
          </a:xfrm>
        </p:spPr>
        <p:txBody>
          <a:bodyPr anchor="b"/>
          <a:lstStyle>
            <a:lvl1pPr marL="0" indent="0">
              <a:buNone/>
              <a:defRPr sz="2400" b="0">
                <a:latin typeface="Segoe UI Light"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hasCustomPrompt="1"/>
          </p:nvPr>
        </p:nvSpPr>
        <p:spPr>
          <a:xfrm>
            <a:off x="839788" y="2505075"/>
            <a:ext cx="5157787" cy="3684588"/>
          </a:xfrm>
        </p:spPr>
        <p:txBody>
          <a:bodyPr/>
          <a:lstStyle/>
          <a:p>
            <a:pPr lvl="0"/>
            <a:r>
              <a:rPr lang="en-US" dirty="0"/>
              <a:t>Content should be written in Segoe UI Light. Font size should not to be smaller than 18 point.  </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hasCustomPrompt="1"/>
          </p:nvPr>
        </p:nvSpPr>
        <p:spPr>
          <a:xfrm>
            <a:off x="6172200" y="2505075"/>
            <a:ext cx="5183188" cy="3684588"/>
          </a:xfrm>
        </p:spPr>
        <p:txBody>
          <a:bodyPr/>
          <a:lstStyle/>
          <a:p>
            <a:pPr lvl="0"/>
            <a:r>
              <a:rPr lang="en-US" dirty="0"/>
              <a:t>Content should be written in Segoe UI Light. Font size should not to be smaller than 18 point.  </a:t>
            </a:r>
          </a:p>
        </p:txBody>
      </p:sp>
      <p:sp>
        <p:nvSpPr>
          <p:cNvPr id="10" name="Title 1"/>
          <p:cNvSpPr>
            <a:spLocks noGrp="1"/>
          </p:cNvSpPr>
          <p:nvPr>
            <p:ph type="title" hasCustomPrompt="1"/>
          </p:nvPr>
        </p:nvSpPr>
        <p:spPr>
          <a:xfrm>
            <a:off x="838200" y="365126"/>
            <a:ext cx="10515600" cy="1028960"/>
          </a:xfrm>
        </p:spPr>
        <p:txBody>
          <a:bodyPr>
            <a:normAutofit/>
          </a:bodyPr>
          <a:lstStyle>
            <a:lvl1pPr>
              <a:defRPr sz="4000" baseline="0">
                <a:solidFill>
                  <a:schemeClr val="tx1">
                    <a:lumMod val="75000"/>
                    <a:lumOff val="25000"/>
                  </a:schemeClr>
                </a:solidFill>
                <a:latin typeface="Segoe UI Light" panose="020B0502040204020203" pitchFamily="34" charset="0"/>
              </a:defRPr>
            </a:lvl1pPr>
          </a:lstStyle>
          <a:p>
            <a:r>
              <a:rPr lang="en-US" dirty="0"/>
              <a:t>Page Title</a:t>
            </a:r>
          </a:p>
        </p:txBody>
      </p:sp>
      <p:cxnSp>
        <p:nvCxnSpPr>
          <p:cNvPr id="11" name="Straight Connector 10"/>
          <p:cNvCxnSpPr/>
          <p:nvPr userDrawn="1"/>
        </p:nvCxnSpPr>
        <p:spPr>
          <a:xfrm>
            <a:off x="838200" y="1394086"/>
            <a:ext cx="10515600" cy="0"/>
          </a:xfrm>
          <a:prstGeom prst="line">
            <a:avLst/>
          </a:prstGeom>
          <a:ln>
            <a:solidFill>
              <a:srgbClr val="EC1C28"/>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1242829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4.xml"/><Relationship Id="rId3" Type="http://schemas.openxmlformats.org/officeDocument/2006/relationships/slideLayout" Target="../slideLayouts/slideLayout9.xml"/><Relationship Id="rId7" Type="http://schemas.openxmlformats.org/officeDocument/2006/relationships/slideLayout" Target="../slideLayouts/slideLayout13.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11" Type="http://schemas.openxmlformats.org/officeDocument/2006/relationships/image" Target="../media/image4.png"/><Relationship Id="rId5" Type="http://schemas.openxmlformats.org/officeDocument/2006/relationships/slideLayout" Target="../slideLayouts/slideLayout11.xml"/><Relationship Id="rId10" Type="http://schemas.openxmlformats.org/officeDocument/2006/relationships/theme" Target="../theme/theme2.xml"/><Relationship Id="rId4" Type="http://schemas.openxmlformats.org/officeDocument/2006/relationships/slideLayout" Target="../slideLayouts/slideLayout10.xml"/><Relationship Id="rId9"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2" name="Rectangle 11"/>
          <p:cNvSpPr/>
          <p:nvPr userDrawn="1"/>
        </p:nvSpPr>
        <p:spPr>
          <a:xfrm>
            <a:off x="554636" y="2410817"/>
            <a:ext cx="6805533" cy="784830"/>
          </a:xfrm>
          <a:prstGeom prst="rect">
            <a:avLst/>
          </a:prstGeom>
        </p:spPr>
        <p:txBody>
          <a:bodyPr wrap="square">
            <a:spAutoFit/>
          </a:bodyPr>
          <a:lstStyle/>
          <a:p>
            <a:pPr algn="ctr"/>
            <a:r>
              <a:rPr lang="en-US" sz="4500" dirty="0">
                <a:solidFill>
                  <a:schemeClr val="bg1"/>
                </a:solidFill>
                <a:latin typeface="Segoe UI Light" panose="020B0502040204020203" pitchFamily="34" charset="0"/>
              </a:rPr>
              <a:t>Title Heading </a:t>
            </a:r>
            <a:endParaRPr lang="en-US" sz="4500" dirty="0"/>
          </a:p>
        </p:txBody>
      </p:sp>
    </p:spTree>
    <p:extLst>
      <p:ext uri="{BB962C8B-B14F-4D97-AF65-F5344CB8AC3E}">
        <p14:creationId xmlns:p14="http://schemas.microsoft.com/office/powerpoint/2010/main" val="3178511073"/>
      </p:ext>
    </p:extLst>
  </p:cSld>
  <p:clrMap bg1="lt1" tx1="dk1" bg2="lt2" tx2="dk2" accent1="accent1" accent2="accent2" accent3="accent3" accent4="accent4" accent5="accent5" accent6="accent6" hlink="hlink" folHlink="folHlink"/>
  <p:sldLayoutIdLst>
    <p:sldLayoutId id="2147483649" r:id="rId1"/>
    <p:sldLayoutId id="2147483687" r:id="rId2"/>
    <p:sldLayoutId id="2147483688" r:id="rId3"/>
    <p:sldLayoutId id="2147483697" r:id="rId4"/>
    <p:sldLayoutId id="2147483698" r:id="rId5"/>
    <p:sldLayoutId id="2147483706" r:id="rId6"/>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Content Page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Content should be written in Segoe UI Light. Font size should not to be smaller than 18 point.  </a:t>
            </a:r>
          </a:p>
        </p:txBody>
      </p:sp>
      <p:pic>
        <p:nvPicPr>
          <p:cNvPr id="7" name="Picture 6"/>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a:off x="5677706" y="6662657"/>
            <a:ext cx="6514294" cy="202838"/>
          </a:xfrm>
          <a:prstGeom prst="rect">
            <a:avLst/>
          </a:prstGeom>
        </p:spPr>
      </p:pic>
      <p:sp>
        <p:nvSpPr>
          <p:cNvPr id="8" name="TextBox 7"/>
          <p:cNvSpPr txBox="1"/>
          <p:nvPr userDrawn="1"/>
        </p:nvSpPr>
        <p:spPr>
          <a:xfrm>
            <a:off x="7088072" y="6639701"/>
            <a:ext cx="3469216" cy="246221"/>
          </a:xfrm>
          <a:prstGeom prst="rect">
            <a:avLst/>
          </a:prstGeom>
          <a:noFill/>
        </p:spPr>
        <p:txBody>
          <a:bodyPr wrap="square" rtlCol="0">
            <a:spAutoFit/>
          </a:bodyPr>
          <a:lstStyle/>
          <a:p>
            <a:pPr algn="r"/>
            <a:r>
              <a:rPr lang="en-US" sz="1000" spc="100" baseline="0" dirty="0">
                <a:solidFill>
                  <a:schemeClr val="bg1"/>
                </a:solidFill>
                <a:latin typeface="Segoe UI" panose="020B0502040204020203" pitchFamily="34" charset="0"/>
                <a:ea typeface="Segoe UI" panose="020B0502040204020203" pitchFamily="34" charset="0"/>
                <a:cs typeface="Segoe UI" panose="020B0502040204020203" pitchFamily="34" charset="0"/>
              </a:rPr>
              <a:t>GEORGIA DEPARTMENT OF PUBLIC HEALTH</a:t>
            </a:r>
          </a:p>
        </p:txBody>
      </p:sp>
    </p:spTree>
    <p:extLst>
      <p:ext uri="{BB962C8B-B14F-4D97-AF65-F5344CB8AC3E}">
        <p14:creationId xmlns:p14="http://schemas.microsoft.com/office/powerpoint/2010/main" val="1175027630"/>
      </p:ext>
    </p:extLst>
  </p:cSld>
  <p:clrMap bg1="lt1" tx1="dk1" bg2="lt2" tx2="dk2" accent1="accent1" accent2="accent2" accent3="accent3" accent4="accent4" accent5="accent5" accent6="accent6" hlink="hlink" folHlink="folHlink"/>
  <p:sldLayoutIdLst>
    <p:sldLayoutId id="2147483665" r:id="rId1"/>
    <p:sldLayoutId id="2147483686" r:id="rId2"/>
    <p:sldLayoutId id="2147483678" r:id="rId3"/>
    <p:sldLayoutId id="2147483669" r:id="rId4"/>
    <p:sldLayoutId id="2147483670" r:id="rId5"/>
    <p:sldLayoutId id="2147483695" r:id="rId6"/>
    <p:sldLayoutId id="2147483701" r:id="rId7"/>
    <p:sldLayoutId id="2147483704" r:id="rId8"/>
    <p:sldLayoutId id="2147483707" r:id="rId9"/>
  </p:sldLayoutIdLst>
  <p:txStyles>
    <p:titleStyle>
      <a:lvl1pPr algn="l" defTabSz="914400" rtl="0" eaLnBrk="1" latinLnBrk="0" hangingPunct="1">
        <a:lnSpc>
          <a:spcPct val="90000"/>
        </a:lnSpc>
        <a:spcBef>
          <a:spcPct val="0"/>
        </a:spcBef>
        <a:buNone/>
        <a:defRPr sz="4000" kern="1200" baseline="0">
          <a:solidFill>
            <a:schemeClr val="tx1">
              <a:lumMod val="75000"/>
              <a:lumOff val="25000"/>
            </a:schemeClr>
          </a:solidFill>
          <a:latin typeface="Segoe UI Light" panose="020B0502040204020203" pitchFamily="34" charset="0"/>
          <a:ea typeface="+mj-ea"/>
          <a:cs typeface="+mj-cs"/>
        </a:defRPr>
      </a:lvl1pPr>
    </p:titleStyle>
    <p:bodyStyle>
      <a:lvl1pPr marL="0" indent="0" algn="l" defTabSz="914400" rtl="0" eaLnBrk="1" latinLnBrk="0" hangingPunct="1">
        <a:lnSpc>
          <a:spcPct val="90000"/>
        </a:lnSpc>
        <a:spcBef>
          <a:spcPts val="1000"/>
        </a:spcBef>
        <a:buFont typeface="Arial" panose="020B0604020202020204" pitchFamily="34" charset="0"/>
        <a:buNone/>
        <a:defRPr sz="1800" kern="1200" baseline="0">
          <a:solidFill>
            <a:schemeClr val="tx1"/>
          </a:solidFill>
          <a:latin typeface="Segoe UI Light" panose="020B0502040204020203"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hyperlink" Target="mailto:pdmp.support@dph.ga.gov" TargetMode="Externa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335560" y="1696239"/>
            <a:ext cx="7259589" cy="779862"/>
          </a:xfrm>
        </p:spPr>
        <p:txBody>
          <a:bodyPr>
            <a:normAutofit/>
          </a:bodyPr>
          <a:lstStyle/>
          <a:p>
            <a:r>
              <a:rPr lang="en-US" sz="3600" dirty="0">
                <a:solidFill>
                  <a:schemeClr val="tx1">
                    <a:lumMod val="75000"/>
                    <a:lumOff val="25000"/>
                  </a:schemeClr>
                </a:solidFill>
                <a:latin typeface="Segoe UI" panose="020B0502040204020203" pitchFamily="34" charset="0"/>
                <a:cs typeface="Segoe UI" panose="020B0502040204020203" pitchFamily="34" charset="0"/>
              </a:rPr>
              <a:t>Georgia PDMP </a:t>
            </a:r>
          </a:p>
        </p:txBody>
      </p:sp>
      <p:sp>
        <p:nvSpPr>
          <p:cNvPr id="3" name="Text Placeholder 2"/>
          <p:cNvSpPr>
            <a:spLocks noGrp="1"/>
          </p:cNvSpPr>
          <p:nvPr>
            <p:ph type="body" sz="quarter" idx="10"/>
          </p:nvPr>
        </p:nvSpPr>
        <p:spPr>
          <a:xfrm>
            <a:off x="533948" y="2528330"/>
            <a:ext cx="7532016" cy="577143"/>
          </a:xfrm>
        </p:spPr>
        <p:txBody>
          <a:bodyPr/>
          <a:lstStyle/>
          <a:p>
            <a:pPr algn="ctr"/>
            <a:r>
              <a:rPr lang="en-US" sz="3200" dirty="0">
                <a:solidFill>
                  <a:schemeClr val="bg1"/>
                </a:solidFill>
                <a:latin typeface="Segoe UI" panose="020B0502040204020203" pitchFamily="34" charset="0"/>
                <a:cs typeface="Segoe UI" panose="020B0502040204020203" pitchFamily="34" charset="0"/>
              </a:rPr>
              <a:t>Understanding Your Responsibilities </a:t>
            </a:r>
            <a:endParaRPr lang="en-US" sz="3200" dirty="0">
              <a:solidFill>
                <a:schemeClr val="bg1"/>
              </a:solidFill>
              <a:latin typeface="Segoe UI" panose="020B0502040204020203" pitchFamily="34" charset="0"/>
              <a:ea typeface="Segoe UI" panose="020B0502040204020203" pitchFamily="34" charset="0"/>
              <a:cs typeface="Segoe UI" panose="020B0502040204020203" pitchFamily="34" charset="0"/>
            </a:endParaRPr>
          </a:p>
        </p:txBody>
      </p:sp>
      <p:sp>
        <p:nvSpPr>
          <p:cNvPr id="6" name="Text Placeholder 5"/>
          <p:cNvSpPr>
            <a:spLocks noGrp="1"/>
          </p:cNvSpPr>
          <p:nvPr>
            <p:ph type="body" sz="quarter" idx="12"/>
          </p:nvPr>
        </p:nvSpPr>
        <p:spPr>
          <a:xfrm>
            <a:off x="533948" y="6060686"/>
            <a:ext cx="9633585" cy="419620"/>
          </a:xfrm>
        </p:spPr>
        <p:txBody>
          <a:bodyPr/>
          <a:lstStyle/>
          <a:p>
            <a:r>
              <a:rPr lang="en-US" sz="1800" dirty="0">
                <a:solidFill>
                  <a:schemeClr val="tx1">
                    <a:lumMod val="65000"/>
                    <a:lumOff val="35000"/>
                  </a:schemeClr>
                </a:solidFill>
                <a:latin typeface="Segoe UI" panose="020B0502040204020203" pitchFamily="34" charset="0"/>
                <a:cs typeface="Segoe UI" panose="020B0502040204020203" pitchFamily="34" charset="0"/>
              </a:rPr>
              <a:t>January 2018</a:t>
            </a:r>
          </a:p>
        </p:txBody>
      </p:sp>
      <p:sp>
        <p:nvSpPr>
          <p:cNvPr id="5" name="TextBox 4">
            <a:extLst>
              <a:ext uri="{FF2B5EF4-FFF2-40B4-BE49-F238E27FC236}">
                <a16:creationId xmlns:a16="http://schemas.microsoft.com/office/drawing/2014/main" id="{BA3C4FBF-66F2-4933-88F7-7324BC7284C2}"/>
              </a:ext>
            </a:extLst>
          </p:cNvPr>
          <p:cNvSpPr txBox="1"/>
          <p:nvPr/>
        </p:nvSpPr>
        <p:spPr>
          <a:xfrm>
            <a:off x="5740924" y="3184037"/>
            <a:ext cx="2563202" cy="461665"/>
          </a:xfrm>
          <a:prstGeom prst="rect">
            <a:avLst/>
          </a:prstGeom>
          <a:noFill/>
        </p:spPr>
        <p:txBody>
          <a:bodyPr wrap="none" rtlCol="0">
            <a:spAutoFit/>
          </a:bodyPr>
          <a:lstStyle/>
          <a:p>
            <a:r>
              <a:rPr lang="en-US" sz="2400" dirty="0">
                <a:solidFill>
                  <a:schemeClr val="tx1">
                    <a:lumMod val="75000"/>
                    <a:lumOff val="25000"/>
                  </a:schemeClr>
                </a:solidFill>
                <a:latin typeface="Segoe UI" panose="020B0502040204020203" pitchFamily="34" charset="0"/>
                <a:cs typeface="Segoe UI" panose="020B0502040204020203" pitchFamily="34" charset="0"/>
              </a:rPr>
              <a:t>Delegate Training</a:t>
            </a:r>
          </a:p>
        </p:txBody>
      </p:sp>
    </p:spTree>
    <p:extLst>
      <p:ext uri="{BB962C8B-B14F-4D97-AF65-F5344CB8AC3E}">
        <p14:creationId xmlns:p14="http://schemas.microsoft.com/office/powerpoint/2010/main" val="5075056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D810F0A-BFC2-4675-9E55-4D4A5E9C0B8F}"/>
              </a:ext>
            </a:extLst>
          </p:cNvPr>
          <p:cNvSpPr/>
          <p:nvPr/>
        </p:nvSpPr>
        <p:spPr>
          <a:xfrm>
            <a:off x="950496" y="1877910"/>
            <a:ext cx="7693884" cy="2934137"/>
          </a:xfrm>
          <a:prstGeom prst="rect">
            <a:avLst/>
          </a:prstGeom>
        </p:spPr>
        <p:txBody>
          <a:bodyPr wrap="square">
            <a:spAutoFit/>
          </a:bodyPr>
          <a:lstStyle/>
          <a:p>
            <a:pPr marL="342900" indent="-342900">
              <a:spcAft>
                <a:spcPts val="1000"/>
              </a:spcAft>
              <a:buFont typeface="Wingdings" panose="05000000000000000000" pitchFamily="2" charset="2"/>
              <a:buChar char="Ø"/>
            </a:pPr>
            <a:r>
              <a:rPr lang="en-US" sz="2400" dirty="0">
                <a:latin typeface="Segoe UI" panose="020B0502040204020203" pitchFamily="34" charset="0"/>
                <a:ea typeface="Calibri" panose="020F0502020204030204" pitchFamily="34" charset="0"/>
                <a:cs typeface="Segoe UI" panose="020B0502040204020203" pitchFamily="34" charset="0"/>
              </a:rPr>
              <a:t>Your delegating doctor or pharmacist is required by law to have policies and procedures in place to ensure the confidentiality of personal health information.  </a:t>
            </a:r>
          </a:p>
          <a:p>
            <a:pPr marL="342900" indent="-342900">
              <a:spcAft>
                <a:spcPts val="1000"/>
              </a:spcAft>
              <a:buFont typeface="Wingdings" panose="05000000000000000000" pitchFamily="2" charset="2"/>
              <a:buChar char="Ø"/>
            </a:pPr>
            <a:r>
              <a:rPr lang="en-US" sz="2400" dirty="0">
                <a:latin typeface="Segoe UI" panose="020B0502040204020203" pitchFamily="34" charset="0"/>
                <a:ea typeface="Calibri" panose="020F0502020204030204" pitchFamily="34" charset="0"/>
                <a:cs typeface="Segoe UI" panose="020B0502040204020203" pitchFamily="34" charset="0"/>
              </a:rPr>
              <a:t>It is your responsibility as a delegate to know those policies and procedures, and to follow them. </a:t>
            </a:r>
          </a:p>
          <a:p>
            <a:pPr marL="342900" indent="-342900">
              <a:spcAft>
                <a:spcPts val="1000"/>
              </a:spcAft>
              <a:buFont typeface="Arial" panose="020B0604020202020204" pitchFamily="34" charset="0"/>
              <a:buChar char="•"/>
            </a:pPr>
            <a:endParaRPr lang="en-US" sz="2400" dirty="0">
              <a:effectLst/>
              <a:latin typeface="Segoe UI" panose="020B0502040204020203" pitchFamily="34" charset="0"/>
              <a:ea typeface="Calibri" panose="020F0502020204030204" pitchFamily="34" charset="0"/>
              <a:cs typeface="Segoe UI" panose="020B0502040204020203" pitchFamily="34" charset="0"/>
            </a:endParaRPr>
          </a:p>
        </p:txBody>
      </p:sp>
      <p:sp>
        <p:nvSpPr>
          <p:cNvPr id="5" name="Title 4">
            <a:extLst>
              <a:ext uri="{FF2B5EF4-FFF2-40B4-BE49-F238E27FC236}">
                <a16:creationId xmlns:a16="http://schemas.microsoft.com/office/drawing/2014/main" id="{DEB44410-82DD-4478-9F45-A338608E4DBE}"/>
              </a:ext>
            </a:extLst>
          </p:cNvPr>
          <p:cNvSpPr>
            <a:spLocks noGrp="1"/>
          </p:cNvSpPr>
          <p:nvPr>
            <p:ph type="title"/>
          </p:nvPr>
        </p:nvSpPr>
        <p:spPr/>
        <p:txBody>
          <a:bodyPr/>
          <a:lstStyle/>
          <a:p>
            <a:r>
              <a:rPr lang="en-US" dirty="0">
                <a:latin typeface="Segoe UI" panose="020B0502040204020203" pitchFamily="34" charset="0"/>
                <a:cs typeface="Segoe UI" panose="020B0502040204020203" pitchFamily="34" charset="0"/>
              </a:rPr>
              <a:t>Confidentiality of Prescription Information</a:t>
            </a:r>
          </a:p>
        </p:txBody>
      </p:sp>
    </p:spTree>
    <p:extLst>
      <p:ext uri="{BB962C8B-B14F-4D97-AF65-F5344CB8AC3E}">
        <p14:creationId xmlns:p14="http://schemas.microsoft.com/office/powerpoint/2010/main" val="29726161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D810F0A-BFC2-4675-9E55-4D4A5E9C0B8F}"/>
              </a:ext>
            </a:extLst>
          </p:cNvPr>
          <p:cNvSpPr/>
          <p:nvPr/>
        </p:nvSpPr>
        <p:spPr>
          <a:xfrm>
            <a:off x="838199" y="1685405"/>
            <a:ext cx="10024241" cy="480581"/>
          </a:xfrm>
          <a:prstGeom prst="rect">
            <a:avLst/>
          </a:prstGeom>
        </p:spPr>
        <p:txBody>
          <a:bodyPr wrap="square">
            <a:spAutoFit/>
          </a:bodyPr>
          <a:lstStyle/>
          <a:p>
            <a:pPr>
              <a:lnSpc>
                <a:spcPct val="115000"/>
              </a:lnSpc>
              <a:spcAft>
                <a:spcPts val="1000"/>
              </a:spcAft>
            </a:pPr>
            <a:r>
              <a:rPr lang="en-US" sz="2400" dirty="0">
                <a:latin typeface="Segoe UI" panose="020B0502040204020203" pitchFamily="34" charset="0"/>
                <a:ea typeface="Calibri" panose="020F0502020204030204" pitchFamily="34" charset="0"/>
                <a:cs typeface="Segoe UI" panose="020B0502040204020203" pitchFamily="34" charset="0"/>
              </a:rPr>
              <a:t> </a:t>
            </a:r>
            <a:endParaRPr lang="en-US" sz="2400" dirty="0">
              <a:effectLst/>
              <a:latin typeface="Segoe UI" panose="020B0502040204020203" pitchFamily="34" charset="0"/>
              <a:ea typeface="Calibri" panose="020F0502020204030204" pitchFamily="34" charset="0"/>
              <a:cs typeface="Segoe UI" panose="020B0502040204020203" pitchFamily="34" charset="0"/>
            </a:endParaRPr>
          </a:p>
        </p:txBody>
      </p:sp>
      <p:sp>
        <p:nvSpPr>
          <p:cNvPr id="5" name="Title 4">
            <a:extLst>
              <a:ext uri="{FF2B5EF4-FFF2-40B4-BE49-F238E27FC236}">
                <a16:creationId xmlns:a16="http://schemas.microsoft.com/office/drawing/2014/main" id="{DEB44410-82DD-4478-9F45-A338608E4DBE}"/>
              </a:ext>
            </a:extLst>
          </p:cNvPr>
          <p:cNvSpPr>
            <a:spLocks noGrp="1"/>
          </p:cNvSpPr>
          <p:nvPr>
            <p:ph type="title"/>
          </p:nvPr>
        </p:nvSpPr>
        <p:spPr/>
        <p:txBody>
          <a:bodyPr/>
          <a:lstStyle/>
          <a:p>
            <a:r>
              <a:rPr lang="en-US" dirty="0">
                <a:latin typeface="Segoe UI" panose="020B0502040204020203" pitchFamily="34" charset="0"/>
                <a:cs typeface="Segoe UI" panose="020B0502040204020203" pitchFamily="34" charset="0"/>
              </a:rPr>
              <a:t>Confidentiality of Prescription Information</a:t>
            </a:r>
          </a:p>
        </p:txBody>
      </p:sp>
      <p:sp>
        <p:nvSpPr>
          <p:cNvPr id="2" name="Rectangle 1">
            <a:extLst>
              <a:ext uri="{FF2B5EF4-FFF2-40B4-BE49-F238E27FC236}">
                <a16:creationId xmlns:a16="http://schemas.microsoft.com/office/drawing/2014/main" id="{1B5FCC89-E0BD-46B5-8440-C985D683F0AD}"/>
              </a:ext>
            </a:extLst>
          </p:cNvPr>
          <p:cNvSpPr/>
          <p:nvPr/>
        </p:nvSpPr>
        <p:spPr>
          <a:xfrm>
            <a:off x="838199" y="1685405"/>
            <a:ext cx="8286947" cy="4237442"/>
          </a:xfrm>
          <a:prstGeom prst="rect">
            <a:avLst/>
          </a:prstGeom>
        </p:spPr>
        <p:txBody>
          <a:bodyPr wrap="square">
            <a:spAutoFit/>
          </a:bodyPr>
          <a:lstStyle/>
          <a:p>
            <a:pPr>
              <a:spcAft>
                <a:spcPts val="1000"/>
              </a:spcAft>
            </a:pPr>
            <a:r>
              <a:rPr lang="en-US" sz="2400" dirty="0">
                <a:latin typeface="Segoe UI" panose="020B0502040204020203" pitchFamily="34" charset="0"/>
                <a:ea typeface="Calibri" panose="020F0502020204030204" pitchFamily="34" charset="0"/>
                <a:cs typeface="Segoe UI" panose="020B0502040204020203" pitchFamily="34" charset="0"/>
              </a:rPr>
              <a:t>The laws governing Georgia’s PDMP require you and your delegating doctor or pharmacist to strictly ensure the confidentiality of prescription information. Code Section 16-13-64 makes it a criminal offense for any person to: </a:t>
            </a:r>
          </a:p>
          <a:p>
            <a:pPr marL="800100" lvl="1" indent="-342900">
              <a:buFont typeface="Arial" panose="020B0604020202020204" pitchFamily="34" charset="0"/>
              <a:buChar char="•"/>
            </a:pPr>
            <a:r>
              <a:rPr lang="en-US" sz="2400" dirty="0">
                <a:latin typeface="Segoe UI" panose="020B0502040204020203" pitchFamily="34" charset="0"/>
                <a:ea typeface="Calibri" panose="020F0502020204030204" pitchFamily="34" charset="0"/>
                <a:cs typeface="Segoe UI" panose="020B0502040204020203" pitchFamily="34" charset="0"/>
              </a:rPr>
              <a:t>Negligently use, release, or disclose prescription information from the PDMP in an unauthorized manner or for an unauthorized purpose; </a:t>
            </a:r>
          </a:p>
          <a:p>
            <a:pPr marL="800100" lvl="1" indent="-342900">
              <a:buFont typeface="Arial" panose="020B0604020202020204" pitchFamily="34" charset="0"/>
              <a:buChar char="•"/>
            </a:pPr>
            <a:r>
              <a:rPr lang="en-US" sz="2400" dirty="0">
                <a:latin typeface="Segoe UI" panose="020B0502040204020203" pitchFamily="34" charset="0"/>
                <a:ea typeface="Calibri" panose="020F0502020204030204" pitchFamily="34" charset="0"/>
                <a:cs typeface="Segoe UI" panose="020B0502040204020203" pitchFamily="34" charset="0"/>
              </a:rPr>
              <a:t>Knowingly obtain or disclose prescription information from the PDMP in an unauthorized manner or for an unauthorized purpose;</a:t>
            </a:r>
          </a:p>
          <a:p>
            <a:pPr>
              <a:lnSpc>
                <a:spcPct val="115000"/>
              </a:lnSpc>
              <a:spcAft>
                <a:spcPts val="1000"/>
              </a:spcAft>
            </a:pPr>
            <a:endParaRPr lang="en-US" sz="2000" dirty="0">
              <a:latin typeface="Segoe UI" panose="020B0502040204020203" pitchFamily="34" charset="0"/>
              <a:ea typeface="Calibri" panose="020F0502020204030204" pitchFamily="34" charset="0"/>
              <a:cs typeface="Segoe UI" panose="020B0502040204020203" pitchFamily="34" charset="0"/>
            </a:endParaRPr>
          </a:p>
        </p:txBody>
      </p:sp>
    </p:spTree>
    <p:extLst>
      <p:ext uri="{BB962C8B-B14F-4D97-AF65-F5344CB8AC3E}">
        <p14:creationId xmlns:p14="http://schemas.microsoft.com/office/powerpoint/2010/main" val="7182764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D810F0A-BFC2-4675-9E55-4D4A5E9C0B8F}"/>
              </a:ext>
            </a:extLst>
          </p:cNvPr>
          <p:cNvSpPr/>
          <p:nvPr/>
        </p:nvSpPr>
        <p:spPr>
          <a:xfrm>
            <a:off x="838199" y="1685405"/>
            <a:ext cx="10024241" cy="480581"/>
          </a:xfrm>
          <a:prstGeom prst="rect">
            <a:avLst/>
          </a:prstGeom>
        </p:spPr>
        <p:txBody>
          <a:bodyPr wrap="square">
            <a:spAutoFit/>
          </a:bodyPr>
          <a:lstStyle/>
          <a:p>
            <a:pPr>
              <a:lnSpc>
                <a:spcPct val="115000"/>
              </a:lnSpc>
              <a:spcAft>
                <a:spcPts val="1000"/>
              </a:spcAft>
            </a:pPr>
            <a:r>
              <a:rPr lang="en-US" sz="2400" dirty="0">
                <a:latin typeface="Segoe UI" panose="020B0502040204020203" pitchFamily="34" charset="0"/>
                <a:ea typeface="Calibri" panose="020F0502020204030204" pitchFamily="34" charset="0"/>
                <a:cs typeface="Segoe UI" panose="020B0502040204020203" pitchFamily="34" charset="0"/>
              </a:rPr>
              <a:t> </a:t>
            </a:r>
            <a:endParaRPr lang="en-US" sz="2400" dirty="0">
              <a:effectLst/>
              <a:latin typeface="Segoe UI" panose="020B0502040204020203" pitchFamily="34" charset="0"/>
              <a:ea typeface="Calibri" panose="020F0502020204030204" pitchFamily="34" charset="0"/>
              <a:cs typeface="Segoe UI" panose="020B0502040204020203" pitchFamily="34" charset="0"/>
            </a:endParaRPr>
          </a:p>
        </p:txBody>
      </p:sp>
      <p:sp>
        <p:nvSpPr>
          <p:cNvPr id="5" name="Title 4">
            <a:extLst>
              <a:ext uri="{FF2B5EF4-FFF2-40B4-BE49-F238E27FC236}">
                <a16:creationId xmlns:a16="http://schemas.microsoft.com/office/drawing/2014/main" id="{DEB44410-82DD-4478-9F45-A338608E4DBE}"/>
              </a:ext>
            </a:extLst>
          </p:cNvPr>
          <p:cNvSpPr>
            <a:spLocks noGrp="1"/>
          </p:cNvSpPr>
          <p:nvPr>
            <p:ph type="title"/>
          </p:nvPr>
        </p:nvSpPr>
        <p:spPr/>
        <p:txBody>
          <a:bodyPr/>
          <a:lstStyle/>
          <a:p>
            <a:r>
              <a:rPr lang="en-US" dirty="0">
                <a:latin typeface="Segoe UI" panose="020B0502040204020203" pitchFamily="34" charset="0"/>
                <a:cs typeface="Segoe UI" panose="020B0502040204020203" pitchFamily="34" charset="0"/>
              </a:rPr>
              <a:t>Confidentiality of Prescription Information</a:t>
            </a:r>
          </a:p>
        </p:txBody>
      </p:sp>
      <p:sp>
        <p:nvSpPr>
          <p:cNvPr id="2" name="Rectangle 1">
            <a:extLst>
              <a:ext uri="{FF2B5EF4-FFF2-40B4-BE49-F238E27FC236}">
                <a16:creationId xmlns:a16="http://schemas.microsoft.com/office/drawing/2014/main" id="{1B5FCC89-E0BD-46B5-8440-C985D683F0AD}"/>
              </a:ext>
            </a:extLst>
          </p:cNvPr>
          <p:cNvSpPr/>
          <p:nvPr/>
        </p:nvSpPr>
        <p:spPr>
          <a:xfrm>
            <a:off x="838199" y="1685405"/>
            <a:ext cx="8239813" cy="4026743"/>
          </a:xfrm>
          <a:prstGeom prst="rect">
            <a:avLst/>
          </a:prstGeom>
        </p:spPr>
        <p:txBody>
          <a:bodyPr wrap="square">
            <a:spAutoFit/>
          </a:bodyPr>
          <a:lstStyle/>
          <a:p>
            <a:pPr marL="800100" lvl="1" indent="-342900">
              <a:buFont typeface="Arial" panose="020B0604020202020204" pitchFamily="34" charset="0"/>
              <a:buChar char="•"/>
            </a:pPr>
            <a:r>
              <a:rPr lang="en-US" sz="2400" dirty="0">
                <a:latin typeface="Segoe UI" panose="020B0502040204020203" pitchFamily="34" charset="0"/>
                <a:ea typeface="Calibri" panose="020F0502020204030204" pitchFamily="34" charset="0"/>
                <a:cs typeface="Segoe UI" panose="020B0502040204020203" pitchFamily="34" charset="0"/>
              </a:rPr>
              <a:t>Knowingly obtain, attempt to obtain, or disclose prescription information from the PDMP under false pretenses; or </a:t>
            </a:r>
          </a:p>
          <a:p>
            <a:pPr marL="800100" lvl="1" indent="-342900">
              <a:spcAft>
                <a:spcPts val="1000"/>
              </a:spcAft>
              <a:buFont typeface="Arial" panose="020B0604020202020204" pitchFamily="34" charset="0"/>
              <a:buChar char="•"/>
            </a:pPr>
            <a:r>
              <a:rPr lang="en-US" sz="2400" dirty="0">
                <a:latin typeface="Segoe UI" panose="020B0502040204020203" pitchFamily="34" charset="0"/>
                <a:ea typeface="Calibri" panose="020F0502020204030204" pitchFamily="34" charset="0"/>
                <a:cs typeface="Segoe UI" panose="020B0502040204020203" pitchFamily="34" charset="0"/>
              </a:rPr>
              <a:t>Obtain or disclose prescription information from the PDMP in an unauthorized manner with the intent to sell, transfer, or use such information for commercial advantage, personal gain, or malicious harm.</a:t>
            </a:r>
          </a:p>
          <a:p>
            <a:pPr>
              <a:spcAft>
                <a:spcPts val="1000"/>
              </a:spcAft>
            </a:pPr>
            <a:r>
              <a:rPr lang="en-US" sz="2400" dirty="0">
                <a:latin typeface="Segoe UI" panose="020B0502040204020203" pitchFamily="34" charset="0"/>
                <a:ea typeface="Calibri" panose="020F0502020204030204" pitchFamily="34" charset="0"/>
                <a:cs typeface="Segoe UI" panose="020B0502040204020203" pitchFamily="34" charset="0"/>
              </a:rPr>
              <a:t>A delegate’s improper actions can result in civil or criminal liability to the delegating doctor or pharmacist.</a:t>
            </a:r>
          </a:p>
          <a:p>
            <a:pPr>
              <a:lnSpc>
                <a:spcPct val="115000"/>
              </a:lnSpc>
              <a:spcAft>
                <a:spcPts val="1000"/>
              </a:spcAft>
            </a:pPr>
            <a:endParaRPr lang="en-US" sz="2000" dirty="0">
              <a:latin typeface="Segoe UI" panose="020B0502040204020203" pitchFamily="34" charset="0"/>
              <a:ea typeface="Calibri" panose="020F0502020204030204" pitchFamily="34" charset="0"/>
              <a:cs typeface="Segoe UI" panose="020B0502040204020203" pitchFamily="34" charset="0"/>
            </a:endParaRPr>
          </a:p>
        </p:txBody>
      </p:sp>
    </p:spTree>
    <p:extLst>
      <p:ext uri="{BB962C8B-B14F-4D97-AF65-F5344CB8AC3E}">
        <p14:creationId xmlns:p14="http://schemas.microsoft.com/office/powerpoint/2010/main" val="36917252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20559DA-EA16-4DDB-9769-0C7A0A17F3A0}"/>
              </a:ext>
            </a:extLst>
          </p:cNvPr>
          <p:cNvSpPr/>
          <p:nvPr/>
        </p:nvSpPr>
        <p:spPr>
          <a:xfrm>
            <a:off x="838201" y="1723342"/>
            <a:ext cx="8324654" cy="4170372"/>
          </a:xfrm>
          <a:prstGeom prst="rect">
            <a:avLst/>
          </a:prstGeom>
        </p:spPr>
        <p:txBody>
          <a:bodyPr wrap="square">
            <a:spAutoFit/>
          </a:bodyPr>
          <a:lstStyle/>
          <a:p>
            <a:pPr>
              <a:spcAft>
                <a:spcPts val="1000"/>
              </a:spcAft>
            </a:pPr>
            <a:r>
              <a:rPr lang="en-US" sz="2400" dirty="0">
                <a:latin typeface="Segoe UI" panose="020B0502040204020203" pitchFamily="34" charset="0"/>
                <a:ea typeface="Calibri" panose="020F0502020204030204" pitchFamily="34" charset="0"/>
                <a:cs typeface="Segoe UI" panose="020B0502040204020203" pitchFamily="34" charset="0"/>
              </a:rPr>
              <a:t>Medicines are often designed to treat very specific conditions, and knowing the names of the medicines that a person takes is a roadmap to their health condition. </a:t>
            </a:r>
          </a:p>
          <a:p>
            <a:pPr>
              <a:spcAft>
                <a:spcPts val="1000"/>
              </a:spcAft>
            </a:pPr>
            <a:r>
              <a:rPr lang="en-US" sz="2400" dirty="0">
                <a:latin typeface="Segoe UI" panose="020B0502040204020203" pitchFamily="34" charset="0"/>
                <a:ea typeface="Calibri" panose="020F0502020204030204" pitchFamily="34" charset="0"/>
                <a:cs typeface="Segoe UI" panose="020B0502040204020203" pitchFamily="34" charset="0"/>
              </a:rPr>
              <a:t>For example:</a:t>
            </a:r>
            <a:endParaRPr lang="en-US" sz="2400" dirty="0">
              <a:effectLst/>
              <a:latin typeface="Segoe UI" panose="020B0502040204020203" pitchFamily="34" charset="0"/>
              <a:ea typeface="Calibri" panose="020F0502020204030204" pitchFamily="34" charset="0"/>
              <a:cs typeface="Segoe UI" panose="020B0502040204020203" pitchFamily="34" charset="0"/>
            </a:endParaRPr>
          </a:p>
          <a:p>
            <a:pPr marL="800100" lvl="1" indent="-342900">
              <a:buFont typeface="Arial" panose="020B0604020202020204" pitchFamily="34" charset="0"/>
              <a:buChar char="•"/>
            </a:pPr>
            <a:r>
              <a:rPr lang="en-US" sz="2400" dirty="0">
                <a:latin typeface="Segoe UI" panose="020B0502040204020203" pitchFamily="34" charset="0"/>
                <a:ea typeface="Calibri" panose="020F0502020204030204" pitchFamily="34" charset="0"/>
                <a:cs typeface="Segoe UI" panose="020B0502040204020203" pitchFamily="34" charset="0"/>
              </a:rPr>
              <a:t>Taxol, methotrexate, </a:t>
            </a:r>
            <a:r>
              <a:rPr lang="en-US" sz="2400" dirty="0" err="1">
                <a:latin typeface="Segoe UI" panose="020B0502040204020203" pitchFamily="34" charset="0"/>
                <a:ea typeface="Calibri" panose="020F0502020204030204" pitchFamily="34" charset="0"/>
                <a:cs typeface="Segoe UI" panose="020B0502040204020203" pitchFamily="34" charset="0"/>
              </a:rPr>
              <a:t>zoladex</a:t>
            </a:r>
            <a:r>
              <a:rPr lang="en-US" sz="2400" dirty="0">
                <a:latin typeface="Segoe UI" panose="020B0502040204020203" pitchFamily="34" charset="0"/>
                <a:ea typeface="Calibri" panose="020F0502020204030204" pitchFamily="34" charset="0"/>
                <a:cs typeface="Segoe UI" panose="020B0502040204020203" pitchFamily="34" charset="0"/>
              </a:rPr>
              <a:t> - patient likely has cancer</a:t>
            </a:r>
            <a:endParaRPr lang="en-US" sz="2400" dirty="0">
              <a:effectLst/>
              <a:latin typeface="Segoe UI" panose="020B0502040204020203" pitchFamily="34" charset="0"/>
              <a:ea typeface="Calibri" panose="020F0502020204030204" pitchFamily="34" charset="0"/>
              <a:cs typeface="Segoe UI" panose="020B0502040204020203" pitchFamily="34" charset="0"/>
            </a:endParaRPr>
          </a:p>
          <a:p>
            <a:pPr marL="800100" lvl="1" indent="-342900">
              <a:buFont typeface="Arial" panose="020B0604020202020204" pitchFamily="34" charset="0"/>
              <a:buChar char="•"/>
            </a:pPr>
            <a:r>
              <a:rPr lang="en-US" sz="2400" dirty="0" err="1">
                <a:latin typeface="Segoe UI" panose="020B0502040204020203" pitchFamily="34" charset="0"/>
                <a:ea typeface="Calibri" panose="020F0502020204030204" pitchFamily="34" charset="0"/>
                <a:cs typeface="Segoe UI" panose="020B0502040204020203" pitchFamily="34" charset="0"/>
              </a:rPr>
              <a:t>Risperdol</a:t>
            </a:r>
            <a:r>
              <a:rPr lang="en-US" sz="2400" dirty="0">
                <a:latin typeface="Segoe UI" panose="020B0502040204020203" pitchFamily="34" charset="0"/>
                <a:ea typeface="Calibri" panose="020F0502020204030204" pitchFamily="34" charset="0"/>
                <a:cs typeface="Segoe UI" panose="020B0502040204020203" pitchFamily="34" charset="0"/>
              </a:rPr>
              <a:t>, </a:t>
            </a:r>
            <a:r>
              <a:rPr lang="en-US" sz="2400" dirty="0" err="1">
                <a:latin typeface="Segoe UI" panose="020B0502040204020203" pitchFamily="34" charset="0"/>
                <a:ea typeface="Calibri" panose="020F0502020204030204" pitchFamily="34" charset="0"/>
                <a:cs typeface="Segoe UI" panose="020B0502040204020203" pitchFamily="34" charset="0"/>
              </a:rPr>
              <a:t>carbitrol</a:t>
            </a:r>
            <a:r>
              <a:rPr lang="en-US" sz="2400" dirty="0">
                <a:latin typeface="Segoe UI" panose="020B0502040204020203" pitchFamily="34" charset="0"/>
                <a:ea typeface="Calibri" panose="020F0502020204030204" pitchFamily="34" charset="0"/>
                <a:cs typeface="Segoe UI" panose="020B0502040204020203" pitchFamily="34" charset="0"/>
              </a:rPr>
              <a:t> - patient likely has mental illness</a:t>
            </a:r>
            <a:endParaRPr lang="en-US" sz="2400" dirty="0">
              <a:effectLst/>
              <a:latin typeface="Segoe UI" panose="020B0502040204020203" pitchFamily="34" charset="0"/>
              <a:ea typeface="Calibri" panose="020F0502020204030204" pitchFamily="34" charset="0"/>
              <a:cs typeface="Segoe UI" panose="020B0502040204020203" pitchFamily="34" charset="0"/>
            </a:endParaRPr>
          </a:p>
          <a:p>
            <a:pPr marL="800100" lvl="1" indent="-342900">
              <a:spcAft>
                <a:spcPts val="1000"/>
              </a:spcAft>
              <a:buFont typeface="Arial" panose="020B0604020202020204" pitchFamily="34" charset="0"/>
              <a:buChar char="•"/>
            </a:pPr>
            <a:r>
              <a:rPr lang="en-US" sz="2400" dirty="0">
                <a:latin typeface="Segoe UI" panose="020B0502040204020203" pitchFamily="34" charset="0"/>
                <a:ea typeface="Calibri" panose="020F0502020204030204" pitchFamily="34" charset="0"/>
                <a:cs typeface="Segoe UI" panose="020B0502040204020203" pitchFamily="34" charset="0"/>
              </a:rPr>
              <a:t>Abacavir, nevirapine - patient likely has HIV/AIDS</a:t>
            </a:r>
            <a:endParaRPr lang="en-US" sz="2400" dirty="0">
              <a:effectLst/>
              <a:latin typeface="Segoe UI" panose="020B0502040204020203" pitchFamily="34" charset="0"/>
              <a:ea typeface="Calibri" panose="020F0502020204030204" pitchFamily="34" charset="0"/>
              <a:cs typeface="Segoe UI" panose="020B0502040204020203" pitchFamily="34" charset="0"/>
            </a:endParaRPr>
          </a:p>
          <a:p>
            <a:pPr>
              <a:spcAft>
                <a:spcPts val="1000"/>
              </a:spcAft>
            </a:pPr>
            <a:r>
              <a:rPr lang="en-US" sz="2400" dirty="0">
                <a:latin typeface="Segoe UI" panose="020B0502040204020203" pitchFamily="34" charset="0"/>
                <a:ea typeface="Calibri" panose="020F0502020204030204" pitchFamily="34" charset="0"/>
                <a:cs typeface="Segoe UI" panose="020B0502040204020203" pitchFamily="34" charset="0"/>
              </a:rPr>
              <a:t>The improper disclosure of a patient’s prescription information can have a devastating effect on their personal life, family, and career.</a:t>
            </a:r>
            <a:endParaRPr lang="en-US" sz="2400" dirty="0">
              <a:effectLst/>
              <a:latin typeface="Segoe UI" panose="020B0502040204020203" pitchFamily="34" charset="0"/>
              <a:ea typeface="Calibri" panose="020F0502020204030204" pitchFamily="34" charset="0"/>
              <a:cs typeface="Segoe UI" panose="020B0502040204020203" pitchFamily="34" charset="0"/>
            </a:endParaRPr>
          </a:p>
        </p:txBody>
      </p:sp>
      <p:sp>
        <p:nvSpPr>
          <p:cNvPr id="3" name="Title 2">
            <a:extLst>
              <a:ext uri="{FF2B5EF4-FFF2-40B4-BE49-F238E27FC236}">
                <a16:creationId xmlns:a16="http://schemas.microsoft.com/office/drawing/2014/main" id="{4B1DE699-5927-4C6C-B954-D26EBD179CDF}"/>
              </a:ext>
            </a:extLst>
          </p:cNvPr>
          <p:cNvSpPr>
            <a:spLocks noGrp="1"/>
          </p:cNvSpPr>
          <p:nvPr>
            <p:ph type="title"/>
          </p:nvPr>
        </p:nvSpPr>
        <p:spPr>
          <a:xfrm>
            <a:off x="838200" y="365126"/>
            <a:ext cx="10515600" cy="1028960"/>
          </a:xfrm>
        </p:spPr>
        <p:txBody>
          <a:bodyPr>
            <a:normAutofit/>
          </a:bodyPr>
          <a:lstStyle/>
          <a:p>
            <a:r>
              <a:rPr lang="en-US" dirty="0">
                <a:latin typeface="Segoe UI" panose="020B0502040204020203" pitchFamily="34" charset="0"/>
                <a:cs typeface="Segoe UI" panose="020B0502040204020203" pitchFamily="34" charset="0"/>
              </a:rPr>
              <a:t>Why Protect Prescription Information?</a:t>
            </a:r>
          </a:p>
        </p:txBody>
      </p:sp>
    </p:spTree>
    <p:extLst>
      <p:ext uri="{BB962C8B-B14F-4D97-AF65-F5344CB8AC3E}">
        <p14:creationId xmlns:p14="http://schemas.microsoft.com/office/powerpoint/2010/main" val="37222828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710C957-6F2C-4BAF-8DEA-642753F3FCA8}"/>
              </a:ext>
            </a:extLst>
          </p:cNvPr>
          <p:cNvSpPr/>
          <p:nvPr/>
        </p:nvSpPr>
        <p:spPr>
          <a:xfrm>
            <a:off x="838200" y="1752828"/>
            <a:ext cx="8635738" cy="2805896"/>
          </a:xfrm>
          <a:prstGeom prst="rect">
            <a:avLst/>
          </a:prstGeom>
        </p:spPr>
        <p:txBody>
          <a:bodyPr wrap="square">
            <a:spAutoFit/>
          </a:bodyPr>
          <a:lstStyle/>
          <a:p>
            <a:pPr>
              <a:spcAft>
                <a:spcPts val="1000"/>
              </a:spcAft>
            </a:pPr>
            <a:r>
              <a:rPr lang="en-US" sz="2400" dirty="0">
                <a:latin typeface="Segoe UI" panose="020B0502040204020203" pitchFamily="34" charset="0"/>
                <a:ea typeface="Calibri" panose="020F0502020204030204" pitchFamily="34" charset="0"/>
                <a:cs typeface="Segoe UI" panose="020B0502040204020203" pitchFamily="34" charset="0"/>
              </a:rPr>
              <a:t>There are three steps to becoming a delegate:</a:t>
            </a:r>
            <a:endParaRPr lang="en-US" sz="2400" dirty="0">
              <a:effectLst/>
              <a:latin typeface="Segoe UI" panose="020B0502040204020203" pitchFamily="34" charset="0"/>
              <a:ea typeface="Calibri" panose="020F0502020204030204" pitchFamily="34" charset="0"/>
              <a:cs typeface="Segoe UI" panose="020B0502040204020203" pitchFamily="34" charset="0"/>
            </a:endParaRPr>
          </a:p>
          <a:p>
            <a:pPr marL="342900" marR="0" lvl="0" indent="-342900">
              <a:spcBef>
                <a:spcPts val="0"/>
              </a:spcBef>
              <a:spcAft>
                <a:spcPts val="0"/>
              </a:spcAft>
              <a:buFont typeface="Arial" panose="020B0604020202020204" pitchFamily="34" charset="0"/>
              <a:buChar char="•"/>
            </a:pPr>
            <a:r>
              <a:rPr lang="en-US" sz="2400" dirty="0">
                <a:latin typeface="Segoe UI" panose="020B0502040204020203" pitchFamily="34" charset="0"/>
                <a:ea typeface="Calibri" panose="020F0502020204030204" pitchFamily="34" charset="0"/>
                <a:cs typeface="Segoe UI" panose="020B0502040204020203" pitchFamily="34" charset="0"/>
              </a:rPr>
              <a:t>Take and pass the test at the end of this training;</a:t>
            </a:r>
            <a:endParaRPr lang="en-US" sz="2400" dirty="0">
              <a:effectLst/>
              <a:latin typeface="Segoe UI" panose="020B0502040204020203" pitchFamily="34" charset="0"/>
              <a:ea typeface="Calibri" panose="020F0502020204030204" pitchFamily="34" charset="0"/>
              <a:cs typeface="Segoe UI" panose="020B0502040204020203" pitchFamily="34" charset="0"/>
            </a:endParaRPr>
          </a:p>
          <a:p>
            <a:pPr marL="342900" marR="0" lvl="0" indent="-342900">
              <a:spcBef>
                <a:spcPts val="0"/>
              </a:spcBef>
              <a:spcAft>
                <a:spcPts val="0"/>
              </a:spcAft>
              <a:buFont typeface="Arial" panose="020B0604020202020204" pitchFamily="34" charset="0"/>
              <a:buChar char="•"/>
            </a:pPr>
            <a:r>
              <a:rPr lang="en-US" sz="2400" dirty="0">
                <a:latin typeface="Segoe UI" panose="020B0502040204020203" pitchFamily="34" charset="0"/>
                <a:ea typeface="Calibri" panose="020F0502020204030204" pitchFamily="34" charset="0"/>
                <a:cs typeface="Segoe UI" panose="020B0502040204020203" pitchFamily="34" charset="0"/>
              </a:rPr>
              <a:t>Complete DPH Form 7207- “PDMP Delegate Responsibility Statement,” sign it, and have your delegating doctor or pharmacist sign it;</a:t>
            </a:r>
          </a:p>
          <a:p>
            <a:pPr marL="342900" marR="0" lvl="0" indent="-342900">
              <a:spcBef>
                <a:spcPts val="0"/>
              </a:spcBef>
              <a:spcAft>
                <a:spcPts val="0"/>
              </a:spcAft>
              <a:buFont typeface="Arial" panose="020B0604020202020204" pitchFamily="34" charset="0"/>
              <a:buChar char="•"/>
            </a:pPr>
            <a:r>
              <a:rPr lang="en-US" sz="2400" dirty="0">
                <a:latin typeface="Segoe UI" panose="020B0502040204020203" pitchFamily="34" charset="0"/>
                <a:ea typeface="Calibri" panose="020F0502020204030204" pitchFamily="34" charset="0"/>
                <a:cs typeface="Segoe UI" panose="020B0502040204020203" pitchFamily="34" charset="0"/>
              </a:rPr>
              <a:t>Print a copy to be kept by the delegating doctor’s or pharmacist’s records</a:t>
            </a:r>
          </a:p>
        </p:txBody>
      </p:sp>
      <p:sp>
        <p:nvSpPr>
          <p:cNvPr id="3" name="Title 2">
            <a:extLst>
              <a:ext uri="{FF2B5EF4-FFF2-40B4-BE49-F238E27FC236}">
                <a16:creationId xmlns:a16="http://schemas.microsoft.com/office/drawing/2014/main" id="{478BE77D-1EB1-4BA4-8DAD-2BE5887DA63A}"/>
              </a:ext>
            </a:extLst>
          </p:cNvPr>
          <p:cNvSpPr>
            <a:spLocks noGrp="1"/>
          </p:cNvSpPr>
          <p:nvPr>
            <p:ph type="title"/>
          </p:nvPr>
        </p:nvSpPr>
        <p:spPr/>
        <p:txBody>
          <a:bodyPr/>
          <a:lstStyle/>
          <a:p>
            <a:r>
              <a:rPr lang="en-US" dirty="0">
                <a:latin typeface="Segoe UI" panose="020B0502040204020203" pitchFamily="34" charset="0"/>
                <a:cs typeface="Segoe UI" panose="020B0502040204020203" pitchFamily="34" charset="0"/>
              </a:rPr>
              <a:t>Am I Eligible to Become a Delegate?</a:t>
            </a:r>
          </a:p>
        </p:txBody>
      </p:sp>
    </p:spTree>
    <p:extLst>
      <p:ext uri="{BB962C8B-B14F-4D97-AF65-F5344CB8AC3E}">
        <p14:creationId xmlns:p14="http://schemas.microsoft.com/office/powerpoint/2010/main" val="5248040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8DDA15DE-8330-42EC-8CF4-74BB8637B4F6}"/>
              </a:ext>
            </a:extLst>
          </p:cNvPr>
          <p:cNvSpPr>
            <a:spLocks noGrp="1"/>
          </p:cNvSpPr>
          <p:nvPr>
            <p:ph type="body" sz="quarter" idx="10"/>
          </p:nvPr>
        </p:nvSpPr>
        <p:spPr/>
        <p:txBody>
          <a:bodyPr/>
          <a:lstStyle/>
          <a:p>
            <a:r>
              <a:rPr lang="en-US" sz="3600" dirty="0">
                <a:solidFill>
                  <a:schemeClr val="bg1"/>
                </a:solidFill>
                <a:latin typeface="Segoe UI" panose="020B0502040204020203" pitchFamily="34" charset="0"/>
                <a:cs typeface="Segoe UI" panose="020B0502040204020203" pitchFamily="34" charset="0"/>
              </a:rPr>
              <a:t>Test for Understanding</a:t>
            </a:r>
          </a:p>
        </p:txBody>
      </p:sp>
    </p:spTree>
    <p:extLst>
      <p:ext uri="{BB962C8B-B14F-4D97-AF65-F5344CB8AC3E}">
        <p14:creationId xmlns:p14="http://schemas.microsoft.com/office/powerpoint/2010/main" val="37323694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31B43F3-2A11-44C6-AFFF-684DD1195F8D}"/>
              </a:ext>
            </a:extLst>
          </p:cNvPr>
          <p:cNvSpPr/>
          <p:nvPr/>
        </p:nvSpPr>
        <p:spPr>
          <a:xfrm>
            <a:off x="838200" y="1794211"/>
            <a:ext cx="8192678" cy="3559949"/>
          </a:xfrm>
          <a:prstGeom prst="rect">
            <a:avLst/>
          </a:prstGeom>
        </p:spPr>
        <p:txBody>
          <a:bodyPr wrap="square">
            <a:spAutoFit/>
          </a:bodyPr>
          <a:lstStyle/>
          <a:p>
            <a:pPr marL="228600" marR="0">
              <a:spcBef>
                <a:spcPts val="0"/>
              </a:spcBef>
              <a:spcAft>
                <a:spcPts val="1000"/>
              </a:spcAft>
            </a:pPr>
            <a:r>
              <a:rPr lang="en-US" sz="2400" dirty="0">
                <a:latin typeface="Segoe UI" panose="020B0502040204020203" pitchFamily="34" charset="0"/>
                <a:ea typeface="Calibri" panose="020F0502020204030204" pitchFamily="34" charset="0"/>
                <a:cs typeface="Segoe UI" panose="020B0502040204020203" pitchFamily="34" charset="0"/>
              </a:rPr>
              <a:t>A delegate accidentally leaves a printout of a patient’s PDMP prescription information on his desk, in full view of other patients and staff. The delegate did not intend to disclose the prescription information to anyone.  </a:t>
            </a:r>
          </a:p>
          <a:p>
            <a:pPr marL="228600" marR="0">
              <a:spcBef>
                <a:spcPts val="0"/>
              </a:spcBef>
              <a:spcAft>
                <a:spcPts val="1000"/>
              </a:spcAft>
            </a:pPr>
            <a:r>
              <a:rPr lang="en-US" sz="2400" dirty="0">
                <a:latin typeface="Segoe UI" panose="020B0502040204020203" pitchFamily="34" charset="0"/>
                <a:ea typeface="Calibri" panose="020F0502020204030204" pitchFamily="34" charset="0"/>
                <a:cs typeface="Segoe UI" panose="020B0502040204020203" pitchFamily="34" charset="0"/>
              </a:rPr>
              <a:t>Has the delegate broken the law?</a:t>
            </a:r>
          </a:p>
          <a:p>
            <a:pPr marL="228600" marR="0">
              <a:spcBef>
                <a:spcPts val="0"/>
              </a:spcBef>
              <a:spcAft>
                <a:spcPts val="1000"/>
              </a:spcAft>
            </a:pPr>
            <a:endParaRPr lang="en-US" sz="2400" dirty="0">
              <a:effectLst/>
              <a:latin typeface="Segoe UI" panose="020B0502040204020203" pitchFamily="34" charset="0"/>
              <a:ea typeface="Calibri" panose="020F0502020204030204" pitchFamily="34" charset="0"/>
              <a:cs typeface="Segoe UI" panose="020B0502040204020203" pitchFamily="34" charset="0"/>
            </a:endParaRPr>
          </a:p>
          <a:p>
            <a:pPr marL="228600" marR="0">
              <a:spcBef>
                <a:spcPts val="0"/>
              </a:spcBef>
              <a:spcAft>
                <a:spcPts val="1000"/>
              </a:spcAft>
            </a:pPr>
            <a:r>
              <a:rPr lang="en-US" sz="2400" dirty="0">
                <a:latin typeface="Segoe UI" panose="020B0502040204020203" pitchFamily="34" charset="0"/>
                <a:ea typeface="Calibri" panose="020F0502020204030204" pitchFamily="34" charset="0"/>
                <a:cs typeface="Segoe UI" panose="020B0502040204020203" pitchFamily="34" charset="0"/>
              </a:rPr>
              <a:t>_____  Yes</a:t>
            </a:r>
            <a:endParaRPr lang="en-US" sz="2400" dirty="0">
              <a:effectLst/>
              <a:latin typeface="Segoe UI" panose="020B0502040204020203" pitchFamily="34" charset="0"/>
              <a:ea typeface="Calibri" panose="020F0502020204030204" pitchFamily="34" charset="0"/>
              <a:cs typeface="Segoe UI" panose="020B0502040204020203" pitchFamily="34" charset="0"/>
            </a:endParaRPr>
          </a:p>
          <a:p>
            <a:pPr marL="228600" marR="0">
              <a:spcBef>
                <a:spcPts val="0"/>
              </a:spcBef>
              <a:spcAft>
                <a:spcPts val="1000"/>
              </a:spcAft>
            </a:pPr>
            <a:r>
              <a:rPr lang="en-US" sz="2400" dirty="0">
                <a:latin typeface="Segoe UI" panose="020B0502040204020203" pitchFamily="34" charset="0"/>
                <a:ea typeface="Calibri" panose="020F0502020204030204" pitchFamily="34" charset="0"/>
                <a:cs typeface="Segoe UI" panose="020B0502040204020203" pitchFamily="34" charset="0"/>
              </a:rPr>
              <a:t>_____  No</a:t>
            </a:r>
            <a:endParaRPr lang="en-US" sz="2400" dirty="0">
              <a:effectLst/>
              <a:latin typeface="Segoe UI" panose="020B0502040204020203" pitchFamily="34" charset="0"/>
              <a:ea typeface="Calibri" panose="020F0502020204030204" pitchFamily="34" charset="0"/>
              <a:cs typeface="Segoe UI" panose="020B0502040204020203" pitchFamily="34" charset="0"/>
            </a:endParaRPr>
          </a:p>
        </p:txBody>
      </p:sp>
      <p:sp>
        <p:nvSpPr>
          <p:cNvPr id="3" name="Title 2">
            <a:extLst>
              <a:ext uri="{FF2B5EF4-FFF2-40B4-BE49-F238E27FC236}">
                <a16:creationId xmlns:a16="http://schemas.microsoft.com/office/drawing/2014/main" id="{B9916218-DEA1-4B3E-865E-CFA43DBC2EE0}"/>
              </a:ext>
            </a:extLst>
          </p:cNvPr>
          <p:cNvSpPr>
            <a:spLocks noGrp="1"/>
          </p:cNvSpPr>
          <p:nvPr>
            <p:ph type="title"/>
          </p:nvPr>
        </p:nvSpPr>
        <p:spPr/>
        <p:txBody>
          <a:bodyPr/>
          <a:lstStyle/>
          <a:p>
            <a:r>
              <a:rPr lang="en-US" dirty="0">
                <a:latin typeface="Segoe UI" panose="020B0502040204020203" pitchFamily="34" charset="0"/>
                <a:cs typeface="Segoe UI" panose="020B0502040204020203" pitchFamily="34" charset="0"/>
              </a:rPr>
              <a:t>Test for Understanding – Question 1</a:t>
            </a:r>
          </a:p>
        </p:txBody>
      </p:sp>
    </p:spTree>
    <p:extLst>
      <p:ext uri="{BB962C8B-B14F-4D97-AF65-F5344CB8AC3E}">
        <p14:creationId xmlns:p14="http://schemas.microsoft.com/office/powerpoint/2010/main" val="38383873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9916218-DEA1-4B3E-865E-CFA43DBC2EE0}"/>
              </a:ext>
            </a:extLst>
          </p:cNvPr>
          <p:cNvSpPr>
            <a:spLocks noGrp="1"/>
          </p:cNvSpPr>
          <p:nvPr>
            <p:ph type="title"/>
          </p:nvPr>
        </p:nvSpPr>
        <p:spPr/>
        <p:txBody>
          <a:bodyPr/>
          <a:lstStyle/>
          <a:p>
            <a:r>
              <a:rPr lang="en-US" dirty="0">
                <a:latin typeface="Segoe UI" panose="020B0502040204020203" pitchFamily="34" charset="0"/>
                <a:cs typeface="Segoe UI" panose="020B0502040204020203" pitchFamily="34" charset="0"/>
              </a:rPr>
              <a:t>Test for Understanding – Question 2</a:t>
            </a:r>
          </a:p>
        </p:txBody>
      </p:sp>
      <p:sp>
        <p:nvSpPr>
          <p:cNvPr id="4" name="Rectangle 3">
            <a:extLst>
              <a:ext uri="{FF2B5EF4-FFF2-40B4-BE49-F238E27FC236}">
                <a16:creationId xmlns:a16="http://schemas.microsoft.com/office/drawing/2014/main" id="{B9E3CD35-FA55-48AF-8F14-F6AF07EB4F6F}"/>
              </a:ext>
            </a:extLst>
          </p:cNvPr>
          <p:cNvSpPr/>
          <p:nvPr/>
        </p:nvSpPr>
        <p:spPr>
          <a:xfrm>
            <a:off x="677779" y="1624875"/>
            <a:ext cx="9078963" cy="3929281"/>
          </a:xfrm>
          <a:prstGeom prst="rect">
            <a:avLst/>
          </a:prstGeom>
        </p:spPr>
        <p:txBody>
          <a:bodyPr wrap="square">
            <a:spAutoFit/>
          </a:bodyPr>
          <a:lstStyle/>
          <a:p>
            <a:pPr marL="228600" marR="0">
              <a:spcBef>
                <a:spcPts val="0"/>
              </a:spcBef>
              <a:spcAft>
                <a:spcPts val="1000"/>
              </a:spcAft>
            </a:pPr>
            <a:r>
              <a:rPr lang="en-US" sz="2400" dirty="0">
                <a:latin typeface="Segoe UI" panose="020B0502040204020203" pitchFamily="34" charset="0"/>
                <a:ea typeface="Calibri" panose="020F0502020204030204" pitchFamily="34" charset="0"/>
                <a:cs typeface="Segoe UI" panose="020B0502040204020203" pitchFamily="34" charset="0"/>
              </a:rPr>
              <a:t>A delegate is asked by a friend to look up the friend’s prescription history on the PDMP. The friend provides a written and signed HIPAA authorization. The delegate refuses to check, saying the law doesn’t allow her to comply with the friend’s request. </a:t>
            </a:r>
          </a:p>
          <a:p>
            <a:pPr marL="228600" marR="0">
              <a:spcBef>
                <a:spcPts val="0"/>
              </a:spcBef>
              <a:spcAft>
                <a:spcPts val="1000"/>
              </a:spcAft>
            </a:pPr>
            <a:r>
              <a:rPr lang="en-US" sz="2400" dirty="0">
                <a:latin typeface="Segoe UI" panose="020B0502040204020203" pitchFamily="34" charset="0"/>
                <a:ea typeface="Calibri" panose="020F0502020204030204" pitchFamily="34" charset="0"/>
                <a:cs typeface="Segoe UI" panose="020B0502040204020203" pitchFamily="34" charset="0"/>
              </a:rPr>
              <a:t>Was the delegate correct?</a:t>
            </a:r>
          </a:p>
          <a:p>
            <a:pPr marL="228600" marR="0">
              <a:spcBef>
                <a:spcPts val="0"/>
              </a:spcBef>
              <a:spcAft>
                <a:spcPts val="1000"/>
              </a:spcAft>
            </a:pPr>
            <a:endParaRPr lang="en-US" sz="2400" dirty="0">
              <a:latin typeface="Segoe UI" panose="020B0502040204020203" pitchFamily="34" charset="0"/>
              <a:ea typeface="Calibri" panose="020F0502020204030204" pitchFamily="34" charset="0"/>
              <a:cs typeface="Segoe UI" panose="020B0502040204020203" pitchFamily="34" charset="0"/>
            </a:endParaRPr>
          </a:p>
          <a:p>
            <a:pPr marL="228600" marR="0">
              <a:spcBef>
                <a:spcPts val="0"/>
              </a:spcBef>
              <a:spcAft>
                <a:spcPts val="1000"/>
              </a:spcAft>
            </a:pPr>
            <a:r>
              <a:rPr lang="en-US" sz="2400" dirty="0">
                <a:latin typeface="Segoe UI" panose="020B0502040204020203" pitchFamily="34" charset="0"/>
                <a:ea typeface="Calibri" panose="020F0502020204030204" pitchFamily="34" charset="0"/>
                <a:cs typeface="Segoe UI" panose="020B0502040204020203" pitchFamily="34" charset="0"/>
              </a:rPr>
              <a:t> _____  Yes</a:t>
            </a:r>
          </a:p>
          <a:p>
            <a:pPr marL="228600" marR="0">
              <a:spcBef>
                <a:spcPts val="0"/>
              </a:spcBef>
              <a:spcAft>
                <a:spcPts val="1000"/>
              </a:spcAft>
            </a:pPr>
            <a:r>
              <a:rPr lang="en-US" sz="2400" dirty="0">
                <a:latin typeface="Segoe UI" panose="020B0502040204020203" pitchFamily="34" charset="0"/>
                <a:ea typeface="Calibri" panose="020F0502020204030204" pitchFamily="34" charset="0"/>
                <a:cs typeface="Segoe UI" panose="020B0502040204020203" pitchFamily="34" charset="0"/>
              </a:rPr>
              <a:t> _____  No</a:t>
            </a:r>
          </a:p>
        </p:txBody>
      </p:sp>
    </p:spTree>
    <p:extLst>
      <p:ext uri="{BB962C8B-B14F-4D97-AF65-F5344CB8AC3E}">
        <p14:creationId xmlns:p14="http://schemas.microsoft.com/office/powerpoint/2010/main" val="14536590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9916218-DEA1-4B3E-865E-CFA43DBC2EE0}"/>
              </a:ext>
            </a:extLst>
          </p:cNvPr>
          <p:cNvSpPr>
            <a:spLocks noGrp="1"/>
          </p:cNvSpPr>
          <p:nvPr>
            <p:ph type="title"/>
          </p:nvPr>
        </p:nvSpPr>
        <p:spPr/>
        <p:txBody>
          <a:bodyPr/>
          <a:lstStyle/>
          <a:p>
            <a:r>
              <a:rPr lang="en-US" dirty="0">
                <a:latin typeface="Segoe UI" panose="020B0502040204020203" pitchFamily="34" charset="0"/>
                <a:cs typeface="Segoe UI" panose="020B0502040204020203" pitchFamily="34" charset="0"/>
              </a:rPr>
              <a:t>Test for Understanding – Question 3</a:t>
            </a:r>
          </a:p>
        </p:txBody>
      </p:sp>
      <p:sp>
        <p:nvSpPr>
          <p:cNvPr id="4" name="Rectangle 3">
            <a:extLst>
              <a:ext uri="{FF2B5EF4-FFF2-40B4-BE49-F238E27FC236}">
                <a16:creationId xmlns:a16="http://schemas.microsoft.com/office/drawing/2014/main" id="{B9E3CD35-FA55-48AF-8F14-F6AF07EB4F6F}"/>
              </a:ext>
            </a:extLst>
          </p:cNvPr>
          <p:cNvSpPr/>
          <p:nvPr/>
        </p:nvSpPr>
        <p:spPr>
          <a:xfrm>
            <a:off x="613611" y="1737168"/>
            <a:ext cx="9001730" cy="5457904"/>
          </a:xfrm>
          <a:prstGeom prst="rect">
            <a:avLst/>
          </a:prstGeom>
        </p:spPr>
        <p:txBody>
          <a:bodyPr wrap="square">
            <a:spAutoFit/>
          </a:bodyPr>
          <a:lstStyle/>
          <a:p>
            <a:pPr marL="228600">
              <a:spcAft>
                <a:spcPts val="1000"/>
              </a:spcAft>
            </a:pPr>
            <a:r>
              <a:rPr lang="en-US" sz="2400" dirty="0">
                <a:latin typeface="Segoe UI" panose="020B0502040204020203" pitchFamily="34" charset="0"/>
                <a:ea typeface="Calibri" panose="020F0502020204030204" pitchFamily="34" charset="0"/>
                <a:cs typeface="Segoe UI" panose="020B0502040204020203" pitchFamily="34" charset="0"/>
              </a:rPr>
              <a:t>Disclosing a patient’s prescription history probably won’t harm the patient very much, because anyone seeing that information would not know why the medicine was prescribed. </a:t>
            </a:r>
          </a:p>
          <a:p>
            <a:pPr marL="228600">
              <a:spcAft>
                <a:spcPts val="1000"/>
              </a:spcAft>
            </a:pPr>
            <a:endParaRPr lang="en-US" sz="2400" dirty="0">
              <a:latin typeface="Segoe UI" panose="020B0502040204020203" pitchFamily="34" charset="0"/>
              <a:ea typeface="Calibri" panose="020F0502020204030204" pitchFamily="34" charset="0"/>
              <a:cs typeface="Segoe UI" panose="020B0502040204020203" pitchFamily="34" charset="0"/>
            </a:endParaRPr>
          </a:p>
          <a:p>
            <a:pPr marL="228600">
              <a:spcAft>
                <a:spcPts val="1000"/>
              </a:spcAft>
            </a:pPr>
            <a:r>
              <a:rPr lang="en-US" sz="2400" dirty="0">
                <a:latin typeface="Segoe UI" panose="020B0502040204020203" pitchFamily="34" charset="0"/>
                <a:ea typeface="Calibri" panose="020F0502020204030204" pitchFamily="34" charset="0"/>
                <a:cs typeface="Segoe UI" panose="020B0502040204020203" pitchFamily="34" charset="0"/>
              </a:rPr>
              <a:t>_____  True</a:t>
            </a:r>
          </a:p>
          <a:p>
            <a:pPr marL="228600" marR="0">
              <a:spcBef>
                <a:spcPts val="0"/>
              </a:spcBef>
              <a:spcAft>
                <a:spcPts val="1000"/>
              </a:spcAft>
            </a:pPr>
            <a:r>
              <a:rPr lang="en-US" sz="2400" dirty="0">
                <a:latin typeface="Segoe UI" panose="020B0502040204020203" pitchFamily="34" charset="0"/>
                <a:ea typeface="Calibri" panose="020F0502020204030204" pitchFamily="34" charset="0"/>
                <a:cs typeface="Segoe UI" panose="020B0502040204020203" pitchFamily="34" charset="0"/>
              </a:rPr>
              <a:t>_____  False</a:t>
            </a:r>
          </a:p>
          <a:p>
            <a:pPr marL="228600" marR="0">
              <a:lnSpc>
                <a:spcPct val="115000"/>
              </a:lnSpc>
              <a:spcBef>
                <a:spcPts val="0"/>
              </a:spcBef>
              <a:spcAft>
                <a:spcPts val="1000"/>
              </a:spcAft>
            </a:pPr>
            <a:endParaRPr lang="en-US" sz="2400" dirty="0">
              <a:latin typeface="Segoe UI" panose="020B0502040204020203" pitchFamily="34" charset="0"/>
              <a:ea typeface="Calibri" panose="020F0502020204030204" pitchFamily="34" charset="0"/>
              <a:cs typeface="Segoe UI" panose="020B0502040204020203" pitchFamily="34" charset="0"/>
            </a:endParaRPr>
          </a:p>
          <a:p>
            <a:pPr marL="228600" marR="0">
              <a:lnSpc>
                <a:spcPct val="115000"/>
              </a:lnSpc>
              <a:spcBef>
                <a:spcPts val="0"/>
              </a:spcBef>
              <a:spcAft>
                <a:spcPts val="1000"/>
              </a:spcAft>
            </a:pPr>
            <a:endParaRPr lang="en-US" sz="2400" dirty="0">
              <a:latin typeface="Segoe UI" panose="020B0502040204020203" pitchFamily="34" charset="0"/>
              <a:ea typeface="Calibri" panose="020F0502020204030204" pitchFamily="34" charset="0"/>
              <a:cs typeface="Segoe UI" panose="020B0502040204020203" pitchFamily="34" charset="0"/>
            </a:endParaRPr>
          </a:p>
          <a:p>
            <a:pPr marL="228600" marR="0">
              <a:lnSpc>
                <a:spcPct val="115000"/>
              </a:lnSpc>
              <a:spcBef>
                <a:spcPts val="0"/>
              </a:spcBef>
              <a:spcAft>
                <a:spcPts val="1000"/>
              </a:spcAft>
            </a:pPr>
            <a:endParaRPr lang="en-US" sz="2400" dirty="0">
              <a:latin typeface="Segoe UI" panose="020B0502040204020203" pitchFamily="34" charset="0"/>
              <a:ea typeface="Calibri" panose="020F0502020204030204" pitchFamily="34" charset="0"/>
              <a:cs typeface="Segoe UI" panose="020B0502040204020203" pitchFamily="34" charset="0"/>
            </a:endParaRPr>
          </a:p>
          <a:p>
            <a:pPr marL="228600" marR="0">
              <a:lnSpc>
                <a:spcPct val="115000"/>
              </a:lnSpc>
              <a:spcBef>
                <a:spcPts val="0"/>
              </a:spcBef>
              <a:spcAft>
                <a:spcPts val="1000"/>
              </a:spcAft>
            </a:pPr>
            <a:endParaRPr lang="en-US" sz="2400" dirty="0">
              <a:latin typeface="Segoe UI" panose="020B0502040204020203" pitchFamily="34" charset="0"/>
              <a:ea typeface="Calibri" panose="020F0502020204030204" pitchFamily="34" charset="0"/>
              <a:cs typeface="Segoe UI" panose="020B0502040204020203" pitchFamily="34" charset="0"/>
            </a:endParaRPr>
          </a:p>
          <a:p>
            <a:pPr marL="228600" marR="0">
              <a:lnSpc>
                <a:spcPct val="115000"/>
              </a:lnSpc>
              <a:spcBef>
                <a:spcPts val="0"/>
              </a:spcBef>
              <a:spcAft>
                <a:spcPts val="1000"/>
              </a:spcAft>
            </a:pPr>
            <a:endParaRPr lang="en-US" sz="2400" dirty="0">
              <a:latin typeface="Segoe UI" panose="020B0502040204020203" pitchFamily="34" charset="0"/>
              <a:ea typeface="Calibri" panose="020F0502020204030204" pitchFamily="34" charset="0"/>
              <a:cs typeface="Segoe UI" panose="020B0502040204020203" pitchFamily="34" charset="0"/>
            </a:endParaRPr>
          </a:p>
        </p:txBody>
      </p:sp>
    </p:spTree>
    <p:extLst>
      <p:ext uri="{BB962C8B-B14F-4D97-AF65-F5344CB8AC3E}">
        <p14:creationId xmlns:p14="http://schemas.microsoft.com/office/powerpoint/2010/main" val="776805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9916218-DEA1-4B3E-865E-CFA43DBC2EE0}"/>
              </a:ext>
            </a:extLst>
          </p:cNvPr>
          <p:cNvSpPr>
            <a:spLocks noGrp="1"/>
          </p:cNvSpPr>
          <p:nvPr>
            <p:ph type="title"/>
          </p:nvPr>
        </p:nvSpPr>
        <p:spPr/>
        <p:txBody>
          <a:bodyPr/>
          <a:lstStyle/>
          <a:p>
            <a:r>
              <a:rPr lang="en-US" dirty="0">
                <a:latin typeface="Segoe UI" panose="020B0502040204020203" pitchFamily="34" charset="0"/>
                <a:cs typeface="Segoe UI" panose="020B0502040204020203" pitchFamily="34" charset="0"/>
              </a:rPr>
              <a:t>Test for Understanding – Question 4</a:t>
            </a:r>
          </a:p>
        </p:txBody>
      </p:sp>
      <p:sp>
        <p:nvSpPr>
          <p:cNvPr id="4" name="Rectangle 3">
            <a:extLst>
              <a:ext uri="{FF2B5EF4-FFF2-40B4-BE49-F238E27FC236}">
                <a16:creationId xmlns:a16="http://schemas.microsoft.com/office/drawing/2014/main" id="{B9E3CD35-FA55-48AF-8F14-F6AF07EB4F6F}"/>
              </a:ext>
            </a:extLst>
          </p:cNvPr>
          <p:cNvSpPr/>
          <p:nvPr/>
        </p:nvSpPr>
        <p:spPr>
          <a:xfrm>
            <a:off x="613612" y="1658341"/>
            <a:ext cx="9086570" cy="6877780"/>
          </a:xfrm>
          <a:prstGeom prst="rect">
            <a:avLst/>
          </a:prstGeom>
        </p:spPr>
        <p:txBody>
          <a:bodyPr wrap="square">
            <a:spAutoFit/>
          </a:bodyPr>
          <a:lstStyle/>
          <a:p>
            <a:pPr marL="228600">
              <a:spcAft>
                <a:spcPts val="1000"/>
              </a:spcAft>
            </a:pPr>
            <a:r>
              <a:rPr lang="en-US" sz="2400" dirty="0">
                <a:latin typeface="Segoe UI" panose="020B0502040204020203" pitchFamily="34" charset="0"/>
                <a:ea typeface="Calibri" panose="020F0502020204030204" pitchFamily="34" charset="0"/>
                <a:cs typeface="Segoe UI" panose="020B0502040204020203" pitchFamily="34" charset="0"/>
              </a:rPr>
              <a:t>A delegate is concerned that according to the PDMP one of the delegating doctor’s patients has not filled a prescription for a much-needed medicine in many months. The delegate relays that information to the delegating doctor.  </a:t>
            </a:r>
          </a:p>
          <a:p>
            <a:pPr marL="228600">
              <a:spcAft>
                <a:spcPts val="1000"/>
              </a:spcAft>
            </a:pPr>
            <a:r>
              <a:rPr lang="en-US" sz="2400" dirty="0">
                <a:latin typeface="Segoe UI" panose="020B0502040204020203" pitchFamily="34" charset="0"/>
                <a:ea typeface="Calibri" panose="020F0502020204030204" pitchFamily="34" charset="0"/>
                <a:cs typeface="Segoe UI" panose="020B0502040204020203" pitchFamily="34" charset="0"/>
              </a:rPr>
              <a:t>Did the delegate violate the law? </a:t>
            </a:r>
          </a:p>
          <a:p>
            <a:pPr marL="228600">
              <a:spcAft>
                <a:spcPts val="1000"/>
              </a:spcAft>
            </a:pPr>
            <a:endParaRPr lang="en-US" sz="2400" dirty="0">
              <a:latin typeface="Segoe UI" panose="020B0502040204020203" pitchFamily="34" charset="0"/>
              <a:ea typeface="Calibri" panose="020F0502020204030204" pitchFamily="34" charset="0"/>
              <a:cs typeface="Segoe UI" panose="020B0502040204020203" pitchFamily="34" charset="0"/>
            </a:endParaRPr>
          </a:p>
          <a:p>
            <a:pPr marL="228600">
              <a:spcAft>
                <a:spcPts val="1000"/>
              </a:spcAft>
            </a:pPr>
            <a:r>
              <a:rPr lang="en-US" sz="2400" dirty="0">
                <a:latin typeface="Segoe UI" panose="020B0502040204020203" pitchFamily="34" charset="0"/>
                <a:ea typeface="Calibri" panose="020F0502020204030204" pitchFamily="34" charset="0"/>
                <a:cs typeface="Segoe UI" panose="020B0502040204020203" pitchFamily="34" charset="0"/>
              </a:rPr>
              <a:t>_____  Yes</a:t>
            </a:r>
          </a:p>
          <a:p>
            <a:pPr marL="228600" marR="0">
              <a:spcBef>
                <a:spcPts val="0"/>
              </a:spcBef>
              <a:spcAft>
                <a:spcPts val="1000"/>
              </a:spcAft>
            </a:pPr>
            <a:r>
              <a:rPr lang="en-US" sz="2400" dirty="0">
                <a:latin typeface="Segoe UI" panose="020B0502040204020203" pitchFamily="34" charset="0"/>
                <a:ea typeface="Calibri" panose="020F0502020204030204" pitchFamily="34" charset="0"/>
                <a:cs typeface="Segoe UI" panose="020B0502040204020203" pitchFamily="34" charset="0"/>
              </a:rPr>
              <a:t>_____  No</a:t>
            </a:r>
          </a:p>
          <a:p>
            <a:pPr marL="228600">
              <a:lnSpc>
                <a:spcPct val="115000"/>
              </a:lnSpc>
              <a:spcAft>
                <a:spcPts val="1000"/>
              </a:spcAft>
            </a:pPr>
            <a:endParaRPr lang="en-US" sz="2400" dirty="0">
              <a:latin typeface="Segoe UI" panose="020B0502040204020203" pitchFamily="34" charset="0"/>
              <a:ea typeface="Calibri" panose="020F0502020204030204" pitchFamily="34" charset="0"/>
              <a:cs typeface="Segoe UI" panose="020B0502040204020203" pitchFamily="34" charset="0"/>
            </a:endParaRPr>
          </a:p>
          <a:p>
            <a:pPr marL="228600" marR="0">
              <a:lnSpc>
                <a:spcPct val="115000"/>
              </a:lnSpc>
              <a:spcBef>
                <a:spcPts val="0"/>
              </a:spcBef>
              <a:spcAft>
                <a:spcPts val="1000"/>
              </a:spcAft>
            </a:pPr>
            <a:endParaRPr lang="en-US" sz="2400" dirty="0">
              <a:latin typeface="Segoe UI" panose="020B0502040204020203" pitchFamily="34" charset="0"/>
              <a:ea typeface="Calibri" panose="020F0502020204030204" pitchFamily="34" charset="0"/>
              <a:cs typeface="Segoe UI" panose="020B0502040204020203" pitchFamily="34" charset="0"/>
            </a:endParaRPr>
          </a:p>
          <a:p>
            <a:pPr marL="228600" marR="0">
              <a:lnSpc>
                <a:spcPct val="115000"/>
              </a:lnSpc>
              <a:spcBef>
                <a:spcPts val="0"/>
              </a:spcBef>
              <a:spcAft>
                <a:spcPts val="1000"/>
              </a:spcAft>
            </a:pPr>
            <a:endParaRPr lang="en-US" sz="2400" dirty="0">
              <a:latin typeface="Segoe UI" panose="020B0502040204020203" pitchFamily="34" charset="0"/>
              <a:ea typeface="Calibri" panose="020F0502020204030204" pitchFamily="34" charset="0"/>
              <a:cs typeface="Segoe UI" panose="020B0502040204020203" pitchFamily="34" charset="0"/>
            </a:endParaRPr>
          </a:p>
          <a:p>
            <a:pPr marL="228600" marR="0">
              <a:lnSpc>
                <a:spcPct val="115000"/>
              </a:lnSpc>
              <a:spcBef>
                <a:spcPts val="0"/>
              </a:spcBef>
              <a:spcAft>
                <a:spcPts val="1000"/>
              </a:spcAft>
            </a:pPr>
            <a:endParaRPr lang="en-US" sz="2400" dirty="0">
              <a:latin typeface="Segoe UI" panose="020B0502040204020203" pitchFamily="34" charset="0"/>
              <a:ea typeface="Calibri" panose="020F0502020204030204" pitchFamily="34" charset="0"/>
              <a:cs typeface="Segoe UI" panose="020B0502040204020203" pitchFamily="34" charset="0"/>
            </a:endParaRPr>
          </a:p>
          <a:p>
            <a:pPr marL="228600" marR="0">
              <a:lnSpc>
                <a:spcPct val="115000"/>
              </a:lnSpc>
              <a:spcBef>
                <a:spcPts val="0"/>
              </a:spcBef>
              <a:spcAft>
                <a:spcPts val="1000"/>
              </a:spcAft>
            </a:pPr>
            <a:endParaRPr lang="en-US" sz="2400" dirty="0">
              <a:latin typeface="Segoe UI" panose="020B0502040204020203" pitchFamily="34" charset="0"/>
              <a:ea typeface="Calibri" panose="020F0502020204030204" pitchFamily="34" charset="0"/>
              <a:cs typeface="Segoe UI" panose="020B0502040204020203" pitchFamily="34" charset="0"/>
            </a:endParaRPr>
          </a:p>
          <a:p>
            <a:pPr marL="228600" marR="0">
              <a:lnSpc>
                <a:spcPct val="115000"/>
              </a:lnSpc>
              <a:spcBef>
                <a:spcPts val="0"/>
              </a:spcBef>
              <a:spcAft>
                <a:spcPts val="1000"/>
              </a:spcAft>
            </a:pPr>
            <a:endParaRPr lang="en-US" sz="2400" dirty="0">
              <a:latin typeface="Segoe UI" panose="020B0502040204020203" pitchFamily="34" charset="0"/>
              <a:ea typeface="Calibri" panose="020F0502020204030204" pitchFamily="34" charset="0"/>
              <a:cs typeface="Segoe UI" panose="020B0502040204020203" pitchFamily="34" charset="0"/>
            </a:endParaRPr>
          </a:p>
        </p:txBody>
      </p:sp>
    </p:spTree>
    <p:extLst>
      <p:ext uri="{BB962C8B-B14F-4D97-AF65-F5344CB8AC3E}">
        <p14:creationId xmlns:p14="http://schemas.microsoft.com/office/powerpoint/2010/main" val="31519058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62C0A11C-3BEA-44F5-934F-25FB2F343E04}"/>
              </a:ext>
            </a:extLst>
          </p:cNvPr>
          <p:cNvSpPr/>
          <p:nvPr/>
        </p:nvSpPr>
        <p:spPr>
          <a:xfrm>
            <a:off x="838200" y="1684292"/>
            <a:ext cx="9069371" cy="3672800"/>
          </a:xfrm>
          <a:prstGeom prst="rect">
            <a:avLst/>
          </a:prstGeom>
        </p:spPr>
        <p:txBody>
          <a:bodyPr wrap="square">
            <a:spAutoFit/>
          </a:bodyPr>
          <a:lstStyle/>
          <a:p>
            <a:pPr marL="457200" indent="-457200">
              <a:spcAft>
                <a:spcPts val="1000"/>
              </a:spcAft>
              <a:buFont typeface="+mj-lt"/>
              <a:buAutoNum type="arabicPeriod"/>
            </a:pPr>
            <a:r>
              <a:rPr lang="en-US" sz="2400" dirty="0">
                <a:latin typeface="Segoe UI" panose="020B0502040204020203" pitchFamily="34" charset="0"/>
                <a:ea typeface="Calibri" panose="020F0502020204030204" pitchFamily="34" charset="0"/>
                <a:cs typeface="Segoe UI" panose="020B0502040204020203" pitchFamily="34" charset="0"/>
              </a:rPr>
              <a:t>This training is intended for persons who have been designated by a doctor or pharmacist to act as “delegates” to access Georgia’s </a:t>
            </a:r>
            <a:r>
              <a:rPr lang="en-US" sz="2400" b="1" dirty="0">
                <a:latin typeface="Segoe UI" panose="020B0502040204020203" pitchFamily="34" charset="0"/>
                <a:ea typeface="Calibri" panose="020F0502020204030204" pitchFamily="34" charset="0"/>
                <a:cs typeface="Segoe UI" panose="020B0502040204020203" pitchFamily="34" charset="0"/>
              </a:rPr>
              <a:t>Prescription Drug Monitoring Program</a:t>
            </a:r>
            <a:r>
              <a:rPr lang="en-US" sz="2400" dirty="0">
                <a:latin typeface="Segoe UI" panose="020B0502040204020203" pitchFamily="34" charset="0"/>
                <a:ea typeface="Calibri" panose="020F0502020204030204" pitchFamily="34" charset="0"/>
                <a:cs typeface="Segoe UI" panose="020B0502040204020203" pitchFamily="34" charset="0"/>
              </a:rPr>
              <a:t> </a:t>
            </a:r>
            <a:r>
              <a:rPr lang="en-US" sz="2400" b="1" dirty="0">
                <a:latin typeface="Segoe UI" panose="020B0502040204020203" pitchFamily="34" charset="0"/>
                <a:ea typeface="Calibri" panose="020F0502020204030204" pitchFamily="34" charset="0"/>
                <a:cs typeface="Segoe UI" panose="020B0502040204020203" pitchFamily="34" charset="0"/>
              </a:rPr>
              <a:t>(PDMP)</a:t>
            </a:r>
            <a:r>
              <a:rPr lang="en-US" sz="2400" dirty="0">
                <a:latin typeface="Segoe UI" panose="020B0502040204020203" pitchFamily="34" charset="0"/>
                <a:ea typeface="Calibri" panose="020F0502020204030204" pitchFamily="34" charset="0"/>
                <a:cs typeface="Segoe UI" panose="020B0502040204020203" pitchFamily="34" charset="0"/>
              </a:rPr>
              <a:t> for the purpose of looking up a patient’s prescription history. </a:t>
            </a:r>
          </a:p>
          <a:p>
            <a:pPr marL="457200" indent="-457200">
              <a:spcAft>
                <a:spcPts val="1000"/>
              </a:spcAft>
              <a:buFont typeface="+mj-lt"/>
              <a:buAutoNum type="arabicPeriod"/>
            </a:pPr>
            <a:r>
              <a:rPr lang="en-US" sz="2400" dirty="0">
                <a:latin typeface="Segoe UI" panose="020B0502040204020203" pitchFamily="34" charset="0"/>
                <a:ea typeface="Calibri" panose="020F0502020204030204" pitchFamily="34" charset="0"/>
                <a:cs typeface="Segoe UI" panose="020B0502040204020203" pitchFamily="34" charset="0"/>
              </a:rPr>
              <a:t>It is designed to help you understand your responsibilities as a delegate under the laws that govern the PDMP. </a:t>
            </a:r>
          </a:p>
          <a:p>
            <a:pPr marL="457200" indent="-457200">
              <a:spcAft>
                <a:spcPts val="1000"/>
              </a:spcAft>
              <a:buFont typeface="+mj-lt"/>
              <a:buAutoNum type="arabicPeriod"/>
            </a:pPr>
            <a:r>
              <a:rPr lang="en-US" sz="2400" dirty="0">
                <a:latin typeface="Segoe UI" panose="020B0502040204020203" pitchFamily="34" charset="0"/>
                <a:ea typeface="Calibri" panose="020F0502020204030204" pitchFamily="34" charset="0"/>
                <a:cs typeface="Segoe UI" panose="020B0502040204020203" pitchFamily="34" charset="0"/>
              </a:rPr>
              <a:t>There is a short test to gauge how well you have understood the material.  </a:t>
            </a:r>
            <a:endParaRPr lang="en-US" sz="2400" dirty="0">
              <a:effectLst/>
              <a:latin typeface="Segoe UI" panose="020B0502040204020203" pitchFamily="34" charset="0"/>
              <a:ea typeface="Calibri" panose="020F0502020204030204" pitchFamily="34" charset="0"/>
              <a:cs typeface="Segoe UI" panose="020B0502040204020203" pitchFamily="34" charset="0"/>
            </a:endParaRPr>
          </a:p>
        </p:txBody>
      </p:sp>
      <p:sp>
        <p:nvSpPr>
          <p:cNvPr id="2" name="Title 1">
            <a:extLst>
              <a:ext uri="{FF2B5EF4-FFF2-40B4-BE49-F238E27FC236}">
                <a16:creationId xmlns:a16="http://schemas.microsoft.com/office/drawing/2014/main" id="{D825C074-A530-4270-B2F1-99F62D93CCB7}"/>
              </a:ext>
            </a:extLst>
          </p:cNvPr>
          <p:cNvSpPr>
            <a:spLocks noGrp="1"/>
          </p:cNvSpPr>
          <p:nvPr>
            <p:ph type="title"/>
          </p:nvPr>
        </p:nvSpPr>
        <p:spPr/>
        <p:txBody>
          <a:bodyPr>
            <a:normAutofit/>
          </a:bodyPr>
          <a:lstStyle/>
          <a:p>
            <a:r>
              <a:rPr lang="en-US" dirty="0">
                <a:latin typeface="Segoe UI" panose="020B0502040204020203" pitchFamily="34" charset="0"/>
                <a:cs typeface="Segoe UI" panose="020B0502040204020203" pitchFamily="34" charset="0"/>
              </a:rPr>
              <a:t>Objectives</a:t>
            </a:r>
          </a:p>
        </p:txBody>
      </p:sp>
    </p:spTree>
    <p:extLst>
      <p:ext uri="{BB962C8B-B14F-4D97-AF65-F5344CB8AC3E}">
        <p14:creationId xmlns:p14="http://schemas.microsoft.com/office/powerpoint/2010/main" val="38301276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9916218-DEA1-4B3E-865E-CFA43DBC2EE0}"/>
              </a:ext>
            </a:extLst>
          </p:cNvPr>
          <p:cNvSpPr>
            <a:spLocks noGrp="1"/>
          </p:cNvSpPr>
          <p:nvPr>
            <p:ph type="title"/>
          </p:nvPr>
        </p:nvSpPr>
        <p:spPr/>
        <p:txBody>
          <a:bodyPr/>
          <a:lstStyle/>
          <a:p>
            <a:r>
              <a:rPr lang="en-US" dirty="0">
                <a:latin typeface="Segoe UI" panose="020B0502040204020203" pitchFamily="34" charset="0"/>
                <a:cs typeface="Segoe UI" panose="020B0502040204020203" pitchFamily="34" charset="0"/>
              </a:rPr>
              <a:t>Test for Understanding – Question 5</a:t>
            </a:r>
          </a:p>
        </p:txBody>
      </p:sp>
      <p:sp>
        <p:nvSpPr>
          <p:cNvPr id="4" name="Rectangle 3">
            <a:extLst>
              <a:ext uri="{FF2B5EF4-FFF2-40B4-BE49-F238E27FC236}">
                <a16:creationId xmlns:a16="http://schemas.microsoft.com/office/drawing/2014/main" id="{B9E3CD35-FA55-48AF-8F14-F6AF07EB4F6F}"/>
              </a:ext>
            </a:extLst>
          </p:cNvPr>
          <p:cNvSpPr/>
          <p:nvPr/>
        </p:nvSpPr>
        <p:spPr>
          <a:xfrm>
            <a:off x="645696" y="1610215"/>
            <a:ext cx="8875376" cy="4298613"/>
          </a:xfrm>
          <a:prstGeom prst="rect">
            <a:avLst/>
          </a:prstGeom>
        </p:spPr>
        <p:txBody>
          <a:bodyPr wrap="square">
            <a:spAutoFit/>
          </a:bodyPr>
          <a:lstStyle/>
          <a:p>
            <a:pPr marL="228600">
              <a:spcAft>
                <a:spcPts val="1000"/>
              </a:spcAft>
            </a:pPr>
            <a:r>
              <a:rPr lang="en-US" sz="2400" dirty="0">
                <a:latin typeface="Segoe UI" panose="020B0502040204020203" pitchFamily="34" charset="0"/>
                <a:ea typeface="Calibri" panose="020F0502020204030204" pitchFamily="34" charset="0"/>
                <a:cs typeface="Segoe UI" panose="020B0502040204020203" pitchFamily="34" charset="0"/>
              </a:rPr>
              <a:t>The delegating doctor instructs the delegate to check a patient’s prescription history in the PDMP, and enter the information into the office electronic medical records (EMR) system. The delegate says it would be improper to do so, because of the danger that unauthorized persons might access the EMR and see the prescription information. </a:t>
            </a:r>
          </a:p>
          <a:p>
            <a:pPr marL="228600">
              <a:spcAft>
                <a:spcPts val="1000"/>
              </a:spcAft>
            </a:pPr>
            <a:r>
              <a:rPr lang="en-US" sz="2400" dirty="0">
                <a:latin typeface="Segoe UI" panose="020B0502040204020203" pitchFamily="34" charset="0"/>
                <a:ea typeface="Calibri" panose="020F0502020204030204" pitchFamily="34" charset="0"/>
                <a:cs typeface="Segoe UI" panose="020B0502040204020203" pitchFamily="34" charset="0"/>
              </a:rPr>
              <a:t>Was the delegate correct?</a:t>
            </a:r>
          </a:p>
          <a:p>
            <a:pPr marL="228600">
              <a:spcAft>
                <a:spcPts val="1000"/>
              </a:spcAft>
            </a:pPr>
            <a:endParaRPr lang="en-US" sz="2400" dirty="0">
              <a:latin typeface="Segoe UI" panose="020B0502040204020203" pitchFamily="34" charset="0"/>
              <a:ea typeface="Calibri" panose="020F0502020204030204" pitchFamily="34" charset="0"/>
              <a:cs typeface="Segoe UI" panose="020B0502040204020203" pitchFamily="34" charset="0"/>
            </a:endParaRPr>
          </a:p>
          <a:p>
            <a:pPr marL="228600">
              <a:spcAft>
                <a:spcPts val="1000"/>
              </a:spcAft>
            </a:pPr>
            <a:r>
              <a:rPr lang="en-US" sz="2400" dirty="0">
                <a:latin typeface="Segoe UI" panose="020B0502040204020203" pitchFamily="34" charset="0"/>
                <a:ea typeface="Calibri" panose="020F0502020204030204" pitchFamily="34" charset="0"/>
                <a:cs typeface="Segoe UI" panose="020B0502040204020203" pitchFamily="34" charset="0"/>
              </a:rPr>
              <a:t>_____  Yes</a:t>
            </a:r>
          </a:p>
          <a:p>
            <a:pPr marL="228600" marR="0">
              <a:spcBef>
                <a:spcPts val="0"/>
              </a:spcBef>
              <a:spcAft>
                <a:spcPts val="1000"/>
              </a:spcAft>
            </a:pPr>
            <a:r>
              <a:rPr lang="en-US" sz="2400" dirty="0">
                <a:latin typeface="Segoe UI" panose="020B0502040204020203" pitchFamily="34" charset="0"/>
                <a:ea typeface="Calibri" panose="020F0502020204030204" pitchFamily="34" charset="0"/>
                <a:cs typeface="Segoe UI" panose="020B0502040204020203" pitchFamily="34" charset="0"/>
              </a:rPr>
              <a:t>_____  No</a:t>
            </a:r>
          </a:p>
        </p:txBody>
      </p:sp>
    </p:spTree>
    <p:extLst>
      <p:ext uri="{BB962C8B-B14F-4D97-AF65-F5344CB8AC3E}">
        <p14:creationId xmlns:p14="http://schemas.microsoft.com/office/powerpoint/2010/main" val="38793726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9916218-DEA1-4B3E-865E-CFA43DBC2EE0}"/>
              </a:ext>
            </a:extLst>
          </p:cNvPr>
          <p:cNvSpPr>
            <a:spLocks noGrp="1"/>
          </p:cNvSpPr>
          <p:nvPr>
            <p:ph type="title"/>
          </p:nvPr>
        </p:nvSpPr>
        <p:spPr/>
        <p:txBody>
          <a:bodyPr/>
          <a:lstStyle/>
          <a:p>
            <a:r>
              <a:rPr lang="en-US" dirty="0">
                <a:latin typeface="Segoe UI" panose="020B0502040204020203" pitchFamily="34" charset="0"/>
                <a:cs typeface="Segoe UI" panose="020B0502040204020203" pitchFamily="34" charset="0"/>
              </a:rPr>
              <a:t>Test for Understanding – Question 6</a:t>
            </a:r>
          </a:p>
        </p:txBody>
      </p:sp>
      <p:sp>
        <p:nvSpPr>
          <p:cNvPr id="4" name="Rectangle 3">
            <a:extLst>
              <a:ext uri="{FF2B5EF4-FFF2-40B4-BE49-F238E27FC236}">
                <a16:creationId xmlns:a16="http://schemas.microsoft.com/office/drawing/2014/main" id="{B9E3CD35-FA55-48AF-8F14-F6AF07EB4F6F}"/>
              </a:ext>
            </a:extLst>
          </p:cNvPr>
          <p:cNvSpPr/>
          <p:nvPr/>
        </p:nvSpPr>
        <p:spPr>
          <a:xfrm>
            <a:off x="629654" y="1674383"/>
            <a:ext cx="8900846" cy="2434513"/>
          </a:xfrm>
          <a:prstGeom prst="rect">
            <a:avLst/>
          </a:prstGeom>
        </p:spPr>
        <p:txBody>
          <a:bodyPr wrap="square">
            <a:spAutoFit/>
          </a:bodyPr>
          <a:lstStyle/>
          <a:p>
            <a:pPr marL="228600">
              <a:spcAft>
                <a:spcPts val="1000"/>
              </a:spcAft>
            </a:pPr>
            <a:r>
              <a:rPr lang="en-US" sz="2400" dirty="0">
                <a:latin typeface="Segoe UI" panose="020B0502040204020203" pitchFamily="34" charset="0"/>
                <a:ea typeface="Calibri" panose="020F0502020204030204" pitchFamily="34" charset="0"/>
                <a:cs typeface="Segoe UI" panose="020B0502040204020203" pitchFamily="34" charset="0"/>
              </a:rPr>
              <a:t>One of the purposes of the PDMP is to combat the opioid epidemic. </a:t>
            </a:r>
          </a:p>
          <a:p>
            <a:pPr marL="228600">
              <a:spcAft>
                <a:spcPts val="1000"/>
              </a:spcAft>
            </a:pPr>
            <a:endParaRPr lang="en-US" sz="2400" dirty="0">
              <a:latin typeface="Segoe UI" panose="020B0502040204020203" pitchFamily="34" charset="0"/>
              <a:ea typeface="Calibri" panose="020F0502020204030204" pitchFamily="34" charset="0"/>
              <a:cs typeface="Segoe UI" panose="020B0502040204020203" pitchFamily="34" charset="0"/>
            </a:endParaRPr>
          </a:p>
          <a:p>
            <a:pPr marL="228600">
              <a:lnSpc>
                <a:spcPct val="115000"/>
              </a:lnSpc>
              <a:spcAft>
                <a:spcPts val="1000"/>
              </a:spcAft>
            </a:pPr>
            <a:r>
              <a:rPr lang="en-US" sz="2400" dirty="0">
                <a:latin typeface="Segoe UI" panose="020B0502040204020203" pitchFamily="34" charset="0"/>
                <a:ea typeface="Calibri" panose="020F0502020204030204" pitchFamily="34" charset="0"/>
                <a:cs typeface="Segoe UI" panose="020B0502040204020203" pitchFamily="34" charset="0"/>
              </a:rPr>
              <a:t>_____  True</a:t>
            </a:r>
          </a:p>
          <a:p>
            <a:pPr marL="228600" marR="0">
              <a:lnSpc>
                <a:spcPct val="115000"/>
              </a:lnSpc>
              <a:spcBef>
                <a:spcPts val="0"/>
              </a:spcBef>
              <a:spcAft>
                <a:spcPts val="1000"/>
              </a:spcAft>
            </a:pPr>
            <a:r>
              <a:rPr lang="en-US" sz="2400" dirty="0">
                <a:latin typeface="Segoe UI" panose="020B0502040204020203" pitchFamily="34" charset="0"/>
                <a:ea typeface="Calibri" panose="020F0502020204030204" pitchFamily="34" charset="0"/>
                <a:cs typeface="Segoe UI" panose="020B0502040204020203" pitchFamily="34" charset="0"/>
              </a:rPr>
              <a:t>_____  False</a:t>
            </a:r>
          </a:p>
        </p:txBody>
      </p:sp>
    </p:spTree>
    <p:extLst>
      <p:ext uri="{BB962C8B-B14F-4D97-AF65-F5344CB8AC3E}">
        <p14:creationId xmlns:p14="http://schemas.microsoft.com/office/powerpoint/2010/main" val="23917982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9916218-DEA1-4B3E-865E-CFA43DBC2EE0}"/>
              </a:ext>
            </a:extLst>
          </p:cNvPr>
          <p:cNvSpPr>
            <a:spLocks noGrp="1"/>
          </p:cNvSpPr>
          <p:nvPr>
            <p:ph type="title"/>
          </p:nvPr>
        </p:nvSpPr>
        <p:spPr/>
        <p:txBody>
          <a:bodyPr/>
          <a:lstStyle/>
          <a:p>
            <a:r>
              <a:rPr lang="en-US" dirty="0">
                <a:latin typeface="Segoe UI" panose="020B0502040204020203" pitchFamily="34" charset="0"/>
                <a:cs typeface="Segoe UI" panose="020B0502040204020203" pitchFamily="34" charset="0"/>
              </a:rPr>
              <a:t>Test for Understanding – Question 7</a:t>
            </a:r>
          </a:p>
        </p:txBody>
      </p:sp>
      <p:sp>
        <p:nvSpPr>
          <p:cNvPr id="4" name="Rectangle 3">
            <a:extLst>
              <a:ext uri="{FF2B5EF4-FFF2-40B4-BE49-F238E27FC236}">
                <a16:creationId xmlns:a16="http://schemas.microsoft.com/office/drawing/2014/main" id="{B9E3CD35-FA55-48AF-8F14-F6AF07EB4F6F}"/>
              </a:ext>
            </a:extLst>
          </p:cNvPr>
          <p:cNvSpPr/>
          <p:nvPr/>
        </p:nvSpPr>
        <p:spPr>
          <a:xfrm>
            <a:off x="696799" y="1668760"/>
            <a:ext cx="8560324" cy="4351961"/>
          </a:xfrm>
          <a:prstGeom prst="rect">
            <a:avLst/>
          </a:prstGeom>
        </p:spPr>
        <p:txBody>
          <a:bodyPr wrap="square">
            <a:spAutoFit/>
          </a:bodyPr>
          <a:lstStyle/>
          <a:p>
            <a:pPr marL="228600">
              <a:spcAft>
                <a:spcPts val="1000"/>
              </a:spcAft>
            </a:pPr>
            <a:r>
              <a:rPr lang="en-US" sz="2400" dirty="0">
                <a:latin typeface="Segoe UI" panose="020B0502040204020203" pitchFamily="34" charset="0"/>
                <a:ea typeface="Calibri" panose="020F0502020204030204" pitchFamily="34" charset="0"/>
                <a:cs typeface="Segoe UI" panose="020B0502040204020203" pitchFamily="34" charset="0"/>
              </a:rPr>
              <a:t>In order to become a delegate authorized to access the PDMP, you must first register with the Georgia Department of Public Health. </a:t>
            </a:r>
          </a:p>
          <a:p>
            <a:pPr marL="228600">
              <a:spcAft>
                <a:spcPts val="1000"/>
              </a:spcAft>
            </a:pPr>
            <a:endParaRPr lang="en-US" sz="2400" dirty="0">
              <a:latin typeface="Segoe UI" panose="020B0502040204020203" pitchFamily="34" charset="0"/>
              <a:ea typeface="Calibri" panose="020F0502020204030204" pitchFamily="34" charset="0"/>
              <a:cs typeface="Segoe UI" panose="020B0502040204020203" pitchFamily="34" charset="0"/>
            </a:endParaRPr>
          </a:p>
          <a:p>
            <a:pPr marL="228600">
              <a:spcAft>
                <a:spcPts val="1000"/>
              </a:spcAft>
            </a:pPr>
            <a:r>
              <a:rPr lang="en-US" sz="2400" dirty="0">
                <a:latin typeface="Segoe UI" panose="020B0502040204020203" pitchFamily="34" charset="0"/>
                <a:ea typeface="Calibri" panose="020F0502020204030204" pitchFamily="34" charset="0"/>
                <a:cs typeface="Segoe UI" panose="020B0502040204020203" pitchFamily="34" charset="0"/>
              </a:rPr>
              <a:t>_____  True</a:t>
            </a:r>
          </a:p>
          <a:p>
            <a:pPr marL="228600" marR="0">
              <a:spcBef>
                <a:spcPts val="0"/>
              </a:spcBef>
              <a:spcAft>
                <a:spcPts val="1000"/>
              </a:spcAft>
            </a:pPr>
            <a:r>
              <a:rPr lang="en-US" sz="2400" dirty="0">
                <a:latin typeface="Segoe UI" panose="020B0502040204020203" pitchFamily="34" charset="0"/>
                <a:ea typeface="Calibri" panose="020F0502020204030204" pitchFamily="34" charset="0"/>
                <a:cs typeface="Segoe UI" panose="020B0502040204020203" pitchFamily="34" charset="0"/>
              </a:rPr>
              <a:t>_____  False</a:t>
            </a:r>
          </a:p>
          <a:p>
            <a:pPr marL="228600" marR="0">
              <a:lnSpc>
                <a:spcPct val="115000"/>
              </a:lnSpc>
              <a:spcBef>
                <a:spcPts val="0"/>
              </a:spcBef>
              <a:spcAft>
                <a:spcPts val="1000"/>
              </a:spcAft>
            </a:pPr>
            <a:endParaRPr lang="en-US" sz="2400" dirty="0">
              <a:latin typeface="Segoe UI" panose="020B0502040204020203" pitchFamily="34" charset="0"/>
              <a:ea typeface="Calibri" panose="020F0502020204030204" pitchFamily="34" charset="0"/>
              <a:cs typeface="Segoe UI" panose="020B0502040204020203" pitchFamily="34" charset="0"/>
            </a:endParaRPr>
          </a:p>
          <a:p>
            <a:pPr marL="228600" marR="0">
              <a:lnSpc>
                <a:spcPct val="115000"/>
              </a:lnSpc>
              <a:spcBef>
                <a:spcPts val="0"/>
              </a:spcBef>
              <a:spcAft>
                <a:spcPts val="1000"/>
              </a:spcAft>
            </a:pPr>
            <a:endParaRPr lang="en-US" sz="2400" dirty="0">
              <a:latin typeface="Segoe UI" panose="020B0502040204020203" pitchFamily="34" charset="0"/>
              <a:ea typeface="Calibri" panose="020F0502020204030204" pitchFamily="34" charset="0"/>
              <a:cs typeface="Segoe UI" panose="020B0502040204020203" pitchFamily="34" charset="0"/>
            </a:endParaRPr>
          </a:p>
          <a:p>
            <a:pPr marL="228600" marR="0">
              <a:lnSpc>
                <a:spcPct val="115000"/>
              </a:lnSpc>
              <a:spcBef>
                <a:spcPts val="0"/>
              </a:spcBef>
              <a:spcAft>
                <a:spcPts val="1000"/>
              </a:spcAft>
            </a:pPr>
            <a:endParaRPr lang="en-US" sz="2400" dirty="0">
              <a:latin typeface="Segoe UI" panose="020B0502040204020203" pitchFamily="34" charset="0"/>
              <a:ea typeface="Calibri" panose="020F0502020204030204" pitchFamily="34" charset="0"/>
              <a:cs typeface="Segoe UI" panose="020B0502040204020203" pitchFamily="34" charset="0"/>
            </a:endParaRPr>
          </a:p>
        </p:txBody>
      </p:sp>
    </p:spTree>
    <p:extLst>
      <p:ext uri="{BB962C8B-B14F-4D97-AF65-F5344CB8AC3E}">
        <p14:creationId xmlns:p14="http://schemas.microsoft.com/office/powerpoint/2010/main" val="308958824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9916218-DEA1-4B3E-865E-CFA43DBC2EE0}"/>
              </a:ext>
            </a:extLst>
          </p:cNvPr>
          <p:cNvSpPr>
            <a:spLocks noGrp="1"/>
          </p:cNvSpPr>
          <p:nvPr>
            <p:ph type="title"/>
          </p:nvPr>
        </p:nvSpPr>
        <p:spPr/>
        <p:txBody>
          <a:bodyPr>
            <a:normAutofit fontScale="90000"/>
          </a:bodyPr>
          <a:lstStyle/>
          <a:p>
            <a:br>
              <a:rPr lang="en-US" sz="4400" dirty="0">
                <a:latin typeface="Segoe UI" panose="020B0502040204020203" pitchFamily="34" charset="0"/>
                <a:cs typeface="Segoe UI" panose="020B0502040204020203" pitchFamily="34" charset="0"/>
              </a:rPr>
            </a:br>
            <a:r>
              <a:rPr lang="en-US" sz="4400" dirty="0">
                <a:latin typeface="Segoe UI" panose="020B0502040204020203" pitchFamily="34" charset="0"/>
                <a:cs typeface="Segoe UI" panose="020B0502040204020203" pitchFamily="34" charset="0"/>
              </a:rPr>
              <a:t>Test for Understanding – Question 8</a:t>
            </a:r>
            <a:br>
              <a:rPr lang="en-US" dirty="0">
                <a:latin typeface="Segoe UI" panose="020B0502040204020203" pitchFamily="34" charset="0"/>
                <a:cs typeface="Segoe UI" panose="020B0502040204020203" pitchFamily="34" charset="0"/>
              </a:rPr>
            </a:br>
            <a:endParaRPr lang="en-US" dirty="0">
              <a:latin typeface="Segoe UI" panose="020B0502040204020203" pitchFamily="34" charset="0"/>
              <a:cs typeface="Segoe UI" panose="020B0502040204020203" pitchFamily="34" charset="0"/>
            </a:endParaRPr>
          </a:p>
        </p:txBody>
      </p:sp>
      <p:sp>
        <p:nvSpPr>
          <p:cNvPr id="4" name="Rectangle 3">
            <a:extLst>
              <a:ext uri="{FF2B5EF4-FFF2-40B4-BE49-F238E27FC236}">
                <a16:creationId xmlns:a16="http://schemas.microsoft.com/office/drawing/2014/main" id="{B9E3CD35-FA55-48AF-8F14-F6AF07EB4F6F}"/>
              </a:ext>
            </a:extLst>
          </p:cNvPr>
          <p:cNvSpPr/>
          <p:nvPr/>
        </p:nvSpPr>
        <p:spPr>
          <a:xfrm>
            <a:off x="659092" y="1687613"/>
            <a:ext cx="8824274" cy="2693045"/>
          </a:xfrm>
          <a:prstGeom prst="rect">
            <a:avLst/>
          </a:prstGeom>
        </p:spPr>
        <p:txBody>
          <a:bodyPr wrap="square">
            <a:spAutoFit/>
          </a:bodyPr>
          <a:lstStyle/>
          <a:p>
            <a:pPr marL="228600">
              <a:spcAft>
                <a:spcPts val="1000"/>
              </a:spcAft>
            </a:pPr>
            <a:r>
              <a:rPr lang="en-US" sz="2400" dirty="0">
                <a:latin typeface="Segoe UI" panose="020B0502040204020203" pitchFamily="34" charset="0"/>
                <a:ea typeface="Calibri" panose="020F0502020204030204" pitchFamily="34" charset="0"/>
                <a:cs typeface="Segoe UI" panose="020B0502040204020203" pitchFamily="34" charset="0"/>
              </a:rPr>
              <a:t>A doctor, pharmacist, or delegate who accesses the PDMP to look up the prescription history of someone who is not a patient can be sent to jail. </a:t>
            </a:r>
          </a:p>
          <a:p>
            <a:pPr marL="228600">
              <a:spcAft>
                <a:spcPts val="1000"/>
              </a:spcAft>
            </a:pPr>
            <a:endParaRPr lang="en-US" sz="2400" dirty="0">
              <a:latin typeface="Segoe UI" panose="020B0502040204020203" pitchFamily="34" charset="0"/>
              <a:ea typeface="Calibri" panose="020F0502020204030204" pitchFamily="34" charset="0"/>
              <a:cs typeface="Segoe UI" panose="020B0502040204020203" pitchFamily="34" charset="0"/>
            </a:endParaRPr>
          </a:p>
          <a:p>
            <a:pPr marL="228600">
              <a:spcAft>
                <a:spcPts val="1000"/>
              </a:spcAft>
            </a:pPr>
            <a:r>
              <a:rPr lang="en-US" sz="2400" dirty="0">
                <a:latin typeface="Segoe UI" panose="020B0502040204020203" pitchFamily="34" charset="0"/>
                <a:ea typeface="Calibri" panose="020F0502020204030204" pitchFamily="34" charset="0"/>
                <a:cs typeface="Segoe UI" panose="020B0502040204020203" pitchFamily="34" charset="0"/>
              </a:rPr>
              <a:t>_____  True</a:t>
            </a:r>
          </a:p>
          <a:p>
            <a:pPr marL="228600" marR="0">
              <a:spcBef>
                <a:spcPts val="0"/>
              </a:spcBef>
              <a:spcAft>
                <a:spcPts val="1000"/>
              </a:spcAft>
            </a:pPr>
            <a:r>
              <a:rPr lang="en-US" sz="2400" dirty="0">
                <a:latin typeface="Segoe UI" panose="020B0502040204020203" pitchFamily="34" charset="0"/>
                <a:ea typeface="Calibri" panose="020F0502020204030204" pitchFamily="34" charset="0"/>
                <a:cs typeface="Segoe UI" panose="020B0502040204020203" pitchFamily="34" charset="0"/>
              </a:rPr>
              <a:t>_____  False</a:t>
            </a:r>
          </a:p>
        </p:txBody>
      </p:sp>
    </p:spTree>
    <p:extLst>
      <p:ext uri="{BB962C8B-B14F-4D97-AF65-F5344CB8AC3E}">
        <p14:creationId xmlns:p14="http://schemas.microsoft.com/office/powerpoint/2010/main" val="55864174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9916218-DEA1-4B3E-865E-CFA43DBC2EE0}"/>
              </a:ext>
            </a:extLst>
          </p:cNvPr>
          <p:cNvSpPr>
            <a:spLocks noGrp="1"/>
          </p:cNvSpPr>
          <p:nvPr>
            <p:ph type="title"/>
          </p:nvPr>
        </p:nvSpPr>
        <p:spPr/>
        <p:txBody>
          <a:bodyPr>
            <a:normAutofit fontScale="90000"/>
          </a:bodyPr>
          <a:lstStyle/>
          <a:p>
            <a:br>
              <a:rPr lang="en-US" sz="4400" dirty="0">
                <a:latin typeface="Segoe UI" panose="020B0502040204020203" pitchFamily="34" charset="0"/>
                <a:cs typeface="Segoe UI" panose="020B0502040204020203" pitchFamily="34" charset="0"/>
              </a:rPr>
            </a:br>
            <a:br>
              <a:rPr lang="en-US" sz="4400" dirty="0">
                <a:latin typeface="Segoe UI" panose="020B0502040204020203" pitchFamily="34" charset="0"/>
                <a:cs typeface="Segoe UI" panose="020B0502040204020203" pitchFamily="34" charset="0"/>
              </a:rPr>
            </a:br>
            <a:r>
              <a:rPr lang="en-US" sz="4400" dirty="0">
                <a:latin typeface="Segoe UI" panose="020B0502040204020203" pitchFamily="34" charset="0"/>
                <a:cs typeface="Segoe UI" panose="020B0502040204020203" pitchFamily="34" charset="0"/>
              </a:rPr>
              <a:t>Test for Understanding – Question 9</a:t>
            </a:r>
            <a:br>
              <a:rPr lang="en-US" sz="4400" dirty="0">
                <a:latin typeface="Segoe UI" panose="020B0502040204020203" pitchFamily="34" charset="0"/>
                <a:cs typeface="Segoe UI" panose="020B0502040204020203" pitchFamily="34" charset="0"/>
              </a:rPr>
            </a:br>
            <a:br>
              <a:rPr lang="en-US" sz="4400" dirty="0">
                <a:latin typeface="Segoe UI" panose="020B0502040204020203" pitchFamily="34" charset="0"/>
                <a:cs typeface="Segoe UI" panose="020B0502040204020203" pitchFamily="34" charset="0"/>
              </a:rPr>
            </a:br>
            <a:endParaRPr lang="en-US" dirty="0">
              <a:latin typeface="Segoe UI" panose="020B0502040204020203" pitchFamily="34" charset="0"/>
              <a:cs typeface="Segoe UI" panose="020B0502040204020203" pitchFamily="34" charset="0"/>
            </a:endParaRPr>
          </a:p>
        </p:txBody>
      </p:sp>
      <p:sp>
        <p:nvSpPr>
          <p:cNvPr id="4" name="Rectangle 3">
            <a:extLst>
              <a:ext uri="{FF2B5EF4-FFF2-40B4-BE49-F238E27FC236}">
                <a16:creationId xmlns:a16="http://schemas.microsoft.com/office/drawing/2014/main" id="{B9E3CD35-FA55-48AF-8F14-F6AF07EB4F6F}"/>
              </a:ext>
            </a:extLst>
          </p:cNvPr>
          <p:cNvSpPr/>
          <p:nvPr/>
        </p:nvSpPr>
        <p:spPr>
          <a:xfrm>
            <a:off x="661737" y="1674383"/>
            <a:ext cx="8312581" cy="3429657"/>
          </a:xfrm>
          <a:prstGeom prst="rect">
            <a:avLst/>
          </a:prstGeom>
        </p:spPr>
        <p:txBody>
          <a:bodyPr wrap="square">
            <a:spAutoFit/>
          </a:bodyPr>
          <a:lstStyle/>
          <a:p>
            <a:pPr marL="228600">
              <a:spcAft>
                <a:spcPts val="1000"/>
              </a:spcAft>
            </a:pPr>
            <a:r>
              <a:rPr lang="en-US" sz="2400" dirty="0">
                <a:latin typeface="Segoe UI" panose="020B0502040204020203" pitchFamily="34" charset="0"/>
                <a:ea typeface="Calibri" panose="020F0502020204030204" pitchFamily="34" charset="0"/>
                <a:cs typeface="Segoe UI" panose="020B0502040204020203" pitchFamily="34" charset="0"/>
              </a:rPr>
              <a:t>The Georgia PDMP will not display prescriptions that the patient filled more than two years ago. </a:t>
            </a:r>
          </a:p>
          <a:p>
            <a:pPr marL="228600">
              <a:spcAft>
                <a:spcPts val="1000"/>
              </a:spcAft>
            </a:pPr>
            <a:endParaRPr lang="en-US" sz="2400" dirty="0">
              <a:latin typeface="Segoe UI" panose="020B0502040204020203" pitchFamily="34" charset="0"/>
              <a:ea typeface="Calibri" panose="020F0502020204030204" pitchFamily="34" charset="0"/>
              <a:cs typeface="Segoe UI" panose="020B0502040204020203" pitchFamily="34" charset="0"/>
            </a:endParaRPr>
          </a:p>
          <a:p>
            <a:pPr marL="228600">
              <a:spcAft>
                <a:spcPts val="1000"/>
              </a:spcAft>
            </a:pPr>
            <a:r>
              <a:rPr lang="en-US" sz="2400" dirty="0">
                <a:latin typeface="Segoe UI" panose="020B0502040204020203" pitchFamily="34" charset="0"/>
                <a:ea typeface="Calibri" panose="020F0502020204030204" pitchFamily="34" charset="0"/>
                <a:cs typeface="Segoe UI" panose="020B0502040204020203" pitchFamily="34" charset="0"/>
              </a:rPr>
              <a:t>_____  True</a:t>
            </a:r>
          </a:p>
          <a:p>
            <a:pPr marL="228600" marR="0">
              <a:spcBef>
                <a:spcPts val="0"/>
              </a:spcBef>
              <a:spcAft>
                <a:spcPts val="1000"/>
              </a:spcAft>
            </a:pPr>
            <a:r>
              <a:rPr lang="en-US" sz="2400" dirty="0">
                <a:latin typeface="Segoe UI" panose="020B0502040204020203" pitchFamily="34" charset="0"/>
                <a:ea typeface="Calibri" panose="020F0502020204030204" pitchFamily="34" charset="0"/>
                <a:cs typeface="Segoe UI" panose="020B0502040204020203" pitchFamily="34" charset="0"/>
              </a:rPr>
              <a:t>_____  False</a:t>
            </a:r>
          </a:p>
          <a:p>
            <a:pPr marL="228600" marR="0">
              <a:lnSpc>
                <a:spcPct val="115000"/>
              </a:lnSpc>
              <a:spcBef>
                <a:spcPts val="0"/>
              </a:spcBef>
              <a:spcAft>
                <a:spcPts val="1000"/>
              </a:spcAft>
            </a:pPr>
            <a:endParaRPr lang="en-US" sz="2400" dirty="0">
              <a:latin typeface="Segoe UI" panose="020B0502040204020203" pitchFamily="34" charset="0"/>
              <a:ea typeface="Calibri" panose="020F0502020204030204" pitchFamily="34" charset="0"/>
              <a:cs typeface="Segoe UI" panose="020B0502040204020203" pitchFamily="34" charset="0"/>
            </a:endParaRPr>
          </a:p>
          <a:p>
            <a:pPr marL="228600" marR="0">
              <a:lnSpc>
                <a:spcPct val="115000"/>
              </a:lnSpc>
              <a:spcBef>
                <a:spcPts val="0"/>
              </a:spcBef>
              <a:spcAft>
                <a:spcPts val="1000"/>
              </a:spcAft>
            </a:pPr>
            <a:endParaRPr lang="en-US" sz="2400" dirty="0">
              <a:latin typeface="Segoe UI" panose="020B0502040204020203" pitchFamily="34" charset="0"/>
              <a:ea typeface="Calibri" panose="020F0502020204030204" pitchFamily="34" charset="0"/>
              <a:cs typeface="Segoe UI" panose="020B0502040204020203" pitchFamily="34" charset="0"/>
            </a:endParaRPr>
          </a:p>
        </p:txBody>
      </p:sp>
    </p:spTree>
    <p:extLst>
      <p:ext uri="{BB962C8B-B14F-4D97-AF65-F5344CB8AC3E}">
        <p14:creationId xmlns:p14="http://schemas.microsoft.com/office/powerpoint/2010/main" val="33167867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9916218-DEA1-4B3E-865E-CFA43DBC2EE0}"/>
              </a:ext>
            </a:extLst>
          </p:cNvPr>
          <p:cNvSpPr>
            <a:spLocks noGrp="1"/>
          </p:cNvSpPr>
          <p:nvPr>
            <p:ph type="title"/>
          </p:nvPr>
        </p:nvSpPr>
        <p:spPr/>
        <p:txBody>
          <a:bodyPr>
            <a:normAutofit/>
          </a:bodyPr>
          <a:lstStyle/>
          <a:p>
            <a:r>
              <a:rPr lang="en-US" sz="4400" dirty="0">
                <a:latin typeface="Segoe UI" panose="020B0502040204020203" pitchFamily="34" charset="0"/>
                <a:cs typeface="Segoe UI" panose="020B0502040204020203" pitchFamily="34" charset="0"/>
              </a:rPr>
              <a:t>Test for Understanding – Question 10</a:t>
            </a:r>
            <a:endParaRPr lang="en-US" dirty="0">
              <a:latin typeface="Segoe UI" panose="020B0502040204020203" pitchFamily="34" charset="0"/>
              <a:cs typeface="Segoe UI" panose="020B0502040204020203" pitchFamily="34" charset="0"/>
            </a:endParaRPr>
          </a:p>
        </p:txBody>
      </p:sp>
      <p:sp>
        <p:nvSpPr>
          <p:cNvPr id="4" name="Rectangle 3">
            <a:extLst>
              <a:ext uri="{FF2B5EF4-FFF2-40B4-BE49-F238E27FC236}">
                <a16:creationId xmlns:a16="http://schemas.microsoft.com/office/drawing/2014/main" id="{B9E3CD35-FA55-48AF-8F14-F6AF07EB4F6F}"/>
              </a:ext>
            </a:extLst>
          </p:cNvPr>
          <p:cNvSpPr/>
          <p:nvPr/>
        </p:nvSpPr>
        <p:spPr>
          <a:xfrm>
            <a:off x="838201" y="1706467"/>
            <a:ext cx="8503762" cy="3615349"/>
          </a:xfrm>
          <a:prstGeom prst="rect">
            <a:avLst/>
          </a:prstGeom>
        </p:spPr>
        <p:txBody>
          <a:bodyPr wrap="square">
            <a:spAutoFit/>
          </a:bodyPr>
          <a:lstStyle/>
          <a:p>
            <a:pPr marL="228600">
              <a:spcAft>
                <a:spcPts val="1000"/>
              </a:spcAft>
            </a:pPr>
            <a:r>
              <a:rPr lang="en-US" sz="2400" dirty="0">
                <a:latin typeface="Segoe UI" panose="020B0502040204020203" pitchFamily="34" charset="0"/>
                <a:ea typeface="Calibri" panose="020F0502020204030204" pitchFamily="34" charset="0"/>
                <a:cs typeface="Segoe UI" panose="020B0502040204020203" pitchFamily="34" charset="0"/>
              </a:rPr>
              <a:t>A delegate is required by law to follow HIPAA and the Georgia statutes governing the PDMP, but is not required by law to follow the delegating doctor or pharmacist’s internal security policies. </a:t>
            </a:r>
          </a:p>
          <a:p>
            <a:pPr marL="228600">
              <a:spcAft>
                <a:spcPts val="1000"/>
              </a:spcAft>
            </a:pPr>
            <a:endParaRPr lang="en-US" sz="2400" dirty="0">
              <a:latin typeface="Segoe UI" panose="020B0502040204020203" pitchFamily="34" charset="0"/>
              <a:ea typeface="Calibri" panose="020F0502020204030204" pitchFamily="34" charset="0"/>
              <a:cs typeface="Segoe UI" panose="020B0502040204020203" pitchFamily="34" charset="0"/>
            </a:endParaRPr>
          </a:p>
          <a:p>
            <a:pPr marL="228600">
              <a:spcAft>
                <a:spcPts val="1000"/>
              </a:spcAft>
            </a:pPr>
            <a:r>
              <a:rPr lang="en-US" sz="2400" dirty="0">
                <a:latin typeface="Segoe UI" panose="020B0502040204020203" pitchFamily="34" charset="0"/>
                <a:ea typeface="Calibri" panose="020F0502020204030204" pitchFamily="34" charset="0"/>
                <a:cs typeface="Segoe UI" panose="020B0502040204020203" pitchFamily="34" charset="0"/>
              </a:rPr>
              <a:t>_____  True</a:t>
            </a:r>
          </a:p>
          <a:p>
            <a:pPr marL="228600" marR="0">
              <a:spcBef>
                <a:spcPts val="0"/>
              </a:spcBef>
              <a:spcAft>
                <a:spcPts val="1000"/>
              </a:spcAft>
            </a:pPr>
            <a:r>
              <a:rPr lang="en-US" sz="2400" dirty="0">
                <a:latin typeface="Segoe UI" panose="020B0502040204020203" pitchFamily="34" charset="0"/>
                <a:ea typeface="Calibri" panose="020F0502020204030204" pitchFamily="34" charset="0"/>
                <a:cs typeface="Segoe UI" panose="020B0502040204020203" pitchFamily="34" charset="0"/>
              </a:rPr>
              <a:t>_____  False</a:t>
            </a:r>
          </a:p>
          <a:p>
            <a:pPr marL="228600" marR="0">
              <a:lnSpc>
                <a:spcPct val="115000"/>
              </a:lnSpc>
              <a:spcBef>
                <a:spcPts val="0"/>
              </a:spcBef>
              <a:spcAft>
                <a:spcPts val="1000"/>
              </a:spcAft>
            </a:pPr>
            <a:endParaRPr lang="en-US" sz="2400" dirty="0">
              <a:latin typeface="Segoe UI" panose="020B0502040204020203" pitchFamily="34" charset="0"/>
              <a:ea typeface="Calibri" panose="020F0502020204030204" pitchFamily="34" charset="0"/>
              <a:cs typeface="Segoe UI" panose="020B0502040204020203" pitchFamily="34" charset="0"/>
            </a:endParaRPr>
          </a:p>
        </p:txBody>
      </p:sp>
    </p:spTree>
    <p:extLst>
      <p:ext uri="{BB962C8B-B14F-4D97-AF65-F5344CB8AC3E}">
        <p14:creationId xmlns:p14="http://schemas.microsoft.com/office/powerpoint/2010/main" val="2158963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7AFBB0-197D-4CE4-87F0-C9AB20BF7A42}"/>
              </a:ext>
            </a:extLst>
          </p:cNvPr>
          <p:cNvSpPr>
            <a:spLocks noGrp="1"/>
          </p:cNvSpPr>
          <p:nvPr>
            <p:ph type="title"/>
          </p:nvPr>
        </p:nvSpPr>
        <p:spPr/>
        <p:txBody>
          <a:bodyPr/>
          <a:lstStyle/>
          <a:p>
            <a:r>
              <a:rPr lang="en-US" dirty="0">
                <a:latin typeface="Segoe UI" panose="020B0502040204020203" pitchFamily="34" charset="0"/>
                <a:cs typeface="Segoe UI" panose="020B0502040204020203" pitchFamily="34" charset="0"/>
              </a:rPr>
              <a:t>Test for Understanding Answer Key</a:t>
            </a:r>
          </a:p>
        </p:txBody>
      </p:sp>
      <p:sp>
        <p:nvSpPr>
          <p:cNvPr id="3" name="Content Placeholder 2">
            <a:extLst>
              <a:ext uri="{FF2B5EF4-FFF2-40B4-BE49-F238E27FC236}">
                <a16:creationId xmlns:a16="http://schemas.microsoft.com/office/drawing/2014/main" id="{70FD9AE5-7161-4735-94A9-43C763BBFBCD}"/>
              </a:ext>
            </a:extLst>
          </p:cNvPr>
          <p:cNvSpPr>
            <a:spLocks noGrp="1"/>
          </p:cNvSpPr>
          <p:nvPr>
            <p:ph sz="quarter" idx="10"/>
          </p:nvPr>
        </p:nvSpPr>
        <p:spPr>
          <a:xfrm>
            <a:off x="838200" y="1605240"/>
            <a:ext cx="9088225" cy="4823840"/>
          </a:xfrm>
        </p:spPr>
        <p:txBody>
          <a:bodyPr>
            <a:normAutofit fontScale="85000" lnSpcReduction="10000"/>
          </a:bodyPr>
          <a:lstStyle/>
          <a:p>
            <a:pPr marL="342900" indent="-342900">
              <a:lnSpc>
                <a:spcPct val="110000"/>
              </a:lnSpc>
              <a:buFont typeface="+mj-lt"/>
              <a:buAutoNum type="arabicPeriod"/>
            </a:pPr>
            <a:r>
              <a:rPr lang="en-US" sz="2500" b="1" dirty="0">
                <a:latin typeface="Segoe UI" panose="020B0502040204020203" pitchFamily="34" charset="0"/>
                <a:ea typeface="Calibri" panose="020F0502020204030204" pitchFamily="34" charset="0"/>
                <a:cs typeface="Segoe UI" panose="020B0502040204020203" pitchFamily="34" charset="0"/>
              </a:rPr>
              <a:t>Yes</a:t>
            </a:r>
            <a:r>
              <a:rPr lang="en-US" sz="2500" dirty="0">
                <a:latin typeface="Segoe UI" panose="020B0502040204020203" pitchFamily="34" charset="0"/>
                <a:ea typeface="Calibri" panose="020F0502020204030204" pitchFamily="34" charset="0"/>
                <a:cs typeface="Segoe UI" panose="020B0502040204020203" pitchFamily="34" charset="0"/>
              </a:rPr>
              <a:t>. Code Section 16-13-64 makes it unlawful to negligently disclose prescription information to unauthorized persons.</a:t>
            </a:r>
          </a:p>
          <a:p>
            <a:pPr marL="342900" indent="-342900">
              <a:lnSpc>
                <a:spcPct val="110000"/>
              </a:lnSpc>
              <a:buFont typeface="+mj-lt"/>
              <a:buAutoNum type="arabicPeriod"/>
            </a:pPr>
            <a:r>
              <a:rPr lang="en-US" sz="2500" b="1" dirty="0">
                <a:latin typeface="Segoe UI" panose="020B0502040204020203" pitchFamily="34" charset="0"/>
                <a:ea typeface="Calibri" panose="020F0502020204030204" pitchFamily="34" charset="0"/>
                <a:cs typeface="Segoe UI" panose="020B0502040204020203" pitchFamily="34" charset="0"/>
              </a:rPr>
              <a:t>Yes. </a:t>
            </a:r>
            <a:r>
              <a:rPr lang="en-US" sz="2500" dirty="0">
                <a:latin typeface="Segoe UI" panose="020B0502040204020203" pitchFamily="34" charset="0"/>
                <a:ea typeface="Calibri" panose="020F0502020204030204" pitchFamily="34" charset="0"/>
                <a:cs typeface="Segoe UI" panose="020B0502040204020203" pitchFamily="34" charset="0"/>
              </a:rPr>
              <a:t>Although the delegate would not violate HIPAA by complying with the friend’s request, Georgia law allows her only to look up patients of the delegating doctor or pharmacist. </a:t>
            </a:r>
          </a:p>
          <a:p>
            <a:pPr marL="342900" indent="-342900">
              <a:lnSpc>
                <a:spcPct val="110000"/>
              </a:lnSpc>
              <a:buFont typeface="+mj-lt"/>
              <a:buAutoNum type="arabicPeriod"/>
            </a:pPr>
            <a:r>
              <a:rPr lang="en-US" sz="2500" b="1" dirty="0">
                <a:latin typeface="Segoe UI" panose="020B0502040204020203" pitchFamily="34" charset="0"/>
                <a:ea typeface="Calibri" panose="020F0502020204030204" pitchFamily="34" charset="0"/>
                <a:cs typeface="Segoe UI" panose="020B0502040204020203" pitchFamily="34" charset="0"/>
              </a:rPr>
              <a:t>False. </a:t>
            </a:r>
            <a:r>
              <a:rPr lang="en-US" sz="2500" dirty="0">
                <a:latin typeface="Segoe UI" panose="020B0502040204020203" pitchFamily="34" charset="0"/>
                <a:ea typeface="Calibri" panose="020F0502020204030204" pitchFamily="34" charset="0"/>
                <a:cs typeface="Segoe UI" panose="020B0502040204020203" pitchFamily="34" charset="0"/>
              </a:rPr>
              <a:t>Many medicines are used only for specific conditions. Anyone with access to a computer can look up the name of a medicine and learn what conditions it is used to treat.</a:t>
            </a:r>
          </a:p>
          <a:p>
            <a:pPr marL="342900" indent="-342900">
              <a:lnSpc>
                <a:spcPct val="110000"/>
              </a:lnSpc>
              <a:buFont typeface="+mj-lt"/>
              <a:buAutoNum type="arabicPeriod"/>
            </a:pPr>
            <a:r>
              <a:rPr lang="en-US" sz="2500" b="1" dirty="0">
                <a:latin typeface="Segoe UI" panose="020B0502040204020203" pitchFamily="34" charset="0"/>
                <a:ea typeface="Calibri" panose="020F0502020204030204" pitchFamily="34" charset="0"/>
                <a:cs typeface="Segoe UI" panose="020B0502040204020203" pitchFamily="34" charset="0"/>
              </a:rPr>
              <a:t>No. </a:t>
            </a:r>
            <a:r>
              <a:rPr lang="en-US" sz="2500" dirty="0">
                <a:latin typeface="Segoe UI" panose="020B0502040204020203" pitchFamily="34" charset="0"/>
                <a:ea typeface="Calibri" panose="020F0502020204030204" pitchFamily="34" charset="0"/>
                <a:cs typeface="Segoe UI" panose="020B0502040204020203" pitchFamily="34" charset="0"/>
              </a:rPr>
              <a:t>The delegate was checking on the delegating doctor’s patient. A delegate is allowed to access the PDMP for the purpose of informing the doctor of a patient’s “underutilization of prescription medicine.” </a:t>
            </a:r>
          </a:p>
          <a:p>
            <a:pPr marL="342900" indent="-342900">
              <a:lnSpc>
                <a:spcPct val="110000"/>
              </a:lnSpc>
              <a:buFont typeface="+mj-lt"/>
              <a:buAutoNum type="arabicPeriod"/>
            </a:pPr>
            <a:r>
              <a:rPr lang="en-US" sz="2500" b="1" dirty="0">
                <a:latin typeface="Segoe UI" panose="020B0502040204020203" pitchFamily="34" charset="0"/>
                <a:ea typeface="Calibri" panose="020F0502020204030204" pitchFamily="34" charset="0"/>
                <a:cs typeface="Segoe UI" panose="020B0502040204020203" pitchFamily="34" charset="0"/>
              </a:rPr>
              <a:t>No. </a:t>
            </a:r>
            <a:r>
              <a:rPr lang="en-US" sz="2500" dirty="0">
                <a:latin typeface="Segoe UI" panose="020B0502040204020203" pitchFamily="34" charset="0"/>
                <a:ea typeface="Calibri" panose="020F0502020204030204" pitchFamily="34" charset="0"/>
                <a:cs typeface="Segoe UI" panose="020B0502040204020203" pitchFamily="34" charset="0"/>
              </a:rPr>
              <a:t>The law specifically allows doctors and pharmacists to include PDMP prescription information in patient records.</a:t>
            </a:r>
          </a:p>
          <a:p>
            <a:pPr marL="228600" marR="0">
              <a:lnSpc>
                <a:spcPct val="115000"/>
              </a:lnSpc>
              <a:spcBef>
                <a:spcPts val="0"/>
              </a:spcBef>
              <a:spcAft>
                <a:spcPts val="1000"/>
              </a:spcAft>
            </a:pPr>
            <a:endParaRPr lang="en-US" dirty="0">
              <a:latin typeface="Segoe UI" panose="020B0502040204020203" pitchFamily="34" charset="0"/>
              <a:ea typeface="Calibri" panose="020F0502020204030204" pitchFamily="34" charset="0"/>
              <a:cs typeface="Segoe UI" panose="020B0502040204020203" pitchFamily="34" charset="0"/>
            </a:endParaRPr>
          </a:p>
          <a:p>
            <a:endParaRPr lang="en-US" dirty="0"/>
          </a:p>
        </p:txBody>
      </p:sp>
    </p:spTree>
    <p:extLst>
      <p:ext uri="{BB962C8B-B14F-4D97-AF65-F5344CB8AC3E}">
        <p14:creationId xmlns:p14="http://schemas.microsoft.com/office/powerpoint/2010/main" val="386262955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7AFBB0-197D-4CE4-87F0-C9AB20BF7A42}"/>
              </a:ext>
            </a:extLst>
          </p:cNvPr>
          <p:cNvSpPr>
            <a:spLocks noGrp="1"/>
          </p:cNvSpPr>
          <p:nvPr>
            <p:ph type="title"/>
          </p:nvPr>
        </p:nvSpPr>
        <p:spPr/>
        <p:txBody>
          <a:bodyPr/>
          <a:lstStyle/>
          <a:p>
            <a:r>
              <a:rPr lang="en-US" dirty="0">
                <a:latin typeface="Segoe UI" panose="020B0502040204020203" pitchFamily="34" charset="0"/>
                <a:cs typeface="Segoe UI" panose="020B0502040204020203" pitchFamily="34" charset="0"/>
              </a:rPr>
              <a:t>Test for Understanding Answer Key</a:t>
            </a:r>
          </a:p>
        </p:txBody>
      </p:sp>
      <p:sp>
        <p:nvSpPr>
          <p:cNvPr id="3" name="Content Placeholder 2">
            <a:extLst>
              <a:ext uri="{FF2B5EF4-FFF2-40B4-BE49-F238E27FC236}">
                <a16:creationId xmlns:a16="http://schemas.microsoft.com/office/drawing/2014/main" id="{70FD9AE5-7161-4735-94A9-43C763BBFBCD}"/>
              </a:ext>
            </a:extLst>
          </p:cNvPr>
          <p:cNvSpPr>
            <a:spLocks noGrp="1"/>
          </p:cNvSpPr>
          <p:nvPr>
            <p:ph sz="quarter" idx="10"/>
          </p:nvPr>
        </p:nvSpPr>
        <p:spPr>
          <a:xfrm>
            <a:off x="838200" y="1548680"/>
            <a:ext cx="8428348" cy="4823840"/>
          </a:xfrm>
        </p:spPr>
        <p:txBody>
          <a:bodyPr>
            <a:normAutofit lnSpcReduction="10000"/>
          </a:bodyPr>
          <a:lstStyle/>
          <a:p>
            <a:pPr marL="342900" indent="-342900">
              <a:lnSpc>
                <a:spcPct val="100000"/>
              </a:lnSpc>
              <a:buFont typeface="+mj-lt"/>
              <a:buAutoNum type="arabicPeriod" startAt="6"/>
            </a:pPr>
            <a:r>
              <a:rPr lang="en-US" sz="2300" b="1" dirty="0">
                <a:latin typeface="Segoe UI" panose="020B0502040204020203" pitchFamily="34" charset="0"/>
                <a:ea typeface="Calibri" panose="020F0502020204030204" pitchFamily="34" charset="0"/>
                <a:cs typeface="Segoe UI" panose="020B0502040204020203" pitchFamily="34" charset="0"/>
              </a:rPr>
              <a:t>True. </a:t>
            </a:r>
            <a:r>
              <a:rPr lang="en-US" sz="2300" dirty="0">
                <a:latin typeface="Segoe UI" panose="020B0502040204020203" pitchFamily="34" charset="0"/>
                <a:ea typeface="Calibri" panose="020F0502020204030204" pitchFamily="34" charset="0"/>
                <a:cs typeface="Segoe UI" panose="020B0502040204020203" pitchFamily="34" charset="0"/>
              </a:rPr>
              <a:t>Opioid drugs are controlled substances, and one of the purposes of the PDMP is to “reduce the abuse of controlled substances.”</a:t>
            </a:r>
          </a:p>
          <a:p>
            <a:pPr marL="342900" indent="-342900">
              <a:lnSpc>
                <a:spcPct val="100000"/>
              </a:lnSpc>
              <a:buFont typeface="+mj-lt"/>
              <a:buAutoNum type="arabicPeriod" startAt="6"/>
            </a:pPr>
            <a:r>
              <a:rPr lang="en-US" sz="2300" b="1" dirty="0">
                <a:latin typeface="Segoe UI" panose="020B0502040204020203" pitchFamily="34" charset="0"/>
                <a:ea typeface="Calibri" panose="020F0502020204030204" pitchFamily="34" charset="0"/>
                <a:cs typeface="Segoe UI" panose="020B0502040204020203" pitchFamily="34" charset="0"/>
              </a:rPr>
              <a:t>False. </a:t>
            </a:r>
            <a:r>
              <a:rPr lang="en-US" sz="2300" dirty="0">
                <a:latin typeface="Segoe UI" panose="020B0502040204020203" pitchFamily="34" charset="0"/>
                <a:ea typeface="Calibri" panose="020F0502020204030204" pitchFamily="34" charset="0"/>
                <a:cs typeface="Segoe UI" panose="020B0502040204020203" pitchFamily="34" charset="0"/>
              </a:rPr>
              <a:t>Delegates are required to register with the Georgia Board of Pharmacy.</a:t>
            </a:r>
          </a:p>
          <a:p>
            <a:pPr marL="342900" indent="-342900">
              <a:lnSpc>
                <a:spcPct val="100000"/>
              </a:lnSpc>
              <a:buFont typeface="+mj-lt"/>
              <a:buAutoNum type="arabicPeriod" startAt="6"/>
            </a:pPr>
            <a:r>
              <a:rPr lang="en-US" sz="2300" b="1" dirty="0">
                <a:latin typeface="Segoe UI" panose="020B0502040204020203" pitchFamily="34" charset="0"/>
                <a:ea typeface="Calibri" panose="020F0502020204030204" pitchFamily="34" charset="0"/>
                <a:cs typeface="Segoe UI" panose="020B0502040204020203" pitchFamily="34" charset="0"/>
              </a:rPr>
              <a:t>True. </a:t>
            </a:r>
            <a:r>
              <a:rPr lang="en-US" sz="2300" dirty="0">
                <a:latin typeface="Segoe UI" panose="020B0502040204020203" pitchFamily="34" charset="0"/>
                <a:ea typeface="Calibri" panose="020F0502020204030204" pitchFamily="34" charset="0"/>
                <a:cs typeface="Segoe UI" panose="020B0502040204020203" pitchFamily="34" charset="0"/>
              </a:rPr>
              <a:t>Criminal penalties, including fines and prison, can be imposed on any person who accesses the PDMP in an unauthorized manner or for an unauthorized purpose.</a:t>
            </a:r>
          </a:p>
          <a:p>
            <a:pPr marL="342900" indent="-342900">
              <a:lnSpc>
                <a:spcPct val="100000"/>
              </a:lnSpc>
              <a:buFont typeface="+mj-lt"/>
              <a:buAutoNum type="arabicPeriod" startAt="6"/>
            </a:pPr>
            <a:r>
              <a:rPr lang="en-US" sz="2300" b="1" dirty="0">
                <a:latin typeface="Segoe UI" panose="020B0502040204020203" pitchFamily="34" charset="0"/>
                <a:ea typeface="Calibri" panose="020F0502020204030204" pitchFamily="34" charset="0"/>
                <a:cs typeface="Segoe UI" panose="020B0502040204020203" pitchFamily="34" charset="0"/>
              </a:rPr>
              <a:t>True. </a:t>
            </a:r>
            <a:r>
              <a:rPr lang="en-US" sz="2300" dirty="0">
                <a:latin typeface="Segoe UI" panose="020B0502040204020203" pitchFamily="34" charset="0"/>
                <a:ea typeface="Calibri" panose="020F0502020204030204" pitchFamily="34" charset="0"/>
                <a:cs typeface="Segoe UI" panose="020B0502040204020203" pitchFamily="34" charset="0"/>
              </a:rPr>
              <a:t>The Georgia PDMP only displays prescription information for the previous two years.</a:t>
            </a:r>
          </a:p>
          <a:p>
            <a:pPr marL="342900" indent="-342900">
              <a:lnSpc>
                <a:spcPct val="100000"/>
              </a:lnSpc>
              <a:buFont typeface="+mj-lt"/>
              <a:buAutoNum type="arabicPeriod" startAt="6"/>
            </a:pPr>
            <a:r>
              <a:rPr lang="en-US" sz="2300" b="1" dirty="0">
                <a:latin typeface="Segoe UI" panose="020B0502040204020203" pitchFamily="34" charset="0"/>
                <a:ea typeface="Calibri" panose="020F0502020204030204" pitchFamily="34" charset="0"/>
                <a:cs typeface="Segoe UI" panose="020B0502040204020203" pitchFamily="34" charset="0"/>
              </a:rPr>
              <a:t>False.</a:t>
            </a:r>
            <a:r>
              <a:rPr lang="en-US" sz="2300" dirty="0">
                <a:latin typeface="Segoe UI" panose="020B0502040204020203" pitchFamily="34" charset="0"/>
                <a:ea typeface="Calibri" panose="020F0502020204030204" pitchFamily="34" charset="0"/>
                <a:cs typeface="Segoe UI" panose="020B0502040204020203" pitchFamily="34" charset="0"/>
              </a:rPr>
              <a:t> Delegates have an affirmative obligation to familiarize themselves with the delegating doctor or pharmacist’s internal security policies and to follow them.</a:t>
            </a:r>
          </a:p>
          <a:p>
            <a:endParaRPr lang="en-US" dirty="0">
              <a:latin typeface="Segoe UI" panose="020B0502040204020203" pitchFamily="34" charset="0"/>
              <a:ea typeface="Calibri" panose="020F0502020204030204" pitchFamily="34" charset="0"/>
              <a:cs typeface="Segoe UI" panose="020B0502040204020203" pitchFamily="34" charset="0"/>
            </a:endParaRPr>
          </a:p>
        </p:txBody>
      </p:sp>
    </p:spTree>
    <p:extLst>
      <p:ext uri="{BB962C8B-B14F-4D97-AF65-F5344CB8AC3E}">
        <p14:creationId xmlns:p14="http://schemas.microsoft.com/office/powerpoint/2010/main" val="140366248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56D130E-42E6-4D94-9A1D-DD1B03CDEB39}"/>
              </a:ext>
            </a:extLst>
          </p:cNvPr>
          <p:cNvSpPr/>
          <p:nvPr/>
        </p:nvSpPr>
        <p:spPr>
          <a:xfrm>
            <a:off x="725079" y="1555397"/>
            <a:ext cx="9729247" cy="4847994"/>
          </a:xfrm>
          <a:prstGeom prst="rect">
            <a:avLst/>
          </a:prstGeom>
        </p:spPr>
        <p:txBody>
          <a:bodyPr wrap="square">
            <a:spAutoFit/>
          </a:bodyPr>
          <a:lstStyle/>
          <a:p>
            <a:pPr marL="228600" marR="0">
              <a:spcBef>
                <a:spcPts val="0"/>
              </a:spcBef>
              <a:spcAft>
                <a:spcPts val="1000"/>
              </a:spcAft>
            </a:pPr>
            <a:r>
              <a:rPr lang="en-US" dirty="0">
                <a:latin typeface="Segoe UI" panose="020B0502040204020203" pitchFamily="34" charset="0"/>
                <a:ea typeface="Calibri" panose="020F0502020204030204" pitchFamily="34" charset="0"/>
                <a:cs typeface="Segoe UI" panose="020B0502040204020203" pitchFamily="34" charset="0"/>
              </a:rPr>
              <a:t>This form should be signed by the delegate and the delegating doctor or pharmacist and maintained for inspection by the Department.  </a:t>
            </a:r>
            <a:endParaRPr lang="en-US" dirty="0">
              <a:effectLst/>
              <a:latin typeface="Segoe UI" panose="020B0502040204020203" pitchFamily="34" charset="0"/>
              <a:ea typeface="Calibri" panose="020F0502020204030204" pitchFamily="34" charset="0"/>
              <a:cs typeface="Segoe UI" panose="020B0502040204020203" pitchFamily="34" charset="0"/>
            </a:endParaRPr>
          </a:p>
          <a:p>
            <a:pPr marL="228600" marR="0">
              <a:spcBef>
                <a:spcPts val="0"/>
              </a:spcBef>
              <a:spcAft>
                <a:spcPts val="1000"/>
              </a:spcAft>
            </a:pPr>
            <a:r>
              <a:rPr lang="en-US" dirty="0">
                <a:latin typeface="Segoe UI" panose="020B0502040204020203" pitchFamily="34" charset="0"/>
                <a:ea typeface="Calibri" panose="020F0502020204030204" pitchFamily="34" charset="0"/>
                <a:cs typeface="Segoe UI" panose="020B0502040204020203" pitchFamily="34" charset="0"/>
              </a:rPr>
              <a:t>__________________________________________ [name of delegate] is appointed as a delegate to access the Prescription Drug Management Program database on behalf of</a:t>
            </a:r>
          </a:p>
          <a:p>
            <a:pPr marL="228600" marR="0">
              <a:lnSpc>
                <a:spcPct val="115000"/>
              </a:lnSpc>
              <a:spcBef>
                <a:spcPts val="0"/>
              </a:spcBef>
              <a:spcAft>
                <a:spcPts val="1000"/>
              </a:spcAft>
            </a:pPr>
            <a:r>
              <a:rPr lang="en-US" dirty="0">
                <a:latin typeface="Segoe UI" panose="020B0502040204020203" pitchFamily="34" charset="0"/>
                <a:ea typeface="Calibri" panose="020F0502020204030204" pitchFamily="34" charset="0"/>
                <a:cs typeface="Segoe UI" panose="020B0502040204020203" pitchFamily="34" charset="0"/>
              </a:rPr>
              <a:t>__________________________________________ [name of delegating physician, dispenser, or clinic].  </a:t>
            </a:r>
            <a:endParaRPr lang="en-US" dirty="0">
              <a:effectLst/>
              <a:latin typeface="Segoe UI" panose="020B0502040204020203" pitchFamily="34" charset="0"/>
              <a:ea typeface="Calibri" panose="020F0502020204030204" pitchFamily="34" charset="0"/>
              <a:cs typeface="Segoe UI" panose="020B0502040204020203" pitchFamily="34" charset="0"/>
            </a:endParaRPr>
          </a:p>
          <a:p>
            <a:pPr marL="228600" marR="0">
              <a:lnSpc>
                <a:spcPct val="115000"/>
              </a:lnSpc>
              <a:spcBef>
                <a:spcPts val="0"/>
              </a:spcBef>
              <a:spcAft>
                <a:spcPts val="1000"/>
              </a:spcAft>
            </a:pPr>
            <a:r>
              <a:rPr lang="en-US" dirty="0">
                <a:latin typeface="Segoe UI" panose="020B0502040204020203" pitchFamily="34" charset="0"/>
                <a:ea typeface="Calibri" panose="020F0502020204030204" pitchFamily="34" charset="0"/>
                <a:cs typeface="Segoe UI" panose="020B0502040204020203" pitchFamily="34" charset="0"/>
              </a:rPr>
              <a:t>This ______ day of _________________, ______.</a:t>
            </a:r>
          </a:p>
          <a:p>
            <a:pPr marL="228600" marR="0">
              <a:lnSpc>
                <a:spcPct val="115000"/>
              </a:lnSpc>
              <a:spcBef>
                <a:spcPts val="0"/>
              </a:spcBef>
              <a:spcAft>
                <a:spcPts val="1000"/>
              </a:spcAft>
            </a:pPr>
            <a:r>
              <a:rPr lang="en-US" b="1" dirty="0">
                <a:latin typeface="Segoe UI" panose="020B0502040204020203" pitchFamily="34" charset="0"/>
                <a:ea typeface="Calibri" panose="020F0502020204030204" pitchFamily="34" charset="0"/>
                <a:cs typeface="Segoe UI" panose="020B0502040204020203" pitchFamily="34" charset="0"/>
              </a:rPr>
              <a:t>Delegating Physician/Pharmacist</a:t>
            </a:r>
          </a:p>
          <a:p>
            <a:pPr marL="228600" marR="0">
              <a:lnSpc>
                <a:spcPct val="115000"/>
              </a:lnSpc>
              <a:spcBef>
                <a:spcPts val="0"/>
              </a:spcBef>
              <a:spcAft>
                <a:spcPts val="1000"/>
              </a:spcAft>
            </a:pPr>
            <a:endParaRPr lang="en-US" sz="800" dirty="0">
              <a:latin typeface="Segoe UI" panose="020B0502040204020203" pitchFamily="34" charset="0"/>
              <a:ea typeface="Calibri" panose="020F0502020204030204" pitchFamily="34" charset="0"/>
              <a:cs typeface="Segoe UI" panose="020B0502040204020203" pitchFamily="34" charset="0"/>
            </a:endParaRPr>
          </a:p>
          <a:p>
            <a:pPr marL="228600" marR="0">
              <a:lnSpc>
                <a:spcPct val="115000"/>
              </a:lnSpc>
              <a:spcBef>
                <a:spcPts val="0"/>
              </a:spcBef>
              <a:spcAft>
                <a:spcPts val="1000"/>
              </a:spcAft>
            </a:pPr>
            <a:r>
              <a:rPr lang="en-US" dirty="0">
                <a:latin typeface="Segoe UI" panose="020B0502040204020203" pitchFamily="34" charset="0"/>
                <a:ea typeface="Calibri" panose="020F0502020204030204" pitchFamily="34" charset="0"/>
                <a:cs typeface="Segoe UI" panose="020B0502040204020203" pitchFamily="34" charset="0"/>
              </a:rPr>
              <a:t>Signature:   ______________________________________	</a:t>
            </a:r>
          </a:p>
          <a:p>
            <a:pPr marL="228600" marR="0">
              <a:lnSpc>
                <a:spcPct val="115000"/>
              </a:lnSpc>
              <a:spcBef>
                <a:spcPts val="0"/>
              </a:spcBef>
              <a:spcAft>
                <a:spcPts val="0"/>
              </a:spcAft>
            </a:pPr>
            <a:endParaRPr lang="en-US" sz="1200" dirty="0">
              <a:latin typeface="Segoe UI" panose="020B0502040204020203" pitchFamily="34" charset="0"/>
              <a:ea typeface="Calibri" panose="020F0502020204030204" pitchFamily="34" charset="0"/>
              <a:cs typeface="Segoe UI" panose="020B0502040204020203" pitchFamily="34" charset="0"/>
            </a:endParaRPr>
          </a:p>
          <a:p>
            <a:pPr marL="228600" marR="0">
              <a:lnSpc>
                <a:spcPct val="115000"/>
              </a:lnSpc>
              <a:spcBef>
                <a:spcPts val="0"/>
              </a:spcBef>
              <a:spcAft>
                <a:spcPts val="0"/>
              </a:spcAft>
            </a:pPr>
            <a:r>
              <a:rPr lang="en-US" dirty="0">
                <a:latin typeface="Segoe UI" panose="020B0502040204020203" pitchFamily="34" charset="0"/>
                <a:ea typeface="Calibri" panose="020F0502020204030204" pitchFamily="34" charset="0"/>
                <a:cs typeface="Segoe UI" panose="020B0502040204020203" pitchFamily="34" charset="0"/>
              </a:rPr>
              <a:t>Name:         ______________________________________</a:t>
            </a:r>
          </a:p>
          <a:p>
            <a:pPr marL="228600" marR="0">
              <a:lnSpc>
                <a:spcPct val="115000"/>
              </a:lnSpc>
              <a:spcBef>
                <a:spcPts val="0"/>
              </a:spcBef>
              <a:spcAft>
                <a:spcPts val="0"/>
              </a:spcAft>
            </a:pPr>
            <a:r>
              <a:rPr lang="en-US" dirty="0">
                <a:latin typeface="Segoe UI" panose="020B0502040204020203" pitchFamily="34" charset="0"/>
                <a:ea typeface="Calibri" panose="020F0502020204030204" pitchFamily="34" charset="0"/>
                <a:cs typeface="Segoe UI" panose="020B0502040204020203" pitchFamily="34" charset="0"/>
              </a:rPr>
              <a:t>	</a:t>
            </a:r>
            <a:endParaRPr lang="en-US" dirty="0">
              <a:effectLst/>
              <a:latin typeface="Segoe UI" panose="020B0502040204020203" pitchFamily="34" charset="0"/>
              <a:ea typeface="Calibri" panose="020F0502020204030204" pitchFamily="34" charset="0"/>
              <a:cs typeface="Segoe UI" panose="020B0502040204020203" pitchFamily="34" charset="0"/>
            </a:endParaRPr>
          </a:p>
          <a:p>
            <a:pPr marL="228600" marR="0">
              <a:lnSpc>
                <a:spcPct val="115000"/>
              </a:lnSpc>
              <a:spcBef>
                <a:spcPts val="0"/>
              </a:spcBef>
              <a:spcAft>
                <a:spcPts val="0"/>
              </a:spcAft>
            </a:pPr>
            <a:r>
              <a:rPr lang="en-US" dirty="0">
                <a:latin typeface="Segoe UI" panose="020B0502040204020203" pitchFamily="34" charset="0"/>
                <a:ea typeface="Calibri" panose="020F0502020204030204" pitchFamily="34" charset="0"/>
                <a:cs typeface="Segoe UI" panose="020B0502040204020203" pitchFamily="34" charset="0"/>
              </a:rPr>
              <a:t>Facility:        </a:t>
            </a:r>
            <a:r>
              <a:rPr lang="en-US" sz="1200" dirty="0">
                <a:latin typeface="Segoe UI" panose="020B0502040204020203" pitchFamily="34" charset="0"/>
                <a:ea typeface="Calibri" panose="020F0502020204030204" pitchFamily="34" charset="0"/>
                <a:cs typeface="Segoe UI" panose="020B0502040204020203" pitchFamily="34" charset="0"/>
              </a:rPr>
              <a:t>_________________________________________________________</a:t>
            </a:r>
            <a:endParaRPr lang="en-US" sz="1200" dirty="0">
              <a:effectLst/>
              <a:latin typeface="Segoe UI" panose="020B0502040204020203" pitchFamily="34" charset="0"/>
              <a:ea typeface="Calibri" panose="020F0502020204030204" pitchFamily="34" charset="0"/>
              <a:cs typeface="Segoe UI" panose="020B0502040204020203" pitchFamily="34" charset="0"/>
            </a:endParaRPr>
          </a:p>
        </p:txBody>
      </p:sp>
      <p:sp>
        <p:nvSpPr>
          <p:cNvPr id="3" name="Title 2">
            <a:extLst>
              <a:ext uri="{FF2B5EF4-FFF2-40B4-BE49-F238E27FC236}">
                <a16:creationId xmlns:a16="http://schemas.microsoft.com/office/drawing/2014/main" id="{7375568E-EDED-4D52-8FE3-E20E87E26C8A}"/>
              </a:ext>
            </a:extLst>
          </p:cNvPr>
          <p:cNvSpPr>
            <a:spLocks noGrp="1"/>
          </p:cNvSpPr>
          <p:nvPr>
            <p:ph type="title"/>
          </p:nvPr>
        </p:nvSpPr>
        <p:spPr/>
        <p:txBody>
          <a:bodyPr/>
          <a:lstStyle/>
          <a:p>
            <a:r>
              <a:rPr lang="en-US" dirty="0">
                <a:latin typeface="Segoe UI" panose="020B0502040204020203" pitchFamily="34" charset="0"/>
                <a:cs typeface="Segoe UI" panose="020B0502040204020203" pitchFamily="34" charset="0"/>
              </a:rPr>
              <a:t>PDMP Delegate Responsibility Statement</a:t>
            </a:r>
          </a:p>
        </p:txBody>
      </p:sp>
    </p:spTree>
    <p:extLst>
      <p:ext uri="{BB962C8B-B14F-4D97-AF65-F5344CB8AC3E}">
        <p14:creationId xmlns:p14="http://schemas.microsoft.com/office/powerpoint/2010/main" val="59126464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56D130E-42E6-4D94-9A1D-DD1B03CDEB39}"/>
              </a:ext>
            </a:extLst>
          </p:cNvPr>
          <p:cNvSpPr/>
          <p:nvPr/>
        </p:nvSpPr>
        <p:spPr>
          <a:xfrm>
            <a:off x="724357" y="1536543"/>
            <a:ext cx="10384346" cy="5208605"/>
          </a:xfrm>
          <a:prstGeom prst="rect">
            <a:avLst/>
          </a:prstGeom>
        </p:spPr>
        <p:txBody>
          <a:bodyPr wrap="square">
            <a:spAutoFit/>
          </a:bodyPr>
          <a:lstStyle/>
          <a:p>
            <a:pPr marL="228600" marR="0">
              <a:spcBef>
                <a:spcPts val="0"/>
              </a:spcBef>
              <a:spcAft>
                <a:spcPts val="1000"/>
              </a:spcAft>
            </a:pPr>
            <a:r>
              <a:rPr lang="en-US" dirty="0">
                <a:latin typeface="Segoe UI" panose="020B0502040204020203" pitchFamily="34" charset="0"/>
                <a:ea typeface="Calibri" panose="020F0502020204030204" pitchFamily="34" charset="0"/>
                <a:cs typeface="Segoe UI" panose="020B0502040204020203" pitchFamily="34" charset="0"/>
              </a:rPr>
              <a:t>As a delegate, I understand that I have the following responsibilities under law:</a:t>
            </a:r>
          </a:p>
          <a:p>
            <a:pPr marL="742950" lvl="1" indent="-285750">
              <a:buFont typeface="Arial" panose="020B0604020202020204" pitchFamily="34" charset="0"/>
              <a:buChar char="•"/>
            </a:pPr>
            <a:r>
              <a:rPr lang="en-US" dirty="0">
                <a:latin typeface="Segoe UI" panose="020B0502040204020203" pitchFamily="34" charset="0"/>
                <a:ea typeface="Calibri" panose="020F0502020204030204" pitchFamily="34" charset="0"/>
                <a:cs typeface="Segoe UI" panose="020B0502040204020203" pitchFamily="34" charset="0"/>
              </a:rPr>
              <a:t>To access the PDMP only to review the prescription history of my employer’s patients;</a:t>
            </a:r>
          </a:p>
          <a:p>
            <a:pPr marL="742950" lvl="1" indent="-285750">
              <a:buFont typeface="Arial" panose="020B0604020202020204" pitchFamily="34" charset="0"/>
              <a:buChar char="•"/>
            </a:pPr>
            <a:r>
              <a:rPr lang="en-US" dirty="0">
                <a:latin typeface="Segoe UI" panose="020B0502040204020203" pitchFamily="34" charset="0"/>
                <a:ea typeface="Calibri" panose="020F0502020204030204" pitchFamily="34" charset="0"/>
                <a:cs typeface="Segoe UI" panose="020B0502040204020203" pitchFamily="34" charset="0"/>
              </a:rPr>
              <a:t>To disclose prescription information only to my delegating physician or pharmacist, or to physicians or pharmacists employed by my employer, or to enter prescription information into the patient’s medical records; </a:t>
            </a:r>
          </a:p>
          <a:p>
            <a:pPr marL="742950" lvl="1" indent="-285750">
              <a:buFont typeface="Arial" panose="020B0604020202020204" pitchFamily="34" charset="0"/>
              <a:buChar char="•"/>
            </a:pPr>
            <a:r>
              <a:rPr lang="en-US" dirty="0">
                <a:latin typeface="Segoe UI" panose="020B0502040204020203" pitchFamily="34" charset="0"/>
                <a:ea typeface="Calibri" panose="020F0502020204030204" pitchFamily="34" charset="0"/>
                <a:cs typeface="Segoe UI" panose="020B0502040204020203" pitchFamily="34" charset="0"/>
              </a:rPr>
              <a:t>To familiarize myself with my employer’s policies and procedures for the safeguarding of patients’ personal health information; and </a:t>
            </a:r>
          </a:p>
          <a:p>
            <a:pPr marL="742950" lvl="1" indent="-285750">
              <a:spcAft>
                <a:spcPts val="1000"/>
              </a:spcAft>
              <a:buFont typeface="Arial" panose="020B0604020202020204" pitchFamily="34" charset="0"/>
              <a:buChar char="•"/>
            </a:pPr>
            <a:r>
              <a:rPr lang="en-US" dirty="0">
                <a:latin typeface="Segoe UI" panose="020B0502040204020203" pitchFamily="34" charset="0"/>
                <a:ea typeface="Calibri" panose="020F0502020204030204" pitchFamily="34" charset="0"/>
                <a:cs typeface="Segoe UI" panose="020B0502040204020203" pitchFamily="34" charset="0"/>
              </a:rPr>
              <a:t>To ensure that the confidentiality of prescription information is maintained, and that it is disclosed only to authorized persons for lawful purposes. </a:t>
            </a:r>
          </a:p>
          <a:p>
            <a:pPr marL="228600" marR="0">
              <a:lnSpc>
                <a:spcPct val="115000"/>
              </a:lnSpc>
              <a:spcBef>
                <a:spcPts val="0"/>
              </a:spcBef>
              <a:spcAft>
                <a:spcPts val="1000"/>
              </a:spcAft>
            </a:pPr>
            <a:r>
              <a:rPr lang="en-US" b="1" dirty="0">
                <a:latin typeface="Segoe UI" panose="020B0502040204020203" pitchFamily="34" charset="0"/>
                <a:ea typeface="Calibri" panose="020F0502020204030204" pitchFamily="34" charset="0"/>
                <a:cs typeface="Segoe UI" panose="020B0502040204020203" pitchFamily="34" charset="0"/>
              </a:rPr>
              <a:t>Delegate</a:t>
            </a:r>
          </a:p>
          <a:p>
            <a:pPr marL="228600" marR="0">
              <a:lnSpc>
                <a:spcPct val="115000"/>
              </a:lnSpc>
              <a:spcBef>
                <a:spcPts val="0"/>
              </a:spcBef>
              <a:spcAft>
                <a:spcPts val="1000"/>
              </a:spcAft>
            </a:pPr>
            <a:endParaRPr lang="en-US" sz="800" dirty="0">
              <a:latin typeface="Segoe UI" panose="020B0502040204020203" pitchFamily="34" charset="0"/>
              <a:ea typeface="Calibri" panose="020F0502020204030204" pitchFamily="34" charset="0"/>
              <a:cs typeface="Segoe UI" panose="020B0502040204020203" pitchFamily="34" charset="0"/>
            </a:endParaRPr>
          </a:p>
          <a:p>
            <a:pPr marL="228600" marR="0">
              <a:lnSpc>
                <a:spcPct val="115000"/>
              </a:lnSpc>
              <a:spcBef>
                <a:spcPts val="0"/>
              </a:spcBef>
              <a:spcAft>
                <a:spcPts val="1000"/>
              </a:spcAft>
            </a:pPr>
            <a:r>
              <a:rPr lang="en-US" dirty="0">
                <a:latin typeface="Segoe UI" panose="020B0502040204020203" pitchFamily="34" charset="0"/>
                <a:ea typeface="Calibri" panose="020F0502020204030204" pitchFamily="34" charset="0"/>
                <a:cs typeface="Segoe UI" panose="020B0502040204020203" pitchFamily="34" charset="0"/>
              </a:rPr>
              <a:t>Signed:  ______________________________________	</a:t>
            </a:r>
          </a:p>
          <a:p>
            <a:pPr marL="228600" marR="0">
              <a:lnSpc>
                <a:spcPct val="115000"/>
              </a:lnSpc>
              <a:spcBef>
                <a:spcPts val="0"/>
              </a:spcBef>
              <a:spcAft>
                <a:spcPts val="0"/>
              </a:spcAft>
            </a:pPr>
            <a:endParaRPr lang="en-US" sz="1200" dirty="0">
              <a:latin typeface="Segoe UI" panose="020B0502040204020203" pitchFamily="34" charset="0"/>
              <a:ea typeface="Calibri" panose="020F0502020204030204" pitchFamily="34" charset="0"/>
              <a:cs typeface="Segoe UI" panose="020B0502040204020203" pitchFamily="34" charset="0"/>
            </a:endParaRPr>
          </a:p>
          <a:p>
            <a:pPr marL="228600" marR="0">
              <a:lnSpc>
                <a:spcPct val="115000"/>
              </a:lnSpc>
              <a:spcBef>
                <a:spcPts val="0"/>
              </a:spcBef>
              <a:spcAft>
                <a:spcPts val="0"/>
              </a:spcAft>
            </a:pPr>
            <a:r>
              <a:rPr lang="en-US" dirty="0">
                <a:latin typeface="Segoe UI" panose="020B0502040204020203" pitchFamily="34" charset="0"/>
                <a:ea typeface="Calibri" panose="020F0502020204030204" pitchFamily="34" charset="0"/>
                <a:cs typeface="Segoe UI" panose="020B0502040204020203" pitchFamily="34" charset="0"/>
              </a:rPr>
              <a:t>Name:   ___________________________	___________</a:t>
            </a:r>
          </a:p>
          <a:p>
            <a:pPr marL="228600" marR="0">
              <a:lnSpc>
                <a:spcPct val="115000"/>
              </a:lnSpc>
              <a:spcBef>
                <a:spcPts val="0"/>
              </a:spcBef>
              <a:spcAft>
                <a:spcPts val="0"/>
              </a:spcAft>
            </a:pPr>
            <a:endParaRPr lang="en-US" sz="800" dirty="0">
              <a:latin typeface="Segoe UI" panose="020B0502040204020203" pitchFamily="34" charset="0"/>
              <a:ea typeface="Calibri" panose="020F0502020204030204" pitchFamily="34" charset="0"/>
              <a:cs typeface="Segoe UI" panose="020B0502040204020203" pitchFamily="34" charset="0"/>
            </a:endParaRPr>
          </a:p>
          <a:p>
            <a:pPr marL="228600">
              <a:lnSpc>
                <a:spcPct val="115000"/>
              </a:lnSpc>
            </a:pPr>
            <a:r>
              <a:rPr lang="en-US" sz="1200" dirty="0">
                <a:latin typeface="Segoe UI" panose="020B0502040204020203" pitchFamily="34" charset="0"/>
                <a:ea typeface="Calibri" panose="020F0502020204030204" pitchFamily="34" charset="0"/>
                <a:cs typeface="Segoe UI" panose="020B0502040204020203" pitchFamily="34" charset="0"/>
              </a:rPr>
              <a:t>[DPH Form 7207-A created 11/2017]</a:t>
            </a:r>
          </a:p>
          <a:p>
            <a:pPr marL="228600" marR="0">
              <a:lnSpc>
                <a:spcPct val="115000"/>
              </a:lnSpc>
              <a:spcBef>
                <a:spcPts val="0"/>
              </a:spcBef>
              <a:spcAft>
                <a:spcPts val="0"/>
              </a:spcAft>
            </a:pPr>
            <a:r>
              <a:rPr lang="en-US" dirty="0">
                <a:latin typeface="Segoe UI" panose="020B0502040204020203" pitchFamily="34" charset="0"/>
                <a:ea typeface="Calibri" panose="020F0502020204030204" pitchFamily="34" charset="0"/>
                <a:cs typeface="Segoe UI" panose="020B0502040204020203" pitchFamily="34" charset="0"/>
              </a:rPr>
              <a:t>	</a:t>
            </a:r>
            <a:endParaRPr lang="en-US" dirty="0">
              <a:effectLst/>
              <a:latin typeface="Segoe UI" panose="020B0502040204020203" pitchFamily="34" charset="0"/>
              <a:ea typeface="Calibri" panose="020F0502020204030204" pitchFamily="34" charset="0"/>
              <a:cs typeface="Segoe UI" panose="020B0502040204020203" pitchFamily="34" charset="0"/>
            </a:endParaRPr>
          </a:p>
        </p:txBody>
      </p:sp>
      <p:sp>
        <p:nvSpPr>
          <p:cNvPr id="3" name="Title 2">
            <a:extLst>
              <a:ext uri="{FF2B5EF4-FFF2-40B4-BE49-F238E27FC236}">
                <a16:creationId xmlns:a16="http://schemas.microsoft.com/office/drawing/2014/main" id="{7375568E-EDED-4D52-8FE3-E20E87E26C8A}"/>
              </a:ext>
            </a:extLst>
          </p:cNvPr>
          <p:cNvSpPr>
            <a:spLocks noGrp="1"/>
          </p:cNvSpPr>
          <p:nvPr>
            <p:ph type="title"/>
          </p:nvPr>
        </p:nvSpPr>
        <p:spPr/>
        <p:txBody>
          <a:bodyPr/>
          <a:lstStyle/>
          <a:p>
            <a:r>
              <a:rPr lang="en-US" dirty="0">
                <a:latin typeface="Segoe UI" panose="020B0502040204020203" pitchFamily="34" charset="0"/>
                <a:cs typeface="Segoe UI" panose="020B0502040204020203" pitchFamily="34" charset="0"/>
              </a:rPr>
              <a:t>PDMP Delegate Responsibility Statement</a:t>
            </a:r>
          </a:p>
        </p:txBody>
      </p:sp>
    </p:spTree>
    <p:extLst>
      <p:ext uri="{BB962C8B-B14F-4D97-AF65-F5344CB8AC3E}">
        <p14:creationId xmlns:p14="http://schemas.microsoft.com/office/powerpoint/2010/main" val="434748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1491D6D-D10B-49EA-B1F6-0A8EA5C22E2F}"/>
              </a:ext>
            </a:extLst>
          </p:cNvPr>
          <p:cNvSpPr/>
          <p:nvPr/>
        </p:nvSpPr>
        <p:spPr>
          <a:xfrm>
            <a:off x="838200" y="1700930"/>
            <a:ext cx="8871408" cy="4170372"/>
          </a:xfrm>
          <a:prstGeom prst="rect">
            <a:avLst/>
          </a:prstGeom>
        </p:spPr>
        <p:txBody>
          <a:bodyPr wrap="square">
            <a:spAutoFit/>
          </a:bodyPr>
          <a:lstStyle/>
          <a:p>
            <a:pPr marL="342900" indent="-342900">
              <a:spcAft>
                <a:spcPts val="1000"/>
              </a:spcAft>
              <a:buFont typeface="Wingdings" panose="05000000000000000000" pitchFamily="2" charset="2"/>
              <a:buChar char="Ø"/>
            </a:pPr>
            <a:r>
              <a:rPr lang="en-US" sz="2400" dirty="0">
                <a:latin typeface="Segoe UI" panose="020B0502040204020203" pitchFamily="34" charset="0"/>
                <a:ea typeface="Calibri" panose="020F0502020204030204" pitchFamily="34" charset="0"/>
                <a:cs typeface="Segoe UI" panose="020B0502040204020203" pitchFamily="34" charset="0"/>
              </a:rPr>
              <a:t>The </a:t>
            </a:r>
            <a:r>
              <a:rPr lang="en-US" sz="2400" b="1" dirty="0">
                <a:latin typeface="Segoe UI" panose="020B0502040204020203" pitchFamily="34" charset="0"/>
                <a:ea typeface="Calibri" panose="020F0502020204030204" pitchFamily="34" charset="0"/>
                <a:cs typeface="Segoe UI" panose="020B0502040204020203" pitchFamily="34" charset="0"/>
              </a:rPr>
              <a:t>Prescription Drug Monitoring Program (PDMP) </a:t>
            </a:r>
            <a:r>
              <a:rPr lang="en-US" sz="2400" dirty="0">
                <a:latin typeface="Segoe UI" panose="020B0502040204020203" pitchFamily="34" charset="0"/>
                <a:ea typeface="Calibri" panose="020F0502020204030204" pitchFamily="34" charset="0"/>
                <a:cs typeface="Segoe UI" panose="020B0502040204020203" pitchFamily="34" charset="0"/>
              </a:rPr>
              <a:t>is a database, organized by patient name, that details every prescription drug order that is filled in Georgia.</a:t>
            </a:r>
          </a:p>
          <a:p>
            <a:pPr marL="342900" indent="-342900">
              <a:spcAft>
                <a:spcPts val="1000"/>
              </a:spcAft>
              <a:buFont typeface="Wingdings" panose="05000000000000000000" pitchFamily="2" charset="2"/>
              <a:buChar char="Ø"/>
            </a:pPr>
            <a:r>
              <a:rPr lang="en-US" sz="2400" dirty="0">
                <a:latin typeface="Segoe UI" panose="020B0502040204020203" pitchFamily="34" charset="0"/>
                <a:ea typeface="Calibri" panose="020F0502020204030204" pitchFamily="34" charset="0"/>
                <a:cs typeface="Segoe UI" panose="020B0502040204020203" pitchFamily="34" charset="0"/>
              </a:rPr>
              <a:t>Individuals authorized to access the PDMP can review a patient’s entire prescription history for the previous two years.  </a:t>
            </a:r>
          </a:p>
          <a:p>
            <a:pPr marL="342900" indent="-342900">
              <a:spcAft>
                <a:spcPts val="1000"/>
              </a:spcAft>
              <a:buFont typeface="Wingdings" panose="05000000000000000000" pitchFamily="2" charset="2"/>
              <a:buChar char="Ø"/>
            </a:pPr>
            <a:r>
              <a:rPr lang="en-US" sz="2400" dirty="0">
                <a:latin typeface="Segoe UI" panose="020B0502040204020203" pitchFamily="34" charset="0"/>
                <a:ea typeface="Calibri" panose="020F0502020204030204" pitchFamily="34" charset="0"/>
                <a:cs typeface="Segoe UI" panose="020B0502040204020203" pitchFamily="34" charset="0"/>
              </a:rPr>
              <a:t>The prescription information in the PDMP is kept current – it will display information on prescriptions filled within the past 24 hours. </a:t>
            </a:r>
          </a:p>
          <a:p>
            <a:pPr marL="342900" indent="-342900">
              <a:spcAft>
                <a:spcPts val="1000"/>
              </a:spcAft>
              <a:buFont typeface="Wingdings" panose="05000000000000000000" pitchFamily="2" charset="2"/>
              <a:buChar char="Ø"/>
            </a:pPr>
            <a:r>
              <a:rPr lang="en-US" sz="2400" dirty="0">
                <a:latin typeface="Segoe UI" panose="020B0502040204020203" pitchFamily="34" charset="0"/>
                <a:ea typeface="Calibri" panose="020F0502020204030204" pitchFamily="34" charset="0"/>
                <a:cs typeface="Segoe UI" panose="020B0502040204020203" pitchFamily="34" charset="0"/>
              </a:rPr>
              <a:t>The PDMP displays information on </a:t>
            </a:r>
            <a:r>
              <a:rPr lang="en-US" sz="2400" b="1" dirty="0">
                <a:latin typeface="Segoe UI" panose="020B0502040204020203" pitchFamily="34" charset="0"/>
                <a:ea typeface="Calibri" panose="020F0502020204030204" pitchFamily="34" charset="0"/>
                <a:cs typeface="Segoe UI" panose="020B0502040204020203" pitchFamily="34" charset="0"/>
              </a:rPr>
              <a:t>all</a:t>
            </a:r>
            <a:r>
              <a:rPr lang="en-US" sz="2400" dirty="0">
                <a:latin typeface="Segoe UI" panose="020B0502040204020203" pitchFamily="34" charset="0"/>
                <a:ea typeface="Calibri" panose="020F0502020204030204" pitchFamily="34" charset="0"/>
                <a:cs typeface="Segoe UI" panose="020B0502040204020203" pitchFamily="34" charset="0"/>
              </a:rPr>
              <a:t> prescriptions, including opioids. </a:t>
            </a:r>
            <a:endParaRPr lang="en-US" sz="2400" dirty="0">
              <a:effectLst/>
              <a:latin typeface="Segoe UI" panose="020B0502040204020203" pitchFamily="34" charset="0"/>
              <a:ea typeface="Calibri" panose="020F0502020204030204" pitchFamily="34" charset="0"/>
              <a:cs typeface="Segoe UI" panose="020B0502040204020203" pitchFamily="34" charset="0"/>
            </a:endParaRPr>
          </a:p>
        </p:txBody>
      </p:sp>
      <p:sp>
        <p:nvSpPr>
          <p:cNvPr id="2" name="Title 1">
            <a:extLst>
              <a:ext uri="{FF2B5EF4-FFF2-40B4-BE49-F238E27FC236}">
                <a16:creationId xmlns:a16="http://schemas.microsoft.com/office/drawing/2014/main" id="{995E3356-21C3-4025-9180-9187141CB785}"/>
              </a:ext>
            </a:extLst>
          </p:cNvPr>
          <p:cNvSpPr>
            <a:spLocks noGrp="1"/>
          </p:cNvSpPr>
          <p:nvPr>
            <p:ph type="title"/>
          </p:nvPr>
        </p:nvSpPr>
        <p:spPr>
          <a:xfrm>
            <a:off x="838200" y="365126"/>
            <a:ext cx="10515600" cy="1028960"/>
          </a:xfrm>
        </p:spPr>
        <p:txBody>
          <a:bodyPr>
            <a:normAutofit/>
          </a:bodyPr>
          <a:lstStyle/>
          <a:p>
            <a:r>
              <a:rPr lang="en-US" dirty="0">
                <a:latin typeface="Segoe UI" panose="020B0502040204020203" pitchFamily="34" charset="0"/>
                <a:cs typeface="Segoe UI" panose="020B0502040204020203" pitchFamily="34" charset="0"/>
              </a:rPr>
              <a:t>What is the PDMP?</a:t>
            </a:r>
          </a:p>
        </p:txBody>
      </p:sp>
    </p:spTree>
    <p:extLst>
      <p:ext uri="{BB962C8B-B14F-4D97-AF65-F5344CB8AC3E}">
        <p14:creationId xmlns:p14="http://schemas.microsoft.com/office/powerpoint/2010/main" val="12663446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1491D6D-D10B-49EA-B1F6-0A8EA5C22E2F}"/>
              </a:ext>
            </a:extLst>
          </p:cNvPr>
          <p:cNvSpPr/>
          <p:nvPr/>
        </p:nvSpPr>
        <p:spPr>
          <a:xfrm>
            <a:off x="838201" y="1588635"/>
            <a:ext cx="8730006" cy="4851585"/>
          </a:xfrm>
          <a:prstGeom prst="rect">
            <a:avLst/>
          </a:prstGeom>
        </p:spPr>
        <p:txBody>
          <a:bodyPr wrap="square">
            <a:spAutoFit/>
          </a:bodyPr>
          <a:lstStyle/>
          <a:p>
            <a:pPr marL="342900" indent="-342900">
              <a:spcAft>
                <a:spcPts val="1000"/>
              </a:spcAft>
              <a:buFont typeface="Wingdings" panose="05000000000000000000" pitchFamily="2" charset="2"/>
              <a:buChar char="Ø"/>
            </a:pPr>
            <a:r>
              <a:rPr lang="en-US" sz="2400" dirty="0">
                <a:latin typeface="Segoe UI" panose="020B0502040204020203" pitchFamily="34" charset="0"/>
                <a:ea typeface="Calibri" panose="020F0502020204030204" pitchFamily="34" charset="0"/>
                <a:cs typeface="Segoe UI" panose="020B0502040204020203" pitchFamily="34" charset="0"/>
              </a:rPr>
              <a:t>The PDMP is accessed through a secure online portal that requires a user name and password. </a:t>
            </a:r>
            <a:endParaRPr lang="en-US" sz="2400" dirty="0">
              <a:effectLst/>
              <a:latin typeface="Segoe UI" panose="020B0502040204020203" pitchFamily="34" charset="0"/>
              <a:ea typeface="Calibri" panose="020F0502020204030204" pitchFamily="34" charset="0"/>
              <a:cs typeface="Segoe UI" panose="020B0502040204020203" pitchFamily="34" charset="0"/>
            </a:endParaRPr>
          </a:p>
          <a:p>
            <a:pPr marL="342900" indent="-342900">
              <a:spcAft>
                <a:spcPts val="1000"/>
              </a:spcAft>
              <a:buFont typeface="Wingdings" panose="05000000000000000000" pitchFamily="2" charset="2"/>
              <a:buChar char="Ø"/>
            </a:pPr>
            <a:r>
              <a:rPr lang="en-US" sz="2400" dirty="0">
                <a:latin typeface="Segoe UI" panose="020B0502040204020203" pitchFamily="34" charset="0"/>
                <a:ea typeface="Calibri" panose="020F0502020204030204" pitchFamily="34" charset="0"/>
                <a:cs typeface="Segoe UI" panose="020B0502040204020203" pitchFamily="34" charset="0"/>
              </a:rPr>
              <a:t>The PDMP is managed by the Georgia Department of Public Health.</a:t>
            </a:r>
          </a:p>
          <a:p>
            <a:pPr>
              <a:spcAft>
                <a:spcPts val="1000"/>
              </a:spcAft>
            </a:pPr>
            <a:r>
              <a:rPr lang="en-US" sz="2400" b="1" dirty="0">
                <a:latin typeface="Segoe UI" panose="020B0502040204020203" pitchFamily="34" charset="0"/>
                <a:ea typeface="Calibri" panose="020F0502020204030204" pitchFamily="34" charset="0"/>
                <a:cs typeface="Segoe UI" panose="020B0502040204020203" pitchFamily="34" charset="0"/>
              </a:rPr>
              <a:t>Note:</a:t>
            </a:r>
          </a:p>
          <a:p>
            <a:pPr>
              <a:spcAft>
                <a:spcPts val="1000"/>
              </a:spcAft>
            </a:pPr>
            <a:r>
              <a:rPr lang="en-US" sz="2400" dirty="0">
                <a:latin typeface="Segoe UI" panose="020B0502040204020203" pitchFamily="34" charset="0"/>
                <a:cs typeface="Segoe UI" panose="020B0502040204020203" pitchFamily="34" charset="0"/>
              </a:rPr>
              <a:t>For general questions about the PDMP, contact the Georgia Department of Public Health PDMP staff at 404-463-1517 or email </a:t>
            </a:r>
            <a:r>
              <a:rPr lang="en-US" sz="2400" dirty="0">
                <a:latin typeface="Segoe UI" panose="020B0502040204020203" pitchFamily="34" charset="0"/>
                <a:cs typeface="Segoe UI" panose="020B0502040204020203" pitchFamily="34" charset="0"/>
                <a:hlinkClick r:id="rId2"/>
              </a:rPr>
              <a:t>pdmp.support@dph.ga.gov</a:t>
            </a:r>
            <a:r>
              <a:rPr lang="en-US" sz="2400" dirty="0">
                <a:latin typeface="Segoe UI" panose="020B0502040204020203" pitchFamily="34" charset="0"/>
                <a:cs typeface="Segoe UI" panose="020B0502040204020203" pitchFamily="34" charset="0"/>
              </a:rPr>
              <a:t>.</a:t>
            </a:r>
            <a:endParaRPr lang="en-US" sz="2400" dirty="0">
              <a:effectLst/>
              <a:latin typeface="Segoe UI" panose="020B0502040204020203" pitchFamily="34" charset="0"/>
              <a:ea typeface="Calibri" panose="020F0502020204030204" pitchFamily="34" charset="0"/>
              <a:cs typeface="Segoe UI" panose="020B0502040204020203" pitchFamily="34" charset="0"/>
            </a:endParaRPr>
          </a:p>
          <a:p>
            <a:pPr>
              <a:spcAft>
                <a:spcPts val="1000"/>
              </a:spcAft>
            </a:pPr>
            <a:r>
              <a:rPr lang="en-US" sz="2400" dirty="0">
                <a:latin typeface="Segoe UI" panose="020B0502040204020203" pitchFamily="34" charset="0"/>
                <a:cs typeface="Segoe UI" panose="020B0502040204020203" pitchFamily="34" charset="0"/>
              </a:rPr>
              <a:t>For technical assistance, contact Appriss at 1-855-542-4767 for assistance.</a:t>
            </a:r>
            <a:endParaRPr lang="en-US" sz="2400" dirty="0">
              <a:latin typeface="Segoe UI" panose="020B0502040204020203" pitchFamily="34" charset="0"/>
              <a:ea typeface="Calibri" panose="020F0502020204030204" pitchFamily="34" charset="0"/>
              <a:cs typeface="Segoe UI" panose="020B0502040204020203" pitchFamily="34" charset="0"/>
            </a:endParaRPr>
          </a:p>
          <a:p>
            <a:pPr>
              <a:lnSpc>
                <a:spcPct val="115000"/>
              </a:lnSpc>
              <a:spcAft>
                <a:spcPts val="1000"/>
              </a:spcAft>
            </a:pPr>
            <a:endParaRPr lang="en-US" sz="2400" dirty="0">
              <a:effectLst/>
              <a:latin typeface="Segoe UI" panose="020B0502040204020203" pitchFamily="34" charset="0"/>
              <a:ea typeface="Calibri" panose="020F0502020204030204" pitchFamily="34" charset="0"/>
              <a:cs typeface="Segoe UI" panose="020B0502040204020203" pitchFamily="34" charset="0"/>
            </a:endParaRPr>
          </a:p>
        </p:txBody>
      </p:sp>
      <p:sp>
        <p:nvSpPr>
          <p:cNvPr id="2" name="Title 1">
            <a:extLst>
              <a:ext uri="{FF2B5EF4-FFF2-40B4-BE49-F238E27FC236}">
                <a16:creationId xmlns:a16="http://schemas.microsoft.com/office/drawing/2014/main" id="{995E3356-21C3-4025-9180-9187141CB785}"/>
              </a:ext>
            </a:extLst>
          </p:cNvPr>
          <p:cNvSpPr>
            <a:spLocks noGrp="1"/>
          </p:cNvSpPr>
          <p:nvPr>
            <p:ph type="title"/>
          </p:nvPr>
        </p:nvSpPr>
        <p:spPr>
          <a:xfrm>
            <a:off x="838200" y="365126"/>
            <a:ext cx="10515600" cy="1028960"/>
          </a:xfrm>
        </p:spPr>
        <p:txBody>
          <a:bodyPr>
            <a:normAutofit/>
          </a:bodyPr>
          <a:lstStyle/>
          <a:p>
            <a:r>
              <a:rPr lang="en-US" dirty="0">
                <a:latin typeface="Segoe UI" panose="020B0502040204020203" pitchFamily="34" charset="0"/>
                <a:cs typeface="Segoe UI" panose="020B0502040204020203" pitchFamily="34" charset="0"/>
              </a:rPr>
              <a:t>How Do I Access the PDMP?</a:t>
            </a:r>
          </a:p>
        </p:txBody>
      </p:sp>
    </p:spTree>
    <p:extLst>
      <p:ext uri="{BB962C8B-B14F-4D97-AF65-F5344CB8AC3E}">
        <p14:creationId xmlns:p14="http://schemas.microsoft.com/office/powerpoint/2010/main" val="924671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4D0EB3-4FFA-4D7C-A0D0-105B931DE098}"/>
              </a:ext>
            </a:extLst>
          </p:cNvPr>
          <p:cNvSpPr/>
          <p:nvPr/>
        </p:nvSpPr>
        <p:spPr>
          <a:xfrm>
            <a:off x="838201" y="1635994"/>
            <a:ext cx="9173066" cy="4411464"/>
          </a:xfrm>
          <a:prstGeom prst="rect">
            <a:avLst/>
          </a:prstGeom>
        </p:spPr>
        <p:txBody>
          <a:bodyPr wrap="square">
            <a:spAutoFit/>
          </a:bodyPr>
          <a:lstStyle/>
          <a:p>
            <a:pPr>
              <a:spcAft>
                <a:spcPts val="1000"/>
              </a:spcAft>
            </a:pPr>
            <a:r>
              <a:rPr lang="en-US" sz="2400" dirty="0">
                <a:latin typeface="Segoe UI" panose="020B0502040204020203" pitchFamily="34" charset="0"/>
                <a:ea typeface="Calibri" panose="020F0502020204030204" pitchFamily="34" charset="0"/>
                <a:cs typeface="Segoe UI" panose="020B0502040204020203" pitchFamily="34" charset="0"/>
              </a:rPr>
              <a:t>The PDMP was created in 2011 to achieve several purposes:</a:t>
            </a:r>
            <a:endParaRPr lang="en-US" sz="2400" dirty="0">
              <a:effectLst/>
              <a:latin typeface="Segoe UI" panose="020B0502040204020203" pitchFamily="34" charset="0"/>
              <a:ea typeface="Calibri" panose="020F0502020204030204" pitchFamily="34" charset="0"/>
              <a:cs typeface="Segoe UI" panose="020B0502040204020203" pitchFamily="34" charset="0"/>
            </a:endParaRPr>
          </a:p>
          <a:p>
            <a:pPr marL="800100" lvl="1" indent="-342900">
              <a:buFont typeface="Arial" panose="020B0604020202020204" pitchFamily="34" charset="0"/>
              <a:buChar char="•"/>
            </a:pPr>
            <a:r>
              <a:rPr lang="en-US" sz="2400" dirty="0">
                <a:latin typeface="Segoe UI" panose="020B0502040204020203" pitchFamily="34" charset="0"/>
                <a:ea typeface="Calibri" panose="020F0502020204030204" pitchFamily="34" charset="0"/>
                <a:cs typeface="Segoe UI" panose="020B0502040204020203" pitchFamily="34" charset="0"/>
              </a:rPr>
              <a:t>To assist in reducing the abuse of controlled substances;</a:t>
            </a:r>
            <a:endParaRPr lang="en-US" sz="2400" dirty="0">
              <a:effectLst/>
              <a:latin typeface="Segoe UI" panose="020B0502040204020203" pitchFamily="34" charset="0"/>
              <a:ea typeface="Calibri" panose="020F0502020204030204" pitchFamily="34" charset="0"/>
              <a:cs typeface="Segoe UI" panose="020B0502040204020203" pitchFamily="34" charset="0"/>
            </a:endParaRPr>
          </a:p>
          <a:p>
            <a:pPr marL="800100" lvl="1" indent="-342900">
              <a:buFont typeface="Arial" panose="020B0604020202020204" pitchFamily="34" charset="0"/>
              <a:buChar char="•"/>
            </a:pPr>
            <a:r>
              <a:rPr lang="en-US" sz="2400" dirty="0">
                <a:latin typeface="Segoe UI" panose="020B0502040204020203" pitchFamily="34" charset="0"/>
                <a:ea typeface="Calibri" panose="020F0502020204030204" pitchFamily="34" charset="0"/>
                <a:cs typeface="Segoe UI" panose="020B0502040204020203" pitchFamily="34" charset="0"/>
              </a:rPr>
              <a:t>To improve, enhance, and encourage a better quality of health care;</a:t>
            </a:r>
            <a:endParaRPr lang="en-US" sz="2400" dirty="0">
              <a:effectLst/>
              <a:latin typeface="Segoe UI" panose="020B0502040204020203" pitchFamily="34" charset="0"/>
              <a:ea typeface="Calibri" panose="020F0502020204030204" pitchFamily="34" charset="0"/>
              <a:cs typeface="Segoe UI" panose="020B0502040204020203" pitchFamily="34" charset="0"/>
            </a:endParaRPr>
          </a:p>
          <a:p>
            <a:pPr marL="800100" lvl="1" indent="-342900">
              <a:buFont typeface="Arial" panose="020B0604020202020204" pitchFamily="34" charset="0"/>
              <a:buChar char="•"/>
            </a:pPr>
            <a:r>
              <a:rPr lang="en-US" sz="2400" dirty="0">
                <a:latin typeface="Segoe UI" panose="020B0502040204020203" pitchFamily="34" charset="0"/>
                <a:ea typeface="Calibri" panose="020F0502020204030204" pitchFamily="34" charset="0"/>
                <a:cs typeface="Segoe UI" panose="020B0502040204020203" pitchFamily="34" charset="0"/>
              </a:rPr>
              <a:t>To promote the proper use of medications to treat pain and terminal illness; and</a:t>
            </a:r>
            <a:endParaRPr lang="en-US" sz="2400" dirty="0">
              <a:effectLst/>
              <a:latin typeface="Segoe UI" panose="020B0502040204020203" pitchFamily="34" charset="0"/>
              <a:ea typeface="Calibri" panose="020F0502020204030204" pitchFamily="34" charset="0"/>
              <a:cs typeface="Segoe UI" panose="020B0502040204020203" pitchFamily="34" charset="0"/>
            </a:endParaRPr>
          </a:p>
          <a:p>
            <a:pPr marL="800100" lvl="1" indent="-342900">
              <a:spcAft>
                <a:spcPts val="1000"/>
              </a:spcAft>
              <a:buFont typeface="Arial" panose="020B0604020202020204" pitchFamily="34" charset="0"/>
              <a:buChar char="•"/>
            </a:pPr>
            <a:r>
              <a:rPr lang="en-US" sz="2400" dirty="0">
                <a:latin typeface="Segoe UI" panose="020B0502040204020203" pitchFamily="34" charset="0"/>
                <a:ea typeface="Calibri" panose="020F0502020204030204" pitchFamily="34" charset="0"/>
                <a:cs typeface="Segoe UI" panose="020B0502040204020203" pitchFamily="34" charset="0"/>
              </a:rPr>
              <a:t>To reduce duplicative and overprescribing of controlled substances. </a:t>
            </a:r>
            <a:endParaRPr lang="en-US" sz="2400" dirty="0">
              <a:effectLst/>
              <a:latin typeface="Segoe UI" panose="020B0502040204020203" pitchFamily="34" charset="0"/>
              <a:ea typeface="Calibri" panose="020F0502020204030204" pitchFamily="34" charset="0"/>
              <a:cs typeface="Segoe UI" panose="020B0502040204020203" pitchFamily="34" charset="0"/>
            </a:endParaRPr>
          </a:p>
          <a:p>
            <a:pPr>
              <a:spcAft>
                <a:spcPts val="1000"/>
              </a:spcAft>
            </a:pPr>
            <a:r>
              <a:rPr lang="en-US" sz="2400" dirty="0">
                <a:latin typeface="Segoe UI" panose="020B0502040204020203" pitchFamily="34" charset="0"/>
                <a:ea typeface="Calibri" panose="020F0502020204030204" pitchFamily="34" charset="0"/>
                <a:cs typeface="Segoe UI" panose="020B0502040204020203" pitchFamily="34" charset="0"/>
              </a:rPr>
              <a:t>The PDMP achieves these purposes by giving complete and up-to-date information to doctors and pharmacists about the prescription medications that their patients have been taking. </a:t>
            </a:r>
            <a:endParaRPr lang="en-US" sz="2400" dirty="0">
              <a:effectLst/>
              <a:latin typeface="Segoe UI" panose="020B0502040204020203" pitchFamily="34" charset="0"/>
              <a:ea typeface="Calibri" panose="020F0502020204030204" pitchFamily="34" charset="0"/>
              <a:cs typeface="Segoe UI" panose="020B0502040204020203" pitchFamily="34" charset="0"/>
            </a:endParaRPr>
          </a:p>
        </p:txBody>
      </p:sp>
      <p:sp>
        <p:nvSpPr>
          <p:cNvPr id="2" name="Title 1">
            <a:extLst>
              <a:ext uri="{FF2B5EF4-FFF2-40B4-BE49-F238E27FC236}">
                <a16:creationId xmlns:a16="http://schemas.microsoft.com/office/drawing/2014/main" id="{9C857D82-B2D1-41E2-92CD-069FF29EEDB8}"/>
              </a:ext>
            </a:extLst>
          </p:cNvPr>
          <p:cNvSpPr>
            <a:spLocks noGrp="1"/>
          </p:cNvSpPr>
          <p:nvPr>
            <p:ph type="title"/>
          </p:nvPr>
        </p:nvSpPr>
        <p:spPr/>
        <p:txBody>
          <a:bodyPr/>
          <a:lstStyle/>
          <a:p>
            <a:r>
              <a:rPr lang="en-US" dirty="0">
                <a:latin typeface="Segoe UI" panose="020B0502040204020203" pitchFamily="34" charset="0"/>
                <a:cs typeface="Segoe UI" panose="020B0502040204020203" pitchFamily="34" charset="0"/>
              </a:rPr>
              <a:t>What is the Purpose of the PDMP?</a:t>
            </a:r>
          </a:p>
        </p:txBody>
      </p:sp>
    </p:spTree>
    <p:extLst>
      <p:ext uri="{BB962C8B-B14F-4D97-AF65-F5344CB8AC3E}">
        <p14:creationId xmlns:p14="http://schemas.microsoft.com/office/powerpoint/2010/main" val="4214627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177F699E-6FBA-4632-AF82-9F3D57D8C2A4}"/>
              </a:ext>
            </a:extLst>
          </p:cNvPr>
          <p:cNvSpPr/>
          <p:nvPr/>
        </p:nvSpPr>
        <p:spPr>
          <a:xfrm>
            <a:off x="838201" y="1811181"/>
            <a:ext cx="8795994" cy="3487108"/>
          </a:xfrm>
          <a:prstGeom prst="rect">
            <a:avLst/>
          </a:prstGeom>
        </p:spPr>
        <p:txBody>
          <a:bodyPr wrap="square">
            <a:spAutoFit/>
          </a:bodyPr>
          <a:lstStyle/>
          <a:p>
            <a:pPr marL="342900" indent="-342900">
              <a:spcAft>
                <a:spcPts val="1000"/>
              </a:spcAft>
              <a:buFont typeface="Wingdings" panose="05000000000000000000" pitchFamily="2" charset="2"/>
              <a:buChar char="Ø"/>
            </a:pPr>
            <a:r>
              <a:rPr lang="en-US" sz="2400" dirty="0">
                <a:latin typeface="Segoe UI" panose="020B0502040204020203" pitchFamily="34" charset="0"/>
                <a:ea typeface="Calibri" panose="020F0502020204030204" pitchFamily="34" charset="0"/>
                <a:cs typeface="Segoe UI" panose="020B0502040204020203" pitchFamily="34" charset="0"/>
              </a:rPr>
              <a:t>Doctors and pharmacists are authorized by law to look up their patients’ prescription history on the PDMP.  They are also allowed to designate a limited number of persons to access the PDMP on their behalf.  </a:t>
            </a:r>
          </a:p>
          <a:p>
            <a:pPr marL="342900" indent="-342900">
              <a:spcAft>
                <a:spcPts val="1000"/>
              </a:spcAft>
              <a:buFont typeface="Wingdings" panose="05000000000000000000" pitchFamily="2" charset="2"/>
              <a:buChar char="Ø"/>
            </a:pPr>
            <a:r>
              <a:rPr lang="en-US" sz="2400" dirty="0">
                <a:latin typeface="Segoe UI" panose="020B0502040204020203" pitchFamily="34" charset="0"/>
                <a:ea typeface="Calibri" panose="020F0502020204030204" pitchFamily="34" charset="0"/>
                <a:cs typeface="Segoe UI" panose="020B0502040204020203" pitchFamily="34" charset="0"/>
              </a:rPr>
              <a:t>These individuals are called “</a:t>
            </a:r>
            <a:r>
              <a:rPr lang="en-US" sz="2400" b="1" dirty="0">
                <a:latin typeface="Segoe UI" panose="020B0502040204020203" pitchFamily="34" charset="0"/>
                <a:ea typeface="Calibri" panose="020F0502020204030204" pitchFamily="34" charset="0"/>
                <a:cs typeface="Segoe UI" panose="020B0502040204020203" pitchFamily="34" charset="0"/>
              </a:rPr>
              <a:t>Delegates</a:t>
            </a:r>
            <a:r>
              <a:rPr lang="en-US" sz="2400" dirty="0">
                <a:latin typeface="Segoe UI" panose="020B0502040204020203" pitchFamily="34" charset="0"/>
                <a:ea typeface="Calibri" panose="020F0502020204030204" pitchFamily="34" charset="0"/>
                <a:cs typeface="Segoe UI" panose="020B0502040204020203" pitchFamily="34" charset="0"/>
              </a:rPr>
              <a:t>.” </a:t>
            </a:r>
          </a:p>
          <a:p>
            <a:pPr marL="342900" indent="-342900">
              <a:spcAft>
                <a:spcPts val="1000"/>
              </a:spcAft>
              <a:buFont typeface="Wingdings" panose="05000000000000000000" pitchFamily="2" charset="2"/>
              <a:buChar char="Ø"/>
            </a:pPr>
            <a:r>
              <a:rPr lang="en-US" sz="2400" dirty="0">
                <a:latin typeface="Segoe UI" panose="020B0502040204020203" pitchFamily="34" charset="0"/>
                <a:ea typeface="Calibri" panose="020F0502020204030204" pitchFamily="34" charset="0"/>
                <a:cs typeface="Segoe UI" panose="020B0502040204020203" pitchFamily="34" charset="0"/>
              </a:rPr>
              <a:t>The law limits the purposes for which a delegate can access the PDMP.  </a:t>
            </a:r>
          </a:p>
          <a:p>
            <a:pPr>
              <a:lnSpc>
                <a:spcPct val="115000"/>
              </a:lnSpc>
              <a:spcAft>
                <a:spcPts val="1000"/>
              </a:spcAft>
            </a:pPr>
            <a:endParaRPr lang="en-US" sz="2400" dirty="0">
              <a:effectLst/>
              <a:latin typeface="Segoe UI" panose="020B0502040204020203" pitchFamily="34" charset="0"/>
              <a:ea typeface="Calibri" panose="020F0502020204030204" pitchFamily="34" charset="0"/>
              <a:cs typeface="Segoe UI" panose="020B0502040204020203" pitchFamily="34" charset="0"/>
            </a:endParaRPr>
          </a:p>
        </p:txBody>
      </p:sp>
      <p:sp>
        <p:nvSpPr>
          <p:cNvPr id="2" name="Title 1">
            <a:extLst>
              <a:ext uri="{FF2B5EF4-FFF2-40B4-BE49-F238E27FC236}">
                <a16:creationId xmlns:a16="http://schemas.microsoft.com/office/drawing/2014/main" id="{DB948D59-C79F-46E7-AC05-D06E15AAA98E}"/>
              </a:ext>
            </a:extLst>
          </p:cNvPr>
          <p:cNvSpPr>
            <a:spLocks noGrp="1"/>
          </p:cNvSpPr>
          <p:nvPr>
            <p:ph type="title"/>
          </p:nvPr>
        </p:nvSpPr>
        <p:spPr/>
        <p:txBody>
          <a:bodyPr/>
          <a:lstStyle/>
          <a:p>
            <a:r>
              <a:rPr lang="en-US" dirty="0">
                <a:latin typeface="Segoe UI" panose="020B0502040204020203" pitchFamily="34" charset="0"/>
                <a:cs typeface="Segoe UI" panose="020B0502040204020203" pitchFamily="34" charset="0"/>
              </a:rPr>
              <a:t>PDMP Delegates</a:t>
            </a:r>
          </a:p>
        </p:txBody>
      </p:sp>
    </p:spTree>
    <p:extLst>
      <p:ext uri="{BB962C8B-B14F-4D97-AF65-F5344CB8AC3E}">
        <p14:creationId xmlns:p14="http://schemas.microsoft.com/office/powerpoint/2010/main" val="16154631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177F699E-6FBA-4632-AF82-9F3D57D8C2A4}"/>
              </a:ext>
            </a:extLst>
          </p:cNvPr>
          <p:cNvSpPr/>
          <p:nvPr/>
        </p:nvSpPr>
        <p:spPr>
          <a:xfrm>
            <a:off x="838200" y="1666802"/>
            <a:ext cx="8324654" cy="4042132"/>
          </a:xfrm>
          <a:prstGeom prst="rect">
            <a:avLst/>
          </a:prstGeom>
        </p:spPr>
        <p:txBody>
          <a:bodyPr wrap="square">
            <a:spAutoFit/>
          </a:bodyPr>
          <a:lstStyle/>
          <a:p>
            <a:pPr>
              <a:spcAft>
                <a:spcPts val="1000"/>
              </a:spcAft>
            </a:pPr>
            <a:r>
              <a:rPr lang="en-US" sz="2400" dirty="0">
                <a:latin typeface="Segoe UI" panose="020B0502040204020203" pitchFamily="34" charset="0"/>
                <a:ea typeface="Calibri" panose="020F0502020204030204" pitchFamily="34" charset="0"/>
                <a:cs typeface="Segoe UI" panose="020B0502040204020203" pitchFamily="34" charset="0"/>
              </a:rPr>
              <a:t>A delegate is allowed to access the PDMP at the request of the delegating doctor or pharmacist for only two purposes:</a:t>
            </a:r>
          </a:p>
          <a:p>
            <a:pPr marL="800100" lvl="1" indent="-342900">
              <a:buFont typeface="Arial" panose="020B0604020202020204" pitchFamily="34" charset="0"/>
              <a:buChar char="•"/>
            </a:pPr>
            <a:r>
              <a:rPr lang="en-US" sz="2400" dirty="0">
                <a:latin typeface="Segoe UI" panose="020B0502040204020203" pitchFamily="34" charset="0"/>
                <a:ea typeface="Calibri" panose="020F0502020204030204" pitchFamily="34" charset="0"/>
                <a:cs typeface="Segoe UI" panose="020B0502040204020203" pitchFamily="34" charset="0"/>
              </a:rPr>
              <a:t>To provide medical or pharmaceutical care to a specific patient of the delegating doctor or pharmacist; or </a:t>
            </a:r>
            <a:endParaRPr lang="en-US" sz="2400" dirty="0">
              <a:effectLst/>
              <a:latin typeface="Segoe UI" panose="020B0502040204020203" pitchFamily="34" charset="0"/>
              <a:ea typeface="Calibri" panose="020F0502020204030204" pitchFamily="34" charset="0"/>
              <a:cs typeface="Segoe UI" panose="020B0502040204020203" pitchFamily="34" charset="0"/>
            </a:endParaRPr>
          </a:p>
          <a:p>
            <a:pPr marL="800100" lvl="1" indent="-342900">
              <a:spcAft>
                <a:spcPts val="1000"/>
              </a:spcAft>
              <a:buFont typeface="Arial" panose="020B0604020202020204" pitchFamily="34" charset="0"/>
              <a:buChar char="•"/>
            </a:pPr>
            <a:r>
              <a:rPr lang="en-US" sz="2400" dirty="0">
                <a:latin typeface="Segoe UI" panose="020B0502040204020203" pitchFamily="34" charset="0"/>
                <a:ea typeface="Calibri" panose="020F0502020204030204" pitchFamily="34" charset="0"/>
                <a:cs typeface="Segoe UI" panose="020B0502040204020203" pitchFamily="34" charset="0"/>
              </a:rPr>
              <a:t>To inform the delegating doctor or pharmacist of the patient’s potential use, misuse, abuse, underutilization of prescription medicine. </a:t>
            </a:r>
            <a:endParaRPr lang="en-US" sz="2400" dirty="0">
              <a:effectLst/>
              <a:latin typeface="Segoe UI" panose="020B0502040204020203" pitchFamily="34" charset="0"/>
              <a:ea typeface="Calibri" panose="020F0502020204030204" pitchFamily="34" charset="0"/>
              <a:cs typeface="Segoe UI" panose="020B0502040204020203" pitchFamily="34" charset="0"/>
            </a:endParaRPr>
          </a:p>
          <a:p>
            <a:pPr>
              <a:spcAft>
                <a:spcPts val="1000"/>
              </a:spcAft>
            </a:pPr>
            <a:r>
              <a:rPr lang="en-US" sz="2400" dirty="0">
                <a:latin typeface="Segoe UI" panose="020B0502040204020203" pitchFamily="34" charset="0"/>
                <a:ea typeface="Calibri" panose="020F0502020204030204" pitchFamily="34" charset="0"/>
                <a:cs typeface="Segoe UI" panose="020B0502040204020203" pitchFamily="34" charset="0"/>
              </a:rPr>
              <a:t>A delegate is not authorized to look up a person’s prescription history on the PDMP for any other purpose.</a:t>
            </a:r>
            <a:endParaRPr lang="en-US" sz="2400" dirty="0">
              <a:effectLst/>
              <a:latin typeface="Segoe UI" panose="020B0502040204020203" pitchFamily="34" charset="0"/>
              <a:ea typeface="Calibri" panose="020F0502020204030204" pitchFamily="34" charset="0"/>
              <a:cs typeface="Segoe UI" panose="020B0502040204020203" pitchFamily="34" charset="0"/>
            </a:endParaRPr>
          </a:p>
        </p:txBody>
      </p:sp>
      <p:sp>
        <p:nvSpPr>
          <p:cNvPr id="2" name="Title 1">
            <a:extLst>
              <a:ext uri="{FF2B5EF4-FFF2-40B4-BE49-F238E27FC236}">
                <a16:creationId xmlns:a16="http://schemas.microsoft.com/office/drawing/2014/main" id="{DB948D59-C79F-46E7-AC05-D06E15AAA98E}"/>
              </a:ext>
            </a:extLst>
          </p:cNvPr>
          <p:cNvSpPr>
            <a:spLocks noGrp="1"/>
          </p:cNvSpPr>
          <p:nvPr>
            <p:ph type="title"/>
          </p:nvPr>
        </p:nvSpPr>
        <p:spPr/>
        <p:txBody>
          <a:bodyPr/>
          <a:lstStyle/>
          <a:p>
            <a:r>
              <a:rPr lang="en-US" dirty="0">
                <a:latin typeface="Segoe UI" panose="020B0502040204020203" pitchFamily="34" charset="0"/>
                <a:cs typeface="Segoe UI" panose="020B0502040204020203" pitchFamily="34" charset="0"/>
              </a:rPr>
              <a:t>PDMP Delegates</a:t>
            </a:r>
          </a:p>
        </p:txBody>
      </p:sp>
    </p:spTree>
    <p:extLst>
      <p:ext uri="{BB962C8B-B14F-4D97-AF65-F5344CB8AC3E}">
        <p14:creationId xmlns:p14="http://schemas.microsoft.com/office/powerpoint/2010/main" val="5666815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A667EC6-EB0E-4A0F-9C30-2D4C020C7774}"/>
              </a:ext>
            </a:extLst>
          </p:cNvPr>
          <p:cNvSpPr/>
          <p:nvPr/>
        </p:nvSpPr>
        <p:spPr>
          <a:xfrm>
            <a:off x="838200" y="1689229"/>
            <a:ext cx="8032423" cy="3046988"/>
          </a:xfrm>
          <a:prstGeom prst="rect">
            <a:avLst/>
          </a:prstGeom>
        </p:spPr>
        <p:txBody>
          <a:bodyPr wrap="square">
            <a:spAutoFit/>
          </a:bodyPr>
          <a:lstStyle/>
          <a:p>
            <a:r>
              <a:rPr lang="en-US" sz="2400" dirty="0">
                <a:latin typeface="Segoe UI" panose="020B0502040204020203" pitchFamily="34" charset="0"/>
                <a:ea typeface="Calibri" panose="020F0502020204030204" pitchFamily="34" charset="0"/>
                <a:cs typeface="Segoe UI" panose="020B0502040204020203" pitchFamily="34" charset="0"/>
              </a:rPr>
              <a:t>Once you have looked up a patient’s prescription history, you may: </a:t>
            </a:r>
          </a:p>
          <a:p>
            <a:pPr marL="800100" lvl="1" indent="-342900">
              <a:buFont typeface="Arial" panose="020B0604020202020204" pitchFamily="34" charset="0"/>
              <a:buChar char="•"/>
            </a:pPr>
            <a:r>
              <a:rPr lang="en-US" sz="2400" dirty="0">
                <a:latin typeface="Segoe UI" panose="020B0502040204020203" pitchFamily="34" charset="0"/>
                <a:ea typeface="Calibri" panose="020F0502020204030204" pitchFamily="34" charset="0"/>
                <a:cs typeface="Segoe UI" panose="020B0502040204020203" pitchFamily="34" charset="0"/>
              </a:rPr>
              <a:t>Report your findings to your delegating doctor or pharmacist  </a:t>
            </a:r>
          </a:p>
          <a:p>
            <a:pPr marL="800100" lvl="1" indent="-342900">
              <a:buFont typeface="Arial" panose="020B0604020202020204" pitchFamily="34" charset="0"/>
              <a:buChar char="•"/>
            </a:pPr>
            <a:r>
              <a:rPr lang="en-US" sz="2400" dirty="0">
                <a:latin typeface="Segoe UI" panose="020B0502040204020203" pitchFamily="34" charset="0"/>
                <a:ea typeface="Calibri" panose="020F0502020204030204" pitchFamily="34" charset="0"/>
                <a:cs typeface="Segoe UI" panose="020B0502040204020203" pitchFamily="34" charset="0"/>
              </a:rPr>
              <a:t>Enter the prescription into the patient’s medical records</a:t>
            </a:r>
          </a:p>
          <a:p>
            <a:r>
              <a:rPr lang="en-US" sz="2400" dirty="0">
                <a:latin typeface="Segoe UI" panose="020B0502040204020203" pitchFamily="34" charset="0"/>
                <a:ea typeface="Calibri" panose="020F0502020204030204" pitchFamily="34" charset="0"/>
                <a:cs typeface="Segoe UI" panose="020B0502040204020203" pitchFamily="34" charset="0"/>
              </a:rPr>
              <a:t>After that, </a:t>
            </a:r>
            <a:r>
              <a:rPr lang="en-US" sz="2400" b="1" dirty="0">
                <a:latin typeface="Segoe UI" panose="020B0502040204020203" pitchFamily="34" charset="0"/>
                <a:ea typeface="Calibri" panose="020F0502020204030204" pitchFamily="34" charset="0"/>
                <a:cs typeface="Segoe UI" panose="020B0502040204020203" pitchFamily="34" charset="0"/>
              </a:rPr>
              <a:t>it is your duty </a:t>
            </a:r>
            <a:r>
              <a:rPr lang="en-US" sz="2400" dirty="0">
                <a:latin typeface="Segoe UI" panose="020B0502040204020203" pitchFamily="34" charset="0"/>
                <a:ea typeface="Calibri" panose="020F0502020204030204" pitchFamily="34" charset="0"/>
                <a:cs typeface="Segoe UI" panose="020B0502040204020203" pitchFamily="34" charset="0"/>
              </a:rPr>
              <a:t>to protect the confidentiality of the information you found on the PDMP.</a:t>
            </a:r>
            <a:endParaRPr lang="en-US" sz="2400" dirty="0">
              <a:effectLst/>
              <a:latin typeface="Segoe UI" panose="020B0502040204020203" pitchFamily="34" charset="0"/>
              <a:ea typeface="Calibri" panose="020F0502020204030204" pitchFamily="34" charset="0"/>
              <a:cs typeface="Segoe UI" panose="020B0502040204020203" pitchFamily="34" charset="0"/>
            </a:endParaRPr>
          </a:p>
        </p:txBody>
      </p:sp>
      <p:sp>
        <p:nvSpPr>
          <p:cNvPr id="2" name="Title 1">
            <a:extLst>
              <a:ext uri="{FF2B5EF4-FFF2-40B4-BE49-F238E27FC236}">
                <a16:creationId xmlns:a16="http://schemas.microsoft.com/office/drawing/2014/main" id="{9FB2619B-C693-4912-81A6-D0FC384D5ABD}"/>
              </a:ext>
            </a:extLst>
          </p:cNvPr>
          <p:cNvSpPr>
            <a:spLocks noGrp="1"/>
          </p:cNvSpPr>
          <p:nvPr>
            <p:ph type="title"/>
          </p:nvPr>
        </p:nvSpPr>
        <p:spPr/>
        <p:txBody>
          <a:bodyPr>
            <a:normAutofit/>
          </a:bodyPr>
          <a:lstStyle/>
          <a:p>
            <a:r>
              <a:rPr lang="en-US" dirty="0">
                <a:latin typeface="Segoe UI" panose="020B0502040204020203" pitchFamily="34" charset="0"/>
                <a:cs typeface="Segoe UI" panose="020B0502040204020203" pitchFamily="34" charset="0"/>
              </a:rPr>
              <a:t>How Can Prescription Information Be Used?</a:t>
            </a:r>
          </a:p>
        </p:txBody>
      </p:sp>
    </p:spTree>
    <p:extLst>
      <p:ext uri="{BB962C8B-B14F-4D97-AF65-F5344CB8AC3E}">
        <p14:creationId xmlns:p14="http://schemas.microsoft.com/office/powerpoint/2010/main" val="2468948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D810F0A-BFC2-4675-9E55-4D4A5E9C0B8F}"/>
              </a:ext>
            </a:extLst>
          </p:cNvPr>
          <p:cNvSpPr/>
          <p:nvPr/>
        </p:nvSpPr>
        <p:spPr>
          <a:xfrm>
            <a:off x="838201" y="1685405"/>
            <a:ext cx="8117263" cy="3046988"/>
          </a:xfrm>
          <a:prstGeom prst="rect">
            <a:avLst/>
          </a:prstGeom>
        </p:spPr>
        <p:txBody>
          <a:bodyPr wrap="square">
            <a:spAutoFit/>
          </a:bodyPr>
          <a:lstStyle/>
          <a:p>
            <a:pPr marL="342900" indent="-342900">
              <a:buFont typeface="Wingdings" panose="05000000000000000000" pitchFamily="2" charset="2"/>
              <a:buChar char="Ø"/>
            </a:pPr>
            <a:r>
              <a:rPr lang="en-US" sz="2400" dirty="0">
                <a:latin typeface="Segoe UI" panose="020B0502040204020203" pitchFamily="34" charset="0"/>
                <a:ea typeface="Calibri" panose="020F0502020204030204" pitchFamily="34" charset="0"/>
                <a:cs typeface="Segoe UI" panose="020B0502040204020203" pitchFamily="34" charset="0"/>
              </a:rPr>
              <a:t>Information about the prescriptions that a person has filled is considered “personal health information” for purposes of the federal Health Insurance Portability and Accountability Act (HIPAA). </a:t>
            </a:r>
          </a:p>
          <a:p>
            <a:pPr marL="342900" indent="-342900">
              <a:buFont typeface="Wingdings" panose="05000000000000000000" pitchFamily="2" charset="2"/>
              <a:buChar char="Ø"/>
            </a:pPr>
            <a:endParaRPr lang="en-US" sz="2400" dirty="0">
              <a:latin typeface="Segoe UI" panose="020B0502040204020203" pitchFamily="34" charset="0"/>
              <a:ea typeface="Calibri" panose="020F0502020204030204" pitchFamily="34" charset="0"/>
              <a:cs typeface="Segoe UI" panose="020B0502040204020203" pitchFamily="34" charset="0"/>
            </a:endParaRPr>
          </a:p>
          <a:p>
            <a:pPr marL="342900" indent="-342900">
              <a:buFont typeface="Wingdings" panose="05000000000000000000" pitchFamily="2" charset="2"/>
              <a:buChar char="Ø"/>
            </a:pPr>
            <a:r>
              <a:rPr lang="en-US" sz="2400" dirty="0">
                <a:latin typeface="Segoe UI" panose="020B0502040204020203" pitchFamily="34" charset="0"/>
                <a:ea typeface="Calibri" panose="020F0502020204030204" pitchFamily="34" charset="0"/>
                <a:cs typeface="Segoe UI" panose="020B0502040204020203" pitchFamily="34" charset="0"/>
              </a:rPr>
              <a:t>Health care providers and their staff have an affirmative obligation to protect that personal health information from being disclosed to unauthorized persons.  </a:t>
            </a:r>
          </a:p>
        </p:txBody>
      </p:sp>
      <p:sp>
        <p:nvSpPr>
          <p:cNvPr id="5" name="Title 4">
            <a:extLst>
              <a:ext uri="{FF2B5EF4-FFF2-40B4-BE49-F238E27FC236}">
                <a16:creationId xmlns:a16="http://schemas.microsoft.com/office/drawing/2014/main" id="{DEB44410-82DD-4478-9F45-A338608E4DBE}"/>
              </a:ext>
            </a:extLst>
          </p:cNvPr>
          <p:cNvSpPr>
            <a:spLocks noGrp="1"/>
          </p:cNvSpPr>
          <p:nvPr>
            <p:ph type="title"/>
          </p:nvPr>
        </p:nvSpPr>
        <p:spPr/>
        <p:txBody>
          <a:bodyPr/>
          <a:lstStyle/>
          <a:p>
            <a:r>
              <a:rPr lang="en-US" dirty="0">
                <a:latin typeface="Segoe UI" panose="020B0502040204020203" pitchFamily="34" charset="0"/>
                <a:cs typeface="Segoe UI" panose="020B0502040204020203" pitchFamily="34" charset="0"/>
              </a:rPr>
              <a:t>Confidentiality of Prescription Information</a:t>
            </a:r>
          </a:p>
        </p:txBody>
      </p:sp>
    </p:spTree>
    <p:extLst>
      <p:ext uri="{BB962C8B-B14F-4D97-AF65-F5344CB8AC3E}">
        <p14:creationId xmlns:p14="http://schemas.microsoft.com/office/powerpoint/2010/main" val="1917077099"/>
      </p:ext>
    </p:extLst>
  </p:cSld>
  <p:clrMapOvr>
    <a:masterClrMapping/>
  </p:clrMapOvr>
</p:sld>
</file>

<file path=ppt/theme/theme1.xml><?xml version="1.0" encoding="utf-8"?>
<a:theme xmlns:a="http://schemas.openxmlformats.org/drawingml/2006/main" name="DPH Theme Cover">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w Powerpoint Format" id="{2B988DFE-17B6-45BD-B1C5-F797998D9FC8}" vid="{AD34D54F-D72F-45F1-99D7-4AD600F26613}"/>
    </a:ext>
  </a:extLst>
</a:theme>
</file>

<file path=ppt/theme/theme2.xml><?xml version="1.0" encoding="utf-8"?>
<a:theme xmlns:a="http://schemas.openxmlformats.org/drawingml/2006/main" name="Master Conten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w Powerpoint Format" id="{2B988DFE-17B6-45BD-B1C5-F797998D9FC8}" vid="{8DF5713F-B77B-4183-9473-A8FE4061BFBC}"/>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19589</TotalTime>
  <Words>1842</Words>
  <Application>Microsoft Macintosh PowerPoint</Application>
  <PresentationFormat>Widescreen</PresentationFormat>
  <Paragraphs>178</Paragraphs>
  <Slides>29</Slides>
  <Notes>8</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29</vt:i4>
      </vt:variant>
    </vt:vector>
  </HeadingPairs>
  <TitlesOfParts>
    <vt:vector size="39" baseType="lpstr">
      <vt:lpstr>Arial</vt:lpstr>
      <vt:lpstr>Arial Narrow</vt:lpstr>
      <vt:lpstr>Calibri</vt:lpstr>
      <vt:lpstr>Calibri Light</vt:lpstr>
      <vt:lpstr>Segoe UI</vt:lpstr>
      <vt:lpstr>Segoe UI Light</vt:lpstr>
      <vt:lpstr>Segoe UI Semibold</vt:lpstr>
      <vt:lpstr>Wingdings</vt:lpstr>
      <vt:lpstr>DPH Theme Cover</vt:lpstr>
      <vt:lpstr>Master Content</vt:lpstr>
      <vt:lpstr>Georgia PDMP </vt:lpstr>
      <vt:lpstr>Objectives</vt:lpstr>
      <vt:lpstr>What is the PDMP?</vt:lpstr>
      <vt:lpstr>How Do I Access the PDMP?</vt:lpstr>
      <vt:lpstr>What is the Purpose of the PDMP?</vt:lpstr>
      <vt:lpstr>PDMP Delegates</vt:lpstr>
      <vt:lpstr>PDMP Delegates</vt:lpstr>
      <vt:lpstr>How Can Prescription Information Be Used?</vt:lpstr>
      <vt:lpstr>Confidentiality of Prescription Information</vt:lpstr>
      <vt:lpstr>Confidentiality of Prescription Information</vt:lpstr>
      <vt:lpstr>Confidentiality of Prescription Information</vt:lpstr>
      <vt:lpstr>Confidentiality of Prescription Information</vt:lpstr>
      <vt:lpstr>Why Protect Prescription Information?</vt:lpstr>
      <vt:lpstr>Am I Eligible to Become a Delegate?</vt:lpstr>
      <vt:lpstr>PowerPoint Presentation</vt:lpstr>
      <vt:lpstr>Test for Understanding – Question 1</vt:lpstr>
      <vt:lpstr>Test for Understanding – Question 2</vt:lpstr>
      <vt:lpstr>Test for Understanding – Question 3</vt:lpstr>
      <vt:lpstr>Test for Understanding – Question 4</vt:lpstr>
      <vt:lpstr>Test for Understanding – Question 5</vt:lpstr>
      <vt:lpstr>Test for Understanding – Question 6</vt:lpstr>
      <vt:lpstr>Test for Understanding – Question 7</vt:lpstr>
      <vt:lpstr> Test for Understanding – Question 8 </vt:lpstr>
      <vt:lpstr>  Test for Understanding – Question 9  </vt:lpstr>
      <vt:lpstr>Test for Understanding – Question 10</vt:lpstr>
      <vt:lpstr>Test for Understanding Answer Key</vt:lpstr>
      <vt:lpstr>Test for Understanding Answer Key</vt:lpstr>
      <vt:lpstr>PDMP Delegate Responsibility Statement</vt:lpstr>
      <vt:lpstr>PDMP Delegate Responsibility Statement</vt:lpstr>
    </vt:vector>
  </TitlesOfParts>
  <LinksUpToDate>false</LinksUpToDate>
  <SharedDoc>false</SharedDoc>
  <HyperlinksChanged>false</HyperlinksChanged>
  <AppVersion>16.0015</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Weatherspoon, Kristian</dc:creator>
  <cp:lastModifiedBy>Weatherspoon, Kristian</cp:lastModifiedBy>
  <cp:revision>279</cp:revision>
  <cp:lastPrinted>2017-10-20T21:44:33Z</cp:lastPrinted>
  <dcterms:created xsi:type="dcterms:W3CDTF">2017-05-09T15:48:09Z</dcterms:created>
  <dcterms:modified xsi:type="dcterms:W3CDTF">2018-08-03T15:29:10Z</dcterms:modified>
</cp:coreProperties>
</file>