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12" r:id="rId1"/>
  </p:sldMasterIdLst>
  <p:notesMasterIdLst>
    <p:notesMasterId r:id="rId65"/>
  </p:notesMasterIdLst>
  <p:handoutMasterIdLst>
    <p:handoutMasterId r:id="rId66"/>
  </p:handoutMasterIdLst>
  <p:sldIdLst>
    <p:sldId id="323" r:id="rId2"/>
    <p:sldId id="412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26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69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357" r:id="rId41"/>
    <p:sldId id="441" r:id="rId42"/>
    <p:sldId id="442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  <p:sldId id="440" r:id="rId54"/>
    <p:sldId id="478" r:id="rId55"/>
    <p:sldId id="471" r:id="rId56"/>
    <p:sldId id="472" r:id="rId57"/>
    <p:sldId id="473" r:id="rId58"/>
    <p:sldId id="474" r:id="rId59"/>
    <p:sldId id="475" r:id="rId60"/>
    <p:sldId id="476" r:id="rId61"/>
    <p:sldId id="477" r:id="rId62"/>
    <p:sldId id="325" r:id="rId63"/>
    <p:sldId id="326" r:id="rId6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vandyke" initials="r" lastIdx="1" clrIdx="0"/>
  <p:cmAuthor id="1" name="cljefferson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FFCCFF"/>
    <a:srgbClr val="E32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2" autoAdjust="0"/>
    <p:restoredTop sz="79365" autoAdjust="0"/>
  </p:normalViewPr>
  <p:slideViewPr>
    <p:cSldViewPr>
      <p:cViewPr>
        <p:scale>
          <a:sx n="47" d="100"/>
          <a:sy n="47" d="100"/>
        </p:scale>
        <p:origin x="-2814" y="-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mwesley\Documents\AFY15%20&amp;%20FY16%20Budget%20Development\Worksheet%20for%20Governor's%20mtg%2011.12.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96249637691395"/>
          <c:y val="9.3581748531415307E-2"/>
          <c:w val="0.67268124158813847"/>
          <c:h val="0.8750001274680636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3590671594519574"/>
                  <c:y val="0.173278859941968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State General Funds
$</a:t>
                    </a:r>
                    <a:r>
                      <a:rPr lang="en-US" dirty="0" smtClean="0"/>
                      <a:t>201,050,383 </a:t>
                    </a:r>
                    <a:r>
                      <a:rPr lang="en-US" dirty="0"/>
                      <a:t>
32%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7813557707591282E-2"/>
                  <c:y val="4.8528416913971854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411707559985295"/>
                  <c:y val="-0.2064450299590737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Federal Funds
$</a:t>
                    </a:r>
                    <a:r>
                      <a:rPr lang="en-US" dirty="0" smtClean="0"/>
                      <a:t>396,102,084 </a:t>
                    </a:r>
                    <a:r>
                      <a:rPr lang="en-US" dirty="0"/>
                      <a:t>
64%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20266086505287373"/>
                  <c:y val="6.4753775553012545E-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'budget slides'!$A$54:$A$57</c:f>
              <c:strCache>
                <c:ptCount val="4"/>
                <c:pt idx="0">
                  <c:v>State General Funds</c:v>
                </c:pt>
                <c:pt idx="1">
                  <c:v>Tobacco Funds</c:v>
                </c:pt>
                <c:pt idx="2">
                  <c:v>Federal Funds</c:v>
                </c:pt>
                <c:pt idx="3">
                  <c:v>Other Funds</c:v>
                </c:pt>
              </c:strCache>
            </c:strRef>
          </c:cat>
          <c:val>
            <c:numRef>
              <c:f>'budget slides'!$B$54:$B$57</c:f>
              <c:numCache>
                <c:formatCode>"$"#,##0_);[Red]\("$"#,##0\)</c:formatCode>
                <c:ptCount val="4"/>
                <c:pt idx="0">
                  <c:v>200398486</c:v>
                </c:pt>
                <c:pt idx="1">
                  <c:v>13717860</c:v>
                </c:pt>
                <c:pt idx="2">
                  <c:v>395802084</c:v>
                </c:pt>
                <c:pt idx="3">
                  <c:v>10281967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922040615180939"/>
                  <c:y val="0.1813705074945101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2.9710204493669064E-2"/>
                  <c:y val="6.27937486132256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1088863892013501"/>
                  <c:y val="-0.2636677852471054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'2016 pie chart'!$A$1:$A$4</c:f>
              <c:strCache>
                <c:ptCount val="4"/>
                <c:pt idx="0">
                  <c:v>State General Funds</c:v>
                </c:pt>
                <c:pt idx="1">
                  <c:v>Other Funds</c:v>
                </c:pt>
                <c:pt idx="2">
                  <c:v>Federal Funds</c:v>
                </c:pt>
                <c:pt idx="3">
                  <c:v>Tobacco Funds</c:v>
                </c:pt>
              </c:strCache>
            </c:strRef>
          </c:cat>
          <c:val>
            <c:numRef>
              <c:f>'2016 pie chart'!$B$1:$B$4</c:f>
              <c:numCache>
                <c:formatCode>_("$"* #,##0_);_("$"* \(#,##0\);_("$"* "-"??_);_(@_)</c:formatCode>
                <c:ptCount val="4"/>
                <c:pt idx="0">
                  <c:v>208529080</c:v>
                </c:pt>
                <c:pt idx="1">
                  <c:v>10281967</c:v>
                </c:pt>
                <c:pt idx="2">
                  <c:v>396102084</c:v>
                </c:pt>
                <c:pt idx="3">
                  <c:v>13717860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252A76F-C510-4257-900C-1AA4E50E0D73}" type="datetimeFigureOut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7CAD8A8F-E77B-49F8-BA25-8355B32E8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1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C12447C-6F60-47D3-B028-44ED83C6AE44}" type="datetimeFigureOut">
              <a:rPr lang="en-US" smtClean="0"/>
              <a:pPr/>
              <a:t>2/9/2015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ED90370-8A0D-4115-B73C-FA0E1632B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90370-8A0D-4115-B73C-FA0E1632B4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1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90370-8A0D-4115-B73C-FA0E1632B4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7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706C-9735-4E03-8765-12BD9DAAD19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House tracking document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D4838-6E79-47DE-9AB3-BB6073CC32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9201-C818-4E07-A4E5-FA38BFFB5C9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update</a:t>
            </a:r>
            <a:r>
              <a:rPr lang="en-US" baseline="0" dirty="0" smtClean="0"/>
              <a:t> on where we are with the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ABECF-91F5-430C-AEB4-CFB91293329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11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AB36-A0D2-477D-B195-C9F2762F436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4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888F6-6918-4613-8176-AFA8507D5D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90370-8A0D-4115-B73C-FA0E1632B4F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15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44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98" indent="-275422" defTabSz="916544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89" indent="-220338" defTabSz="916544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365" indent="-220338" defTabSz="916544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041" indent="-220338" defTabSz="916544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716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392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067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744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482675-EFC3-4004-AB81-2331C5EA81D3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8" tIns="46584" rIns="93168" bIns="4658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07618D7-963D-4468-8930-CCA5E71196F2}" type="slidenum">
              <a:rPr lang="zh-CN" altLang="en-US"/>
              <a:pPr algn="r"/>
              <a:t>41</a:t>
            </a:fld>
            <a:endParaRPr lang="en-US" altLang="zh-CN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8" tIns="46584" rIns="93168" bIns="4658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44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98" indent="-275422" defTabSz="916544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89" indent="-220338" defTabSz="916544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365" indent="-220338" defTabSz="916544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041" indent="-220338" defTabSz="916544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716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392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067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744" indent="-220338" defTabSz="9165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130A1B-54D3-47AA-B9A9-D1107C48CCD7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8" tIns="46584" rIns="93168" bIns="4658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80741F7-E293-4523-B268-FF799C323ECF}" type="slidenum">
              <a:rPr lang="zh-CN" altLang="en-US"/>
              <a:pPr algn="r"/>
              <a:t>43</a:t>
            </a:fld>
            <a:endParaRPr lang="en-US" altLang="zh-CN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8" tIns="46584" rIns="93168" bIns="46584"/>
          <a:lstStyle/>
          <a:p>
            <a:pPr eaLnBrk="1" hangingPunct="1"/>
            <a:r>
              <a:rPr lang="en-US" altLang="zh-CN" sz="1300" b="1"/>
              <a:t>DEATHS</a:t>
            </a:r>
          </a:p>
          <a:p>
            <a:pPr eaLnBrk="1" hangingPunct="1"/>
            <a:r>
              <a:rPr lang="en-US" altLang="zh-CN" smtClean="0"/>
              <a:t>Over </a:t>
            </a:r>
            <a:r>
              <a:rPr lang="en-US" altLang="zh-CN" b="1" smtClean="0"/>
              <a:t>10,000 </a:t>
            </a:r>
            <a:r>
              <a:rPr lang="en-US" altLang="zh-CN" smtClean="0"/>
              <a:t>Georgians die every year from smoking-related illnesses – 1 out of every 6 adult Georgians who die.</a:t>
            </a:r>
          </a:p>
          <a:p>
            <a:pPr eaLnBrk="1" hangingPunct="1"/>
            <a:r>
              <a:rPr lang="en-US" altLang="zh-CN" smtClean="0"/>
              <a:t>More adult males (</a:t>
            </a:r>
            <a:r>
              <a:rPr lang="en-US" altLang="zh-CN" b="1" smtClean="0"/>
              <a:t>6,700</a:t>
            </a:r>
            <a:r>
              <a:rPr lang="en-US" altLang="zh-CN" smtClean="0"/>
              <a:t>) than adult females (</a:t>
            </a:r>
            <a:r>
              <a:rPr lang="en-US" altLang="zh-CN" b="1" smtClean="0"/>
              <a:t>3,900</a:t>
            </a:r>
            <a:r>
              <a:rPr lang="en-US" altLang="zh-CN" smtClean="0"/>
              <a:t>) die from smoking-related illnesses.</a:t>
            </a:r>
          </a:p>
          <a:p>
            <a:pPr eaLnBrk="1" hangingPunct="1"/>
            <a:r>
              <a:rPr lang="en-US" altLang="zh-CN" smtClean="0"/>
              <a:t>Cancer accounts for </a:t>
            </a:r>
            <a:r>
              <a:rPr lang="en-US" altLang="zh-CN" b="1" smtClean="0"/>
              <a:t>40%</a:t>
            </a:r>
            <a:r>
              <a:rPr lang="en-US" altLang="zh-CN" smtClean="0"/>
              <a:t> of all adult deaths due to smoking, while cardiovascular diseases and respiratory diseases account for </a:t>
            </a:r>
            <a:r>
              <a:rPr lang="en-US" altLang="zh-CN" b="1" smtClean="0"/>
              <a:t>35%</a:t>
            </a:r>
            <a:r>
              <a:rPr lang="en-US" altLang="zh-CN" smtClean="0"/>
              <a:t> and </a:t>
            </a:r>
            <a:r>
              <a:rPr lang="en-US" altLang="zh-CN" b="1" smtClean="0"/>
              <a:t>25%</a:t>
            </a:r>
            <a:r>
              <a:rPr lang="en-US" altLang="zh-CN" smtClean="0"/>
              <a:t> of all adult deaths due to smoking, respectively.</a:t>
            </a:r>
          </a:p>
          <a:p>
            <a:pPr eaLnBrk="1" hangingPunct="1"/>
            <a:r>
              <a:rPr lang="en-US" altLang="zh-CN" smtClean="0"/>
              <a:t>Adult smokers lose an average of </a:t>
            </a:r>
            <a:r>
              <a:rPr lang="en-US" altLang="zh-CN" b="1" smtClean="0"/>
              <a:t>16 </a:t>
            </a:r>
            <a:r>
              <a:rPr lang="en-US" altLang="zh-CN" smtClean="0"/>
              <a:t>years of life compared to adult non-smokers.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90370-8A0D-4115-B73C-FA0E1632B4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5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658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6585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6585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6585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C480DE-E1F1-4A6E-8FB7-75D439D3B49C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5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6" tIns="46143" rIns="92286" bIns="46143"/>
          <a:lstStyle/>
          <a:p>
            <a:pPr eaLnBrk="1" hangingPunct="1"/>
            <a:r>
              <a:rPr lang="en-US" dirty="0" smtClean="0">
                <a:effectLst/>
              </a:rPr>
              <a:t>Baseline:129.2 coronary heart disease deaths per 100,000 population occurred in 2007 (age adjusted to the year 2000 standard population)Target:103.4 deaths per 100,000 population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5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658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6585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6585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6585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2A3E6F-6530-48DD-AB8F-0A0FAB85BB6C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5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6" tIns="46143" rIns="92286" bIns="46143"/>
          <a:lstStyle/>
          <a:p>
            <a:pPr eaLnBrk="1" hangingPunct="1"/>
            <a:r>
              <a:rPr lang="en-US" dirty="0" smtClean="0">
                <a:effectLst/>
              </a:rPr>
              <a:t>Baseline:43.5 stroke deaths per 100,000 population occurred in 2007 (age adjusted to the year 2000 standard population)Target:34.8 deaths per 100,000 population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5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658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6585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6585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6585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80484C-6831-488A-ACA0-0D7CD94B199D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5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9" tIns="46143" rIns="92289" bIns="46143"/>
          <a:lstStyle/>
          <a:p>
            <a:pPr eaLnBrk="1" hangingPunct="1"/>
            <a:r>
              <a:rPr lang="en-US" altLang="en-US" smtClean="0"/>
              <a:t>REMOVE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5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6585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6585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6585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6585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16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ABA9C0-5106-4209-875D-444A57E6BD18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5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6" tIns="46143" rIns="92286" bIns="46143"/>
          <a:lstStyle/>
          <a:p>
            <a:pPr eaLnBrk="1" hangingPunct="1"/>
            <a:r>
              <a:rPr lang="en-US" altLang="en-US" dirty="0" smtClean="0"/>
              <a:t>Correlation, not causation, but interesting to look at the policy context.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AHA 2020 Mission includes reducing death rates from cardiovascular disease by 20% while improving cardiovascular health for all populations by 20% by the year 2020</a:t>
            </a:r>
          </a:p>
          <a:p>
            <a:r>
              <a:rPr lang="en-US" dirty="0" smtClean="0"/>
              <a:t>AHA prevention focuses on school nutrition, youth physical activity, reducing disparities, improving transportation barriers, healthy workplaces, and shared use policies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46C8-6589-4384-BB4A-7EE6CF57C9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0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Pooler most recent Georgia city to pass a comprehensive ordinance after putting it on the November ballot</a:t>
            </a:r>
          </a:p>
          <a:p>
            <a:r>
              <a:rPr lang="en-US" dirty="0" smtClean="0"/>
              <a:t>Approved by 83% of the voting public</a:t>
            </a:r>
          </a:p>
          <a:p>
            <a:r>
              <a:rPr lang="en-US" dirty="0" smtClean="0">
                <a:effectLst/>
              </a:rPr>
              <a:t>Ordinance prohibits smoking in enclosed public places, including workplaces, outdoor arenas, stadiums and playgrounds</a:t>
            </a:r>
          </a:p>
          <a:p>
            <a:r>
              <a:rPr lang="en-US" dirty="0" smtClean="0"/>
              <a:t>R</a:t>
            </a:r>
            <a:r>
              <a:rPr lang="en-US" dirty="0" smtClean="0">
                <a:effectLst/>
              </a:rPr>
              <a:t>equire smokers to maintain a distance of at least 10 feet from entrances or windows</a:t>
            </a:r>
          </a:p>
          <a:p>
            <a:r>
              <a:rPr lang="en-US" dirty="0" smtClean="0"/>
              <a:t>B</a:t>
            </a:r>
            <a:r>
              <a:rPr lang="en-US" dirty="0" smtClean="0">
                <a:effectLst/>
              </a:rPr>
              <a:t>an similar to Savannah’s existing ordinance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46C8-6589-4384-BB4A-7EE6CF57C9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8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Tobacco is</a:t>
            </a:r>
            <a:r>
              <a:rPr lang="en-US" baseline="0" dirty="0" smtClean="0"/>
              <a:t> funded separately.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46C8-6589-4384-BB4A-7EE6CF57C94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8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does not include any tobacco-related performance measures.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46C8-6589-4384-BB4A-7EE6CF57C9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r>
              <a:rPr lang="en-US" baseline="0" dirty="0" smtClean="0"/>
              <a:t> Zaharatos</a:t>
            </a:r>
            <a:endParaRPr lang="en-US" dirty="0" smtClean="0"/>
          </a:p>
          <a:p>
            <a:r>
              <a:rPr lang="en-US" dirty="0" smtClean="0"/>
              <a:t>For decades</a:t>
            </a:r>
            <a:r>
              <a:rPr lang="en-US" baseline="0" dirty="0" smtClean="0"/>
              <a:t> ACOG has advised against non medically indicated deliveries before 39 weeks, but this practices was increasing in the United States. </a:t>
            </a:r>
          </a:p>
          <a:p>
            <a:r>
              <a:rPr lang="en-US" baseline="0" dirty="0" smtClean="0"/>
              <a:t>In the last few years there has been growing attention to this issue with multiple organizations including the March of Dimes, Joint Commission, </a:t>
            </a:r>
            <a:r>
              <a:rPr lang="en-US" baseline="0" dirty="0" err="1" smtClean="0"/>
              <a:t>LeapFrog</a:t>
            </a:r>
            <a:r>
              <a:rPr lang="en-US" baseline="0" dirty="0" smtClean="0"/>
              <a:t>, CMS all making the reduction of early elective deliveries before 39 weeks a top priority.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281C-A4D7-45E1-9B38-AFBD2865B5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1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Maria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13016" indent="-274238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096949" indent="-219389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35729" indent="-219389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1974509" indent="-219389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413289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852068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290848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729628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F6759858-DE40-44EF-B64F-C6F203A6FE99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Maria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13016" indent="-274238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096949" indent="-219389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35729" indent="-219389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1974509" indent="-219389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413289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852068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290848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729628" indent="-2193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F6759858-DE40-44EF-B64F-C6F203A6FE99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CF94-8CA2-4159-BD48-9FF64A480F9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 Rounded MT Bold" panose="020F0704030504030204" pitchFamily="34" charset="0"/>
              </a:rPr>
              <a:t>We Recognize These Hospitals for Achieving a &lt;5% EED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4878-A94A-433F-81A8-5B354B536A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6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0223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665" indent="-289487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946" indent="-231589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125" indent="-231589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304" indent="-231589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7482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0660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3839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018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1799839-1EE8-4188-B64F-2B6FD4DB1F7C}" type="slidenum">
              <a:rPr lang="en-US" smtClean="0"/>
              <a:pPr eaLnBrk="1" hangingPunct="1"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0223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665" indent="-289487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946" indent="-231589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125" indent="-231589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304" indent="-231589" defTabSz="9022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7482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0660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3839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018" indent="-231589" defTabSz="902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B799954-D061-434F-9031-18941B58524F}" type="slidenum">
              <a:rPr lang="en-US" smtClean="0"/>
              <a:pPr eaLnBrk="1" hangingPunct="1"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D69AF-1843-4120-837B-363FCF10EB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3350"/>
            <a:ext cx="91440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0DC63-F8D0-4EEB-B927-01BFB54947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D280C-4C7A-4A78-97D9-73E815FE8199}" type="datetimeFigureOut">
              <a:rPr lang="en-US" smtClean="0"/>
              <a:pPr>
                <a:defRPr/>
              </a:pPr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6E33-4F9E-4581-B5DE-AD4A3227E4F9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7ED4-0650-4666-8AB0-AAF997C7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2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90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82C2C-9DF9-4754-AE96-6ADF066528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2FB86-571C-4FB7-A2C9-92265AC0F5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CBFF0-3E49-4BB0-8140-B8AEDF30F9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4200" y="5683250"/>
            <a:ext cx="2133600" cy="365125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991225"/>
            <a:ext cx="2133600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6D3F53-4215-46A5-948E-95F23085F2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CCDE6-747B-4FE3-834F-3BCCE07ED4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E0E10-6F68-4C21-9F71-063DE45538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45A8-5FE0-417D-9A11-E54C6869CF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Use of bullets when you have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1/31/2014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Approved 1/31/2014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25EFF0-A14D-4684-8537-67F24F51B0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DPH_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03188"/>
            <a:ext cx="91440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5" r:id="rId11"/>
    <p:sldLayoutId id="2147483826" r:id="rId12"/>
    <p:sldLayoutId id="2147483827" r:id="rId13"/>
  </p:sldLayoutIdLst>
  <p:hf sldNum="0" hd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pcd/issues/2011/jul/10_0200.htm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huriyyah.lewis@dph.ga.gov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Board of Public Health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Tuesday, </a:t>
            </a:r>
            <a:r>
              <a:rPr lang="en-US" sz="2800" dirty="0" smtClean="0"/>
              <a:t>February 10, </a:t>
            </a:r>
            <a:r>
              <a:rPr lang="en-US" sz="2800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8621" y="3031791"/>
            <a:ext cx="5630779" cy="33690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Content:</a:t>
            </a:r>
          </a:p>
          <a:p>
            <a:r>
              <a:rPr lang="en-US" sz="2400" dirty="0" smtClean="0">
                <a:latin typeface="Tw Cen MT" panose="020B0602020104020603" pitchFamily="34" charset="0"/>
              </a:rPr>
              <a:t>Statewide Pledge</a:t>
            </a:r>
          </a:p>
          <a:p>
            <a:r>
              <a:rPr lang="en-US" sz="2400" dirty="0" smtClean="0">
                <a:latin typeface="Tw Cen MT" panose="020B0602020104020603" pitchFamily="34" charset="0"/>
              </a:rPr>
              <a:t>Quality Recognition:</a:t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en-US" sz="2400" dirty="0" smtClean="0">
                <a:latin typeface="Tw Cen MT" panose="020B0602020104020603" pitchFamily="34" charset="0"/>
              </a:rPr>
              <a:t>March of Dimes Banner</a:t>
            </a:r>
          </a:p>
          <a:p>
            <a:r>
              <a:rPr lang="en-US" sz="2400" dirty="0" smtClean="0">
                <a:latin typeface="Tw Cen MT" panose="020B0602020104020603" pitchFamily="34" charset="0"/>
              </a:rPr>
              <a:t>Public Education</a:t>
            </a:r>
          </a:p>
          <a:p>
            <a:endParaRPr lang="en-US" sz="2400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Goal:</a:t>
            </a:r>
          </a:p>
          <a:p>
            <a:pPr marL="0" indent="0">
              <a:buNone/>
            </a:pPr>
            <a:r>
              <a:rPr lang="en-US" sz="2400" dirty="0" smtClean="0">
                <a:latin typeface="Tw Cen MT" panose="020B0602020104020603" pitchFamily="34" charset="0"/>
              </a:rPr>
              <a:t>Hospital EED Rates &lt;5% by Sept. 2015</a:t>
            </a:r>
          </a:p>
          <a:p>
            <a:endParaRPr lang="en-US" dirty="0">
              <a:solidFill>
                <a:srgbClr val="603B74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752600"/>
            <a:ext cx="8293768" cy="1066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Purpose</a:t>
            </a:r>
            <a:r>
              <a:rPr lang="en-US" sz="2000" dirty="0" smtClean="0">
                <a:latin typeface="Arial Rounded MT Bold" panose="020F0704030504030204" pitchFamily="34" charset="0"/>
              </a:rPr>
              <a:t>:</a:t>
            </a: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To work collectively to improve neonatal outcomes by supporting policies and practices to reduce EED &lt;39 weeks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0338"/>
            <a:ext cx="8686800" cy="106339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Georgia EED Banner Recognition Initiative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Eligibility for Banner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Rate of EED below 5% as defined by The Joint Commission PC-01 performance measure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Data provided for a least two consecutive quarters showing rate below 5% for each quarter – must include monthly data with numerators and denominators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Hospitals </a:t>
            </a:r>
            <a:r>
              <a:rPr lang="en-US" sz="2200" dirty="0"/>
              <a:t>have a written policy in place regarding non-medically indicated deliveries </a:t>
            </a:r>
            <a:r>
              <a:rPr lang="en-US" sz="2200" dirty="0" smtClean="0"/>
              <a:t>&lt;39 </a:t>
            </a:r>
            <a:r>
              <a:rPr lang="en-US" sz="2200" dirty="0"/>
              <a:t>weeks gestational </a:t>
            </a:r>
            <a:r>
              <a:rPr lang="en-US" sz="2200" dirty="0" smtClean="0"/>
              <a:t>age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written policy clearly </a:t>
            </a:r>
            <a:r>
              <a:rPr lang="en-US" sz="2200" dirty="0" smtClean="0"/>
              <a:t>defines </a:t>
            </a:r>
            <a:r>
              <a:rPr lang="en-US" sz="2200" dirty="0"/>
              <a:t>medical indications for deliveries less than 39 </a:t>
            </a:r>
            <a:r>
              <a:rPr lang="en-US" sz="2200" dirty="0" smtClean="0"/>
              <a:t>weeks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Hospitals </a:t>
            </a:r>
            <a:r>
              <a:rPr lang="en-US" sz="2200" dirty="0"/>
              <a:t>have a process to track and monitor the rate of non-medically indicated deliveries </a:t>
            </a:r>
            <a:r>
              <a:rPr lang="en-US" sz="2200" dirty="0" smtClean="0"/>
              <a:t>&lt;39 </a:t>
            </a:r>
            <a:r>
              <a:rPr lang="en-US" sz="2200" dirty="0"/>
              <a:t>weeks gestational </a:t>
            </a:r>
            <a:r>
              <a:rPr lang="en-US" sz="2200" dirty="0" smtClean="0"/>
              <a:t>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 Rounded MT Bold"/>
              </a:rPr>
              <a:t>March of Dimes Banner Program</a:t>
            </a:r>
            <a:endParaRPr lang="en-US" dirty="0">
              <a:solidFill>
                <a:srgbClr val="C00000"/>
              </a:solidFill>
              <a:cs typeface="Arial Rounded MT Bold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78257" y="1724201"/>
            <a:ext cx="7098943" cy="4345521"/>
            <a:chOff x="187" y="1595"/>
            <a:chExt cx="5381" cy="262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" t="21388" r="2628" b="10260"/>
            <a:stretch>
              <a:fillRect/>
            </a:stretch>
          </p:blipFill>
          <p:spPr bwMode="auto">
            <a:xfrm>
              <a:off x="187" y="1595"/>
              <a:ext cx="5381" cy="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GHA-Logo-s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3300"/>
              <a:ext cx="864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Congratulations!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Cartersville Medical Center</a:t>
            </a:r>
          </a:p>
          <a:p>
            <a:r>
              <a:rPr lang="en-US" dirty="0" err="1" smtClean="0"/>
              <a:t>Wellstar</a:t>
            </a:r>
            <a:r>
              <a:rPr lang="en-US" dirty="0" smtClean="0"/>
              <a:t> </a:t>
            </a:r>
            <a:r>
              <a:rPr lang="en-US" dirty="0" err="1"/>
              <a:t>Kennestone</a:t>
            </a:r>
            <a:r>
              <a:rPr lang="en-US" dirty="0"/>
              <a:t> Regional Medical Center</a:t>
            </a:r>
          </a:p>
          <a:p>
            <a:r>
              <a:rPr lang="en-US" dirty="0" smtClean="0"/>
              <a:t>Barrow </a:t>
            </a:r>
            <a:r>
              <a:rPr lang="en-US" dirty="0"/>
              <a:t>Regional Medical Center</a:t>
            </a:r>
          </a:p>
          <a:p>
            <a:r>
              <a:rPr lang="en-US" dirty="0" err="1" smtClean="0"/>
              <a:t>Clearview</a:t>
            </a:r>
            <a:r>
              <a:rPr lang="en-US" dirty="0" smtClean="0"/>
              <a:t> </a:t>
            </a:r>
            <a:r>
              <a:rPr lang="en-US" dirty="0"/>
              <a:t>Regional Medical Center        </a:t>
            </a:r>
          </a:p>
          <a:p>
            <a:r>
              <a:rPr lang="en-US" dirty="0" smtClean="0"/>
              <a:t>Doctor’s </a:t>
            </a:r>
            <a:r>
              <a:rPr lang="en-US" dirty="0"/>
              <a:t>Hospital of Augusta</a:t>
            </a:r>
          </a:p>
          <a:p>
            <a:r>
              <a:rPr lang="en-US" dirty="0" smtClean="0"/>
              <a:t>Floyd </a:t>
            </a:r>
            <a:r>
              <a:rPr lang="en-US" dirty="0"/>
              <a:t>Medical </a:t>
            </a:r>
            <a:r>
              <a:rPr lang="en-US" dirty="0" smtClean="0"/>
              <a:t>Center</a:t>
            </a:r>
            <a:endParaRPr lang="en-US" dirty="0"/>
          </a:p>
          <a:p>
            <a:r>
              <a:rPr lang="en-US" dirty="0" smtClean="0"/>
              <a:t>Grady </a:t>
            </a:r>
            <a:r>
              <a:rPr lang="en-US" dirty="0"/>
              <a:t>Health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Habersham </a:t>
            </a:r>
            <a:r>
              <a:rPr lang="en-US" dirty="0"/>
              <a:t>Medical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Houston </a:t>
            </a:r>
            <a:r>
              <a:rPr lang="en-US" dirty="0"/>
              <a:t>Medical Center</a:t>
            </a:r>
          </a:p>
          <a:p>
            <a:r>
              <a:rPr lang="en-US" dirty="0" smtClean="0"/>
              <a:t>Newton </a:t>
            </a:r>
            <a:r>
              <a:rPr lang="en-US" dirty="0"/>
              <a:t>Medical </a:t>
            </a:r>
            <a:r>
              <a:rPr lang="en-US" dirty="0" smtClean="0"/>
              <a:t>Center</a:t>
            </a:r>
            <a:endParaRPr lang="en-US" dirty="0"/>
          </a:p>
          <a:p>
            <a:r>
              <a:rPr lang="en-US" dirty="0" smtClean="0"/>
              <a:t>Phoebe </a:t>
            </a:r>
            <a:r>
              <a:rPr lang="en-US" dirty="0"/>
              <a:t>Putney Memorial </a:t>
            </a:r>
            <a:r>
              <a:rPr lang="en-US" dirty="0" smtClean="0"/>
              <a:t>Hospital</a:t>
            </a:r>
            <a:endParaRPr lang="en-US" dirty="0"/>
          </a:p>
          <a:p>
            <a:r>
              <a:rPr lang="en-US" dirty="0" smtClean="0"/>
              <a:t>Phoebe </a:t>
            </a:r>
            <a:r>
              <a:rPr lang="en-US" dirty="0"/>
              <a:t>Sumter Medical Center              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8382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F242A"/>
                </a:solidFill>
              </a:rPr>
              <a:t>Budget Update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Kate Pfirman, CPA</a:t>
            </a:r>
            <a:endParaRPr lang="en-US" sz="2800" dirty="0"/>
          </a:p>
          <a:p>
            <a:pPr algn="ctr"/>
            <a:r>
              <a:rPr lang="en-US" sz="2800" dirty="0" smtClean="0"/>
              <a:t>Chief Financial Officer, </a:t>
            </a:r>
            <a:r>
              <a:rPr lang="en-US" sz="2800" dirty="0" smtClean="0"/>
              <a:t>DPH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18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9535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Amended FY2015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965450" y="6391275"/>
            <a:ext cx="287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/>
              <a:t>Attached agencies not included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41588" y="966788"/>
            <a:ext cx="4329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Total Budget: $621,152,294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70423001"/>
              </p:ext>
            </p:extLst>
          </p:nvPr>
        </p:nvGraphicFramePr>
        <p:xfrm>
          <a:off x="1283312" y="1606453"/>
          <a:ext cx="6844992" cy="490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pPr eaLnBrk="1" hangingPunct="1"/>
            <a:r>
              <a:rPr lang="en-US" dirty="0" smtClean="0"/>
              <a:t>Amended FY2015 Budget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41375"/>
            <a:ext cx="8266215" cy="54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7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75" y="2084118"/>
            <a:ext cx="8839200" cy="1502229"/>
          </a:xfrm>
        </p:spPr>
        <p:txBody>
          <a:bodyPr/>
          <a:lstStyle/>
          <a:p>
            <a:r>
              <a:rPr lang="en-US" dirty="0" smtClean="0"/>
              <a:t>FY2016</a:t>
            </a:r>
            <a:br>
              <a:rPr lang="en-US" dirty="0" smtClean="0"/>
            </a:br>
            <a:r>
              <a:rPr lang="en-US" dirty="0" smtClean="0"/>
              <a:t>Governor’s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FY2016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4988" y="6391870"/>
            <a:ext cx="2874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charset="0"/>
              </a:rPr>
              <a:t>Attached agencies not included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3974" y="838200"/>
            <a:ext cx="432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</a:rPr>
              <a:t>Total Budget: $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628,630,991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227016"/>
              </p:ext>
            </p:extLst>
          </p:nvPr>
        </p:nvGraphicFramePr>
        <p:xfrm>
          <a:off x="1143000" y="1476261"/>
          <a:ext cx="6934200" cy="494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33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4" y="112815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FY2016 Changes by Program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20945"/>
              </p:ext>
            </p:extLst>
          </p:nvPr>
        </p:nvGraphicFramePr>
        <p:xfrm>
          <a:off x="381000" y="1219200"/>
          <a:ext cx="8305800" cy="4934576"/>
        </p:xfrm>
        <a:graphic>
          <a:graphicData uri="http://schemas.openxmlformats.org/drawingml/2006/table">
            <a:tbl>
              <a:tblPr/>
              <a:tblGrid>
                <a:gridCol w="806206"/>
                <a:gridCol w="5899394"/>
                <a:gridCol w="1600200"/>
              </a:tblGrid>
              <a:tr h="33274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2000" b="1" i="1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Statewide Changes (All budget programs) - $6,647,862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5407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*Merit Based pay adjustments and employee recruitment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retention initiatives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$2,441,096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5407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*Increase funds to reflect and adjustment in the employer share of the Employee's Retirement System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$4,206,766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44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4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2000" b="1" i="1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Administration - </a:t>
                      </a:r>
                      <a:r>
                        <a:rPr lang="en-US" sz="20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($38,574)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000" b="1" i="1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44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*Adjustment to agency premiums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 ($92,918</a:t>
                      </a: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44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*Adjustment in Teamworks billings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$54,344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66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4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2000" b="1" i="1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PH Formula Grants to Counties - $1,521,306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5407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*Fifth-year phase-in for the general grant-in-aid formula to hold harmless all counties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$1,388,991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22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*Increase funds for personal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$132,315 </a:t>
                      </a:r>
                      <a:endParaRPr lang="en-US" sz="20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44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TOTAL STATE FUND CHANGES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$8,130,594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9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8382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F242A"/>
                </a:solidFill>
              </a:rPr>
              <a:t>Commissioner’s Update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9718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Brenda Fitzgerald, MD </a:t>
            </a:r>
          </a:p>
          <a:p>
            <a:pPr algn="ctr"/>
            <a:r>
              <a:rPr lang="en-US" sz="2800" dirty="0" smtClean="0"/>
              <a:t>Commissioner, DPH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6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-86096"/>
            <a:ext cx="9144000" cy="848096"/>
          </a:xfrm>
        </p:spPr>
        <p:txBody>
          <a:bodyPr>
            <a:normAutofit/>
          </a:bodyPr>
          <a:lstStyle/>
          <a:p>
            <a:r>
              <a:rPr lang="en-US" dirty="0" smtClean="0"/>
              <a:t>FY2016 </a:t>
            </a:r>
            <a:r>
              <a:rPr lang="en-US" dirty="0"/>
              <a:t>Budget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" y="838200"/>
            <a:ext cx="826180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General Obligation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 anchor="ctr"/>
          <a:lstStyle/>
          <a:p>
            <a:r>
              <a:rPr lang="en-US" b="1" dirty="0" smtClean="0"/>
              <a:t>$9,300,000</a:t>
            </a:r>
            <a:endParaRPr lang="en-US" dirty="0"/>
          </a:p>
          <a:p>
            <a:pPr lvl="1"/>
            <a:r>
              <a:rPr lang="en-US" dirty="0" smtClean="0"/>
              <a:t>Clinical </a:t>
            </a:r>
            <a:r>
              <a:rPr lang="en-US" dirty="0"/>
              <a:t>B</a:t>
            </a:r>
            <a:r>
              <a:rPr lang="en-US" dirty="0" smtClean="0"/>
              <a:t>illing </a:t>
            </a:r>
            <a:r>
              <a:rPr lang="en-US" dirty="0"/>
              <a:t>Information Technology </a:t>
            </a:r>
            <a:r>
              <a:rPr lang="en-US" dirty="0" smtClean="0"/>
              <a:t>system.</a:t>
            </a:r>
            <a:endParaRPr lang="en-US" dirty="0"/>
          </a:p>
          <a:p>
            <a:r>
              <a:rPr lang="en-US" b="1" dirty="0" smtClean="0"/>
              <a:t>$400,000</a:t>
            </a:r>
            <a:endParaRPr lang="en-US" b="1" dirty="0"/>
          </a:p>
          <a:p>
            <a:pPr lvl="1"/>
            <a:r>
              <a:rPr lang="en-US" dirty="0"/>
              <a:t>Replacement of second chiller at Decatur Lab</a:t>
            </a:r>
          </a:p>
          <a:p>
            <a:r>
              <a:rPr lang="en-US" b="1" dirty="0" smtClean="0"/>
              <a:t>$300,000</a:t>
            </a:r>
            <a:endParaRPr lang="en-US" dirty="0"/>
          </a:p>
          <a:p>
            <a:pPr lvl="1"/>
            <a:r>
              <a:rPr lang="en-US" dirty="0"/>
              <a:t>Replacement of walk-in coolers at the Decatur </a:t>
            </a:r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9361" y="976745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$10,000,000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932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8382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rgbClr val="CF242A"/>
                </a:solidFill>
              </a:rPr>
              <a:t>Accreditation Update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Scott A. Uhlich, MCP, </a:t>
            </a:r>
            <a:r>
              <a:rPr lang="en-US" sz="2800" dirty="0" smtClean="0"/>
              <a:t>REHS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36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National Standards for Public Health Departments</a:t>
            </a:r>
            <a:endParaRPr lang="en-US" sz="4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7489" y="2119042"/>
            <a:ext cx="9126511" cy="472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 	</a:t>
            </a:r>
            <a:r>
              <a:rPr lang="en-US" b="1" dirty="0" smtClean="0"/>
              <a:t>12 </a:t>
            </a:r>
            <a:r>
              <a:rPr lang="en-US" sz="2800" b="1" dirty="0" smtClean="0"/>
              <a:t>Domains 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 		</a:t>
            </a:r>
            <a:r>
              <a:rPr lang="en-US" sz="2800" b="1" dirty="0" smtClean="0"/>
              <a:t>32 Standards 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			</a:t>
            </a:r>
            <a:r>
              <a:rPr lang="en-US" sz="2800" b="1" dirty="0" smtClean="0"/>
              <a:t>109 Measures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				</a:t>
            </a:r>
            <a:r>
              <a:rPr lang="en-US" sz="2800" b="1" dirty="0" smtClean="0"/>
              <a:t>Documentation</a:t>
            </a:r>
            <a:endParaRPr lang="en-US" b="1" dirty="0"/>
          </a:p>
        </p:txBody>
      </p:sp>
      <p:sp>
        <p:nvSpPr>
          <p:cNvPr id="7" name="Curved Right Arrow 6"/>
          <p:cNvSpPr/>
          <p:nvPr/>
        </p:nvSpPr>
        <p:spPr>
          <a:xfrm>
            <a:off x="1197045" y="2679136"/>
            <a:ext cx="495300" cy="835269"/>
          </a:xfrm>
          <a:prstGeom prst="curv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2057400" y="3709633"/>
            <a:ext cx="495300" cy="835269"/>
          </a:xfrm>
          <a:prstGeom prst="curv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105150" y="4800600"/>
            <a:ext cx="495300" cy="835269"/>
          </a:xfrm>
          <a:prstGeom prst="curv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3030" y="1765067"/>
            <a:ext cx="2971800" cy="2362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30" y="1894187"/>
            <a:ext cx="2514600" cy="2103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06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Prerequisites</a:t>
            </a:r>
          </a:p>
          <a:p>
            <a:pPr lvl="2"/>
            <a:r>
              <a:rPr lang="en-US" sz="2400" dirty="0" smtClean="0"/>
              <a:t>Georgia Statewide Community Health Assessment</a:t>
            </a:r>
          </a:p>
          <a:p>
            <a:pPr lvl="2"/>
            <a:r>
              <a:rPr lang="en-US" sz="2400" dirty="0" smtClean="0"/>
              <a:t>Georgia Statewide Community Health Improvement Plan</a:t>
            </a:r>
          </a:p>
          <a:p>
            <a:pPr lvl="2"/>
            <a:r>
              <a:rPr lang="en-US" sz="2400" dirty="0" smtClean="0"/>
              <a:t>Georgia DPH Strategic Plan</a:t>
            </a:r>
          </a:p>
          <a:p>
            <a:pPr lvl="2"/>
            <a:endParaRPr lang="en-US" sz="2400" dirty="0" smtClean="0"/>
          </a:p>
          <a:p>
            <a:pPr lvl="1"/>
            <a:r>
              <a:rPr lang="en-US" dirty="0" smtClean="0"/>
              <a:t>Documentation</a:t>
            </a:r>
          </a:p>
          <a:p>
            <a:pPr lvl="2"/>
            <a:r>
              <a:rPr lang="en-US" sz="2400" dirty="0" smtClean="0"/>
              <a:t>12 Domains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7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Structure</a:t>
            </a:r>
            <a:endParaRPr lang="en-US" dirty="0"/>
          </a:p>
        </p:txBody>
      </p:sp>
      <p:sp>
        <p:nvSpPr>
          <p:cNvPr id="512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Steering Committee  - James Howgate, Pat O’Neal, Yvette Daniels, Carol Jakeway, Jean O’Conner,  Christine Greene, Tom Wade,  Scott Uhlich and Chanelle Jefferson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CHA/CHIP Committee – Jean O’Conner, Carol Jakeway, Gordon Freymann, Cherie Drenzek, David Bayne, Chris Rustin, Scott Uhlich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12 Domain Leads  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Document Review Committee (PHAB site visitors) – James Howgate, Tom Wade, Jean O’Conner, Scott Uhlich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Performance Management/Quality Improvement – Chanelle Jefferson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CHA/CHIP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Mobilizing Action through Planning &amp; Partnership (MAPP) strategic approach for CHA/CHIP development approved</a:t>
            </a:r>
          </a:p>
          <a:p>
            <a:r>
              <a:rPr lang="en-US" dirty="0" smtClean="0"/>
              <a:t>CHA/CHIP committee - MAPP Oversight </a:t>
            </a:r>
          </a:p>
          <a:p>
            <a:pPr lvl="1"/>
            <a:r>
              <a:rPr lang="en-US" dirty="0" smtClean="0"/>
              <a:t>Developing 4 assessment teams (Health Status Assessment, Community Themes and Strengths, State Public Health System Assessment and Forces of Change).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Status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Gordon Freymann – Lead</a:t>
            </a:r>
          </a:p>
          <a:p>
            <a:pPr lvl="1"/>
            <a:r>
              <a:rPr lang="en-US" dirty="0" smtClean="0"/>
              <a:t>Assembling and Organizing Data </a:t>
            </a:r>
          </a:p>
          <a:p>
            <a:pPr lvl="1"/>
            <a:r>
              <a:rPr lang="en-US" dirty="0" smtClean="0"/>
              <a:t>Presentation “Georgia Annual Health Status Measures 2014”</a:t>
            </a:r>
          </a:p>
          <a:p>
            <a:pPr lvl="1"/>
            <a:r>
              <a:rPr lang="en-US" dirty="0" smtClean="0"/>
              <a:t>CHA Table of Contents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Themes and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Daniel Thompson - Lead</a:t>
            </a:r>
          </a:p>
          <a:p>
            <a:r>
              <a:rPr lang="en-US" dirty="0" smtClean="0"/>
              <a:t>Facilitated Focus Group sessions</a:t>
            </a:r>
          </a:p>
          <a:p>
            <a:pPr lvl="1"/>
            <a:r>
              <a:rPr lang="en-US" dirty="0" smtClean="0"/>
              <a:t>Georgia Southern University</a:t>
            </a:r>
          </a:p>
          <a:p>
            <a:pPr lvl="1"/>
            <a:r>
              <a:rPr lang="en-US" dirty="0" smtClean="0"/>
              <a:t>Regional </a:t>
            </a:r>
            <a:r>
              <a:rPr lang="en-US" dirty="0"/>
              <a:t>facilitated </a:t>
            </a:r>
            <a:r>
              <a:rPr lang="en-US" dirty="0" smtClean="0"/>
              <a:t>sessions</a:t>
            </a:r>
            <a:r>
              <a:rPr lang="en-US" dirty="0"/>
              <a:t>. </a:t>
            </a:r>
            <a:endParaRPr lang="en-US" dirty="0" smtClean="0"/>
          </a:p>
          <a:p>
            <a:pPr lvl="1"/>
            <a:r>
              <a:rPr lang="en-US" dirty="0" smtClean="0"/>
              <a:t>GSU will capture </a:t>
            </a:r>
            <a:r>
              <a:rPr lang="en-US" dirty="0"/>
              <a:t>the primary discussion points at each session and generate a summary report for each session.   </a:t>
            </a:r>
            <a:endParaRPr lang="en-US" dirty="0" smtClean="0"/>
          </a:p>
          <a:p>
            <a:r>
              <a:rPr lang="en-US" dirty="0" smtClean="0"/>
              <a:t>List of Community Assets /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1"/>
            <a:ext cx="7772400" cy="1712892"/>
          </a:xfrm>
        </p:spPr>
        <p:txBody>
          <a:bodyPr anchor="t">
            <a:normAutofit fontScale="47500" lnSpcReduction="20000"/>
          </a:bodyPr>
          <a:lstStyle/>
          <a:p>
            <a:pPr algn="ctr">
              <a:spcAft>
                <a:spcPct val="25000"/>
              </a:spcAft>
              <a:defRPr/>
            </a:pPr>
            <a:r>
              <a:rPr lang="en-US" sz="7500" b="1" dirty="0">
                <a:solidFill>
                  <a:srgbClr val="C00000"/>
                </a:solidFill>
                <a:cs typeface="Segoe UI" pitchFamily="34" charset="0"/>
              </a:rPr>
              <a:t>March of Dimes Banner Program: </a:t>
            </a:r>
          </a:p>
          <a:p>
            <a:pPr algn="ctr">
              <a:spcAft>
                <a:spcPct val="25000"/>
              </a:spcAft>
              <a:defRPr/>
            </a:pPr>
            <a:r>
              <a:rPr lang="en-US" sz="5700" b="1" dirty="0">
                <a:solidFill>
                  <a:srgbClr val="C00000"/>
                </a:solidFill>
                <a:cs typeface="Segoe UI" pitchFamily="34" charset="0"/>
              </a:rPr>
              <a:t>A March of Dimes, DPH and Georgia Hospital Association Initiative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3892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Seema Csukas, MD, PhD</a:t>
            </a:r>
          </a:p>
          <a:p>
            <a:pPr algn="ctr"/>
            <a:r>
              <a:rPr lang="en-US" sz="2800" dirty="0" smtClean="0"/>
              <a:t>Maternal and Child </a:t>
            </a:r>
            <a:r>
              <a:rPr lang="en-US" sz="2800" dirty="0"/>
              <a:t>Health </a:t>
            </a:r>
            <a:r>
              <a:rPr lang="en-US" sz="2800" dirty="0" smtClean="0"/>
              <a:t>Section Director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5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System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Terry Dumas - Lead</a:t>
            </a:r>
          </a:p>
          <a:p>
            <a:r>
              <a:rPr lang="en-US" dirty="0" smtClean="0"/>
              <a:t>Survey on 10 Essential Public Health Services</a:t>
            </a:r>
          </a:p>
          <a:p>
            <a:pPr lvl="1"/>
            <a:r>
              <a:rPr lang="en-US" dirty="0" smtClean="0"/>
              <a:t>District Public Health staff</a:t>
            </a:r>
          </a:p>
          <a:p>
            <a:pPr lvl="1"/>
            <a:r>
              <a:rPr lang="en-US" dirty="0" smtClean="0"/>
              <a:t>County Public Health Staff</a:t>
            </a:r>
          </a:p>
          <a:p>
            <a:pPr lvl="1"/>
            <a:r>
              <a:rPr lang="en-US" dirty="0" smtClean="0"/>
              <a:t>Board of Health members</a:t>
            </a:r>
          </a:p>
        </p:txBody>
      </p:sp>
    </p:spTree>
    <p:extLst>
      <p:ext uri="{BB962C8B-B14F-4D97-AF65-F5344CB8AC3E}">
        <p14:creationId xmlns:p14="http://schemas.microsoft.com/office/powerpoint/2010/main" val="35073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David Bayne – Lead</a:t>
            </a:r>
          </a:p>
          <a:p>
            <a:r>
              <a:rPr lang="en-US" dirty="0" smtClean="0"/>
              <a:t>Group discussion on the future of public health.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CHA/CHIP 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2/2015</a:t>
            </a:r>
          </a:p>
          <a:p>
            <a:pPr lvl="1"/>
            <a:r>
              <a:rPr lang="en-US" dirty="0" smtClean="0"/>
              <a:t>Update DPH Board and DHD on the MAPP strategy</a:t>
            </a:r>
          </a:p>
          <a:p>
            <a:pPr lvl="1"/>
            <a:r>
              <a:rPr lang="en-US" dirty="0" smtClean="0"/>
              <a:t>Organizing health status assessment data </a:t>
            </a:r>
          </a:p>
          <a:p>
            <a:pPr lvl="1"/>
            <a:r>
              <a:rPr lang="en-US" dirty="0" smtClean="0"/>
              <a:t>Develop CHA Table of Contents</a:t>
            </a:r>
          </a:p>
          <a:p>
            <a:pPr lvl="1"/>
            <a:r>
              <a:rPr lang="en-US" dirty="0" smtClean="0"/>
              <a:t>Develop format for program area narrative for CHA</a:t>
            </a:r>
          </a:p>
          <a:p>
            <a:r>
              <a:rPr lang="en-US" dirty="0" smtClean="0"/>
              <a:t>3/2015</a:t>
            </a:r>
          </a:p>
          <a:p>
            <a:pPr lvl="1"/>
            <a:r>
              <a:rPr lang="en-US" dirty="0" smtClean="0"/>
              <a:t>Draft Georgia Annual Health Status Measures Presentation</a:t>
            </a:r>
          </a:p>
          <a:p>
            <a:pPr lvl="1"/>
            <a:r>
              <a:rPr lang="en-US" dirty="0" smtClean="0"/>
              <a:t>Develop narrative program pages for CHA</a:t>
            </a:r>
          </a:p>
          <a:p>
            <a:r>
              <a:rPr lang="en-US" dirty="0" smtClean="0"/>
              <a:t>4-5/2015</a:t>
            </a:r>
          </a:p>
          <a:p>
            <a:pPr lvl="1"/>
            <a:r>
              <a:rPr lang="en-US" dirty="0" smtClean="0"/>
              <a:t>Health Status Measures presentation to DPH Board and DHD </a:t>
            </a:r>
          </a:p>
          <a:p>
            <a:r>
              <a:rPr lang="en-US" dirty="0" smtClean="0"/>
              <a:t>6/2015 </a:t>
            </a:r>
          </a:p>
          <a:p>
            <a:pPr lvl="1"/>
            <a:r>
              <a:rPr lang="en-US" dirty="0" smtClean="0"/>
              <a:t>Health Status Measures presentation – final</a:t>
            </a:r>
          </a:p>
          <a:p>
            <a:pPr lvl="1"/>
            <a:r>
              <a:rPr lang="en-US" dirty="0" smtClean="0"/>
              <a:t>Draft Community Health Assessment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7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CHA/CHIP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7/1/15</a:t>
            </a:r>
          </a:p>
          <a:p>
            <a:pPr lvl="1"/>
            <a:r>
              <a:rPr lang="en-US" dirty="0" smtClean="0"/>
              <a:t>Release </a:t>
            </a:r>
            <a:r>
              <a:rPr lang="en-US" dirty="0"/>
              <a:t>draft </a:t>
            </a:r>
            <a:r>
              <a:rPr lang="en-US" dirty="0" smtClean="0"/>
              <a:t>CHA </a:t>
            </a:r>
            <a:r>
              <a:rPr lang="en-US" dirty="0"/>
              <a:t>to public and key </a:t>
            </a:r>
            <a:r>
              <a:rPr lang="en-US" dirty="0" smtClean="0"/>
              <a:t>stakeholders </a:t>
            </a:r>
            <a:endParaRPr lang="en-US" dirty="0"/>
          </a:p>
          <a:p>
            <a:r>
              <a:rPr lang="en-US" dirty="0" smtClean="0"/>
              <a:t>7 -12/2015</a:t>
            </a:r>
          </a:p>
          <a:p>
            <a:pPr lvl="1"/>
            <a:r>
              <a:rPr lang="en-US" dirty="0" smtClean="0"/>
              <a:t>Present Health Status Assessment to Focus Groups</a:t>
            </a:r>
          </a:p>
          <a:p>
            <a:pPr lvl="1"/>
            <a:r>
              <a:rPr lang="en-US" dirty="0" smtClean="0"/>
              <a:t>Distribute DPH Public Health System Assessment survey</a:t>
            </a:r>
          </a:p>
          <a:p>
            <a:pPr lvl="1"/>
            <a:r>
              <a:rPr lang="en-US" dirty="0" smtClean="0"/>
              <a:t>Forces of Change discussion</a:t>
            </a:r>
          </a:p>
          <a:p>
            <a:pPr lvl="1"/>
            <a:r>
              <a:rPr lang="en-US" dirty="0"/>
              <a:t>Present </a:t>
            </a:r>
            <a:r>
              <a:rPr lang="en-US" dirty="0" smtClean="0"/>
              <a:t>CHA </a:t>
            </a:r>
            <a:r>
              <a:rPr lang="en-US" dirty="0"/>
              <a:t>to DPH for final comment and approval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Community Health Improvement Plan</a:t>
            </a:r>
            <a:br>
              <a:rPr lang="en-US" sz="3600" dirty="0" smtClean="0"/>
            </a:br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1/1/16</a:t>
            </a:r>
          </a:p>
          <a:p>
            <a:pPr lvl="1"/>
            <a:r>
              <a:rPr lang="en-US" dirty="0" smtClean="0"/>
              <a:t>Prioritize the key issues, develop action plans with measurable outcomes, policy changes and responsible parties. </a:t>
            </a:r>
          </a:p>
          <a:p>
            <a:r>
              <a:rPr lang="en-US" sz="2400" dirty="0" smtClean="0"/>
              <a:t>7/1/16</a:t>
            </a:r>
          </a:p>
          <a:p>
            <a:pPr lvl="1"/>
            <a:r>
              <a:rPr lang="en-US" dirty="0"/>
              <a:t>Release draft CHIP to public and key </a:t>
            </a:r>
            <a:r>
              <a:rPr lang="en-US" dirty="0" smtClean="0"/>
              <a:t>stakeholders</a:t>
            </a:r>
            <a:endParaRPr lang="en-US" dirty="0"/>
          </a:p>
          <a:p>
            <a:pPr lvl="1"/>
            <a:r>
              <a:rPr lang="en-US" dirty="0" smtClean="0"/>
              <a:t>Present </a:t>
            </a:r>
            <a:r>
              <a:rPr lang="en-US" dirty="0"/>
              <a:t>draft </a:t>
            </a:r>
            <a:r>
              <a:rPr lang="en-US" dirty="0" smtClean="0"/>
              <a:t>CHIP to </a:t>
            </a:r>
            <a:r>
              <a:rPr lang="en-US" dirty="0"/>
              <a:t>DPH for final comment and approval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QI Program/Performance Management System</a:t>
            </a:r>
            <a:br>
              <a:rPr lang="en-US" sz="3600" dirty="0" smtClean="0"/>
            </a:br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Chanelle Jefferson – Director</a:t>
            </a:r>
          </a:p>
          <a:p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QI training</a:t>
            </a:r>
          </a:p>
          <a:p>
            <a:pPr lvl="1"/>
            <a:r>
              <a:rPr lang="en-US" dirty="0" smtClean="0"/>
              <a:t>Establish a QI Council</a:t>
            </a:r>
          </a:p>
          <a:p>
            <a:pPr lvl="1"/>
            <a:r>
              <a:rPr lang="en-US" dirty="0" smtClean="0"/>
              <a:t>Develop a QI Plan</a:t>
            </a:r>
          </a:p>
          <a:p>
            <a:r>
              <a:rPr lang="en-US" dirty="0" smtClean="0"/>
              <a:t>7/1/15</a:t>
            </a:r>
          </a:p>
          <a:p>
            <a:pPr lvl="1"/>
            <a:r>
              <a:rPr lang="en-US" dirty="0" smtClean="0"/>
              <a:t>Identify QI </a:t>
            </a:r>
            <a:r>
              <a:rPr lang="en-US" dirty="0"/>
              <a:t>projects</a:t>
            </a:r>
          </a:p>
          <a:p>
            <a:pPr lvl="1"/>
            <a:r>
              <a:rPr lang="en-US" dirty="0"/>
              <a:t>Develop an action plan for performance management system; timeline, responsible parties, goals and </a:t>
            </a:r>
            <a:r>
              <a:rPr lang="en-US" dirty="0" smtClean="0"/>
              <a:t>objectives	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Documentation</a:t>
            </a:r>
            <a:br>
              <a:rPr lang="en-US" sz="3600" dirty="0" smtClean="0"/>
            </a:br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3/1/15</a:t>
            </a:r>
          </a:p>
          <a:p>
            <a:pPr lvl="1"/>
            <a:r>
              <a:rPr lang="en-US" dirty="0" smtClean="0"/>
              <a:t>Formal review of existing documents meeting PHAB standards/measures</a:t>
            </a:r>
          </a:p>
          <a:p>
            <a:r>
              <a:rPr lang="en-US" dirty="0" smtClean="0"/>
              <a:t>5/1/15</a:t>
            </a:r>
          </a:p>
          <a:p>
            <a:pPr lvl="1"/>
            <a:r>
              <a:rPr lang="en-US" dirty="0" smtClean="0"/>
              <a:t>Identify gaps in documentation, develop action plans for completing documentation</a:t>
            </a:r>
          </a:p>
          <a:p>
            <a:r>
              <a:rPr lang="en-US" dirty="0" smtClean="0"/>
              <a:t>7/1/16</a:t>
            </a:r>
          </a:p>
          <a:p>
            <a:pPr lvl="1"/>
            <a:r>
              <a:rPr lang="en-US" dirty="0" smtClean="0"/>
              <a:t>Complete documentation creation and updating process to bridge identified gaps in existing documentation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07444"/>
              </p:ext>
            </p:extLst>
          </p:nvPr>
        </p:nvGraphicFramePr>
        <p:xfrm>
          <a:off x="785813" y="23813"/>
          <a:ext cx="7572375" cy="681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3" imgW="7572149" imgH="6810787" progId="Word.Document.12">
                  <p:embed/>
                </p:oleObj>
              </mc:Choice>
              <mc:Fallback>
                <p:oleObj name="Document" r:id="rId3" imgW="7572149" imgH="6810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813" y="23813"/>
                        <a:ext cx="7572375" cy="681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PHAB application readiness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7/1/16 – Prerequisites Completed</a:t>
            </a:r>
          </a:p>
          <a:p>
            <a:pPr lvl="1"/>
            <a:r>
              <a:rPr lang="en-US" dirty="0" smtClean="0"/>
              <a:t>CHA</a:t>
            </a:r>
          </a:p>
          <a:p>
            <a:pPr lvl="1"/>
            <a:r>
              <a:rPr lang="en-US" dirty="0" smtClean="0"/>
              <a:t>CHIP</a:t>
            </a:r>
          </a:p>
          <a:p>
            <a:pPr lvl="1"/>
            <a:r>
              <a:rPr lang="en-US" dirty="0" smtClean="0"/>
              <a:t>Strategic Plan</a:t>
            </a:r>
          </a:p>
          <a:p>
            <a:r>
              <a:rPr lang="en-US" dirty="0" smtClean="0"/>
              <a:t>7/1/16 – Documentation assembled</a:t>
            </a:r>
          </a:p>
          <a:p>
            <a:r>
              <a:rPr lang="en-US" dirty="0" smtClean="0"/>
              <a:t>10/1/16 – Documentation reviewed by DRC </a:t>
            </a:r>
          </a:p>
          <a:p>
            <a:r>
              <a:rPr lang="en-US" dirty="0" smtClean="0"/>
              <a:t>12/1/16 - Ready to apply to PHAB</a:t>
            </a:r>
          </a:p>
        </p:txBody>
      </p:sp>
    </p:spTree>
    <p:extLst>
      <p:ext uri="{BB962C8B-B14F-4D97-AF65-F5344CB8AC3E}">
        <p14:creationId xmlns:p14="http://schemas.microsoft.com/office/powerpoint/2010/main" val="1651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Scott A. Uhlich, MCP, REHS</a:t>
            </a:r>
          </a:p>
          <a:p>
            <a:pPr marL="0" indent="0" algn="ctr">
              <a:buNone/>
            </a:pPr>
            <a:r>
              <a:rPr lang="en-US" sz="2400" dirty="0" smtClean="0"/>
              <a:t>Scott.Uhlich@dph.ga.gov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2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5 at 4.26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391">
            <a:off x="312299" y="667861"/>
            <a:ext cx="5856233" cy="1696611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7" name="Picture 6" descr="Screen shot 2013-12-15 at 5.02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6777606" cy="2273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shot 2013-12-15 at 4.08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355">
            <a:off x="4099775" y="528934"/>
            <a:ext cx="4666124" cy="1113458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5" name="Picture 4" descr="Screen shot 2013-12-15 at 4.12.5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1"/>
            <a:ext cx="6781800" cy="2582222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8" name="Picture 7" descr="Screen shot 2013-12-15 at 5.03.5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71800"/>
            <a:ext cx="4457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F242A"/>
                </a:solidFill>
              </a:rPr>
              <a:t>Heart Disease in Georgia 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8305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Jean O’Connor, JD, </a:t>
            </a:r>
            <a:r>
              <a:rPr lang="en-US" sz="2400" dirty="0" err="1" smtClean="0"/>
              <a:t>DrPH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Director, Chronic Disease Prevention, </a:t>
            </a:r>
            <a:r>
              <a:rPr lang="en-US" sz="2400" dirty="0"/>
              <a:t>DPH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Shana Scott, JD, MPH, </a:t>
            </a:r>
            <a:endParaRPr lang="en-US" sz="2400" dirty="0" smtClean="0"/>
          </a:p>
          <a:p>
            <a:pPr algn="ctr"/>
            <a:r>
              <a:rPr lang="en-US" sz="2400" dirty="0" smtClean="0"/>
              <a:t>Chronic </a:t>
            </a:r>
            <a:r>
              <a:rPr lang="en-US" sz="2400" dirty="0"/>
              <a:t>Disease Team </a:t>
            </a:r>
            <a:r>
              <a:rPr lang="en-US" sz="2400" dirty="0" smtClean="0"/>
              <a:t>Lead, DPH</a:t>
            </a:r>
          </a:p>
          <a:p>
            <a:pPr algn="ctr"/>
            <a:endParaRPr lang="en-US" sz="1200" dirty="0"/>
          </a:p>
          <a:p>
            <a:pPr algn="ctr"/>
            <a:r>
              <a:rPr lang="en-US" sz="2400" dirty="0" err="1"/>
              <a:t>Marsi</a:t>
            </a:r>
            <a:r>
              <a:rPr lang="en-US" sz="2400" dirty="0"/>
              <a:t> </a:t>
            </a:r>
            <a:r>
              <a:rPr lang="en-US" sz="2400" dirty="0" smtClean="0"/>
              <a:t>Thrash</a:t>
            </a:r>
          </a:p>
          <a:p>
            <a:pPr algn="ctr"/>
            <a:r>
              <a:rPr lang="en-US" sz="2400" dirty="0" smtClean="0"/>
              <a:t>Advocacy </a:t>
            </a:r>
            <a:r>
              <a:rPr lang="en-US" sz="2400" dirty="0"/>
              <a:t>Director</a:t>
            </a:r>
            <a:r>
              <a:rPr lang="en-US" sz="2400" dirty="0" smtClean="0"/>
              <a:t>, AHA</a:t>
            </a:r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endParaRPr lang="en-US" sz="800" dirty="0" smtClean="0"/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ea typeface="宋体" charset="-122"/>
              </a:rPr>
              <a:t>Leading* Causes of Death, Georgia</a:t>
            </a:r>
            <a:br>
              <a:rPr lang="en-US" altLang="zh-CN" sz="3200" b="1" dirty="0" smtClean="0">
                <a:ea typeface="宋体" charset="-122"/>
              </a:rPr>
            </a:br>
            <a:r>
              <a:rPr lang="en-US" altLang="zh-CN" sz="3200" b="1" dirty="0" smtClean="0">
                <a:ea typeface="宋体" charset="-122"/>
              </a:rPr>
              <a:t>Number of Deaths 2009-2013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872305338"/>
              </p:ext>
            </p:extLst>
          </p:nvPr>
        </p:nvGraphicFramePr>
        <p:xfrm>
          <a:off x="-3464" y="1638300"/>
          <a:ext cx="8763000" cy="455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hart" r:id="rId4" imgW="8572500" imgH="4457700" progId="Excel.Chart.8">
                  <p:embed/>
                </p:oleObj>
              </mc:Choice>
              <mc:Fallback>
                <p:oleObj name="Chart" r:id="rId4" imgW="8572500" imgH="44577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64" y="1638300"/>
                        <a:ext cx="8763000" cy="4556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1676400" y="1828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000" b="1" dirty="0" smtClean="0">
                <a:ea typeface="宋体" charset="-122"/>
              </a:rPr>
              <a:t>Leading* Causes of Premature Deaths </a:t>
            </a:r>
            <a:r>
              <a:rPr lang="en-US" altLang="zh-CN" sz="3000" b="1" dirty="0" smtClean="0">
                <a:ea typeface="宋体" charset="-122"/>
              </a:rPr>
              <a:t/>
            </a:r>
            <a:br>
              <a:rPr lang="en-US" altLang="zh-CN" sz="3000" b="1" dirty="0" smtClean="0">
                <a:ea typeface="宋体" charset="-122"/>
              </a:rPr>
            </a:br>
            <a:r>
              <a:rPr lang="en-US" altLang="zh-CN" sz="3000" b="1" dirty="0" smtClean="0">
                <a:ea typeface="宋体" charset="-122"/>
              </a:rPr>
              <a:t>(</a:t>
            </a:r>
            <a:r>
              <a:rPr lang="en-US" altLang="zh-CN" sz="3000" b="1" dirty="0" smtClean="0">
                <a:ea typeface="宋体" charset="-122"/>
              </a:rPr>
              <a:t>before age 75), Georgia</a:t>
            </a:r>
            <a:r>
              <a:rPr lang="en-US" altLang="zh-CN" sz="3600" b="1" dirty="0" smtClean="0">
                <a:ea typeface="宋体" charset="-122"/>
              </a:rPr>
              <a:t/>
            </a:r>
            <a:br>
              <a:rPr lang="en-US" altLang="zh-CN" sz="3600" b="1" dirty="0" smtClean="0">
                <a:ea typeface="宋体" charset="-122"/>
              </a:rPr>
            </a:br>
            <a:r>
              <a:rPr lang="en-US" altLang="zh-CN" sz="1600" b="1" dirty="0" smtClean="0">
                <a:ea typeface="宋体" charset="-122"/>
              </a:rPr>
              <a:t>Years of Potential Life Lost 2009-2013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583175140"/>
              </p:ext>
            </p:extLst>
          </p:nvPr>
        </p:nvGraphicFramePr>
        <p:xfrm>
          <a:off x="342900" y="1688561"/>
          <a:ext cx="8153400" cy="489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3" imgW="7962840" imgH="4781460" progId="Excel.Chart.8">
                  <p:embed/>
                </p:oleObj>
              </mc:Choice>
              <mc:Fallback>
                <p:oleObj name="Chart" r:id="rId3" imgW="7962840" imgH="478146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88561"/>
                        <a:ext cx="8153400" cy="4896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1028700" y="2119745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ea typeface="宋体" charset="-122"/>
              </a:rPr>
              <a:t>Leading Actual Causes of Death*, Georgia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612399406"/>
              </p:ext>
            </p:extLst>
          </p:nvPr>
        </p:nvGraphicFramePr>
        <p:xfrm>
          <a:off x="495300" y="1447800"/>
          <a:ext cx="8459787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4" imgW="8753543" imgH="5048250" progId="MSGraph.Chart.8">
                  <p:embed followColorScheme="full"/>
                </p:oleObj>
              </mc:Choice>
              <mc:Fallback>
                <p:oleObj name="Chart" r:id="rId4" imgW="8753543" imgH="50482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447800"/>
                        <a:ext cx="8459787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286000" y="1981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4250" y="28194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" y="2438400"/>
            <a:ext cx="2520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811484"/>
              </p:ext>
            </p:extLst>
          </p:nvPr>
        </p:nvGraphicFramePr>
        <p:xfrm>
          <a:off x="457200" y="555625"/>
          <a:ext cx="8610600" cy="592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4" imgW="7848600" imgH="5572260" progId="MSGraph.Chart.8">
                  <p:embed followColorScheme="full"/>
                </p:oleObj>
              </mc:Choice>
              <mc:Fallback>
                <p:oleObj name="Chart" r:id="rId4" imgW="7848600" imgH="55722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5625"/>
                        <a:ext cx="8610600" cy="592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448339"/>
              </p:ext>
            </p:extLst>
          </p:nvPr>
        </p:nvGraphicFramePr>
        <p:xfrm>
          <a:off x="228600" y="381000"/>
          <a:ext cx="8763000" cy="520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4" imgW="8220143" imgH="4886352" progId="MSGraph.Chart.8">
                  <p:embed followColorScheme="full"/>
                </p:oleObj>
              </mc:Choice>
              <mc:Fallback>
                <p:oleObj name="Chart" r:id="rId4" imgW="8220143" imgH="488635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8763000" cy="520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4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0" y="555625"/>
          <a:ext cx="9067800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4" imgW="9277485" imgH="5715000" progId="MSGraph.Chart.8">
                  <p:embed followColorScheme="full"/>
                </p:oleObj>
              </mc:Choice>
              <mc:Fallback>
                <p:oleObj name="Chart" r:id="rId4" imgW="9277485" imgH="5715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5625"/>
                        <a:ext cx="9067800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0" y="2155825"/>
            <a:ext cx="990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000" baseline="30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83555"/>
              </p:ext>
            </p:extLst>
          </p:nvPr>
        </p:nvGraphicFramePr>
        <p:xfrm>
          <a:off x="-93981" y="114300"/>
          <a:ext cx="9237981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4" imgW="8220143" imgH="5572260" progId="MSGraph.Chart.8">
                  <p:embed followColorScheme="full"/>
                </p:oleObj>
              </mc:Choice>
              <mc:Fallback>
                <p:oleObj name="Chart" r:id="rId4" imgW="8220143" imgH="55722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981" y="114300"/>
                        <a:ext cx="9237981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048558" y="1664879"/>
            <a:ext cx="90920" cy="385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15003" y="2163854"/>
            <a:ext cx="114298" cy="378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10157" y="2606434"/>
            <a:ext cx="50656" cy="300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1313737"/>
            <a:ext cx="1865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Georgia Tobacco </a:t>
            </a:r>
            <a:r>
              <a:rPr lang="en-US" sz="1000" dirty="0" err="1" smtClean="0"/>
              <a:t>Quitline</a:t>
            </a:r>
            <a:r>
              <a:rPr lang="en-US" sz="1000" dirty="0" smtClean="0"/>
              <a:t> and Coverdell Stroke Registry est.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01377" y="1750448"/>
            <a:ext cx="160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GA Smoke-free Indoor Air Law Enacted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6729843" y="2076082"/>
            <a:ext cx="657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Funding cut to GTUPP</a:t>
            </a:r>
            <a:endParaRPr lang="en-US" sz="1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037870" y="2692502"/>
            <a:ext cx="51210" cy="353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62901" y="2202630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Funding cuts to SHAPP</a:t>
            </a:r>
            <a:endParaRPr lang="en-US" sz="1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315200" y="1942144"/>
            <a:ext cx="228601" cy="10114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1575" y="1396505"/>
            <a:ext cx="1285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Federal cigarette excise tax increased</a:t>
            </a:r>
            <a:endParaRPr lang="en-US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029200" y="2010362"/>
            <a:ext cx="90920" cy="3069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08804" y="1650417"/>
            <a:ext cx="160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GA Cig. Excise Tax Increased to $.37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5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Evidence on the Relationship Between </a:t>
            </a:r>
            <a:br>
              <a:rPr lang="en-US" sz="3200" b="1" dirty="0" smtClean="0"/>
            </a:br>
            <a:r>
              <a:rPr lang="en-US" sz="3200" b="1" dirty="0" smtClean="0"/>
              <a:t>Tobacco Use/Exposure and Heart Disease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82000" cy="49911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2600" dirty="0"/>
              <a:t>Secondhand smoke exposure increases CHD risk by 25% to 30% </a:t>
            </a:r>
          </a:p>
          <a:p>
            <a:r>
              <a:rPr lang="en-US" sz="2600" dirty="0" smtClean="0"/>
              <a:t>Risk </a:t>
            </a:r>
            <a:r>
              <a:rPr lang="en-US" sz="2600" dirty="0"/>
              <a:t>of acute coronary </a:t>
            </a:r>
            <a:r>
              <a:rPr lang="en-US" sz="2600" dirty="0" smtClean="0"/>
              <a:t>syndrome (ACS) </a:t>
            </a:r>
            <a:r>
              <a:rPr lang="en-US" sz="2600" dirty="0"/>
              <a:t>falls rapidly after smoking </a:t>
            </a:r>
            <a:r>
              <a:rPr lang="en-US" sz="2600" dirty="0" smtClean="0"/>
              <a:t>cessation, even brief cessation</a:t>
            </a:r>
          </a:p>
          <a:p>
            <a:r>
              <a:rPr lang="en-US" sz="2600" dirty="0" smtClean="0"/>
              <a:t>Community-level studies suggest a reduction </a:t>
            </a:r>
            <a:r>
              <a:rPr lang="en-US" sz="2600" dirty="0"/>
              <a:t>in secondhand smoke exposure after enactment of ordinances </a:t>
            </a:r>
            <a:r>
              <a:rPr lang="en-US" sz="2600" b="1" dirty="0"/>
              <a:t>reduces hospital admissions for ACS from a range of 11% to 40% </a:t>
            </a:r>
            <a:endParaRPr lang="en-US" sz="2600" b="1" dirty="0" smtClean="0"/>
          </a:p>
          <a:p>
            <a:r>
              <a:rPr lang="en-US" sz="2600" dirty="0" smtClean="0"/>
              <a:t>Random-effects </a:t>
            </a:r>
            <a:r>
              <a:rPr lang="en-US" sz="2600" dirty="0"/>
              <a:t>meta-analysis and a meta-regression of several studies to measure AMI reductions in affected communities </a:t>
            </a:r>
            <a:r>
              <a:rPr lang="en-US" sz="2600" dirty="0" smtClean="0"/>
              <a:t>found—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smtClean="0"/>
              <a:t>reduction </a:t>
            </a:r>
            <a:r>
              <a:rPr lang="en-US" sz="2600" b="1" dirty="0"/>
              <a:t>of approximately 15% in hospital ACS admission rates during the first year</a:t>
            </a:r>
            <a:r>
              <a:rPr lang="en-US" sz="2600" dirty="0"/>
              <a:t>, and </a:t>
            </a:r>
            <a:endParaRPr lang="en-US" sz="2600" dirty="0" smtClean="0"/>
          </a:p>
          <a:p>
            <a:pPr lvl="1"/>
            <a:r>
              <a:rPr lang="en-US" sz="2600" dirty="0"/>
              <a:t>C</a:t>
            </a:r>
            <a:r>
              <a:rPr lang="en-US" sz="2600" dirty="0" smtClean="0"/>
              <a:t>ontinuing </a:t>
            </a:r>
            <a:r>
              <a:rPr lang="en-US" sz="2600" dirty="0"/>
              <a:t>exponential </a:t>
            </a:r>
            <a:r>
              <a:rPr lang="en-US" sz="2600" b="1" dirty="0"/>
              <a:t>declines reaching approximately 36% in the 3 years following</a:t>
            </a:r>
            <a:r>
              <a:rPr lang="en-US" sz="2600" dirty="0"/>
              <a:t> the implementation of </a:t>
            </a:r>
            <a:r>
              <a:rPr lang="en-US" sz="2600" dirty="0" smtClean="0"/>
              <a:t>comprehensive </a:t>
            </a:r>
            <a:r>
              <a:rPr lang="en-US" sz="2600" dirty="0"/>
              <a:t>smoke-free </a:t>
            </a:r>
            <a:r>
              <a:rPr lang="en-US" sz="2600" dirty="0" smtClean="0"/>
              <a:t>legislation.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00" dirty="0"/>
              <a:t>Gupta R, Luo J, Anderson RH, Ray A. Clean indoor air regulation and incidence of hospital admissions for acute coronary syndrome in Kanawha County, West Virginia. </a:t>
            </a:r>
            <a:r>
              <a:rPr lang="en-US" sz="1300" dirty="0" err="1"/>
              <a:t>Prev</a:t>
            </a:r>
            <a:r>
              <a:rPr lang="en-US" sz="1300" dirty="0"/>
              <a:t> Chronic Dis 2011;8(4):A77.</a:t>
            </a:r>
            <a:r>
              <a:rPr lang="en-US" sz="1300" dirty="0">
                <a:hlinkClick r:id="rId2"/>
              </a:rPr>
              <a:t>http://www.cdc.gov/pcd/issues/2011/jul/10_0200.htm</a:t>
            </a:r>
            <a:r>
              <a:rPr lang="en-US" sz="1300" dirty="0"/>
              <a:t>. Accessed </a:t>
            </a:r>
            <a:r>
              <a:rPr lang="en-US" sz="1300" dirty="0" smtClean="0"/>
              <a:t>[</a:t>
            </a:r>
            <a:r>
              <a:rPr lang="en-US" sz="1300" i="1" dirty="0" smtClean="0"/>
              <a:t>8 Feb 2015</a:t>
            </a:r>
            <a:r>
              <a:rPr lang="en-US" sz="1300" dirty="0" smtClean="0"/>
              <a:t>].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692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AHA Community Involvement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Priority </a:t>
            </a:r>
            <a:r>
              <a:rPr lang="en-US" sz="2400" b="1" dirty="0"/>
              <a:t>population focus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Community </a:t>
            </a:r>
            <a:r>
              <a:rPr lang="en-US" sz="2400" b="1" dirty="0" smtClean="0"/>
              <a:t>programs (including faith-based)</a:t>
            </a: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Sodium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Blood pressure 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Healthy food </a:t>
            </a:r>
            <a:r>
              <a:rPr lang="en-US" sz="2400" b="1" dirty="0" smtClean="0"/>
              <a:t>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Smoke and tobacco-free indoor air ordinances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7" y="228600"/>
            <a:ext cx="472632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8" y="2895600"/>
            <a:ext cx="4726329" cy="346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07592" y="2286000"/>
            <a:ext cx="2566461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6286" y="369486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tatewide </a:t>
            </a:r>
            <a:r>
              <a:rPr lang="en-US" sz="4400" dirty="0">
                <a:solidFill>
                  <a:srgbClr val="C00000"/>
                </a:solidFill>
                <a:latin typeface="+mj-lt"/>
              </a:rPr>
              <a:t>P</a:t>
            </a:r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artnership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65105"/>
            <a:ext cx="2766327" cy="125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67200"/>
            <a:ext cx="3803912" cy="926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89" r="620" b="24908"/>
          <a:stretch/>
        </p:blipFill>
        <p:spPr>
          <a:xfrm>
            <a:off x="5181600" y="2146797"/>
            <a:ext cx="3218447" cy="1574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5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American Heart Association</a:t>
            </a:r>
            <a:br>
              <a:rPr lang="en-US" sz="3200" b="1" dirty="0" smtClean="0"/>
            </a:br>
            <a:r>
              <a:rPr lang="en-US" sz="2800" b="1" dirty="0" smtClean="0"/>
              <a:t>Partners with DPH in Chronic Disease Prevention </a:t>
            </a:r>
            <a:endParaRPr lang="en-US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Cardiovascular disease is the #1 killer in Georgia</a:t>
            </a:r>
          </a:p>
          <a:p>
            <a:r>
              <a:rPr lang="en-US" dirty="0"/>
              <a:t>$2.2 billion annual health cost to state</a:t>
            </a:r>
          </a:p>
          <a:p>
            <a:r>
              <a:rPr lang="en-US" dirty="0"/>
              <a:t>About another quarter are attributable to poor quality care or lack of access to care</a:t>
            </a:r>
          </a:p>
          <a:p>
            <a:r>
              <a:rPr lang="en-US" dirty="0" smtClean="0"/>
              <a:t>About a quarter are attributable to poor nutrition or lack of physical activity</a:t>
            </a:r>
          </a:p>
          <a:p>
            <a:r>
              <a:rPr lang="en-US" dirty="0" smtClean="0"/>
              <a:t>About half are attributed to tobacco use or secondhand smoke exposure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7145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Take Action—Make the Pledge to follow the ABC’S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427476"/>
            <a:ext cx="4041775" cy="344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American Heart Association and DPH Partnership on Smoke-free Georgia Cities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Georgia 2005 Clean Indoor Air Act </a:t>
            </a:r>
            <a:endParaRPr lang="en-US" b="1" dirty="0" smtClean="0"/>
          </a:p>
          <a:p>
            <a:pPr lvl="1"/>
            <a:r>
              <a:rPr lang="en-US" dirty="0" smtClean="0"/>
              <a:t>Exempts bars </a:t>
            </a:r>
            <a:r>
              <a:rPr lang="en-US" dirty="0"/>
              <a:t>and restaurants that </a:t>
            </a:r>
            <a:r>
              <a:rPr lang="en-US" dirty="0" smtClean="0"/>
              <a:t>exclude minors </a:t>
            </a:r>
          </a:p>
          <a:p>
            <a:pPr lvl="1"/>
            <a:r>
              <a:rPr lang="en-US" dirty="0" smtClean="0"/>
              <a:t>Exempts hotels</a:t>
            </a:r>
          </a:p>
          <a:p>
            <a:pPr lvl="1"/>
            <a:r>
              <a:rPr lang="en-US" dirty="0" smtClean="0"/>
              <a:t>Does not include hospitals or physicians offices  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stronger city or county ordinances to be </a:t>
            </a:r>
            <a:r>
              <a:rPr lang="en-US" dirty="0" smtClean="0"/>
              <a:t>passed</a:t>
            </a:r>
            <a:endParaRPr lang="en-US" dirty="0"/>
          </a:p>
          <a:p>
            <a:r>
              <a:rPr lang="en-US" b="1" dirty="0" smtClean="0"/>
              <a:t>AHA Partners on DPH 5 Cities Project</a:t>
            </a:r>
          </a:p>
          <a:p>
            <a:pPr lvl="1"/>
            <a:r>
              <a:rPr lang="en-US" dirty="0" smtClean="0"/>
              <a:t>Augusta </a:t>
            </a:r>
            <a:endParaRPr lang="en-US" dirty="0"/>
          </a:p>
          <a:p>
            <a:pPr lvl="1"/>
            <a:r>
              <a:rPr lang="en-US" dirty="0"/>
              <a:t>Columbus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Atlanta</a:t>
            </a:r>
            <a:endParaRPr lang="en-US" dirty="0"/>
          </a:p>
          <a:p>
            <a:r>
              <a:rPr lang="en-US" dirty="0" smtClean="0"/>
              <a:t>Out of the 60 </a:t>
            </a:r>
            <a:r>
              <a:rPr lang="en-US" dirty="0"/>
              <a:t>most populated </a:t>
            </a:r>
            <a:r>
              <a:rPr lang="en-US" dirty="0" smtClean="0"/>
              <a:t>cities in the U.S., 45 have passed a comprehensive smoking ban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Atlanta</a:t>
            </a:r>
            <a:r>
              <a:rPr lang="en-US" b="1" dirty="0"/>
              <a:t> </a:t>
            </a:r>
            <a:r>
              <a:rPr lang="en-US" b="1" dirty="0" smtClean="0"/>
              <a:t>is among those that have not passed a ban</a:t>
            </a:r>
          </a:p>
          <a:p>
            <a:pPr lvl="1"/>
            <a:r>
              <a:rPr lang="en-US" dirty="0" smtClean="0"/>
              <a:t>Even New </a:t>
            </a:r>
            <a:r>
              <a:rPr lang="en-US" dirty="0"/>
              <a:t>Orleans </a:t>
            </a:r>
            <a:r>
              <a:rPr lang="en-US" dirty="0" smtClean="0"/>
              <a:t>recently passed a </a:t>
            </a:r>
            <a:r>
              <a:rPr lang="en-US" dirty="0"/>
              <a:t>comprehensive </a:t>
            </a:r>
            <a:r>
              <a:rPr lang="en-US" dirty="0" smtClean="0"/>
              <a:t>smoke-free ordinance</a:t>
            </a:r>
            <a:r>
              <a:rPr lang="en-US" dirty="0"/>
              <a:t>, including casinos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85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Georgia’s Heart Disease Prevention Strategy</a:t>
            </a:r>
            <a:br>
              <a:rPr lang="en-US" sz="3200" b="1" dirty="0" smtClean="0"/>
            </a:br>
            <a:r>
              <a:rPr lang="en-US" sz="3200" b="1" dirty="0" smtClean="0"/>
              <a:t>Request for Input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10000"/>
          </a:bodyPr>
          <a:lstStyle/>
          <a:p>
            <a:endParaRPr lang="en-US" sz="1800" dirty="0" smtClean="0"/>
          </a:p>
          <a:p>
            <a:r>
              <a:rPr lang="en-US" sz="1800" dirty="0" smtClean="0"/>
              <a:t>State </a:t>
            </a:r>
            <a:r>
              <a:rPr lang="en-US" sz="1800" dirty="0"/>
              <a:t>Public Health Actions to Prevent and Control Diabetes, Heart Disease, Obesity and Associated Risk Factors and Promote School Health (CDC RFA DP13-1305).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Planning now for funding of approximately $1.3 million in this Cooperative Agreement in SFY16 </a:t>
            </a:r>
          </a:p>
          <a:p>
            <a:endParaRPr lang="en-US" sz="1800" dirty="0" smtClean="0"/>
          </a:p>
          <a:p>
            <a:r>
              <a:rPr lang="en-US" sz="1800" dirty="0" smtClean="0"/>
              <a:t>Support </a:t>
            </a:r>
            <a:r>
              <a:rPr lang="en-US" sz="1800" dirty="0"/>
              <a:t>statewide implementation of cross-cutting approaches to promote health and prevent and control chronic diseases and other risk factors </a:t>
            </a:r>
            <a:r>
              <a:rPr lang="en-US" sz="1800" dirty="0" smtClean="0"/>
              <a:t>including </a:t>
            </a:r>
            <a:r>
              <a:rPr lang="en-US" sz="1800" b="1" dirty="0" smtClean="0"/>
              <a:t>heart </a:t>
            </a:r>
            <a:r>
              <a:rPr lang="en-US" sz="1800" b="1" dirty="0"/>
              <a:t>disease and </a:t>
            </a:r>
            <a:r>
              <a:rPr lang="en-US" sz="1800" b="1" dirty="0" smtClean="0"/>
              <a:t>stroke </a:t>
            </a:r>
            <a:r>
              <a:rPr lang="en-US" sz="1800" dirty="0" smtClean="0"/>
              <a:t>prevention, (3) nutrition, and (4) school health.</a:t>
            </a:r>
            <a:r>
              <a:rPr lang="en-US" sz="1800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5" y="2171700"/>
            <a:ext cx="4060837" cy="270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Georgia’s Heart Disease Prevention Strategy</a:t>
            </a:r>
            <a:br>
              <a:rPr lang="en-US" sz="3000" b="1" dirty="0" smtClean="0"/>
            </a:br>
            <a:r>
              <a:rPr lang="en-US" sz="3000" b="1" dirty="0" smtClean="0"/>
              <a:t>Request for Input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93691"/>
              </p:ext>
            </p:extLst>
          </p:nvPr>
        </p:nvGraphicFramePr>
        <p:xfrm>
          <a:off x="533400" y="1524001"/>
          <a:ext cx="8458200" cy="4734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772"/>
                <a:gridCol w="7668428"/>
              </a:tblGrid>
              <a:tr h="462758">
                <a:tc gridSpan="2">
                  <a:txBody>
                    <a:bodyPr/>
                    <a:lstStyle/>
                    <a:p>
                      <a:pPr algn="ctr" fontAlgn="b"/>
                      <a:endParaRPr lang="en-US" sz="1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1305 </a:t>
                      </a:r>
                      <a:r>
                        <a:rPr lang="en-US" sz="1000" b="1" u="none" strike="noStrike" dirty="0">
                          <a:effectLst/>
                        </a:rPr>
                        <a:t>Cooperative Agreement Heart </a:t>
                      </a:r>
                      <a:r>
                        <a:rPr lang="en-US" sz="1000" b="1" u="none" strike="noStrike" dirty="0" smtClean="0">
                          <a:effectLst/>
                        </a:rPr>
                        <a:t>Disease and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Selected Worksite </a:t>
                      </a:r>
                      <a:r>
                        <a:rPr lang="en-US" sz="1000" b="1" u="none" strike="noStrike" dirty="0" smtClean="0">
                          <a:effectLst/>
                        </a:rPr>
                        <a:t>Performance Measures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Proportion of health care systems reporting on National Quality Forum (NQF) Measure 0018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182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Proportion of adults in the state aware they have  high blood pressure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182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Proportion of health care systems with EHRs appropriate for treating patients with high blood pressure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276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Proportion of patients that are in health care systems that have EHRs appropriate for treating patients with high blood pressure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182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Proportion of adults with high blood pressure in adherence to medication regimens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5151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Proportion of patients with high blood pressure that have a self-management plan (may include medication adherence, self-monitoring of blood pressure levels, increased consumption of nutritious food and beverages, increased physical activity, maintaining medical appointments)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182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Proportion of adults with known high blood pressure who have achieved blood pressure control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346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Proportion of health care systems with policies or systems to encourage a multi-disciplinary team approach to blood pressure control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346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Proportion of patients that are in health care systems that have policies or systems to encourage a multi-disciplinary approach to blood pressure control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182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Proportion of health care systems with policies or systems to encourage patient self-management of high blood pressure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346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Proportion of health care systems that engage CHWs to link adult patients with high blood pressure to community resources that promote self-management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333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worksites that develop and/or adopt policies to implement  food service guidelines/nutrition standards, including sodium (cafeterias, vending, snack bars)</a:t>
                      </a:r>
                    </a:p>
                  </a:txBody>
                  <a:tcPr marL="0" marR="0" marT="0" marB="0" anchor="ctr"/>
                </a:tc>
              </a:tr>
              <a:tr h="333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employees who work in worksites that have developed and/or adopted policies to implement food service guidelines/nutrition standards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3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community settings that develop and/or adopt policies to implement  food service guidelines/nutrition standards, including sodium (cafeterias, vending, snack bars)</a:t>
                      </a:r>
                    </a:p>
                  </a:txBody>
                  <a:tcPr marL="0" marR="0" marT="0" marB="0" anchor="ctr"/>
                </a:tc>
              </a:tr>
              <a:tr h="333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persons who access community settings that have developed and/or adopted policies to implement food service guidelines/nutrition standards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6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8382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>
                <a:solidFill>
                  <a:srgbClr val="CF242A"/>
                </a:solidFill>
              </a:rPr>
              <a:t>Vital Records </a:t>
            </a:r>
            <a:endParaRPr lang="en-US" sz="3200" b="1" dirty="0" smtClean="0">
              <a:solidFill>
                <a:srgbClr val="CF242A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F242A"/>
                </a:solidFill>
              </a:rPr>
              <a:t>Transformation Update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541693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Donna Moore, MBA, PMP</a:t>
            </a:r>
            <a:endParaRPr lang="en-US" sz="2800" dirty="0"/>
          </a:p>
          <a:p>
            <a:pPr algn="ctr"/>
            <a:r>
              <a:rPr lang="en-US" sz="2800" dirty="0" smtClean="0"/>
              <a:t>Vital Records Director, </a:t>
            </a:r>
            <a:r>
              <a:rPr lang="en-US" sz="2800" dirty="0" smtClean="0"/>
              <a:t>DPH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24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in October….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Talked of Plans for Transformation through People, Processes, Electronic &amp; Physical Space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Today’s Agenda </a:t>
            </a:r>
          </a:p>
          <a:p>
            <a:pPr lvl="1"/>
            <a:r>
              <a:rPr lang="en-US" dirty="0" smtClean="0"/>
              <a:t>Results from our Data Integrity Strategy and the deployment of 4 Regional Consultants in Territories</a:t>
            </a:r>
          </a:p>
          <a:p>
            <a:pPr lvl="1"/>
            <a:r>
              <a:rPr lang="en-US" dirty="0" smtClean="0"/>
              <a:t>Using Data to Manage our Business</a:t>
            </a:r>
          </a:p>
          <a:p>
            <a:pPr lvl="1"/>
            <a:r>
              <a:rPr lang="en-US" dirty="0" smtClean="0"/>
              <a:t>Strategic Agenda for the Future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3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Integrity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“Integrity” defined as completeness and accuracy via how </a:t>
            </a:r>
            <a:r>
              <a:rPr lang="en-US" dirty="0"/>
              <a:t>data is </a:t>
            </a:r>
            <a:r>
              <a:rPr lang="en-US" b="1" u="sng" dirty="0">
                <a:solidFill>
                  <a:srgbClr val="0070C0"/>
                </a:solidFill>
              </a:rPr>
              <a:t>created</a:t>
            </a:r>
            <a:r>
              <a:rPr lang="en-US" dirty="0"/>
              <a:t>, modified, </a:t>
            </a:r>
            <a:r>
              <a:rPr lang="en-US" dirty="0" smtClean="0"/>
              <a:t>reported</a:t>
            </a:r>
            <a:r>
              <a:rPr lang="en-US" dirty="0"/>
              <a:t>, </a:t>
            </a:r>
            <a:r>
              <a:rPr lang="en-US" dirty="0" smtClean="0"/>
              <a:t>&amp; retained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4 regional </a:t>
            </a:r>
            <a:r>
              <a:rPr lang="en-US" dirty="0"/>
              <a:t>c</a:t>
            </a:r>
            <a:r>
              <a:rPr lang="en-US" dirty="0" smtClean="0"/>
              <a:t>onsultants in territories working with </a:t>
            </a:r>
            <a:r>
              <a:rPr lang="en-US" b="1" u="sng" dirty="0" smtClean="0">
                <a:solidFill>
                  <a:srgbClr val="0070C0"/>
                </a:solidFill>
              </a:rPr>
              <a:t>stakeholders who create data</a:t>
            </a:r>
          </a:p>
          <a:p>
            <a:endParaRPr lang="en-US" b="1" u="sng" dirty="0">
              <a:solidFill>
                <a:srgbClr val="0070C0"/>
              </a:solidFill>
            </a:endParaRPr>
          </a:p>
          <a:p>
            <a:r>
              <a:rPr lang="en-US" dirty="0"/>
              <a:t>Using </a:t>
            </a:r>
            <a:r>
              <a:rPr lang="en-US" dirty="0" smtClean="0"/>
              <a:t>data and information </a:t>
            </a:r>
            <a:r>
              <a:rPr lang="en-US" dirty="0"/>
              <a:t>to manage </a:t>
            </a:r>
            <a:r>
              <a:rPr lang="en-US" dirty="0" smtClean="0"/>
              <a:t>our business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Able </a:t>
            </a:r>
            <a:r>
              <a:rPr lang="en-US" dirty="0"/>
              <a:t>to track penetration rates of each stakeholder </a:t>
            </a:r>
            <a:r>
              <a:rPr lang="en-US" dirty="0" smtClean="0"/>
              <a:t>group to plan future programs and initiatives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 r="25720"/>
          <a:stretch/>
        </p:blipFill>
        <p:spPr>
          <a:xfrm>
            <a:off x="7799272" y="294290"/>
            <a:ext cx="963728" cy="125883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795462"/>
            <a:ext cx="4038600" cy="20842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26405" y="3319462"/>
            <a:ext cx="1996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From 58% to 80% overall</a:t>
            </a:r>
            <a:endParaRPr lang="en-US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985636"/>
            <a:ext cx="4022978" cy="20722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5628501"/>
            <a:ext cx="2073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From 5.2% to 6.5% overall</a:t>
            </a:r>
            <a:endParaRPr lang="en-US" sz="1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5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Integrity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3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“Integrity” defined as </a:t>
            </a:r>
            <a:r>
              <a:rPr lang="en-US" sz="1800" b="1" u="sng" dirty="0" smtClean="0">
                <a:solidFill>
                  <a:srgbClr val="0070C0"/>
                </a:solidFill>
              </a:rPr>
              <a:t>completeness and accuracy</a:t>
            </a:r>
            <a:br>
              <a:rPr lang="en-US" sz="1800" b="1" u="sng" dirty="0" smtClean="0">
                <a:solidFill>
                  <a:srgbClr val="0070C0"/>
                </a:solidFill>
              </a:rPr>
            </a:br>
            <a:endParaRPr lang="en-US" sz="1800" b="1" u="sng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Tracking data captured and entered into the system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Surveillance of data to explain business results </a:t>
            </a:r>
            <a:r>
              <a:rPr lang="en-US" sz="1800" b="1" u="sng" dirty="0" smtClean="0">
                <a:solidFill>
                  <a:srgbClr val="0070C0"/>
                </a:solidFill>
              </a:rPr>
              <a:t>and</a:t>
            </a:r>
            <a:r>
              <a:rPr lang="en-US" sz="1800" dirty="0" smtClean="0"/>
              <a:t> surveillance to focus efforts</a:t>
            </a:r>
          </a:p>
          <a:p>
            <a:endParaRPr lang="en-US" sz="1800" dirty="0"/>
          </a:p>
          <a:p>
            <a:r>
              <a:rPr lang="en-US" sz="1800" dirty="0" smtClean="0"/>
              <a:t>Information </a:t>
            </a:r>
            <a:r>
              <a:rPr lang="en-US" sz="1800" dirty="0"/>
              <a:t>that is integral to refreshing and implementing programs through </a:t>
            </a:r>
            <a:r>
              <a:rPr lang="en-US" sz="1800" dirty="0" smtClean="0"/>
              <a:t>DPH’s Health </a:t>
            </a:r>
            <a:r>
              <a:rPr lang="en-US" sz="1800" dirty="0"/>
              <a:t>Promotion and Health Protection </a:t>
            </a:r>
            <a:r>
              <a:rPr lang="en-US" sz="1800" dirty="0" smtClean="0"/>
              <a:t>divisions</a:t>
            </a:r>
            <a:endParaRPr lang="en-US" sz="1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 r="25720"/>
          <a:stretch/>
        </p:blipFill>
        <p:spPr>
          <a:xfrm>
            <a:off x="7799272" y="294290"/>
            <a:ext cx="963728" cy="1258830"/>
          </a:xfr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67233"/>
              </p:ext>
            </p:extLst>
          </p:nvPr>
        </p:nvGraphicFramePr>
        <p:xfrm>
          <a:off x="4305299" y="4762500"/>
          <a:ext cx="4714878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16"/>
                <a:gridCol w="522453"/>
                <a:gridCol w="467105"/>
                <a:gridCol w="545468"/>
                <a:gridCol w="545468"/>
                <a:gridCol w="545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Metrics</a:t>
                      </a:r>
                      <a:r>
                        <a:rPr lang="en-US" sz="1100" baseline="0" dirty="0" smtClean="0"/>
                        <a:t> since launching the Quality Birth Report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Sep ’14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Oct</a:t>
                      </a:r>
                    </a:p>
                    <a:p>
                      <a:pPr algn="ctr"/>
                      <a:r>
                        <a:rPr lang="en-US" sz="1100" dirty="0" smtClean="0"/>
                        <a:t>’14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Nov</a:t>
                      </a:r>
                    </a:p>
                    <a:p>
                      <a:pPr algn="ctr"/>
                      <a:r>
                        <a:rPr lang="en-US" sz="1100" dirty="0" smtClean="0"/>
                        <a:t>’14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Dec ‘14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Jan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’14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Avg # Days to Register a Birth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8.4 days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 </a:t>
                      </a:r>
                    </a:p>
                    <a:p>
                      <a:pPr algn="ctr"/>
                      <a:r>
                        <a:rPr lang="en-US" sz="1100" dirty="0" smtClean="0"/>
                        <a:t>days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6.7 </a:t>
                      </a:r>
                    </a:p>
                    <a:p>
                      <a:pPr algn="ctr"/>
                      <a:r>
                        <a:rPr lang="en-US" sz="1100" dirty="0" smtClean="0"/>
                        <a:t>days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 </a:t>
                      </a:r>
                    </a:p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 days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% Births</a:t>
                      </a:r>
                      <a:r>
                        <a:rPr lang="en-US" sz="1100" baseline="0" dirty="0" smtClean="0"/>
                        <a:t> Registered Late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51%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42%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59" y="2209800"/>
            <a:ext cx="4652141" cy="23868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Monthly Scorecard</a:t>
            </a:r>
            <a:br>
              <a:rPr lang="en-US" dirty="0" smtClean="0"/>
            </a:br>
            <a:r>
              <a:rPr lang="en-US" sz="2200" b="1" dirty="0" smtClean="0">
                <a:solidFill>
                  <a:srgbClr val="0070C0"/>
                </a:solidFill>
              </a:rPr>
              <a:t>Using Data to Explain our Business Results and Predict Needs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1696458"/>
            <a:ext cx="7945438" cy="177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59" y="3657600"/>
            <a:ext cx="720284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0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Agenda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2187270" y="1562100"/>
            <a:ext cx="4899330" cy="4584845"/>
          </a:xfrm>
          <a:prstGeom prst="triangle">
            <a:avLst>
              <a:gd name="adj" fmla="val 495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188560" y="1575955"/>
            <a:ext cx="3841140" cy="44057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Narrow" pitchFamily="34" charset="0"/>
              </a:rPr>
              <a:t>Goals</a:t>
            </a:r>
            <a:endParaRPr lang="en-US" sz="1600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1400" dirty="0" smtClean="0">
                <a:latin typeface="Arial Narrow" pitchFamily="34" charset="0"/>
              </a:rPr>
              <a:t> </a:t>
            </a:r>
            <a:endParaRPr lang="en-US" sz="1400" dirty="0">
              <a:latin typeface="Arial Narrow" pitchFamily="34" charset="0"/>
            </a:endParaRPr>
          </a:p>
          <a:p>
            <a:pPr algn="ctr"/>
            <a:r>
              <a:rPr lang="en-US" sz="1400" b="1" dirty="0" smtClean="0">
                <a:latin typeface="Arial Narrow" pitchFamily="34" charset="0"/>
              </a:rPr>
              <a:t>Promote Data Integrity</a:t>
            </a:r>
          </a:p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1400" b="1" dirty="0" smtClean="0">
                <a:latin typeface="Arial Narrow" pitchFamily="34" charset="0"/>
              </a:rPr>
              <a:t>High-grade the Customer Experience  </a:t>
            </a:r>
          </a:p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1400" b="1" dirty="0" smtClean="0">
                <a:latin typeface="Arial Narrow" pitchFamily="34" charset="0"/>
              </a:rPr>
              <a:t>Secure New Revenue Contracts</a:t>
            </a:r>
          </a:p>
          <a:p>
            <a:pPr algn="ctr"/>
            <a:r>
              <a:rPr lang="en-US" sz="1400" dirty="0" smtClean="0">
                <a:latin typeface="Arial Narrow" pitchFamily="34" charset="0"/>
              </a:rPr>
              <a:t> </a:t>
            </a:r>
          </a:p>
          <a:p>
            <a:pPr algn="ctr"/>
            <a:endParaRPr lang="en-US" sz="1400" dirty="0">
              <a:latin typeface="Arial Narrow" pitchFamily="34" charset="0"/>
            </a:endParaRPr>
          </a:p>
          <a:p>
            <a:pPr algn="ctr"/>
            <a:endParaRPr lang="en-US" sz="1400" dirty="0">
              <a:latin typeface="Arial Narrow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35560" y="1575955"/>
            <a:ext cx="3841140" cy="44057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Narrow" pitchFamily="34" charset="0"/>
              </a:rPr>
              <a:t>Goals</a:t>
            </a:r>
            <a:endParaRPr lang="en-US" sz="1600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latin typeface="Arial Narrow" pitchFamily="34" charset="0"/>
            </a:endParaRPr>
          </a:p>
          <a:p>
            <a:pPr algn="ctr"/>
            <a:r>
              <a:rPr lang="en-US" sz="1400" b="1" dirty="0" smtClean="0">
                <a:latin typeface="Arial Narrow" pitchFamily="34" charset="0"/>
              </a:rPr>
              <a:t>Build the Vital Records Organization of the Future </a:t>
            </a:r>
          </a:p>
          <a:p>
            <a:pPr algn="ctr"/>
            <a:endParaRPr lang="en-US" sz="1400" b="1" dirty="0" smtClean="0">
              <a:latin typeface="Arial Narrow" pitchFamily="34" charset="0"/>
            </a:endParaRPr>
          </a:p>
          <a:p>
            <a:pPr algn="ctr"/>
            <a:r>
              <a:rPr lang="en-US" sz="1400" b="1" dirty="0" smtClean="0">
                <a:latin typeface="Arial Narrow" pitchFamily="34" charset="0"/>
              </a:rPr>
              <a:t>Work Smarter</a:t>
            </a:r>
          </a:p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1400" b="1" dirty="0" smtClean="0">
                <a:latin typeface="Arial Narrow" pitchFamily="34" charset="0"/>
              </a:rPr>
              <a:t>Shift </a:t>
            </a:r>
            <a:r>
              <a:rPr lang="en-US" sz="1400" b="1" dirty="0">
                <a:latin typeface="Arial Narrow" pitchFamily="34" charset="0"/>
              </a:rPr>
              <a:t>the Paradigm from a Paper to an Electronic Record</a:t>
            </a:r>
          </a:p>
          <a:p>
            <a:pPr algn="ctr"/>
            <a:endParaRPr lang="en-US" sz="1400" dirty="0" smtClean="0">
              <a:latin typeface="Arial Narrow" pitchFamily="34" charset="0"/>
            </a:endParaRPr>
          </a:p>
          <a:p>
            <a:pPr algn="ctr"/>
            <a:endParaRPr lang="en-US" sz="1400" dirty="0" smtClean="0">
              <a:latin typeface="Arial Narrow" pitchFamily="34" charset="0"/>
            </a:endParaRPr>
          </a:p>
          <a:p>
            <a:pPr algn="ctr"/>
            <a:endParaRPr lang="en-US" sz="14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415" y="1587354"/>
            <a:ext cx="30548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Vision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en-US" sz="1400" dirty="0" smtClean="0">
                <a:latin typeface="Arial Narrow" pitchFamily="34" charset="0"/>
              </a:rPr>
              <a:t>Be known as an operationally excellent </a:t>
            </a:r>
          </a:p>
          <a:p>
            <a:pPr algn="ctr"/>
            <a:r>
              <a:rPr lang="en-US" sz="1400" dirty="0" smtClean="0">
                <a:latin typeface="Arial Narrow" pitchFamily="34" charset="0"/>
              </a:rPr>
              <a:t>unit of DPH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2992" y="2713640"/>
            <a:ext cx="2171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Mission</a:t>
            </a:r>
            <a:endParaRPr lang="en-US" sz="1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en-US" sz="1400" dirty="0" smtClean="0">
                <a:latin typeface="Arial Narrow" pitchFamily="34" charset="0"/>
              </a:rPr>
              <a:t>Create, maintain, protect, and provide access to vital event records  in order to implement programs that promote health and well-being of </a:t>
            </a:r>
          </a:p>
          <a:p>
            <a:pPr algn="ctr"/>
            <a:r>
              <a:rPr lang="en-US" sz="1400" dirty="0" smtClean="0">
                <a:latin typeface="Arial Narrow" pitchFamily="34" charset="0"/>
              </a:rPr>
              <a:t>Georgia constituents</a:t>
            </a:r>
            <a:endParaRPr lang="en-US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7162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4632" y="2819400"/>
            <a:ext cx="4483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Results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6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Agenda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52500" y="2209800"/>
            <a:ext cx="7391400" cy="38481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 Narrow" pitchFamily="34" charset="0"/>
            </a:endParaRPr>
          </a:p>
          <a:p>
            <a:pPr algn="ctr"/>
            <a:r>
              <a:rPr lang="en-US" sz="2000" b="1" u="sng" dirty="0" smtClean="0">
                <a:latin typeface="Arial Narrow" pitchFamily="34" charset="0"/>
              </a:rPr>
              <a:t>Future State Targets</a:t>
            </a:r>
            <a:r>
              <a:rPr lang="en-US" dirty="0" smtClean="0">
                <a:latin typeface="Arial Narrow" pitchFamily="34" charset="0"/>
              </a:rPr>
              <a:t>:</a:t>
            </a:r>
            <a:br>
              <a:rPr lang="en-US" dirty="0" smtClean="0">
                <a:latin typeface="Arial Narrow" pitchFamily="34" charset="0"/>
              </a:rPr>
            </a:br>
            <a:endParaRPr lang="en-US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New </a:t>
            </a:r>
            <a:r>
              <a:rPr lang="en-US" dirty="0">
                <a:latin typeface="Arial Narrow" pitchFamily="34" charset="0"/>
              </a:rPr>
              <a:t>State Office </a:t>
            </a:r>
            <a:r>
              <a:rPr lang="en-US" dirty="0" smtClean="0">
                <a:latin typeface="Arial Narrow" pitchFamily="34" charset="0"/>
              </a:rPr>
              <a:t>vital records organization </a:t>
            </a:r>
            <a:r>
              <a:rPr lang="en-US" dirty="0">
                <a:latin typeface="Arial Narrow" pitchFamily="34" charset="0"/>
              </a:rPr>
              <a:t>in place by </a:t>
            </a:r>
            <a:r>
              <a:rPr lang="en-US" dirty="0" smtClean="0">
                <a:latin typeface="Arial Narrow" pitchFamily="34" charset="0"/>
              </a:rPr>
              <a:t>6.30.15</a:t>
            </a:r>
            <a:br>
              <a:rPr lang="en-US" dirty="0" smtClean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85% of births registered within 5 days</a:t>
            </a:r>
            <a:br>
              <a:rPr lang="en-US" dirty="0" smtClean="0">
                <a:latin typeface="Arial Narrow" pitchFamily="34" charset="0"/>
              </a:rPr>
            </a:br>
            <a:endParaRPr lang="en-US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85% of deaths registered within 10 days</a:t>
            </a:r>
            <a:br>
              <a:rPr lang="en-US" dirty="0" smtClean="0">
                <a:latin typeface="Arial Narrow" pitchFamily="34" charset="0"/>
              </a:rPr>
            </a:br>
            <a:endParaRPr lang="en-US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85% of key data fields  populated in  new records 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85% of amendments  processed within 15 days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85% of State Office front counter transactions processed within 15 minutes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02022" y="1562100"/>
            <a:ext cx="316508" cy="588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Agenda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668" y="1981200"/>
            <a:ext cx="8576732" cy="4114800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Strategies: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Implement the New Organizational Design and Performance Management System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Leverage Regional  Resources to Deepen Relationships with Data Creation Partners and Record Providers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Position the State Office as the Centralized Authority and Governance of Local  Registrar Operations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Standardize Processes, Policies, Offerings, and Metrics  for All Vital Records  Operations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Enhance the Customer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xperience  Through Automation,  Value-Added Service,  and  Communications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Establish the OVOT  (“one version of the truth”)  Data Integrity Strategy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Re-engineer Inefficient, Ineffective, or Broken Processes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Seek  Partners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Data Contracts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and Maximize Value of Existing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Contracts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34282" y="1414336"/>
            <a:ext cx="290118" cy="546081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6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79206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Closing Comments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98198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Kathryn Cheek, MD, FAAP</a:t>
            </a:r>
          </a:p>
          <a:p>
            <a:pPr algn="ctr"/>
            <a:r>
              <a:rPr lang="en-US" sz="3200" dirty="0" smtClean="0"/>
              <a:t>Chair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600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next Board of Public Health meeting is currently scheduled on</a:t>
            </a:r>
          </a:p>
          <a:p>
            <a:pPr algn="ctr"/>
            <a:r>
              <a:rPr lang="en-US" sz="2800" dirty="0" smtClean="0"/>
              <a:t>Tuesday, </a:t>
            </a:r>
            <a:r>
              <a:rPr lang="en-US" sz="2800" dirty="0" smtClean="0"/>
              <a:t>March 10</a:t>
            </a:r>
            <a:r>
              <a:rPr lang="en-US" sz="2800" dirty="0" smtClean="0"/>
              <a:t>, 2015 @ 1:00 PM.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038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get added to the notification list for upcoming meetings, send an e-mail to </a:t>
            </a:r>
            <a:r>
              <a:rPr lang="en-US" dirty="0" smtClean="0">
                <a:hlinkClick r:id="rId2"/>
              </a:rPr>
              <a:t>huriyyah.lewis@dph.ga.gov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0" y="172058"/>
            <a:ext cx="8831370" cy="1000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Early Elective Deliveries: Before</a:t>
            </a:r>
            <a:endParaRPr lang="en-US" b="0" dirty="0">
              <a:solidFill>
                <a:srgbClr val="C00000"/>
              </a:solidFill>
            </a:endParaRPr>
          </a:p>
        </p:txBody>
      </p:sp>
      <p:grpSp>
        <p:nvGrpSpPr>
          <p:cNvPr id="44035" name="Group 443"/>
          <p:cNvGrpSpPr>
            <a:grpSpLocks/>
          </p:cNvGrpSpPr>
          <p:nvPr/>
        </p:nvGrpSpPr>
        <p:grpSpPr bwMode="auto">
          <a:xfrm>
            <a:off x="1066800" y="1447800"/>
            <a:ext cx="7565546" cy="4921277"/>
            <a:chOff x="304800" y="427038"/>
            <a:chExt cx="8335963" cy="6278562"/>
          </a:xfrm>
        </p:grpSpPr>
        <p:sp>
          <p:nvSpPr>
            <p:cNvPr id="44036" name="Rectangle 7"/>
            <p:cNvSpPr>
              <a:spLocks noChangeArrowheads="1"/>
            </p:cNvSpPr>
            <p:nvPr/>
          </p:nvSpPr>
          <p:spPr bwMode="auto">
            <a:xfrm>
              <a:off x="304800" y="427038"/>
              <a:ext cx="8335963" cy="627856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37" name="Rectangle 9"/>
            <p:cNvSpPr>
              <a:spLocks noChangeArrowheads="1"/>
            </p:cNvSpPr>
            <p:nvPr/>
          </p:nvSpPr>
          <p:spPr bwMode="auto">
            <a:xfrm>
              <a:off x="1131888" y="671513"/>
              <a:ext cx="7286625" cy="51609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38" name="Line 10"/>
            <p:cNvSpPr>
              <a:spLocks noChangeShapeType="1"/>
            </p:cNvSpPr>
            <p:nvPr/>
          </p:nvSpPr>
          <p:spPr bwMode="auto">
            <a:xfrm>
              <a:off x="1131888" y="56499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39" name="Line 11"/>
            <p:cNvSpPr>
              <a:spLocks noChangeShapeType="1"/>
            </p:cNvSpPr>
            <p:nvPr/>
          </p:nvSpPr>
          <p:spPr bwMode="auto">
            <a:xfrm>
              <a:off x="1131888" y="55721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0" name="Line 12"/>
            <p:cNvSpPr>
              <a:spLocks noChangeShapeType="1"/>
            </p:cNvSpPr>
            <p:nvPr/>
          </p:nvSpPr>
          <p:spPr bwMode="auto">
            <a:xfrm>
              <a:off x="1131888" y="54943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1" name="Line 13"/>
            <p:cNvSpPr>
              <a:spLocks noChangeShapeType="1"/>
            </p:cNvSpPr>
            <p:nvPr/>
          </p:nvSpPr>
          <p:spPr bwMode="auto">
            <a:xfrm>
              <a:off x="1131888" y="54165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2" name="Line 14"/>
            <p:cNvSpPr>
              <a:spLocks noChangeShapeType="1"/>
            </p:cNvSpPr>
            <p:nvPr/>
          </p:nvSpPr>
          <p:spPr bwMode="auto">
            <a:xfrm>
              <a:off x="1131888" y="53451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3" name="Line 15"/>
            <p:cNvSpPr>
              <a:spLocks noChangeShapeType="1"/>
            </p:cNvSpPr>
            <p:nvPr/>
          </p:nvSpPr>
          <p:spPr bwMode="auto">
            <a:xfrm>
              <a:off x="1131888" y="52673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4" name="Line 16"/>
            <p:cNvSpPr>
              <a:spLocks noChangeShapeType="1"/>
            </p:cNvSpPr>
            <p:nvPr/>
          </p:nvSpPr>
          <p:spPr bwMode="auto">
            <a:xfrm>
              <a:off x="1131888" y="51895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5" name="Line 17"/>
            <p:cNvSpPr>
              <a:spLocks noChangeShapeType="1"/>
            </p:cNvSpPr>
            <p:nvPr/>
          </p:nvSpPr>
          <p:spPr bwMode="auto">
            <a:xfrm>
              <a:off x="1131888" y="51117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6" name="Line 18"/>
            <p:cNvSpPr>
              <a:spLocks noChangeShapeType="1"/>
            </p:cNvSpPr>
            <p:nvPr/>
          </p:nvSpPr>
          <p:spPr bwMode="auto">
            <a:xfrm>
              <a:off x="1131888" y="50323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7" name="Line 19"/>
            <p:cNvSpPr>
              <a:spLocks noChangeShapeType="1"/>
            </p:cNvSpPr>
            <p:nvPr/>
          </p:nvSpPr>
          <p:spPr bwMode="auto">
            <a:xfrm>
              <a:off x="1131888" y="49545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8" name="Line 20"/>
            <p:cNvSpPr>
              <a:spLocks noChangeShapeType="1"/>
            </p:cNvSpPr>
            <p:nvPr/>
          </p:nvSpPr>
          <p:spPr bwMode="auto">
            <a:xfrm>
              <a:off x="1131888" y="48768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49" name="Line 21"/>
            <p:cNvSpPr>
              <a:spLocks noChangeShapeType="1"/>
            </p:cNvSpPr>
            <p:nvPr/>
          </p:nvSpPr>
          <p:spPr bwMode="auto">
            <a:xfrm>
              <a:off x="1131888" y="47990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0" name="Line 22"/>
            <p:cNvSpPr>
              <a:spLocks noChangeShapeType="1"/>
            </p:cNvSpPr>
            <p:nvPr/>
          </p:nvSpPr>
          <p:spPr bwMode="auto">
            <a:xfrm>
              <a:off x="1131888" y="47212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1" name="Line 23"/>
            <p:cNvSpPr>
              <a:spLocks noChangeShapeType="1"/>
            </p:cNvSpPr>
            <p:nvPr/>
          </p:nvSpPr>
          <p:spPr bwMode="auto">
            <a:xfrm>
              <a:off x="1131888" y="46450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2" name="Line 24"/>
            <p:cNvSpPr>
              <a:spLocks noChangeShapeType="1"/>
            </p:cNvSpPr>
            <p:nvPr/>
          </p:nvSpPr>
          <p:spPr bwMode="auto">
            <a:xfrm>
              <a:off x="1131888" y="45656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3" name="Line 25"/>
            <p:cNvSpPr>
              <a:spLocks noChangeShapeType="1"/>
            </p:cNvSpPr>
            <p:nvPr/>
          </p:nvSpPr>
          <p:spPr bwMode="auto">
            <a:xfrm>
              <a:off x="1131888" y="44878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4" name="Line 26"/>
            <p:cNvSpPr>
              <a:spLocks noChangeShapeType="1"/>
            </p:cNvSpPr>
            <p:nvPr/>
          </p:nvSpPr>
          <p:spPr bwMode="auto">
            <a:xfrm>
              <a:off x="1131888" y="44164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5" name="Line 27"/>
            <p:cNvSpPr>
              <a:spLocks noChangeShapeType="1"/>
            </p:cNvSpPr>
            <p:nvPr/>
          </p:nvSpPr>
          <p:spPr bwMode="auto">
            <a:xfrm>
              <a:off x="1131888" y="43386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6" name="Line 28"/>
            <p:cNvSpPr>
              <a:spLocks noChangeShapeType="1"/>
            </p:cNvSpPr>
            <p:nvPr/>
          </p:nvSpPr>
          <p:spPr bwMode="auto">
            <a:xfrm>
              <a:off x="1131888" y="42608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7" name="Line 29"/>
            <p:cNvSpPr>
              <a:spLocks noChangeShapeType="1"/>
            </p:cNvSpPr>
            <p:nvPr/>
          </p:nvSpPr>
          <p:spPr bwMode="auto">
            <a:xfrm>
              <a:off x="1131888" y="41830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8" name="Line 30"/>
            <p:cNvSpPr>
              <a:spLocks noChangeShapeType="1"/>
            </p:cNvSpPr>
            <p:nvPr/>
          </p:nvSpPr>
          <p:spPr bwMode="auto">
            <a:xfrm>
              <a:off x="1131888" y="41052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59" name="Line 31"/>
            <p:cNvSpPr>
              <a:spLocks noChangeShapeType="1"/>
            </p:cNvSpPr>
            <p:nvPr/>
          </p:nvSpPr>
          <p:spPr bwMode="auto">
            <a:xfrm>
              <a:off x="1131888" y="40274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0" name="Line 32"/>
            <p:cNvSpPr>
              <a:spLocks noChangeShapeType="1"/>
            </p:cNvSpPr>
            <p:nvPr/>
          </p:nvSpPr>
          <p:spPr bwMode="auto">
            <a:xfrm>
              <a:off x="1131888" y="39497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1" name="Line 33"/>
            <p:cNvSpPr>
              <a:spLocks noChangeShapeType="1"/>
            </p:cNvSpPr>
            <p:nvPr/>
          </p:nvSpPr>
          <p:spPr bwMode="auto">
            <a:xfrm>
              <a:off x="1131888" y="38719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2" name="Line 34"/>
            <p:cNvSpPr>
              <a:spLocks noChangeShapeType="1"/>
            </p:cNvSpPr>
            <p:nvPr/>
          </p:nvSpPr>
          <p:spPr bwMode="auto">
            <a:xfrm>
              <a:off x="1131888" y="37941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3" name="Line 35"/>
            <p:cNvSpPr>
              <a:spLocks noChangeShapeType="1"/>
            </p:cNvSpPr>
            <p:nvPr/>
          </p:nvSpPr>
          <p:spPr bwMode="auto">
            <a:xfrm>
              <a:off x="1131888" y="37163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4" name="Line 36"/>
            <p:cNvSpPr>
              <a:spLocks noChangeShapeType="1"/>
            </p:cNvSpPr>
            <p:nvPr/>
          </p:nvSpPr>
          <p:spPr bwMode="auto">
            <a:xfrm>
              <a:off x="1131888" y="36385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5" name="Line 37"/>
            <p:cNvSpPr>
              <a:spLocks noChangeShapeType="1"/>
            </p:cNvSpPr>
            <p:nvPr/>
          </p:nvSpPr>
          <p:spPr bwMode="auto">
            <a:xfrm>
              <a:off x="1131888" y="35607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6" name="Line 38"/>
            <p:cNvSpPr>
              <a:spLocks noChangeShapeType="1"/>
            </p:cNvSpPr>
            <p:nvPr/>
          </p:nvSpPr>
          <p:spPr bwMode="auto">
            <a:xfrm>
              <a:off x="1131888" y="34829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7" name="Line 39"/>
            <p:cNvSpPr>
              <a:spLocks noChangeShapeType="1"/>
            </p:cNvSpPr>
            <p:nvPr/>
          </p:nvSpPr>
          <p:spPr bwMode="auto">
            <a:xfrm>
              <a:off x="1131888" y="34099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8" name="Line 40"/>
            <p:cNvSpPr>
              <a:spLocks noChangeShapeType="1"/>
            </p:cNvSpPr>
            <p:nvPr/>
          </p:nvSpPr>
          <p:spPr bwMode="auto">
            <a:xfrm>
              <a:off x="1131888" y="33321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69" name="Line 41"/>
            <p:cNvSpPr>
              <a:spLocks noChangeShapeType="1"/>
            </p:cNvSpPr>
            <p:nvPr/>
          </p:nvSpPr>
          <p:spPr bwMode="auto">
            <a:xfrm>
              <a:off x="1131888" y="32543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0" name="Line 42"/>
            <p:cNvSpPr>
              <a:spLocks noChangeShapeType="1"/>
            </p:cNvSpPr>
            <p:nvPr/>
          </p:nvSpPr>
          <p:spPr bwMode="auto">
            <a:xfrm>
              <a:off x="1131888" y="31765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1" name="Line 43"/>
            <p:cNvSpPr>
              <a:spLocks noChangeShapeType="1"/>
            </p:cNvSpPr>
            <p:nvPr/>
          </p:nvSpPr>
          <p:spPr bwMode="auto">
            <a:xfrm>
              <a:off x="1131888" y="31003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2" name="Line 44"/>
            <p:cNvSpPr>
              <a:spLocks noChangeShapeType="1"/>
            </p:cNvSpPr>
            <p:nvPr/>
          </p:nvSpPr>
          <p:spPr bwMode="auto">
            <a:xfrm>
              <a:off x="1131888" y="30210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3" name="Line 45"/>
            <p:cNvSpPr>
              <a:spLocks noChangeShapeType="1"/>
            </p:cNvSpPr>
            <p:nvPr/>
          </p:nvSpPr>
          <p:spPr bwMode="auto">
            <a:xfrm>
              <a:off x="1131888" y="29432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4" name="Line 46"/>
            <p:cNvSpPr>
              <a:spLocks noChangeShapeType="1"/>
            </p:cNvSpPr>
            <p:nvPr/>
          </p:nvSpPr>
          <p:spPr bwMode="auto">
            <a:xfrm>
              <a:off x="1131888" y="28654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5" name="Line 47"/>
            <p:cNvSpPr>
              <a:spLocks noChangeShapeType="1"/>
            </p:cNvSpPr>
            <p:nvPr/>
          </p:nvSpPr>
          <p:spPr bwMode="auto">
            <a:xfrm>
              <a:off x="1131888" y="27876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6" name="Line 48"/>
            <p:cNvSpPr>
              <a:spLocks noChangeShapeType="1"/>
            </p:cNvSpPr>
            <p:nvPr/>
          </p:nvSpPr>
          <p:spPr bwMode="auto">
            <a:xfrm>
              <a:off x="1131888" y="27098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7" name="Line 49"/>
            <p:cNvSpPr>
              <a:spLocks noChangeShapeType="1"/>
            </p:cNvSpPr>
            <p:nvPr/>
          </p:nvSpPr>
          <p:spPr bwMode="auto">
            <a:xfrm>
              <a:off x="1131888" y="26320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8" name="Line 50"/>
            <p:cNvSpPr>
              <a:spLocks noChangeShapeType="1"/>
            </p:cNvSpPr>
            <p:nvPr/>
          </p:nvSpPr>
          <p:spPr bwMode="auto">
            <a:xfrm>
              <a:off x="1131888" y="25606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79" name="Line 51"/>
            <p:cNvSpPr>
              <a:spLocks noChangeShapeType="1"/>
            </p:cNvSpPr>
            <p:nvPr/>
          </p:nvSpPr>
          <p:spPr bwMode="auto">
            <a:xfrm>
              <a:off x="1131888" y="24828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0" name="Line 52"/>
            <p:cNvSpPr>
              <a:spLocks noChangeShapeType="1"/>
            </p:cNvSpPr>
            <p:nvPr/>
          </p:nvSpPr>
          <p:spPr bwMode="auto">
            <a:xfrm>
              <a:off x="1131888" y="24050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1" name="Line 53"/>
            <p:cNvSpPr>
              <a:spLocks noChangeShapeType="1"/>
            </p:cNvSpPr>
            <p:nvPr/>
          </p:nvSpPr>
          <p:spPr bwMode="auto">
            <a:xfrm>
              <a:off x="1131888" y="23272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2" name="Line 54"/>
            <p:cNvSpPr>
              <a:spLocks noChangeShapeType="1"/>
            </p:cNvSpPr>
            <p:nvPr/>
          </p:nvSpPr>
          <p:spPr bwMode="auto">
            <a:xfrm>
              <a:off x="1131888" y="22479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3" name="Line 55"/>
            <p:cNvSpPr>
              <a:spLocks noChangeShapeType="1"/>
            </p:cNvSpPr>
            <p:nvPr/>
          </p:nvSpPr>
          <p:spPr bwMode="auto">
            <a:xfrm>
              <a:off x="1131888" y="21717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4" name="Line 56"/>
            <p:cNvSpPr>
              <a:spLocks noChangeShapeType="1"/>
            </p:cNvSpPr>
            <p:nvPr/>
          </p:nvSpPr>
          <p:spPr bwMode="auto">
            <a:xfrm>
              <a:off x="1131888" y="20939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5" name="Line 57"/>
            <p:cNvSpPr>
              <a:spLocks noChangeShapeType="1"/>
            </p:cNvSpPr>
            <p:nvPr/>
          </p:nvSpPr>
          <p:spPr bwMode="auto">
            <a:xfrm>
              <a:off x="1131888" y="20161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6" name="Line 58"/>
            <p:cNvSpPr>
              <a:spLocks noChangeShapeType="1"/>
            </p:cNvSpPr>
            <p:nvPr/>
          </p:nvSpPr>
          <p:spPr bwMode="auto">
            <a:xfrm>
              <a:off x="1131888" y="19383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7" name="Line 59"/>
            <p:cNvSpPr>
              <a:spLocks noChangeShapeType="1"/>
            </p:cNvSpPr>
            <p:nvPr/>
          </p:nvSpPr>
          <p:spPr bwMode="auto">
            <a:xfrm>
              <a:off x="1131888" y="18605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8" name="Line 60"/>
            <p:cNvSpPr>
              <a:spLocks noChangeShapeType="1"/>
            </p:cNvSpPr>
            <p:nvPr/>
          </p:nvSpPr>
          <p:spPr bwMode="auto">
            <a:xfrm>
              <a:off x="1131888" y="17811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89" name="Line 61"/>
            <p:cNvSpPr>
              <a:spLocks noChangeShapeType="1"/>
            </p:cNvSpPr>
            <p:nvPr/>
          </p:nvSpPr>
          <p:spPr bwMode="auto">
            <a:xfrm>
              <a:off x="1131888" y="17033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0" name="Line 62"/>
            <p:cNvSpPr>
              <a:spLocks noChangeShapeType="1"/>
            </p:cNvSpPr>
            <p:nvPr/>
          </p:nvSpPr>
          <p:spPr bwMode="auto">
            <a:xfrm>
              <a:off x="1131888" y="16256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1" name="Line 63"/>
            <p:cNvSpPr>
              <a:spLocks noChangeShapeType="1"/>
            </p:cNvSpPr>
            <p:nvPr/>
          </p:nvSpPr>
          <p:spPr bwMode="auto">
            <a:xfrm>
              <a:off x="1131888" y="15541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2" name="Line 64"/>
            <p:cNvSpPr>
              <a:spLocks noChangeShapeType="1"/>
            </p:cNvSpPr>
            <p:nvPr/>
          </p:nvSpPr>
          <p:spPr bwMode="auto">
            <a:xfrm>
              <a:off x="1131888" y="14779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3" name="Line 65"/>
            <p:cNvSpPr>
              <a:spLocks noChangeShapeType="1"/>
            </p:cNvSpPr>
            <p:nvPr/>
          </p:nvSpPr>
          <p:spPr bwMode="auto">
            <a:xfrm>
              <a:off x="1131888" y="13985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4" name="Line 66"/>
            <p:cNvSpPr>
              <a:spLocks noChangeShapeType="1"/>
            </p:cNvSpPr>
            <p:nvPr/>
          </p:nvSpPr>
          <p:spPr bwMode="auto">
            <a:xfrm>
              <a:off x="1131888" y="13208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5" name="Line 67"/>
            <p:cNvSpPr>
              <a:spLocks noChangeShapeType="1"/>
            </p:cNvSpPr>
            <p:nvPr/>
          </p:nvSpPr>
          <p:spPr bwMode="auto">
            <a:xfrm>
              <a:off x="1131888" y="12430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6" name="Line 68"/>
            <p:cNvSpPr>
              <a:spLocks noChangeShapeType="1"/>
            </p:cNvSpPr>
            <p:nvPr/>
          </p:nvSpPr>
          <p:spPr bwMode="auto">
            <a:xfrm>
              <a:off x="1131888" y="11652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7" name="Line 69"/>
            <p:cNvSpPr>
              <a:spLocks noChangeShapeType="1"/>
            </p:cNvSpPr>
            <p:nvPr/>
          </p:nvSpPr>
          <p:spPr bwMode="auto">
            <a:xfrm>
              <a:off x="1131888" y="10874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8" name="Line 70"/>
            <p:cNvSpPr>
              <a:spLocks noChangeShapeType="1"/>
            </p:cNvSpPr>
            <p:nvPr/>
          </p:nvSpPr>
          <p:spPr bwMode="auto">
            <a:xfrm>
              <a:off x="1131888" y="10096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099" name="Line 71"/>
            <p:cNvSpPr>
              <a:spLocks noChangeShapeType="1"/>
            </p:cNvSpPr>
            <p:nvPr/>
          </p:nvSpPr>
          <p:spPr bwMode="auto">
            <a:xfrm>
              <a:off x="1131888" y="9318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0" name="Line 72"/>
            <p:cNvSpPr>
              <a:spLocks noChangeShapeType="1"/>
            </p:cNvSpPr>
            <p:nvPr/>
          </p:nvSpPr>
          <p:spPr bwMode="auto">
            <a:xfrm>
              <a:off x="1131888" y="8540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1" name="Line 197"/>
            <p:cNvSpPr>
              <a:spLocks noChangeShapeType="1"/>
            </p:cNvSpPr>
            <p:nvPr/>
          </p:nvSpPr>
          <p:spPr bwMode="auto">
            <a:xfrm flipV="1">
              <a:off x="1131888" y="671513"/>
              <a:ext cx="0" cy="51673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2" name="Line 198"/>
            <p:cNvSpPr>
              <a:spLocks noChangeShapeType="1"/>
            </p:cNvSpPr>
            <p:nvPr/>
          </p:nvSpPr>
          <p:spPr bwMode="auto">
            <a:xfrm flipH="1">
              <a:off x="1047750" y="56499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3" name="Line 200"/>
            <p:cNvSpPr>
              <a:spLocks noChangeShapeType="1"/>
            </p:cNvSpPr>
            <p:nvPr/>
          </p:nvSpPr>
          <p:spPr bwMode="auto">
            <a:xfrm flipH="1">
              <a:off x="1047750" y="55721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4" name="Line 202"/>
            <p:cNvSpPr>
              <a:spLocks noChangeShapeType="1"/>
            </p:cNvSpPr>
            <p:nvPr/>
          </p:nvSpPr>
          <p:spPr bwMode="auto">
            <a:xfrm flipH="1">
              <a:off x="1047750" y="54943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5" name="Line 204"/>
            <p:cNvSpPr>
              <a:spLocks noChangeShapeType="1"/>
            </p:cNvSpPr>
            <p:nvPr/>
          </p:nvSpPr>
          <p:spPr bwMode="auto">
            <a:xfrm flipH="1">
              <a:off x="1047750" y="54165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6" name="Line 206"/>
            <p:cNvSpPr>
              <a:spLocks noChangeShapeType="1"/>
            </p:cNvSpPr>
            <p:nvPr/>
          </p:nvSpPr>
          <p:spPr bwMode="auto">
            <a:xfrm flipH="1">
              <a:off x="1047750" y="53451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7" name="Line 208"/>
            <p:cNvSpPr>
              <a:spLocks noChangeShapeType="1"/>
            </p:cNvSpPr>
            <p:nvPr/>
          </p:nvSpPr>
          <p:spPr bwMode="auto">
            <a:xfrm flipH="1">
              <a:off x="1047750" y="52673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8" name="Line 210"/>
            <p:cNvSpPr>
              <a:spLocks noChangeShapeType="1"/>
            </p:cNvSpPr>
            <p:nvPr/>
          </p:nvSpPr>
          <p:spPr bwMode="auto">
            <a:xfrm flipH="1">
              <a:off x="1047750" y="51895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09" name="Line 212"/>
            <p:cNvSpPr>
              <a:spLocks noChangeShapeType="1"/>
            </p:cNvSpPr>
            <p:nvPr/>
          </p:nvSpPr>
          <p:spPr bwMode="auto">
            <a:xfrm flipH="1">
              <a:off x="1047750" y="51117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0" name="Line 214"/>
            <p:cNvSpPr>
              <a:spLocks noChangeShapeType="1"/>
            </p:cNvSpPr>
            <p:nvPr/>
          </p:nvSpPr>
          <p:spPr bwMode="auto">
            <a:xfrm flipH="1">
              <a:off x="1047750" y="50323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1" name="Line 216"/>
            <p:cNvSpPr>
              <a:spLocks noChangeShapeType="1"/>
            </p:cNvSpPr>
            <p:nvPr/>
          </p:nvSpPr>
          <p:spPr bwMode="auto">
            <a:xfrm flipH="1">
              <a:off x="1047750" y="49545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2" name="Line 218"/>
            <p:cNvSpPr>
              <a:spLocks noChangeShapeType="1"/>
            </p:cNvSpPr>
            <p:nvPr/>
          </p:nvSpPr>
          <p:spPr bwMode="auto">
            <a:xfrm flipH="1">
              <a:off x="1047750" y="48768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3" name="Line 220"/>
            <p:cNvSpPr>
              <a:spLocks noChangeShapeType="1"/>
            </p:cNvSpPr>
            <p:nvPr/>
          </p:nvSpPr>
          <p:spPr bwMode="auto">
            <a:xfrm flipH="1">
              <a:off x="1047750" y="47990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4" name="Line 222"/>
            <p:cNvSpPr>
              <a:spLocks noChangeShapeType="1"/>
            </p:cNvSpPr>
            <p:nvPr/>
          </p:nvSpPr>
          <p:spPr bwMode="auto">
            <a:xfrm flipH="1">
              <a:off x="1047750" y="47212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5" name="Line 224"/>
            <p:cNvSpPr>
              <a:spLocks noChangeShapeType="1"/>
            </p:cNvSpPr>
            <p:nvPr/>
          </p:nvSpPr>
          <p:spPr bwMode="auto">
            <a:xfrm flipH="1">
              <a:off x="1047750" y="46450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6" name="Line 226"/>
            <p:cNvSpPr>
              <a:spLocks noChangeShapeType="1"/>
            </p:cNvSpPr>
            <p:nvPr/>
          </p:nvSpPr>
          <p:spPr bwMode="auto">
            <a:xfrm flipH="1">
              <a:off x="1047750" y="45656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7" name="Line 228"/>
            <p:cNvSpPr>
              <a:spLocks noChangeShapeType="1"/>
            </p:cNvSpPr>
            <p:nvPr/>
          </p:nvSpPr>
          <p:spPr bwMode="auto">
            <a:xfrm flipH="1">
              <a:off x="1047750" y="44878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8" name="Line 230"/>
            <p:cNvSpPr>
              <a:spLocks noChangeShapeType="1"/>
            </p:cNvSpPr>
            <p:nvPr/>
          </p:nvSpPr>
          <p:spPr bwMode="auto">
            <a:xfrm flipH="1">
              <a:off x="1047750" y="44164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19" name="Line 232"/>
            <p:cNvSpPr>
              <a:spLocks noChangeShapeType="1"/>
            </p:cNvSpPr>
            <p:nvPr/>
          </p:nvSpPr>
          <p:spPr bwMode="auto">
            <a:xfrm flipH="1">
              <a:off x="1047750" y="43386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0" name="Line 234"/>
            <p:cNvSpPr>
              <a:spLocks noChangeShapeType="1"/>
            </p:cNvSpPr>
            <p:nvPr/>
          </p:nvSpPr>
          <p:spPr bwMode="auto">
            <a:xfrm flipH="1">
              <a:off x="1047750" y="42608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1" name="Line 236"/>
            <p:cNvSpPr>
              <a:spLocks noChangeShapeType="1"/>
            </p:cNvSpPr>
            <p:nvPr/>
          </p:nvSpPr>
          <p:spPr bwMode="auto">
            <a:xfrm flipH="1">
              <a:off x="1047750" y="41830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2" name="Line 238"/>
            <p:cNvSpPr>
              <a:spLocks noChangeShapeType="1"/>
            </p:cNvSpPr>
            <p:nvPr/>
          </p:nvSpPr>
          <p:spPr bwMode="auto">
            <a:xfrm flipH="1">
              <a:off x="1047750" y="41052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3" name="Line 240"/>
            <p:cNvSpPr>
              <a:spLocks noChangeShapeType="1"/>
            </p:cNvSpPr>
            <p:nvPr/>
          </p:nvSpPr>
          <p:spPr bwMode="auto">
            <a:xfrm flipH="1">
              <a:off x="1047750" y="40274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4" name="Line 242"/>
            <p:cNvSpPr>
              <a:spLocks noChangeShapeType="1"/>
            </p:cNvSpPr>
            <p:nvPr/>
          </p:nvSpPr>
          <p:spPr bwMode="auto">
            <a:xfrm flipH="1">
              <a:off x="1047750" y="39497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5" name="Line 244"/>
            <p:cNvSpPr>
              <a:spLocks noChangeShapeType="1"/>
            </p:cNvSpPr>
            <p:nvPr/>
          </p:nvSpPr>
          <p:spPr bwMode="auto">
            <a:xfrm flipH="1">
              <a:off x="1047750" y="38719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6" name="Line 246"/>
            <p:cNvSpPr>
              <a:spLocks noChangeShapeType="1"/>
            </p:cNvSpPr>
            <p:nvPr/>
          </p:nvSpPr>
          <p:spPr bwMode="auto">
            <a:xfrm flipH="1">
              <a:off x="1047750" y="37925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7" name="Line 248"/>
            <p:cNvSpPr>
              <a:spLocks noChangeShapeType="1"/>
            </p:cNvSpPr>
            <p:nvPr/>
          </p:nvSpPr>
          <p:spPr bwMode="auto">
            <a:xfrm flipH="1">
              <a:off x="1047750" y="37147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8" name="Line 250"/>
            <p:cNvSpPr>
              <a:spLocks noChangeShapeType="1"/>
            </p:cNvSpPr>
            <p:nvPr/>
          </p:nvSpPr>
          <p:spPr bwMode="auto">
            <a:xfrm flipH="1">
              <a:off x="1047750" y="36385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29" name="Line 252"/>
            <p:cNvSpPr>
              <a:spLocks noChangeShapeType="1"/>
            </p:cNvSpPr>
            <p:nvPr/>
          </p:nvSpPr>
          <p:spPr bwMode="auto">
            <a:xfrm flipH="1">
              <a:off x="1047750" y="35607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0" name="Line 254"/>
            <p:cNvSpPr>
              <a:spLocks noChangeShapeType="1"/>
            </p:cNvSpPr>
            <p:nvPr/>
          </p:nvSpPr>
          <p:spPr bwMode="auto">
            <a:xfrm flipH="1">
              <a:off x="1047750" y="34829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1" name="Line 256"/>
            <p:cNvSpPr>
              <a:spLocks noChangeShapeType="1"/>
            </p:cNvSpPr>
            <p:nvPr/>
          </p:nvSpPr>
          <p:spPr bwMode="auto">
            <a:xfrm flipH="1">
              <a:off x="1047750" y="34099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2" name="Line 258"/>
            <p:cNvSpPr>
              <a:spLocks noChangeShapeType="1"/>
            </p:cNvSpPr>
            <p:nvPr/>
          </p:nvSpPr>
          <p:spPr bwMode="auto">
            <a:xfrm flipH="1">
              <a:off x="1047750" y="33321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3" name="Line 260"/>
            <p:cNvSpPr>
              <a:spLocks noChangeShapeType="1"/>
            </p:cNvSpPr>
            <p:nvPr/>
          </p:nvSpPr>
          <p:spPr bwMode="auto">
            <a:xfrm flipH="1">
              <a:off x="1047750" y="32543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4" name="Line 262"/>
            <p:cNvSpPr>
              <a:spLocks noChangeShapeType="1"/>
            </p:cNvSpPr>
            <p:nvPr/>
          </p:nvSpPr>
          <p:spPr bwMode="auto">
            <a:xfrm flipH="1">
              <a:off x="1047750" y="31765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5" name="Line 264"/>
            <p:cNvSpPr>
              <a:spLocks noChangeShapeType="1"/>
            </p:cNvSpPr>
            <p:nvPr/>
          </p:nvSpPr>
          <p:spPr bwMode="auto">
            <a:xfrm flipH="1">
              <a:off x="1047750" y="30988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6" name="Line 266"/>
            <p:cNvSpPr>
              <a:spLocks noChangeShapeType="1"/>
            </p:cNvSpPr>
            <p:nvPr/>
          </p:nvSpPr>
          <p:spPr bwMode="auto">
            <a:xfrm flipH="1">
              <a:off x="1047750" y="30210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7" name="Line 268"/>
            <p:cNvSpPr>
              <a:spLocks noChangeShapeType="1"/>
            </p:cNvSpPr>
            <p:nvPr/>
          </p:nvSpPr>
          <p:spPr bwMode="auto">
            <a:xfrm flipH="1">
              <a:off x="1047750" y="29432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8" name="Line 270"/>
            <p:cNvSpPr>
              <a:spLocks noChangeShapeType="1"/>
            </p:cNvSpPr>
            <p:nvPr/>
          </p:nvSpPr>
          <p:spPr bwMode="auto">
            <a:xfrm flipH="1">
              <a:off x="1047750" y="28654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39" name="Line 272"/>
            <p:cNvSpPr>
              <a:spLocks noChangeShapeType="1"/>
            </p:cNvSpPr>
            <p:nvPr/>
          </p:nvSpPr>
          <p:spPr bwMode="auto">
            <a:xfrm flipH="1">
              <a:off x="1047750" y="27876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0" name="Line 274"/>
            <p:cNvSpPr>
              <a:spLocks noChangeShapeType="1"/>
            </p:cNvSpPr>
            <p:nvPr/>
          </p:nvSpPr>
          <p:spPr bwMode="auto">
            <a:xfrm flipH="1">
              <a:off x="1047750" y="27098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1" name="Line 276"/>
            <p:cNvSpPr>
              <a:spLocks noChangeShapeType="1"/>
            </p:cNvSpPr>
            <p:nvPr/>
          </p:nvSpPr>
          <p:spPr bwMode="auto">
            <a:xfrm flipH="1">
              <a:off x="1047750" y="26320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2" name="Line 278"/>
            <p:cNvSpPr>
              <a:spLocks noChangeShapeType="1"/>
            </p:cNvSpPr>
            <p:nvPr/>
          </p:nvSpPr>
          <p:spPr bwMode="auto">
            <a:xfrm flipH="1">
              <a:off x="1047750" y="25606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3" name="Line 280"/>
            <p:cNvSpPr>
              <a:spLocks noChangeShapeType="1"/>
            </p:cNvSpPr>
            <p:nvPr/>
          </p:nvSpPr>
          <p:spPr bwMode="auto">
            <a:xfrm flipH="1">
              <a:off x="1047750" y="24828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4" name="Line 282"/>
            <p:cNvSpPr>
              <a:spLocks noChangeShapeType="1"/>
            </p:cNvSpPr>
            <p:nvPr/>
          </p:nvSpPr>
          <p:spPr bwMode="auto">
            <a:xfrm flipH="1">
              <a:off x="1047750" y="24050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5" name="Line 284"/>
            <p:cNvSpPr>
              <a:spLocks noChangeShapeType="1"/>
            </p:cNvSpPr>
            <p:nvPr/>
          </p:nvSpPr>
          <p:spPr bwMode="auto">
            <a:xfrm flipH="1">
              <a:off x="1047750" y="23272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6" name="Line 286"/>
            <p:cNvSpPr>
              <a:spLocks noChangeShapeType="1"/>
            </p:cNvSpPr>
            <p:nvPr/>
          </p:nvSpPr>
          <p:spPr bwMode="auto">
            <a:xfrm flipH="1">
              <a:off x="1047750" y="22479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7" name="Line 288"/>
            <p:cNvSpPr>
              <a:spLocks noChangeShapeType="1"/>
            </p:cNvSpPr>
            <p:nvPr/>
          </p:nvSpPr>
          <p:spPr bwMode="auto">
            <a:xfrm flipH="1">
              <a:off x="1047750" y="21701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8" name="Line 290"/>
            <p:cNvSpPr>
              <a:spLocks noChangeShapeType="1"/>
            </p:cNvSpPr>
            <p:nvPr/>
          </p:nvSpPr>
          <p:spPr bwMode="auto">
            <a:xfrm flipH="1">
              <a:off x="1047750" y="20923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49" name="Line 292"/>
            <p:cNvSpPr>
              <a:spLocks noChangeShapeType="1"/>
            </p:cNvSpPr>
            <p:nvPr/>
          </p:nvSpPr>
          <p:spPr bwMode="auto">
            <a:xfrm flipH="1">
              <a:off x="1047750" y="20145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0" name="Line 294"/>
            <p:cNvSpPr>
              <a:spLocks noChangeShapeType="1"/>
            </p:cNvSpPr>
            <p:nvPr/>
          </p:nvSpPr>
          <p:spPr bwMode="auto">
            <a:xfrm flipH="1">
              <a:off x="1047750" y="19367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1" name="Line 296"/>
            <p:cNvSpPr>
              <a:spLocks noChangeShapeType="1"/>
            </p:cNvSpPr>
            <p:nvPr/>
          </p:nvSpPr>
          <p:spPr bwMode="auto">
            <a:xfrm flipH="1">
              <a:off x="1047750" y="18605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2" name="Line 298"/>
            <p:cNvSpPr>
              <a:spLocks noChangeShapeType="1"/>
            </p:cNvSpPr>
            <p:nvPr/>
          </p:nvSpPr>
          <p:spPr bwMode="auto">
            <a:xfrm flipH="1">
              <a:off x="1047750" y="17811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3" name="Line 300"/>
            <p:cNvSpPr>
              <a:spLocks noChangeShapeType="1"/>
            </p:cNvSpPr>
            <p:nvPr/>
          </p:nvSpPr>
          <p:spPr bwMode="auto">
            <a:xfrm flipH="1">
              <a:off x="1047750" y="17033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4" name="Line 302"/>
            <p:cNvSpPr>
              <a:spLocks noChangeShapeType="1"/>
            </p:cNvSpPr>
            <p:nvPr/>
          </p:nvSpPr>
          <p:spPr bwMode="auto">
            <a:xfrm flipH="1">
              <a:off x="1047750" y="16256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5" name="Line 304"/>
            <p:cNvSpPr>
              <a:spLocks noChangeShapeType="1"/>
            </p:cNvSpPr>
            <p:nvPr/>
          </p:nvSpPr>
          <p:spPr bwMode="auto">
            <a:xfrm flipH="1">
              <a:off x="1047750" y="15541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6" name="Line 306"/>
            <p:cNvSpPr>
              <a:spLocks noChangeShapeType="1"/>
            </p:cNvSpPr>
            <p:nvPr/>
          </p:nvSpPr>
          <p:spPr bwMode="auto">
            <a:xfrm flipH="1">
              <a:off x="1047750" y="14763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7" name="Line 308"/>
            <p:cNvSpPr>
              <a:spLocks noChangeShapeType="1"/>
            </p:cNvSpPr>
            <p:nvPr/>
          </p:nvSpPr>
          <p:spPr bwMode="auto">
            <a:xfrm flipH="1">
              <a:off x="1047750" y="13985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8" name="Line 310"/>
            <p:cNvSpPr>
              <a:spLocks noChangeShapeType="1"/>
            </p:cNvSpPr>
            <p:nvPr/>
          </p:nvSpPr>
          <p:spPr bwMode="auto">
            <a:xfrm flipH="1">
              <a:off x="1047750" y="13208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59" name="Line 312"/>
            <p:cNvSpPr>
              <a:spLocks noChangeShapeType="1"/>
            </p:cNvSpPr>
            <p:nvPr/>
          </p:nvSpPr>
          <p:spPr bwMode="auto">
            <a:xfrm flipH="1">
              <a:off x="1047750" y="12430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60" name="Line 314"/>
            <p:cNvSpPr>
              <a:spLocks noChangeShapeType="1"/>
            </p:cNvSpPr>
            <p:nvPr/>
          </p:nvSpPr>
          <p:spPr bwMode="auto">
            <a:xfrm flipH="1">
              <a:off x="1047750" y="11652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61" name="Line 316"/>
            <p:cNvSpPr>
              <a:spLocks noChangeShapeType="1"/>
            </p:cNvSpPr>
            <p:nvPr/>
          </p:nvSpPr>
          <p:spPr bwMode="auto">
            <a:xfrm flipH="1">
              <a:off x="1047750" y="10874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62" name="Line 318"/>
            <p:cNvSpPr>
              <a:spLocks noChangeShapeType="1"/>
            </p:cNvSpPr>
            <p:nvPr/>
          </p:nvSpPr>
          <p:spPr bwMode="auto">
            <a:xfrm flipH="1">
              <a:off x="1047750" y="10080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63" name="Line 320"/>
            <p:cNvSpPr>
              <a:spLocks noChangeShapeType="1"/>
            </p:cNvSpPr>
            <p:nvPr/>
          </p:nvSpPr>
          <p:spPr bwMode="auto">
            <a:xfrm flipH="1">
              <a:off x="1047750" y="9302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164" name="Line 322"/>
            <p:cNvSpPr>
              <a:spLocks noChangeShapeType="1"/>
            </p:cNvSpPr>
            <p:nvPr/>
          </p:nvSpPr>
          <p:spPr bwMode="auto">
            <a:xfrm flipH="1">
              <a:off x="1047750" y="8540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65" name="Group 442"/>
            <p:cNvGrpSpPr>
              <a:grpSpLocks/>
            </p:cNvGrpSpPr>
            <p:nvPr/>
          </p:nvGrpSpPr>
          <p:grpSpPr bwMode="auto">
            <a:xfrm>
              <a:off x="4081463" y="3136900"/>
              <a:ext cx="2312988" cy="69850"/>
              <a:chOff x="4081463" y="3060700"/>
              <a:chExt cx="2312987" cy="70320"/>
            </a:xfrm>
          </p:grpSpPr>
          <p:sp>
            <p:nvSpPr>
              <p:cNvPr id="44474" name="Rectangle 73"/>
              <p:cNvSpPr>
                <a:spLocks noChangeArrowheads="1"/>
              </p:cNvSpPr>
              <p:nvPr/>
            </p:nvSpPr>
            <p:spPr bwMode="auto">
              <a:xfrm>
                <a:off x="4081463" y="3060700"/>
                <a:ext cx="692150" cy="7032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75" name="Rectangle 135"/>
              <p:cNvSpPr>
                <a:spLocks noChangeArrowheads="1"/>
              </p:cNvSpPr>
              <p:nvPr/>
            </p:nvSpPr>
            <p:spPr bwMode="auto">
              <a:xfrm>
                <a:off x="4778375" y="3060700"/>
                <a:ext cx="1616075" cy="7032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66" name="Rectangle 199"/>
            <p:cNvSpPr>
              <a:spLocks noChangeArrowheads="1"/>
            </p:cNvSpPr>
            <p:nvPr/>
          </p:nvSpPr>
          <p:spPr bwMode="auto">
            <a:xfrm rot="-5400000">
              <a:off x="973138" y="3144838"/>
              <a:ext cx="3492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67" name="Group 470"/>
            <p:cNvGrpSpPr>
              <a:grpSpLocks/>
            </p:cNvGrpSpPr>
            <p:nvPr/>
          </p:nvGrpSpPr>
          <p:grpSpPr bwMode="auto">
            <a:xfrm>
              <a:off x="4410075" y="5459413"/>
              <a:ext cx="1155700" cy="73025"/>
              <a:chOff x="4410075" y="5383213"/>
              <a:chExt cx="1155700" cy="73466"/>
            </a:xfrm>
          </p:grpSpPr>
          <p:sp>
            <p:nvSpPr>
              <p:cNvPr id="44472" name="Rectangle 74"/>
              <p:cNvSpPr>
                <a:spLocks noChangeArrowheads="1"/>
              </p:cNvSpPr>
              <p:nvPr/>
            </p:nvSpPr>
            <p:spPr bwMode="auto">
              <a:xfrm>
                <a:off x="4410075" y="5383213"/>
                <a:ext cx="363538" cy="7346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73" name="Rectangle 136"/>
              <p:cNvSpPr>
                <a:spLocks noChangeArrowheads="1"/>
              </p:cNvSpPr>
              <p:nvPr/>
            </p:nvSpPr>
            <p:spPr bwMode="auto">
              <a:xfrm>
                <a:off x="4778375" y="5383213"/>
                <a:ext cx="787400" cy="7346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68" name="Rectangle 201"/>
            <p:cNvSpPr>
              <a:spLocks noChangeArrowheads="1"/>
            </p:cNvSpPr>
            <p:nvPr/>
          </p:nvSpPr>
          <p:spPr bwMode="auto">
            <a:xfrm rot="-5400000">
              <a:off x="985880" y="5458336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69" name="Group 453"/>
            <p:cNvGrpSpPr>
              <a:grpSpLocks/>
            </p:cNvGrpSpPr>
            <p:nvPr/>
          </p:nvGrpSpPr>
          <p:grpSpPr bwMode="auto">
            <a:xfrm>
              <a:off x="4233863" y="4059238"/>
              <a:ext cx="2008188" cy="71437"/>
              <a:chOff x="4233863" y="3983038"/>
              <a:chExt cx="2008187" cy="72130"/>
            </a:xfrm>
          </p:grpSpPr>
          <p:sp>
            <p:nvSpPr>
              <p:cNvPr id="44470" name="Rectangle 75"/>
              <p:cNvSpPr>
                <a:spLocks noChangeArrowheads="1"/>
              </p:cNvSpPr>
              <p:nvPr/>
            </p:nvSpPr>
            <p:spPr bwMode="auto">
              <a:xfrm>
                <a:off x="4233863" y="3983038"/>
                <a:ext cx="539750" cy="7213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71" name="Rectangle 137"/>
              <p:cNvSpPr>
                <a:spLocks noChangeArrowheads="1"/>
              </p:cNvSpPr>
              <p:nvPr/>
            </p:nvSpPr>
            <p:spPr bwMode="auto">
              <a:xfrm>
                <a:off x="4778375" y="3983038"/>
                <a:ext cx="1463675" cy="7213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70" name="Rectangle 203"/>
            <p:cNvSpPr>
              <a:spLocks noChangeArrowheads="1"/>
            </p:cNvSpPr>
            <p:nvPr/>
          </p:nvSpPr>
          <p:spPr bwMode="auto">
            <a:xfrm rot="-5400000">
              <a:off x="974916" y="4064511"/>
              <a:ext cx="34925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71" name="Group 466"/>
            <p:cNvGrpSpPr>
              <a:grpSpLocks/>
            </p:cNvGrpSpPr>
            <p:nvPr/>
          </p:nvGrpSpPr>
          <p:grpSpPr bwMode="auto">
            <a:xfrm>
              <a:off x="4340225" y="5159375"/>
              <a:ext cx="1443038" cy="69850"/>
              <a:chOff x="4340225" y="5083175"/>
              <a:chExt cx="1443038" cy="70090"/>
            </a:xfrm>
          </p:grpSpPr>
          <p:sp>
            <p:nvSpPr>
              <p:cNvPr id="44468" name="Rectangle 76"/>
              <p:cNvSpPr>
                <a:spLocks noChangeArrowheads="1"/>
              </p:cNvSpPr>
              <p:nvPr/>
            </p:nvSpPr>
            <p:spPr bwMode="auto">
              <a:xfrm>
                <a:off x="4340225" y="5083175"/>
                <a:ext cx="433388" cy="7009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69" name="Rectangle 138"/>
              <p:cNvSpPr>
                <a:spLocks noChangeArrowheads="1"/>
              </p:cNvSpPr>
              <p:nvPr/>
            </p:nvSpPr>
            <p:spPr bwMode="auto">
              <a:xfrm>
                <a:off x="4778375" y="5083175"/>
                <a:ext cx="1004888" cy="7009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72" name="Rectangle 205"/>
            <p:cNvSpPr>
              <a:spLocks noChangeArrowheads="1"/>
            </p:cNvSpPr>
            <p:nvPr/>
          </p:nvSpPr>
          <p:spPr bwMode="auto">
            <a:xfrm rot="-5400000">
              <a:off x="985880" y="5156711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73" name="Group 438"/>
            <p:cNvGrpSpPr>
              <a:grpSpLocks/>
            </p:cNvGrpSpPr>
            <p:nvPr/>
          </p:nvGrpSpPr>
          <p:grpSpPr bwMode="auto">
            <a:xfrm>
              <a:off x="3663950" y="2922588"/>
              <a:ext cx="2805113" cy="68262"/>
              <a:chOff x="3663950" y="2846388"/>
              <a:chExt cx="2805113" cy="68792"/>
            </a:xfrm>
          </p:grpSpPr>
          <p:sp>
            <p:nvSpPr>
              <p:cNvPr id="44466" name="Rectangle 77"/>
              <p:cNvSpPr>
                <a:spLocks noChangeArrowheads="1"/>
              </p:cNvSpPr>
              <p:nvPr/>
            </p:nvSpPr>
            <p:spPr bwMode="auto">
              <a:xfrm>
                <a:off x="3663950" y="2846388"/>
                <a:ext cx="1109663" cy="6879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67" name="Rectangle 139"/>
              <p:cNvSpPr>
                <a:spLocks noChangeArrowheads="1"/>
              </p:cNvSpPr>
              <p:nvPr/>
            </p:nvSpPr>
            <p:spPr bwMode="auto">
              <a:xfrm>
                <a:off x="4778375" y="2846388"/>
                <a:ext cx="1690688" cy="6879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74" name="Rectangle 207"/>
            <p:cNvSpPr>
              <a:spLocks noChangeArrowheads="1"/>
            </p:cNvSpPr>
            <p:nvPr/>
          </p:nvSpPr>
          <p:spPr bwMode="auto">
            <a:xfrm rot="-5400000">
              <a:off x="985838" y="2895600"/>
              <a:ext cx="55562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75" name="Group 468"/>
            <p:cNvGrpSpPr>
              <a:grpSpLocks/>
            </p:cNvGrpSpPr>
            <p:nvPr/>
          </p:nvGrpSpPr>
          <p:grpSpPr bwMode="auto">
            <a:xfrm>
              <a:off x="3667125" y="2474913"/>
              <a:ext cx="2892425" cy="68262"/>
              <a:chOff x="2310" y="1511"/>
              <a:chExt cx="1822" cy="43"/>
            </a:xfrm>
          </p:grpSpPr>
          <p:sp>
            <p:nvSpPr>
              <p:cNvPr id="44464" name="Rectangle 78"/>
              <p:cNvSpPr>
                <a:spLocks noChangeArrowheads="1"/>
              </p:cNvSpPr>
              <p:nvPr/>
            </p:nvSpPr>
            <p:spPr bwMode="auto">
              <a:xfrm>
                <a:off x="2310" y="1511"/>
                <a:ext cx="697" cy="4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65" name="Rectangle 140"/>
              <p:cNvSpPr>
                <a:spLocks noChangeArrowheads="1"/>
              </p:cNvSpPr>
              <p:nvPr/>
            </p:nvSpPr>
            <p:spPr bwMode="auto">
              <a:xfrm>
                <a:off x="3010" y="1511"/>
                <a:ext cx="1122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76" name="Rectangle 209"/>
            <p:cNvSpPr>
              <a:spLocks noChangeArrowheads="1"/>
            </p:cNvSpPr>
            <p:nvPr/>
          </p:nvSpPr>
          <p:spPr bwMode="auto">
            <a:xfrm rot="-5400000">
              <a:off x="987425" y="2444750"/>
              <a:ext cx="3492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</a:t>
              </a:r>
            </a:p>
          </p:txBody>
        </p:sp>
        <p:grpSp>
          <p:nvGrpSpPr>
            <p:cNvPr id="44177" name="Group 467"/>
            <p:cNvGrpSpPr>
              <a:grpSpLocks/>
            </p:cNvGrpSpPr>
            <p:nvPr/>
          </p:nvGrpSpPr>
          <p:grpSpPr bwMode="auto">
            <a:xfrm>
              <a:off x="4481513" y="5233988"/>
              <a:ext cx="1211263" cy="68262"/>
              <a:chOff x="4481513" y="5157788"/>
              <a:chExt cx="1211262" cy="67950"/>
            </a:xfrm>
          </p:grpSpPr>
          <p:sp>
            <p:nvSpPr>
              <p:cNvPr id="44462" name="Rectangle 79"/>
              <p:cNvSpPr>
                <a:spLocks noChangeArrowheads="1"/>
              </p:cNvSpPr>
              <p:nvPr/>
            </p:nvSpPr>
            <p:spPr bwMode="auto">
              <a:xfrm>
                <a:off x="4481513" y="5157788"/>
                <a:ext cx="292100" cy="6795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63" name="Rectangle 141"/>
              <p:cNvSpPr>
                <a:spLocks noChangeArrowheads="1"/>
              </p:cNvSpPr>
              <p:nvPr/>
            </p:nvSpPr>
            <p:spPr bwMode="auto">
              <a:xfrm>
                <a:off x="4778375" y="5157788"/>
                <a:ext cx="914400" cy="679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78" name="Rectangle 211"/>
            <p:cNvSpPr>
              <a:spLocks noChangeArrowheads="1"/>
            </p:cNvSpPr>
            <p:nvPr/>
          </p:nvSpPr>
          <p:spPr bwMode="auto">
            <a:xfrm rot="-5400000">
              <a:off x="985880" y="5226561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7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79" name="Group 450"/>
            <p:cNvGrpSpPr>
              <a:grpSpLocks/>
            </p:cNvGrpSpPr>
            <p:nvPr/>
          </p:nvGrpSpPr>
          <p:grpSpPr bwMode="auto">
            <a:xfrm>
              <a:off x="4198938" y="3771900"/>
              <a:ext cx="2154238" cy="69850"/>
              <a:chOff x="4198938" y="3695700"/>
              <a:chExt cx="2154237" cy="69600"/>
            </a:xfrm>
          </p:grpSpPr>
          <p:sp>
            <p:nvSpPr>
              <p:cNvPr id="44460" name="Rectangle 80"/>
              <p:cNvSpPr>
                <a:spLocks noChangeArrowheads="1"/>
              </p:cNvSpPr>
              <p:nvPr/>
            </p:nvSpPr>
            <p:spPr bwMode="auto">
              <a:xfrm>
                <a:off x="4198938" y="3695700"/>
                <a:ext cx="574675" cy="6960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61" name="Rectangle 142"/>
              <p:cNvSpPr>
                <a:spLocks noChangeArrowheads="1"/>
              </p:cNvSpPr>
              <p:nvPr/>
            </p:nvSpPr>
            <p:spPr bwMode="auto">
              <a:xfrm>
                <a:off x="4778375" y="3695700"/>
                <a:ext cx="1574800" cy="6960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80" name="Rectangle 213"/>
            <p:cNvSpPr>
              <a:spLocks noChangeArrowheads="1"/>
            </p:cNvSpPr>
            <p:nvPr/>
          </p:nvSpPr>
          <p:spPr bwMode="auto">
            <a:xfrm rot="-5400000">
              <a:off x="971784" y="3753361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8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81" name="Group 459"/>
            <p:cNvGrpSpPr>
              <a:grpSpLocks/>
            </p:cNvGrpSpPr>
            <p:nvPr/>
          </p:nvGrpSpPr>
          <p:grpSpPr bwMode="auto">
            <a:xfrm>
              <a:off x="3521075" y="1666875"/>
              <a:ext cx="3227388" cy="68262"/>
              <a:chOff x="2218" y="1002"/>
              <a:chExt cx="2033" cy="43"/>
            </a:xfrm>
          </p:grpSpPr>
          <p:sp>
            <p:nvSpPr>
              <p:cNvPr id="44458" name="Rectangle 81"/>
              <p:cNvSpPr>
                <a:spLocks noChangeArrowheads="1"/>
              </p:cNvSpPr>
              <p:nvPr/>
            </p:nvSpPr>
            <p:spPr bwMode="auto">
              <a:xfrm>
                <a:off x="2218" y="1002"/>
                <a:ext cx="789" cy="4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59" name="Rectangle 143"/>
              <p:cNvSpPr>
                <a:spLocks noChangeArrowheads="1"/>
              </p:cNvSpPr>
              <p:nvPr/>
            </p:nvSpPr>
            <p:spPr bwMode="auto">
              <a:xfrm>
                <a:off x="3010" y="1002"/>
                <a:ext cx="1241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82" name="Rectangle 215"/>
            <p:cNvSpPr>
              <a:spLocks noChangeArrowheads="1"/>
            </p:cNvSpPr>
            <p:nvPr/>
          </p:nvSpPr>
          <p:spPr bwMode="auto">
            <a:xfrm rot="-5400000">
              <a:off x="992188" y="1651000"/>
              <a:ext cx="3492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9</a:t>
              </a:r>
            </a:p>
          </p:txBody>
        </p:sp>
        <p:grpSp>
          <p:nvGrpSpPr>
            <p:cNvPr id="44183" name="Group 461"/>
            <p:cNvGrpSpPr>
              <a:grpSpLocks/>
            </p:cNvGrpSpPr>
            <p:nvPr/>
          </p:nvGrpSpPr>
          <p:grpSpPr bwMode="auto">
            <a:xfrm>
              <a:off x="4076700" y="4681538"/>
              <a:ext cx="1858963" cy="57150"/>
              <a:chOff x="4076700" y="4605338"/>
              <a:chExt cx="1858963" cy="56428"/>
            </a:xfrm>
          </p:grpSpPr>
          <p:sp>
            <p:nvSpPr>
              <p:cNvPr id="44456" name="Rectangle 82"/>
              <p:cNvSpPr>
                <a:spLocks noChangeArrowheads="1"/>
              </p:cNvSpPr>
              <p:nvPr/>
            </p:nvSpPr>
            <p:spPr bwMode="auto">
              <a:xfrm>
                <a:off x="4076700" y="4605338"/>
                <a:ext cx="696913" cy="5642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57" name="Rectangle 144"/>
              <p:cNvSpPr>
                <a:spLocks noChangeArrowheads="1"/>
              </p:cNvSpPr>
              <p:nvPr/>
            </p:nvSpPr>
            <p:spPr bwMode="auto">
              <a:xfrm>
                <a:off x="4778375" y="4605338"/>
                <a:ext cx="1157288" cy="5642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84" name="Rectangle 217"/>
            <p:cNvSpPr>
              <a:spLocks noChangeArrowheads="1"/>
            </p:cNvSpPr>
            <p:nvPr/>
          </p:nvSpPr>
          <p:spPr bwMode="auto">
            <a:xfrm rot="-5400000">
              <a:off x="955675" y="46847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10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85" name="Group 457"/>
            <p:cNvGrpSpPr>
              <a:grpSpLocks/>
            </p:cNvGrpSpPr>
            <p:nvPr/>
          </p:nvGrpSpPr>
          <p:grpSpPr bwMode="auto">
            <a:xfrm>
              <a:off x="4067175" y="4381500"/>
              <a:ext cx="2063750" cy="68262"/>
              <a:chOff x="4067175" y="4305300"/>
              <a:chExt cx="2063750" cy="68599"/>
            </a:xfrm>
          </p:grpSpPr>
          <p:sp>
            <p:nvSpPr>
              <p:cNvPr id="44454" name="Rectangle 83"/>
              <p:cNvSpPr>
                <a:spLocks noChangeArrowheads="1"/>
              </p:cNvSpPr>
              <p:nvPr/>
            </p:nvSpPr>
            <p:spPr bwMode="auto">
              <a:xfrm>
                <a:off x="4067175" y="4305300"/>
                <a:ext cx="706438" cy="68599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55" name="Rectangle 145"/>
              <p:cNvSpPr>
                <a:spLocks noChangeArrowheads="1"/>
              </p:cNvSpPr>
              <p:nvPr/>
            </p:nvSpPr>
            <p:spPr bwMode="auto">
              <a:xfrm>
                <a:off x="4778375" y="4305300"/>
                <a:ext cx="1352550" cy="68599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86" name="Rectangle 219"/>
            <p:cNvSpPr>
              <a:spLocks noChangeArrowheads="1"/>
            </p:cNvSpPr>
            <p:nvPr/>
          </p:nvSpPr>
          <p:spPr bwMode="auto">
            <a:xfrm rot="-5400000">
              <a:off x="950913" y="43830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11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87" name="Group 439"/>
            <p:cNvGrpSpPr>
              <a:grpSpLocks/>
            </p:cNvGrpSpPr>
            <p:nvPr/>
          </p:nvGrpSpPr>
          <p:grpSpPr bwMode="auto">
            <a:xfrm>
              <a:off x="4138613" y="2995613"/>
              <a:ext cx="2314575" cy="55562"/>
              <a:chOff x="4138613" y="2919413"/>
              <a:chExt cx="2314576" cy="55148"/>
            </a:xfrm>
          </p:grpSpPr>
          <p:sp>
            <p:nvSpPr>
              <p:cNvPr id="44452" name="Rectangle 84"/>
              <p:cNvSpPr>
                <a:spLocks noChangeArrowheads="1"/>
              </p:cNvSpPr>
              <p:nvPr/>
            </p:nvSpPr>
            <p:spPr bwMode="auto">
              <a:xfrm>
                <a:off x="4138613" y="2919413"/>
                <a:ext cx="635000" cy="5514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53" name="Rectangle 146"/>
              <p:cNvSpPr>
                <a:spLocks noChangeArrowheads="1"/>
              </p:cNvSpPr>
              <p:nvPr/>
            </p:nvSpPr>
            <p:spPr bwMode="auto">
              <a:xfrm>
                <a:off x="4778376" y="2919413"/>
                <a:ext cx="1674813" cy="5514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88" name="Rectangle 221"/>
            <p:cNvSpPr>
              <a:spLocks noChangeArrowheads="1"/>
            </p:cNvSpPr>
            <p:nvPr/>
          </p:nvSpPr>
          <p:spPr bwMode="auto">
            <a:xfrm rot="-5400000">
              <a:off x="969963" y="29781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12</a:t>
              </a:r>
            </a:p>
          </p:txBody>
        </p:sp>
        <p:grpSp>
          <p:nvGrpSpPr>
            <p:cNvPr id="44189" name="Group 451"/>
            <p:cNvGrpSpPr>
              <a:grpSpLocks/>
            </p:cNvGrpSpPr>
            <p:nvPr/>
          </p:nvGrpSpPr>
          <p:grpSpPr bwMode="auto">
            <a:xfrm>
              <a:off x="4310063" y="3843338"/>
              <a:ext cx="1989138" cy="57150"/>
              <a:chOff x="4310063" y="3767138"/>
              <a:chExt cx="1989137" cy="56673"/>
            </a:xfrm>
          </p:grpSpPr>
          <p:sp>
            <p:nvSpPr>
              <p:cNvPr id="44450" name="Rectangle 85"/>
              <p:cNvSpPr>
                <a:spLocks noChangeArrowheads="1"/>
              </p:cNvSpPr>
              <p:nvPr/>
            </p:nvSpPr>
            <p:spPr bwMode="auto">
              <a:xfrm>
                <a:off x="4310063" y="3767138"/>
                <a:ext cx="463550" cy="5667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51" name="Rectangle 147"/>
              <p:cNvSpPr>
                <a:spLocks noChangeArrowheads="1"/>
              </p:cNvSpPr>
              <p:nvPr/>
            </p:nvSpPr>
            <p:spPr bwMode="auto">
              <a:xfrm>
                <a:off x="4778375" y="3767138"/>
                <a:ext cx="1520825" cy="5667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90" name="Rectangle 223"/>
            <p:cNvSpPr>
              <a:spLocks noChangeArrowheads="1"/>
            </p:cNvSpPr>
            <p:nvPr/>
          </p:nvSpPr>
          <p:spPr bwMode="auto">
            <a:xfrm rot="-5400000">
              <a:off x="950913" y="38322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13</a:t>
              </a:r>
            </a:p>
          </p:txBody>
        </p:sp>
        <p:grpSp>
          <p:nvGrpSpPr>
            <p:cNvPr id="44191" name="Group 448"/>
            <p:cNvGrpSpPr>
              <a:grpSpLocks/>
            </p:cNvGrpSpPr>
            <p:nvPr/>
          </p:nvGrpSpPr>
          <p:grpSpPr bwMode="auto">
            <a:xfrm>
              <a:off x="3143250" y="819150"/>
              <a:ext cx="4851400" cy="68262"/>
              <a:chOff x="1980" y="468"/>
              <a:chExt cx="3056" cy="43"/>
            </a:xfrm>
          </p:grpSpPr>
          <p:sp>
            <p:nvSpPr>
              <p:cNvPr id="44448" name="Rectangle 86"/>
              <p:cNvSpPr>
                <a:spLocks noChangeArrowheads="1"/>
              </p:cNvSpPr>
              <p:nvPr/>
            </p:nvSpPr>
            <p:spPr bwMode="auto">
              <a:xfrm>
                <a:off x="1980" y="468"/>
                <a:ext cx="1027" cy="4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49" name="Rectangle 148"/>
              <p:cNvSpPr>
                <a:spLocks noChangeArrowheads="1"/>
              </p:cNvSpPr>
              <p:nvPr/>
            </p:nvSpPr>
            <p:spPr bwMode="auto">
              <a:xfrm>
                <a:off x="3010" y="468"/>
                <a:ext cx="2026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92" name="Rectangle 225"/>
            <p:cNvSpPr>
              <a:spLocks noChangeArrowheads="1"/>
            </p:cNvSpPr>
            <p:nvPr/>
          </p:nvSpPr>
          <p:spPr bwMode="auto">
            <a:xfrm rot="-5400000">
              <a:off x="979488" y="8128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14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93" name="Group 453"/>
            <p:cNvGrpSpPr>
              <a:grpSpLocks/>
            </p:cNvGrpSpPr>
            <p:nvPr/>
          </p:nvGrpSpPr>
          <p:grpSpPr bwMode="auto">
            <a:xfrm>
              <a:off x="3143250" y="1211263"/>
              <a:ext cx="4003675" cy="79375"/>
              <a:chOff x="1980" y="715"/>
              <a:chExt cx="2522" cy="50"/>
            </a:xfrm>
          </p:grpSpPr>
          <p:sp>
            <p:nvSpPr>
              <p:cNvPr id="44446" name="Rectangle 87"/>
              <p:cNvSpPr>
                <a:spLocks noChangeArrowheads="1"/>
              </p:cNvSpPr>
              <p:nvPr/>
            </p:nvSpPr>
            <p:spPr bwMode="auto">
              <a:xfrm>
                <a:off x="1980" y="715"/>
                <a:ext cx="1027" cy="5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47" name="Rectangle 149"/>
              <p:cNvSpPr>
                <a:spLocks noChangeArrowheads="1"/>
              </p:cNvSpPr>
              <p:nvPr/>
            </p:nvSpPr>
            <p:spPr bwMode="auto">
              <a:xfrm>
                <a:off x="3010" y="715"/>
                <a:ext cx="1492" cy="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94" name="Rectangle 227"/>
            <p:cNvSpPr>
              <a:spLocks noChangeArrowheads="1"/>
            </p:cNvSpPr>
            <p:nvPr/>
          </p:nvSpPr>
          <p:spPr bwMode="auto">
            <a:xfrm rot="-5400000">
              <a:off x="979488" y="12033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15</a:t>
              </a:r>
            </a:p>
          </p:txBody>
        </p:sp>
        <p:grpSp>
          <p:nvGrpSpPr>
            <p:cNvPr id="44195" name="Group 471"/>
            <p:cNvGrpSpPr>
              <a:grpSpLocks/>
            </p:cNvGrpSpPr>
            <p:nvPr/>
          </p:nvGrpSpPr>
          <p:grpSpPr bwMode="auto">
            <a:xfrm>
              <a:off x="4713288" y="5534025"/>
              <a:ext cx="404813" cy="76200"/>
              <a:chOff x="4713288" y="5457825"/>
              <a:chExt cx="404812" cy="76006"/>
            </a:xfrm>
          </p:grpSpPr>
          <p:sp>
            <p:nvSpPr>
              <p:cNvPr id="44444" name="Rectangle 88"/>
              <p:cNvSpPr>
                <a:spLocks noChangeArrowheads="1"/>
              </p:cNvSpPr>
              <p:nvPr/>
            </p:nvSpPr>
            <p:spPr bwMode="auto">
              <a:xfrm>
                <a:off x="4713288" y="5457825"/>
                <a:ext cx="60325" cy="7600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45" name="Rectangle 150"/>
              <p:cNvSpPr>
                <a:spLocks noChangeArrowheads="1"/>
              </p:cNvSpPr>
              <p:nvPr/>
            </p:nvSpPr>
            <p:spPr bwMode="auto">
              <a:xfrm>
                <a:off x="4778375" y="5457825"/>
                <a:ext cx="339725" cy="7600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96" name="Rectangle 229"/>
            <p:cNvSpPr>
              <a:spLocks noChangeArrowheads="1"/>
            </p:cNvSpPr>
            <p:nvPr/>
          </p:nvSpPr>
          <p:spPr bwMode="auto">
            <a:xfrm rot="-5400000">
              <a:off x="965200" y="553243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16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197" name="Group 436"/>
            <p:cNvGrpSpPr>
              <a:grpSpLocks/>
            </p:cNvGrpSpPr>
            <p:nvPr/>
          </p:nvGrpSpPr>
          <p:grpSpPr bwMode="auto">
            <a:xfrm>
              <a:off x="3995738" y="2782888"/>
              <a:ext cx="2484438" cy="55562"/>
              <a:chOff x="3995738" y="2707288"/>
              <a:chExt cx="2484437" cy="54962"/>
            </a:xfrm>
          </p:grpSpPr>
          <p:sp>
            <p:nvSpPr>
              <p:cNvPr id="44442" name="Rectangle 89"/>
              <p:cNvSpPr>
                <a:spLocks noChangeArrowheads="1"/>
              </p:cNvSpPr>
              <p:nvPr/>
            </p:nvSpPr>
            <p:spPr bwMode="auto">
              <a:xfrm>
                <a:off x="3995738" y="2707288"/>
                <a:ext cx="777875" cy="5496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43" name="Rectangle 151"/>
              <p:cNvSpPr>
                <a:spLocks noChangeArrowheads="1"/>
              </p:cNvSpPr>
              <p:nvPr/>
            </p:nvSpPr>
            <p:spPr bwMode="auto">
              <a:xfrm>
                <a:off x="4778375" y="2707288"/>
                <a:ext cx="1701800" cy="5496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198" name="Rectangle 231"/>
            <p:cNvSpPr>
              <a:spLocks noChangeArrowheads="1"/>
            </p:cNvSpPr>
            <p:nvPr/>
          </p:nvSpPr>
          <p:spPr bwMode="auto">
            <a:xfrm rot="-5400000">
              <a:off x="965200" y="273843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17</a:t>
              </a:r>
            </a:p>
          </p:txBody>
        </p:sp>
        <p:sp>
          <p:nvSpPr>
            <p:cNvPr id="44199" name="Rectangle 90"/>
            <p:cNvSpPr>
              <a:spLocks noChangeArrowheads="1"/>
            </p:cNvSpPr>
            <p:nvPr/>
          </p:nvSpPr>
          <p:spPr bwMode="auto">
            <a:xfrm>
              <a:off x="3714750" y="5614988"/>
              <a:ext cx="1060450" cy="82550"/>
            </a:xfrm>
            <a:prstGeom prst="rect">
              <a:avLst/>
            </a:prstGeom>
            <a:solidFill>
              <a:srgbClr val="00CC00"/>
            </a:solidFill>
            <a:ln w="0">
              <a:solidFill>
                <a:srgbClr val="1A476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00" name="Rectangle 233"/>
            <p:cNvSpPr>
              <a:spLocks noChangeArrowheads="1"/>
            </p:cNvSpPr>
            <p:nvPr/>
          </p:nvSpPr>
          <p:spPr bwMode="auto">
            <a:xfrm rot="-5400000">
              <a:off x="960438" y="56134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18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01" name="Group 452"/>
            <p:cNvGrpSpPr>
              <a:grpSpLocks/>
            </p:cNvGrpSpPr>
            <p:nvPr/>
          </p:nvGrpSpPr>
          <p:grpSpPr bwMode="auto">
            <a:xfrm>
              <a:off x="3148013" y="1133475"/>
              <a:ext cx="4165600" cy="76200"/>
              <a:chOff x="1983" y="666"/>
              <a:chExt cx="2624" cy="48"/>
            </a:xfrm>
          </p:grpSpPr>
          <p:sp>
            <p:nvSpPr>
              <p:cNvPr id="44440" name="Rectangle 91"/>
              <p:cNvSpPr>
                <a:spLocks noChangeArrowheads="1"/>
              </p:cNvSpPr>
              <p:nvPr/>
            </p:nvSpPr>
            <p:spPr bwMode="auto">
              <a:xfrm>
                <a:off x="1983" y="666"/>
                <a:ext cx="1024" cy="4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41" name="Rectangle 152"/>
              <p:cNvSpPr>
                <a:spLocks noChangeArrowheads="1"/>
              </p:cNvSpPr>
              <p:nvPr/>
            </p:nvSpPr>
            <p:spPr bwMode="auto">
              <a:xfrm>
                <a:off x="3010" y="666"/>
                <a:ext cx="1597" cy="4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02" name="Rectangle 235"/>
            <p:cNvSpPr>
              <a:spLocks noChangeArrowheads="1"/>
            </p:cNvSpPr>
            <p:nvPr/>
          </p:nvSpPr>
          <p:spPr bwMode="auto">
            <a:xfrm rot="-5400000">
              <a:off x="979488" y="11271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19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03" name="Group 449"/>
            <p:cNvGrpSpPr>
              <a:grpSpLocks/>
            </p:cNvGrpSpPr>
            <p:nvPr/>
          </p:nvGrpSpPr>
          <p:grpSpPr bwMode="auto">
            <a:xfrm>
              <a:off x="3875088" y="3706813"/>
              <a:ext cx="2478088" cy="60325"/>
              <a:chOff x="3875088" y="3630436"/>
              <a:chExt cx="2478087" cy="60502"/>
            </a:xfrm>
          </p:grpSpPr>
          <p:sp>
            <p:nvSpPr>
              <p:cNvPr id="44438" name="Rectangle 92"/>
              <p:cNvSpPr>
                <a:spLocks noChangeArrowheads="1"/>
              </p:cNvSpPr>
              <p:nvPr/>
            </p:nvSpPr>
            <p:spPr bwMode="auto">
              <a:xfrm>
                <a:off x="3875088" y="3630436"/>
                <a:ext cx="898525" cy="6050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39" name="Rectangle 153"/>
              <p:cNvSpPr>
                <a:spLocks noChangeArrowheads="1"/>
              </p:cNvSpPr>
              <p:nvPr/>
            </p:nvSpPr>
            <p:spPr bwMode="auto">
              <a:xfrm>
                <a:off x="4778375" y="3630436"/>
                <a:ext cx="1574800" cy="6050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04" name="Rectangle 237"/>
            <p:cNvSpPr>
              <a:spLocks noChangeArrowheads="1"/>
            </p:cNvSpPr>
            <p:nvPr/>
          </p:nvSpPr>
          <p:spPr bwMode="auto">
            <a:xfrm rot="-5400000">
              <a:off x="954088" y="3675063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20</a:t>
              </a:r>
            </a:p>
          </p:txBody>
        </p:sp>
        <p:grpSp>
          <p:nvGrpSpPr>
            <p:cNvPr id="44205" name="Group 456"/>
            <p:cNvGrpSpPr>
              <a:grpSpLocks/>
            </p:cNvGrpSpPr>
            <p:nvPr/>
          </p:nvGrpSpPr>
          <p:grpSpPr bwMode="auto">
            <a:xfrm>
              <a:off x="3335338" y="1450975"/>
              <a:ext cx="3538538" cy="60325"/>
              <a:chOff x="2101" y="866"/>
              <a:chExt cx="2229" cy="38"/>
            </a:xfrm>
          </p:grpSpPr>
          <p:sp>
            <p:nvSpPr>
              <p:cNvPr id="44436" name="Rectangle 93"/>
              <p:cNvSpPr>
                <a:spLocks noChangeArrowheads="1"/>
              </p:cNvSpPr>
              <p:nvPr/>
            </p:nvSpPr>
            <p:spPr bwMode="auto">
              <a:xfrm>
                <a:off x="2101" y="866"/>
                <a:ext cx="906" cy="3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37" name="Rectangle 154"/>
              <p:cNvSpPr>
                <a:spLocks noChangeArrowheads="1"/>
              </p:cNvSpPr>
              <p:nvPr/>
            </p:nvSpPr>
            <p:spPr bwMode="auto">
              <a:xfrm>
                <a:off x="3010" y="866"/>
                <a:ext cx="1320" cy="3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06" name="Rectangle 239"/>
            <p:cNvSpPr>
              <a:spLocks noChangeArrowheads="1"/>
            </p:cNvSpPr>
            <p:nvPr/>
          </p:nvSpPr>
          <p:spPr bwMode="auto">
            <a:xfrm rot="-5400000">
              <a:off x="974725" y="14446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21</a:t>
              </a:r>
            </a:p>
          </p:txBody>
        </p:sp>
        <p:grpSp>
          <p:nvGrpSpPr>
            <p:cNvPr id="44207" name="Group 465"/>
            <p:cNvGrpSpPr>
              <a:grpSpLocks/>
            </p:cNvGrpSpPr>
            <p:nvPr/>
          </p:nvGrpSpPr>
          <p:grpSpPr bwMode="auto">
            <a:xfrm>
              <a:off x="4252913" y="5084763"/>
              <a:ext cx="1555750" cy="71437"/>
              <a:chOff x="4252913" y="5009155"/>
              <a:chExt cx="1555751" cy="70845"/>
            </a:xfrm>
          </p:grpSpPr>
          <p:sp>
            <p:nvSpPr>
              <p:cNvPr id="44434" name="Rectangle 94"/>
              <p:cNvSpPr>
                <a:spLocks noChangeArrowheads="1"/>
              </p:cNvSpPr>
              <p:nvPr/>
            </p:nvSpPr>
            <p:spPr bwMode="auto">
              <a:xfrm>
                <a:off x="4252913" y="5009155"/>
                <a:ext cx="520700" cy="7084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35" name="Rectangle 155"/>
              <p:cNvSpPr>
                <a:spLocks noChangeArrowheads="1"/>
              </p:cNvSpPr>
              <p:nvPr/>
            </p:nvSpPr>
            <p:spPr bwMode="auto">
              <a:xfrm>
                <a:off x="4778376" y="5009155"/>
                <a:ext cx="1030288" cy="70845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08" name="Rectangle 241"/>
            <p:cNvSpPr>
              <a:spLocks noChangeArrowheads="1"/>
            </p:cNvSpPr>
            <p:nvPr/>
          </p:nvSpPr>
          <p:spPr bwMode="auto">
            <a:xfrm rot="-5400000">
              <a:off x="965200" y="50736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22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09" name="Group 458"/>
            <p:cNvGrpSpPr>
              <a:grpSpLocks/>
            </p:cNvGrpSpPr>
            <p:nvPr/>
          </p:nvGrpSpPr>
          <p:grpSpPr bwMode="auto">
            <a:xfrm>
              <a:off x="3743325" y="4452938"/>
              <a:ext cx="2359025" cy="61912"/>
              <a:chOff x="3743325" y="4376209"/>
              <a:chExt cx="2359025" cy="62441"/>
            </a:xfrm>
          </p:grpSpPr>
          <p:sp>
            <p:nvSpPr>
              <p:cNvPr id="44432" name="Rectangle 95"/>
              <p:cNvSpPr>
                <a:spLocks noChangeArrowheads="1"/>
              </p:cNvSpPr>
              <p:nvPr/>
            </p:nvSpPr>
            <p:spPr bwMode="auto">
              <a:xfrm>
                <a:off x="3743325" y="4376209"/>
                <a:ext cx="1030288" cy="62441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33" name="Rectangle 156"/>
              <p:cNvSpPr>
                <a:spLocks noChangeArrowheads="1"/>
              </p:cNvSpPr>
              <p:nvPr/>
            </p:nvSpPr>
            <p:spPr bwMode="auto">
              <a:xfrm>
                <a:off x="4778375" y="4376209"/>
                <a:ext cx="1323975" cy="62441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10" name="Rectangle 243"/>
            <p:cNvSpPr>
              <a:spLocks noChangeArrowheads="1"/>
            </p:cNvSpPr>
            <p:nvPr/>
          </p:nvSpPr>
          <p:spPr bwMode="auto">
            <a:xfrm rot="-5400000">
              <a:off x="960438" y="44561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23</a:t>
              </a:r>
            </a:p>
          </p:txBody>
        </p:sp>
        <p:grpSp>
          <p:nvGrpSpPr>
            <p:cNvPr id="44211" name="Group 455"/>
            <p:cNvGrpSpPr>
              <a:grpSpLocks/>
            </p:cNvGrpSpPr>
            <p:nvPr/>
          </p:nvGrpSpPr>
          <p:grpSpPr bwMode="auto">
            <a:xfrm>
              <a:off x="3254375" y="1379538"/>
              <a:ext cx="3822700" cy="63500"/>
              <a:chOff x="2050" y="821"/>
              <a:chExt cx="2408" cy="40"/>
            </a:xfrm>
          </p:grpSpPr>
          <p:sp>
            <p:nvSpPr>
              <p:cNvPr id="44430" name="Rectangle 96"/>
              <p:cNvSpPr>
                <a:spLocks noChangeArrowheads="1"/>
              </p:cNvSpPr>
              <p:nvPr/>
            </p:nvSpPr>
            <p:spPr bwMode="auto">
              <a:xfrm>
                <a:off x="2050" y="821"/>
                <a:ext cx="957" cy="4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31" name="Rectangle 157"/>
              <p:cNvSpPr>
                <a:spLocks noChangeArrowheads="1"/>
              </p:cNvSpPr>
              <p:nvPr/>
            </p:nvSpPr>
            <p:spPr bwMode="auto">
              <a:xfrm>
                <a:off x="3010" y="821"/>
                <a:ext cx="1448" cy="4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12" name="Rectangle 245"/>
            <p:cNvSpPr>
              <a:spLocks noChangeArrowheads="1"/>
            </p:cNvSpPr>
            <p:nvPr/>
          </p:nvSpPr>
          <p:spPr bwMode="auto">
            <a:xfrm rot="-5400000">
              <a:off x="979488" y="13604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24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13" name="Group 450"/>
            <p:cNvGrpSpPr>
              <a:grpSpLocks/>
            </p:cNvGrpSpPr>
            <p:nvPr/>
          </p:nvGrpSpPr>
          <p:grpSpPr bwMode="auto">
            <a:xfrm>
              <a:off x="3101975" y="979488"/>
              <a:ext cx="4459288" cy="63500"/>
              <a:chOff x="1954" y="569"/>
              <a:chExt cx="2809" cy="40"/>
            </a:xfrm>
          </p:grpSpPr>
          <p:sp>
            <p:nvSpPr>
              <p:cNvPr id="44428" name="Rectangle 97"/>
              <p:cNvSpPr>
                <a:spLocks noChangeArrowheads="1"/>
              </p:cNvSpPr>
              <p:nvPr/>
            </p:nvSpPr>
            <p:spPr bwMode="auto">
              <a:xfrm>
                <a:off x="1954" y="569"/>
                <a:ext cx="1053" cy="4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29" name="Rectangle 158"/>
              <p:cNvSpPr>
                <a:spLocks noChangeArrowheads="1"/>
              </p:cNvSpPr>
              <p:nvPr/>
            </p:nvSpPr>
            <p:spPr bwMode="auto">
              <a:xfrm>
                <a:off x="3010" y="569"/>
                <a:ext cx="1753" cy="4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14" name="Rectangle 247"/>
            <p:cNvSpPr>
              <a:spLocks noChangeArrowheads="1"/>
            </p:cNvSpPr>
            <p:nvPr/>
          </p:nvSpPr>
          <p:spPr bwMode="auto">
            <a:xfrm rot="-5400000">
              <a:off x="979488" y="96996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25</a:t>
              </a:r>
            </a:p>
          </p:txBody>
        </p:sp>
        <p:grpSp>
          <p:nvGrpSpPr>
            <p:cNvPr id="44215" name="Group 462"/>
            <p:cNvGrpSpPr>
              <a:grpSpLocks/>
            </p:cNvGrpSpPr>
            <p:nvPr/>
          </p:nvGrpSpPr>
          <p:grpSpPr bwMode="auto">
            <a:xfrm>
              <a:off x="3360738" y="1898650"/>
              <a:ext cx="3295650" cy="63500"/>
              <a:chOff x="2117" y="1148"/>
              <a:chExt cx="2076" cy="40"/>
            </a:xfrm>
          </p:grpSpPr>
          <p:sp>
            <p:nvSpPr>
              <p:cNvPr id="44426" name="Rectangle 98"/>
              <p:cNvSpPr>
                <a:spLocks noChangeArrowheads="1"/>
              </p:cNvSpPr>
              <p:nvPr/>
            </p:nvSpPr>
            <p:spPr bwMode="auto">
              <a:xfrm>
                <a:off x="2117" y="1148"/>
                <a:ext cx="890" cy="4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27" name="Rectangle 159"/>
              <p:cNvSpPr>
                <a:spLocks noChangeArrowheads="1"/>
              </p:cNvSpPr>
              <p:nvPr/>
            </p:nvSpPr>
            <p:spPr bwMode="auto">
              <a:xfrm>
                <a:off x="3010" y="1148"/>
                <a:ext cx="1183" cy="4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16" name="Rectangle 249"/>
            <p:cNvSpPr>
              <a:spLocks noChangeArrowheads="1"/>
            </p:cNvSpPr>
            <p:nvPr/>
          </p:nvSpPr>
          <p:spPr bwMode="auto">
            <a:xfrm rot="-5400000">
              <a:off x="969963" y="18986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26</a:t>
              </a:r>
            </a:p>
          </p:txBody>
        </p:sp>
        <p:grpSp>
          <p:nvGrpSpPr>
            <p:cNvPr id="44217" name="Group 437"/>
            <p:cNvGrpSpPr>
              <a:grpSpLocks/>
            </p:cNvGrpSpPr>
            <p:nvPr/>
          </p:nvGrpSpPr>
          <p:grpSpPr bwMode="auto">
            <a:xfrm>
              <a:off x="3848100" y="2846388"/>
              <a:ext cx="2620963" cy="68262"/>
              <a:chOff x="3848100" y="2769855"/>
              <a:chExt cx="2620963" cy="68595"/>
            </a:xfrm>
          </p:grpSpPr>
          <p:sp>
            <p:nvSpPr>
              <p:cNvPr id="44424" name="Rectangle 99"/>
              <p:cNvSpPr>
                <a:spLocks noChangeArrowheads="1"/>
              </p:cNvSpPr>
              <p:nvPr/>
            </p:nvSpPr>
            <p:spPr bwMode="auto">
              <a:xfrm>
                <a:off x="3848100" y="2769855"/>
                <a:ext cx="925513" cy="68595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25" name="Rectangle 160"/>
              <p:cNvSpPr>
                <a:spLocks noChangeArrowheads="1"/>
              </p:cNvSpPr>
              <p:nvPr/>
            </p:nvSpPr>
            <p:spPr bwMode="auto">
              <a:xfrm>
                <a:off x="4778375" y="2769855"/>
                <a:ext cx="1690688" cy="68595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18" name="Rectangle 251"/>
            <p:cNvSpPr>
              <a:spLocks noChangeArrowheads="1"/>
            </p:cNvSpPr>
            <p:nvPr/>
          </p:nvSpPr>
          <p:spPr bwMode="auto">
            <a:xfrm rot="-5400000">
              <a:off x="969963" y="28257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27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19" name="Group 449"/>
            <p:cNvGrpSpPr>
              <a:grpSpLocks/>
            </p:cNvGrpSpPr>
            <p:nvPr/>
          </p:nvGrpSpPr>
          <p:grpSpPr bwMode="auto">
            <a:xfrm>
              <a:off x="3330575" y="893763"/>
              <a:ext cx="4321175" cy="79375"/>
              <a:chOff x="2098" y="515"/>
              <a:chExt cx="2722" cy="50"/>
            </a:xfrm>
          </p:grpSpPr>
          <p:sp>
            <p:nvSpPr>
              <p:cNvPr id="44422" name="Rectangle 100"/>
              <p:cNvSpPr>
                <a:spLocks noChangeArrowheads="1"/>
              </p:cNvSpPr>
              <p:nvPr/>
            </p:nvSpPr>
            <p:spPr bwMode="auto">
              <a:xfrm>
                <a:off x="2098" y="515"/>
                <a:ext cx="909" cy="50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23" name="Rectangle 161"/>
              <p:cNvSpPr>
                <a:spLocks noChangeArrowheads="1"/>
              </p:cNvSpPr>
              <p:nvPr/>
            </p:nvSpPr>
            <p:spPr bwMode="auto">
              <a:xfrm>
                <a:off x="3010" y="515"/>
                <a:ext cx="1810" cy="50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20" name="Rectangle 253"/>
            <p:cNvSpPr>
              <a:spLocks noChangeArrowheads="1"/>
            </p:cNvSpPr>
            <p:nvPr/>
          </p:nvSpPr>
          <p:spPr bwMode="auto">
            <a:xfrm rot="-5400000">
              <a:off x="979488" y="8890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28</a:t>
              </a:r>
            </a:p>
          </p:txBody>
        </p:sp>
        <p:grpSp>
          <p:nvGrpSpPr>
            <p:cNvPr id="44221" name="Group 472"/>
            <p:cNvGrpSpPr>
              <a:grpSpLocks/>
            </p:cNvGrpSpPr>
            <p:nvPr/>
          </p:nvGrpSpPr>
          <p:grpSpPr bwMode="auto">
            <a:xfrm>
              <a:off x="4127500" y="3989388"/>
              <a:ext cx="2130425" cy="65087"/>
              <a:chOff x="4127500" y="3913119"/>
              <a:chExt cx="2130425" cy="65156"/>
            </a:xfrm>
          </p:grpSpPr>
          <p:sp>
            <p:nvSpPr>
              <p:cNvPr id="44420" name="Rectangle 101"/>
              <p:cNvSpPr>
                <a:spLocks noChangeArrowheads="1"/>
              </p:cNvSpPr>
              <p:nvPr/>
            </p:nvSpPr>
            <p:spPr bwMode="auto">
              <a:xfrm>
                <a:off x="4127500" y="3913119"/>
                <a:ext cx="646113" cy="65156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21" name="Rectangle 162"/>
              <p:cNvSpPr>
                <a:spLocks noChangeArrowheads="1"/>
              </p:cNvSpPr>
              <p:nvPr/>
            </p:nvSpPr>
            <p:spPr bwMode="auto">
              <a:xfrm>
                <a:off x="4778375" y="3913119"/>
                <a:ext cx="1479550" cy="65156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22" name="Rectangle 255"/>
            <p:cNvSpPr>
              <a:spLocks noChangeArrowheads="1"/>
            </p:cNvSpPr>
            <p:nvPr/>
          </p:nvSpPr>
          <p:spPr bwMode="auto">
            <a:xfrm rot="-5400000">
              <a:off x="955675" y="40005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29</a:t>
              </a:r>
            </a:p>
          </p:txBody>
        </p:sp>
        <p:grpSp>
          <p:nvGrpSpPr>
            <p:cNvPr id="44223" name="Group 469"/>
            <p:cNvGrpSpPr>
              <a:grpSpLocks/>
            </p:cNvGrpSpPr>
            <p:nvPr/>
          </p:nvGrpSpPr>
          <p:grpSpPr bwMode="auto">
            <a:xfrm>
              <a:off x="4167188" y="5386388"/>
              <a:ext cx="1489075" cy="66675"/>
              <a:chOff x="4167188" y="5310349"/>
              <a:chExt cx="1489076" cy="66514"/>
            </a:xfrm>
          </p:grpSpPr>
          <p:sp>
            <p:nvSpPr>
              <p:cNvPr id="44418" name="Rectangle 102"/>
              <p:cNvSpPr>
                <a:spLocks noChangeArrowheads="1"/>
              </p:cNvSpPr>
              <p:nvPr/>
            </p:nvSpPr>
            <p:spPr bwMode="auto">
              <a:xfrm>
                <a:off x="4167188" y="5310349"/>
                <a:ext cx="606425" cy="66514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19" name="Rectangle 163"/>
              <p:cNvSpPr>
                <a:spLocks noChangeArrowheads="1"/>
              </p:cNvSpPr>
              <p:nvPr/>
            </p:nvSpPr>
            <p:spPr bwMode="auto">
              <a:xfrm>
                <a:off x="4778376" y="5310349"/>
                <a:ext cx="877888" cy="66514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24" name="Rectangle 257"/>
            <p:cNvSpPr>
              <a:spLocks noChangeArrowheads="1"/>
            </p:cNvSpPr>
            <p:nvPr/>
          </p:nvSpPr>
          <p:spPr bwMode="auto">
            <a:xfrm rot="-5400000">
              <a:off x="969963" y="53752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30</a:t>
              </a:r>
            </a:p>
          </p:txBody>
        </p:sp>
        <p:grpSp>
          <p:nvGrpSpPr>
            <p:cNvPr id="44225" name="Group 473"/>
            <p:cNvGrpSpPr>
              <a:grpSpLocks/>
            </p:cNvGrpSpPr>
            <p:nvPr/>
          </p:nvGrpSpPr>
          <p:grpSpPr bwMode="auto">
            <a:xfrm>
              <a:off x="3894138" y="2060575"/>
              <a:ext cx="2716213" cy="68262"/>
              <a:chOff x="3894138" y="1984375"/>
              <a:chExt cx="2716212" cy="68263"/>
            </a:xfrm>
          </p:grpSpPr>
          <p:sp>
            <p:nvSpPr>
              <p:cNvPr id="44416" name="Rectangle 103"/>
              <p:cNvSpPr>
                <a:spLocks noChangeArrowheads="1"/>
              </p:cNvSpPr>
              <p:nvPr/>
            </p:nvSpPr>
            <p:spPr bwMode="auto">
              <a:xfrm>
                <a:off x="3894138" y="1984375"/>
                <a:ext cx="879475" cy="68263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17" name="Rectangle 164"/>
              <p:cNvSpPr>
                <a:spLocks noChangeArrowheads="1"/>
              </p:cNvSpPr>
              <p:nvPr/>
            </p:nvSpPr>
            <p:spPr bwMode="auto">
              <a:xfrm>
                <a:off x="4778375" y="1984375"/>
                <a:ext cx="1831975" cy="68263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26" name="Rectangle 259"/>
            <p:cNvSpPr>
              <a:spLocks noChangeArrowheads="1"/>
            </p:cNvSpPr>
            <p:nvPr/>
          </p:nvSpPr>
          <p:spPr bwMode="auto">
            <a:xfrm rot="-5400000">
              <a:off x="969963" y="20510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31</a:t>
              </a:r>
            </a:p>
          </p:txBody>
        </p:sp>
        <p:grpSp>
          <p:nvGrpSpPr>
            <p:cNvPr id="44227" name="Group 458"/>
            <p:cNvGrpSpPr>
              <a:grpSpLocks/>
            </p:cNvGrpSpPr>
            <p:nvPr/>
          </p:nvGrpSpPr>
          <p:grpSpPr bwMode="auto">
            <a:xfrm>
              <a:off x="4095750" y="1592263"/>
              <a:ext cx="2708275" cy="69850"/>
              <a:chOff x="2580" y="955"/>
              <a:chExt cx="1706" cy="44"/>
            </a:xfrm>
          </p:grpSpPr>
          <p:sp>
            <p:nvSpPr>
              <p:cNvPr id="44414" name="Rectangle 104"/>
              <p:cNvSpPr>
                <a:spLocks noChangeArrowheads="1"/>
              </p:cNvSpPr>
              <p:nvPr/>
            </p:nvSpPr>
            <p:spPr bwMode="auto">
              <a:xfrm>
                <a:off x="2580" y="955"/>
                <a:ext cx="427" cy="44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15" name="Rectangle 165"/>
              <p:cNvSpPr>
                <a:spLocks noChangeArrowheads="1"/>
              </p:cNvSpPr>
              <p:nvPr/>
            </p:nvSpPr>
            <p:spPr bwMode="auto">
              <a:xfrm>
                <a:off x="3010" y="955"/>
                <a:ext cx="1276" cy="44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28" name="Rectangle 261"/>
            <p:cNvSpPr>
              <a:spLocks noChangeArrowheads="1"/>
            </p:cNvSpPr>
            <p:nvPr/>
          </p:nvSpPr>
          <p:spPr bwMode="auto">
            <a:xfrm rot="-5400000">
              <a:off x="969963" y="15986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32</a:t>
              </a:r>
            </a:p>
          </p:txBody>
        </p:sp>
        <p:grpSp>
          <p:nvGrpSpPr>
            <p:cNvPr id="44229" name="Group 469"/>
            <p:cNvGrpSpPr>
              <a:grpSpLocks/>
            </p:cNvGrpSpPr>
            <p:nvPr/>
          </p:nvGrpSpPr>
          <p:grpSpPr bwMode="auto">
            <a:xfrm>
              <a:off x="3970338" y="2547938"/>
              <a:ext cx="2570163" cy="71437"/>
              <a:chOff x="2501" y="1557"/>
              <a:chExt cx="1619" cy="45"/>
            </a:xfrm>
          </p:grpSpPr>
          <p:sp>
            <p:nvSpPr>
              <p:cNvPr id="44412" name="Rectangle 105"/>
              <p:cNvSpPr>
                <a:spLocks noChangeArrowheads="1"/>
              </p:cNvSpPr>
              <p:nvPr/>
            </p:nvSpPr>
            <p:spPr bwMode="auto">
              <a:xfrm>
                <a:off x="2501" y="1557"/>
                <a:ext cx="506" cy="45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13" name="Rectangle 166"/>
              <p:cNvSpPr>
                <a:spLocks noChangeArrowheads="1"/>
              </p:cNvSpPr>
              <p:nvPr/>
            </p:nvSpPr>
            <p:spPr bwMode="auto">
              <a:xfrm>
                <a:off x="3010" y="1557"/>
                <a:ext cx="1110" cy="45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30" name="Rectangle 263"/>
            <p:cNvSpPr>
              <a:spLocks noChangeArrowheads="1"/>
            </p:cNvSpPr>
            <p:nvPr/>
          </p:nvSpPr>
          <p:spPr bwMode="auto">
            <a:xfrm rot="-5400000">
              <a:off x="974725" y="25161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33</a:t>
              </a:r>
            </a:p>
          </p:txBody>
        </p:sp>
        <p:grpSp>
          <p:nvGrpSpPr>
            <p:cNvPr id="44231" name="Group 461"/>
            <p:cNvGrpSpPr>
              <a:grpSpLocks/>
            </p:cNvGrpSpPr>
            <p:nvPr/>
          </p:nvGrpSpPr>
          <p:grpSpPr bwMode="auto">
            <a:xfrm>
              <a:off x="3859213" y="1812925"/>
              <a:ext cx="2822575" cy="77787"/>
              <a:chOff x="2431" y="1094"/>
              <a:chExt cx="1778" cy="49"/>
            </a:xfrm>
          </p:grpSpPr>
          <p:sp>
            <p:nvSpPr>
              <p:cNvPr id="44410" name="Rectangle 106"/>
              <p:cNvSpPr>
                <a:spLocks noChangeArrowheads="1"/>
              </p:cNvSpPr>
              <p:nvPr/>
            </p:nvSpPr>
            <p:spPr bwMode="auto">
              <a:xfrm>
                <a:off x="2431" y="1094"/>
                <a:ext cx="576" cy="49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11" name="Rectangle 167"/>
              <p:cNvSpPr>
                <a:spLocks noChangeArrowheads="1"/>
              </p:cNvSpPr>
              <p:nvPr/>
            </p:nvSpPr>
            <p:spPr bwMode="auto">
              <a:xfrm>
                <a:off x="3010" y="1094"/>
                <a:ext cx="1199" cy="49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32" name="Rectangle 265"/>
            <p:cNvSpPr>
              <a:spLocks noChangeArrowheads="1"/>
            </p:cNvSpPr>
            <p:nvPr/>
          </p:nvSpPr>
          <p:spPr bwMode="auto">
            <a:xfrm rot="-5400000">
              <a:off x="965200" y="182403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34</a:t>
              </a:r>
            </a:p>
          </p:txBody>
        </p:sp>
        <p:grpSp>
          <p:nvGrpSpPr>
            <p:cNvPr id="44233" name="Group 464"/>
            <p:cNvGrpSpPr>
              <a:grpSpLocks/>
            </p:cNvGrpSpPr>
            <p:nvPr/>
          </p:nvGrpSpPr>
          <p:grpSpPr bwMode="auto">
            <a:xfrm>
              <a:off x="3992563" y="5000625"/>
              <a:ext cx="1820863" cy="85725"/>
              <a:chOff x="3992563" y="4925024"/>
              <a:chExt cx="1820862" cy="85126"/>
            </a:xfrm>
          </p:grpSpPr>
          <p:sp>
            <p:nvSpPr>
              <p:cNvPr id="44408" name="Rectangle 107"/>
              <p:cNvSpPr>
                <a:spLocks noChangeArrowheads="1"/>
              </p:cNvSpPr>
              <p:nvPr/>
            </p:nvSpPr>
            <p:spPr bwMode="auto">
              <a:xfrm>
                <a:off x="3992563" y="4925024"/>
                <a:ext cx="781050" cy="8512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09" name="Rectangle 168"/>
              <p:cNvSpPr>
                <a:spLocks noChangeArrowheads="1"/>
              </p:cNvSpPr>
              <p:nvPr/>
            </p:nvSpPr>
            <p:spPr bwMode="auto">
              <a:xfrm>
                <a:off x="4778375" y="4925024"/>
                <a:ext cx="1035050" cy="8512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34" name="Rectangle 267"/>
            <p:cNvSpPr>
              <a:spLocks noChangeArrowheads="1"/>
            </p:cNvSpPr>
            <p:nvPr/>
          </p:nvSpPr>
          <p:spPr bwMode="auto">
            <a:xfrm rot="-5400000">
              <a:off x="965200" y="49911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35</a:t>
              </a:r>
            </a:p>
          </p:txBody>
        </p:sp>
        <p:grpSp>
          <p:nvGrpSpPr>
            <p:cNvPr id="44235" name="Group 454"/>
            <p:cNvGrpSpPr>
              <a:grpSpLocks/>
            </p:cNvGrpSpPr>
            <p:nvPr/>
          </p:nvGrpSpPr>
          <p:grpSpPr bwMode="auto">
            <a:xfrm>
              <a:off x="3657600" y="1298575"/>
              <a:ext cx="3424238" cy="74612"/>
              <a:chOff x="2304" y="770"/>
              <a:chExt cx="2157" cy="47"/>
            </a:xfrm>
          </p:grpSpPr>
          <p:sp>
            <p:nvSpPr>
              <p:cNvPr id="44406" name="Rectangle 108"/>
              <p:cNvSpPr>
                <a:spLocks noChangeArrowheads="1"/>
              </p:cNvSpPr>
              <p:nvPr/>
            </p:nvSpPr>
            <p:spPr bwMode="auto">
              <a:xfrm>
                <a:off x="2304" y="770"/>
                <a:ext cx="703" cy="4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07" name="Rectangle 169"/>
              <p:cNvSpPr>
                <a:spLocks noChangeArrowheads="1"/>
              </p:cNvSpPr>
              <p:nvPr/>
            </p:nvSpPr>
            <p:spPr bwMode="auto">
              <a:xfrm>
                <a:off x="3010" y="770"/>
                <a:ext cx="1451" cy="47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36" name="Rectangle 269"/>
            <p:cNvSpPr>
              <a:spLocks noChangeArrowheads="1"/>
            </p:cNvSpPr>
            <p:nvPr/>
          </p:nvSpPr>
          <p:spPr bwMode="auto">
            <a:xfrm rot="-5400000">
              <a:off x="979488" y="12827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36</a:t>
              </a:r>
            </a:p>
          </p:txBody>
        </p:sp>
        <p:grpSp>
          <p:nvGrpSpPr>
            <p:cNvPr id="44237" name="Group 448"/>
            <p:cNvGrpSpPr>
              <a:grpSpLocks/>
            </p:cNvGrpSpPr>
            <p:nvPr/>
          </p:nvGrpSpPr>
          <p:grpSpPr bwMode="auto">
            <a:xfrm>
              <a:off x="3571875" y="3624263"/>
              <a:ext cx="2781300" cy="76200"/>
              <a:chOff x="3571875" y="3548257"/>
              <a:chExt cx="2781300" cy="76006"/>
            </a:xfrm>
          </p:grpSpPr>
          <p:sp>
            <p:nvSpPr>
              <p:cNvPr id="44404" name="Rectangle 109"/>
              <p:cNvSpPr>
                <a:spLocks noChangeArrowheads="1"/>
              </p:cNvSpPr>
              <p:nvPr/>
            </p:nvSpPr>
            <p:spPr bwMode="auto">
              <a:xfrm>
                <a:off x="3571875" y="3548257"/>
                <a:ext cx="1201738" cy="7600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05" name="Rectangle 170"/>
              <p:cNvSpPr>
                <a:spLocks noChangeArrowheads="1"/>
              </p:cNvSpPr>
              <p:nvPr/>
            </p:nvSpPr>
            <p:spPr bwMode="auto">
              <a:xfrm>
                <a:off x="4778375" y="3548257"/>
                <a:ext cx="1574800" cy="7600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38" name="Rectangle 271"/>
            <p:cNvSpPr>
              <a:spLocks noChangeArrowheads="1"/>
            </p:cNvSpPr>
            <p:nvPr/>
          </p:nvSpPr>
          <p:spPr bwMode="auto">
            <a:xfrm rot="-5400000">
              <a:off x="960438" y="35972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37</a:t>
              </a:r>
            </a:p>
          </p:txBody>
        </p:sp>
        <p:grpSp>
          <p:nvGrpSpPr>
            <p:cNvPr id="44239" name="Group 434"/>
            <p:cNvGrpSpPr>
              <a:grpSpLocks/>
            </p:cNvGrpSpPr>
            <p:nvPr/>
          </p:nvGrpSpPr>
          <p:grpSpPr bwMode="auto">
            <a:xfrm>
              <a:off x="3900488" y="2624138"/>
              <a:ext cx="2614613" cy="76200"/>
              <a:chOff x="3900488" y="2548141"/>
              <a:chExt cx="2614612" cy="75997"/>
            </a:xfrm>
          </p:grpSpPr>
          <p:sp>
            <p:nvSpPr>
              <p:cNvPr id="44402" name="Rectangle 110"/>
              <p:cNvSpPr>
                <a:spLocks noChangeArrowheads="1"/>
              </p:cNvSpPr>
              <p:nvPr/>
            </p:nvSpPr>
            <p:spPr bwMode="auto">
              <a:xfrm>
                <a:off x="3900488" y="2548141"/>
                <a:ext cx="873125" cy="7599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03" name="Rectangle 171"/>
              <p:cNvSpPr>
                <a:spLocks noChangeArrowheads="1"/>
              </p:cNvSpPr>
              <p:nvPr/>
            </p:nvSpPr>
            <p:spPr bwMode="auto">
              <a:xfrm>
                <a:off x="4778375" y="2548141"/>
                <a:ext cx="1736725" cy="75997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40" name="Rectangle 273"/>
            <p:cNvSpPr>
              <a:spLocks noChangeArrowheads="1"/>
            </p:cNvSpPr>
            <p:nvPr/>
          </p:nvSpPr>
          <p:spPr bwMode="auto">
            <a:xfrm rot="-5400000">
              <a:off x="969963" y="2600325"/>
              <a:ext cx="682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38</a:t>
              </a:r>
            </a:p>
          </p:txBody>
        </p:sp>
        <p:grpSp>
          <p:nvGrpSpPr>
            <p:cNvPr id="44241" name="Group 446"/>
            <p:cNvGrpSpPr>
              <a:grpSpLocks/>
            </p:cNvGrpSpPr>
            <p:nvPr/>
          </p:nvGrpSpPr>
          <p:grpSpPr bwMode="auto">
            <a:xfrm>
              <a:off x="3078163" y="3455988"/>
              <a:ext cx="3286125" cy="77787"/>
              <a:chOff x="3078163" y="3379889"/>
              <a:chExt cx="3286126" cy="77686"/>
            </a:xfrm>
          </p:grpSpPr>
          <p:sp>
            <p:nvSpPr>
              <p:cNvPr id="44400" name="Rectangle 111"/>
              <p:cNvSpPr>
                <a:spLocks noChangeArrowheads="1"/>
              </p:cNvSpPr>
              <p:nvPr/>
            </p:nvSpPr>
            <p:spPr bwMode="auto">
              <a:xfrm>
                <a:off x="3078163" y="3379889"/>
                <a:ext cx="1695450" cy="7768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401" name="Rectangle 172"/>
              <p:cNvSpPr>
                <a:spLocks noChangeArrowheads="1"/>
              </p:cNvSpPr>
              <p:nvPr/>
            </p:nvSpPr>
            <p:spPr bwMode="auto">
              <a:xfrm>
                <a:off x="4778376" y="3379889"/>
                <a:ext cx="1585913" cy="7768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42" name="Rectangle 275"/>
            <p:cNvSpPr>
              <a:spLocks noChangeArrowheads="1"/>
            </p:cNvSpPr>
            <p:nvPr/>
          </p:nvSpPr>
          <p:spPr bwMode="auto">
            <a:xfrm rot="-5400000">
              <a:off x="959020" y="3451735"/>
              <a:ext cx="69850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39</a:t>
              </a:r>
            </a:p>
          </p:txBody>
        </p:sp>
        <p:grpSp>
          <p:nvGrpSpPr>
            <p:cNvPr id="44243" name="Group 468"/>
            <p:cNvGrpSpPr>
              <a:grpSpLocks/>
            </p:cNvGrpSpPr>
            <p:nvPr/>
          </p:nvGrpSpPr>
          <p:grpSpPr bwMode="auto">
            <a:xfrm>
              <a:off x="4111625" y="5303838"/>
              <a:ext cx="1581150" cy="79375"/>
              <a:chOff x="4111625" y="5227700"/>
              <a:chExt cx="1581150" cy="79313"/>
            </a:xfrm>
          </p:grpSpPr>
          <p:sp>
            <p:nvSpPr>
              <p:cNvPr id="44398" name="Rectangle 112"/>
              <p:cNvSpPr>
                <a:spLocks noChangeArrowheads="1"/>
              </p:cNvSpPr>
              <p:nvPr/>
            </p:nvSpPr>
            <p:spPr bwMode="auto">
              <a:xfrm>
                <a:off x="4111625" y="5227700"/>
                <a:ext cx="661988" cy="7931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99" name="Rectangle 173"/>
              <p:cNvSpPr>
                <a:spLocks noChangeArrowheads="1"/>
              </p:cNvSpPr>
              <p:nvPr/>
            </p:nvSpPr>
            <p:spPr bwMode="auto">
              <a:xfrm>
                <a:off x="4778375" y="5227700"/>
                <a:ext cx="914400" cy="7931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44" name="Rectangle 277"/>
            <p:cNvSpPr>
              <a:spLocks noChangeArrowheads="1"/>
            </p:cNvSpPr>
            <p:nvPr/>
          </p:nvSpPr>
          <p:spPr bwMode="auto">
            <a:xfrm rot="-5400000">
              <a:off x="968375" y="5313363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40</a:t>
              </a:r>
            </a:p>
          </p:txBody>
        </p:sp>
        <p:grpSp>
          <p:nvGrpSpPr>
            <p:cNvPr id="44245" name="Group 455"/>
            <p:cNvGrpSpPr>
              <a:grpSpLocks/>
            </p:cNvGrpSpPr>
            <p:nvPr/>
          </p:nvGrpSpPr>
          <p:grpSpPr bwMode="auto">
            <a:xfrm>
              <a:off x="3848100" y="4219575"/>
              <a:ext cx="2344738" cy="76200"/>
              <a:chOff x="3848100" y="4143570"/>
              <a:chExt cx="2344738" cy="76005"/>
            </a:xfrm>
          </p:grpSpPr>
          <p:sp>
            <p:nvSpPr>
              <p:cNvPr id="44396" name="Rectangle 113"/>
              <p:cNvSpPr>
                <a:spLocks noChangeArrowheads="1"/>
              </p:cNvSpPr>
              <p:nvPr/>
            </p:nvSpPr>
            <p:spPr bwMode="auto">
              <a:xfrm>
                <a:off x="3848100" y="4143570"/>
                <a:ext cx="925513" cy="76005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97" name="Rectangle 174"/>
              <p:cNvSpPr>
                <a:spLocks noChangeArrowheads="1"/>
              </p:cNvSpPr>
              <p:nvPr/>
            </p:nvSpPr>
            <p:spPr bwMode="auto">
              <a:xfrm>
                <a:off x="4778375" y="4143570"/>
                <a:ext cx="1414463" cy="76005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46" name="Rectangle 279"/>
            <p:cNvSpPr>
              <a:spLocks noChangeArrowheads="1"/>
            </p:cNvSpPr>
            <p:nvPr/>
          </p:nvSpPr>
          <p:spPr bwMode="auto">
            <a:xfrm rot="-5400000">
              <a:off x="955675" y="42306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41</a:t>
              </a:r>
            </a:p>
          </p:txBody>
        </p:sp>
        <p:grpSp>
          <p:nvGrpSpPr>
            <p:cNvPr id="44247" name="Group 452"/>
            <p:cNvGrpSpPr>
              <a:grpSpLocks/>
            </p:cNvGrpSpPr>
            <p:nvPr/>
          </p:nvGrpSpPr>
          <p:grpSpPr bwMode="auto">
            <a:xfrm>
              <a:off x="3789363" y="3905250"/>
              <a:ext cx="2498725" cy="77787"/>
              <a:chOff x="3789363" y="3829051"/>
              <a:chExt cx="2498726" cy="77788"/>
            </a:xfrm>
          </p:grpSpPr>
          <p:sp>
            <p:nvSpPr>
              <p:cNvPr id="44394" name="Rectangle 114"/>
              <p:cNvSpPr>
                <a:spLocks noChangeArrowheads="1"/>
              </p:cNvSpPr>
              <p:nvPr/>
            </p:nvSpPr>
            <p:spPr bwMode="auto">
              <a:xfrm>
                <a:off x="3789363" y="3829051"/>
                <a:ext cx="984250" cy="7778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95" name="Rectangle 175"/>
              <p:cNvSpPr>
                <a:spLocks noChangeArrowheads="1"/>
              </p:cNvSpPr>
              <p:nvPr/>
            </p:nvSpPr>
            <p:spPr bwMode="auto">
              <a:xfrm>
                <a:off x="4778376" y="3829051"/>
                <a:ext cx="1509713" cy="7778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48" name="Rectangle 281"/>
            <p:cNvSpPr>
              <a:spLocks noChangeArrowheads="1"/>
            </p:cNvSpPr>
            <p:nvPr/>
          </p:nvSpPr>
          <p:spPr bwMode="auto">
            <a:xfrm rot="-5400000">
              <a:off x="950913" y="391636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42</a:t>
              </a:r>
            </a:p>
          </p:txBody>
        </p:sp>
        <p:grpSp>
          <p:nvGrpSpPr>
            <p:cNvPr id="44249" name="Group 463"/>
            <p:cNvGrpSpPr>
              <a:grpSpLocks/>
            </p:cNvGrpSpPr>
            <p:nvPr/>
          </p:nvGrpSpPr>
          <p:grpSpPr bwMode="auto">
            <a:xfrm>
              <a:off x="4081463" y="4829175"/>
              <a:ext cx="1778000" cy="79375"/>
              <a:chOff x="4081463" y="4752975"/>
              <a:chExt cx="1778001" cy="79375"/>
            </a:xfrm>
          </p:grpSpPr>
          <p:sp>
            <p:nvSpPr>
              <p:cNvPr id="44392" name="Rectangle 115"/>
              <p:cNvSpPr>
                <a:spLocks noChangeArrowheads="1"/>
              </p:cNvSpPr>
              <p:nvPr/>
            </p:nvSpPr>
            <p:spPr bwMode="auto">
              <a:xfrm>
                <a:off x="4081463" y="4752975"/>
                <a:ext cx="692150" cy="7937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93" name="Rectangle 176"/>
              <p:cNvSpPr>
                <a:spLocks noChangeArrowheads="1"/>
              </p:cNvSpPr>
              <p:nvPr/>
            </p:nvSpPr>
            <p:spPr bwMode="auto">
              <a:xfrm>
                <a:off x="4778376" y="4752975"/>
                <a:ext cx="1081088" cy="79375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50" name="Rectangle 283"/>
            <p:cNvSpPr>
              <a:spLocks noChangeArrowheads="1"/>
            </p:cNvSpPr>
            <p:nvPr/>
          </p:nvSpPr>
          <p:spPr bwMode="auto">
            <a:xfrm rot="-5400000">
              <a:off x="965200" y="48418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43</a:t>
              </a:r>
            </a:p>
          </p:txBody>
        </p:sp>
        <p:grpSp>
          <p:nvGrpSpPr>
            <p:cNvPr id="44251" name="Group 462"/>
            <p:cNvGrpSpPr>
              <a:grpSpLocks/>
            </p:cNvGrpSpPr>
            <p:nvPr/>
          </p:nvGrpSpPr>
          <p:grpSpPr bwMode="auto">
            <a:xfrm>
              <a:off x="3976688" y="4743450"/>
              <a:ext cx="1912938" cy="80962"/>
              <a:chOff x="3976688" y="4667250"/>
              <a:chExt cx="1912937" cy="80963"/>
            </a:xfrm>
          </p:grpSpPr>
          <p:sp>
            <p:nvSpPr>
              <p:cNvPr id="44390" name="Rectangle 116"/>
              <p:cNvSpPr>
                <a:spLocks noChangeArrowheads="1"/>
              </p:cNvSpPr>
              <p:nvPr/>
            </p:nvSpPr>
            <p:spPr bwMode="auto">
              <a:xfrm>
                <a:off x="3976688" y="4667250"/>
                <a:ext cx="796925" cy="8096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91" name="Rectangle 177"/>
              <p:cNvSpPr>
                <a:spLocks noChangeArrowheads="1"/>
              </p:cNvSpPr>
              <p:nvPr/>
            </p:nvSpPr>
            <p:spPr bwMode="auto">
              <a:xfrm>
                <a:off x="4778375" y="4667250"/>
                <a:ext cx="1111250" cy="8096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52" name="Rectangle 285"/>
            <p:cNvSpPr>
              <a:spLocks noChangeArrowheads="1"/>
            </p:cNvSpPr>
            <p:nvPr/>
          </p:nvSpPr>
          <p:spPr bwMode="auto">
            <a:xfrm rot="-5400000">
              <a:off x="959020" y="4764598"/>
              <a:ext cx="69850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44</a:t>
              </a:r>
            </a:p>
          </p:txBody>
        </p:sp>
        <p:grpSp>
          <p:nvGrpSpPr>
            <p:cNvPr id="44253" name="Group 454"/>
            <p:cNvGrpSpPr>
              <a:grpSpLocks/>
            </p:cNvGrpSpPr>
            <p:nvPr/>
          </p:nvGrpSpPr>
          <p:grpSpPr bwMode="auto">
            <a:xfrm>
              <a:off x="3678238" y="4137025"/>
              <a:ext cx="2540000" cy="80962"/>
              <a:chOff x="3678238" y="4060825"/>
              <a:chExt cx="2540001" cy="80963"/>
            </a:xfrm>
          </p:grpSpPr>
          <p:sp>
            <p:nvSpPr>
              <p:cNvPr id="44388" name="Rectangle 117"/>
              <p:cNvSpPr>
                <a:spLocks noChangeArrowheads="1"/>
              </p:cNvSpPr>
              <p:nvPr/>
            </p:nvSpPr>
            <p:spPr bwMode="auto">
              <a:xfrm>
                <a:off x="3678238" y="4060825"/>
                <a:ext cx="1095375" cy="8096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89" name="Rectangle 178"/>
              <p:cNvSpPr>
                <a:spLocks noChangeArrowheads="1"/>
              </p:cNvSpPr>
              <p:nvPr/>
            </p:nvSpPr>
            <p:spPr bwMode="auto">
              <a:xfrm>
                <a:off x="4778376" y="4060825"/>
                <a:ext cx="1439863" cy="8096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54" name="Rectangle 287"/>
            <p:cNvSpPr>
              <a:spLocks noChangeArrowheads="1"/>
            </p:cNvSpPr>
            <p:nvPr/>
          </p:nvSpPr>
          <p:spPr bwMode="auto">
            <a:xfrm rot="-5400000">
              <a:off x="955675" y="4151313"/>
              <a:ext cx="682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45</a:t>
              </a:r>
            </a:p>
          </p:txBody>
        </p:sp>
        <p:grpSp>
          <p:nvGrpSpPr>
            <p:cNvPr id="44255" name="Group 460"/>
            <p:cNvGrpSpPr>
              <a:grpSpLocks/>
            </p:cNvGrpSpPr>
            <p:nvPr/>
          </p:nvGrpSpPr>
          <p:grpSpPr bwMode="auto">
            <a:xfrm>
              <a:off x="4152900" y="4597400"/>
              <a:ext cx="1882775" cy="82550"/>
              <a:chOff x="4152900" y="4521200"/>
              <a:chExt cx="1882775" cy="82550"/>
            </a:xfrm>
          </p:grpSpPr>
          <p:sp>
            <p:nvSpPr>
              <p:cNvPr id="44386" name="Rectangle 118"/>
              <p:cNvSpPr>
                <a:spLocks noChangeArrowheads="1"/>
              </p:cNvSpPr>
              <p:nvPr/>
            </p:nvSpPr>
            <p:spPr bwMode="auto">
              <a:xfrm>
                <a:off x="4152900" y="4521200"/>
                <a:ext cx="620713" cy="8255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87" name="Rectangle 179"/>
              <p:cNvSpPr>
                <a:spLocks noChangeArrowheads="1"/>
              </p:cNvSpPr>
              <p:nvPr/>
            </p:nvSpPr>
            <p:spPr bwMode="auto">
              <a:xfrm>
                <a:off x="4778375" y="4521200"/>
                <a:ext cx="1257300" cy="825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56" name="Rectangle 289"/>
            <p:cNvSpPr>
              <a:spLocks noChangeArrowheads="1"/>
            </p:cNvSpPr>
            <p:nvPr/>
          </p:nvSpPr>
          <p:spPr bwMode="auto">
            <a:xfrm rot="-5400000">
              <a:off x="955675" y="46069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46</a:t>
              </a:r>
            </a:p>
          </p:txBody>
        </p:sp>
        <p:grpSp>
          <p:nvGrpSpPr>
            <p:cNvPr id="44257" name="Group 463"/>
            <p:cNvGrpSpPr>
              <a:grpSpLocks/>
            </p:cNvGrpSpPr>
            <p:nvPr/>
          </p:nvGrpSpPr>
          <p:grpSpPr bwMode="auto">
            <a:xfrm>
              <a:off x="3794125" y="1970088"/>
              <a:ext cx="2846388" cy="82550"/>
              <a:chOff x="2390" y="1193"/>
              <a:chExt cx="1793" cy="52"/>
            </a:xfrm>
          </p:grpSpPr>
          <p:sp>
            <p:nvSpPr>
              <p:cNvPr id="44384" name="Rectangle 119"/>
              <p:cNvSpPr>
                <a:spLocks noChangeArrowheads="1"/>
              </p:cNvSpPr>
              <p:nvPr/>
            </p:nvSpPr>
            <p:spPr bwMode="auto">
              <a:xfrm>
                <a:off x="2390" y="1193"/>
                <a:ext cx="617" cy="5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85" name="Rectangle 180"/>
              <p:cNvSpPr>
                <a:spLocks noChangeArrowheads="1"/>
              </p:cNvSpPr>
              <p:nvPr/>
            </p:nvSpPr>
            <p:spPr bwMode="auto">
              <a:xfrm>
                <a:off x="3010" y="1193"/>
                <a:ext cx="1173" cy="5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58" name="Rectangle 291"/>
            <p:cNvSpPr>
              <a:spLocks noChangeArrowheads="1"/>
            </p:cNvSpPr>
            <p:nvPr/>
          </p:nvSpPr>
          <p:spPr bwMode="auto">
            <a:xfrm rot="-5400000">
              <a:off x="965200" y="19716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47</a:t>
              </a:r>
            </a:p>
          </p:txBody>
        </p:sp>
        <p:grpSp>
          <p:nvGrpSpPr>
            <p:cNvPr id="44259" name="Group 451"/>
            <p:cNvGrpSpPr>
              <a:grpSpLocks/>
            </p:cNvGrpSpPr>
            <p:nvPr/>
          </p:nvGrpSpPr>
          <p:grpSpPr bwMode="auto">
            <a:xfrm>
              <a:off x="3667125" y="1047750"/>
              <a:ext cx="3883025" cy="80962"/>
              <a:chOff x="2310" y="612"/>
              <a:chExt cx="2446" cy="51"/>
            </a:xfrm>
          </p:grpSpPr>
          <p:sp>
            <p:nvSpPr>
              <p:cNvPr id="44382" name="Rectangle 120"/>
              <p:cNvSpPr>
                <a:spLocks noChangeArrowheads="1"/>
              </p:cNvSpPr>
              <p:nvPr/>
            </p:nvSpPr>
            <p:spPr bwMode="auto">
              <a:xfrm>
                <a:off x="2310" y="612"/>
                <a:ext cx="697" cy="51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83" name="Rectangle 181"/>
              <p:cNvSpPr>
                <a:spLocks noChangeArrowheads="1"/>
              </p:cNvSpPr>
              <p:nvPr/>
            </p:nvSpPr>
            <p:spPr bwMode="auto">
              <a:xfrm>
                <a:off x="3010" y="612"/>
                <a:ext cx="1746" cy="51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60" name="Rectangle 293"/>
            <p:cNvSpPr>
              <a:spLocks noChangeArrowheads="1"/>
            </p:cNvSpPr>
            <p:nvPr/>
          </p:nvSpPr>
          <p:spPr bwMode="auto">
            <a:xfrm rot="-5400000">
              <a:off x="979488" y="10556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48</a:t>
              </a:r>
            </a:p>
          </p:txBody>
        </p:sp>
        <p:grpSp>
          <p:nvGrpSpPr>
            <p:cNvPr id="44261" name="Group 465"/>
            <p:cNvGrpSpPr>
              <a:grpSpLocks/>
            </p:cNvGrpSpPr>
            <p:nvPr/>
          </p:nvGrpSpPr>
          <p:grpSpPr bwMode="auto">
            <a:xfrm>
              <a:off x="4217988" y="2222500"/>
              <a:ext cx="2357438" cy="79375"/>
              <a:chOff x="2657" y="1352"/>
              <a:chExt cx="1485" cy="50"/>
            </a:xfrm>
          </p:grpSpPr>
          <p:sp>
            <p:nvSpPr>
              <p:cNvPr id="44380" name="Rectangle 121"/>
              <p:cNvSpPr>
                <a:spLocks noChangeArrowheads="1"/>
              </p:cNvSpPr>
              <p:nvPr/>
            </p:nvSpPr>
            <p:spPr bwMode="auto">
              <a:xfrm>
                <a:off x="2657" y="1352"/>
                <a:ext cx="350" cy="5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81" name="Rectangle 182"/>
              <p:cNvSpPr>
                <a:spLocks noChangeArrowheads="1"/>
              </p:cNvSpPr>
              <p:nvPr/>
            </p:nvSpPr>
            <p:spPr bwMode="auto">
              <a:xfrm>
                <a:off x="3010" y="1352"/>
                <a:ext cx="1132" cy="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62" name="Rectangle 295"/>
            <p:cNvSpPr>
              <a:spLocks noChangeArrowheads="1"/>
            </p:cNvSpPr>
            <p:nvPr/>
          </p:nvSpPr>
          <p:spPr bwMode="auto">
            <a:xfrm rot="-5400000">
              <a:off x="974725" y="22113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49</a:t>
              </a:r>
            </a:p>
          </p:txBody>
        </p:sp>
        <p:grpSp>
          <p:nvGrpSpPr>
            <p:cNvPr id="44263" name="Group 441"/>
            <p:cNvGrpSpPr>
              <a:grpSpLocks/>
            </p:cNvGrpSpPr>
            <p:nvPr/>
          </p:nvGrpSpPr>
          <p:grpSpPr bwMode="auto">
            <a:xfrm>
              <a:off x="3890963" y="3052763"/>
              <a:ext cx="2538413" cy="77787"/>
              <a:chOff x="3890963" y="2976563"/>
              <a:chExt cx="2538412" cy="77517"/>
            </a:xfrm>
          </p:grpSpPr>
          <p:sp>
            <p:nvSpPr>
              <p:cNvPr id="44378" name="Rectangle 122"/>
              <p:cNvSpPr>
                <a:spLocks noChangeArrowheads="1"/>
              </p:cNvSpPr>
              <p:nvPr/>
            </p:nvSpPr>
            <p:spPr bwMode="auto">
              <a:xfrm>
                <a:off x="3890963" y="2976563"/>
                <a:ext cx="882650" cy="77517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79" name="Rectangle 183"/>
              <p:cNvSpPr>
                <a:spLocks noChangeArrowheads="1"/>
              </p:cNvSpPr>
              <p:nvPr/>
            </p:nvSpPr>
            <p:spPr bwMode="auto">
              <a:xfrm>
                <a:off x="4778375" y="2976563"/>
                <a:ext cx="1651000" cy="77517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64" name="Rectangle 297"/>
            <p:cNvSpPr>
              <a:spLocks noChangeArrowheads="1"/>
            </p:cNvSpPr>
            <p:nvPr/>
          </p:nvSpPr>
          <p:spPr bwMode="auto">
            <a:xfrm rot="-5400000">
              <a:off x="963613" y="3062288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50</a:t>
              </a:r>
            </a:p>
          </p:txBody>
        </p:sp>
        <p:grpSp>
          <p:nvGrpSpPr>
            <p:cNvPr id="44265" name="Group 447"/>
            <p:cNvGrpSpPr>
              <a:grpSpLocks/>
            </p:cNvGrpSpPr>
            <p:nvPr/>
          </p:nvGrpSpPr>
          <p:grpSpPr bwMode="auto">
            <a:xfrm>
              <a:off x="3890963" y="3538538"/>
              <a:ext cx="2473325" cy="82550"/>
              <a:chOff x="3890963" y="3462338"/>
              <a:chExt cx="2473326" cy="82550"/>
            </a:xfrm>
          </p:grpSpPr>
          <p:sp>
            <p:nvSpPr>
              <p:cNvPr id="44376" name="Rectangle 123"/>
              <p:cNvSpPr>
                <a:spLocks noChangeArrowheads="1"/>
              </p:cNvSpPr>
              <p:nvPr/>
            </p:nvSpPr>
            <p:spPr bwMode="auto">
              <a:xfrm>
                <a:off x="3890963" y="3462338"/>
                <a:ext cx="882650" cy="8255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77" name="Rectangle 184"/>
              <p:cNvSpPr>
                <a:spLocks noChangeArrowheads="1"/>
              </p:cNvSpPr>
              <p:nvPr/>
            </p:nvSpPr>
            <p:spPr bwMode="auto">
              <a:xfrm>
                <a:off x="4778376" y="3462338"/>
                <a:ext cx="1585913" cy="825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66" name="Rectangle 299"/>
            <p:cNvSpPr>
              <a:spLocks noChangeArrowheads="1"/>
            </p:cNvSpPr>
            <p:nvPr/>
          </p:nvSpPr>
          <p:spPr bwMode="auto">
            <a:xfrm rot="-5400000">
              <a:off x="960438" y="3524250"/>
              <a:ext cx="682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51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67" name="Group 464"/>
            <p:cNvGrpSpPr>
              <a:grpSpLocks/>
            </p:cNvGrpSpPr>
            <p:nvPr/>
          </p:nvGrpSpPr>
          <p:grpSpPr bwMode="auto">
            <a:xfrm>
              <a:off x="3511550" y="2136775"/>
              <a:ext cx="3079750" cy="80962"/>
              <a:chOff x="2212" y="1298"/>
              <a:chExt cx="1940" cy="51"/>
            </a:xfrm>
          </p:grpSpPr>
          <p:sp>
            <p:nvSpPr>
              <p:cNvPr id="44374" name="Rectangle 124"/>
              <p:cNvSpPr>
                <a:spLocks noChangeArrowheads="1"/>
              </p:cNvSpPr>
              <p:nvPr/>
            </p:nvSpPr>
            <p:spPr bwMode="auto">
              <a:xfrm>
                <a:off x="2212" y="1298"/>
                <a:ext cx="795" cy="51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75" name="Rectangle 185"/>
              <p:cNvSpPr>
                <a:spLocks noChangeArrowheads="1"/>
              </p:cNvSpPr>
              <p:nvPr/>
            </p:nvSpPr>
            <p:spPr bwMode="auto">
              <a:xfrm>
                <a:off x="3010" y="1298"/>
                <a:ext cx="1142" cy="51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68" name="Rectangle 301"/>
            <p:cNvSpPr>
              <a:spLocks noChangeArrowheads="1"/>
            </p:cNvSpPr>
            <p:nvPr/>
          </p:nvSpPr>
          <p:spPr bwMode="auto">
            <a:xfrm rot="-5400000">
              <a:off x="974725" y="21320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52</a:t>
              </a:r>
            </a:p>
          </p:txBody>
        </p:sp>
        <p:grpSp>
          <p:nvGrpSpPr>
            <p:cNvPr id="44269" name="Group 459"/>
            <p:cNvGrpSpPr>
              <a:grpSpLocks/>
            </p:cNvGrpSpPr>
            <p:nvPr/>
          </p:nvGrpSpPr>
          <p:grpSpPr bwMode="auto">
            <a:xfrm>
              <a:off x="4106863" y="4521200"/>
              <a:ext cx="1939925" cy="73025"/>
              <a:chOff x="4106863" y="4445000"/>
              <a:chExt cx="1939926" cy="72529"/>
            </a:xfrm>
          </p:grpSpPr>
          <p:sp>
            <p:nvSpPr>
              <p:cNvPr id="44372" name="Rectangle 125"/>
              <p:cNvSpPr>
                <a:spLocks noChangeArrowheads="1"/>
              </p:cNvSpPr>
              <p:nvPr/>
            </p:nvSpPr>
            <p:spPr bwMode="auto">
              <a:xfrm>
                <a:off x="4106863" y="4445000"/>
                <a:ext cx="666750" cy="72529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73" name="Rectangle 186"/>
              <p:cNvSpPr>
                <a:spLocks noChangeArrowheads="1"/>
              </p:cNvSpPr>
              <p:nvPr/>
            </p:nvSpPr>
            <p:spPr bwMode="auto">
              <a:xfrm>
                <a:off x="4778376" y="4445000"/>
                <a:ext cx="1268413" cy="72529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70" name="Rectangle 303"/>
            <p:cNvSpPr>
              <a:spLocks noChangeArrowheads="1"/>
            </p:cNvSpPr>
            <p:nvPr/>
          </p:nvSpPr>
          <p:spPr bwMode="auto">
            <a:xfrm rot="-5400000">
              <a:off x="960438" y="45307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53</a:t>
              </a:r>
            </a:p>
          </p:txBody>
        </p:sp>
        <p:grpSp>
          <p:nvGrpSpPr>
            <p:cNvPr id="44271" name="Group 445"/>
            <p:cNvGrpSpPr>
              <a:grpSpLocks/>
            </p:cNvGrpSpPr>
            <p:nvPr/>
          </p:nvGrpSpPr>
          <p:grpSpPr bwMode="auto">
            <a:xfrm>
              <a:off x="3671888" y="3371850"/>
              <a:ext cx="2701925" cy="76200"/>
              <a:chOff x="3671888" y="3295650"/>
              <a:chExt cx="2701926" cy="76006"/>
            </a:xfrm>
          </p:grpSpPr>
          <p:sp>
            <p:nvSpPr>
              <p:cNvPr id="44370" name="Rectangle 126"/>
              <p:cNvSpPr>
                <a:spLocks noChangeArrowheads="1"/>
              </p:cNvSpPr>
              <p:nvPr/>
            </p:nvSpPr>
            <p:spPr bwMode="auto">
              <a:xfrm>
                <a:off x="3671888" y="3295650"/>
                <a:ext cx="1101725" cy="7600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71" name="Rectangle 187"/>
              <p:cNvSpPr>
                <a:spLocks noChangeArrowheads="1"/>
              </p:cNvSpPr>
              <p:nvPr/>
            </p:nvSpPr>
            <p:spPr bwMode="auto">
              <a:xfrm>
                <a:off x="4778376" y="3295650"/>
                <a:ext cx="1595438" cy="7600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72" name="Rectangle 305"/>
            <p:cNvSpPr>
              <a:spLocks noChangeArrowheads="1"/>
            </p:cNvSpPr>
            <p:nvPr/>
          </p:nvSpPr>
          <p:spPr bwMode="auto">
            <a:xfrm rot="-5400000">
              <a:off x="965200" y="33750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54</a:t>
              </a:r>
            </a:p>
          </p:txBody>
        </p:sp>
        <p:grpSp>
          <p:nvGrpSpPr>
            <p:cNvPr id="44273" name="Group 444"/>
            <p:cNvGrpSpPr>
              <a:grpSpLocks/>
            </p:cNvGrpSpPr>
            <p:nvPr/>
          </p:nvGrpSpPr>
          <p:grpSpPr bwMode="auto">
            <a:xfrm>
              <a:off x="3767138" y="3294063"/>
              <a:ext cx="2606675" cy="74612"/>
              <a:chOff x="3767138" y="3217863"/>
              <a:chExt cx="2606676" cy="74457"/>
            </a:xfrm>
          </p:grpSpPr>
          <p:sp>
            <p:nvSpPr>
              <p:cNvPr id="44368" name="Rectangle 127"/>
              <p:cNvSpPr>
                <a:spLocks noChangeArrowheads="1"/>
              </p:cNvSpPr>
              <p:nvPr/>
            </p:nvSpPr>
            <p:spPr bwMode="auto">
              <a:xfrm>
                <a:off x="3767138" y="3217863"/>
                <a:ext cx="1006475" cy="7445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69" name="Rectangle 188"/>
              <p:cNvSpPr>
                <a:spLocks noChangeArrowheads="1"/>
              </p:cNvSpPr>
              <p:nvPr/>
            </p:nvSpPr>
            <p:spPr bwMode="auto">
              <a:xfrm>
                <a:off x="4778376" y="3217863"/>
                <a:ext cx="1595438" cy="74457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74" name="Rectangle 307"/>
            <p:cNvSpPr>
              <a:spLocks noChangeArrowheads="1"/>
            </p:cNvSpPr>
            <p:nvPr/>
          </p:nvSpPr>
          <p:spPr bwMode="auto">
            <a:xfrm rot="-5400000">
              <a:off x="968375" y="3303588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55</a:t>
              </a:r>
            </a:p>
          </p:txBody>
        </p:sp>
        <p:sp>
          <p:nvSpPr>
            <p:cNvPr id="44275" name="Rectangle 189"/>
            <p:cNvSpPr>
              <a:spLocks noChangeArrowheads="1"/>
            </p:cNvSpPr>
            <p:nvPr/>
          </p:nvSpPr>
          <p:spPr bwMode="auto">
            <a:xfrm>
              <a:off x="4778375" y="4910138"/>
              <a:ext cx="1066800" cy="87312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76" name="Rectangle 309"/>
            <p:cNvSpPr>
              <a:spLocks noChangeArrowheads="1"/>
            </p:cNvSpPr>
            <p:nvPr/>
          </p:nvSpPr>
          <p:spPr bwMode="auto">
            <a:xfrm rot="-5400000">
              <a:off x="965200" y="491966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56</a:t>
              </a:r>
            </a:p>
          </p:txBody>
        </p:sp>
        <p:grpSp>
          <p:nvGrpSpPr>
            <p:cNvPr id="44277" name="Group 467"/>
            <p:cNvGrpSpPr>
              <a:grpSpLocks/>
            </p:cNvGrpSpPr>
            <p:nvPr/>
          </p:nvGrpSpPr>
          <p:grpSpPr bwMode="auto">
            <a:xfrm>
              <a:off x="3894138" y="2393950"/>
              <a:ext cx="2681288" cy="76200"/>
              <a:chOff x="2453" y="1460"/>
              <a:chExt cx="1689" cy="48"/>
            </a:xfrm>
          </p:grpSpPr>
          <p:sp>
            <p:nvSpPr>
              <p:cNvPr id="44366" name="Rectangle 128"/>
              <p:cNvSpPr>
                <a:spLocks noChangeArrowheads="1"/>
              </p:cNvSpPr>
              <p:nvPr/>
            </p:nvSpPr>
            <p:spPr bwMode="auto">
              <a:xfrm>
                <a:off x="2453" y="1460"/>
                <a:ext cx="554" cy="4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67" name="Rectangle 190"/>
              <p:cNvSpPr>
                <a:spLocks noChangeArrowheads="1"/>
              </p:cNvSpPr>
              <p:nvPr/>
            </p:nvSpPr>
            <p:spPr bwMode="auto">
              <a:xfrm>
                <a:off x="3010" y="1460"/>
                <a:ext cx="1132" cy="4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78" name="Rectangle 311"/>
            <p:cNvSpPr>
              <a:spLocks noChangeArrowheads="1"/>
            </p:cNvSpPr>
            <p:nvPr/>
          </p:nvSpPr>
          <p:spPr bwMode="auto">
            <a:xfrm rot="-5400000">
              <a:off x="969963" y="23590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57</a:t>
              </a:r>
            </a:p>
          </p:txBody>
        </p:sp>
        <p:grpSp>
          <p:nvGrpSpPr>
            <p:cNvPr id="44279" name="Group 443"/>
            <p:cNvGrpSpPr>
              <a:grpSpLocks/>
            </p:cNvGrpSpPr>
            <p:nvPr/>
          </p:nvGrpSpPr>
          <p:grpSpPr bwMode="auto">
            <a:xfrm>
              <a:off x="3905250" y="3209925"/>
              <a:ext cx="2478088" cy="76200"/>
              <a:chOff x="3905250" y="3133725"/>
              <a:chExt cx="2478088" cy="76320"/>
            </a:xfrm>
          </p:grpSpPr>
          <p:sp>
            <p:nvSpPr>
              <p:cNvPr id="44364" name="Rectangle 129"/>
              <p:cNvSpPr>
                <a:spLocks noChangeArrowheads="1"/>
              </p:cNvSpPr>
              <p:nvPr/>
            </p:nvSpPr>
            <p:spPr bwMode="auto">
              <a:xfrm>
                <a:off x="3905250" y="3133725"/>
                <a:ext cx="868363" cy="76320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65" name="Rectangle 191"/>
              <p:cNvSpPr>
                <a:spLocks noChangeArrowheads="1"/>
              </p:cNvSpPr>
              <p:nvPr/>
            </p:nvSpPr>
            <p:spPr bwMode="auto">
              <a:xfrm>
                <a:off x="4778375" y="3133725"/>
                <a:ext cx="1604963" cy="76320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80" name="Rectangle 313"/>
            <p:cNvSpPr>
              <a:spLocks noChangeArrowheads="1"/>
            </p:cNvSpPr>
            <p:nvPr/>
          </p:nvSpPr>
          <p:spPr bwMode="auto">
            <a:xfrm rot="-5400000">
              <a:off x="959020" y="3219960"/>
              <a:ext cx="69850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58</a:t>
              </a:r>
            </a:p>
          </p:txBody>
        </p:sp>
        <p:grpSp>
          <p:nvGrpSpPr>
            <p:cNvPr id="44281" name="Group 456"/>
            <p:cNvGrpSpPr>
              <a:grpSpLocks/>
            </p:cNvGrpSpPr>
            <p:nvPr/>
          </p:nvGrpSpPr>
          <p:grpSpPr bwMode="auto">
            <a:xfrm>
              <a:off x="3648075" y="4300538"/>
              <a:ext cx="2533650" cy="87312"/>
              <a:chOff x="3648075" y="4224338"/>
              <a:chExt cx="2533650" cy="87068"/>
            </a:xfrm>
          </p:grpSpPr>
          <p:sp>
            <p:nvSpPr>
              <p:cNvPr id="44362" name="Rectangle 130"/>
              <p:cNvSpPr>
                <a:spLocks noChangeArrowheads="1"/>
              </p:cNvSpPr>
              <p:nvPr/>
            </p:nvSpPr>
            <p:spPr bwMode="auto">
              <a:xfrm>
                <a:off x="3648075" y="4224338"/>
                <a:ext cx="1125538" cy="8706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63" name="Rectangle 192"/>
              <p:cNvSpPr>
                <a:spLocks noChangeArrowheads="1"/>
              </p:cNvSpPr>
              <p:nvPr/>
            </p:nvSpPr>
            <p:spPr bwMode="auto">
              <a:xfrm>
                <a:off x="4778375" y="4224338"/>
                <a:ext cx="1403350" cy="8706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82" name="Rectangle 315"/>
            <p:cNvSpPr>
              <a:spLocks noChangeArrowheads="1"/>
            </p:cNvSpPr>
            <p:nvPr/>
          </p:nvSpPr>
          <p:spPr bwMode="auto">
            <a:xfrm rot="-5400000">
              <a:off x="954088" y="4303713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59</a:t>
              </a:r>
            </a:p>
          </p:txBody>
        </p:sp>
        <p:grpSp>
          <p:nvGrpSpPr>
            <p:cNvPr id="44283" name="Group 460"/>
            <p:cNvGrpSpPr>
              <a:grpSpLocks/>
            </p:cNvGrpSpPr>
            <p:nvPr/>
          </p:nvGrpSpPr>
          <p:grpSpPr bwMode="auto">
            <a:xfrm>
              <a:off x="3440113" y="1738313"/>
              <a:ext cx="3257550" cy="68262"/>
              <a:chOff x="2167" y="1047"/>
              <a:chExt cx="2052" cy="43"/>
            </a:xfrm>
          </p:grpSpPr>
          <p:sp>
            <p:nvSpPr>
              <p:cNvPr id="44360" name="Rectangle 131"/>
              <p:cNvSpPr>
                <a:spLocks noChangeArrowheads="1"/>
              </p:cNvSpPr>
              <p:nvPr/>
            </p:nvSpPr>
            <p:spPr bwMode="auto">
              <a:xfrm>
                <a:off x="2167" y="1047"/>
                <a:ext cx="840" cy="4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61" name="Rectangle 193"/>
              <p:cNvSpPr>
                <a:spLocks noChangeArrowheads="1"/>
              </p:cNvSpPr>
              <p:nvPr/>
            </p:nvSpPr>
            <p:spPr bwMode="auto">
              <a:xfrm>
                <a:off x="3010" y="1047"/>
                <a:ext cx="1209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84" name="Rectangle 317"/>
            <p:cNvSpPr>
              <a:spLocks noChangeArrowheads="1"/>
            </p:cNvSpPr>
            <p:nvPr/>
          </p:nvSpPr>
          <p:spPr bwMode="auto">
            <a:xfrm rot="-5400000">
              <a:off x="969963" y="17462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60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85" name="Group 435"/>
            <p:cNvGrpSpPr>
              <a:grpSpLocks/>
            </p:cNvGrpSpPr>
            <p:nvPr/>
          </p:nvGrpSpPr>
          <p:grpSpPr bwMode="auto">
            <a:xfrm>
              <a:off x="3783013" y="2705100"/>
              <a:ext cx="2703513" cy="71437"/>
              <a:chOff x="3783013" y="2628900"/>
              <a:chExt cx="2703512" cy="72131"/>
            </a:xfrm>
          </p:grpSpPr>
          <p:sp>
            <p:nvSpPr>
              <p:cNvPr id="44358" name="Rectangle 132"/>
              <p:cNvSpPr>
                <a:spLocks noChangeArrowheads="1"/>
              </p:cNvSpPr>
              <p:nvPr/>
            </p:nvSpPr>
            <p:spPr bwMode="auto">
              <a:xfrm>
                <a:off x="3783013" y="2628900"/>
                <a:ext cx="990600" cy="72131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59" name="Rectangle 194"/>
              <p:cNvSpPr>
                <a:spLocks noChangeArrowheads="1"/>
              </p:cNvSpPr>
              <p:nvPr/>
            </p:nvSpPr>
            <p:spPr bwMode="auto">
              <a:xfrm>
                <a:off x="4778375" y="2628900"/>
                <a:ext cx="1708150" cy="72131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86" name="Rectangle 319"/>
            <p:cNvSpPr>
              <a:spLocks noChangeArrowheads="1"/>
            </p:cNvSpPr>
            <p:nvPr/>
          </p:nvSpPr>
          <p:spPr bwMode="auto">
            <a:xfrm rot="-5400000">
              <a:off x="969963" y="26733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61</a:t>
              </a:r>
            </a:p>
          </p:txBody>
        </p:sp>
        <p:grpSp>
          <p:nvGrpSpPr>
            <p:cNvPr id="44287" name="Group 457"/>
            <p:cNvGrpSpPr>
              <a:grpSpLocks/>
            </p:cNvGrpSpPr>
            <p:nvPr/>
          </p:nvGrpSpPr>
          <p:grpSpPr bwMode="auto">
            <a:xfrm>
              <a:off x="3930650" y="1514475"/>
              <a:ext cx="2932113" cy="71437"/>
              <a:chOff x="2476" y="906"/>
              <a:chExt cx="1847" cy="45"/>
            </a:xfrm>
          </p:grpSpPr>
          <p:sp>
            <p:nvSpPr>
              <p:cNvPr id="44356" name="Rectangle 133"/>
              <p:cNvSpPr>
                <a:spLocks noChangeArrowheads="1"/>
              </p:cNvSpPr>
              <p:nvPr/>
            </p:nvSpPr>
            <p:spPr bwMode="auto">
              <a:xfrm>
                <a:off x="2476" y="906"/>
                <a:ext cx="531" cy="4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57" name="Rectangle 195"/>
              <p:cNvSpPr>
                <a:spLocks noChangeArrowheads="1"/>
              </p:cNvSpPr>
              <p:nvPr/>
            </p:nvSpPr>
            <p:spPr bwMode="auto">
              <a:xfrm>
                <a:off x="3010" y="906"/>
                <a:ext cx="1313" cy="45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88" name="Rectangle 321"/>
            <p:cNvSpPr>
              <a:spLocks noChangeArrowheads="1"/>
            </p:cNvSpPr>
            <p:nvPr/>
          </p:nvSpPr>
          <p:spPr bwMode="auto">
            <a:xfrm rot="-5400000">
              <a:off x="969963" y="15224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62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44289" name="Group 466"/>
            <p:cNvGrpSpPr>
              <a:grpSpLocks/>
            </p:cNvGrpSpPr>
            <p:nvPr/>
          </p:nvGrpSpPr>
          <p:grpSpPr bwMode="auto">
            <a:xfrm>
              <a:off x="3763963" y="2308225"/>
              <a:ext cx="2811463" cy="77787"/>
              <a:chOff x="2371" y="1406"/>
              <a:chExt cx="1771" cy="49"/>
            </a:xfrm>
          </p:grpSpPr>
          <p:sp>
            <p:nvSpPr>
              <p:cNvPr id="44354" name="Rectangle 134"/>
              <p:cNvSpPr>
                <a:spLocks noChangeArrowheads="1"/>
              </p:cNvSpPr>
              <p:nvPr/>
            </p:nvSpPr>
            <p:spPr bwMode="auto">
              <a:xfrm>
                <a:off x="2371" y="1406"/>
                <a:ext cx="636" cy="49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355" name="Rectangle 196"/>
              <p:cNvSpPr>
                <a:spLocks noChangeArrowheads="1"/>
              </p:cNvSpPr>
              <p:nvPr/>
            </p:nvSpPr>
            <p:spPr bwMode="auto">
              <a:xfrm>
                <a:off x="3010" y="1406"/>
                <a:ext cx="1132" cy="49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290" name="Rectangle 323"/>
            <p:cNvSpPr>
              <a:spLocks noChangeArrowheads="1"/>
            </p:cNvSpPr>
            <p:nvPr/>
          </p:nvSpPr>
          <p:spPr bwMode="auto">
            <a:xfrm rot="-5400000">
              <a:off x="965200" y="22828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63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1" name="Line 325"/>
            <p:cNvSpPr>
              <a:spLocks noChangeShapeType="1"/>
            </p:cNvSpPr>
            <p:nvPr/>
          </p:nvSpPr>
          <p:spPr bwMode="auto">
            <a:xfrm>
              <a:off x="1131888" y="5838825"/>
              <a:ext cx="72913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2" name="Line 326"/>
            <p:cNvSpPr>
              <a:spLocks noChangeShapeType="1"/>
            </p:cNvSpPr>
            <p:nvPr/>
          </p:nvSpPr>
          <p:spPr bwMode="auto">
            <a:xfrm>
              <a:off x="12652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3" name="Rectangle 327"/>
            <p:cNvSpPr>
              <a:spLocks noChangeArrowheads="1"/>
            </p:cNvSpPr>
            <p:nvPr/>
          </p:nvSpPr>
          <p:spPr bwMode="auto">
            <a:xfrm>
              <a:off x="1142738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60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4" name="Line 328"/>
            <p:cNvSpPr>
              <a:spLocks noChangeShapeType="1"/>
            </p:cNvSpPr>
            <p:nvPr/>
          </p:nvSpPr>
          <p:spPr bwMode="auto">
            <a:xfrm>
              <a:off x="155575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5" name="Rectangle 329"/>
            <p:cNvSpPr>
              <a:spLocks noChangeArrowheads="1"/>
            </p:cNvSpPr>
            <p:nvPr/>
          </p:nvSpPr>
          <p:spPr bwMode="auto">
            <a:xfrm>
              <a:off x="1448154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6" name="Line 330"/>
            <p:cNvSpPr>
              <a:spLocks noChangeShapeType="1"/>
            </p:cNvSpPr>
            <p:nvPr/>
          </p:nvSpPr>
          <p:spPr bwMode="auto">
            <a:xfrm>
              <a:off x="18510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7" name="Rectangle 331"/>
            <p:cNvSpPr>
              <a:spLocks noChangeArrowheads="1"/>
            </p:cNvSpPr>
            <p:nvPr/>
          </p:nvSpPr>
          <p:spPr bwMode="auto">
            <a:xfrm>
              <a:off x="1734776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8" name="Line 332"/>
            <p:cNvSpPr>
              <a:spLocks noChangeShapeType="1"/>
            </p:cNvSpPr>
            <p:nvPr/>
          </p:nvSpPr>
          <p:spPr bwMode="auto">
            <a:xfrm>
              <a:off x="21415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299" name="Rectangle 333"/>
            <p:cNvSpPr>
              <a:spLocks noChangeArrowheads="1"/>
            </p:cNvSpPr>
            <p:nvPr/>
          </p:nvSpPr>
          <p:spPr bwMode="auto">
            <a:xfrm>
              <a:off x="2040193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0" name="Line 334"/>
            <p:cNvSpPr>
              <a:spLocks noChangeShapeType="1"/>
            </p:cNvSpPr>
            <p:nvPr/>
          </p:nvSpPr>
          <p:spPr bwMode="auto">
            <a:xfrm>
              <a:off x="24352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1" name="Rectangle 335"/>
            <p:cNvSpPr>
              <a:spLocks noChangeArrowheads="1"/>
            </p:cNvSpPr>
            <p:nvPr/>
          </p:nvSpPr>
          <p:spPr bwMode="auto">
            <a:xfrm>
              <a:off x="2344043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2" name="Line 336"/>
            <p:cNvSpPr>
              <a:spLocks noChangeShapeType="1"/>
            </p:cNvSpPr>
            <p:nvPr/>
          </p:nvSpPr>
          <p:spPr bwMode="auto">
            <a:xfrm>
              <a:off x="27273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3" name="Rectangle 337"/>
            <p:cNvSpPr>
              <a:spLocks noChangeArrowheads="1"/>
            </p:cNvSpPr>
            <p:nvPr/>
          </p:nvSpPr>
          <p:spPr bwMode="auto">
            <a:xfrm>
              <a:off x="2649460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4" name="Line 338"/>
            <p:cNvSpPr>
              <a:spLocks noChangeShapeType="1"/>
            </p:cNvSpPr>
            <p:nvPr/>
          </p:nvSpPr>
          <p:spPr bwMode="auto">
            <a:xfrm>
              <a:off x="302101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5" name="Rectangle 339"/>
            <p:cNvSpPr>
              <a:spLocks noChangeArrowheads="1"/>
            </p:cNvSpPr>
            <p:nvPr/>
          </p:nvSpPr>
          <p:spPr bwMode="auto">
            <a:xfrm>
              <a:off x="2895359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6" name="Line 340"/>
            <p:cNvSpPr>
              <a:spLocks noChangeShapeType="1"/>
            </p:cNvSpPr>
            <p:nvPr/>
          </p:nvSpPr>
          <p:spPr bwMode="auto">
            <a:xfrm>
              <a:off x="331470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7" name="Rectangle 341"/>
            <p:cNvSpPr>
              <a:spLocks noChangeArrowheads="1"/>
            </p:cNvSpPr>
            <p:nvPr/>
          </p:nvSpPr>
          <p:spPr bwMode="auto">
            <a:xfrm>
              <a:off x="3200776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8" name="Line 342"/>
            <p:cNvSpPr>
              <a:spLocks noChangeShapeType="1"/>
            </p:cNvSpPr>
            <p:nvPr/>
          </p:nvSpPr>
          <p:spPr bwMode="auto">
            <a:xfrm>
              <a:off x="360680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09" name="Rectangle 343"/>
            <p:cNvSpPr>
              <a:spLocks noChangeArrowheads="1"/>
            </p:cNvSpPr>
            <p:nvPr/>
          </p:nvSpPr>
          <p:spPr bwMode="auto">
            <a:xfrm>
              <a:off x="3504626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0" name="Line 344"/>
            <p:cNvSpPr>
              <a:spLocks noChangeShapeType="1"/>
            </p:cNvSpPr>
            <p:nvPr/>
          </p:nvSpPr>
          <p:spPr bwMode="auto">
            <a:xfrm>
              <a:off x="390048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1" name="Rectangle 345"/>
            <p:cNvSpPr>
              <a:spLocks noChangeArrowheads="1"/>
            </p:cNvSpPr>
            <p:nvPr/>
          </p:nvSpPr>
          <p:spPr bwMode="auto">
            <a:xfrm>
              <a:off x="3792814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2" name="Line 346"/>
            <p:cNvSpPr>
              <a:spLocks noChangeShapeType="1"/>
            </p:cNvSpPr>
            <p:nvPr/>
          </p:nvSpPr>
          <p:spPr bwMode="auto">
            <a:xfrm>
              <a:off x="419258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3" name="Rectangle 347"/>
            <p:cNvSpPr>
              <a:spLocks noChangeArrowheads="1"/>
            </p:cNvSpPr>
            <p:nvPr/>
          </p:nvSpPr>
          <p:spPr bwMode="auto">
            <a:xfrm>
              <a:off x="4096664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4" name="Line 348"/>
            <p:cNvSpPr>
              <a:spLocks noChangeShapeType="1"/>
            </p:cNvSpPr>
            <p:nvPr/>
          </p:nvSpPr>
          <p:spPr bwMode="auto">
            <a:xfrm>
              <a:off x="448627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5" name="Rectangle 349"/>
            <p:cNvSpPr>
              <a:spLocks noChangeArrowheads="1"/>
            </p:cNvSpPr>
            <p:nvPr/>
          </p:nvSpPr>
          <p:spPr bwMode="auto">
            <a:xfrm>
              <a:off x="4419309" y="5975350"/>
              <a:ext cx="8301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6" name="Line 350"/>
            <p:cNvSpPr>
              <a:spLocks noChangeShapeType="1"/>
            </p:cNvSpPr>
            <p:nvPr/>
          </p:nvSpPr>
          <p:spPr bwMode="auto">
            <a:xfrm>
              <a:off x="477837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7" name="Rectangle 351"/>
            <p:cNvSpPr>
              <a:spLocks noChangeArrowheads="1"/>
            </p:cNvSpPr>
            <p:nvPr/>
          </p:nvSpPr>
          <p:spPr bwMode="auto">
            <a:xfrm>
              <a:off x="4724400" y="5975350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8" name="Line 352"/>
            <p:cNvSpPr>
              <a:spLocks noChangeShapeType="1"/>
            </p:cNvSpPr>
            <p:nvPr/>
          </p:nvSpPr>
          <p:spPr bwMode="auto">
            <a:xfrm>
              <a:off x="507206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19" name="Rectangle 353"/>
            <p:cNvSpPr>
              <a:spLocks noChangeArrowheads="1"/>
            </p:cNvSpPr>
            <p:nvPr/>
          </p:nvSpPr>
          <p:spPr bwMode="auto">
            <a:xfrm>
              <a:off x="5029200" y="5975350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0" name="Line 354"/>
            <p:cNvSpPr>
              <a:spLocks noChangeShapeType="1"/>
            </p:cNvSpPr>
            <p:nvPr/>
          </p:nvSpPr>
          <p:spPr bwMode="auto">
            <a:xfrm>
              <a:off x="536575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1" name="Rectangle 355"/>
            <p:cNvSpPr>
              <a:spLocks noChangeArrowheads="1"/>
            </p:cNvSpPr>
            <p:nvPr/>
          </p:nvSpPr>
          <p:spPr bwMode="auto">
            <a:xfrm>
              <a:off x="5257247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2" name="Line 356"/>
            <p:cNvSpPr>
              <a:spLocks noChangeShapeType="1"/>
            </p:cNvSpPr>
            <p:nvPr/>
          </p:nvSpPr>
          <p:spPr bwMode="auto">
            <a:xfrm>
              <a:off x="565785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3" name="Rectangle 357"/>
            <p:cNvSpPr>
              <a:spLocks noChangeArrowheads="1"/>
            </p:cNvSpPr>
            <p:nvPr/>
          </p:nvSpPr>
          <p:spPr bwMode="auto">
            <a:xfrm>
              <a:off x="5562664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4" name="Line 358"/>
            <p:cNvSpPr>
              <a:spLocks noChangeShapeType="1"/>
            </p:cNvSpPr>
            <p:nvPr/>
          </p:nvSpPr>
          <p:spPr bwMode="auto">
            <a:xfrm>
              <a:off x="59515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5" name="Rectangle 359"/>
            <p:cNvSpPr>
              <a:spLocks noChangeArrowheads="1"/>
            </p:cNvSpPr>
            <p:nvPr/>
          </p:nvSpPr>
          <p:spPr bwMode="auto">
            <a:xfrm>
              <a:off x="5850852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6" name="Line 360"/>
            <p:cNvSpPr>
              <a:spLocks noChangeShapeType="1"/>
            </p:cNvSpPr>
            <p:nvPr/>
          </p:nvSpPr>
          <p:spPr bwMode="auto">
            <a:xfrm>
              <a:off x="62436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7" name="Rectangle 361"/>
            <p:cNvSpPr>
              <a:spLocks noChangeArrowheads="1"/>
            </p:cNvSpPr>
            <p:nvPr/>
          </p:nvSpPr>
          <p:spPr bwMode="auto">
            <a:xfrm>
              <a:off x="6154702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8" name="Line 362"/>
            <p:cNvSpPr>
              <a:spLocks noChangeShapeType="1"/>
            </p:cNvSpPr>
            <p:nvPr/>
          </p:nvSpPr>
          <p:spPr bwMode="auto">
            <a:xfrm>
              <a:off x="65357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29" name="Rectangle 363"/>
            <p:cNvSpPr>
              <a:spLocks noChangeArrowheads="1"/>
            </p:cNvSpPr>
            <p:nvPr/>
          </p:nvSpPr>
          <p:spPr bwMode="auto">
            <a:xfrm>
              <a:off x="6461125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0" name="Line 364"/>
            <p:cNvSpPr>
              <a:spLocks noChangeShapeType="1"/>
            </p:cNvSpPr>
            <p:nvPr/>
          </p:nvSpPr>
          <p:spPr bwMode="auto">
            <a:xfrm>
              <a:off x="68294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1" name="Rectangle 365"/>
            <p:cNvSpPr>
              <a:spLocks noChangeArrowheads="1"/>
            </p:cNvSpPr>
            <p:nvPr/>
          </p:nvSpPr>
          <p:spPr bwMode="auto">
            <a:xfrm>
              <a:off x="6765535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2" name="Line 366"/>
            <p:cNvSpPr>
              <a:spLocks noChangeShapeType="1"/>
            </p:cNvSpPr>
            <p:nvPr/>
          </p:nvSpPr>
          <p:spPr bwMode="auto">
            <a:xfrm>
              <a:off x="71215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3" name="Rectangle 367"/>
            <p:cNvSpPr>
              <a:spLocks noChangeArrowheads="1"/>
            </p:cNvSpPr>
            <p:nvPr/>
          </p:nvSpPr>
          <p:spPr bwMode="auto">
            <a:xfrm>
              <a:off x="7009869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4" name="Line 368"/>
            <p:cNvSpPr>
              <a:spLocks noChangeShapeType="1"/>
            </p:cNvSpPr>
            <p:nvPr/>
          </p:nvSpPr>
          <p:spPr bwMode="auto">
            <a:xfrm>
              <a:off x="74136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5" name="Rectangle 369"/>
            <p:cNvSpPr>
              <a:spLocks noChangeArrowheads="1"/>
            </p:cNvSpPr>
            <p:nvPr/>
          </p:nvSpPr>
          <p:spPr bwMode="auto">
            <a:xfrm>
              <a:off x="7315200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6" name="Line 370"/>
            <p:cNvSpPr>
              <a:spLocks noChangeShapeType="1"/>
            </p:cNvSpPr>
            <p:nvPr/>
          </p:nvSpPr>
          <p:spPr bwMode="auto">
            <a:xfrm>
              <a:off x="770731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7" name="Rectangle 371"/>
            <p:cNvSpPr>
              <a:spLocks noChangeArrowheads="1"/>
            </p:cNvSpPr>
            <p:nvPr/>
          </p:nvSpPr>
          <p:spPr bwMode="auto">
            <a:xfrm>
              <a:off x="7620000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8" name="Line 372"/>
            <p:cNvSpPr>
              <a:spLocks noChangeShapeType="1"/>
            </p:cNvSpPr>
            <p:nvPr/>
          </p:nvSpPr>
          <p:spPr bwMode="auto">
            <a:xfrm>
              <a:off x="799941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39" name="Rectangle 373"/>
            <p:cNvSpPr>
              <a:spLocks noChangeArrowheads="1"/>
            </p:cNvSpPr>
            <p:nvPr/>
          </p:nvSpPr>
          <p:spPr bwMode="auto">
            <a:xfrm>
              <a:off x="7908925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0" name="Line 374"/>
            <p:cNvSpPr>
              <a:spLocks noChangeShapeType="1"/>
            </p:cNvSpPr>
            <p:nvPr/>
          </p:nvSpPr>
          <p:spPr bwMode="auto">
            <a:xfrm>
              <a:off x="829310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1" name="Rectangle 375"/>
            <p:cNvSpPr>
              <a:spLocks noChangeArrowheads="1"/>
            </p:cNvSpPr>
            <p:nvPr/>
          </p:nvSpPr>
          <p:spPr bwMode="auto">
            <a:xfrm>
              <a:off x="8213725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60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2" name="Line 470"/>
            <p:cNvSpPr>
              <a:spLocks noChangeAspect="1" noChangeShapeType="1"/>
            </p:cNvSpPr>
            <p:nvPr/>
          </p:nvSpPr>
          <p:spPr bwMode="auto">
            <a:xfrm>
              <a:off x="4781550" y="457200"/>
              <a:ext cx="1588" cy="54752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3" name="Rectangle 106"/>
            <p:cNvSpPr>
              <a:spLocks noChangeAspect="1" noChangeArrowheads="1"/>
            </p:cNvSpPr>
            <p:nvPr/>
          </p:nvSpPr>
          <p:spPr bwMode="auto">
            <a:xfrm>
              <a:off x="4200525" y="1828800"/>
              <a:ext cx="212407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500" b="1">
                <a:solidFill>
                  <a:srgbClr val="FFFF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4" name="Rectangle 45"/>
            <p:cNvSpPr>
              <a:spLocks noChangeAspect="1" noChangeArrowheads="1"/>
            </p:cNvSpPr>
            <p:nvPr/>
          </p:nvSpPr>
          <p:spPr bwMode="auto">
            <a:xfrm rot="-5400000">
              <a:off x="-1493245" y="3630681"/>
              <a:ext cx="4197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  <a:ea typeface="+mn-ea"/>
                </a:rPr>
                <a:t>Facilities with &gt;500 Births per year (ID)</a:t>
              </a:r>
              <a:endParaRPr lang="en-US" sz="1800" b="1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5" name="Rectangle 477"/>
            <p:cNvSpPr>
              <a:spLocks noChangeArrowheads="1"/>
            </p:cNvSpPr>
            <p:nvPr/>
          </p:nvSpPr>
          <p:spPr bwMode="auto">
            <a:xfrm>
              <a:off x="3351135" y="6172200"/>
              <a:ext cx="238694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  <a:ea typeface="+mn-ea"/>
                </a:rPr>
                <a:t>Percentage of Births</a:t>
              </a:r>
              <a:endParaRPr lang="en-US" sz="1800" b="1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6" name="Rectangle 112"/>
            <p:cNvSpPr>
              <a:spLocks noChangeAspect="1" noChangeArrowheads="1"/>
            </p:cNvSpPr>
            <p:nvPr/>
          </p:nvSpPr>
          <p:spPr bwMode="auto">
            <a:xfrm>
              <a:off x="4212772" y="6523038"/>
              <a:ext cx="3450606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ea typeface="+mn-ea"/>
                </a:rPr>
                <a:t>Data Source: 2006 Georgia Birth-Hospital Discharge linked file</a:t>
              </a:r>
              <a:endParaRPr lang="en-US" sz="10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347" name="Rectangle 103"/>
            <p:cNvSpPr>
              <a:spLocks noChangeAspect="1" noChangeArrowheads="1"/>
            </p:cNvSpPr>
            <p:nvPr/>
          </p:nvSpPr>
          <p:spPr bwMode="auto">
            <a:xfrm>
              <a:off x="2126336" y="441325"/>
              <a:ext cx="1930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prstClr val="black"/>
                  </a:solidFill>
                  <a:latin typeface="Arial" charset="0"/>
                  <a:ea typeface="+mn-ea"/>
                </a:rPr>
                <a:t>34-36 Weeks Gestation</a:t>
              </a:r>
            </a:p>
          </p:txBody>
        </p:sp>
        <p:sp>
          <p:nvSpPr>
            <p:cNvPr id="44348" name="Rectangle 93"/>
            <p:cNvSpPr>
              <a:spLocks noChangeAspect="1" noChangeArrowheads="1"/>
            </p:cNvSpPr>
            <p:nvPr/>
          </p:nvSpPr>
          <p:spPr bwMode="auto">
            <a:xfrm>
              <a:off x="5424835" y="457200"/>
              <a:ext cx="1930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prstClr val="black"/>
                  </a:solidFill>
                  <a:latin typeface="Arial" charset="0"/>
                  <a:ea typeface="+mn-ea"/>
                </a:rPr>
                <a:t>37-38 Weeks Gestation</a:t>
              </a:r>
            </a:p>
          </p:txBody>
        </p:sp>
        <p:sp>
          <p:nvSpPr>
            <p:cNvPr id="318" name="Rectangle 106"/>
            <p:cNvSpPr>
              <a:spLocks noChangeAspect="1" noChangeArrowheads="1"/>
            </p:cNvSpPr>
            <p:nvPr/>
          </p:nvSpPr>
          <p:spPr bwMode="auto">
            <a:xfrm>
              <a:off x="4199637" y="2857639"/>
              <a:ext cx="2124457" cy="4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319" name="Rectangle 106"/>
            <p:cNvSpPr>
              <a:spLocks noChangeAspect="1" noChangeArrowheads="1"/>
            </p:cNvSpPr>
            <p:nvPr/>
          </p:nvSpPr>
          <p:spPr bwMode="auto">
            <a:xfrm>
              <a:off x="4191207" y="4234002"/>
              <a:ext cx="2122770" cy="4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320" name="Rectangle 106"/>
            <p:cNvSpPr>
              <a:spLocks noChangeAspect="1" noChangeArrowheads="1"/>
            </p:cNvSpPr>
            <p:nvPr/>
          </p:nvSpPr>
          <p:spPr bwMode="auto">
            <a:xfrm>
              <a:off x="4199637" y="3072390"/>
              <a:ext cx="2124457" cy="4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321" name="Rectangle 106"/>
            <p:cNvSpPr>
              <a:spLocks noChangeAspect="1" noChangeArrowheads="1"/>
            </p:cNvSpPr>
            <p:nvPr/>
          </p:nvSpPr>
          <p:spPr bwMode="auto">
            <a:xfrm>
              <a:off x="4199637" y="3224669"/>
              <a:ext cx="2124457" cy="4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322" name="Rectangle 106"/>
            <p:cNvSpPr>
              <a:spLocks noChangeAspect="1" noChangeArrowheads="1"/>
            </p:cNvSpPr>
            <p:nvPr/>
          </p:nvSpPr>
          <p:spPr bwMode="auto">
            <a:xfrm>
              <a:off x="4191207" y="2324663"/>
              <a:ext cx="2122770" cy="4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roup 443"/>
          <p:cNvGrpSpPr>
            <a:grpSpLocks/>
          </p:cNvGrpSpPr>
          <p:nvPr/>
        </p:nvGrpSpPr>
        <p:grpSpPr bwMode="auto">
          <a:xfrm>
            <a:off x="990600" y="1555950"/>
            <a:ext cx="7565547" cy="4927399"/>
            <a:chOff x="304800" y="427038"/>
            <a:chExt cx="8335963" cy="6285250"/>
          </a:xfrm>
        </p:grpSpPr>
        <p:sp>
          <p:nvSpPr>
            <p:cNvPr id="446" name="Rectangle 7"/>
            <p:cNvSpPr>
              <a:spLocks noChangeArrowheads="1"/>
            </p:cNvSpPr>
            <p:nvPr/>
          </p:nvSpPr>
          <p:spPr bwMode="auto">
            <a:xfrm>
              <a:off x="304800" y="427038"/>
              <a:ext cx="8335963" cy="627856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7" name="Rectangle 9"/>
            <p:cNvSpPr>
              <a:spLocks noChangeArrowheads="1"/>
            </p:cNvSpPr>
            <p:nvPr/>
          </p:nvSpPr>
          <p:spPr bwMode="auto">
            <a:xfrm>
              <a:off x="1131888" y="671513"/>
              <a:ext cx="7286625" cy="51609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8" name="Line 10"/>
            <p:cNvSpPr>
              <a:spLocks noChangeShapeType="1"/>
            </p:cNvSpPr>
            <p:nvPr/>
          </p:nvSpPr>
          <p:spPr bwMode="auto">
            <a:xfrm>
              <a:off x="1131888" y="56499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49" name="Line 11"/>
            <p:cNvSpPr>
              <a:spLocks noChangeShapeType="1"/>
            </p:cNvSpPr>
            <p:nvPr/>
          </p:nvSpPr>
          <p:spPr bwMode="auto">
            <a:xfrm>
              <a:off x="1131888" y="55721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0" name="Line 12"/>
            <p:cNvSpPr>
              <a:spLocks noChangeShapeType="1"/>
            </p:cNvSpPr>
            <p:nvPr/>
          </p:nvSpPr>
          <p:spPr bwMode="auto">
            <a:xfrm>
              <a:off x="1131888" y="54943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1131888" y="54165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>
              <a:off x="1131888" y="53451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>
              <a:off x="1131888" y="52673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1131888" y="51895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1131888" y="51117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6" name="Line 18"/>
            <p:cNvSpPr>
              <a:spLocks noChangeShapeType="1"/>
            </p:cNvSpPr>
            <p:nvPr/>
          </p:nvSpPr>
          <p:spPr bwMode="auto">
            <a:xfrm>
              <a:off x="1131888" y="50323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7" name="Line 19"/>
            <p:cNvSpPr>
              <a:spLocks noChangeShapeType="1"/>
            </p:cNvSpPr>
            <p:nvPr/>
          </p:nvSpPr>
          <p:spPr bwMode="auto">
            <a:xfrm>
              <a:off x="1131888" y="49545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8" name="Line 20"/>
            <p:cNvSpPr>
              <a:spLocks noChangeShapeType="1"/>
            </p:cNvSpPr>
            <p:nvPr/>
          </p:nvSpPr>
          <p:spPr bwMode="auto">
            <a:xfrm>
              <a:off x="1131888" y="48768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59" name="Line 21"/>
            <p:cNvSpPr>
              <a:spLocks noChangeShapeType="1"/>
            </p:cNvSpPr>
            <p:nvPr/>
          </p:nvSpPr>
          <p:spPr bwMode="auto">
            <a:xfrm>
              <a:off x="1131888" y="47990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0" name="Line 22"/>
            <p:cNvSpPr>
              <a:spLocks noChangeShapeType="1"/>
            </p:cNvSpPr>
            <p:nvPr/>
          </p:nvSpPr>
          <p:spPr bwMode="auto">
            <a:xfrm>
              <a:off x="1131888" y="47212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1" name="Line 23"/>
            <p:cNvSpPr>
              <a:spLocks noChangeShapeType="1"/>
            </p:cNvSpPr>
            <p:nvPr/>
          </p:nvSpPr>
          <p:spPr bwMode="auto">
            <a:xfrm>
              <a:off x="1131888" y="46450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2" name="Line 24"/>
            <p:cNvSpPr>
              <a:spLocks noChangeShapeType="1"/>
            </p:cNvSpPr>
            <p:nvPr/>
          </p:nvSpPr>
          <p:spPr bwMode="auto">
            <a:xfrm>
              <a:off x="1131888" y="45656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3" name="Line 25"/>
            <p:cNvSpPr>
              <a:spLocks noChangeShapeType="1"/>
            </p:cNvSpPr>
            <p:nvPr/>
          </p:nvSpPr>
          <p:spPr bwMode="auto">
            <a:xfrm>
              <a:off x="1131888" y="44878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4" name="Line 26"/>
            <p:cNvSpPr>
              <a:spLocks noChangeShapeType="1"/>
            </p:cNvSpPr>
            <p:nvPr/>
          </p:nvSpPr>
          <p:spPr bwMode="auto">
            <a:xfrm>
              <a:off x="1131888" y="44164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5" name="Line 27"/>
            <p:cNvSpPr>
              <a:spLocks noChangeShapeType="1"/>
            </p:cNvSpPr>
            <p:nvPr/>
          </p:nvSpPr>
          <p:spPr bwMode="auto">
            <a:xfrm>
              <a:off x="1131888" y="43386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6" name="Line 28"/>
            <p:cNvSpPr>
              <a:spLocks noChangeShapeType="1"/>
            </p:cNvSpPr>
            <p:nvPr/>
          </p:nvSpPr>
          <p:spPr bwMode="auto">
            <a:xfrm>
              <a:off x="1131888" y="42608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7" name="Line 29"/>
            <p:cNvSpPr>
              <a:spLocks noChangeShapeType="1"/>
            </p:cNvSpPr>
            <p:nvPr/>
          </p:nvSpPr>
          <p:spPr bwMode="auto">
            <a:xfrm>
              <a:off x="1131888" y="41830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8" name="Line 30"/>
            <p:cNvSpPr>
              <a:spLocks noChangeShapeType="1"/>
            </p:cNvSpPr>
            <p:nvPr/>
          </p:nvSpPr>
          <p:spPr bwMode="auto">
            <a:xfrm>
              <a:off x="1131888" y="41052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69" name="Line 31"/>
            <p:cNvSpPr>
              <a:spLocks noChangeShapeType="1"/>
            </p:cNvSpPr>
            <p:nvPr/>
          </p:nvSpPr>
          <p:spPr bwMode="auto">
            <a:xfrm>
              <a:off x="1131888" y="40274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0" name="Line 32"/>
            <p:cNvSpPr>
              <a:spLocks noChangeShapeType="1"/>
            </p:cNvSpPr>
            <p:nvPr/>
          </p:nvSpPr>
          <p:spPr bwMode="auto">
            <a:xfrm>
              <a:off x="1131888" y="39497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1" name="Line 33"/>
            <p:cNvSpPr>
              <a:spLocks noChangeShapeType="1"/>
            </p:cNvSpPr>
            <p:nvPr/>
          </p:nvSpPr>
          <p:spPr bwMode="auto">
            <a:xfrm>
              <a:off x="1131888" y="38719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2" name="Line 34"/>
            <p:cNvSpPr>
              <a:spLocks noChangeShapeType="1"/>
            </p:cNvSpPr>
            <p:nvPr/>
          </p:nvSpPr>
          <p:spPr bwMode="auto">
            <a:xfrm>
              <a:off x="1131888" y="37941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3" name="Line 35"/>
            <p:cNvSpPr>
              <a:spLocks noChangeShapeType="1"/>
            </p:cNvSpPr>
            <p:nvPr/>
          </p:nvSpPr>
          <p:spPr bwMode="auto">
            <a:xfrm>
              <a:off x="1131888" y="37163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4" name="Line 36"/>
            <p:cNvSpPr>
              <a:spLocks noChangeShapeType="1"/>
            </p:cNvSpPr>
            <p:nvPr/>
          </p:nvSpPr>
          <p:spPr bwMode="auto">
            <a:xfrm>
              <a:off x="1131888" y="36385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5" name="Line 37"/>
            <p:cNvSpPr>
              <a:spLocks noChangeShapeType="1"/>
            </p:cNvSpPr>
            <p:nvPr/>
          </p:nvSpPr>
          <p:spPr bwMode="auto">
            <a:xfrm>
              <a:off x="1131888" y="35607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6" name="Line 38"/>
            <p:cNvSpPr>
              <a:spLocks noChangeShapeType="1"/>
            </p:cNvSpPr>
            <p:nvPr/>
          </p:nvSpPr>
          <p:spPr bwMode="auto">
            <a:xfrm>
              <a:off x="1131888" y="34829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7" name="Line 39"/>
            <p:cNvSpPr>
              <a:spLocks noChangeShapeType="1"/>
            </p:cNvSpPr>
            <p:nvPr/>
          </p:nvSpPr>
          <p:spPr bwMode="auto">
            <a:xfrm>
              <a:off x="1131888" y="34099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8" name="Line 40"/>
            <p:cNvSpPr>
              <a:spLocks noChangeShapeType="1"/>
            </p:cNvSpPr>
            <p:nvPr/>
          </p:nvSpPr>
          <p:spPr bwMode="auto">
            <a:xfrm>
              <a:off x="1131888" y="33321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79" name="Line 41"/>
            <p:cNvSpPr>
              <a:spLocks noChangeShapeType="1"/>
            </p:cNvSpPr>
            <p:nvPr/>
          </p:nvSpPr>
          <p:spPr bwMode="auto">
            <a:xfrm>
              <a:off x="1131888" y="32543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0" name="Line 42"/>
            <p:cNvSpPr>
              <a:spLocks noChangeShapeType="1"/>
            </p:cNvSpPr>
            <p:nvPr/>
          </p:nvSpPr>
          <p:spPr bwMode="auto">
            <a:xfrm>
              <a:off x="1131888" y="31765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1" name="Line 43"/>
            <p:cNvSpPr>
              <a:spLocks noChangeShapeType="1"/>
            </p:cNvSpPr>
            <p:nvPr/>
          </p:nvSpPr>
          <p:spPr bwMode="auto">
            <a:xfrm>
              <a:off x="1131888" y="31003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2" name="Line 44"/>
            <p:cNvSpPr>
              <a:spLocks noChangeShapeType="1"/>
            </p:cNvSpPr>
            <p:nvPr/>
          </p:nvSpPr>
          <p:spPr bwMode="auto">
            <a:xfrm>
              <a:off x="1131888" y="30210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3" name="Line 45"/>
            <p:cNvSpPr>
              <a:spLocks noChangeShapeType="1"/>
            </p:cNvSpPr>
            <p:nvPr/>
          </p:nvSpPr>
          <p:spPr bwMode="auto">
            <a:xfrm>
              <a:off x="1131888" y="29432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4" name="Line 46"/>
            <p:cNvSpPr>
              <a:spLocks noChangeShapeType="1"/>
            </p:cNvSpPr>
            <p:nvPr/>
          </p:nvSpPr>
          <p:spPr bwMode="auto">
            <a:xfrm>
              <a:off x="1131888" y="28654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5" name="Line 47"/>
            <p:cNvSpPr>
              <a:spLocks noChangeShapeType="1"/>
            </p:cNvSpPr>
            <p:nvPr/>
          </p:nvSpPr>
          <p:spPr bwMode="auto">
            <a:xfrm>
              <a:off x="1131888" y="27876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6" name="Line 48"/>
            <p:cNvSpPr>
              <a:spLocks noChangeShapeType="1"/>
            </p:cNvSpPr>
            <p:nvPr/>
          </p:nvSpPr>
          <p:spPr bwMode="auto">
            <a:xfrm>
              <a:off x="1131888" y="27098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7" name="Line 49"/>
            <p:cNvSpPr>
              <a:spLocks noChangeShapeType="1"/>
            </p:cNvSpPr>
            <p:nvPr/>
          </p:nvSpPr>
          <p:spPr bwMode="auto">
            <a:xfrm>
              <a:off x="1131888" y="26320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8" name="Line 50"/>
            <p:cNvSpPr>
              <a:spLocks noChangeShapeType="1"/>
            </p:cNvSpPr>
            <p:nvPr/>
          </p:nvSpPr>
          <p:spPr bwMode="auto">
            <a:xfrm>
              <a:off x="1131888" y="25606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9" name="Line 51"/>
            <p:cNvSpPr>
              <a:spLocks noChangeShapeType="1"/>
            </p:cNvSpPr>
            <p:nvPr/>
          </p:nvSpPr>
          <p:spPr bwMode="auto">
            <a:xfrm>
              <a:off x="1131888" y="24828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0" name="Line 52"/>
            <p:cNvSpPr>
              <a:spLocks noChangeShapeType="1"/>
            </p:cNvSpPr>
            <p:nvPr/>
          </p:nvSpPr>
          <p:spPr bwMode="auto">
            <a:xfrm>
              <a:off x="1131888" y="24050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1" name="Line 53"/>
            <p:cNvSpPr>
              <a:spLocks noChangeShapeType="1"/>
            </p:cNvSpPr>
            <p:nvPr/>
          </p:nvSpPr>
          <p:spPr bwMode="auto">
            <a:xfrm>
              <a:off x="1131888" y="23272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2" name="Line 54"/>
            <p:cNvSpPr>
              <a:spLocks noChangeShapeType="1"/>
            </p:cNvSpPr>
            <p:nvPr/>
          </p:nvSpPr>
          <p:spPr bwMode="auto">
            <a:xfrm>
              <a:off x="1131888" y="22479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3" name="Line 55"/>
            <p:cNvSpPr>
              <a:spLocks noChangeShapeType="1"/>
            </p:cNvSpPr>
            <p:nvPr/>
          </p:nvSpPr>
          <p:spPr bwMode="auto">
            <a:xfrm>
              <a:off x="1131888" y="21717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4" name="Line 56"/>
            <p:cNvSpPr>
              <a:spLocks noChangeShapeType="1"/>
            </p:cNvSpPr>
            <p:nvPr/>
          </p:nvSpPr>
          <p:spPr bwMode="auto">
            <a:xfrm>
              <a:off x="1131888" y="20939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5" name="Line 57"/>
            <p:cNvSpPr>
              <a:spLocks noChangeShapeType="1"/>
            </p:cNvSpPr>
            <p:nvPr/>
          </p:nvSpPr>
          <p:spPr bwMode="auto">
            <a:xfrm>
              <a:off x="1131888" y="20161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6" name="Line 58"/>
            <p:cNvSpPr>
              <a:spLocks noChangeShapeType="1"/>
            </p:cNvSpPr>
            <p:nvPr/>
          </p:nvSpPr>
          <p:spPr bwMode="auto">
            <a:xfrm>
              <a:off x="1131888" y="19383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7" name="Line 59"/>
            <p:cNvSpPr>
              <a:spLocks noChangeShapeType="1"/>
            </p:cNvSpPr>
            <p:nvPr/>
          </p:nvSpPr>
          <p:spPr bwMode="auto">
            <a:xfrm>
              <a:off x="1131888" y="18605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8" name="Line 60"/>
            <p:cNvSpPr>
              <a:spLocks noChangeShapeType="1"/>
            </p:cNvSpPr>
            <p:nvPr/>
          </p:nvSpPr>
          <p:spPr bwMode="auto">
            <a:xfrm>
              <a:off x="1131888" y="17811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99" name="Line 61"/>
            <p:cNvSpPr>
              <a:spLocks noChangeShapeType="1"/>
            </p:cNvSpPr>
            <p:nvPr/>
          </p:nvSpPr>
          <p:spPr bwMode="auto">
            <a:xfrm>
              <a:off x="1131888" y="17033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0" name="Line 62"/>
            <p:cNvSpPr>
              <a:spLocks noChangeShapeType="1"/>
            </p:cNvSpPr>
            <p:nvPr/>
          </p:nvSpPr>
          <p:spPr bwMode="auto">
            <a:xfrm>
              <a:off x="1131888" y="16256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1" name="Line 63"/>
            <p:cNvSpPr>
              <a:spLocks noChangeShapeType="1"/>
            </p:cNvSpPr>
            <p:nvPr/>
          </p:nvSpPr>
          <p:spPr bwMode="auto">
            <a:xfrm>
              <a:off x="1131888" y="15541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2" name="Line 64"/>
            <p:cNvSpPr>
              <a:spLocks noChangeShapeType="1"/>
            </p:cNvSpPr>
            <p:nvPr/>
          </p:nvSpPr>
          <p:spPr bwMode="auto">
            <a:xfrm>
              <a:off x="1131888" y="14779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3" name="Line 65"/>
            <p:cNvSpPr>
              <a:spLocks noChangeShapeType="1"/>
            </p:cNvSpPr>
            <p:nvPr/>
          </p:nvSpPr>
          <p:spPr bwMode="auto">
            <a:xfrm>
              <a:off x="1131888" y="139858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4" name="Line 66"/>
            <p:cNvSpPr>
              <a:spLocks noChangeShapeType="1"/>
            </p:cNvSpPr>
            <p:nvPr/>
          </p:nvSpPr>
          <p:spPr bwMode="auto">
            <a:xfrm>
              <a:off x="1131888" y="132080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5" name="Line 67"/>
            <p:cNvSpPr>
              <a:spLocks noChangeShapeType="1"/>
            </p:cNvSpPr>
            <p:nvPr/>
          </p:nvSpPr>
          <p:spPr bwMode="auto">
            <a:xfrm>
              <a:off x="1131888" y="124301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6" name="Line 68"/>
            <p:cNvSpPr>
              <a:spLocks noChangeShapeType="1"/>
            </p:cNvSpPr>
            <p:nvPr/>
          </p:nvSpPr>
          <p:spPr bwMode="auto">
            <a:xfrm>
              <a:off x="1131888" y="116522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7" name="Line 69"/>
            <p:cNvSpPr>
              <a:spLocks noChangeShapeType="1"/>
            </p:cNvSpPr>
            <p:nvPr/>
          </p:nvSpPr>
          <p:spPr bwMode="auto">
            <a:xfrm>
              <a:off x="1131888" y="1087438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8" name="Line 70"/>
            <p:cNvSpPr>
              <a:spLocks noChangeShapeType="1"/>
            </p:cNvSpPr>
            <p:nvPr/>
          </p:nvSpPr>
          <p:spPr bwMode="auto">
            <a:xfrm>
              <a:off x="1131888" y="1009650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09" name="Line 71"/>
            <p:cNvSpPr>
              <a:spLocks noChangeShapeType="1"/>
            </p:cNvSpPr>
            <p:nvPr/>
          </p:nvSpPr>
          <p:spPr bwMode="auto">
            <a:xfrm>
              <a:off x="1131888" y="931863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0" name="Line 72"/>
            <p:cNvSpPr>
              <a:spLocks noChangeShapeType="1"/>
            </p:cNvSpPr>
            <p:nvPr/>
          </p:nvSpPr>
          <p:spPr bwMode="auto">
            <a:xfrm>
              <a:off x="1131888" y="854075"/>
              <a:ext cx="7291388" cy="0"/>
            </a:xfrm>
            <a:prstGeom prst="line">
              <a:avLst/>
            </a:prstGeom>
            <a:noFill/>
            <a:ln w="12065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1" name="Line 197"/>
            <p:cNvSpPr>
              <a:spLocks noChangeShapeType="1"/>
            </p:cNvSpPr>
            <p:nvPr/>
          </p:nvSpPr>
          <p:spPr bwMode="auto">
            <a:xfrm flipV="1">
              <a:off x="1131888" y="671513"/>
              <a:ext cx="0" cy="51673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2" name="Line 198"/>
            <p:cNvSpPr>
              <a:spLocks noChangeShapeType="1"/>
            </p:cNvSpPr>
            <p:nvPr/>
          </p:nvSpPr>
          <p:spPr bwMode="auto">
            <a:xfrm flipH="1">
              <a:off x="1047750" y="56499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3" name="Line 200"/>
            <p:cNvSpPr>
              <a:spLocks noChangeShapeType="1"/>
            </p:cNvSpPr>
            <p:nvPr/>
          </p:nvSpPr>
          <p:spPr bwMode="auto">
            <a:xfrm flipH="1">
              <a:off x="1047750" y="55721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4" name="Line 202"/>
            <p:cNvSpPr>
              <a:spLocks noChangeShapeType="1"/>
            </p:cNvSpPr>
            <p:nvPr/>
          </p:nvSpPr>
          <p:spPr bwMode="auto">
            <a:xfrm flipH="1">
              <a:off x="1047750" y="54943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5" name="Line 204"/>
            <p:cNvSpPr>
              <a:spLocks noChangeShapeType="1"/>
            </p:cNvSpPr>
            <p:nvPr/>
          </p:nvSpPr>
          <p:spPr bwMode="auto">
            <a:xfrm flipH="1">
              <a:off x="1047750" y="54165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6" name="Line 206"/>
            <p:cNvSpPr>
              <a:spLocks noChangeShapeType="1"/>
            </p:cNvSpPr>
            <p:nvPr/>
          </p:nvSpPr>
          <p:spPr bwMode="auto">
            <a:xfrm flipH="1">
              <a:off x="1047750" y="53451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7" name="Line 208"/>
            <p:cNvSpPr>
              <a:spLocks noChangeShapeType="1"/>
            </p:cNvSpPr>
            <p:nvPr/>
          </p:nvSpPr>
          <p:spPr bwMode="auto">
            <a:xfrm flipH="1">
              <a:off x="1047750" y="52673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8" name="Line 210"/>
            <p:cNvSpPr>
              <a:spLocks noChangeShapeType="1"/>
            </p:cNvSpPr>
            <p:nvPr/>
          </p:nvSpPr>
          <p:spPr bwMode="auto">
            <a:xfrm flipH="1">
              <a:off x="1047750" y="51895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9" name="Line 212"/>
            <p:cNvSpPr>
              <a:spLocks noChangeShapeType="1"/>
            </p:cNvSpPr>
            <p:nvPr/>
          </p:nvSpPr>
          <p:spPr bwMode="auto">
            <a:xfrm flipH="1">
              <a:off x="1047750" y="51117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0" name="Line 214"/>
            <p:cNvSpPr>
              <a:spLocks noChangeShapeType="1"/>
            </p:cNvSpPr>
            <p:nvPr/>
          </p:nvSpPr>
          <p:spPr bwMode="auto">
            <a:xfrm flipH="1">
              <a:off x="1047750" y="50323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1" name="Line 216"/>
            <p:cNvSpPr>
              <a:spLocks noChangeShapeType="1"/>
            </p:cNvSpPr>
            <p:nvPr/>
          </p:nvSpPr>
          <p:spPr bwMode="auto">
            <a:xfrm flipH="1">
              <a:off x="1047750" y="49545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2" name="Line 218"/>
            <p:cNvSpPr>
              <a:spLocks noChangeShapeType="1"/>
            </p:cNvSpPr>
            <p:nvPr/>
          </p:nvSpPr>
          <p:spPr bwMode="auto">
            <a:xfrm flipH="1">
              <a:off x="1047750" y="48768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3" name="Line 220"/>
            <p:cNvSpPr>
              <a:spLocks noChangeShapeType="1"/>
            </p:cNvSpPr>
            <p:nvPr/>
          </p:nvSpPr>
          <p:spPr bwMode="auto">
            <a:xfrm flipH="1">
              <a:off x="1047750" y="47990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4" name="Line 222"/>
            <p:cNvSpPr>
              <a:spLocks noChangeShapeType="1"/>
            </p:cNvSpPr>
            <p:nvPr/>
          </p:nvSpPr>
          <p:spPr bwMode="auto">
            <a:xfrm flipH="1">
              <a:off x="1047750" y="47212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5" name="Line 224"/>
            <p:cNvSpPr>
              <a:spLocks noChangeShapeType="1"/>
            </p:cNvSpPr>
            <p:nvPr/>
          </p:nvSpPr>
          <p:spPr bwMode="auto">
            <a:xfrm flipH="1">
              <a:off x="1047750" y="46450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6" name="Line 226"/>
            <p:cNvSpPr>
              <a:spLocks noChangeShapeType="1"/>
            </p:cNvSpPr>
            <p:nvPr/>
          </p:nvSpPr>
          <p:spPr bwMode="auto">
            <a:xfrm flipH="1">
              <a:off x="1047750" y="45656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7" name="Line 228"/>
            <p:cNvSpPr>
              <a:spLocks noChangeShapeType="1"/>
            </p:cNvSpPr>
            <p:nvPr/>
          </p:nvSpPr>
          <p:spPr bwMode="auto">
            <a:xfrm flipH="1">
              <a:off x="1047750" y="44878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8" name="Line 230"/>
            <p:cNvSpPr>
              <a:spLocks noChangeShapeType="1"/>
            </p:cNvSpPr>
            <p:nvPr/>
          </p:nvSpPr>
          <p:spPr bwMode="auto">
            <a:xfrm flipH="1">
              <a:off x="1047750" y="44164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9" name="Line 232"/>
            <p:cNvSpPr>
              <a:spLocks noChangeShapeType="1"/>
            </p:cNvSpPr>
            <p:nvPr/>
          </p:nvSpPr>
          <p:spPr bwMode="auto">
            <a:xfrm flipH="1">
              <a:off x="1047750" y="43386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0" name="Line 234"/>
            <p:cNvSpPr>
              <a:spLocks noChangeShapeType="1"/>
            </p:cNvSpPr>
            <p:nvPr/>
          </p:nvSpPr>
          <p:spPr bwMode="auto">
            <a:xfrm flipH="1">
              <a:off x="1047750" y="42608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1" name="Line 236"/>
            <p:cNvSpPr>
              <a:spLocks noChangeShapeType="1"/>
            </p:cNvSpPr>
            <p:nvPr/>
          </p:nvSpPr>
          <p:spPr bwMode="auto">
            <a:xfrm flipH="1">
              <a:off x="1047750" y="41830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2" name="Line 238"/>
            <p:cNvSpPr>
              <a:spLocks noChangeShapeType="1"/>
            </p:cNvSpPr>
            <p:nvPr/>
          </p:nvSpPr>
          <p:spPr bwMode="auto">
            <a:xfrm flipH="1">
              <a:off x="1047750" y="41052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3" name="Line 240"/>
            <p:cNvSpPr>
              <a:spLocks noChangeShapeType="1"/>
            </p:cNvSpPr>
            <p:nvPr/>
          </p:nvSpPr>
          <p:spPr bwMode="auto">
            <a:xfrm flipH="1">
              <a:off x="1047750" y="40274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4" name="Line 242"/>
            <p:cNvSpPr>
              <a:spLocks noChangeShapeType="1"/>
            </p:cNvSpPr>
            <p:nvPr/>
          </p:nvSpPr>
          <p:spPr bwMode="auto">
            <a:xfrm flipH="1">
              <a:off x="1047750" y="39497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5" name="Line 244"/>
            <p:cNvSpPr>
              <a:spLocks noChangeShapeType="1"/>
            </p:cNvSpPr>
            <p:nvPr/>
          </p:nvSpPr>
          <p:spPr bwMode="auto">
            <a:xfrm flipH="1">
              <a:off x="1047750" y="38719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6" name="Line 246"/>
            <p:cNvSpPr>
              <a:spLocks noChangeShapeType="1"/>
            </p:cNvSpPr>
            <p:nvPr/>
          </p:nvSpPr>
          <p:spPr bwMode="auto">
            <a:xfrm flipH="1">
              <a:off x="1047750" y="37925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7" name="Line 248"/>
            <p:cNvSpPr>
              <a:spLocks noChangeShapeType="1"/>
            </p:cNvSpPr>
            <p:nvPr/>
          </p:nvSpPr>
          <p:spPr bwMode="auto">
            <a:xfrm flipH="1">
              <a:off x="1047750" y="37147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8" name="Line 250"/>
            <p:cNvSpPr>
              <a:spLocks noChangeShapeType="1"/>
            </p:cNvSpPr>
            <p:nvPr/>
          </p:nvSpPr>
          <p:spPr bwMode="auto">
            <a:xfrm flipH="1">
              <a:off x="1047750" y="36385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9" name="Line 252"/>
            <p:cNvSpPr>
              <a:spLocks noChangeShapeType="1"/>
            </p:cNvSpPr>
            <p:nvPr/>
          </p:nvSpPr>
          <p:spPr bwMode="auto">
            <a:xfrm flipH="1">
              <a:off x="1047750" y="35607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0" name="Line 254"/>
            <p:cNvSpPr>
              <a:spLocks noChangeShapeType="1"/>
            </p:cNvSpPr>
            <p:nvPr/>
          </p:nvSpPr>
          <p:spPr bwMode="auto">
            <a:xfrm flipH="1">
              <a:off x="1047750" y="34829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1" name="Line 256"/>
            <p:cNvSpPr>
              <a:spLocks noChangeShapeType="1"/>
            </p:cNvSpPr>
            <p:nvPr/>
          </p:nvSpPr>
          <p:spPr bwMode="auto">
            <a:xfrm flipH="1">
              <a:off x="1047750" y="34099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2" name="Line 258"/>
            <p:cNvSpPr>
              <a:spLocks noChangeShapeType="1"/>
            </p:cNvSpPr>
            <p:nvPr/>
          </p:nvSpPr>
          <p:spPr bwMode="auto">
            <a:xfrm flipH="1">
              <a:off x="1047750" y="33321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3" name="Line 260"/>
            <p:cNvSpPr>
              <a:spLocks noChangeShapeType="1"/>
            </p:cNvSpPr>
            <p:nvPr/>
          </p:nvSpPr>
          <p:spPr bwMode="auto">
            <a:xfrm flipH="1">
              <a:off x="1047750" y="32543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4" name="Line 262"/>
            <p:cNvSpPr>
              <a:spLocks noChangeShapeType="1"/>
            </p:cNvSpPr>
            <p:nvPr/>
          </p:nvSpPr>
          <p:spPr bwMode="auto">
            <a:xfrm flipH="1">
              <a:off x="1047750" y="31765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5" name="Line 264"/>
            <p:cNvSpPr>
              <a:spLocks noChangeShapeType="1"/>
            </p:cNvSpPr>
            <p:nvPr/>
          </p:nvSpPr>
          <p:spPr bwMode="auto">
            <a:xfrm flipH="1">
              <a:off x="1047750" y="30988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6" name="Line 266"/>
            <p:cNvSpPr>
              <a:spLocks noChangeShapeType="1"/>
            </p:cNvSpPr>
            <p:nvPr/>
          </p:nvSpPr>
          <p:spPr bwMode="auto">
            <a:xfrm flipH="1">
              <a:off x="1047750" y="30210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7" name="Line 268"/>
            <p:cNvSpPr>
              <a:spLocks noChangeShapeType="1"/>
            </p:cNvSpPr>
            <p:nvPr/>
          </p:nvSpPr>
          <p:spPr bwMode="auto">
            <a:xfrm flipH="1">
              <a:off x="1047750" y="29432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8" name="Line 270"/>
            <p:cNvSpPr>
              <a:spLocks noChangeShapeType="1"/>
            </p:cNvSpPr>
            <p:nvPr/>
          </p:nvSpPr>
          <p:spPr bwMode="auto">
            <a:xfrm flipH="1">
              <a:off x="1047750" y="28654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9" name="Line 272"/>
            <p:cNvSpPr>
              <a:spLocks noChangeShapeType="1"/>
            </p:cNvSpPr>
            <p:nvPr/>
          </p:nvSpPr>
          <p:spPr bwMode="auto">
            <a:xfrm flipH="1">
              <a:off x="1047750" y="27876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0" name="Line 274"/>
            <p:cNvSpPr>
              <a:spLocks noChangeShapeType="1"/>
            </p:cNvSpPr>
            <p:nvPr/>
          </p:nvSpPr>
          <p:spPr bwMode="auto">
            <a:xfrm flipH="1">
              <a:off x="1047750" y="27098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1" name="Line 276"/>
            <p:cNvSpPr>
              <a:spLocks noChangeShapeType="1"/>
            </p:cNvSpPr>
            <p:nvPr/>
          </p:nvSpPr>
          <p:spPr bwMode="auto">
            <a:xfrm flipH="1">
              <a:off x="1047750" y="26320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2" name="Line 278"/>
            <p:cNvSpPr>
              <a:spLocks noChangeShapeType="1"/>
            </p:cNvSpPr>
            <p:nvPr/>
          </p:nvSpPr>
          <p:spPr bwMode="auto">
            <a:xfrm flipH="1">
              <a:off x="1047750" y="25606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3" name="Line 280"/>
            <p:cNvSpPr>
              <a:spLocks noChangeShapeType="1"/>
            </p:cNvSpPr>
            <p:nvPr/>
          </p:nvSpPr>
          <p:spPr bwMode="auto">
            <a:xfrm flipH="1">
              <a:off x="1047750" y="24828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4" name="Line 282"/>
            <p:cNvSpPr>
              <a:spLocks noChangeShapeType="1"/>
            </p:cNvSpPr>
            <p:nvPr/>
          </p:nvSpPr>
          <p:spPr bwMode="auto">
            <a:xfrm flipH="1">
              <a:off x="1047750" y="24050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5" name="Line 284"/>
            <p:cNvSpPr>
              <a:spLocks noChangeShapeType="1"/>
            </p:cNvSpPr>
            <p:nvPr/>
          </p:nvSpPr>
          <p:spPr bwMode="auto">
            <a:xfrm flipH="1">
              <a:off x="1047750" y="23272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6" name="Line 286"/>
            <p:cNvSpPr>
              <a:spLocks noChangeShapeType="1"/>
            </p:cNvSpPr>
            <p:nvPr/>
          </p:nvSpPr>
          <p:spPr bwMode="auto">
            <a:xfrm flipH="1">
              <a:off x="1047750" y="22479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7" name="Line 288"/>
            <p:cNvSpPr>
              <a:spLocks noChangeShapeType="1"/>
            </p:cNvSpPr>
            <p:nvPr/>
          </p:nvSpPr>
          <p:spPr bwMode="auto">
            <a:xfrm flipH="1">
              <a:off x="1047750" y="21701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8" name="Line 290"/>
            <p:cNvSpPr>
              <a:spLocks noChangeShapeType="1"/>
            </p:cNvSpPr>
            <p:nvPr/>
          </p:nvSpPr>
          <p:spPr bwMode="auto">
            <a:xfrm flipH="1">
              <a:off x="1047750" y="20923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9" name="Line 292"/>
            <p:cNvSpPr>
              <a:spLocks noChangeShapeType="1"/>
            </p:cNvSpPr>
            <p:nvPr/>
          </p:nvSpPr>
          <p:spPr bwMode="auto">
            <a:xfrm flipH="1">
              <a:off x="1047750" y="20145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0" name="Line 294"/>
            <p:cNvSpPr>
              <a:spLocks noChangeShapeType="1"/>
            </p:cNvSpPr>
            <p:nvPr/>
          </p:nvSpPr>
          <p:spPr bwMode="auto">
            <a:xfrm flipH="1">
              <a:off x="1047750" y="19367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1" name="Line 296"/>
            <p:cNvSpPr>
              <a:spLocks noChangeShapeType="1"/>
            </p:cNvSpPr>
            <p:nvPr/>
          </p:nvSpPr>
          <p:spPr bwMode="auto">
            <a:xfrm flipH="1">
              <a:off x="1047750" y="186055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2" name="Line 298"/>
            <p:cNvSpPr>
              <a:spLocks noChangeShapeType="1"/>
            </p:cNvSpPr>
            <p:nvPr/>
          </p:nvSpPr>
          <p:spPr bwMode="auto">
            <a:xfrm flipH="1">
              <a:off x="1047750" y="17811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3" name="Line 300"/>
            <p:cNvSpPr>
              <a:spLocks noChangeShapeType="1"/>
            </p:cNvSpPr>
            <p:nvPr/>
          </p:nvSpPr>
          <p:spPr bwMode="auto">
            <a:xfrm flipH="1">
              <a:off x="1047750" y="17033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4" name="Line 302"/>
            <p:cNvSpPr>
              <a:spLocks noChangeShapeType="1"/>
            </p:cNvSpPr>
            <p:nvPr/>
          </p:nvSpPr>
          <p:spPr bwMode="auto">
            <a:xfrm flipH="1">
              <a:off x="1047750" y="16256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5" name="Line 304"/>
            <p:cNvSpPr>
              <a:spLocks noChangeShapeType="1"/>
            </p:cNvSpPr>
            <p:nvPr/>
          </p:nvSpPr>
          <p:spPr bwMode="auto">
            <a:xfrm flipH="1">
              <a:off x="1047750" y="15541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6" name="Line 306"/>
            <p:cNvSpPr>
              <a:spLocks noChangeShapeType="1"/>
            </p:cNvSpPr>
            <p:nvPr/>
          </p:nvSpPr>
          <p:spPr bwMode="auto">
            <a:xfrm flipH="1">
              <a:off x="1047750" y="14763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7" name="Line 308"/>
            <p:cNvSpPr>
              <a:spLocks noChangeShapeType="1"/>
            </p:cNvSpPr>
            <p:nvPr/>
          </p:nvSpPr>
          <p:spPr bwMode="auto">
            <a:xfrm flipH="1">
              <a:off x="1047750" y="139858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8" name="Line 310"/>
            <p:cNvSpPr>
              <a:spLocks noChangeShapeType="1"/>
            </p:cNvSpPr>
            <p:nvPr/>
          </p:nvSpPr>
          <p:spPr bwMode="auto">
            <a:xfrm flipH="1">
              <a:off x="1047750" y="1320800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69" name="Line 312"/>
            <p:cNvSpPr>
              <a:spLocks noChangeShapeType="1"/>
            </p:cNvSpPr>
            <p:nvPr/>
          </p:nvSpPr>
          <p:spPr bwMode="auto">
            <a:xfrm flipH="1">
              <a:off x="1047750" y="124301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0" name="Line 314"/>
            <p:cNvSpPr>
              <a:spLocks noChangeShapeType="1"/>
            </p:cNvSpPr>
            <p:nvPr/>
          </p:nvSpPr>
          <p:spPr bwMode="auto">
            <a:xfrm flipH="1">
              <a:off x="1047750" y="116522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1" name="Line 316"/>
            <p:cNvSpPr>
              <a:spLocks noChangeShapeType="1"/>
            </p:cNvSpPr>
            <p:nvPr/>
          </p:nvSpPr>
          <p:spPr bwMode="auto">
            <a:xfrm flipH="1">
              <a:off x="1047750" y="1087438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2" name="Line 318"/>
            <p:cNvSpPr>
              <a:spLocks noChangeShapeType="1"/>
            </p:cNvSpPr>
            <p:nvPr/>
          </p:nvSpPr>
          <p:spPr bwMode="auto">
            <a:xfrm flipH="1">
              <a:off x="1047750" y="1008063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3" name="Line 320"/>
            <p:cNvSpPr>
              <a:spLocks noChangeShapeType="1"/>
            </p:cNvSpPr>
            <p:nvPr/>
          </p:nvSpPr>
          <p:spPr bwMode="auto">
            <a:xfrm flipH="1">
              <a:off x="1047750" y="9302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4" name="Line 322"/>
            <p:cNvSpPr>
              <a:spLocks noChangeShapeType="1"/>
            </p:cNvSpPr>
            <p:nvPr/>
          </p:nvSpPr>
          <p:spPr bwMode="auto">
            <a:xfrm flipH="1">
              <a:off x="1047750" y="854075"/>
              <a:ext cx="841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75" name="Group 442"/>
            <p:cNvGrpSpPr>
              <a:grpSpLocks/>
            </p:cNvGrpSpPr>
            <p:nvPr/>
          </p:nvGrpSpPr>
          <p:grpSpPr bwMode="auto">
            <a:xfrm>
              <a:off x="4665262" y="3136900"/>
              <a:ext cx="1729190" cy="69850"/>
              <a:chOff x="4665261" y="3060700"/>
              <a:chExt cx="1729189" cy="70320"/>
            </a:xfrm>
          </p:grpSpPr>
          <p:sp>
            <p:nvSpPr>
              <p:cNvPr id="865" name="Rectangle 73"/>
              <p:cNvSpPr>
                <a:spLocks noChangeArrowheads="1"/>
              </p:cNvSpPr>
              <p:nvPr/>
            </p:nvSpPr>
            <p:spPr bwMode="auto">
              <a:xfrm>
                <a:off x="4665261" y="3060700"/>
                <a:ext cx="108352" cy="5660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66" name="Rectangle 135"/>
              <p:cNvSpPr>
                <a:spLocks noChangeArrowheads="1"/>
              </p:cNvSpPr>
              <p:nvPr/>
            </p:nvSpPr>
            <p:spPr bwMode="auto">
              <a:xfrm>
                <a:off x="4778375" y="3060700"/>
                <a:ext cx="1616075" cy="7032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 rot="-5400000">
              <a:off x="973138" y="3144838"/>
              <a:ext cx="3492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77" name="Group 470"/>
            <p:cNvGrpSpPr>
              <a:grpSpLocks/>
            </p:cNvGrpSpPr>
            <p:nvPr/>
          </p:nvGrpSpPr>
          <p:grpSpPr bwMode="auto">
            <a:xfrm>
              <a:off x="4627562" y="5459413"/>
              <a:ext cx="938213" cy="73025"/>
              <a:chOff x="4627562" y="5383213"/>
              <a:chExt cx="938213" cy="73466"/>
            </a:xfrm>
          </p:grpSpPr>
          <p:sp>
            <p:nvSpPr>
              <p:cNvPr id="863" name="Rectangle 74"/>
              <p:cNvSpPr>
                <a:spLocks noChangeArrowheads="1"/>
              </p:cNvSpPr>
              <p:nvPr/>
            </p:nvSpPr>
            <p:spPr bwMode="auto">
              <a:xfrm>
                <a:off x="4627562" y="5383213"/>
                <a:ext cx="146051" cy="56564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64" name="Rectangle 136"/>
              <p:cNvSpPr>
                <a:spLocks noChangeArrowheads="1"/>
              </p:cNvSpPr>
              <p:nvPr/>
            </p:nvSpPr>
            <p:spPr bwMode="auto">
              <a:xfrm>
                <a:off x="4778375" y="5383213"/>
                <a:ext cx="787400" cy="7346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78" name="Rectangle 201"/>
            <p:cNvSpPr>
              <a:spLocks noChangeArrowheads="1"/>
            </p:cNvSpPr>
            <p:nvPr/>
          </p:nvSpPr>
          <p:spPr bwMode="auto">
            <a:xfrm rot="-5400000">
              <a:off x="985880" y="5458336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79" name="Group 453"/>
            <p:cNvGrpSpPr>
              <a:grpSpLocks/>
            </p:cNvGrpSpPr>
            <p:nvPr/>
          </p:nvGrpSpPr>
          <p:grpSpPr bwMode="auto">
            <a:xfrm>
              <a:off x="4713287" y="4059217"/>
              <a:ext cx="1528765" cy="77786"/>
              <a:chOff x="4713286" y="3983038"/>
              <a:chExt cx="1528764" cy="78541"/>
            </a:xfrm>
          </p:grpSpPr>
          <p:sp>
            <p:nvSpPr>
              <p:cNvPr id="861" name="Rectangle 75"/>
              <p:cNvSpPr>
                <a:spLocks noChangeArrowheads="1"/>
              </p:cNvSpPr>
              <p:nvPr/>
            </p:nvSpPr>
            <p:spPr bwMode="auto">
              <a:xfrm>
                <a:off x="4713286" y="3983038"/>
                <a:ext cx="60326" cy="78541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62" name="Rectangle 137"/>
              <p:cNvSpPr>
                <a:spLocks noChangeArrowheads="1"/>
              </p:cNvSpPr>
              <p:nvPr/>
            </p:nvSpPr>
            <p:spPr bwMode="auto">
              <a:xfrm>
                <a:off x="4778375" y="3983038"/>
                <a:ext cx="1463675" cy="7213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80" name="Rectangle 203"/>
            <p:cNvSpPr>
              <a:spLocks noChangeArrowheads="1"/>
            </p:cNvSpPr>
            <p:nvPr/>
          </p:nvSpPr>
          <p:spPr bwMode="auto">
            <a:xfrm rot="-5400000">
              <a:off x="974916" y="4064511"/>
              <a:ext cx="34925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81" name="Group 466"/>
            <p:cNvGrpSpPr>
              <a:grpSpLocks/>
            </p:cNvGrpSpPr>
            <p:nvPr/>
          </p:nvGrpSpPr>
          <p:grpSpPr bwMode="auto">
            <a:xfrm>
              <a:off x="4556918" y="5159375"/>
              <a:ext cx="1226345" cy="69850"/>
              <a:chOff x="4556918" y="5083175"/>
              <a:chExt cx="1226345" cy="70090"/>
            </a:xfrm>
          </p:grpSpPr>
          <p:sp>
            <p:nvSpPr>
              <p:cNvPr id="859" name="Rectangle 76"/>
              <p:cNvSpPr>
                <a:spLocks noChangeArrowheads="1"/>
              </p:cNvSpPr>
              <p:nvPr/>
            </p:nvSpPr>
            <p:spPr bwMode="auto">
              <a:xfrm>
                <a:off x="4556918" y="5083175"/>
                <a:ext cx="216694" cy="5641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60" name="Rectangle 138"/>
              <p:cNvSpPr>
                <a:spLocks noChangeArrowheads="1"/>
              </p:cNvSpPr>
              <p:nvPr/>
            </p:nvSpPr>
            <p:spPr bwMode="auto">
              <a:xfrm>
                <a:off x="4778375" y="5083175"/>
                <a:ext cx="1004888" cy="7009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82" name="Rectangle 205"/>
            <p:cNvSpPr>
              <a:spLocks noChangeArrowheads="1"/>
            </p:cNvSpPr>
            <p:nvPr/>
          </p:nvSpPr>
          <p:spPr bwMode="auto">
            <a:xfrm rot="-5400000">
              <a:off x="985880" y="5156711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83" name="Group 438"/>
            <p:cNvGrpSpPr>
              <a:grpSpLocks/>
            </p:cNvGrpSpPr>
            <p:nvPr/>
          </p:nvGrpSpPr>
          <p:grpSpPr bwMode="auto">
            <a:xfrm>
              <a:off x="4700585" y="2922587"/>
              <a:ext cx="1768478" cy="73025"/>
              <a:chOff x="4700585" y="2846388"/>
              <a:chExt cx="1768478" cy="73592"/>
            </a:xfrm>
          </p:grpSpPr>
          <p:sp>
            <p:nvSpPr>
              <p:cNvPr id="857" name="Rectangle 77"/>
              <p:cNvSpPr>
                <a:spLocks noChangeArrowheads="1"/>
              </p:cNvSpPr>
              <p:nvPr/>
            </p:nvSpPr>
            <p:spPr bwMode="auto">
              <a:xfrm>
                <a:off x="4700585" y="2846388"/>
                <a:ext cx="73029" cy="7359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58" name="Rectangle 139"/>
              <p:cNvSpPr>
                <a:spLocks noChangeArrowheads="1"/>
              </p:cNvSpPr>
              <p:nvPr/>
            </p:nvSpPr>
            <p:spPr bwMode="auto">
              <a:xfrm>
                <a:off x="4778375" y="2846388"/>
                <a:ext cx="1690688" cy="6879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84" name="Rectangle 207"/>
            <p:cNvSpPr>
              <a:spLocks noChangeArrowheads="1"/>
            </p:cNvSpPr>
            <p:nvPr/>
          </p:nvSpPr>
          <p:spPr bwMode="auto">
            <a:xfrm rot="-5400000">
              <a:off x="985838" y="2895600"/>
              <a:ext cx="55562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85" name="Group 468"/>
            <p:cNvGrpSpPr>
              <a:grpSpLocks/>
            </p:cNvGrpSpPr>
            <p:nvPr/>
          </p:nvGrpSpPr>
          <p:grpSpPr bwMode="auto">
            <a:xfrm>
              <a:off x="4724400" y="2474913"/>
              <a:ext cx="1835150" cy="68262"/>
              <a:chOff x="2976" y="1511"/>
              <a:chExt cx="1156" cy="43"/>
            </a:xfrm>
          </p:grpSpPr>
          <p:sp>
            <p:nvSpPr>
              <p:cNvPr id="855" name="Rectangle 78"/>
              <p:cNvSpPr>
                <a:spLocks noChangeArrowheads="1"/>
              </p:cNvSpPr>
              <p:nvPr/>
            </p:nvSpPr>
            <p:spPr bwMode="auto">
              <a:xfrm>
                <a:off x="2976" y="1511"/>
                <a:ext cx="31" cy="4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56" name="Rectangle 140"/>
              <p:cNvSpPr>
                <a:spLocks noChangeArrowheads="1"/>
              </p:cNvSpPr>
              <p:nvPr/>
            </p:nvSpPr>
            <p:spPr bwMode="auto">
              <a:xfrm>
                <a:off x="3010" y="1511"/>
                <a:ext cx="1122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86" name="Rectangle 209"/>
            <p:cNvSpPr>
              <a:spLocks noChangeArrowheads="1"/>
            </p:cNvSpPr>
            <p:nvPr/>
          </p:nvSpPr>
          <p:spPr bwMode="auto">
            <a:xfrm rot="-5400000">
              <a:off x="987425" y="2444750"/>
              <a:ext cx="3492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</a:t>
              </a:r>
            </a:p>
          </p:txBody>
        </p:sp>
        <p:grpSp>
          <p:nvGrpSpPr>
            <p:cNvPr id="587" name="Group 467"/>
            <p:cNvGrpSpPr>
              <a:grpSpLocks/>
            </p:cNvGrpSpPr>
            <p:nvPr/>
          </p:nvGrpSpPr>
          <p:grpSpPr bwMode="auto">
            <a:xfrm>
              <a:off x="4627563" y="5233969"/>
              <a:ext cx="1065214" cy="69849"/>
              <a:chOff x="4627562" y="5157788"/>
              <a:chExt cx="1065213" cy="69530"/>
            </a:xfrm>
          </p:grpSpPr>
          <p:sp>
            <p:nvSpPr>
              <p:cNvPr id="853" name="Rectangle 79"/>
              <p:cNvSpPr>
                <a:spLocks noChangeArrowheads="1"/>
              </p:cNvSpPr>
              <p:nvPr/>
            </p:nvSpPr>
            <p:spPr bwMode="auto">
              <a:xfrm>
                <a:off x="4627562" y="5157788"/>
                <a:ext cx="146051" cy="6953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54" name="Rectangle 141"/>
              <p:cNvSpPr>
                <a:spLocks noChangeArrowheads="1"/>
              </p:cNvSpPr>
              <p:nvPr/>
            </p:nvSpPr>
            <p:spPr bwMode="auto">
              <a:xfrm>
                <a:off x="4778375" y="5157788"/>
                <a:ext cx="914400" cy="679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88" name="Rectangle 211"/>
            <p:cNvSpPr>
              <a:spLocks noChangeArrowheads="1"/>
            </p:cNvSpPr>
            <p:nvPr/>
          </p:nvSpPr>
          <p:spPr bwMode="auto">
            <a:xfrm rot="-5400000">
              <a:off x="985880" y="5226561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7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89" name="Group 450"/>
            <p:cNvGrpSpPr>
              <a:grpSpLocks/>
            </p:cNvGrpSpPr>
            <p:nvPr/>
          </p:nvGrpSpPr>
          <p:grpSpPr bwMode="auto">
            <a:xfrm>
              <a:off x="4665663" y="3771915"/>
              <a:ext cx="1687514" cy="71438"/>
              <a:chOff x="4665662" y="3695699"/>
              <a:chExt cx="1687513" cy="71182"/>
            </a:xfrm>
          </p:grpSpPr>
          <p:sp>
            <p:nvSpPr>
              <p:cNvPr id="851" name="Rectangle 80"/>
              <p:cNvSpPr>
                <a:spLocks noChangeArrowheads="1"/>
              </p:cNvSpPr>
              <p:nvPr/>
            </p:nvSpPr>
            <p:spPr bwMode="auto">
              <a:xfrm>
                <a:off x="4665662" y="3695699"/>
                <a:ext cx="107951" cy="7118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52" name="Rectangle 142"/>
              <p:cNvSpPr>
                <a:spLocks noChangeArrowheads="1"/>
              </p:cNvSpPr>
              <p:nvPr/>
            </p:nvSpPr>
            <p:spPr bwMode="auto">
              <a:xfrm>
                <a:off x="4778375" y="3695700"/>
                <a:ext cx="1574800" cy="6960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90" name="Rectangle 213"/>
            <p:cNvSpPr>
              <a:spLocks noChangeArrowheads="1"/>
            </p:cNvSpPr>
            <p:nvPr/>
          </p:nvSpPr>
          <p:spPr bwMode="auto">
            <a:xfrm rot="-5400000">
              <a:off x="971784" y="3753361"/>
              <a:ext cx="34925" cy="7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8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91" name="Group 459"/>
            <p:cNvGrpSpPr>
              <a:grpSpLocks/>
            </p:cNvGrpSpPr>
            <p:nvPr/>
          </p:nvGrpSpPr>
          <p:grpSpPr bwMode="auto">
            <a:xfrm>
              <a:off x="4700587" y="1666875"/>
              <a:ext cx="2047875" cy="68262"/>
              <a:chOff x="2961" y="1002"/>
              <a:chExt cx="1290" cy="43"/>
            </a:xfrm>
          </p:grpSpPr>
          <p:sp>
            <p:nvSpPr>
              <p:cNvPr id="849" name="Rectangle 81"/>
              <p:cNvSpPr>
                <a:spLocks noChangeArrowheads="1"/>
              </p:cNvSpPr>
              <p:nvPr/>
            </p:nvSpPr>
            <p:spPr bwMode="auto">
              <a:xfrm>
                <a:off x="2961" y="1002"/>
                <a:ext cx="46" cy="4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50" name="Rectangle 143"/>
              <p:cNvSpPr>
                <a:spLocks noChangeArrowheads="1"/>
              </p:cNvSpPr>
              <p:nvPr/>
            </p:nvSpPr>
            <p:spPr bwMode="auto">
              <a:xfrm>
                <a:off x="3010" y="1002"/>
                <a:ext cx="1241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92" name="Rectangle 215"/>
            <p:cNvSpPr>
              <a:spLocks noChangeArrowheads="1"/>
            </p:cNvSpPr>
            <p:nvPr/>
          </p:nvSpPr>
          <p:spPr bwMode="auto">
            <a:xfrm rot="-5400000">
              <a:off x="992188" y="1651000"/>
              <a:ext cx="3492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9</a:t>
              </a:r>
            </a:p>
          </p:txBody>
        </p:sp>
        <p:sp>
          <p:nvSpPr>
            <p:cNvPr id="593" name="Rectangle 144"/>
            <p:cNvSpPr>
              <a:spLocks noChangeArrowheads="1"/>
            </p:cNvSpPr>
            <p:nvPr/>
          </p:nvSpPr>
          <p:spPr bwMode="auto">
            <a:xfrm>
              <a:off x="4778375" y="4681538"/>
              <a:ext cx="1157288" cy="57149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94" name="Rectangle 217"/>
            <p:cNvSpPr>
              <a:spLocks noChangeArrowheads="1"/>
            </p:cNvSpPr>
            <p:nvPr/>
          </p:nvSpPr>
          <p:spPr bwMode="auto">
            <a:xfrm rot="-5400000">
              <a:off x="955675" y="46847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10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95" name="Group 457"/>
            <p:cNvGrpSpPr>
              <a:grpSpLocks/>
            </p:cNvGrpSpPr>
            <p:nvPr/>
          </p:nvGrpSpPr>
          <p:grpSpPr bwMode="auto">
            <a:xfrm>
              <a:off x="4665262" y="4381500"/>
              <a:ext cx="1465663" cy="68262"/>
              <a:chOff x="4665262" y="4305300"/>
              <a:chExt cx="1465663" cy="68599"/>
            </a:xfrm>
          </p:grpSpPr>
          <p:sp>
            <p:nvSpPr>
              <p:cNvPr id="847" name="Rectangle 83"/>
              <p:cNvSpPr>
                <a:spLocks noChangeArrowheads="1"/>
              </p:cNvSpPr>
              <p:nvPr/>
            </p:nvSpPr>
            <p:spPr bwMode="auto">
              <a:xfrm>
                <a:off x="4665262" y="4305300"/>
                <a:ext cx="108350" cy="5650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48" name="Rectangle 145"/>
              <p:cNvSpPr>
                <a:spLocks noChangeArrowheads="1"/>
              </p:cNvSpPr>
              <p:nvPr/>
            </p:nvSpPr>
            <p:spPr bwMode="auto">
              <a:xfrm>
                <a:off x="4778375" y="4305300"/>
                <a:ext cx="1352550" cy="68599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96" name="Rectangle 219"/>
            <p:cNvSpPr>
              <a:spLocks noChangeArrowheads="1"/>
            </p:cNvSpPr>
            <p:nvPr/>
          </p:nvSpPr>
          <p:spPr bwMode="auto">
            <a:xfrm rot="-5400000">
              <a:off x="950913" y="43830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11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597" name="Group 439"/>
            <p:cNvGrpSpPr>
              <a:grpSpLocks/>
            </p:cNvGrpSpPr>
            <p:nvPr/>
          </p:nvGrpSpPr>
          <p:grpSpPr bwMode="auto">
            <a:xfrm>
              <a:off x="4665660" y="2995615"/>
              <a:ext cx="1787527" cy="56225"/>
              <a:chOff x="4665661" y="2919412"/>
              <a:chExt cx="1787528" cy="55806"/>
            </a:xfrm>
          </p:grpSpPr>
          <p:sp>
            <p:nvSpPr>
              <p:cNvPr id="845" name="Rectangle 84"/>
              <p:cNvSpPr>
                <a:spLocks noChangeArrowheads="1"/>
              </p:cNvSpPr>
              <p:nvPr/>
            </p:nvSpPr>
            <p:spPr bwMode="auto">
              <a:xfrm>
                <a:off x="4665661" y="2919412"/>
                <a:ext cx="107950" cy="5580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46" name="Rectangle 146"/>
              <p:cNvSpPr>
                <a:spLocks noChangeArrowheads="1"/>
              </p:cNvSpPr>
              <p:nvPr/>
            </p:nvSpPr>
            <p:spPr bwMode="auto">
              <a:xfrm>
                <a:off x="4778376" y="2919413"/>
                <a:ext cx="1674813" cy="5514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98" name="Rectangle 221"/>
            <p:cNvSpPr>
              <a:spLocks noChangeArrowheads="1"/>
            </p:cNvSpPr>
            <p:nvPr/>
          </p:nvSpPr>
          <p:spPr bwMode="auto">
            <a:xfrm rot="-5400000">
              <a:off x="969963" y="29781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12</a:t>
              </a:r>
            </a:p>
          </p:txBody>
        </p:sp>
        <p:grpSp>
          <p:nvGrpSpPr>
            <p:cNvPr id="599" name="Group 451"/>
            <p:cNvGrpSpPr>
              <a:grpSpLocks/>
            </p:cNvGrpSpPr>
            <p:nvPr/>
          </p:nvGrpSpPr>
          <p:grpSpPr bwMode="auto">
            <a:xfrm>
              <a:off x="4715670" y="3843355"/>
              <a:ext cx="1583532" cy="111126"/>
              <a:chOff x="4715669" y="3767138"/>
              <a:chExt cx="1583531" cy="110198"/>
            </a:xfrm>
          </p:grpSpPr>
          <p:sp>
            <p:nvSpPr>
              <p:cNvPr id="843" name="Rectangle 85"/>
              <p:cNvSpPr>
                <a:spLocks noChangeArrowheads="1"/>
              </p:cNvSpPr>
              <p:nvPr/>
            </p:nvSpPr>
            <p:spPr bwMode="auto">
              <a:xfrm>
                <a:off x="4715669" y="3767138"/>
                <a:ext cx="57945" cy="11019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44" name="Rectangle 147"/>
              <p:cNvSpPr>
                <a:spLocks noChangeArrowheads="1"/>
              </p:cNvSpPr>
              <p:nvPr/>
            </p:nvSpPr>
            <p:spPr bwMode="auto">
              <a:xfrm>
                <a:off x="4778375" y="3767138"/>
                <a:ext cx="1520825" cy="5667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00" name="Rectangle 223"/>
            <p:cNvSpPr>
              <a:spLocks noChangeArrowheads="1"/>
            </p:cNvSpPr>
            <p:nvPr/>
          </p:nvSpPr>
          <p:spPr bwMode="auto">
            <a:xfrm rot="-5400000">
              <a:off x="950913" y="38322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13</a:t>
              </a:r>
            </a:p>
          </p:txBody>
        </p:sp>
        <p:grpSp>
          <p:nvGrpSpPr>
            <p:cNvPr id="601" name="Group 448"/>
            <p:cNvGrpSpPr>
              <a:grpSpLocks/>
            </p:cNvGrpSpPr>
            <p:nvPr/>
          </p:nvGrpSpPr>
          <p:grpSpPr bwMode="auto">
            <a:xfrm>
              <a:off x="4503738" y="819150"/>
              <a:ext cx="3490913" cy="74612"/>
              <a:chOff x="2837" y="468"/>
              <a:chExt cx="2199" cy="47"/>
            </a:xfrm>
          </p:grpSpPr>
          <p:sp>
            <p:nvSpPr>
              <p:cNvPr id="841" name="Rectangle 86"/>
              <p:cNvSpPr>
                <a:spLocks noChangeArrowheads="1"/>
              </p:cNvSpPr>
              <p:nvPr/>
            </p:nvSpPr>
            <p:spPr bwMode="auto">
              <a:xfrm>
                <a:off x="2837" y="468"/>
                <a:ext cx="170" cy="4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42" name="Rectangle 148"/>
              <p:cNvSpPr>
                <a:spLocks noChangeArrowheads="1"/>
              </p:cNvSpPr>
              <p:nvPr/>
            </p:nvSpPr>
            <p:spPr bwMode="auto">
              <a:xfrm>
                <a:off x="3010" y="468"/>
                <a:ext cx="2026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02" name="Rectangle 225"/>
            <p:cNvSpPr>
              <a:spLocks noChangeArrowheads="1"/>
            </p:cNvSpPr>
            <p:nvPr/>
          </p:nvSpPr>
          <p:spPr bwMode="auto">
            <a:xfrm rot="-5400000">
              <a:off x="979488" y="8128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14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3" name="Rectangle 149"/>
            <p:cNvSpPr>
              <a:spLocks noChangeArrowheads="1"/>
            </p:cNvSpPr>
            <p:nvPr/>
          </p:nvSpPr>
          <p:spPr bwMode="auto">
            <a:xfrm>
              <a:off x="4778375" y="1211263"/>
              <a:ext cx="2368550" cy="79375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04" name="Rectangle 227"/>
            <p:cNvSpPr>
              <a:spLocks noChangeArrowheads="1"/>
            </p:cNvSpPr>
            <p:nvPr/>
          </p:nvSpPr>
          <p:spPr bwMode="auto">
            <a:xfrm rot="-5400000">
              <a:off x="979488" y="12033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15</a:t>
              </a:r>
            </a:p>
          </p:txBody>
        </p:sp>
        <p:grpSp>
          <p:nvGrpSpPr>
            <p:cNvPr id="605" name="Group 471"/>
            <p:cNvGrpSpPr>
              <a:grpSpLocks/>
            </p:cNvGrpSpPr>
            <p:nvPr/>
          </p:nvGrpSpPr>
          <p:grpSpPr bwMode="auto">
            <a:xfrm>
              <a:off x="4713288" y="5534025"/>
              <a:ext cx="404813" cy="76200"/>
              <a:chOff x="4713288" y="5457825"/>
              <a:chExt cx="404812" cy="76006"/>
            </a:xfrm>
          </p:grpSpPr>
          <p:sp>
            <p:nvSpPr>
              <p:cNvPr id="839" name="Rectangle 88"/>
              <p:cNvSpPr>
                <a:spLocks noChangeArrowheads="1"/>
              </p:cNvSpPr>
              <p:nvPr/>
            </p:nvSpPr>
            <p:spPr bwMode="auto">
              <a:xfrm>
                <a:off x="4713288" y="5457825"/>
                <a:ext cx="60325" cy="7600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40" name="Rectangle 150"/>
              <p:cNvSpPr>
                <a:spLocks noChangeArrowheads="1"/>
              </p:cNvSpPr>
              <p:nvPr/>
            </p:nvSpPr>
            <p:spPr bwMode="auto">
              <a:xfrm>
                <a:off x="4778375" y="5457825"/>
                <a:ext cx="339725" cy="7600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06" name="Rectangle 229"/>
            <p:cNvSpPr>
              <a:spLocks noChangeArrowheads="1"/>
            </p:cNvSpPr>
            <p:nvPr/>
          </p:nvSpPr>
          <p:spPr bwMode="auto">
            <a:xfrm rot="-5400000">
              <a:off x="965200" y="553243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16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607" name="Group 436"/>
            <p:cNvGrpSpPr>
              <a:grpSpLocks/>
            </p:cNvGrpSpPr>
            <p:nvPr/>
          </p:nvGrpSpPr>
          <p:grpSpPr bwMode="auto">
            <a:xfrm>
              <a:off x="4725056" y="2782879"/>
              <a:ext cx="1755121" cy="56225"/>
              <a:chOff x="4725055" y="2707287"/>
              <a:chExt cx="1755120" cy="55618"/>
            </a:xfrm>
          </p:grpSpPr>
          <p:sp>
            <p:nvSpPr>
              <p:cNvPr id="837" name="Rectangle 89"/>
              <p:cNvSpPr>
                <a:spLocks noChangeArrowheads="1"/>
              </p:cNvSpPr>
              <p:nvPr/>
            </p:nvSpPr>
            <p:spPr bwMode="auto">
              <a:xfrm>
                <a:off x="4725055" y="2707287"/>
                <a:ext cx="48558" cy="5561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38" name="Rectangle 151"/>
              <p:cNvSpPr>
                <a:spLocks noChangeArrowheads="1"/>
              </p:cNvSpPr>
              <p:nvPr/>
            </p:nvSpPr>
            <p:spPr bwMode="auto">
              <a:xfrm>
                <a:off x="4778375" y="2707288"/>
                <a:ext cx="1701800" cy="5496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08" name="Rectangle 231"/>
            <p:cNvSpPr>
              <a:spLocks noChangeArrowheads="1"/>
            </p:cNvSpPr>
            <p:nvPr/>
          </p:nvSpPr>
          <p:spPr bwMode="auto">
            <a:xfrm rot="-5400000">
              <a:off x="965200" y="273843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17</a:t>
              </a:r>
            </a:p>
          </p:txBody>
        </p:sp>
        <p:sp>
          <p:nvSpPr>
            <p:cNvPr id="609" name="Rectangle 233"/>
            <p:cNvSpPr>
              <a:spLocks noChangeArrowheads="1"/>
            </p:cNvSpPr>
            <p:nvPr/>
          </p:nvSpPr>
          <p:spPr bwMode="auto">
            <a:xfrm rot="-5400000">
              <a:off x="960438" y="56134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18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0" name="Rectangle 152"/>
            <p:cNvSpPr>
              <a:spLocks noChangeArrowheads="1"/>
            </p:cNvSpPr>
            <p:nvPr/>
          </p:nvSpPr>
          <p:spPr bwMode="auto">
            <a:xfrm>
              <a:off x="4778376" y="1133475"/>
              <a:ext cx="2535238" cy="76200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1" name="Rectangle 235"/>
            <p:cNvSpPr>
              <a:spLocks noChangeArrowheads="1"/>
            </p:cNvSpPr>
            <p:nvPr/>
          </p:nvSpPr>
          <p:spPr bwMode="auto">
            <a:xfrm rot="-5400000">
              <a:off x="979488" y="11271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19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612" name="Group 449"/>
            <p:cNvGrpSpPr>
              <a:grpSpLocks/>
            </p:cNvGrpSpPr>
            <p:nvPr/>
          </p:nvGrpSpPr>
          <p:grpSpPr bwMode="auto">
            <a:xfrm>
              <a:off x="4627561" y="3706813"/>
              <a:ext cx="1725616" cy="60325"/>
              <a:chOff x="4627560" y="3630436"/>
              <a:chExt cx="1725615" cy="60502"/>
            </a:xfrm>
          </p:grpSpPr>
          <p:sp>
            <p:nvSpPr>
              <p:cNvPr id="835" name="Rectangle 92"/>
              <p:cNvSpPr>
                <a:spLocks noChangeArrowheads="1"/>
              </p:cNvSpPr>
              <p:nvPr/>
            </p:nvSpPr>
            <p:spPr bwMode="auto">
              <a:xfrm>
                <a:off x="4627560" y="3630436"/>
                <a:ext cx="146053" cy="60502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36" name="Rectangle 153"/>
              <p:cNvSpPr>
                <a:spLocks noChangeArrowheads="1"/>
              </p:cNvSpPr>
              <p:nvPr/>
            </p:nvSpPr>
            <p:spPr bwMode="auto">
              <a:xfrm>
                <a:off x="4778375" y="3630436"/>
                <a:ext cx="1574800" cy="6050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13" name="Rectangle 237"/>
            <p:cNvSpPr>
              <a:spLocks noChangeArrowheads="1"/>
            </p:cNvSpPr>
            <p:nvPr/>
          </p:nvSpPr>
          <p:spPr bwMode="auto">
            <a:xfrm rot="-5400000">
              <a:off x="954088" y="3675063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20</a:t>
              </a:r>
            </a:p>
          </p:txBody>
        </p:sp>
        <p:grpSp>
          <p:nvGrpSpPr>
            <p:cNvPr id="614" name="Group 456"/>
            <p:cNvGrpSpPr>
              <a:grpSpLocks/>
            </p:cNvGrpSpPr>
            <p:nvPr/>
          </p:nvGrpSpPr>
          <p:grpSpPr bwMode="auto">
            <a:xfrm>
              <a:off x="4627564" y="1450975"/>
              <a:ext cx="2246313" cy="60325"/>
              <a:chOff x="2915" y="866"/>
              <a:chExt cx="1415" cy="38"/>
            </a:xfrm>
          </p:grpSpPr>
          <p:sp>
            <p:nvSpPr>
              <p:cNvPr id="833" name="Rectangle 93"/>
              <p:cNvSpPr>
                <a:spLocks noChangeArrowheads="1"/>
              </p:cNvSpPr>
              <p:nvPr/>
            </p:nvSpPr>
            <p:spPr bwMode="auto">
              <a:xfrm>
                <a:off x="2915" y="866"/>
                <a:ext cx="92" cy="3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34" name="Rectangle 154"/>
              <p:cNvSpPr>
                <a:spLocks noChangeArrowheads="1"/>
              </p:cNvSpPr>
              <p:nvPr/>
            </p:nvSpPr>
            <p:spPr bwMode="auto">
              <a:xfrm>
                <a:off x="3010" y="866"/>
                <a:ext cx="1320" cy="3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15" name="Rectangle 239"/>
            <p:cNvSpPr>
              <a:spLocks noChangeArrowheads="1"/>
            </p:cNvSpPr>
            <p:nvPr/>
          </p:nvSpPr>
          <p:spPr bwMode="auto">
            <a:xfrm rot="-5400000">
              <a:off x="974725" y="14446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21</a:t>
              </a:r>
            </a:p>
          </p:txBody>
        </p:sp>
        <p:grpSp>
          <p:nvGrpSpPr>
            <p:cNvPr id="616" name="Group 465"/>
            <p:cNvGrpSpPr>
              <a:grpSpLocks/>
            </p:cNvGrpSpPr>
            <p:nvPr/>
          </p:nvGrpSpPr>
          <p:grpSpPr bwMode="auto">
            <a:xfrm>
              <a:off x="4665263" y="5084763"/>
              <a:ext cx="1143399" cy="71437"/>
              <a:chOff x="4665264" y="5009155"/>
              <a:chExt cx="1143400" cy="70845"/>
            </a:xfrm>
          </p:grpSpPr>
          <p:sp>
            <p:nvSpPr>
              <p:cNvPr id="831" name="Rectangle 94"/>
              <p:cNvSpPr>
                <a:spLocks noChangeArrowheads="1"/>
              </p:cNvSpPr>
              <p:nvPr/>
            </p:nvSpPr>
            <p:spPr bwMode="auto">
              <a:xfrm>
                <a:off x="4665264" y="5009156"/>
                <a:ext cx="108349" cy="61399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32" name="Rectangle 155"/>
              <p:cNvSpPr>
                <a:spLocks noChangeArrowheads="1"/>
              </p:cNvSpPr>
              <p:nvPr/>
            </p:nvSpPr>
            <p:spPr bwMode="auto">
              <a:xfrm>
                <a:off x="4778376" y="5009155"/>
                <a:ext cx="1030288" cy="70845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17" name="Rectangle 241"/>
            <p:cNvSpPr>
              <a:spLocks noChangeArrowheads="1"/>
            </p:cNvSpPr>
            <p:nvPr/>
          </p:nvSpPr>
          <p:spPr bwMode="auto">
            <a:xfrm rot="-5400000">
              <a:off x="965200" y="50736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22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618" name="Group 458"/>
            <p:cNvGrpSpPr>
              <a:grpSpLocks/>
            </p:cNvGrpSpPr>
            <p:nvPr/>
          </p:nvGrpSpPr>
          <p:grpSpPr bwMode="auto">
            <a:xfrm>
              <a:off x="4700585" y="4452938"/>
              <a:ext cx="1401765" cy="61912"/>
              <a:chOff x="4700585" y="4376209"/>
              <a:chExt cx="1401765" cy="62441"/>
            </a:xfrm>
          </p:grpSpPr>
          <p:sp>
            <p:nvSpPr>
              <p:cNvPr id="829" name="Rectangle 95"/>
              <p:cNvSpPr>
                <a:spLocks noChangeArrowheads="1"/>
              </p:cNvSpPr>
              <p:nvPr/>
            </p:nvSpPr>
            <p:spPr bwMode="auto">
              <a:xfrm>
                <a:off x="4700585" y="4376209"/>
                <a:ext cx="73027" cy="62441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30" name="Rectangle 156"/>
              <p:cNvSpPr>
                <a:spLocks noChangeArrowheads="1"/>
              </p:cNvSpPr>
              <p:nvPr/>
            </p:nvSpPr>
            <p:spPr bwMode="auto">
              <a:xfrm>
                <a:off x="4778375" y="4376209"/>
                <a:ext cx="1323975" cy="62441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19" name="Rectangle 243"/>
            <p:cNvSpPr>
              <a:spLocks noChangeArrowheads="1"/>
            </p:cNvSpPr>
            <p:nvPr/>
          </p:nvSpPr>
          <p:spPr bwMode="auto">
            <a:xfrm rot="-5400000">
              <a:off x="960438" y="44561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23</a:t>
              </a:r>
            </a:p>
          </p:txBody>
        </p:sp>
        <p:grpSp>
          <p:nvGrpSpPr>
            <p:cNvPr id="620" name="Group 455"/>
            <p:cNvGrpSpPr>
              <a:grpSpLocks/>
            </p:cNvGrpSpPr>
            <p:nvPr/>
          </p:nvGrpSpPr>
          <p:grpSpPr bwMode="auto">
            <a:xfrm>
              <a:off x="4713288" y="1379538"/>
              <a:ext cx="2363788" cy="63500"/>
              <a:chOff x="2969" y="821"/>
              <a:chExt cx="1489" cy="40"/>
            </a:xfrm>
          </p:grpSpPr>
          <p:sp>
            <p:nvSpPr>
              <p:cNvPr id="827" name="Rectangle 96"/>
              <p:cNvSpPr>
                <a:spLocks noChangeArrowheads="1"/>
              </p:cNvSpPr>
              <p:nvPr/>
            </p:nvSpPr>
            <p:spPr bwMode="auto">
              <a:xfrm>
                <a:off x="2969" y="821"/>
                <a:ext cx="38" cy="3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28" name="Rectangle 157"/>
              <p:cNvSpPr>
                <a:spLocks noChangeArrowheads="1"/>
              </p:cNvSpPr>
              <p:nvPr/>
            </p:nvSpPr>
            <p:spPr bwMode="auto">
              <a:xfrm>
                <a:off x="3010" y="821"/>
                <a:ext cx="1448" cy="4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21" name="Rectangle 245"/>
            <p:cNvSpPr>
              <a:spLocks noChangeArrowheads="1"/>
            </p:cNvSpPr>
            <p:nvPr/>
          </p:nvSpPr>
          <p:spPr bwMode="auto">
            <a:xfrm rot="-5400000">
              <a:off x="979488" y="13604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24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622" name="Group 450"/>
            <p:cNvGrpSpPr>
              <a:grpSpLocks/>
            </p:cNvGrpSpPr>
            <p:nvPr/>
          </p:nvGrpSpPr>
          <p:grpSpPr bwMode="auto">
            <a:xfrm>
              <a:off x="4665662" y="979488"/>
              <a:ext cx="2895600" cy="63500"/>
              <a:chOff x="2939" y="569"/>
              <a:chExt cx="1824" cy="40"/>
            </a:xfrm>
          </p:grpSpPr>
          <p:sp>
            <p:nvSpPr>
              <p:cNvPr id="825" name="Rectangle 97"/>
              <p:cNvSpPr>
                <a:spLocks noChangeArrowheads="1"/>
              </p:cNvSpPr>
              <p:nvPr/>
            </p:nvSpPr>
            <p:spPr bwMode="auto">
              <a:xfrm>
                <a:off x="2939" y="574"/>
                <a:ext cx="68" cy="3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26" name="Rectangle 158"/>
              <p:cNvSpPr>
                <a:spLocks noChangeArrowheads="1"/>
              </p:cNvSpPr>
              <p:nvPr/>
            </p:nvSpPr>
            <p:spPr bwMode="auto">
              <a:xfrm>
                <a:off x="3010" y="569"/>
                <a:ext cx="1753" cy="4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23" name="Rectangle 247"/>
            <p:cNvSpPr>
              <a:spLocks noChangeArrowheads="1"/>
            </p:cNvSpPr>
            <p:nvPr/>
          </p:nvSpPr>
          <p:spPr bwMode="auto">
            <a:xfrm rot="-5400000">
              <a:off x="979488" y="96996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25</a:t>
              </a:r>
            </a:p>
          </p:txBody>
        </p:sp>
        <p:grpSp>
          <p:nvGrpSpPr>
            <p:cNvPr id="624" name="Group 462"/>
            <p:cNvGrpSpPr>
              <a:grpSpLocks/>
            </p:cNvGrpSpPr>
            <p:nvPr/>
          </p:nvGrpSpPr>
          <p:grpSpPr bwMode="auto">
            <a:xfrm>
              <a:off x="4700588" y="1898658"/>
              <a:ext cx="1955800" cy="109538"/>
              <a:chOff x="2961" y="1148"/>
              <a:chExt cx="1232" cy="69"/>
            </a:xfrm>
          </p:grpSpPr>
          <p:sp>
            <p:nvSpPr>
              <p:cNvPr id="823" name="Rectangle 98"/>
              <p:cNvSpPr>
                <a:spLocks noChangeArrowheads="1"/>
              </p:cNvSpPr>
              <p:nvPr/>
            </p:nvSpPr>
            <p:spPr bwMode="auto">
              <a:xfrm>
                <a:off x="2961" y="1148"/>
                <a:ext cx="46" cy="69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24" name="Rectangle 159"/>
              <p:cNvSpPr>
                <a:spLocks noChangeArrowheads="1"/>
              </p:cNvSpPr>
              <p:nvPr/>
            </p:nvSpPr>
            <p:spPr bwMode="auto">
              <a:xfrm>
                <a:off x="3010" y="1148"/>
                <a:ext cx="1183" cy="4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25" name="Rectangle 249"/>
            <p:cNvSpPr>
              <a:spLocks noChangeArrowheads="1"/>
            </p:cNvSpPr>
            <p:nvPr/>
          </p:nvSpPr>
          <p:spPr bwMode="auto">
            <a:xfrm rot="-5400000">
              <a:off x="969963" y="18986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26</a:t>
              </a:r>
            </a:p>
          </p:txBody>
        </p:sp>
        <p:sp>
          <p:nvSpPr>
            <p:cNvPr id="626" name="Rectangle 160"/>
            <p:cNvSpPr>
              <a:spLocks noChangeArrowheads="1"/>
            </p:cNvSpPr>
            <p:nvPr/>
          </p:nvSpPr>
          <p:spPr bwMode="auto">
            <a:xfrm>
              <a:off x="4778375" y="2846387"/>
              <a:ext cx="1690688" cy="68262"/>
            </a:xfrm>
            <a:prstGeom prst="rect">
              <a:avLst/>
            </a:prstGeom>
            <a:solidFill>
              <a:srgbClr val="333333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27" name="Rectangle 251"/>
            <p:cNvSpPr>
              <a:spLocks noChangeArrowheads="1"/>
            </p:cNvSpPr>
            <p:nvPr/>
          </p:nvSpPr>
          <p:spPr bwMode="auto">
            <a:xfrm rot="-5400000">
              <a:off x="969963" y="28257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27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628" name="Group 449"/>
            <p:cNvGrpSpPr>
              <a:grpSpLocks/>
            </p:cNvGrpSpPr>
            <p:nvPr/>
          </p:nvGrpSpPr>
          <p:grpSpPr bwMode="auto">
            <a:xfrm>
              <a:off x="4724400" y="893763"/>
              <a:ext cx="2927350" cy="79375"/>
              <a:chOff x="2976" y="515"/>
              <a:chExt cx="1844" cy="50"/>
            </a:xfrm>
          </p:grpSpPr>
          <p:sp>
            <p:nvSpPr>
              <p:cNvPr id="821" name="Rectangle 100"/>
              <p:cNvSpPr>
                <a:spLocks noChangeArrowheads="1"/>
              </p:cNvSpPr>
              <p:nvPr/>
            </p:nvSpPr>
            <p:spPr bwMode="auto">
              <a:xfrm>
                <a:off x="2976" y="515"/>
                <a:ext cx="31" cy="50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22" name="Rectangle 161"/>
              <p:cNvSpPr>
                <a:spLocks noChangeArrowheads="1"/>
              </p:cNvSpPr>
              <p:nvPr/>
            </p:nvSpPr>
            <p:spPr bwMode="auto">
              <a:xfrm>
                <a:off x="3010" y="515"/>
                <a:ext cx="1810" cy="50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29" name="Rectangle 253"/>
            <p:cNvSpPr>
              <a:spLocks noChangeArrowheads="1"/>
            </p:cNvSpPr>
            <p:nvPr/>
          </p:nvSpPr>
          <p:spPr bwMode="auto">
            <a:xfrm rot="-5400000">
              <a:off x="979488" y="8890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28</a:t>
              </a:r>
            </a:p>
          </p:txBody>
        </p:sp>
        <p:grpSp>
          <p:nvGrpSpPr>
            <p:cNvPr id="630" name="Group 472"/>
            <p:cNvGrpSpPr>
              <a:grpSpLocks/>
            </p:cNvGrpSpPr>
            <p:nvPr/>
          </p:nvGrpSpPr>
          <p:grpSpPr bwMode="auto">
            <a:xfrm>
              <a:off x="4665664" y="3989391"/>
              <a:ext cx="1592261" cy="69850"/>
              <a:chOff x="4665664" y="3913119"/>
              <a:chExt cx="1592261" cy="69924"/>
            </a:xfrm>
          </p:grpSpPr>
          <p:sp>
            <p:nvSpPr>
              <p:cNvPr id="819" name="Rectangle 101"/>
              <p:cNvSpPr>
                <a:spLocks noChangeArrowheads="1"/>
              </p:cNvSpPr>
              <p:nvPr/>
            </p:nvSpPr>
            <p:spPr bwMode="auto">
              <a:xfrm>
                <a:off x="4665664" y="3913119"/>
                <a:ext cx="107949" cy="69924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20" name="Rectangle 162"/>
              <p:cNvSpPr>
                <a:spLocks noChangeArrowheads="1"/>
              </p:cNvSpPr>
              <p:nvPr/>
            </p:nvSpPr>
            <p:spPr bwMode="auto">
              <a:xfrm>
                <a:off x="4778375" y="3913119"/>
                <a:ext cx="1479550" cy="65156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31" name="Rectangle 255"/>
            <p:cNvSpPr>
              <a:spLocks noChangeArrowheads="1"/>
            </p:cNvSpPr>
            <p:nvPr/>
          </p:nvSpPr>
          <p:spPr bwMode="auto">
            <a:xfrm rot="-5400000">
              <a:off x="955675" y="40005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29</a:t>
              </a:r>
            </a:p>
          </p:txBody>
        </p:sp>
        <p:grpSp>
          <p:nvGrpSpPr>
            <p:cNvPr id="632" name="Group 469"/>
            <p:cNvGrpSpPr>
              <a:grpSpLocks/>
            </p:cNvGrpSpPr>
            <p:nvPr/>
          </p:nvGrpSpPr>
          <p:grpSpPr bwMode="auto">
            <a:xfrm>
              <a:off x="4700586" y="5386388"/>
              <a:ext cx="955675" cy="66675"/>
              <a:chOff x="4700588" y="5310349"/>
              <a:chExt cx="955676" cy="66514"/>
            </a:xfrm>
          </p:grpSpPr>
          <p:sp>
            <p:nvSpPr>
              <p:cNvPr id="817" name="Rectangle 102"/>
              <p:cNvSpPr>
                <a:spLocks noChangeArrowheads="1"/>
              </p:cNvSpPr>
              <p:nvPr/>
            </p:nvSpPr>
            <p:spPr bwMode="auto">
              <a:xfrm>
                <a:off x="4700588" y="5310349"/>
                <a:ext cx="73025" cy="56089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8" name="Rectangle 163"/>
              <p:cNvSpPr>
                <a:spLocks noChangeArrowheads="1"/>
              </p:cNvSpPr>
              <p:nvPr/>
            </p:nvSpPr>
            <p:spPr bwMode="auto">
              <a:xfrm>
                <a:off x="4778376" y="5310349"/>
                <a:ext cx="877888" cy="66514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33" name="Rectangle 257"/>
            <p:cNvSpPr>
              <a:spLocks noChangeArrowheads="1"/>
            </p:cNvSpPr>
            <p:nvPr/>
          </p:nvSpPr>
          <p:spPr bwMode="auto">
            <a:xfrm rot="-5400000">
              <a:off x="969963" y="53752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30</a:t>
              </a:r>
            </a:p>
          </p:txBody>
        </p:sp>
        <p:grpSp>
          <p:nvGrpSpPr>
            <p:cNvPr id="634" name="Group 473"/>
            <p:cNvGrpSpPr>
              <a:grpSpLocks/>
            </p:cNvGrpSpPr>
            <p:nvPr/>
          </p:nvGrpSpPr>
          <p:grpSpPr bwMode="auto">
            <a:xfrm>
              <a:off x="4725056" y="2060568"/>
              <a:ext cx="1885296" cy="109537"/>
              <a:chOff x="4725055" y="1984375"/>
              <a:chExt cx="1885295" cy="109539"/>
            </a:xfrm>
          </p:grpSpPr>
          <p:sp>
            <p:nvSpPr>
              <p:cNvPr id="815" name="Rectangle 103"/>
              <p:cNvSpPr>
                <a:spLocks noChangeArrowheads="1"/>
              </p:cNvSpPr>
              <p:nvPr/>
            </p:nvSpPr>
            <p:spPr bwMode="auto">
              <a:xfrm>
                <a:off x="4725055" y="1984375"/>
                <a:ext cx="48558" cy="109539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6" name="Rectangle 164"/>
              <p:cNvSpPr>
                <a:spLocks noChangeArrowheads="1"/>
              </p:cNvSpPr>
              <p:nvPr/>
            </p:nvSpPr>
            <p:spPr bwMode="auto">
              <a:xfrm>
                <a:off x="4778375" y="1984375"/>
                <a:ext cx="1831975" cy="68263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35" name="Rectangle 259"/>
            <p:cNvSpPr>
              <a:spLocks noChangeArrowheads="1"/>
            </p:cNvSpPr>
            <p:nvPr/>
          </p:nvSpPr>
          <p:spPr bwMode="auto">
            <a:xfrm rot="-5400000">
              <a:off x="969963" y="20510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31</a:t>
              </a:r>
            </a:p>
          </p:txBody>
        </p:sp>
        <p:grpSp>
          <p:nvGrpSpPr>
            <p:cNvPr id="636" name="Group 458"/>
            <p:cNvGrpSpPr>
              <a:grpSpLocks/>
            </p:cNvGrpSpPr>
            <p:nvPr/>
          </p:nvGrpSpPr>
          <p:grpSpPr bwMode="auto">
            <a:xfrm>
              <a:off x="4700589" y="1592263"/>
              <a:ext cx="2103438" cy="69850"/>
              <a:chOff x="2961" y="955"/>
              <a:chExt cx="1325" cy="44"/>
            </a:xfrm>
          </p:grpSpPr>
          <p:sp>
            <p:nvSpPr>
              <p:cNvPr id="813" name="Rectangle 104"/>
              <p:cNvSpPr>
                <a:spLocks noChangeArrowheads="1"/>
              </p:cNvSpPr>
              <p:nvPr/>
            </p:nvSpPr>
            <p:spPr bwMode="auto">
              <a:xfrm>
                <a:off x="2961" y="955"/>
                <a:ext cx="46" cy="44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4" name="Rectangle 165"/>
              <p:cNvSpPr>
                <a:spLocks noChangeArrowheads="1"/>
              </p:cNvSpPr>
              <p:nvPr/>
            </p:nvSpPr>
            <p:spPr bwMode="auto">
              <a:xfrm>
                <a:off x="3010" y="955"/>
                <a:ext cx="1276" cy="44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37" name="Rectangle 261"/>
            <p:cNvSpPr>
              <a:spLocks noChangeArrowheads="1"/>
            </p:cNvSpPr>
            <p:nvPr/>
          </p:nvSpPr>
          <p:spPr bwMode="auto">
            <a:xfrm rot="-5400000">
              <a:off x="969963" y="15986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32</a:t>
              </a:r>
            </a:p>
          </p:txBody>
        </p:sp>
        <p:grpSp>
          <p:nvGrpSpPr>
            <p:cNvPr id="638" name="Group 469"/>
            <p:cNvGrpSpPr>
              <a:grpSpLocks/>
            </p:cNvGrpSpPr>
            <p:nvPr/>
          </p:nvGrpSpPr>
          <p:grpSpPr bwMode="auto">
            <a:xfrm>
              <a:off x="4700589" y="2547938"/>
              <a:ext cx="1839913" cy="71437"/>
              <a:chOff x="2961" y="1557"/>
              <a:chExt cx="1159" cy="45"/>
            </a:xfrm>
          </p:grpSpPr>
          <p:sp>
            <p:nvSpPr>
              <p:cNvPr id="811" name="Rectangle 105"/>
              <p:cNvSpPr>
                <a:spLocks noChangeArrowheads="1"/>
              </p:cNvSpPr>
              <p:nvPr/>
            </p:nvSpPr>
            <p:spPr bwMode="auto">
              <a:xfrm>
                <a:off x="2961" y="1557"/>
                <a:ext cx="46" cy="45"/>
              </a:xfrm>
              <a:prstGeom prst="rect">
                <a:avLst/>
              </a:prstGeom>
              <a:solidFill>
                <a:srgbClr val="3737FF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2" name="Rectangle 166"/>
              <p:cNvSpPr>
                <a:spLocks noChangeArrowheads="1"/>
              </p:cNvSpPr>
              <p:nvPr/>
            </p:nvSpPr>
            <p:spPr bwMode="auto">
              <a:xfrm>
                <a:off x="3010" y="1557"/>
                <a:ext cx="1110" cy="45"/>
              </a:xfrm>
              <a:prstGeom prst="rect">
                <a:avLst/>
              </a:prstGeom>
              <a:solidFill>
                <a:srgbClr val="00008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39" name="Rectangle 263"/>
            <p:cNvSpPr>
              <a:spLocks noChangeArrowheads="1"/>
            </p:cNvSpPr>
            <p:nvPr/>
          </p:nvSpPr>
          <p:spPr bwMode="auto">
            <a:xfrm rot="-5400000">
              <a:off x="974725" y="25161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33</a:t>
              </a:r>
            </a:p>
          </p:txBody>
        </p:sp>
        <p:grpSp>
          <p:nvGrpSpPr>
            <p:cNvPr id="640" name="Group 461"/>
            <p:cNvGrpSpPr>
              <a:grpSpLocks/>
            </p:cNvGrpSpPr>
            <p:nvPr/>
          </p:nvGrpSpPr>
          <p:grpSpPr bwMode="auto">
            <a:xfrm>
              <a:off x="4627563" y="1812925"/>
              <a:ext cx="2054225" cy="77787"/>
              <a:chOff x="2915" y="1094"/>
              <a:chExt cx="1294" cy="49"/>
            </a:xfrm>
          </p:grpSpPr>
          <p:sp>
            <p:nvSpPr>
              <p:cNvPr id="809" name="Rectangle 106"/>
              <p:cNvSpPr>
                <a:spLocks noChangeArrowheads="1"/>
              </p:cNvSpPr>
              <p:nvPr/>
            </p:nvSpPr>
            <p:spPr bwMode="auto">
              <a:xfrm>
                <a:off x="2915" y="1094"/>
                <a:ext cx="92" cy="40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0" name="Rectangle 167"/>
              <p:cNvSpPr>
                <a:spLocks noChangeArrowheads="1"/>
              </p:cNvSpPr>
              <p:nvPr/>
            </p:nvSpPr>
            <p:spPr bwMode="auto">
              <a:xfrm>
                <a:off x="3010" y="1094"/>
                <a:ext cx="1199" cy="49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41" name="Rectangle 265"/>
            <p:cNvSpPr>
              <a:spLocks noChangeArrowheads="1"/>
            </p:cNvSpPr>
            <p:nvPr/>
          </p:nvSpPr>
          <p:spPr bwMode="auto">
            <a:xfrm rot="-5400000">
              <a:off x="965200" y="182403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34</a:t>
              </a:r>
            </a:p>
          </p:txBody>
        </p:sp>
        <p:grpSp>
          <p:nvGrpSpPr>
            <p:cNvPr id="642" name="Group 464"/>
            <p:cNvGrpSpPr>
              <a:grpSpLocks/>
            </p:cNvGrpSpPr>
            <p:nvPr/>
          </p:nvGrpSpPr>
          <p:grpSpPr bwMode="auto">
            <a:xfrm>
              <a:off x="4627564" y="5000625"/>
              <a:ext cx="1185864" cy="85725"/>
              <a:chOff x="4627562" y="4925024"/>
              <a:chExt cx="1185863" cy="85126"/>
            </a:xfrm>
          </p:grpSpPr>
          <p:sp>
            <p:nvSpPr>
              <p:cNvPr id="807" name="Rectangle 107"/>
              <p:cNvSpPr>
                <a:spLocks noChangeArrowheads="1"/>
              </p:cNvSpPr>
              <p:nvPr/>
            </p:nvSpPr>
            <p:spPr bwMode="auto">
              <a:xfrm>
                <a:off x="4627562" y="4925024"/>
                <a:ext cx="146051" cy="6305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08" name="Rectangle 168"/>
              <p:cNvSpPr>
                <a:spLocks noChangeArrowheads="1"/>
              </p:cNvSpPr>
              <p:nvPr/>
            </p:nvSpPr>
            <p:spPr bwMode="auto">
              <a:xfrm>
                <a:off x="4778375" y="4925024"/>
                <a:ext cx="1035050" cy="8512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43" name="Rectangle 267"/>
            <p:cNvSpPr>
              <a:spLocks noChangeArrowheads="1"/>
            </p:cNvSpPr>
            <p:nvPr/>
          </p:nvSpPr>
          <p:spPr bwMode="auto">
            <a:xfrm rot="-5400000">
              <a:off x="965200" y="49911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35</a:t>
              </a:r>
            </a:p>
          </p:txBody>
        </p:sp>
        <p:grpSp>
          <p:nvGrpSpPr>
            <p:cNvPr id="644" name="Group 454"/>
            <p:cNvGrpSpPr>
              <a:grpSpLocks/>
            </p:cNvGrpSpPr>
            <p:nvPr/>
          </p:nvGrpSpPr>
          <p:grpSpPr bwMode="auto">
            <a:xfrm>
              <a:off x="4700587" y="1298575"/>
              <a:ext cx="2381250" cy="74612"/>
              <a:chOff x="2961" y="770"/>
              <a:chExt cx="1500" cy="47"/>
            </a:xfrm>
          </p:grpSpPr>
          <p:sp>
            <p:nvSpPr>
              <p:cNvPr id="805" name="Rectangle 108"/>
              <p:cNvSpPr>
                <a:spLocks noChangeArrowheads="1"/>
              </p:cNvSpPr>
              <p:nvPr/>
            </p:nvSpPr>
            <p:spPr bwMode="auto">
              <a:xfrm>
                <a:off x="2961" y="770"/>
                <a:ext cx="46" cy="3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06" name="Rectangle 169"/>
              <p:cNvSpPr>
                <a:spLocks noChangeArrowheads="1"/>
              </p:cNvSpPr>
              <p:nvPr/>
            </p:nvSpPr>
            <p:spPr bwMode="auto">
              <a:xfrm>
                <a:off x="3010" y="770"/>
                <a:ext cx="1451" cy="47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45" name="Rectangle 269"/>
            <p:cNvSpPr>
              <a:spLocks noChangeArrowheads="1"/>
            </p:cNvSpPr>
            <p:nvPr/>
          </p:nvSpPr>
          <p:spPr bwMode="auto">
            <a:xfrm rot="-5400000">
              <a:off x="979488" y="128270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36</a:t>
              </a:r>
            </a:p>
          </p:txBody>
        </p:sp>
        <p:sp>
          <p:nvSpPr>
            <p:cNvPr id="646" name="Rectangle 170"/>
            <p:cNvSpPr>
              <a:spLocks noChangeArrowheads="1"/>
            </p:cNvSpPr>
            <p:nvPr/>
          </p:nvSpPr>
          <p:spPr bwMode="auto">
            <a:xfrm>
              <a:off x="4778375" y="3624263"/>
              <a:ext cx="1574800" cy="76200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47" name="Rectangle 271"/>
            <p:cNvSpPr>
              <a:spLocks noChangeArrowheads="1"/>
            </p:cNvSpPr>
            <p:nvPr/>
          </p:nvSpPr>
          <p:spPr bwMode="auto">
            <a:xfrm rot="-5400000">
              <a:off x="960438" y="35972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37</a:t>
              </a:r>
            </a:p>
          </p:txBody>
        </p:sp>
        <p:grpSp>
          <p:nvGrpSpPr>
            <p:cNvPr id="648" name="Group 434"/>
            <p:cNvGrpSpPr>
              <a:grpSpLocks/>
            </p:cNvGrpSpPr>
            <p:nvPr/>
          </p:nvGrpSpPr>
          <p:grpSpPr bwMode="auto">
            <a:xfrm>
              <a:off x="4657725" y="2624138"/>
              <a:ext cx="1857377" cy="76200"/>
              <a:chOff x="4657724" y="2548141"/>
              <a:chExt cx="1857376" cy="75997"/>
            </a:xfrm>
          </p:grpSpPr>
          <p:sp>
            <p:nvSpPr>
              <p:cNvPr id="803" name="Rectangle 110"/>
              <p:cNvSpPr>
                <a:spLocks noChangeArrowheads="1"/>
              </p:cNvSpPr>
              <p:nvPr/>
            </p:nvSpPr>
            <p:spPr bwMode="auto">
              <a:xfrm>
                <a:off x="4657724" y="2548141"/>
                <a:ext cx="115889" cy="5607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04" name="Rectangle 171"/>
              <p:cNvSpPr>
                <a:spLocks noChangeArrowheads="1"/>
              </p:cNvSpPr>
              <p:nvPr/>
            </p:nvSpPr>
            <p:spPr bwMode="auto">
              <a:xfrm>
                <a:off x="4778375" y="2548141"/>
                <a:ext cx="1736725" cy="75997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49" name="Rectangle 273"/>
            <p:cNvSpPr>
              <a:spLocks noChangeArrowheads="1"/>
            </p:cNvSpPr>
            <p:nvPr/>
          </p:nvSpPr>
          <p:spPr bwMode="auto">
            <a:xfrm rot="-5400000">
              <a:off x="969963" y="2600325"/>
              <a:ext cx="682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38</a:t>
              </a:r>
            </a:p>
          </p:txBody>
        </p:sp>
        <p:grpSp>
          <p:nvGrpSpPr>
            <p:cNvPr id="650" name="Group 446"/>
            <p:cNvGrpSpPr>
              <a:grpSpLocks/>
            </p:cNvGrpSpPr>
            <p:nvPr/>
          </p:nvGrpSpPr>
          <p:grpSpPr bwMode="auto">
            <a:xfrm>
              <a:off x="4700584" y="3455988"/>
              <a:ext cx="1663702" cy="77787"/>
              <a:chOff x="4700586" y="3379889"/>
              <a:chExt cx="1663703" cy="77686"/>
            </a:xfrm>
          </p:grpSpPr>
          <p:sp>
            <p:nvSpPr>
              <p:cNvPr id="801" name="Rectangle 111"/>
              <p:cNvSpPr>
                <a:spLocks noChangeArrowheads="1"/>
              </p:cNvSpPr>
              <p:nvPr/>
            </p:nvSpPr>
            <p:spPr bwMode="auto">
              <a:xfrm>
                <a:off x="4700586" y="3379889"/>
                <a:ext cx="56245" cy="7213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02" name="Rectangle 172"/>
              <p:cNvSpPr>
                <a:spLocks noChangeArrowheads="1"/>
              </p:cNvSpPr>
              <p:nvPr/>
            </p:nvSpPr>
            <p:spPr bwMode="auto">
              <a:xfrm>
                <a:off x="4778376" y="3379889"/>
                <a:ext cx="1585913" cy="7768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51" name="Rectangle 275"/>
            <p:cNvSpPr>
              <a:spLocks noChangeArrowheads="1"/>
            </p:cNvSpPr>
            <p:nvPr/>
          </p:nvSpPr>
          <p:spPr bwMode="auto">
            <a:xfrm rot="-5400000">
              <a:off x="959020" y="3451735"/>
              <a:ext cx="69850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39</a:t>
              </a:r>
            </a:p>
          </p:txBody>
        </p:sp>
        <p:grpSp>
          <p:nvGrpSpPr>
            <p:cNvPr id="652" name="Group 468"/>
            <p:cNvGrpSpPr>
              <a:grpSpLocks/>
            </p:cNvGrpSpPr>
            <p:nvPr/>
          </p:nvGrpSpPr>
          <p:grpSpPr bwMode="auto">
            <a:xfrm>
              <a:off x="4700586" y="5303838"/>
              <a:ext cx="992189" cy="79375"/>
              <a:chOff x="4700586" y="5227700"/>
              <a:chExt cx="992189" cy="79313"/>
            </a:xfrm>
          </p:grpSpPr>
          <p:sp>
            <p:nvSpPr>
              <p:cNvPr id="799" name="Rectangle 112"/>
              <p:cNvSpPr>
                <a:spLocks noChangeArrowheads="1"/>
              </p:cNvSpPr>
              <p:nvPr/>
            </p:nvSpPr>
            <p:spPr bwMode="auto">
              <a:xfrm>
                <a:off x="4700586" y="5227700"/>
                <a:ext cx="73028" cy="5618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00" name="Rectangle 173"/>
              <p:cNvSpPr>
                <a:spLocks noChangeArrowheads="1"/>
              </p:cNvSpPr>
              <p:nvPr/>
            </p:nvSpPr>
            <p:spPr bwMode="auto">
              <a:xfrm>
                <a:off x="4778375" y="5227700"/>
                <a:ext cx="914400" cy="7931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53" name="Rectangle 277"/>
            <p:cNvSpPr>
              <a:spLocks noChangeArrowheads="1"/>
            </p:cNvSpPr>
            <p:nvPr/>
          </p:nvSpPr>
          <p:spPr bwMode="auto">
            <a:xfrm rot="-5400000">
              <a:off x="968375" y="5313363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40</a:t>
              </a:r>
            </a:p>
          </p:txBody>
        </p:sp>
        <p:grpSp>
          <p:nvGrpSpPr>
            <p:cNvPr id="654" name="Group 455"/>
            <p:cNvGrpSpPr>
              <a:grpSpLocks/>
            </p:cNvGrpSpPr>
            <p:nvPr/>
          </p:nvGrpSpPr>
          <p:grpSpPr bwMode="auto">
            <a:xfrm>
              <a:off x="4725052" y="4219575"/>
              <a:ext cx="1467786" cy="76200"/>
              <a:chOff x="4725052" y="4143570"/>
              <a:chExt cx="1467786" cy="76005"/>
            </a:xfrm>
          </p:grpSpPr>
          <p:sp>
            <p:nvSpPr>
              <p:cNvPr id="797" name="Rectangle 113"/>
              <p:cNvSpPr>
                <a:spLocks noChangeArrowheads="1"/>
              </p:cNvSpPr>
              <p:nvPr/>
            </p:nvSpPr>
            <p:spPr bwMode="auto">
              <a:xfrm>
                <a:off x="4725052" y="4143570"/>
                <a:ext cx="48561" cy="56081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8" name="Rectangle 174"/>
              <p:cNvSpPr>
                <a:spLocks noChangeArrowheads="1"/>
              </p:cNvSpPr>
              <p:nvPr/>
            </p:nvSpPr>
            <p:spPr bwMode="auto">
              <a:xfrm>
                <a:off x="4778375" y="4143570"/>
                <a:ext cx="1414463" cy="76005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55" name="Rectangle 279"/>
            <p:cNvSpPr>
              <a:spLocks noChangeArrowheads="1"/>
            </p:cNvSpPr>
            <p:nvPr/>
          </p:nvSpPr>
          <p:spPr bwMode="auto">
            <a:xfrm rot="-5400000">
              <a:off x="955675" y="42306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41</a:t>
              </a:r>
            </a:p>
          </p:txBody>
        </p:sp>
        <p:grpSp>
          <p:nvGrpSpPr>
            <p:cNvPr id="656" name="Group 452"/>
            <p:cNvGrpSpPr>
              <a:grpSpLocks/>
            </p:cNvGrpSpPr>
            <p:nvPr/>
          </p:nvGrpSpPr>
          <p:grpSpPr bwMode="auto">
            <a:xfrm>
              <a:off x="4556916" y="3905250"/>
              <a:ext cx="1731171" cy="77787"/>
              <a:chOff x="4556917" y="3829051"/>
              <a:chExt cx="1731172" cy="77788"/>
            </a:xfrm>
          </p:grpSpPr>
          <p:sp>
            <p:nvSpPr>
              <p:cNvPr id="795" name="Rectangle 114"/>
              <p:cNvSpPr>
                <a:spLocks noChangeArrowheads="1"/>
              </p:cNvSpPr>
              <p:nvPr/>
            </p:nvSpPr>
            <p:spPr bwMode="auto">
              <a:xfrm>
                <a:off x="4556917" y="3829051"/>
                <a:ext cx="216695" cy="77788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6" name="Rectangle 175"/>
              <p:cNvSpPr>
                <a:spLocks noChangeArrowheads="1"/>
              </p:cNvSpPr>
              <p:nvPr/>
            </p:nvSpPr>
            <p:spPr bwMode="auto">
              <a:xfrm>
                <a:off x="4778376" y="3829051"/>
                <a:ext cx="1509713" cy="7778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57" name="Rectangle 281"/>
            <p:cNvSpPr>
              <a:spLocks noChangeArrowheads="1"/>
            </p:cNvSpPr>
            <p:nvPr/>
          </p:nvSpPr>
          <p:spPr bwMode="auto">
            <a:xfrm rot="-5400000">
              <a:off x="950913" y="391636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42</a:t>
              </a:r>
            </a:p>
          </p:txBody>
        </p:sp>
        <p:grpSp>
          <p:nvGrpSpPr>
            <p:cNvPr id="658" name="Group 463"/>
            <p:cNvGrpSpPr>
              <a:grpSpLocks/>
            </p:cNvGrpSpPr>
            <p:nvPr/>
          </p:nvGrpSpPr>
          <p:grpSpPr bwMode="auto">
            <a:xfrm>
              <a:off x="4725053" y="4829175"/>
              <a:ext cx="1134408" cy="79375"/>
              <a:chOff x="4725055" y="4752975"/>
              <a:chExt cx="1134409" cy="79375"/>
            </a:xfrm>
          </p:grpSpPr>
          <p:sp>
            <p:nvSpPr>
              <p:cNvPr id="793" name="Rectangle 115"/>
              <p:cNvSpPr>
                <a:spLocks noChangeArrowheads="1"/>
              </p:cNvSpPr>
              <p:nvPr/>
            </p:nvSpPr>
            <p:spPr bwMode="auto">
              <a:xfrm>
                <a:off x="4725055" y="4752975"/>
                <a:ext cx="48558" cy="56224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4" name="Rectangle 176"/>
              <p:cNvSpPr>
                <a:spLocks noChangeArrowheads="1"/>
              </p:cNvSpPr>
              <p:nvPr/>
            </p:nvSpPr>
            <p:spPr bwMode="auto">
              <a:xfrm>
                <a:off x="4778376" y="4752975"/>
                <a:ext cx="1081088" cy="79375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59" name="Rectangle 283"/>
            <p:cNvSpPr>
              <a:spLocks noChangeArrowheads="1"/>
            </p:cNvSpPr>
            <p:nvPr/>
          </p:nvSpPr>
          <p:spPr bwMode="auto">
            <a:xfrm rot="-5400000">
              <a:off x="965200" y="48418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43</a:t>
              </a:r>
            </a:p>
          </p:txBody>
        </p:sp>
        <p:grpSp>
          <p:nvGrpSpPr>
            <p:cNvPr id="660" name="Group 462"/>
            <p:cNvGrpSpPr>
              <a:grpSpLocks/>
            </p:cNvGrpSpPr>
            <p:nvPr/>
          </p:nvGrpSpPr>
          <p:grpSpPr bwMode="auto">
            <a:xfrm>
              <a:off x="4700591" y="4743450"/>
              <a:ext cx="1189037" cy="80962"/>
              <a:chOff x="4700589" y="4667250"/>
              <a:chExt cx="1189036" cy="80963"/>
            </a:xfrm>
          </p:grpSpPr>
          <p:sp>
            <p:nvSpPr>
              <p:cNvPr id="791" name="Rectangle 116"/>
              <p:cNvSpPr>
                <a:spLocks noChangeArrowheads="1"/>
              </p:cNvSpPr>
              <p:nvPr/>
            </p:nvSpPr>
            <p:spPr bwMode="auto">
              <a:xfrm>
                <a:off x="4700589" y="4667250"/>
                <a:ext cx="73024" cy="8096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2" name="Rectangle 177"/>
              <p:cNvSpPr>
                <a:spLocks noChangeArrowheads="1"/>
              </p:cNvSpPr>
              <p:nvPr/>
            </p:nvSpPr>
            <p:spPr bwMode="auto">
              <a:xfrm>
                <a:off x="4778375" y="4667250"/>
                <a:ext cx="1111250" cy="8096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1" name="Rectangle 285"/>
            <p:cNvSpPr>
              <a:spLocks noChangeArrowheads="1"/>
            </p:cNvSpPr>
            <p:nvPr/>
          </p:nvSpPr>
          <p:spPr bwMode="auto">
            <a:xfrm rot="-5400000">
              <a:off x="959020" y="4764598"/>
              <a:ext cx="69850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44</a:t>
              </a:r>
            </a:p>
          </p:txBody>
        </p:sp>
        <p:grpSp>
          <p:nvGrpSpPr>
            <p:cNvPr id="662" name="Group 454"/>
            <p:cNvGrpSpPr>
              <a:grpSpLocks/>
            </p:cNvGrpSpPr>
            <p:nvPr/>
          </p:nvGrpSpPr>
          <p:grpSpPr bwMode="auto">
            <a:xfrm>
              <a:off x="4725052" y="4137033"/>
              <a:ext cx="1493184" cy="96839"/>
              <a:chOff x="4725054" y="4060825"/>
              <a:chExt cx="1493185" cy="96840"/>
            </a:xfrm>
          </p:grpSpPr>
          <p:sp>
            <p:nvSpPr>
              <p:cNvPr id="789" name="Rectangle 117"/>
              <p:cNvSpPr>
                <a:spLocks noChangeArrowheads="1"/>
              </p:cNvSpPr>
              <p:nvPr/>
            </p:nvSpPr>
            <p:spPr bwMode="auto">
              <a:xfrm>
                <a:off x="4725054" y="4060825"/>
                <a:ext cx="48558" cy="96840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0" name="Rectangle 178"/>
              <p:cNvSpPr>
                <a:spLocks noChangeArrowheads="1"/>
              </p:cNvSpPr>
              <p:nvPr/>
            </p:nvSpPr>
            <p:spPr bwMode="auto">
              <a:xfrm>
                <a:off x="4778376" y="4060825"/>
                <a:ext cx="1439863" cy="8096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3" name="Rectangle 287"/>
            <p:cNvSpPr>
              <a:spLocks noChangeArrowheads="1"/>
            </p:cNvSpPr>
            <p:nvPr/>
          </p:nvSpPr>
          <p:spPr bwMode="auto">
            <a:xfrm rot="-5400000">
              <a:off x="955675" y="4151313"/>
              <a:ext cx="682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45</a:t>
              </a:r>
            </a:p>
          </p:txBody>
        </p:sp>
        <p:sp>
          <p:nvSpPr>
            <p:cNvPr id="664" name="Rectangle 179"/>
            <p:cNvSpPr>
              <a:spLocks noChangeArrowheads="1"/>
            </p:cNvSpPr>
            <p:nvPr/>
          </p:nvSpPr>
          <p:spPr bwMode="auto">
            <a:xfrm>
              <a:off x="4778375" y="4597399"/>
              <a:ext cx="1257300" cy="82550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65" name="Rectangle 289"/>
            <p:cNvSpPr>
              <a:spLocks noChangeArrowheads="1"/>
            </p:cNvSpPr>
            <p:nvPr/>
          </p:nvSpPr>
          <p:spPr bwMode="auto">
            <a:xfrm rot="-5400000">
              <a:off x="955675" y="46069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46</a:t>
              </a:r>
            </a:p>
          </p:txBody>
        </p:sp>
        <p:grpSp>
          <p:nvGrpSpPr>
            <p:cNvPr id="666" name="Group 463"/>
            <p:cNvGrpSpPr>
              <a:grpSpLocks/>
            </p:cNvGrpSpPr>
            <p:nvPr/>
          </p:nvGrpSpPr>
          <p:grpSpPr bwMode="auto">
            <a:xfrm>
              <a:off x="4541837" y="1970088"/>
              <a:ext cx="2098675" cy="82550"/>
              <a:chOff x="2861" y="1193"/>
              <a:chExt cx="1322" cy="52"/>
            </a:xfrm>
          </p:grpSpPr>
          <p:sp>
            <p:nvSpPr>
              <p:cNvPr id="787" name="Rectangle 119"/>
              <p:cNvSpPr>
                <a:spLocks noChangeArrowheads="1"/>
              </p:cNvSpPr>
              <p:nvPr/>
            </p:nvSpPr>
            <p:spPr bwMode="auto">
              <a:xfrm>
                <a:off x="2861" y="1193"/>
                <a:ext cx="146" cy="4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88" name="Rectangle 180"/>
              <p:cNvSpPr>
                <a:spLocks noChangeArrowheads="1"/>
              </p:cNvSpPr>
              <p:nvPr/>
            </p:nvSpPr>
            <p:spPr bwMode="auto">
              <a:xfrm>
                <a:off x="3010" y="1193"/>
                <a:ext cx="1173" cy="52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7" name="Rectangle 291"/>
            <p:cNvSpPr>
              <a:spLocks noChangeArrowheads="1"/>
            </p:cNvSpPr>
            <p:nvPr/>
          </p:nvSpPr>
          <p:spPr bwMode="auto">
            <a:xfrm rot="-5400000">
              <a:off x="965200" y="197167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47</a:t>
              </a:r>
            </a:p>
          </p:txBody>
        </p:sp>
        <p:grpSp>
          <p:nvGrpSpPr>
            <p:cNvPr id="668" name="Group 451"/>
            <p:cNvGrpSpPr>
              <a:grpSpLocks/>
            </p:cNvGrpSpPr>
            <p:nvPr/>
          </p:nvGrpSpPr>
          <p:grpSpPr bwMode="auto">
            <a:xfrm>
              <a:off x="4724400" y="1047750"/>
              <a:ext cx="2825750" cy="80962"/>
              <a:chOff x="2976" y="612"/>
              <a:chExt cx="1780" cy="51"/>
            </a:xfrm>
          </p:grpSpPr>
          <p:sp>
            <p:nvSpPr>
              <p:cNvPr id="785" name="Rectangle 120"/>
              <p:cNvSpPr>
                <a:spLocks noChangeArrowheads="1"/>
              </p:cNvSpPr>
              <p:nvPr/>
            </p:nvSpPr>
            <p:spPr bwMode="auto">
              <a:xfrm>
                <a:off x="2976" y="628"/>
                <a:ext cx="31" cy="3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86" name="Rectangle 181"/>
              <p:cNvSpPr>
                <a:spLocks noChangeArrowheads="1"/>
              </p:cNvSpPr>
              <p:nvPr/>
            </p:nvSpPr>
            <p:spPr bwMode="auto">
              <a:xfrm>
                <a:off x="3010" y="612"/>
                <a:ext cx="1746" cy="51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9" name="Rectangle 293"/>
            <p:cNvSpPr>
              <a:spLocks noChangeArrowheads="1"/>
            </p:cNvSpPr>
            <p:nvPr/>
          </p:nvSpPr>
          <p:spPr bwMode="auto">
            <a:xfrm rot="-5400000">
              <a:off x="979488" y="10556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48</a:t>
              </a:r>
            </a:p>
          </p:txBody>
        </p:sp>
        <p:grpSp>
          <p:nvGrpSpPr>
            <p:cNvPr id="670" name="Group 465"/>
            <p:cNvGrpSpPr>
              <a:grpSpLocks/>
            </p:cNvGrpSpPr>
            <p:nvPr/>
          </p:nvGrpSpPr>
          <p:grpSpPr bwMode="auto">
            <a:xfrm>
              <a:off x="4657725" y="2222500"/>
              <a:ext cx="1917700" cy="85725"/>
              <a:chOff x="2934" y="1352"/>
              <a:chExt cx="1208" cy="54"/>
            </a:xfrm>
          </p:grpSpPr>
          <p:sp>
            <p:nvSpPr>
              <p:cNvPr id="783" name="Rectangle 121"/>
              <p:cNvSpPr>
                <a:spLocks noChangeArrowheads="1"/>
              </p:cNvSpPr>
              <p:nvPr/>
            </p:nvSpPr>
            <p:spPr bwMode="auto">
              <a:xfrm>
                <a:off x="2934" y="1352"/>
                <a:ext cx="73" cy="54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84" name="Rectangle 182"/>
              <p:cNvSpPr>
                <a:spLocks noChangeArrowheads="1"/>
              </p:cNvSpPr>
              <p:nvPr/>
            </p:nvSpPr>
            <p:spPr bwMode="auto">
              <a:xfrm>
                <a:off x="3010" y="1352"/>
                <a:ext cx="1132" cy="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71" name="Rectangle 295"/>
            <p:cNvSpPr>
              <a:spLocks noChangeArrowheads="1"/>
            </p:cNvSpPr>
            <p:nvPr/>
          </p:nvSpPr>
          <p:spPr bwMode="auto">
            <a:xfrm rot="-5400000">
              <a:off x="974725" y="2211388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49</a:t>
              </a:r>
            </a:p>
          </p:txBody>
        </p:sp>
        <p:grpSp>
          <p:nvGrpSpPr>
            <p:cNvPr id="672" name="Group 441"/>
            <p:cNvGrpSpPr>
              <a:grpSpLocks/>
            </p:cNvGrpSpPr>
            <p:nvPr/>
          </p:nvGrpSpPr>
          <p:grpSpPr bwMode="auto">
            <a:xfrm>
              <a:off x="4700591" y="3052763"/>
              <a:ext cx="1728786" cy="77787"/>
              <a:chOff x="4700590" y="2976563"/>
              <a:chExt cx="1728785" cy="77517"/>
            </a:xfrm>
          </p:grpSpPr>
          <p:sp>
            <p:nvSpPr>
              <p:cNvPr id="781" name="Rectangle 122"/>
              <p:cNvSpPr>
                <a:spLocks noChangeArrowheads="1"/>
              </p:cNvSpPr>
              <p:nvPr/>
            </p:nvSpPr>
            <p:spPr bwMode="auto">
              <a:xfrm>
                <a:off x="4700590" y="2976563"/>
                <a:ext cx="73022" cy="56030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82" name="Rectangle 183"/>
              <p:cNvSpPr>
                <a:spLocks noChangeArrowheads="1"/>
              </p:cNvSpPr>
              <p:nvPr/>
            </p:nvSpPr>
            <p:spPr bwMode="auto">
              <a:xfrm>
                <a:off x="4778375" y="2976563"/>
                <a:ext cx="1651000" cy="77517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73" name="Rectangle 297"/>
            <p:cNvSpPr>
              <a:spLocks noChangeArrowheads="1"/>
            </p:cNvSpPr>
            <p:nvPr/>
          </p:nvSpPr>
          <p:spPr bwMode="auto">
            <a:xfrm rot="-5400000">
              <a:off x="963613" y="3062288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50</a:t>
              </a:r>
            </a:p>
          </p:txBody>
        </p:sp>
        <p:grpSp>
          <p:nvGrpSpPr>
            <p:cNvPr id="674" name="Group 447"/>
            <p:cNvGrpSpPr>
              <a:grpSpLocks/>
            </p:cNvGrpSpPr>
            <p:nvPr/>
          </p:nvGrpSpPr>
          <p:grpSpPr bwMode="auto">
            <a:xfrm>
              <a:off x="4725053" y="3538538"/>
              <a:ext cx="1639234" cy="85725"/>
              <a:chOff x="4725054" y="3462338"/>
              <a:chExt cx="1639235" cy="85725"/>
            </a:xfrm>
          </p:grpSpPr>
          <p:sp>
            <p:nvSpPr>
              <p:cNvPr id="779" name="Rectangle 123"/>
              <p:cNvSpPr>
                <a:spLocks noChangeArrowheads="1"/>
              </p:cNvSpPr>
              <p:nvPr/>
            </p:nvSpPr>
            <p:spPr bwMode="auto">
              <a:xfrm>
                <a:off x="4725054" y="3462338"/>
                <a:ext cx="48558" cy="8572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80" name="Rectangle 184"/>
              <p:cNvSpPr>
                <a:spLocks noChangeArrowheads="1"/>
              </p:cNvSpPr>
              <p:nvPr/>
            </p:nvSpPr>
            <p:spPr bwMode="auto">
              <a:xfrm>
                <a:off x="4778376" y="3462338"/>
                <a:ext cx="1585913" cy="82550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75" name="Rectangle 299"/>
            <p:cNvSpPr>
              <a:spLocks noChangeArrowheads="1"/>
            </p:cNvSpPr>
            <p:nvPr/>
          </p:nvSpPr>
          <p:spPr bwMode="auto">
            <a:xfrm rot="-5400000">
              <a:off x="960438" y="3524250"/>
              <a:ext cx="682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51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76" name="Rectangle 185"/>
            <p:cNvSpPr>
              <a:spLocks noChangeArrowheads="1"/>
            </p:cNvSpPr>
            <p:nvPr/>
          </p:nvSpPr>
          <p:spPr bwMode="auto">
            <a:xfrm>
              <a:off x="4778375" y="2136775"/>
              <a:ext cx="1812925" cy="80962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77" name="Rectangle 301"/>
            <p:cNvSpPr>
              <a:spLocks noChangeArrowheads="1"/>
            </p:cNvSpPr>
            <p:nvPr/>
          </p:nvSpPr>
          <p:spPr bwMode="auto">
            <a:xfrm rot="-5400000">
              <a:off x="974725" y="21320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52</a:t>
              </a:r>
            </a:p>
          </p:txBody>
        </p:sp>
        <p:grpSp>
          <p:nvGrpSpPr>
            <p:cNvPr id="678" name="Group 459"/>
            <p:cNvGrpSpPr>
              <a:grpSpLocks/>
            </p:cNvGrpSpPr>
            <p:nvPr/>
          </p:nvGrpSpPr>
          <p:grpSpPr bwMode="auto">
            <a:xfrm>
              <a:off x="4627561" y="4521209"/>
              <a:ext cx="1419226" cy="88899"/>
              <a:chOff x="4627562" y="4445000"/>
              <a:chExt cx="1419227" cy="88295"/>
            </a:xfrm>
          </p:grpSpPr>
          <p:sp>
            <p:nvSpPr>
              <p:cNvPr id="777" name="Rectangle 125"/>
              <p:cNvSpPr>
                <a:spLocks noChangeArrowheads="1"/>
              </p:cNvSpPr>
              <p:nvPr/>
            </p:nvSpPr>
            <p:spPr bwMode="auto">
              <a:xfrm>
                <a:off x="4627562" y="4445000"/>
                <a:ext cx="146051" cy="8829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8" name="Rectangle 186"/>
              <p:cNvSpPr>
                <a:spLocks noChangeArrowheads="1"/>
              </p:cNvSpPr>
              <p:nvPr/>
            </p:nvSpPr>
            <p:spPr bwMode="auto">
              <a:xfrm>
                <a:off x="4778376" y="4445000"/>
                <a:ext cx="1268413" cy="72529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79" name="Rectangle 303"/>
            <p:cNvSpPr>
              <a:spLocks noChangeArrowheads="1"/>
            </p:cNvSpPr>
            <p:nvPr/>
          </p:nvSpPr>
          <p:spPr bwMode="auto">
            <a:xfrm rot="-5400000">
              <a:off x="960438" y="45307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53</a:t>
              </a:r>
            </a:p>
          </p:txBody>
        </p:sp>
        <p:grpSp>
          <p:nvGrpSpPr>
            <p:cNvPr id="680" name="Group 445"/>
            <p:cNvGrpSpPr>
              <a:grpSpLocks/>
            </p:cNvGrpSpPr>
            <p:nvPr/>
          </p:nvGrpSpPr>
          <p:grpSpPr bwMode="auto">
            <a:xfrm>
              <a:off x="4665660" y="3371850"/>
              <a:ext cx="1708152" cy="76200"/>
              <a:chOff x="4665661" y="3295650"/>
              <a:chExt cx="1708153" cy="76006"/>
            </a:xfrm>
          </p:grpSpPr>
          <p:sp>
            <p:nvSpPr>
              <p:cNvPr id="775" name="Rectangle 126"/>
              <p:cNvSpPr>
                <a:spLocks noChangeArrowheads="1"/>
              </p:cNvSpPr>
              <p:nvPr/>
            </p:nvSpPr>
            <p:spPr bwMode="auto">
              <a:xfrm>
                <a:off x="4665661" y="3295650"/>
                <a:ext cx="107950" cy="76006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6" name="Rectangle 187"/>
              <p:cNvSpPr>
                <a:spLocks noChangeArrowheads="1"/>
              </p:cNvSpPr>
              <p:nvPr/>
            </p:nvSpPr>
            <p:spPr bwMode="auto">
              <a:xfrm>
                <a:off x="4778376" y="3295650"/>
                <a:ext cx="1595438" cy="76006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81" name="Rectangle 305"/>
            <p:cNvSpPr>
              <a:spLocks noChangeArrowheads="1"/>
            </p:cNvSpPr>
            <p:nvPr/>
          </p:nvSpPr>
          <p:spPr bwMode="auto">
            <a:xfrm rot="-5400000">
              <a:off x="965200" y="33750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54</a:t>
              </a:r>
            </a:p>
          </p:txBody>
        </p:sp>
        <p:grpSp>
          <p:nvGrpSpPr>
            <p:cNvPr id="682" name="Group 444"/>
            <p:cNvGrpSpPr>
              <a:grpSpLocks/>
            </p:cNvGrpSpPr>
            <p:nvPr/>
          </p:nvGrpSpPr>
          <p:grpSpPr bwMode="auto">
            <a:xfrm>
              <a:off x="4700591" y="3294063"/>
              <a:ext cx="1673221" cy="74612"/>
              <a:chOff x="4700592" y="3217863"/>
              <a:chExt cx="1673222" cy="74457"/>
            </a:xfrm>
          </p:grpSpPr>
          <p:sp>
            <p:nvSpPr>
              <p:cNvPr id="773" name="Rectangle 127"/>
              <p:cNvSpPr>
                <a:spLocks noChangeArrowheads="1"/>
              </p:cNvSpPr>
              <p:nvPr/>
            </p:nvSpPr>
            <p:spPr bwMode="auto">
              <a:xfrm>
                <a:off x="4700592" y="3217863"/>
                <a:ext cx="73021" cy="7445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4" name="Rectangle 188"/>
              <p:cNvSpPr>
                <a:spLocks noChangeArrowheads="1"/>
              </p:cNvSpPr>
              <p:nvPr/>
            </p:nvSpPr>
            <p:spPr bwMode="auto">
              <a:xfrm>
                <a:off x="4778376" y="3217863"/>
                <a:ext cx="1595438" cy="74457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83" name="Rectangle 307"/>
            <p:cNvSpPr>
              <a:spLocks noChangeArrowheads="1"/>
            </p:cNvSpPr>
            <p:nvPr/>
          </p:nvSpPr>
          <p:spPr bwMode="auto">
            <a:xfrm rot="-5400000">
              <a:off x="968375" y="3303588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55</a:t>
              </a:r>
            </a:p>
          </p:txBody>
        </p:sp>
        <p:sp>
          <p:nvSpPr>
            <p:cNvPr id="684" name="Rectangle 189"/>
            <p:cNvSpPr>
              <a:spLocks noChangeArrowheads="1"/>
            </p:cNvSpPr>
            <p:nvPr/>
          </p:nvSpPr>
          <p:spPr bwMode="auto">
            <a:xfrm>
              <a:off x="4778375" y="4910138"/>
              <a:ext cx="1066800" cy="87312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85" name="Rectangle 309"/>
            <p:cNvSpPr>
              <a:spLocks noChangeArrowheads="1"/>
            </p:cNvSpPr>
            <p:nvPr/>
          </p:nvSpPr>
          <p:spPr bwMode="auto">
            <a:xfrm rot="-5400000">
              <a:off x="965200" y="491966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56</a:t>
              </a:r>
            </a:p>
          </p:txBody>
        </p:sp>
        <p:sp>
          <p:nvSpPr>
            <p:cNvPr id="686" name="Rectangle 190"/>
            <p:cNvSpPr>
              <a:spLocks noChangeArrowheads="1"/>
            </p:cNvSpPr>
            <p:nvPr/>
          </p:nvSpPr>
          <p:spPr bwMode="auto">
            <a:xfrm>
              <a:off x="4778375" y="2393949"/>
              <a:ext cx="1797050" cy="76200"/>
            </a:xfrm>
            <a:prstGeom prst="rect">
              <a:avLst/>
            </a:prstGeom>
            <a:solidFill>
              <a:srgbClr val="1DFF1D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87" name="Rectangle 311"/>
            <p:cNvSpPr>
              <a:spLocks noChangeArrowheads="1"/>
            </p:cNvSpPr>
            <p:nvPr/>
          </p:nvSpPr>
          <p:spPr bwMode="auto">
            <a:xfrm rot="-5400000">
              <a:off x="969963" y="23590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57</a:t>
              </a:r>
            </a:p>
          </p:txBody>
        </p:sp>
        <p:sp>
          <p:nvSpPr>
            <p:cNvPr id="688" name="Rectangle 191"/>
            <p:cNvSpPr>
              <a:spLocks noChangeArrowheads="1"/>
            </p:cNvSpPr>
            <p:nvPr/>
          </p:nvSpPr>
          <p:spPr bwMode="auto">
            <a:xfrm>
              <a:off x="4778375" y="3209925"/>
              <a:ext cx="1604963" cy="76200"/>
            </a:xfrm>
            <a:prstGeom prst="rect">
              <a:avLst/>
            </a:prstGeom>
            <a:solidFill>
              <a:srgbClr val="333333"/>
            </a:solidFill>
            <a:ln w="0">
              <a:solidFill>
                <a:srgbClr val="90353B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89" name="Rectangle 313"/>
            <p:cNvSpPr>
              <a:spLocks noChangeArrowheads="1"/>
            </p:cNvSpPr>
            <p:nvPr/>
          </p:nvSpPr>
          <p:spPr bwMode="auto">
            <a:xfrm rot="-5400000">
              <a:off x="959020" y="3219960"/>
              <a:ext cx="69850" cy="7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58</a:t>
              </a:r>
            </a:p>
          </p:txBody>
        </p:sp>
        <p:grpSp>
          <p:nvGrpSpPr>
            <p:cNvPr id="690" name="Group 456"/>
            <p:cNvGrpSpPr>
              <a:grpSpLocks/>
            </p:cNvGrpSpPr>
            <p:nvPr/>
          </p:nvGrpSpPr>
          <p:grpSpPr bwMode="auto">
            <a:xfrm>
              <a:off x="4724400" y="4300538"/>
              <a:ext cx="1457325" cy="87312"/>
              <a:chOff x="4724400" y="4224338"/>
              <a:chExt cx="1457325" cy="87068"/>
            </a:xfrm>
          </p:grpSpPr>
          <p:sp>
            <p:nvSpPr>
              <p:cNvPr id="771" name="Rectangle 130"/>
              <p:cNvSpPr>
                <a:spLocks noChangeArrowheads="1"/>
              </p:cNvSpPr>
              <p:nvPr/>
            </p:nvSpPr>
            <p:spPr bwMode="auto">
              <a:xfrm>
                <a:off x="4724400" y="4224338"/>
                <a:ext cx="49212" cy="56067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2" name="Rectangle 192"/>
              <p:cNvSpPr>
                <a:spLocks noChangeArrowheads="1"/>
              </p:cNvSpPr>
              <p:nvPr/>
            </p:nvSpPr>
            <p:spPr bwMode="auto">
              <a:xfrm>
                <a:off x="4778375" y="4224338"/>
                <a:ext cx="1403350" cy="87068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91" name="Rectangle 315"/>
            <p:cNvSpPr>
              <a:spLocks noChangeArrowheads="1"/>
            </p:cNvSpPr>
            <p:nvPr/>
          </p:nvSpPr>
          <p:spPr bwMode="auto">
            <a:xfrm rot="-5400000">
              <a:off x="954088" y="4303713"/>
              <a:ext cx="714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59</a:t>
              </a:r>
            </a:p>
          </p:txBody>
        </p:sp>
        <p:grpSp>
          <p:nvGrpSpPr>
            <p:cNvPr id="692" name="Group 460"/>
            <p:cNvGrpSpPr>
              <a:grpSpLocks/>
            </p:cNvGrpSpPr>
            <p:nvPr/>
          </p:nvGrpSpPr>
          <p:grpSpPr bwMode="auto">
            <a:xfrm>
              <a:off x="4724402" y="1738313"/>
              <a:ext cx="1973263" cy="68262"/>
              <a:chOff x="2976" y="1047"/>
              <a:chExt cx="1243" cy="43"/>
            </a:xfrm>
          </p:grpSpPr>
          <p:sp>
            <p:nvSpPr>
              <p:cNvPr id="769" name="Rectangle 131"/>
              <p:cNvSpPr>
                <a:spLocks noChangeArrowheads="1"/>
              </p:cNvSpPr>
              <p:nvPr/>
            </p:nvSpPr>
            <p:spPr bwMode="auto">
              <a:xfrm>
                <a:off x="2976" y="1047"/>
                <a:ext cx="31" cy="43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0" name="Rectangle 193"/>
              <p:cNvSpPr>
                <a:spLocks noChangeArrowheads="1"/>
              </p:cNvSpPr>
              <p:nvPr/>
            </p:nvSpPr>
            <p:spPr bwMode="auto">
              <a:xfrm>
                <a:off x="3010" y="1047"/>
                <a:ext cx="1209" cy="43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93" name="Rectangle 317"/>
            <p:cNvSpPr>
              <a:spLocks noChangeArrowheads="1"/>
            </p:cNvSpPr>
            <p:nvPr/>
          </p:nvSpPr>
          <p:spPr bwMode="auto">
            <a:xfrm rot="-5400000">
              <a:off x="969963" y="17462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60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694" name="Group 435"/>
            <p:cNvGrpSpPr>
              <a:grpSpLocks/>
            </p:cNvGrpSpPr>
            <p:nvPr/>
          </p:nvGrpSpPr>
          <p:grpSpPr bwMode="auto">
            <a:xfrm>
              <a:off x="4713288" y="2705100"/>
              <a:ext cx="1773239" cy="71437"/>
              <a:chOff x="4713287" y="2628900"/>
              <a:chExt cx="1773238" cy="72131"/>
            </a:xfrm>
          </p:grpSpPr>
          <p:sp>
            <p:nvSpPr>
              <p:cNvPr id="767" name="Rectangle 132"/>
              <p:cNvSpPr>
                <a:spLocks noChangeArrowheads="1"/>
              </p:cNvSpPr>
              <p:nvPr/>
            </p:nvSpPr>
            <p:spPr bwMode="auto">
              <a:xfrm>
                <a:off x="4713287" y="2628900"/>
                <a:ext cx="60326" cy="56771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68" name="Rectangle 194"/>
              <p:cNvSpPr>
                <a:spLocks noChangeArrowheads="1"/>
              </p:cNvSpPr>
              <p:nvPr/>
            </p:nvSpPr>
            <p:spPr bwMode="auto">
              <a:xfrm>
                <a:off x="4778375" y="2628900"/>
                <a:ext cx="1708150" cy="72131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95" name="Rectangle 319"/>
            <p:cNvSpPr>
              <a:spLocks noChangeArrowheads="1"/>
            </p:cNvSpPr>
            <p:nvPr/>
          </p:nvSpPr>
          <p:spPr bwMode="auto">
            <a:xfrm rot="-5400000">
              <a:off x="969963" y="2673350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61</a:t>
              </a:r>
            </a:p>
          </p:txBody>
        </p:sp>
        <p:grpSp>
          <p:nvGrpSpPr>
            <p:cNvPr id="696" name="Group 457"/>
            <p:cNvGrpSpPr>
              <a:grpSpLocks/>
            </p:cNvGrpSpPr>
            <p:nvPr/>
          </p:nvGrpSpPr>
          <p:grpSpPr bwMode="auto">
            <a:xfrm>
              <a:off x="4665662" y="1514475"/>
              <a:ext cx="2197100" cy="71437"/>
              <a:chOff x="2939" y="906"/>
              <a:chExt cx="1384" cy="45"/>
            </a:xfrm>
          </p:grpSpPr>
          <p:sp>
            <p:nvSpPr>
              <p:cNvPr id="765" name="Rectangle 133"/>
              <p:cNvSpPr>
                <a:spLocks noChangeArrowheads="1"/>
              </p:cNvSpPr>
              <p:nvPr/>
            </p:nvSpPr>
            <p:spPr bwMode="auto">
              <a:xfrm>
                <a:off x="2939" y="906"/>
                <a:ext cx="68" cy="45"/>
              </a:xfrm>
              <a:prstGeom prst="rect">
                <a:avLst/>
              </a:prstGeom>
              <a:solidFill>
                <a:srgbClr val="00CC00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66" name="Rectangle 195"/>
              <p:cNvSpPr>
                <a:spLocks noChangeArrowheads="1"/>
              </p:cNvSpPr>
              <p:nvPr/>
            </p:nvSpPr>
            <p:spPr bwMode="auto">
              <a:xfrm>
                <a:off x="3010" y="906"/>
                <a:ext cx="1313" cy="45"/>
              </a:xfrm>
              <a:prstGeom prst="rect">
                <a:avLst/>
              </a:prstGeom>
              <a:solidFill>
                <a:srgbClr val="1DFF1D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97" name="Rectangle 321"/>
            <p:cNvSpPr>
              <a:spLocks noChangeArrowheads="1"/>
            </p:cNvSpPr>
            <p:nvPr/>
          </p:nvSpPr>
          <p:spPr bwMode="auto">
            <a:xfrm rot="-5400000">
              <a:off x="969963" y="1522413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62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698" name="Group 466"/>
            <p:cNvGrpSpPr>
              <a:grpSpLocks/>
            </p:cNvGrpSpPr>
            <p:nvPr/>
          </p:nvGrpSpPr>
          <p:grpSpPr bwMode="auto">
            <a:xfrm>
              <a:off x="4700589" y="2308225"/>
              <a:ext cx="1874838" cy="77787"/>
              <a:chOff x="2961" y="1406"/>
              <a:chExt cx="1181" cy="49"/>
            </a:xfrm>
          </p:grpSpPr>
          <p:sp>
            <p:nvSpPr>
              <p:cNvPr id="763" name="Rectangle 134"/>
              <p:cNvSpPr>
                <a:spLocks noChangeArrowheads="1"/>
              </p:cNvSpPr>
              <p:nvPr/>
            </p:nvSpPr>
            <p:spPr bwMode="auto">
              <a:xfrm>
                <a:off x="2961" y="1406"/>
                <a:ext cx="46" cy="35"/>
              </a:xfrm>
              <a:prstGeom prst="rect">
                <a:avLst/>
              </a:prstGeom>
              <a:solidFill>
                <a:srgbClr val="797979"/>
              </a:solidFill>
              <a:ln w="0">
                <a:solidFill>
                  <a:srgbClr val="1A476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64" name="Rectangle 196"/>
              <p:cNvSpPr>
                <a:spLocks noChangeArrowheads="1"/>
              </p:cNvSpPr>
              <p:nvPr/>
            </p:nvSpPr>
            <p:spPr bwMode="auto">
              <a:xfrm>
                <a:off x="3010" y="1406"/>
                <a:ext cx="1132" cy="49"/>
              </a:xfrm>
              <a:prstGeom prst="rect">
                <a:avLst/>
              </a:prstGeom>
              <a:solidFill>
                <a:srgbClr val="333333"/>
              </a:solidFill>
              <a:ln w="0">
                <a:solidFill>
                  <a:srgbClr val="90353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99" name="Rectangle 323"/>
            <p:cNvSpPr>
              <a:spLocks noChangeArrowheads="1"/>
            </p:cNvSpPr>
            <p:nvPr/>
          </p:nvSpPr>
          <p:spPr bwMode="auto">
            <a:xfrm rot="-5400000">
              <a:off x="965200" y="2282825"/>
              <a:ext cx="698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500">
                  <a:solidFill>
                    <a:srgbClr val="000000"/>
                  </a:solidFill>
                  <a:latin typeface="Arial" charset="0"/>
                  <a:ea typeface="+mn-ea"/>
                </a:rPr>
                <a:t>63</a:t>
              </a:r>
              <a:endParaRPr lang="en-US" sz="5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0" name="Line 325"/>
            <p:cNvSpPr>
              <a:spLocks noChangeShapeType="1"/>
            </p:cNvSpPr>
            <p:nvPr/>
          </p:nvSpPr>
          <p:spPr bwMode="auto">
            <a:xfrm>
              <a:off x="1131888" y="5838825"/>
              <a:ext cx="72913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1" name="Line 326"/>
            <p:cNvSpPr>
              <a:spLocks noChangeShapeType="1"/>
            </p:cNvSpPr>
            <p:nvPr/>
          </p:nvSpPr>
          <p:spPr bwMode="auto">
            <a:xfrm>
              <a:off x="12652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2" name="Rectangle 327"/>
            <p:cNvSpPr>
              <a:spLocks noChangeArrowheads="1"/>
            </p:cNvSpPr>
            <p:nvPr/>
          </p:nvSpPr>
          <p:spPr bwMode="auto">
            <a:xfrm>
              <a:off x="1142738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60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3" name="Line 328"/>
            <p:cNvSpPr>
              <a:spLocks noChangeShapeType="1"/>
            </p:cNvSpPr>
            <p:nvPr/>
          </p:nvSpPr>
          <p:spPr bwMode="auto">
            <a:xfrm>
              <a:off x="155575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4" name="Rectangle 329"/>
            <p:cNvSpPr>
              <a:spLocks noChangeArrowheads="1"/>
            </p:cNvSpPr>
            <p:nvPr/>
          </p:nvSpPr>
          <p:spPr bwMode="auto">
            <a:xfrm>
              <a:off x="1448154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5" name="Line 330"/>
            <p:cNvSpPr>
              <a:spLocks noChangeShapeType="1"/>
            </p:cNvSpPr>
            <p:nvPr/>
          </p:nvSpPr>
          <p:spPr bwMode="auto">
            <a:xfrm>
              <a:off x="18510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6" name="Rectangle 331"/>
            <p:cNvSpPr>
              <a:spLocks noChangeArrowheads="1"/>
            </p:cNvSpPr>
            <p:nvPr/>
          </p:nvSpPr>
          <p:spPr bwMode="auto">
            <a:xfrm>
              <a:off x="1734776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7" name="Line 332"/>
            <p:cNvSpPr>
              <a:spLocks noChangeShapeType="1"/>
            </p:cNvSpPr>
            <p:nvPr/>
          </p:nvSpPr>
          <p:spPr bwMode="auto">
            <a:xfrm>
              <a:off x="21415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8" name="Rectangle 333"/>
            <p:cNvSpPr>
              <a:spLocks noChangeArrowheads="1"/>
            </p:cNvSpPr>
            <p:nvPr/>
          </p:nvSpPr>
          <p:spPr bwMode="auto">
            <a:xfrm>
              <a:off x="2040193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09" name="Line 334"/>
            <p:cNvSpPr>
              <a:spLocks noChangeShapeType="1"/>
            </p:cNvSpPr>
            <p:nvPr/>
          </p:nvSpPr>
          <p:spPr bwMode="auto">
            <a:xfrm>
              <a:off x="24352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0" name="Rectangle 335"/>
            <p:cNvSpPr>
              <a:spLocks noChangeArrowheads="1"/>
            </p:cNvSpPr>
            <p:nvPr/>
          </p:nvSpPr>
          <p:spPr bwMode="auto">
            <a:xfrm>
              <a:off x="2344043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1" name="Line 336"/>
            <p:cNvSpPr>
              <a:spLocks noChangeShapeType="1"/>
            </p:cNvSpPr>
            <p:nvPr/>
          </p:nvSpPr>
          <p:spPr bwMode="auto">
            <a:xfrm>
              <a:off x="27273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2" name="Rectangle 337"/>
            <p:cNvSpPr>
              <a:spLocks noChangeArrowheads="1"/>
            </p:cNvSpPr>
            <p:nvPr/>
          </p:nvSpPr>
          <p:spPr bwMode="auto">
            <a:xfrm>
              <a:off x="2649460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3" name="Line 338"/>
            <p:cNvSpPr>
              <a:spLocks noChangeShapeType="1"/>
            </p:cNvSpPr>
            <p:nvPr/>
          </p:nvSpPr>
          <p:spPr bwMode="auto">
            <a:xfrm>
              <a:off x="302101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4" name="Rectangle 339"/>
            <p:cNvSpPr>
              <a:spLocks noChangeArrowheads="1"/>
            </p:cNvSpPr>
            <p:nvPr/>
          </p:nvSpPr>
          <p:spPr bwMode="auto">
            <a:xfrm>
              <a:off x="2895359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5" name="Line 340"/>
            <p:cNvSpPr>
              <a:spLocks noChangeShapeType="1"/>
            </p:cNvSpPr>
            <p:nvPr/>
          </p:nvSpPr>
          <p:spPr bwMode="auto">
            <a:xfrm>
              <a:off x="331470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6" name="Rectangle 341"/>
            <p:cNvSpPr>
              <a:spLocks noChangeArrowheads="1"/>
            </p:cNvSpPr>
            <p:nvPr/>
          </p:nvSpPr>
          <p:spPr bwMode="auto">
            <a:xfrm>
              <a:off x="3200776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7" name="Line 342"/>
            <p:cNvSpPr>
              <a:spLocks noChangeShapeType="1"/>
            </p:cNvSpPr>
            <p:nvPr/>
          </p:nvSpPr>
          <p:spPr bwMode="auto">
            <a:xfrm>
              <a:off x="360680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8" name="Rectangle 343"/>
            <p:cNvSpPr>
              <a:spLocks noChangeArrowheads="1"/>
            </p:cNvSpPr>
            <p:nvPr/>
          </p:nvSpPr>
          <p:spPr bwMode="auto">
            <a:xfrm>
              <a:off x="3504626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19" name="Line 344"/>
            <p:cNvSpPr>
              <a:spLocks noChangeShapeType="1"/>
            </p:cNvSpPr>
            <p:nvPr/>
          </p:nvSpPr>
          <p:spPr bwMode="auto">
            <a:xfrm>
              <a:off x="390048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0" name="Rectangle 345"/>
            <p:cNvSpPr>
              <a:spLocks noChangeArrowheads="1"/>
            </p:cNvSpPr>
            <p:nvPr/>
          </p:nvSpPr>
          <p:spPr bwMode="auto">
            <a:xfrm>
              <a:off x="3792814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1" name="Line 346"/>
            <p:cNvSpPr>
              <a:spLocks noChangeShapeType="1"/>
            </p:cNvSpPr>
            <p:nvPr/>
          </p:nvSpPr>
          <p:spPr bwMode="auto">
            <a:xfrm>
              <a:off x="419258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2" name="Rectangle 347"/>
            <p:cNvSpPr>
              <a:spLocks noChangeArrowheads="1"/>
            </p:cNvSpPr>
            <p:nvPr/>
          </p:nvSpPr>
          <p:spPr bwMode="auto">
            <a:xfrm>
              <a:off x="4096664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3" name="Line 348"/>
            <p:cNvSpPr>
              <a:spLocks noChangeShapeType="1"/>
            </p:cNvSpPr>
            <p:nvPr/>
          </p:nvSpPr>
          <p:spPr bwMode="auto">
            <a:xfrm>
              <a:off x="448627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4" name="Rectangle 349"/>
            <p:cNvSpPr>
              <a:spLocks noChangeArrowheads="1"/>
            </p:cNvSpPr>
            <p:nvPr/>
          </p:nvSpPr>
          <p:spPr bwMode="auto">
            <a:xfrm>
              <a:off x="4419309" y="5975350"/>
              <a:ext cx="8301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5" name="Line 350"/>
            <p:cNvSpPr>
              <a:spLocks noChangeShapeType="1"/>
            </p:cNvSpPr>
            <p:nvPr/>
          </p:nvSpPr>
          <p:spPr bwMode="auto">
            <a:xfrm>
              <a:off x="477837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6" name="Rectangle 351"/>
            <p:cNvSpPr>
              <a:spLocks noChangeArrowheads="1"/>
            </p:cNvSpPr>
            <p:nvPr/>
          </p:nvSpPr>
          <p:spPr bwMode="auto">
            <a:xfrm>
              <a:off x="4724400" y="5975350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7" name="Line 352"/>
            <p:cNvSpPr>
              <a:spLocks noChangeShapeType="1"/>
            </p:cNvSpPr>
            <p:nvPr/>
          </p:nvSpPr>
          <p:spPr bwMode="auto">
            <a:xfrm>
              <a:off x="507206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8" name="Rectangle 353"/>
            <p:cNvSpPr>
              <a:spLocks noChangeArrowheads="1"/>
            </p:cNvSpPr>
            <p:nvPr/>
          </p:nvSpPr>
          <p:spPr bwMode="auto">
            <a:xfrm>
              <a:off x="5029200" y="5975350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29" name="Line 354"/>
            <p:cNvSpPr>
              <a:spLocks noChangeShapeType="1"/>
            </p:cNvSpPr>
            <p:nvPr/>
          </p:nvSpPr>
          <p:spPr bwMode="auto">
            <a:xfrm>
              <a:off x="536575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0" name="Rectangle 355"/>
            <p:cNvSpPr>
              <a:spLocks noChangeArrowheads="1"/>
            </p:cNvSpPr>
            <p:nvPr/>
          </p:nvSpPr>
          <p:spPr bwMode="auto">
            <a:xfrm>
              <a:off x="5257247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1" name="Line 356"/>
            <p:cNvSpPr>
              <a:spLocks noChangeShapeType="1"/>
            </p:cNvSpPr>
            <p:nvPr/>
          </p:nvSpPr>
          <p:spPr bwMode="auto">
            <a:xfrm>
              <a:off x="565785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2" name="Rectangle 357"/>
            <p:cNvSpPr>
              <a:spLocks noChangeArrowheads="1"/>
            </p:cNvSpPr>
            <p:nvPr/>
          </p:nvSpPr>
          <p:spPr bwMode="auto">
            <a:xfrm>
              <a:off x="5562664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15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3" name="Line 358"/>
            <p:cNvSpPr>
              <a:spLocks noChangeShapeType="1"/>
            </p:cNvSpPr>
            <p:nvPr/>
          </p:nvSpPr>
          <p:spPr bwMode="auto">
            <a:xfrm>
              <a:off x="59515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4" name="Rectangle 359"/>
            <p:cNvSpPr>
              <a:spLocks noChangeArrowheads="1"/>
            </p:cNvSpPr>
            <p:nvPr/>
          </p:nvSpPr>
          <p:spPr bwMode="auto">
            <a:xfrm>
              <a:off x="5850852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5" name="Line 360"/>
            <p:cNvSpPr>
              <a:spLocks noChangeShapeType="1"/>
            </p:cNvSpPr>
            <p:nvPr/>
          </p:nvSpPr>
          <p:spPr bwMode="auto">
            <a:xfrm>
              <a:off x="62436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6" name="Rectangle 361"/>
            <p:cNvSpPr>
              <a:spLocks noChangeArrowheads="1"/>
            </p:cNvSpPr>
            <p:nvPr/>
          </p:nvSpPr>
          <p:spPr bwMode="auto">
            <a:xfrm>
              <a:off x="6154702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25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7" name="Line 362"/>
            <p:cNvSpPr>
              <a:spLocks noChangeShapeType="1"/>
            </p:cNvSpPr>
            <p:nvPr/>
          </p:nvSpPr>
          <p:spPr bwMode="auto">
            <a:xfrm>
              <a:off x="6535738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8" name="Rectangle 363"/>
            <p:cNvSpPr>
              <a:spLocks noChangeArrowheads="1"/>
            </p:cNvSpPr>
            <p:nvPr/>
          </p:nvSpPr>
          <p:spPr bwMode="auto">
            <a:xfrm>
              <a:off x="6461125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39" name="Line 364"/>
            <p:cNvSpPr>
              <a:spLocks noChangeShapeType="1"/>
            </p:cNvSpPr>
            <p:nvPr/>
          </p:nvSpPr>
          <p:spPr bwMode="auto">
            <a:xfrm>
              <a:off x="68294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0" name="Rectangle 365"/>
            <p:cNvSpPr>
              <a:spLocks noChangeArrowheads="1"/>
            </p:cNvSpPr>
            <p:nvPr/>
          </p:nvSpPr>
          <p:spPr bwMode="auto">
            <a:xfrm>
              <a:off x="6765535" y="5975350"/>
              <a:ext cx="16602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35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1" name="Line 366"/>
            <p:cNvSpPr>
              <a:spLocks noChangeShapeType="1"/>
            </p:cNvSpPr>
            <p:nvPr/>
          </p:nvSpPr>
          <p:spPr bwMode="auto">
            <a:xfrm>
              <a:off x="71215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2" name="Rectangle 367"/>
            <p:cNvSpPr>
              <a:spLocks noChangeArrowheads="1"/>
            </p:cNvSpPr>
            <p:nvPr/>
          </p:nvSpPr>
          <p:spPr bwMode="auto">
            <a:xfrm>
              <a:off x="7009869" y="5975350"/>
              <a:ext cx="166021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3" name="Line 368"/>
            <p:cNvSpPr>
              <a:spLocks noChangeShapeType="1"/>
            </p:cNvSpPr>
            <p:nvPr/>
          </p:nvSpPr>
          <p:spPr bwMode="auto">
            <a:xfrm>
              <a:off x="7413625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4" name="Rectangle 369"/>
            <p:cNvSpPr>
              <a:spLocks noChangeArrowheads="1"/>
            </p:cNvSpPr>
            <p:nvPr/>
          </p:nvSpPr>
          <p:spPr bwMode="auto">
            <a:xfrm>
              <a:off x="7315200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45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5" name="Line 370"/>
            <p:cNvSpPr>
              <a:spLocks noChangeShapeType="1"/>
            </p:cNvSpPr>
            <p:nvPr/>
          </p:nvSpPr>
          <p:spPr bwMode="auto">
            <a:xfrm>
              <a:off x="770731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6" name="Rectangle 371"/>
            <p:cNvSpPr>
              <a:spLocks noChangeArrowheads="1"/>
            </p:cNvSpPr>
            <p:nvPr/>
          </p:nvSpPr>
          <p:spPr bwMode="auto">
            <a:xfrm>
              <a:off x="7620000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7" name="Line 372"/>
            <p:cNvSpPr>
              <a:spLocks noChangeShapeType="1"/>
            </p:cNvSpPr>
            <p:nvPr/>
          </p:nvSpPr>
          <p:spPr bwMode="auto">
            <a:xfrm>
              <a:off x="7999413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8" name="Rectangle 373"/>
            <p:cNvSpPr>
              <a:spLocks noChangeArrowheads="1"/>
            </p:cNvSpPr>
            <p:nvPr/>
          </p:nvSpPr>
          <p:spPr bwMode="auto">
            <a:xfrm>
              <a:off x="7908925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55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49" name="Line 374"/>
            <p:cNvSpPr>
              <a:spLocks noChangeShapeType="1"/>
            </p:cNvSpPr>
            <p:nvPr/>
          </p:nvSpPr>
          <p:spPr bwMode="auto">
            <a:xfrm>
              <a:off x="8293100" y="5838825"/>
              <a:ext cx="0" cy="889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0" name="Rectangle 375"/>
            <p:cNvSpPr>
              <a:spLocks noChangeArrowheads="1"/>
            </p:cNvSpPr>
            <p:nvPr/>
          </p:nvSpPr>
          <p:spPr bwMode="auto">
            <a:xfrm>
              <a:off x="8213725" y="5975350"/>
              <a:ext cx="1682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  <a:ea typeface="+mn-ea"/>
                </a:rPr>
                <a:t>60</a:t>
              </a:r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1" name="Line 470"/>
            <p:cNvSpPr>
              <a:spLocks noChangeAspect="1" noChangeShapeType="1"/>
            </p:cNvSpPr>
            <p:nvPr/>
          </p:nvSpPr>
          <p:spPr bwMode="auto">
            <a:xfrm>
              <a:off x="4781550" y="457200"/>
              <a:ext cx="1588" cy="54752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2" name="Rectangle 106"/>
            <p:cNvSpPr>
              <a:spLocks noChangeAspect="1" noChangeArrowheads="1"/>
            </p:cNvSpPr>
            <p:nvPr/>
          </p:nvSpPr>
          <p:spPr bwMode="auto">
            <a:xfrm>
              <a:off x="4200525" y="1828800"/>
              <a:ext cx="212407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500" b="1">
                <a:solidFill>
                  <a:srgbClr val="FFFF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3" name="Rectangle 45"/>
            <p:cNvSpPr>
              <a:spLocks noChangeAspect="1" noChangeArrowheads="1"/>
            </p:cNvSpPr>
            <p:nvPr/>
          </p:nvSpPr>
          <p:spPr bwMode="auto">
            <a:xfrm rot="-5400000">
              <a:off x="-1493245" y="3630681"/>
              <a:ext cx="4197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Arial" charset="0"/>
                  <a:ea typeface="+mn-ea"/>
                </a:rPr>
                <a:t>Facilities with &gt;500 Births per year (ID)</a:t>
              </a:r>
              <a:endParaRPr lang="en-US" sz="1800" b="1" dirty="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4" name="Rectangle 477"/>
            <p:cNvSpPr>
              <a:spLocks noChangeArrowheads="1"/>
            </p:cNvSpPr>
            <p:nvPr/>
          </p:nvSpPr>
          <p:spPr bwMode="auto">
            <a:xfrm>
              <a:off x="3351135" y="6172200"/>
              <a:ext cx="238694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  <a:ea typeface="+mn-ea"/>
                </a:rPr>
                <a:t>Percentage of Births</a:t>
              </a:r>
              <a:endParaRPr lang="en-US" sz="1800" b="1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5" name="Rectangle 112"/>
            <p:cNvSpPr>
              <a:spLocks noChangeAspect="1" noChangeArrowheads="1"/>
            </p:cNvSpPr>
            <p:nvPr/>
          </p:nvSpPr>
          <p:spPr bwMode="auto">
            <a:xfrm>
              <a:off x="4212772" y="6523038"/>
              <a:ext cx="3716650" cy="1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ea typeface="+mn-ea"/>
                </a:rPr>
                <a:t>Data Source: 2012 Georgia Birth-Hospital Discharge linked file</a:t>
              </a:r>
              <a:endParaRPr lang="en-US" sz="100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56" name="Rectangle 103"/>
            <p:cNvSpPr>
              <a:spLocks noChangeAspect="1" noChangeArrowheads="1"/>
            </p:cNvSpPr>
            <p:nvPr/>
          </p:nvSpPr>
          <p:spPr bwMode="auto">
            <a:xfrm>
              <a:off x="2126336" y="441325"/>
              <a:ext cx="1930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prstClr val="black"/>
                  </a:solidFill>
                  <a:latin typeface="Arial" charset="0"/>
                  <a:ea typeface="+mn-ea"/>
                </a:rPr>
                <a:t>34-36 Weeks Gestation</a:t>
              </a:r>
            </a:p>
          </p:txBody>
        </p:sp>
        <p:sp>
          <p:nvSpPr>
            <p:cNvPr id="757" name="Rectangle 93"/>
            <p:cNvSpPr>
              <a:spLocks noChangeAspect="1" noChangeArrowheads="1"/>
            </p:cNvSpPr>
            <p:nvPr/>
          </p:nvSpPr>
          <p:spPr bwMode="auto">
            <a:xfrm>
              <a:off x="5424835" y="457200"/>
              <a:ext cx="1930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prstClr val="black"/>
                  </a:solidFill>
                  <a:latin typeface="Arial" charset="0"/>
                  <a:ea typeface="+mn-ea"/>
                </a:rPr>
                <a:t>37-38 Weeks Gestation</a:t>
              </a:r>
            </a:p>
          </p:txBody>
        </p:sp>
        <p:sp>
          <p:nvSpPr>
            <p:cNvPr id="758" name="Rectangle 106"/>
            <p:cNvSpPr>
              <a:spLocks noChangeAspect="1" noChangeArrowheads="1"/>
            </p:cNvSpPr>
            <p:nvPr/>
          </p:nvSpPr>
          <p:spPr bwMode="auto">
            <a:xfrm>
              <a:off x="4199637" y="2857205"/>
              <a:ext cx="2124457" cy="4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759" name="Rectangle 106"/>
            <p:cNvSpPr>
              <a:spLocks noChangeAspect="1" noChangeArrowheads="1"/>
            </p:cNvSpPr>
            <p:nvPr/>
          </p:nvSpPr>
          <p:spPr bwMode="auto">
            <a:xfrm>
              <a:off x="4176032" y="4233323"/>
              <a:ext cx="2122771" cy="4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760" name="Rectangle 106"/>
            <p:cNvSpPr>
              <a:spLocks noChangeAspect="1" noChangeArrowheads="1"/>
            </p:cNvSpPr>
            <p:nvPr/>
          </p:nvSpPr>
          <p:spPr bwMode="auto">
            <a:xfrm>
              <a:off x="4199637" y="3071919"/>
              <a:ext cx="2124457" cy="4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761" name="Rectangle 106"/>
            <p:cNvSpPr>
              <a:spLocks noChangeAspect="1" noChangeArrowheads="1"/>
            </p:cNvSpPr>
            <p:nvPr/>
          </p:nvSpPr>
          <p:spPr bwMode="auto">
            <a:xfrm>
              <a:off x="4199637" y="3224170"/>
              <a:ext cx="2124457" cy="4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  <p:sp>
          <p:nvSpPr>
            <p:cNvPr id="762" name="Rectangle 106"/>
            <p:cNvSpPr>
              <a:spLocks noChangeAspect="1" noChangeArrowheads="1"/>
            </p:cNvSpPr>
            <p:nvPr/>
          </p:nvSpPr>
          <p:spPr bwMode="auto">
            <a:xfrm>
              <a:off x="4191207" y="2324325"/>
              <a:ext cx="2122770" cy="4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b="1" dirty="0">
                <a:solidFill>
                  <a:srgbClr val="9BBB59"/>
                </a:solidFill>
                <a:latin typeface="Segoe UI"/>
                <a:ea typeface="+mn-ea"/>
              </a:endParaRPr>
            </a:p>
          </p:txBody>
        </p:sp>
      </p:grpSp>
      <p:sp>
        <p:nvSpPr>
          <p:cNvPr id="426" name="Title 1"/>
          <p:cNvSpPr txBox="1">
            <a:spLocks/>
          </p:cNvSpPr>
          <p:nvPr/>
        </p:nvSpPr>
        <p:spPr>
          <a:xfrm>
            <a:off x="84030" y="172058"/>
            <a:ext cx="883137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Early Elective Deliveries: After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7162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7116" y="3810000"/>
            <a:ext cx="676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Recognizing Success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USE 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USE ME 2</Template>
  <TotalTime>10177</TotalTime>
  <Words>2585</Words>
  <Application>Microsoft Office PowerPoint</Application>
  <PresentationFormat>On-screen Show (4:3)</PresentationFormat>
  <Paragraphs>659</Paragraphs>
  <Slides>63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template USE ME 2</vt:lpstr>
      <vt:lpstr>Chart</vt:lpstr>
      <vt:lpstr>Document</vt:lpstr>
      <vt:lpstr>Board of Public Health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Elective Deliveries: Before</vt:lpstr>
      <vt:lpstr>PowerPoint Presentation</vt:lpstr>
      <vt:lpstr>PowerPoint Presentation</vt:lpstr>
      <vt:lpstr>PowerPoint Presentation</vt:lpstr>
      <vt:lpstr>Eligibility for Banner</vt:lpstr>
      <vt:lpstr>March of Dimes Banner Program</vt:lpstr>
      <vt:lpstr>Congratulations!</vt:lpstr>
      <vt:lpstr>PowerPoint Presentation</vt:lpstr>
      <vt:lpstr>Amended FY2015</vt:lpstr>
      <vt:lpstr>Amended FY2015 Budget</vt:lpstr>
      <vt:lpstr>FY2016 Governor’s Recommendation</vt:lpstr>
      <vt:lpstr>FY2016</vt:lpstr>
      <vt:lpstr>FY2016 Changes by Program</vt:lpstr>
      <vt:lpstr>FY2016 Budget</vt:lpstr>
      <vt:lpstr>General Obligation Bonds</vt:lpstr>
      <vt:lpstr>PowerPoint Presentation</vt:lpstr>
      <vt:lpstr>National Standards for Public Health Departments</vt:lpstr>
      <vt:lpstr>Accreditation Requirements</vt:lpstr>
      <vt:lpstr>Accreditation Structure</vt:lpstr>
      <vt:lpstr>CHA/CHIP Development</vt:lpstr>
      <vt:lpstr>Health Status Assessment</vt:lpstr>
      <vt:lpstr>Community Themes and Strengths</vt:lpstr>
      <vt:lpstr>PowerPoint Presentation</vt:lpstr>
      <vt:lpstr>Public Health System Assessment </vt:lpstr>
      <vt:lpstr>Forces of Change</vt:lpstr>
      <vt:lpstr>CHA/CHIP Timeline</vt:lpstr>
      <vt:lpstr>CHA/CHIP Timeline</vt:lpstr>
      <vt:lpstr>Community Health Improvement Plan Timeline</vt:lpstr>
      <vt:lpstr>QI Program/Performance Management System Timeline</vt:lpstr>
      <vt:lpstr>Documentation Timeline</vt:lpstr>
      <vt:lpstr>PowerPoint Presentation</vt:lpstr>
      <vt:lpstr>PHAB application readiness </vt:lpstr>
      <vt:lpstr>QUESTIONS?</vt:lpstr>
      <vt:lpstr>PowerPoint Presentation</vt:lpstr>
      <vt:lpstr>Leading* Causes of Death, Georgia Number of Deaths 2009-2013</vt:lpstr>
      <vt:lpstr>Leading* Causes of Premature Deaths  (before age 75), Georgia Years of Potential Life Lost 2009-2013</vt:lpstr>
      <vt:lpstr>Leading Actual Causes of Death*, Georgia</vt:lpstr>
      <vt:lpstr>PowerPoint Presentation</vt:lpstr>
      <vt:lpstr>PowerPoint Presentation</vt:lpstr>
      <vt:lpstr>PowerPoint Presentation</vt:lpstr>
      <vt:lpstr>PowerPoint Presentation</vt:lpstr>
      <vt:lpstr>Evidence on the Relationship Between  Tobacco Use/Exposure and Heart Disease</vt:lpstr>
      <vt:lpstr>AHA Community Involvement </vt:lpstr>
      <vt:lpstr>American Heart Association Partners with DPH in Chronic Disease Prevention </vt:lpstr>
      <vt:lpstr>American Heart Association and DPH Partnership on Smoke-free Georgia Cities </vt:lpstr>
      <vt:lpstr>Georgia’s Heart Disease Prevention Strategy Request for Input</vt:lpstr>
      <vt:lpstr>Georgia’s Heart Disease Prevention Strategy Request for Input</vt:lpstr>
      <vt:lpstr>PowerPoint Presentation</vt:lpstr>
      <vt:lpstr>Back in October….</vt:lpstr>
      <vt:lpstr>Data Integrity Strategy</vt:lpstr>
      <vt:lpstr>Data Integrity Strategy</vt:lpstr>
      <vt:lpstr>Monthly Scorecard Using Data to Explain our Business Results and Predict Needs</vt:lpstr>
      <vt:lpstr>Strategic Agenda</vt:lpstr>
      <vt:lpstr>Strategic Agenda</vt:lpstr>
      <vt:lpstr>Strategic Agenda</vt:lpstr>
      <vt:lpstr>PowerPoint Presentation</vt:lpstr>
      <vt:lpstr>PowerPoint Presentation</vt:lpstr>
    </vt:vector>
  </TitlesOfParts>
  <Company>Georgia Dept of Community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kastringer</dc:creator>
  <cp:lastModifiedBy>hhlewis</cp:lastModifiedBy>
  <cp:revision>406</cp:revision>
  <cp:lastPrinted>2015-01-12T17:42:26Z</cp:lastPrinted>
  <dcterms:created xsi:type="dcterms:W3CDTF">2012-06-14T17:04:19Z</dcterms:created>
  <dcterms:modified xsi:type="dcterms:W3CDTF">2015-02-09T21:25:52Z</dcterms:modified>
</cp:coreProperties>
</file>