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4"/>
  </p:notesMasterIdLst>
  <p:sldIdLst>
    <p:sldId id="469" r:id="rId2"/>
    <p:sldId id="262" r:id="rId3"/>
    <p:sldId id="478" r:id="rId4"/>
    <p:sldId id="479" r:id="rId5"/>
    <p:sldId id="430" r:id="rId6"/>
    <p:sldId id="446" r:id="rId7"/>
    <p:sldId id="447" r:id="rId8"/>
    <p:sldId id="460" r:id="rId9"/>
    <p:sldId id="461" r:id="rId10"/>
    <p:sldId id="462" r:id="rId11"/>
    <p:sldId id="463" r:id="rId12"/>
    <p:sldId id="464" r:id="rId13"/>
    <p:sldId id="465" r:id="rId14"/>
    <p:sldId id="466" r:id="rId15"/>
    <p:sldId id="472" r:id="rId16"/>
    <p:sldId id="480" r:id="rId17"/>
    <p:sldId id="481" r:id="rId18"/>
    <p:sldId id="429" r:id="rId19"/>
    <p:sldId id="445" r:id="rId20"/>
    <p:sldId id="427" r:id="rId21"/>
    <p:sldId id="398" r:id="rId22"/>
    <p:sldId id="467" r:id="rId23"/>
    <p:sldId id="268" r:id="rId24"/>
    <p:sldId id="266" r:id="rId25"/>
    <p:sldId id="267" r:id="rId26"/>
    <p:sldId id="394" r:id="rId27"/>
    <p:sldId id="454" r:id="rId28"/>
    <p:sldId id="482" r:id="rId29"/>
    <p:sldId id="483" r:id="rId30"/>
    <p:sldId id="456" r:id="rId31"/>
    <p:sldId id="476" r:id="rId32"/>
    <p:sldId id="47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5502" autoAdjust="0"/>
  </p:normalViewPr>
  <p:slideViewPr>
    <p:cSldViewPr>
      <p:cViewPr varScale="1">
        <p:scale>
          <a:sx n="57" d="100"/>
          <a:sy n="57" d="100"/>
        </p:scale>
        <p:origin x="72"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64"/>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AA6893F-2B22-424C-8287-B20B79782927}" type="datetimeFigureOut">
              <a:rPr lang="en-US" smtClean="0"/>
              <a:pPr/>
              <a:t>3/27/2018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C0E6B32-B9D3-4A32-9AA5-0003211928A3}" type="slidenum">
              <a:rPr lang="en-US" smtClean="0"/>
              <a:pPr/>
              <a:t>‹#›</a:t>
            </a:fld>
            <a:endParaRPr lang="en-US"/>
          </a:p>
        </p:txBody>
      </p:sp>
    </p:spTree>
    <p:extLst>
      <p:ext uri="{BB962C8B-B14F-4D97-AF65-F5344CB8AC3E}">
        <p14:creationId xmlns:p14="http://schemas.microsoft.com/office/powerpoint/2010/main" val="338294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used to train WIC and clerical staff on childhood immunization updates, VFC program and GA school and child care immunization requirements.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9604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8" tIns="46625" rIns="93248" bIns="46625" anchor="b"/>
          <a:lstStyle/>
          <a:p>
            <a:pPr algn="r"/>
            <a:fld id="{71472419-05C6-41C6-9498-DA6AE79EB022}" type="slidenum">
              <a:rPr lang="en-US" sz="1200">
                <a:solidFill>
                  <a:srgbClr val="000000"/>
                </a:solidFill>
                <a:latin typeface="Calibri" pitchFamily="34" charset="0"/>
              </a:rPr>
              <a:pPr algn="r"/>
              <a:t>10</a:t>
            </a:fld>
            <a:endParaRPr lang="en-US" sz="1200" dirty="0">
              <a:solidFill>
                <a:srgbClr val="000000"/>
              </a:solidFill>
              <a:latin typeface="Calibri" pitchFamily="34" charset="0"/>
            </a:endParaRPr>
          </a:p>
        </p:txBody>
      </p:sp>
      <p:sp>
        <p:nvSpPr>
          <p:cNvPr id="121859" name="Rectangle 6"/>
          <p:cNvSpPr txBox="1">
            <a:spLocks noGrp="1" noChangeArrowheads="1"/>
          </p:cNvSpPr>
          <p:nvPr/>
        </p:nvSpPr>
        <p:spPr bwMode="auto">
          <a:xfrm>
            <a:off x="4" y="8842031"/>
            <a:ext cx="3043343" cy="465455"/>
          </a:xfrm>
          <a:prstGeom prst="rect">
            <a:avLst/>
          </a:prstGeom>
          <a:noFill/>
          <a:ln w="9525">
            <a:noFill/>
            <a:miter lim="800000"/>
            <a:headEnd/>
            <a:tailEnd/>
          </a:ln>
        </p:spPr>
        <p:txBody>
          <a:bodyPr lIns="93241" tIns="46621" rIns="93241" bIns="46621" anchor="b"/>
          <a:lstStyle/>
          <a:p>
            <a:endParaRPr lang="en-US" sz="1200" dirty="0">
              <a:solidFill>
                <a:srgbClr val="000000"/>
              </a:solidFill>
            </a:endParaRPr>
          </a:p>
        </p:txBody>
      </p:sp>
      <p:sp>
        <p:nvSpPr>
          <p:cNvPr id="121860"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1" tIns="46621" rIns="93241" bIns="46621" anchor="b"/>
          <a:lstStyle/>
          <a:p>
            <a:pPr algn="r"/>
            <a:fld id="{3DDDBEDE-1F38-4678-806F-4429D1769123}" type="slidenum">
              <a:rPr lang="en-US" sz="1200">
                <a:solidFill>
                  <a:srgbClr val="000000"/>
                </a:solidFill>
              </a:rPr>
              <a:pPr algn="r"/>
              <a:t>10</a:t>
            </a:fld>
            <a:endParaRPr lang="en-US" sz="1200" dirty="0">
              <a:solidFill>
                <a:srgbClr val="000000"/>
              </a:solidFill>
            </a:endParaRPr>
          </a:p>
        </p:txBody>
      </p:sp>
      <p:sp>
        <p:nvSpPr>
          <p:cNvPr id="121861" name="Rectangle 6"/>
          <p:cNvSpPr txBox="1">
            <a:spLocks noGrp="1" noChangeArrowheads="1"/>
          </p:cNvSpPr>
          <p:nvPr/>
        </p:nvSpPr>
        <p:spPr bwMode="auto">
          <a:xfrm>
            <a:off x="4" y="8842031"/>
            <a:ext cx="3043343" cy="465455"/>
          </a:xfrm>
          <a:prstGeom prst="rect">
            <a:avLst/>
          </a:prstGeom>
          <a:noFill/>
          <a:ln w="9525">
            <a:noFill/>
            <a:miter lim="800000"/>
            <a:headEnd/>
            <a:tailEnd/>
          </a:ln>
        </p:spPr>
        <p:txBody>
          <a:bodyPr lIns="93241" tIns="46621" rIns="93241" bIns="46621" anchor="b"/>
          <a:lstStyle/>
          <a:p>
            <a:endParaRPr lang="en-US" sz="1200" dirty="0">
              <a:solidFill>
                <a:srgbClr val="000000"/>
              </a:solidFill>
              <a:latin typeface="Calibri" pitchFamily="34" charset="0"/>
            </a:endParaRPr>
          </a:p>
        </p:txBody>
      </p:sp>
      <p:sp>
        <p:nvSpPr>
          <p:cNvPr id="121862"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1" tIns="46621" rIns="93241" bIns="46621" anchor="b"/>
          <a:lstStyle/>
          <a:p>
            <a:pPr algn="r"/>
            <a:fld id="{F1196358-992A-486A-B65A-68300C90CC18}" type="slidenum">
              <a:rPr lang="en-US" sz="1200">
                <a:solidFill>
                  <a:srgbClr val="000000"/>
                </a:solidFill>
                <a:latin typeface="Calibri" pitchFamily="34" charset="0"/>
              </a:rPr>
              <a:pPr algn="r"/>
              <a:t>10</a:t>
            </a:fld>
            <a:endParaRPr lang="en-US" sz="1200" dirty="0">
              <a:solidFill>
                <a:srgbClr val="000000"/>
              </a:solidFill>
              <a:latin typeface="Calibri" pitchFamily="34" charset="0"/>
            </a:endParaRPr>
          </a:p>
        </p:txBody>
      </p:sp>
      <p:sp>
        <p:nvSpPr>
          <p:cNvPr id="121863" name="Rectangle 2"/>
          <p:cNvSpPr>
            <a:spLocks noGrp="1" noRot="1" noChangeAspect="1" noChangeArrowheads="1" noTextEdit="1"/>
          </p:cNvSpPr>
          <p:nvPr>
            <p:ph type="sldImg"/>
          </p:nvPr>
        </p:nvSpPr>
        <p:spPr>
          <a:xfrm>
            <a:off x="1087438" y="260350"/>
            <a:ext cx="4652962" cy="3489325"/>
          </a:xfrm>
          <a:ln/>
        </p:spPr>
      </p:sp>
      <p:sp>
        <p:nvSpPr>
          <p:cNvPr id="121864" name="Rectangle 3"/>
          <p:cNvSpPr>
            <a:spLocks noGrp="1" noChangeArrowheads="1"/>
          </p:cNvSpPr>
          <p:nvPr>
            <p:ph type="body" idx="1"/>
          </p:nvPr>
        </p:nvSpPr>
        <p:spPr>
          <a:xfrm>
            <a:off x="638035" y="4048465"/>
            <a:ext cx="5935493" cy="4793567"/>
          </a:xfrm>
          <a:noFill/>
          <a:ln/>
        </p:spPr>
        <p:txBody>
          <a:bodyPr lIns="93241" tIns="46621" rIns="93241" bIns="46621">
            <a:normAutofit fontScale="85000" lnSpcReduction="10000"/>
          </a:bodyPr>
          <a:lstStyle/>
          <a:p>
            <a:pPr eaLnBrk="1" hangingPunct="1">
              <a:buFontTx/>
              <a:buNone/>
            </a:pPr>
            <a:r>
              <a:rPr lang="en-US" sz="1500" dirty="0"/>
              <a:t>Discuss pictures on the slide.  Pictures show a child in an iron lung due to weak respiratory muscles (common in polio era) and a child with muscle weakness, as a result of polio, requiring the assistance of braces and crutches in order to walk.</a:t>
            </a:r>
          </a:p>
          <a:p>
            <a:pPr eaLnBrk="1" hangingPunct="1">
              <a:buFontTx/>
              <a:buNone/>
            </a:pPr>
            <a:endParaRPr lang="en-US" sz="1500" dirty="0"/>
          </a:p>
          <a:p>
            <a:pPr eaLnBrk="1" hangingPunct="1">
              <a:buFontTx/>
              <a:buNone/>
            </a:pPr>
            <a:r>
              <a:rPr lang="en-US" sz="1500" dirty="0"/>
              <a:t>Polio, also called poliomyelitis and infantile paralysis is caused by an Enterovirus (Serotypes 1,2,3)</a:t>
            </a:r>
          </a:p>
          <a:p>
            <a:pPr eaLnBrk="1" hangingPunct="1">
              <a:buFontTx/>
              <a:buNone/>
            </a:pPr>
            <a:r>
              <a:rPr lang="en-US" sz="1500" dirty="0"/>
              <a:t>Infection acquired through mouth, virus replicates in pharynx and GI tract, then spreads to lymphatics and other tissues.</a:t>
            </a:r>
          </a:p>
          <a:p>
            <a:pPr eaLnBrk="1" hangingPunct="1">
              <a:buFontTx/>
              <a:buNone/>
            </a:pPr>
            <a:r>
              <a:rPr lang="en-US" sz="1500" dirty="0"/>
              <a:t>Attacks motor neurons in spinal cord &amp; brain stem</a:t>
            </a:r>
          </a:p>
          <a:p>
            <a:pPr eaLnBrk="1" hangingPunct="1">
              <a:buFontTx/>
              <a:buNone/>
            </a:pPr>
            <a:r>
              <a:rPr lang="en-US" sz="1500" dirty="0"/>
              <a:t>in 2015, Nigeria was removed from the list of polio-endemic countries.  The only 2 polio endemic countries now are Pakistan and Afghanistan.  Remind staff to evaluate travelers for the need of polio vaccine if traveling to endemic countries.</a:t>
            </a:r>
          </a:p>
          <a:p>
            <a:pPr eaLnBrk="1" hangingPunct="1">
              <a:buFontTx/>
              <a:buNone/>
            </a:pPr>
            <a:endParaRPr lang="en-US" sz="1500" dirty="0"/>
          </a:p>
          <a:p>
            <a:pPr eaLnBrk="1" hangingPunct="1">
              <a:buFontTx/>
              <a:buNone/>
            </a:pPr>
            <a:r>
              <a:rPr lang="en-US" sz="1500" dirty="0"/>
              <a:t>ACIP recommends:</a:t>
            </a:r>
          </a:p>
          <a:p>
            <a:pPr eaLnBrk="1" hangingPunct="1">
              <a:buFontTx/>
              <a:buNone/>
            </a:pPr>
            <a:r>
              <a:rPr lang="en-US" sz="1500" dirty="0"/>
              <a:t>Four dose series of IPV at : 2, 4, 6 through 18 months</a:t>
            </a:r>
          </a:p>
          <a:p>
            <a:pPr eaLnBrk="1" hangingPunct="1">
              <a:buFontTx/>
              <a:buNone/>
            </a:pPr>
            <a:r>
              <a:rPr lang="en-US" sz="1500" dirty="0"/>
              <a:t>    and  4 through 6 years of age.  </a:t>
            </a:r>
          </a:p>
          <a:p>
            <a:pPr eaLnBrk="1" hangingPunct="1">
              <a:buFontTx/>
              <a:buNone/>
            </a:pPr>
            <a:r>
              <a:rPr lang="en-US" sz="1500" dirty="0"/>
              <a:t>Minimum interval from dose 3 to dose 4 </a:t>
            </a:r>
          </a:p>
          <a:p>
            <a:pPr eaLnBrk="1" hangingPunct="1">
              <a:buFontTx/>
              <a:buNone/>
            </a:pPr>
            <a:r>
              <a:rPr lang="en-US" sz="1500" dirty="0"/>
              <a:t>      is six months</a:t>
            </a:r>
          </a:p>
          <a:p>
            <a:pPr eaLnBrk="1" hangingPunct="1">
              <a:buFontTx/>
              <a:buNone/>
            </a:pPr>
            <a:r>
              <a:rPr lang="en-US" sz="1500" dirty="0"/>
              <a:t>Final dose at 4 years of  age or older regardless of the number of previous doses</a:t>
            </a:r>
          </a:p>
          <a:p>
            <a:pPr eaLnBrk="1" hangingPunct="1">
              <a:buFontTx/>
              <a:buNone/>
            </a:pPr>
            <a:r>
              <a:rPr lang="en-US" sz="1500" dirty="0"/>
              <a:t>A booster dose may be recommended, depending on length of stay and the timing of the last dose of polio vaccine, for persons traveling to countries experiencing polio outbreaks.  </a:t>
            </a:r>
          </a:p>
          <a:p>
            <a:pPr eaLnBrk="1" hangingPunct="1">
              <a:buFontTx/>
              <a:buNone/>
            </a:pPr>
            <a:endParaRPr lang="en-US" sz="1500" dirty="0"/>
          </a:p>
          <a:p>
            <a:pPr eaLnBrk="1" hangingPunct="1">
              <a:buFontTx/>
              <a:buNone/>
            </a:pPr>
            <a:r>
              <a:rPr lang="en-US" sz="1500" dirty="0"/>
              <a:t>For additional  information about polio refer to: Epidemiology and Prevention of Vaccine-Preventable Diseases, 13th edition  2015.  HHS, CDC. </a:t>
            </a:r>
          </a:p>
          <a:p>
            <a:pPr eaLnBrk="1" hangingPunct="1">
              <a:buFontTx/>
              <a:buNone/>
            </a:pPr>
            <a:endParaRPr lang="en-US" sz="1500" dirty="0"/>
          </a:p>
          <a:p>
            <a:pPr lvl="1" eaLnBrk="1" hangingPunct="1">
              <a:buFontTx/>
              <a:buNone/>
            </a:pPr>
            <a:endParaRPr lang="en-US" dirty="0"/>
          </a:p>
          <a:p>
            <a:pPr>
              <a:lnSpc>
                <a:spcPct val="90000"/>
              </a:lnSpc>
              <a:spcBef>
                <a:spcPct val="0"/>
              </a:spcBef>
            </a:pPr>
            <a:endParaRPr lang="en-US" sz="1000" dirty="0">
              <a:latin typeface="Arial" charset="0"/>
            </a:endParaRPr>
          </a:p>
          <a:p>
            <a:pPr>
              <a:lnSpc>
                <a:spcPct val="90000"/>
              </a:lnSpc>
              <a:spcBef>
                <a:spcPct val="0"/>
              </a:spcBef>
              <a:buFontTx/>
              <a:buChar char="•"/>
            </a:pPr>
            <a:endParaRPr lang="en-US" sz="1000" dirty="0">
              <a:latin typeface="Arial" charset="0"/>
            </a:endParaRPr>
          </a:p>
        </p:txBody>
      </p:sp>
    </p:spTree>
    <p:extLst>
      <p:ext uri="{BB962C8B-B14F-4D97-AF65-F5344CB8AC3E}">
        <p14:creationId xmlns:p14="http://schemas.microsoft.com/office/powerpoint/2010/main" val="222808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FDF4FA5F-A652-484D-AF44-B1CA1A65E09E}" type="slidenum">
              <a:rPr lang="en-US" smtClean="0">
                <a:solidFill>
                  <a:prstClr val="black"/>
                </a:solidFill>
              </a:rPr>
              <a:pPr/>
              <a:t>11</a:t>
            </a:fld>
            <a:endParaRPr lang="en-US">
              <a:solidFill>
                <a:prstClr val="black"/>
              </a:solidFill>
            </a:endParaRPr>
          </a:p>
        </p:txBody>
      </p:sp>
      <p:sp>
        <p:nvSpPr>
          <p:cNvPr id="223234" name="Rectangle 6"/>
          <p:cNvSpPr txBox="1">
            <a:spLocks noGrp="1" noChangeArrowheads="1"/>
          </p:cNvSpPr>
          <p:nvPr/>
        </p:nvSpPr>
        <p:spPr bwMode="auto">
          <a:xfrm>
            <a:off x="4" y="8841738"/>
            <a:ext cx="3043343" cy="465773"/>
          </a:xfrm>
          <a:prstGeom prst="rect">
            <a:avLst/>
          </a:prstGeom>
          <a:noFill/>
          <a:ln w="9525">
            <a:noFill/>
            <a:miter lim="800000"/>
            <a:headEnd/>
            <a:tailEnd/>
          </a:ln>
        </p:spPr>
        <p:txBody>
          <a:bodyPr lIns="92378" tIns="46190" rIns="92378" bIns="46190" anchor="b"/>
          <a:lstStyle/>
          <a:p>
            <a:endParaRPr lang="en-US" sz="1200">
              <a:solidFill>
                <a:prstClr val="black"/>
              </a:solidFill>
              <a:cs typeface="Arial" charset="0"/>
            </a:endParaRPr>
          </a:p>
        </p:txBody>
      </p:sp>
      <p:sp>
        <p:nvSpPr>
          <p:cNvPr id="223235" name="Rectangle 7"/>
          <p:cNvSpPr txBox="1">
            <a:spLocks noGrp="1" noChangeArrowheads="1"/>
          </p:cNvSpPr>
          <p:nvPr/>
        </p:nvSpPr>
        <p:spPr bwMode="auto">
          <a:xfrm>
            <a:off x="3978137" y="8841738"/>
            <a:ext cx="3043343" cy="465773"/>
          </a:xfrm>
          <a:prstGeom prst="rect">
            <a:avLst/>
          </a:prstGeom>
          <a:noFill/>
          <a:ln w="9525">
            <a:noFill/>
            <a:miter lim="800000"/>
            <a:headEnd/>
            <a:tailEnd/>
          </a:ln>
        </p:spPr>
        <p:txBody>
          <a:bodyPr lIns="92378" tIns="46190" rIns="92378" bIns="46190" anchor="b"/>
          <a:lstStyle/>
          <a:p>
            <a:pPr algn="r"/>
            <a:fld id="{476529F1-0D49-43CF-BC22-39D230751FD1}" type="slidenum">
              <a:rPr lang="en-US" sz="1200">
                <a:solidFill>
                  <a:prstClr val="black"/>
                </a:solidFill>
                <a:cs typeface="Arial" charset="0"/>
              </a:rPr>
              <a:pPr algn="r"/>
              <a:t>11</a:t>
            </a:fld>
            <a:endParaRPr lang="en-US" sz="1200">
              <a:solidFill>
                <a:prstClr val="black"/>
              </a:solidFill>
              <a:cs typeface="Arial" charset="0"/>
            </a:endParaRPr>
          </a:p>
        </p:txBody>
      </p:sp>
      <p:sp>
        <p:nvSpPr>
          <p:cNvPr id="223236" name="Rectangle 6"/>
          <p:cNvSpPr txBox="1">
            <a:spLocks noGrp="1" noChangeArrowheads="1"/>
          </p:cNvSpPr>
          <p:nvPr/>
        </p:nvSpPr>
        <p:spPr bwMode="auto">
          <a:xfrm>
            <a:off x="4" y="8841738"/>
            <a:ext cx="3043343" cy="465773"/>
          </a:xfrm>
          <a:prstGeom prst="rect">
            <a:avLst/>
          </a:prstGeom>
          <a:noFill/>
          <a:ln w="9525">
            <a:noFill/>
            <a:miter lim="800000"/>
            <a:headEnd/>
            <a:tailEnd/>
          </a:ln>
        </p:spPr>
        <p:txBody>
          <a:bodyPr lIns="92378" tIns="46190" rIns="92378" bIns="46190" anchor="b"/>
          <a:lstStyle/>
          <a:p>
            <a:endParaRPr lang="en-US" sz="1200">
              <a:solidFill>
                <a:prstClr val="black"/>
              </a:solidFill>
              <a:cs typeface="Arial" charset="0"/>
            </a:endParaRPr>
          </a:p>
        </p:txBody>
      </p:sp>
      <p:sp>
        <p:nvSpPr>
          <p:cNvPr id="223237" name="Rectangle 7"/>
          <p:cNvSpPr txBox="1">
            <a:spLocks noGrp="1" noChangeArrowheads="1"/>
          </p:cNvSpPr>
          <p:nvPr/>
        </p:nvSpPr>
        <p:spPr bwMode="auto">
          <a:xfrm>
            <a:off x="3978137" y="8841738"/>
            <a:ext cx="3043343" cy="465773"/>
          </a:xfrm>
          <a:prstGeom prst="rect">
            <a:avLst/>
          </a:prstGeom>
          <a:noFill/>
          <a:ln w="9525">
            <a:noFill/>
            <a:miter lim="800000"/>
            <a:headEnd/>
            <a:tailEnd/>
          </a:ln>
        </p:spPr>
        <p:txBody>
          <a:bodyPr lIns="92378" tIns="46190" rIns="92378" bIns="46190" anchor="b"/>
          <a:lstStyle/>
          <a:p>
            <a:pPr algn="r"/>
            <a:fld id="{A24662CE-1636-4BF5-8DB6-6A4C0DCB6249}" type="slidenum">
              <a:rPr lang="en-US" sz="1200">
                <a:solidFill>
                  <a:prstClr val="black"/>
                </a:solidFill>
                <a:cs typeface="Arial" charset="0"/>
              </a:rPr>
              <a:pPr algn="r"/>
              <a:t>11</a:t>
            </a:fld>
            <a:endParaRPr lang="en-US" sz="1200">
              <a:solidFill>
                <a:prstClr val="black"/>
              </a:solidFill>
              <a:cs typeface="Arial" charset="0"/>
            </a:endParaRPr>
          </a:p>
        </p:txBody>
      </p:sp>
      <p:sp>
        <p:nvSpPr>
          <p:cNvPr id="223238" name="Rectangle 2"/>
          <p:cNvSpPr>
            <a:spLocks noGrp="1" noRot="1" noChangeAspect="1" noChangeArrowheads="1" noTextEdit="1"/>
          </p:cNvSpPr>
          <p:nvPr>
            <p:ph type="sldImg"/>
          </p:nvPr>
        </p:nvSpPr>
        <p:spPr>
          <a:xfrm>
            <a:off x="1187450" y="701675"/>
            <a:ext cx="4651375" cy="3487738"/>
          </a:xfrm>
          <a:ln/>
        </p:spPr>
      </p:sp>
      <p:sp>
        <p:nvSpPr>
          <p:cNvPr id="223239" name="Rectangle 3"/>
          <p:cNvSpPr>
            <a:spLocks noGrp="1" noChangeArrowheads="1"/>
          </p:cNvSpPr>
          <p:nvPr>
            <p:ph type="body" idx="1"/>
          </p:nvPr>
        </p:nvSpPr>
        <p:spPr>
          <a:xfrm>
            <a:off x="312139" y="4427270"/>
            <a:ext cx="6298032" cy="4881834"/>
          </a:xfrm>
          <a:noFill/>
          <a:ln/>
        </p:spPr>
        <p:txBody>
          <a:bodyPr lIns="90864" tIns="45432" rIns="90864" bIns="45432"/>
          <a:lstStyle/>
          <a:p>
            <a:pPr eaLnBrk="1" hangingPunct="1">
              <a:lnSpc>
                <a:spcPct val="80000"/>
              </a:lnSpc>
            </a:pPr>
            <a:r>
              <a:rPr lang="en-US" sz="1000" b="1" dirty="0">
                <a:latin typeface="Arial" charset="0"/>
              </a:rPr>
              <a:t>MEASLES </a:t>
            </a:r>
            <a:r>
              <a:rPr lang="en-US" sz="1000" dirty="0">
                <a:latin typeface="Arial" charset="0"/>
              </a:rPr>
              <a:t>(caused by paramyxovirus)</a:t>
            </a:r>
          </a:p>
          <a:p>
            <a:pPr eaLnBrk="1" hangingPunct="1">
              <a:lnSpc>
                <a:spcPct val="80000"/>
              </a:lnSpc>
            </a:pPr>
            <a:r>
              <a:rPr lang="en-US" sz="1000" dirty="0">
                <a:latin typeface="Arial" charset="0"/>
              </a:rPr>
              <a:t>Slide shows two children with typical measles rash and conjunctivitis in younger child</a:t>
            </a:r>
          </a:p>
          <a:p>
            <a:pPr eaLnBrk="1" hangingPunct="1">
              <a:lnSpc>
                <a:spcPct val="80000"/>
              </a:lnSpc>
            </a:pPr>
            <a:r>
              <a:rPr lang="en-US" sz="1000" b="1" dirty="0">
                <a:latin typeface="Arial" charset="0"/>
              </a:rPr>
              <a:t>MUMPS</a:t>
            </a:r>
            <a:r>
              <a:rPr lang="en-US" sz="1000" dirty="0">
                <a:latin typeface="Arial" charset="0"/>
              </a:rPr>
              <a:t> (caused by paramyxovirus) </a:t>
            </a:r>
          </a:p>
          <a:p>
            <a:pPr eaLnBrk="1" hangingPunct="1">
              <a:lnSpc>
                <a:spcPct val="80000"/>
              </a:lnSpc>
            </a:pPr>
            <a:r>
              <a:rPr lang="en-US" sz="1000" dirty="0">
                <a:latin typeface="Arial" charset="0"/>
              </a:rPr>
              <a:t>Slide shows an adolescent with </a:t>
            </a:r>
            <a:r>
              <a:rPr lang="en-US" sz="1000" dirty="0" err="1">
                <a:latin typeface="Arial" charset="0"/>
              </a:rPr>
              <a:t>parotitis</a:t>
            </a:r>
            <a:r>
              <a:rPr lang="en-US" sz="1000" dirty="0">
                <a:latin typeface="Arial" charset="0"/>
              </a:rPr>
              <a:t> due to mumps</a:t>
            </a:r>
          </a:p>
          <a:p>
            <a:pPr eaLnBrk="1" hangingPunct="1">
              <a:lnSpc>
                <a:spcPct val="80000"/>
              </a:lnSpc>
            </a:pPr>
            <a:r>
              <a:rPr lang="en-US" sz="1000" dirty="0" err="1">
                <a:latin typeface="Arial" charset="0"/>
              </a:rPr>
              <a:t>Parotitis</a:t>
            </a:r>
            <a:r>
              <a:rPr lang="en-US" sz="1000" dirty="0">
                <a:latin typeface="Arial" charset="0"/>
              </a:rPr>
              <a:t> (inflammation of parotid gland) occurs in 30-40% of infected persons, 40-50% have only nonspecific or respiratory symptoms; Complications include aseptic meningitis, &amp; deafness; Post pubertal individuals may have </a:t>
            </a:r>
            <a:r>
              <a:rPr lang="en-US" sz="1000" dirty="0" err="1">
                <a:latin typeface="Arial" charset="0"/>
              </a:rPr>
              <a:t>orchitis</a:t>
            </a:r>
            <a:r>
              <a:rPr lang="en-US" sz="1000" dirty="0">
                <a:latin typeface="Arial" charset="0"/>
              </a:rPr>
              <a:t> (inflammation of testicles), ovarian inflammation, &amp; pancreatitis</a:t>
            </a:r>
          </a:p>
          <a:p>
            <a:pPr eaLnBrk="1" hangingPunct="1">
              <a:lnSpc>
                <a:spcPct val="80000"/>
              </a:lnSpc>
            </a:pPr>
            <a:r>
              <a:rPr lang="en-US" sz="1000" b="1" dirty="0">
                <a:latin typeface="Arial" charset="0"/>
              </a:rPr>
              <a:t>RUBELLA</a:t>
            </a:r>
            <a:r>
              <a:rPr lang="en-US" sz="1000" dirty="0">
                <a:latin typeface="Arial" charset="0"/>
              </a:rPr>
              <a:t> (Caused by rubella virus and spread from person to person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80000"/>
              </a:lnSpc>
            </a:pPr>
            <a:r>
              <a:rPr lang="en-US" sz="1000" dirty="0">
                <a:latin typeface="Arial" charset="0"/>
              </a:rPr>
              <a:t>Rubella is no longer endemic in the U.S. However, it is still present in other countries and can be imported   </a:t>
            </a:r>
          </a:p>
          <a:p>
            <a:pPr eaLnBrk="1" hangingPunct="1">
              <a:lnSpc>
                <a:spcPct val="80000"/>
              </a:lnSpc>
            </a:pPr>
            <a:r>
              <a:rPr lang="en-US" sz="1000" b="1" dirty="0">
                <a:latin typeface="Arial" charset="0"/>
              </a:rPr>
              <a:t>CONGENITAL RUBELLA  </a:t>
            </a:r>
          </a:p>
          <a:p>
            <a:pPr eaLnBrk="1" hangingPunct="1">
              <a:lnSpc>
                <a:spcPct val="80000"/>
              </a:lnSpc>
            </a:pPr>
            <a:r>
              <a:rPr lang="en-US" sz="1000" dirty="0">
                <a:latin typeface="Arial" charset="0"/>
              </a:rPr>
              <a:t>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pPr eaLnBrk="1" hangingPunct="1">
              <a:lnSpc>
                <a:spcPct val="80000"/>
              </a:lnSpc>
            </a:pPr>
            <a:r>
              <a:rPr lang="en-US" sz="1000" dirty="0">
                <a:latin typeface="Arial" charset="0"/>
              </a:rPr>
              <a:t>All woman of child bearing age should be certain they are immune to rubella.</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For additional information refer to: Epidemiology and Prevention of Vaccine-Preventable Diseases, 12th edition  May 2012.  HHS, CDC. </a:t>
            </a:r>
          </a:p>
        </p:txBody>
      </p:sp>
    </p:spTree>
    <p:extLst>
      <p:ext uri="{BB962C8B-B14F-4D97-AF65-F5344CB8AC3E}">
        <p14:creationId xmlns:p14="http://schemas.microsoft.com/office/powerpoint/2010/main" val="372221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806071"/>
            <a:ext cx="5617208" cy="3805167"/>
          </a:xfrm>
        </p:spPr>
        <p:txBody>
          <a:bodyPr>
            <a:normAutofit fontScale="92500" lnSpcReduction="20000"/>
          </a:bodyPr>
          <a:lstStyle/>
          <a:p>
            <a:r>
              <a:rPr lang="en-US" dirty="0"/>
              <a:t>Chicken pox is an illness caused by the varicella zoster virus.  It was one an almost universal childhood experience.  Now it’s much less common in the U.S. owing to widespread vaccination.</a:t>
            </a:r>
          </a:p>
          <a:p>
            <a:endParaRPr lang="en-US" dirty="0"/>
          </a:p>
          <a:p>
            <a:r>
              <a:rPr lang="en-US" dirty="0"/>
              <a:t>Why get vaccinated?</a:t>
            </a:r>
          </a:p>
          <a:p>
            <a:r>
              <a:rPr lang="en-US"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a:p>
          <a:p>
            <a:r>
              <a:rPr lang="en-US" dirty="0"/>
              <a:t>ACIP recommends: </a:t>
            </a:r>
          </a:p>
          <a:p>
            <a:r>
              <a:rPr lang="en-US" dirty="0"/>
              <a:t>Children who have never had chickenpox should get 2 doses of chickenpox vaccine at these ages:</a:t>
            </a:r>
          </a:p>
          <a:p>
            <a:r>
              <a:rPr lang="en-US" dirty="0"/>
              <a:t>1st Dose: 12–15 months of age</a:t>
            </a:r>
          </a:p>
          <a:p>
            <a:r>
              <a:rPr lang="en-US" dirty="0"/>
              <a:t>2nd Dose: 4–6 years of age (may be given earlier, if at least 3 months after the 1st dose)</a:t>
            </a:r>
          </a:p>
          <a:p>
            <a:r>
              <a:rPr lang="en-US" dirty="0"/>
              <a:t>People 13 years of age and older (who have never had chickenpox or received chickenpox vaccine) should get two doses at least 28 days apart.</a:t>
            </a:r>
          </a:p>
          <a:p>
            <a:r>
              <a:rPr lang="en-US" dirty="0"/>
              <a:t>Catch-up</a:t>
            </a:r>
          </a:p>
          <a:p>
            <a:r>
              <a:rPr lang="en-US" dirty="0"/>
              <a:t>Anyone who is not fully vaccinated, and never had chickenpox, should receive one or two doses of</a:t>
            </a:r>
          </a:p>
          <a:p>
            <a:r>
              <a:rPr lang="en-US" dirty="0"/>
              <a:t>chickenpox vaccine. The timing of these doses depends on the person’s age. Chickenpox vaccine may be given at the same time as other vaccines.</a:t>
            </a:r>
          </a:p>
          <a:p>
            <a:r>
              <a:rPr lang="en-US" dirty="0"/>
              <a:t>	 </a:t>
            </a:r>
          </a:p>
          <a:p>
            <a:r>
              <a:rPr lang="en-US" dirty="0"/>
              <a:t>Reference: Prevention of Varicella - Recommendations of the Advisory Committee on Immunization </a:t>
            </a:r>
          </a:p>
          <a:p>
            <a:r>
              <a:rPr lang="en-US" dirty="0"/>
              <a:t>Practices (ACIP) MMWR (2007);56(No. RR-4):23</a:t>
            </a:r>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752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981A0F4-5FB3-4FFD-993A-A2A5D0889C5A}" type="slidenum">
              <a:rPr lang="en-US" smtClean="0">
                <a:solidFill>
                  <a:prstClr val="black"/>
                </a:solidFill>
              </a:rPr>
              <a:pPr/>
              <a:t>13</a:t>
            </a:fld>
            <a:endParaRPr lang="en-US">
              <a:solidFill>
                <a:prstClr val="black"/>
              </a:solidFill>
            </a:endParaRPr>
          </a:p>
        </p:txBody>
      </p:sp>
      <p:sp>
        <p:nvSpPr>
          <p:cNvPr id="177155" name="Rectangle 2"/>
          <p:cNvSpPr>
            <a:spLocks noGrp="1" noRot="1" noChangeAspect="1" noChangeArrowheads="1" noTextEdit="1"/>
          </p:cNvSpPr>
          <p:nvPr>
            <p:ph type="sldImg"/>
          </p:nvPr>
        </p:nvSpPr>
        <p:spPr>
          <a:xfrm>
            <a:off x="1447800" y="387350"/>
            <a:ext cx="4375150" cy="3281363"/>
          </a:xfrm>
          <a:ln/>
        </p:spPr>
      </p:sp>
      <p:sp>
        <p:nvSpPr>
          <p:cNvPr id="177156" name="Rectangle 3"/>
          <p:cNvSpPr>
            <a:spLocks noGrp="1" noChangeArrowheads="1"/>
          </p:cNvSpPr>
          <p:nvPr>
            <p:ph type="body" idx="1"/>
          </p:nvPr>
        </p:nvSpPr>
        <p:spPr>
          <a:xfrm>
            <a:off x="335560" y="3972704"/>
            <a:ext cx="6321745" cy="4242601"/>
          </a:xfrm>
          <a:noFill/>
          <a:ln/>
        </p:spPr>
        <p:txBody>
          <a:bodyPr>
            <a:normAutofit/>
          </a:bodyPr>
          <a:lstStyle/>
          <a:p>
            <a:pPr eaLnBrk="1" hangingPunct="1"/>
            <a:r>
              <a:rPr lang="en-US" dirty="0">
                <a:latin typeface="Arial" charset="0"/>
              </a:rPr>
              <a:t>Pneumococcal disease is caused by a bacterium, Streptococcus </a:t>
            </a:r>
            <a:r>
              <a:rPr lang="en-US" dirty="0" err="1">
                <a:latin typeface="Arial" charset="0"/>
              </a:rPr>
              <a:t>pneumoniae</a:t>
            </a:r>
            <a:r>
              <a:rPr lang="en-US" dirty="0">
                <a:latin typeface="Arial" charset="0"/>
              </a:rPr>
              <a:t>, also called pneumococcus  (about 90 known serotypes);</a:t>
            </a:r>
            <a:r>
              <a:rPr lang="en-US" baseline="0" dirty="0">
                <a:latin typeface="Arial" charset="0"/>
              </a:rPr>
              <a:t> </a:t>
            </a:r>
            <a:r>
              <a:rPr lang="en-US" dirty="0">
                <a:latin typeface="Arial" charset="0"/>
              </a:rPr>
              <a:t>Causes pneumonia, bacteremia, meningitis and otitis media;</a:t>
            </a:r>
            <a:r>
              <a:rPr lang="en-US" baseline="0" dirty="0">
                <a:latin typeface="Arial" charset="0"/>
              </a:rPr>
              <a:t> </a:t>
            </a:r>
            <a:r>
              <a:rPr lang="en-US" dirty="0">
                <a:latin typeface="Arial" charset="0"/>
              </a:rPr>
              <a:t>Highest rate of invasive disease is in children less than 2 years.</a:t>
            </a:r>
            <a:r>
              <a:rPr lang="en-US" baseline="0" dirty="0">
                <a:latin typeface="Arial" charset="0"/>
              </a:rPr>
              <a:t> </a:t>
            </a:r>
            <a:r>
              <a:rPr lang="en-US" dirty="0">
                <a:latin typeface="Arial" charset="0"/>
              </a:rPr>
              <a:t>Increased risk of infection in children with HIV infection, sickle cell disease, asplenia, day care attendees and in certain ethnic groups (African Americans, Alaskan natives and Native Americans).</a:t>
            </a:r>
            <a:r>
              <a:rPr lang="en-US" baseline="0" dirty="0">
                <a:latin typeface="Arial" charset="0"/>
              </a:rPr>
              <a:t> </a:t>
            </a:r>
            <a:r>
              <a:rPr lang="en-US" dirty="0">
                <a:latin typeface="Arial" charset="0"/>
              </a:rPr>
              <a:t>Increased risk in children &amp; adults with cardiovascular disease, pulmonary disease, diabetes, alcoholism, cirrhosis, immunocompromising conditions;</a:t>
            </a:r>
            <a:r>
              <a:rPr lang="en-US" baseline="0" dirty="0">
                <a:latin typeface="Arial" charset="0"/>
              </a:rPr>
              <a:t> </a:t>
            </a:r>
            <a:r>
              <a:rPr lang="en-US" dirty="0">
                <a:latin typeface="Arial" charset="0"/>
              </a:rPr>
              <a:t>Individuals who have asthma and those who smoke cigarettes are also at increased risk.  Estimated cases in the US each year are more than any other vaccine-preventable disease. Some serotypes of pneumococcus have become resistant to antibiotics</a:t>
            </a:r>
            <a:r>
              <a:rPr lang="en-US" dirty="0">
                <a:solidFill>
                  <a:schemeClr val="tx2"/>
                </a:solidFill>
                <a:latin typeface="+mn-lt"/>
              </a:rPr>
              <a:t>.</a:t>
            </a:r>
          </a:p>
          <a:p>
            <a:pPr eaLnBrk="1" hangingPunct="1"/>
            <a:endParaRPr lang="en-US" b="1" dirty="0">
              <a:solidFill>
                <a:schemeClr val="tx2"/>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PCV13</a:t>
            </a:r>
            <a:r>
              <a:rPr lang="en-US" dirty="0"/>
              <a:t> is routinely given to children at 2, 4, 6, and</a:t>
            </a:r>
            <a:r>
              <a:rPr lang="en-US" baseline="0" dirty="0"/>
              <a:t> </a:t>
            </a:r>
            <a:r>
              <a:rPr lang="en-US" dirty="0"/>
              <a:t>12–15 months of age. Children in this age range</a:t>
            </a:r>
            <a:r>
              <a:rPr lang="en-US" baseline="0" dirty="0"/>
              <a:t> </a:t>
            </a:r>
            <a:r>
              <a:rPr lang="en-US" dirty="0"/>
              <a:t>are at greatest risk for serious diseases caused by</a:t>
            </a:r>
            <a:r>
              <a:rPr lang="en-US" baseline="0" dirty="0"/>
              <a:t> </a:t>
            </a:r>
            <a:r>
              <a:rPr lang="en-US" dirty="0"/>
              <a:t>pneumococcal infection.</a:t>
            </a:r>
          </a:p>
          <a:p>
            <a:pPr eaLnBrk="1" hangingPunct="1"/>
            <a:endParaRPr lang="en-US" b="1" dirty="0">
              <a:cs typeface="Arial" pitchFamily="34" charset="0"/>
            </a:endParaRPr>
          </a:p>
          <a:p>
            <a:pPr eaLnBrk="1" hangingPunct="1">
              <a:buSzPct val="65000"/>
              <a:buFont typeface="Wingdings 2" pitchFamily="18" charset="2"/>
              <a:buChar char="¢"/>
            </a:pPr>
            <a:endParaRPr lang="en-US" b="1" dirty="0">
              <a:cs typeface="Arial" pitchFamily="34" charset="0"/>
            </a:endParaRPr>
          </a:p>
          <a:p>
            <a:pPr eaLnBrk="1" hangingPunct="1">
              <a:buSzPct val="65000"/>
              <a:buFont typeface="Wingdings 2" pitchFamily="18" charset="2"/>
              <a:buChar char="¢"/>
            </a:pPr>
            <a:r>
              <a:rPr lang="en-US" dirty="0"/>
              <a:t>This vaccine is a requirement for pre-K and childcare attendance.</a:t>
            </a:r>
          </a:p>
          <a:p>
            <a:pPr eaLnBrk="1" hangingPunct="1">
              <a:buSzPct val="65000"/>
              <a:buFont typeface="Wingdings 2" pitchFamily="18" charset="2"/>
              <a:buNone/>
            </a:pPr>
            <a:endParaRPr lang="en-US" dirty="0">
              <a:solidFill>
                <a:schemeClr val="tx2"/>
              </a:solidFill>
            </a:endParaRPr>
          </a:p>
        </p:txBody>
      </p:sp>
    </p:spTree>
    <p:extLst>
      <p:ext uri="{BB962C8B-B14F-4D97-AF65-F5344CB8AC3E}">
        <p14:creationId xmlns:p14="http://schemas.microsoft.com/office/powerpoint/2010/main" val="340170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D9C52AD8-66E4-4C6A-BCDE-5A6D4399D4CC}" type="slidenum">
              <a:rPr lang="en-US" smtClean="0">
                <a:solidFill>
                  <a:prstClr val="black"/>
                </a:solidFill>
              </a:rPr>
              <a:pPr/>
              <a:t>14</a:t>
            </a:fld>
            <a:endParaRPr lang="en-US">
              <a:solidFill>
                <a:prstClr val="black"/>
              </a:solidFill>
            </a:endParaRPr>
          </a:p>
        </p:txBody>
      </p:sp>
      <p:sp>
        <p:nvSpPr>
          <p:cNvPr id="190467" name="Rectangle 2"/>
          <p:cNvSpPr>
            <a:spLocks noGrp="1" noRot="1" noChangeAspect="1" noChangeArrowheads="1" noTextEdit="1"/>
          </p:cNvSpPr>
          <p:nvPr>
            <p:ph type="sldImg"/>
          </p:nvPr>
        </p:nvSpPr>
        <p:spPr>
          <a:xfrm>
            <a:off x="1160463" y="411163"/>
            <a:ext cx="4640262" cy="3481387"/>
          </a:xfrm>
          <a:ln/>
        </p:spPr>
      </p:sp>
      <p:sp>
        <p:nvSpPr>
          <p:cNvPr id="190468" name="Rectangle 3"/>
          <p:cNvSpPr>
            <a:spLocks noGrp="1" noChangeArrowheads="1"/>
          </p:cNvSpPr>
          <p:nvPr>
            <p:ph type="body" idx="1"/>
          </p:nvPr>
        </p:nvSpPr>
        <p:spPr>
          <a:xfrm>
            <a:off x="410435" y="4118601"/>
            <a:ext cx="6189532" cy="4480892"/>
          </a:xfrm>
          <a:noFill/>
          <a:ln/>
        </p:spPr>
        <p:txBody>
          <a:bodyPr/>
          <a:lstStyle/>
          <a:p>
            <a:pPr eaLnBrk="1" hangingPunct="1"/>
            <a:r>
              <a:rPr lang="en-US" dirty="0"/>
              <a:t>These very graphic photos show the possible results of a meningococcal infection becoming systemic and then infecting bodily tissues.</a:t>
            </a:r>
          </a:p>
          <a:p>
            <a:pPr eaLnBrk="1" hangingPunct="1"/>
            <a:r>
              <a:rPr lang="en-US" dirty="0"/>
              <a:t>The 4 month old on the left has gangrene of the hands and lower extremities due to meningococcemia.</a:t>
            </a:r>
          </a:p>
          <a:p>
            <a:pPr eaLnBrk="1" hangingPunct="1"/>
            <a:r>
              <a:rPr lang="en-US" dirty="0"/>
              <a:t>The picture on the right shows similar though not as severe tissue damage in an older child.</a:t>
            </a:r>
          </a:p>
          <a:p>
            <a:pPr eaLnBrk="1" hangingPunct="1"/>
            <a:endParaRPr lang="en-US" dirty="0"/>
          </a:p>
          <a:p>
            <a:pPr eaLnBrk="1" hangingPunct="1"/>
            <a:r>
              <a:rPr lang="en-US" dirty="0"/>
              <a:t>Meningitis</a:t>
            </a:r>
            <a:r>
              <a:rPr lang="en-US" baseline="0" dirty="0"/>
              <a:t> </a:t>
            </a:r>
            <a:r>
              <a:rPr lang="en-US" dirty="0"/>
              <a:t>~50% of cases 	9-10% fatality rate </a:t>
            </a:r>
          </a:p>
          <a:p>
            <a:pPr eaLnBrk="1" hangingPunct="1"/>
            <a:endParaRPr lang="en-US" dirty="0"/>
          </a:p>
          <a:p>
            <a:pPr eaLnBrk="1" hangingPunct="1"/>
            <a:r>
              <a:rPr lang="en-US" dirty="0"/>
              <a:t>Meningococcemia</a:t>
            </a:r>
            <a:r>
              <a:rPr lang="en-US" baseline="0" dirty="0"/>
              <a:t>- </a:t>
            </a:r>
            <a:r>
              <a:rPr lang="en-US" dirty="0"/>
              <a:t>5%-20% of cases;</a:t>
            </a:r>
            <a:r>
              <a:rPr lang="en-US" baseline="0" dirty="0"/>
              <a:t> </a:t>
            </a:r>
            <a:r>
              <a:rPr lang="en-US" dirty="0"/>
              <a:t>Up to 40% fatality rate</a:t>
            </a:r>
          </a:p>
          <a:p>
            <a:pPr eaLnBrk="1" hangingPunct="1"/>
            <a:r>
              <a:rPr lang="en-US" dirty="0"/>
              <a:t>(Rash,</a:t>
            </a:r>
            <a:r>
              <a:rPr lang="en-US" baseline="0" dirty="0"/>
              <a:t> </a:t>
            </a:r>
            <a:r>
              <a:rPr lang="en-US" dirty="0"/>
              <a:t>Vascular damage,</a:t>
            </a:r>
            <a:r>
              <a:rPr lang="en-US" baseline="0" dirty="0"/>
              <a:t> </a:t>
            </a:r>
            <a:r>
              <a:rPr lang="en-US" dirty="0"/>
              <a:t>Disseminated intravascular coagulation,</a:t>
            </a:r>
            <a:r>
              <a:rPr lang="en-US" baseline="0" dirty="0"/>
              <a:t> </a:t>
            </a:r>
            <a:r>
              <a:rPr lang="en-US" dirty="0"/>
              <a:t>Multi-organ failure,</a:t>
            </a:r>
            <a:r>
              <a:rPr lang="en-US" baseline="0" dirty="0"/>
              <a:t> </a:t>
            </a:r>
            <a:r>
              <a:rPr lang="en-US" dirty="0"/>
              <a:t>Shock,</a:t>
            </a:r>
            <a:r>
              <a:rPr lang="en-US" baseline="0" dirty="0"/>
              <a:t> </a:t>
            </a:r>
            <a:r>
              <a:rPr lang="en-US" dirty="0"/>
              <a:t>Death can occur in 24 hours)</a:t>
            </a:r>
          </a:p>
          <a:p>
            <a:pPr eaLnBrk="1" hangingPunct="1"/>
            <a:r>
              <a:rPr lang="en-US" dirty="0"/>
              <a:t>11-19% of survivors have permanent </a:t>
            </a:r>
            <a:r>
              <a:rPr lang="en-US" dirty="0" err="1"/>
              <a:t>sequelae</a:t>
            </a:r>
            <a:r>
              <a:rPr lang="en-US" dirty="0"/>
              <a:t> (an abnormal condition resulting from a previous disease)</a:t>
            </a:r>
          </a:p>
          <a:p>
            <a:pPr eaLnBrk="1" hangingPunct="1"/>
            <a:endParaRPr lang="en-US" dirty="0"/>
          </a:p>
          <a:p>
            <a:pPr eaLnBrk="1" hangingPunct="1"/>
            <a:r>
              <a:rPr lang="en-US" dirty="0"/>
              <a:t>Ref: 1. Epidemiology and Prevention of Vaccine-Preventable Diseases. 12th Edition, May 2012. </a:t>
            </a:r>
          </a:p>
          <a:p>
            <a:pPr eaLnBrk="1" hangingPunct="1"/>
            <a:r>
              <a:rPr lang="en-US" dirty="0"/>
              <a:t>        2. AAP Red Book 2012</a:t>
            </a:r>
          </a:p>
          <a:p>
            <a:pPr eaLnBrk="1" hangingPunct="1"/>
            <a:endParaRPr lang="en-US" dirty="0"/>
          </a:p>
          <a:p>
            <a:pPr eaLnBrk="1" hangingPunct="1"/>
            <a:endParaRPr lang="en-US" dirty="0"/>
          </a:p>
        </p:txBody>
      </p:sp>
    </p:spTree>
    <p:extLst>
      <p:ext uri="{BB962C8B-B14F-4D97-AF65-F5344CB8AC3E}">
        <p14:creationId xmlns:p14="http://schemas.microsoft.com/office/powerpoint/2010/main" val="336720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39" tIns="46122" rIns="92239" bIns="46122"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58875" y="334963"/>
            <a:ext cx="4648200" cy="3486150"/>
          </a:xfrm>
          <a:ln/>
        </p:spPr>
      </p:sp>
      <p:sp>
        <p:nvSpPr>
          <p:cNvPr id="203779" name="Rectangle 3"/>
          <p:cNvSpPr>
            <a:spLocks noGrp="1" noChangeArrowheads="1"/>
          </p:cNvSpPr>
          <p:nvPr>
            <p:ph type="body" idx="1"/>
          </p:nvPr>
        </p:nvSpPr>
        <p:spPr>
          <a:xfrm>
            <a:off x="701675" y="4042943"/>
            <a:ext cx="5607050" cy="4786734"/>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5602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12" tIns="46108" rIns="92212" bIns="4610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76F3CB41-8098-480C-A35F-77BCC6E5ACD7}"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1"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05" tIns="46105" rIns="92205" bIns="46105" anchor="b"/>
          <a:lstStyle/>
          <a:p>
            <a:pPr marL="0" marR="0" lvl="0" indent="0" algn="r" defTabSz="872585" rtl="0" eaLnBrk="1" fontAlgn="base" latinLnBrk="0" hangingPunct="1">
              <a:lnSpc>
                <a:spcPct val="100000"/>
              </a:lnSpc>
              <a:spcBef>
                <a:spcPct val="0"/>
              </a:spcBef>
              <a:spcAft>
                <a:spcPct val="0"/>
              </a:spcAft>
              <a:buClrTx/>
              <a:buSzTx/>
              <a:buFontTx/>
              <a:buNone/>
              <a:tabLst/>
              <a:defRPr/>
            </a:pPr>
            <a:fld id="{11F8372D-8625-45D1-925A-19151E3391B8}"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87258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2" name="Rectangle 2"/>
          <p:cNvSpPr>
            <a:spLocks noGrp="1" noRot="1" noChangeAspect="1" noChangeArrowheads="1" noTextEdit="1"/>
          </p:cNvSpPr>
          <p:nvPr>
            <p:ph type="sldImg"/>
          </p:nvPr>
        </p:nvSpPr>
        <p:spPr>
          <a:xfrm>
            <a:off x="2139950" y="615950"/>
            <a:ext cx="2540000" cy="1905000"/>
          </a:xfrm>
          <a:ln/>
        </p:spPr>
      </p:sp>
      <p:sp>
        <p:nvSpPr>
          <p:cNvPr id="503813" name="Rectangle 3"/>
          <p:cNvSpPr>
            <a:spLocks noGrp="1" noChangeArrowheads="1"/>
          </p:cNvSpPr>
          <p:nvPr>
            <p:ph type="body" idx="1"/>
          </p:nvPr>
        </p:nvSpPr>
        <p:spPr>
          <a:xfrm>
            <a:off x="768350" y="3118780"/>
            <a:ext cx="5608320" cy="5943599"/>
          </a:xfrm>
          <a:noFill/>
          <a:ln/>
        </p:spPr>
        <p:txBody>
          <a:bodyPr lIns="92197" tIns="46101" rIns="92197" bIns="46101">
            <a:normAutofit/>
          </a:bodyPr>
          <a:lstStyle/>
          <a:p>
            <a:r>
              <a:rPr lang="en-US" dirty="0"/>
              <a:t>In February 2018,</a:t>
            </a:r>
            <a:r>
              <a:rPr lang="en-US" baseline="0" dirty="0"/>
              <a:t> the 2018 Immunization Schedule for Children and Adolescents birth through 18 years became effective, as recommended by the ACIP and approved by the CDC.  </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a:cs typeface="Arial" charset="0"/>
              </a:rPr>
              <a:t>It is important</a:t>
            </a:r>
            <a:r>
              <a:rPr lang="en-US" baseline="0" dirty="0">
                <a:cs typeface="Arial" charset="0"/>
              </a:rPr>
              <a:t> to remember that:</a:t>
            </a:r>
          </a:p>
          <a:p>
            <a:pPr>
              <a:lnSpc>
                <a:spcPct val="90000"/>
              </a:lnSpc>
              <a:spcBef>
                <a:spcPct val="20000"/>
              </a:spcBef>
              <a:buFontTx/>
              <a:buNone/>
            </a:pPr>
            <a:r>
              <a:rPr lang="en-US" dirty="0">
                <a:cs typeface="Arial" charset="0"/>
              </a:rPr>
              <a:t>-All staff 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a:cs typeface="Arial" charset="0"/>
            </a:endParaRPr>
          </a:p>
          <a:p>
            <a:pPr>
              <a:lnSpc>
                <a:spcPct val="90000"/>
              </a:lnSpc>
              <a:spcBef>
                <a:spcPct val="20000"/>
              </a:spcBef>
              <a:buFontTx/>
              <a:buNone/>
            </a:pPr>
            <a:r>
              <a:rPr lang="en-US" u="none" dirty="0">
                <a:cs typeface="Arial" charset="0"/>
              </a:rPr>
              <a:t>Overall, the general schedule collapsed; a table has been added outlining vaccine type, abbreviation, and brand names for vaccines discussed in the child/adolescent schedule.  The footnotes are presented in a new simplified format.  The goal was to remove unnecessary text while preserving all pertinent information and maintaining clarity.  This was accomplished by a transition from complete sentences to bullets, removal of unnecessary or redundant language, and formatting changes.  Manufacturing of MenHibrix vaccine has been discontinued in the US and all available doses have expired and is no longer mentioned on the schedule.  The medical conditions collapsed; the medical indications figure (figure 3) changes include:  The HIV column provides a reference providing additional information regarding HIV laboratory parameters and use of live vaccine.  Hepatitis (Hep B) vaccine collapsed; the hepatitis B vaccine footnote was revised to include information regarding vaccination of &lt; 2,000 gram infants born to HBsAg-negative mothers.  The influenza vaccine footnote has been updated to indicate the LAIV should not be used during the 2017-2018 influenza season.  A reference link to the 2017-2018 season influenza recommendations has been added.  The MMR footnote was updated to include guidance regarding the use of a 3</a:t>
            </a:r>
            <a:r>
              <a:rPr lang="en-US" u="none" baseline="30000" dirty="0">
                <a:cs typeface="Arial" charset="0"/>
              </a:rPr>
              <a:t>rd</a:t>
            </a:r>
            <a:r>
              <a:rPr lang="en-US" u="none" dirty="0">
                <a:cs typeface="Arial" charset="0"/>
              </a:rPr>
              <a:t> dose of mumps-containing vaccine during a mumps outbreak.  The meningococcal vaccine footnote has been edited to create separate footnotes for MenACWY and MenB vaccines.  The inactivated poliovirus rows of the catch-up schedule have been edited to clarify the catch-up recommendations for children 4 years of age and older.  The poliovirus vaccine footnote was revised to include updated guidance for persons who received oral polio vaccine as part of their vaccination series.  The maximum ages for the first and last doses of the rotavirus series have been added to the rotavirus vaccine row of the catch-up schedule.</a:t>
            </a:r>
          </a:p>
          <a:p>
            <a:pPr>
              <a:lnSpc>
                <a:spcPct val="90000"/>
              </a:lnSpc>
              <a:spcBef>
                <a:spcPct val="20000"/>
              </a:spcBef>
              <a:buFontTx/>
              <a:buNone/>
            </a:pPr>
            <a:endParaRPr lang="en-US" u="none" dirty="0">
              <a:cs typeface="Arial" charset="0"/>
            </a:endParaRPr>
          </a:p>
          <a:p>
            <a:pPr>
              <a:lnSpc>
                <a:spcPct val="90000"/>
              </a:lnSpc>
              <a:spcBef>
                <a:spcPct val="20000"/>
              </a:spcBef>
              <a:buFontTx/>
              <a:buNone/>
            </a:pPr>
            <a:endParaRPr lang="en-US" u="none" dirty="0">
              <a:cs typeface="Arial" charset="0"/>
            </a:endParaRPr>
          </a:p>
          <a:p>
            <a:endParaRPr lang="en-US" sz="1400" dirty="0"/>
          </a:p>
          <a:p>
            <a:endParaRPr lang="en-US" dirty="0"/>
          </a:p>
          <a:p>
            <a:endParaRPr lang="en-US" dirty="0"/>
          </a:p>
          <a:p>
            <a:pPr>
              <a:spcBef>
                <a:spcPct val="0"/>
              </a:spcBef>
            </a:pPr>
            <a:endParaRPr lang="en-US" dirty="0">
              <a:latin typeface="Arial" charset="0"/>
            </a:endParaRPr>
          </a:p>
          <a:p>
            <a:pPr>
              <a:spcBef>
                <a:spcPct val="0"/>
              </a:spcBef>
            </a:pPr>
            <a:endParaRPr lang="en-US" dirty="0">
              <a:latin typeface="Arial" charset="0"/>
            </a:endParaRPr>
          </a:p>
        </p:txBody>
      </p:sp>
    </p:spTree>
    <p:extLst>
      <p:ext uri="{BB962C8B-B14F-4D97-AF65-F5344CB8AC3E}">
        <p14:creationId xmlns:p14="http://schemas.microsoft.com/office/powerpoint/2010/main" val="67049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8"/>
            <a:ext cx="3037840" cy="464820"/>
          </a:xfrm>
          <a:prstGeom prst="rect">
            <a:avLst/>
          </a:prstGeom>
          <a:noFill/>
          <a:ln w="9525">
            <a:noFill/>
            <a:miter lim="800000"/>
            <a:headEnd/>
            <a:tailEnd/>
          </a:ln>
        </p:spPr>
        <p:txBody>
          <a:bodyPr lIns="93094" tIns="46548" rIns="93094" bIns="4654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86E5884-F892-4E27-B56B-5030A05B594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094" tIns="46548" rIns="93094" bIns="46548">
            <a:normAutofit fontScale="92500" lnSpcReduction="20000"/>
          </a:bodyPr>
          <a:lstStyle/>
          <a:p>
            <a:r>
              <a:rPr lang="en-US" sz="1000" b="1" dirty="0">
                <a:latin typeface="Arial" charset="0"/>
                <a:cs typeface="Arial" charset="0"/>
              </a:rPr>
              <a:t>It is important providers understand the difference between an indication, recommendation and a requirement when assessing immunization need.</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 the prescribing information</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Recommendation is the ACIP statement that broadens and delineates the indication found in the package insert.</a:t>
            </a:r>
          </a:p>
          <a:p>
            <a:r>
              <a:rPr lang="en-US" sz="1000" b="1" dirty="0">
                <a:latin typeface="Arial" charset="0"/>
                <a:cs typeface="Arial" charset="0"/>
              </a:rPr>
              <a:t>So an EXAMPLE of a recommendation: </a:t>
            </a:r>
          </a:p>
          <a:p>
            <a:r>
              <a:rPr lang="en-US" sz="1000" dirty="0">
                <a:latin typeface="Arial" charset="0"/>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b="1" dirty="0">
              <a:latin typeface="Arial" charset="0"/>
              <a:cs typeface="Arial" charset="0"/>
            </a:endParaRPr>
          </a:p>
          <a:p>
            <a:r>
              <a:rPr lang="en-US" sz="1000" b="1" dirty="0">
                <a:latin typeface="Arial" charset="0"/>
                <a:cs typeface="Arial" charset="0"/>
              </a:rPr>
              <a:t>A vaccine requirement is consistent with the ACIP Recommended Childhood/Adolescent Immunization Schedule.  The state mandates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pPr eaLnBrk="1" hangingPunct="1"/>
            <a:endParaRPr lang="en-US" sz="1000" dirty="0">
              <a:latin typeface="Arial" charset="0"/>
              <a:cs typeface="Arial" charset="0"/>
            </a:endParaRPr>
          </a:p>
          <a:p>
            <a:pPr eaLnBrk="1" hangingPunct="1"/>
            <a:r>
              <a:rPr lang="en-US" dirty="0">
                <a:latin typeface="Arial" charset="0"/>
              </a:rPr>
              <a:t>Remember that GRITS:</a:t>
            </a:r>
            <a:br>
              <a:rPr lang="en-US" dirty="0">
                <a:latin typeface="Arial" charset="0"/>
              </a:rPr>
            </a:br>
            <a:r>
              <a:rPr lang="en-US" dirty="0">
                <a:latin typeface="Arial" charset="0"/>
              </a:rPr>
              <a:t>Calculates validity based on recommendations; Prints certificates based on requirements, which are first based on the recommendations.  Some of the new vaccines previously discussed are RECOMMENDED for particular age groups, but MAY NOT BE REQUIRED for school or child care attendance.</a:t>
            </a: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381849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D37551F-F95E-4DE9-BE23-BC8DDECA9C88}" type="slidenum">
              <a:rPr lang="en-US" smtClean="0">
                <a:solidFill>
                  <a:prstClr val="black"/>
                </a:solidFill>
              </a:rPr>
              <a:pPr/>
              <a:t>18</a:t>
            </a:fld>
            <a:endParaRPr lang="en-US">
              <a:solidFill>
                <a:prstClr val="black"/>
              </a:solidFill>
            </a:endParaRPr>
          </a:p>
        </p:txBody>
      </p:sp>
      <p:sp>
        <p:nvSpPr>
          <p:cNvPr id="144387" name="Rectangle 2"/>
          <p:cNvSpPr>
            <a:spLocks noGrp="1" noRot="1" noChangeAspect="1" noChangeArrowheads="1" noTextEdit="1"/>
          </p:cNvSpPr>
          <p:nvPr>
            <p:ph type="sldImg"/>
          </p:nvPr>
        </p:nvSpPr>
        <p:spPr>
          <a:xfrm>
            <a:off x="1185863" y="696913"/>
            <a:ext cx="4643437" cy="3484562"/>
          </a:xfrm>
          <a:ln/>
        </p:spPr>
      </p:sp>
      <p:sp>
        <p:nvSpPr>
          <p:cNvPr id="144388" name="Rectangle 3"/>
          <p:cNvSpPr>
            <a:spLocks noGrp="1" noChangeArrowheads="1"/>
          </p:cNvSpPr>
          <p:nvPr>
            <p:ph type="body" idx="1"/>
          </p:nvPr>
        </p:nvSpPr>
        <p:spPr>
          <a:xfrm>
            <a:off x="935039" y="4319588"/>
            <a:ext cx="5062537" cy="4381500"/>
          </a:xfrm>
          <a:noFill/>
          <a:ln/>
        </p:spPr>
        <p:txBody>
          <a:bodyPr/>
          <a:lstStyle/>
          <a:p>
            <a:pPr eaLnBrk="1" hangingPunct="1"/>
            <a:r>
              <a:rPr lang="en-US" b="1" dirty="0"/>
              <a:t>Presenter may</a:t>
            </a:r>
            <a:r>
              <a:rPr lang="en-US" b="1" baseline="0" dirty="0"/>
              <a:t> have copies of schedule for demonstration.</a:t>
            </a:r>
            <a:endParaRPr lang="en-US" b="1" dirty="0"/>
          </a:p>
          <a:p>
            <a:pPr eaLnBrk="1" hangingPunct="1"/>
            <a:endParaRPr lang="en-US" dirty="0"/>
          </a:p>
          <a:p>
            <a:pPr eaLnBrk="1" hangingPunct="1"/>
            <a:r>
              <a:rPr lang="en-US" dirty="0"/>
              <a:t>(Encourage participants to look at the schedule.) </a:t>
            </a:r>
          </a:p>
          <a:p>
            <a:pPr eaLnBrk="1" hangingPunct="1">
              <a:buSzPct val="65000"/>
              <a:buFont typeface="Wingdings 2" pitchFamily="18" charset="2"/>
              <a:buChar char="¢"/>
            </a:pPr>
            <a:r>
              <a:rPr lang="en-US" dirty="0"/>
              <a:t>As we review the schedule for each vaccine, a good way to determine what immunizations are due for a child at a particular age is to hold a piece of paper at the end of the year that displays the child’s current age.</a:t>
            </a:r>
          </a:p>
          <a:p>
            <a:pPr eaLnBrk="1" hangingPunct="1"/>
            <a:endParaRPr lang="en-US" dirty="0"/>
          </a:p>
          <a:p>
            <a:pPr eaLnBrk="1" hangingPunct="1">
              <a:buSzPct val="65000"/>
              <a:buFont typeface="Wingdings 2" pitchFamily="18" charset="2"/>
              <a:buChar char="¢"/>
            </a:pPr>
            <a:r>
              <a:rPr lang="en-US" dirty="0"/>
              <a:t>For example, in this slide this child is 7 months of age.  To determine what he should have already been given, hold the piece of paper at the 6 month line.  Whatever vaccines are completely to the left of the line (gray area) should have been administered ( Hepatitis B-2doses, rotavirus 3 doses, DTaP –3 doses, Hib- 2-3 </a:t>
            </a:r>
            <a:r>
              <a:rPr lang="en-US" dirty="0" err="1"/>
              <a:t>doses,depending</a:t>
            </a:r>
            <a:r>
              <a:rPr lang="en-US" dirty="0"/>
              <a:t> upon the brand , PCV- 3 doses, IPV- 2 doses, and possibly influenza).   If not, those vaccines should be administered to begin to catch him up.</a:t>
            </a:r>
          </a:p>
          <a:p>
            <a:pPr eaLnBrk="1" hangingPunct="1"/>
            <a:endParaRPr lang="en-US" dirty="0"/>
          </a:p>
          <a:p>
            <a:pPr eaLnBrk="1" hangingPunct="1">
              <a:buSzPct val="65000"/>
              <a:buFont typeface="Wingdings 2" pitchFamily="18" charset="2"/>
              <a:buChar char="¢"/>
            </a:pPr>
            <a:r>
              <a:rPr lang="en-US" dirty="0"/>
              <a:t>You will note that some vaccines, like the 3</a:t>
            </a:r>
            <a:r>
              <a:rPr lang="en-US" baseline="30000" dirty="0"/>
              <a:t>rd</a:t>
            </a:r>
            <a:r>
              <a:rPr lang="en-US" dirty="0"/>
              <a:t> dose of hepatitis B and IPV are not completely to the left.  This means that the 3</a:t>
            </a:r>
            <a:r>
              <a:rPr lang="en-US" baseline="30000" dirty="0"/>
              <a:t>rd</a:t>
            </a:r>
            <a:r>
              <a:rPr lang="en-US" dirty="0"/>
              <a:t> dose of </a:t>
            </a:r>
            <a:r>
              <a:rPr lang="en-US" dirty="0" err="1"/>
              <a:t>Hep</a:t>
            </a:r>
            <a:r>
              <a:rPr lang="en-US" dirty="0"/>
              <a:t> B and IPV are recommended to be given by 18 months of age.  The exact age at which the provider chooses to give these 3</a:t>
            </a:r>
            <a:r>
              <a:rPr lang="en-US" baseline="30000" dirty="0"/>
              <a:t>rd</a:t>
            </a:r>
            <a:r>
              <a:rPr lang="en-US" dirty="0"/>
              <a:t> doses depends upon the child’s health status and other conditions, such as mother’s Hepatitis B surface antigen status or requirements for child care attendance.  But in any situation the 3</a:t>
            </a:r>
            <a:r>
              <a:rPr lang="en-US" baseline="30000" dirty="0"/>
              <a:t>rd</a:t>
            </a:r>
            <a:r>
              <a:rPr lang="en-US" dirty="0"/>
              <a:t> doses should be administered by 18 months. Influenza  vaccination would be dependent upon the time of year.</a:t>
            </a: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646017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Ask the audience</a:t>
            </a:r>
            <a:r>
              <a:rPr lang="en-US" b="1" baseline="0" dirty="0"/>
              <a:t> when should the VIS be given to a patient and to see how many different responses you receive.  Explain process.</a:t>
            </a:r>
            <a:endParaRPr lang="en-US" b="1" dirty="0"/>
          </a:p>
          <a:p>
            <a:endParaRPr lang="en-US" dirty="0"/>
          </a:p>
          <a:p>
            <a:r>
              <a:rPr lang="en-US" dirty="0"/>
              <a:t>After a provider has</a:t>
            </a:r>
            <a:r>
              <a:rPr lang="en-US" baseline="0" dirty="0"/>
              <a:t> determined the vaccines recommended for a patient the next step is to provide the patient with a Vaccine Information Statement.</a:t>
            </a:r>
          </a:p>
          <a:p>
            <a:endParaRPr lang="en-US" baseline="0" dirty="0"/>
          </a:p>
          <a:p>
            <a:r>
              <a:rPr lang="en-US" baseline="0" dirty="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a:p>
          <a:p>
            <a:r>
              <a:rPr lang="en-US" b="1" baseline="0" dirty="0"/>
              <a:t>Presenter may include a copy of the handout for the Top 10 facts about the VIS to review with staff.</a:t>
            </a:r>
          </a:p>
          <a:p>
            <a:r>
              <a:rPr lang="en-US" baseline="0" dirty="0"/>
              <a:t>The top 10 facts about VIS are:</a:t>
            </a:r>
          </a:p>
          <a:p>
            <a:r>
              <a:rPr lang="en-US" baseline="0" dirty="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19</a:t>
            </a:fld>
            <a:endParaRPr lang="en-US"/>
          </a:p>
        </p:txBody>
      </p:sp>
    </p:spTree>
    <p:extLst>
      <p:ext uri="{BB962C8B-B14F-4D97-AF65-F5344CB8AC3E}">
        <p14:creationId xmlns:p14="http://schemas.microsoft.com/office/powerpoint/2010/main" val="299564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DB9A2-FF91-4EED-A5BE-9BC5793352BB}" type="slidenum">
              <a:rPr lang="en-US"/>
              <a:pPr/>
              <a:t>2</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n-US" b="1" dirty="0"/>
              <a:t>Overview of topics to be discussed:</a:t>
            </a:r>
          </a:p>
          <a:p>
            <a:endParaRPr lang="en-US" b="1" dirty="0"/>
          </a:p>
          <a:p>
            <a:r>
              <a:rPr lang="en-US" b="1" dirty="0"/>
              <a:t>Recall the role vaccines have played in preventing diseases</a:t>
            </a:r>
          </a:p>
          <a:p>
            <a:r>
              <a:rPr lang="en-US" b="1" dirty="0"/>
              <a:t>Review of the Recommended Childhood and Adolescent Immunization Schedule</a:t>
            </a:r>
          </a:p>
          <a:p>
            <a:r>
              <a:rPr lang="en-US" b="1" dirty="0"/>
              <a:t>Discuss the Vaccines for Children Program</a:t>
            </a:r>
          </a:p>
          <a:p>
            <a:r>
              <a:rPr lang="en-US" b="1" dirty="0"/>
              <a:t>Review documentation of historical vaccines</a:t>
            </a:r>
          </a:p>
          <a:p>
            <a:r>
              <a:rPr lang="en-US" b="1" dirty="0"/>
              <a:t>Discuss the Georgia requirements for child care and school attendance</a:t>
            </a:r>
          </a:p>
          <a:p>
            <a:endParaRPr lang="en-US" b="1" dirty="0"/>
          </a:p>
          <a:p>
            <a:endParaRPr lang="en-US" b="1" dirty="0"/>
          </a:p>
          <a:p>
            <a:endParaRPr lang="en-US" dirty="0"/>
          </a:p>
        </p:txBody>
      </p:sp>
    </p:spTree>
    <p:extLst>
      <p:ext uri="{BB962C8B-B14F-4D97-AF65-F5344CB8AC3E}">
        <p14:creationId xmlns:p14="http://schemas.microsoft.com/office/powerpoint/2010/main" val="3190150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0" cy="3486150"/>
          </a:xfrm>
        </p:spPr>
      </p:sp>
      <p:sp>
        <p:nvSpPr>
          <p:cNvPr id="3" name="Notes Placeholder 2"/>
          <p:cNvSpPr>
            <a:spLocks noGrp="1"/>
          </p:cNvSpPr>
          <p:nvPr>
            <p:ph type="body" idx="1"/>
          </p:nvPr>
        </p:nvSpPr>
        <p:spPr>
          <a:xfrm>
            <a:off x="701675" y="4118601"/>
            <a:ext cx="5607050" cy="4480891"/>
          </a:xfrm>
        </p:spPr>
        <p:txBody>
          <a:bodyPr>
            <a:normAutofit/>
          </a:bodyPr>
          <a:lstStyle/>
          <a:p>
            <a:r>
              <a:rPr lang="en-US" b="1" dirty="0"/>
              <a:t>What If Parents Refuse to Vaccinate?</a:t>
            </a:r>
          </a:p>
          <a:p>
            <a:r>
              <a:rPr lang="en-US" dirty="0"/>
              <a:t>Excluding children from your practice when their parents decline immunizations is not recommended. It can put the child at risk of many different health problems—not just vaccine-preventable diseases. Remember, unvaccinated infants did not decide for themselves to remain unvaccinated. They need your care. Make sure that parents are fully informed about clinical presentations of vaccine-preventable diseases, including early symptoms. Diseases like pertussis and measles are highly contagious and may present early as a non-specific respiratory illness. Parents who refuse vaccines should be reminded at every visit to call before bringing the child into the office, clinic, or emergency department when the child is ill so appropriate measures can be taken to protect others.</a:t>
            </a:r>
          </a:p>
          <a:p>
            <a:endParaRPr lang="en-US" dirty="0"/>
          </a:p>
          <a:p>
            <a:r>
              <a:rPr lang="en-US" dirty="0"/>
              <a:t>If a parent refuses to vaccinate, you can share the fact sheet</a:t>
            </a:r>
          </a:p>
          <a:p>
            <a:r>
              <a:rPr lang="en-US" dirty="0"/>
              <a:t>If You Choose Not to Vaccinate Your Child, Understand the Risks and Responsibilities (http://www.cdc.gov/vaccines/conversations),</a:t>
            </a:r>
          </a:p>
          <a:p>
            <a:r>
              <a:rPr lang="en-US" dirty="0"/>
              <a:t>which explains the risks involved with this decision including risks to other members of their community, and the additional responsibilities for parents, including the fact that, when their child is ill, they should always alert health care personnel to their child’s vaccination status to prevent the possible spread of vaccine-preventable diseases. You may wish to have them sign DPH’s Refusal to Vaccinate form in English or Spanish (https://dph.georgia.gov/sites/dph.georgia.gov/files/Immunizations/Health-Care-Professionals-Refusal-to-Vaccinate-Form-English_1.pdf) each time a vaccine is refused so that you have a record of their refusal in their child’s medical file.</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pPr/>
              <a:t>20</a:t>
            </a:fld>
            <a:endParaRPr lang="en-US"/>
          </a:p>
        </p:txBody>
      </p:sp>
    </p:spTree>
    <p:extLst>
      <p:ext uri="{BB962C8B-B14F-4D97-AF65-F5344CB8AC3E}">
        <p14:creationId xmlns:p14="http://schemas.microsoft.com/office/powerpoint/2010/main" val="2318141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B7382-DECA-4E64-B3D5-3E062E599296}" type="slidenum">
              <a:rPr lang="en-US">
                <a:solidFill>
                  <a:prstClr val="black"/>
                </a:solidFill>
              </a:rPr>
              <a:pPr/>
              <a:t>21</a:t>
            </a:fld>
            <a:endParaRPr lang="en-US">
              <a:solidFill>
                <a:prstClr val="black"/>
              </a:solidFill>
            </a:endParaRPr>
          </a:p>
        </p:txBody>
      </p:sp>
      <p:sp>
        <p:nvSpPr>
          <p:cNvPr id="625666" name="Rectangle 2"/>
          <p:cNvSpPr>
            <a:spLocks noGrp="1" noRot="1" noChangeAspect="1" noChangeArrowheads="1" noTextEdit="1"/>
          </p:cNvSpPr>
          <p:nvPr>
            <p:ph type="sldImg"/>
          </p:nvPr>
        </p:nvSpPr>
        <p:spPr>
          <a:xfrm>
            <a:off x="1608138" y="465138"/>
            <a:ext cx="3405187" cy="2555875"/>
          </a:xfrm>
          <a:ln/>
        </p:spPr>
      </p:sp>
      <p:sp>
        <p:nvSpPr>
          <p:cNvPr id="625667" name="Rectangle 3"/>
          <p:cNvSpPr>
            <a:spLocks noGrp="1" noChangeArrowheads="1"/>
          </p:cNvSpPr>
          <p:nvPr>
            <p:ph type="body" idx="1"/>
          </p:nvPr>
        </p:nvSpPr>
        <p:spPr>
          <a:xfrm>
            <a:off x="155858" y="3099331"/>
            <a:ext cx="6698685" cy="5499839"/>
          </a:xfrm>
        </p:spPr>
        <p:txBody>
          <a:bodyPr lIns="91708" tIns="45854" rIns="91708" bIns="45854"/>
          <a:lstStyle/>
          <a:p>
            <a:r>
              <a:rPr lang="en-US" b="0" dirty="0"/>
              <a:t>The Vaccines For Children (VFC) program is a federally funded program that provides vaccines at no cost to children who might not otherwise be vaccinated because of inability to pay. CDC buys vaccines at a discount and distributes them to grantees—i.e., state health departments and certain local and territorial public health agencies—which in turn distribute them at no charge to those private physicians' offices and public health clinics registered as VFC providers. Children who are eligible* for VFC vaccines are entitled to receive those vaccines recommended by the Advisory Committee on Immunization Practices (ACIP). </a:t>
            </a:r>
          </a:p>
          <a:p>
            <a:endParaRPr lang="en-US" b="0" dirty="0"/>
          </a:p>
          <a:p>
            <a:r>
              <a:rPr lang="en-US" b="1" dirty="0"/>
              <a:t>All children who are VFC Eligible can receive</a:t>
            </a:r>
            <a:r>
              <a:rPr lang="en-US" b="1" baseline="0" dirty="0"/>
              <a:t> </a:t>
            </a:r>
            <a:r>
              <a:rPr lang="en-US" b="1" dirty="0"/>
              <a:t>required vaccines  through the VFC program </a:t>
            </a:r>
          </a:p>
          <a:p>
            <a:r>
              <a:rPr lang="en-US" dirty="0">
                <a:solidFill>
                  <a:schemeClr val="tx2"/>
                </a:solidFill>
              </a:rPr>
              <a:t>This includes all children 0 through 18 years of age who are :</a:t>
            </a:r>
          </a:p>
          <a:p>
            <a:r>
              <a:rPr lang="en-US" dirty="0">
                <a:solidFill>
                  <a:schemeClr val="tx2"/>
                </a:solidFill>
              </a:rPr>
              <a:t>Medicaid eligible or American Indian or Alaska Native or Uninsured (no health insurance)or underinsured (have insurance but vaccines</a:t>
            </a:r>
            <a:r>
              <a:rPr lang="en-US" baseline="0" dirty="0">
                <a:solidFill>
                  <a:schemeClr val="tx2"/>
                </a:solidFill>
              </a:rPr>
              <a:t> </a:t>
            </a:r>
            <a:r>
              <a:rPr lang="en-US" dirty="0">
                <a:solidFill>
                  <a:schemeClr val="tx2"/>
                </a:solidFill>
              </a:rPr>
              <a:t>are</a:t>
            </a:r>
            <a:r>
              <a:rPr lang="en-US" baseline="0" dirty="0">
                <a:solidFill>
                  <a:schemeClr val="tx2"/>
                </a:solidFill>
              </a:rPr>
              <a:t> </a:t>
            </a:r>
            <a:r>
              <a:rPr lang="en-US" dirty="0">
                <a:solidFill>
                  <a:schemeClr val="tx2"/>
                </a:solidFill>
              </a:rPr>
              <a:t>not a covered benefit) or are enrolled in PeachCare.</a:t>
            </a:r>
            <a:endParaRPr lang="en-US" b="1" dirty="0"/>
          </a:p>
        </p:txBody>
      </p:sp>
    </p:spTree>
    <p:extLst>
      <p:ext uri="{BB962C8B-B14F-4D97-AF65-F5344CB8AC3E}">
        <p14:creationId xmlns:p14="http://schemas.microsoft.com/office/powerpoint/2010/main" val="2200123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Children through 18 years of age (under 19)</a:t>
            </a:r>
            <a:r>
              <a:rPr lang="en-US" baseline="0" dirty="0"/>
              <a:t> who meet at least one of the following criteria are eligible to receive VFC vaccine:</a:t>
            </a:r>
          </a:p>
          <a:p>
            <a:endParaRPr lang="en-US" baseline="0" dirty="0"/>
          </a:p>
          <a:p>
            <a:r>
              <a:rPr lang="en-US" baseline="0" dirty="0"/>
              <a:t>Medicaid eligible- a child who is eligible for the Medicaid program.</a:t>
            </a:r>
          </a:p>
          <a:p>
            <a:r>
              <a:rPr lang="en-US" baseline="0" dirty="0"/>
              <a:t>Uninsured- A child who has no health insurance</a:t>
            </a:r>
          </a:p>
          <a:p>
            <a:r>
              <a:rPr lang="en-US" baseline="0" dirty="0"/>
              <a:t>American Indian or Alaska Native (AI/AN)- As defined by the Indian Health Care Improvement Act</a:t>
            </a:r>
          </a:p>
          <a:p>
            <a:r>
              <a:rPr lang="en-US" baseline="0" dirty="0"/>
              <a:t>Underinsured- a child who has health insurance, but the coverage does not include vaccines, or a child whose insurance does not cover all Advisory Committee on Immunization Practices (ACIP) recommended vaccines.  The child would be eligible to receive those vaccines not covered by the insurance.</a:t>
            </a:r>
          </a:p>
          <a:p>
            <a:endParaRPr lang="en-US" baseline="0" dirty="0"/>
          </a:p>
          <a:p>
            <a:r>
              <a:rPr lang="en-US" b="1" baseline="0" dirty="0"/>
              <a:t>Very Important to inform staff:</a:t>
            </a:r>
          </a:p>
          <a:p>
            <a:r>
              <a:rPr lang="en-US" b="0" baseline="0" dirty="0"/>
              <a:t>All VFC providers must possess a working knowledge of all VFC eligibility criteria and use those criteria to screen children prior to administering VFC vaccines.  VFC Providers must adhere to proper billing practices for vaccine administration fees and clearly understand that VFC vaccine is provided at no cost to both the VFC Provider and eligible children.  At no time should billing occur for the cost of VFC vaccine.  When administering VFC vaccine, Providers should </a:t>
            </a:r>
            <a:r>
              <a:rPr lang="en-US" b="1" baseline="0" dirty="0"/>
              <a:t>NEVER </a:t>
            </a:r>
            <a:r>
              <a:rPr lang="en-US" b="0" baseline="0" dirty="0"/>
              <a:t>bill two different “payers” for the same vaccine administration fee amount.  The parent would be responsible for the administration fee for any VFC vaccine administered to their child, but patients cannot be turned away or reported to collections for inability to pay the administration fee.  This also prohibits withholding immunization records/certificates.</a:t>
            </a:r>
          </a:p>
          <a:p>
            <a:endParaRPr lang="en-US" b="0" baseline="0" dirty="0"/>
          </a:p>
          <a:p>
            <a:r>
              <a:rPr lang="en-US" b="0" baseline="0" dirty="0"/>
              <a:t>Please refer to Vaccines for Children Requirements</a:t>
            </a:r>
            <a:endParaRPr lang="en-US" b="0" dirty="0"/>
          </a:p>
        </p:txBody>
      </p:sp>
      <p:sp>
        <p:nvSpPr>
          <p:cNvPr id="4" name="Slide Number Placeholder 3"/>
          <p:cNvSpPr>
            <a:spLocks noGrp="1"/>
          </p:cNvSpPr>
          <p:nvPr>
            <p:ph type="sldNum" sz="quarter" idx="10"/>
          </p:nvPr>
        </p:nvSpPr>
        <p:spPr/>
        <p:txBody>
          <a:bodyPr/>
          <a:lstStyle/>
          <a:p>
            <a:fld id="{9C0E6B32-B9D3-4A32-9AA5-0003211928A3}" type="slidenum">
              <a:rPr lang="en-US" smtClean="0"/>
              <a:pPr/>
              <a:t>22</a:t>
            </a:fld>
            <a:endParaRPr lang="en-US"/>
          </a:p>
        </p:txBody>
      </p:sp>
    </p:spTree>
    <p:extLst>
      <p:ext uri="{BB962C8B-B14F-4D97-AF65-F5344CB8AC3E}">
        <p14:creationId xmlns:p14="http://schemas.microsoft.com/office/powerpoint/2010/main" val="145052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8F60E-D057-4227-8BDB-1628856342DC}" type="slidenum">
              <a:rPr lang="en-US"/>
              <a:pPr/>
              <a:t>23</a:t>
            </a:fld>
            <a:endParaRPr lang="en-US"/>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pPr>
              <a:buSzPct val="65000"/>
              <a:buFont typeface="Wingdings 2" pitchFamily="18" charset="2"/>
              <a:buNone/>
            </a:pPr>
            <a:r>
              <a:rPr lang="en-US" dirty="0"/>
              <a:t>Presenter will review with staff how to document immunization histories in GRITS.</a:t>
            </a:r>
            <a:r>
              <a:rPr lang="en-US" baseline="0" dirty="0"/>
              <a:t>  Consult with healthcare provider is there are any questionable records.</a:t>
            </a:r>
            <a:endParaRPr lang="en-US" dirty="0"/>
          </a:p>
          <a:p>
            <a:pPr>
              <a:buSzPct val="65000"/>
              <a:buFont typeface="Wingdings 2" pitchFamily="18" charset="2"/>
              <a:buChar char="¢"/>
            </a:pPr>
            <a:endParaRPr lang="en-US" dirty="0"/>
          </a:p>
          <a:p>
            <a:pPr>
              <a:buSzPct val="65000"/>
              <a:buFont typeface="Wingdings 2" pitchFamily="18" charset="2"/>
              <a:buChar char="¢"/>
            </a:pPr>
            <a:endParaRPr lang="en-US" dirty="0"/>
          </a:p>
          <a:p>
            <a:pPr>
              <a:buSzPct val="65000"/>
              <a:buFont typeface="Wingdings 2" pitchFamily="18" charset="2"/>
              <a:buChar char="¢"/>
            </a:pPr>
            <a:r>
              <a:rPr lang="en-US" dirty="0"/>
              <a:t>If the child’s personal record shows more current immunizations than the clinic’s record, be sure to update the clinic record and the GRITS history, and vice versa.</a:t>
            </a:r>
          </a:p>
          <a:p>
            <a:pPr>
              <a:buSzPct val="65000"/>
              <a:buFont typeface="Wingdings 2" pitchFamily="18" charset="2"/>
              <a:buChar char="¢"/>
            </a:pPr>
            <a:r>
              <a:rPr lang="en-US" dirty="0"/>
              <a:t> Complete WIC documentation forms as needed.</a:t>
            </a:r>
          </a:p>
          <a:p>
            <a:pPr>
              <a:buSzPct val="65000"/>
              <a:buFont typeface="Wingdings 2" pitchFamily="18" charset="2"/>
              <a:buChar char="¢"/>
            </a:pPr>
            <a:r>
              <a:rPr lang="en-US" dirty="0"/>
              <a:t> Provide client with other referral information as needed (DFCS, PeachCare, health dept. information, etc.)</a:t>
            </a:r>
          </a:p>
          <a:p>
            <a:endParaRPr lang="en-US" dirty="0"/>
          </a:p>
        </p:txBody>
      </p:sp>
    </p:spTree>
    <p:extLst>
      <p:ext uri="{BB962C8B-B14F-4D97-AF65-F5344CB8AC3E}">
        <p14:creationId xmlns:p14="http://schemas.microsoft.com/office/powerpoint/2010/main" val="46583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F69F2-A426-4DD0-B7F0-2B8124D9E01F}" type="slidenum">
              <a:rPr lang="en-US"/>
              <a:pPr/>
              <a:t>24</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pPr>
              <a:buSzPct val="65000"/>
              <a:buFont typeface="Wingdings 2" pitchFamily="18" charset="2"/>
              <a:buChar char="¢"/>
            </a:pPr>
            <a:r>
              <a:rPr lang="en-US" dirty="0"/>
              <a:t>With the increase in immigrant and refugee populations, plus the migrant workers who may access WIC clinics, it is important to be familiar with some of the guidelines for evaluating vaccines received outside the U.S.</a:t>
            </a:r>
          </a:p>
          <a:p>
            <a:pPr lvl="1">
              <a:buSzPct val="65000"/>
              <a:buFont typeface="Wingdings 2" pitchFamily="18" charset="2"/>
              <a:buChar char="¢"/>
            </a:pPr>
            <a:r>
              <a:rPr lang="en-US" dirty="0"/>
              <a:t>  Accept doses if:</a:t>
            </a:r>
          </a:p>
          <a:p>
            <a:pPr lvl="2">
              <a:buSzPct val="65000"/>
              <a:buFont typeface="Wingdings 2" pitchFamily="18" charset="2"/>
              <a:buChar char="¢"/>
            </a:pPr>
            <a:r>
              <a:rPr lang="en-US" dirty="0"/>
              <a:t>  there is a written, dated record</a:t>
            </a:r>
          </a:p>
          <a:p>
            <a:pPr lvl="2">
              <a:buSzPct val="65000"/>
              <a:buFont typeface="Wingdings 2" pitchFamily="18" charset="2"/>
              <a:buChar char="¢"/>
            </a:pPr>
            <a:r>
              <a:rPr lang="en-US" dirty="0"/>
              <a:t>  the age at vaccine administration, the spacing, and the timing of vaccination is comparable with that recommended in the U.S.</a:t>
            </a:r>
          </a:p>
          <a:p>
            <a:pPr lvl="1">
              <a:buSzPct val="65000"/>
              <a:buFont typeface="Wingdings 2" pitchFamily="18" charset="2"/>
              <a:buChar char="¢"/>
            </a:pPr>
            <a:r>
              <a:rPr lang="en-US" dirty="0"/>
              <a:t>  Special consideration needs to be made in evaluating immunization records from children who were adopted from overseas orphanages</a:t>
            </a:r>
          </a:p>
          <a:p>
            <a:pPr lvl="1">
              <a:buSzPct val="65000"/>
              <a:buFont typeface="Wingdings 2" pitchFamily="18" charset="2"/>
              <a:buChar char="¢"/>
            </a:pPr>
            <a:r>
              <a:rPr lang="en-US" dirty="0">
                <a:solidFill>
                  <a:schemeClr val="tx2"/>
                </a:solidFill>
              </a:rPr>
              <a:t>Table 12 in the General Recommendations ACIP Statement gives approaches to the evaluation and vaccination of internationally adopted children with no or questionable vaccination records.</a:t>
            </a:r>
          </a:p>
          <a:p>
            <a:pPr lvl="1">
              <a:buSzPct val="65000"/>
              <a:buFont typeface="Wingdings 2" pitchFamily="18" charset="2"/>
              <a:buChar char="¢"/>
            </a:pPr>
            <a:r>
              <a:rPr lang="en-US" dirty="0"/>
              <a:t> If there is any question about the child’s record or vaccines received, refer him to his medical provider or the health department.</a:t>
            </a:r>
          </a:p>
          <a:p>
            <a:endParaRPr lang="en-US" dirty="0"/>
          </a:p>
        </p:txBody>
      </p:sp>
    </p:spTree>
    <p:extLst>
      <p:ext uri="{BB962C8B-B14F-4D97-AF65-F5344CB8AC3E}">
        <p14:creationId xmlns:p14="http://schemas.microsoft.com/office/powerpoint/2010/main" val="927316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1F90C-50C5-4B9E-81D7-A70A10D5A043}" type="slidenum">
              <a:rPr lang="en-US"/>
              <a:pPr/>
              <a:t>25</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pPr>
              <a:buSzPct val="65000"/>
              <a:buFont typeface="Wingdings 2" pitchFamily="18" charset="2"/>
              <a:buNone/>
            </a:pPr>
            <a:r>
              <a:rPr lang="en-US" dirty="0"/>
              <a:t>Presenter</a:t>
            </a:r>
            <a:r>
              <a:rPr lang="en-US" baseline="0" dirty="0"/>
              <a:t> should inform staff that if patients are international adoptees that they will evaluated by their healthcare provider to determine their immunization needs.</a:t>
            </a:r>
          </a:p>
          <a:p>
            <a:pPr>
              <a:buSzPct val="65000"/>
              <a:buFont typeface="Wingdings 2" pitchFamily="18" charset="2"/>
              <a:buNone/>
            </a:pPr>
            <a:endParaRPr lang="en-US" dirty="0"/>
          </a:p>
          <a:p>
            <a:pPr>
              <a:buSzPct val="65000"/>
              <a:buFont typeface="Wingdings 2" pitchFamily="18" charset="2"/>
              <a:buChar char="¢"/>
            </a:pPr>
            <a:r>
              <a:rPr lang="en-US" dirty="0"/>
              <a:t>If there is any doubt about the validity of the vaccination record or of any of the vaccines given, the child may need to be revaccinated.</a:t>
            </a:r>
          </a:p>
          <a:p>
            <a:pPr>
              <a:buSzPct val="65000"/>
              <a:buFont typeface="Wingdings 2" pitchFamily="18" charset="2"/>
              <a:buChar char="¢"/>
            </a:pPr>
            <a:r>
              <a:rPr lang="en-US" dirty="0"/>
              <a:t>  If you are unsure as to whether or not your child was vaccinated, the doctor can have their blood tested for antibodies to determine their immunity to certain diseases. However, these tests may not always be accurate, so the doctor may not be sure your child is truly protected. In some cases, doctors may prefer to revaccinate your child anyway for best protection.</a:t>
            </a:r>
          </a:p>
          <a:p>
            <a:pPr>
              <a:buSzPct val="65000"/>
              <a:buFont typeface="Wingdings 2" pitchFamily="18" charset="2"/>
              <a:buNone/>
            </a:pPr>
            <a:r>
              <a:rPr lang="en-US" dirty="0"/>
              <a:t>* General Recommendations on Immunization, </a:t>
            </a:r>
            <a:r>
              <a:rPr lang="en-US" i="1" dirty="0"/>
              <a:t>MMWR</a:t>
            </a:r>
            <a:r>
              <a:rPr lang="en-US" dirty="0"/>
              <a:t>, December 1, 2006, Vol. 55, No. RR-15, pg. 33/35.</a:t>
            </a:r>
          </a:p>
          <a:p>
            <a:endParaRPr lang="en-US" dirty="0"/>
          </a:p>
          <a:p>
            <a:endParaRPr lang="en-US" dirty="0"/>
          </a:p>
        </p:txBody>
      </p:sp>
    </p:spTree>
    <p:extLst>
      <p:ext uri="{BB962C8B-B14F-4D97-AF65-F5344CB8AC3E}">
        <p14:creationId xmlns:p14="http://schemas.microsoft.com/office/powerpoint/2010/main" val="1482919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7C8DC74-3344-4463-BC7E-A879F85442C1}" type="slidenum">
              <a:rPr lang="en-US" smtClean="0">
                <a:solidFill>
                  <a:prstClr val="black"/>
                </a:solidFill>
              </a:rPr>
              <a:pPr/>
              <a:t>26</a:t>
            </a:fld>
            <a:endParaRPr lang="en-US">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dirty="0">
                <a:solidFill>
                  <a:schemeClr val="tx2"/>
                </a:solidFill>
              </a:rPr>
              <a:t>Explain to audience that some of the new vaccines previously discussed are </a:t>
            </a:r>
            <a:r>
              <a:rPr lang="en-US" b="1" dirty="0">
                <a:solidFill>
                  <a:schemeClr val="tx2"/>
                </a:solidFill>
              </a:rPr>
              <a:t>RECOMMENDED</a:t>
            </a:r>
            <a:r>
              <a:rPr lang="en-US" dirty="0">
                <a:solidFill>
                  <a:schemeClr val="tx2"/>
                </a:solidFill>
              </a:rPr>
              <a:t> for a particular age group, but MAY NOT BE </a:t>
            </a:r>
            <a:r>
              <a:rPr lang="en-US" b="1" dirty="0">
                <a:solidFill>
                  <a:schemeClr val="tx2"/>
                </a:solidFill>
              </a:rPr>
              <a:t>REQUIRED</a:t>
            </a:r>
            <a:r>
              <a:rPr lang="en-US" dirty="0">
                <a:solidFill>
                  <a:schemeClr val="tx2"/>
                </a:solidFill>
              </a:rPr>
              <a:t> (i.e.…..HPV, Influenza, Rotavirus) for school or child care attendance.</a:t>
            </a:r>
          </a:p>
          <a:p>
            <a:pPr eaLnBrk="1" hangingPunct="1"/>
            <a:endParaRPr lang="en-US" dirty="0">
              <a:solidFill>
                <a:schemeClr val="tx2"/>
              </a:solidFill>
            </a:endParaRPr>
          </a:p>
          <a:p>
            <a:pPr eaLnBrk="1" hangingPunct="1"/>
            <a:r>
              <a:rPr lang="en-US" dirty="0">
                <a:solidFill>
                  <a:schemeClr val="tx2"/>
                </a:solidFill>
              </a:rPr>
              <a:t>Remember, GRITS:</a:t>
            </a:r>
            <a:br>
              <a:rPr lang="en-US" dirty="0">
                <a:solidFill>
                  <a:schemeClr val="tx2"/>
                </a:solidFill>
              </a:rPr>
            </a:br>
            <a:r>
              <a:rPr lang="en-US" b="1" dirty="0">
                <a:solidFill>
                  <a:schemeClr val="tx2"/>
                </a:solidFill>
              </a:rPr>
              <a:t>Calculates validity based on </a:t>
            </a:r>
            <a:r>
              <a:rPr lang="en-US" b="1" u="sng" dirty="0">
                <a:solidFill>
                  <a:schemeClr val="tx2"/>
                </a:solidFill>
              </a:rPr>
              <a:t>recommendations</a:t>
            </a:r>
            <a:br>
              <a:rPr lang="en-US" b="1" u="sng" dirty="0">
                <a:solidFill>
                  <a:schemeClr val="tx2"/>
                </a:solidFill>
              </a:rPr>
            </a:br>
            <a:r>
              <a:rPr lang="en-US" b="1" dirty="0">
                <a:solidFill>
                  <a:schemeClr val="tx2"/>
                </a:solidFill>
              </a:rPr>
              <a:t>Prints certificates based on </a:t>
            </a:r>
            <a:r>
              <a:rPr lang="en-US" b="1" u="sng" dirty="0">
                <a:solidFill>
                  <a:schemeClr val="tx2"/>
                </a:solidFill>
              </a:rPr>
              <a:t>requirements</a:t>
            </a:r>
            <a:r>
              <a:rPr lang="en-US" b="1" dirty="0">
                <a:solidFill>
                  <a:schemeClr val="tx2"/>
                </a:solidFill>
              </a:rPr>
              <a:t>, which are first based on the recommendations.</a:t>
            </a:r>
          </a:p>
          <a:p>
            <a:pPr lvl="1" eaLnBrk="1" hangingPunct="1"/>
            <a:endParaRPr lang="en-US" b="1" dirty="0">
              <a:solidFill>
                <a:schemeClr val="tx2"/>
              </a:solidFill>
            </a:endParaRPr>
          </a:p>
          <a:p>
            <a:pPr eaLnBrk="1" hangingPunct="1"/>
            <a:r>
              <a:rPr lang="en-US" dirty="0"/>
              <a:t>Inform parents</a:t>
            </a:r>
            <a:r>
              <a:rPr lang="en-US" baseline="0" dirty="0"/>
              <a:t> that the nurse will review his or her child’s record prior to vaccine administration.</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56545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Presenter will review form 3231 with audience while discussing slide.</a:t>
            </a:r>
          </a:p>
          <a:p>
            <a:endParaRPr lang="en-US" dirty="0"/>
          </a:p>
          <a:p>
            <a:r>
              <a:rPr lang="en-US" dirty="0"/>
              <a:t>The Immunization certificate was revised July 1, 2014 for new immunization requirements for 7</a:t>
            </a:r>
            <a:r>
              <a:rPr lang="en-US" baseline="30000" dirty="0"/>
              <a:t>th</a:t>
            </a:r>
            <a:r>
              <a:rPr lang="en-US" dirty="0"/>
              <a:t> grade.  </a:t>
            </a:r>
            <a:endParaRPr lang="en-US" baseline="0" dirty="0"/>
          </a:p>
          <a:p>
            <a:endParaRPr lang="en-US" dirty="0"/>
          </a:p>
          <a:p>
            <a:r>
              <a:rPr lang="en-US" baseline="0" dirty="0"/>
              <a:t>The t</a:t>
            </a:r>
            <a:r>
              <a:rPr lang="en-US" dirty="0"/>
              <a:t>wo boxes in the right upper corner; the top box is labeled</a:t>
            </a:r>
            <a:r>
              <a:rPr lang="en-US" baseline="0" dirty="0"/>
              <a:t> </a:t>
            </a:r>
            <a:r>
              <a:rPr lang="en-US" dirty="0"/>
              <a:t>“Complete For K through 6th Grade” and the bottom box is “Complete for 7th Grade or higher”. The instructions on how these</a:t>
            </a:r>
            <a:r>
              <a:rPr lang="en-US" baseline="0" dirty="0"/>
              <a:t> two boxes are completed will are outlined on the </a:t>
            </a:r>
            <a:r>
              <a:rPr lang="en-US" dirty="0"/>
              <a:t>3231 INS.</a:t>
            </a:r>
          </a:p>
          <a:p>
            <a:endParaRPr lang="en-US" dirty="0"/>
          </a:p>
          <a:p>
            <a:r>
              <a:rPr lang="en-US" dirty="0"/>
              <a:t>Additional updates</a:t>
            </a:r>
            <a:r>
              <a:rPr lang="en-US" baseline="0" dirty="0"/>
              <a:t> include:</a:t>
            </a:r>
            <a:endParaRPr lang="en-US" dirty="0"/>
          </a:p>
          <a:p>
            <a:r>
              <a:rPr lang="en-US" dirty="0"/>
              <a:t>-”Td” has been added to the first line with the DTP, DTaP, DT section; Td will</a:t>
            </a:r>
            <a:r>
              <a:rPr lang="en-US" baseline="0" dirty="0"/>
              <a:t> be designated with a (++) symbol and the Td explanation text will appear in the bottom left corner of the form when printed</a:t>
            </a:r>
          </a:p>
          <a:p>
            <a:endParaRPr lang="en-US" dirty="0"/>
          </a:p>
          <a:p>
            <a:r>
              <a:rPr lang="en-US" dirty="0"/>
              <a:t>-”Polio” is now</a:t>
            </a:r>
            <a:r>
              <a:rPr lang="en-US" baseline="0" dirty="0"/>
              <a:t> on one line; no separate line for “IPV”/”OPV”; OPV is designated with (^^) symbol, the polio explanation text “**unspecified polio dose/OPV dose appears in the bottom left corner of the form when printed</a:t>
            </a:r>
          </a:p>
          <a:p>
            <a:endParaRPr lang="en-US" baseline="0" dirty="0"/>
          </a:p>
          <a:p>
            <a:r>
              <a:rPr lang="en-US" baseline="0" dirty="0"/>
              <a:t>-“Tdap” and “MCV4” are listed on their own  separate lines; MCV4 row was moved up to the required section; only Menactra, Menveo and MCV4 unspecified doses will display; Menomune, MenB and Meningococcal unspecified do not display.</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0874601-7A99-44FA-94D7-84CD44CC84E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93583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463550"/>
            <a:ext cx="4460875" cy="3346450"/>
          </a:xfrm>
        </p:spPr>
      </p:sp>
      <p:sp>
        <p:nvSpPr>
          <p:cNvPr id="3" name="Notes Placeholder 2"/>
          <p:cNvSpPr>
            <a:spLocks noGrp="1"/>
          </p:cNvSpPr>
          <p:nvPr>
            <p:ph type="body" idx="1"/>
          </p:nvPr>
        </p:nvSpPr>
        <p:spPr>
          <a:xfrm>
            <a:off x="702946" y="4121150"/>
            <a:ext cx="5323204" cy="4490088"/>
          </a:xfrm>
        </p:spPr>
        <p:txBody>
          <a:bodyPr>
            <a:normAutofit fontScale="47500" lnSpcReduction="20000"/>
          </a:bodyPr>
          <a:lstStyle/>
          <a:p>
            <a:r>
              <a:rPr lang="en-US" sz="1600" dirty="0"/>
              <a:t>Established in 1990, the Vaccine Adverse Event Reporting System (VAERS) is a national early warning system to detect possible safety problems in U.S.-licensed vaccines. VAERS is co-managed by the Centers for Disease Control and Prevention (CDC) and the U.S. Food and Drug Administration (FDA). VAERS accepts and analyzes reports of adverse events (possible side effects) after a person has received a vaccination. Anyone can report an adverse event to VAERS. Healthcare professionals are required to report certain adverse events and vaccine manufacturers are required to report all adverse events that come to their attention.  VAERS is a passive reporting system, meaning it relies on individuals to send in reports of their experiences to CDC and FDA. VAERS is not designed to determine if a vaccine caused a health problem, but is especially useful for detecting unusual or unexpected patterns of adverse event reporting that might indicate a possible safety problem with a vaccine. This way, VAERS can provide CDC and FDA with valuable information that additional work and evaluation is necessary to further assess a possible safety concern.</a:t>
            </a:r>
          </a:p>
          <a:p>
            <a:endParaRPr lang="en-US" sz="1600" dirty="0"/>
          </a:p>
          <a:p>
            <a:r>
              <a:rPr lang="en-US" sz="1600" b="1" dirty="0"/>
              <a:t>VAERS Data Limitations</a:t>
            </a:r>
          </a:p>
          <a:p>
            <a:r>
              <a:rPr lang="en-US" sz="1600" dirty="0"/>
              <a:t>Millions of vaccines are given each year to children less than 1 year old in the United States, usually between 2 and 6 months of age. At this age, infants are at greatest risk for certain medical adverse events, including high fevers, seizures, and sudden infant death syndrome (SIDS). Some infants will experience these medical events shortly after a vaccination by coincidence.  These coincidences make it difficult to know whether a particular adverse event resulted from a medical condition or from a vaccination. Therefore, vaccine providers are encouraged to report all adverse events following vaccination, whether or not they believe the vaccination was the cause.</a:t>
            </a:r>
          </a:p>
          <a:p>
            <a:endParaRPr lang="en-US" sz="1600" dirty="0"/>
          </a:p>
          <a:p>
            <a:r>
              <a:rPr lang="en-US" sz="1600" b="1" dirty="0"/>
              <a:t>The primary objectives of VAERS are to:</a:t>
            </a:r>
          </a:p>
          <a:p>
            <a:r>
              <a:rPr lang="en-US" sz="1600" dirty="0"/>
              <a:t>Detect new, unusual, or rare vaccine adverse events; Monitor increases in known adverse events; Identify potential patient risk factors for particular types of adverse events; Assess the safety of newly licensed vaccines;</a:t>
            </a:r>
          </a:p>
          <a:p>
            <a:r>
              <a:rPr lang="en-US" sz="1600" dirty="0"/>
              <a:t>Determine and address possible reporting clusters (e.g., suspected localized [temporally or geographically] or product-/batch-/lot-specific adverse event reporting); Recognize persistent safe-use problems and administration errors;</a:t>
            </a:r>
          </a:p>
          <a:p>
            <a:r>
              <a:rPr lang="en-US" sz="1600" dirty="0"/>
              <a:t>Provide a national safety monitoring system that extends to the entire general population for response to public health emergencies, such as a large-scale pandemic influenza vaccination program.</a:t>
            </a:r>
          </a:p>
          <a:p>
            <a:endParaRPr lang="en-US" sz="1600" dirty="0"/>
          </a:p>
          <a:p>
            <a:r>
              <a:rPr lang="en-US" sz="1600" b="1" dirty="0"/>
              <a:t>Two Ways to Submit an Online Report to VAERS:</a:t>
            </a:r>
          </a:p>
          <a:p>
            <a:r>
              <a:rPr lang="en-US" sz="1600" b="1" dirty="0"/>
              <a:t>-Report Online</a:t>
            </a:r>
          </a:p>
          <a:p>
            <a:r>
              <a:rPr lang="en-US" sz="1600" b="1" dirty="0"/>
              <a:t>-Report using writable PDF (Public Health will complete PDF and send reports to the Immunization Program State Office via fax or mail)</a:t>
            </a:r>
          </a:p>
          <a:p>
            <a:endParaRPr lang="en-US" sz="1600" b="1"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110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normAutofit/>
          </a:bodyPr>
          <a:lstStyle/>
          <a:p>
            <a:r>
              <a:rPr lang="en-US" dirty="0"/>
              <a:t>The National Vaccine Injury Compensation Program is a no-fault alternative to the traditional legal system for resolving vaccine injury petitions.  It was created in the 1980s, after lawsuits against vaccine companies and health care providers threatened to cause vaccine shortages and reduce U.S. vaccination rates, which could have caused a resurgence of vaccine preventable diseases.  Any individual, of any age, who received a covered vaccine and believes he or she was injured as a result, can file a petition. Parents, legal guardians and legal representatives can file on behalf of children, disabled adults, and individuals who are deceased.  The purpose of VICP is to ensure that individuals injured by certain vaccines are provided with fair and efficient compensation and to ensure a stable vaccine supply by limiting liability for vaccine manufacturers and vaccine administrators. The National Vaccine Injury Compensation Program covers most vaccines given routinely in the U.S.  For a vaccine to be covered, the category of vaccine must be recommended for routine administration to children or pregnant women by the Centers for Disease Control and Prevention and subject to an excise tax by Federal law.</a:t>
            </a:r>
          </a:p>
          <a:p>
            <a:endParaRPr lang="en-US" dirty="0"/>
          </a:p>
          <a:p>
            <a:r>
              <a:rPr lang="en-US" b="1" dirty="0"/>
              <a:t>The following three organizations have a role in VICP:</a:t>
            </a:r>
          </a:p>
          <a:p>
            <a:r>
              <a:rPr lang="en-US" dirty="0"/>
              <a:t>-The VICP is administered through the Department of Health and Human Services (HHS)</a:t>
            </a:r>
          </a:p>
          <a:p>
            <a:r>
              <a:rPr lang="en-US" dirty="0"/>
              <a:t>-The Department of Justice (DOJ) represents HHS in Court</a:t>
            </a:r>
          </a:p>
          <a:p>
            <a:r>
              <a:rPr lang="en-US" dirty="0"/>
              <a:t>-The U.S. Court of Federal Claims (the Court) makes the final decision regarding whether a petitioner should be compensated</a:t>
            </a:r>
          </a:p>
          <a:p>
            <a:endParaRPr lang="en-US" dirty="0"/>
          </a:p>
          <a:p>
            <a:endParaRPr lang="en-US" dirty="0"/>
          </a:p>
          <a:p>
            <a:pPr eaLnBrk="1" hangingPunct="1"/>
            <a:endParaRPr lang="en-US" dirty="0"/>
          </a:p>
        </p:txBody>
      </p:sp>
      <p:sp>
        <p:nvSpPr>
          <p:cNvPr id="2232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A74DF6-6C21-4520-B241-0A826B3CA45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5923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2" y="8678886"/>
            <a:ext cx="3034845" cy="456867"/>
          </a:xfrm>
          <a:prstGeom prst="rect">
            <a:avLst/>
          </a:prstGeom>
          <a:noFill/>
          <a:ln w="9525">
            <a:noFill/>
            <a:miter lim="800000"/>
            <a:headEnd/>
            <a:tailEnd/>
          </a:ln>
        </p:spPr>
        <p:txBody>
          <a:bodyPr lIns="91996" tIns="45999" rIns="91996" bIns="45999" anchor="b"/>
          <a:lstStyle/>
          <a:p>
            <a:pPr marL="0" marR="0" lvl="0" indent="0" algn="l"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8" name="Rectangle 7"/>
          <p:cNvSpPr txBox="1">
            <a:spLocks noGrp="1" noChangeArrowheads="1"/>
          </p:cNvSpPr>
          <p:nvPr/>
        </p:nvSpPr>
        <p:spPr bwMode="auto">
          <a:xfrm>
            <a:off x="3967026" y="8678886"/>
            <a:ext cx="3034845" cy="456867"/>
          </a:xfrm>
          <a:prstGeom prst="rect">
            <a:avLst/>
          </a:prstGeom>
          <a:noFill/>
          <a:ln w="9525">
            <a:noFill/>
            <a:miter lim="800000"/>
            <a:headEnd/>
            <a:tailEnd/>
          </a:ln>
        </p:spPr>
        <p:txBody>
          <a:bodyPr lIns="91996" tIns="45999" rIns="91996" bIns="45999" anchor="b"/>
          <a:lstStyle/>
          <a:p>
            <a:pPr marL="0" marR="0" lvl="0" indent="0" algn="r"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9" name="Rectangle 2"/>
          <p:cNvSpPr>
            <a:spLocks noGrp="1" noRot="1" noChangeAspect="1" noChangeArrowheads="1" noTextEdit="1"/>
          </p:cNvSpPr>
          <p:nvPr>
            <p:ph type="sldImg"/>
          </p:nvPr>
        </p:nvSpPr>
        <p:spPr>
          <a:xfrm>
            <a:off x="1219200" y="685800"/>
            <a:ext cx="4567238" cy="3427413"/>
          </a:xfrm>
          <a:ln/>
        </p:spPr>
      </p:sp>
      <p:sp>
        <p:nvSpPr>
          <p:cNvPr id="113670" name="Rectangle 3"/>
          <p:cNvSpPr>
            <a:spLocks noGrp="1" noChangeArrowheads="1"/>
          </p:cNvSpPr>
          <p:nvPr>
            <p:ph type="body" idx="1"/>
          </p:nvPr>
        </p:nvSpPr>
        <p:spPr>
          <a:xfrm>
            <a:off x="933803" y="4340238"/>
            <a:ext cx="5135893" cy="4111802"/>
          </a:xfrm>
          <a:noFill/>
          <a:ln/>
        </p:spPr>
        <p:txBody>
          <a:bodyPr lIns="92004" tIns="46002" rIns="92004" bIns="46002">
            <a:normAutofit lnSpcReduction="10000"/>
          </a:bodyPr>
          <a:lstStyle/>
          <a:p>
            <a:pPr defTabSz="914360" eaLnBrk="0" fontAlgn="base" hangingPunct="0">
              <a:spcBef>
                <a:spcPct val="0"/>
              </a:spcBef>
              <a:spcAft>
                <a:spcPct val="0"/>
              </a:spcAft>
              <a:defRPr/>
            </a:pPr>
            <a:r>
              <a:rPr lang="en-US" sz="1000" dirty="0">
                <a:solidFill>
                  <a:srgbClr val="000000"/>
                </a:solidFill>
                <a:latin typeface="Arial" charset="0"/>
              </a:rPr>
              <a:t>This table shows the impact of vaccines on the annual reported cases of some vaccine preventable diseases </a:t>
            </a:r>
            <a:r>
              <a:rPr lang="en-US" sz="1000" u="sng" dirty="0">
                <a:solidFill>
                  <a:srgbClr val="000000"/>
                </a:solidFill>
                <a:latin typeface="Arial" charset="0"/>
              </a:rPr>
              <a:t>in the United States</a:t>
            </a:r>
            <a:r>
              <a:rPr lang="en-US" sz="1000" dirty="0">
                <a:solidFill>
                  <a:srgbClr val="000000"/>
                </a:solidFill>
                <a:latin typeface="Arial" charset="0"/>
              </a:rPr>
              <a:t>.  </a:t>
            </a:r>
          </a:p>
          <a:p>
            <a:pPr defTabSz="914360" eaLnBrk="0" fontAlgn="base" hangingPunct="0">
              <a:spcBef>
                <a:spcPct val="0"/>
              </a:spcBef>
              <a:spcAft>
                <a:spcPct val="0"/>
              </a:spcAft>
              <a:defRPr/>
            </a:pPr>
            <a:r>
              <a:rPr lang="en-US" sz="1000" dirty="0">
                <a:solidFill>
                  <a:srgbClr val="000000"/>
                </a:solidFill>
                <a:latin typeface="Arial" charset="0"/>
              </a:rPr>
              <a:t>Column 2 shows the average number of reported cases of a specific disease prior to the licensure of the vaccine. </a:t>
            </a:r>
          </a:p>
          <a:p>
            <a:pPr defTabSz="914360" eaLnBrk="0" fontAlgn="base" hangingPunct="0">
              <a:spcBef>
                <a:spcPct val="0"/>
              </a:spcBef>
              <a:spcAft>
                <a:spcPct val="0"/>
              </a:spcAft>
              <a:defRPr/>
            </a:pPr>
            <a:r>
              <a:rPr lang="en-US" sz="1000" dirty="0">
                <a:solidFill>
                  <a:srgbClr val="000000"/>
                </a:solidFill>
                <a:latin typeface="Arial" charset="0"/>
              </a:rPr>
              <a:t>Column 3 shows the number of reported cases in the United States in 2015. </a:t>
            </a:r>
          </a:p>
          <a:p>
            <a:pPr defTabSz="914360" eaLnBrk="0" fontAlgn="base" hangingPunct="0">
              <a:spcBef>
                <a:spcPct val="0"/>
              </a:spcBef>
              <a:spcAft>
                <a:spcPct val="0"/>
              </a:spcAft>
              <a:defRPr/>
            </a:pPr>
            <a:r>
              <a:rPr lang="en-US" sz="1000" dirty="0">
                <a:solidFill>
                  <a:srgbClr val="000000"/>
                </a:solidFill>
                <a:latin typeface="Arial" charset="0"/>
              </a:rPr>
              <a:t>Column 4 shows the provisional number of reported cases in the U.S in 2016.</a:t>
            </a:r>
          </a:p>
          <a:p>
            <a:pPr defTabSz="914360" eaLnBrk="0" fontAlgn="base" hangingPunct="0">
              <a:spcBef>
                <a:spcPct val="0"/>
              </a:spcBef>
              <a:spcAft>
                <a:spcPct val="0"/>
              </a:spcAft>
              <a:defRPr/>
            </a:pPr>
            <a:r>
              <a:rPr lang="en-US" sz="1000" dirty="0">
                <a:solidFill>
                  <a:srgbClr val="000000"/>
                </a:solidFill>
                <a:latin typeface="Arial" charset="0"/>
              </a:rPr>
              <a:t>Column 5 shows the percentage decrease in reported cases in the United States based on the provisional number of  reported cases in 2016 compared with the pre-vaccine years.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About a week ago, the State Epidemiology team released a “mumps alert”.  During 2017, over 5,629 cases were reported in the U.S. to the CDC; 110 mumps cases were reported to DPH during the same time period.  Despite high vaccination levels with MMR, mumps cases remain elevated- primarily due to a number of outbreaks in settings of prolonged close contact with others who have mumps, such as within classrooms, sports teams, campus dorms, and other crowded environments.</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GA DPH urges healthcare providers to maintain heightened awareness for mumps and reminds providers that all suspect cases of mumps should be reported at the time of testing to the Health Department.  For additional information please contact Ebony Thomas or Jessica Tuttle at the State Office.  404-657-2588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b="1" dirty="0">
                <a:solidFill>
                  <a:srgbClr val="000000"/>
                </a:solidFill>
                <a:latin typeface="Arial" charset="0"/>
              </a:rPr>
              <a:t>Reference:</a:t>
            </a:r>
          </a:p>
          <a:p>
            <a:pPr marL="232613" indent="-232613" defTabSz="914360" eaLnBrk="0" fontAlgn="base" hangingPunct="0">
              <a:spcBef>
                <a:spcPct val="0"/>
              </a:spcBef>
              <a:spcAft>
                <a:spcPct val="0"/>
              </a:spcAft>
              <a:buFontTx/>
              <a:buAutoNum type="arabicPeriod"/>
              <a:defRPr/>
            </a:pPr>
            <a:r>
              <a:rPr lang="en-US" sz="1000" dirty="0">
                <a:solidFill>
                  <a:srgbClr val="000000"/>
                </a:solidFill>
                <a:latin typeface="Arial" charset="0"/>
              </a:rPr>
              <a:t>Achievements in Public Health, 1900-1999 Impact of Vaccines Universally Recommended for Children - United States, 1990-1998 MMWR April 02, 1999 / 48(12);243-248</a:t>
            </a:r>
            <a:endParaRPr lang="en-US" sz="1000" dirty="0">
              <a:solidFill>
                <a:srgbClr val="000000"/>
              </a:solidFill>
              <a:latin typeface="Arial" pitchFamily="34" charset="0"/>
            </a:endParaRPr>
          </a:p>
          <a:p>
            <a:pPr marL="232613" indent="-232613" defTabSz="930452">
              <a:spcBef>
                <a:spcPct val="0"/>
              </a:spcBef>
              <a:buFontTx/>
              <a:buAutoNum type="arabicPeriod"/>
              <a:defRPr/>
            </a:pPr>
            <a:r>
              <a:rPr lang="en-US" sz="1000" dirty="0">
                <a:solidFill>
                  <a:srgbClr val="000000"/>
                </a:solidFill>
                <a:latin typeface="Arial" pitchFamily="34" charset="0"/>
              </a:rPr>
              <a:t>MMWR 65(52);ND-924-ND-941, January 6, 2017</a:t>
            </a:r>
            <a:endParaRPr lang="en-US" sz="1000" dirty="0">
              <a:solidFill>
                <a:srgbClr val="000000"/>
              </a:solidFill>
              <a:latin typeface="Arial" pitchFamily="34" charset="0"/>
              <a:cs typeface="Arial" charset="0"/>
            </a:endParaRPr>
          </a:p>
          <a:p>
            <a:pPr marL="230089" indent="-23008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marL="0" marR="0" lvl="0" indent="0" algn="r" defTabSz="91436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30181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D46F9BAC-59A2-4468-9E87-44E0FA02ACC5}" type="slidenum">
              <a:rPr lang="en-US" sz="1200">
                <a:solidFill>
                  <a:srgbClr val="000000"/>
                </a:solidFill>
                <a:cs typeface="Arial" charset="0"/>
              </a:rPr>
              <a:pPr algn="r"/>
              <a:t>30</a:t>
            </a:fld>
            <a:endParaRPr lang="en-US" sz="1200">
              <a:solidFill>
                <a:srgbClr val="000000"/>
              </a:solidFill>
              <a:cs typeface="Arial" charset="0"/>
            </a:endParaRPr>
          </a:p>
        </p:txBody>
      </p:sp>
      <p:sp>
        <p:nvSpPr>
          <p:cNvPr id="2764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60463" y="260350"/>
            <a:ext cx="4641850" cy="3482975"/>
          </a:xfrm>
          <a:ln/>
        </p:spPr>
      </p:sp>
      <p:sp>
        <p:nvSpPr>
          <p:cNvPr id="276484" name="Rectangle 3"/>
          <p:cNvSpPr>
            <a:spLocks noGrp="1" noChangeArrowheads="1"/>
          </p:cNvSpPr>
          <p:nvPr>
            <p:ph type="body" idx="1"/>
          </p:nvPr>
        </p:nvSpPr>
        <p:spPr>
          <a:xfrm>
            <a:off x="934723" y="3891628"/>
            <a:ext cx="5140960" cy="4707865"/>
          </a:xfrm>
          <a:noFill/>
          <a:ln/>
        </p:spPr>
        <p:txBody>
          <a:bodyPr lIns="92228" tIns="46116" rIns="92228" bIns="46116">
            <a:normAutofit/>
          </a:bodyPr>
          <a:lstStyle/>
          <a:p>
            <a:r>
              <a:rPr lang="en-US" sz="1100" b="1" dirty="0">
                <a:latin typeface="Arial" charset="0"/>
                <a:sym typeface="Symbol" pitchFamily="18" charset="2"/>
              </a:rPr>
              <a:t>Review with audience the vaccines recommended for HCP and</a:t>
            </a:r>
            <a:r>
              <a:rPr lang="en-US" sz="1100" b="1" baseline="0" dirty="0">
                <a:latin typeface="Arial" charset="0"/>
                <a:sym typeface="Symbol" pitchFamily="18" charset="2"/>
              </a:rPr>
              <a:t> other adults.  </a:t>
            </a:r>
            <a:endParaRPr lang="en-US" sz="1100" b="1" dirty="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2369">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a:latin typeface="Arial" charset="0"/>
            </a:endParaRPr>
          </a:p>
          <a:p>
            <a:pPr>
              <a:lnSpc>
                <a:spcPct val="80000"/>
              </a:lnSpc>
              <a:spcBef>
                <a:spcPct val="0"/>
              </a:spcBef>
            </a:pPr>
            <a:endParaRPr lang="en-US" dirty="0">
              <a:latin typeface="Arial" charset="0"/>
            </a:endParaRPr>
          </a:p>
        </p:txBody>
      </p:sp>
    </p:spTree>
    <p:extLst>
      <p:ext uri="{BB962C8B-B14F-4D97-AF65-F5344CB8AC3E}">
        <p14:creationId xmlns:p14="http://schemas.microsoft.com/office/powerpoint/2010/main" val="2002615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solidFill>
                  <a:prstClr val="black"/>
                </a:solidFill>
              </a:rPr>
              <a:pPr/>
              <a:t>31</a:t>
            </a:fld>
            <a:endParaRPr lang="en-US" dirty="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a:t>If you need further information about the changes, or to ask questions later, please contact the GA Immunization Office</a:t>
            </a:r>
            <a:r>
              <a:rPr lang="en-US" baseline="0" dirty="0"/>
              <a:t> and our partners GA AAP and GA AFP</a:t>
            </a:r>
          </a:p>
          <a:p>
            <a:pPr eaLnBrk="1" hangingPunct="1"/>
            <a:r>
              <a:rPr lang="en-US" baseline="0" dirty="0"/>
              <a:t> </a:t>
            </a:r>
          </a:p>
          <a:p>
            <a:pPr eaLnBrk="1" hangingPunct="1"/>
            <a:r>
              <a:rPr lang="en-US" baseline="0" dirty="0"/>
              <a:t>Your </a:t>
            </a:r>
            <a:r>
              <a:rPr lang="en-US" dirty="0"/>
              <a:t>Local health department</a:t>
            </a:r>
          </a:p>
          <a:p>
            <a:pPr eaLnBrk="1" hangingPunct="1"/>
            <a:r>
              <a:rPr lang="en-US" dirty="0"/>
              <a:t>District Immunization Coordinator (IPCs)</a:t>
            </a:r>
          </a:p>
          <a:p>
            <a:pPr eaLnBrk="1" hangingPunct="1"/>
            <a:r>
              <a:rPr lang="en-US" dirty="0"/>
              <a:t>GA Immunization Program Office</a:t>
            </a:r>
          </a:p>
          <a:p>
            <a:pPr lvl="1" eaLnBrk="1" hangingPunct="1"/>
            <a:r>
              <a:rPr lang="en-US" dirty="0"/>
              <a:t>404-657-3158</a:t>
            </a:r>
          </a:p>
          <a:p>
            <a:pPr lvl="1" eaLnBrk="1" hangingPunct="1"/>
            <a:r>
              <a:rPr lang="en-US" dirty="0"/>
              <a:t>Website http://health.state.ga.us/programs/immunization</a:t>
            </a:r>
          </a:p>
          <a:p>
            <a:pPr eaLnBrk="1" hangingPunct="1"/>
            <a:r>
              <a:rPr lang="en-US" dirty="0"/>
              <a:t>GA Chapter of the AAP</a:t>
            </a:r>
          </a:p>
          <a:p>
            <a:pPr eaLnBrk="1" hangingPunct="1"/>
            <a:r>
              <a:rPr lang="en-US" dirty="0"/>
              <a:t>GAFP</a:t>
            </a:r>
          </a:p>
          <a:p>
            <a:pPr eaLnBrk="1" hangingPunct="1"/>
            <a:endParaRPr lang="en-US" dirty="0"/>
          </a:p>
          <a:p>
            <a:pPr eaLnBrk="1" hangingPunct="1"/>
            <a:endParaRPr lang="en-US" dirty="0"/>
          </a:p>
        </p:txBody>
      </p:sp>
    </p:spTree>
    <p:extLst>
      <p:ext uri="{BB962C8B-B14F-4D97-AF65-F5344CB8AC3E}">
        <p14:creationId xmlns:p14="http://schemas.microsoft.com/office/powerpoint/2010/main" val="1094164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17" tIns="46111" rIns="92217" bIns="46111" anchor="b"/>
          <a:lstStyle/>
          <a:p>
            <a:pPr algn="r"/>
            <a:fld id="{EB516D9D-0927-4EBE-BBB9-723B6BF5BFF3}" type="slidenum">
              <a:rPr lang="en-US" sz="1200">
                <a:solidFill>
                  <a:prstClr val="black"/>
                </a:solidFill>
                <a:cs typeface="Arial" charset="0"/>
              </a:rPr>
              <a:pPr algn="r"/>
              <a:t>32</a:t>
            </a:fld>
            <a:endParaRPr lang="en-US" sz="1200">
              <a:solidFill>
                <a:prstClr val="black"/>
              </a:solidFill>
              <a:cs typeface="Arial" charset="0"/>
            </a:endParaRPr>
          </a:p>
        </p:txBody>
      </p:sp>
      <p:sp>
        <p:nvSpPr>
          <p:cNvPr id="327682" name="Rectangle 6"/>
          <p:cNvSpPr txBox="1">
            <a:spLocks noGrp="1" noChangeArrowheads="1"/>
          </p:cNvSpPr>
          <p:nvPr/>
        </p:nvSpPr>
        <p:spPr bwMode="auto">
          <a:xfrm>
            <a:off x="5" y="8829675"/>
            <a:ext cx="3037840" cy="465138"/>
          </a:xfrm>
          <a:prstGeom prst="rect">
            <a:avLst/>
          </a:prstGeom>
          <a:noFill/>
          <a:ln w="9525">
            <a:noFill/>
            <a:miter lim="800000"/>
            <a:headEnd/>
            <a:tailEnd/>
          </a:ln>
        </p:spPr>
        <p:txBody>
          <a:bodyPr lIns="92217" tIns="46111" rIns="92217" bIns="46111"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06" tIns="45352" rIns="90706" bIns="45352"/>
          <a:lstStyle/>
          <a:p>
            <a:pPr indent="23056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66">
              <a:buFontTx/>
              <a:buChar char="•"/>
              <a:defRPr/>
            </a:pPr>
            <a:r>
              <a:rPr lang="en-US" sz="1000" dirty="0">
                <a:latin typeface="Arial" charset="0"/>
              </a:rPr>
              <a:t>Take any questions from the audience.</a:t>
            </a:r>
          </a:p>
          <a:p>
            <a:pPr indent="23056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66">
              <a:buFontTx/>
              <a:buChar char="•"/>
              <a:defRPr/>
            </a:pPr>
            <a:r>
              <a:rPr lang="en-US" sz="1000" dirty="0">
                <a:latin typeface="Arial" charset="0"/>
              </a:rPr>
              <a:t>Ask the audience what will they do to improve rates? </a:t>
            </a:r>
          </a:p>
          <a:p>
            <a:pPr indent="230566">
              <a:buFontTx/>
              <a:buChar char="•"/>
              <a:defRPr/>
            </a:pPr>
            <a:r>
              <a:rPr lang="en-US" sz="1000" dirty="0">
                <a:latin typeface="Arial" charset="0"/>
              </a:rPr>
              <a:t>Ask participants to develop a plan to improve the immunization rates in their office</a:t>
            </a:r>
          </a:p>
          <a:p>
            <a:pPr indent="23056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160739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a:t>
            </a:r>
          </a:p>
          <a:p>
            <a:endParaRPr lang="en-US" dirty="0"/>
          </a:p>
          <a:p>
            <a:r>
              <a:rPr lang="en-US" dirty="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a:p>
          <a:p>
            <a:r>
              <a:rPr lang="en-US" dirty="0"/>
              <a:t>According</a:t>
            </a:r>
            <a:r>
              <a:rPr lang="en-US" baseline="0" dirty="0"/>
              <a:t> </a:t>
            </a:r>
            <a:r>
              <a:rPr lang="en-US" dirty="0"/>
              <a:t>to the 2016 National Immunization Study, Georgia ranks higher than US national averages for recommended childhood vaccines.</a:t>
            </a:r>
          </a:p>
          <a:p>
            <a:r>
              <a:rPr lang="en-US" dirty="0"/>
              <a:t>Georgia coverage rates for children 19-35 months for:</a:t>
            </a:r>
          </a:p>
          <a:p>
            <a:r>
              <a:rPr lang="en-US" dirty="0"/>
              <a:t>•Measles, mumps and rubella vaccine (MMR) (1 or more doses) is at 93.2%  (91.1% US) (94.2% in 2015)</a:t>
            </a:r>
          </a:p>
          <a:p>
            <a:r>
              <a:rPr lang="en-US" dirty="0"/>
              <a:t>•DTaP (&gt;/= 4 doses) 90.0% (83.4% US)</a:t>
            </a:r>
          </a:p>
          <a:p>
            <a:r>
              <a:rPr lang="en-US" dirty="0"/>
              <a:t>•Hepatitis B birth dose 76.7% (71.1% US)</a:t>
            </a:r>
          </a:p>
          <a:p>
            <a:r>
              <a:rPr lang="en-US" dirty="0"/>
              <a:t>For the combined vaccine series 4:3:1:3:1:4 is 77.3 (70.7%US)</a:t>
            </a:r>
          </a:p>
          <a:p>
            <a:endParaRPr lang="en-US" dirty="0"/>
          </a:p>
          <a:p>
            <a:r>
              <a:rPr lang="en-US" dirty="0"/>
              <a:t>Coverage with recommended vaccines for children aged 19–35 months continues to be high and stable but remains below 90% for vaccines that require booster doses during the second year of life (≥4 doses of DTaP and PCV as well as Hib full series) and for other recommended vaccines (HepB birth dose, rotavirus, and HepA). Disparities in coverage persisted for black children and those living below the poverty level, and coverage was generally lower for children who were uninsured or covered by Medicaid than among those with private insurance. These disparities indicate that improvements are needed in access to and delivery of age-appropriate immunization to all children, regardless of insurance or financial status (i.e., “the immunization safety net”).</a:t>
            </a:r>
          </a:p>
          <a:p>
            <a:endParaRPr lang="en-US" dirty="0"/>
          </a:p>
          <a:p>
            <a:r>
              <a:rPr lang="en-US" dirty="0"/>
              <a:t>So, What does this mean for public health practice?</a:t>
            </a:r>
          </a:p>
          <a:p>
            <a:r>
              <a:rPr lang="en-US" dirty="0"/>
              <a:t>Continued collaboration between CDC and state immunization programs to further elucidate and address disparities in coverage by poverty status should provide valuable information as strategies are needed for improving access to and delivery of age-appropriate immunization. Health care providers can increase vaccination coverage using evidence-based strategies such as provider reminders, standing orders to provide vaccination whenever appropriate, and immunization information systems.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550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4A5B73C-499B-4A5B-BF73-A3D65DC4E378}" type="slidenum">
              <a:rPr lang="en-US" smtClean="0">
                <a:solidFill>
                  <a:prstClr val="black"/>
                </a:solidFill>
                <a:cs typeface="Arial" charset="0"/>
              </a:rPr>
              <a:pPr/>
              <a:t>5</a:t>
            </a:fld>
            <a:endParaRPr lang="en-US">
              <a:solidFill>
                <a:prstClr val="black"/>
              </a:solidFill>
              <a:cs typeface="Arial" charset="0"/>
            </a:endParaRPr>
          </a:p>
        </p:txBody>
      </p:sp>
      <p:sp>
        <p:nvSpPr>
          <p:cNvPr id="115715" name="Rectangle 6"/>
          <p:cNvSpPr txBox="1">
            <a:spLocks noGrp="1" noChangeArrowheads="1"/>
          </p:cNvSpPr>
          <p:nvPr/>
        </p:nvSpPr>
        <p:spPr bwMode="auto">
          <a:xfrm>
            <a:off x="0" y="8829969"/>
            <a:ext cx="3037840" cy="464820"/>
          </a:xfrm>
          <a:prstGeom prst="rect">
            <a:avLst/>
          </a:prstGeom>
          <a:noFill/>
          <a:ln w="9525">
            <a:noFill/>
            <a:miter lim="800000"/>
            <a:headEnd/>
            <a:tailEnd/>
          </a:ln>
        </p:spPr>
        <p:txBody>
          <a:bodyPr lIns="93151" tIns="46575" rIns="93151" bIns="46575" anchor="b"/>
          <a:lstStyle/>
          <a:p>
            <a:endParaRPr lang="en-US" sz="1200" dirty="0">
              <a:solidFill>
                <a:prstClr val="black"/>
              </a:solidFill>
            </a:endParaRPr>
          </a:p>
        </p:txBody>
      </p:sp>
      <p:sp>
        <p:nvSpPr>
          <p:cNvPr id="115716" name="Rectangle 7"/>
          <p:cNvSpPr txBox="1">
            <a:spLocks noGrp="1" noChangeArrowheads="1"/>
          </p:cNvSpPr>
          <p:nvPr/>
        </p:nvSpPr>
        <p:spPr bwMode="auto">
          <a:xfrm>
            <a:off x="3970940" y="8829969"/>
            <a:ext cx="3037840" cy="464820"/>
          </a:xfrm>
          <a:prstGeom prst="rect">
            <a:avLst/>
          </a:prstGeom>
          <a:noFill/>
          <a:ln w="9525">
            <a:noFill/>
            <a:miter lim="800000"/>
            <a:headEnd/>
            <a:tailEnd/>
          </a:ln>
        </p:spPr>
        <p:txBody>
          <a:bodyPr lIns="93151" tIns="46575" rIns="93151" bIns="46575" anchor="b"/>
          <a:lstStyle/>
          <a:p>
            <a:pPr algn="r"/>
            <a:fld id="{D79293B6-E880-47F8-A1B8-40EB76A00D8A}" type="slidenum">
              <a:rPr lang="en-US" sz="1200">
                <a:solidFill>
                  <a:prstClr val="black"/>
                </a:solidFill>
              </a:rPr>
              <a:pPr algn="r"/>
              <a:t>5</a:t>
            </a:fld>
            <a:endParaRPr lang="en-US" sz="1200" dirty="0">
              <a:solidFill>
                <a:prstClr val="black"/>
              </a:solidFill>
            </a:endParaRPr>
          </a:p>
        </p:txBody>
      </p:sp>
      <p:sp>
        <p:nvSpPr>
          <p:cNvPr id="115717" name="Rectangle 2"/>
          <p:cNvSpPr>
            <a:spLocks noGrp="1" noRot="1" noChangeAspect="1" noChangeArrowheads="1" noTextEdit="1"/>
          </p:cNvSpPr>
          <p:nvPr>
            <p:ph type="sldImg"/>
          </p:nvPr>
        </p:nvSpPr>
        <p:spPr>
          <a:xfrm>
            <a:off x="1182688" y="696913"/>
            <a:ext cx="4648200" cy="3486150"/>
          </a:xfrm>
          <a:ln/>
        </p:spPr>
      </p:sp>
      <p:sp>
        <p:nvSpPr>
          <p:cNvPr id="115718" name="Rectangle 3"/>
          <p:cNvSpPr>
            <a:spLocks noGrp="1" noChangeArrowheads="1"/>
          </p:cNvSpPr>
          <p:nvPr>
            <p:ph type="body" idx="1"/>
          </p:nvPr>
        </p:nvSpPr>
        <p:spPr>
          <a:noFill/>
          <a:ln/>
        </p:spPr>
        <p:txBody>
          <a:bodyPr lIns="93151" tIns="46575" rIns="93151" bIns="46575"/>
          <a:lstStyle/>
          <a:p>
            <a:pPr eaLnBrk="1" hangingPunct="1"/>
            <a:r>
              <a:rPr lang="en-US" sz="1000" dirty="0">
                <a:latin typeface="Arial" charset="0"/>
              </a:rPr>
              <a:t>Many healthcare workers, patients and parents of young children and adolescents have grown up in the vaccine era. They are not familiar with the world we lived in before the availability of vaccines when most children were infected with whooping cough, measles, mumps, and chicken pox during their preschool or school years. These diseases were called “childhood diseases” because most children had these diseases during their childhood years. Most children were sick for a short period of time and recovered. Some children developed complications and some were left with permanent physical and/or mental disabilities. Some died as a result of these diseases.</a:t>
            </a:r>
          </a:p>
          <a:p>
            <a:pPr eaLnBrk="1" hangingPunct="1"/>
            <a:endParaRPr lang="en-US" sz="1000" dirty="0">
              <a:latin typeface="Arial" charset="0"/>
            </a:endParaRPr>
          </a:p>
          <a:p>
            <a:pPr eaLnBrk="1" hangingPunct="1"/>
            <a:endParaRPr lang="en-US" sz="1000" dirty="0">
              <a:latin typeface="Arial" charset="0"/>
            </a:endParaRPr>
          </a:p>
          <a:p>
            <a:pPr eaLnBrk="1" hangingPunct="1"/>
            <a:r>
              <a:rPr lang="en-US" sz="1000" b="1" dirty="0">
                <a:latin typeface="Arial" charset="0"/>
              </a:rPr>
              <a:t>Patients and parents may ask about these diseases. Therefore, it is important for healthcare providers to be familiar with the symptoms of these vaccine preventable diseases. </a:t>
            </a:r>
            <a:br>
              <a:rPr lang="en-US" sz="1000" b="1" dirty="0">
                <a:latin typeface="Arial" charset="0"/>
              </a:rPr>
            </a:br>
            <a:r>
              <a:rPr lang="en-US" sz="1000" b="1" u="sng" dirty="0">
                <a:latin typeface="Arial" charset="0"/>
              </a:rPr>
              <a:t>YOU MUST KNOW ABOUT THESE  DISEASES TO BE A BETTER  ADVOCATE  FOR IMMUNIZATIONS </a:t>
            </a:r>
          </a:p>
          <a:p>
            <a:pPr algn="ctr" eaLnBrk="1" hangingPunct="1"/>
            <a:r>
              <a:rPr lang="en-US" sz="1000" b="1" u="sng" dirty="0">
                <a:latin typeface="Arial" charset="0"/>
              </a:rPr>
              <a:t> </a:t>
            </a: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137211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1E856DF-D89F-4E96-BAF6-5AFD112D195B}" type="slidenum">
              <a:rPr lang="en-US" smtClean="0">
                <a:solidFill>
                  <a:prstClr val="black"/>
                </a:solidFill>
              </a:rPr>
              <a:pPr/>
              <a:t>6</a:t>
            </a:fld>
            <a:endParaRPr lang="en-US" dirty="0">
              <a:solidFill>
                <a:prstClr val="black"/>
              </a:solidFill>
            </a:endParaRPr>
          </a:p>
        </p:txBody>
      </p:sp>
      <p:sp>
        <p:nvSpPr>
          <p:cNvPr id="146435" name="Rectangle 2"/>
          <p:cNvSpPr>
            <a:spLocks noGrp="1" noRot="1" noChangeAspect="1" noChangeArrowheads="1" noTextEdit="1"/>
          </p:cNvSpPr>
          <p:nvPr>
            <p:ph type="sldImg"/>
          </p:nvPr>
        </p:nvSpPr>
        <p:spPr>
          <a:xfrm>
            <a:off x="1287463" y="334963"/>
            <a:ext cx="4133850" cy="3101975"/>
          </a:xfrm>
          <a:ln/>
        </p:spPr>
      </p:sp>
      <p:sp>
        <p:nvSpPr>
          <p:cNvPr id="146436" name="Rectangle 3"/>
          <p:cNvSpPr>
            <a:spLocks noGrp="1" noChangeArrowheads="1"/>
          </p:cNvSpPr>
          <p:nvPr>
            <p:ph type="body" idx="1"/>
          </p:nvPr>
        </p:nvSpPr>
        <p:spPr>
          <a:xfrm>
            <a:off x="155578" y="3664654"/>
            <a:ext cx="6699248" cy="4974524"/>
          </a:xfrm>
          <a:noFill/>
          <a:ln/>
        </p:spPr>
        <p:txBody>
          <a:bodyPr>
            <a:normAutofit/>
          </a:bodyPr>
          <a:lstStyle/>
          <a:p>
            <a:pPr eaLnBrk="1" hangingPunct="1">
              <a:lnSpc>
                <a:spcPct val="90000"/>
              </a:lnSpc>
            </a:pPr>
            <a:r>
              <a:rPr lang="en-US" sz="1100" b="1" dirty="0"/>
              <a:t>Ask participants what are: </a:t>
            </a:r>
            <a:r>
              <a:rPr lang="en-US" sz="1100" dirty="0"/>
              <a:t>Diphtheria, tetanus and pertussis? </a:t>
            </a:r>
            <a:br>
              <a:rPr lang="en-US" sz="1100" dirty="0"/>
            </a:br>
            <a:r>
              <a:rPr lang="en-US" sz="1100" dirty="0"/>
              <a:t>Whooping cough (pertussis), tetanus, and diphtheria are serious diseases caused by bacteria.</a:t>
            </a:r>
          </a:p>
          <a:p>
            <a:pPr eaLnBrk="1" hangingPunct="1">
              <a:lnSpc>
                <a:spcPct val="90000"/>
              </a:lnSpc>
            </a:pPr>
            <a:r>
              <a:rPr lang="en-US" sz="1100" dirty="0"/>
              <a:t>Whooping cough and diphtheria are spread person-to-person through the air. Tetanus gets into the body through cuts or wounds.</a:t>
            </a:r>
          </a:p>
          <a:p>
            <a:pPr eaLnBrk="1" hangingPunct="1">
              <a:lnSpc>
                <a:spcPct val="90000"/>
              </a:lnSpc>
            </a:pPr>
            <a:r>
              <a:rPr lang="en-US" sz="1100" dirty="0"/>
              <a:t>Whooping cough can trigger such bad coughing that babies can’t breathe. Babies are most likely to die from whooping cough and can have complications such as seizures and brain damage. Tetanus can cause extremely painful muscle cramps all over the body. Diphtheria can lead to severe breathing problems, heart problems, and paralysis. All these diseases can be deadly.</a:t>
            </a:r>
          </a:p>
          <a:p>
            <a:pPr eaLnBrk="1" hangingPunct="1">
              <a:lnSpc>
                <a:spcPct val="90000"/>
              </a:lnSpc>
            </a:pPr>
            <a:endParaRPr lang="en-US" sz="1100" dirty="0"/>
          </a:p>
          <a:p>
            <a:pPr eaLnBrk="1" hangingPunct="1">
              <a:lnSpc>
                <a:spcPct val="90000"/>
              </a:lnSpc>
            </a:pPr>
            <a:r>
              <a:rPr lang="en-US" sz="1100" dirty="0"/>
              <a:t>ACIP recommends:</a:t>
            </a:r>
          </a:p>
          <a:p>
            <a:pPr eaLnBrk="1" hangingPunct="1">
              <a:lnSpc>
                <a:spcPct val="90000"/>
              </a:lnSpc>
            </a:pPr>
            <a:r>
              <a:rPr lang="en-US" sz="1100" dirty="0"/>
              <a:t>A 5 dose series of DTaP: Administered at 2, 4, 6, 15-18 months and 4-6 years (Do not administer after age 6)</a:t>
            </a:r>
          </a:p>
          <a:p>
            <a:pPr eaLnBrk="1" hangingPunct="1">
              <a:lnSpc>
                <a:spcPct val="90000"/>
              </a:lnSpc>
            </a:pPr>
            <a:endParaRPr lang="en-US" sz="1100" dirty="0"/>
          </a:p>
          <a:p>
            <a:pPr eaLnBrk="1" hangingPunct="1">
              <a:lnSpc>
                <a:spcPct val="90000"/>
              </a:lnSpc>
            </a:pPr>
            <a:r>
              <a:rPr lang="en-US" sz="1100" b="1" dirty="0"/>
              <a:t>Optional Information:</a:t>
            </a:r>
          </a:p>
          <a:p>
            <a:pPr eaLnBrk="1" hangingPunct="1">
              <a:lnSpc>
                <a:spcPct val="90000"/>
              </a:lnSpc>
              <a:buFont typeface="Wingdings" pitchFamily="2" charset="2"/>
              <a:buNone/>
            </a:pPr>
            <a:r>
              <a:rPr lang="en-US" sz="1100" b="1" dirty="0"/>
              <a:t>Diphtheria, tetanus, and pertussis are illustrated on this slide</a:t>
            </a:r>
          </a:p>
          <a:p>
            <a:pPr lvl="1" eaLnBrk="1" hangingPunct="1">
              <a:lnSpc>
                <a:spcPct val="90000"/>
              </a:lnSpc>
              <a:buFont typeface="Wingdings" pitchFamily="2" charset="2"/>
              <a:buChar char="§"/>
            </a:pPr>
            <a:r>
              <a:rPr lang="en-US" sz="1100" dirty="0"/>
              <a:t> The top left picture is of a throat of a child who has diphtheria.  You can see the thick gray coating over the back of the throat.  This coating can eventually expand down through the airway, and if not treated, a person could die from suffocation, or suffer other complications such as paralysis, heart failure, or coma.</a:t>
            </a:r>
          </a:p>
          <a:p>
            <a:pPr lvl="1" eaLnBrk="1" hangingPunct="1">
              <a:lnSpc>
                <a:spcPct val="90000"/>
              </a:lnSpc>
              <a:buFont typeface="Wingdings" pitchFamily="2" charset="2"/>
              <a:buChar char="§"/>
            </a:pPr>
            <a:r>
              <a:rPr lang="en-US" sz="1100" dirty="0"/>
              <a:t>In the top right picture, this child is experiencing painful muscle spasms from tetanus. It is nearly impossible for him to move or control the muscles in his body.  He cannot eat because the muscles in his mouth have become so tight and it is difficult for him to swallow.  Other possible complications are broken bones from muscle spasms, breathing problems, and death.</a:t>
            </a:r>
          </a:p>
          <a:p>
            <a:pPr lvl="1" eaLnBrk="1" hangingPunct="1">
              <a:lnSpc>
                <a:spcPct val="90000"/>
              </a:lnSpc>
              <a:buFont typeface="Wingdings" pitchFamily="2" charset="2"/>
              <a:buChar char="§"/>
            </a:pPr>
            <a:r>
              <a:rPr lang="en-US" sz="1100" dirty="0"/>
              <a:t>The bottom picture shows a child who is suffering from pertussis, commonly know as “whooping cough”. He is experiencing coughing spasms, which produce a “whooping” sound. The sound occurs because the child is trying to catch his breath before the next round of coughing.  Often children have difficulty breathing and experience vomiting and exhaustion from the severe coughing.</a:t>
            </a:r>
          </a:p>
        </p:txBody>
      </p:sp>
    </p:spTree>
    <p:extLst>
      <p:ext uri="{BB962C8B-B14F-4D97-AF65-F5344CB8AC3E}">
        <p14:creationId xmlns:p14="http://schemas.microsoft.com/office/powerpoint/2010/main" val="48903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06600">
              <a:lnSpc>
                <a:spcPct val="90000"/>
              </a:lnSpc>
              <a:buSzPct val="65000"/>
              <a:defRPr/>
            </a:pPr>
            <a:r>
              <a:rPr lang="en-US" b="1" dirty="0">
                <a:solidFill>
                  <a:prstClr val="black"/>
                </a:solidFill>
              </a:rPr>
              <a:t>Review Hepatitis</a:t>
            </a:r>
            <a:r>
              <a:rPr lang="en-US" b="1" baseline="0" dirty="0">
                <a:solidFill>
                  <a:prstClr val="black"/>
                </a:solidFill>
              </a:rPr>
              <a:t> B virus:</a:t>
            </a:r>
            <a:endParaRPr lang="en-US" b="1" dirty="0">
              <a:solidFill>
                <a:prstClr val="black"/>
              </a:solidFill>
            </a:endParaRPr>
          </a:p>
          <a:p>
            <a:pPr defTabSz="906600">
              <a:lnSpc>
                <a:spcPct val="90000"/>
              </a:lnSpc>
              <a:buSzPct val="65000"/>
              <a:defRPr/>
            </a:pPr>
            <a:r>
              <a:rPr lang="en-US" dirty="0">
                <a:solidFill>
                  <a:prstClr val="black"/>
                </a:solidFill>
              </a:rPr>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pPr defTabSz="906600">
              <a:lnSpc>
                <a:spcPct val="90000"/>
              </a:lnSpc>
              <a:buSzPct val="65000"/>
              <a:defRPr/>
            </a:pPr>
            <a:endParaRPr lang="en-US" dirty="0">
              <a:solidFill>
                <a:prstClr val="black"/>
              </a:solidFill>
            </a:endParaRPr>
          </a:p>
          <a:p>
            <a:pPr defTabSz="906600">
              <a:lnSpc>
                <a:spcPct val="90000"/>
              </a:lnSpc>
              <a:buSzPct val="65000"/>
              <a:defRPr/>
            </a:pPr>
            <a:r>
              <a:rPr lang="en-US" b="1" u="none" dirty="0">
                <a:solidFill>
                  <a:prstClr val="black"/>
                </a:solidFill>
              </a:rPr>
              <a:t>Presenter may</a:t>
            </a:r>
            <a:r>
              <a:rPr lang="en-US" b="1" u="none" baseline="0" dirty="0">
                <a:solidFill>
                  <a:prstClr val="black"/>
                </a:solidFill>
              </a:rPr>
              <a:t> want to use Hepatitis one-pager to discuss vaccine usage during slide. </a:t>
            </a:r>
            <a:br>
              <a:rPr lang="en-US" b="1" u="none" baseline="0" dirty="0">
                <a:solidFill>
                  <a:prstClr val="black"/>
                </a:solidFill>
              </a:rPr>
            </a:br>
            <a:r>
              <a:rPr lang="en-US" b="1" u="sng" dirty="0">
                <a:solidFill>
                  <a:prstClr val="black"/>
                </a:solidFill>
              </a:rPr>
              <a:t>Children and adolescents</a:t>
            </a:r>
          </a:p>
          <a:p>
            <a:pPr defTabSz="906600">
              <a:lnSpc>
                <a:spcPct val="90000"/>
              </a:lnSpc>
              <a:buSzPct val="65000"/>
              <a:defRPr/>
            </a:pPr>
            <a:r>
              <a:rPr lang="en-US" dirty="0">
                <a:solidFill>
                  <a:prstClr val="black"/>
                </a:solidFill>
              </a:rPr>
              <a:t>Babies normally get 3 doses of hepatitis B vaccine:</a:t>
            </a:r>
          </a:p>
          <a:p>
            <a:pPr defTabSz="906600">
              <a:lnSpc>
                <a:spcPct val="90000"/>
              </a:lnSpc>
              <a:buSzPct val="65000"/>
              <a:defRPr/>
            </a:pPr>
            <a:r>
              <a:rPr lang="en-US" dirty="0">
                <a:solidFill>
                  <a:prstClr val="black"/>
                </a:solidFill>
              </a:rPr>
              <a:t>1st Dose: Birth, 2nd Dose: 1-2 months of age, 3rd Dose: 6-18 months of age. Some babies might get 4 doses, for example, if a combination vaccine containing hepatitis B is used. (This is a single shot containing several vaccines.) The extra dose is not harmful. The final (third or fourth) dose in the HepB vaccine series should be administered no earlier than age 24 weeks. Administration of a total of 4 doses of HepB vaccine is permitted when a combination vaccine containing HepB is administered after the birth dose. </a:t>
            </a:r>
            <a:r>
              <a:rPr lang="en-US" baseline="0" dirty="0">
                <a:solidFill>
                  <a:prstClr val="black"/>
                </a:solidFill>
              </a:rPr>
              <a:t>  </a:t>
            </a:r>
            <a:r>
              <a:rPr lang="en-US" dirty="0">
                <a:solidFill>
                  <a:prstClr val="black"/>
                </a:solidFill>
              </a:rPr>
              <a:t>Anyone through 18 years of age who didn’t get the vaccine when they were younger should also be vaccinated.</a:t>
            </a:r>
          </a:p>
          <a:p>
            <a:pPr defTabSz="906600">
              <a:lnSpc>
                <a:spcPct val="90000"/>
              </a:lnSpc>
              <a:buSzPct val="65000"/>
              <a:defRPr/>
            </a:pPr>
            <a:endParaRPr lang="en-US" dirty="0">
              <a:solidFill>
                <a:prstClr val="black"/>
              </a:solidFill>
            </a:endParaRPr>
          </a:p>
          <a:p>
            <a:pPr defTabSz="906600">
              <a:lnSpc>
                <a:spcPct val="90000"/>
              </a:lnSpc>
              <a:buSzPct val="65000"/>
              <a:defRPr/>
            </a:pPr>
            <a:r>
              <a:rPr lang="en-US" b="1" u="sng" dirty="0">
                <a:solidFill>
                  <a:prstClr val="black"/>
                </a:solidFill>
              </a:rPr>
              <a:t>Adults</a:t>
            </a:r>
          </a:p>
          <a:p>
            <a:pPr defTabSz="906600">
              <a:lnSpc>
                <a:spcPct val="90000"/>
              </a:lnSpc>
              <a:buSzPct val="65000"/>
              <a:defRPr/>
            </a:pPr>
            <a:r>
              <a:rPr lang="en-US" dirty="0">
                <a:solidFill>
                  <a:prstClr val="black"/>
                </a:solidFill>
              </a:rPr>
              <a:t>All unvaccinated adults at risk for hepatitis B infection should be vaccinated.  This includes: sex partners of people infected with hepatitis B, men who have sex with men, people who inject street drugs, people with more than one sex partner, People with chronic liver or kidney disease, people under 60 years of age with diabetes, people with jobs that expose them to human blood or other body fluids, household contacts of people infected with hepatitis B, residents and staff in institutions for the developmentally disabled, Kidney dialysis patients, people who travel to countries where hepatitis B is common, people with HIV infection.</a:t>
            </a:r>
            <a:r>
              <a:rPr lang="en-US" baseline="0" dirty="0">
                <a:solidFill>
                  <a:prstClr val="black"/>
                </a:solidFill>
              </a:rPr>
              <a:t>  </a:t>
            </a:r>
            <a:r>
              <a:rPr lang="en-US" dirty="0">
                <a:solidFill>
                  <a:prstClr val="black"/>
                </a:solidFill>
              </a:rPr>
              <a:t>Other people may be encouraged by their doctor to get hepatitis B vaccine; for example, adults 60 and older with</a:t>
            </a:r>
            <a:r>
              <a:rPr lang="en-US" baseline="0" dirty="0">
                <a:solidFill>
                  <a:prstClr val="black"/>
                </a:solidFill>
              </a:rPr>
              <a:t> </a:t>
            </a:r>
            <a:r>
              <a:rPr lang="en-US" dirty="0">
                <a:solidFill>
                  <a:prstClr val="black"/>
                </a:solidFill>
              </a:rPr>
              <a:t>diabetes. Anyone else who wants to be protected from hepatitis B infection may get the vaccine.</a:t>
            </a:r>
            <a:r>
              <a:rPr lang="en-US" baseline="0" dirty="0">
                <a:solidFill>
                  <a:prstClr val="black"/>
                </a:solidFill>
              </a:rPr>
              <a:t> </a:t>
            </a:r>
            <a:r>
              <a:rPr lang="en-US" dirty="0">
                <a:solidFill>
                  <a:prstClr val="black"/>
                </a:solidFill>
              </a:rPr>
              <a:t>Pregnant women who are at risk for one of the reasons stated previously should be vaccinated. Other pregnant</a:t>
            </a:r>
            <a:r>
              <a:rPr lang="en-US" baseline="0" dirty="0">
                <a:solidFill>
                  <a:prstClr val="black"/>
                </a:solidFill>
              </a:rPr>
              <a:t> </a:t>
            </a:r>
            <a:r>
              <a:rPr lang="en-US" dirty="0">
                <a:solidFill>
                  <a:prstClr val="black"/>
                </a:solidFill>
              </a:rPr>
              <a:t>women who want protection may be vaccinated.</a:t>
            </a:r>
            <a:r>
              <a:rPr lang="en-US" baseline="0" dirty="0">
                <a:solidFill>
                  <a:prstClr val="black"/>
                </a:solidFill>
              </a:rPr>
              <a:t>  </a:t>
            </a:r>
            <a:r>
              <a:rPr lang="en-US" dirty="0">
                <a:solidFill>
                  <a:prstClr val="black"/>
                </a:solidFill>
              </a:rPr>
              <a:t>Adults getting hepatitis B vaccine should get 3 doses—with the second dose given 4 weeks after the first and the third dose 5 months after the second. Your doctor can tell you about other dosing schedules that might be used in certain circumstances.</a:t>
            </a:r>
          </a:p>
          <a:p>
            <a:pPr defTabSz="906600">
              <a:lnSpc>
                <a:spcPct val="90000"/>
              </a:lnSpc>
              <a:buSzPct val="65000"/>
              <a:defRPr/>
            </a:pPr>
            <a:endParaRPr lang="en-US" dirty="0">
              <a:solidFill>
                <a:prstClr val="black"/>
              </a:solidFill>
            </a:endParaRPr>
          </a:p>
          <a:p>
            <a:pPr defTabSz="906600">
              <a:lnSpc>
                <a:spcPct val="90000"/>
              </a:lnSpc>
              <a:buSzPct val="65000"/>
              <a:defRPr/>
            </a:pPr>
            <a:r>
              <a:rPr lang="en-US" dirty="0">
                <a:solidFill>
                  <a:prstClr val="black"/>
                </a:solidFill>
              </a:rPr>
              <a:t>Staff should work with other programs to make sure there are standing orders to vaccinate</a:t>
            </a:r>
            <a:r>
              <a:rPr lang="en-US" baseline="0" dirty="0">
                <a:solidFill>
                  <a:prstClr val="black"/>
                </a:solidFill>
              </a:rPr>
              <a:t> these vulnerable populations.</a:t>
            </a:r>
            <a:endParaRPr lang="en-US" dirty="0">
              <a:solidFill>
                <a:prstClr val="black"/>
              </a:solidFill>
            </a:endParaRPr>
          </a:p>
          <a:p>
            <a:pPr defTabSz="906600">
              <a:lnSpc>
                <a:spcPct val="90000"/>
              </a:lnSpc>
              <a:buSzPct val="65000"/>
              <a:defRPr/>
            </a:pPr>
            <a:endParaRPr lang="en-US" dirty="0">
              <a:solidFill>
                <a:prstClr val="black"/>
              </a:solidFill>
            </a:endParaRPr>
          </a:p>
          <a:p>
            <a:pPr defTabSz="906600">
              <a:lnSpc>
                <a:spcPct val="90000"/>
              </a:lnSpc>
              <a:buSzPct val="65000"/>
              <a:defRPr/>
            </a:pPr>
            <a:endParaRPr lang="en-US" dirty="0">
              <a:solidFill>
                <a:prstClr val="black"/>
              </a:solidFill>
            </a:endParaRPr>
          </a:p>
          <a:p>
            <a:pPr defTabSz="906600">
              <a:lnSpc>
                <a:spcPct val="90000"/>
              </a:lnSpc>
              <a:buSzPct val="65000"/>
              <a:defRPr/>
            </a:pPr>
            <a:endParaRPr lang="en-US" dirty="0">
              <a:solidFill>
                <a:prstClr val="black"/>
              </a:solidFill>
            </a:endParaRPr>
          </a:p>
          <a:p>
            <a:pPr defTabSz="906600">
              <a:lnSpc>
                <a:spcPct val="90000"/>
              </a:lnSpc>
              <a:buSzPct val="65000"/>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7</a:t>
            </a:fld>
            <a:endParaRPr lang="en-US"/>
          </a:p>
        </p:txBody>
      </p:sp>
    </p:spTree>
    <p:extLst>
      <p:ext uri="{BB962C8B-B14F-4D97-AF65-F5344CB8AC3E}">
        <p14:creationId xmlns:p14="http://schemas.microsoft.com/office/powerpoint/2010/main" val="240626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616548C-FBB2-4184-8665-414776448E7E}" type="slidenum">
              <a:rPr lang="en-US" smtClean="0">
                <a:solidFill>
                  <a:prstClr val="black"/>
                </a:solidFill>
              </a:rPr>
              <a:pPr/>
              <a:t>8</a:t>
            </a:fld>
            <a:endParaRPr lang="en-US">
              <a:solidFill>
                <a:prstClr val="black"/>
              </a:solidFill>
            </a:endParaRPr>
          </a:p>
        </p:txBody>
      </p:sp>
      <p:sp>
        <p:nvSpPr>
          <p:cNvPr id="182275" name="Rectangle 2"/>
          <p:cNvSpPr>
            <a:spLocks noGrp="1" noRot="1" noChangeAspect="1" noChangeArrowheads="1" noTextEdit="1"/>
          </p:cNvSpPr>
          <p:nvPr>
            <p:ph type="sldImg"/>
          </p:nvPr>
        </p:nvSpPr>
        <p:spPr>
          <a:xfrm>
            <a:off x="1574800" y="465138"/>
            <a:ext cx="4030663" cy="3024187"/>
          </a:xfrm>
          <a:ln/>
        </p:spPr>
      </p:sp>
      <p:sp>
        <p:nvSpPr>
          <p:cNvPr id="182276" name="Rectangle 3"/>
          <p:cNvSpPr>
            <a:spLocks noGrp="1" noChangeArrowheads="1"/>
          </p:cNvSpPr>
          <p:nvPr>
            <p:ph type="body" idx="1"/>
          </p:nvPr>
        </p:nvSpPr>
        <p:spPr>
          <a:xfrm>
            <a:off x="936740" y="3646705"/>
            <a:ext cx="5149637" cy="4964536"/>
          </a:xfrm>
          <a:noFill/>
          <a:ln/>
        </p:spPr>
        <p:txBody>
          <a:bodyPr/>
          <a:lstStyle/>
          <a:p>
            <a:pPr eaLnBrk="1" hangingPunct="1"/>
            <a:r>
              <a:rPr lang="en-US" dirty="0"/>
              <a:t>Hepatitis A is a serious liver disease caused by a virus. The virus</a:t>
            </a:r>
            <a:r>
              <a:rPr lang="en-US" baseline="0" dirty="0"/>
              <a:t> </a:t>
            </a:r>
            <a:r>
              <a:rPr lang="en-US" dirty="0"/>
              <a:t>is found in the feces (poop) of infected people. The hepatitis A virus is spread when invisible particles of feces</a:t>
            </a:r>
            <a:r>
              <a:rPr lang="en-US" baseline="0" dirty="0"/>
              <a:t> </a:t>
            </a:r>
            <a:r>
              <a:rPr lang="en-US" dirty="0"/>
              <a:t>(poop) get into a person’s mouth. You can get hepatitis</a:t>
            </a:r>
            <a:r>
              <a:rPr lang="en-US" baseline="0" dirty="0"/>
              <a:t> </a:t>
            </a:r>
            <a:r>
              <a:rPr lang="en-US" dirty="0"/>
              <a:t>A by eating contaminated food or</a:t>
            </a:r>
            <a:r>
              <a:rPr lang="en-US" baseline="0" dirty="0"/>
              <a:t> </a:t>
            </a:r>
            <a:r>
              <a:rPr lang="en-US" dirty="0"/>
              <a:t>drinking contaminated water, during sex, or just</a:t>
            </a:r>
            <a:r>
              <a:rPr lang="en-US" baseline="0" dirty="0"/>
              <a:t> </a:t>
            </a:r>
            <a:r>
              <a:rPr lang="en-US" dirty="0"/>
              <a:t>by living with an infected person. Hepatitis A can your skin and eyes turn yellow. You can get very sick for weeks, need to</a:t>
            </a:r>
            <a:r>
              <a:rPr lang="en-US" baseline="0" dirty="0"/>
              <a:t> </a:t>
            </a:r>
            <a:r>
              <a:rPr lang="en-US" dirty="0"/>
              <a:t>be hospitalized, and even die. Some</a:t>
            </a:r>
            <a:r>
              <a:rPr lang="en-US" baseline="0" dirty="0"/>
              <a:t> </a:t>
            </a:r>
            <a:r>
              <a:rPr lang="en-US" dirty="0"/>
              <a:t>people don’t look or feel sick, but they</a:t>
            </a:r>
            <a:r>
              <a:rPr lang="en-US" baseline="0" dirty="0"/>
              <a:t> </a:t>
            </a:r>
            <a:r>
              <a:rPr lang="en-US" dirty="0"/>
              <a:t>can still spread hepatitis</a:t>
            </a:r>
            <a:r>
              <a:rPr lang="en-US" baseline="0" dirty="0"/>
              <a:t> </a:t>
            </a:r>
            <a:r>
              <a:rPr lang="en-US" dirty="0"/>
              <a:t>A to others. Everyone is at some risk for getting infected with hepatitis A.</a:t>
            </a:r>
            <a:r>
              <a:rPr lang="en-US" baseline="0" dirty="0"/>
              <a:t> </a:t>
            </a:r>
            <a:r>
              <a:rPr lang="en-US" dirty="0"/>
              <a:t>People who travel outside the U.S. have an increased chance</a:t>
            </a:r>
            <a:r>
              <a:rPr lang="en-US" baseline="0" dirty="0"/>
              <a:t> </a:t>
            </a:r>
            <a:r>
              <a:rPr lang="en-US" dirty="0"/>
              <a:t>of getting infected.</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For children</a:t>
            </a:r>
            <a:r>
              <a:rPr lang="en-US" dirty="0"/>
              <a:t>, the first dose should be given at 12</a:t>
            </a:r>
            <a:r>
              <a:rPr lang="en-US" baseline="0" dirty="0"/>
              <a:t> </a:t>
            </a:r>
            <a:r>
              <a:rPr lang="en-US" dirty="0"/>
              <a:t>through 23 months of age. Children who are not</a:t>
            </a:r>
            <a:r>
              <a:rPr lang="en-US" baseline="0" dirty="0"/>
              <a:t> </a:t>
            </a:r>
            <a:r>
              <a:rPr lang="en-US" dirty="0"/>
              <a:t>vaccinated by 2 years of age can be vaccinated at later</a:t>
            </a:r>
            <a:r>
              <a:rPr lang="en-US" baseline="0" dirty="0"/>
              <a:t> </a:t>
            </a:r>
            <a:r>
              <a:rPr lang="en-US" dirty="0"/>
              <a:t>visits.</a:t>
            </a:r>
          </a:p>
          <a:p>
            <a:pPr eaLnBrk="1" hangingPunct="1"/>
            <a:r>
              <a:rPr lang="en-US" dirty="0"/>
              <a:t>The persons on this slide have hepatitis A . Note the jaundice of the skin and the sclera of the eye.</a:t>
            </a:r>
          </a:p>
          <a:p>
            <a:pPr eaLnBrk="1" hangingPunct="1"/>
            <a:r>
              <a:rPr lang="en-US" dirty="0"/>
              <a:t> Optional information:</a:t>
            </a:r>
          </a:p>
          <a:p>
            <a:pPr lvl="1" eaLnBrk="1" hangingPunct="1">
              <a:buSzPct val="65000"/>
              <a:buFont typeface="Wingdings 2" pitchFamily="18" charset="2"/>
              <a:buChar char="¢"/>
            </a:pPr>
            <a:r>
              <a:rPr lang="en-US" dirty="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90770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7938D40-1B93-4A98-9102-50C700326C24}" type="slidenum">
              <a:rPr lang="en-US" smtClean="0">
                <a:solidFill>
                  <a:prstClr val="black"/>
                </a:solidFill>
              </a:rPr>
              <a:pPr/>
              <a:t>9</a:t>
            </a:fld>
            <a:endParaRPr lang="en-US">
              <a:solidFill>
                <a:prstClr val="black"/>
              </a:solidFill>
            </a:endParaRPr>
          </a:p>
        </p:txBody>
      </p:sp>
      <p:sp>
        <p:nvSpPr>
          <p:cNvPr id="158723" name="Rectangle 2"/>
          <p:cNvSpPr>
            <a:spLocks noGrp="1" noRot="1" noChangeAspect="1" noChangeArrowheads="1" noTextEdit="1"/>
          </p:cNvSpPr>
          <p:nvPr>
            <p:ph type="sldImg"/>
          </p:nvPr>
        </p:nvSpPr>
        <p:spPr>
          <a:xfrm>
            <a:off x="1649413" y="260350"/>
            <a:ext cx="3724275" cy="2792413"/>
          </a:xfrm>
          <a:ln/>
        </p:spPr>
      </p:sp>
      <p:sp>
        <p:nvSpPr>
          <p:cNvPr id="158724" name="Rectangle 3"/>
          <p:cNvSpPr>
            <a:spLocks noGrp="1" noChangeArrowheads="1"/>
          </p:cNvSpPr>
          <p:nvPr>
            <p:ph type="body" idx="1"/>
          </p:nvPr>
        </p:nvSpPr>
        <p:spPr>
          <a:xfrm>
            <a:off x="562415" y="3281077"/>
            <a:ext cx="6165888" cy="5312292"/>
          </a:xfrm>
          <a:noFill/>
          <a:ln/>
        </p:spPr>
        <p:txBody>
          <a:bodyPr>
            <a:normAutofit/>
          </a:bodyPr>
          <a:lstStyle/>
          <a:p>
            <a:pPr eaLnBrk="1" hangingPunct="1">
              <a:buSzPct val="65000"/>
              <a:buFont typeface="Wingdings 2" pitchFamily="18" charset="2"/>
              <a:buNone/>
            </a:pPr>
            <a:r>
              <a:rPr lang="en-US" dirty="0"/>
              <a:t>What causes Hib disease? Hib disease is caused by a bacterium, Haemophilus influenzae type b. There are six different types of these bacteria (a through f). Type b organisms account for 95% of all strains that cause invasive disease, and this is the type against which the Hib vaccine</a:t>
            </a:r>
          </a:p>
          <a:p>
            <a:pPr eaLnBrk="1" hangingPunct="1">
              <a:buSzPct val="65000"/>
              <a:buFont typeface="Wingdings 2" pitchFamily="18" charset="2"/>
              <a:buNone/>
            </a:pPr>
            <a:r>
              <a:rPr lang="en-US" dirty="0"/>
              <a:t>protects.</a:t>
            </a:r>
          </a:p>
          <a:p>
            <a:pPr eaLnBrk="1" hangingPunct="1">
              <a:buSzPct val="65000"/>
              <a:buFont typeface="Wingdings 2" pitchFamily="18" charset="2"/>
              <a:buNone/>
            </a:pPr>
            <a:r>
              <a:rPr lang="en-US" dirty="0"/>
              <a:t>How does Hib disease spread? Hib disease is spread person-to-person by direct contact or through respiratory droplets. Usually the organisms</a:t>
            </a:r>
          </a:p>
          <a:p>
            <a:pPr eaLnBrk="1" hangingPunct="1">
              <a:buSzPct val="65000"/>
              <a:buFont typeface="Wingdings 2" pitchFamily="18" charset="2"/>
              <a:buNone/>
            </a:pPr>
            <a:r>
              <a:rPr lang="en-US" dirty="0"/>
              <a:t>remain in the nose and throat, but occasionally the bacteria spread to the lungs or bloodstream and cause a serious infection in the individual.</a:t>
            </a:r>
          </a:p>
          <a:p>
            <a:pPr eaLnBrk="1" hangingPunct="1">
              <a:buSzPct val="65000"/>
              <a:buFont typeface="Wingdings 2" pitchFamily="18" charset="2"/>
              <a:buNone/>
            </a:pPr>
            <a:r>
              <a:rPr lang="en-US" dirty="0"/>
              <a:t>How serious is Hib disease? Hib disease can be very serious. The most common type of invasive Hib disease is meningitis, an infection of the membranes covering the brain (50%–65% of cases).</a:t>
            </a:r>
          </a:p>
          <a:p>
            <a:pPr eaLnBrk="1" hangingPunct="1">
              <a:buSzPct val="65000"/>
              <a:buFont typeface="Wingdings 2" pitchFamily="18" charset="2"/>
              <a:buNone/>
            </a:pPr>
            <a:endParaRPr lang="en-US" dirty="0"/>
          </a:p>
          <a:p>
            <a:pPr eaLnBrk="1" hangingPunct="1">
              <a:buSzPct val="65000"/>
              <a:buFont typeface="Wingdings 2" pitchFamily="18" charset="2"/>
              <a:buNone/>
            </a:pPr>
            <a:r>
              <a:rPr lang="en-US" dirty="0"/>
              <a:t>ACIP recommends: </a:t>
            </a:r>
          </a:p>
          <a:p>
            <a:pPr eaLnBrk="1" hangingPunct="1">
              <a:buSzPct val="65000"/>
              <a:buFont typeface="Wingdings 2" pitchFamily="18" charset="2"/>
              <a:buNone/>
            </a:pPr>
            <a:r>
              <a:rPr lang="en-US" dirty="0"/>
              <a:t>3-4 doses of Hib (depending on brand)</a:t>
            </a:r>
          </a:p>
          <a:p>
            <a:pPr eaLnBrk="1" hangingPunct="1">
              <a:buSzPct val="65000"/>
              <a:buFont typeface="Wingdings 2" pitchFamily="18" charset="2"/>
              <a:buNone/>
            </a:pPr>
            <a:r>
              <a:rPr lang="en-US" dirty="0"/>
              <a:t>     Dose 1 @ 2 months of age</a:t>
            </a:r>
          </a:p>
          <a:p>
            <a:pPr eaLnBrk="1" hangingPunct="1">
              <a:buSzPct val="65000"/>
              <a:buFont typeface="Wingdings 2" pitchFamily="18" charset="2"/>
              <a:buNone/>
            </a:pPr>
            <a:r>
              <a:rPr lang="en-US" dirty="0"/>
              <a:t>     Dose 2 @ 4 months of age</a:t>
            </a:r>
          </a:p>
          <a:p>
            <a:pPr eaLnBrk="1" hangingPunct="1">
              <a:buSzPct val="65000"/>
              <a:buFont typeface="Wingdings 2" pitchFamily="18" charset="2"/>
              <a:buNone/>
            </a:pPr>
            <a:r>
              <a:rPr lang="en-US" dirty="0"/>
              <a:t>     Dose 3 @ 6 months of age </a:t>
            </a:r>
          </a:p>
          <a:p>
            <a:pPr eaLnBrk="1" hangingPunct="1">
              <a:buSzPct val="65000"/>
              <a:buFont typeface="Wingdings 2" pitchFamily="18" charset="2"/>
              <a:buNone/>
            </a:pPr>
            <a:r>
              <a:rPr lang="en-US" dirty="0"/>
              <a:t>(Not required if </a:t>
            </a:r>
            <a:r>
              <a:rPr lang="en-US" dirty="0" err="1"/>
              <a:t>Pedvax</a:t>
            </a:r>
            <a:r>
              <a:rPr lang="en-US" dirty="0"/>
              <a:t> HIB® is administered at 2 and 4 months of age)</a:t>
            </a:r>
          </a:p>
          <a:p>
            <a:pPr eaLnBrk="1" hangingPunct="1">
              <a:buSzPct val="65000"/>
              <a:buFont typeface="Wingdings 2" pitchFamily="18" charset="2"/>
              <a:buNone/>
            </a:pPr>
            <a:r>
              <a:rPr lang="en-US" dirty="0"/>
              <a:t> </a:t>
            </a:r>
          </a:p>
          <a:p>
            <a:pPr eaLnBrk="1" hangingPunct="1">
              <a:buSzPct val="65000"/>
              <a:buFont typeface="Wingdings 2" pitchFamily="18" charset="2"/>
              <a:buNone/>
            </a:pPr>
            <a:r>
              <a:rPr lang="en-US" dirty="0"/>
              <a:t>Booster dose @ 12 through 15 months of age </a:t>
            </a:r>
          </a:p>
          <a:p>
            <a:pPr eaLnBrk="1" hangingPunct="1">
              <a:buSzPct val="65000"/>
              <a:buFont typeface="Wingdings 2" pitchFamily="18" charset="2"/>
              <a:buNone/>
            </a:pPr>
            <a:endParaRPr lang="en-US" dirty="0"/>
          </a:p>
          <a:p>
            <a:pPr eaLnBrk="1" hangingPunct="1">
              <a:buSzPct val="65000"/>
              <a:buFont typeface="Wingdings 2" pitchFamily="18" charset="2"/>
              <a:buNone/>
            </a:pPr>
            <a:r>
              <a:rPr lang="en-US" dirty="0"/>
              <a:t>One dose of Hib may be given to adults with immunocompromising conditions.</a:t>
            </a:r>
          </a:p>
        </p:txBody>
      </p:sp>
    </p:spTree>
    <p:extLst>
      <p:ext uri="{BB962C8B-B14F-4D97-AF65-F5344CB8AC3E}">
        <p14:creationId xmlns:p14="http://schemas.microsoft.com/office/powerpoint/2010/main" val="1463754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3/27/2018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3/27/2018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3/27/2018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pediatrics.aappublications.org/misc/Permissions.dtl"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2.png"/><Relationship Id="rId5" Type="http://schemas.openxmlformats.org/officeDocument/2006/relationships/oleObject" Target="../embeddings/oleObject6.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9.wmf"/><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image" Target="../media/image3.png"/><Relationship Id="rId2" Type="http://schemas.microsoft.com/office/2007/relationships/media" Target="../media/media1.WAV"/><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png"/><Relationship Id="rId5" Type="http://schemas.openxmlformats.org/officeDocument/2006/relationships/notesSlide" Target="../notesSlides/notesSlide6.xml"/><Relationship Id="rId10" Type="http://schemas.openxmlformats.org/officeDocument/2006/relationships/oleObject" Target="../embeddings/oleObject2.bin"/><Relationship Id="rId4" Type="http://schemas.openxmlformats.org/officeDocument/2006/relationships/slideLayout" Target="../slideLayouts/slideLayout6.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hyperlink" Target="http://images.google.com/imgres?imgurl=http://i.esmas.com/image/0/000/003/834/hepatitis_nt.jpg&amp;imgrefurl=http://www.esmas.com/salud/enfermedades/infecciosas/402160.html&amp;h=200&amp;w=220&amp;sz=8&amp;hl=en&amp;start=14&amp;tbnid=Gl2w25MJbqtUJM:&amp;tbnh=97&amp;tbnw=107&amp;prev=/images?q=hepatitis+&amp;svnum=10&amp;hl=en&amp;lr="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4400" dirty="0">
                <a:solidFill>
                  <a:prstClr val="black">
                    <a:lumMod val="65000"/>
                    <a:lumOff val="35000"/>
                  </a:prstClr>
                </a:solidFill>
                <a:latin typeface="Segoe UI" pitchFamily="34" charset="0"/>
                <a:cs typeface="Segoe UI" pitchFamily="34" charset="0"/>
              </a:rPr>
              <a:t>Childhood Immunization Update for WIC and Clerical Personnel</a:t>
            </a:r>
          </a:p>
        </p:txBody>
      </p:sp>
      <p:sp>
        <p:nvSpPr>
          <p:cNvPr id="5" name="Rectangle 90"/>
          <p:cNvSpPr>
            <a:spLocks noChangeArrowheads="1"/>
          </p:cNvSpPr>
          <p:nvPr/>
        </p:nvSpPr>
        <p:spPr bwMode="auto">
          <a:xfrm>
            <a:off x="1295400" y="3581400"/>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prstClr val="black">
                    <a:lumMod val="65000"/>
                    <a:lumOff val="35000"/>
                  </a:prst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prstClr val="black">
                    <a:lumMod val="65000"/>
                    <a:lumOff val="35000"/>
                  </a:prstClr>
                </a:solidFill>
                <a:latin typeface="Segoe UI" pitchFamily="34" charset="0"/>
                <a:cs typeface="Segoe UI" pitchFamily="34" charset="0"/>
              </a:rPr>
              <a:t>Date:</a:t>
            </a:r>
            <a:endParaRPr lang="en-US" dirty="0">
              <a:solidFill>
                <a:srgbClr val="006699"/>
              </a:solidFill>
              <a:latin typeface="Arial Narrow" pitchFamily="34" charset="0"/>
            </a:endParaRPr>
          </a:p>
        </p:txBody>
      </p:sp>
    </p:spTree>
    <p:extLst>
      <p:ext uri="{BB962C8B-B14F-4D97-AF65-F5344CB8AC3E}">
        <p14:creationId xmlns:p14="http://schemas.microsoft.com/office/powerpoint/2010/main" val="8982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5250" y="9525"/>
            <a:ext cx="6191250" cy="676275"/>
          </a:xfrm>
        </p:spPr>
        <p:txBody>
          <a:bodyPr>
            <a:normAutofit fontScale="90000"/>
          </a:bodyPr>
          <a:lstStyle/>
          <a:p>
            <a:pPr eaLnBrk="1" hangingPunct="1"/>
            <a:br>
              <a:rPr lang="en-US" sz="3600" b="1" dirty="0">
                <a:solidFill>
                  <a:srgbClr val="FFFF99"/>
                </a:solidFill>
              </a:rPr>
            </a:br>
            <a:endParaRPr lang="en-US" sz="2800" b="1" dirty="0">
              <a:solidFill>
                <a:srgbClr val="FFFF99"/>
              </a:solidFill>
            </a:endParaRPr>
          </a:p>
        </p:txBody>
      </p:sp>
      <p:sp>
        <p:nvSpPr>
          <p:cNvPr id="52227" name="Text Box 3"/>
          <p:cNvSpPr txBox="1">
            <a:spLocks noChangeArrowheads="1"/>
          </p:cNvSpPr>
          <p:nvPr/>
        </p:nvSpPr>
        <p:spPr bwMode="auto">
          <a:xfrm>
            <a:off x="4924425" y="5556250"/>
            <a:ext cx="3024188" cy="366713"/>
          </a:xfrm>
          <a:prstGeom prst="rect">
            <a:avLst/>
          </a:prstGeom>
          <a:noFill/>
          <a:ln w="9525">
            <a:noFill/>
            <a:miter lim="800000"/>
            <a:headEnd/>
            <a:tailEnd/>
          </a:ln>
        </p:spPr>
        <p:txBody>
          <a:bodyPr>
            <a:spAutoFit/>
          </a:bodyPr>
          <a:lstStyle/>
          <a:p>
            <a:pPr>
              <a:spcBef>
                <a:spcPct val="50000"/>
              </a:spcBef>
            </a:pPr>
            <a:endParaRPr lang="en-US">
              <a:solidFill>
                <a:srgbClr val="FFFFFF"/>
              </a:solidFill>
            </a:endParaRPr>
          </a:p>
        </p:txBody>
      </p:sp>
      <p:pic>
        <p:nvPicPr>
          <p:cNvPr id="52228" name="Picture 4" descr="pik04"/>
          <p:cNvPicPr>
            <a:picLocks noChangeAspect="1" noChangeArrowheads="1"/>
          </p:cNvPicPr>
          <p:nvPr/>
        </p:nvPicPr>
        <p:blipFill>
          <a:blip r:embed="rId4" cstate="print"/>
          <a:srcRect/>
          <a:stretch>
            <a:fillRect/>
          </a:stretch>
        </p:blipFill>
        <p:spPr bwMode="auto">
          <a:xfrm>
            <a:off x="381000" y="1432718"/>
            <a:ext cx="3809999" cy="3139282"/>
          </a:xfrm>
          <a:prstGeom prst="rect">
            <a:avLst/>
          </a:prstGeom>
          <a:noFill/>
          <a:ln w="9525">
            <a:solidFill>
              <a:schemeClr val="bg1"/>
            </a:solidFill>
            <a:miter lim="800000"/>
            <a:headEnd/>
            <a:tailEnd/>
          </a:ln>
        </p:spPr>
      </p:pic>
      <p:sp>
        <p:nvSpPr>
          <p:cNvPr id="52231" name="Rectangle 7"/>
          <p:cNvSpPr>
            <a:spLocks noChangeArrowheads="1"/>
          </p:cNvSpPr>
          <p:nvPr/>
        </p:nvSpPr>
        <p:spPr bwMode="auto">
          <a:xfrm>
            <a:off x="1400174" y="381000"/>
            <a:ext cx="6191250" cy="762000"/>
          </a:xfrm>
          <a:prstGeom prst="rect">
            <a:avLst/>
          </a:prstGeom>
          <a:noFill/>
          <a:ln w="9525">
            <a:noFill/>
            <a:miter lim="800000"/>
            <a:headEnd/>
            <a:tailEnd/>
          </a:ln>
        </p:spPr>
        <p:txBody>
          <a:bodyPr anchor="ctr"/>
          <a:lstStyle/>
          <a:p>
            <a:pPr algn="ctr"/>
            <a:r>
              <a:rPr lang="en-US" sz="4400" dirty="0">
                <a:solidFill>
                  <a:prstClr val="black"/>
                </a:solidFill>
                <a:latin typeface="Segoe UI"/>
              </a:rPr>
              <a:t>Polio </a:t>
            </a:r>
          </a:p>
        </p:txBody>
      </p:sp>
      <p:sp>
        <p:nvSpPr>
          <p:cNvPr id="74761" name="Text Box 9"/>
          <p:cNvSpPr txBox="1">
            <a:spLocks noChangeArrowheads="1"/>
          </p:cNvSpPr>
          <p:nvPr/>
        </p:nvSpPr>
        <p:spPr bwMode="auto">
          <a:xfrm>
            <a:off x="685800" y="6022777"/>
            <a:ext cx="4419600" cy="307777"/>
          </a:xfrm>
          <a:prstGeom prst="rect">
            <a:avLst/>
          </a:prstGeom>
          <a:noFill/>
          <a:ln w="9525">
            <a:noFill/>
            <a:miter lim="800000"/>
            <a:headEnd/>
            <a:tailEnd/>
          </a:ln>
        </p:spPr>
        <p:txBody>
          <a:bodyPr wrap="square">
            <a:spAutoFit/>
          </a:bodyPr>
          <a:lstStyle/>
          <a:p>
            <a:r>
              <a:rPr lang="en-US" sz="1400" b="1" dirty="0">
                <a:solidFill>
                  <a:prstClr val="black"/>
                </a:solidFill>
                <a:latin typeface="Calibri" pitchFamily="34" charset="0"/>
              </a:rPr>
              <a:t>Ref. MMWR 2009; 58 (30);829-830 (August 7, 2009)</a:t>
            </a:r>
            <a:endParaRPr lang="en-US" sz="1400" b="1" dirty="0">
              <a:solidFill>
                <a:prstClr val="black"/>
              </a:solidFill>
            </a:endParaRPr>
          </a:p>
        </p:txBody>
      </p:sp>
      <p:sp>
        <p:nvSpPr>
          <p:cNvPr id="13" name="Rectangle 12"/>
          <p:cNvSpPr>
            <a:spLocks noChangeArrowheads="1"/>
          </p:cNvSpPr>
          <p:nvPr/>
        </p:nvSpPr>
        <p:spPr bwMode="auto">
          <a:xfrm>
            <a:off x="4495800" y="6400800"/>
            <a:ext cx="1981200" cy="230188"/>
          </a:xfrm>
          <a:prstGeom prst="rect">
            <a:avLst/>
          </a:prstGeom>
          <a:noFill/>
          <a:ln w="9525">
            <a:noFill/>
            <a:miter lim="800000"/>
            <a:headEnd/>
            <a:tailEnd/>
          </a:ln>
        </p:spPr>
        <p:txBody>
          <a:bodyPr>
            <a:spAutoFit/>
          </a:bodyPr>
          <a:lstStyle/>
          <a:p>
            <a:pPr>
              <a:spcBef>
                <a:spcPct val="50000"/>
              </a:spcBef>
            </a:pPr>
            <a:r>
              <a:rPr lang="en-US" sz="900">
                <a:solidFill>
                  <a:srgbClr val="FFFFFF"/>
                </a:solidFill>
              </a:rPr>
              <a:t>Source: World Health Organization</a:t>
            </a:r>
          </a:p>
        </p:txBody>
      </p:sp>
      <p:graphicFrame>
        <p:nvGraphicFramePr>
          <p:cNvPr id="233474" name="Object 2"/>
          <p:cNvGraphicFramePr>
            <a:graphicFrameLocks noChangeAspect="1"/>
          </p:cNvGraphicFramePr>
          <p:nvPr>
            <p:extLst/>
          </p:nvPr>
        </p:nvGraphicFramePr>
        <p:xfrm>
          <a:off x="5105400" y="1436012"/>
          <a:ext cx="3581400" cy="3135988"/>
        </p:xfrm>
        <a:graphic>
          <a:graphicData uri="http://schemas.openxmlformats.org/presentationml/2006/ole">
            <mc:AlternateContent xmlns:mc="http://schemas.openxmlformats.org/markup-compatibility/2006">
              <mc:Choice xmlns:v="urn:schemas-microsoft-com:vml" Requires="v">
                <p:oleObj spid="_x0000_s37900" name="PHOTO-PAINT Image" r:id="rId5" imgW="947850" imgH="1731267" progId="">
                  <p:embed/>
                </p:oleObj>
              </mc:Choice>
              <mc:Fallback>
                <p:oleObj name="PHOTO-PAINT Image" r:id="rId5" imgW="947850" imgH="17312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436012"/>
                        <a:ext cx="3581400" cy="3135988"/>
                      </a:xfrm>
                      <a:prstGeom prst="rect">
                        <a:avLst/>
                      </a:prstGeom>
                      <a:noFill/>
                      <a:ln>
                        <a:noFill/>
                      </a:ln>
                      <a:effectLst/>
                      <a:extLst/>
                    </p:spPr>
                  </p:pic>
                </p:oleObj>
              </mc:Fallback>
            </mc:AlternateContent>
          </a:graphicData>
        </a:graphic>
      </p:graphicFrame>
      <p:sp>
        <p:nvSpPr>
          <p:cNvPr id="3" name="TextBox 2"/>
          <p:cNvSpPr txBox="1"/>
          <p:nvPr/>
        </p:nvSpPr>
        <p:spPr>
          <a:xfrm>
            <a:off x="1090128" y="5086032"/>
            <a:ext cx="6811352" cy="461665"/>
          </a:xfrm>
          <a:prstGeom prst="rect">
            <a:avLst/>
          </a:prstGeom>
          <a:noFill/>
        </p:spPr>
        <p:txBody>
          <a:bodyPr wrap="none" rtlCol="0">
            <a:spAutoFit/>
          </a:bodyPr>
          <a:lstStyle/>
          <a:p>
            <a:pPr algn="ctr"/>
            <a:r>
              <a:rPr lang="en-US" sz="2400" b="1" dirty="0">
                <a:solidFill>
                  <a:prstClr val="black"/>
                </a:solidFill>
                <a:latin typeface="+mn-lt"/>
              </a:rPr>
              <a:t>Required for child care and school attendance</a:t>
            </a:r>
          </a:p>
        </p:txBody>
      </p:sp>
    </p:spTree>
    <p:extLst>
      <p:ext uri="{BB962C8B-B14F-4D97-AF65-F5344CB8AC3E}">
        <p14:creationId xmlns:p14="http://schemas.microsoft.com/office/powerpoint/2010/main" val="27362376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285750" y="655281"/>
            <a:ext cx="2717800" cy="579437"/>
          </a:xfrm>
          <a:prstGeom prst="rect">
            <a:avLst/>
          </a:prstGeom>
          <a:noFill/>
          <a:ln w="9525">
            <a:noFill/>
            <a:miter lim="800000"/>
            <a:headEnd/>
            <a:tailEnd/>
          </a:ln>
        </p:spPr>
        <p:txBody>
          <a:bodyPr>
            <a:spAutoFit/>
          </a:bodyPr>
          <a:lstStyle/>
          <a:p>
            <a:pPr eaLnBrk="0" hangingPunct="0"/>
            <a:r>
              <a:rPr lang="en-US" sz="3200" dirty="0">
                <a:solidFill>
                  <a:prstClr val="black"/>
                </a:solidFill>
                <a:latin typeface="Calibri" pitchFamily="34" charset="0"/>
                <a:cs typeface="Arial"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01777" y="1197401"/>
            <a:ext cx="1514336" cy="2272917"/>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3" name="Text Box 7"/>
          <p:cNvSpPr txBox="1">
            <a:spLocks noChangeArrowheads="1"/>
          </p:cNvSpPr>
          <p:nvPr/>
        </p:nvSpPr>
        <p:spPr bwMode="auto">
          <a:xfrm>
            <a:off x="6596156" y="3164354"/>
            <a:ext cx="2208212" cy="579437"/>
          </a:xfrm>
          <a:prstGeom prst="rect">
            <a:avLst/>
          </a:prstGeom>
          <a:noFill/>
          <a:ln w="9525">
            <a:noFill/>
            <a:miter lim="800000"/>
            <a:headEnd/>
            <a:tailEnd/>
          </a:ln>
        </p:spPr>
        <p:txBody>
          <a:bodyPr>
            <a:spAutoFit/>
          </a:bodyPr>
          <a:lstStyle/>
          <a:p>
            <a:pPr>
              <a:spcBef>
                <a:spcPct val="50000"/>
              </a:spcBef>
            </a:pPr>
            <a:r>
              <a:rPr lang="en-US" sz="3200" dirty="0">
                <a:solidFill>
                  <a:prstClr val="black"/>
                </a:solidFill>
                <a:latin typeface="Calibri" pitchFamily="34" charset="0"/>
                <a:cs typeface="Arial"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pic>
        <p:nvPicPr>
          <p:cNvPr id="1188873" name="Picture 9" descr="img0018"/>
          <p:cNvPicPr>
            <a:picLocks noChangeAspect="1" noChangeArrowheads="1"/>
          </p:cNvPicPr>
          <p:nvPr/>
        </p:nvPicPr>
        <p:blipFill>
          <a:blip r:embed="rId4" cstate="print"/>
          <a:srcRect/>
          <a:stretch>
            <a:fillRect/>
          </a:stretch>
        </p:blipFill>
        <p:spPr bwMode="auto">
          <a:xfrm>
            <a:off x="6107906" y="44323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7" name="Text Box 11"/>
          <p:cNvSpPr txBox="1">
            <a:spLocks noChangeArrowheads="1"/>
          </p:cNvSpPr>
          <p:nvPr/>
        </p:nvSpPr>
        <p:spPr bwMode="auto">
          <a:xfrm>
            <a:off x="152400" y="4191000"/>
            <a:ext cx="2362200" cy="584775"/>
          </a:xfrm>
          <a:prstGeom prst="rect">
            <a:avLst/>
          </a:prstGeom>
          <a:noFill/>
          <a:ln w="9525">
            <a:noFill/>
            <a:miter lim="800000"/>
            <a:headEnd/>
            <a:tailEnd/>
          </a:ln>
        </p:spPr>
        <p:txBody>
          <a:bodyPr wrap="square">
            <a:spAutoFit/>
          </a:bodyPr>
          <a:lstStyle/>
          <a:p>
            <a:pPr>
              <a:spcBef>
                <a:spcPct val="50000"/>
              </a:spcBef>
            </a:pPr>
            <a:r>
              <a:rPr lang="en-US" sz="3200" dirty="0">
                <a:solidFill>
                  <a:prstClr val="black"/>
                </a:solidFill>
                <a:latin typeface="Calibri" pitchFamily="34" charset="0"/>
                <a:cs typeface="Arial" charset="0"/>
              </a:rPr>
              <a:t>Rubella (R)</a:t>
            </a:r>
          </a:p>
        </p:txBody>
      </p:sp>
      <p:sp>
        <p:nvSpPr>
          <p:cNvPr id="1188876" name="Rectangle 12"/>
          <p:cNvSpPr>
            <a:spLocks noChangeArrowheads="1"/>
          </p:cNvSpPr>
          <p:nvPr/>
        </p:nvSpPr>
        <p:spPr bwMode="auto">
          <a:xfrm>
            <a:off x="5530476" y="5902325"/>
            <a:ext cx="4267200" cy="523220"/>
          </a:xfrm>
          <a:prstGeom prst="rect">
            <a:avLst/>
          </a:prstGeom>
          <a:noFill/>
          <a:ln w="9525">
            <a:noFill/>
            <a:miter lim="800000"/>
            <a:headEnd/>
            <a:tailEnd/>
          </a:ln>
        </p:spPr>
        <p:txBody>
          <a:bodyPr wrap="square">
            <a:spAutoFit/>
          </a:bodyPr>
          <a:lstStyle/>
          <a:p>
            <a:r>
              <a:rPr lang="en-US" sz="2800" dirty="0">
                <a:solidFill>
                  <a:prstClr val="black"/>
                </a:solidFill>
                <a:latin typeface="Segoe UI"/>
                <a:cs typeface="Arial" charset="0"/>
              </a:rPr>
              <a:t>Congenital Rubella (R)</a:t>
            </a:r>
          </a:p>
        </p:txBody>
      </p:sp>
      <p:sp>
        <p:nvSpPr>
          <p:cNvPr id="222219" name="Text Box 13"/>
          <p:cNvSpPr txBox="1">
            <a:spLocks noChangeArrowheads="1"/>
          </p:cNvSpPr>
          <p:nvPr/>
        </p:nvSpPr>
        <p:spPr bwMode="auto">
          <a:xfrm>
            <a:off x="1371600" y="-98013"/>
            <a:ext cx="667385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197959" y="4837112"/>
            <a:ext cx="2228850" cy="1130301"/>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990391" y="46196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6324600" y="757237"/>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3402634" y="757237"/>
            <a:ext cx="2057400" cy="2297113"/>
          </a:xfrm>
          <a:prstGeom prst="rect">
            <a:avLst/>
          </a:prstGeom>
          <a:noFill/>
          <a:ln w="9525">
            <a:noFill/>
            <a:miter lim="800000"/>
            <a:headEnd/>
            <a:tailEnd/>
          </a:ln>
        </p:spPr>
      </p:pic>
      <p:sp>
        <p:nvSpPr>
          <p:cNvPr id="17" name="Rectangle 16"/>
          <p:cNvSpPr/>
          <p:nvPr/>
        </p:nvSpPr>
        <p:spPr>
          <a:xfrm>
            <a:off x="6870513" y="2960688"/>
            <a:ext cx="1752600" cy="230188"/>
          </a:xfrm>
          <a:prstGeom prst="rect">
            <a:avLst/>
          </a:prstGeom>
        </p:spPr>
        <p:txBody>
          <a:bodyPr>
            <a:spAutoFit/>
          </a:bodyPr>
          <a:lstStyle/>
          <a:p>
            <a:pPr>
              <a:spcBef>
                <a:spcPct val="50000"/>
              </a:spcBef>
              <a:defRPr/>
            </a:pPr>
            <a:r>
              <a:rPr lang="en-US" sz="900" dirty="0">
                <a:solidFill>
                  <a:prstClr val="black"/>
                </a:solidFill>
                <a:latin typeface="Calibri"/>
                <a:cs typeface="Arial" charset="0"/>
              </a:rPr>
              <a:t>Source: Creative Commons</a:t>
            </a:r>
          </a:p>
        </p:txBody>
      </p:sp>
      <p:sp>
        <p:nvSpPr>
          <p:cNvPr id="222225" name="Rectangle 18"/>
          <p:cNvSpPr>
            <a:spLocks noChangeArrowheads="1"/>
          </p:cNvSpPr>
          <p:nvPr/>
        </p:nvSpPr>
        <p:spPr bwMode="auto">
          <a:xfrm>
            <a:off x="3384456" y="3132931"/>
            <a:ext cx="2286000" cy="369888"/>
          </a:xfrm>
          <a:prstGeom prst="rect">
            <a:avLst/>
          </a:prstGeom>
          <a:noFill/>
          <a:ln w="9525">
            <a:noFill/>
            <a:miter lim="800000"/>
            <a:headEnd/>
            <a:tailEnd/>
          </a:ln>
        </p:spPr>
        <p:txBody>
          <a:bodyPr>
            <a:spAutoFit/>
          </a:bodyPr>
          <a:lstStyle/>
          <a:p>
            <a:pPr algn="ctr"/>
            <a:r>
              <a:rPr lang="en-US" sz="900" dirty="0">
                <a:solidFill>
                  <a:prstClr val="black"/>
                </a:solidFill>
                <a:latin typeface="Calibri" pitchFamily="34" charset="0"/>
                <a:cs typeface="Arial" charset="0"/>
              </a:rPr>
              <a:t>Source: American Academy of Pediatrics </a:t>
            </a:r>
          </a:p>
          <a:p>
            <a:pPr algn="ctr"/>
            <a:r>
              <a:rPr lang="en-US" sz="900" dirty="0">
                <a:solidFill>
                  <a:prstClr val="black"/>
                </a:solidFill>
                <a:latin typeface="Calibri" pitchFamily="34" charset="0"/>
                <a:cs typeface="Arial" charset="0"/>
              </a:rPr>
              <a:t>Red Book  On Line Visual Library</a:t>
            </a:r>
          </a:p>
        </p:txBody>
      </p:sp>
      <p:sp>
        <p:nvSpPr>
          <p:cNvPr id="2" name="Rectangle 1"/>
          <p:cNvSpPr/>
          <p:nvPr/>
        </p:nvSpPr>
        <p:spPr>
          <a:xfrm>
            <a:off x="1790700" y="3779480"/>
            <a:ext cx="6438900" cy="400110"/>
          </a:xfrm>
          <a:prstGeom prst="rect">
            <a:avLst/>
          </a:prstGeom>
        </p:spPr>
        <p:txBody>
          <a:bodyPr wrap="square">
            <a:spAutoFit/>
          </a:bodyPr>
          <a:lstStyle/>
          <a:p>
            <a:r>
              <a:rPr lang="en-US" sz="2000" b="1" dirty="0">
                <a:latin typeface="+mn-lt"/>
              </a:rPr>
              <a:t> Required for child care and school attendance </a:t>
            </a:r>
          </a:p>
        </p:txBody>
      </p:sp>
    </p:spTree>
    <p:extLst>
      <p:ext uri="{BB962C8B-B14F-4D97-AF65-F5344CB8AC3E}">
        <p14:creationId xmlns:p14="http://schemas.microsoft.com/office/powerpoint/2010/main" val="422023007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fontScale="90000"/>
          </a:bodyPr>
          <a:lstStyle/>
          <a:p>
            <a:br>
              <a:rPr lang="en-US" dirty="0"/>
            </a:br>
            <a:r>
              <a:rPr lang="en-US" sz="4900" dirty="0"/>
              <a:t>Varicella</a:t>
            </a:r>
            <a:br>
              <a:rPr lang="en-US" sz="4900" dirty="0"/>
            </a:br>
            <a:r>
              <a:rPr lang="en-US" sz="4900" dirty="0"/>
              <a:t>(Chickenpox)</a:t>
            </a:r>
            <a:br>
              <a:rPr lang="en-US" sz="4900" dirty="0"/>
            </a:br>
            <a:endParaRPr lang="en-US" sz="4900" dirty="0"/>
          </a:p>
        </p:txBody>
      </p:sp>
      <p:pic>
        <p:nvPicPr>
          <p:cNvPr id="3" name="Picture 41" descr="Chickenpox image"/>
          <p:cNvPicPr>
            <a:picLocks noChangeAspect="1" noChangeArrowheads="1"/>
          </p:cNvPicPr>
          <p:nvPr/>
        </p:nvPicPr>
        <p:blipFill>
          <a:blip r:embed="rId3" cstate="print"/>
          <a:srcRect/>
          <a:stretch>
            <a:fillRect/>
          </a:stretch>
        </p:blipFill>
        <p:spPr bwMode="auto">
          <a:xfrm>
            <a:off x="304800" y="2133600"/>
            <a:ext cx="3467100" cy="2819400"/>
          </a:xfrm>
          <a:prstGeom prst="rect">
            <a:avLst/>
          </a:prstGeom>
          <a:noFill/>
          <a:ln w="9525">
            <a:noFill/>
            <a:miter lim="800000"/>
            <a:headEnd/>
            <a:tailEnd/>
          </a:ln>
        </p:spPr>
      </p:pic>
      <p:pic>
        <p:nvPicPr>
          <p:cNvPr id="4" name="Picture 7" descr="img0031"/>
          <p:cNvPicPr>
            <a:picLocks noChangeAspect="1" noChangeArrowheads="1"/>
          </p:cNvPicPr>
          <p:nvPr/>
        </p:nvPicPr>
        <p:blipFill>
          <a:blip r:embed="rId4" cstate="print"/>
          <a:srcRect/>
          <a:stretch>
            <a:fillRect/>
          </a:stretch>
        </p:blipFill>
        <p:spPr bwMode="auto">
          <a:xfrm>
            <a:off x="5486400" y="2133600"/>
            <a:ext cx="3336925" cy="2819400"/>
          </a:xfrm>
          <a:prstGeom prst="rect">
            <a:avLst/>
          </a:prstGeom>
          <a:noFill/>
          <a:ln w="9525">
            <a:noFill/>
            <a:miter lim="800000"/>
            <a:headEnd/>
            <a:tailEnd/>
          </a:ln>
        </p:spPr>
      </p:pic>
      <p:sp>
        <p:nvSpPr>
          <p:cNvPr id="5" name="Rectangle 4"/>
          <p:cNvSpPr/>
          <p:nvPr/>
        </p:nvSpPr>
        <p:spPr>
          <a:xfrm>
            <a:off x="2667736" y="6241703"/>
            <a:ext cx="4487126" cy="369332"/>
          </a:xfrm>
          <a:prstGeom prst="rect">
            <a:avLst/>
          </a:prstGeom>
        </p:spPr>
        <p:txBody>
          <a:bodyPr wrap="none">
            <a:spAutoFit/>
          </a:bodyPr>
          <a:lstStyle/>
          <a:p>
            <a:pPr>
              <a:defRPr/>
            </a:pPr>
            <a:r>
              <a:rPr lang="en-US" b="1" dirty="0">
                <a:solidFill>
                  <a:prstClr val="black"/>
                </a:solidFill>
                <a:latin typeface="Calibri"/>
                <a:cs typeface="Arial" charset="0"/>
                <a:hlinkClick r:id="rId5"/>
              </a:rPr>
              <a:t>© Copyright American Academy of Pediatrics</a:t>
            </a:r>
            <a:endParaRPr lang="en-US" b="1" dirty="0">
              <a:solidFill>
                <a:prstClr val="black"/>
              </a:solidFill>
              <a:latin typeface="Calibri"/>
              <a:cs typeface="Arial" charset="0"/>
            </a:endParaRPr>
          </a:p>
        </p:txBody>
      </p:sp>
      <p:sp>
        <p:nvSpPr>
          <p:cNvPr id="6" name="Rectangle 5"/>
          <p:cNvSpPr/>
          <p:nvPr/>
        </p:nvSpPr>
        <p:spPr>
          <a:xfrm>
            <a:off x="750607" y="5366519"/>
            <a:ext cx="8077200" cy="461665"/>
          </a:xfrm>
          <a:prstGeom prst="rect">
            <a:avLst/>
          </a:prstGeom>
        </p:spPr>
        <p:txBody>
          <a:bodyPr wrap="square">
            <a:spAutoFit/>
          </a:bodyPr>
          <a:lstStyle/>
          <a:p>
            <a:pPr algn="ctr"/>
            <a:r>
              <a:rPr lang="en-US" dirty="0"/>
              <a:t> </a:t>
            </a:r>
            <a:r>
              <a:rPr lang="en-US" sz="2400" b="1" dirty="0">
                <a:latin typeface="+mn-lt"/>
              </a:rPr>
              <a:t>Required for child care and school attendance </a:t>
            </a:r>
          </a:p>
        </p:txBody>
      </p:sp>
    </p:spTree>
    <p:extLst>
      <p:ext uri="{BB962C8B-B14F-4D97-AF65-F5344CB8AC3E}">
        <p14:creationId xmlns:p14="http://schemas.microsoft.com/office/powerpoint/2010/main" val="210911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359a"/>
          <p:cNvPicPr>
            <a:picLocks noChangeAspect="1" noChangeArrowheads="1"/>
          </p:cNvPicPr>
          <p:nvPr/>
        </p:nvPicPr>
        <p:blipFill>
          <a:blip r:embed="rId4" cstate="print"/>
          <a:srcRect/>
          <a:stretch>
            <a:fillRect/>
          </a:stretch>
        </p:blipFill>
        <p:spPr bwMode="auto">
          <a:xfrm>
            <a:off x="533401" y="533400"/>
            <a:ext cx="3302000" cy="3505200"/>
          </a:xfrm>
          <a:prstGeom prst="rect">
            <a:avLst/>
          </a:prstGeom>
          <a:noFill/>
          <a:ln w="9525">
            <a:solidFill>
              <a:schemeClr val="bg1"/>
            </a:solidFill>
            <a:miter lim="800000"/>
            <a:headEnd/>
            <a:tailEnd/>
          </a:ln>
        </p:spPr>
      </p:pic>
      <p:graphicFrame>
        <p:nvGraphicFramePr>
          <p:cNvPr id="21506" name="Object 3"/>
          <p:cNvGraphicFramePr>
            <a:graphicFrameLocks noChangeAspect="1"/>
          </p:cNvGraphicFramePr>
          <p:nvPr>
            <p:extLst/>
          </p:nvPr>
        </p:nvGraphicFramePr>
        <p:xfrm>
          <a:off x="4724400" y="914400"/>
          <a:ext cx="3657600" cy="2971799"/>
        </p:xfrm>
        <a:graphic>
          <a:graphicData uri="http://schemas.openxmlformats.org/presentationml/2006/ole">
            <mc:AlternateContent xmlns:mc="http://schemas.openxmlformats.org/markup-compatibility/2006">
              <mc:Choice xmlns:v="urn:schemas-microsoft-com:vml" Requires="v">
                <p:oleObj spid="_x0000_s38924" name="Clip" r:id="rId5" imgW="952129" imgH="666667" progId="">
                  <p:embed/>
                </p:oleObj>
              </mc:Choice>
              <mc:Fallback>
                <p:oleObj name="Clip" r:id="rId5" imgW="952129" imgH="6666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14400"/>
                        <a:ext cx="3657600" cy="2971799"/>
                      </a:xfrm>
                      <a:prstGeom prst="rect">
                        <a:avLst/>
                      </a:prstGeom>
                      <a:noFill/>
                      <a:ln w="9525">
                        <a:solidFill>
                          <a:schemeClr val="bg1"/>
                        </a:solidFill>
                        <a:miter lim="800000"/>
                        <a:headEnd/>
                        <a:tailEnd/>
                      </a:ln>
                      <a:effectLst/>
                      <a:extLst/>
                    </p:spPr>
                  </p:pic>
                </p:oleObj>
              </mc:Fallback>
            </mc:AlternateContent>
          </a:graphicData>
        </a:graphic>
      </p:graphicFrame>
      <p:sp>
        <p:nvSpPr>
          <p:cNvPr id="21508" name="Text Box 4"/>
          <p:cNvSpPr txBox="1">
            <a:spLocks noChangeArrowheads="1"/>
          </p:cNvSpPr>
          <p:nvPr/>
        </p:nvSpPr>
        <p:spPr bwMode="auto">
          <a:xfrm>
            <a:off x="914400" y="4267200"/>
            <a:ext cx="7620000" cy="769441"/>
          </a:xfrm>
          <a:prstGeom prst="rect">
            <a:avLst/>
          </a:prstGeom>
          <a:noFill/>
          <a:ln w="9525">
            <a:noFill/>
            <a:miter lim="800000"/>
            <a:headEnd/>
            <a:tailEnd/>
          </a:ln>
        </p:spPr>
        <p:txBody>
          <a:bodyPr wrap="square">
            <a:spAutoFit/>
          </a:bodyPr>
          <a:lstStyle/>
          <a:p>
            <a:pPr algn="ctr" eaLnBrk="0" hangingPunct="0">
              <a:spcBef>
                <a:spcPct val="50000"/>
              </a:spcBef>
            </a:pPr>
            <a:r>
              <a:rPr kumimoji="1" lang="en-US" sz="4400" dirty="0">
                <a:solidFill>
                  <a:prstClr val="black"/>
                </a:solidFill>
                <a:latin typeface="Segoe UI"/>
              </a:rPr>
              <a:t>Pneumococcal Disease</a:t>
            </a:r>
          </a:p>
        </p:txBody>
      </p:sp>
      <p:sp>
        <p:nvSpPr>
          <p:cNvPr id="21509" name="Text Box 5"/>
          <p:cNvSpPr txBox="1">
            <a:spLocks noChangeArrowheads="1"/>
          </p:cNvSpPr>
          <p:nvPr/>
        </p:nvSpPr>
        <p:spPr bwMode="auto">
          <a:xfrm>
            <a:off x="838200" y="5410200"/>
            <a:ext cx="7315200" cy="461665"/>
          </a:xfrm>
          <a:prstGeom prst="rect">
            <a:avLst/>
          </a:prstGeom>
          <a:noFill/>
          <a:ln w="12700" cap="sq">
            <a:noFill/>
            <a:miter lim="800000"/>
            <a:headEnd/>
            <a:tailEnd/>
          </a:ln>
        </p:spPr>
        <p:txBody>
          <a:bodyPr>
            <a:spAutoFit/>
          </a:bodyPr>
          <a:lstStyle/>
          <a:p>
            <a:pPr eaLnBrk="0" hangingPunct="0">
              <a:spcBef>
                <a:spcPct val="50000"/>
              </a:spcBef>
            </a:pPr>
            <a:r>
              <a:rPr kumimoji="1" lang="en-US" sz="2400" b="1" dirty="0">
                <a:solidFill>
                  <a:prstClr val="black"/>
                </a:solidFill>
                <a:latin typeface="Segoe UI"/>
              </a:rPr>
              <a:t>     Required for child care and pre-K attendance</a:t>
            </a:r>
            <a:r>
              <a:rPr kumimoji="1" lang="en-US" sz="2400" b="1" dirty="0">
                <a:solidFill>
                  <a:srgbClr val="99FF33"/>
                </a:solidFill>
                <a:latin typeface="Segoe UI"/>
              </a:rPr>
              <a:t> </a:t>
            </a:r>
          </a:p>
        </p:txBody>
      </p:sp>
    </p:spTree>
    <p:extLst>
      <p:ext uri="{BB962C8B-B14F-4D97-AF65-F5344CB8AC3E}">
        <p14:creationId xmlns:p14="http://schemas.microsoft.com/office/powerpoint/2010/main" val="17391575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685800"/>
          </a:xfrm>
        </p:spPr>
        <p:txBody>
          <a:bodyPr>
            <a:noAutofit/>
          </a:bodyPr>
          <a:lstStyle/>
          <a:p>
            <a:pPr eaLnBrk="1" hangingPunct="1"/>
            <a:r>
              <a:rPr lang="en-US" dirty="0"/>
              <a:t>Meningococcal Disease</a:t>
            </a:r>
          </a:p>
        </p:txBody>
      </p:sp>
      <p:pic>
        <p:nvPicPr>
          <p:cNvPr id="81923" name="Picture 3" descr="menicdc001"/>
          <p:cNvPicPr>
            <a:picLocks noChangeAspect="1" noChangeArrowheads="1"/>
          </p:cNvPicPr>
          <p:nvPr/>
        </p:nvPicPr>
        <p:blipFill>
          <a:blip r:embed="rId3" cstate="print"/>
          <a:srcRect/>
          <a:stretch>
            <a:fillRect/>
          </a:stretch>
        </p:blipFill>
        <p:spPr bwMode="auto">
          <a:xfrm>
            <a:off x="304800" y="1973997"/>
            <a:ext cx="3657600" cy="3133725"/>
          </a:xfrm>
          <a:prstGeom prst="rect">
            <a:avLst/>
          </a:prstGeom>
          <a:noFill/>
          <a:ln w="25400">
            <a:solidFill>
              <a:schemeClr val="tx2"/>
            </a:solidFill>
            <a:miter lim="800000"/>
            <a:headEnd/>
            <a:tailEnd/>
          </a:ln>
        </p:spPr>
      </p:pic>
      <p:pic>
        <p:nvPicPr>
          <p:cNvPr id="81924" name="Picture 4" descr="meni_mt002"/>
          <p:cNvPicPr>
            <a:picLocks noChangeAspect="1" noChangeArrowheads="1"/>
          </p:cNvPicPr>
          <p:nvPr/>
        </p:nvPicPr>
        <p:blipFill>
          <a:blip r:embed="rId4" cstate="print"/>
          <a:srcRect/>
          <a:stretch>
            <a:fillRect/>
          </a:stretch>
        </p:blipFill>
        <p:spPr bwMode="auto">
          <a:xfrm>
            <a:off x="4654781" y="1973996"/>
            <a:ext cx="4171950" cy="3133725"/>
          </a:xfrm>
          <a:prstGeom prst="rect">
            <a:avLst/>
          </a:prstGeom>
          <a:noFill/>
          <a:ln w="28575">
            <a:solidFill>
              <a:schemeClr val="tx2"/>
            </a:solidFill>
            <a:miter lim="800000"/>
            <a:headEnd/>
            <a:tailEnd/>
          </a:ln>
        </p:spPr>
      </p:pic>
      <p:sp>
        <p:nvSpPr>
          <p:cNvPr id="2" name="TextBox 1"/>
          <p:cNvSpPr txBox="1"/>
          <p:nvPr/>
        </p:nvSpPr>
        <p:spPr>
          <a:xfrm>
            <a:off x="0" y="1143000"/>
            <a:ext cx="9067800" cy="461665"/>
          </a:xfrm>
          <a:prstGeom prst="rect">
            <a:avLst/>
          </a:prstGeom>
          <a:noFill/>
        </p:spPr>
        <p:txBody>
          <a:bodyPr wrap="square" rtlCol="0">
            <a:spAutoFit/>
          </a:bodyPr>
          <a:lstStyle/>
          <a:p>
            <a:pPr algn="ctr"/>
            <a:r>
              <a:rPr lang="en-US" sz="2400" b="1" dirty="0">
                <a:solidFill>
                  <a:prstClr val="black"/>
                </a:solidFill>
                <a:latin typeface="Segoe UI"/>
              </a:rPr>
              <a:t>New 7</a:t>
            </a:r>
            <a:r>
              <a:rPr lang="en-US" sz="2400" b="1" baseline="30000" dirty="0">
                <a:solidFill>
                  <a:prstClr val="black"/>
                </a:solidFill>
                <a:latin typeface="Segoe UI"/>
              </a:rPr>
              <a:t>th</a:t>
            </a:r>
            <a:r>
              <a:rPr lang="en-US" sz="2400" b="1" dirty="0">
                <a:solidFill>
                  <a:prstClr val="black"/>
                </a:solidFill>
                <a:latin typeface="Segoe UI"/>
              </a:rPr>
              <a:t> Grade School Requirement</a:t>
            </a:r>
          </a:p>
        </p:txBody>
      </p:sp>
    </p:spTree>
    <p:extLst>
      <p:ext uri="{BB962C8B-B14F-4D97-AF65-F5344CB8AC3E}">
        <p14:creationId xmlns:p14="http://schemas.microsoft.com/office/powerpoint/2010/main" val="1107546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a:t>15 voting members with expertise in one or more of the following:</a:t>
            </a:r>
          </a:p>
          <a:p>
            <a:pPr marL="685800" indent="457200">
              <a:buFont typeface="Wingdings" pitchFamily="2" charset="2"/>
              <a:buChar char="Ø"/>
              <a:defRPr/>
            </a:pPr>
            <a:r>
              <a:rPr lang="en-US" sz="2000" dirty="0"/>
              <a:t>Vaccinology</a:t>
            </a:r>
          </a:p>
          <a:p>
            <a:pPr marL="685800" indent="457200">
              <a:buFont typeface="Wingdings" pitchFamily="2" charset="2"/>
              <a:buChar char="Ø"/>
              <a:defRPr/>
            </a:pPr>
            <a:r>
              <a:rPr lang="en-US" sz="2000" dirty="0"/>
              <a:t>Immunology</a:t>
            </a:r>
          </a:p>
          <a:p>
            <a:pPr marL="685800" indent="457200">
              <a:buFont typeface="Wingdings" pitchFamily="2" charset="2"/>
              <a:buChar char="Ø"/>
              <a:defRPr/>
            </a:pPr>
            <a:r>
              <a:rPr lang="en-US" sz="2000" dirty="0"/>
              <a:t> Infectious diseases 		</a:t>
            </a:r>
          </a:p>
          <a:p>
            <a:pPr marL="685800" indent="457200">
              <a:buFont typeface="Wingdings" pitchFamily="2" charset="2"/>
              <a:buChar char="Ø"/>
              <a:defRPr/>
            </a:pPr>
            <a:r>
              <a:rPr lang="en-US" sz="2000" dirty="0"/>
              <a:t>Pediatrics</a:t>
            </a:r>
          </a:p>
          <a:p>
            <a:pPr marL="685800" indent="457200">
              <a:buFont typeface="Wingdings" pitchFamily="2" charset="2"/>
              <a:buChar char="Ø"/>
              <a:defRPr/>
            </a:pPr>
            <a:r>
              <a:rPr lang="en-US" sz="2000" dirty="0"/>
              <a:t>Internal Medicine</a:t>
            </a:r>
          </a:p>
          <a:p>
            <a:pPr marL="685800" indent="457200">
              <a:buFont typeface="Wingdings" pitchFamily="2" charset="2"/>
              <a:buChar char="Ø"/>
              <a:defRPr/>
            </a:pPr>
            <a:r>
              <a:rPr lang="en-US" sz="2000" dirty="0"/>
              <a:t>Preventive medicine</a:t>
            </a:r>
          </a:p>
          <a:p>
            <a:pPr marL="685800" indent="457200">
              <a:buFont typeface="Wingdings" pitchFamily="2" charset="2"/>
              <a:buChar char="Ø"/>
              <a:defRPr/>
            </a:pPr>
            <a:r>
              <a:rPr lang="en-US" sz="2000" dirty="0"/>
              <a:t>Public health</a:t>
            </a:r>
          </a:p>
          <a:p>
            <a:pPr marL="685800" indent="457200">
              <a:buFont typeface="Wingdings" pitchFamily="2" charset="2"/>
              <a:buChar char="Ø"/>
              <a:defRPr/>
            </a:pPr>
            <a:r>
              <a:rPr lang="en-US" sz="2000" dirty="0"/>
              <a:t>Consumer perspectives and/or social and community  		    aspects of immunization programs </a:t>
            </a:r>
            <a:endParaRPr lang="en-US" sz="1200" dirty="0"/>
          </a:p>
          <a:p>
            <a:pPr marL="55563" indent="346075">
              <a:spcBef>
                <a:spcPts val="0"/>
              </a:spcBef>
              <a:buFont typeface="Arial" pitchFamily="34" charset="0"/>
              <a:buChar char="•"/>
              <a:defRPr/>
            </a:pPr>
            <a:r>
              <a:rPr lang="en-US" sz="2000" dirty="0"/>
              <a:t>ACIP develops recommendations and schedules for the use of</a:t>
            </a:r>
          </a:p>
          <a:p>
            <a:pPr marL="55563" indent="346075">
              <a:spcBef>
                <a:spcPts val="0"/>
              </a:spcBef>
              <a:buFontTx/>
              <a:buNone/>
              <a:defRPr/>
            </a:pPr>
            <a:r>
              <a:rPr lang="en-US" sz="2000" dirty="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397403872"/>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All staff must use the </a:t>
            </a:r>
            <a:r>
              <a:rPr kumimoji="0" lang="en-US" sz="2400" b="0" i="0" u="sng" strike="noStrike" kern="1200" cap="none" spc="0" normalizeH="0" baseline="0" noProof="0" dirty="0">
                <a:ln>
                  <a:noFill/>
                </a:ln>
                <a:solidFill>
                  <a:prstClr val="black"/>
                </a:solidFill>
                <a:effectLst/>
                <a:uLnTx/>
                <a:uFillTx/>
                <a:latin typeface="Calibri"/>
                <a:ea typeface="+mn-ea"/>
                <a:cs typeface="Arial" charset="0"/>
              </a:rPr>
              <a:t>same</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immunization schedule</a:t>
            </a:r>
          </a:p>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Schedules: </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&amp; Adolescents</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0 through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Catch-up schedule for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ages 4 months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and Adolescents 18 years or younger based on medical indications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19 years and older</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based on medical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and other indications</a:t>
            </a: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      </a:t>
            </a:r>
            <a:endParaRPr kumimoji="0" lang="en-US" sz="2400" b="0" i="0" u="sng" strike="noStrike" kern="1200" cap="none" spc="0" normalizeH="0" baseline="0" noProof="0" dirty="0">
              <a:ln>
                <a:noFill/>
              </a:ln>
              <a:solidFill>
                <a:prstClr val="black"/>
              </a:solidFill>
              <a:effectLst/>
              <a:uLnTx/>
              <a:uFillTx/>
              <a:latin typeface="Calibri"/>
              <a:ea typeface="+mn-ea"/>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Arial" charset="0"/>
              </a:rPr>
              <a:t>READ THE FOOTNOTES</a:t>
            </a:r>
          </a:p>
        </p:txBody>
      </p:sp>
      <p:sp>
        <p:nvSpPr>
          <p:cNvPr id="16" name="Rectangle 15"/>
          <p:cNvSpPr/>
          <p:nvPr/>
        </p:nvSpPr>
        <p:spPr>
          <a:xfrm>
            <a:off x="4441451" y="5331363"/>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http://www.cdc.gov/vaccines/schedules/hcp/adult.html</a:t>
            </a: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3536340902"/>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0"/>
            <a:ext cx="8382000" cy="1371600"/>
          </a:xfrm>
        </p:spPr>
        <p:txBody>
          <a:bodyPr>
            <a:normAutofit/>
          </a:bodyPr>
          <a:lstStyle/>
          <a:p>
            <a:pPr eaLnBrk="1" hangingPunct="1"/>
            <a:r>
              <a:rPr lang="en-US" dirty="0"/>
              <a:t>What Does It All Mean?</a:t>
            </a:r>
          </a:p>
        </p:txBody>
      </p:sp>
      <p:sp>
        <p:nvSpPr>
          <p:cNvPr id="346117" name="Text Box 5"/>
          <p:cNvSpPr txBox="1">
            <a:spLocks noChangeArrowheads="1"/>
          </p:cNvSpPr>
          <p:nvPr/>
        </p:nvSpPr>
        <p:spPr bwMode="auto">
          <a:xfrm>
            <a:off x="304800" y="1349829"/>
            <a:ext cx="8610600" cy="337938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Indication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Information about the appropriate use of the vaccine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Recommendation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ACIP statement that broadens and further delineates the Indication </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  found in the package insert</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-Basis for standards for best practice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Requirement</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Mandate by a state that a particular vaccine must be administered and documented before entrance to child care and/or school</a:t>
            </a:r>
          </a:p>
        </p:txBody>
      </p:sp>
    </p:spTree>
    <p:extLst>
      <p:ext uri="{BB962C8B-B14F-4D97-AF65-F5344CB8AC3E}">
        <p14:creationId xmlns:p14="http://schemas.microsoft.com/office/powerpoint/2010/main" val="3506110050"/>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4419600" y="304800"/>
            <a:ext cx="457200" cy="533400"/>
          </a:xfrm>
          <a:prstGeom prst="downArrow">
            <a:avLst>
              <a:gd name="adj1" fmla="val 0"/>
              <a:gd name="adj2" fmla="val 116667"/>
            </a:avLst>
          </a:prstGeom>
          <a:noFill/>
          <a:ln w="12700" cap="sq">
            <a:noFill/>
            <a:miter lim="800000"/>
            <a:headEnd/>
            <a:tailEnd/>
          </a:ln>
        </p:spPr>
        <p:txBody>
          <a:bodyPr wrap="none" anchor="ctr"/>
          <a:lstStyle/>
          <a:p>
            <a:endParaRPr lang="en-US">
              <a:solidFill>
                <a:prstClr val="black"/>
              </a:solidFill>
            </a:endParaRPr>
          </a:p>
        </p:txBody>
      </p:sp>
      <p:sp>
        <p:nvSpPr>
          <p:cNvPr id="46083" name="Text Box 5"/>
          <p:cNvSpPr txBox="1">
            <a:spLocks noChangeArrowheads="1"/>
          </p:cNvSpPr>
          <p:nvPr/>
        </p:nvSpPr>
        <p:spPr bwMode="auto">
          <a:xfrm>
            <a:off x="4648200" y="990600"/>
            <a:ext cx="3886200" cy="366713"/>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46084" name="Text Box 6"/>
          <p:cNvSpPr txBox="1">
            <a:spLocks noChangeArrowheads="1"/>
          </p:cNvSpPr>
          <p:nvPr/>
        </p:nvSpPr>
        <p:spPr bwMode="auto">
          <a:xfrm>
            <a:off x="5105400" y="914400"/>
            <a:ext cx="2438400" cy="1189038"/>
          </a:xfrm>
          <a:prstGeom prst="rect">
            <a:avLst/>
          </a:prstGeom>
          <a:noFill/>
          <a:ln w="9525">
            <a:noFill/>
            <a:miter lim="800000"/>
            <a:headEnd/>
            <a:tailEnd/>
          </a:ln>
        </p:spPr>
        <p:txBody>
          <a:bodyPr>
            <a:spAutoFit/>
          </a:bodyPr>
          <a:lstStyle/>
          <a:p>
            <a:pPr>
              <a:spcBef>
                <a:spcPct val="50000"/>
              </a:spcBef>
            </a:pPr>
            <a:endParaRPr lang="en-US" sz="7200">
              <a:solidFill>
                <a:prstClr val="black"/>
              </a:solidFill>
            </a:endParaRPr>
          </a:p>
        </p:txBody>
      </p:sp>
      <p:sp>
        <p:nvSpPr>
          <p:cNvPr id="46086" name="AutoShape 4"/>
          <p:cNvSpPr>
            <a:spLocks noChangeArrowheads="1"/>
          </p:cNvSpPr>
          <p:nvPr/>
        </p:nvSpPr>
        <p:spPr bwMode="auto">
          <a:xfrm>
            <a:off x="3962400" y="0"/>
            <a:ext cx="685800" cy="6096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solidFill>
                <a:prstClr val="black"/>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08" y="743247"/>
            <a:ext cx="8305800" cy="563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7" name="Text Box 7"/>
          <p:cNvSpPr txBox="1">
            <a:spLocks noChangeArrowheads="1"/>
          </p:cNvSpPr>
          <p:nvPr/>
        </p:nvSpPr>
        <p:spPr bwMode="auto">
          <a:xfrm>
            <a:off x="3962400" y="1352847"/>
            <a:ext cx="4572000" cy="5029200"/>
          </a:xfrm>
          <a:prstGeom prst="rect">
            <a:avLst/>
          </a:prstGeom>
          <a:solidFill>
            <a:schemeClr val="bg1">
              <a:lumMod val="65000"/>
              <a:alpha val="59999"/>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p:txBody>
      </p:sp>
    </p:spTree>
    <p:extLst>
      <p:ext uri="{BB962C8B-B14F-4D97-AF65-F5344CB8AC3E}">
        <p14:creationId xmlns:p14="http://schemas.microsoft.com/office/powerpoint/2010/main" val="33792088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a:t>“It’s The Law”</a:t>
            </a:r>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1359095096"/>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0" y="457200"/>
            <a:ext cx="8839200" cy="990600"/>
          </a:xfrm>
          <a:ln/>
        </p:spPr>
        <p:txBody>
          <a:bodyPr/>
          <a:lstStyle/>
          <a:p>
            <a:r>
              <a:rPr lang="en-US" b="0" dirty="0"/>
              <a:t>Overview of Topics</a:t>
            </a:r>
          </a:p>
        </p:txBody>
      </p:sp>
      <p:sp>
        <p:nvSpPr>
          <p:cNvPr id="478211" name="Rectangle 3"/>
          <p:cNvSpPr>
            <a:spLocks noGrp="1" noChangeArrowheads="1"/>
          </p:cNvSpPr>
          <p:nvPr>
            <p:ph type="body" idx="1"/>
          </p:nvPr>
        </p:nvSpPr>
        <p:spPr>
          <a:xfrm>
            <a:off x="457200" y="1600200"/>
            <a:ext cx="8382000" cy="4525963"/>
          </a:xfrm>
        </p:spPr>
        <p:txBody>
          <a:bodyPr>
            <a:normAutofit/>
          </a:bodyPr>
          <a:lstStyle/>
          <a:p>
            <a:r>
              <a:rPr lang="en-US" sz="2800" dirty="0"/>
              <a:t>Recall the role vaccines have played in preventing diseases</a:t>
            </a:r>
          </a:p>
          <a:p>
            <a:r>
              <a:rPr lang="en-US" sz="2800" dirty="0"/>
              <a:t>Review of the Recommended Childhood and Adolescent Immunization Schedule</a:t>
            </a:r>
          </a:p>
          <a:p>
            <a:r>
              <a:rPr lang="en-US" sz="2800" dirty="0"/>
              <a:t>Discuss the Vaccines for Children Program</a:t>
            </a:r>
          </a:p>
          <a:p>
            <a:r>
              <a:rPr lang="en-US" sz="2800" dirty="0"/>
              <a:t>Review documentation of historical vaccines</a:t>
            </a:r>
          </a:p>
          <a:p>
            <a:r>
              <a:rPr lang="en-US" sz="2800" dirty="0"/>
              <a:t>Discuss the Georgia requirements for child care and school attendance</a:t>
            </a:r>
          </a:p>
          <a:p>
            <a:pPr marL="0"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290"/>
            <a:ext cx="8001000" cy="594569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61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0" y="0"/>
            <a:ext cx="9144000" cy="1447800"/>
          </a:xfrm>
          <a:ln/>
        </p:spPr>
        <p:txBody>
          <a:bodyPr>
            <a:normAutofit/>
          </a:bodyPr>
          <a:lstStyle/>
          <a:p>
            <a:pPr algn="ctr">
              <a:lnSpc>
                <a:spcPct val="80000"/>
              </a:lnSpc>
            </a:pPr>
            <a:r>
              <a:rPr lang="en-US" b="0" dirty="0"/>
              <a:t>VFC Program</a:t>
            </a:r>
          </a:p>
        </p:txBody>
      </p:sp>
      <p:sp>
        <p:nvSpPr>
          <p:cNvPr id="624643" name="Rectangle 3"/>
          <p:cNvSpPr>
            <a:spLocks noGrp="1" noChangeArrowheads="1"/>
          </p:cNvSpPr>
          <p:nvPr>
            <p:ph type="body" idx="1"/>
          </p:nvPr>
        </p:nvSpPr>
        <p:spPr>
          <a:xfrm>
            <a:off x="0" y="1295400"/>
            <a:ext cx="9144000" cy="4095750"/>
          </a:xfrm>
        </p:spPr>
        <p:txBody>
          <a:bodyPr>
            <a:normAutofit/>
          </a:bodyPr>
          <a:lstStyle/>
          <a:p>
            <a:pPr>
              <a:buNone/>
            </a:pPr>
            <a:r>
              <a:rPr lang="en-US" sz="3000" dirty="0"/>
              <a:t>   The Vaccines For Children (VFC) program is a federally funded program that provides vaccines at no cost to children who might not otherwise be vaccinated because of inability to pay.   </a:t>
            </a:r>
          </a:p>
          <a:p>
            <a:pPr>
              <a:buNone/>
            </a:pPr>
            <a:endParaRPr lang="en-US" sz="3000" dirty="0"/>
          </a:p>
          <a:p>
            <a:pPr algn="ctr">
              <a:buNone/>
            </a:pPr>
            <a:r>
              <a:rPr lang="en-US" sz="2400" dirty="0"/>
              <a:t>All ACIP routinely recommended vaccines are available through the GA VFC Program for VFC eligible children.</a:t>
            </a:r>
          </a:p>
          <a:p>
            <a:pPr>
              <a:buFontTx/>
              <a:buNone/>
            </a:pPr>
            <a:endParaRPr lang="en-US" sz="2400" dirty="0">
              <a:solidFill>
                <a:schemeClr val="tx2"/>
              </a:solidFill>
              <a:latin typeface="Arial" charset="0"/>
            </a:endParaRPr>
          </a:p>
        </p:txBody>
      </p:sp>
    </p:spTree>
    <p:extLst>
      <p:ext uri="{BB962C8B-B14F-4D97-AF65-F5344CB8AC3E}">
        <p14:creationId xmlns:p14="http://schemas.microsoft.com/office/powerpoint/2010/main" val="11338722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VFC Eligibility Requirement</a:t>
            </a:r>
          </a:p>
        </p:txBody>
      </p:sp>
      <p:sp>
        <p:nvSpPr>
          <p:cNvPr id="3" name="Content Placeholder 2"/>
          <p:cNvSpPr>
            <a:spLocks noGrp="1"/>
          </p:cNvSpPr>
          <p:nvPr>
            <p:ph idx="1"/>
          </p:nvPr>
        </p:nvSpPr>
        <p:spPr/>
        <p:txBody>
          <a:bodyPr>
            <a:normAutofit fontScale="85000" lnSpcReduction="10000"/>
          </a:bodyPr>
          <a:lstStyle/>
          <a:p>
            <a:r>
              <a:rPr lang="en-US" dirty="0"/>
              <a:t>Medicaid-eligible</a:t>
            </a:r>
          </a:p>
          <a:p>
            <a:r>
              <a:rPr lang="en-US" dirty="0"/>
              <a:t>Uninsured</a:t>
            </a:r>
          </a:p>
          <a:p>
            <a:r>
              <a:rPr lang="en-US" dirty="0"/>
              <a:t>AI/AN, uninsured, underinsured if receiving a FQHC or RHC, or on Medicaid</a:t>
            </a:r>
          </a:p>
          <a:p>
            <a:r>
              <a:rPr lang="en-US" dirty="0"/>
              <a:t>Underinsured</a:t>
            </a:r>
          </a:p>
          <a:p>
            <a:endParaRPr lang="en-US" dirty="0"/>
          </a:p>
          <a:p>
            <a:pPr marL="0" indent="0">
              <a:buNone/>
            </a:pPr>
            <a:r>
              <a:rPr lang="en-US" dirty="0"/>
              <a:t>Note:  The parent would be responsible for the administration fee for any VFC vaccine administered to their child, but the administration fee must be waived if the parent cannot afford to pay it.</a:t>
            </a:r>
          </a:p>
        </p:txBody>
      </p:sp>
    </p:spTree>
    <p:extLst>
      <p:ext uri="{BB962C8B-B14F-4D97-AF65-F5344CB8AC3E}">
        <p14:creationId xmlns:p14="http://schemas.microsoft.com/office/powerpoint/2010/main" val="17756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52400" y="0"/>
            <a:ext cx="8839200" cy="1143000"/>
          </a:xfrm>
          <a:ln/>
        </p:spPr>
        <p:txBody>
          <a:bodyPr/>
          <a:lstStyle/>
          <a:p>
            <a:pPr algn="ctr"/>
            <a:r>
              <a:rPr lang="en-US" b="0" dirty="0"/>
              <a:t>DOCUMENTATION</a:t>
            </a:r>
          </a:p>
        </p:txBody>
      </p:sp>
      <p:sp>
        <p:nvSpPr>
          <p:cNvPr id="569347" name="Rectangle 3"/>
          <p:cNvSpPr>
            <a:spLocks noGrp="1" noChangeArrowheads="1"/>
          </p:cNvSpPr>
          <p:nvPr>
            <p:ph type="body" idx="1"/>
          </p:nvPr>
        </p:nvSpPr>
        <p:spPr>
          <a:xfrm>
            <a:off x="457200" y="914400"/>
            <a:ext cx="8229600" cy="5410200"/>
          </a:xfrm>
        </p:spPr>
        <p:txBody>
          <a:bodyPr>
            <a:normAutofit fontScale="47500" lnSpcReduction="20000"/>
          </a:bodyPr>
          <a:lstStyle/>
          <a:p>
            <a:pPr>
              <a:lnSpc>
                <a:spcPct val="160000"/>
              </a:lnSpc>
            </a:pPr>
            <a:r>
              <a:rPr lang="en-US" sz="5100" dirty="0"/>
              <a:t>Update the clinic immunization record and GRITS history from the child’s personal record as needed, and vice versa</a:t>
            </a:r>
            <a:endParaRPr lang="en-US" sz="4400" dirty="0"/>
          </a:p>
          <a:p>
            <a:pPr>
              <a:lnSpc>
                <a:spcPct val="160000"/>
              </a:lnSpc>
            </a:pPr>
            <a:r>
              <a:rPr lang="en-US" sz="5100" dirty="0"/>
              <a:t>Complete necessary WIC forms showing request for record, review of record, and/or referral for immunizations</a:t>
            </a:r>
            <a:endParaRPr lang="en-US" sz="4400" dirty="0"/>
          </a:p>
          <a:p>
            <a:pPr>
              <a:lnSpc>
                <a:spcPct val="160000"/>
              </a:lnSpc>
            </a:pPr>
            <a:r>
              <a:rPr lang="en-US" sz="5100" dirty="0"/>
              <a:t>Provide other referral information for client as needed (i.e., DFCS, PeachCare, local health department, etc.)</a:t>
            </a:r>
          </a:p>
          <a:p>
            <a:pPr marL="0" indent="0">
              <a:lnSpc>
                <a:spcPct val="90000"/>
              </a:lnSpc>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152400" y="0"/>
            <a:ext cx="8839200" cy="1447800"/>
          </a:xfrm>
          <a:ln/>
        </p:spPr>
        <p:txBody>
          <a:bodyPr>
            <a:normAutofit/>
          </a:bodyPr>
          <a:lstStyle/>
          <a:p>
            <a:pPr algn="ctr"/>
            <a:r>
              <a:rPr lang="en-US" b="0" dirty="0"/>
              <a:t>Vaccines Received Outside the U.S.</a:t>
            </a:r>
          </a:p>
        </p:txBody>
      </p:sp>
      <p:sp>
        <p:nvSpPr>
          <p:cNvPr id="565251" name="Rectangle 3"/>
          <p:cNvSpPr>
            <a:spLocks noGrp="1" noChangeArrowheads="1"/>
          </p:cNvSpPr>
          <p:nvPr>
            <p:ph type="body" idx="1"/>
          </p:nvPr>
        </p:nvSpPr>
        <p:spPr>
          <a:xfrm>
            <a:off x="457200" y="1310640"/>
            <a:ext cx="8229600" cy="4525963"/>
          </a:xfrm>
        </p:spPr>
        <p:txBody>
          <a:bodyPr>
            <a:normAutofit/>
          </a:bodyPr>
          <a:lstStyle/>
          <a:p>
            <a:pPr>
              <a:lnSpc>
                <a:spcPct val="90000"/>
              </a:lnSpc>
            </a:pPr>
            <a:r>
              <a:rPr lang="en-US" sz="2800" dirty="0"/>
              <a:t>Accept doses if:</a:t>
            </a:r>
          </a:p>
          <a:p>
            <a:pPr lvl="1">
              <a:lnSpc>
                <a:spcPct val="90000"/>
              </a:lnSpc>
            </a:pPr>
            <a:r>
              <a:rPr lang="en-US" sz="2400" dirty="0"/>
              <a:t>there is a written, dated record</a:t>
            </a:r>
          </a:p>
          <a:p>
            <a:pPr lvl="1">
              <a:lnSpc>
                <a:spcPct val="90000"/>
              </a:lnSpc>
            </a:pPr>
            <a:r>
              <a:rPr lang="en-US" sz="2400" dirty="0"/>
              <a:t>age, spacing, and timing comparable with that recommended in the U.S.</a:t>
            </a:r>
            <a:endParaRPr lang="en-US" sz="2500" dirty="0"/>
          </a:p>
          <a:p>
            <a:pPr>
              <a:lnSpc>
                <a:spcPct val="90000"/>
              </a:lnSpc>
            </a:pPr>
            <a:r>
              <a:rPr lang="en-US" sz="2800" dirty="0"/>
              <a:t>Special consideration for children adopted from orphanages</a:t>
            </a:r>
          </a:p>
          <a:p>
            <a:pPr>
              <a:lnSpc>
                <a:spcPct val="90000"/>
              </a:lnSpc>
            </a:pPr>
            <a:r>
              <a:rPr lang="en-US" sz="2800" dirty="0"/>
              <a:t>Refer to Table 12 in the General Recommendations ACIP Statement</a:t>
            </a:r>
          </a:p>
          <a:p>
            <a:pPr marL="0" indent="0">
              <a:lnSpc>
                <a:spcPct val="90000"/>
              </a:lnSpc>
              <a:buNone/>
            </a:pPr>
            <a:endParaRPr lang="en-US" sz="3000" dirty="0"/>
          </a:p>
          <a:p>
            <a:pPr marL="0" indent="0">
              <a:lnSpc>
                <a:spcPct val="90000"/>
              </a:lnSpc>
              <a:buNone/>
            </a:pPr>
            <a:r>
              <a:rPr lang="en-US" sz="1800" b="1" dirty="0"/>
              <a:t>If there is any question about the child’s record or vaccines received, refer him to his medical provider or the health department.</a:t>
            </a:r>
          </a:p>
          <a:p>
            <a:pPr marL="0" indent="0">
              <a:lnSpc>
                <a:spcPct val="90000"/>
              </a:lnSpc>
              <a:buNone/>
            </a:pPr>
            <a:endParaRPr lang="en-US" sz="2800" dirty="0"/>
          </a:p>
          <a:p>
            <a:pPr marL="0" indent="0">
              <a:lnSpc>
                <a:spcPct val="90000"/>
              </a:lnSpc>
              <a:buNone/>
            </a:pP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152400" y="0"/>
            <a:ext cx="8839200" cy="1295400"/>
          </a:xfrm>
          <a:ln/>
        </p:spPr>
        <p:txBody>
          <a:bodyPr>
            <a:normAutofit fontScale="90000"/>
          </a:bodyPr>
          <a:lstStyle/>
          <a:p>
            <a:pPr algn="ctr"/>
            <a:r>
              <a:rPr lang="en-US" b="0" dirty="0"/>
              <a:t>Vaccination of International Adoptees</a:t>
            </a:r>
          </a:p>
        </p:txBody>
      </p:sp>
      <p:sp>
        <p:nvSpPr>
          <p:cNvPr id="567299" name="Rectangle 3"/>
          <p:cNvSpPr>
            <a:spLocks noGrp="1" noChangeArrowheads="1"/>
          </p:cNvSpPr>
          <p:nvPr>
            <p:ph type="body" idx="1"/>
          </p:nvPr>
        </p:nvSpPr>
        <p:spPr>
          <a:xfrm>
            <a:off x="457200" y="1600200"/>
            <a:ext cx="8229600" cy="4906963"/>
          </a:xfrm>
        </p:spPr>
        <p:txBody>
          <a:bodyPr/>
          <a:lstStyle/>
          <a:p>
            <a:r>
              <a:rPr lang="en-US" sz="2800" dirty="0"/>
              <a:t>Revaccination generally recommended if there is any doubt about the validity of vaccination record</a:t>
            </a:r>
          </a:p>
          <a:p>
            <a:r>
              <a:rPr lang="en-US" sz="2800" dirty="0"/>
              <a:t>Serologic testing for antibodies can be considered to determine their immunity to certain disease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0"/>
            <a:ext cx="8839200" cy="914400"/>
          </a:xfrm>
        </p:spPr>
        <p:txBody>
          <a:bodyPr>
            <a:normAutofit/>
          </a:bodyPr>
          <a:lstStyle/>
          <a:p>
            <a:pPr algn="ctr" eaLnBrk="1" hangingPunct="1"/>
            <a:r>
              <a:rPr lang="en-US" dirty="0"/>
              <a:t>School &amp; Child Care Requirements</a:t>
            </a:r>
          </a:p>
        </p:txBody>
      </p:sp>
      <p:sp>
        <p:nvSpPr>
          <p:cNvPr id="56323" name="Rectangle 3"/>
          <p:cNvSpPr>
            <a:spLocks noGrp="1" noChangeArrowheads="1"/>
          </p:cNvSpPr>
          <p:nvPr>
            <p:ph type="body" idx="1"/>
          </p:nvPr>
        </p:nvSpPr>
        <p:spPr>
          <a:xfrm>
            <a:off x="457200" y="1066800"/>
            <a:ext cx="8229600" cy="5059363"/>
          </a:xfrm>
        </p:spPr>
        <p:txBody>
          <a:bodyPr/>
          <a:lstStyle/>
          <a:p>
            <a:pPr eaLnBrk="1" hangingPunct="1"/>
            <a:r>
              <a:rPr lang="en-US" sz="2400" dirty="0"/>
              <a:t>Some of the new vaccines that are </a:t>
            </a:r>
            <a:r>
              <a:rPr lang="en-US" sz="2400" b="1" dirty="0"/>
              <a:t>RECOMMENDED</a:t>
            </a:r>
            <a:r>
              <a:rPr lang="en-US" sz="2400" dirty="0"/>
              <a:t> for particular age groups, may NOT BE </a:t>
            </a:r>
            <a:r>
              <a:rPr lang="en-US" sz="2400" b="1" dirty="0"/>
              <a:t>REQUIRED</a:t>
            </a:r>
            <a:r>
              <a:rPr lang="en-US" sz="2400" dirty="0"/>
              <a:t> for school or child care attendance.</a:t>
            </a:r>
          </a:p>
          <a:p>
            <a:pPr marL="0" indent="0" eaLnBrk="1" hangingPunct="1">
              <a:buNone/>
            </a:pPr>
            <a:endParaRPr lang="en-US" sz="2400" dirty="0"/>
          </a:p>
          <a:p>
            <a:pPr eaLnBrk="1" hangingPunct="1"/>
            <a:r>
              <a:rPr lang="en-US" sz="2400" dirty="0"/>
              <a:t>Remember, GRITS</a:t>
            </a:r>
          </a:p>
          <a:p>
            <a:pPr lvl="1" eaLnBrk="1" hangingPunct="1"/>
            <a:r>
              <a:rPr lang="en-US" sz="2400" dirty="0"/>
              <a:t>Calculates validity based on recommendations</a:t>
            </a:r>
          </a:p>
          <a:p>
            <a:pPr lvl="1" eaLnBrk="1" hangingPunct="1"/>
            <a:r>
              <a:rPr lang="en-US" sz="2400" dirty="0"/>
              <a:t>Prints certificates based on requirements</a:t>
            </a:r>
          </a:p>
          <a:p>
            <a:pPr marL="0" indent="0" eaLnBrk="1" hangingPunct="1">
              <a:buNone/>
            </a:pPr>
            <a:endParaRPr lang="en-US" dirty="0"/>
          </a:p>
        </p:txBody>
      </p:sp>
    </p:spTree>
    <p:extLst>
      <p:ext uri="{BB962C8B-B14F-4D97-AF65-F5344CB8AC3E}">
        <p14:creationId xmlns:p14="http://schemas.microsoft.com/office/powerpoint/2010/main" val="253264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8208"/>
          </a:xfrm>
        </p:spPr>
        <p:txBody>
          <a:bodyPr>
            <a:noAutofit/>
          </a:bodyPr>
          <a:lstStyle/>
          <a:p>
            <a:r>
              <a:rPr lang="en-US" dirty="0"/>
              <a:t>Form 3231</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37" y="914400"/>
            <a:ext cx="8458200" cy="518159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14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a:t>VAERS</a:t>
            </a:r>
          </a:p>
        </p:txBody>
      </p:sp>
      <p:sp>
        <p:nvSpPr>
          <p:cNvPr id="6" name="Rectangle 5"/>
          <p:cNvSpPr/>
          <p:nvPr/>
        </p:nvSpPr>
        <p:spPr>
          <a:xfrm>
            <a:off x="7162800" y="1615738"/>
            <a:ext cx="3352800" cy="101566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DC37B62B-558A-4297-82A7-F6544E89AD04}"/>
              </a:ext>
            </a:extLst>
          </p:cNvPr>
          <p:cNvPicPr>
            <a:picLocks noChangeAspect="1"/>
          </p:cNvPicPr>
          <p:nvPr/>
        </p:nvPicPr>
        <p:blipFill>
          <a:blip r:embed="rId3"/>
          <a:stretch>
            <a:fillRect/>
          </a:stretch>
        </p:blipFill>
        <p:spPr>
          <a:xfrm>
            <a:off x="914400" y="990600"/>
            <a:ext cx="7543800" cy="4724400"/>
          </a:xfrm>
          <a:prstGeom prst="rect">
            <a:avLst/>
          </a:prstGeom>
          <a:ln w="28575">
            <a:solidFill>
              <a:schemeClr val="tx1"/>
            </a:solidFill>
          </a:ln>
        </p:spPr>
      </p:pic>
      <p:sp>
        <p:nvSpPr>
          <p:cNvPr id="3" name="TextBox 2">
            <a:extLst>
              <a:ext uri="{FF2B5EF4-FFF2-40B4-BE49-F238E27FC236}">
                <a16:creationId xmlns:a16="http://schemas.microsoft.com/office/drawing/2014/main" id="{670A38DD-1B33-4F41-8FE6-2B4274DD12B2}"/>
              </a:ext>
            </a:extLst>
          </p:cNvPr>
          <p:cNvSpPr txBox="1"/>
          <p:nvPr/>
        </p:nvSpPr>
        <p:spPr>
          <a:xfrm>
            <a:off x="1371600" y="5867400"/>
            <a:ext cx="7086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Public Health Reports should be faxed or mailed to the State Immunization Program. Fax number (404)657-1463</a:t>
            </a:r>
          </a:p>
        </p:txBody>
      </p:sp>
    </p:spTree>
    <p:extLst>
      <p:ext uri="{BB962C8B-B14F-4D97-AF65-F5344CB8AC3E}">
        <p14:creationId xmlns:p14="http://schemas.microsoft.com/office/powerpoint/2010/main" val="25320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a:t>National Vaccine Injury Compensation Program </a:t>
            </a:r>
            <a:br>
              <a:rPr lang="en-US" sz="2400" dirty="0"/>
            </a:br>
            <a:r>
              <a:rPr lang="en-US" sz="2400" dirty="0"/>
              <a:t>provides compensation to individuals found  to be injured by or have died from certain childhood  vaccines.</a:t>
            </a:r>
          </a:p>
          <a:p>
            <a:pPr marL="0" indent="0" eaLnBrk="1" hangingPunct="1">
              <a:buNone/>
            </a:pPr>
            <a:endParaRPr lang="en-US" sz="2400" dirty="0"/>
          </a:p>
          <a:p>
            <a:pPr lvl="1" eaLnBrk="1" hangingPunct="1"/>
            <a:r>
              <a:rPr lang="en-US" sz="2400" dirty="0"/>
              <a:t>Established in 1988 by NCVIA</a:t>
            </a:r>
          </a:p>
          <a:p>
            <a:pPr lvl="1" eaLnBrk="1" hangingPunct="1"/>
            <a:r>
              <a:rPr lang="en-US" sz="2400" dirty="0"/>
              <a:t>Federal “no fault” system to compensate those injured</a:t>
            </a:r>
          </a:p>
          <a:p>
            <a:pPr lvl="1" eaLnBrk="1" hangingPunct="1"/>
            <a:r>
              <a:rPr lang="en-US" sz="2400" dirty="0"/>
              <a:t>Claim must be filed by individual, parent or guardian</a:t>
            </a:r>
          </a:p>
          <a:p>
            <a:pPr lvl="1" eaLnBrk="1" hangingPunct="1"/>
            <a:r>
              <a:rPr lang="en-US" sz="2400" dirty="0"/>
              <a:t>Must show that injury is on “Vaccine Injury Table”</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6887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1" y="723333"/>
          <a:ext cx="8610601" cy="5262625"/>
        </p:xfrm>
        <a:graphic>
          <a:graphicData uri="http://schemas.openxmlformats.org/drawingml/2006/table">
            <a:tbl>
              <a:tblPr/>
              <a:tblGrid>
                <a:gridCol w="2078421">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336128">
                  <a:extLst>
                    <a:ext uri="{9D8B030D-6E8A-4147-A177-3AD203B41FA5}">
                      <a16:colId xmlns:a16="http://schemas.microsoft.com/office/drawing/2014/main" val="20002"/>
                    </a:ext>
                  </a:extLst>
                </a:gridCol>
                <a:gridCol w="1261899">
                  <a:extLst>
                    <a:ext uri="{9D8B030D-6E8A-4147-A177-3AD203B41FA5}">
                      <a16:colId xmlns:a16="http://schemas.microsoft.com/office/drawing/2014/main" val="20003"/>
                    </a:ext>
                  </a:extLst>
                </a:gridCol>
                <a:gridCol w="1781503">
                  <a:extLst>
                    <a:ext uri="{9D8B030D-6E8A-4147-A177-3AD203B41FA5}">
                      <a16:colId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1,329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5,311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96.5%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20,762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15,737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7"/>
                  </a:ext>
                </a:extLst>
              </a:tr>
              <a:tr h="6041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charset="0"/>
              </a:rPr>
              <a:t>  </a:t>
            </a: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48(12);243-248 April 2, 1999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64(52), ND-924-ND-941, January 6, 2017</a:t>
            </a:r>
          </a:p>
        </p:txBody>
      </p:sp>
      <p:sp>
        <p:nvSpPr>
          <p:cNvPr id="6" name="TextBox 5"/>
          <p:cNvSpPr txBox="1"/>
          <p:nvPr/>
        </p:nvSpPr>
        <p:spPr>
          <a:xfrm>
            <a:off x="7086600" y="228600"/>
            <a:ext cx="17526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Arial" charset="0"/>
              </a:rPr>
              <a:t> </a:t>
            </a:r>
          </a:p>
        </p:txBody>
      </p:sp>
    </p:spTree>
    <p:extLst>
      <p:ext uri="{BB962C8B-B14F-4D97-AF65-F5344CB8AC3E}">
        <p14:creationId xmlns:p14="http://schemas.microsoft.com/office/powerpoint/2010/main" val="579208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sz="4000" dirty="0"/>
              <a:t>Healthcare Personnel (HCP) and Other Adults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a:t>Annual influenza vaccine</a:t>
            </a:r>
            <a:r>
              <a:rPr lang="en-US" sz="2800" dirty="0">
                <a:effectLst>
                  <a:outerShdw blurRad="38100" dist="38100" dir="2700000" algn="tl">
                    <a:srgbClr val="000000"/>
                  </a:outerShdw>
                </a:effectLst>
              </a:rPr>
              <a:t> </a:t>
            </a:r>
            <a:endParaRPr lang="en-US" sz="2800" dirty="0"/>
          </a:p>
          <a:p>
            <a:pPr>
              <a:lnSpc>
                <a:spcPct val="80000"/>
              </a:lnSpc>
              <a:spcBef>
                <a:spcPts val="1920"/>
              </a:spcBef>
              <a:buClr>
                <a:schemeClr val="tx1"/>
              </a:buClr>
              <a:defRPr/>
            </a:pPr>
            <a:r>
              <a:rPr lang="en-US" sz="2800" dirty="0"/>
              <a:t> </a:t>
            </a:r>
            <a:r>
              <a:rPr lang="en-US" sz="2800" dirty="0" err="1"/>
              <a:t>Tdap</a:t>
            </a:r>
            <a:r>
              <a:rPr lang="en-US" sz="2800" dirty="0"/>
              <a:t> or Td</a:t>
            </a:r>
          </a:p>
          <a:p>
            <a:pPr>
              <a:lnSpc>
                <a:spcPct val="80000"/>
              </a:lnSpc>
              <a:spcBef>
                <a:spcPts val="1920"/>
              </a:spcBef>
              <a:buClr>
                <a:schemeClr val="tx1"/>
              </a:buClr>
              <a:defRPr/>
            </a:pPr>
            <a:r>
              <a:rPr lang="en-US" sz="2800" dirty="0"/>
              <a:t> Hepatitis B (exposure risk) </a:t>
            </a:r>
            <a:r>
              <a:rPr lang="en-US" sz="2800" i="1" dirty="0"/>
              <a:t>Check immunity  </a:t>
            </a:r>
            <a:endParaRPr lang="en-US" sz="2800" b="1" i="1" dirty="0"/>
          </a:p>
          <a:p>
            <a:pPr>
              <a:lnSpc>
                <a:spcPct val="80000"/>
              </a:lnSpc>
              <a:spcBef>
                <a:spcPct val="50000"/>
              </a:spcBef>
              <a:buClr>
                <a:srgbClr val="FFFF99"/>
              </a:buClr>
              <a:buFontTx/>
              <a:buNone/>
              <a:defRPr/>
            </a:pPr>
            <a:r>
              <a:rPr lang="en-US" b="1" dirty="0"/>
              <a:t>Validate immune status of:</a:t>
            </a:r>
          </a:p>
          <a:p>
            <a:pPr>
              <a:lnSpc>
                <a:spcPct val="80000"/>
              </a:lnSpc>
              <a:spcBef>
                <a:spcPct val="50000"/>
              </a:spcBef>
              <a:buClr>
                <a:schemeClr val="tx1"/>
              </a:buClr>
              <a:defRPr/>
            </a:pPr>
            <a:r>
              <a:rPr lang="en-US" sz="2800" dirty="0" err="1"/>
              <a:t>Varicella</a:t>
            </a:r>
            <a:endParaRPr lang="en-US" sz="2800" dirty="0"/>
          </a:p>
          <a:p>
            <a:pPr>
              <a:lnSpc>
                <a:spcPct val="80000"/>
              </a:lnSpc>
              <a:spcBef>
                <a:spcPct val="50000"/>
              </a:spcBef>
              <a:buClr>
                <a:schemeClr val="tx1"/>
              </a:buClr>
              <a:defRPr/>
            </a:pPr>
            <a:r>
              <a:rPr lang="en-US" sz="2800" dirty="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a:spcBef>
                <a:spcPct val="50000"/>
              </a:spcBef>
            </a:pPr>
            <a:r>
              <a:rPr lang="en-US" sz="4000" b="1" i="1" dirty="0">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786096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a:t>State 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a:t>Local health department</a:t>
            </a:r>
          </a:p>
          <a:p>
            <a:pPr eaLnBrk="1" hangingPunct="1">
              <a:lnSpc>
                <a:spcPct val="90000"/>
              </a:lnSpc>
            </a:pPr>
            <a:r>
              <a:rPr lang="en-US" sz="2000" dirty="0"/>
              <a:t>District Immunization Coordinator</a:t>
            </a:r>
          </a:p>
          <a:p>
            <a:pPr eaLnBrk="1" hangingPunct="1">
              <a:lnSpc>
                <a:spcPct val="90000"/>
              </a:lnSpc>
            </a:pPr>
            <a:r>
              <a:rPr lang="en-US" sz="2000" dirty="0"/>
              <a:t>GA Immunization Program Office</a:t>
            </a:r>
          </a:p>
          <a:p>
            <a:pPr lvl="1" eaLnBrk="1" hangingPunct="1">
              <a:lnSpc>
                <a:spcPct val="90000"/>
              </a:lnSpc>
            </a:pPr>
            <a:r>
              <a:rPr lang="en-US" sz="2000" dirty="0"/>
              <a:t>On call Help line: 404-657-3158</a:t>
            </a:r>
          </a:p>
          <a:p>
            <a:pPr lvl="1" eaLnBrk="1" hangingPunct="1">
              <a:lnSpc>
                <a:spcPct val="90000"/>
              </a:lnSpc>
            </a:pPr>
            <a:r>
              <a:rPr lang="en-US" sz="2000" dirty="0"/>
              <a:t>GRITS Help Line:1-866-483-2958</a:t>
            </a:r>
          </a:p>
          <a:p>
            <a:pPr lvl="1" eaLnBrk="1" hangingPunct="1">
              <a:lnSpc>
                <a:spcPct val="90000"/>
              </a:lnSpc>
            </a:pPr>
            <a:r>
              <a:rPr lang="en-US" sz="2000" dirty="0"/>
              <a:t>VFC Help Line:1-800-848-3868</a:t>
            </a:r>
          </a:p>
          <a:p>
            <a:pPr lvl="1" eaLnBrk="1" hangingPunct="1">
              <a:lnSpc>
                <a:spcPct val="90000"/>
              </a:lnSpc>
            </a:pPr>
            <a:r>
              <a:rPr lang="en-US" sz="2000" dirty="0"/>
              <a:t>Website http://</a:t>
            </a:r>
            <a:r>
              <a:rPr lang="en-US" sz="2000" dirty="0">
                <a:solidFill>
                  <a:schemeClr val="tx2"/>
                </a:solidFill>
              </a:rPr>
              <a:t>dph.georgia.gov/immunization-section</a:t>
            </a:r>
          </a:p>
          <a:p>
            <a:pPr lvl="1" eaLnBrk="1" hangingPunct="1">
              <a:lnSpc>
                <a:spcPct val="90000"/>
              </a:lnSpc>
            </a:pPr>
            <a:r>
              <a:rPr lang="en-US" sz="2000" dirty="0"/>
              <a:t>Your local Immunization Regional Program Consultant (IRC)</a:t>
            </a:r>
          </a:p>
          <a:p>
            <a:pPr lvl="1" eaLnBrk="1" hangingPunct="1">
              <a:lnSpc>
                <a:spcPct val="90000"/>
              </a:lnSpc>
            </a:pPr>
            <a:r>
              <a:rPr lang="en-US" sz="2000" dirty="0"/>
              <a:t>Epidemiology: 1-866-782-4584 </a:t>
            </a:r>
          </a:p>
          <a:p>
            <a:pPr eaLnBrk="1" hangingPunct="1">
              <a:lnSpc>
                <a:spcPct val="90000"/>
              </a:lnSpc>
            </a:pPr>
            <a:r>
              <a:rPr lang="en-US" sz="2000" dirty="0"/>
              <a:t>GA Chapter of the AAP</a:t>
            </a:r>
          </a:p>
          <a:p>
            <a:pPr eaLnBrk="1" hangingPunct="1">
              <a:lnSpc>
                <a:spcPct val="90000"/>
              </a:lnSpc>
            </a:pPr>
            <a:r>
              <a:rPr lang="en-US" sz="2000" dirty="0"/>
              <a:t>GA Academy of Family Physicians</a:t>
            </a:r>
          </a:p>
          <a:p>
            <a:pPr marL="0" indent="0" eaLnBrk="1" hangingPunct="1">
              <a:lnSpc>
                <a:spcPct val="90000"/>
              </a:lnSpc>
              <a:buNone/>
            </a:pPr>
            <a:endParaRPr lang="en-US" sz="2400" dirty="0"/>
          </a:p>
          <a:p>
            <a:pPr eaLnBrk="1" hangingPunct="1">
              <a:lnSpc>
                <a:spcPct val="90000"/>
              </a:lnSpc>
            </a:pPr>
            <a:endParaRPr lang="en-US" sz="2400" dirty="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2238407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It’s a Team Effort! </a:t>
            </a:r>
          </a:p>
        </p:txBody>
      </p:sp>
      <p:sp>
        <p:nvSpPr>
          <p:cNvPr id="326658" name="Text Box 3"/>
          <p:cNvSpPr txBox="1">
            <a:spLocks noChangeArrowheads="1"/>
          </p:cNvSpPr>
          <p:nvPr/>
        </p:nvSpPr>
        <p:spPr bwMode="auto">
          <a:xfrm>
            <a:off x="38099" y="696932"/>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Segoe UI"/>
                <a:cs typeface="Arial" charset="0"/>
              </a:rPr>
              <a:t>High Immunization rates begin with a team designed plan! </a:t>
            </a:r>
          </a:p>
        </p:txBody>
      </p:sp>
      <p:sp>
        <p:nvSpPr>
          <p:cNvPr id="326662" name="Rectangle 7"/>
          <p:cNvSpPr>
            <a:spLocks noChangeArrowheads="1"/>
          </p:cNvSpPr>
          <p:nvPr/>
        </p:nvSpPr>
        <p:spPr bwMode="auto">
          <a:xfrm>
            <a:off x="152400" y="5319947"/>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Segoe UI"/>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19789493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381000"/>
          <a:ext cx="8382000" cy="557355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38025">
                <a:tc>
                  <a:txBody>
                    <a:bodyPr/>
                    <a:lstStyle/>
                    <a:p>
                      <a:r>
                        <a:rPr lang="en-US" sz="2400" dirty="0">
                          <a:solidFill>
                            <a:schemeClr val="tx1"/>
                          </a:solidFill>
                        </a:rPr>
                        <a:t>VPD</a:t>
                      </a:r>
                    </a:p>
                  </a:txBody>
                  <a:tcPr>
                    <a:solidFill>
                      <a:schemeClr val="accent1"/>
                    </a:solidFill>
                  </a:tcPr>
                </a:tc>
                <a:tc>
                  <a:txBody>
                    <a:bodyPr/>
                    <a:lstStyle/>
                    <a:p>
                      <a:pPr algn="ctr"/>
                      <a:r>
                        <a:rPr lang="en-US" sz="2400" dirty="0">
                          <a:solidFill>
                            <a:schemeClr val="tx1"/>
                          </a:solidFill>
                        </a:rPr>
                        <a:t>Vaccination Rate</a:t>
                      </a:r>
                    </a:p>
                    <a:p>
                      <a:pPr algn="ctr"/>
                      <a:r>
                        <a:rPr lang="en-US" sz="2400" dirty="0">
                          <a:solidFill>
                            <a:schemeClr val="tx1"/>
                          </a:solidFill>
                        </a:rPr>
                        <a:t>Needed for </a:t>
                      </a:r>
                    </a:p>
                    <a:p>
                      <a:pPr algn="ctr"/>
                      <a:r>
                        <a:rPr lang="en-US" sz="2400" dirty="0">
                          <a:solidFill>
                            <a:schemeClr val="tx1"/>
                          </a:solidFill>
                        </a:rPr>
                        <a:t>Herd Immunity</a:t>
                      </a:r>
                    </a:p>
                  </a:txBody>
                  <a:tcPr>
                    <a:solidFill>
                      <a:schemeClr val="accent1"/>
                    </a:solidFill>
                  </a:tcPr>
                </a:tc>
                <a:extLst>
                  <a:ext uri="{0D108BD9-81ED-4DB2-BD59-A6C34878D82A}">
                    <a16:rowId xmlns:a16="http://schemas.microsoft.com/office/drawing/2014/main" val="10000"/>
                  </a:ext>
                </a:extLst>
              </a:tr>
              <a:tr h="689450">
                <a:tc>
                  <a:txBody>
                    <a:bodyPr/>
                    <a:lstStyle/>
                    <a:p>
                      <a:r>
                        <a:rPr lang="en-US" sz="2400" b="1" dirty="0">
                          <a:solidFill>
                            <a:schemeClr val="tx1"/>
                          </a:solidFill>
                        </a:rPr>
                        <a:t>Measles</a:t>
                      </a:r>
                    </a:p>
                  </a:txBody>
                  <a:tcPr>
                    <a:solidFill>
                      <a:schemeClr val="accent1"/>
                    </a:solidFill>
                  </a:tcPr>
                </a:tc>
                <a:tc>
                  <a:txBody>
                    <a:bodyPr/>
                    <a:lstStyle/>
                    <a:p>
                      <a:pPr algn="ctr"/>
                      <a:r>
                        <a:rPr lang="en-US" sz="2400" b="1" dirty="0">
                          <a:solidFill>
                            <a:srgbClr val="FF0000"/>
                          </a:solidFill>
                        </a:rPr>
                        <a:t>92-94%</a:t>
                      </a:r>
                    </a:p>
                  </a:txBody>
                  <a:tcPr>
                    <a:solidFill>
                      <a:schemeClr val="accent1"/>
                    </a:solidFill>
                  </a:tcPr>
                </a:tc>
                <a:extLst>
                  <a:ext uri="{0D108BD9-81ED-4DB2-BD59-A6C34878D82A}">
                    <a16:rowId xmlns:a16="http://schemas.microsoft.com/office/drawing/2014/main" val="10001"/>
                  </a:ext>
                </a:extLst>
              </a:tr>
              <a:tr h="869364">
                <a:tc>
                  <a:txBody>
                    <a:bodyPr/>
                    <a:lstStyle/>
                    <a:p>
                      <a:r>
                        <a:rPr lang="en-US" sz="2400" b="1" dirty="0" err="1">
                          <a:solidFill>
                            <a:schemeClr val="tx1"/>
                          </a:solidFill>
                        </a:rPr>
                        <a:t>Pertussis</a:t>
                      </a:r>
                      <a:endParaRPr lang="en-US" sz="2400" b="1" dirty="0">
                        <a:solidFill>
                          <a:schemeClr val="tx1"/>
                        </a:solidFill>
                      </a:endParaRPr>
                    </a:p>
                  </a:txBody>
                  <a:tcPr>
                    <a:solidFill>
                      <a:schemeClr val="accent1"/>
                    </a:solidFill>
                  </a:tcPr>
                </a:tc>
                <a:tc>
                  <a:txBody>
                    <a:bodyPr/>
                    <a:lstStyle/>
                    <a:p>
                      <a:pPr algn="ctr"/>
                      <a:r>
                        <a:rPr lang="en-US" sz="2400" b="1" dirty="0">
                          <a:solidFill>
                            <a:schemeClr val="tx1"/>
                          </a:solidFill>
                        </a:rPr>
                        <a:t>92-94%</a:t>
                      </a:r>
                    </a:p>
                  </a:txBody>
                  <a:tcPr>
                    <a:solidFill>
                      <a:schemeClr val="accent1"/>
                    </a:solidFill>
                  </a:tcPr>
                </a:tc>
                <a:extLst>
                  <a:ext uri="{0D108BD9-81ED-4DB2-BD59-A6C34878D82A}">
                    <a16:rowId xmlns:a16="http://schemas.microsoft.com/office/drawing/2014/main" val="10002"/>
                  </a:ext>
                </a:extLst>
              </a:tr>
              <a:tr h="708361">
                <a:tc>
                  <a:txBody>
                    <a:bodyPr/>
                    <a:lstStyle/>
                    <a:p>
                      <a:r>
                        <a:rPr lang="en-US" sz="2400" b="1" dirty="0">
                          <a:solidFill>
                            <a:schemeClr val="tx1"/>
                          </a:solidFill>
                        </a:rPr>
                        <a:t>Diphtheria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3"/>
                  </a:ext>
                </a:extLst>
              </a:tr>
              <a:tr h="689450">
                <a:tc>
                  <a:txBody>
                    <a:bodyPr/>
                    <a:lstStyle/>
                    <a:p>
                      <a:r>
                        <a:rPr lang="en-US" sz="2400" b="1" dirty="0">
                          <a:solidFill>
                            <a:schemeClr val="tx1"/>
                          </a:solidFill>
                        </a:rPr>
                        <a:t>Rubella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4"/>
                  </a:ext>
                </a:extLst>
              </a:tr>
              <a:tr h="689450">
                <a:tc>
                  <a:txBody>
                    <a:bodyPr/>
                    <a:lstStyle/>
                    <a:p>
                      <a:r>
                        <a:rPr lang="en-US" sz="2400" b="1" dirty="0">
                          <a:solidFill>
                            <a:schemeClr val="tx1"/>
                          </a:solidFill>
                        </a:rPr>
                        <a:t>Mumps</a:t>
                      </a:r>
                    </a:p>
                  </a:txBody>
                  <a:tcPr>
                    <a:solidFill>
                      <a:schemeClr val="accent1"/>
                    </a:solidFill>
                  </a:tcPr>
                </a:tc>
                <a:tc>
                  <a:txBody>
                    <a:bodyPr/>
                    <a:lstStyle/>
                    <a:p>
                      <a:pPr algn="ctr"/>
                      <a:r>
                        <a:rPr lang="en-US" sz="2400" b="1" dirty="0">
                          <a:solidFill>
                            <a:srgbClr val="FF0000"/>
                          </a:solidFill>
                        </a:rPr>
                        <a:t>75-86%</a:t>
                      </a:r>
                    </a:p>
                  </a:txBody>
                  <a:tcPr>
                    <a:solidFill>
                      <a:schemeClr val="accent1"/>
                    </a:solidFill>
                  </a:tcPr>
                </a:tc>
                <a:extLst>
                  <a:ext uri="{0D108BD9-81ED-4DB2-BD59-A6C34878D82A}">
                    <a16:rowId xmlns:a16="http://schemas.microsoft.com/office/drawing/2014/main" val="10005"/>
                  </a:ext>
                </a:extLst>
              </a:tr>
              <a:tr h="689450">
                <a:tc>
                  <a:txBody>
                    <a:bodyPr/>
                    <a:lstStyle/>
                    <a:p>
                      <a:r>
                        <a:rPr lang="en-US" sz="2400" b="1" dirty="0">
                          <a:solidFill>
                            <a:schemeClr val="tx1"/>
                          </a:solidFill>
                        </a:rPr>
                        <a:t>Influenza</a:t>
                      </a:r>
                    </a:p>
                  </a:txBody>
                  <a:tcPr>
                    <a:solidFill>
                      <a:schemeClr val="accent1"/>
                    </a:solidFill>
                  </a:tcPr>
                </a:tc>
                <a:tc>
                  <a:txBody>
                    <a:bodyPr/>
                    <a:lstStyle/>
                    <a:p>
                      <a:pPr algn="ctr"/>
                      <a:r>
                        <a:rPr lang="en-US" sz="2400" b="1" dirty="0">
                          <a:solidFill>
                            <a:schemeClr val="tx1"/>
                          </a:solidFill>
                        </a:rPr>
                        <a:t>30-75%</a:t>
                      </a:r>
                    </a:p>
                  </a:txBody>
                  <a:tcP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591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838200"/>
            <a:ext cx="8763000" cy="3657600"/>
          </a:xfrm>
        </p:spPr>
        <p:txBody>
          <a:bodyPr>
            <a:noAutofit/>
          </a:bodyPr>
          <a:lstStyle/>
          <a:p>
            <a:pPr eaLnBrk="1" hangingPunct="1"/>
            <a:r>
              <a:rPr lang="en-US" sz="5400" dirty="0"/>
              <a:t>What You Need To Know About</a:t>
            </a:r>
            <a:br>
              <a:rPr lang="en-US" sz="5400" dirty="0"/>
            </a:br>
            <a:r>
              <a:rPr lang="en-US" sz="5400" b="1" dirty="0"/>
              <a:t>V</a:t>
            </a:r>
            <a:r>
              <a:rPr lang="en-US" sz="5400" dirty="0"/>
              <a:t>accine </a:t>
            </a:r>
            <a:r>
              <a:rPr lang="en-US" sz="5400" b="1" dirty="0"/>
              <a:t>P</a:t>
            </a:r>
            <a:r>
              <a:rPr lang="en-US" sz="5400" dirty="0"/>
              <a:t>reventable </a:t>
            </a:r>
            <a:r>
              <a:rPr lang="en-US" sz="5400" b="1" dirty="0"/>
              <a:t>D</a:t>
            </a:r>
            <a:r>
              <a:rPr lang="en-US" sz="5400" dirty="0"/>
              <a:t>iseases</a:t>
            </a:r>
          </a:p>
        </p:txBody>
      </p:sp>
    </p:spTree>
    <p:extLst>
      <p:ext uri="{BB962C8B-B14F-4D97-AF65-F5344CB8AC3E}">
        <p14:creationId xmlns:p14="http://schemas.microsoft.com/office/powerpoint/2010/main" val="236029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nvPr>
        </p:nvGraphicFramePr>
        <p:xfrm>
          <a:off x="4558740" y="3764697"/>
          <a:ext cx="2030413" cy="2667000"/>
        </p:xfrm>
        <a:graphic>
          <a:graphicData uri="http://schemas.openxmlformats.org/presentationml/2006/ole">
            <mc:AlternateContent xmlns:mc="http://schemas.openxmlformats.org/markup-compatibility/2006">
              <mc:Choice xmlns:v="urn:schemas-microsoft-com:vml" Requires="v">
                <p:oleObj spid="_x0000_s31766" name="PHOTO-PAINT Image" r:id="rId6" imgW="1234129" imgH="1621402" progId="">
                  <p:embed/>
                </p:oleObj>
              </mc:Choice>
              <mc:Fallback>
                <p:oleObj name="PHOTO-PAINT Image" r:id="rId6" imgW="1234129" imgH="162140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740" y="3764697"/>
                        <a:ext cx="20304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3"/>
          <p:cNvSpPr txBox="1">
            <a:spLocks noChangeArrowheads="1"/>
          </p:cNvSpPr>
          <p:nvPr/>
        </p:nvSpPr>
        <p:spPr bwMode="auto">
          <a:xfrm>
            <a:off x="516233" y="287931"/>
            <a:ext cx="2945037" cy="769441"/>
          </a:xfrm>
          <a:prstGeom prst="rect">
            <a:avLst/>
          </a:prstGeom>
          <a:noFill/>
          <a:ln w="12700" cap="sq">
            <a:noFill/>
            <a:miter lim="800000"/>
            <a:headEnd/>
            <a:tailEnd/>
          </a:ln>
        </p:spPr>
        <p:txBody>
          <a:bodyPr wrap="none">
            <a:spAutoFit/>
          </a:bodyPr>
          <a:lstStyle/>
          <a:p>
            <a:pPr eaLnBrk="0" hangingPunct="0">
              <a:spcBef>
                <a:spcPct val="30000"/>
              </a:spcBef>
            </a:pPr>
            <a:r>
              <a:rPr kumimoji="1" lang="en-US" sz="4400" dirty="0">
                <a:latin typeface="Segoe UI"/>
              </a:rPr>
              <a:t>Diphtheria</a:t>
            </a:r>
            <a:r>
              <a:rPr kumimoji="1" lang="en-US" sz="4400" dirty="0">
                <a:solidFill>
                  <a:srgbClr val="C00000"/>
                </a:solidFill>
                <a:latin typeface="Segoe UI"/>
              </a:rPr>
              <a:t> </a:t>
            </a:r>
          </a:p>
        </p:txBody>
      </p:sp>
      <p:sp>
        <p:nvSpPr>
          <p:cNvPr id="9221" name="Text Box 4"/>
          <p:cNvSpPr txBox="1">
            <a:spLocks noChangeArrowheads="1"/>
          </p:cNvSpPr>
          <p:nvPr/>
        </p:nvSpPr>
        <p:spPr bwMode="auto">
          <a:xfrm>
            <a:off x="6620529" y="4512369"/>
            <a:ext cx="2514600" cy="769441"/>
          </a:xfrm>
          <a:prstGeom prst="rect">
            <a:avLst/>
          </a:prstGeom>
          <a:noFill/>
          <a:ln w="12700" cap="sq">
            <a:noFill/>
            <a:miter lim="800000"/>
            <a:headEnd/>
            <a:tailEnd/>
          </a:ln>
        </p:spPr>
        <p:txBody>
          <a:bodyPr wrap="square">
            <a:spAutoFit/>
          </a:bodyPr>
          <a:lstStyle/>
          <a:p>
            <a:pPr eaLnBrk="0" hangingPunct="0">
              <a:spcBef>
                <a:spcPct val="30000"/>
              </a:spcBef>
            </a:pPr>
            <a:r>
              <a:rPr kumimoji="1" lang="en-US" sz="4400" dirty="0">
                <a:latin typeface="Segoe UI"/>
              </a:rPr>
              <a:t>Pertussis</a:t>
            </a:r>
          </a:p>
        </p:txBody>
      </p:sp>
      <p:pic>
        <p:nvPicPr>
          <p:cNvPr id="9222" name="Picture 5">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8" cstate="print"/>
          <a:srcRect/>
          <a:stretch>
            <a:fillRect/>
          </a:stretch>
        </p:blipFill>
        <p:spPr bwMode="auto">
          <a:xfrm>
            <a:off x="7639704" y="5353528"/>
            <a:ext cx="238125" cy="304800"/>
          </a:xfrm>
          <a:prstGeom prst="rect">
            <a:avLst/>
          </a:prstGeom>
          <a:noFill/>
          <a:ln w="9525">
            <a:noFill/>
            <a:miter lim="800000"/>
            <a:headEnd/>
            <a:tailEnd/>
          </a:ln>
        </p:spPr>
      </p:pic>
      <p:pic>
        <p:nvPicPr>
          <p:cNvPr id="9223" name="Picture 6" descr="img0003"/>
          <p:cNvPicPr>
            <a:picLocks noChangeAspect="1" noChangeArrowheads="1"/>
          </p:cNvPicPr>
          <p:nvPr/>
        </p:nvPicPr>
        <p:blipFill>
          <a:blip r:embed="rId9" cstate="print"/>
          <a:srcRect/>
          <a:stretch>
            <a:fillRect/>
          </a:stretch>
        </p:blipFill>
        <p:spPr bwMode="auto">
          <a:xfrm>
            <a:off x="4495800" y="990600"/>
            <a:ext cx="3657600" cy="2438400"/>
          </a:xfrm>
          <a:prstGeom prst="rect">
            <a:avLst/>
          </a:prstGeom>
          <a:noFill/>
          <a:ln w="9525">
            <a:noFill/>
            <a:miter lim="800000"/>
            <a:headEnd/>
            <a:tailEnd/>
          </a:ln>
        </p:spPr>
      </p:pic>
      <p:sp>
        <p:nvSpPr>
          <p:cNvPr id="9224" name="Rectangle 7"/>
          <p:cNvSpPr>
            <a:spLocks noChangeArrowheads="1"/>
          </p:cNvSpPr>
          <p:nvPr/>
        </p:nvSpPr>
        <p:spPr bwMode="auto">
          <a:xfrm>
            <a:off x="5378062" y="202109"/>
            <a:ext cx="2070952" cy="769441"/>
          </a:xfrm>
          <a:prstGeom prst="rect">
            <a:avLst/>
          </a:prstGeom>
          <a:noFill/>
          <a:ln w="9525">
            <a:noFill/>
            <a:miter lim="800000"/>
            <a:headEnd/>
            <a:tailEnd/>
          </a:ln>
        </p:spPr>
        <p:txBody>
          <a:bodyPr wrap="none">
            <a:spAutoFit/>
          </a:bodyPr>
          <a:lstStyle/>
          <a:p>
            <a:pPr eaLnBrk="0" hangingPunct="0">
              <a:spcBef>
                <a:spcPct val="30000"/>
              </a:spcBef>
            </a:pPr>
            <a:r>
              <a:rPr kumimoji="1" lang="en-US" sz="4400" dirty="0">
                <a:latin typeface="Segoe UI"/>
              </a:rPr>
              <a:t>Tetanus</a:t>
            </a:r>
          </a:p>
        </p:txBody>
      </p:sp>
      <p:sp>
        <p:nvSpPr>
          <p:cNvPr id="9225" name="Text Box 8"/>
          <p:cNvSpPr txBox="1">
            <a:spLocks noChangeArrowheads="1"/>
          </p:cNvSpPr>
          <p:nvPr/>
        </p:nvSpPr>
        <p:spPr bwMode="auto">
          <a:xfrm>
            <a:off x="152399" y="4267200"/>
            <a:ext cx="3810001" cy="830997"/>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mn-lt"/>
              </a:rPr>
              <a:t>Required for child care and school attendance</a:t>
            </a:r>
          </a:p>
        </p:txBody>
      </p:sp>
      <p:graphicFrame>
        <p:nvGraphicFramePr>
          <p:cNvPr id="9219" name="Object 9"/>
          <p:cNvGraphicFramePr>
            <a:graphicFrameLocks noChangeAspect="1"/>
          </p:cNvGraphicFramePr>
          <p:nvPr/>
        </p:nvGraphicFramePr>
        <p:xfrm>
          <a:off x="685800" y="1295400"/>
          <a:ext cx="2362200" cy="2362200"/>
        </p:xfrm>
        <a:graphic>
          <a:graphicData uri="http://schemas.openxmlformats.org/presentationml/2006/ole">
            <mc:AlternateContent xmlns:mc="http://schemas.openxmlformats.org/markup-compatibility/2006">
              <mc:Choice xmlns:v="urn:schemas-microsoft-com:vml" Requires="v">
                <p:oleObj spid="_x0000_s31767" name="Photo Editor Photo" r:id="rId10" imgW="1419048" imgH="952633" progId="">
                  <p:embed/>
                </p:oleObj>
              </mc:Choice>
              <mc:Fallback>
                <p:oleObj name="Photo Editor Photo" r:id="rId10" imgW="1419048" imgH="95263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1295400"/>
                        <a:ext cx="23622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0452038"/>
      </p:ext>
    </p:extLst>
  </p:cSld>
  <p:clrMapOvr>
    <a:masterClrMapping/>
  </p:clrMapOvr>
  <p:transition advTm="955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18"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remove" display="0">
                  <p:stCondLst>
                    <p:cond delay="indefinite"/>
                  </p:stCondLst>
                  <p:endCondLst>
                    <p:cond evt="onStopAudio" delay="0">
                      <p:tgtEl>
                        <p:sldTgt/>
                      </p:tgtEl>
                    </p:cond>
                  </p:endCondLst>
                </p:cTn>
                <p:tgtEl>
                  <p:spTgt spid="9222"/>
                </p:tgtEl>
              </p:cMediaNode>
            </p:audio>
          </p:childTnLst>
        </p:cTn>
      </p:par>
    </p:tnLst>
  </p:timing>
  <p:extLst mod="1">
    <p:ext uri="{E180D4A7-C9FB-4DFB-919C-405C955672EB}">
      <p14:showEvtLst xmlns:p14="http://schemas.microsoft.com/office/powerpoint/2010/main">
        <p14:playEvt time="1" objId="9222"/>
        <p14:stopEvt time="22818" objId="922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7736"/>
            <a:ext cx="8839200" cy="990600"/>
          </a:xfrm>
        </p:spPr>
        <p:txBody>
          <a:bodyPr/>
          <a:lstStyle/>
          <a:p>
            <a:r>
              <a:rPr lang="en-US" dirty="0"/>
              <a:t>Hepatitis B</a:t>
            </a:r>
          </a:p>
        </p:txBody>
      </p:sp>
      <p:graphicFrame>
        <p:nvGraphicFramePr>
          <p:cNvPr id="3" name="Object 2"/>
          <p:cNvGraphicFramePr>
            <a:graphicFrameLocks noChangeAspect="1"/>
          </p:cNvGraphicFramePr>
          <p:nvPr>
            <p:extLst/>
          </p:nvPr>
        </p:nvGraphicFramePr>
        <p:xfrm>
          <a:off x="1981200" y="1416424"/>
          <a:ext cx="5181600" cy="3886200"/>
        </p:xfrm>
        <a:graphic>
          <a:graphicData uri="http://schemas.openxmlformats.org/presentationml/2006/ole">
            <mc:AlternateContent xmlns:mc="http://schemas.openxmlformats.org/markup-compatibility/2006">
              <mc:Choice xmlns:v="urn:schemas-microsoft-com:vml" Requires="v">
                <p:oleObj spid="_x0000_s32780" name="Photo Editor Photo" r:id="rId4" imgW="4877481" imgH="7314286" progId="">
                  <p:embed/>
                </p:oleObj>
              </mc:Choice>
              <mc:Fallback>
                <p:oleObj name="Photo Editor Photo" r:id="rId4" imgW="4877481" imgH="73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16424"/>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1295400" y="5638800"/>
            <a:ext cx="7848600" cy="461665"/>
          </a:xfrm>
          <a:prstGeom prst="rect">
            <a:avLst/>
          </a:prstGeom>
        </p:spPr>
        <p:txBody>
          <a:bodyPr wrap="square">
            <a:spAutoFit/>
          </a:bodyPr>
          <a:lstStyle/>
          <a:p>
            <a:r>
              <a:rPr lang="en-US" sz="2400" b="1" dirty="0">
                <a:latin typeface="+mn-lt"/>
              </a:rPr>
              <a:t>Required for child care and school attendance </a:t>
            </a:r>
            <a:r>
              <a:rPr lang="en-US" sz="2400" dirty="0"/>
              <a:t> </a:t>
            </a:r>
            <a:endParaRPr lang="en-US" sz="2400" b="1" dirty="0">
              <a:latin typeface="+mn-lt"/>
            </a:endParaRPr>
          </a:p>
        </p:txBody>
      </p:sp>
    </p:spTree>
    <p:extLst>
      <p:ext uri="{BB962C8B-B14F-4D97-AF65-F5344CB8AC3E}">
        <p14:creationId xmlns:p14="http://schemas.microsoft.com/office/powerpoint/2010/main" val="137946979"/>
      </p:ext>
    </p:extLst>
  </p:cSld>
  <p:clrMapOvr>
    <a:masterClrMapping/>
  </p:clrMapOvr>
  <mc:AlternateContent xmlns:mc="http://schemas.openxmlformats.org/markup-compatibility/2006" xmlns:p14="http://schemas.microsoft.com/office/powerpoint/2010/main">
    <mc:Choice Requires="p14">
      <p:transition spd="slow" p14:dur="2000" advTm="55438"/>
    </mc:Choice>
    <mc:Fallback xmlns="">
      <p:transition spd="slow" advTm="554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72479"/>
            <a:ext cx="8959596" cy="769441"/>
          </a:xfrm>
          <a:prstGeom prst="rect">
            <a:avLst/>
          </a:prstGeom>
          <a:noFill/>
          <a:ln w="12700" cap="sq">
            <a:noFill/>
            <a:miter lim="800000"/>
            <a:headEnd/>
            <a:tailEnd/>
          </a:ln>
        </p:spPr>
        <p:txBody>
          <a:bodyPr wrap="square">
            <a:spAutoFit/>
          </a:bodyPr>
          <a:lstStyle/>
          <a:p>
            <a:pPr algn="ctr" eaLnBrk="0" hangingPunct="0">
              <a:spcBef>
                <a:spcPct val="30000"/>
              </a:spcBef>
            </a:pPr>
            <a:r>
              <a:rPr kumimoji="1" lang="en-US" sz="4400" dirty="0">
                <a:solidFill>
                  <a:prstClr val="black"/>
                </a:solidFill>
                <a:latin typeface="Segoe UI"/>
              </a:rPr>
              <a:t>Hepatitis A</a:t>
            </a:r>
          </a:p>
        </p:txBody>
      </p:sp>
      <p:sp>
        <p:nvSpPr>
          <p:cNvPr id="70659" name="Text Box 3"/>
          <p:cNvSpPr txBox="1">
            <a:spLocks noChangeArrowheads="1"/>
          </p:cNvSpPr>
          <p:nvPr/>
        </p:nvSpPr>
        <p:spPr bwMode="auto">
          <a:xfrm>
            <a:off x="533400" y="5039271"/>
            <a:ext cx="8426196" cy="830997"/>
          </a:xfrm>
          <a:prstGeom prst="rect">
            <a:avLst/>
          </a:prstGeom>
          <a:noFill/>
          <a:ln w="12700" cap="sq">
            <a:noFill/>
            <a:miter lim="800000"/>
            <a:headEnd/>
            <a:tailEnd/>
          </a:ln>
        </p:spPr>
        <p:txBody>
          <a:bodyPr wrap="square">
            <a:spAutoFit/>
          </a:bodyPr>
          <a:lstStyle/>
          <a:p>
            <a:pPr algn="ctr" eaLnBrk="0" hangingPunct="0">
              <a:spcBef>
                <a:spcPct val="50000"/>
              </a:spcBef>
            </a:pPr>
            <a:r>
              <a:rPr kumimoji="1" lang="en-US" sz="2400" b="1" dirty="0">
                <a:solidFill>
                  <a:prstClr val="black"/>
                </a:solidFill>
                <a:latin typeface="Segoe UI"/>
              </a:rPr>
              <a:t>Required for school or child care attendance for children born on or after 1-1-06</a:t>
            </a:r>
          </a:p>
        </p:txBody>
      </p:sp>
      <p:pic>
        <p:nvPicPr>
          <p:cNvPr id="70660" name="Picture 4" descr="hepapmh001"/>
          <p:cNvPicPr>
            <a:picLocks noChangeAspect="1" noChangeArrowheads="1"/>
          </p:cNvPicPr>
          <p:nvPr/>
        </p:nvPicPr>
        <p:blipFill>
          <a:blip r:embed="rId3" cstate="print"/>
          <a:srcRect/>
          <a:stretch>
            <a:fillRect/>
          </a:stretch>
        </p:blipFill>
        <p:spPr bwMode="auto">
          <a:xfrm>
            <a:off x="914400" y="1371600"/>
            <a:ext cx="3048000" cy="3352800"/>
          </a:xfrm>
          <a:prstGeom prst="rect">
            <a:avLst/>
          </a:prstGeom>
          <a:noFill/>
          <a:ln w="9525">
            <a:noFill/>
            <a:miter lim="800000"/>
            <a:headEnd/>
            <a:tailEnd/>
          </a:ln>
        </p:spPr>
      </p:pic>
      <p:pic>
        <p:nvPicPr>
          <p:cNvPr id="70661" name="Picture 5" descr="hepatitis_nt">
            <a:hlinkClick r:id="rId4"/>
          </p:cNvPr>
          <p:cNvPicPr>
            <a:picLocks noChangeAspect="1" noChangeArrowheads="1"/>
          </p:cNvPicPr>
          <p:nvPr/>
        </p:nvPicPr>
        <p:blipFill>
          <a:blip r:embed="rId5" cstate="print"/>
          <a:srcRect/>
          <a:stretch>
            <a:fillRect/>
          </a:stretch>
        </p:blipFill>
        <p:spPr bwMode="auto">
          <a:xfrm>
            <a:off x="5105400" y="1371600"/>
            <a:ext cx="3276600" cy="3352800"/>
          </a:xfrm>
          <a:prstGeom prst="rect">
            <a:avLst/>
          </a:prstGeom>
          <a:noFill/>
          <a:ln w="9525">
            <a:noFill/>
            <a:miter lim="800000"/>
            <a:headEnd/>
            <a:tailEnd/>
          </a:ln>
        </p:spPr>
      </p:pic>
    </p:spTree>
    <p:extLst>
      <p:ext uri="{BB962C8B-B14F-4D97-AF65-F5344CB8AC3E}">
        <p14:creationId xmlns:p14="http://schemas.microsoft.com/office/powerpoint/2010/main" val="8331237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nvPr>
        </p:nvGraphicFramePr>
        <p:xfrm>
          <a:off x="3962400" y="1713706"/>
          <a:ext cx="4876800" cy="3309938"/>
        </p:xfrm>
        <a:graphic>
          <a:graphicData uri="http://schemas.openxmlformats.org/presentationml/2006/ole">
            <mc:AlternateContent xmlns:mc="http://schemas.openxmlformats.org/markup-compatibility/2006">
              <mc:Choice xmlns:v="urn:schemas-microsoft-com:vml" Requires="v">
                <p:oleObj spid="_x0000_s36876" name="PHOTO-PAINT Image" r:id="rId4" imgW="1910938" imgH="1298121" progId="">
                  <p:embed/>
                </p:oleObj>
              </mc:Choice>
              <mc:Fallback>
                <p:oleObj name="PHOTO-PAINT Image" r:id="rId4" imgW="1910938" imgH="129812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713706"/>
                        <a:ext cx="4876800"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538111" y="488148"/>
            <a:ext cx="8162544" cy="1175706"/>
          </a:xfrm>
          <a:prstGeom prst="rect">
            <a:avLst/>
          </a:prstGeom>
          <a:noFill/>
          <a:ln w="12700" cap="sq">
            <a:noFill/>
            <a:miter lim="800000"/>
            <a:headEnd/>
            <a:tailEnd/>
          </a:ln>
        </p:spPr>
        <p:txBody>
          <a:bodyPr wrap="square">
            <a:spAutoFit/>
          </a:bodyPr>
          <a:lstStyle/>
          <a:p>
            <a:pPr algn="ctr" eaLnBrk="0" hangingPunct="0">
              <a:lnSpc>
                <a:spcPct val="80000"/>
              </a:lnSpc>
              <a:spcBef>
                <a:spcPct val="30000"/>
              </a:spcBef>
            </a:pPr>
            <a:r>
              <a:rPr kumimoji="1" lang="en-US" sz="4400" i="1" dirty="0">
                <a:solidFill>
                  <a:prstClr val="black"/>
                </a:solidFill>
                <a:latin typeface="Segoe UI"/>
              </a:rPr>
              <a:t>Haemophilus influenzae </a:t>
            </a:r>
            <a:r>
              <a:rPr kumimoji="1" lang="en-US" sz="4400" dirty="0">
                <a:solidFill>
                  <a:prstClr val="black"/>
                </a:solidFill>
                <a:latin typeface="Segoe UI"/>
              </a:rPr>
              <a:t>Type b (Hib)</a:t>
            </a:r>
          </a:p>
        </p:txBody>
      </p:sp>
      <p:sp>
        <p:nvSpPr>
          <p:cNvPr id="13316" name="Text Box 4"/>
          <p:cNvSpPr txBox="1">
            <a:spLocks noChangeArrowheads="1"/>
          </p:cNvSpPr>
          <p:nvPr/>
        </p:nvSpPr>
        <p:spPr bwMode="auto">
          <a:xfrm>
            <a:off x="685800" y="5405733"/>
            <a:ext cx="8077200" cy="461665"/>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Segoe UI"/>
              </a:rPr>
              <a:t>Required only for child care and pre-K attendance</a:t>
            </a:r>
          </a:p>
        </p:txBody>
      </p:sp>
      <p:pic>
        <p:nvPicPr>
          <p:cNvPr id="13317" name="Picture 5" descr="hibinfant"/>
          <p:cNvPicPr>
            <a:picLocks noChangeAspect="1" noChangeArrowheads="1"/>
          </p:cNvPicPr>
          <p:nvPr/>
        </p:nvPicPr>
        <p:blipFill>
          <a:blip r:embed="rId6" cstate="print"/>
          <a:srcRect/>
          <a:stretch>
            <a:fillRect/>
          </a:stretch>
        </p:blipFill>
        <p:spPr bwMode="auto">
          <a:xfrm>
            <a:off x="685800" y="1981200"/>
            <a:ext cx="2743200" cy="277495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477130504"/>
      </p:ext>
    </p:extLst>
  </p:cSld>
  <p:clrMapOvr>
    <a:masterClrMapping/>
  </p:clrMapOvr>
  <p:transition/>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597</TotalTime>
  <Words>7706</Words>
  <Application>Microsoft Office PowerPoint</Application>
  <PresentationFormat>On-screen Show (4:3)</PresentationFormat>
  <Paragraphs>629</Paragraphs>
  <Slides>32</Slides>
  <Notes>32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3" baseType="lpstr">
      <vt:lpstr>Arial</vt:lpstr>
      <vt:lpstr>Arial Narrow</vt:lpstr>
      <vt:lpstr>Calibri</vt:lpstr>
      <vt:lpstr>Segoe UI</vt:lpstr>
      <vt:lpstr>Symbol</vt:lpstr>
      <vt:lpstr>Wingdings</vt:lpstr>
      <vt:lpstr>Wingdings 2</vt:lpstr>
      <vt:lpstr>template USE ME 2</vt:lpstr>
      <vt:lpstr>PHOTO-PAINT Image</vt:lpstr>
      <vt:lpstr>Photo Editor Photo</vt:lpstr>
      <vt:lpstr>Clip</vt:lpstr>
      <vt:lpstr>PowerPoint Presentation</vt:lpstr>
      <vt:lpstr>Overview of Topics</vt:lpstr>
      <vt:lpstr>PowerPoint Presentation</vt:lpstr>
      <vt:lpstr>PowerPoint Presentation</vt:lpstr>
      <vt:lpstr>What You Need To Know About Vaccine Preventable Diseases</vt:lpstr>
      <vt:lpstr>PowerPoint Presentation</vt:lpstr>
      <vt:lpstr>Hepatitis B</vt:lpstr>
      <vt:lpstr>PowerPoint Presentation</vt:lpstr>
      <vt:lpstr>PowerPoint Presentation</vt:lpstr>
      <vt:lpstr> </vt:lpstr>
      <vt:lpstr>PowerPoint Presentation</vt:lpstr>
      <vt:lpstr> Varicella (Chickenpox) </vt:lpstr>
      <vt:lpstr>PowerPoint Presentation</vt:lpstr>
      <vt:lpstr>Meningococcal Disease</vt:lpstr>
      <vt:lpstr>Advisory Committee on Immunization Practices (ACIP)</vt:lpstr>
      <vt:lpstr>Immunization Schedule Updates</vt:lpstr>
      <vt:lpstr>What Does It All Mean?</vt:lpstr>
      <vt:lpstr>PowerPoint Presentation</vt:lpstr>
      <vt:lpstr>“It’s The Law”</vt:lpstr>
      <vt:lpstr>PowerPoint Presentation</vt:lpstr>
      <vt:lpstr>VFC Program</vt:lpstr>
      <vt:lpstr>VFC Eligibility Requirement</vt:lpstr>
      <vt:lpstr>DOCUMENTATION</vt:lpstr>
      <vt:lpstr>Vaccines Received Outside the U.S.</vt:lpstr>
      <vt:lpstr>Vaccination of International Adoptees</vt:lpstr>
      <vt:lpstr>School &amp; Child Care Requirements</vt:lpstr>
      <vt:lpstr>Form 3231</vt:lpstr>
      <vt:lpstr>VAERS</vt:lpstr>
      <vt:lpstr>Vaccine Injury Compensation Program (VICP)</vt:lpstr>
      <vt:lpstr>Healthcare Personnel (HCP) and Other Adults Need These Immunizations:  </vt:lpstr>
      <vt:lpstr>State Resources</vt:lpstr>
      <vt:lpstr>PowerPoint Presentation</vt:lpstr>
    </vt:vector>
  </TitlesOfParts>
  <Company>Georgia Dept of Community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58</cp:revision>
  <dcterms:created xsi:type="dcterms:W3CDTF">2012-06-14T17:04:19Z</dcterms:created>
  <dcterms:modified xsi:type="dcterms:W3CDTF">2018-03-27T19:28:31Z</dcterms:modified>
</cp:coreProperties>
</file>