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40"/>
  </p:notesMasterIdLst>
  <p:handoutMasterIdLst>
    <p:handoutMasterId r:id="rId41"/>
  </p:handoutMasterIdLst>
  <p:sldIdLst>
    <p:sldId id="813" r:id="rId2"/>
    <p:sldId id="826" r:id="rId3"/>
    <p:sldId id="855" r:id="rId4"/>
    <p:sldId id="856" r:id="rId5"/>
    <p:sldId id="830" r:id="rId6"/>
    <p:sldId id="857" r:id="rId7"/>
    <p:sldId id="858" r:id="rId8"/>
    <p:sldId id="534" r:id="rId9"/>
    <p:sldId id="663" r:id="rId10"/>
    <p:sldId id="818" r:id="rId11"/>
    <p:sldId id="819" r:id="rId12"/>
    <p:sldId id="820" r:id="rId13"/>
    <p:sldId id="821" r:id="rId14"/>
    <p:sldId id="822" r:id="rId15"/>
    <p:sldId id="823" r:id="rId16"/>
    <p:sldId id="833" r:id="rId17"/>
    <p:sldId id="834" r:id="rId18"/>
    <p:sldId id="863" r:id="rId19"/>
    <p:sldId id="873" r:id="rId20"/>
    <p:sldId id="871" r:id="rId21"/>
    <p:sldId id="872" r:id="rId22"/>
    <p:sldId id="869" r:id="rId23"/>
    <p:sldId id="870" r:id="rId24"/>
    <p:sldId id="874" r:id="rId25"/>
    <p:sldId id="883" r:id="rId26"/>
    <p:sldId id="875" r:id="rId27"/>
    <p:sldId id="882" r:id="rId28"/>
    <p:sldId id="877" r:id="rId29"/>
    <p:sldId id="878" r:id="rId30"/>
    <p:sldId id="879" r:id="rId31"/>
    <p:sldId id="880" r:id="rId32"/>
    <p:sldId id="884" r:id="rId33"/>
    <p:sldId id="881" r:id="rId34"/>
    <p:sldId id="864" r:id="rId35"/>
    <p:sldId id="865" r:id="rId36"/>
    <p:sldId id="866" r:id="rId37"/>
    <p:sldId id="867" r:id="rId38"/>
    <p:sldId id="868"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76" autoAdjust="0"/>
    <p:restoredTop sz="84387" autoAdjust="0"/>
  </p:normalViewPr>
  <p:slideViewPr>
    <p:cSldViewPr>
      <p:cViewPr varScale="1">
        <p:scale>
          <a:sx n="61" d="100"/>
          <a:sy n="61" d="100"/>
        </p:scale>
        <p:origin x="324" y="6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0968"/>
    </p:cViewPr>
  </p:sorterViewPr>
  <p:notesViewPr>
    <p:cSldViewPr>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3/29/2018</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3/29/2018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36579B-CB2F-44D1-BEC0-CBC37294ED32}" type="slidenum">
              <a:rPr lang="en-US" smtClean="0"/>
              <a:t>1</a:t>
            </a:fld>
            <a:endParaRPr lang="en-US"/>
          </a:p>
        </p:txBody>
      </p:sp>
    </p:spTree>
    <p:extLst>
      <p:ext uri="{BB962C8B-B14F-4D97-AF65-F5344CB8AC3E}">
        <p14:creationId xmlns:p14="http://schemas.microsoft.com/office/powerpoint/2010/main" val="168000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2616548C-FBB2-4184-8665-414776448E7E}" type="slidenum">
              <a:rPr lang="en-US" smtClean="0">
                <a:solidFill>
                  <a:prstClr val="black"/>
                </a:solidFill>
              </a:rPr>
              <a:pPr/>
              <a:t>10</a:t>
            </a:fld>
            <a:endParaRPr lang="en-US">
              <a:solidFill>
                <a:prstClr val="black"/>
              </a:solidFill>
            </a:endParaRPr>
          </a:p>
        </p:txBody>
      </p:sp>
      <p:sp>
        <p:nvSpPr>
          <p:cNvPr id="182275" name="Rectangle 2"/>
          <p:cNvSpPr>
            <a:spLocks noGrp="1" noRot="1" noChangeAspect="1" noChangeArrowheads="1" noTextEdit="1"/>
          </p:cNvSpPr>
          <p:nvPr>
            <p:ph type="sldImg"/>
          </p:nvPr>
        </p:nvSpPr>
        <p:spPr>
          <a:xfrm>
            <a:off x="1574800" y="465138"/>
            <a:ext cx="4030663" cy="3024187"/>
          </a:xfrm>
          <a:ln/>
        </p:spPr>
      </p:sp>
      <p:sp>
        <p:nvSpPr>
          <p:cNvPr id="182276" name="Rectangle 3"/>
          <p:cNvSpPr>
            <a:spLocks noGrp="1" noChangeArrowheads="1"/>
          </p:cNvSpPr>
          <p:nvPr>
            <p:ph type="body" idx="1"/>
          </p:nvPr>
        </p:nvSpPr>
        <p:spPr>
          <a:xfrm>
            <a:off x="936740" y="3646705"/>
            <a:ext cx="5149637" cy="4964536"/>
          </a:xfrm>
          <a:noFill/>
          <a:ln/>
        </p:spPr>
        <p:txBody>
          <a:bodyPr/>
          <a:lstStyle/>
          <a:p>
            <a:pPr eaLnBrk="1" hangingPunct="1"/>
            <a:r>
              <a:rPr lang="en-US" dirty="0"/>
              <a:t>Hepatitis A is a serious liver disease caused by a virus. The virus</a:t>
            </a:r>
            <a:r>
              <a:rPr lang="en-US" baseline="0" dirty="0"/>
              <a:t> </a:t>
            </a:r>
            <a:r>
              <a:rPr lang="en-US" dirty="0"/>
              <a:t>is found in the feces (poop) of infected people. The hepatitis A virus is spread when invisible particles of feces</a:t>
            </a:r>
            <a:r>
              <a:rPr lang="en-US" baseline="0" dirty="0"/>
              <a:t> </a:t>
            </a:r>
            <a:r>
              <a:rPr lang="en-US" dirty="0"/>
              <a:t>(poop) get into a person’s mouth. You can get hepatitis</a:t>
            </a:r>
            <a:r>
              <a:rPr lang="en-US" baseline="0" dirty="0"/>
              <a:t> </a:t>
            </a:r>
            <a:r>
              <a:rPr lang="en-US" dirty="0"/>
              <a:t>A by eating contaminated food or</a:t>
            </a:r>
            <a:r>
              <a:rPr lang="en-US" baseline="0" dirty="0"/>
              <a:t> </a:t>
            </a:r>
            <a:r>
              <a:rPr lang="en-US" dirty="0"/>
              <a:t>drinking contaminated water, during sex, or just</a:t>
            </a:r>
            <a:r>
              <a:rPr lang="en-US" baseline="0" dirty="0"/>
              <a:t> </a:t>
            </a:r>
            <a:r>
              <a:rPr lang="en-US" dirty="0"/>
              <a:t>by living with an infected person. Hepatitis A can your skin and eyes turn yellow. You can get very sick for weeks, need to</a:t>
            </a:r>
            <a:r>
              <a:rPr lang="en-US" baseline="0" dirty="0"/>
              <a:t> </a:t>
            </a:r>
            <a:r>
              <a:rPr lang="en-US" dirty="0"/>
              <a:t>be hospitalized, and even die. Some</a:t>
            </a:r>
            <a:r>
              <a:rPr lang="en-US" baseline="0" dirty="0"/>
              <a:t> </a:t>
            </a:r>
            <a:r>
              <a:rPr lang="en-US" dirty="0"/>
              <a:t>people don’t look or feel sick, but they</a:t>
            </a:r>
            <a:r>
              <a:rPr lang="en-US" baseline="0" dirty="0"/>
              <a:t> </a:t>
            </a:r>
            <a:r>
              <a:rPr lang="en-US" dirty="0"/>
              <a:t>can still spread hepatitis</a:t>
            </a:r>
            <a:r>
              <a:rPr lang="en-US" baseline="0" dirty="0"/>
              <a:t> </a:t>
            </a:r>
            <a:r>
              <a:rPr lang="en-US" dirty="0"/>
              <a:t>A to others. Everyone is at some risk for getting infected with hepatitis A.</a:t>
            </a:r>
            <a:r>
              <a:rPr lang="en-US" baseline="0" dirty="0"/>
              <a:t> </a:t>
            </a:r>
            <a:r>
              <a:rPr lang="en-US" dirty="0"/>
              <a:t>People who travel outside the U.S. have an increased chance</a:t>
            </a:r>
            <a:r>
              <a:rPr lang="en-US" baseline="0" dirty="0"/>
              <a:t> </a:t>
            </a:r>
            <a:r>
              <a:rPr lang="en-US" dirty="0"/>
              <a:t>of getting infected.</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For children</a:t>
            </a:r>
            <a:r>
              <a:rPr lang="en-US" dirty="0"/>
              <a:t>, the first dose should be given at 12</a:t>
            </a:r>
            <a:r>
              <a:rPr lang="en-US" baseline="0" dirty="0"/>
              <a:t> </a:t>
            </a:r>
            <a:r>
              <a:rPr lang="en-US" dirty="0"/>
              <a:t>through 23 months of age. Children who are not</a:t>
            </a:r>
            <a:r>
              <a:rPr lang="en-US" baseline="0" dirty="0"/>
              <a:t> </a:t>
            </a:r>
            <a:r>
              <a:rPr lang="en-US" dirty="0"/>
              <a:t>vaccinated by 2 years of age can be vaccinated at later</a:t>
            </a:r>
            <a:r>
              <a:rPr lang="en-US" baseline="0" dirty="0"/>
              <a:t> </a:t>
            </a:r>
            <a:r>
              <a:rPr lang="en-US" dirty="0"/>
              <a:t>visits.</a:t>
            </a:r>
          </a:p>
          <a:p>
            <a:pPr eaLnBrk="1" hangingPunct="1"/>
            <a:r>
              <a:rPr lang="en-US" dirty="0"/>
              <a:t>The persons on this slide have hepatitis A . Note the jaundice of the skin and the sclera of the eye.</a:t>
            </a:r>
          </a:p>
          <a:p>
            <a:pPr eaLnBrk="1" hangingPunct="1"/>
            <a:r>
              <a:rPr lang="en-US" dirty="0"/>
              <a:t> Optional information:</a:t>
            </a:r>
          </a:p>
          <a:p>
            <a:pPr lvl="1" eaLnBrk="1" hangingPunct="1">
              <a:buSzPct val="65000"/>
              <a:buFont typeface="Wingdings 2" pitchFamily="18" charset="2"/>
              <a:buChar char="¢"/>
            </a:pPr>
            <a:r>
              <a:rPr lang="en-US" dirty="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p>
          <a:p>
            <a:pPr eaLnBrk="1" hangingPunct="1"/>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145062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A7938D40-1B93-4A98-9102-50C700326C24}" type="slidenum">
              <a:rPr lang="en-US" smtClean="0">
                <a:solidFill>
                  <a:prstClr val="black"/>
                </a:solidFill>
              </a:rPr>
              <a:pPr/>
              <a:t>11</a:t>
            </a:fld>
            <a:endParaRPr lang="en-US">
              <a:solidFill>
                <a:prstClr val="black"/>
              </a:solidFill>
            </a:endParaRPr>
          </a:p>
        </p:txBody>
      </p:sp>
      <p:sp>
        <p:nvSpPr>
          <p:cNvPr id="158723" name="Rectangle 2"/>
          <p:cNvSpPr>
            <a:spLocks noGrp="1" noRot="1" noChangeAspect="1" noChangeArrowheads="1" noTextEdit="1"/>
          </p:cNvSpPr>
          <p:nvPr>
            <p:ph type="sldImg"/>
          </p:nvPr>
        </p:nvSpPr>
        <p:spPr>
          <a:xfrm>
            <a:off x="1649413" y="260350"/>
            <a:ext cx="3724275" cy="2792413"/>
          </a:xfrm>
          <a:ln/>
        </p:spPr>
      </p:sp>
      <p:sp>
        <p:nvSpPr>
          <p:cNvPr id="158724" name="Rectangle 3"/>
          <p:cNvSpPr>
            <a:spLocks noGrp="1" noChangeArrowheads="1"/>
          </p:cNvSpPr>
          <p:nvPr>
            <p:ph type="body" idx="1"/>
          </p:nvPr>
        </p:nvSpPr>
        <p:spPr>
          <a:xfrm>
            <a:off x="562415" y="3281077"/>
            <a:ext cx="6165888" cy="5312292"/>
          </a:xfrm>
          <a:noFill/>
          <a:ln/>
        </p:spPr>
        <p:txBody>
          <a:bodyPr>
            <a:normAutofit/>
          </a:bodyPr>
          <a:lstStyle/>
          <a:p>
            <a:pPr eaLnBrk="1" hangingPunct="1">
              <a:buSzPct val="65000"/>
              <a:buFont typeface="Wingdings 2" pitchFamily="18" charset="2"/>
              <a:buNone/>
            </a:pPr>
            <a:r>
              <a:rPr lang="en-US" dirty="0"/>
              <a:t>What causes Hib disease? 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dirty="0"/>
              <a:t>protects.</a:t>
            </a:r>
          </a:p>
          <a:p>
            <a:pPr eaLnBrk="1" hangingPunct="1">
              <a:buSzPct val="65000"/>
              <a:buFont typeface="Wingdings 2" pitchFamily="18" charset="2"/>
              <a:buNone/>
            </a:pPr>
            <a:r>
              <a:rPr lang="en-US" dirty="0"/>
              <a:t>How does Hib disease spread? Hib disease is spread person-to-person by direct contact or through respiratory droplets. Usually the organisms</a:t>
            </a:r>
          </a:p>
          <a:p>
            <a:pPr eaLnBrk="1" hangingPunct="1">
              <a:buSzPct val="65000"/>
              <a:buFont typeface="Wingdings 2" pitchFamily="18" charset="2"/>
              <a:buNone/>
            </a:pPr>
            <a:r>
              <a:rPr lang="en-US"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dirty="0"/>
              <a:t>How serious is Hib disease? 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ACIP recommends: </a:t>
            </a:r>
          </a:p>
          <a:p>
            <a:pPr eaLnBrk="1" hangingPunct="1">
              <a:buSzPct val="65000"/>
              <a:buFont typeface="Wingdings 2" pitchFamily="18" charset="2"/>
              <a:buNone/>
            </a:pPr>
            <a:r>
              <a:rPr lang="en-US" dirty="0"/>
              <a:t>3-4 doses of Hib (depending on brand)</a:t>
            </a:r>
          </a:p>
          <a:p>
            <a:pPr eaLnBrk="1" hangingPunct="1">
              <a:buSzPct val="65000"/>
              <a:buFont typeface="Wingdings 2" pitchFamily="18" charset="2"/>
              <a:buNone/>
            </a:pPr>
            <a:r>
              <a:rPr lang="en-US" dirty="0"/>
              <a:t>     Dose 1 @ 2 months of age</a:t>
            </a:r>
          </a:p>
          <a:p>
            <a:pPr eaLnBrk="1" hangingPunct="1">
              <a:buSzPct val="65000"/>
              <a:buFont typeface="Wingdings 2" pitchFamily="18" charset="2"/>
              <a:buNone/>
            </a:pPr>
            <a:r>
              <a:rPr lang="en-US" dirty="0"/>
              <a:t>     Dose 2 @ 4 months of age</a:t>
            </a:r>
          </a:p>
          <a:p>
            <a:pPr eaLnBrk="1" hangingPunct="1">
              <a:buSzPct val="65000"/>
              <a:buFont typeface="Wingdings 2" pitchFamily="18" charset="2"/>
              <a:buNone/>
            </a:pPr>
            <a:r>
              <a:rPr lang="en-US" dirty="0"/>
              <a:t>     Dose 3 @ 6 months of age </a:t>
            </a:r>
          </a:p>
          <a:p>
            <a:pPr eaLnBrk="1" hangingPunct="1">
              <a:buSzPct val="65000"/>
              <a:buFont typeface="Wingdings 2" pitchFamily="18" charset="2"/>
              <a:buNone/>
            </a:pPr>
            <a:r>
              <a:rPr lang="en-US" dirty="0"/>
              <a:t>(Not required if </a:t>
            </a:r>
            <a:r>
              <a:rPr lang="en-US" dirty="0" err="1"/>
              <a:t>Pedvax</a:t>
            </a:r>
            <a:r>
              <a:rPr lang="en-US" dirty="0"/>
              <a:t> HIB® is administered at 2 and 4 months of age)</a:t>
            </a:r>
          </a:p>
          <a:p>
            <a:pPr eaLnBrk="1" hangingPunct="1">
              <a:buSzPct val="65000"/>
              <a:buFont typeface="Wingdings 2" pitchFamily="18" charset="2"/>
              <a:buNone/>
            </a:pPr>
            <a:r>
              <a:rPr lang="en-US" dirty="0"/>
              <a:t> </a:t>
            </a:r>
          </a:p>
          <a:p>
            <a:pPr eaLnBrk="1" hangingPunct="1">
              <a:buSzPct val="65000"/>
              <a:buFont typeface="Wingdings 2" pitchFamily="18" charset="2"/>
              <a:buNone/>
            </a:pPr>
            <a:r>
              <a:rPr lang="en-US" dirty="0"/>
              <a:t>Booster dose @ 12 through 15 months of age </a:t>
            </a:r>
          </a:p>
          <a:p>
            <a:pPr eaLnBrk="1" hangingPunct="1">
              <a:buSzPct val="65000"/>
              <a:buFont typeface="Wingdings 2" pitchFamily="18" charset="2"/>
              <a:buNone/>
            </a:pPr>
            <a:endParaRPr lang="en-US" dirty="0"/>
          </a:p>
          <a:p>
            <a:pPr eaLnBrk="1" hangingPunct="1">
              <a:buSzPct val="65000"/>
              <a:buFont typeface="Wingdings 2" pitchFamily="18" charset="2"/>
              <a:buNone/>
            </a:pPr>
            <a:r>
              <a:rPr lang="en-US" dirty="0"/>
              <a:t>One dose of Hib may be given to adults with immunocompromising conditions.</a:t>
            </a:r>
          </a:p>
        </p:txBody>
      </p:sp>
    </p:spTree>
    <p:extLst>
      <p:ext uri="{BB962C8B-B14F-4D97-AF65-F5344CB8AC3E}">
        <p14:creationId xmlns:p14="http://schemas.microsoft.com/office/powerpoint/2010/main" val="1804231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8" tIns="46625" rIns="93248" bIns="46625" anchor="b"/>
          <a:lstStyle/>
          <a:p>
            <a:pPr algn="r"/>
            <a:fld id="{71472419-05C6-41C6-9498-DA6AE79EB022}" type="slidenum">
              <a:rPr lang="en-US" sz="1200">
                <a:solidFill>
                  <a:srgbClr val="000000"/>
                </a:solidFill>
                <a:latin typeface="Calibri" pitchFamily="34" charset="0"/>
              </a:rPr>
              <a:pPr algn="r"/>
              <a:t>12</a:t>
            </a:fld>
            <a:endParaRPr lang="en-US" sz="1200" dirty="0">
              <a:solidFill>
                <a:srgbClr val="000000"/>
              </a:solidFill>
              <a:latin typeface="Calibri" pitchFamily="34" charset="0"/>
            </a:endParaRPr>
          </a:p>
        </p:txBody>
      </p:sp>
      <p:sp>
        <p:nvSpPr>
          <p:cNvPr id="121859"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endParaRPr>
          </a:p>
        </p:txBody>
      </p:sp>
      <p:sp>
        <p:nvSpPr>
          <p:cNvPr id="121860"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3DDDBEDE-1F38-4678-806F-4429D1769123}" type="slidenum">
              <a:rPr lang="en-US" sz="1200">
                <a:solidFill>
                  <a:srgbClr val="000000"/>
                </a:solidFill>
              </a:rPr>
              <a:pPr algn="r"/>
              <a:t>12</a:t>
            </a:fld>
            <a:endParaRPr lang="en-US" sz="1200" dirty="0">
              <a:solidFill>
                <a:srgbClr val="000000"/>
              </a:solidFill>
            </a:endParaRPr>
          </a:p>
        </p:txBody>
      </p:sp>
      <p:sp>
        <p:nvSpPr>
          <p:cNvPr id="121861" name="Rectangle 6"/>
          <p:cNvSpPr txBox="1">
            <a:spLocks noGrp="1" noChangeArrowheads="1"/>
          </p:cNvSpPr>
          <p:nvPr/>
        </p:nvSpPr>
        <p:spPr bwMode="auto">
          <a:xfrm>
            <a:off x="4" y="8842031"/>
            <a:ext cx="3043343" cy="465455"/>
          </a:xfrm>
          <a:prstGeom prst="rect">
            <a:avLst/>
          </a:prstGeom>
          <a:noFill/>
          <a:ln w="9525">
            <a:noFill/>
            <a:miter lim="800000"/>
            <a:headEnd/>
            <a:tailEnd/>
          </a:ln>
        </p:spPr>
        <p:txBody>
          <a:bodyPr lIns="93241" tIns="46621" rIns="93241" bIns="46621" anchor="b"/>
          <a:lstStyle/>
          <a:p>
            <a:endParaRPr lang="en-US" sz="1200" dirty="0">
              <a:solidFill>
                <a:srgbClr val="000000"/>
              </a:solidFill>
              <a:latin typeface="Calibri" pitchFamily="34" charset="0"/>
            </a:endParaRPr>
          </a:p>
        </p:txBody>
      </p:sp>
      <p:sp>
        <p:nvSpPr>
          <p:cNvPr id="121862" name="Rectangle 7"/>
          <p:cNvSpPr txBox="1">
            <a:spLocks noGrp="1" noChangeArrowheads="1"/>
          </p:cNvSpPr>
          <p:nvPr/>
        </p:nvSpPr>
        <p:spPr bwMode="auto">
          <a:xfrm>
            <a:off x="3978138" y="8842031"/>
            <a:ext cx="3043343" cy="465455"/>
          </a:xfrm>
          <a:prstGeom prst="rect">
            <a:avLst/>
          </a:prstGeom>
          <a:noFill/>
          <a:ln w="9525">
            <a:noFill/>
            <a:miter lim="800000"/>
            <a:headEnd/>
            <a:tailEnd/>
          </a:ln>
        </p:spPr>
        <p:txBody>
          <a:bodyPr lIns="93241" tIns="46621" rIns="93241" bIns="46621" anchor="b"/>
          <a:lstStyle/>
          <a:p>
            <a:pPr algn="r"/>
            <a:fld id="{F1196358-992A-486A-B65A-68300C90CC18}" type="slidenum">
              <a:rPr lang="en-US" sz="1200">
                <a:solidFill>
                  <a:srgbClr val="000000"/>
                </a:solidFill>
                <a:latin typeface="Calibri" pitchFamily="34" charset="0"/>
              </a:rPr>
              <a:pPr algn="r"/>
              <a:t>12</a:t>
            </a:fld>
            <a:endParaRPr lang="en-US" sz="1200" dirty="0">
              <a:solidFill>
                <a:srgbClr val="000000"/>
              </a:solidFill>
              <a:latin typeface="Calibri" pitchFamily="34" charset="0"/>
            </a:endParaRPr>
          </a:p>
        </p:txBody>
      </p:sp>
      <p:sp>
        <p:nvSpPr>
          <p:cNvPr id="121863" name="Rectangle 2"/>
          <p:cNvSpPr>
            <a:spLocks noGrp="1" noRot="1" noChangeAspect="1" noChangeArrowheads="1" noTextEdit="1"/>
          </p:cNvSpPr>
          <p:nvPr>
            <p:ph type="sldImg"/>
          </p:nvPr>
        </p:nvSpPr>
        <p:spPr>
          <a:xfrm>
            <a:off x="1087438" y="260350"/>
            <a:ext cx="4652962" cy="3489325"/>
          </a:xfrm>
          <a:ln/>
        </p:spPr>
      </p:sp>
      <p:sp>
        <p:nvSpPr>
          <p:cNvPr id="121864" name="Rectangle 3"/>
          <p:cNvSpPr>
            <a:spLocks noGrp="1" noChangeArrowheads="1"/>
          </p:cNvSpPr>
          <p:nvPr>
            <p:ph type="body" idx="1"/>
          </p:nvPr>
        </p:nvSpPr>
        <p:spPr>
          <a:xfrm>
            <a:off x="638035" y="4048465"/>
            <a:ext cx="5935493" cy="4793567"/>
          </a:xfrm>
          <a:noFill/>
          <a:ln/>
        </p:spPr>
        <p:txBody>
          <a:bodyPr lIns="93241" tIns="46621" rIns="93241" bIns="46621">
            <a:normAutofit fontScale="85000" lnSpcReduction="10000"/>
          </a:bodyPr>
          <a:lstStyle/>
          <a:p>
            <a:pPr eaLnBrk="1" hangingPunct="1">
              <a:buFontTx/>
              <a:buNone/>
            </a:pPr>
            <a:r>
              <a:rPr lang="en-US" sz="1500" dirty="0"/>
              <a:t>Discuss pictures on the slide.  Pictures show a child in an iron lung due to weak respiratory muscles (common in polio era) and a child with muscle weakness, as a result of polio, requiring the assistance of braces and crutches in order to walk.</a:t>
            </a:r>
          </a:p>
          <a:p>
            <a:pPr eaLnBrk="1" hangingPunct="1">
              <a:buFontTx/>
              <a:buNone/>
            </a:pPr>
            <a:endParaRPr lang="en-US" sz="1500" dirty="0"/>
          </a:p>
          <a:p>
            <a:pPr eaLnBrk="1" hangingPunct="1">
              <a:buFontTx/>
              <a:buNone/>
            </a:pPr>
            <a:r>
              <a:rPr lang="en-US" sz="1500" dirty="0"/>
              <a:t>Polio, also called poliomyelitis and infantile paralysis is caused by an Enterovirus (Serotypes 1,2,3)</a:t>
            </a:r>
          </a:p>
          <a:p>
            <a:pPr eaLnBrk="1" hangingPunct="1">
              <a:buFontTx/>
              <a:buNone/>
            </a:pPr>
            <a:r>
              <a:rPr lang="en-US" sz="1500" dirty="0"/>
              <a:t>Infection acquired through mouth, virus replicates in pharynx and GI tract, then spreads to lymphatics and other tissues.</a:t>
            </a:r>
          </a:p>
          <a:p>
            <a:pPr eaLnBrk="1" hangingPunct="1">
              <a:buFontTx/>
              <a:buNone/>
            </a:pPr>
            <a:r>
              <a:rPr lang="en-US" sz="1500" dirty="0"/>
              <a:t>Attacks motor neurons in spinal cord &amp; brain stem</a:t>
            </a:r>
          </a:p>
          <a:p>
            <a:pPr eaLnBrk="1" hangingPunct="1">
              <a:buFontTx/>
              <a:buNone/>
            </a:pPr>
            <a:r>
              <a:rPr lang="en-US" sz="1500" dirty="0"/>
              <a:t>in 2015, Nigeria was removed from the list of polio-endemic countries.  The only 2 polio endemic countries now are Pakistan and Afghanistan.  Remind staff to evaluate travelers for the need of polio vaccine if traveling to endemic countries.</a:t>
            </a:r>
          </a:p>
          <a:p>
            <a:pPr eaLnBrk="1" hangingPunct="1">
              <a:buFontTx/>
              <a:buNone/>
            </a:pPr>
            <a:endParaRPr lang="en-US" sz="1500" dirty="0"/>
          </a:p>
          <a:p>
            <a:pPr eaLnBrk="1" hangingPunct="1">
              <a:buFontTx/>
              <a:buNone/>
            </a:pPr>
            <a:r>
              <a:rPr lang="en-US" sz="1500" dirty="0"/>
              <a:t>ACIP recommends:</a:t>
            </a:r>
          </a:p>
          <a:p>
            <a:pPr eaLnBrk="1" hangingPunct="1">
              <a:buFontTx/>
              <a:buNone/>
            </a:pPr>
            <a:r>
              <a:rPr lang="en-US" sz="1500" dirty="0"/>
              <a:t>Four dose series of IPV at : 2, 4, 6 through 18 months</a:t>
            </a:r>
          </a:p>
          <a:p>
            <a:pPr eaLnBrk="1" hangingPunct="1">
              <a:buFontTx/>
              <a:buNone/>
            </a:pPr>
            <a:r>
              <a:rPr lang="en-US" sz="1500" dirty="0"/>
              <a:t>    and  4 through 6 years of age.  </a:t>
            </a:r>
          </a:p>
          <a:p>
            <a:pPr eaLnBrk="1" hangingPunct="1">
              <a:buFontTx/>
              <a:buNone/>
            </a:pPr>
            <a:r>
              <a:rPr lang="en-US" sz="1500" dirty="0"/>
              <a:t>Minimum interval from dose 3 to dose 4 </a:t>
            </a:r>
          </a:p>
          <a:p>
            <a:pPr eaLnBrk="1" hangingPunct="1">
              <a:buFontTx/>
              <a:buNone/>
            </a:pPr>
            <a:r>
              <a:rPr lang="en-US" sz="1500" dirty="0"/>
              <a:t>      is six months</a:t>
            </a:r>
          </a:p>
          <a:p>
            <a:pPr eaLnBrk="1" hangingPunct="1">
              <a:buFontTx/>
              <a:buNone/>
            </a:pPr>
            <a:r>
              <a:rPr lang="en-US" sz="1500" dirty="0"/>
              <a:t>Final dose at 4 years of  age or older regardless of the number of previous doses</a:t>
            </a:r>
          </a:p>
          <a:p>
            <a:pPr eaLnBrk="1" hangingPunct="1">
              <a:buFontTx/>
              <a:buNone/>
            </a:pPr>
            <a:r>
              <a:rPr lang="en-US" sz="1500" dirty="0"/>
              <a:t>A booster dose may be recommended, depending on length of stay and the timing of the last dose of polio vaccine, for persons traveling to countries experiencing polio outbreaks.  </a:t>
            </a:r>
          </a:p>
          <a:p>
            <a:pPr eaLnBrk="1" hangingPunct="1">
              <a:buFontTx/>
              <a:buNone/>
            </a:pPr>
            <a:endParaRPr lang="en-US" sz="1500" dirty="0"/>
          </a:p>
          <a:p>
            <a:pPr eaLnBrk="1" hangingPunct="1">
              <a:buFontTx/>
              <a:buNone/>
            </a:pPr>
            <a:r>
              <a:rPr lang="en-US" sz="1500" dirty="0"/>
              <a:t>For additional  information about polio refer to: Epidemiology and Prevention of Vaccine-Preventable Diseases, 13th edition  2015.  HHS, CDC. </a:t>
            </a:r>
          </a:p>
          <a:p>
            <a:pPr eaLnBrk="1" hangingPunct="1">
              <a:buFontTx/>
              <a:buNone/>
            </a:pPr>
            <a:endParaRPr lang="en-US" sz="1500" dirty="0"/>
          </a:p>
          <a:p>
            <a:pPr lvl="1" eaLnBrk="1" hangingPunct="1">
              <a:buFontTx/>
              <a:buNone/>
            </a:pPr>
            <a:endParaRPr lang="en-US" dirty="0"/>
          </a:p>
          <a:p>
            <a:pPr>
              <a:lnSpc>
                <a:spcPct val="90000"/>
              </a:lnSpc>
              <a:spcBef>
                <a:spcPct val="0"/>
              </a:spcBef>
            </a:pPr>
            <a:endParaRPr lang="en-US" sz="1000" dirty="0">
              <a:latin typeface="Arial" charset="0"/>
            </a:endParaRPr>
          </a:p>
          <a:p>
            <a:pPr>
              <a:lnSpc>
                <a:spcPct val="90000"/>
              </a:lnSpc>
              <a:spcBef>
                <a:spcPct val="0"/>
              </a:spcBef>
              <a:buFontTx/>
              <a:buChar char="•"/>
            </a:pPr>
            <a:endParaRPr lang="en-US" sz="1000" dirty="0">
              <a:latin typeface="Arial" charset="0"/>
            </a:endParaRPr>
          </a:p>
        </p:txBody>
      </p:sp>
    </p:spTree>
    <p:extLst>
      <p:ext uri="{BB962C8B-B14F-4D97-AF65-F5344CB8AC3E}">
        <p14:creationId xmlns:p14="http://schemas.microsoft.com/office/powerpoint/2010/main" val="74528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13</a:t>
            </a:fld>
            <a:endParaRPr lang="en-US">
              <a:solidFill>
                <a:prstClr val="black"/>
              </a:solidFill>
            </a:endParaRPr>
          </a:p>
        </p:txBody>
      </p:sp>
      <p:sp>
        <p:nvSpPr>
          <p:cNvPr id="223234"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476529F1-0D49-43CF-BC22-39D230751FD1}" type="slidenum">
              <a:rPr lang="en-US" sz="1200">
                <a:solidFill>
                  <a:prstClr val="black"/>
                </a:solidFill>
                <a:cs typeface="Arial" charset="0"/>
              </a:rPr>
              <a:pPr algn="r"/>
              <a:t>13</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41738"/>
            <a:ext cx="3043343" cy="465773"/>
          </a:xfrm>
          <a:prstGeom prst="rect">
            <a:avLst/>
          </a:prstGeom>
          <a:noFill/>
          <a:ln w="9525">
            <a:noFill/>
            <a:miter lim="800000"/>
            <a:headEnd/>
            <a:tailEnd/>
          </a:ln>
        </p:spPr>
        <p:txBody>
          <a:bodyPr lIns="92378" tIns="46190" rIns="92378" bIns="46190"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3978137" y="8841738"/>
            <a:ext cx="3043343" cy="465773"/>
          </a:xfrm>
          <a:prstGeom prst="rect">
            <a:avLst/>
          </a:prstGeom>
          <a:noFill/>
          <a:ln w="9525">
            <a:noFill/>
            <a:miter lim="800000"/>
            <a:headEnd/>
            <a:tailEnd/>
          </a:ln>
        </p:spPr>
        <p:txBody>
          <a:bodyPr lIns="92378" tIns="46190" rIns="92378" bIns="46190" anchor="b"/>
          <a:lstStyle/>
          <a:p>
            <a:pPr algn="r"/>
            <a:fld id="{A24662CE-1636-4BF5-8DB6-6A4C0DCB6249}" type="slidenum">
              <a:rPr lang="en-US" sz="1200">
                <a:solidFill>
                  <a:prstClr val="black"/>
                </a:solidFill>
                <a:cs typeface="Arial" charset="0"/>
              </a:rPr>
              <a:pPr algn="r"/>
              <a:t>13</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187450" y="701675"/>
            <a:ext cx="4651375" cy="3487738"/>
          </a:xfrm>
          <a:ln/>
        </p:spPr>
      </p:sp>
      <p:sp>
        <p:nvSpPr>
          <p:cNvPr id="223239" name="Rectangle 3"/>
          <p:cNvSpPr>
            <a:spLocks noGrp="1" noChangeArrowheads="1"/>
          </p:cNvSpPr>
          <p:nvPr>
            <p:ph type="body" idx="1"/>
          </p:nvPr>
        </p:nvSpPr>
        <p:spPr>
          <a:xfrm>
            <a:off x="312139" y="4427270"/>
            <a:ext cx="6298032" cy="4881834"/>
          </a:xfrm>
          <a:noFill/>
          <a:ln/>
        </p:spPr>
        <p:txBody>
          <a:bodyPr lIns="90864" tIns="45432" rIns="90864" bIns="45432"/>
          <a:lstStyle/>
          <a:p>
            <a:pPr eaLnBrk="1" hangingPunct="1">
              <a:lnSpc>
                <a:spcPct val="80000"/>
              </a:lnSpc>
            </a:pPr>
            <a:r>
              <a:rPr lang="en-US" sz="1000" b="1" dirty="0">
                <a:latin typeface="Arial" charset="0"/>
              </a:rPr>
              <a:t>MEASLES </a:t>
            </a:r>
            <a:r>
              <a:rPr lang="en-US" sz="1000" dirty="0">
                <a:latin typeface="Arial" charset="0"/>
              </a:rPr>
              <a:t>(caused by paramyxovirus)</a:t>
            </a:r>
          </a:p>
          <a:p>
            <a:pPr eaLnBrk="1" hangingPunct="1">
              <a:lnSpc>
                <a:spcPct val="80000"/>
              </a:lnSpc>
            </a:pPr>
            <a:r>
              <a:rPr lang="en-US" sz="1000" dirty="0">
                <a:latin typeface="Arial" charset="0"/>
              </a:rPr>
              <a:t>Slide shows two children with typical measles rash and conjunctivitis in younger child</a:t>
            </a:r>
          </a:p>
          <a:p>
            <a:pPr eaLnBrk="1" hangingPunct="1">
              <a:lnSpc>
                <a:spcPct val="80000"/>
              </a:lnSpc>
            </a:pPr>
            <a:r>
              <a:rPr lang="en-US" sz="1000" b="1" dirty="0">
                <a:latin typeface="Arial" charset="0"/>
              </a:rPr>
              <a:t>MUMPS</a:t>
            </a:r>
            <a:r>
              <a:rPr lang="en-US" sz="1000" dirty="0">
                <a:latin typeface="Arial" charset="0"/>
              </a:rPr>
              <a:t> (caused by paramyxovirus) </a:t>
            </a:r>
          </a:p>
          <a:p>
            <a:pPr eaLnBrk="1" hangingPunct="1">
              <a:lnSpc>
                <a:spcPct val="80000"/>
              </a:lnSpc>
            </a:pPr>
            <a:r>
              <a:rPr lang="en-US" sz="1000" dirty="0">
                <a:latin typeface="Arial" charset="0"/>
              </a:rPr>
              <a:t>Slide shows an adolescent with </a:t>
            </a:r>
            <a:r>
              <a:rPr lang="en-US" sz="1000" dirty="0" err="1">
                <a:latin typeface="Arial" charset="0"/>
              </a:rPr>
              <a:t>parotitis</a:t>
            </a:r>
            <a:r>
              <a:rPr lang="en-US" sz="1000" dirty="0">
                <a:latin typeface="Arial" charset="0"/>
              </a:rPr>
              <a:t> due to mumps</a:t>
            </a:r>
          </a:p>
          <a:p>
            <a:pPr eaLnBrk="1" hangingPunct="1">
              <a:lnSpc>
                <a:spcPct val="8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symptoms; Complications include aseptic meningitis, &amp; deafness; Post 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latin typeface="Arial" charset="0"/>
              </a:rPr>
              <a:t>RUBELLA</a:t>
            </a:r>
            <a:r>
              <a:rPr lang="en-US" sz="1000" dirty="0">
                <a:latin typeface="Arial" charset="0"/>
              </a:rPr>
              <a:t> (Caused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80000"/>
              </a:lnSpc>
            </a:pPr>
            <a:r>
              <a:rPr lang="en-US" sz="1000" dirty="0">
                <a:latin typeface="Arial" charset="0"/>
              </a:rPr>
              <a:t>Rubella is no longer endemic in the U.S. However, it is still present in other countries and can be imported   </a:t>
            </a:r>
          </a:p>
          <a:p>
            <a:pPr eaLnBrk="1" hangingPunct="1">
              <a:lnSpc>
                <a:spcPct val="80000"/>
              </a:lnSpc>
            </a:pPr>
            <a:r>
              <a:rPr lang="en-US" sz="1000" b="1" dirty="0">
                <a:latin typeface="Arial" charset="0"/>
              </a:rPr>
              <a:t>CONGENITAL RUBELLA  </a:t>
            </a:r>
          </a:p>
          <a:p>
            <a:pPr eaLnBrk="1" hangingPunct="1">
              <a:lnSpc>
                <a:spcPct val="80000"/>
              </a:lnSpc>
            </a:pPr>
            <a:r>
              <a:rPr lang="en-US" sz="1000" dirty="0">
                <a:latin typeface="Arial" charset="0"/>
              </a:rPr>
              <a:t>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pPr eaLnBrk="1" hangingPunct="1">
              <a:lnSpc>
                <a:spcPct val="80000"/>
              </a:lnSpc>
            </a:pPr>
            <a:r>
              <a:rPr lang="en-US" sz="1000" dirty="0">
                <a:latin typeface="Arial" charset="0"/>
              </a:rPr>
              <a:t>All woman of child bearing age should be certain they are immune to rubella.</a:t>
            </a:r>
          </a:p>
          <a:p>
            <a:pPr eaLnBrk="1" hangingPunct="1">
              <a:lnSpc>
                <a:spcPct val="80000"/>
              </a:lnSpc>
            </a:pPr>
            <a:endParaRPr lang="en-US" sz="1000"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4150510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946" y="4806071"/>
            <a:ext cx="5617208" cy="3805167"/>
          </a:xfrm>
        </p:spPr>
        <p:txBody>
          <a:bodyPr>
            <a:normAutofit fontScale="92500" lnSpcReduction="20000"/>
          </a:bodyPr>
          <a:lstStyle/>
          <a:p>
            <a:r>
              <a:rPr lang="en-US" dirty="0"/>
              <a:t>Chicken pox is an illness caused by the varicella zoster virus.  It was one an almost universal childhood experience.  Now it’s much less common in the U.S. owing to widespread vaccination.</a:t>
            </a:r>
          </a:p>
          <a:p>
            <a:endParaRPr lang="en-US" dirty="0"/>
          </a:p>
          <a:p>
            <a:r>
              <a:rPr lang="en-US" dirty="0"/>
              <a:t>Why get vaccinated?</a:t>
            </a:r>
          </a:p>
          <a:p>
            <a:r>
              <a:rPr lang="en-US"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a:p>
          <a:p>
            <a:r>
              <a:rPr lang="en-US" dirty="0"/>
              <a:t>ACIP recommends: </a:t>
            </a:r>
          </a:p>
          <a:p>
            <a:r>
              <a:rPr lang="en-US" dirty="0"/>
              <a:t>Children who have never had chickenpox should get 2 doses of chickenpox vaccine at these ages:</a:t>
            </a:r>
          </a:p>
          <a:p>
            <a:r>
              <a:rPr lang="en-US" dirty="0"/>
              <a:t>1st Dose: 12–15 months of age</a:t>
            </a:r>
          </a:p>
          <a:p>
            <a:r>
              <a:rPr lang="en-US" dirty="0"/>
              <a:t>2nd Dose: 4–6 years of age (may be given earlier, if at least 3 months after the 1st dose)</a:t>
            </a:r>
          </a:p>
          <a:p>
            <a:r>
              <a:rPr lang="en-US" dirty="0"/>
              <a:t>People 13 years of age and older (who have never had chickenpox or received chickenpox vaccine) should get two doses at least 28 days apart.</a:t>
            </a:r>
          </a:p>
          <a:p>
            <a:r>
              <a:rPr lang="en-US" dirty="0"/>
              <a:t>Catch-up</a:t>
            </a:r>
          </a:p>
          <a:p>
            <a:r>
              <a:rPr lang="en-US" dirty="0"/>
              <a:t>Anyone who is not fully vaccinated, and never had chickenpox, should receive one or two doses of</a:t>
            </a:r>
          </a:p>
          <a:p>
            <a:r>
              <a:rPr lang="en-US" dirty="0"/>
              <a:t>chickenpox vaccine. The timing of these doses depends on the person’s age. Chickenpox vaccine may be given at the same time as other vaccines.</a:t>
            </a:r>
          </a:p>
          <a:p>
            <a:r>
              <a:rPr lang="en-US" dirty="0"/>
              <a:t>	 </a:t>
            </a:r>
          </a:p>
          <a:p>
            <a:r>
              <a:rPr lang="en-US" dirty="0"/>
              <a:t>Reference: Prevention of Varicella - Recommendations of the Advisory Committee on Immunization </a:t>
            </a:r>
          </a:p>
          <a:p>
            <a:r>
              <a:rPr lang="en-US" dirty="0"/>
              <a:t>Practices (ACIP) MMWR (2007);56(No. RR-4):23</a:t>
            </a:r>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92172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981A0F4-5FB3-4FFD-993A-A2A5D0889C5A}" type="slidenum">
              <a:rPr lang="en-US" smtClean="0">
                <a:solidFill>
                  <a:prstClr val="black"/>
                </a:solidFill>
              </a:rPr>
              <a:pPr/>
              <a:t>15</a:t>
            </a:fld>
            <a:endParaRPr lang="en-US">
              <a:solidFill>
                <a:prstClr val="black"/>
              </a:solidFill>
            </a:endParaRPr>
          </a:p>
        </p:txBody>
      </p:sp>
      <p:sp>
        <p:nvSpPr>
          <p:cNvPr id="177155" name="Rectangle 2"/>
          <p:cNvSpPr>
            <a:spLocks noGrp="1" noRot="1" noChangeAspect="1" noChangeArrowheads="1" noTextEdit="1"/>
          </p:cNvSpPr>
          <p:nvPr>
            <p:ph type="sldImg"/>
          </p:nvPr>
        </p:nvSpPr>
        <p:spPr>
          <a:xfrm>
            <a:off x="1447800" y="387350"/>
            <a:ext cx="4375150" cy="3281363"/>
          </a:xfrm>
          <a:ln/>
        </p:spPr>
      </p:sp>
      <p:sp>
        <p:nvSpPr>
          <p:cNvPr id="177156" name="Rectangle 3"/>
          <p:cNvSpPr>
            <a:spLocks noGrp="1" noChangeArrowheads="1"/>
          </p:cNvSpPr>
          <p:nvPr>
            <p:ph type="body" idx="1"/>
          </p:nvPr>
        </p:nvSpPr>
        <p:spPr>
          <a:xfrm>
            <a:off x="335560" y="3972704"/>
            <a:ext cx="6321745" cy="4242601"/>
          </a:xfrm>
          <a:noFill/>
          <a:ln/>
        </p:spPr>
        <p:txBody>
          <a:bodyPr>
            <a:normAutofit/>
          </a:bodyPr>
          <a:lstStyle/>
          <a:p>
            <a:pPr eaLnBrk="1" hangingPunct="1"/>
            <a:r>
              <a:rPr lang="en-US" dirty="0">
                <a:latin typeface="Arial" charset="0"/>
              </a:rPr>
              <a:t>Pneumococcal disease is caused by a bacterium, Streptococcus </a:t>
            </a:r>
            <a:r>
              <a:rPr lang="en-US" dirty="0" err="1">
                <a:latin typeface="Arial" charset="0"/>
              </a:rPr>
              <a:t>pneumoniae</a:t>
            </a:r>
            <a:r>
              <a:rPr lang="en-US" dirty="0">
                <a:latin typeface="Arial" charset="0"/>
              </a:rPr>
              <a:t>, also called pneumococcus  (about 90 known serotypes);</a:t>
            </a:r>
            <a:r>
              <a:rPr lang="en-US" baseline="0" dirty="0">
                <a:latin typeface="Arial" charset="0"/>
              </a:rPr>
              <a:t> </a:t>
            </a:r>
            <a:r>
              <a:rPr lang="en-US" dirty="0">
                <a:latin typeface="Arial" charset="0"/>
              </a:rPr>
              <a:t>Causes pneumonia, bacteremia, meningitis and otitis media;</a:t>
            </a:r>
            <a:r>
              <a:rPr lang="en-US" baseline="0" dirty="0">
                <a:latin typeface="Arial" charset="0"/>
              </a:rPr>
              <a:t> </a:t>
            </a:r>
            <a:r>
              <a:rPr lang="en-US" dirty="0">
                <a:latin typeface="Arial" charset="0"/>
              </a:rPr>
              <a:t>Highest rate of invasive disease is in children less than 2 years.</a:t>
            </a:r>
            <a:r>
              <a:rPr lang="en-US" baseline="0" dirty="0">
                <a:latin typeface="Arial" charset="0"/>
              </a:rPr>
              <a:t> </a:t>
            </a:r>
            <a:r>
              <a:rPr lang="en-US" dirty="0">
                <a:latin typeface="Arial" charset="0"/>
              </a:rPr>
              <a:t>Increased risk of infection in children with HIV infection, sickle cell disease, asplenia, day care attendees and in certain ethnic groups (African Americans, Alaskan natives and Native Americans).</a:t>
            </a:r>
            <a:r>
              <a:rPr lang="en-US" baseline="0" dirty="0">
                <a:latin typeface="Arial" charset="0"/>
              </a:rPr>
              <a:t> </a:t>
            </a:r>
            <a:r>
              <a:rPr lang="en-US" dirty="0">
                <a:latin typeface="Arial" charset="0"/>
              </a:rPr>
              <a:t>Increased risk in children &amp; adults with cardiovascular disease, pulmonary disease, diabetes, alcoholism, cirrhosis, immunocompromising conditions;</a:t>
            </a:r>
            <a:r>
              <a:rPr lang="en-US" baseline="0" dirty="0">
                <a:latin typeface="Arial" charset="0"/>
              </a:rPr>
              <a:t> </a:t>
            </a:r>
            <a:r>
              <a:rPr lang="en-US" dirty="0">
                <a:latin typeface="Arial" charset="0"/>
              </a:rPr>
              <a:t>Individuals who have asthma and those who smoke cigarettes are also at increased risk.  Estimated cases in the US each year are more than any other vaccine-preventable disease. Some serotypes of pneumococcus have become resistant to antibiotics</a:t>
            </a:r>
            <a:r>
              <a:rPr lang="en-US" dirty="0">
                <a:solidFill>
                  <a:schemeClr val="tx2"/>
                </a:solidFill>
                <a:latin typeface="+mn-lt"/>
              </a:rPr>
              <a:t>.</a:t>
            </a:r>
          </a:p>
          <a:p>
            <a:pPr eaLnBrk="1" hangingPunct="1"/>
            <a:endParaRPr lang="en-US" b="1" dirty="0">
              <a:solidFill>
                <a:schemeClr val="tx2"/>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PCV13</a:t>
            </a:r>
            <a:r>
              <a:rPr lang="en-US" dirty="0"/>
              <a:t> is routinely given to children at 2, 4, 6, and</a:t>
            </a:r>
            <a:r>
              <a:rPr lang="en-US" baseline="0" dirty="0"/>
              <a:t> </a:t>
            </a:r>
            <a:r>
              <a:rPr lang="en-US" dirty="0"/>
              <a:t>12–15 months of age. Children in this age range</a:t>
            </a:r>
            <a:r>
              <a:rPr lang="en-US" baseline="0" dirty="0"/>
              <a:t> </a:t>
            </a:r>
            <a:r>
              <a:rPr lang="en-US" dirty="0"/>
              <a:t>are at greatest risk for serious diseases caused by</a:t>
            </a:r>
            <a:r>
              <a:rPr lang="en-US" baseline="0" dirty="0"/>
              <a:t> </a:t>
            </a:r>
            <a:r>
              <a:rPr lang="en-US" dirty="0"/>
              <a:t>pneumococcal infection.</a:t>
            </a:r>
          </a:p>
          <a:p>
            <a:pPr eaLnBrk="1" hangingPunct="1"/>
            <a:endParaRPr lang="en-US" b="1" dirty="0">
              <a:cs typeface="Arial" pitchFamily="34" charset="0"/>
            </a:endParaRPr>
          </a:p>
          <a:p>
            <a:pPr eaLnBrk="1" hangingPunct="1">
              <a:buSzPct val="65000"/>
              <a:buFont typeface="Wingdings 2" pitchFamily="18" charset="2"/>
              <a:buChar char="¢"/>
            </a:pPr>
            <a:endParaRPr lang="en-US" b="1" dirty="0">
              <a:cs typeface="Arial" pitchFamily="34" charset="0"/>
            </a:endParaRPr>
          </a:p>
          <a:p>
            <a:pPr eaLnBrk="1" hangingPunct="1">
              <a:buSzPct val="65000"/>
              <a:buFont typeface="Wingdings 2" pitchFamily="18" charset="2"/>
              <a:buChar char="¢"/>
            </a:pPr>
            <a:r>
              <a:rPr lang="en-US" dirty="0"/>
              <a:t>This vaccine is a requirement for pre-K and childcare attendance.</a:t>
            </a:r>
          </a:p>
          <a:p>
            <a:pPr eaLnBrk="1" hangingPunct="1">
              <a:buSzPct val="65000"/>
              <a:buFont typeface="Wingdings 2" pitchFamily="18" charset="2"/>
              <a:buNone/>
            </a:pPr>
            <a:endParaRPr lang="en-US" dirty="0">
              <a:solidFill>
                <a:schemeClr val="tx2"/>
              </a:solidFill>
            </a:endParaRPr>
          </a:p>
        </p:txBody>
      </p:sp>
    </p:spTree>
    <p:extLst>
      <p:ext uri="{BB962C8B-B14F-4D97-AF65-F5344CB8AC3E}">
        <p14:creationId xmlns:p14="http://schemas.microsoft.com/office/powerpoint/2010/main" val="3280807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Now we will shift into t</a:t>
            </a:r>
            <a:r>
              <a:rPr lang="en-US" baseline="0" dirty="0"/>
              <a:t>he GA School and childcare requirements portion of the presentation.</a:t>
            </a:r>
          </a:p>
          <a:p>
            <a:r>
              <a:rPr lang="en-US" baseline="0" dirty="0"/>
              <a:t>As a </a:t>
            </a:r>
            <a:r>
              <a:rPr lang="en-US" b="1" baseline="0" dirty="0"/>
              <a:t>federally funded Program</a:t>
            </a:r>
            <a:r>
              <a:rPr lang="en-US" baseline="0" dirty="0"/>
              <a:t>, the Georgia Immunization Program is required to:</a:t>
            </a:r>
          </a:p>
          <a:p>
            <a:r>
              <a:rPr lang="en-US" baseline="0" dirty="0"/>
              <a:t>1) Assess vaccination coverage and exemption levels on each vaccine appropriate for kindergarten entry according to local/state requirements, using a CDC-approved survey methodology, and to the extent possible, assess coverage and exemption levels on each vaccine according to the ACIP recommendations, including age at vaccination and intervals between vaccination doses.</a:t>
            </a:r>
          </a:p>
          <a:p>
            <a:r>
              <a:rPr lang="en-US" baseline="0" dirty="0"/>
              <a:t>2) Document school vaccinations and exemption requirements.</a:t>
            </a:r>
          </a:p>
          <a:p>
            <a:r>
              <a:rPr lang="en-US" baseline="0" dirty="0"/>
              <a:t>3) Provide feedback to schools, school districts and state Departments of Education on kindergarten coverage and exemption rates by school, and work with these partners to improve coverage with local/ state required vaccines.</a:t>
            </a:r>
          </a:p>
          <a:p>
            <a:r>
              <a:rPr lang="en-US" b="1" baseline="0" dirty="0"/>
              <a:t>State Requirements:</a:t>
            </a:r>
          </a:p>
          <a:p>
            <a:r>
              <a:rPr lang="en-US" baseline="0" dirty="0"/>
              <a:t>1) Vaccination coverage among children entering kindergarten and seventh grade is assessed annually by the state. Each school year, the health department, school nurse, or other school personnel assess the schools to determine vaccination coverage, as defined by state and local school requirements established to protect children from vaccine preventable diseases.</a:t>
            </a:r>
          </a:p>
          <a:p>
            <a:r>
              <a:rPr lang="en-US" baseline="0" dirty="0"/>
              <a:t>2) Document school vaccinations and exemption requirements.</a:t>
            </a:r>
          </a:p>
          <a:p>
            <a:r>
              <a:rPr lang="en-US" baseline="0" dirty="0"/>
              <a:t>3) Provide feedback to child care facilities, schools, school districts, state Departments of Education and community stakeholders on kindergarten coverage and seventh grade and exemption rates by school, and work with these partners to improve coverage with local/state required vaccines.</a:t>
            </a:r>
          </a:p>
          <a:p>
            <a:endParaRPr lang="en-US" baseline="0" dirty="0"/>
          </a:p>
          <a:p>
            <a:r>
              <a:rPr lang="en-US" dirty="0"/>
              <a:t>The Georgia Law,</a:t>
            </a:r>
            <a:r>
              <a:rPr lang="en-US" baseline="0" dirty="0"/>
              <a:t> along with DPH rules and regulations </a:t>
            </a:r>
            <a:r>
              <a:rPr lang="en-US" b="1" dirty="0"/>
              <a:t>(Official Code of Georgia, Annotated,</a:t>
            </a:r>
            <a:r>
              <a:rPr lang="en-US" b="1" baseline="0" dirty="0"/>
              <a:t> Section 20-2-771, Section 49-4-182 and Section 49-4-183) </a:t>
            </a:r>
            <a:r>
              <a:rPr lang="en-US" baseline="0" dirty="0"/>
              <a:t>defines the target population for which immunity to specified diseases is required and sets standards for the use of immunization certificates.  Vaccines required for school and childcare attendance are consistent with the recommended childhood and adolescent immunization schedule and require children to be age appropriately immunized against each of the specified vaccine preventable diseases.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29620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6A5600-DEBD-4BFF-959D-A66CDDE1A0D0}" type="slidenum">
              <a:rPr lang="en-US" smtClean="0">
                <a:solidFill>
                  <a:prstClr val="black"/>
                </a:solidFill>
              </a:rPr>
              <a:pPr/>
              <a:t>17</a:t>
            </a:fld>
            <a:endParaRPr lang="en-US">
              <a:solidFill>
                <a:prstClr val="black"/>
              </a:solidFill>
            </a:endParaRPr>
          </a:p>
        </p:txBody>
      </p:sp>
      <p:sp>
        <p:nvSpPr>
          <p:cNvPr id="93187" name="Rectangle 2"/>
          <p:cNvSpPr>
            <a:spLocks noGrp="1" noRot="1" noChangeAspect="1" noChangeArrowheads="1" noTextEdit="1"/>
          </p:cNvSpPr>
          <p:nvPr>
            <p:ph type="sldImg"/>
          </p:nvPr>
        </p:nvSpPr>
        <p:spPr>
          <a:xfrm>
            <a:off x="1158875" y="334963"/>
            <a:ext cx="4648200" cy="3486150"/>
          </a:xfrm>
          <a:ln/>
        </p:spPr>
      </p:sp>
      <p:sp>
        <p:nvSpPr>
          <p:cNvPr id="93188" name="Rectangle 3"/>
          <p:cNvSpPr>
            <a:spLocks noGrp="1" noChangeArrowheads="1"/>
          </p:cNvSpPr>
          <p:nvPr>
            <p:ph type="body" idx="1"/>
          </p:nvPr>
        </p:nvSpPr>
        <p:spPr>
          <a:xfrm>
            <a:off x="701675" y="4042941"/>
            <a:ext cx="5607050" cy="4556550"/>
          </a:xfrm>
          <a:noFill/>
          <a:ln/>
        </p:spPr>
        <p:txBody>
          <a:bodyPr/>
          <a:lstStyle/>
          <a:p>
            <a:pPr eaLnBrk="1" hangingPunct="1"/>
            <a:r>
              <a:rPr lang="en-US" sz="1000" dirty="0"/>
              <a:t>Our goal is to have 100% of all children attending child care and schools appropriately immunized for their age with all the recommended and required vaccinations. </a:t>
            </a:r>
            <a:br>
              <a:rPr lang="en-US" sz="1000" dirty="0"/>
            </a:br>
            <a:r>
              <a:rPr lang="en-US" sz="1000" dirty="0"/>
              <a:t>The laws that we have in place</a:t>
            </a:r>
            <a:r>
              <a:rPr lang="en-US" sz="1000" baseline="0" dirty="0"/>
              <a:t> </a:t>
            </a:r>
            <a:r>
              <a:rPr lang="en-US" sz="1000" dirty="0"/>
              <a:t>were established as a means to ensure that infants and children are adequately vaccinated and that high levels of immunization are maintained in all communities throughout Georgia. </a:t>
            </a:r>
            <a:br>
              <a:rPr lang="en-US" sz="1000" dirty="0"/>
            </a:br>
            <a:r>
              <a:rPr lang="en-US" sz="1000" dirty="0"/>
              <a:t>And</a:t>
            </a:r>
            <a:r>
              <a:rPr lang="en-US" sz="1000" baseline="0" dirty="0"/>
              <a:t> lastly, </a:t>
            </a:r>
            <a:r>
              <a:rPr lang="en-US" sz="1000" b="1" dirty="0"/>
              <a:t>partnerships</a:t>
            </a:r>
            <a:r>
              <a:rPr lang="en-US" sz="1000" dirty="0"/>
              <a:t> have been</a:t>
            </a:r>
            <a:r>
              <a:rPr lang="en-US" sz="1000" baseline="0" dirty="0"/>
              <a:t> </a:t>
            </a:r>
            <a:r>
              <a:rPr lang="en-US" sz="1000" dirty="0"/>
              <a:t>developed between health care providers, parents, child care facilities, and schools.  Each partner has specific responsibilities and plays an important role in ensuring that Georgia’s children are adequately protected from vaccine preventable diseases.  As a result of the collaborative efforts of each partner, immunization rates are maintained and the incidence of disease remains low. </a:t>
            </a:r>
          </a:p>
          <a:p>
            <a:pPr eaLnBrk="1" hangingPunct="1"/>
            <a:endParaRPr lang="en-US" sz="1000" b="1" dirty="0"/>
          </a:p>
          <a:p>
            <a:pPr eaLnBrk="1" hangingPunct="1"/>
            <a:endParaRPr lang="en-US" sz="900" dirty="0"/>
          </a:p>
          <a:p>
            <a:pPr eaLnBrk="1" hangingPunct="1"/>
            <a:endParaRPr lang="en-US" sz="1000" dirty="0"/>
          </a:p>
        </p:txBody>
      </p:sp>
    </p:spTree>
    <p:extLst>
      <p:ext uri="{BB962C8B-B14F-4D97-AF65-F5344CB8AC3E}">
        <p14:creationId xmlns:p14="http://schemas.microsoft.com/office/powerpoint/2010/main" val="113130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Presenter will review form 3231 with audience while discussing slide.</a:t>
            </a:r>
          </a:p>
          <a:p>
            <a:endParaRPr lang="en-US" dirty="0"/>
          </a:p>
          <a:p>
            <a:r>
              <a:rPr lang="en-US" dirty="0"/>
              <a:t>The Immunization certificate was revised July 1, 2014 for new immunization requirements for 7</a:t>
            </a:r>
            <a:r>
              <a:rPr lang="en-US" baseline="30000" dirty="0"/>
              <a:t>th</a:t>
            </a:r>
            <a:r>
              <a:rPr lang="en-US" dirty="0"/>
              <a:t> grade.  </a:t>
            </a:r>
            <a:endParaRPr lang="en-US" baseline="0" dirty="0"/>
          </a:p>
          <a:p>
            <a:endParaRPr lang="en-US" dirty="0"/>
          </a:p>
          <a:p>
            <a:r>
              <a:rPr lang="en-US" baseline="0" dirty="0"/>
              <a:t>The t</a:t>
            </a:r>
            <a:r>
              <a:rPr lang="en-US" dirty="0"/>
              <a:t>wo boxes in the right upper corner; the top box is labeled</a:t>
            </a:r>
            <a:r>
              <a:rPr lang="en-US" baseline="0" dirty="0"/>
              <a:t> </a:t>
            </a:r>
            <a:r>
              <a:rPr lang="en-US" dirty="0"/>
              <a:t>“Complete For K through 6th Grade” and the bottom box is “Complete for 7th Grade or higher”. The instructions on how these</a:t>
            </a:r>
            <a:r>
              <a:rPr lang="en-US" baseline="0" dirty="0"/>
              <a:t> two boxes are completed will are outlined on the </a:t>
            </a:r>
            <a:r>
              <a:rPr lang="en-US" dirty="0"/>
              <a:t>3231 INS.</a:t>
            </a:r>
          </a:p>
          <a:p>
            <a:endParaRPr lang="en-US" dirty="0"/>
          </a:p>
          <a:p>
            <a:r>
              <a:rPr lang="en-US" dirty="0"/>
              <a:t>Additional updates</a:t>
            </a:r>
            <a:r>
              <a:rPr lang="en-US" baseline="0" dirty="0"/>
              <a:t> include:</a:t>
            </a:r>
            <a:endParaRPr lang="en-US" dirty="0"/>
          </a:p>
          <a:p>
            <a:r>
              <a:rPr lang="en-US" dirty="0"/>
              <a:t>-”Td” has been added to the first line with the DTP, DTaP, DT section; Td will</a:t>
            </a:r>
            <a:r>
              <a:rPr lang="en-US" baseline="0" dirty="0"/>
              <a:t> be designated with a (++) symbol and the Td explanation text will appear in the bottom left corner of the form when printed</a:t>
            </a:r>
          </a:p>
          <a:p>
            <a:endParaRPr lang="en-US" dirty="0"/>
          </a:p>
          <a:p>
            <a:r>
              <a:rPr lang="en-US" dirty="0"/>
              <a:t>-”Polio” is now</a:t>
            </a:r>
            <a:r>
              <a:rPr lang="en-US" baseline="0" dirty="0"/>
              <a:t> on one line; no separate line for “IPV”/”OPV”; OPV is designated with (^^) symbol, the polio explanation text “**unspecified polio dose/OPV dose appears in the bottom left corner of the form when printed</a:t>
            </a:r>
          </a:p>
          <a:p>
            <a:endParaRPr lang="en-US" baseline="0" dirty="0"/>
          </a:p>
          <a:p>
            <a:r>
              <a:rPr lang="en-US" baseline="0" dirty="0"/>
              <a:t>-“Tdap” and “MCV4” are listed on their own  separate lines; MCV4 row was moved up to the required section; only Menactra, Menveo and MCV4 unspecified doses will display; Menomune, MenB and Meningococcal unspecified do not display.</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0874601-7A99-44FA-94D7-84CD44CC84E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7245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8415649-5419-4660-BABB-52893058200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normAutofit/>
          </a:bodyPr>
          <a:lstStyle/>
          <a:p>
            <a:pPr eaLnBrk="1" hangingPunct="1">
              <a:lnSpc>
                <a:spcPct val="90000"/>
              </a:lnSpc>
            </a:pPr>
            <a:r>
              <a:rPr lang="en-US" b="1" dirty="0"/>
              <a:t>Certificate of Immunization (Form 3231)</a:t>
            </a:r>
          </a:p>
          <a:p>
            <a:pPr eaLnBrk="1" hangingPunct="1">
              <a:lnSpc>
                <a:spcPct val="90000"/>
              </a:lnSpc>
            </a:pPr>
            <a:endParaRPr lang="en-US" b="0" dirty="0"/>
          </a:p>
          <a:p>
            <a:pPr eaLnBrk="1" hangingPunct="1">
              <a:lnSpc>
                <a:spcPct val="90000"/>
              </a:lnSpc>
            </a:pPr>
            <a:r>
              <a:rPr lang="en-US" b="0" dirty="0"/>
              <a:t>-A child must have a certificate on file at each facility or school he/she attends</a:t>
            </a:r>
          </a:p>
          <a:p>
            <a:pPr eaLnBrk="1" hangingPunct="1">
              <a:lnSpc>
                <a:spcPct val="90000"/>
              </a:lnSpc>
            </a:pPr>
            <a:r>
              <a:rPr lang="en-US" b="0" dirty="0"/>
              <a:t>-Photocopies of appropriately completed and signed certificates are acceptable</a:t>
            </a:r>
          </a:p>
          <a:p>
            <a:pPr eaLnBrk="1" hangingPunct="1">
              <a:lnSpc>
                <a:spcPct val="90000"/>
              </a:lnSpc>
            </a:pPr>
            <a:r>
              <a:rPr lang="en-US" b="0" dirty="0"/>
              <a:t>-If a certificate is not on file for each child attending, the facility is held legally responsible</a:t>
            </a:r>
          </a:p>
          <a:p>
            <a:pPr eaLnBrk="1" hangingPunct="1">
              <a:lnSpc>
                <a:spcPct val="90000"/>
              </a:lnSpc>
            </a:pPr>
            <a:r>
              <a:rPr lang="en-US" b="0" dirty="0"/>
              <a:t>-A licensed Georgia physician, APRN, PA or public health official is responsible for the interpretation of and compliance with the requirements for vaccines and completing the certificate</a:t>
            </a:r>
          </a:p>
          <a:p>
            <a:pPr eaLnBrk="1" hangingPunct="1">
              <a:lnSpc>
                <a:spcPct val="90000"/>
              </a:lnSpc>
            </a:pPr>
            <a:r>
              <a:rPr lang="en-US" b="0" dirty="0"/>
              <a:t>-Only physician offices and health clinics can obtain blank certificates (can order</a:t>
            </a:r>
            <a:r>
              <a:rPr lang="en-US" b="0" baseline="0" dirty="0"/>
              <a:t> using form 3184)</a:t>
            </a:r>
            <a:endParaRPr lang="en-US" b="0" dirty="0"/>
          </a:p>
          <a:p>
            <a:pPr eaLnBrk="1" hangingPunct="1">
              <a:lnSpc>
                <a:spcPct val="90000"/>
              </a:lnSpc>
            </a:pPr>
            <a:endParaRPr lang="en-US" b="0" dirty="0"/>
          </a:p>
          <a:p>
            <a:pPr eaLnBrk="1" hangingPunct="1">
              <a:lnSpc>
                <a:spcPct val="90000"/>
              </a:lnSpc>
            </a:pPr>
            <a:endParaRPr lang="en-US" b="0" dirty="0"/>
          </a:p>
          <a:p>
            <a:pPr eaLnBrk="1" hangingPunct="1">
              <a:lnSpc>
                <a:spcPct val="90000"/>
              </a:lnSpc>
            </a:pPr>
            <a:endParaRPr lang="en-US" b="0" dirty="0"/>
          </a:p>
          <a:p>
            <a:pPr lvl="2" eaLnBrk="1" hangingPunct="1">
              <a:lnSpc>
                <a:spcPct val="90000"/>
              </a:lnSpc>
              <a:buFont typeface="Wingdings" pitchFamily="2" charset="2"/>
              <a:buNone/>
            </a:pPr>
            <a:endParaRPr lang="en-US" dirty="0"/>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b="1" dirty="0"/>
          </a:p>
          <a:p>
            <a:pPr eaLnBrk="1" hangingPunct="1">
              <a:lnSpc>
                <a:spcPct val="90000"/>
              </a:lnSpc>
            </a:pPr>
            <a:endParaRPr lang="en-US" dirty="0"/>
          </a:p>
          <a:p>
            <a:pPr eaLnBrk="1" hangingPunct="1">
              <a:lnSpc>
                <a:spcPct val="90000"/>
              </a:lnSpc>
            </a:pPr>
            <a:endParaRPr lang="en-US" dirty="0"/>
          </a:p>
        </p:txBody>
      </p:sp>
    </p:spTree>
    <p:extLst>
      <p:ext uri="{BB962C8B-B14F-4D97-AF65-F5344CB8AC3E}">
        <p14:creationId xmlns:p14="http://schemas.microsoft.com/office/powerpoint/2010/main" val="5043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D9BB3-A095-4E64-A62A-3B0E3988010C}" type="slidenum">
              <a:rPr lang="en-US">
                <a:solidFill>
                  <a:prstClr val="black"/>
                </a:solidFill>
              </a:rPr>
              <a:pPr/>
              <a:t>2</a:t>
            </a:fld>
            <a:endParaRPr lang="en-US">
              <a:solidFill>
                <a:prstClr val="black"/>
              </a:solidFill>
            </a:endParaRPr>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xfrm>
            <a:off x="936838" y="4421823"/>
            <a:ext cx="5149424" cy="4189095"/>
          </a:xfrm>
        </p:spPr>
        <p:txBody>
          <a:bodyPr/>
          <a:lstStyle/>
          <a:p>
            <a:pPr lvl="1">
              <a:buFont typeface="Wingdings" pitchFamily="2" charset="2"/>
              <a:buChar char="n"/>
            </a:pPr>
            <a:r>
              <a:rPr lang="en-US" dirty="0">
                <a:solidFill>
                  <a:schemeClr val="tx1"/>
                </a:solidFill>
              </a:rPr>
              <a:t>45 min presentation with 30 min for Q&amp;A</a:t>
            </a:r>
          </a:p>
          <a:p>
            <a:pPr lvl="1">
              <a:buFont typeface="Wingdings" pitchFamily="2" charset="2"/>
              <a:buChar char="n"/>
            </a:pPr>
            <a:r>
              <a:rPr lang="en-US" dirty="0">
                <a:solidFill>
                  <a:schemeClr val="tx1"/>
                </a:solidFill>
              </a:rPr>
              <a:t>Review of childhood vaccine preventable diseases and why we immunize</a:t>
            </a:r>
          </a:p>
          <a:p>
            <a:pPr lvl="1">
              <a:buFont typeface="Wingdings" pitchFamily="2" charset="2"/>
              <a:buChar char="n"/>
            </a:pPr>
            <a:r>
              <a:rPr lang="en-US" dirty="0">
                <a:solidFill>
                  <a:schemeClr val="tx1"/>
                </a:solidFill>
              </a:rPr>
              <a:t>GA immunization requirements for child care</a:t>
            </a:r>
            <a:r>
              <a:rPr lang="en-US" baseline="0" dirty="0">
                <a:solidFill>
                  <a:schemeClr val="tx1"/>
                </a:solidFill>
              </a:rPr>
              <a:t> and preschool</a:t>
            </a:r>
            <a:endParaRPr lang="en-US" dirty="0">
              <a:solidFill>
                <a:schemeClr val="tx1"/>
              </a:solidFill>
            </a:endParaRPr>
          </a:p>
          <a:p>
            <a:pPr lvl="1">
              <a:buFont typeface="Wingdings" pitchFamily="2" charset="2"/>
              <a:buChar char="n"/>
            </a:pPr>
            <a:r>
              <a:rPr lang="en-US" dirty="0">
                <a:solidFill>
                  <a:schemeClr val="tx1"/>
                </a:solidFill>
              </a:rPr>
              <a:t>How to monitor, follow up and enforce the requirements for the certificates of attendance</a:t>
            </a:r>
          </a:p>
          <a:p>
            <a:pPr lvl="1">
              <a:buFont typeface="Wingdings" pitchFamily="2" charset="2"/>
              <a:buChar char="n"/>
            </a:pPr>
            <a:r>
              <a:rPr lang="en-US" dirty="0">
                <a:solidFill>
                  <a:schemeClr val="tx1"/>
                </a:solidFill>
              </a:rPr>
              <a:t>Helpful resources </a:t>
            </a:r>
          </a:p>
          <a:p>
            <a:endParaRPr lang="en-US" dirty="0"/>
          </a:p>
        </p:txBody>
      </p:sp>
    </p:spTree>
    <p:extLst>
      <p:ext uri="{BB962C8B-B14F-4D97-AF65-F5344CB8AC3E}">
        <p14:creationId xmlns:p14="http://schemas.microsoft.com/office/powerpoint/2010/main" val="97510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t>
            </a:r>
            <a:r>
              <a:rPr lang="en-US" b="1" dirty="0"/>
              <a:t>3231 REQ </a:t>
            </a:r>
            <a:r>
              <a:rPr lang="en-US" dirty="0"/>
              <a:t>highlights those “Vaccine Requirements for Attending Facilities and Schools in Georgia; “</a:t>
            </a:r>
            <a:r>
              <a:rPr lang="en-US" baseline="0" dirty="0"/>
              <a:t> </a:t>
            </a:r>
            <a:r>
              <a:rPr lang="en-US" dirty="0"/>
              <a:t>This guide is relative to the certificate of Immunization (form 3231) and was established in accordance with the current Recommended Childhood and Catch-up Immunization Schedules.</a:t>
            </a:r>
            <a:r>
              <a:rPr lang="en-US" baseline="0" dirty="0"/>
              <a:t>  </a:t>
            </a:r>
            <a:r>
              <a:rPr lang="en-US" dirty="0"/>
              <a:t>The guide is helpful for those school and public health nurses trained to perform assessments and also valuable for providers to understand what vaccines are required for child care and school attendance when immunizing and scheduling patients for future appointments:</a:t>
            </a:r>
          </a:p>
          <a:p>
            <a:endParaRPr lang="en-US" dirty="0"/>
          </a:p>
          <a:p>
            <a:r>
              <a:rPr lang="en-US" dirty="0"/>
              <a:t>The REQ has two sides; On side 1, the table relates to children who started receiving their vaccines prior to age 7 years and side 2 relates only to those children who start their immunizations at age 7 years or older.</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6791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Guide </a:t>
            </a:r>
            <a:r>
              <a:rPr lang="en-US" b="1" dirty="0"/>
              <a:t>3231INS</a:t>
            </a:r>
            <a:r>
              <a:rPr lang="en-US" dirty="0"/>
              <a:t> is the “Standards for Issuing and Filing Certificates of Immunization”</a:t>
            </a:r>
          </a:p>
          <a:p>
            <a:r>
              <a:rPr lang="en-US" dirty="0"/>
              <a:t>Providers have the responsibility of knowing and enforcing the immunization requirements as outlined in the Policy Guide 3231INS.  </a:t>
            </a:r>
          </a:p>
          <a:p>
            <a:endParaRPr lang="en-US" dirty="0"/>
          </a:p>
          <a:p>
            <a:r>
              <a:rPr lang="en-US" dirty="0"/>
              <a:t>The </a:t>
            </a:r>
            <a:r>
              <a:rPr lang="en-US" b="1" dirty="0"/>
              <a:t>3231INS</a:t>
            </a:r>
            <a:r>
              <a:rPr lang="en-US" dirty="0"/>
              <a:t> provides instructions on who is required to have the certificate of Immunizations (form 3231), who may issue a certificate, how to file and maintain certificates, instructions for completing certificates, and guidelines for the two recognized GA state immunization exemptions.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8875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quick review and also for those providers who may be new to immunizations, the Official Code of Georgia provides for only two types of exemptions from immunization requirements.  Section 5 of the 3231 INS, Standards for Issuing and Filing Certificates of Immunization outlines the standards for “Exemptions:”  The first exemption is medical which should be used only when there is a condition that contraindicates the administration of a required vaccine;</a:t>
            </a:r>
            <a:r>
              <a:rPr lang="en-US" baseline="0" dirty="0"/>
              <a:t> s</a:t>
            </a:r>
            <a:r>
              <a:rPr lang="en-US" dirty="0"/>
              <a:t>hould be documented in the medical exemption box indicated for each vaccine;</a:t>
            </a:r>
            <a:r>
              <a:rPr lang="en-US" baseline="0" dirty="0"/>
              <a:t> s</a:t>
            </a:r>
            <a:r>
              <a:rPr lang="en-US" dirty="0"/>
              <a:t>hould be reviewed annually and the certificate must be reissued with or without indication of exemption</a:t>
            </a:r>
          </a:p>
          <a:p>
            <a:endParaRPr lang="en-US" dirty="0"/>
          </a:p>
          <a:p>
            <a:r>
              <a:rPr lang="en-US" dirty="0"/>
              <a:t>O.C.G.A. § 20-2-771 (d)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31060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Religious exemption is covered in Section 5 of the 3231 INS Standards for Issuing and Filing Certificates of Immunization.</a:t>
            </a:r>
            <a:r>
              <a:rPr lang="en-US" baseline="0" dirty="0"/>
              <a:t>  As of June 2015 a new Religious exemption form was adopted by the state.  The form can not have any additions, alterations, strikeouts or disclaimers.  Our regulation says they either sign it as is or they can’t claim the exemption. This form must be on file in lieu of the certificate of immunization for any students filing a religious exemption after 8/2015.</a:t>
            </a:r>
            <a:endParaRPr lang="en-US" dirty="0"/>
          </a:p>
          <a:p>
            <a:endParaRPr lang="en-US" dirty="0"/>
          </a:p>
          <a:p>
            <a:r>
              <a:rPr lang="en-US" dirty="0"/>
              <a:t>Religious</a:t>
            </a:r>
            <a:r>
              <a:rPr lang="en-US" baseline="0" dirty="0"/>
              <a:t> Exemptions are:</a:t>
            </a:r>
            <a:endParaRPr lang="en-US" dirty="0"/>
          </a:p>
          <a:p>
            <a:r>
              <a:rPr lang="en-US" dirty="0"/>
              <a:t>-Documented on form 2208</a:t>
            </a:r>
          </a:p>
          <a:p>
            <a:r>
              <a:rPr lang="en-US" dirty="0"/>
              <a:t>-Kept on file by  the school or facility in lieu of a Certificate of Immunization (form 3231)</a:t>
            </a:r>
          </a:p>
          <a:p>
            <a:r>
              <a:rPr lang="en-US" dirty="0"/>
              <a:t>-Do not expire</a:t>
            </a:r>
          </a:p>
          <a:p>
            <a:endParaRPr lang="en-US" dirty="0"/>
          </a:p>
          <a:p>
            <a:r>
              <a:rPr lang="en-US" dirty="0"/>
              <a:t>Under both exemptions, in the event of an outbreak, the law states that a child must be excluded from attending child care or school until protected by immunization or natural immunity or all danger is passed.</a:t>
            </a:r>
          </a:p>
          <a:p>
            <a:endParaRPr lang="en-US" dirty="0"/>
          </a:p>
          <a:p>
            <a:r>
              <a:rPr lang="en-US" dirty="0"/>
              <a:t>O.C.G.A.  § 20-2-771 (e)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75596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1B75BE-112F-41AD-9797-34A15C72048D}"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p:txBody>
          <a:bodyPr/>
          <a:lstStyle/>
          <a:p>
            <a:r>
              <a:rPr lang="en-US" dirty="0"/>
              <a:t>It is important to explain to facilities that they are responsible for checking the validity of the certificates.  They are not responsible for the accuracy of the immunization information filled in by the health care providers. </a:t>
            </a:r>
          </a:p>
          <a:p>
            <a:r>
              <a:rPr lang="en-US" b="1" dirty="0"/>
              <a:t>To be valid, all certificates should be legibly completed with:</a:t>
            </a:r>
          </a:p>
          <a:p>
            <a:endParaRPr lang="en-US" b="1" dirty="0"/>
          </a:p>
          <a:p>
            <a:pPr lvl="1">
              <a:buFont typeface="Wingdings" pitchFamily="2" charset="2"/>
              <a:buChar char="n"/>
            </a:pPr>
            <a:r>
              <a:rPr lang="en-US" b="1" dirty="0"/>
              <a:t>Child’s Name</a:t>
            </a:r>
          </a:p>
          <a:p>
            <a:pPr lvl="1">
              <a:buFont typeface="Wingdings" pitchFamily="2" charset="2"/>
              <a:buChar char="n"/>
            </a:pPr>
            <a:r>
              <a:rPr lang="en-US" b="1" dirty="0"/>
              <a:t>Birthdate</a:t>
            </a:r>
          </a:p>
          <a:p>
            <a:pPr lvl="1">
              <a:buFont typeface="Wingdings" pitchFamily="2" charset="2"/>
              <a:buChar char="n"/>
            </a:pPr>
            <a:r>
              <a:rPr lang="en-US" b="1" dirty="0"/>
              <a:t>Date of Expiration</a:t>
            </a:r>
          </a:p>
          <a:p>
            <a:pPr lvl="1">
              <a:buFont typeface="Wingdings" pitchFamily="2" charset="2"/>
              <a:buChar char="n"/>
            </a:pPr>
            <a:r>
              <a:rPr lang="en-US" b="1" dirty="0"/>
              <a:t>Name and Address of Physician or Health Department</a:t>
            </a:r>
          </a:p>
          <a:p>
            <a:pPr lvl="1">
              <a:buFont typeface="Wingdings" pitchFamily="2" charset="2"/>
              <a:buChar char="n"/>
            </a:pPr>
            <a:r>
              <a:rPr lang="en-US" b="1" dirty="0"/>
              <a:t>Certified Signature</a:t>
            </a:r>
          </a:p>
          <a:p>
            <a:pPr lvl="1">
              <a:buFont typeface="Wingdings" pitchFamily="2" charset="2"/>
              <a:buChar char="n"/>
            </a:pPr>
            <a:r>
              <a:rPr lang="en-US" b="1" dirty="0"/>
              <a:t>Date of Issue</a:t>
            </a:r>
          </a:p>
          <a:p>
            <a:endParaRPr lang="en-US" b="1" dirty="0"/>
          </a:p>
          <a:p>
            <a:r>
              <a:rPr lang="en-US" dirty="0"/>
              <a:t>*The name of parent or guardian is not required to make the certificate valid.. This information is still important to help in identifying the child but is no longer required. </a:t>
            </a:r>
          </a:p>
          <a:p>
            <a:endParaRPr lang="en-US" dirty="0"/>
          </a:p>
        </p:txBody>
      </p:sp>
    </p:spTree>
    <p:extLst>
      <p:ext uri="{BB962C8B-B14F-4D97-AF65-F5344CB8AC3E}">
        <p14:creationId xmlns:p14="http://schemas.microsoft.com/office/powerpoint/2010/main" val="1340109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49E6D1-52C1-4CAC-AC80-E59DFD16139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normAutofit/>
          </a:bodyPr>
          <a:lstStyle/>
          <a:p>
            <a:pPr eaLnBrk="1" hangingPunct="1"/>
            <a:r>
              <a:rPr lang="en-US" dirty="0"/>
              <a:t>The  date of expiration is further explained in the 3rd section of Policy Guide 3231INS.  An expiration date on the certificate:</a:t>
            </a:r>
          </a:p>
          <a:p>
            <a:pPr eaLnBrk="1" hangingPunct="1"/>
            <a:r>
              <a:rPr lang="en-US" dirty="0"/>
              <a:t>-Expires on the date entered as “Expiration Date”</a:t>
            </a:r>
          </a:p>
          <a:p>
            <a:pPr eaLnBrk="1" hangingPunct="1"/>
            <a:r>
              <a:rPr lang="en-US" dirty="0"/>
              <a:t>-The certificate must be replaced within 30 days after the “Expiration Date” or the child must be excluded from attending.</a:t>
            </a:r>
          </a:p>
          <a:p>
            <a:pPr eaLnBrk="1" hangingPunct="1"/>
            <a:r>
              <a:rPr lang="en-US" dirty="0"/>
              <a:t>-Allows a child who does not meet all the immunization requirements to attend child care or school while he is catching up.  This is indicated on the certificate by marking a new expiration date each time the child gets a vaccine until all the requirements for school entry are met. </a:t>
            </a:r>
          </a:p>
          <a:p>
            <a:pPr eaLnBrk="1" hangingPunct="1"/>
            <a:endParaRPr lang="en-US" dirty="0"/>
          </a:p>
          <a:p>
            <a:pPr eaLnBrk="1" hangingPunct="1"/>
            <a:r>
              <a:rPr lang="en-US" dirty="0"/>
              <a:t>And, as explained earlier is:</a:t>
            </a:r>
          </a:p>
          <a:p>
            <a:pPr eaLnBrk="1" hangingPunct="1"/>
            <a:r>
              <a:rPr lang="en-US" dirty="0"/>
              <a:t>Required for all children under four years of age,</a:t>
            </a:r>
            <a:r>
              <a:rPr lang="en-US" baseline="0" dirty="0"/>
              <a:t> </a:t>
            </a:r>
            <a:r>
              <a:rPr lang="en-US" dirty="0"/>
              <a:t>Required if a medical exemption for a vaccine(s) is marked,</a:t>
            </a:r>
            <a:r>
              <a:rPr lang="en-US" baseline="0" dirty="0"/>
              <a:t> and </a:t>
            </a:r>
            <a:r>
              <a:rPr lang="en-US" dirty="0"/>
              <a:t>Should not be completed if “Complete for School” is marked</a:t>
            </a:r>
          </a:p>
          <a:p>
            <a:pPr eaLnBrk="1" hangingPunct="1"/>
            <a:endParaRPr lang="en-US" dirty="0"/>
          </a:p>
          <a:p>
            <a:pPr eaLnBrk="1" hangingPunct="1"/>
            <a:endParaRPr lang="en-US" dirty="0"/>
          </a:p>
          <a:p>
            <a:pPr lvl="2" eaLnBrk="1" hangingPunct="1">
              <a:buFont typeface="Wingdings" pitchFamily="2" charset="2"/>
              <a:buChar char="n"/>
            </a:pPr>
            <a:endParaRPr lang="en-US" dirty="0"/>
          </a:p>
          <a:p>
            <a:pPr eaLnBrk="1" hangingPunct="1"/>
            <a:endParaRPr lang="en-US" dirty="0"/>
          </a:p>
          <a:p>
            <a:pPr lvl="2" eaLnBrk="1" hangingPunct="1"/>
            <a:endParaRPr lang="en-US" dirty="0"/>
          </a:p>
          <a:p>
            <a:pPr eaLnBrk="1" hangingPunct="1"/>
            <a:endParaRPr lang="en-US" dirty="0"/>
          </a:p>
        </p:txBody>
      </p:sp>
    </p:spTree>
    <p:extLst>
      <p:ext uri="{BB962C8B-B14F-4D97-AF65-F5344CB8AC3E}">
        <p14:creationId xmlns:p14="http://schemas.microsoft.com/office/powerpoint/2010/main" val="865549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E05327-CD08-4A1C-97A0-470088ABDBD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normAutofit/>
          </a:bodyPr>
          <a:lstStyle/>
          <a:p>
            <a:pPr lvl="1" eaLnBrk="1" hangingPunct="1"/>
            <a:r>
              <a:rPr lang="en-US" b="1" dirty="0"/>
              <a:t>In regards to the vaccine dose requirements for Child care:</a:t>
            </a:r>
          </a:p>
          <a:p>
            <a:pPr lvl="1" eaLnBrk="1" hangingPunct="1"/>
            <a:endParaRPr lang="en-US" b="1" dirty="0"/>
          </a:p>
          <a:p>
            <a:pPr lvl="1" eaLnBrk="1" hangingPunct="1"/>
            <a:r>
              <a:rPr lang="en-US" b="0" dirty="0"/>
              <a:t>A child attending childcare</a:t>
            </a:r>
            <a:r>
              <a:rPr lang="en-US" b="0" baseline="0" dirty="0"/>
              <a:t> must</a:t>
            </a:r>
            <a:r>
              <a:rPr lang="en-US" b="0" dirty="0"/>
              <a:t> be age appropriately immunized with all the required vaccines while he attends. This is not new. </a:t>
            </a:r>
          </a:p>
          <a:p>
            <a:pPr lvl="1" eaLnBrk="1" hangingPunct="1"/>
            <a:r>
              <a:rPr lang="en-US" b="0" dirty="0"/>
              <a:t>-The number of doses for each required vaccine depends on the child’s age at the time of childcare attendance.</a:t>
            </a:r>
          </a:p>
          <a:p>
            <a:pPr lvl="1" eaLnBrk="1" hangingPunct="1"/>
            <a:r>
              <a:rPr lang="en-US" b="0" dirty="0"/>
              <a:t>-If under 4 years of age, child will always need more doses and Certificate of Immunization  should have a current “Expiration Date” indicated.</a:t>
            </a:r>
          </a:p>
          <a:p>
            <a:pPr lvl="1" eaLnBrk="1" hangingPunct="1"/>
            <a:r>
              <a:rPr lang="en-US" b="0" dirty="0"/>
              <a:t>-If 4 years or older, and has met all requirements for school entry, the Certificate of Immunization is marked as  “Complete for K through 6th Grade,” with a “Date of Expiration” indicated for 7th Grade vaccination requirements. </a:t>
            </a:r>
            <a:endParaRPr lang="en-US" b="1" dirty="0"/>
          </a:p>
          <a:p>
            <a:pPr lvl="1" eaLnBrk="1" hangingPunct="1"/>
            <a:endParaRPr lang="en-US" b="1" dirty="0"/>
          </a:p>
          <a:p>
            <a:pPr lvl="1" eaLnBrk="1" hangingPunct="1"/>
            <a:endParaRPr lang="en-US" b="1" dirty="0"/>
          </a:p>
          <a:p>
            <a:pPr lvl="1" eaLnBrk="1" hangingPunct="1"/>
            <a:endParaRPr lang="en-US" b="1" dirty="0"/>
          </a:p>
          <a:p>
            <a:pPr lvl="1" algn="l" eaLnBrk="1" hangingPunct="1"/>
            <a:endParaRPr lang="en-US" b="0" dirty="0"/>
          </a:p>
        </p:txBody>
      </p:sp>
    </p:spTree>
    <p:extLst>
      <p:ext uri="{BB962C8B-B14F-4D97-AF65-F5344CB8AC3E}">
        <p14:creationId xmlns:p14="http://schemas.microsoft.com/office/powerpoint/2010/main" val="2663709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338138"/>
            <a:ext cx="4679950" cy="3509962"/>
          </a:xfrm>
        </p:spPr>
      </p:sp>
      <p:sp>
        <p:nvSpPr>
          <p:cNvPr id="3" name="Notes Placeholder 2"/>
          <p:cNvSpPr>
            <a:spLocks noGrp="1"/>
          </p:cNvSpPr>
          <p:nvPr>
            <p:ph type="body" idx="1"/>
          </p:nvPr>
        </p:nvSpPr>
        <p:spPr/>
        <p:txBody>
          <a:bodyPr/>
          <a:lstStyle/>
          <a:p>
            <a:r>
              <a:rPr lang="en-US" sz="1400" dirty="0"/>
              <a:t>This slide is a screen shot of the Summary of Georgia Immunizations for childcare and school attendance.  This</a:t>
            </a:r>
            <a:r>
              <a:rPr lang="en-US" sz="1400" baseline="0" dirty="0"/>
              <a:t> document can be used to determine the number of doses of each antigen is needed for child care and school attendance.</a:t>
            </a:r>
            <a:endParaRPr lang="en-US" sz="1400" dirty="0"/>
          </a:p>
          <a:p>
            <a:endParaRPr lang="en-US" sz="1400" dirty="0"/>
          </a:p>
          <a:p>
            <a:r>
              <a:rPr lang="en-US" sz="1400" dirty="0"/>
              <a:t>The top portion is indicates the required number of doses for children who started immunizations before age 7 years.</a:t>
            </a:r>
          </a:p>
          <a:p>
            <a:r>
              <a:rPr lang="en-US" sz="1400" dirty="0"/>
              <a:t>For Example:  A child attending</a:t>
            </a:r>
            <a:r>
              <a:rPr lang="en-US" sz="1400" baseline="0" dirty="0"/>
              <a:t> a child </a:t>
            </a:r>
            <a:r>
              <a:rPr lang="en-US" sz="1400" baseline="0"/>
              <a:t>care facility </a:t>
            </a:r>
            <a:r>
              <a:rPr lang="en-US" sz="1400" baseline="0" dirty="0"/>
              <a:t>and is 4 months of age should </a:t>
            </a:r>
            <a:r>
              <a:rPr lang="en-US" sz="1400" baseline="0"/>
              <a:t>have at least 2 </a:t>
            </a:r>
            <a:r>
              <a:rPr lang="en-US" sz="1400" baseline="0" dirty="0"/>
              <a:t>doses of DTaP, 2 doses of Hep B, 2 doses of Hib, 2 doses of Polio and 2 doses PCV13.</a:t>
            </a:r>
            <a:endParaRPr lang="en-US" sz="1400" dirty="0"/>
          </a:p>
          <a:p>
            <a:endParaRPr lang="en-US" sz="1400" dirty="0"/>
          </a:p>
          <a:p>
            <a:pPr defTabSz="920033"/>
            <a:r>
              <a:rPr lang="en-US" sz="1400" dirty="0"/>
              <a:t>The bottom portion indicates the required number of doses for children who started immunizations after age 7 years.</a:t>
            </a:r>
          </a:p>
          <a:p>
            <a:endParaRPr lang="en-US" dirty="0"/>
          </a:p>
          <a:p>
            <a:r>
              <a:rPr lang="en-US" dirty="0"/>
              <a:t>This document can be accessed from the GA Immunization Webpage</a:t>
            </a:r>
            <a:r>
              <a:rPr lang="en-US" baseline="0" dirty="0"/>
              <a:t> under school resources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B42E58-0303-4EDC-B00D-35285B913AD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13241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a:t>
            </a:r>
            <a:r>
              <a:rPr lang="en-US" baseline="0" dirty="0"/>
              <a:t> are the “Top Certificate Bloopers”</a:t>
            </a:r>
            <a:endParaRPr lang="en-US" dirty="0"/>
          </a:p>
          <a:p>
            <a:endParaRPr lang="en-US" dirty="0"/>
          </a:p>
          <a:p>
            <a:r>
              <a:rPr lang="en-US" dirty="0"/>
              <a:t>11. No dose of Tdap or MCV4 for students born on or after 1-1-2002 entering 7</a:t>
            </a:r>
            <a:r>
              <a:rPr lang="en-US" baseline="30000" dirty="0"/>
              <a:t>th</a:t>
            </a:r>
            <a:r>
              <a:rPr lang="en-US" dirty="0"/>
              <a:t> grade or “new entrants”</a:t>
            </a:r>
          </a:p>
          <a:p>
            <a:r>
              <a:rPr lang="en-US" dirty="0"/>
              <a:t>10. “Complete for School” checked for child under age 4.</a:t>
            </a:r>
          </a:p>
          <a:p>
            <a:r>
              <a:rPr lang="en-US" dirty="0"/>
              <a:t>  9. No DTP/DTaP/DT given on or after the 4th birthday.</a:t>
            </a:r>
          </a:p>
          <a:p>
            <a:r>
              <a:rPr lang="en-US" dirty="0"/>
              <a:t>  8. No 2nd dose of varicella documented.</a:t>
            </a:r>
          </a:p>
          <a:p>
            <a:r>
              <a:rPr lang="en-US" dirty="0"/>
              <a:t>  7. 1st dose MMR given before age 1 yr.</a:t>
            </a:r>
          </a:p>
          <a:p>
            <a:r>
              <a:rPr lang="en-US" dirty="0"/>
              <a:t>  6. 1st dose varicella given before age 1 yr.</a:t>
            </a:r>
          </a:p>
          <a:p>
            <a:r>
              <a:rPr lang="en-US" dirty="0"/>
              <a:t>  5. Varicella immunity not documented.  A vaccine administration date, or a 4 year digit in the </a:t>
            </a:r>
          </a:p>
          <a:p>
            <a:r>
              <a:rPr lang="en-US" dirty="0"/>
              <a:t>      box for diagnosed/serology/history is required.</a:t>
            </a:r>
          </a:p>
          <a:p>
            <a:r>
              <a:rPr lang="en-US" dirty="0"/>
              <a:t>  4. Address and/or contact information not completed.</a:t>
            </a:r>
          </a:p>
          <a:p>
            <a:r>
              <a:rPr lang="en-US" dirty="0"/>
              <a:t>  3. Placing an</a:t>
            </a:r>
            <a:r>
              <a:rPr lang="en-US" baseline="0" dirty="0"/>
              <a:t> “X” in both </a:t>
            </a:r>
            <a:r>
              <a:rPr lang="en-US" dirty="0"/>
              <a:t>“Complete for School Attendance” boxes when all requirements have </a:t>
            </a:r>
            <a:r>
              <a:rPr lang="en-US" b="1" dirty="0"/>
              <a:t>not</a:t>
            </a:r>
            <a:r>
              <a:rPr lang="en-US" dirty="0"/>
              <a:t> been met. </a:t>
            </a:r>
          </a:p>
          <a:p>
            <a:r>
              <a:rPr lang="en-US" dirty="0"/>
              <a:t>  2.  Doses of Hepatitis B spaced incorrectly.  Frequently the 3rd dose is given before 24 wks. of                             </a:t>
            </a:r>
          </a:p>
          <a:p>
            <a:r>
              <a:rPr lang="en-US" dirty="0"/>
              <a:t>       age, the absolute minimum age.</a:t>
            </a:r>
          </a:p>
          <a:p>
            <a:r>
              <a:rPr lang="en-US" dirty="0"/>
              <a:t>  1.  No physician signature.  By law, the form must be signed by a physician, Advance Practice Registered Nurse,   </a:t>
            </a:r>
            <a:r>
              <a:rPr lang="en-US" baseline="0" dirty="0"/>
              <a:t>   </a:t>
            </a:r>
            <a:r>
              <a:rPr lang="en-US" dirty="0"/>
              <a:t>or Physician Assistant</a:t>
            </a:r>
            <a:r>
              <a:rPr lang="en-US" baseline="0" dirty="0"/>
              <a:t> </a:t>
            </a:r>
            <a:r>
              <a:rPr lang="en-US" dirty="0"/>
              <a:t>licensed in Georgia, public health official, or state immunization program personnel.  A stamp of a physician, APRN or PA’s written signature is permissible when cosigned by an office staff member.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6156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97D2F4-3D8A-4436-A00C-1FCD73F8F2AD}"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8787" name="Rectangle 2"/>
          <p:cNvSpPr>
            <a:spLocks noGrp="1" noRot="1" noChangeAspect="1" noChangeArrowheads="1" noTextEdit="1"/>
          </p:cNvSpPr>
          <p:nvPr>
            <p:ph type="sldImg"/>
          </p:nvPr>
        </p:nvSpPr>
        <p:spPr>
          <a:xfrm>
            <a:off x="1236663" y="411163"/>
            <a:ext cx="4645025" cy="3484562"/>
          </a:xfrm>
          <a:ln/>
        </p:spPr>
      </p:sp>
      <p:sp>
        <p:nvSpPr>
          <p:cNvPr id="118788" name="Rectangle 3"/>
          <p:cNvSpPr>
            <a:spLocks noGrp="1" noChangeArrowheads="1"/>
          </p:cNvSpPr>
          <p:nvPr>
            <p:ph type="body" idx="1"/>
          </p:nvPr>
        </p:nvSpPr>
        <p:spPr>
          <a:xfrm>
            <a:off x="712362" y="4194257"/>
            <a:ext cx="5607050" cy="4183064"/>
          </a:xfrm>
          <a:noFill/>
          <a:ln/>
        </p:spPr>
        <p:txBody>
          <a:bodyPr/>
          <a:lstStyle/>
          <a:p>
            <a:pPr eaLnBrk="1" hangingPunct="1">
              <a:buFont typeface="Wingdings" pitchFamily="2" charset="2"/>
              <a:buNone/>
            </a:pPr>
            <a:r>
              <a:rPr lang="en-US" dirty="0"/>
              <a:t>Schools and child care facilities have the responsibility of developing and maintaining a system for certificate management.  </a:t>
            </a:r>
          </a:p>
          <a:p>
            <a:pPr lvl="1" eaLnBrk="1" hangingPunct="1">
              <a:buFont typeface="Wingdings" pitchFamily="2" charset="2"/>
              <a:buChar char="n"/>
            </a:pPr>
            <a:r>
              <a:rPr lang="en-US" dirty="0"/>
              <a:t>The standards for maintaining files are outlined in the third section of the Policy Guide 3231INS.</a:t>
            </a:r>
          </a:p>
          <a:p>
            <a:pPr lvl="1" eaLnBrk="1" hangingPunct="1">
              <a:buFont typeface="Wingdings" pitchFamily="2" charset="2"/>
              <a:buChar char="n"/>
            </a:pPr>
            <a:r>
              <a:rPr lang="en-US" dirty="0"/>
              <a:t> Additional details can be found in the brochure entitled “Immunization Guidelines for Child Care Facility Operators and School Personnel,” </a:t>
            </a:r>
            <a:r>
              <a:rPr lang="en-US" b="1" dirty="0"/>
              <a:t>Form 3258.</a:t>
            </a:r>
            <a:r>
              <a:rPr lang="en-US" dirty="0"/>
              <a:t> This brochure can be located on the Georgia Immunization website</a:t>
            </a:r>
            <a:r>
              <a:rPr lang="en-US" baseline="0" dirty="0"/>
              <a:t> under School and Child Care Resources</a:t>
            </a:r>
            <a:endParaRPr lang="en-US" dirty="0"/>
          </a:p>
          <a:p>
            <a:pPr lvl="1" eaLnBrk="1" hangingPunct="1">
              <a:buFont typeface="Wingdings" pitchFamily="2" charset="2"/>
              <a:buNone/>
            </a:pPr>
            <a:endParaRPr lang="en-US" dirty="0"/>
          </a:p>
          <a:p>
            <a:pPr eaLnBrk="1" hangingPunct="1">
              <a:buFont typeface="Wingdings" pitchFamily="2" charset="2"/>
              <a:buNone/>
            </a:pPr>
            <a:r>
              <a:rPr lang="en-US" dirty="0"/>
              <a:t>As mentioned earlier, all children enrolled must have a valid Certificate of Immunization on file.</a:t>
            </a:r>
          </a:p>
          <a:p>
            <a:pPr eaLnBrk="1" hangingPunct="1">
              <a:buFont typeface="Wingdings" pitchFamily="2" charset="2"/>
              <a:buNone/>
            </a:pPr>
            <a:r>
              <a:rPr lang="en-US" dirty="0"/>
              <a:t>-Certificates must be available for inspection by health officials.</a:t>
            </a:r>
          </a:p>
          <a:p>
            <a:pPr eaLnBrk="1" hangingPunct="1"/>
            <a:r>
              <a:rPr lang="en-US" dirty="0"/>
              <a:t>-If child attends more than one facility, a photocopy to the second facility is acceptable.</a:t>
            </a:r>
          </a:p>
          <a:p>
            <a:pPr eaLnBrk="1" hangingPunct="1"/>
            <a:r>
              <a:rPr lang="en-US" dirty="0"/>
              <a:t>-If child leaves or transfers to another school or facility, the certificate should be given to a parent/guardian </a:t>
            </a:r>
            <a:r>
              <a:rPr lang="en-US" b="1" dirty="0"/>
              <a:t>or </a:t>
            </a:r>
            <a:r>
              <a:rPr lang="en-US" dirty="0"/>
              <a:t>sent to the new school/facility.</a:t>
            </a:r>
          </a:p>
          <a:p>
            <a:pPr eaLnBrk="1" hangingPunct="1"/>
            <a:r>
              <a:rPr lang="en-US" dirty="0"/>
              <a:t>-If a child has a religious exemption, form 2208 is required to be on file in lieu of the Certificate of Immunization as of 8/2015;</a:t>
            </a:r>
            <a:r>
              <a:rPr lang="en-US" baseline="0" dirty="0"/>
              <a:t> it does not expire and should go with child if child leaves or transfers to another school or facility.</a:t>
            </a:r>
            <a:endParaRPr lang="en-US" dirty="0"/>
          </a:p>
          <a:p>
            <a:pPr lvl="3" eaLnBrk="1" hangingPunct="1"/>
            <a:endParaRPr lang="en-US" b="1" dirty="0"/>
          </a:p>
          <a:p>
            <a:pPr eaLnBrk="1" hangingPunct="1"/>
            <a:endParaRPr lang="en-US" dirty="0"/>
          </a:p>
          <a:p>
            <a:pPr eaLnBrk="1" hangingPunct="1"/>
            <a:endParaRPr lang="en-US" dirty="0"/>
          </a:p>
        </p:txBody>
      </p:sp>
    </p:spTree>
    <p:extLst>
      <p:ext uri="{BB962C8B-B14F-4D97-AF65-F5344CB8AC3E}">
        <p14:creationId xmlns:p14="http://schemas.microsoft.com/office/powerpoint/2010/main" val="2269864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2" y="8678886"/>
            <a:ext cx="3034845" cy="456867"/>
          </a:xfrm>
          <a:prstGeom prst="rect">
            <a:avLst/>
          </a:prstGeom>
          <a:noFill/>
          <a:ln w="9525">
            <a:noFill/>
            <a:miter lim="800000"/>
            <a:headEnd/>
            <a:tailEnd/>
          </a:ln>
        </p:spPr>
        <p:txBody>
          <a:bodyPr lIns="91996" tIns="45999" rIns="91996" bIns="45999" anchor="b"/>
          <a:lstStyle/>
          <a:p>
            <a:pPr marL="0" marR="0" lvl="0" indent="0" algn="l"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8" name="Rectangle 7"/>
          <p:cNvSpPr txBox="1">
            <a:spLocks noGrp="1" noChangeArrowheads="1"/>
          </p:cNvSpPr>
          <p:nvPr/>
        </p:nvSpPr>
        <p:spPr bwMode="auto">
          <a:xfrm>
            <a:off x="3967026" y="8678886"/>
            <a:ext cx="3034845" cy="456867"/>
          </a:xfrm>
          <a:prstGeom prst="rect">
            <a:avLst/>
          </a:prstGeom>
          <a:noFill/>
          <a:ln w="9525">
            <a:noFill/>
            <a:miter lim="800000"/>
            <a:headEnd/>
            <a:tailEnd/>
          </a:ln>
        </p:spPr>
        <p:txBody>
          <a:bodyPr lIns="91996" tIns="45999" rIns="91996" bIns="45999" anchor="b"/>
          <a:lstStyle/>
          <a:p>
            <a:pPr marL="0" marR="0" lvl="0" indent="0" algn="r" defTabSz="91436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3669" name="Rectangle 2"/>
          <p:cNvSpPr>
            <a:spLocks noGrp="1" noRot="1" noChangeAspect="1" noChangeArrowheads="1" noTextEdit="1"/>
          </p:cNvSpPr>
          <p:nvPr>
            <p:ph type="sldImg"/>
          </p:nvPr>
        </p:nvSpPr>
        <p:spPr>
          <a:xfrm>
            <a:off x="1219200" y="685800"/>
            <a:ext cx="4567238" cy="3427413"/>
          </a:xfrm>
          <a:ln/>
        </p:spPr>
      </p:sp>
      <p:sp>
        <p:nvSpPr>
          <p:cNvPr id="113670" name="Rectangle 3"/>
          <p:cNvSpPr>
            <a:spLocks noGrp="1" noChangeArrowheads="1"/>
          </p:cNvSpPr>
          <p:nvPr>
            <p:ph type="body" idx="1"/>
          </p:nvPr>
        </p:nvSpPr>
        <p:spPr>
          <a:xfrm>
            <a:off x="933803" y="4340238"/>
            <a:ext cx="5135893" cy="4111802"/>
          </a:xfrm>
          <a:noFill/>
          <a:ln/>
        </p:spPr>
        <p:txBody>
          <a:bodyPr lIns="92004" tIns="46002" rIns="92004" bIns="46002">
            <a:normAutofit lnSpcReduction="10000"/>
          </a:bodyPr>
          <a:lstStyle/>
          <a:p>
            <a:pPr defTabSz="914360" eaLnBrk="0" fontAlgn="base" hangingPunct="0">
              <a:spcBef>
                <a:spcPct val="0"/>
              </a:spcBef>
              <a:spcAft>
                <a:spcPct val="0"/>
              </a:spcAft>
              <a:defRPr/>
            </a:pPr>
            <a:r>
              <a:rPr lang="en-US" sz="1000" dirty="0">
                <a:solidFill>
                  <a:srgbClr val="000000"/>
                </a:solidFill>
                <a:latin typeface="Arial" charset="0"/>
              </a:rPr>
              <a:t>This table shows the impact of vaccines on the annual reported cases of some vaccine preventable diseases </a:t>
            </a:r>
            <a:r>
              <a:rPr lang="en-US" sz="1000" u="sng" dirty="0">
                <a:solidFill>
                  <a:srgbClr val="000000"/>
                </a:solidFill>
                <a:latin typeface="Arial" charset="0"/>
              </a:rPr>
              <a:t>in the United States</a:t>
            </a:r>
            <a:r>
              <a:rPr lang="en-US" sz="1000" dirty="0">
                <a:solidFill>
                  <a:srgbClr val="000000"/>
                </a:solidFill>
                <a:latin typeface="Arial" charset="0"/>
              </a:rPr>
              <a:t>.  </a:t>
            </a:r>
          </a:p>
          <a:p>
            <a:pPr defTabSz="914360" eaLnBrk="0" fontAlgn="base" hangingPunct="0">
              <a:spcBef>
                <a:spcPct val="0"/>
              </a:spcBef>
              <a:spcAft>
                <a:spcPct val="0"/>
              </a:spcAft>
              <a:defRPr/>
            </a:pPr>
            <a:r>
              <a:rPr lang="en-US" sz="1000" dirty="0">
                <a:solidFill>
                  <a:srgbClr val="000000"/>
                </a:solidFill>
                <a:latin typeface="Arial" charset="0"/>
              </a:rPr>
              <a:t>Column 2 shows the average number of reported cases of a specific disease prior to the licensure of the vaccine. </a:t>
            </a:r>
          </a:p>
          <a:p>
            <a:pPr defTabSz="914360" eaLnBrk="0" fontAlgn="base" hangingPunct="0">
              <a:spcBef>
                <a:spcPct val="0"/>
              </a:spcBef>
              <a:spcAft>
                <a:spcPct val="0"/>
              </a:spcAft>
              <a:defRPr/>
            </a:pPr>
            <a:r>
              <a:rPr lang="en-US" sz="1000" dirty="0">
                <a:solidFill>
                  <a:srgbClr val="000000"/>
                </a:solidFill>
                <a:latin typeface="Arial" charset="0"/>
              </a:rPr>
              <a:t>Column 3 shows the number of reported cases in the United States in 2015. </a:t>
            </a:r>
          </a:p>
          <a:p>
            <a:pPr defTabSz="914360" eaLnBrk="0" fontAlgn="base" hangingPunct="0">
              <a:spcBef>
                <a:spcPct val="0"/>
              </a:spcBef>
              <a:spcAft>
                <a:spcPct val="0"/>
              </a:spcAft>
              <a:defRPr/>
            </a:pPr>
            <a:r>
              <a:rPr lang="en-US" sz="1000" dirty="0">
                <a:solidFill>
                  <a:srgbClr val="000000"/>
                </a:solidFill>
                <a:latin typeface="Arial" charset="0"/>
              </a:rPr>
              <a:t>Column 4 shows the provisional number of reported cases in the U.S in 2016.</a:t>
            </a:r>
          </a:p>
          <a:p>
            <a:pPr defTabSz="914360" eaLnBrk="0" fontAlgn="base" hangingPunct="0">
              <a:spcBef>
                <a:spcPct val="0"/>
              </a:spcBef>
              <a:spcAft>
                <a:spcPct val="0"/>
              </a:spcAft>
              <a:defRPr/>
            </a:pPr>
            <a:r>
              <a:rPr lang="en-US" sz="1000" dirty="0">
                <a:solidFill>
                  <a:srgbClr val="000000"/>
                </a:solidFill>
                <a:latin typeface="Arial" charset="0"/>
              </a:rPr>
              <a:t>Column 5 shows the percentage decrease in reported cases in the United States based on the provisional number of  reported cases in 2016 compared with the pre-vaccine years.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About a week ago, the State Epidemiology team released a “mumps alert”.  During 2017, over 5,629 cases were reported in the U.S. to the CDC; 110 mumps cases were reported to DPH during the same time period.  Despite high vaccination levels with MMR, mumps cases remain elevated- primarily due to a number of outbreaks in settings of prolonged close contact with others who have mumps, such as within classrooms, sports teams, campus dorms, and other crowded environments.</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dirty="0">
                <a:solidFill>
                  <a:srgbClr val="000000"/>
                </a:solidFill>
                <a:latin typeface="Arial" charset="0"/>
              </a:rPr>
              <a:t>GA DPH urges healthcare providers to maintain heightened awareness for mumps and reminds providers that all suspect cases of mumps should be reported at the time of testing to the Health Department.  For additional information please contact Ebony Thomas or Jessica Tuttle at the State Office.  404-657-2588 </a:t>
            </a:r>
          </a:p>
          <a:p>
            <a:pPr defTabSz="914360" eaLnBrk="0" fontAlgn="base" hangingPunct="0">
              <a:spcBef>
                <a:spcPct val="0"/>
              </a:spcBef>
              <a:spcAft>
                <a:spcPct val="0"/>
              </a:spcAft>
              <a:defRPr/>
            </a:pPr>
            <a:endParaRPr lang="en-US" sz="1000" dirty="0">
              <a:solidFill>
                <a:srgbClr val="000000"/>
              </a:solidFill>
              <a:latin typeface="Arial" charset="0"/>
            </a:endParaRPr>
          </a:p>
          <a:p>
            <a:pPr defTabSz="914360" eaLnBrk="0" fontAlgn="base" hangingPunct="0">
              <a:spcBef>
                <a:spcPct val="0"/>
              </a:spcBef>
              <a:spcAft>
                <a:spcPct val="0"/>
              </a:spcAft>
              <a:defRPr/>
            </a:pPr>
            <a:r>
              <a:rPr lang="en-US" sz="1000" b="1" dirty="0">
                <a:solidFill>
                  <a:srgbClr val="000000"/>
                </a:solidFill>
                <a:latin typeface="Arial" charset="0"/>
              </a:rPr>
              <a:t>Reference:</a:t>
            </a:r>
          </a:p>
          <a:p>
            <a:pPr marL="232613" indent="-232613" defTabSz="914360" eaLnBrk="0" fontAlgn="base" hangingPunct="0">
              <a:spcBef>
                <a:spcPct val="0"/>
              </a:spcBef>
              <a:spcAft>
                <a:spcPct val="0"/>
              </a:spcAft>
              <a:buFontTx/>
              <a:buAutoNum type="arabicPeriod"/>
              <a:defRPr/>
            </a:pPr>
            <a:r>
              <a:rPr lang="en-US" sz="1000" dirty="0">
                <a:solidFill>
                  <a:srgbClr val="000000"/>
                </a:solidFill>
                <a:latin typeface="Arial" charset="0"/>
              </a:rPr>
              <a:t>Achievements in Public Health, 1900-1999 Impact of Vaccines Universally Recommended for Children - United States, 1990-1998 MMWR April 02, 1999 / 48(12);243-248</a:t>
            </a:r>
            <a:endParaRPr lang="en-US" sz="1000" dirty="0">
              <a:solidFill>
                <a:srgbClr val="000000"/>
              </a:solidFill>
              <a:latin typeface="Arial" pitchFamily="34" charset="0"/>
            </a:endParaRPr>
          </a:p>
          <a:p>
            <a:pPr marL="232613" indent="-232613" defTabSz="930452">
              <a:spcBef>
                <a:spcPct val="0"/>
              </a:spcBef>
              <a:buFontTx/>
              <a:buAutoNum type="arabicPeriod"/>
              <a:defRPr/>
            </a:pPr>
            <a:r>
              <a:rPr lang="en-US" sz="1000" dirty="0">
                <a:solidFill>
                  <a:srgbClr val="000000"/>
                </a:solidFill>
                <a:latin typeface="Arial" pitchFamily="34" charset="0"/>
              </a:rPr>
              <a:t>MMWR 65(52);ND-924-ND-941, January 6, 2017</a:t>
            </a:r>
            <a:endParaRPr lang="en-US" sz="1000" dirty="0">
              <a:solidFill>
                <a:srgbClr val="000000"/>
              </a:solidFill>
              <a:latin typeface="Arial" pitchFamily="34" charset="0"/>
              <a:cs typeface="Arial" charset="0"/>
            </a:endParaRPr>
          </a:p>
          <a:p>
            <a:pPr marL="230089" indent="-23008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marL="0" marR="0" lvl="0" indent="0" algn="r" defTabSz="914360" rtl="0" eaLnBrk="1" fontAlgn="base" latinLnBrk="0" hangingPunct="1">
              <a:lnSpc>
                <a:spcPct val="100000"/>
              </a:lnSpc>
              <a:spcBef>
                <a:spcPct val="0"/>
              </a:spcBef>
              <a:spcAft>
                <a:spcPct val="0"/>
              </a:spcAft>
              <a:buClrTx/>
              <a:buSzTx/>
              <a:buFontTx/>
              <a:buNone/>
              <a:tabLst/>
              <a:defRPr/>
            </a:pPr>
            <a:fld id="{97952AFA-8362-48FC-9C34-150C87379A95}"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36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57091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FF4117C-83A0-48AA-B93F-92378C277B7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9811" name="Rectangle 2"/>
          <p:cNvSpPr>
            <a:spLocks noGrp="1" noRot="1" noChangeAspect="1" noChangeArrowheads="1" noTextEdit="1"/>
          </p:cNvSpPr>
          <p:nvPr>
            <p:ph type="sldImg"/>
          </p:nvPr>
        </p:nvSpPr>
        <p:spPr>
          <a:xfrm>
            <a:off x="1235075" y="334963"/>
            <a:ext cx="4648200" cy="3486150"/>
          </a:xfrm>
          <a:ln/>
        </p:spPr>
      </p:sp>
      <p:sp>
        <p:nvSpPr>
          <p:cNvPr id="119812" name="Rectangle 3"/>
          <p:cNvSpPr>
            <a:spLocks noGrp="1" noChangeArrowheads="1"/>
          </p:cNvSpPr>
          <p:nvPr>
            <p:ph type="body" idx="1"/>
          </p:nvPr>
        </p:nvSpPr>
        <p:spPr>
          <a:xfrm>
            <a:off x="712362" y="4118602"/>
            <a:ext cx="5607050" cy="4766415"/>
          </a:xfrm>
          <a:noFill/>
          <a:ln/>
        </p:spPr>
        <p:txBody>
          <a:bodyPr/>
          <a:lstStyle/>
          <a:p>
            <a:pPr eaLnBrk="1" hangingPunct="1">
              <a:lnSpc>
                <a:spcPct val="80000"/>
              </a:lnSpc>
            </a:pPr>
            <a:r>
              <a:rPr lang="en-US" sz="1100" dirty="0"/>
              <a:t>The best method for maintaining current files is to develop an organized, user friendly, simple tickler filing system.  Specific details for setting up a tickler system are outlined in the </a:t>
            </a:r>
            <a:r>
              <a:rPr lang="en-US" sz="1100" u="sng" dirty="0"/>
              <a:t>Immunization Guidelines for Child Care Facility Operators and School Personnel  (</a:t>
            </a:r>
            <a:r>
              <a:rPr lang="en-US" sz="1100" dirty="0"/>
              <a:t>Form 3258). </a:t>
            </a:r>
          </a:p>
          <a:p>
            <a:pPr eaLnBrk="1" hangingPunct="1">
              <a:lnSpc>
                <a:spcPct val="80000"/>
              </a:lnSpc>
              <a:buFont typeface="Wingdings" pitchFamily="2" charset="2"/>
              <a:buChar char="n"/>
            </a:pPr>
            <a:r>
              <a:rPr lang="en-US" sz="1100" dirty="0"/>
              <a:t>tickler system is a method for filing the immunization certificate for each child attending and for maintaining current certificates.  Usually, these systems are set up by the month and year.  A child’s certificate is filed under the month and year that it will expire or that a new certificate needs to be obtained. Also you need to keep track of those new attendees who are given 30 days by the facility or school official to obtain a certificate.  (This applies to new students only).  Thirty days may be granted by a facility or school official to  students to obtain a certificate either showing complete for school or an expiration date indicating they are in the process of receiving the needed vaccines.) </a:t>
            </a:r>
          </a:p>
          <a:p>
            <a:pPr eaLnBrk="1" hangingPunct="1">
              <a:lnSpc>
                <a:spcPct val="80000"/>
              </a:lnSpc>
              <a:buFont typeface="Wingdings" pitchFamily="2" charset="2"/>
              <a:buChar char="n"/>
            </a:pPr>
            <a:r>
              <a:rPr lang="en-US" sz="1100" dirty="0"/>
              <a:t>You have the responsibility of reminding parents of upcoming expiration dates.  It is a good idea to notify them at least a month ahead of time.  (Suggestion: organize a sample tickler certificate notebook and offer to let attendees look at it at the break or after the presentation.)</a:t>
            </a:r>
          </a:p>
          <a:p>
            <a:pPr eaLnBrk="1" hangingPunct="1">
              <a:lnSpc>
                <a:spcPct val="80000"/>
              </a:lnSpc>
              <a:buFont typeface="Wingdings" pitchFamily="2" charset="2"/>
              <a:buChar char="n"/>
            </a:pPr>
            <a:r>
              <a:rPr lang="en-US" sz="1100" dirty="0"/>
              <a:t>Also, when a parent inquires about enrolling his child in day care or school, provide information about the immunization requirements.  Refer to handouts: </a:t>
            </a:r>
          </a:p>
          <a:p>
            <a:pPr lvl="1" eaLnBrk="1" hangingPunct="1">
              <a:lnSpc>
                <a:spcPct val="80000"/>
              </a:lnSpc>
              <a:buFontTx/>
              <a:buChar char="-"/>
            </a:pPr>
            <a:r>
              <a:rPr lang="en-US" sz="1100" dirty="0"/>
              <a:t>“ Child Care Center/School’s Policy about Your Child’s Immunization Certificate” is a sample sheet of information you can personalize and copy for your facility to give parents to inform them at the time of enrollment about the requirements for a certificate.</a:t>
            </a:r>
          </a:p>
          <a:p>
            <a:pPr lvl="1" eaLnBrk="1" hangingPunct="1">
              <a:lnSpc>
                <a:spcPct val="80000"/>
              </a:lnSpc>
              <a:buFontTx/>
              <a:buChar char="-"/>
            </a:pPr>
            <a:r>
              <a:rPr lang="en-US" sz="1100" dirty="0"/>
              <a:t>“Summary of Georgia Immunization Requirements for Child Care and School Attendance” (Form 3193-English) or (Form 3194-Spanish)</a:t>
            </a:r>
          </a:p>
          <a:p>
            <a:pPr eaLnBrk="1" hangingPunct="1">
              <a:lnSpc>
                <a:spcPct val="80000"/>
              </a:lnSpc>
              <a:buFont typeface="Wingdings" pitchFamily="2" charset="2"/>
              <a:buChar char="n"/>
            </a:pPr>
            <a:r>
              <a:rPr lang="en-US" sz="1100" dirty="0"/>
              <a:t>Document follow up or any notices you give to parents reminding them of need to take child in for next immunization and obtain an updated certificate.</a:t>
            </a:r>
          </a:p>
          <a:p>
            <a:pPr eaLnBrk="1" hangingPunct="1">
              <a:lnSpc>
                <a:spcPct val="80000"/>
              </a:lnSpc>
              <a:buFont typeface="Webdings" pitchFamily="18" charset="2"/>
              <a:buChar char="&lt;"/>
            </a:pPr>
            <a:r>
              <a:rPr lang="en-US" sz="1100" dirty="0"/>
              <a:t>Enforce requirements.  Once you have reminded parents of the need to have child’s immunizations reevaluated and a new certificate obtained, and it has been over 30 days after the certificate expires, it is your responsibility to exclude the child from attending until the requirements have been met.</a:t>
            </a:r>
          </a:p>
          <a:p>
            <a:pPr eaLnBrk="1" hangingPunct="1">
              <a:lnSpc>
                <a:spcPct val="80000"/>
              </a:lnSpc>
              <a:buFont typeface="Webdings" pitchFamily="18" charset="2"/>
              <a:buChar char="&lt;"/>
            </a:pPr>
            <a:r>
              <a:rPr lang="en-US" sz="1100" dirty="0"/>
              <a:t>Maintaining an organized certificate management system enables you to provide more efficient follow up in the incidence of an occurrence of a disease in which contact notification and follow up is needed and also provides for a method for quickly assessing and auditing records.  </a:t>
            </a:r>
          </a:p>
          <a:p>
            <a:pPr eaLnBrk="1" hangingPunct="1">
              <a:lnSpc>
                <a:spcPct val="80000"/>
              </a:lnSpc>
            </a:pPr>
            <a:endParaRPr lang="en-US" sz="800" b="1" dirty="0"/>
          </a:p>
          <a:p>
            <a:pPr eaLnBrk="1" hangingPunct="1">
              <a:lnSpc>
                <a:spcPct val="80000"/>
              </a:lnSpc>
            </a:pPr>
            <a:endParaRPr lang="en-US" sz="900" dirty="0"/>
          </a:p>
          <a:p>
            <a:pPr eaLnBrk="1" hangingPunct="1">
              <a:lnSpc>
                <a:spcPct val="80000"/>
              </a:lnSpc>
            </a:pPr>
            <a:endParaRPr lang="en-US" sz="800" dirty="0"/>
          </a:p>
        </p:txBody>
      </p:sp>
    </p:spTree>
    <p:extLst>
      <p:ext uri="{BB962C8B-B14F-4D97-AF65-F5344CB8AC3E}">
        <p14:creationId xmlns:p14="http://schemas.microsoft.com/office/powerpoint/2010/main" val="2669776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xfrm>
            <a:off x="1236663" y="260350"/>
            <a:ext cx="4645025" cy="3484563"/>
          </a:xfrm>
          <a:ln/>
        </p:spPr>
      </p:sp>
      <p:sp>
        <p:nvSpPr>
          <p:cNvPr id="215043" name="Notes Placeholder 2"/>
          <p:cNvSpPr>
            <a:spLocks noGrp="1"/>
          </p:cNvSpPr>
          <p:nvPr>
            <p:ph type="body" idx="1"/>
          </p:nvPr>
        </p:nvSpPr>
        <p:spPr>
          <a:xfrm>
            <a:off x="701675" y="3967285"/>
            <a:ext cx="5607050" cy="4993386"/>
          </a:xfrm>
          <a:noFill/>
          <a:ln/>
        </p:spPr>
        <p:txBody>
          <a:bodyPr>
            <a:normAutofit/>
          </a:bodyPr>
          <a:lstStyle/>
          <a:p>
            <a:r>
              <a:rPr lang="en-US" dirty="0"/>
              <a:t>GRITS is a statewide Web-based registry system that stores immunization information about residents of Georgia from birth to death.  The GRITS immunization information system allows for a child’s history to be stored in a secure database. Schools and childcare facilities enrolled as GRITS providers can access a child’s vaccination history quickly and easily.</a:t>
            </a:r>
            <a:r>
              <a:rPr lang="en-US" baseline="0" dirty="0"/>
              <a:t> </a:t>
            </a:r>
            <a:r>
              <a:rPr lang="en-US" dirty="0"/>
              <a:t>GRITS determines the vaccinations that are due or overdue and those that are valid or invalid based on minimum age and time intervals from the Advisory Committee on Immunization Practices (ACIP). </a:t>
            </a:r>
          </a:p>
          <a:p>
            <a:endParaRPr lang="en-US" dirty="0"/>
          </a:p>
          <a:p>
            <a:r>
              <a:rPr lang="en-US" b="1" u="sng" dirty="0"/>
              <a:t>GRITS :</a:t>
            </a:r>
          </a:p>
          <a:p>
            <a:r>
              <a:rPr lang="en-US" dirty="0"/>
              <a:t>-Provides guidance to healthcare providers about which vaccines a child should receive at each visit.</a:t>
            </a:r>
          </a:p>
          <a:p>
            <a:r>
              <a:rPr lang="en-US" dirty="0"/>
              <a:t>-Creates and prints valid immunization certificates (Form 3231).</a:t>
            </a:r>
          </a:p>
          <a:p>
            <a:r>
              <a:rPr lang="en-US" dirty="0"/>
              <a:t>-Features a demographic screen where users can view and print data and access a child’s full immunization history.</a:t>
            </a:r>
          </a:p>
          <a:p>
            <a:r>
              <a:rPr lang="en-US" dirty="0"/>
              <a:t>-Enables schools and childcare providers to print signed copies of Form 3231 if the child is current on his immunizations.</a:t>
            </a:r>
          </a:p>
          <a:p>
            <a:r>
              <a:rPr lang="en-US" dirty="0"/>
              <a:t>-Allows schools and childcare facilities to create reports and manage immunization coverage within their facility.</a:t>
            </a:r>
          </a:p>
          <a:p>
            <a:r>
              <a:rPr lang="en-US" dirty="0"/>
              <a:t>GRITS offers a variety of training methods, including onsite training and interactive CDs. </a:t>
            </a:r>
          </a:p>
          <a:p>
            <a:endParaRPr lang="en-US" dirty="0"/>
          </a:p>
          <a:p>
            <a:pPr eaLnBrk="1" hangingPunct="1"/>
            <a:r>
              <a:rPr lang="en-US" dirty="0"/>
              <a:t>Remember</a:t>
            </a:r>
            <a:r>
              <a:rPr lang="en-US" baseline="0" dirty="0"/>
              <a:t> that </a:t>
            </a:r>
            <a:r>
              <a:rPr lang="en-US" dirty="0"/>
              <a:t>GRITS:</a:t>
            </a:r>
            <a:br>
              <a:rPr lang="en-US" dirty="0"/>
            </a:br>
            <a:r>
              <a:rPr lang="en-US" b="1" dirty="0"/>
              <a:t>Calculates validity based on </a:t>
            </a:r>
            <a:r>
              <a:rPr lang="en-US" b="1" u="sng" dirty="0"/>
              <a:t>recommendations</a:t>
            </a:r>
            <a:br>
              <a:rPr lang="en-US" b="1" u="sng" dirty="0"/>
            </a:br>
            <a:r>
              <a:rPr lang="en-US" b="1" dirty="0"/>
              <a:t>Prints certificates based on </a:t>
            </a:r>
            <a:r>
              <a:rPr lang="en-US" b="1" u="sng" dirty="0"/>
              <a:t>requirements</a:t>
            </a:r>
            <a:r>
              <a:rPr lang="en-US" b="1" dirty="0"/>
              <a:t>, which are first based on the recommendations.</a:t>
            </a:r>
          </a:p>
          <a:p>
            <a:pPr eaLnBrk="1" hangingPunct="1"/>
            <a:r>
              <a:rPr lang="en-US" b="1" dirty="0"/>
              <a:t>Some of the new vaccines previously discussed are RECOMMENDED for particular age groups, but MAY NOT BE REQUIRED for school or child care attendance.</a:t>
            </a:r>
          </a:p>
          <a:p>
            <a:pPr eaLnBrk="1" hangingPunct="1"/>
            <a:endParaRPr lang="en-US" b="1" dirty="0"/>
          </a:p>
          <a:p>
            <a:endParaRPr lang="en-US" dirty="0"/>
          </a:p>
          <a:p>
            <a:endParaRPr lang="en-US" b="1" u="sng" dirty="0"/>
          </a:p>
        </p:txBody>
      </p:sp>
      <p:sp>
        <p:nvSpPr>
          <p:cNvPr id="21504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44A2C-3B7A-4B70-B9F4-68B669652D08}"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730143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C8DC74-3344-4463-BC7E-A879F85442C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a:solidFill>
                  <a:schemeClr val="tx2"/>
                </a:solidFill>
              </a:rPr>
              <a:t>Explain to audience that some of the new vaccines previously discussed are </a:t>
            </a:r>
            <a:r>
              <a:rPr lang="en-US" b="1" dirty="0">
                <a:solidFill>
                  <a:schemeClr val="tx2"/>
                </a:solidFill>
              </a:rPr>
              <a:t>RECOMMENDED</a:t>
            </a:r>
            <a:r>
              <a:rPr lang="en-US" dirty="0">
                <a:solidFill>
                  <a:schemeClr val="tx2"/>
                </a:solidFill>
              </a:rPr>
              <a:t> for a particular age group, but MAY NOT BE </a:t>
            </a:r>
            <a:r>
              <a:rPr lang="en-US" b="1" dirty="0">
                <a:solidFill>
                  <a:schemeClr val="tx2"/>
                </a:solidFill>
              </a:rPr>
              <a:t>REQUIRED</a:t>
            </a:r>
            <a:r>
              <a:rPr lang="en-US" dirty="0">
                <a:solidFill>
                  <a:schemeClr val="tx2"/>
                </a:solidFill>
              </a:rPr>
              <a:t> (i.e.…..HPV, Influenza, Rotavirus) for school or child care attendance.</a:t>
            </a:r>
          </a:p>
          <a:p>
            <a:pPr eaLnBrk="1" hangingPunct="1"/>
            <a:endParaRPr lang="en-US" dirty="0">
              <a:solidFill>
                <a:schemeClr val="tx2"/>
              </a:solidFill>
            </a:endParaRPr>
          </a:p>
          <a:p>
            <a:pPr eaLnBrk="1" hangingPunct="1"/>
            <a:r>
              <a:rPr lang="en-US" dirty="0">
                <a:solidFill>
                  <a:schemeClr val="tx2"/>
                </a:solidFill>
              </a:rPr>
              <a:t>Remember, GRITS:</a:t>
            </a:r>
            <a:br>
              <a:rPr lang="en-US" dirty="0">
                <a:solidFill>
                  <a:schemeClr val="tx2"/>
                </a:solidFill>
              </a:rPr>
            </a:br>
            <a:r>
              <a:rPr lang="en-US" b="1" dirty="0">
                <a:solidFill>
                  <a:schemeClr val="tx2"/>
                </a:solidFill>
              </a:rPr>
              <a:t>Calculates validity based on </a:t>
            </a:r>
            <a:r>
              <a:rPr lang="en-US" b="1" u="sng" dirty="0">
                <a:solidFill>
                  <a:schemeClr val="tx2"/>
                </a:solidFill>
              </a:rPr>
              <a:t>recommendations</a:t>
            </a:r>
            <a:br>
              <a:rPr lang="en-US" b="1" u="sng" dirty="0">
                <a:solidFill>
                  <a:schemeClr val="tx2"/>
                </a:solidFill>
              </a:rPr>
            </a:br>
            <a:r>
              <a:rPr lang="en-US" b="1" dirty="0">
                <a:solidFill>
                  <a:schemeClr val="tx2"/>
                </a:solidFill>
              </a:rPr>
              <a:t>Prints certificates based on </a:t>
            </a:r>
            <a:r>
              <a:rPr lang="en-US" b="1" u="sng" dirty="0">
                <a:solidFill>
                  <a:schemeClr val="tx2"/>
                </a:solidFill>
              </a:rPr>
              <a:t>requirements</a:t>
            </a:r>
            <a:r>
              <a:rPr lang="en-US" b="1" dirty="0">
                <a:solidFill>
                  <a:schemeClr val="tx2"/>
                </a:solidFill>
              </a:rPr>
              <a:t>, which are first based on the recommendations.</a:t>
            </a:r>
          </a:p>
          <a:p>
            <a:pPr lvl="1" eaLnBrk="1" hangingPunct="1"/>
            <a:endParaRPr lang="en-US" b="1" dirty="0">
              <a:solidFill>
                <a:schemeClr val="tx2"/>
              </a:solidFill>
            </a:endParaRPr>
          </a:p>
          <a:p>
            <a:pPr eaLnBrk="1" hangingPunct="1"/>
            <a:r>
              <a:rPr lang="en-US" dirty="0"/>
              <a:t>Inform parents</a:t>
            </a:r>
            <a:r>
              <a:rPr lang="en-US" baseline="0" dirty="0"/>
              <a:t> that the nurse will review his or her child’s record prior to vaccine administration.</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4260175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233B90F-18E9-4D76-9EC6-A9903FBFAA76}"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94211" name="Rectangle 2"/>
          <p:cNvSpPr>
            <a:spLocks noGrp="1" noRot="1" noChangeAspect="1" noChangeArrowheads="1" noTextEdit="1"/>
          </p:cNvSpPr>
          <p:nvPr>
            <p:ph type="sldImg"/>
          </p:nvPr>
        </p:nvSpPr>
        <p:spPr>
          <a:xfrm>
            <a:off x="1236663" y="260350"/>
            <a:ext cx="4645025" cy="3484563"/>
          </a:xfrm>
          <a:ln/>
        </p:spPr>
      </p:sp>
      <p:sp>
        <p:nvSpPr>
          <p:cNvPr id="94212" name="Rectangle 3"/>
          <p:cNvSpPr>
            <a:spLocks noGrp="1" noChangeArrowheads="1"/>
          </p:cNvSpPr>
          <p:nvPr>
            <p:ph type="body" idx="1"/>
          </p:nvPr>
        </p:nvSpPr>
        <p:spPr>
          <a:xfrm>
            <a:off x="701675" y="3967286"/>
            <a:ext cx="5607050" cy="5069043"/>
          </a:xfrm>
          <a:noFill/>
          <a:ln/>
        </p:spPr>
        <p:txBody>
          <a:bodyPr>
            <a:normAutofit/>
          </a:bodyPr>
          <a:lstStyle/>
          <a:p>
            <a:pPr marL="0" lvl="1" defTabSz="912400">
              <a:lnSpc>
                <a:spcPct val="80000"/>
              </a:lnSpc>
            </a:pPr>
            <a:r>
              <a:rPr lang="en-US" sz="1100" dirty="0"/>
              <a:t>With all of the rules and regulations surrounding school and child care attendance, the need for cooperation and collaboration between parents, child care facilities, schools, and health care providers is imperative. There are specific responsibilities of each partner as they relate to the implementation and enforcement of the requirements:</a:t>
            </a:r>
          </a:p>
          <a:p>
            <a:pPr marL="0" lvl="1" defTabSz="912400">
              <a:lnSpc>
                <a:spcPct val="80000"/>
              </a:lnSpc>
            </a:pPr>
            <a:r>
              <a:rPr lang="en-US" sz="1100" dirty="0"/>
              <a:t> </a:t>
            </a:r>
          </a:p>
          <a:p>
            <a:pPr eaLnBrk="1" hangingPunct="1">
              <a:lnSpc>
                <a:spcPct val="80000"/>
              </a:lnSpc>
            </a:pPr>
            <a:r>
              <a:rPr lang="en-US" sz="1100" b="1" u="sng" dirty="0"/>
              <a:t>Physicians and Public Health Clinics are responsible for:</a:t>
            </a:r>
          </a:p>
          <a:p>
            <a:pPr eaLnBrk="1" hangingPunct="1">
              <a:lnSpc>
                <a:spcPct val="80000"/>
              </a:lnSpc>
              <a:buFont typeface="Wingdings" pitchFamily="2" charset="2"/>
              <a:buNone/>
            </a:pPr>
            <a:r>
              <a:rPr lang="en-US" sz="1100" dirty="0"/>
              <a:t>-Knowing the current legal immunization requirements for attendance and accurately completing the certificate. </a:t>
            </a:r>
          </a:p>
          <a:p>
            <a:pPr eaLnBrk="1" hangingPunct="1">
              <a:lnSpc>
                <a:spcPct val="80000"/>
              </a:lnSpc>
              <a:buFont typeface="Wingdings" pitchFamily="2" charset="2"/>
              <a:buNone/>
            </a:pPr>
            <a:r>
              <a:rPr lang="en-US" sz="1100" dirty="0"/>
              <a:t>-Administering  immunizations according to the current Recommended Childhood and Adolescent Immunization Schedule. </a:t>
            </a:r>
          </a:p>
          <a:p>
            <a:pPr eaLnBrk="1" hangingPunct="1">
              <a:lnSpc>
                <a:spcPct val="80000"/>
              </a:lnSpc>
              <a:buFont typeface="Wingdings" pitchFamily="2" charset="2"/>
              <a:buNone/>
            </a:pPr>
            <a:r>
              <a:rPr lang="en-US" sz="1100" dirty="0"/>
              <a:t>-Reporting the occurrence of any disease listed on the “Notifiable Disease List”</a:t>
            </a:r>
          </a:p>
          <a:p>
            <a:pPr eaLnBrk="1" hangingPunct="1">
              <a:lnSpc>
                <a:spcPct val="80000"/>
              </a:lnSpc>
              <a:buFont typeface="Wingdings" pitchFamily="2" charset="2"/>
              <a:buNone/>
            </a:pPr>
            <a:r>
              <a:rPr lang="en-US" sz="1100" dirty="0"/>
              <a:t>-Reporting any adverse event that occurs following the administration of any of the recommended childhood vaccines to the </a:t>
            </a:r>
            <a:r>
              <a:rPr lang="en-US" sz="1100" u="sng" dirty="0"/>
              <a:t>V</a:t>
            </a:r>
            <a:r>
              <a:rPr lang="en-US" sz="1100" dirty="0"/>
              <a:t>accine </a:t>
            </a:r>
            <a:r>
              <a:rPr lang="en-US" sz="1100" u="sng" dirty="0"/>
              <a:t>A</a:t>
            </a:r>
            <a:r>
              <a:rPr lang="en-US" sz="1100" dirty="0"/>
              <a:t>dverse </a:t>
            </a:r>
            <a:r>
              <a:rPr lang="en-US" sz="1100" u="sng" dirty="0"/>
              <a:t>Ev</a:t>
            </a:r>
            <a:r>
              <a:rPr lang="en-US" sz="1100" dirty="0"/>
              <a:t>ent </a:t>
            </a:r>
            <a:r>
              <a:rPr lang="en-US" sz="1100" u="sng" dirty="0"/>
              <a:t>R</a:t>
            </a:r>
            <a:r>
              <a:rPr lang="en-US" sz="1100" dirty="0"/>
              <a:t>eporting </a:t>
            </a:r>
            <a:r>
              <a:rPr lang="en-US" sz="1100" u="sng" dirty="0"/>
              <a:t>S</a:t>
            </a:r>
            <a:r>
              <a:rPr lang="en-US" sz="1100" dirty="0"/>
              <a:t>ystem (VAERS). </a:t>
            </a:r>
          </a:p>
          <a:p>
            <a:pPr eaLnBrk="1" hangingPunct="1">
              <a:lnSpc>
                <a:spcPct val="80000"/>
              </a:lnSpc>
              <a:buFont typeface="Wingdings" pitchFamily="2" charset="2"/>
              <a:buNone/>
            </a:pPr>
            <a:r>
              <a:rPr lang="en-US" sz="1100" b="1" u="sng" dirty="0"/>
              <a:t>Child Care and Schools are responsible for</a:t>
            </a:r>
            <a:r>
              <a:rPr lang="en-US" sz="1100" u="sng" dirty="0"/>
              <a:t>:</a:t>
            </a:r>
          </a:p>
          <a:p>
            <a:pPr eaLnBrk="1" hangingPunct="1">
              <a:lnSpc>
                <a:spcPct val="80000"/>
              </a:lnSpc>
              <a:buFont typeface="Wingdings" pitchFamily="2" charset="2"/>
              <a:buNone/>
            </a:pPr>
            <a:r>
              <a:rPr lang="en-US" sz="1100" dirty="0"/>
              <a:t>-Enforcing the requirements and are held legally liable</a:t>
            </a:r>
          </a:p>
          <a:p>
            <a:pPr eaLnBrk="1" hangingPunct="1">
              <a:lnSpc>
                <a:spcPct val="80000"/>
              </a:lnSpc>
              <a:buFont typeface="Wingdings" pitchFamily="2" charset="2"/>
              <a:buNone/>
            </a:pPr>
            <a:r>
              <a:rPr lang="en-US" sz="1100" dirty="0"/>
              <a:t>-Reviewing the certificates for validity prior to accepting.</a:t>
            </a:r>
          </a:p>
          <a:p>
            <a:pPr eaLnBrk="1" hangingPunct="1">
              <a:lnSpc>
                <a:spcPct val="80000"/>
              </a:lnSpc>
              <a:buFont typeface="Wingdings" pitchFamily="2" charset="2"/>
              <a:buNone/>
            </a:pPr>
            <a:r>
              <a:rPr lang="en-US" sz="1100" dirty="0"/>
              <a:t>-Developing a system for immunization certificate management. Keep certificates files current. Send notices home to parents for certificates that are going to expire within the next month.  If it is 30 days or more after a certificate has expired, exclude the child from school or child care. </a:t>
            </a:r>
          </a:p>
          <a:p>
            <a:pPr eaLnBrk="1" hangingPunct="1">
              <a:lnSpc>
                <a:spcPct val="80000"/>
              </a:lnSpc>
              <a:buFont typeface="Wingdings" pitchFamily="2" charset="2"/>
              <a:buNone/>
            </a:pPr>
            <a:r>
              <a:rPr lang="en-US" sz="1100" dirty="0"/>
              <a:t>-Having certificates available for inspection and audit by health officials. </a:t>
            </a:r>
          </a:p>
          <a:p>
            <a:pPr eaLnBrk="1" hangingPunct="1">
              <a:lnSpc>
                <a:spcPct val="80000"/>
              </a:lnSpc>
              <a:buFont typeface="Wingdings" pitchFamily="2" charset="2"/>
              <a:buNone/>
            </a:pPr>
            <a:r>
              <a:rPr lang="en-US" sz="1100" dirty="0"/>
              <a:t>-Reporting the occurrence of any disease listed on the “Notifiable Disease List.”</a:t>
            </a:r>
            <a:br>
              <a:rPr lang="en-US" sz="1100" dirty="0"/>
            </a:br>
            <a:r>
              <a:rPr lang="en-US" sz="1100" b="1" u="sng" dirty="0">
                <a:solidFill>
                  <a:prstClr val="black"/>
                </a:solidFill>
              </a:rPr>
              <a:t>Parents/Caregivers are responsible for:</a:t>
            </a:r>
            <a:br>
              <a:rPr lang="en-US" sz="1100" b="1" u="sng" dirty="0">
                <a:solidFill>
                  <a:prstClr val="black"/>
                </a:solidFill>
              </a:rPr>
            </a:br>
            <a:r>
              <a:rPr lang="en-US" sz="1100" dirty="0">
                <a:solidFill>
                  <a:prstClr val="black"/>
                </a:solidFill>
              </a:rPr>
              <a:t>-Taking child to health care provider for well check ups and immunizations at the recommended times </a:t>
            </a:r>
            <a:br>
              <a:rPr lang="en-US" sz="1100" dirty="0">
                <a:solidFill>
                  <a:prstClr val="black"/>
                </a:solidFill>
              </a:rPr>
            </a:br>
            <a:r>
              <a:rPr lang="en-US" sz="1100" dirty="0">
                <a:solidFill>
                  <a:prstClr val="black"/>
                </a:solidFill>
              </a:rPr>
              <a:t>-Review all vaccine facts that they receive before their child is immunized </a:t>
            </a:r>
            <a:br>
              <a:rPr lang="en-US" sz="1100" dirty="0">
                <a:solidFill>
                  <a:prstClr val="black"/>
                </a:solidFill>
              </a:rPr>
            </a:br>
            <a:r>
              <a:rPr lang="en-US" sz="1100" dirty="0">
                <a:solidFill>
                  <a:prstClr val="black"/>
                </a:solidFill>
              </a:rPr>
              <a:t>-Discuss any questions or concerns about vaccines with the child’s doctor or nurse</a:t>
            </a:r>
            <a:br>
              <a:rPr lang="en-US" sz="1100" dirty="0">
                <a:solidFill>
                  <a:prstClr val="black"/>
                </a:solidFill>
              </a:rPr>
            </a:br>
            <a:r>
              <a:rPr lang="en-US" sz="1100" dirty="0">
                <a:solidFill>
                  <a:prstClr val="black"/>
                </a:solidFill>
              </a:rPr>
              <a:t>-Keeping child’s personal immunization record and take it with them on each visit to the health care provider to be assessed and updated. </a:t>
            </a:r>
            <a:br>
              <a:rPr lang="en-US" sz="1100" dirty="0">
                <a:solidFill>
                  <a:prstClr val="black"/>
                </a:solidFill>
              </a:rPr>
            </a:br>
            <a:r>
              <a:rPr lang="en-US" sz="1100" dirty="0">
                <a:solidFill>
                  <a:prstClr val="black"/>
                </a:solidFill>
              </a:rPr>
              <a:t>-Obtain certificate for child care and school attendance from health care provider</a:t>
            </a:r>
            <a:br>
              <a:rPr lang="en-US" sz="1100" dirty="0">
                <a:solidFill>
                  <a:prstClr val="black"/>
                </a:solidFill>
              </a:rPr>
            </a:br>
            <a:r>
              <a:rPr lang="en-US" sz="1100" dirty="0">
                <a:solidFill>
                  <a:prstClr val="black"/>
                </a:solidFill>
              </a:rPr>
              <a:t>-Give a copy of the certificates to each facility the child attends</a:t>
            </a:r>
          </a:p>
          <a:p>
            <a:pPr defTabSz="912400">
              <a:lnSpc>
                <a:spcPct val="90000"/>
              </a:lnSpc>
            </a:pPr>
            <a:endParaRPr lang="en-US" dirty="0">
              <a:solidFill>
                <a:prstClr val="black"/>
              </a:solidFill>
            </a:endParaRPr>
          </a:p>
          <a:p>
            <a:pPr eaLnBrk="1" hangingPunct="1">
              <a:lnSpc>
                <a:spcPct val="80000"/>
              </a:lnSpc>
            </a:pPr>
            <a:endParaRPr lang="en-US" sz="900" dirty="0"/>
          </a:p>
          <a:p>
            <a:pPr eaLnBrk="1" hangingPunct="1">
              <a:lnSpc>
                <a:spcPct val="80000"/>
              </a:lnSpc>
            </a:pPr>
            <a:endParaRPr lang="en-US" sz="900" dirty="0"/>
          </a:p>
        </p:txBody>
      </p:sp>
    </p:spTree>
    <p:extLst>
      <p:ext uri="{BB962C8B-B14F-4D97-AF65-F5344CB8AC3E}">
        <p14:creationId xmlns:p14="http://schemas.microsoft.com/office/powerpoint/2010/main" val="42115808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463550"/>
            <a:ext cx="4460875" cy="3346450"/>
          </a:xfrm>
        </p:spPr>
      </p:sp>
      <p:sp>
        <p:nvSpPr>
          <p:cNvPr id="3" name="Notes Placeholder 2"/>
          <p:cNvSpPr>
            <a:spLocks noGrp="1"/>
          </p:cNvSpPr>
          <p:nvPr>
            <p:ph type="body" idx="1"/>
          </p:nvPr>
        </p:nvSpPr>
        <p:spPr>
          <a:xfrm>
            <a:off x="702946" y="4121150"/>
            <a:ext cx="5323204" cy="4490088"/>
          </a:xfrm>
        </p:spPr>
        <p:txBody>
          <a:bodyPr>
            <a:normAutofit fontScale="47500" lnSpcReduction="20000"/>
          </a:bodyPr>
          <a:lstStyle/>
          <a:p>
            <a:r>
              <a:rPr lang="en-US" sz="1600" dirty="0"/>
              <a:t>Established in 1990, the Vaccine Adverse Event Reporting System (VAERS) is a national early warning system to detect possible safety problems in U.S.-licensed vaccines. VAERS is co-managed by the Centers for Disease Control and Prevention (CDC) and the U.S. Food and Drug Administration (FDA). VAERS accepts and analyzes reports of adverse events (possible side effects) after a person has received a vaccination. Anyone can report an adverse event to VAERS. Healthcare professionals are required to report certain adverse events and vaccine manufacturers are required to report all adverse events that come to their attention.  VAERS is a passive reporting system, meaning it relies on individuals to send in reports of their experiences to CDC and FDA. VAERS is not designed to determine if a vaccine caused a health problem, but is especially useful for detecting unusual or unexpected patterns of adverse event reporting that might indicate a possible safety problem with a vaccine. This way, VAERS can provide CDC and FDA with valuable information that additional work and evaluation is necessary to further assess a possible safety concern.</a:t>
            </a:r>
          </a:p>
          <a:p>
            <a:endParaRPr lang="en-US" sz="1600" dirty="0"/>
          </a:p>
          <a:p>
            <a:r>
              <a:rPr lang="en-US" sz="1600" b="1" dirty="0"/>
              <a:t>VAERS Data Limitations</a:t>
            </a:r>
          </a:p>
          <a:p>
            <a:r>
              <a:rPr lang="en-US" sz="1600" dirty="0"/>
              <a:t>Millions of vaccines are given each year to children less than 1 year old in the United States, usually between 2 and 6 months of age. At this age, infants are at greatest risk for certain medical adverse events, including high fevers, seizures, and sudden infant death syndrome (SIDS). Some infants will experience these medical events shortly after a vaccination by coincidence.  These coincidences make it difficult to know whether a particular adverse event resulted from a medical condition or from a vaccination. Therefore, vaccine providers are encouraged to report all adverse events following vaccination, whether or not they believe the vaccination was the cause.</a:t>
            </a:r>
          </a:p>
          <a:p>
            <a:endParaRPr lang="en-US" sz="1600" dirty="0"/>
          </a:p>
          <a:p>
            <a:r>
              <a:rPr lang="en-US" sz="1600" b="1" dirty="0"/>
              <a:t>The primary objectives of VAERS are to:</a:t>
            </a:r>
          </a:p>
          <a:p>
            <a:r>
              <a:rPr lang="en-US" sz="1600" dirty="0"/>
              <a:t>Detect new, unusual, or rare vaccine adverse events; Monitor increases in known adverse events; Identify potential patient risk factors for particular types of adverse events; Assess the safety of newly licensed vaccines;</a:t>
            </a:r>
          </a:p>
          <a:p>
            <a:r>
              <a:rPr lang="en-US" sz="1600" dirty="0"/>
              <a:t>Determine and address possible reporting clusters (e.g., suspected localized [temporally or geographically] or product-/batch-/lot-specific adverse event reporting); Recognize persistent safe-use problems and administration errors;</a:t>
            </a:r>
          </a:p>
          <a:p>
            <a:r>
              <a:rPr lang="en-US" sz="1600" dirty="0"/>
              <a:t>Provide a national safety monitoring system that extends to the entire general population for response to public health emergencies, such as a large-scale pandemic influenza vaccination program.</a:t>
            </a:r>
          </a:p>
          <a:p>
            <a:endParaRPr lang="en-US" sz="1600" dirty="0"/>
          </a:p>
          <a:p>
            <a:r>
              <a:rPr lang="en-US" sz="1600" b="1" dirty="0"/>
              <a:t>Two Ways to Submit an Online Report to VAERS:</a:t>
            </a:r>
          </a:p>
          <a:p>
            <a:r>
              <a:rPr lang="en-US" sz="1600" b="1" dirty="0"/>
              <a:t>-Report Online</a:t>
            </a:r>
          </a:p>
          <a:p>
            <a:r>
              <a:rPr lang="en-US" sz="1600" b="1" dirty="0"/>
              <a:t>-Report using writable PDF (Public Health will complete PDF and send reports to the Immunization Program State Office via fax or mail)</a:t>
            </a:r>
          </a:p>
          <a:p>
            <a:endParaRPr lang="en-US" sz="1600" b="1"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7423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08075" y="487363"/>
            <a:ext cx="4643438" cy="3484562"/>
          </a:xfrm>
          <a:ln/>
        </p:spPr>
      </p:sp>
      <p:sp>
        <p:nvSpPr>
          <p:cNvPr id="223235" name="Notes Placeholder 2"/>
          <p:cNvSpPr>
            <a:spLocks noGrp="1"/>
          </p:cNvSpPr>
          <p:nvPr>
            <p:ph type="body" idx="1"/>
          </p:nvPr>
        </p:nvSpPr>
        <p:spPr>
          <a:xfrm>
            <a:off x="701675" y="4042941"/>
            <a:ext cx="5607050" cy="4556550"/>
          </a:xfrm>
          <a:noFill/>
          <a:ln/>
        </p:spPr>
        <p:txBody>
          <a:bodyPr>
            <a:normAutofit/>
          </a:bodyPr>
          <a:lstStyle/>
          <a:p>
            <a:r>
              <a:rPr lang="en-US" dirty="0"/>
              <a:t>The National Vaccine Injury Compensation Program is a no-fault alternative to the traditional legal system for resolving vaccine injury petitions.  It was created in the 1980s, after lawsuits against vaccine companies and health care providers threatened to cause vaccine shortages and reduce U.S. vaccination rates, which could have caused a resurgence of vaccine preventable diseases.  Any individual, of any age, who received a covered vaccine and believes he or she was injured as a result, can file a petition. Parents, legal guardians and legal representatives can file on behalf of children, disabled adults, and individuals who are deceased.  The purpose of VICP is to ensure that individuals injured by certain vaccines are provided with fair and efficient compensation and to ensure a stable vaccine supply by limiting liability for vaccine manufacturers and vaccine administrators. The National Vaccine Injury Compensation Program covers most vaccines given routinely in the U.S.  For a vaccine to be covered, the category of vaccine must be recommended for routine administration to children or pregnant women by the Centers for Disease Control and Prevention and subject to an excise tax by Federal law.</a:t>
            </a:r>
          </a:p>
          <a:p>
            <a:endParaRPr lang="en-US" dirty="0"/>
          </a:p>
          <a:p>
            <a:r>
              <a:rPr lang="en-US" b="1" dirty="0"/>
              <a:t>The following three organizations have a role in VICP:</a:t>
            </a:r>
          </a:p>
          <a:p>
            <a:r>
              <a:rPr lang="en-US" dirty="0"/>
              <a:t>-The VICP is administered through the Department of Health and Human Services (HHS)</a:t>
            </a:r>
          </a:p>
          <a:p>
            <a:r>
              <a:rPr lang="en-US" dirty="0"/>
              <a:t>-The Department of Justice (DOJ) represents HHS in Court</a:t>
            </a:r>
          </a:p>
          <a:p>
            <a:r>
              <a:rPr lang="en-US" dirty="0"/>
              <a:t>-The U.S. Court of Federal Claims (the Court) makes the final decision regarding whether a petitioner should be compensated</a:t>
            </a:r>
          </a:p>
          <a:p>
            <a:endParaRPr lang="en-US" dirty="0"/>
          </a:p>
          <a:p>
            <a:endParaRPr lang="en-US" dirty="0"/>
          </a:p>
          <a:p>
            <a:pPr eaLnBrk="1" hangingPunct="1"/>
            <a:endParaRPr lang="en-US" dirty="0"/>
          </a:p>
        </p:txBody>
      </p:sp>
      <p:sp>
        <p:nvSpPr>
          <p:cNvPr id="223236"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8A74DF6-6C21-4520-B241-0A826B3CA45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6812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marL="0" marR="0" lvl="0" indent="0" algn="r" defTabSz="914400" rtl="0" eaLnBrk="1" fontAlgn="base" latinLnBrk="0" hangingPunct="1">
              <a:lnSpc>
                <a:spcPct val="100000"/>
              </a:lnSpc>
              <a:spcBef>
                <a:spcPct val="0"/>
              </a:spcBef>
              <a:spcAft>
                <a:spcPct val="0"/>
              </a:spcAft>
              <a:buClrTx/>
              <a:buSzTx/>
              <a:buFontTx/>
              <a:buNone/>
              <a:tabLst/>
              <a:defRPr/>
            </a:pPr>
            <a:fld id="{D46F9BAC-59A2-4468-9E87-44E0FA02ACC5}"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764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
        <p:nvSpPr>
          <p:cNvPr id="276483" name="Rectangle 2"/>
          <p:cNvSpPr>
            <a:spLocks noGrp="1" noRot="1" noChangeAspect="1" noChangeArrowheads="1" noTextEdit="1"/>
          </p:cNvSpPr>
          <p:nvPr>
            <p:ph type="sldImg"/>
          </p:nvPr>
        </p:nvSpPr>
        <p:spPr>
          <a:xfrm>
            <a:off x="1160463" y="260350"/>
            <a:ext cx="4641850" cy="3482975"/>
          </a:xfrm>
          <a:ln/>
        </p:spPr>
      </p:sp>
      <p:sp>
        <p:nvSpPr>
          <p:cNvPr id="276484" name="Rectangle 3"/>
          <p:cNvSpPr>
            <a:spLocks noGrp="1" noChangeArrowheads="1"/>
          </p:cNvSpPr>
          <p:nvPr>
            <p:ph type="body" idx="1"/>
          </p:nvPr>
        </p:nvSpPr>
        <p:spPr>
          <a:xfrm>
            <a:off x="934723" y="3891628"/>
            <a:ext cx="5140960" cy="4707865"/>
          </a:xfrm>
          <a:noFill/>
          <a:ln/>
        </p:spPr>
        <p:txBody>
          <a:bodyPr lIns="92228" tIns="46116" rIns="92228" bIns="46116">
            <a:normAutofit/>
          </a:bodyPr>
          <a:lstStyle/>
          <a:p>
            <a:r>
              <a:rPr lang="en-US" sz="1100" b="1" dirty="0">
                <a:latin typeface="Arial" charset="0"/>
                <a:sym typeface="Symbol" pitchFamily="18" charset="2"/>
              </a:rPr>
              <a:t>Review with audience the vaccines recommended for HCP and</a:t>
            </a:r>
            <a:r>
              <a:rPr lang="en-US" sz="1100" b="1" baseline="0" dirty="0">
                <a:latin typeface="Arial" charset="0"/>
                <a:sym typeface="Symbol" pitchFamily="18" charset="2"/>
              </a:rPr>
              <a:t> other adults.  </a:t>
            </a:r>
            <a:endParaRPr lang="en-US" sz="1100" b="1"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2369">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a:latin typeface="Arial" charset="0"/>
            </a:endParaRPr>
          </a:p>
          <a:p>
            <a:pPr>
              <a:lnSpc>
                <a:spcPct val="80000"/>
              </a:lnSpc>
              <a:spcBef>
                <a:spcPct val="0"/>
              </a:spcBef>
            </a:pPr>
            <a:endParaRPr lang="en-US" dirty="0">
              <a:latin typeface="Arial" charset="0"/>
            </a:endParaRPr>
          </a:p>
        </p:txBody>
      </p:sp>
    </p:spTree>
    <p:extLst>
      <p:ext uri="{BB962C8B-B14F-4D97-AF65-F5344CB8AC3E}">
        <p14:creationId xmlns:p14="http://schemas.microsoft.com/office/powerpoint/2010/main" val="3495662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95FCB4-DBA9-4F5A-8485-1F55E01FF73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a:t>If you need further information about the changes, or to ask questions later, please contact the GA Immunization Office</a:t>
            </a:r>
            <a:r>
              <a:rPr lang="en-US" baseline="0" dirty="0"/>
              <a:t> and our partners GA AAP and GA AFP</a:t>
            </a:r>
          </a:p>
          <a:p>
            <a:pPr eaLnBrk="1" hangingPunct="1"/>
            <a:r>
              <a:rPr lang="en-US" baseline="0" dirty="0"/>
              <a:t> </a:t>
            </a:r>
          </a:p>
          <a:p>
            <a:pPr eaLnBrk="1" hangingPunct="1"/>
            <a:r>
              <a:rPr lang="en-US" baseline="0" dirty="0"/>
              <a:t>Your </a:t>
            </a:r>
            <a:r>
              <a:rPr lang="en-US" dirty="0"/>
              <a:t>Local health department</a:t>
            </a:r>
          </a:p>
          <a:p>
            <a:pPr eaLnBrk="1" hangingPunct="1"/>
            <a:r>
              <a:rPr lang="en-US" dirty="0"/>
              <a:t>District Immunization Coordinator (IPCs)</a:t>
            </a:r>
          </a:p>
          <a:p>
            <a:pPr eaLnBrk="1" hangingPunct="1"/>
            <a:r>
              <a:rPr lang="en-US" dirty="0"/>
              <a:t>GA Immunization Program Office</a:t>
            </a:r>
          </a:p>
          <a:p>
            <a:pPr lvl="1" eaLnBrk="1" hangingPunct="1"/>
            <a:r>
              <a:rPr lang="en-US" dirty="0"/>
              <a:t>404-657-3158</a:t>
            </a:r>
          </a:p>
          <a:p>
            <a:pPr lvl="1" eaLnBrk="1" hangingPunct="1"/>
            <a:r>
              <a:rPr lang="en-US" dirty="0"/>
              <a:t>Website http://health.state.ga.us/programs/immunization</a:t>
            </a:r>
          </a:p>
          <a:p>
            <a:pPr eaLnBrk="1" hangingPunct="1"/>
            <a:r>
              <a:rPr lang="en-US" dirty="0"/>
              <a:t>GA Chapter of the AAP</a:t>
            </a:r>
          </a:p>
          <a:p>
            <a:pPr eaLnBrk="1" hangingPunct="1"/>
            <a:r>
              <a:rPr lang="en-US" dirty="0"/>
              <a:t>GAFP</a:t>
            </a:r>
          </a:p>
          <a:p>
            <a:pPr eaLnBrk="1" hangingPunct="1"/>
            <a:endParaRPr lang="en-US" dirty="0"/>
          </a:p>
          <a:p>
            <a:pPr eaLnBrk="1" hangingPunct="1"/>
            <a:endParaRPr lang="en-US" dirty="0"/>
          </a:p>
        </p:txBody>
      </p:sp>
    </p:spTree>
    <p:extLst>
      <p:ext uri="{BB962C8B-B14F-4D97-AF65-F5344CB8AC3E}">
        <p14:creationId xmlns:p14="http://schemas.microsoft.com/office/powerpoint/2010/main" val="9445060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17" tIns="46111" rIns="92217" bIns="46111" anchor="b"/>
          <a:lstStyle/>
          <a:p>
            <a:pPr marL="0" marR="0" lvl="0" indent="0" algn="r" defTabSz="914400" rtl="0" eaLnBrk="1" fontAlgn="base" latinLnBrk="0" hangingPunct="1">
              <a:lnSpc>
                <a:spcPct val="100000"/>
              </a:lnSpc>
              <a:spcBef>
                <a:spcPct val="0"/>
              </a:spcBef>
              <a:spcAft>
                <a:spcPct val="0"/>
              </a:spcAft>
              <a:buClrTx/>
              <a:buSzTx/>
              <a:buFontTx/>
              <a:buNone/>
              <a:tabLst/>
              <a:defRPr/>
            </a:pPr>
            <a:fld id="{EB516D9D-0927-4EBE-BBB9-723B6BF5BFF3}"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2" name="Rectangle 6"/>
          <p:cNvSpPr txBox="1">
            <a:spLocks noGrp="1" noChangeArrowheads="1"/>
          </p:cNvSpPr>
          <p:nvPr/>
        </p:nvSpPr>
        <p:spPr bwMode="auto">
          <a:xfrm>
            <a:off x="5" y="8829675"/>
            <a:ext cx="3037840" cy="465138"/>
          </a:xfrm>
          <a:prstGeom prst="rect">
            <a:avLst/>
          </a:prstGeom>
          <a:noFill/>
          <a:ln w="9525">
            <a:noFill/>
            <a:miter lim="800000"/>
            <a:headEnd/>
            <a:tailEnd/>
          </a:ln>
        </p:spPr>
        <p:txBody>
          <a:bodyPr lIns="92217" tIns="46111" rIns="92217" bIns="46111" anchor="b"/>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06" tIns="45352" rIns="90706" bIns="45352"/>
          <a:lstStyle/>
          <a:p>
            <a:pPr indent="23056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66">
              <a:buFontTx/>
              <a:buChar char="•"/>
              <a:defRPr/>
            </a:pPr>
            <a:r>
              <a:rPr lang="en-US" sz="1000" dirty="0">
                <a:latin typeface="Arial" charset="0"/>
              </a:rPr>
              <a:t>Take any questions from the audience.</a:t>
            </a:r>
          </a:p>
          <a:p>
            <a:pPr indent="23056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66">
              <a:buFontTx/>
              <a:buChar char="•"/>
              <a:defRPr/>
            </a:pPr>
            <a:r>
              <a:rPr lang="en-US" sz="1000" dirty="0">
                <a:latin typeface="Arial" charset="0"/>
              </a:rPr>
              <a:t>Ask the audience what will they do to improve rates? </a:t>
            </a:r>
          </a:p>
          <a:p>
            <a:pPr indent="230566">
              <a:buFontTx/>
              <a:buChar char="•"/>
              <a:defRPr/>
            </a:pPr>
            <a:r>
              <a:rPr lang="en-US" sz="1000" dirty="0">
                <a:latin typeface="Arial" charset="0"/>
              </a:rPr>
              <a:t>Ask participants to develop a plan to improve the immunization rates in their office</a:t>
            </a:r>
          </a:p>
          <a:p>
            <a:pPr indent="23056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1661855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a:t>
            </a:r>
          </a:p>
          <a:p>
            <a:endParaRPr lang="en-US" dirty="0"/>
          </a:p>
          <a:p>
            <a:r>
              <a:rPr lang="en-US" dirty="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a:p>
          <a:p>
            <a:r>
              <a:rPr lang="en-US" dirty="0"/>
              <a:t>According</a:t>
            </a:r>
            <a:r>
              <a:rPr lang="en-US" baseline="0" dirty="0"/>
              <a:t> </a:t>
            </a:r>
            <a:r>
              <a:rPr lang="en-US" dirty="0"/>
              <a:t>to the 2016 National Immunization Study, Georgia ranks higher than US national averages for recommended childhood vaccines.</a:t>
            </a:r>
          </a:p>
          <a:p>
            <a:r>
              <a:rPr lang="en-US" dirty="0"/>
              <a:t>Georgia coverage rates for children 19-35 months for:</a:t>
            </a:r>
          </a:p>
          <a:p>
            <a:r>
              <a:rPr lang="en-US" dirty="0"/>
              <a:t>•Measles, mumps and rubella vaccine (MMR) (1 or more doses) is at 93.2%  (91.1% US) (94.2% in 2015)</a:t>
            </a:r>
          </a:p>
          <a:p>
            <a:r>
              <a:rPr lang="en-US" dirty="0"/>
              <a:t>•DTaP (&gt;/= 4 doses) 90.0% (83.4% US)</a:t>
            </a:r>
          </a:p>
          <a:p>
            <a:r>
              <a:rPr lang="en-US" dirty="0"/>
              <a:t>•Hepatitis B birth dose 76.7% (71.1% US)</a:t>
            </a:r>
          </a:p>
          <a:p>
            <a:r>
              <a:rPr lang="en-US" dirty="0"/>
              <a:t>For the combined vaccine series 4:3:1:3:1:4 is 77.3 (70.7%US)</a:t>
            </a:r>
          </a:p>
          <a:p>
            <a:endParaRPr lang="en-US" dirty="0"/>
          </a:p>
          <a:p>
            <a:r>
              <a:rPr lang="en-US" dirty="0"/>
              <a:t>Coverage with recommended vaccines for children aged 19–35 months continues to be high and stable but remains below 90% for vaccines that require booster doses during the second year of life (≥4 doses of DTaP and PCV as well as Hib full series) and for other recommended vaccines (HepB birth dose, rotavirus, and HepA). Disparities in coverage persisted for black children and those living below the poverty level, and coverage was generally lower for children who were uninsured or covered by Medicaid than among those with private insurance. These disparities indicate that improvements are needed in access to and delivery of age-appropriate immunization to all children, regardless of insurance or financial status (i.e., “the immunization safety net”).</a:t>
            </a:r>
          </a:p>
          <a:p>
            <a:endParaRPr lang="en-US" dirty="0"/>
          </a:p>
          <a:p>
            <a:r>
              <a:rPr lang="en-US" dirty="0"/>
              <a:t>So, What does this mean for public health practice?</a:t>
            </a:r>
          </a:p>
          <a:p>
            <a:r>
              <a:rPr lang="en-US" dirty="0"/>
              <a:t>Continued collaboration between CDC and state immunization programs to further elucidate and address disparities in coverage by poverty status should provide valuable information as strategies are needed for improving access to and delivery of age-appropriate immunization. Health care providers can increase vaccination coverage using evidence-based strategies such as provider reminders, standing orders to provide vaccination whenever appropriate, and immunization information systems.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66E9E5-10E0-4BBE-BE44-6E2F2F5F5975}"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3288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39" tIns="46122" rIns="92239" bIns="46122"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58875" y="334963"/>
            <a:ext cx="4648200" cy="3486150"/>
          </a:xfrm>
          <a:ln/>
        </p:spPr>
      </p:sp>
      <p:sp>
        <p:nvSpPr>
          <p:cNvPr id="203779" name="Rectangle 3"/>
          <p:cNvSpPr>
            <a:spLocks noGrp="1" noChangeArrowheads="1"/>
          </p:cNvSpPr>
          <p:nvPr>
            <p:ph type="body" idx="1"/>
          </p:nvPr>
        </p:nvSpPr>
        <p:spPr>
          <a:xfrm>
            <a:off x="701675" y="4042943"/>
            <a:ext cx="5607050" cy="4786734"/>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676291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12" tIns="46108" rIns="92212" bIns="4610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76F3CB41-8098-480C-A35F-77BCC6E5ACD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1" name="Rectangle 7"/>
          <p:cNvSpPr txBox="1">
            <a:spLocks noGrp="1" noChangeArrowheads="1"/>
          </p:cNvSpPr>
          <p:nvPr/>
        </p:nvSpPr>
        <p:spPr bwMode="auto">
          <a:xfrm>
            <a:off x="3970943" y="8829969"/>
            <a:ext cx="3037840" cy="464820"/>
          </a:xfrm>
          <a:prstGeom prst="rect">
            <a:avLst/>
          </a:prstGeom>
          <a:noFill/>
          <a:ln w="9525">
            <a:noFill/>
            <a:miter lim="800000"/>
            <a:headEnd/>
            <a:tailEnd/>
          </a:ln>
        </p:spPr>
        <p:txBody>
          <a:bodyPr lIns="92205" tIns="46105" rIns="92205" bIns="46105" anchor="b"/>
          <a:lstStyle/>
          <a:p>
            <a:pPr marL="0" marR="0" lvl="0" indent="0" algn="r" defTabSz="872585" rtl="0" eaLnBrk="1" fontAlgn="base" latinLnBrk="0" hangingPunct="1">
              <a:lnSpc>
                <a:spcPct val="100000"/>
              </a:lnSpc>
              <a:spcBef>
                <a:spcPct val="0"/>
              </a:spcBef>
              <a:spcAft>
                <a:spcPct val="0"/>
              </a:spcAft>
              <a:buClrTx/>
              <a:buSzTx/>
              <a:buFontTx/>
              <a:buNone/>
              <a:tabLst/>
              <a:defRPr/>
            </a:pPr>
            <a:fld id="{11F8372D-8625-45D1-925A-19151E3391B8}"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872585"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03812" name="Rectangle 2"/>
          <p:cNvSpPr>
            <a:spLocks noGrp="1" noRot="1" noChangeAspect="1" noChangeArrowheads="1" noTextEdit="1"/>
          </p:cNvSpPr>
          <p:nvPr>
            <p:ph type="sldImg"/>
          </p:nvPr>
        </p:nvSpPr>
        <p:spPr>
          <a:xfrm>
            <a:off x="2139950" y="615950"/>
            <a:ext cx="2540000" cy="1905000"/>
          </a:xfrm>
          <a:ln/>
        </p:spPr>
      </p:sp>
      <p:sp>
        <p:nvSpPr>
          <p:cNvPr id="503813" name="Rectangle 3"/>
          <p:cNvSpPr>
            <a:spLocks noGrp="1" noChangeArrowheads="1"/>
          </p:cNvSpPr>
          <p:nvPr>
            <p:ph type="body" idx="1"/>
          </p:nvPr>
        </p:nvSpPr>
        <p:spPr>
          <a:xfrm>
            <a:off x="768350" y="3118780"/>
            <a:ext cx="5608320" cy="5943599"/>
          </a:xfrm>
          <a:noFill/>
          <a:ln/>
        </p:spPr>
        <p:txBody>
          <a:bodyPr lIns="92197" tIns="46101" rIns="92197" bIns="46101">
            <a:normAutofit/>
          </a:bodyPr>
          <a:lstStyle/>
          <a:p>
            <a:r>
              <a:rPr lang="en-US" dirty="0"/>
              <a:t>In February 2018,</a:t>
            </a:r>
            <a:r>
              <a:rPr lang="en-US" baseline="0" dirty="0"/>
              <a:t> the 2018 Immunization Schedule for Children and Adolescents birth through 18 years became effective, as recommended by the ACIP and approved by the CDC.  </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a:cs typeface="Arial" charset="0"/>
              </a:rPr>
              <a:t>It is important</a:t>
            </a:r>
            <a:r>
              <a:rPr lang="en-US" baseline="0" dirty="0">
                <a:cs typeface="Arial" charset="0"/>
              </a:rPr>
              <a:t> to remember that:</a:t>
            </a:r>
          </a:p>
          <a:p>
            <a:pPr>
              <a:lnSpc>
                <a:spcPct val="90000"/>
              </a:lnSpc>
              <a:spcBef>
                <a:spcPct val="20000"/>
              </a:spcBef>
              <a:buFontTx/>
              <a:buNone/>
            </a:pPr>
            <a:r>
              <a:rPr lang="en-US" dirty="0">
                <a:cs typeface="Arial" charset="0"/>
              </a:rPr>
              <a:t>-All staff 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a:cs typeface="Arial" charset="0"/>
            </a:endParaRPr>
          </a:p>
          <a:p>
            <a:pPr>
              <a:lnSpc>
                <a:spcPct val="90000"/>
              </a:lnSpc>
              <a:spcBef>
                <a:spcPct val="20000"/>
              </a:spcBef>
              <a:buFontTx/>
              <a:buNone/>
            </a:pPr>
            <a:r>
              <a:rPr lang="en-US" u="none" dirty="0">
                <a:cs typeface="Arial" charset="0"/>
              </a:rPr>
              <a:t>Overall, the general schedule collapsed; a table has been added outlining vaccine type, abbreviation, and brand names for vaccines discussed in the child/adolescent schedule.  The footnotes are presented in a new simplified format.  The goal was to remove unnecessary text while preserving all pertinent information and maintaining clarity.  This was accomplished by a transition from complete sentences to bullets, removal of unnecessary or redundant language, and formatting changes.  Manufacturing of MenHibrix vaccine has been discontinued in the US and all available doses have expired and is no longer mentioned on the schedule.  The medical conditions collapsed; the medical indications figure (figure 3) changes include:  The HIV column provides a reference providing additional information regarding HIV laboratory parameters and use of live vaccine.  Hepatitis (Hep B) vaccine collapsed; the hepatitis B vaccine footnote was revised to include information regarding vaccination of &lt; 2,000 gram infants born to HBsAg-negative mothers.  The influenza vaccine footnote has been updated to indicate the LAIV should not be used during the 2017-2018 influenza season.  A reference link to the 2017-2018 season influenza recommendations has been added.  The MMR footnote was updated to include guidance regarding the use of a 3</a:t>
            </a:r>
            <a:r>
              <a:rPr lang="en-US" u="none" baseline="30000" dirty="0">
                <a:cs typeface="Arial" charset="0"/>
              </a:rPr>
              <a:t>rd</a:t>
            </a:r>
            <a:r>
              <a:rPr lang="en-US" u="none" dirty="0">
                <a:cs typeface="Arial" charset="0"/>
              </a:rPr>
              <a:t> dose of mumps-containing vaccine during a mumps outbreak.  The meningococcal vaccine footnote has been edited to create separate footnotes for MenACWY and MenB vaccines.  The inactivated poliovirus rows of the catch-up schedule have been edited to clarify the catch-up recommendations for children 4 years of age and older.  The poliovirus vaccine footnote was revised to include updated guidance for persons who received oral polio vaccine as part of their vaccination series.  The maximum ages for the first and last doses of the rotavirus series have been added to the rotavirus vaccine row of the catch-up schedule.</a:t>
            </a:r>
          </a:p>
          <a:p>
            <a:pPr>
              <a:lnSpc>
                <a:spcPct val="90000"/>
              </a:lnSpc>
              <a:spcBef>
                <a:spcPct val="20000"/>
              </a:spcBef>
              <a:buFontTx/>
              <a:buNone/>
            </a:pPr>
            <a:endParaRPr lang="en-US" u="none" dirty="0">
              <a:cs typeface="Arial" charset="0"/>
            </a:endParaRPr>
          </a:p>
          <a:p>
            <a:pPr>
              <a:lnSpc>
                <a:spcPct val="90000"/>
              </a:lnSpc>
              <a:spcBef>
                <a:spcPct val="20000"/>
              </a:spcBef>
              <a:buFontTx/>
              <a:buNone/>
            </a:pPr>
            <a:endParaRPr lang="en-US" u="none" dirty="0">
              <a:cs typeface="Arial" charset="0"/>
            </a:endParaRPr>
          </a:p>
          <a:p>
            <a:endParaRPr lang="en-US" sz="1400" dirty="0"/>
          </a:p>
          <a:p>
            <a:endParaRPr lang="en-US" dirty="0"/>
          </a:p>
          <a:p>
            <a:endParaRPr lang="en-US" dirty="0"/>
          </a:p>
          <a:p>
            <a:pPr>
              <a:spcBef>
                <a:spcPct val="0"/>
              </a:spcBef>
            </a:pPr>
            <a:endParaRPr lang="en-US" dirty="0">
              <a:latin typeface="Arial" charset="0"/>
            </a:endParaRPr>
          </a:p>
          <a:p>
            <a:pPr>
              <a:spcBef>
                <a:spcPct val="0"/>
              </a:spcBef>
            </a:pPr>
            <a:endParaRPr lang="en-US" dirty="0">
              <a:latin typeface="Arial" charset="0"/>
            </a:endParaRPr>
          </a:p>
        </p:txBody>
      </p:sp>
    </p:spTree>
    <p:extLst>
      <p:ext uri="{BB962C8B-B14F-4D97-AF65-F5344CB8AC3E}">
        <p14:creationId xmlns:p14="http://schemas.microsoft.com/office/powerpoint/2010/main" val="2004397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3970943" y="8829968"/>
            <a:ext cx="3037840" cy="464820"/>
          </a:xfrm>
          <a:prstGeom prst="rect">
            <a:avLst/>
          </a:prstGeom>
          <a:noFill/>
          <a:ln w="9525">
            <a:noFill/>
            <a:miter lim="800000"/>
            <a:headEnd/>
            <a:tailEnd/>
          </a:ln>
        </p:spPr>
        <p:txBody>
          <a:bodyPr lIns="93094" tIns="46548" rIns="93094" bIns="46548" anchor="b"/>
          <a:lstStyle/>
          <a:p>
            <a:pPr marL="0" marR="0" lvl="0" indent="0" algn="r" defTabSz="914400" rtl="0" eaLnBrk="1" fontAlgn="base" latinLnBrk="0" hangingPunct="1">
              <a:lnSpc>
                <a:spcPct val="100000"/>
              </a:lnSpc>
              <a:spcBef>
                <a:spcPct val="0"/>
              </a:spcBef>
              <a:spcAft>
                <a:spcPct val="0"/>
              </a:spcAft>
              <a:buClrTx/>
              <a:buSzTx/>
              <a:buFontTx/>
              <a:buNone/>
              <a:tabLst/>
              <a:defRPr/>
            </a:pPr>
            <a:fld id="{686E5884-F892-4E27-B56B-5030A05B594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507" name="Rectangle 2"/>
          <p:cNvSpPr>
            <a:spLocks noGrp="1" noRot="1" noChangeAspect="1" noChangeArrowheads="1" noTextEdit="1"/>
          </p:cNvSpPr>
          <p:nvPr>
            <p:ph type="sldImg"/>
          </p:nvPr>
        </p:nvSpPr>
        <p:spPr>
          <a:xfrm>
            <a:off x="1185863" y="700088"/>
            <a:ext cx="4641850" cy="3482975"/>
          </a:xfrm>
          <a:ln/>
        </p:spPr>
      </p:sp>
      <p:sp>
        <p:nvSpPr>
          <p:cNvPr id="149508" name="Rectangle 3"/>
          <p:cNvSpPr>
            <a:spLocks noGrp="1" noChangeArrowheads="1"/>
          </p:cNvSpPr>
          <p:nvPr>
            <p:ph type="body" idx="1"/>
          </p:nvPr>
        </p:nvSpPr>
        <p:spPr>
          <a:noFill/>
          <a:ln/>
        </p:spPr>
        <p:txBody>
          <a:bodyPr lIns="93094" tIns="46548" rIns="93094" bIns="46548">
            <a:normAutofit fontScale="92500" lnSpcReduction="20000"/>
          </a:bodyPr>
          <a:lstStyle/>
          <a:p>
            <a:r>
              <a:rPr lang="en-US" sz="1000" b="1" dirty="0">
                <a:latin typeface="Arial" charset="0"/>
                <a:cs typeface="Arial" charset="0"/>
              </a:rPr>
              <a:t>It is important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 the prescribing information</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Recommendation is the ACIP statement that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a:latin typeface="Arial" charset="0"/>
              <a:cs typeface="Arial" charset="0"/>
            </a:endParaRPr>
          </a:p>
          <a:p>
            <a:r>
              <a:rPr lang="en-US" sz="1000" b="1" dirty="0">
                <a:latin typeface="Arial" charset="0"/>
                <a:cs typeface="Arial" charset="0"/>
              </a:rPr>
              <a:t>A vaccine requirement is consistent with the ACIP Recommended Childhood/Adolescent Immunization Schedule.  The state mandates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pPr eaLnBrk="1" hangingPunct="1"/>
            <a:endParaRPr lang="en-US" sz="1000" dirty="0">
              <a:latin typeface="Arial" charset="0"/>
              <a:cs typeface="Arial" charset="0"/>
            </a:endParaRPr>
          </a:p>
          <a:p>
            <a:pPr eaLnBrk="1" hangingPunct="1"/>
            <a:r>
              <a:rPr lang="en-US" dirty="0">
                <a:latin typeface="Arial" charset="0"/>
              </a:rPr>
              <a:t>Remember that GRITS:</a:t>
            </a:r>
            <a:br>
              <a:rPr lang="en-US" dirty="0">
                <a:latin typeface="Arial" charset="0"/>
              </a:rPr>
            </a:br>
            <a:r>
              <a:rPr lang="en-US" dirty="0">
                <a:latin typeface="Arial" charset="0"/>
              </a:rPr>
              <a:t>Calculates validity based on recommendations; Prints certificates based on requirements, which are first based on the recommendations.  Some of the new vaccines previously discussed are RECOMMENDED for particular age groups, but MAY NOT BE REQUIRED for school or child care attendance.</a:t>
            </a:r>
          </a:p>
          <a:p>
            <a:endParaRPr lang="en-US" dirty="0">
              <a:latin typeface="Arial" charset="0"/>
            </a:endParaRPr>
          </a:p>
          <a:p>
            <a:endParaRPr lang="en-US" dirty="0">
              <a:latin typeface="Arial" charset="0"/>
            </a:endParaRPr>
          </a:p>
          <a:p>
            <a:endParaRPr lang="en-US" dirty="0">
              <a:latin typeface="Arial" charset="0"/>
            </a:endParaRPr>
          </a:p>
        </p:txBody>
      </p:sp>
    </p:spTree>
    <p:extLst>
      <p:ext uri="{BB962C8B-B14F-4D97-AF65-F5344CB8AC3E}">
        <p14:creationId xmlns:p14="http://schemas.microsoft.com/office/powerpoint/2010/main" val="201396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1E856DF-D89F-4E96-BAF6-5AFD112D195B}" type="slidenum">
              <a:rPr lang="en-US" smtClean="0">
                <a:solidFill>
                  <a:prstClr val="black"/>
                </a:solidFill>
              </a:rPr>
              <a:pPr/>
              <a:t>8</a:t>
            </a:fld>
            <a:endParaRPr lang="en-US" dirty="0">
              <a:solidFill>
                <a:prstClr val="black"/>
              </a:solidFill>
            </a:endParaRPr>
          </a:p>
        </p:txBody>
      </p:sp>
      <p:sp>
        <p:nvSpPr>
          <p:cNvPr id="146435" name="Rectangle 2"/>
          <p:cNvSpPr>
            <a:spLocks noGrp="1" noRot="1" noChangeAspect="1" noChangeArrowheads="1" noTextEdit="1"/>
          </p:cNvSpPr>
          <p:nvPr>
            <p:ph type="sldImg"/>
          </p:nvPr>
        </p:nvSpPr>
        <p:spPr>
          <a:xfrm>
            <a:off x="1287463" y="334963"/>
            <a:ext cx="4133850" cy="3101975"/>
          </a:xfrm>
          <a:ln/>
        </p:spPr>
      </p:sp>
      <p:sp>
        <p:nvSpPr>
          <p:cNvPr id="146436" name="Rectangle 3"/>
          <p:cNvSpPr>
            <a:spLocks noGrp="1" noChangeArrowheads="1"/>
          </p:cNvSpPr>
          <p:nvPr>
            <p:ph type="body" idx="1"/>
          </p:nvPr>
        </p:nvSpPr>
        <p:spPr>
          <a:xfrm>
            <a:off x="155578" y="3664654"/>
            <a:ext cx="6699248" cy="4974524"/>
          </a:xfrm>
          <a:noFill/>
          <a:ln/>
        </p:spPr>
        <p:txBody>
          <a:bodyPr>
            <a:normAutofit/>
          </a:bodyPr>
          <a:lstStyle/>
          <a:p>
            <a:pPr eaLnBrk="1" hangingPunct="1">
              <a:lnSpc>
                <a:spcPct val="90000"/>
              </a:lnSpc>
            </a:pPr>
            <a:r>
              <a:rPr lang="en-US" sz="1100" b="1" dirty="0"/>
              <a:t>Ask participants what are: </a:t>
            </a:r>
            <a:r>
              <a:rPr lang="en-US" sz="1100" dirty="0"/>
              <a:t>Diphtheria, tetanus and pertussis? </a:t>
            </a:r>
            <a:br>
              <a:rPr lang="en-US" sz="1100" dirty="0"/>
            </a:br>
            <a:r>
              <a:rPr lang="en-US" sz="1100" dirty="0"/>
              <a:t>Whooping cough (pertussis), tetanus, and diphtheria are serious diseases caused by bacteria.</a:t>
            </a:r>
          </a:p>
          <a:p>
            <a:pPr eaLnBrk="1" hangingPunct="1">
              <a:lnSpc>
                <a:spcPct val="90000"/>
              </a:lnSpc>
            </a:pPr>
            <a:r>
              <a:rPr lang="en-US" sz="1100" dirty="0"/>
              <a:t>Whooping cough and diphtheria are spread person-to-person through the air. Tetanus gets into the body through cuts or wounds.</a:t>
            </a:r>
          </a:p>
          <a:p>
            <a:pPr eaLnBrk="1" hangingPunct="1">
              <a:lnSpc>
                <a:spcPct val="90000"/>
              </a:lnSpc>
            </a:pPr>
            <a:r>
              <a:rPr lang="en-US" sz="1100" dirty="0"/>
              <a:t>Whooping cough can trigger such bad coughing that babies can’t breathe. Babies are most likely to die from whooping cough and can have complications such as seizures and brain damage. Tetanus can cause extremely painful muscle cramps all over the body. Diphtheria can lead to severe breathing problems, heart problems, and paralysis. All these diseases can be deadly.</a:t>
            </a:r>
          </a:p>
          <a:p>
            <a:pPr eaLnBrk="1" hangingPunct="1">
              <a:lnSpc>
                <a:spcPct val="90000"/>
              </a:lnSpc>
            </a:pPr>
            <a:endParaRPr lang="en-US" sz="1100" dirty="0"/>
          </a:p>
          <a:p>
            <a:pPr eaLnBrk="1" hangingPunct="1">
              <a:lnSpc>
                <a:spcPct val="90000"/>
              </a:lnSpc>
            </a:pPr>
            <a:r>
              <a:rPr lang="en-US" sz="1100" dirty="0"/>
              <a:t>ACIP recommends:</a:t>
            </a:r>
          </a:p>
          <a:p>
            <a:pPr eaLnBrk="1" hangingPunct="1">
              <a:lnSpc>
                <a:spcPct val="90000"/>
              </a:lnSpc>
            </a:pPr>
            <a:r>
              <a:rPr lang="en-US" sz="1100" dirty="0"/>
              <a:t>A 5 dose series of DTaP: Administered at 2, 4, 6, 15-18 months and 4-6 years (Do not administer after age 6)</a:t>
            </a:r>
          </a:p>
          <a:p>
            <a:pPr eaLnBrk="1" hangingPunct="1">
              <a:lnSpc>
                <a:spcPct val="90000"/>
              </a:lnSpc>
            </a:pPr>
            <a:endParaRPr lang="en-US" sz="1100" dirty="0"/>
          </a:p>
          <a:p>
            <a:pPr eaLnBrk="1" hangingPunct="1">
              <a:lnSpc>
                <a:spcPct val="90000"/>
              </a:lnSpc>
            </a:pPr>
            <a:r>
              <a:rPr lang="en-US" sz="1100" b="1" dirty="0"/>
              <a:t>Optional Information:</a:t>
            </a:r>
          </a:p>
          <a:p>
            <a:pPr eaLnBrk="1" hangingPunct="1">
              <a:lnSpc>
                <a:spcPct val="90000"/>
              </a:lnSpc>
              <a:buFont typeface="Wingdings" pitchFamily="2" charset="2"/>
              <a:buNone/>
            </a:pPr>
            <a:r>
              <a:rPr lang="en-US" sz="1100" b="1" dirty="0"/>
              <a:t>Diphtheria, tetanus, and pertussis are illustrated on this slide</a:t>
            </a:r>
          </a:p>
          <a:p>
            <a:pPr lvl="1" eaLnBrk="1" hangingPunct="1">
              <a:lnSpc>
                <a:spcPct val="90000"/>
              </a:lnSpc>
              <a:buFont typeface="Wingdings" pitchFamily="2" charset="2"/>
              <a:buChar char="§"/>
            </a:pPr>
            <a:r>
              <a:rPr lang="en-US" sz="1100" dirty="0"/>
              <a:t> The top left picture is of a throat of a child who has diphtheria.  You can see the thick gray coating over the back of the throat.  This coating can eventually expand down through the airway, and if not treated, a person could die from suffocation, or suffer other complications such as paralysis, heart failure, or coma.</a:t>
            </a:r>
          </a:p>
          <a:p>
            <a:pPr lvl="1" eaLnBrk="1" hangingPunct="1">
              <a:lnSpc>
                <a:spcPct val="90000"/>
              </a:lnSpc>
              <a:buFont typeface="Wingdings" pitchFamily="2" charset="2"/>
              <a:buChar char="§"/>
            </a:pPr>
            <a:r>
              <a:rPr lang="en-US" sz="1100" dirty="0"/>
              <a:t>In the top right picture, this child is experiencing painful muscle spasms from tetanus. It is nearly impossible for him to move or control the muscles in his body.  He cannot eat because the muscles in his mouth have become so tight and it is difficult for him to swallow.  Other possible complications are broken bones from muscle spasms, breathing problems, and death.</a:t>
            </a:r>
          </a:p>
          <a:p>
            <a:pPr lvl="1" eaLnBrk="1" hangingPunct="1">
              <a:lnSpc>
                <a:spcPct val="90000"/>
              </a:lnSpc>
              <a:buFont typeface="Wingdings" pitchFamily="2" charset="2"/>
              <a:buChar char="§"/>
            </a:pPr>
            <a:r>
              <a:rPr lang="en-US" sz="1100" dirty="0"/>
              <a:t>The bottom picture shows a child who is suffering from pertussis, commonly know as “whooping cough”. He is experiencing coughing spasms, which produce a “whooping” sound. The sound occurs because the child is trying to catch his breath before the next round of coughing.  Often children have difficulty breathing and experience vomiting and exhaustion from the severe coughing.</a:t>
            </a:r>
          </a:p>
        </p:txBody>
      </p:sp>
    </p:spTree>
    <p:extLst>
      <p:ext uri="{BB962C8B-B14F-4D97-AF65-F5344CB8AC3E}">
        <p14:creationId xmlns:p14="http://schemas.microsoft.com/office/powerpoint/2010/main" val="272379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06600">
              <a:lnSpc>
                <a:spcPct val="90000"/>
              </a:lnSpc>
              <a:buSzPct val="65000"/>
              <a:defRPr/>
            </a:pPr>
            <a:r>
              <a:rPr lang="en-US" b="1" dirty="0">
                <a:solidFill>
                  <a:prstClr val="black"/>
                </a:solidFill>
              </a:rPr>
              <a:t>Review Hepatitis</a:t>
            </a:r>
            <a:r>
              <a:rPr lang="en-US" b="1" baseline="0" dirty="0">
                <a:solidFill>
                  <a:prstClr val="black"/>
                </a:solidFill>
              </a:rPr>
              <a:t> B virus:</a:t>
            </a:r>
            <a:endParaRPr lang="en-US" b="1" dirty="0">
              <a:solidFill>
                <a:prstClr val="black"/>
              </a:solidFill>
            </a:endParaRPr>
          </a:p>
          <a:p>
            <a:pPr defTabSz="906600">
              <a:lnSpc>
                <a:spcPct val="90000"/>
              </a:lnSpc>
              <a:buSzPct val="65000"/>
              <a:defRPr/>
            </a:pPr>
            <a:r>
              <a:rPr lang="en-US" dirty="0">
                <a:solidFill>
                  <a:prstClr val="black"/>
                </a:solidFill>
              </a:rPr>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none" dirty="0">
                <a:solidFill>
                  <a:prstClr val="black"/>
                </a:solidFill>
              </a:rPr>
              <a:t>Presenter may</a:t>
            </a:r>
            <a:r>
              <a:rPr lang="en-US" b="1" u="none" baseline="0" dirty="0">
                <a:solidFill>
                  <a:prstClr val="black"/>
                </a:solidFill>
              </a:rPr>
              <a:t> want to use Hepatitis one-pager to discuss vaccine usage during slide. </a:t>
            </a:r>
            <a:br>
              <a:rPr lang="en-US" b="1" u="none" baseline="0" dirty="0">
                <a:solidFill>
                  <a:prstClr val="black"/>
                </a:solidFill>
              </a:rPr>
            </a:br>
            <a:r>
              <a:rPr lang="en-US" b="1" u="sng" dirty="0">
                <a:solidFill>
                  <a:prstClr val="black"/>
                </a:solidFill>
              </a:rPr>
              <a:t>Children and adolescents</a:t>
            </a:r>
          </a:p>
          <a:p>
            <a:pPr defTabSz="906600">
              <a:lnSpc>
                <a:spcPct val="90000"/>
              </a:lnSpc>
              <a:buSzPct val="65000"/>
              <a:defRPr/>
            </a:pPr>
            <a:r>
              <a:rPr lang="en-US" dirty="0">
                <a:solidFill>
                  <a:prstClr val="black"/>
                </a:solidFill>
              </a:rPr>
              <a:t>Babies normally get 3 doses of hepatitis B vaccine:</a:t>
            </a:r>
          </a:p>
          <a:p>
            <a:pPr defTabSz="906600">
              <a:lnSpc>
                <a:spcPct val="90000"/>
              </a:lnSpc>
              <a:buSzPct val="65000"/>
              <a:defRPr/>
            </a:pPr>
            <a:r>
              <a:rPr lang="en-US" dirty="0">
                <a:solidFill>
                  <a:prstClr val="black"/>
                </a:solidFill>
              </a:rPr>
              <a:t>1st Dose: Birth, 2nd Dose: 1-2 months of age, 3rd Dose: 6-18 months of age. Some babies might get 4 doses, for example, if a combination vaccine containing hepatitis B is used. (This is a single shot containing several vaccines.) The extra dose is not harmful. The final (third or fourth) dose in the HepB vaccine series should be administered no earlier than age 24 weeks. Administration of a total of 4 doses of HepB vaccine is permitted when a combination vaccine containing HepB is administered after the birth dose. </a:t>
            </a:r>
            <a:r>
              <a:rPr lang="en-US" baseline="0" dirty="0">
                <a:solidFill>
                  <a:prstClr val="black"/>
                </a:solidFill>
              </a:rPr>
              <a:t>  </a:t>
            </a:r>
            <a:r>
              <a:rPr lang="en-US" dirty="0">
                <a:solidFill>
                  <a:prstClr val="black"/>
                </a:solidFill>
              </a:rPr>
              <a:t>Anyone through 18 years of age who didn’t get the vaccine when they were younger should also be vaccinated.</a:t>
            </a:r>
          </a:p>
          <a:p>
            <a:pPr defTabSz="906600">
              <a:lnSpc>
                <a:spcPct val="90000"/>
              </a:lnSpc>
              <a:buSzPct val="65000"/>
              <a:defRPr/>
            </a:pPr>
            <a:endParaRPr lang="en-US" dirty="0">
              <a:solidFill>
                <a:prstClr val="black"/>
              </a:solidFill>
            </a:endParaRPr>
          </a:p>
          <a:p>
            <a:pPr defTabSz="906600">
              <a:lnSpc>
                <a:spcPct val="90000"/>
              </a:lnSpc>
              <a:buSzPct val="65000"/>
              <a:defRPr/>
            </a:pPr>
            <a:r>
              <a:rPr lang="en-US" b="1" u="sng" dirty="0">
                <a:solidFill>
                  <a:prstClr val="black"/>
                </a:solidFill>
              </a:rPr>
              <a:t>Adults</a:t>
            </a:r>
          </a:p>
          <a:p>
            <a:pPr defTabSz="906600">
              <a:lnSpc>
                <a:spcPct val="90000"/>
              </a:lnSpc>
              <a:buSzPct val="65000"/>
              <a:defRPr/>
            </a:pPr>
            <a:r>
              <a:rPr lang="en-US" dirty="0">
                <a:solidFill>
                  <a:prstClr val="black"/>
                </a:solidFill>
              </a:rPr>
              <a:t>All unvaccinated adults at risk for hepatitis B infection should be vaccinated.  This includes: sex partners of people infected with hepatitis B, men who have sex with men, people who inject street drugs, people with more than one sex partner, People with chronic liver or kidney disease, people under 60 years of age with diabetes, people with jobs that expose them to human blood or other body fluids, household contacts of people infected with hepatitis B, residents and staff in institutions for the developmentally disabled, Kidney dialysis patients, people who travel to countries where hepatitis B is common, people with HIV infection.</a:t>
            </a:r>
            <a:r>
              <a:rPr lang="en-US" baseline="0" dirty="0">
                <a:solidFill>
                  <a:prstClr val="black"/>
                </a:solidFill>
              </a:rPr>
              <a:t>  </a:t>
            </a:r>
            <a:r>
              <a:rPr lang="en-US" dirty="0">
                <a:solidFill>
                  <a:prstClr val="black"/>
                </a:solidFill>
              </a:rPr>
              <a:t>Other people may be encouraged by their doctor to get hepatitis B vaccine; for example, adults 60 and older with</a:t>
            </a:r>
            <a:r>
              <a:rPr lang="en-US" baseline="0" dirty="0">
                <a:solidFill>
                  <a:prstClr val="black"/>
                </a:solidFill>
              </a:rPr>
              <a:t> </a:t>
            </a:r>
            <a:r>
              <a:rPr lang="en-US" dirty="0">
                <a:solidFill>
                  <a:prstClr val="black"/>
                </a:solidFill>
              </a:rPr>
              <a:t>diabetes. Anyone else who wants to be protected from hepatitis B infection may get the vaccine.</a:t>
            </a:r>
            <a:r>
              <a:rPr lang="en-US" baseline="0" dirty="0">
                <a:solidFill>
                  <a:prstClr val="black"/>
                </a:solidFill>
              </a:rPr>
              <a:t> </a:t>
            </a:r>
            <a:r>
              <a:rPr lang="en-US" dirty="0">
                <a:solidFill>
                  <a:prstClr val="black"/>
                </a:solidFill>
              </a:rPr>
              <a:t>Pregnant women who are at risk for one of the reasons stated previously should be vaccinated. Other pregnant</a:t>
            </a:r>
            <a:r>
              <a:rPr lang="en-US" baseline="0" dirty="0">
                <a:solidFill>
                  <a:prstClr val="black"/>
                </a:solidFill>
              </a:rPr>
              <a:t> </a:t>
            </a:r>
            <a:r>
              <a:rPr lang="en-US" dirty="0">
                <a:solidFill>
                  <a:prstClr val="black"/>
                </a:solidFill>
              </a:rPr>
              <a:t>women who want protection may be vaccinated.</a:t>
            </a:r>
            <a:r>
              <a:rPr lang="en-US" baseline="0" dirty="0">
                <a:solidFill>
                  <a:prstClr val="black"/>
                </a:solidFill>
              </a:rPr>
              <a:t>  </a:t>
            </a:r>
            <a:r>
              <a:rPr lang="en-US" dirty="0">
                <a:solidFill>
                  <a:prstClr val="black"/>
                </a:solidFill>
              </a:rPr>
              <a:t>Adults getting hepatitis B vaccine should get 3 doses—with the second dose given 4 weeks after the first and the third dose 5 months after the second. Your doctor can tell you about other dosing schedules that might be used in certain circumstances.</a:t>
            </a:r>
          </a:p>
          <a:p>
            <a:pPr defTabSz="906600">
              <a:lnSpc>
                <a:spcPct val="90000"/>
              </a:lnSpc>
              <a:buSzPct val="65000"/>
              <a:defRPr/>
            </a:pPr>
            <a:endParaRPr lang="en-US" dirty="0">
              <a:solidFill>
                <a:prstClr val="black"/>
              </a:solidFill>
            </a:endParaRPr>
          </a:p>
          <a:p>
            <a:pPr defTabSz="906600">
              <a:lnSpc>
                <a:spcPct val="90000"/>
              </a:lnSpc>
              <a:buSzPct val="65000"/>
              <a:defRPr/>
            </a:pPr>
            <a:r>
              <a:rPr lang="en-US" dirty="0">
                <a:solidFill>
                  <a:prstClr val="black"/>
                </a:solidFill>
              </a:rPr>
              <a:t>Staff should work with other programs to make sure there are standing orders to vaccinate</a:t>
            </a:r>
            <a:r>
              <a:rPr lang="en-US" baseline="0" dirty="0">
                <a:solidFill>
                  <a:prstClr val="black"/>
                </a:solidFill>
              </a:rPr>
              <a:t> these vulnerable populations.</a:t>
            </a: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pPr defTabSz="906600">
              <a:lnSpc>
                <a:spcPct val="90000"/>
              </a:lnSpc>
              <a:buSzPct val="65000"/>
              <a:defRPr/>
            </a:pP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9</a:t>
            </a:fld>
            <a:endParaRPr lang="en-US"/>
          </a:p>
        </p:txBody>
      </p:sp>
    </p:spTree>
    <p:extLst>
      <p:ext uri="{BB962C8B-B14F-4D97-AF65-F5344CB8AC3E}">
        <p14:creationId xmlns:p14="http://schemas.microsoft.com/office/powerpoint/2010/main" val="2659782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699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3/29/2018</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3/29/2018</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3/29/2018</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3/29/2018</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3/29/2018</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hyperlink" Target="http://images.google.com/imgres?imgurl=http://i.esmas.com/image/0/000/003/834/hepatitis_nt.jpg&amp;imgrefurl=http://www.esmas.com/salud/enfermedades/infecciosas/402160.html&amp;h=200&amp;w=220&amp;sz=8&amp;hl=en&amp;start=14&amp;tbnid=Gl2w25MJbqtUJM:&amp;tbnh=97&amp;tbnw=107&amp;prev=/images?q=hepatitis+&amp;svnum=10&amp;hl=en&amp;lr="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oleObject" Target="../embeddings/oleObject5.bin"/><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wmf"/><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pediatrics.aappublications.org/misc/Permissions.dtl" TargetMode="Externa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oleObject" Target="../embeddings/oleObject6.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7.xml"/><Relationship Id="rId7" Type="http://schemas.openxmlformats.org/officeDocument/2006/relationships/image" Target="../media/image31.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30.wmf"/><Relationship Id="rId4" Type="http://schemas.openxmlformats.org/officeDocument/2006/relationships/oleObject" Target="../embeddings/oleObject7.bin"/><Relationship Id="rId9" Type="http://schemas.openxmlformats.org/officeDocument/2006/relationships/image" Target="../media/image32.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vmlDrawing" Target="../drawings/vmlDrawing7.vml"/><Relationship Id="rId5" Type="http://schemas.openxmlformats.org/officeDocument/2006/relationships/image" Target="../media/image44.w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51.wmf"/><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media1.WAV"/><Relationship Id="rId7" Type="http://schemas.openxmlformats.org/officeDocument/2006/relationships/image" Target="../media/image8.png"/><Relationship Id="rId2" Type="http://schemas.microsoft.com/office/2007/relationships/media" Target="../media/media1.WAV"/><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9.png"/><Relationship Id="rId5" Type="http://schemas.openxmlformats.org/officeDocument/2006/relationships/notesSlide" Target="../notesSlides/notesSlide8.xml"/><Relationship Id="rId10" Type="http://schemas.openxmlformats.org/officeDocument/2006/relationships/oleObject" Target="../embeddings/oleObject2.bin"/><Relationship Id="rId4" Type="http://schemas.openxmlformats.org/officeDocument/2006/relationships/slideLayout" Target="../slideLayouts/slideLayout6.xml"/><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1" y="1516063"/>
            <a:ext cx="9144001" cy="1905000"/>
          </a:xfrm>
          <a:prstGeom prst="rect">
            <a:avLst/>
          </a:prstGeom>
          <a:noFill/>
          <a:ln w="38100">
            <a:noFill/>
            <a:miter lim="800000"/>
            <a:headEnd/>
            <a:tailEnd/>
          </a:ln>
        </p:spPr>
        <p:txBody>
          <a:bodyPr anchor="ctr"/>
          <a:lstStyle/>
          <a:p>
            <a:pPr algn="ctr">
              <a:spcAft>
                <a:spcPct val="25000"/>
              </a:spcAft>
              <a:defRPr/>
            </a:pPr>
            <a:r>
              <a:rPr lang="en-US" sz="4400" dirty="0">
                <a:solidFill>
                  <a:schemeClr val="tx1">
                    <a:lumMod val="65000"/>
                    <a:lumOff val="35000"/>
                  </a:schemeClr>
                </a:solidFill>
                <a:latin typeface="Segoe UI" pitchFamily="34" charset="0"/>
                <a:cs typeface="Segoe UI" pitchFamily="34" charset="0"/>
              </a:rPr>
              <a:t>VPDs and Georgia Requirements for Childcare Attendance</a:t>
            </a:r>
          </a:p>
        </p:txBody>
      </p:sp>
      <p:sp>
        <p:nvSpPr>
          <p:cNvPr id="5" name="Rectangle 90"/>
          <p:cNvSpPr>
            <a:spLocks noChangeArrowheads="1"/>
          </p:cNvSpPr>
          <p:nvPr/>
        </p:nvSpPr>
        <p:spPr bwMode="auto">
          <a:xfrm>
            <a:off x="1676400" y="3657600"/>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31948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0" y="72479"/>
            <a:ext cx="8959596" cy="769441"/>
          </a:xfrm>
          <a:prstGeom prst="rect">
            <a:avLst/>
          </a:prstGeom>
          <a:noFill/>
          <a:ln w="12700" cap="sq">
            <a:noFill/>
            <a:miter lim="800000"/>
            <a:headEnd/>
            <a:tailEnd/>
          </a:ln>
        </p:spPr>
        <p:txBody>
          <a:bodyPr wrap="square">
            <a:spAutoFit/>
          </a:bodyPr>
          <a:lstStyle/>
          <a:p>
            <a:pPr algn="ctr" eaLnBrk="0" hangingPunct="0">
              <a:spcBef>
                <a:spcPct val="30000"/>
              </a:spcBef>
            </a:pPr>
            <a:r>
              <a:rPr kumimoji="1" lang="en-US" sz="4400" dirty="0">
                <a:solidFill>
                  <a:prstClr val="black"/>
                </a:solidFill>
                <a:latin typeface="Segoe UI"/>
              </a:rPr>
              <a:t>Hepatitis A</a:t>
            </a:r>
          </a:p>
        </p:txBody>
      </p:sp>
      <p:sp>
        <p:nvSpPr>
          <p:cNvPr id="70659" name="Text Box 3"/>
          <p:cNvSpPr txBox="1">
            <a:spLocks noChangeArrowheads="1"/>
          </p:cNvSpPr>
          <p:nvPr/>
        </p:nvSpPr>
        <p:spPr bwMode="auto">
          <a:xfrm>
            <a:off x="533400" y="5039271"/>
            <a:ext cx="8426196" cy="830997"/>
          </a:xfrm>
          <a:prstGeom prst="rect">
            <a:avLst/>
          </a:prstGeom>
          <a:noFill/>
          <a:ln w="12700" cap="sq">
            <a:noFill/>
            <a:miter lim="800000"/>
            <a:headEnd/>
            <a:tailEnd/>
          </a:ln>
        </p:spPr>
        <p:txBody>
          <a:bodyPr wrap="square">
            <a:spAutoFit/>
          </a:bodyPr>
          <a:lstStyle/>
          <a:p>
            <a:pPr algn="ctr" eaLnBrk="0" hangingPunct="0">
              <a:spcBef>
                <a:spcPct val="50000"/>
              </a:spcBef>
            </a:pPr>
            <a:r>
              <a:rPr kumimoji="1" lang="en-US" sz="2400" b="1" dirty="0">
                <a:solidFill>
                  <a:prstClr val="black"/>
                </a:solidFill>
                <a:latin typeface="Segoe UI"/>
              </a:rPr>
              <a:t>Required for school or child care attendance for children born on or after 1-1-06</a:t>
            </a:r>
          </a:p>
        </p:txBody>
      </p:sp>
      <p:pic>
        <p:nvPicPr>
          <p:cNvPr id="70660" name="Picture 4" descr="hepapmh001"/>
          <p:cNvPicPr>
            <a:picLocks noChangeAspect="1" noChangeArrowheads="1"/>
          </p:cNvPicPr>
          <p:nvPr/>
        </p:nvPicPr>
        <p:blipFill>
          <a:blip r:embed="rId3" cstate="print"/>
          <a:srcRect/>
          <a:stretch>
            <a:fillRect/>
          </a:stretch>
        </p:blipFill>
        <p:spPr bwMode="auto">
          <a:xfrm>
            <a:off x="914400" y="1371600"/>
            <a:ext cx="3048000" cy="3352800"/>
          </a:xfrm>
          <a:prstGeom prst="rect">
            <a:avLst/>
          </a:prstGeom>
          <a:noFill/>
          <a:ln w="9525">
            <a:noFill/>
            <a:miter lim="800000"/>
            <a:headEnd/>
            <a:tailEnd/>
          </a:ln>
        </p:spPr>
      </p:pic>
      <p:pic>
        <p:nvPicPr>
          <p:cNvPr id="70661" name="Picture 5" descr="hepatitis_nt">
            <a:hlinkClick r:id="rId4"/>
          </p:cNvPr>
          <p:cNvPicPr>
            <a:picLocks noChangeAspect="1" noChangeArrowheads="1"/>
          </p:cNvPicPr>
          <p:nvPr/>
        </p:nvPicPr>
        <p:blipFill>
          <a:blip r:embed="rId5" cstate="print"/>
          <a:srcRect/>
          <a:stretch>
            <a:fillRect/>
          </a:stretch>
        </p:blipFill>
        <p:spPr bwMode="auto">
          <a:xfrm>
            <a:off x="5105400" y="1371600"/>
            <a:ext cx="3276600" cy="3352800"/>
          </a:xfrm>
          <a:prstGeom prst="rect">
            <a:avLst/>
          </a:prstGeom>
          <a:noFill/>
          <a:ln w="9525">
            <a:noFill/>
            <a:miter lim="800000"/>
            <a:headEnd/>
            <a:tailEnd/>
          </a:ln>
        </p:spPr>
      </p:pic>
    </p:spTree>
    <p:extLst>
      <p:ext uri="{BB962C8B-B14F-4D97-AF65-F5344CB8AC3E}">
        <p14:creationId xmlns:p14="http://schemas.microsoft.com/office/powerpoint/2010/main" val="120694908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extLst/>
          </p:nvPr>
        </p:nvGraphicFramePr>
        <p:xfrm>
          <a:off x="3962400" y="1713706"/>
          <a:ext cx="4876800" cy="3309938"/>
        </p:xfrm>
        <a:graphic>
          <a:graphicData uri="http://schemas.openxmlformats.org/presentationml/2006/ole">
            <mc:AlternateContent xmlns:mc="http://schemas.openxmlformats.org/markup-compatibility/2006">
              <mc:Choice xmlns:v="urn:schemas-microsoft-com:vml" Requires="v">
                <p:oleObj spid="_x0000_s513036" name="PHOTO-PAINT Image" r:id="rId4" imgW="1910938" imgH="1298121" progId="">
                  <p:embed/>
                </p:oleObj>
              </mc:Choice>
              <mc:Fallback>
                <p:oleObj name="PHOTO-PAINT Image" r:id="rId4" imgW="1910938" imgH="12981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713706"/>
                        <a:ext cx="4876800" cy="330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Text Box 3"/>
          <p:cNvSpPr txBox="1">
            <a:spLocks noChangeArrowheads="1"/>
          </p:cNvSpPr>
          <p:nvPr/>
        </p:nvSpPr>
        <p:spPr bwMode="auto">
          <a:xfrm>
            <a:off x="538111" y="488148"/>
            <a:ext cx="8162544" cy="1175706"/>
          </a:xfrm>
          <a:prstGeom prst="rect">
            <a:avLst/>
          </a:prstGeom>
          <a:noFill/>
          <a:ln w="12700" cap="sq">
            <a:noFill/>
            <a:miter lim="800000"/>
            <a:headEnd/>
            <a:tailEnd/>
          </a:ln>
        </p:spPr>
        <p:txBody>
          <a:bodyPr wrap="square">
            <a:spAutoFit/>
          </a:bodyPr>
          <a:lstStyle/>
          <a:p>
            <a:pPr algn="ctr" eaLnBrk="0" hangingPunct="0">
              <a:lnSpc>
                <a:spcPct val="80000"/>
              </a:lnSpc>
              <a:spcBef>
                <a:spcPct val="30000"/>
              </a:spcBef>
            </a:pPr>
            <a:r>
              <a:rPr kumimoji="1" lang="en-US" sz="4400" i="1" dirty="0">
                <a:solidFill>
                  <a:prstClr val="black"/>
                </a:solidFill>
                <a:latin typeface="Segoe UI"/>
              </a:rPr>
              <a:t>Haemophilus influenzae </a:t>
            </a:r>
            <a:r>
              <a:rPr kumimoji="1" lang="en-US" sz="4400" dirty="0">
                <a:solidFill>
                  <a:prstClr val="black"/>
                </a:solidFill>
                <a:latin typeface="Segoe UI"/>
              </a:rPr>
              <a:t>Type b (Hib)</a:t>
            </a:r>
          </a:p>
        </p:txBody>
      </p:sp>
      <p:sp>
        <p:nvSpPr>
          <p:cNvPr id="13316" name="Text Box 4"/>
          <p:cNvSpPr txBox="1">
            <a:spLocks noChangeArrowheads="1"/>
          </p:cNvSpPr>
          <p:nvPr/>
        </p:nvSpPr>
        <p:spPr bwMode="auto">
          <a:xfrm>
            <a:off x="685800" y="5405733"/>
            <a:ext cx="8077200" cy="461665"/>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Segoe UI"/>
              </a:rPr>
              <a:t>Required only for child care and pre-K attendance</a:t>
            </a:r>
          </a:p>
        </p:txBody>
      </p:sp>
      <p:pic>
        <p:nvPicPr>
          <p:cNvPr id="13317" name="Picture 5" descr="hibinfant"/>
          <p:cNvPicPr>
            <a:picLocks noChangeAspect="1" noChangeArrowheads="1"/>
          </p:cNvPicPr>
          <p:nvPr/>
        </p:nvPicPr>
        <p:blipFill>
          <a:blip r:embed="rId6" cstate="print"/>
          <a:srcRect/>
          <a:stretch>
            <a:fillRect/>
          </a:stretch>
        </p:blipFill>
        <p:spPr bwMode="auto">
          <a:xfrm>
            <a:off x="685800" y="1981200"/>
            <a:ext cx="2743200" cy="2774950"/>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4731819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5250" y="9525"/>
            <a:ext cx="6191250" cy="676275"/>
          </a:xfrm>
        </p:spPr>
        <p:txBody>
          <a:bodyPr>
            <a:normAutofit fontScale="90000"/>
          </a:bodyPr>
          <a:lstStyle/>
          <a:p>
            <a:pPr eaLnBrk="1" hangingPunct="1"/>
            <a:br>
              <a:rPr lang="en-US" sz="3600" b="1" dirty="0">
                <a:solidFill>
                  <a:srgbClr val="FFFF99"/>
                </a:solidFill>
              </a:rPr>
            </a:br>
            <a:endParaRPr lang="en-US" sz="2800" b="1" dirty="0">
              <a:solidFill>
                <a:srgbClr val="FFFF99"/>
              </a:solidFill>
            </a:endParaRPr>
          </a:p>
        </p:txBody>
      </p:sp>
      <p:sp>
        <p:nvSpPr>
          <p:cNvPr id="52227" name="Text Box 3"/>
          <p:cNvSpPr txBox="1">
            <a:spLocks noChangeArrowheads="1"/>
          </p:cNvSpPr>
          <p:nvPr/>
        </p:nvSpPr>
        <p:spPr bwMode="auto">
          <a:xfrm>
            <a:off x="4924425" y="5556250"/>
            <a:ext cx="3024188" cy="366713"/>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pic>
        <p:nvPicPr>
          <p:cNvPr id="52228" name="Picture 4" descr="pik04"/>
          <p:cNvPicPr>
            <a:picLocks noChangeAspect="1" noChangeArrowheads="1"/>
          </p:cNvPicPr>
          <p:nvPr/>
        </p:nvPicPr>
        <p:blipFill>
          <a:blip r:embed="rId4" cstate="print"/>
          <a:srcRect/>
          <a:stretch>
            <a:fillRect/>
          </a:stretch>
        </p:blipFill>
        <p:spPr bwMode="auto">
          <a:xfrm>
            <a:off x="381000" y="1432718"/>
            <a:ext cx="3809999" cy="3139282"/>
          </a:xfrm>
          <a:prstGeom prst="rect">
            <a:avLst/>
          </a:prstGeom>
          <a:noFill/>
          <a:ln w="9525">
            <a:solidFill>
              <a:schemeClr val="bg1"/>
            </a:solidFill>
            <a:miter lim="800000"/>
            <a:headEnd/>
            <a:tailEnd/>
          </a:ln>
        </p:spPr>
      </p:pic>
      <p:sp>
        <p:nvSpPr>
          <p:cNvPr id="52231" name="Rectangle 7"/>
          <p:cNvSpPr>
            <a:spLocks noChangeArrowheads="1"/>
          </p:cNvSpPr>
          <p:nvPr/>
        </p:nvSpPr>
        <p:spPr bwMode="auto">
          <a:xfrm>
            <a:off x="1400174" y="381000"/>
            <a:ext cx="6191250" cy="762000"/>
          </a:xfrm>
          <a:prstGeom prst="rect">
            <a:avLst/>
          </a:prstGeom>
          <a:noFill/>
          <a:ln w="9525">
            <a:noFill/>
            <a:miter lim="800000"/>
            <a:headEnd/>
            <a:tailEnd/>
          </a:ln>
        </p:spPr>
        <p:txBody>
          <a:bodyPr anchor="ctr"/>
          <a:lstStyle/>
          <a:p>
            <a:pPr algn="ctr"/>
            <a:r>
              <a:rPr lang="en-US" sz="4400" dirty="0">
                <a:solidFill>
                  <a:prstClr val="black"/>
                </a:solidFill>
                <a:latin typeface="Segoe UI"/>
              </a:rPr>
              <a:t>Polio </a:t>
            </a:r>
          </a:p>
        </p:txBody>
      </p:sp>
      <p:sp>
        <p:nvSpPr>
          <p:cNvPr id="74761" name="Text Box 9"/>
          <p:cNvSpPr txBox="1">
            <a:spLocks noChangeArrowheads="1"/>
          </p:cNvSpPr>
          <p:nvPr/>
        </p:nvSpPr>
        <p:spPr bwMode="auto">
          <a:xfrm>
            <a:off x="685800" y="6022777"/>
            <a:ext cx="4419600" cy="307777"/>
          </a:xfrm>
          <a:prstGeom prst="rect">
            <a:avLst/>
          </a:prstGeom>
          <a:noFill/>
          <a:ln w="9525">
            <a:noFill/>
            <a:miter lim="800000"/>
            <a:headEnd/>
            <a:tailEnd/>
          </a:ln>
        </p:spPr>
        <p:txBody>
          <a:bodyPr wrap="square">
            <a:spAutoFit/>
          </a:bodyPr>
          <a:lstStyle/>
          <a:p>
            <a:r>
              <a:rPr lang="en-US" sz="1400" b="1" dirty="0">
                <a:solidFill>
                  <a:prstClr val="black"/>
                </a:solidFill>
                <a:latin typeface="Calibri" pitchFamily="34" charset="0"/>
              </a:rPr>
              <a:t>Ref. MMWR 2009; 58 (30);829-830 (August 7, 2009)</a:t>
            </a:r>
            <a:endParaRPr lang="en-US" sz="1400" b="1" dirty="0">
              <a:solidFill>
                <a:prstClr val="black"/>
              </a:solidFill>
            </a:endParaRPr>
          </a:p>
        </p:txBody>
      </p:sp>
      <p:sp>
        <p:nvSpPr>
          <p:cNvPr id="13" name="Rectangle 12"/>
          <p:cNvSpPr>
            <a:spLocks noChangeArrowheads="1"/>
          </p:cNvSpPr>
          <p:nvPr/>
        </p:nvSpPr>
        <p:spPr bwMode="auto">
          <a:xfrm>
            <a:off x="4495800" y="6400800"/>
            <a:ext cx="1981200" cy="230188"/>
          </a:xfrm>
          <a:prstGeom prst="rect">
            <a:avLst/>
          </a:prstGeom>
          <a:noFill/>
          <a:ln w="9525">
            <a:noFill/>
            <a:miter lim="800000"/>
            <a:headEnd/>
            <a:tailEnd/>
          </a:ln>
        </p:spPr>
        <p:txBody>
          <a:bodyPr>
            <a:spAutoFit/>
          </a:bodyPr>
          <a:lstStyle/>
          <a:p>
            <a:pPr>
              <a:spcBef>
                <a:spcPct val="50000"/>
              </a:spcBef>
            </a:pPr>
            <a:r>
              <a:rPr lang="en-US" sz="900">
                <a:solidFill>
                  <a:srgbClr val="FFFFFF"/>
                </a:solidFill>
              </a:rPr>
              <a:t>Source: World Health Organization</a:t>
            </a:r>
          </a:p>
        </p:txBody>
      </p:sp>
      <p:graphicFrame>
        <p:nvGraphicFramePr>
          <p:cNvPr id="233474" name="Object 2"/>
          <p:cNvGraphicFramePr>
            <a:graphicFrameLocks noChangeAspect="1"/>
          </p:cNvGraphicFramePr>
          <p:nvPr>
            <p:extLst/>
          </p:nvPr>
        </p:nvGraphicFramePr>
        <p:xfrm>
          <a:off x="5105400" y="1436012"/>
          <a:ext cx="3581400" cy="3135988"/>
        </p:xfrm>
        <a:graphic>
          <a:graphicData uri="http://schemas.openxmlformats.org/presentationml/2006/ole">
            <mc:AlternateContent xmlns:mc="http://schemas.openxmlformats.org/markup-compatibility/2006">
              <mc:Choice xmlns:v="urn:schemas-microsoft-com:vml" Requires="v">
                <p:oleObj spid="_x0000_s514062" name="PHOTO-PAINT Image" r:id="rId5" imgW="947850" imgH="1731267" progId="">
                  <p:embed/>
                </p:oleObj>
              </mc:Choice>
              <mc:Fallback>
                <p:oleObj name="PHOTO-PAINT Image" r:id="rId5" imgW="947850" imgH="17312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1436012"/>
                        <a:ext cx="3581400" cy="3135988"/>
                      </a:xfrm>
                      <a:prstGeom prst="rect">
                        <a:avLst/>
                      </a:prstGeom>
                      <a:noFill/>
                      <a:ln>
                        <a:noFill/>
                      </a:ln>
                      <a:effectLst/>
                      <a:extLst/>
                    </p:spPr>
                  </p:pic>
                </p:oleObj>
              </mc:Fallback>
            </mc:AlternateContent>
          </a:graphicData>
        </a:graphic>
      </p:graphicFrame>
      <p:sp>
        <p:nvSpPr>
          <p:cNvPr id="3" name="TextBox 2"/>
          <p:cNvSpPr txBox="1"/>
          <p:nvPr/>
        </p:nvSpPr>
        <p:spPr>
          <a:xfrm>
            <a:off x="1090128" y="5086032"/>
            <a:ext cx="6811352" cy="461665"/>
          </a:xfrm>
          <a:prstGeom prst="rect">
            <a:avLst/>
          </a:prstGeom>
          <a:noFill/>
        </p:spPr>
        <p:txBody>
          <a:bodyPr wrap="none" rtlCol="0">
            <a:spAutoFit/>
          </a:bodyPr>
          <a:lstStyle/>
          <a:p>
            <a:pPr algn="ctr"/>
            <a:r>
              <a:rPr lang="en-US" sz="2400" b="1" dirty="0">
                <a:solidFill>
                  <a:prstClr val="black"/>
                </a:solidFill>
                <a:latin typeface="+mn-lt"/>
              </a:rPr>
              <a:t>Required for child care and school attendance</a:t>
            </a:r>
          </a:p>
        </p:txBody>
      </p:sp>
    </p:spTree>
    <p:extLst>
      <p:ext uri="{BB962C8B-B14F-4D97-AF65-F5344CB8AC3E}">
        <p14:creationId xmlns:p14="http://schemas.microsoft.com/office/powerpoint/2010/main" val="34188452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285750" y="655281"/>
            <a:ext cx="2717800" cy="579437"/>
          </a:xfrm>
          <a:prstGeom prst="rect">
            <a:avLst/>
          </a:prstGeom>
          <a:noFill/>
          <a:ln w="9525">
            <a:noFill/>
            <a:miter lim="800000"/>
            <a:headEnd/>
            <a:tailEnd/>
          </a:ln>
        </p:spPr>
        <p:txBody>
          <a:bodyPr>
            <a:spAutoFit/>
          </a:bodyPr>
          <a:lstStyle/>
          <a:p>
            <a:pPr eaLnBrk="0" hangingPunct="0"/>
            <a:r>
              <a:rPr lang="en-US" sz="3200" dirty="0">
                <a:solidFill>
                  <a:prstClr val="black"/>
                </a:solidFill>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01777" y="1197401"/>
            <a:ext cx="1514336" cy="2272917"/>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596156" y="3164354"/>
            <a:ext cx="2208212" cy="579437"/>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6107906" y="44323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solidFill>
                  <a:prstClr val="black"/>
                </a:solidFill>
                <a:latin typeface="Calibri" pitchFamily="34" charset="0"/>
                <a:cs typeface="Arial" charset="0"/>
              </a:rPr>
              <a:t>Rubella (R)</a:t>
            </a:r>
          </a:p>
        </p:txBody>
      </p:sp>
      <p:sp>
        <p:nvSpPr>
          <p:cNvPr id="1188876" name="Rectangle 12"/>
          <p:cNvSpPr>
            <a:spLocks noChangeArrowheads="1"/>
          </p:cNvSpPr>
          <p:nvPr/>
        </p:nvSpPr>
        <p:spPr bwMode="auto">
          <a:xfrm>
            <a:off x="5530476" y="5902325"/>
            <a:ext cx="4267200" cy="523220"/>
          </a:xfrm>
          <a:prstGeom prst="rect">
            <a:avLst/>
          </a:prstGeom>
          <a:noFill/>
          <a:ln w="9525">
            <a:noFill/>
            <a:miter lim="800000"/>
            <a:headEnd/>
            <a:tailEnd/>
          </a:ln>
        </p:spPr>
        <p:txBody>
          <a:bodyPr wrap="square">
            <a:spAutoFit/>
          </a:bodyPr>
          <a:lstStyle/>
          <a:p>
            <a:r>
              <a:rPr lang="en-US" sz="2800" dirty="0">
                <a:solidFill>
                  <a:prstClr val="black"/>
                </a:solidFill>
                <a:latin typeface="Segoe UI"/>
                <a:cs typeface="Arial" charset="0"/>
              </a:rPr>
              <a:t>Congenital Rubella (R)</a:t>
            </a:r>
          </a:p>
        </p:txBody>
      </p:sp>
      <p:sp>
        <p:nvSpPr>
          <p:cNvPr id="222219" name="Text Box 13"/>
          <p:cNvSpPr txBox="1">
            <a:spLocks noChangeArrowheads="1"/>
          </p:cNvSpPr>
          <p:nvPr/>
        </p:nvSpPr>
        <p:spPr bwMode="auto">
          <a:xfrm>
            <a:off x="1371600" y="-98013"/>
            <a:ext cx="667385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197959" y="4837112"/>
            <a:ext cx="2228850" cy="1130301"/>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990391"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324600" y="757237"/>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402634" y="757237"/>
            <a:ext cx="2057400" cy="2297113"/>
          </a:xfrm>
          <a:prstGeom prst="rect">
            <a:avLst/>
          </a:prstGeom>
          <a:noFill/>
          <a:ln w="9525">
            <a:noFill/>
            <a:miter lim="800000"/>
            <a:headEnd/>
            <a:tailEnd/>
          </a:ln>
        </p:spPr>
      </p:pic>
      <p:sp>
        <p:nvSpPr>
          <p:cNvPr id="17" name="Rectangle 16"/>
          <p:cNvSpPr/>
          <p:nvPr/>
        </p:nvSpPr>
        <p:spPr>
          <a:xfrm>
            <a:off x="6870513" y="2960688"/>
            <a:ext cx="1752600" cy="230188"/>
          </a:xfrm>
          <a:prstGeom prst="rect">
            <a:avLst/>
          </a:prstGeom>
        </p:spPr>
        <p:txBody>
          <a:bodyPr>
            <a:spAutoFit/>
          </a:bodyPr>
          <a:lstStyle/>
          <a:p>
            <a:pPr>
              <a:spcBef>
                <a:spcPct val="50000"/>
              </a:spcBef>
              <a:defRPr/>
            </a:pPr>
            <a:r>
              <a:rPr lang="en-US" sz="900" dirty="0">
                <a:solidFill>
                  <a:prstClr val="black"/>
                </a:solidFill>
                <a:latin typeface="Calibri"/>
                <a:cs typeface="Arial" charset="0"/>
              </a:rPr>
              <a:t>Source: Creative Commons</a:t>
            </a:r>
          </a:p>
        </p:txBody>
      </p:sp>
      <p:sp>
        <p:nvSpPr>
          <p:cNvPr id="222225" name="Rectangle 18"/>
          <p:cNvSpPr>
            <a:spLocks noChangeArrowheads="1"/>
          </p:cNvSpPr>
          <p:nvPr/>
        </p:nvSpPr>
        <p:spPr bwMode="auto">
          <a:xfrm>
            <a:off x="3384456" y="3132931"/>
            <a:ext cx="2286000" cy="369888"/>
          </a:xfrm>
          <a:prstGeom prst="rect">
            <a:avLst/>
          </a:prstGeom>
          <a:noFill/>
          <a:ln w="9525">
            <a:noFill/>
            <a:miter lim="800000"/>
            <a:headEnd/>
            <a:tailEnd/>
          </a:ln>
        </p:spPr>
        <p:txBody>
          <a:bodyPr>
            <a:spAutoFit/>
          </a:bodyPr>
          <a:lstStyle/>
          <a:p>
            <a:pPr algn="ctr"/>
            <a:r>
              <a:rPr lang="en-US" sz="900" dirty="0">
                <a:solidFill>
                  <a:prstClr val="black"/>
                </a:solidFill>
                <a:latin typeface="Calibri" pitchFamily="34" charset="0"/>
                <a:cs typeface="Arial" charset="0"/>
              </a:rPr>
              <a:t>Source: American Academy of Pediatrics </a:t>
            </a:r>
          </a:p>
          <a:p>
            <a:pPr algn="ctr"/>
            <a:r>
              <a:rPr lang="en-US" sz="900" dirty="0">
                <a:solidFill>
                  <a:prstClr val="black"/>
                </a:solidFill>
                <a:latin typeface="Calibri" pitchFamily="34" charset="0"/>
                <a:cs typeface="Arial" charset="0"/>
              </a:rPr>
              <a:t>Red Book  On Line Visual Library</a:t>
            </a:r>
          </a:p>
        </p:txBody>
      </p:sp>
      <p:sp>
        <p:nvSpPr>
          <p:cNvPr id="2" name="Rectangle 1"/>
          <p:cNvSpPr/>
          <p:nvPr/>
        </p:nvSpPr>
        <p:spPr>
          <a:xfrm>
            <a:off x="1790700" y="3779480"/>
            <a:ext cx="6438900" cy="400110"/>
          </a:xfrm>
          <a:prstGeom prst="rect">
            <a:avLst/>
          </a:prstGeom>
        </p:spPr>
        <p:txBody>
          <a:bodyPr wrap="square">
            <a:spAutoFit/>
          </a:bodyPr>
          <a:lstStyle/>
          <a:p>
            <a:r>
              <a:rPr lang="en-US" sz="2000" b="1" dirty="0">
                <a:latin typeface="+mn-lt"/>
              </a:rPr>
              <a:t> Required for child care and school attendance </a:t>
            </a:r>
          </a:p>
        </p:txBody>
      </p:sp>
    </p:spTree>
    <p:extLst>
      <p:ext uri="{BB962C8B-B14F-4D97-AF65-F5344CB8AC3E}">
        <p14:creationId xmlns:p14="http://schemas.microsoft.com/office/powerpoint/2010/main" val="17765670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fontScale="90000"/>
          </a:bodyPr>
          <a:lstStyle/>
          <a:p>
            <a:br>
              <a:rPr lang="en-US" dirty="0"/>
            </a:br>
            <a:r>
              <a:rPr lang="en-US" sz="4900" dirty="0"/>
              <a:t>Varicella</a:t>
            </a:r>
            <a:br>
              <a:rPr lang="en-US" sz="4900" dirty="0"/>
            </a:br>
            <a:r>
              <a:rPr lang="en-US" sz="4900" dirty="0"/>
              <a:t>(Chickenpox)</a:t>
            </a:r>
            <a:br>
              <a:rPr lang="en-US" sz="4900" dirty="0"/>
            </a:br>
            <a:endParaRPr lang="en-US" sz="4900" dirty="0"/>
          </a:p>
        </p:txBody>
      </p:sp>
      <p:pic>
        <p:nvPicPr>
          <p:cNvPr id="3" name="Picture 41" descr="Chickenpox image"/>
          <p:cNvPicPr>
            <a:picLocks noChangeAspect="1" noChangeArrowheads="1"/>
          </p:cNvPicPr>
          <p:nvPr/>
        </p:nvPicPr>
        <p:blipFill>
          <a:blip r:embed="rId3" cstate="print"/>
          <a:srcRect/>
          <a:stretch>
            <a:fillRect/>
          </a:stretch>
        </p:blipFill>
        <p:spPr bwMode="auto">
          <a:xfrm>
            <a:off x="304800" y="2133600"/>
            <a:ext cx="3467100" cy="2819400"/>
          </a:xfrm>
          <a:prstGeom prst="rect">
            <a:avLst/>
          </a:prstGeom>
          <a:noFill/>
          <a:ln w="9525">
            <a:noFill/>
            <a:miter lim="800000"/>
            <a:headEnd/>
            <a:tailEnd/>
          </a:ln>
        </p:spPr>
      </p:pic>
      <p:pic>
        <p:nvPicPr>
          <p:cNvPr id="4" name="Picture 7" descr="img0031"/>
          <p:cNvPicPr>
            <a:picLocks noChangeAspect="1" noChangeArrowheads="1"/>
          </p:cNvPicPr>
          <p:nvPr/>
        </p:nvPicPr>
        <p:blipFill>
          <a:blip r:embed="rId4" cstate="print"/>
          <a:srcRect/>
          <a:stretch>
            <a:fillRect/>
          </a:stretch>
        </p:blipFill>
        <p:spPr bwMode="auto">
          <a:xfrm>
            <a:off x="5486400" y="2133600"/>
            <a:ext cx="3336925" cy="2819400"/>
          </a:xfrm>
          <a:prstGeom prst="rect">
            <a:avLst/>
          </a:prstGeom>
          <a:noFill/>
          <a:ln w="9525">
            <a:noFill/>
            <a:miter lim="800000"/>
            <a:headEnd/>
            <a:tailEnd/>
          </a:ln>
        </p:spPr>
      </p:pic>
      <p:sp>
        <p:nvSpPr>
          <p:cNvPr id="5" name="Rectangle 4"/>
          <p:cNvSpPr/>
          <p:nvPr/>
        </p:nvSpPr>
        <p:spPr>
          <a:xfrm>
            <a:off x="2667736" y="6241703"/>
            <a:ext cx="4487126" cy="369332"/>
          </a:xfrm>
          <a:prstGeom prst="rect">
            <a:avLst/>
          </a:prstGeom>
        </p:spPr>
        <p:txBody>
          <a:bodyPr wrap="none">
            <a:spAutoFit/>
          </a:bodyPr>
          <a:lstStyle/>
          <a:p>
            <a:pPr>
              <a:defRPr/>
            </a:pPr>
            <a:r>
              <a:rPr lang="en-US" b="1" dirty="0">
                <a:solidFill>
                  <a:prstClr val="black"/>
                </a:solidFill>
                <a:latin typeface="Calibri"/>
                <a:cs typeface="Arial" charset="0"/>
                <a:hlinkClick r:id="rId5"/>
              </a:rPr>
              <a:t>© Copyright American Academy of Pediatrics</a:t>
            </a:r>
            <a:endParaRPr lang="en-US" b="1" dirty="0">
              <a:solidFill>
                <a:prstClr val="black"/>
              </a:solidFill>
              <a:latin typeface="Calibri"/>
              <a:cs typeface="Arial" charset="0"/>
            </a:endParaRPr>
          </a:p>
        </p:txBody>
      </p:sp>
      <p:sp>
        <p:nvSpPr>
          <p:cNvPr id="6" name="Rectangle 5"/>
          <p:cNvSpPr/>
          <p:nvPr/>
        </p:nvSpPr>
        <p:spPr>
          <a:xfrm>
            <a:off x="750607" y="5366519"/>
            <a:ext cx="8077200" cy="461665"/>
          </a:xfrm>
          <a:prstGeom prst="rect">
            <a:avLst/>
          </a:prstGeom>
        </p:spPr>
        <p:txBody>
          <a:bodyPr wrap="square">
            <a:spAutoFit/>
          </a:bodyPr>
          <a:lstStyle/>
          <a:p>
            <a:pPr algn="ctr"/>
            <a:r>
              <a:rPr lang="en-US" dirty="0"/>
              <a:t> </a:t>
            </a:r>
            <a:r>
              <a:rPr lang="en-US" sz="2400" b="1" dirty="0">
                <a:latin typeface="+mn-lt"/>
              </a:rPr>
              <a:t>Required for child care and school attendance </a:t>
            </a:r>
          </a:p>
        </p:txBody>
      </p:sp>
    </p:spTree>
    <p:extLst>
      <p:ext uri="{BB962C8B-B14F-4D97-AF65-F5344CB8AC3E}">
        <p14:creationId xmlns:p14="http://schemas.microsoft.com/office/powerpoint/2010/main" val="332328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descr="359a"/>
          <p:cNvPicPr>
            <a:picLocks noChangeAspect="1" noChangeArrowheads="1"/>
          </p:cNvPicPr>
          <p:nvPr/>
        </p:nvPicPr>
        <p:blipFill>
          <a:blip r:embed="rId4" cstate="print"/>
          <a:srcRect/>
          <a:stretch>
            <a:fillRect/>
          </a:stretch>
        </p:blipFill>
        <p:spPr bwMode="auto">
          <a:xfrm>
            <a:off x="533401" y="533400"/>
            <a:ext cx="3302000" cy="3505200"/>
          </a:xfrm>
          <a:prstGeom prst="rect">
            <a:avLst/>
          </a:prstGeom>
          <a:noFill/>
          <a:ln w="9525">
            <a:solidFill>
              <a:schemeClr val="bg1"/>
            </a:solidFill>
            <a:miter lim="800000"/>
            <a:headEnd/>
            <a:tailEnd/>
          </a:ln>
        </p:spPr>
      </p:pic>
      <p:graphicFrame>
        <p:nvGraphicFramePr>
          <p:cNvPr id="21506" name="Object 3"/>
          <p:cNvGraphicFramePr>
            <a:graphicFrameLocks noChangeAspect="1"/>
          </p:cNvGraphicFramePr>
          <p:nvPr>
            <p:extLst/>
          </p:nvPr>
        </p:nvGraphicFramePr>
        <p:xfrm>
          <a:off x="4724400" y="914400"/>
          <a:ext cx="3657600" cy="2971799"/>
        </p:xfrm>
        <a:graphic>
          <a:graphicData uri="http://schemas.openxmlformats.org/presentationml/2006/ole">
            <mc:AlternateContent xmlns:mc="http://schemas.openxmlformats.org/markup-compatibility/2006">
              <mc:Choice xmlns:v="urn:schemas-microsoft-com:vml" Requires="v">
                <p:oleObj spid="_x0000_s515084" name="Clip" r:id="rId5" imgW="952129" imgH="666667" progId="">
                  <p:embed/>
                </p:oleObj>
              </mc:Choice>
              <mc:Fallback>
                <p:oleObj name="Clip" r:id="rId5" imgW="952129" imgH="66666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3657600" cy="2971799"/>
                      </a:xfrm>
                      <a:prstGeom prst="rect">
                        <a:avLst/>
                      </a:prstGeom>
                      <a:noFill/>
                      <a:ln w="9525">
                        <a:solidFill>
                          <a:schemeClr val="bg1"/>
                        </a:solidFill>
                        <a:miter lim="800000"/>
                        <a:headEnd/>
                        <a:tailEnd/>
                      </a:ln>
                      <a:effectLst/>
                      <a:extLst/>
                    </p:spPr>
                  </p:pic>
                </p:oleObj>
              </mc:Fallback>
            </mc:AlternateContent>
          </a:graphicData>
        </a:graphic>
      </p:graphicFrame>
      <p:sp>
        <p:nvSpPr>
          <p:cNvPr id="21508" name="Text Box 4"/>
          <p:cNvSpPr txBox="1">
            <a:spLocks noChangeArrowheads="1"/>
          </p:cNvSpPr>
          <p:nvPr/>
        </p:nvSpPr>
        <p:spPr bwMode="auto">
          <a:xfrm>
            <a:off x="914400" y="4267200"/>
            <a:ext cx="7620000" cy="769441"/>
          </a:xfrm>
          <a:prstGeom prst="rect">
            <a:avLst/>
          </a:prstGeom>
          <a:noFill/>
          <a:ln w="9525">
            <a:noFill/>
            <a:miter lim="800000"/>
            <a:headEnd/>
            <a:tailEnd/>
          </a:ln>
        </p:spPr>
        <p:txBody>
          <a:bodyPr wrap="square">
            <a:spAutoFit/>
          </a:bodyPr>
          <a:lstStyle/>
          <a:p>
            <a:pPr algn="ctr" eaLnBrk="0" hangingPunct="0">
              <a:spcBef>
                <a:spcPct val="50000"/>
              </a:spcBef>
            </a:pPr>
            <a:r>
              <a:rPr kumimoji="1" lang="en-US" sz="4400" dirty="0">
                <a:solidFill>
                  <a:prstClr val="black"/>
                </a:solidFill>
                <a:latin typeface="Segoe UI"/>
              </a:rPr>
              <a:t>Pneumococcal Disease</a:t>
            </a:r>
          </a:p>
        </p:txBody>
      </p:sp>
      <p:sp>
        <p:nvSpPr>
          <p:cNvPr id="21509" name="Text Box 5"/>
          <p:cNvSpPr txBox="1">
            <a:spLocks noChangeArrowheads="1"/>
          </p:cNvSpPr>
          <p:nvPr/>
        </p:nvSpPr>
        <p:spPr bwMode="auto">
          <a:xfrm>
            <a:off x="838200" y="5410200"/>
            <a:ext cx="7315200" cy="461665"/>
          </a:xfrm>
          <a:prstGeom prst="rect">
            <a:avLst/>
          </a:prstGeom>
          <a:noFill/>
          <a:ln w="12700" cap="sq">
            <a:noFill/>
            <a:miter lim="800000"/>
            <a:headEnd/>
            <a:tailEnd/>
          </a:ln>
        </p:spPr>
        <p:txBody>
          <a:bodyPr>
            <a:spAutoFit/>
          </a:bodyPr>
          <a:lstStyle/>
          <a:p>
            <a:pPr eaLnBrk="0" hangingPunct="0">
              <a:spcBef>
                <a:spcPct val="50000"/>
              </a:spcBef>
            </a:pPr>
            <a:r>
              <a:rPr kumimoji="1" lang="en-US" sz="2400" b="1" dirty="0">
                <a:solidFill>
                  <a:prstClr val="black"/>
                </a:solidFill>
                <a:latin typeface="Segoe UI"/>
              </a:rPr>
              <a:t>     Required for child care and pre-K attendance</a:t>
            </a:r>
            <a:r>
              <a:rPr kumimoji="1" lang="en-US" sz="2400" b="1" dirty="0">
                <a:solidFill>
                  <a:srgbClr val="99FF33"/>
                </a:solidFill>
                <a:latin typeface="Segoe UI"/>
              </a:rPr>
              <a:t> </a:t>
            </a:r>
          </a:p>
        </p:txBody>
      </p:sp>
    </p:spTree>
    <p:extLst>
      <p:ext uri="{BB962C8B-B14F-4D97-AF65-F5344CB8AC3E}">
        <p14:creationId xmlns:p14="http://schemas.microsoft.com/office/powerpoint/2010/main" val="250635421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
            <a:ext cx="9144000" cy="1446550"/>
          </a:xfrm>
          <a:prstGeom prst="rect">
            <a:avLst/>
          </a:prstGeom>
          <a:noFill/>
        </p:spPr>
        <p:txBody>
          <a:bodyPr wrap="square" rtlCol="0">
            <a:spAutoFit/>
          </a:bodyPr>
          <a:lstStyle/>
          <a:p>
            <a:pPr algn="ctr"/>
            <a:r>
              <a:rPr lang="en-US" sz="4400" dirty="0">
                <a:solidFill>
                  <a:prstClr val="black"/>
                </a:solidFill>
                <a:latin typeface="Segoe UI"/>
              </a:rPr>
              <a:t>Requirements for School and Childcare Attendance</a:t>
            </a:r>
          </a:p>
        </p:txBody>
      </p:sp>
      <p:pic>
        <p:nvPicPr>
          <p:cNvPr id="250882" name="Picture 2" descr="C:\Users\jpmcgruder\AppData\Local\Microsoft\Windows\Temporary Internet Files\Content.IE5\4G3JW4CR\MC9001345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206" y="1623000"/>
            <a:ext cx="4671588" cy="488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43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a:xfrm>
            <a:off x="0" y="20320"/>
            <a:ext cx="9144000" cy="1066800"/>
          </a:xfrm>
        </p:spPr>
        <p:txBody>
          <a:bodyPr>
            <a:normAutofit/>
          </a:bodyPr>
          <a:lstStyle/>
          <a:p>
            <a:pPr algn="ctr" eaLnBrk="1" hangingPunct="1"/>
            <a:r>
              <a:rPr lang="en-US" dirty="0"/>
              <a:t>Goal</a:t>
            </a:r>
          </a:p>
        </p:txBody>
      </p:sp>
      <p:sp>
        <p:nvSpPr>
          <p:cNvPr id="12294" name="Rectangle 3"/>
          <p:cNvSpPr>
            <a:spLocks noGrp="1" noChangeArrowheads="1"/>
          </p:cNvSpPr>
          <p:nvPr>
            <p:ph type="body" sz="half" idx="1"/>
          </p:nvPr>
        </p:nvSpPr>
        <p:spPr>
          <a:xfrm>
            <a:off x="328246" y="1356518"/>
            <a:ext cx="4724400" cy="4906963"/>
          </a:xfrm>
        </p:spPr>
        <p:txBody>
          <a:bodyPr/>
          <a:lstStyle/>
          <a:p>
            <a:pPr eaLnBrk="1" hangingPunct="1"/>
            <a:r>
              <a:rPr lang="en-US" sz="2800" b="1" dirty="0"/>
              <a:t>Vaccines work</a:t>
            </a:r>
          </a:p>
          <a:p>
            <a:pPr eaLnBrk="1" hangingPunct="1">
              <a:buNone/>
            </a:pPr>
            <a:r>
              <a:rPr lang="en-US" sz="2400" dirty="0"/>
              <a:t>    Goal 100 % compliance rate</a:t>
            </a:r>
          </a:p>
          <a:p>
            <a:pPr lvl="1" eaLnBrk="1" hangingPunct="1">
              <a:buFontTx/>
              <a:buNone/>
            </a:pPr>
            <a:endParaRPr lang="en-US" sz="2400" dirty="0"/>
          </a:p>
          <a:p>
            <a:pPr eaLnBrk="1" hangingPunct="1"/>
            <a:r>
              <a:rPr lang="en-US" sz="2800" b="1" dirty="0"/>
              <a:t>Immunization Laws work</a:t>
            </a:r>
          </a:p>
          <a:p>
            <a:pPr eaLnBrk="1" hangingPunct="1">
              <a:buFontTx/>
              <a:buNone/>
            </a:pPr>
            <a:endParaRPr lang="en-US" sz="2800" dirty="0"/>
          </a:p>
          <a:p>
            <a:pPr eaLnBrk="1" hangingPunct="1"/>
            <a:r>
              <a:rPr lang="en-US" sz="2800" b="1" dirty="0"/>
              <a:t>Partnerships work</a:t>
            </a:r>
          </a:p>
          <a:p>
            <a:pPr eaLnBrk="1" hangingPunct="1"/>
            <a:endParaRPr lang="en-US" sz="2800" dirty="0"/>
          </a:p>
        </p:txBody>
      </p:sp>
      <p:graphicFrame>
        <p:nvGraphicFramePr>
          <p:cNvPr id="12290" name="Object 4"/>
          <p:cNvGraphicFramePr>
            <a:graphicFrameLocks noGrp="1" noChangeAspect="1"/>
          </p:cNvGraphicFramePr>
          <p:nvPr>
            <p:ph sz="quarter" idx="2"/>
            <p:extLst/>
          </p:nvPr>
        </p:nvGraphicFramePr>
        <p:xfrm>
          <a:off x="6096000" y="990600"/>
          <a:ext cx="1309687" cy="1295400"/>
        </p:xfrm>
        <a:graphic>
          <a:graphicData uri="http://schemas.openxmlformats.org/presentationml/2006/ole">
            <mc:AlternateContent xmlns:mc="http://schemas.openxmlformats.org/markup-compatibility/2006">
              <mc:Choice xmlns:v="urn:schemas-microsoft-com:vml" Requires="v">
                <p:oleObj spid="_x0000_s516110" name="Clip" r:id="rId4" imgW="1901160" imgH="1881720" progId="">
                  <p:embed/>
                </p:oleObj>
              </mc:Choice>
              <mc:Fallback>
                <p:oleObj name="Clip" r:id="rId4" imgW="1901160" imgH="18817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1309687" cy="1295400"/>
                      </a:xfrm>
                      <a:prstGeom prst="rect">
                        <a:avLst/>
                      </a:prstGeom>
                      <a:noFill/>
                      <a:extLst/>
                    </p:spPr>
                  </p:pic>
                </p:oleObj>
              </mc:Fallback>
            </mc:AlternateContent>
          </a:graphicData>
        </a:graphic>
      </p:graphicFrame>
      <p:graphicFrame>
        <p:nvGraphicFramePr>
          <p:cNvPr id="12291" name="Object 6"/>
          <p:cNvGraphicFramePr>
            <a:graphicFrameLocks noGrp="1" noChangeAspect="1"/>
          </p:cNvGraphicFramePr>
          <p:nvPr>
            <p:ph sz="quarter" idx="3"/>
            <p:extLst/>
          </p:nvPr>
        </p:nvGraphicFramePr>
        <p:xfrm>
          <a:off x="6096000" y="2590800"/>
          <a:ext cx="1392238" cy="1066800"/>
        </p:xfrm>
        <a:graphic>
          <a:graphicData uri="http://schemas.openxmlformats.org/presentationml/2006/ole">
            <mc:AlternateContent xmlns:mc="http://schemas.openxmlformats.org/markup-compatibility/2006">
              <mc:Choice xmlns:v="urn:schemas-microsoft-com:vml" Requires="v">
                <p:oleObj spid="_x0000_s516111" name="Clip" r:id="rId6" imgW="1818720" imgH="1393560" progId="">
                  <p:embed/>
                </p:oleObj>
              </mc:Choice>
              <mc:Fallback>
                <p:oleObj name="Clip" r:id="rId6" imgW="1818720" imgH="139356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590800"/>
                        <a:ext cx="1392238" cy="1066800"/>
                      </a:xfrm>
                      <a:prstGeom prst="rect">
                        <a:avLst/>
                      </a:prstGeom>
                      <a:noFill/>
                      <a:extLst/>
                    </p:spPr>
                  </p:pic>
                </p:oleObj>
              </mc:Fallback>
            </mc:AlternateContent>
          </a:graphicData>
        </a:graphic>
      </p:graphicFrame>
      <p:graphicFrame>
        <p:nvGraphicFramePr>
          <p:cNvPr id="12292" name="Object 8"/>
          <p:cNvGraphicFramePr>
            <a:graphicFrameLocks noChangeAspect="1"/>
          </p:cNvGraphicFramePr>
          <p:nvPr>
            <p:extLst/>
          </p:nvPr>
        </p:nvGraphicFramePr>
        <p:xfrm>
          <a:off x="5715000" y="3810000"/>
          <a:ext cx="2667000" cy="1295400"/>
        </p:xfrm>
        <a:graphic>
          <a:graphicData uri="http://schemas.openxmlformats.org/presentationml/2006/ole">
            <mc:AlternateContent xmlns:mc="http://schemas.openxmlformats.org/markup-compatibility/2006">
              <mc:Choice xmlns:v="urn:schemas-microsoft-com:vml" Requires="v">
                <p:oleObj spid="_x0000_s516112" name="Clip" r:id="rId8" imgW="5349600" imgH="2911320" progId="">
                  <p:embed/>
                </p:oleObj>
              </mc:Choice>
              <mc:Fallback>
                <p:oleObj name="Clip" r:id="rId8" imgW="5349600" imgH="2911320"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3810000"/>
                        <a:ext cx="2667000" cy="1295400"/>
                      </a:xfrm>
                      <a:prstGeom prst="rect">
                        <a:avLst/>
                      </a:prstGeom>
                      <a:noFill/>
                      <a:extLst/>
                    </p:spPr>
                  </p:pic>
                </p:oleObj>
              </mc:Fallback>
            </mc:AlternateContent>
          </a:graphicData>
        </a:graphic>
      </p:graphicFrame>
    </p:spTree>
    <p:extLst>
      <p:ext uri="{BB962C8B-B14F-4D97-AF65-F5344CB8AC3E}">
        <p14:creationId xmlns:p14="http://schemas.microsoft.com/office/powerpoint/2010/main" val="1339322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88208"/>
          </a:xfrm>
        </p:spPr>
        <p:txBody>
          <a:bodyPr>
            <a:noAutofit/>
          </a:bodyPr>
          <a:lstStyle/>
          <a:p>
            <a:r>
              <a:rPr lang="en-US" dirty="0"/>
              <a:t>Form 3231</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37" y="914400"/>
            <a:ext cx="8458200" cy="518159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0142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49352" y="381000"/>
            <a:ext cx="8839200" cy="762000"/>
          </a:xfrm>
        </p:spPr>
        <p:txBody>
          <a:bodyPr>
            <a:normAutofit fontScale="90000"/>
          </a:bodyPr>
          <a:lstStyle/>
          <a:p>
            <a:pPr algn="ctr" eaLnBrk="1" hangingPunct="1"/>
            <a:br>
              <a:rPr lang="en-US" sz="3600" b="0" dirty="0">
                <a:latin typeface="Arial" charset="0"/>
              </a:rPr>
            </a:br>
            <a:r>
              <a:rPr lang="en-US" dirty="0"/>
              <a:t>Certificate of Immunization  </a:t>
            </a:r>
            <a:br>
              <a:rPr lang="en-US" dirty="0"/>
            </a:br>
            <a:r>
              <a:rPr lang="en-US" dirty="0"/>
              <a:t> (Form 3231) </a:t>
            </a:r>
            <a:br>
              <a:rPr lang="en-US" b="1" dirty="0"/>
            </a:br>
            <a:endParaRPr lang="en-US" b="1" dirty="0"/>
          </a:p>
        </p:txBody>
      </p:sp>
      <p:sp>
        <p:nvSpPr>
          <p:cNvPr id="22532" name="Rectangle 3"/>
          <p:cNvSpPr>
            <a:spLocks noGrp="1" noChangeArrowheads="1"/>
          </p:cNvSpPr>
          <p:nvPr>
            <p:ph type="body" idx="1"/>
          </p:nvPr>
        </p:nvSpPr>
        <p:spPr>
          <a:xfrm>
            <a:off x="304800" y="1676400"/>
            <a:ext cx="8229600" cy="4800600"/>
          </a:xfrm>
        </p:spPr>
        <p:txBody>
          <a:bodyPr>
            <a:normAutofit/>
          </a:bodyPr>
          <a:lstStyle/>
          <a:p>
            <a:pPr eaLnBrk="1" hangingPunct="1"/>
            <a:r>
              <a:rPr lang="en-US" sz="2400" dirty="0"/>
              <a:t>Certificate on file at each facility or school </a:t>
            </a:r>
          </a:p>
          <a:p>
            <a:pPr eaLnBrk="1" hangingPunct="1"/>
            <a:r>
              <a:rPr lang="en-US" sz="2400" dirty="0"/>
              <a:t>Photocopies acceptable</a:t>
            </a:r>
          </a:p>
          <a:p>
            <a:pPr eaLnBrk="1" hangingPunct="1"/>
            <a:r>
              <a:rPr lang="en-US" sz="2400" dirty="0"/>
              <a:t>A licensed Georgia physician, APRN, PA or public health official is responsible for completing the certificate</a:t>
            </a:r>
          </a:p>
          <a:p>
            <a:pPr eaLnBrk="1" hangingPunct="1"/>
            <a:r>
              <a:rPr lang="en-US" sz="2400" dirty="0"/>
              <a:t>Only physician offices and health clinics can obtain blank certificates</a:t>
            </a:r>
          </a:p>
          <a:p>
            <a:pPr marL="0" indent="0" eaLnBrk="1" hangingPunct="1">
              <a:lnSpc>
                <a:spcPct val="80000"/>
              </a:lnSpc>
              <a:buNone/>
            </a:pPr>
            <a:endParaRPr lang="en-US" sz="1800" dirty="0"/>
          </a:p>
        </p:txBody>
      </p:sp>
    </p:spTree>
    <p:extLst>
      <p:ext uri="{BB962C8B-B14F-4D97-AF65-F5344CB8AC3E}">
        <p14:creationId xmlns:p14="http://schemas.microsoft.com/office/powerpoint/2010/main" val="418798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2698" y="9728"/>
            <a:ext cx="8839200" cy="990600"/>
          </a:xfrm>
          <a:ln/>
        </p:spPr>
        <p:txBody>
          <a:bodyPr/>
          <a:lstStyle/>
          <a:p>
            <a:pPr algn="ctr"/>
            <a:r>
              <a:rPr lang="en-US" dirty="0"/>
              <a:t>   Topics</a:t>
            </a:r>
          </a:p>
        </p:txBody>
      </p:sp>
      <p:sp>
        <p:nvSpPr>
          <p:cNvPr id="267267" name="Rectangle 3"/>
          <p:cNvSpPr>
            <a:spLocks noGrp="1" noChangeArrowheads="1"/>
          </p:cNvSpPr>
          <p:nvPr>
            <p:ph type="body" idx="1"/>
          </p:nvPr>
        </p:nvSpPr>
        <p:spPr>
          <a:xfrm>
            <a:off x="304800" y="1066800"/>
            <a:ext cx="8557098" cy="5257800"/>
          </a:xfrm>
        </p:spPr>
        <p:txBody>
          <a:bodyPr>
            <a:normAutofit/>
          </a:bodyPr>
          <a:lstStyle/>
          <a:p>
            <a:pPr>
              <a:lnSpc>
                <a:spcPct val="60000"/>
              </a:lnSpc>
            </a:pPr>
            <a:endParaRPr lang="en-US" dirty="0">
              <a:solidFill>
                <a:schemeClr val="tx2"/>
              </a:solidFill>
              <a:latin typeface="Arial" charset="0"/>
            </a:endParaRPr>
          </a:p>
          <a:p>
            <a:r>
              <a:rPr lang="en-US" sz="2400" dirty="0"/>
              <a:t>Review vaccine preventable diseases</a:t>
            </a:r>
          </a:p>
          <a:p>
            <a:pPr marL="0" indent="0">
              <a:buNone/>
            </a:pPr>
            <a:endParaRPr lang="en-US" sz="2400" dirty="0"/>
          </a:p>
          <a:p>
            <a:r>
              <a:rPr lang="en-US" sz="2400" dirty="0"/>
              <a:t>Discuss Georgia immunization requirements for child care attendance</a:t>
            </a:r>
          </a:p>
          <a:p>
            <a:endParaRPr lang="en-US" sz="2400" dirty="0"/>
          </a:p>
          <a:p>
            <a:r>
              <a:rPr lang="en-US" sz="2400" dirty="0"/>
              <a:t>Review process for maintaining immunization certificates</a:t>
            </a:r>
          </a:p>
          <a:p>
            <a:pPr marL="0" indent="0">
              <a:buNone/>
            </a:pPr>
            <a:endParaRPr lang="en-US" sz="2400" dirty="0"/>
          </a:p>
          <a:p>
            <a:r>
              <a:rPr lang="en-US" sz="2400" dirty="0"/>
              <a:t>Discuss reliable immunization resources</a:t>
            </a:r>
          </a:p>
        </p:txBody>
      </p:sp>
    </p:spTree>
    <p:extLst>
      <p:ext uri="{BB962C8B-B14F-4D97-AF65-F5344CB8AC3E}">
        <p14:creationId xmlns:p14="http://schemas.microsoft.com/office/powerpoint/2010/main" val="344541878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5400"/>
            <a:ext cx="8839200" cy="990600"/>
          </a:xfrm>
        </p:spPr>
        <p:txBody>
          <a:bodyPr/>
          <a:lstStyle/>
          <a:p>
            <a:r>
              <a:rPr lang="en-US" dirty="0"/>
              <a:t>3231 REQ</a:t>
            </a:r>
          </a:p>
        </p:txBody>
      </p:sp>
      <p:pic>
        <p:nvPicPr>
          <p:cNvPr id="509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14399"/>
            <a:ext cx="8229600" cy="510894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104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
            <a:ext cx="8839200" cy="990600"/>
          </a:xfrm>
        </p:spPr>
        <p:txBody>
          <a:bodyPr/>
          <a:lstStyle/>
          <a:p>
            <a:r>
              <a:rPr lang="en-US" dirty="0"/>
              <a:t>3231 INS</a:t>
            </a:r>
          </a:p>
        </p:txBody>
      </p:sp>
      <p:pic>
        <p:nvPicPr>
          <p:cNvPr id="510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1"/>
            <a:ext cx="8153400" cy="52578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200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 y="0"/>
            <a:ext cx="8839200" cy="990600"/>
          </a:xfrm>
        </p:spPr>
        <p:txBody>
          <a:bodyPr/>
          <a:lstStyle/>
          <a:p>
            <a:r>
              <a:rPr lang="en-US" dirty="0"/>
              <a:t>Exemptions</a:t>
            </a:r>
          </a:p>
        </p:txBody>
      </p:sp>
      <p:sp>
        <p:nvSpPr>
          <p:cNvPr id="3" name="Content Placeholder 2"/>
          <p:cNvSpPr>
            <a:spLocks noGrp="1"/>
          </p:cNvSpPr>
          <p:nvPr>
            <p:ph idx="1"/>
          </p:nvPr>
        </p:nvSpPr>
        <p:spPr>
          <a:xfrm>
            <a:off x="457200" y="1219200"/>
            <a:ext cx="8229600" cy="4525963"/>
          </a:xfrm>
        </p:spPr>
        <p:txBody>
          <a:bodyPr/>
          <a:lstStyle/>
          <a:p>
            <a:pPr marL="0" indent="0">
              <a:buNone/>
            </a:pPr>
            <a:r>
              <a:rPr lang="en-US" dirty="0"/>
              <a:t>Medical:</a:t>
            </a:r>
          </a:p>
          <a:p>
            <a:r>
              <a:rPr lang="en-US" sz="2800" dirty="0"/>
              <a:t>Physical disability or condition </a:t>
            </a:r>
          </a:p>
          <a:p>
            <a:r>
              <a:rPr lang="en-US" sz="2800" dirty="0"/>
              <a:t>Documented in the medical exemption box indicated for each vaccine</a:t>
            </a:r>
          </a:p>
          <a:p>
            <a:r>
              <a:rPr lang="en-US" sz="2800" dirty="0"/>
              <a:t>Reviewed annually</a:t>
            </a:r>
          </a:p>
        </p:txBody>
      </p:sp>
    </p:spTree>
    <p:extLst>
      <p:ext uri="{BB962C8B-B14F-4D97-AF65-F5344CB8AC3E}">
        <p14:creationId xmlns:p14="http://schemas.microsoft.com/office/powerpoint/2010/main" val="2291213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82"/>
            <a:ext cx="8839200" cy="990600"/>
          </a:xfrm>
        </p:spPr>
        <p:txBody>
          <a:bodyPr/>
          <a:lstStyle/>
          <a:p>
            <a:r>
              <a:rPr lang="en-US" dirty="0"/>
              <a:t>Exemptions</a:t>
            </a:r>
          </a:p>
        </p:txBody>
      </p:sp>
      <p:sp>
        <p:nvSpPr>
          <p:cNvPr id="3" name="Content Placeholder 2"/>
          <p:cNvSpPr>
            <a:spLocks noGrp="1"/>
          </p:cNvSpPr>
          <p:nvPr>
            <p:ph idx="1"/>
          </p:nvPr>
        </p:nvSpPr>
        <p:spPr>
          <a:xfrm>
            <a:off x="152400" y="1031868"/>
            <a:ext cx="4648200" cy="4525963"/>
          </a:xfrm>
        </p:spPr>
        <p:txBody>
          <a:bodyPr/>
          <a:lstStyle/>
          <a:p>
            <a:pPr marL="0" indent="0">
              <a:buNone/>
            </a:pPr>
            <a:r>
              <a:rPr lang="en-US" dirty="0"/>
              <a:t>Religious:</a:t>
            </a:r>
          </a:p>
          <a:p>
            <a:r>
              <a:rPr lang="en-US" sz="2800" dirty="0"/>
              <a:t>Documented on form 2208</a:t>
            </a:r>
          </a:p>
          <a:p>
            <a:r>
              <a:rPr lang="en-US" sz="2800" dirty="0"/>
              <a:t>Form kept on file by the school or facility in lieu of a Certificate of Immunization (form 3231)</a:t>
            </a:r>
          </a:p>
          <a:p>
            <a:r>
              <a:rPr lang="en-US" sz="2800" dirty="0"/>
              <a:t>Do not expire</a:t>
            </a:r>
          </a:p>
          <a:p>
            <a:endParaRPr lang="en-US" dirty="0"/>
          </a:p>
        </p:txBody>
      </p:sp>
      <p:pic>
        <p:nvPicPr>
          <p:cNvPr id="5" name="Picture 4"/>
          <p:cNvPicPr>
            <a:picLocks noChangeAspect="1"/>
          </p:cNvPicPr>
          <p:nvPr/>
        </p:nvPicPr>
        <p:blipFill>
          <a:blip r:embed="rId3"/>
          <a:stretch>
            <a:fillRect/>
          </a:stretch>
        </p:blipFill>
        <p:spPr>
          <a:xfrm>
            <a:off x="5029200" y="1029240"/>
            <a:ext cx="3962400" cy="5107433"/>
          </a:xfrm>
          <a:prstGeom prst="rect">
            <a:avLst/>
          </a:prstGeom>
          <a:ln w="28575">
            <a:solidFill>
              <a:schemeClr val="tx1"/>
            </a:solidFill>
          </a:ln>
        </p:spPr>
      </p:pic>
    </p:spTree>
    <p:extLst>
      <p:ext uri="{BB962C8B-B14F-4D97-AF65-F5344CB8AC3E}">
        <p14:creationId xmlns:p14="http://schemas.microsoft.com/office/powerpoint/2010/main" val="562355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152400" y="249237"/>
            <a:ext cx="9296400" cy="990600"/>
          </a:xfrm>
          <a:ln/>
        </p:spPr>
        <p:txBody>
          <a:bodyPr/>
          <a:lstStyle/>
          <a:p>
            <a:pPr algn="ctr"/>
            <a:r>
              <a:rPr lang="en-US" dirty="0"/>
              <a:t>Valid Certificates</a:t>
            </a:r>
          </a:p>
        </p:txBody>
      </p:sp>
      <p:sp>
        <p:nvSpPr>
          <p:cNvPr id="366595" name="Rectangle 3"/>
          <p:cNvSpPr>
            <a:spLocks noGrp="1" noChangeArrowheads="1"/>
          </p:cNvSpPr>
          <p:nvPr>
            <p:ph type="body" idx="1"/>
          </p:nvPr>
        </p:nvSpPr>
        <p:spPr>
          <a:xfrm>
            <a:off x="609600" y="1239837"/>
            <a:ext cx="8229600" cy="4525963"/>
          </a:xfrm>
        </p:spPr>
        <p:txBody>
          <a:bodyPr/>
          <a:lstStyle/>
          <a:p>
            <a:r>
              <a:rPr lang="en-US" sz="2800" dirty="0"/>
              <a:t>All certificates must be marked with :</a:t>
            </a:r>
          </a:p>
          <a:p>
            <a:pPr lvl="1"/>
            <a:r>
              <a:rPr lang="en-US" sz="2400" dirty="0"/>
              <a:t>Child’s name</a:t>
            </a:r>
          </a:p>
          <a:p>
            <a:pPr lvl="1"/>
            <a:r>
              <a:rPr lang="en-US" sz="2400" dirty="0"/>
              <a:t>Birth date</a:t>
            </a:r>
          </a:p>
          <a:p>
            <a:pPr lvl="1"/>
            <a:r>
              <a:rPr lang="en-US" sz="2400" dirty="0"/>
              <a:t>Name and Address of Physician, APRN, PA, Qualified Board of Health official or State Immunization Office Official</a:t>
            </a:r>
          </a:p>
          <a:p>
            <a:pPr lvl="1"/>
            <a:r>
              <a:rPr lang="en-US" sz="2400" dirty="0"/>
              <a:t>Certified Signature</a:t>
            </a:r>
          </a:p>
          <a:p>
            <a:pPr lvl="1"/>
            <a:r>
              <a:rPr lang="en-US" sz="2400" dirty="0"/>
              <a:t>Date of Issue</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938" y="3810000"/>
            <a:ext cx="3587262" cy="2438401"/>
          </a:xfrm>
          <a:prstGeom prst="rect">
            <a:avLst/>
          </a:prstGeom>
        </p:spPr>
      </p:pic>
    </p:spTree>
    <p:extLst>
      <p:ext uri="{BB962C8B-B14F-4D97-AF65-F5344CB8AC3E}">
        <p14:creationId xmlns:p14="http://schemas.microsoft.com/office/powerpoint/2010/main" val="3598025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289560" y="20320"/>
            <a:ext cx="8839200" cy="838200"/>
          </a:xfrm>
        </p:spPr>
        <p:txBody>
          <a:bodyPr/>
          <a:lstStyle/>
          <a:p>
            <a:pPr algn="ctr" eaLnBrk="1" hangingPunct="1"/>
            <a:r>
              <a:rPr lang="en-US" dirty="0"/>
              <a:t>Expiration Date</a:t>
            </a:r>
          </a:p>
        </p:txBody>
      </p:sp>
      <p:sp>
        <p:nvSpPr>
          <p:cNvPr id="24580" name="Rectangle 3"/>
          <p:cNvSpPr>
            <a:spLocks noGrp="1" noChangeArrowheads="1"/>
          </p:cNvSpPr>
          <p:nvPr>
            <p:ph type="body" idx="1"/>
          </p:nvPr>
        </p:nvSpPr>
        <p:spPr>
          <a:xfrm>
            <a:off x="510540" y="1447801"/>
            <a:ext cx="8397240" cy="4724400"/>
          </a:xfrm>
        </p:spPr>
        <p:txBody>
          <a:bodyPr>
            <a:normAutofit lnSpcReduction="10000"/>
          </a:bodyPr>
          <a:lstStyle/>
          <a:p>
            <a:pPr eaLnBrk="1" hangingPunct="1">
              <a:lnSpc>
                <a:spcPct val="150000"/>
              </a:lnSpc>
            </a:pPr>
            <a:r>
              <a:rPr lang="en-US" sz="2400" dirty="0"/>
              <a:t>Expires on the date entered as “Expiration Date”</a:t>
            </a:r>
          </a:p>
          <a:p>
            <a:pPr eaLnBrk="1" hangingPunct="1">
              <a:lnSpc>
                <a:spcPct val="150000"/>
              </a:lnSpc>
            </a:pPr>
            <a:r>
              <a:rPr lang="en-US" sz="2400" dirty="0"/>
              <a:t>Must be replaced with a current certificate within 30 days</a:t>
            </a:r>
          </a:p>
          <a:p>
            <a:pPr eaLnBrk="1" hangingPunct="1">
              <a:lnSpc>
                <a:spcPct val="150000"/>
              </a:lnSpc>
            </a:pPr>
            <a:r>
              <a:rPr lang="en-US" sz="2400" dirty="0"/>
              <a:t>Required for all children less than age four years </a:t>
            </a:r>
          </a:p>
          <a:p>
            <a:pPr eaLnBrk="1" hangingPunct="1">
              <a:lnSpc>
                <a:spcPct val="150000"/>
              </a:lnSpc>
            </a:pPr>
            <a:r>
              <a:rPr lang="en-US" sz="2400" dirty="0"/>
              <a:t>Required for all children ages four through ten years who have not completed K through 6</a:t>
            </a:r>
            <a:r>
              <a:rPr lang="en-US" sz="2400" baseline="30000" dirty="0"/>
              <a:t>th</a:t>
            </a:r>
            <a:r>
              <a:rPr lang="en-US" sz="2400" dirty="0"/>
              <a:t> grade requirements or  children 10 years and older who have not completed 7</a:t>
            </a:r>
            <a:r>
              <a:rPr lang="en-US" sz="2400" baseline="30000" dirty="0"/>
              <a:t>th</a:t>
            </a:r>
            <a:r>
              <a:rPr lang="en-US" sz="2400" dirty="0"/>
              <a:t> grade or higher requirements</a:t>
            </a:r>
          </a:p>
          <a:p>
            <a:pPr eaLnBrk="1" hangingPunct="1">
              <a:lnSpc>
                <a:spcPct val="150000"/>
              </a:lnSpc>
            </a:pPr>
            <a:r>
              <a:rPr lang="en-US" sz="2400" dirty="0"/>
              <a:t>Required if a medical exemption for a vaccine(s) is marked</a:t>
            </a:r>
          </a:p>
          <a:p>
            <a:pPr marL="0" indent="0" eaLnBrk="1" hangingPunct="1">
              <a:lnSpc>
                <a:spcPct val="90000"/>
              </a:lnSpc>
              <a:buNone/>
            </a:pPr>
            <a:endParaRPr lang="en-US" sz="2400" dirty="0"/>
          </a:p>
        </p:txBody>
      </p:sp>
    </p:spTree>
    <p:extLst>
      <p:ext uri="{BB962C8B-B14F-4D97-AF65-F5344CB8AC3E}">
        <p14:creationId xmlns:p14="http://schemas.microsoft.com/office/powerpoint/2010/main" val="412207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52400" y="228600"/>
            <a:ext cx="8839200" cy="838200"/>
          </a:xfrm>
        </p:spPr>
        <p:txBody>
          <a:bodyPr/>
          <a:lstStyle/>
          <a:p>
            <a:pPr algn="ctr" eaLnBrk="1" hangingPunct="1"/>
            <a:r>
              <a:rPr lang="en-US" dirty="0"/>
              <a:t>Child Care Requirements</a:t>
            </a:r>
          </a:p>
        </p:txBody>
      </p:sp>
      <p:sp>
        <p:nvSpPr>
          <p:cNvPr id="20484" name="Rectangle 3"/>
          <p:cNvSpPr>
            <a:spLocks noGrp="1" noChangeArrowheads="1"/>
          </p:cNvSpPr>
          <p:nvPr>
            <p:ph type="body" idx="1"/>
          </p:nvPr>
        </p:nvSpPr>
        <p:spPr>
          <a:xfrm>
            <a:off x="152400" y="1066800"/>
            <a:ext cx="8801100" cy="5543551"/>
          </a:xfrm>
        </p:spPr>
        <p:txBody>
          <a:bodyPr/>
          <a:lstStyle/>
          <a:p>
            <a:pPr marL="0" indent="0" eaLnBrk="1" hangingPunct="1">
              <a:buNone/>
            </a:pPr>
            <a:endParaRPr lang="en-US" sz="2400" dirty="0">
              <a:cs typeface="Arial" pitchFamily="34" charset="0"/>
            </a:endParaRPr>
          </a:p>
          <a:p>
            <a:r>
              <a:rPr lang="en-US" sz="2400" dirty="0">
                <a:cs typeface="Arial" pitchFamily="34" charset="0"/>
              </a:rPr>
              <a:t>Number of vaccine doses</a:t>
            </a:r>
          </a:p>
          <a:p>
            <a:r>
              <a:rPr lang="en-US" sz="2400" dirty="0">
                <a:cs typeface="Arial" pitchFamily="34" charset="0"/>
              </a:rPr>
              <a:t>Always need more doses</a:t>
            </a:r>
          </a:p>
          <a:p>
            <a:r>
              <a:rPr lang="en-US" sz="2400" dirty="0">
                <a:cs typeface="Arial" pitchFamily="34" charset="0"/>
              </a:rPr>
              <a:t>Must have a current “expiration date”</a:t>
            </a:r>
          </a:p>
          <a:p>
            <a:endParaRPr lang="en-US" sz="2400" dirty="0">
              <a:cs typeface="Arial" pitchFamily="34" charset="0"/>
            </a:endParaRPr>
          </a:p>
          <a:p>
            <a:pPr marL="0" indent="0" eaLnBrk="1" hangingPunct="1">
              <a:lnSpc>
                <a:spcPct val="90000"/>
              </a:lnSpc>
              <a:buNone/>
            </a:pPr>
            <a:endParaRPr 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971800"/>
            <a:ext cx="6172200" cy="3299115"/>
          </a:xfrm>
          <a:prstGeom prst="rect">
            <a:avLst/>
          </a:prstGeom>
        </p:spPr>
      </p:pic>
    </p:spTree>
    <p:extLst>
      <p:ext uri="{BB962C8B-B14F-4D97-AF65-F5344CB8AC3E}">
        <p14:creationId xmlns:p14="http://schemas.microsoft.com/office/powerpoint/2010/main" val="708335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
            <a:ext cx="8077200" cy="6248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a:off x="1752600" y="914399"/>
            <a:ext cx="4572000" cy="2590801"/>
          </a:xfrm>
          <a:prstGeom prst="rect">
            <a:avLst/>
          </a:prstGeom>
        </p:spPr>
      </p:pic>
    </p:spTree>
    <p:extLst>
      <p:ext uri="{BB962C8B-B14F-4D97-AF65-F5344CB8AC3E}">
        <p14:creationId xmlns:p14="http://schemas.microsoft.com/office/powerpoint/2010/main" val="366995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141" y="788955"/>
            <a:ext cx="5422266" cy="5829301"/>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387533" y="724059"/>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3</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Completing both boxes: When all requirements have not been met</a:t>
            </a:r>
          </a:p>
        </p:txBody>
      </p:sp>
      <p:sp>
        <p:nvSpPr>
          <p:cNvPr id="3" name="Rectangle 2"/>
          <p:cNvSpPr/>
          <p:nvPr/>
        </p:nvSpPr>
        <p:spPr>
          <a:xfrm>
            <a:off x="4363086" y="1524000"/>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10: “Complete for School” checked for child under age 4 </a:t>
            </a:r>
          </a:p>
        </p:txBody>
      </p:sp>
      <p:sp>
        <p:nvSpPr>
          <p:cNvPr id="4" name="Rectangle 3"/>
          <p:cNvSpPr/>
          <p:nvPr/>
        </p:nvSpPr>
        <p:spPr>
          <a:xfrm>
            <a:off x="4571999" y="2438400"/>
            <a:ext cx="394646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9: No dose DTaP after 4th birthday</a:t>
            </a:r>
          </a:p>
        </p:txBody>
      </p:sp>
      <p:sp>
        <p:nvSpPr>
          <p:cNvPr id="5" name="Rectangle 4"/>
          <p:cNvSpPr/>
          <p:nvPr/>
        </p:nvSpPr>
        <p:spPr>
          <a:xfrm>
            <a:off x="4574063" y="2807732"/>
            <a:ext cx="3980577"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2: Doses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Hep</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B spaced incorrectly</a:t>
            </a:r>
          </a:p>
        </p:txBody>
      </p:sp>
      <p:sp>
        <p:nvSpPr>
          <p:cNvPr id="6" name="Rectangle 5"/>
          <p:cNvSpPr/>
          <p:nvPr/>
        </p:nvSpPr>
        <p:spPr>
          <a:xfrm>
            <a:off x="1219200" y="4114800"/>
            <a:ext cx="4429482"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7: 1st dose MMR given before age 1 yr.</a:t>
            </a:r>
          </a:p>
        </p:txBody>
      </p:sp>
      <p:sp>
        <p:nvSpPr>
          <p:cNvPr id="7" name="Rectangle 6"/>
          <p:cNvSpPr/>
          <p:nvPr/>
        </p:nvSpPr>
        <p:spPr>
          <a:xfrm>
            <a:off x="1219200" y="4484132"/>
            <a:ext cx="4801379"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6: 1st dose varicella given before age 1 yr.</a:t>
            </a:r>
          </a:p>
        </p:txBody>
      </p:sp>
      <p:sp>
        <p:nvSpPr>
          <p:cNvPr id="8" name="Rectangle 7"/>
          <p:cNvSpPr/>
          <p:nvPr/>
        </p:nvSpPr>
        <p:spPr>
          <a:xfrm>
            <a:off x="1752600" y="4874538"/>
            <a:ext cx="4262705" cy="369332"/>
          </a:xfrm>
          <a:prstGeom prst="rect">
            <a:avLst/>
          </a:prstGeom>
          <a:solidFill>
            <a:schemeClr val="bg1">
              <a:lumMod val="65000"/>
            </a:schemeClr>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Arial" charset="0"/>
                <a:ea typeface="+mn-ea"/>
                <a:cs typeface="+mn-cs"/>
              </a:rPr>
              <a:t>8: No 2nd dose varicella documented</a:t>
            </a:r>
          </a:p>
        </p:txBody>
      </p:sp>
      <p:sp>
        <p:nvSpPr>
          <p:cNvPr id="9" name="Rectangle 8"/>
          <p:cNvSpPr/>
          <p:nvPr/>
        </p:nvSpPr>
        <p:spPr>
          <a:xfrm>
            <a:off x="6042639" y="4299466"/>
            <a:ext cx="3360441" cy="923330"/>
          </a:xfrm>
          <a:prstGeom prst="rect">
            <a:avLst/>
          </a:prstGeom>
          <a:solidFill>
            <a:schemeClr val="bg1">
              <a:lumMod val="65000"/>
            </a:schemeClr>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5: Varicella Immunity not documented by vaccine or </a:t>
            </a:r>
            <a:r>
              <a:rPr kumimoji="0" lang="en-US" sz="1800" b="1" i="0" u="none" strike="noStrike" kern="1200" cap="none" spc="0" normalizeH="0" baseline="0" noProof="0" dirty="0" err="1">
                <a:ln>
                  <a:noFill/>
                </a:ln>
                <a:solidFill>
                  <a:prstClr val="black"/>
                </a:solidFill>
                <a:effectLst/>
                <a:uLnTx/>
                <a:uFillTx/>
                <a:latin typeface="Arial" charset="0"/>
                <a:ea typeface="+mn-ea"/>
                <a:cs typeface="+mn-cs"/>
              </a:rPr>
              <a:t>hx</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/dx/serology date</a:t>
            </a:r>
          </a:p>
        </p:txBody>
      </p:sp>
      <p:sp>
        <p:nvSpPr>
          <p:cNvPr id="10" name="Rectangle 9"/>
          <p:cNvSpPr/>
          <p:nvPr/>
        </p:nvSpPr>
        <p:spPr>
          <a:xfrm>
            <a:off x="4665881" y="5379804"/>
            <a:ext cx="4572000" cy="646331"/>
          </a:xfrm>
          <a:prstGeom prst="rect">
            <a:avLst/>
          </a:prstGeom>
          <a:solidFill>
            <a:schemeClr val="bg1">
              <a:lumMod val="65000"/>
            </a:schemeClr>
          </a:solid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4: Address and/or contact information not completed</a:t>
            </a:r>
          </a:p>
        </p:txBody>
      </p:sp>
      <p:sp>
        <p:nvSpPr>
          <p:cNvPr id="11" name="Rectangle 10"/>
          <p:cNvSpPr/>
          <p:nvPr/>
        </p:nvSpPr>
        <p:spPr>
          <a:xfrm>
            <a:off x="4514324" y="6091031"/>
            <a:ext cx="4420762" cy="369332"/>
          </a:xfrm>
          <a:prstGeom prst="rect">
            <a:avLst/>
          </a:prstGeom>
          <a:solidFill>
            <a:srgbClr val="FFFF00"/>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 No physician, APRN or PA signature</a:t>
            </a:r>
          </a:p>
        </p:txBody>
      </p:sp>
      <p:pic>
        <p:nvPicPr>
          <p:cNvPr id="252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77" y="-20641"/>
            <a:ext cx="8229600"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35003" y="3380439"/>
            <a:ext cx="6013395" cy="646331"/>
          </a:xfrm>
          <a:prstGeom prst="rect">
            <a:avLst/>
          </a:prstGeom>
          <a:solidFill>
            <a:schemeClr val="bg1">
              <a:lumMod val="65000"/>
            </a:schemeClr>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11. No dose of Tdap or MCV4 for students born on or after 1-1-2002 entering 7</a:t>
            </a:r>
            <a:r>
              <a:rPr kumimoji="0" lang="en-US" sz="1800" b="1" i="0" u="none" strike="noStrike" kern="1200" cap="none" spc="0" normalizeH="0" baseline="30000" noProof="0" dirty="0">
                <a:ln>
                  <a:noFill/>
                </a:ln>
                <a:solidFill>
                  <a:prstClr val="black"/>
                </a:solidFill>
                <a:effectLst/>
                <a:uLnTx/>
                <a:uFillTx/>
                <a:latin typeface="Arial" charset="0"/>
                <a:ea typeface="+mn-ea"/>
                <a:cs typeface="+mn-cs"/>
              </a:rPr>
              <a:t>th</a:t>
            </a:r>
            <a:r>
              <a:rPr kumimoji="0" lang="en-US" sz="1800" b="1" i="0" u="none" strike="noStrike" kern="1200" cap="none" spc="0" normalizeH="0" baseline="0" noProof="0" dirty="0">
                <a:ln>
                  <a:noFill/>
                </a:ln>
                <a:solidFill>
                  <a:prstClr val="black"/>
                </a:solidFill>
                <a:effectLst/>
                <a:uLnTx/>
                <a:uFillTx/>
                <a:latin typeface="Arial" charset="0"/>
                <a:ea typeface="+mn-ea"/>
                <a:cs typeface="+mn-cs"/>
              </a:rPr>
              <a:t> grade or “new entrants”</a:t>
            </a:r>
          </a:p>
        </p:txBody>
      </p:sp>
    </p:spTree>
    <p:extLst>
      <p:ext uri="{BB962C8B-B14F-4D97-AF65-F5344CB8AC3E}">
        <p14:creationId xmlns:p14="http://schemas.microsoft.com/office/powerpoint/2010/main" val="117610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152400" y="76200"/>
            <a:ext cx="8839200" cy="1143000"/>
          </a:xfrm>
        </p:spPr>
        <p:txBody>
          <a:bodyPr/>
          <a:lstStyle/>
          <a:p>
            <a:pPr algn="ctr" eaLnBrk="1" hangingPunct="1"/>
            <a:r>
              <a:rPr lang="en-US" dirty="0"/>
              <a:t>Filing of Certificates</a:t>
            </a:r>
          </a:p>
        </p:txBody>
      </p:sp>
      <p:sp>
        <p:nvSpPr>
          <p:cNvPr id="27652" name="Rectangle 3"/>
          <p:cNvSpPr>
            <a:spLocks noGrp="1" noChangeArrowheads="1"/>
          </p:cNvSpPr>
          <p:nvPr>
            <p:ph type="body" idx="1"/>
          </p:nvPr>
        </p:nvSpPr>
        <p:spPr>
          <a:xfrm>
            <a:off x="228600" y="1219200"/>
            <a:ext cx="4800600" cy="4906963"/>
          </a:xfrm>
        </p:spPr>
        <p:txBody>
          <a:bodyPr>
            <a:normAutofit/>
          </a:bodyPr>
          <a:lstStyle/>
          <a:p>
            <a:pPr eaLnBrk="1" hangingPunct="1"/>
            <a:r>
              <a:rPr lang="en-US" sz="2800" dirty="0"/>
              <a:t>Available for inspection by health officials</a:t>
            </a:r>
          </a:p>
          <a:p>
            <a:pPr eaLnBrk="1" hangingPunct="1"/>
            <a:r>
              <a:rPr lang="en-US" sz="2800" dirty="0"/>
              <a:t>Photocopy acceptable</a:t>
            </a:r>
          </a:p>
          <a:p>
            <a:pPr eaLnBrk="1" hangingPunct="1"/>
            <a:r>
              <a:rPr lang="en-US" sz="2800" dirty="0"/>
              <a:t>Sent copy to the new school/facility</a:t>
            </a:r>
          </a:p>
          <a:p>
            <a:pPr eaLnBrk="1" hangingPunct="1"/>
            <a:r>
              <a:rPr lang="en-US" sz="2800" dirty="0"/>
              <a:t>In the case of religious exemption, form 2208 must be on file in lieu of form 3231</a:t>
            </a:r>
          </a:p>
          <a:p>
            <a:pPr marL="0" indent="0" eaLnBrk="1" hangingPunct="1">
              <a:lnSpc>
                <a:spcPct val="80000"/>
              </a:lnSpc>
              <a:buNone/>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219200"/>
            <a:ext cx="2968303" cy="4757576"/>
          </a:xfrm>
          <a:prstGeom prst="rect">
            <a:avLst/>
          </a:prstGeom>
        </p:spPr>
      </p:pic>
    </p:spTree>
    <p:extLst>
      <p:ext uri="{BB962C8B-B14F-4D97-AF65-F5344CB8AC3E}">
        <p14:creationId xmlns:p14="http://schemas.microsoft.com/office/powerpoint/2010/main" val="410450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1" y="723333"/>
          <a:ext cx="8610601" cy="5262625"/>
        </p:xfrm>
        <a:graphic>
          <a:graphicData uri="http://schemas.openxmlformats.org/drawingml/2006/table">
            <a:tbl>
              <a:tblPr/>
              <a:tblGrid>
                <a:gridCol w="2078421">
                  <a:extLst>
                    <a:ext uri="{9D8B030D-6E8A-4147-A177-3AD203B41FA5}">
                      <a16:colId xmlns:a16="http://schemas.microsoft.com/office/drawing/2014/main" val="20000"/>
                    </a:ext>
                  </a:extLst>
                </a:gridCol>
                <a:gridCol w="2152650">
                  <a:extLst>
                    <a:ext uri="{9D8B030D-6E8A-4147-A177-3AD203B41FA5}">
                      <a16:colId xmlns:a16="http://schemas.microsoft.com/office/drawing/2014/main" val="20001"/>
                    </a:ext>
                  </a:extLst>
                </a:gridCol>
                <a:gridCol w="1336128">
                  <a:extLst>
                    <a:ext uri="{9D8B030D-6E8A-4147-A177-3AD203B41FA5}">
                      <a16:colId xmlns:a16="http://schemas.microsoft.com/office/drawing/2014/main" val="20002"/>
                    </a:ext>
                  </a:extLst>
                </a:gridCol>
                <a:gridCol w="1261899">
                  <a:extLst>
                    <a:ext uri="{9D8B030D-6E8A-4147-A177-3AD203B41FA5}">
                      <a16:colId xmlns:a16="http://schemas.microsoft.com/office/drawing/2014/main" val="20003"/>
                    </a:ext>
                  </a:extLst>
                </a:gridCol>
                <a:gridCol w="1781503">
                  <a:extLst>
                    <a:ext uri="{9D8B030D-6E8A-4147-A177-3AD203B41FA5}">
                      <a16:colId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1,329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5,311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96.5%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20,762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15,737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7"/>
                  </a:ext>
                </a:extLst>
              </a:tr>
              <a:tr h="60414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charset="0"/>
              </a:rPr>
              <a:t>  </a:t>
            </a: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48(12);243-248 April 2, 1999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Arial" charset="0"/>
              </a:rPr>
              <a:t>**MMWR 64(52), ND-924-ND-941, January 6, 2017</a:t>
            </a:r>
          </a:p>
        </p:txBody>
      </p:sp>
      <p:sp>
        <p:nvSpPr>
          <p:cNvPr id="6" name="TextBox 5"/>
          <p:cNvSpPr txBox="1"/>
          <p:nvPr/>
        </p:nvSpPr>
        <p:spPr>
          <a:xfrm>
            <a:off x="7086600" y="228600"/>
            <a:ext cx="1752600"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Calibri"/>
                <a:ea typeface="+mn-ea"/>
                <a:cs typeface="Arial" charset="0"/>
              </a:rPr>
              <a:t> </a:t>
            </a:r>
          </a:p>
        </p:txBody>
      </p:sp>
    </p:spTree>
    <p:extLst>
      <p:ext uri="{BB962C8B-B14F-4D97-AF65-F5344CB8AC3E}">
        <p14:creationId xmlns:p14="http://schemas.microsoft.com/office/powerpoint/2010/main" val="579208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2400" y="0"/>
            <a:ext cx="8839200" cy="914400"/>
          </a:xfrm>
        </p:spPr>
        <p:txBody>
          <a:bodyPr/>
          <a:lstStyle/>
          <a:p>
            <a:pPr algn="ctr" eaLnBrk="1" hangingPunct="1"/>
            <a:r>
              <a:rPr lang="en-US" dirty="0"/>
              <a:t>Tickler Filing System</a:t>
            </a:r>
          </a:p>
        </p:txBody>
      </p:sp>
      <p:sp>
        <p:nvSpPr>
          <p:cNvPr id="28676" name="Rectangle 3"/>
          <p:cNvSpPr>
            <a:spLocks noGrp="1" noChangeArrowheads="1"/>
          </p:cNvSpPr>
          <p:nvPr>
            <p:ph type="body" idx="1"/>
          </p:nvPr>
        </p:nvSpPr>
        <p:spPr>
          <a:xfrm>
            <a:off x="458821" y="990599"/>
            <a:ext cx="4495800" cy="5211763"/>
          </a:xfrm>
        </p:spPr>
        <p:txBody>
          <a:bodyPr>
            <a:normAutofit/>
          </a:bodyPr>
          <a:lstStyle/>
          <a:p>
            <a:pPr marL="0" indent="0">
              <a:lnSpc>
                <a:spcPct val="110000"/>
              </a:lnSpc>
              <a:buNone/>
            </a:pPr>
            <a:r>
              <a:rPr lang="en-US" sz="2400" dirty="0"/>
              <a:t>Instructions located in the </a:t>
            </a:r>
            <a:r>
              <a:rPr lang="en-US" sz="2400" u="sng" dirty="0"/>
              <a:t>Immunization Guidelines for Child Care Facility Operators &amp; School Personnel</a:t>
            </a:r>
            <a:r>
              <a:rPr lang="en-US" sz="2400" dirty="0"/>
              <a:t> (</a:t>
            </a:r>
            <a:r>
              <a:rPr lang="en-US" sz="2400" b="1" dirty="0"/>
              <a:t>Form 3258</a:t>
            </a:r>
            <a:r>
              <a:rPr lang="en-US" sz="2400" dirty="0"/>
              <a:t>) </a:t>
            </a:r>
          </a:p>
          <a:p>
            <a:pPr marL="0" indent="0">
              <a:lnSpc>
                <a:spcPct val="110000"/>
              </a:lnSpc>
              <a:buNone/>
            </a:pPr>
            <a:endParaRPr lang="en-US" sz="2000" dirty="0"/>
          </a:p>
          <a:p>
            <a:pPr eaLnBrk="1" hangingPunct="1">
              <a:lnSpc>
                <a:spcPct val="110000"/>
              </a:lnSpc>
            </a:pPr>
            <a:r>
              <a:rPr lang="en-US" sz="2400" dirty="0"/>
              <a:t>Set up by month and year</a:t>
            </a:r>
          </a:p>
          <a:p>
            <a:pPr eaLnBrk="1" hangingPunct="1">
              <a:lnSpc>
                <a:spcPct val="110000"/>
              </a:lnSpc>
            </a:pPr>
            <a:r>
              <a:rPr lang="en-US" sz="2400" dirty="0"/>
              <a:t>Parent reminders</a:t>
            </a:r>
          </a:p>
          <a:p>
            <a:pPr eaLnBrk="1" hangingPunct="1">
              <a:lnSpc>
                <a:spcPct val="110000"/>
              </a:lnSpc>
            </a:pPr>
            <a:r>
              <a:rPr lang="en-US" sz="2400" dirty="0"/>
              <a:t>Summary of GA Immunization requirements</a:t>
            </a:r>
          </a:p>
          <a:p>
            <a:pPr eaLnBrk="1" hangingPunct="1">
              <a:lnSpc>
                <a:spcPct val="110000"/>
              </a:lnSpc>
            </a:pPr>
            <a:r>
              <a:rPr lang="en-US" sz="2400" dirty="0"/>
              <a:t>Document follow-up</a:t>
            </a:r>
          </a:p>
          <a:p>
            <a:pPr eaLnBrk="1" hangingPunct="1">
              <a:lnSpc>
                <a:spcPct val="110000"/>
              </a:lnSpc>
            </a:pPr>
            <a:r>
              <a:rPr lang="en-US" sz="2400" dirty="0"/>
              <a:t>Enforce requirements</a:t>
            </a:r>
          </a:p>
          <a:p>
            <a:pPr marL="0" indent="0" eaLnBrk="1" hangingPunct="1">
              <a:lnSpc>
                <a:spcPct val="90000"/>
              </a:lnSpc>
              <a:buNone/>
            </a:pPr>
            <a:endParaRPr lang="en-US" sz="2400" dirty="0"/>
          </a:p>
        </p:txBody>
      </p:sp>
      <p:graphicFrame>
        <p:nvGraphicFramePr>
          <p:cNvPr id="28674" name="Object 4"/>
          <p:cNvGraphicFramePr>
            <a:graphicFrameLocks noGrp="1" noChangeAspect="1"/>
          </p:cNvGraphicFramePr>
          <p:nvPr>
            <p:ph sz="half" idx="4294967295"/>
            <p:extLst/>
          </p:nvPr>
        </p:nvGraphicFramePr>
        <p:xfrm>
          <a:off x="4947247" y="1371600"/>
          <a:ext cx="3727315" cy="3535363"/>
        </p:xfrm>
        <a:graphic>
          <a:graphicData uri="http://schemas.openxmlformats.org/presentationml/2006/ole">
            <mc:AlternateContent xmlns:mc="http://schemas.openxmlformats.org/markup-compatibility/2006">
              <mc:Choice xmlns:v="urn:schemas-microsoft-com:vml" Requires="v">
                <p:oleObj spid="_x0000_s518148" name="Clip" r:id="rId4" imgW="2073600" imgH="1643760" progId="">
                  <p:embed/>
                </p:oleObj>
              </mc:Choice>
              <mc:Fallback>
                <p:oleObj name="Clip" r:id="rId4" imgW="2073600" imgH="1643760" progId="">
                  <p:embed/>
                  <p:pic>
                    <p:nvPicPr>
                      <p:cNvPr id="286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247" y="1371600"/>
                        <a:ext cx="3727315" cy="3535363"/>
                      </a:xfrm>
                      <a:prstGeom prst="rect">
                        <a:avLst/>
                      </a:prstGeom>
                      <a:noFill/>
                      <a:extLst/>
                    </p:spPr>
                  </p:pic>
                </p:oleObj>
              </mc:Fallback>
            </mc:AlternateContent>
          </a:graphicData>
        </a:graphic>
      </p:graphicFrame>
    </p:spTree>
    <p:extLst>
      <p:ext uri="{BB962C8B-B14F-4D97-AF65-F5344CB8AC3E}">
        <p14:creationId xmlns:p14="http://schemas.microsoft.com/office/powerpoint/2010/main" val="175594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152400" y="152400"/>
            <a:ext cx="8839200" cy="990600"/>
          </a:xfrm>
        </p:spPr>
        <p:txBody>
          <a:bodyPr>
            <a:noAutofit/>
          </a:bodyPr>
          <a:lstStyle/>
          <a:p>
            <a:r>
              <a:rPr lang="en-US" dirty="0"/>
              <a:t>GRITS</a:t>
            </a:r>
          </a:p>
        </p:txBody>
      </p:sp>
      <p:pic>
        <p:nvPicPr>
          <p:cNvPr id="5109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 y="1143000"/>
            <a:ext cx="7734300" cy="4410075"/>
          </a:xfrm>
          <a:prstGeom prst="rect">
            <a:avLst/>
          </a:prstGeom>
          <a:noFill/>
          <a:ln w="28575">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797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0"/>
            <a:ext cx="8839200" cy="914400"/>
          </a:xfrm>
        </p:spPr>
        <p:txBody>
          <a:bodyPr>
            <a:normAutofit/>
          </a:bodyPr>
          <a:lstStyle/>
          <a:p>
            <a:pPr algn="ctr" eaLnBrk="1" hangingPunct="1"/>
            <a:r>
              <a:rPr lang="en-US" dirty="0"/>
              <a:t>School &amp; Child Care Requirements</a:t>
            </a:r>
          </a:p>
        </p:txBody>
      </p:sp>
      <p:sp>
        <p:nvSpPr>
          <p:cNvPr id="56323" name="Rectangle 3"/>
          <p:cNvSpPr>
            <a:spLocks noGrp="1" noChangeArrowheads="1"/>
          </p:cNvSpPr>
          <p:nvPr>
            <p:ph type="body" idx="1"/>
          </p:nvPr>
        </p:nvSpPr>
        <p:spPr>
          <a:xfrm>
            <a:off x="457200" y="1066800"/>
            <a:ext cx="8229600" cy="5059363"/>
          </a:xfrm>
        </p:spPr>
        <p:txBody>
          <a:bodyPr/>
          <a:lstStyle/>
          <a:p>
            <a:pPr eaLnBrk="1" hangingPunct="1"/>
            <a:r>
              <a:rPr lang="en-US" sz="2400" dirty="0"/>
              <a:t>Some of the new vaccines that are </a:t>
            </a:r>
            <a:r>
              <a:rPr lang="en-US" sz="2400" b="1" dirty="0"/>
              <a:t>RECOMMENDED</a:t>
            </a:r>
            <a:r>
              <a:rPr lang="en-US" sz="2400" dirty="0"/>
              <a:t> for particular age groups, may NOT BE </a:t>
            </a:r>
            <a:r>
              <a:rPr lang="en-US" sz="2400" b="1" dirty="0"/>
              <a:t>REQUIRED</a:t>
            </a:r>
            <a:r>
              <a:rPr lang="en-US" sz="2400" dirty="0"/>
              <a:t> for school or child care attendance.</a:t>
            </a:r>
          </a:p>
          <a:p>
            <a:pPr marL="0" indent="0" eaLnBrk="1" hangingPunct="1">
              <a:buNone/>
            </a:pPr>
            <a:endParaRPr lang="en-US" sz="2400" dirty="0"/>
          </a:p>
          <a:p>
            <a:pPr eaLnBrk="1" hangingPunct="1"/>
            <a:r>
              <a:rPr lang="en-US" sz="2400" dirty="0"/>
              <a:t>Remember, GRITS</a:t>
            </a:r>
          </a:p>
          <a:p>
            <a:pPr lvl="1" eaLnBrk="1" hangingPunct="1"/>
            <a:r>
              <a:rPr lang="en-US" sz="2400" dirty="0"/>
              <a:t>Calculates validity based on recommendations</a:t>
            </a:r>
          </a:p>
          <a:p>
            <a:pPr lvl="1" eaLnBrk="1" hangingPunct="1"/>
            <a:r>
              <a:rPr lang="en-US" sz="2400" dirty="0"/>
              <a:t>Prints certificates based on requirements</a:t>
            </a:r>
          </a:p>
          <a:p>
            <a:pPr marL="0" indent="0" eaLnBrk="1" hangingPunct="1">
              <a:buNone/>
            </a:pPr>
            <a:endParaRPr lang="en-US" dirty="0"/>
          </a:p>
        </p:txBody>
      </p:sp>
    </p:spTree>
    <p:extLst>
      <p:ext uri="{BB962C8B-B14F-4D97-AF65-F5344CB8AC3E}">
        <p14:creationId xmlns:p14="http://schemas.microsoft.com/office/powerpoint/2010/main" val="3370358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90500" y="0"/>
            <a:ext cx="8839200" cy="953429"/>
          </a:xfrm>
        </p:spPr>
        <p:txBody>
          <a:bodyPr>
            <a:normAutofit/>
          </a:bodyPr>
          <a:lstStyle/>
          <a:p>
            <a:pPr algn="ctr" eaLnBrk="1" hangingPunct="1"/>
            <a:r>
              <a:rPr lang="en-US" dirty="0"/>
              <a:t>Responsibilities</a:t>
            </a:r>
          </a:p>
        </p:txBody>
      </p:sp>
      <p:sp>
        <p:nvSpPr>
          <p:cNvPr id="13316" name="Rectangle 3"/>
          <p:cNvSpPr>
            <a:spLocks noGrp="1" noChangeArrowheads="1"/>
          </p:cNvSpPr>
          <p:nvPr>
            <p:ph type="body" idx="1"/>
          </p:nvPr>
        </p:nvSpPr>
        <p:spPr>
          <a:xfrm>
            <a:off x="381000" y="1289824"/>
            <a:ext cx="4343400" cy="4876800"/>
          </a:xfrm>
        </p:spPr>
        <p:txBody>
          <a:bodyPr>
            <a:normAutofit/>
          </a:bodyPr>
          <a:lstStyle/>
          <a:p>
            <a:pPr eaLnBrk="1" hangingPunct="1">
              <a:lnSpc>
                <a:spcPct val="110000"/>
              </a:lnSpc>
            </a:pPr>
            <a:r>
              <a:rPr lang="en-US" sz="3000" dirty="0"/>
              <a:t>Physicians and Public Health Clinics</a:t>
            </a:r>
          </a:p>
          <a:p>
            <a:pPr marL="457200" lvl="1" indent="0" eaLnBrk="1" hangingPunct="1">
              <a:lnSpc>
                <a:spcPct val="110000"/>
              </a:lnSpc>
              <a:buNone/>
            </a:pPr>
            <a:endParaRPr lang="en-US" sz="1800" dirty="0"/>
          </a:p>
          <a:p>
            <a:pPr eaLnBrk="1" hangingPunct="1">
              <a:lnSpc>
                <a:spcPct val="110000"/>
              </a:lnSpc>
            </a:pPr>
            <a:r>
              <a:rPr lang="en-US" sz="3000" dirty="0"/>
              <a:t>Child Care and School </a:t>
            </a:r>
          </a:p>
          <a:p>
            <a:pPr marL="0" indent="0">
              <a:lnSpc>
                <a:spcPct val="90000"/>
              </a:lnSpc>
              <a:buNone/>
            </a:pPr>
            <a:endParaRPr lang="en-US" sz="2400" dirty="0"/>
          </a:p>
          <a:p>
            <a:pPr>
              <a:lnSpc>
                <a:spcPct val="110000"/>
              </a:lnSpc>
            </a:pPr>
            <a:r>
              <a:rPr lang="en-US" sz="3100" dirty="0"/>
              <a:t>Parent/Caregiver</a:t>
            </a:r>
            <a:br>
              <a:rPr lang="en-US" sz="3100" b="1" dirty="0"/>
            </a:br>
            <a:r>
              <a:rPr lang="en-US" sz="3100" b="1" dirty="0"/>
              <a:t> </a:t>
            </a:r>
            <a:endParaRPr lang="en-US"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295400"/>
            <a:ext cx="3810000" cy="3248025"/>
          </a:xfrm>
          <a:prstGeom prst="rect">
            <a:avLst/>
          </a:prstGeom>
        </p:spPr>
      </p:pic>
    </p:spTree>
    <p:extLst>
      <p:ext uri="{BB962C8B-B14F-4D97-AF65-F5344CB8AC3E}">
        <p14:creationId xmlns:p14="http://schemas.microsoft.com/office/powerpoint/2010/main" val="724117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a:t>VAERS</a:t>
            </a:r>
          </a:p>
        </p:txBody>
      </p:sp>
      <p:sp>
        <p:nvSpPr>
          <p:cNvPr id="6" name="Rectangle 5"/>
          <p:cNvSpPr/>
          <p:nvPr/>
        </p:nvSpPr>
        <p:spPr>
          <a:xfrm>
            <a:off x="7162800" y="1615738"/>
            <a:ext cx="3352800" cy="101566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egoe UI"/>
              <a:ea typeface="+mn-ea"/>
              <a:cs typeface="+mn-cs"/>
            </a:endParaRPr>
          </a:p>
        </p:txBody>
      </p:sp>
      <p:pic>
        <p:nvPicPr>
          <p:cNvPr id="7" name="Picture 6">
            <a:extLst>
              <a:ext uri="{FF2B5EF4-FFF2-40B4-BE49-F238E27FC236}">
                <a16:creationId xmlns:a16="http://schemas.microsoft.com/office/drawing/2014/main" id="{DC37B62B-558A-4297-82A7-F6544E89AD04}"/>
              </a:ext>
            </a:extLst>
          </p:cNvPr>
          <p:cNvPicPr>
            <a:picLocks noChangeAspect="1"/>
          </p:cNvPicPr>
          <p:nvPr/>
        </p:nvPicPr>
        <p:blipFill>
          <a:blip r:embed="rId3"/>
          <a:stretch>
            <a:fillRect/>
          </a:stretch>
        </p:blipFill>
        <p:spPr>
          <a:xfrm>
            <a:off x="914400" y="990600"/>
            <a:ext cx="7543800" cy="4724400"/>
          </a:xfrm>
          <a:prstGeom prst="rect">
            <a:avLst/>
          </a:prstGeom>
          <a:ln w="28575">
            <a:solidFill>
              <a:schemeClr val="tx1"/>
            </a:solidFill>
          </a:ln>
        </p:spPr>
      </p:pic>
      <p:sp>
        <p:nvSpPr>
          <p:cNvPr id="3" name="TextBox 2">
            <a:extLst>
              <a:ext uri="{FF2B5EF4-FFF2-40B4-BE49-F238E27FC236}">
                <a16:creationId xmlns:a16="http://schemas.microsoft.com/office/drawing/2014/main" id="{670A38DD-1B33-4F41-8FE6-2B4274DD12B2}"/>
              </a:ext>
            </a:extLst>
          </p:cNvPr>
          <p:cNvSpPr txBox="1"/>
          <p:nvPr/>
        </p:nvSpPr>
        <p:spPr>
          <a:xfrm>
            <a:off x="1371600" y="5867400"/>
            <a:ext cx="7086600"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Public Health Reports should be faxed or mailed to the State Immunization Program. Fax number (404)657-1463</a:t>
            </a:r>
          </a:p>
        </p:txBody>
      </p:sp>
    </p:spTree>
    <p:extLst>
      <p:ext uri="{BB962C8B-B14F-4D97-AF65-F5344CB8AC3E}">
        <p14:creationId xmlns:p14="http://schemas.microsoft.com/office/powerpoint/2010/main" val="25320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a:t>National Vaccine Injury Compensation Program </a:t>
            </a:r>
            <a:br>
              <a:rPr lang="en-US" sz="2400" dirty="0"/>
            </a:br>
            <a:r>
              <a:rPr lang="en-US" sz="2400" dirty="0"/>
              <a:t>provides compensation to individuals found  to be injured by or have died from certain childhood  vaccines.</a:t>
            </a:r>
          </a:p>
          <a:p>
            <a:pPr marL="0" indent="0" eaLnBrk="1" hangingPunct="1">
              <a:buNone/>
            </a:pPr>
            <a:endParaRPr lang="en-US" sz="2400" dirty="0"/>
          </a:p>
          <a:p>
            <a:pPr lvl="1" eaLnBrk="1" hangingPunct="1"/>
            <a:r>
              <a:rPr lang="en-US" sz="2400" dirty="0"/>
              <a:t>Established in 1988 by NCVIA</a:t>
            </a:r>
          </a:p>
          <a:p>
            <a:pPr lvl="1" eaLnBrk="1" hangingPunct="1"/>
            <a:r>
              <a:rPr lang="en-US" sz="2400" dirty="0"/>
              <a:t>Federal “no fault” system to compensate those injured</a:t>
            </a:r>
          </a:p>
          <a:p>
            <a:pPr lvl="1" eaLnBrk="1" hangingPunct="1"/>
            <a:r>
              <a:rPr lang="en-US" sz="2400" dirty="0"/>
              <a:t>Claim must be filed by individual, parent or guardian</a:t>
            </a:r>
          </a:p>
          <a:p>
            <a:pPr lvl="1" eaLnBrk="1" hangingPunct="1"/>
            <a:r>
              <a:rPr lang="en-US" sz="2400" dirty="0"/>
              <a:t>Must show that injury is on “Vaccine Injury Table”</a:t>
            </a:r>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468872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sz="4000" dirty="0"/>
              <a:t>Healthcare Personnel (HCP) and Other Adults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a:t>Annual influenza vaccine</a:t>
            </a:r>
            <a:r>
              <a:rPr lang="en-US" sz="2800" dirty="0">
                <a:effectLst>
                  <a:outerShdw blurRad="38100" dist="38100" dir="2700000" algn="tl">
                    <a:srgbClr val="000000"/>
                  </a:outerShdw>
                </a:effectLst>
              </a:rPr>
              <a:t> </a:t>
            </a:r>
            <a:endParaRPr lang="en-US" sz="2800" dirty="0"/>
          </a:p>
          <a:p>
            <a:pPr>
              <a:lnSpc>
                <a:spcPct val="80000"/>
              </a:lnSpc>
              <a:spcBef>
                <a:spcPts val="1920"/>
              </a:spcBef>
              <a:buClr>
                <a:schemeClr val="tx1"/>
              </a:buClr>
              <a:defRPr/>
            </a:pPr>
            <a:r>
              <a:rPr lang="en-US" sz="2800" dirty="0"/>
              <a:t> </a:t>
            </a:r>
            <a:r>
              <a:rPr lang="en-US" sz="2800" dirty="0" err="1"/>
              <a:t>Tdap</a:t>
            </a:r>
            <a:r>
              <a:rPr lang="en-US" sz="2800" dirty="0"/>
              <a:t> or Td</a:t>
            </a:r>
          </a:p>
          <a:p>
            <a:pPr>
              <a:lnSpc>
                <a:spcPct val="80000"/>
              </a:lnSpc>
              <a:spcBef>
                <a:spcPts val="1920"/>
              </a:spcBef>
              <a:buClr>
                <a:schemeClr val="tx1"/>
              </a:buClr>
              <a:defRPr/>
            </a:pPr>
            <a:r>
              <a:rPr lang="en-US" sz="2800" dirty="0"/>
              <a:t> Hepatitis B (exposure risk) </a:t>
            </a:r>
            <a:r>
              <a:rPr lang="en-US" sz="2800" i="1" dirty="0"/>
              <a:t>Check immunity  </a:t>
            </a:r>
            <a:endParaRPr lang="en-US" sz="2800" b="1" i="1" dirty="0"/>
          </a:p>
          <a:p>
            <a:pPr>
              <a:lnSpc>
                <a:spcPct val="80000"/>
              </a:lnSpc>
              <a:spcBef>
                <a:spcPct val="50000"/>
              </a:spcBef>
              <a:buClr>
                <a:srgbClr val="FFFF99"/>
              </a:buClr>
              <a:buFontTx/>
              <a:buNone/>
              <a:defRPr/>
            </a:pPr>
            <a:r>
              <a:rPr lang="en-US" b="1" dirty="0"/>
              <a:t>Validate immune status of:</a:t>
            </a:r>
          </a:p>
          <a:p>
            <a:pPr>
              <a:lnSpc>
                <a:spcPct val="80000"/>
              </a:lnSpc>
              <a:spcBef>
                <a:spcPct val="50000"/>
              </a:spcBef>
              <a:buClr>
                <a:schemeClr val="tx1"/>
              </a:buClr>
              <a:defRPr/>
            </a:pPr>
            <a:r>
              <a:rPr lang="en-US" sz="2800" dirty="0" err="1"/>
              <a:t>Varicella</a:t>
            </a:r>
            <a:endParaRPr lang="en-US" sz="2800" dirty="0"/>
          </a:p>
          <a:p>
            <a:pPr>
              <a:lnSpc>
                <a:spcPct val="80000"/>
              </a:lnSpc>
              <a:spcBef>
                <a:spcPct val="50000"/>
              </a:spcBef>
              <a:buClr>
                <a:schemeClr val="tx1"/>
              </a:buClr>
              <a:defRPr/>
            </a:pPr>
            <a:r>
              <a:rPr lang="en-US" sz="2800" dirty="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1" u="none" strike="noStrike" kern="1200" cap="none" spc="0" normalizeH="0" baseline="0" noProof="0" dirty="0">
                <a:ln>
                  <a:noFill/>
                </a:ln>
                <a:solidFill>
                  <a:prstClr val="black"/>
                </a:solidFill>
                <a:effectLst/>
                <a:uLnTx/>
                <a:uFillTx/>
                <a:latin typeface="Arial Narrow" pitchFamily="34" charset="0"/>
                <a:ea typeface="+mn-ea"/>
                <a:cs typeface="Arial" charset="0"/>
              </a:rPr>
              <a:t>Are </a:t>
            </a:r>
            <a:r>
              <a:rPr kumimoji="0" lang="en-US" sz="4000" b="1" i="1" u="sng" strike="noStrike" kern="1200" cap="none" spc="0" normalizeH="0" baseline="0" noProof="0" dirty="0">
                <a:ln>
                  <a:noFill/>
                </a:ln>
                <a:solidFill>
                  <a:srgbClr val="C00000"/>
                </a:solidFill>
                <a:effectLst/>
                <a:uLnTx/>
                <a:uFillTx/>
                <a:latin typeface="Arial Narrow" pitchFamily="34" charset="0"/>
                <a:ea typeface="+mn-ea"/>
                <a:cs typeface="Arial" charset="0"/>
              </a:rPr>
              <a:t>YOU</a:t>
            </a:r>
            <a:r>
              <a:rPr kumimoji="0" lang="en-US" sz="4000" b="1" i="1" u="none" strike="noStrike" kern="1200" cap="none" spc="0" normalizeH="0" baseline="0" noProof="0" dirty="0">
                <a:ln>
                  <a:noFill/>
                </a:ln>
                <a:solidFill>
                  <a:prstClr val="black"/>
                </a:solidFill>
                <a:effectLst/>
                <a:uLnTx/>
                <a:uFillTx/>
                <a:latin typeface="Arial Narrow" pitchFamily="34" charset="0"/>
                <a:ea typeface="+mn-ea"/>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786096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a:t>State 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a:t>Local health department</a:t>
            </a:r>
          </a:p>
          <a:p>
            <a:pPr eaLnBrk="1" hangingPunct="1">
              <a:lnSpc>
                <a:spcPct val="90000"/>
              </a:lnSpc>
            </a:pPr>
            <a:r>
              <a:rPr lang="en-US" sz="2000" dirty="0"/>
              <a:t>District Immunization Coordinator</a:t>
            </a:r>
          </a:p>
          <a:p>
            <a:pPr eaLnBrk="1" hangingPunct="1">
              <a:lnSpc>
                <a:spcPct val="90000"/>
              </a:lnSpc>
            </a:pPr>
            <a:r>
              <a:rPr lang="en-US" sz="2000" dirty="0"/>
              <a:t>GA Immunization Program Office</a:t>
            </a:r>
          </a:p>
          <a:p>
            <a:pPr lvl="1" eaLnBrk="1" hangingPunct="1">
              <a:lnSpc>
                <a:spcPct val="90000"/>
              </a:lnSpc>
            </a:pPr>
            <a:r>
              <a:rPr lang="en-US" sz="2000" dirty="0"/>
              <a:t>On call Help line: 404-657-3158</a:t>
            </a:r>
          </a:p>
          <a:p>
            <a:pPr lvl="1" eaLnBrk="1" hangingPunct="1">
              <a:lnSpc>
                <a:spcPct val="90000"/>
              </a:lnSpc>
            </a:pPr>
            <a:r>
              <a:rPr lang="en-US" sz="2000" dirty="0"/>
              <a:t>GRITS Help Line:1-866-483-2958</a:t>
            </a:r>
          </a:p>
          <a:p>
            <a:pPr lvl="1" eaLnBrk="1" hangingPunct="1">
              <a:lnSpc>
                <a:spcPct val="90000"/>
              </a:lnSpc>
            </a:pPr>
            <a:r>
              <a:rPr lang="en-US" sz="2000" dirty="0"/>
              <a:t>VFC Help Line:1-800-848-3868</a:t>
            </a:r>
          </a:p>
          <a:p>
            <a:pPr lvl="1" eaLnBrk="1" hangingPunct="1">
              <a:lnSpc>
                <a:spcPct val="90000"/>
              </a:lnSpc>
            </a:pPr>
            <a:r>
              <a:rPr lang="en-US" sz="2000" dirty="0"/>
              <a:t>Website http://</a:t>
            </a:r>
            <a:r>
              <a:rPr lang="en-US" sz="2000" dirty="0">
                <a:solidFill>
                  <a:schemeClr val="tx2"/>
                </a:solidFill>
              </a:rPr>
              <a:t>dph.georgia.gov/immunization-section</a:t>
            </a:r>
          </a:p>
          <a:p>
            <a:pPr lvl="1" eaLnBrk="1" hangingPunct="1">
              <a:lnSpc>
                <a:spcPct val="90000"/>
              </a:lnSpc>
            </a:pPr>
            <a:r>
              <a:rPr lang="en-US" sz="2000" dirty="0"/>
              <a:t>Your local Immunization Regional Program Consultant (IRC)</a:t>
            </a:r>
          </a:p>
          <a:p>
            <a:pPr lvl="1" eaLnBrk="1" hangingPunct="1">
              <a:lnSpc>
                <a:spcPct val="90000"/>
              </a:lnSpc>
            </a:pPr>
            <a:r>
              <a:rPr lang="en-US" sz="2000" dirty="0"/>
              <a:t>Epidemiology: 1-866-782-4584 </a:t>
            </a:r>
          </a:p>
          <a:p>
            <a:pPr eaLnBrk="1" hangingPunct="1">
              <a:lnSpc>
                <a:spcPct val="90000"/>
              </a:lnSpc>
            </a:pPr>
            <a:r>
              <a:rPr lang="en-US" sz="2000" dirty="0"/>
              <a:t>GA Chapter of the AAP</a:t>
            </a:r>
          </a:p>
          <a:p>
            <a:pPr eaLnBrk="1" hangingPunct="1">
              <a:lnSpc>
                <a:spcPct val="90000"/>
              </a:lnSpc>
            </a:pPr>
            <a:r>
              <a:rPr lang="en-US" sz="2000" dirty="0"/>
              <a:t>GA Academy of Family Physicians</a:t>
            </a:r>
          </a:p>
          <a:p>
            <a:pPr marL="0" indent="0" eaLnBrk="1" hangingPunct="1">
              <a:lnSpc>
                <a:spcPct val="90000"/>
              </a:lnSpc>
              <a:buNone/>
            </a:pPr>
            <a:endParaRPr lang="en-US" sz="2400" dirty="0"/>
          </a:p>
          <a:p>
            <a:pPr eaLnBrk="1" hangingPunct="1">
              <a:lnSpc>
                <a:spcPct val="90000"/>
              </a:lnSpc>
            </a:pPr>
            <a:endParaRPr lang="en-US" sz="2400" dirty="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2238407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Segoe UI"/>
                <a:ea typeface="+mn-ea"/>
                <a:cs typeface="Arial" charset="0"/>
              </a:rPr>
              <a:t>It’s a Team Effort! </a:t>
            </a:r>
          </a:p>
        </p:txBody>
      </p:sp>
      <p:sp>
        <p:nvSpPr>
          <p:cNvPr id="326658" name="Text Box 3"/>
          <p:cNvSpPr txBox="1">
            <a:spLocks noChangeArrowheads="1"/>
          </p:cNvSpPr>
          <p:nvPr/>
        </p:nvSpPr>
        <p:spPr bwMode="auto">
          <a:xfrm>
            <a:off x="38099" y="696932"/>
            <a:ext cx="9143999" cy="106680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High Immunization rates begin with a team designed plan! </a:t>
            </a:r>
          </a:p>
        </p:txBody>
      </p:sp>
      <p:sp>
        <p:nvSpPr>
          <p:cNvPr id="326662" name="Rectangle 7"/>
          <p:cNvSpPr>
            <a:spLocks noChangeArrowheads="1"/>
          </p:cNvSpPr>
          <p:nvPr/>
        </p:nvSpPr>
        <p:spPr bwMode="auto">
          <a:xfrm>
            <a:off x="152400" y="5319947"/>
            <a:ext cx="9144000" cy="579438"/>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Segoe UI"/>
                <a:ea typeface="+mn-ea"/>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19789493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57200" y="381000"/>
          <a:ext cx="8382000" cy="55735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867400">
                  <a:extLst>
                    <a:ext uri="{9D8B030D-6E8A-4147-A177-3AD203B41FA5}">
                      <a16:colId xmlns:a16="http://schemas.microsoft.com/office/drawing/2014/main" val="20001"/>
                    </a:ext>
                  </a:extLst>
                </a:gridCol>
              </a:tblGrid>
              <a:tr h="1238025">
                <a:tc>
                  <a:txBody>
                    <a:bodyPr/>
                    <a:lstStyle/>
                    <a:p>
                      <a:r>
                        <a:rPr lang="en-US" sz="2400" dirty="0">
                          <a:solidFill>
                            <a:schemeClr val="tx1"/>
                          </a:solidFill>
                        </a:rPr>
                        <a:t>VPD</a:t>
                      </a:r>
                    </a:p>
                  </a:txBody>
                  <a:tcPr>
                    <a:solidFill>
                      <a:schemeClr val="accent1"/>
                    </a:solidFill>
                  </a:tcPr>
                </a:tc>
                <a:tc>
                  <a:txBody>
                    <a:bodyPr/>
                    <a:lstStyle/>
                    <a:p>
                      <a:pPr algn="ctr"/>
                      <a:r>
                        <a:rPr lang="en-US" sz="2400" dirty="0">
                          <a:solidFill>
                            <a:schemeClr val="tx1"/>
                          </a:solidFill>
                        </a:rPr>
                        <a:t>Vaccination Rate</a:t>
                      </a:r>
                    </a:p>
                    <a:p>
                      <a:pPr algn="ctr"/>
                      <a:r>
                        <a:rPr lang="en-US" sz="2400" dirty="0">
                          <a:solidFill>
                            <a:schemeClr val="tx1"/>
                          </a:solidFill>
                        </a:rPr>
                        <a:t>Needed for </a:t>
                      </a:r>
                    </a:p>
                    <a:p>
                      <a:pPr algn="ctr"/>
                      <a:r>
                        <a:rPr lang="en-US" sz="2400" dirty="0">
                          <a:solidFill>
                            <a:schemeClr val="tx1"/>
                          </a:solidFill>
                        </a:rPr>
                        <a:t>Herd Immunity</a:t>
                      </a:r>
                    </a:p>
                  </a:txBody>
                  <a:tcPr>
                    <a:solidFill>
                      <a:schemeClr val="accent1"/>
                    </a:solidFill>
                  </a:tcPr>
                </a:tc>
                <a:extLst>
                  <a:ext uri="{0D108BD9-81ED-4DB2-BD59-A6C34878D82A}">
                    <a16:rowId xmlns:a16="http://schemas.microsoft.com/office/drawing/2014/main" val="10000"/>
                  </a:ext>
                </a:extLst>
              </a:tr>
              <a:tr h="689450">
                <a:tc>
                  <a:txBody>
                    <a:bodyPr/>
                    <a:lstStyle/>
                    <a:p>
                      <a:r>
                        <a:rPr lang="en-US" sz="2400" b="1" dirty="0">
                          <a:solidFill>
                            <a:schemeClr val="tx1"/>
                          </a:solidFill>
                        </a:rPr>
                        <a:t>Measles</a:t>
                      </a:r>
                    </a:p>
                  </a:txBody>
                  <a:tcPr>
                    <a:solidFill>
                      <a:schemeClr val="accent1"/>
                    </a:solidFill>
                  </a:tcPr>
                </a:tc>
                <a:tc>
                  <a:txBody>
                    <a:bodyPr/>
                    <a:lstStyle/>
                    <a:p>
                      <a:pPr algn="ctr"/>
                      <a:r>
                        <a:rPr lang="en-US" sz="2400" b="1" dirty="0">
                          <a:solidFill>
                            <a:srgbClr val="FF0000"/>
                          </a:solidFill>
                        </a:rPr>
                        <a:t>92-94%</a:t>
                      </a:r>
                    </a:p>
                  </a:txBody>
                  <a:tcPr>
                    <a:solidFill>
                      <a:schemeClr val="accent1"/>
                    </a:solidFill>
                  </a:tcPr>
                </a:tc>
                <a:extLst>
                  <a:ext uri="{0D108BD9-81ED-4DB2-BD59-A6C34878D82A}">
                    <a16:rowId xmlns:a16="http://schemas.microsoft.com/office/drawing/2014/main" val="10001"/>
                  </a:ext>
                </a:extLst>
              </a:tr>
              <a:tr h="869364">
                <a:tc>
                  <a:txBody>
                    <a:bodyPr/>
                    <a:lstStyle/>
                    <a:p>
                      <a:r>
                        <a:rPr lang="en-US" sz="2400" b="1" dirty="0" err="1">
                          <a:solidFill>
                            <a:schemeClr val="tx1"/>
                          </a:solidFill>
                        </a:rPr>
                        <a:t>Pertussis</a:t>
                      </a:r>
                      <a:endParaRPr lang="en-US" sz="2400" b="1" dirty="0">
                        <a:solidFill>
                          <a:schemeClr val="tx1"/>
                        </a:solidFill>
                      </a:endParaRPr>
                    </a:p>
                  </a:txBody>
                  <a:tcPr>
                    <a:solidFill>
                      <a:schemeClr val="accent1"/>
                    </a:solidFill>
                  </a:tcPr>
                </a:tc>
                <a:tc>
                  <a:txBody>
                    <a:bodyPr/>
                    <a:lstStyle/>
                    <a:p>
                      <a:pPr algn="ctr"/>
                      <a:r>
                        <a:rPr lang="en-US" sz="2400" b="1" dirty="0">
                          <a:solidFill>
                            <a:schemeClr val="tx1"/>
                          </a:solidFill>
                        </a:rPr>
                        <a:t>92-94%</a:t>
                      </a:r>
                    </a:p>
                  </a:txBody>
                  <a:tcPr>
                    <a:solidFill>
                      <a:schemeClr val="accent1"/>
                    </a:solidFill>
                  </a:tcPr>
                </a:tc>
                <a:extLst>
                  <a:ext uri="{0D108BD9-81ED-4DB2-BD59-A6C34878D82A}">
                    <a16:rowId xmlns:a16="http://schemas.microsoft.com/office/drawing/2014/main" val="10002"/>
                  </a:ext>
                </a:extLst>
              </a:tr>
              <a:tr h="708361">
                <a:tc>
                  <a:txBody>
                    <a:bodyPr/>
                    <a:lstStyle/>
                    <a:p>
                      <a:r>
                        <a:rPr lang="en-US" sz="2400" b="1" dirty="0">
                          <a:solidFill>
                            <a:schemeClr val="tx1"/>
                          </a:solidFill>
                        </a:rPr>
                        <a:t>Diphtheria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3"/>
                  </a:ext>
                </a:extLst>
              </a:tr>
              <a:tr h="689450">
                <a:tc>
                  <a:txBody>
                    <a:bodyPr/>
                    <a:lstStyle/>
                    <a:p>
                      <a:r>
                        <a:rPr lang="en-US" sz="2400" b="1" dirty="0">
                          <a:solidFill>
                            <a:schemeClr val="tx1"/>
                          </a:solidFill>
                        </a:rPr>
                        <a:t>Rubella</a:t>
                      </a:r>
                    </a:p>
                  </a:txBody>
                  <a:tcPr>
                    <a:solidFill>
                      <a:schemeClr val="accent1"/>
                    </a:solidFill>
                  </a:tcPr>
                </a:tc>
                <a:tc>
                  <a:txBody>
                    <a:bodyPr/>
                    <a:lstStyle/>
                    <a:p>
                      <a:pPr algn="ctr"/>
                      <a:r>
                        <a:rPr lang="en-US" sz="2400" b="1" dirty="0">
                          <a:solidFill>
                            <a:schemeClr val="tx1"/>
                          </a:solidFill>
                        </a:rPr>
                        <a:t>83-85%</a:t>
                      </a:r>
                    </a:p>
                  </a:txBody>
                  <a:tcPr>
                    <a:solidFill>
                      <a:schemeClr val="accent1"/>
                    </a:solidFill>
                  </a:tcPr>
                </a:tc>
                <a:extLst>
                  <a:ext uri="{0D108BD9-81ED-4DB2-BD59-A6C34878D82A}">
                    <a16:rowId xmlns:a16="http://schemas.microsoft.com/office/drawing/2014/main" val="10004"/>
                  </a:ext>
                </a:extLst>
              </a:tr>
              <a:tr h="689450">
                <a:tc>
                  <a:txBody>
                    <a:bodyPr/>
                    <a:lstStyle/>
                    <a:p>
                      <a:r>
                        <a:rPr lang="en-US" sz="2400" b="1" dirty="0">
                          <a:solidFill>
                            <a:schemeClr val="tx1"/>
                          </a:solidFill>
                        </a:rPr>
                        <a:t>Mumps</a:t>
                      </a:r>
                    </a:p>
                  </a:txBody>
                  <a:tcPr>
                    <a:solidFill>
                      <a:schemeClr val="accent1"/>
                    </a:solidFill>
                  </a:tcPr>
                </a:tc>
                <a:tc>
                  <a:txBody>
                    <a:bodyPr/>
                    <a:lstStyle/>
                    <a:p>
                      <a:pPr algn="ctr"/>
                      <a:r>
                        <a:rPr lang="en-US" sz="2400" b="1" dirty="0">
                          <a:solidFill>
                            <a:srgbClr val="FF0000"/>
                          </a:solidFill>
                        </a:rPr>
                        <a:t>75-86%</a:t>
                      </a:r>
                    </a:p>
                  </a:txBody>
                  <a:tcPr>
                    <a:solidFill>
                      <a:schemeClr val="accent1"/>
                    </a:solidFill>
                  </a:tcPr>
                </a:tc>
                <a:extLst>
                  <a:ext uri="{0D108BD9-81ED-4DB2-BD59-A6C34878D82A}">
                    <a16:rowId xmlns:a16="http://schemas.microsoft.com/office/drawing/2014/main" val="10005"/>
                  </a:ext>
                </a:extLst>
              </a:tr>
              <a:tr h="689450">
                <a:tc>
                  <a:txBody>
                    <a:bodyPr/>
                    <a:lstStyle/>
                    <a:p>
                      <a:r>
                        <a:rPr lang="en-US" sz="2400" b="1" dirty="0">
                          <a:solidFill>
                            <a:schemeClr val="tx1"/>
                          </a:solidFill>
                        </a:rPr>
                        <a:t>Influenza</a:t>
                      </a:r>
                    </a:p>
                  </a:txBody>
                  <a:tcPr>
                    <a:solidFill>
                      <a:schemeClr val="accent1"/>
                    </a:solidFill>
                  </a:tcPr>
                </a:tc>
                <a:tc>
                  <a:txBody>
                    <a:bodyPr/>
                    <a:lstStyle/>
                    <a:p>
                      <a:pPr algn="ctr"/>
                      <a:r>
                        <a:rPr lang="en-US" sz="2400" b="1" dirty="0">
                          <a:solidFill>
                            <a:schemeClr val="tx1"/>
                          </a:solidFill>
                        </a:rPr>
                        <a:t>30-75%</a:t>
                      </a:r>
                    </a:p>
                  </a:txBody>
                  <a:tcPr>
                    <a:solidFill>
                      <a:schemeClr val="accent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591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a:t>15 voting members with expertise in one or more of the following:</a:t>
            </a:r>
          </a:p>
          <a:p>
            <a:pPr marL="685800" indent="457200">
              <a:buFont typeface="Wingdings" pitchFamily="2" charset="2"/>
              <a:buChar char="Ø"/>
              <a:defRPr/>
            </a:pPr>
            <a:r>
              <a:rPr lang="en-US" sz="2000" dirty="0"/>
              <a:t>Vaccinology</a:t>
            </a:r>
          </a:p>
          <a:p>
            <a:pPr marL="685800" indent="457200">
              <a:buFont typeface="Wingdings" pitchFamily="2" charset="2"/>
              <a:buChar char="Ø"/>
              <a:defRPr/>
            </a:pPr>
            <a:r>
              <a:rPr lang="en-US" sz="2000" dirty="0"/>
              <a:t>Immunology</a:t>
            </a:r>
          </a:p>
          <a:p>
            <a:pPr marL="685800" indent="457200">
              <a:buFont typeface="Wingdings" pitchFamily="2" charset="2"/>
              <a:buChar char="Ø"/>
              <a:defRPr/>
            </a:pPr>
            <a:r>
              <a:rPr lang="en-US" sz="2000" dirty="0"/>
              <a:t> Infectious diseases 		</a:t>
            </a:r>
          </a:p>
          <a:p>
            <a:pPr marL="685800" indent="457200">
              <a:buFont typeface="Wingdings" pitchFamily="2" charset="2"/>
              <a:buChar char="Ø"/>
              <a:defRPr/>
            </a:pPr>
            <a:r>
              <a:rPr lang="en-US" sz="2000" dirty="0"/>
              <a:t>Pediatrics</a:t>
            </a:r>
          </a:p>
          <a:p>
            <a:pPr marL="685800" indent="457200">
              <a:buFont typeface="Wingdings" pitchFamily="2" charset="2"/>
              <a:buChar char="Ø"/>
              <a:defRPr/>
            </a:pPr>
            <a:r>
              <a:rPr lang="en-US" sz="2000" dirty="0"/>
              <a:t>Internal Medicine</a:t>
            </a:r>
          </a:p>
          <a:p>
            <a:pPr marL="685800" indent="457200">
              <a:buFont typeface="Wingdings" pitchFamily="2" charset="2"/>
              <a:buChar char="Ø"/>
              <a:defRPr/>
            </a:pPr>
            <a:r>
              <a:rPr lang="en-US" sz="2000" dirty="0"/>
              <a:t>Preventive medicine</a:t>
            </a:r>
          </a:p>
          <a:p>
            <a:pPr marL="685800" indent="457200">
              <a:buFont typeface="Wingdings" pitchFamily="2" charset="2"/>
              <a:buChar char="Ø"/>
              <a:defRPr/>
            </a:pPr>
            <a:r>
              <a:rPr lang="en-US" sz="2000" dirty="0"/>
              <a:t>Public health</a:t>
            </a:r>
          </a:p>
          <a:p>
            <a:pPr marL="685800" indent="457200">
              <a:buFont typeface="Wingdings" pitchFamily="2" charset="2"/>
              <a:buChar char="Ø"/>
              <a:defRPr/>
            </a:pPr>
            <a:r>
              <a:rPr lang="en-US" sz="2000" dirty="0"/>
              <a:t>Consumer perspectives and/or social and community  		    aspects of immunization programs </a:t>
            </a:r>
            <a:endParaRPr lang="en-US" sz="1200" dirty="0"/>
          </a:p>
          <a:p>
            <a:pPr marL="55563" indent="346075">
              <a:spcBef>
                <a:spcPts val="0"/>
              </a:spcBef>
              <a:buFont typeface="Arial" pitchFamily="34" charset="0"/>
              <a:buChar char="•"/>
              <a:defRPr/>
            </a:pPr>
            <a:r>
              <a:rPr lang="en-US" sz="2000" dirty="0"/>
              <a:t>ACIP develops recommendations and schedules for the use of</a:t>
            </a:r>
          </a:p>
          <a:p>
            <a:pPr marL="55563" indent="346075">
              <a:spcBef>
                <a:spcPts val="0"/>
              </a:spcBef>
              <a:buFontTx/>
              <a:buNone/>
              <a:defRPr/>
            </a:pPr>
            <a:r>
              <a:rPr lang="en-US" sz="2000" dirty="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632313762"/>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All staff must use the </a:t>
            </a:r>
            <a:r>
              <a:rPr kumimoji="0" lang="en-US" sz="2400" b="0" i="0" u="sng" strike="noStrike" kern="1200" cap="none" spc="0" normalizeH="0" baseline="0" noProof="0" dirty="0">
                <a:ln>
                  <a:noFill/>
                </a:ln>
                <a:solidFill>
                  <a:prstClr val="black"/>
                </a:solidFill>
                <a:effectLst/>
                <a:uLnTx/>
                <a:uFillTx/>
                <a:latin typeface="Calibri"/>
                <a:ea typeface="+mn-ea"/>
                <a:cs typeface="Arial" charset="0"/>
              </a:rPr>
              <a:t>same</a:t>
            </a: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t>
            </a:r>
          </a:p>
          <a:p>
            <a:pPr marL="0" marR="0" lvl="0"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immunization schedule</a:t>
            </a:r>
          </a:p>
          <a:p>
            <a:pPr marL="0" marR="0" lvl="0" indent="0" algn="l" defTabSz="914400" rtl="0" eaLnBrk="1" fontAlgn="base" latinLnBrk="0" hangingPunct="1">
              <a:lnSpc>
                <a:spcPct val="90000"/>
              </a:lnSpc>
              <a:spcBef>
                <a:spcPct val="20000"/>
              </a:spcBef>
              <a:spcAft>
                <a:spcPct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Schedules: </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&amp; Adolescents</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0 through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Catch-up schedule for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ages 4 months -18 years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Children and Adolescents 18 years or younger based on medical indications</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19 years and older</a:t>
            </a:r>
          </a:p>
          <a:p>
            <a:pPr marL="800100" marR="0" lvl="1"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Adult  based on medical </a:t>
            </a:r>
          </a:p>
          <a:p>
            <a:pPr marL="457200" marR="0" lvl="1" indent="0" algn="l" defTabSz="914400" rtl="0" eaLnBrk="1" fontAlgn="base" latinLnBrk="0" hangingPunct="1">
              <a:lnSpc>
                <a:spcPct val="90000"/>
              </a:lnSpc>
              <a:spcBef>
                <a:spcPct val="2000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Arial" charset="0"/>
              </a:rPr>
              <a:t>     and other indications</a:t>
            </a:r>
            <a:r>
              <a:rPr kumimoji="0" lang="en-US" sz="2400" b="1" i="0" u="none" strike="noStrike" kern="1200" cap="none" spc="0" normalizeH="0" baseline="0" noProof="0" dirty="0">
                <a:ln>
                  <a:noFill/>
                </a:ln>
                <a:solidFill>
                  <a:prstClr val="black"/>
                </a:solidFill>
                <a:effectLst/>
                <a:uLnTx/>
                <a:uFillTx/>
                <a:latin typeface="Calibri"/>
                <a:ea typeface="+mn-ea"/>
                <a:cs typeface="Arial" charset="0"/>
              </a:rPr>
              <a:t>      </a:t>
            </a:r>
            <a:endParaRPr kumimoji="0" lang="en-US" sz="2400" b="0" i="0" u="sng" strike="noStrike" kern="1200" cap="none" spc="0" normalizeH="0" baseline="0" noProof="0" dirty="0">
              <a:ln>
                <a:noFill/>
              </a:ln>
              <a:solidFill>
                <a:prstClr val="black"/>
              </a:solidFill>
              <a:effectLst/>
              <a:uLnTx/>
              <a:uFillTx/>
              <a:latin typeface="Calibri"/>
              <a:ea typeface="+mn-ea"/>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Calibri"/>
                <a:ea typeface="+mn-ea"/>
                <a:cs typeface="Arial" charset="0"/>
              </a:rPr>
              <a:t>READ THE FOOTNOTES</a:t>
            </a:r>
          </a:p>
        </p:txBody>
      </p:sp>
      <p:sp>
        <p:nvSpPr>
          <p:cNvPr id="16" name="Rectangle 15"/>
          <p:cNvSpPr/>
          <p:nvPr/>
        </p:nvSpPr>
        <p:spPr>
          <a:xfrm>
            <a:off x="4441451" y="5331363"/>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Arial" charset="0"/>
              </a:rPr>
              <a:t>http://www.cdc.gov/vaccines/schedules/hcp/adult.html</a:t>
            </a: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3536340902"/>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0"/>
            <a:ext cx="8382000" cy="1371600"/>
          </a:xfrm>
        </p:spPr>
        <p:txBody>
          <a:bodyPr>
            <a:normAutofit/>
          </a:bodyPr>
          <a:lstStyle/>
          <a:p>
            <a:pPr eaLnBrk="1" hangingPunct="1"/>
            <a:r>
              <a:rPr lang="en-US" dirty="0"/>
              <a:t>What Does It All Mean?</a:t>
            </a:r>
          </a:p>
        </p:txBody>
      </p:sp>
      <p:sp>
        <p:nvSpPr>
          <p:cNvPr id="346117" name="Text Box 5"/>
          <p:cNvSpPr txBox="1">
            <a:spLocks noChangeArrowheads="1"/>
          </p:cNvSpPr>
          <p:nvPr/>
        </p:nvSpPr>
        <p:spPr bwMode="auto">
          <a:xfrm>
            <a:off x="304800" y="1349829"/>
            <a:ext cx="8610600" cy="3379387"/>
          </a:xfrm>
          <a:prstGeom prst="rect">
            <a:avLst/>
          </a:prstGeom>
          <a:noFill/>
          <a:ln w="9525">
            <a:noFill/>
            <a:miter lim="800000"/>
            <a:headEnd/>
            <a:tailEnd/>
          </a:ln>
          <a:effectLst/>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Indication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Information about the appropriate use of the vaccine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Recommendation</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ACIP statement that broadens and further delineates the Indication </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  found in the package insert</a:t>
            </a:r>
            <a:br>
              <a:rPr kumimoji="0" lang="en-US" sz="2000" b="0" i="0" u="none" strike="noStrike" kern="1200" cap="none" spc="0" normalizeH="0" baseline="0" noProof="0" dirty="0">
                <a:ln>
                  <a:noFill/>
                </a:ln>
                <a:solidFill>
                  <a:prstClr val="black"/>
                </a:solidFill>
                <a:effectLst/>
                <a:uLnTx/>
                <a:uFillTx/>
                <a:latin typeface="Segoe UI"/>
                <a:ea typeface="+mn-ea"/>
                <a:cs typeface="+mn-cs"/>
              </a:rPr>
            </a:br>
            <a:r>
              <a:rPr kumimoji="0" lang="en-US" sz="2000" b="0" i="0" u="none" strike="noStrike" kern="1200" cap="none" spc="0" normalizeH="0" baseline="0" noProof="0" dirty="0">
                <a:ln>
                  <a:noFill/>
                </a:ln>
                <a:solidFill>
                  <a:prstClr val="black"/>
                </a:solidFill>
                <a:effectLst/>
                <a:uLnTx/>
                <a:uFillTx/>
                <a:latin typeface="Segoe UI"/>
                <a:ea typeface="+mn-ea"/>
                <a:cs typeface="+mn-cs"/>
              </a:rPr>
              <a:t>-Basis for standards for best practice</a:t>
            </a:r>
          </a:p>
          <a:p>
            <a:pPr marL="0" marR="0" lvl="0" indent="0" algn="l" defTabSz="914400" rtl="0" eaLnBrk="1" fontAlgn="base" latinLnBrk="0" hangingPunct="1">
              <a:lnSpc>
                <a:spcPct val="100000"/>
              </a:lnSpc>
              <a:spcBef>
                <a:spcPct val="20000"/>
              </a:spcBef>
              <a:spcAft>
                <a:spcPct val="0"/>
              </a:spcAft>
              <a:buClr>
                <a:srgbClr val="FFFFFF"/>
              </a:buClr>
              <a:buSzPct val="70000"/>
              <a:buFontTx/>
              <a:buNone/>
              <a:tabLst/>
              <a:defRPr/>
            </a:pPr>
            <a:r>
              <a:rPr kumimoji="0" lang="en-US" sz="2400" b="1" i="0" u="none" strike="noStrike" kern="1200" cap="none" spc="0" normalizeH="0" baseline="0" noProof="0" dirty="0">
                <a:ln>
                  <a:noFill/>
                </a:ln>
                <a:solidFill>
                  <a:prstClr val="black"/>
                </a:solidFill>
                <a:effectLst/>
                <a:uLnTx/>
                <a:uFillTx/>
                <a:latin typeface="Segoe UI"/>
                <a:ea typeface="+mn-ea"/>
                <a:cs typeface="+mn-cs"/>
              </a:rPr>
              <a:t>Requirement</a:t>
            </a:r>
            <a:br>
              <a:rPr kumimoji="0" lang="en-US" sz="2400" b="1" i="0" u="none" strike="noStrike" kern="1200" cap="none" spc="0" normalizeH="0" baseline="0" noProof="0" dirty="0">
                <a:ln>
                  <a:noFill/>
                </a:ln>
                <a:solidFill>
                  <a:prstClr val="black"/>
                </a:solidFill>
                <a:effectLst/>
                <a:uLnTx/>
                <a:uFillTx/>
                <a:latin typeface="Segoe UI"/>
                <a:ea typeface="+mn-ea"/>
                <a:cs typeface="+mn-cs"/>
              </a:rPr>
            </a:br>
            <a:r>
              <a:rPr kumimoji="0" lang="en-US" sz="2400" b="0" i="0" u="none" strike="noStrike" kern="1200" cap="none" spc="0" normalizeH="0" baseline="0" noProof="0" dirty="0">
                <a:ln>
                  <a:noFill/>
                </a:ln>
                <a:solidFill>
                  <a:prstClr val="black"/>
                </a:solidFill>
                <a:effectLst/>
                <a:uLnTx/>
                <a:uFillTx/>
                <a:latin typeface="Segoe UI"/>
                <a:ea typeface="+mn-ea"/>
                <a:cs typeface="+mn-cs"/>
              </a:rPr>
              <a:t>-</a:t>
            </a:r>
            <a:r>
              <a:rPr kumimoji="0" lang="en-US" sz="2000" b="0" i="0" u="none" strike="noStrike" kern="1200" cap="none" spc="0" normalizeH="0" baseline="0" noProof="0" dirty="0">
                <a:ln>
                  <a:noFill/>
                </a:ln>
                <a:solidFill>
                  <a:prstClr val="black"/>
                </a:solidFill>
                <a:effectLst/>
                <a:uLnTx/>
                <a:uFillTx/>
                <a:latin typeface="Segoe UI"/>
                <a:ea typeface="+mn-ea"/>
                <a:cs typeface="+mn-cs"/>
              </a:rPr>
              <a:t>Mandate by a state that a particular vaccine must be administered and documented before entrance to child care and/or school</a:t>
            </a:r>
          </a:p>
        </p:txBody>
      </p:sp>
    </p:spTree>
    <p:extLst>
      <p:ext uri="{BB962C8B-B14F-4D97-AF65-F5344CB8AC3E}">
        <p14:creationId xmlns:p14="http://schemas.microsoft.com/office/powerpoint/2010/main" val="3506110050"/>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2053803218"/>
              </p:ext>
            </p:extLst>
          </p:nvPr>
        </p:nvGraphicFramePr>
        <p:xfrm>
          <a:off x="4558740" y="3764697"/>
          <a:ext cx="2030413" cy="2667000"/>
        </p:xfrm>
        <a:graphic>
          <a:graphicData uri="http://schemas.openxmlformats.org/presentationml/2006/ole">
            <mc:AlternateContent xmlns:mc="http://schemas.openxmlformats.org/markup-compatibility/2006">
              <mc:Choice xmlns:v="urn:schemas-microsoft-com:vml" Requires="v">
                <p:oleObj spid="_x0000_s499060" name="PHOTO-PAINT Image" r:id="rId6" imgW="1234129" imgH="1621402" progId="">
                  <p:embed/>
                </p:oleObj>
              </mc:Choice>
              <mc:Fallback>
                <p:oleObj name="PHOTO-PAINT Image" r:id="rId6" imgW="1234129" imgH="1621402"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740" y="3764697"/>
                        <a:ext cx="203041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Text Box 3"/>
          <p:cNvSpPr txBox="1">
            <a:spLocks noChangeArrowheads="1"/>
          </p:cNvSpPr>
          <p:nvPr/>
        </p:nvSpPr>
        <p:spPr bwMode="auto">
          <a:xfrm>
            <a:off x="516233" y="287931"/>
            <a:ext cx="2945037" cy="769441"/>
          </a:xfrm>
          <a:prstGeom prst="rect">
            <a:avLst/>
          </a:prstGeom>
          <a:noFill/>
          <a:ln w="12700" cap="sq">
            <a:noFill/>
            <a:miter lim="800000"/>
            <a:headEnd/>
            <a:tailEnd/>
          </a:ln>
        </p:spPr>
        <p:txBody>
          <a:bodyPr wrap="none">
            <a:spAutoFit/>
          </a:bodyPr>
          <a:lstStyle/>
          <a:p>
            <a:pPr eaLnBrk="0" hangingPunct="0">
              <a:spcBef>
                <a:spcPct val="30000"/>
              </a:spcBef>
            </a:pPr>
            <a:r>
              <a:rPr kumimoji="1" lang="en-US" sz="4400" dirty="0">
                <a:latin typeface="Segoe UI"/>
              </a:rPr>
              <a:t>Diphtheria</a:t>
            </a:r>
            <a:r>
              <a:rPr kumimoji="1" lang="en-US" sz="4400" dirty="0">
                <a:solidFill>
                  <a:srgbClr val="C00000"/>
                </a:solidFill>
                <a:latin typeface="Segoe UI"/>
              </a:rPr>
              <a:t> </a:t>
            </a:r>
          </a:p>
        </p:txBody>
      </p:sp>
      <p:sp>
        <p:nvSpPr>
          <p:cNvPr id="9221" name="Text Box 4"/>
          <p:cNvSpPr txBox="1">
            <a:spLocks noChangeArrowheads="1"/>
          </p:cNvSpPr>
          <p:nvPr/>
        </p:nvSpPr>
        <p:spPr bwMode="auto">
          <a:xfrm>
            <a:off x="6620529" y="4512369"/>
            <a:ext cx="2514600" cy="769441"/>
          </a:xfrm>
          <a:prstGeom prst="rect">
            <a:avLst/>
          </a:prstGeom>
          <a:noFill/>
          <a:ln w="12700" cap="sq">
            <a:noFill/>
            <a:miter lim="800000"/>
            <a:headEnd/>
            <a:tailEnd/>
          </a:ln>
        </p:spPr>
        <p:txBody>
          <a:bodyPr wrap="square">
            <a:spAutoFit/>
          </a:bodyPr>
          <a:lstStyle/>
          <a:p>
            <a:pPr eaLnBrk="0" hangingPunct="0">
              <a:spcBef>
                <a:spcPct val="30000"/>
              </a:spcBef>
            </a:pPr>
            <a:r>
              <a:rPr kumimoji="1" lang="en-US" sz="4400" dirty="0">
                <a:latin typeface="Segoe UI"/>
              </a:rPr>
              <a:t>Pertussis</a:t>
            </a:r>
          </a:p>
        </p:txBody>
      </p:sp>
      <p:pic>
        <p:nvPicPr>
          <p:cNvPr id="9222" name="Picture 5">
            <a:hlinkClick r:id="" action="ppaction://media"/>
          </p:cNvPr>
          <p:cNvPicPr>
            <a:picLocks noChangeAspect="1" noChangeArrowheads="1"/>
          </p:cNvPicPr>
          <p:nvPr>
            <a:audioFile r:link="rId3"/>
            <p:extLst>
              <p:ext uri="{DAA4B4D4-6D71-4841-9C94-3DE7FCFB9230}">
                <p14:media xmlns:p14="http://schemas.microsoft.com/office/powerpoint/2010/main" r:embed="rId2"/>
              </p:ext>
            </p:extLst>
          </p:nvPr>
        </p:nvPicPr>
        <p:blipFill>
          <a:blip r:embed="rId8" cstate="print"/>
          <a:srcRect/>
          <a:stretch>
            <a:fillRect/>
          </a:stretch>
        </p:blipFill>
        <p:spPr bwMode="auto">
          <a:xfrm>
            <a:off x="7639704" y="5353528"/>
            <a:ext cx="238125" cy="304800"/>
          </a:xfrm>
          <a:prstGeom prst="rect">
            <a:avLst/>
          </a:prstGeom>
          <a:noFill/>
          <a:ln w="9525">
            <a:noFill/>
            <a:miter lim="800000"/>
            <a:headEnd/>
            <a:tailEnd/>
          </a:ln>
        </p:spPr>
      </p:pic>
      <p:pic>
        <p:nvPicPr>
          <p:cNvPr id="9223" name="Picture 6" descr="img0003"/>
          <p:cNvPicPr>
            <a:picLocks noChangeAspect="1" noChangeArrowheads="1"/>
          </p:cNvPicPr>
          <p:nvPr/>
        </p:nvPicPr>
        <p:blipFill>
          <a:blip r:embed="rId9" cstate="print"/>
          <a:srcRect/>
          <a:stretch>
            <a:fillRect/>
          </a:stretch>
        </p:blipFill>
        <p:spPr bwMode="auto">
          <a:xfrm>
            <a:off x="4495800" y="990600"/>
            <a:ext cx="3657600" cy="2438400"/>
          </a:xfrm>
          <a:prstGeom prst="rect">
            <a:avLst/>
          </a:prstGeom>
          <a:noFill/>
          <a:ln w="9525">
            <a:noFill/>
            <a:miter lim="800000"/>
            <a:headEnd/>
            <a:tailEnd/>
          </a:ln>
        </p:spPr>
      </p:pic>
      <p:sp>
        <p:nvSpPr>
          <p:cNvPr id="9224" name="Rectangle 7"/>
          <p:cNvSpPr>
            <a:spLocks noChangeArrowheads="1"/>
          </p:cNvSpPr>
          <p:nvPr/>
        </p:nvSpPr>
        <p:spPr bwMode="auto">
          <a:xfrm>
            <a:off x="5378062" y="202109"/>
            <a:ext cx="2070952" cy="769441"/>
          </a:xfrm>
          <a:prstGeom prst="rect">
            <a:avLst/>
          </a:prstGeom>
          <a:noFill/>
          <a:ln w="9525">
            <a:noFill/>
            <a:miter lim="800000"/>
            <a:headEnd/>
            <a:tailEnd/>
          </a:ln>
        </p:spPr>
        <p:txBody>
          <a:bodyPr wrap="none">
            <a:spAutoFit/>
          </a:bodyPr>
          <a:lstStyle/>
          <a:p>
            <a:pPr eaLnBrk="0" hangingPunct="0">
              <a:spcBef>
                <a:spcPct val="30000"/>
              </a:spcBef>
            </a:pPr>
            <a:r>
              <a:rPr kumimoji="1" lang="en-US" sz="4400" dirty="0">
                <a:latin typeface="Segoe UI"/>
              </a:rPr>
              <a:t>Tetanus</a:t>
            </a:r>
          </a:p>
        </p:txBody>
      </p:sp>
      <p:sp>
        <p:nvSpPr>
          <p:cNvPr id="9225" name="Text Box 8"/>
          <p:cNvSpPr txBox="1">
            <a:spLocks noChangeArrowheads="1"/>
          </p:cNvSpPr>
          <p:nvPr/>
        </p:nvSpPr>
        <p:spPr bwMode="auto">
          <a:xfrm>
            <a:off x="152399" y="4267200"/>
            <a:ext cx="3810001" cy="830997"/>
          </a:xfrm>
          <a:prstGeom prst="rect">
            <a:avLst/>
          </a:prstGeom>
          <a:noFill/>
          <a:ln w="12700" cap="sq">
            <a:noFill/>
            <a:miter lim="800000"/>
            <a:headEnd/>
            <a:tailEnd/>
          </a:ln>
        </p:spPr>
        <p:txBody>
          <a:bodyPr wrap="square">
            <a:spAutoFit/>
          </a:bodyPr>
          <a:lstStyle/>
          <a:p>
            <a:pPr eaLnBrk="0" hangingPunct="0">
              <a:spcBef>
                <a:spcPct val="50000"/>
              </a:spcBef>
            </a:pPr>
            <a:r>
              <a:rPr kumimoji="1" lang="en-US" sz="2400" b="1" dirty="0">
                <a:solidFill>
                  <a:prstClr val="black"/>
                </a:solidFill>
                <a:latin typeface="+mn-lt"/>
              </a:rPr>
              <a:t>Required for child care and school attendance</a:t>
            </a:r>
          </a:p>
        </p:txBody>
      </p:sp>
      <p:graphicFrame>
        <p:nvGraphicFramePr>
          <p:cNvPr id="9219" name="Object 9"/>
          <p:cNvGraphicFramePr>
            <a:graphicFrameLocks noChangeAspect="1"/>
          </p:cNvGraphicFramePr>
          <p:nvPr/>
        </p:nvGraphicFramePr>
        <p:xfrm>
          <a:off x="685800" y="1295400"/>
          <a:ext cx="2362200" cy="2362200"/>
        </p:xfrm>
        <a:graphic>
          <a:graphicData uri="http://schemas.openxmlformats.org/presentationml/2006/ole">
            <mc:AlternateContent xmlns:mc="http://schemas.openxmlformats.org/markup-compatibility/2006">
              <mc:Choice xmlns:v="urn:schemas-microsoft-com:vml" Requires="v">
                <p:oleObj spid="_x0000_s499061" name="Photo Editor Photo" r:id="rId10" imgW="1419048" imgH="952633" progId="">
                  <p:embed/>
                </p:oleObj>
              </mc:Choice>
              <mc:Fallback>
                <p:oleObj name="Photo Editor Photo" r:id="rId10" imgW="1419048" imgH="952633" progId="">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5800" y="1295400"/>
                        <a:ext cx="2362200" cy="236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37082867"/>
      </p:ext>
    </p:extLst>
  </p:cSld>
  <p:clrMapOvr>
    <a:masterClrMapping/>
  </p:clrMapOvr>
  <p:transition advTm="955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718" fill="hold"/>
                                        <p:tgtEl>
                                          <p:spTgt spid="92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remove" display="0">
                  <p:stCondLst>
                    <p:cond delay="indefinite"/>
                  </p:stCondLst>
                  <p:endCondLst>
                    <p:cond evt="onStopAudio" delay="0">
                      <p:tgtEl>
                        <p:sldTgt/>
                      </p:tgtEl>
                    </p:cond>
                  </p:endCondLst>
                </p:cTn>
                <p:tgtEl>
                  <p:spTgt spid="9222"/>
                </p:tgtEl>
              </p:cMediaNode>
            </p:audio>
          </p:childTnLst>
        </p:cTn>
      </p:par>
    </p:tnLst>
  </p:timing>
  <p:extLst mod="1">
    <p:ext uri="{E180D4A7-C9FB-4DFB-919C-405C955672EB}">
      <p14:showEvtLst xmlns:p14="http://schemas.microsoft.com/office/powerpoint/2010/main">
        <p14:playEvt time="1" objId="9222"/>
        <p14:stopEvt time="22818" objId="9222"/>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736"/>
            <a:ext cx="8839200" cy="990600"/>
          </a:xfrm>
        </p:spPr>
        <p:txBody>
          <a:bodyPr/>
          <a:lstStyle/>
          <a:p>
            <a:r>
              <a:rPr lang="en-US" dirty="0"/>
              <a:t>Hepatitis B</a:t>
            </a:r>
          </a:p>
        </p:txBody>
      </p:sp>
      <p:graphicFrame>
        <p:nvGraphicFramePr>
          <p:cNvPr id="3" name="Object 2"/>
          <p:cNvGraphicFramePr>
            <a:graphicFrameLocks noChangeAspect="1"/>
          </p:cNvGraphicFramePr>
          <p:nvPr>
            <p:extLst>
              <p:ext uri="{D42A27DB-BD31-4B8C-83A1-F6EECF244321}">
                <p14:modId xmlns:p14="http://schemas.microsoft.com/office/powerpoint/2010/main" val="3765728907"/>
              </p:ext>
            </p:extLst>
          </p:nvPr>
        </p:nvGraphicFramePr>
        <p:xfrm>
          <a:off x="1981200" y="1416424"/>
          <a:ext cx="5181600" cy="3886200"/>
        </p:xfrm>
        <a:graphic>
          <a:graphicData uri="http://schemas.openxmlformats.org/presentationml/2006/ole">
            <mc:AlternateContent xmlns:mc="http://schemas.openxmlformats.org/markup-compatibility/2006">
              <mc:Choice xmlns:v="urn:schemas-microsoft-com:vml" Requires="v">
                <p:oleObj spid="_x0000_s510085" name="Photo Editor Photo" r:id="rId4" imgW="4877481" imgH="7314286" progId="">
                  <p:embed/>
                </p:oleObj>
              </mc:Choice>
              <mc:Fallback>
                <p:oleObj name="Photo Editor Photo" r:id="rId4" imgW="4877481" imgH="7314286"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416424"/>
                        <a:ext cx="5181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angle 3"/>
          <p:cNvSpPr/>
          <p:nvPr/>
        </p:nvSpPr>
        <p:spPr>
          <a:xfrm>
            <a:off x="1295400" y="5638800"/>
            <a:ext cx="7848600" cy="461665"/>
          </a:xfrm>
          <a:prstGeom prst="rect">
            <a:avLst/>
          </a:prstGeom>
        </p:spPr>
        <p:txBody>
          <a:bodyPr wrap="square">
            <a:spAutoFit/>
          </a:bodyPr>
          <a:lstStyle/>
          <a:p>
            <a:r>
              <a:rPr lang="en-US" sz="2400" b="1" dirty="0">
                <a:latin typeface="+mn-lt"/>
              </a:rPr>
              <a:t>Required for child care and school attendance </a:t>
            </a:r>
            <a:r>
              <a:rPr lang="en-US" sz="2400" dirty="0"/>
              <a:t> </a:t>
            </a:r>
            <a:endParaRPr lang="en-US" sz="2400" b="1" dirty="0">
              <a:latin typeface="+mn-lt"/>
            </a:endParaRPr>
          </a:p>
        </p:txBody>
      </p:sp>
    </p:spTree>
    <p:extLst>
      <p:ext uri="{BB962C8B-B14F-4D97-AF65-F5344CB8AC3E}">
        <p14:creationId xmlns:p14="http://schemas.microsoft.com/office/powerpoint/2010/main" val="2186081543"/>
      </p:ext>
    </p:extLst>
  </p:cSld>
  <p:clrMapOvr>
    <a:masterClrMapping/>
  </p:clrMapOvr>
  <mc:AlternateContent xmlns:mc="http://schemas.openxmlformats.org/markup-compatibility/2006" xmlns:p14="http://schemas.microsoft.com/office/powerpoint/2010/main">
    <mc:Choice Requires="p14">
      <p:transition spd="slow" p14:dur="2000" advTm="55438"/>
    </mc:Choice>
    <mc:Fallback xmlns="">
      <p:transition spd="slow" advTm="55438"/>
    </mc:Fallback>
  </mc:AlternateContent>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14536</TotalTime>
  <Words>8692</Words>
  <Application>Microsoft Office PowerPoint</Application>
  <PresentationFormat>On-screen Show (4:3)</PresentationFormat>
  <Paragraphs>732</Paragraphs>
  <Slides>38</Slides>
  <Notes>38</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50" baseType="lpstr">
      <vt:lpstr>Arial</vt:lpstr>
      <vt:lpstr>Arial Narrow</vt:lpstr>
      <vt:lpstr>Calibri</vt:lpstr>
      <vt:lpstr>Segoe UI</vt:lpstr>
      <vt:lpstr>Symbol</vt:lpstr>
      <vt:lpstr>Webdings</vt:lpstr>
      <vt:lpstr>Wingdings</vt:lpstr>
      <vt:lpstr>Wingdings 2</vt:lpstr>
      <vt:lpstr>template USE ME 2</vt:lpstr>
      <vt:lpstr>PHOTO-PAINT Image</vt:lpstr>
      <vt:lpstr>Photo Editor Photo</vt:lpstr>
      <vt:lpstr>Clip</vt:lpstr>
      <vt:lpstr>PowerPoint Presentation</vt:lpstr>
      <vt:lpstr>   Topics</vt:lpstr>
      <vt:lpstr>PowerPoint Presentation</vt:lpstr>
      <vt:lpstr>PowerPoint Presentation</vt:lpstr>
      <vt:lpstr>Advisory Committee on Immunization Practices (ACIP)</vt:lpstr>
      <vt:lpstr>Immunization Schedule Updates</vt:lpstr>
      <vt:lpstr>What Does It All Mean?</vt:lpstr>
      <vt:lpstr>PowerPoint Presentation</vt:lpstr>
      <vt:lpstr>Hepatitis B</vt:lpstr>
      <vt:lpstr>PowerPoint Presentation</vt:lpstr>
      <vt:lpstr>PowerPoint Presentation</vt:lpstr>
      <vt:lpstr> </vt:lpstr>
      <vt:lpstr>PowerPoint Presentation</vt:lpstr>
      <vt:lpstr> Varicella (Chickenpox) </vt:lpstr>
      <vt:lpstr>PowerPoint Presentation</vt:lpstr>
      <vt:lpstr>PowerPoint Presentation</vt:lpstr>
      <vt:lpstr>Goal</vt:lpstr>
      <vt:lpstr>Form 3231</vt:lpstr>
      <vt:lpstr> Certificate of Immunization    (Form 3231)  </vt:lpstr>
      <vt:lpstr>3231 REQ</vt:lpstr>
      <vt:lpstr>3231 INS</vt:lpstr>
      <vt:lpstr>Exemptions</vt:lpstr>
      <vt:lpstr>Exemptions</vt:lpstr>
      <vt:lpstr>Valid Certificates</vt:lpstr>
      <vt:lpstr>Expiration Date</vt:lpstr>
      <vt:lpstr>Child Care Requirements</vt:lpstr>
      <vt:lpstr>PowerPoint Presentation</vt:lpstr>
      <vt:lpstr>PowerPoint Presentation</vt:lpstr>
      <vt:lpstr>Filing of Certificates</vt:lpstr>
      <vt:lpstr>Tickler Filing System</vt:lpstr>
      <vt:lpstr>GRITS</vt:lpstr>
      <vt:lpstr>School &amp; Child Care Requirements</vt:lpstr>
      <vt:lpstr>Responsibilities</vt:lpstr>
      <vt:lpstr>VAERS</vt:lpstr>
      <vt:lpstr>Vaccine Injury Compensation Program (VICP)</vt:lpstr>
      <vt:lpstr>Healthcare Personnel (HCP) and Other Adults Need These Immunizations:  </vt:lpstr>
      <vt:lpstr>State Resources</vt:lpstr>
      <vt:lpstr>PowerPoint Presentation</vt:lpstr>
    </vt:vector>
  </TitlesOfParts>
  <Company>Georgia Dept of Community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603</cp:revision>
  <cp:lastPrinted>2016-03-07T18:18:07Z</cp:lastPrinted>
  <dcterms:created xsi:type="dcterms:W3CDTF">2012-06-14T17:04:19Z</dcterms:created>
  <dcterms:modified xsi:type="dcterms:W3CDTF">2018-03-29T19:15:43Z</dcterms:modified>
</cp:coreProperties>
</file>