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7" r:id="rId2"/>
    <p:sldMasterId id="2147483840" r:id="rId3"/>
    <p:sldMasterId id="2147483854" r:id="rId4"/>
    <p:sldMasterId id="2147483879" r:id="rId5"/>
  </p:sldMasterIdLst>
  <p:notesMasterIdLst>
    <p:notesMasterId r:id="rId56"/>
  </p:notesMasterIdLst>
  <p:handoutMasterIdLst>
    <p:handoutMasterId r:id="rId57"/>
  </p:handoutMasterIdLst>
  <p:sldIdLst>
    <p:sldId id="347" r:id="rId6"/>
    <p:sldId id="393" r:id="rId7"/>
    <p:sldId id="413" r:id="rId8"/>
    <p:sldId id="262" r:id="rId9"/>
    <p:sldId id="371" r:id="rId10"/>
    <p:sldId id="414" r:id="rId11"/>
    <p:sldId id="419" r:id="rId12"/>
    <p:sldId id="304" r:id="rId13"/>
    <p:sldId id="417" r:id="rId14"/>
    <p:sldId id="418" r:id="rId15"/>
    <p:sldId id="426" r:id="rId16"/>
    <p:sldId id="427" r:id="rId17"/>
    <p:sldId id="308" r:id="rId18"/>
    <p:sldId id="310" r:id="rId19"/>
    <p:sldId id="311" r:id="rId20"/>
    <p:sldId id="424" r:id="rId21"/>
    <p:sldId id="425" r:id="rId22"/>
    <p:sldId id="369" r:id="rId23"/>
    <p:sldId id="389" r:id="rId24"/>
    <p:sldId id="312" r:id="rId25"/>
    <p:sldId id="313" r:id="rId26"/>
    <p:sldId id="386" r:id="rId27"/>
    <p:sldId id="364" r:id="rId28"/>
    <p:sldId id="387" r:id="rId29"/>
    <p:sldId id="368" r:id="rId30"/>
    <p:sldId id="415" r:id="rId31"/>
    <p:sldId id="324" r:id="rId32"/>
    <p:sldId id="276" r:id="rId33"/>
    <p:sldId id="422" r:id="rId34"/>
    <p:sldId id="423" r:id="rId35"/>
    <p:sldId id="416" r:id="rId36"/>
    <p:sldId id="326" r:id="rId37"/>
    <p:sldId id="370" r:id="rId38"/>
    <p:sldId id="383" r:id="rId39"/>
    <p:sldId id="385" r:id="rId40"/>
    <p:sldId id="384" r:id="rId41"/>
    <p:sldId id="344" r:id="rId42"/>
    <p:sldId id="400" r:id="rId43"/>
    <p:sldId id="401" r:id="rId44"/>
    <p:sldId id="402" r:id="rId45"/>
    <p:sldId id="403" r:id="rId46"/>
    <p:sldId id="341" r:id="rId47"/>
    <p:sldId id="407" r:id="rId48"/>
    <p:sldId id="408" r:id="rId49"/>
    <p:sldId id="421" r:id="rId50"/>
    <p:sldId id="420" r:id="rId51"/>
    <p:sldId id="382" r:id="rId52"/>
    <p:sldId id="377" r:id="rId53"/>
    <p:sldId id="391" r:id="rId54"/>
    <p:sldId id="399" r:id="rId5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25" autoAdjust="0"/>
    <p:restoredTop sz="66486" autoAdjust="0"/>
  </p:normalViewPr>
  <p:slideViewPr>
    <p:cSldViewPr>
      <p:cViewPr varScale="1">
        <p:scale>
          <a:sx n="48" d="100"/>
          <a:sy n="48" d="100"/>
        </p:scale>
        <p:origin x="9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2"/>
    </p:cViewPr>
  </p:sorterViewPr>
  <p:notesViewPr>
    <p:cSldViewPr>
      <p:cViewPr varScale="1">
        <p:scale>
          <a:sx n="55" d="100"/>
          <a:sy n="55" d="100"/>
        </p:scale>
        <p:origin x="2346"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67373" cy="468474"/>
          </a:xfrm>
          <a:prstGeom prst="rect">
            <a:avLst/>
          </a:prstGeom>
        </p:spPr>
        <p:txBody>
          <a:bodyPr vert="horz" lIns="92125" tIns="46064" rIns="92125" bIns="46064" rtlCol="0"/>
          <a:lstStyle>
            <a:lvl1pPr algn="l">
              <a:defRPr sz="1200"/>
            </a:lvl1pPr>
          </a:lstStyle>
          <a:p>
            <a:endParaRPr lang="en-US"/>
          </a:p>
        </p:txBody>
      </p:sp>
      <p:sp>
        <p:nvSpPr>
          <p:cNvPr id="3" name="Date Placeholder 2"/>
          <p:cNvSpPr>
            <a:spLocks noGrp="1"/>
          </p:cNvSpPr>
          <p:nvPr>
            <p:ph type="dt" sz="quarter" idx="1"/>
          </p:nvPr>
        </p:nvSpPr>
        <p:spPr>
          <a:xfrm>
            <a:off x="4008102" y="1"/>
            <a:ext cx="3067373" cy="468474"/>
          </a:xfrm>
          <a:prstGeom prst="rect">
            <a:avLst/>
          </a:prstGeom>
        </p:spPr>
        <p:txBody>
          <a:bodyPr vert="horz" lIns="92125" tIns="46064" rIns="92125" bIns="46064" rtlCol="0"/>
          <a:lstStyle>
            <a:lvl1pPr algn="r">
              <a:defRPr sz="1200"/>
            </a:lvl1pPr>
          </a:lstStyle>
          <a:p>
            <a:fld id="{6D5C12FF-1B16-4974-90AB-442D32277B43}" type="datetimeFigureOut">
              <a:rPr lang="en-US" smtClean="0"/>
              <a:pPr/>
              <a:t>4/13/2017</a:t>
            </a:fld>
            <a:endParaRPr lang="en-US"/>
          </a:p>
        </p:txBody>
      </p:sp>
      <p:sp>
        <p:nvSpPr>
          <p:cNvPr id="4" name="Footer Placeholder 3"/>
          <p:cNvSpPr>
            <a:spLocks noGrp="1"/>
          </p:cNvSpPr>
          <p:nvPr>
            <p:ph type="ftr" sz="quarter" idx="2"/>
          </p:nvPr>
        </p:nvSpPr>
        <p:spPr>
          <a:xfrm>
            <a:off x="6" y="8893004"/>
            <a:ext cx="3067373" cy="468474"/>
          </a:xfrm>
          <a:prstGeom prst="rect">
            <a:avLst/>
          </a:prstGeom>
        </p:spPr>
        <p:txBody>
          <a:bodyPr vert="horz" lIns="92125" tIns="46064" rIns="92125" bIns="46064" rtlCol="0" anchor="b"/>
          <a:lstStyle>
            <a:lvl1pPr algn="l">
              <a:defRPr sz="1200"/>
            </a:lvl1pPr>
          </a:lstStyle>
          <a:p>
            <a:endParaRPr lang="en-US"/>
          </a:p>
        </p:txBody>
      </p:sp>
      <p:sp>
        <p:nvSpPr>
          <p:cNvPr id="5" name="Slide Number Placeholder 4"/>
          <p:cNvSpPr>
            <a:spLocks noGrp="1"/>
          </p:cNvSpPr>
          <p:nvPr>
            <p:ph type="sldNum" sz="quarter" idx="3"/>
          </p:nvPr>
        </p:nvSpPr>
        <p:spPr>
          <a:xfrm>
            <a:off x="4008102" y="8893004"/>
            <a:ext cx="3067373" cy="468474"/>
          </a:xfrm>
          <a:prstGeom prst="rect">
            <a:avLst/>
          </a:prstGeom>
        </p:spPr>
        <p:txBody>
          <a:bodyPr vert="horz" lIns="92125" tIns="46064" rIns="92125" bIns="46064" rtlCol="0" anchor="b"/>
          <a:lstStyle>
            <a:lvl1pPr algn="r">
              <a:defRPr sz="1200"/>
            </a:lvl1pPr>
          </a:lstStyle>
          <a:p>
            <a:fld id="{4509A113-85D1-4E31-9657-C0C32D62D9EE}" type="slidenum">
              <a:rPr lang="en-US" smtClean="0"/>
              <a:pPr/>
              <a:t>‹#›</a:t>
            </a:fld>
            <a:endParaRPr lang="en-US"/>
          </a:p>
        </p:txBody>
      </p:sp>
    </p:spTree>
    <p:extLst>
      <p:ext uri="{BB962C8B-B14F-4D97-AF65-F5344CB8AC3E}">
        <p14:creationId xmlns:p14="http://schemas.microsoft.com/office/powerpoint/2010/main" val="2061390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67373" cy="468474"/>
          </a:xfrm>
          <a:prstGeom prst="rect">
            <a:avLst/>
          </a:prstGeom>
        </p:spPr>
        <p:txBody>
          <a:bodyPr vert="horz" lIns="92125" tIns="46064" rIns="92125" bIns="46064" rtlCol="0"/>
          <a:lstStyle>
            <a:lvl1pPr algn="l">
              <a:defRPr sz="1200"/>
            </a:lvl1pPr>
          </a:lstStyle>
          <a:p>
            <a:endParaRPr lang="en-US"/>
          </a:p>
        </p:txBody>
      </p:sp>
      <p:sp>
        <p:nvSpPr>
          <p:cNvPr id="3" name="Date Placeholder 2"/>
          <p:cNvSpPr>
            <a:spLocks noGrp="1"/>
          </p:cNvSpPr>
          <p:nvPr>
            <p:ph type="dt" idx="1"/>
          </p:nvPr>
        </p:nvSpPr>
        <p:spPr>
          <a:xfrm>
            <a:off x="4008102" y="1"/>
            <a:ext cx="3067373" cy="468474"/>
          </a:xfrm>
          <a:prstGeom prst="rect">
            <a:avLst/>
          </a:prstGeom>
        </p:spPr>
        <p:txBody>
          <a:bodyPr vert="horz" lIns="92125" tIns="46064" rIns="92125" bIns="46064" rtlCol="0"/>
          <a:lstStyle>
            <a:lvl1pPr algn="r">
              <a:defRPr sz="1200"/>
            </a:lvl1pPr>
          </a:lstStyle>
          <a:p>
            <a:fld id="{FAC0676E-B7DA-4165-9A24-6A8007D2ACB5}" type="datetimeFigureOut">
              <a:rPr lang="en-US" smtClean="0"/>
              <a:pPr/>
              <a:t>4/13/2017</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25" tIns="46064" rIns="92125" bIns="46064" rtlCol="0" anchor="ctr"/>
          <a:lstStyle/>
          <a:p>
            <a:endParaRPr lang="en-US"/>
          </a:p>
        </p:txBody>
      </p:sp>
      <p:sp>
        <p:nvSpPr>
          <p:cNvPr id="5" name="Notes Placeholder 4"/>
          <p:cNvSpPr>
            <a:spLocks noGrp="1"/>
          </p:cNvSpPr>
          <p:nvPr>
            <p:ph type="body" sz="quarter" idx="3"/>
          </p:nvPr>
        </p:nvSpPr>
        <p:spPr>
          <a:xfrm>
            <a:off x="708349" y="4448103"/>
            <a:ext cx="5660378" cy="4213065"/>
          </a:xfrm>
          <a:prstGeom prst="rect">
            <a:avLst/>
          </a:prstGeom>
        </p:spPr>
        <p:txBody>
          <a:bodyPr vert="horz" lIns="92125" tIns="46064" rIns="92125" bIns="460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93004"/>
            <a:ext cx="3067373" cy="468474"/>
          </a:xfrm>
          <a:prstGeom prst="rect">
            <a:avLst/>
          </a:prstGeom>
        </p:spPr>
        <p:txBody>
          <a:bodyPr vert="horz" lIns="92125" tIns="46064" rIns="92125" bIns="46064" rtlCol="0" anchor="b"/>
          <a:lstStyle>
            <a:lvl1pPr algn="l">
              <a:defRPr sz="1200"/>
            </a:lvl1pPr>
          </a:lstStyle>
          <a:p>
            <a:endParaRPr lang="en-US"/>
          </a:p>
        </p:txBody>
      </p:sp>
      <p:sp>
        <p:nvSpPr>
          <p:cNvPr id="7" name="Slide Number Placeholder 6"/>
          <p:cNvSpPr>
            <a:spLocks noGrp="1"/>
          </p:cNvSpPr>
          <p:nvPr>
            <p:ph type="sldNum" sz="quarter" idx="5"/>
          </p:nvPr>
        </p:nvSpPr>
        <p:spPr>
          <a:xfrm>
            <a:off x="4008102" y="8893004"/>
            <a:ext cx="3067373" cy="468474"/>
          </a:xfrm>
          <a:prstGeom prst="rect">
            <a:avLst/>
          </a:prstGeom>
        </p:spPr>
        <p:txBody>
          <a:bodyPr vert="horz" lIns="92125" tIns="46064" rIns="92125" bIns="46064" rtlCol="0" anchor="b"/>
          <a:lstStyle>
            <a:lvl1pPr algn="r">
              <a:defRPr sz="1200"/>
            </a:lvl1pPr>
          </a:lstStyle>
          <a:p>
            <a:fld id="{A7F504F5-2411-4BFE-932F-D3FD3F4C9711}" type="slidenum">
              <a:rPr lang="en-US" smtClean="0"/>
              <a:pPr/>
              <a:t>‹#›</a:t>
            </a:fld>
            <a:endParaRPr lang="en-US"/>
          </a:p>
        </p:txBody>
      </p:sp>
    </p:spTree>
    <p:extLst>
      <p:ext uri="{BB962C8B-B14F-4D97-AF65-F5344CB8AC3E}">
        <p14:creationId xmlns:p14="http://schemas.microsoft.com/office/powerpoint/2010/main" val="52762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890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determining patient positioning and restraint, consider the patient’s comfort, safety, age, activity level, and the site of administration. Parent participation has been shown to increase the child’s comfort. When vaccines are being administered to infants and small children, the parent/guardian should be encouraged to hold the child during administration. The parent/guardian should be instructed on how to help the child stay still so the vaccine can be administered safely. If the parent is uncomfortable, another person may assist or the patient may be positioned safely.</a:t>
            </a:r>
          </a:p>
          <a:p>
            <a:endParaRPr lang="en-US" dirty="0" smtClean="0"/>
          </a:p>
          <a:p>
            <a:r>
              <a:rPr lang="en-US" dirty="0" smtClean="0"/>
              <a:t>Research supports the belief that children are less fearful and experience less pain when receiving an injection if they are sitting up rather than lying down. The exact mechanism behind this phenomenon is unknown; it may be that the child’s anxiety level is reduced, which in turn reduces the child’s perception of pain. Parents should be instructed to hold infants and children in a position comfortable for the child and parent, in which one or more limbs are exposed for injections. All providers who administer vaccines to older children, adolescents, and adults should be aware of the potential for syncope (fainting) after vaccination and the related risk of injury caused by falls. Clinicians should: (1) make sure the person who is being vaccinated is always seated or lying down; (2) be aware of symptoms that precede fainting (e.g. weakness, dizziness, pallor); and (3) provide supportive care and take appropriate measures to prevent injuries if such symptoms occur. The Advisory Committee on Immunization Practices (ACIP) also recommends that providers consider observing the patient (with patient seated or lying down) for 15 minutes after vaccination.</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10</a:t>
            </a:fld>
            <a:endParaRPr lang="en-US"/>
          </a:p>
        </p:txBody>
      </p:sp>
    </p:spTree>
    <p:extLst>
      <p:ext uri="{BB962C8B-B14F-4D97-AF65-F5344CB8AC3E}">
        <p14:creationId xmlns:p14="http://schemas.microsoft.com/office/powerpoint/2010/main" val="90598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smtClean="0">
                <a:latin typeface="Arial" charset="0"/>
                <a:cs typeface="Arial" charset="0"/>
              </a:rPr>
              <a:t>What is the term used to describe the fear of “needles”?</a:t>
            </a:r>
          </a:p>
          <a:p>
            <a:pPr eaLnBrk="1" hangingPunct="1">
              <a:spcBef>
                <a:spcPct val="0"/>
              </a:spcBef>
            </a:pPr>
            <a:endParaRPr lang="en-US" sz="1000" dirty="0" smtClean="0">
              <a:latin typeface="Arial" charset="0"/>
              <a:cs typeface="Arial" charset="0"/>
            </a:endParaRPr>
          </a:p>
          <a:p>
            <a:pPr eaLnBrk="1" hangingPunct="1">
              <a:spcBef>
                <a:spcPct val="0"/>
              </a:spcBef>
            </a:pPr>
            <a:endParaRPr lang="en-US" sz="1000" dirty="0" smtClean="0">
              <a:latin typeface="Arial" charset="0"/>
              <a:cs typeface="Arial" charset="0"/>
            </a:endParaRPr>
          </a:p>
          <a:p>
            <a:pPr eaLnBrk="1" hangingPunct="1">
              <a:spcBef>
                <a:spcPct val="0"/>
              </a:spcBef>
            </a:pPr>
            <a:r>
              <a:rPr lang="en-US" sz="1000" dirty="0" smtClean="0">
                <a:latin typeface="Arial" charset="0"/>
                <a:cs typeface="Arial" charset="0"/>
              </a:rPr>
              <a:t>a)</a:t>
            </a:r>
            <a:r>
              <a:rPr lang="en-US" sz="1000" baseline="0" dirty="0" smtClean="0">
                <a:latin typeface="Arial" charset="0"/>
                <a:cs typeface="Arial" charset="0"/>
              </a:rPr>
              <a:t> </a:t>
            </a:r>
            <a:r>
              <a:rPr lang="en-US" sz="1000" dirty="0" err="1" smtClean="0">
                <a:latin typeface="Arial" charset="0"/>
                <a:cs typeface="Arial" charset="0"/>
              </a:rPr>
              <a:t>Coulrophobia</a:t>
            </a:r>
            <a:endParaRPr lang="en-US" sz="1000" dirty="0" smtClean="0">
              <a:latin typeface="Arial" charset="0"/>
              <a:cs typeface="Arial" charset="0"/>
            </a:endParaRPr>
          </a:p>
          <a:p>
            <a:pPr eaLnBrk="1" hangingPunct="1">
              <a:spcBef>
                <a:spcPct val="0"/>
              </a:spcBef>
            </a:pPr>
            <a:r>
              <a:rPr lang="en-US" sz="1000" dirty="0" smtClean="0">
                <a:latin typeface="Arial" charset="0"/>
                <a:cs typeface="Arial" charset="0"/>
              </a:rPr>
              <a:t>b) </a:t>
            </a:r>
            <a:r>
              <a:rPr lang="en-US" sz="1000" dirty="0" err="1" smtClean="0">
                <a:latin typeface="Arial" charset="0"/>
                <a:cs typeface="Arial" charset="0"/>
              </a:rPr>
              <a:t>Ophidiophobia</a:t>
            </a:r>
            <a:endParaRPr lang="en-US" sz="1000" dirty="0" smtClean="0">
              <a:latin typeface="Arial" charset="0"/>
              <a:cs typeface="Arial" charset="0"/>
            </a:endParaRPr>
          </a:p>
          <a:p>
            <a:pPr eaLnBrk="1" hangingPunct="1">
              <a:spcBef>
                <a:spcPct val="0"/>
              </a:spcBef>
            </a:pPr>
            <a:r>
              <a:rPr lang="en-US" sz="1000" dirty="0" smtClean="0">
                <a:latin typeface="Arial" charset="0"/>
                <a:cs typeface="Arial" charset="0"/>
              </a:rPr>
              <a:t>c) </a:t>
            </a:r>
            <a:r>
              <a:rPr lang="en-US" sz="1000" baseline="0" dirty="0" smtClean="0">
                <a:latin typeface="Arial" charset="0"/>
                <a:cs typeface="Arial" charset="0"/>
              </a:rPr>
              <a:t> </a:t>
            </a:r>
            <a:r>
              <a:rPr lang="en-US" sz="1000" dirty="0" smtClean="0">
                <a:latin typeface="Arial" charset="0"/>
                <a:cs typeface="Arial" charset="0"/>
              </a:rPr>
              <a:t>Trypanophobia</a:t>
            </a:r>
          </a:p>
          <a:p>
            <a:pPr eaLnBrk="1" hangingPunct="1">
              <a:spcBef>
                <a:spcPct val="0"/>
              </a:spcBef>
            </a:pPr>
            <a:r>
              <a:rPr lang="en-US" sz="1000" dirty="0" smtClean="0">
                <a:latin typeface="Arial" charset="0"/>
                <a:cs typeface="Arial" charset="0"/>
              </a:rPr>
              <a:t>d)  Acrophobia</a:t>
            </a:r>
          </a:p>
          <a:p>
            <a:pPr eaLnBrk="1" hangingPunct="1">
              <a:spcBef>
                <a:spcPct val="0"/>
              </a:spcBef>
            </a:pPr>
            <a:endParaRPr lang="en-US" sz="1000"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79422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a:latin typeface="Arial" charset="0"/>
                <a:cs typeface="Arial" charset="0"/>
              </a:rPr>
              <a:t>Yes.  Since there is not a Beyond Use Date (BUD) noted in the package insert, if the vaccine is stored and handled properly and is normal in appearance, it can be used until the expiration date on the vial.</a:t>
            </a:r>
          </a:p>
          <a:p>
            <a:pPr eaLnBrk="1" hangingPunct="1">
              <a:spcBef>
                <a:spcPct val="0"/>
              </a:spcBef>
            </a:pPr>
            <a:endParaRPr lang="en-US" sz="1000"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375654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A1800-915E-40E4-A467-31114CECA217}" type="slidenum">
              <a:rPr lang="en-US"/>
              <a:pPr/>
              <a:t>13</a:t>
            </a:fld>
            <a:endParaRPr lang="en-US"/>
          </a:p>
        </p:txBody>
      </p:sp>
      <p:sp>
        <p:nvSpPr>
          <p:cNvPr id="377858" name="Rectangle 2"/>
          <p:cNvSpPr>
            <a:spLocks noGrp="1" noRot="1" noChangeAspect="1" noChangeArrowheads="1" noTextEdit="1"/>
          </p:cNvSpPr>
          <p:nvPr>
            <p:ph type="sldImg"/>
          </p:nvPr>
        </p:nvSpPr>
        <p:spPr>
          <a:xfrm>
            <a:off x="1795463" y="338138"/>
            <a:ext cx="3441700" cy="2362199"/>
          </a:xfrm>
          <a:ln/>
        </p:spPr>
      </p:sp>
      <p:sp>
        <p:nvSpPr>
          <p:cNvPr id="377859" name="Rectangle 3"/>
          <p:cNvSpPr>
            <a:spLocks noGrp="1" noChangeArrowheads="1"/>
          </p:cNvSpPr>
          <p:nvPr>
            <p:ph type="body" idx="1"/>
          </p:nvPr>
        </p:nvSpPr>
        <p:spPr>
          <a:xfrm>
            <a:off x="697470" y="3072060"/>
            <a:ext cx="5660378" cy="6054703"/>
          </a:xfrm>
        </p:spPr>
        <p:txBody>
          <a:bodyPr>
            <a:noAutofit/>
          </a:bodyPr>
          <a:lstStyle/>
          <a:p>
            <a:r>
              <a:rPr lang="en-US" sz="1100" dirty="0"/>
              <a:t>Concern and anxiety about injections are common for all ages. Fear of injections and </a:t>
            </a:r>
            <a:r>
              <a:rPr lang="en-US" sz="1100" dirty="0" err="1"/>
              <a:t>needlestick</a:t>
            </a:r>
            <a:r>
              <a:rPr lang="en-US" sz="1100" dirty="0"/>
              <a:t> pain are often cited as reasons why children and adults, including health-care personnel, refuse vaccines. Immunizations are the most common source of iatrogenic pain and are administered repeatedly to children throughout infancy, childhood and adolescence. If not addressed, this pain can have long term effects such as pre-procedural anxiety, fear of needles and avoidance of healthcare behaviors through the lifetime. It has been estimated that up to 25% of adults have a fear of needles, with most fears developing in childhood. Decreasing pain associated with immunizations during childhood may help to prevent this distress and future healthcare avoidance behaviors.  Pain is a subjective phenomenon influenced by multiple factors, including an individual’s age, anxiety level, previous healthcare experiences, and culture. Although pain from immunizations is, to some extent, unavoidable, there are some things that parents and healthcare providers can do to help when children and adults need vaccines. Evidence-based strategies to ease the pain associated with the injection process include:</a:t>
            </a:r>
          </a:p>
          <a:p>
            <a:endParaRPr lang="en-US" sz="1100" dirty="0"/>
          </a:p>
          <a:p>
            <a:r>
              <a:rPr lang="en-US" sz="1100" b="1" dirty="0"/>
              <a:t>Breastfeeding</a:t>
            </a:r>
            <a:r>
              <a:rPr lang="en-US" sz="1100" dirty="0"/>
              <a:t>- has been demonstrated as a soothing measure for infants up to 12 months of age receiving injections. Several aspects of breastfeeding are thought to decrease pain, including holding the child, skin-to-skin contact, sweet-tasting milk and the act of sucking.</a:t>
            </a:r>
          </a:p>
          <a:p>
            <a:r>
              <a:rPr lang="en-US" sz="1100" b="1" dirty="0"/>
              <a:t>Sweet tasting solutions</a:t>
            </a:r>
            <a:r>
              <a:rPr lang="en-US" sz="1100" dirty="0"/>
              <a:t>- are an analgesic for infants up to 12 months of age</a:t>
            </a:r>
          </a:p>
          <a:p>
            <a:r>
              <a:rPr lang="en-US" sz="1100" b="1" dirty="0"/>
              <a:t>Injection technique (aspiration may increase pain</a:t>
            </a:r>
            <a:r>
              <a:rPr lang="en-US" sz="1100" dirty="0"/>
              <a:t>)- A 2007 study from Canada compared infants’ pain response using slow injection, aspiration, and slow withdrawal with another group using rapid injection, no aspiration, and rapid withdrawal. Based on behavioral and visual pain scales, the group that received the vaccine rapidly without aspiration experienced less pain. No adverse events were reported with either injection technique.</a:t>
            </a:r>
          </a:p>
          <a:p>
            <a:r>
              <a:rPr lang="en-US" sz="1100" b="1" dirty="0"/>
              <a:t>Order of injections (administer most painful vaccine last)- </a:t>
            </a:r>
            <a:r>
              <a:rPr lang="en-US" sz="1100" dirty="0"/>
              <a:t>Some vaccines are associated with more pain than others. Because procedure pain can increase with each injection, the order the vaccines are administered may effect the overall pain response. Some vaccines cause a painful or stinging sensation when the injecting the vaccine; examples include measles, mumps and rubella (MMR) and human papillomavirus (HPV) vaccines. Injecting the most painful vaccine (e.g., MMR, PCV13, or HPV) last when multiple injections are being administered can decrease the pain associated with the injections.</a:t>
            </a:r>
          </a:p>
          <a:p>
            <a:r>
              <a:rPr lang="en-US" sz="1100" b="1" dirty="0"/>
              <a:t>Tactile stimulation (rub/stroke near injection site prior to and during injection- </a:t>
            </a:r>
            <a:r>
              <a:rPr lang="en-US" sz="1100" dirty="0"/>
              <a:t>Rubbing or stroking the skin near the injection site prior to and during the injection process with moderate intensity may decrease pain in older children (4 years and older) and adults. The mechanism for this is thought to be that the sensation of touch competes with the feeling of pain from the injection, and thereby results in less pain.</a:t>
            </a:r>
          </a:p>
          <a:p>
            <a:r>
              <a:rPr lang="en-US" sz="1100" b="1" dirty="0"/>
              <a:t>Distraction-</a:t>
            </a:r>
            <a:r>
              <a:rPr lang="en-US" sz="1100" dirty="0"/>
              <a:t>  is defined as using tactics which are intended to take the patient’s attention away from the procedure. Distraction can be led by the provider, child or parent. Certain types of parental behaviors (e.g., nonprocedural talk, suggestions on how to cope, humor) have been related to decreases in children’s distress and pain, whereas others (e.g., reassurances, apologies) have been related to increases in children’s distress and pain. Parents should be encouraged to use distraction methods and instructed in appropriate distraction techniques. Distraction can be accomplished through a variety of techniques (e.g., playing music, books, pretending to blow away the pain, deep breathing techniques).</a:t>
            </a:r>
          </a:p>
          <a:p>
            <a:r>
              <a:rPr lang="en-US" sz="1100" b="1" dirty="0"/>
              <a:t>Topical anesthetic- </a:t>
            </a:r>
            <a:r>
              <a:rPr lang="en-US" sz="1100" dirty="0"/>
              <a:t>Topical analgesia may be applied to decrease pain at the injection site. These products (e.g., 5% lidocaine-</a:t>
            </a:r>
            <a:r>
              <a:rPr lang="en-US" sz="1100" dirty="0" err="1"/>
              <a:t>prilocaine</a:t>
            </a:r>
            <a:r>
              <a:rPr lang="en-US" sz="1100" dirty="0"/>
              <a:t> emulsion) should be used only for the ages recommended and as directed by the product manufacturer. Parents should be educated in the appropriate use of topical analgesics including the exact site(s) the medication should be applied. These analgesics often need to be applied before (20 to 60 minutes depending on the product) vaccine administration to be effective.</a:t>
            </a:r>
          </a:p>
          <a:p>
            <a:endParaRPr lang="en-US" sz="1100" dirty="0"/>
          </a:p>
          <a:p>
            <a:pPr defTabSz="921767">
              <a:defRPr/>
            </a:pPr>
            <a:r>
              <a:rPr lang="en-US" sz="1100" dirty="0"/>
              <a:t>*</a:t>
            </a:r>
            <a:r>
              <a:rPr lang="en-US" sz="1100" b="1" dirty="0"/>
              <a:t>Antipyretics - An age-appropriate dose of a non-aspirin-containing pain reliever may be considered to decrease discomfort and fever if it should occur after vaccination. ACIP does not recommend the prophylactic use of analgesics before or at the time of vaccination. On Oct. 17, 2009, The Lancet published a study that found that infants who received 3 doses of acetaminophen following immunization had reduced immune responses to certain vaccines. Based on these findings, should we stop recommending acetaminophen for fever or discomfort after infant immunization?</a:t>
            </a:r>
          </a:p>
          <a:p>
            <a:pPr defTabSz="921767">
              <a:defRPr/>
            </a:pPr>
            <a:r>
              <a:rPr lang="en-US" sz="1100" b="1" dirty="0"/>
              <a:t>A:</a:t>
            </a:r>
            <a:r>
              <a:rPr lang="en-US" sz="1100" dirty="0"/>
              <a:t> Evidence from this study discourages the prophylactic use of paracetamol (acetaminophen) prior to or immediately following vaccination. Acetaminophen can be used to treat pain or fever if it should occur following vaccination. In the upcoming 2010 General Recommendations on Immunization, CDC will remove all recommendations for prophylactic use of acetaminophen or other analgesics BEFORE or AT THE TIME OF vaccination. AAP has already removed such recommendations from the Red Book.</a:t>
            </a:r>
          </a:p>
          <a:p>
            <a:endParaRPr lang="en-US" sz="800" b="1" dirty="0"/>
          </a:p>
          <a:p>
            <a:endParaRPr lang="en-US" sz="800" dirty="0"/>
          </a:p>
        </p:txBody>
      </p:sp>
    </p:spTree>
    <p:extLst>
      <p:ext uri="{BB962C8B-B14F-4D97-AF65-F5344CB8AC3E}">
        <p14:creationId xmlns:p14="http://schemas.microsoft.com/office/powerpoint/2010/main" val="333623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14338"/>
            <a:ext cx="4679950" cy="3509962"/>
          </a:xfrm>
        </p:spPr>
      </p:sp>
      <p:sp>
        <p:nvSpPr>
          <p:cNvPr id="3" name="Notes Placeholder 2"/>
          <p:cNvSpPr>
            <a:spLocks noGrp="1"/>
          </p:cNvSpPr>
          <p:nvPr>
            <p:ph type="body" idx="1"/>
          </p:nvPr>
        </p:nvSpPr>
        <p:spPr>
          <a:xfrm>
            <a:off x="708349" y="4148138"/>
            <a:ext cx="5660378" cy="4513030"/>
          </a:xfrm>
        </p:spPr>
        <p:txBody>
          <a:bodyPr>
            <a:normAutofit/>
          </a:bodyPr>
          <a:lstStyle/>
          <a:p>
            <a:r>
              <a:rPr lang="en-US" dirty="0" smtClean="0"/>
              <a:t>Healthcare providers should follow Standard Precautions to minimize the risks of spreading disease during the administration of vaccines. </a:t>
            </a:r>
          </a:p>
          <a:p>
            <a:r>
              <a:rPr lang="en-US" b="1" dirty="0" smtClean="0"/>
              <a:t>Handwashing - </a:t>
            </a:r>
            <a:r>
              <a:rPr lang="en-US" dirty="0" smtClean="0"/>
              <a:t>Handwashing is critical to prevent the spread of illness and disease. Hands should be washed thoroughly with soap and water or cleansed with an alcohol-based waterless antiseptic before vaccine preparation, between patients, and any time hands become soiled, e.g. diapering or cleansing excreta. </a:t>
            </a:r>
          </a:p>
          <a:p>
            <a:endParaRPr lang="en-US" dirty="0" smtClean="0"/>
          </a:p>
          <a:p>
            <a:r>
              <a:rPr lang="en-US" b="1" dirty="0" smtClean="0"/>
              <a:t>Gloves - </a:t>
            </a:r>
            <a:r>
              <a:rPr lang="en-US" dirty="0" smtClean="0"/>
              <a:t>Occupational Safety and Health Administration (OSHA) regulations do not require gloves to be worn when administering vaccines unless the person administering the vaccine is likely to come into contact with potentially infectious body fluids or has open lesions on the hands. If gloves are worn, they should be changed between patients. Gloves will not prevent needle stick injuries. Any needle stick injury should be reported immediately to the site supervisor, with appropriate care and follow-up given as directed by local/state guidelines. </a:t>
            </a:r>
          </a:p>
          <a:p>
            <a:endParaRPr lang="en-US" dirty="0" smtClean="0"/>
          </a:p>
          <a:p>
            <a:pPr>
              <a:lnSpc>
                <a:spcPct val="80000"/>
              </a:lnSpc>
            </a:pPr>
            <a:r>
              <a:rPr lang="en-US" b="1" dirty="0" smtClean="0"/>
              <a:t>Equipment Disposal - </a:t>
            </a:r>
            <a:r>
              <a:rPr lang="en-US" dirty="0" smtClean="0"/>
              <a:t>Used needles should </a:t>
            </a:r>
            <a:r>
              <a:rPr lang="en-US" b="1" dirty="0" smtClean="0"/>
              <a:t>NOT</a:t>
            </a:r>
            <a:r>
              <a:rPr lang="en-US" dirty="0" smtClean="0"/>
              <a:t> be recapped, cut, or detached from the syringes before disposal. All used syringe/needle devices should be placed in puncture proof containers to prevent accidental needle sticks and reuse. Empty or expired vaccine vials are considered medical waste and should be disposed of according to state regulations. Discard syringe and needle in a puncture proof sharps container.</a:t>
            </a:r>
          </a:p>
          <a:p>
            <a:pPr>
              <a:lnSpc>
                <a:spcPct val="80000"/>
              </a:lnSpc>
            </a:pPr>
            <a:endParaRPr lang="en-US" dirty="0" smtClean="0"/>
          </a:p>
          <a:p>
            <a:pPr>
              <a:lnSpc>
                <a:spcPct val="80000"/>
              </a:lnSpc>
            </a:pPr>
            <a:r>
              <a:rPr lang="en-US" b="1" dirty="0" smtClean="0"/>
              <a:t>Filled sharps containers should be disposed of properly; never dispose of sharps containers or empty vaccine vials at an outreach site.</a:t>
            </a:r>
          </a:p>
          <a:p>
            <a:pPr>
              <a:lnSpc>
                <a:spcPct val="80000"/>
              </a:lnSpc>
            </a:pPr>
            <a:r>
              <a:rPr lang="en-US" b="1" dirty="0" smtClean="0"/>
              <a:t>DHR Rule 290-5-60,”Sharps Injury Prevention”</a:t>
            </a:r>
          </a:p>
          <a:p>
            <a:endParaRPr lang="en-US" b="1" dirty="0" smtClean="0"/>
          </a:p>
        </p:txBody>
      </p:sp>
      <p:sp>
        <p:nvSpPr>
          <p:cNvPr id="4" name="Slide Number Placeholder 3"/>
          <p:cNvSpPr>
            <a:spLocks noGrp="1"/>
          </p:cNvSpPr>
          <p:nvPr>
            <p:ph type="sldNum" sz="quarter" idx="10"/>
          </p:nvPr>
        </p:nvSpPr>
        <p:spPr/>
        <p:txBody>
          <a:bodyPr/>
          <a:lstStyle/>
          <a:p>
            <a:fld id="{A7F504F5-2411-4BFE-932F-D3FD3F4C9711}" type="slidenum">
              <a:rPr lang="en-US" smtClean="0"/>
              <a:pPr/>
              <a:t>14</a:t>
            </a:fld>
            <a:endParaRPr lang="en-US"/>
          </a:p>
        </p:txBody>
      </p:sp>
    </p:spTree>
    <p:extLst>
      <p:ext uri="{BB962C8B-B14F-4D97-AF65-F5344CB8AC3E}">
        <p14:creationId xmlns:p14="http://schemas.microsoft.com/office/powerpoint/2010/main" val="383575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14338"/>
            <a:ext cx="4679950" cy="3509962"/>
          </a:xfrm>
        </p:spPr>
      </p:sp>
      <p:sp>
        <p:nvSpPr>
          <p:cNvPr id="3" name="Notes Placeholder 2"/>
          <p:cNvSpPr>
            <a:spLocks noGrp="1"/>
          </p:cNvSpPr>
          <p:nvPr>
            <p:ph type="body" idx="1"/>
          </p:nvPr>
        </p:nvSpPr>
        <p:spPr>
          <a:xfrm>
            <a:off x="708349" y="4224338"/>
            <a:ext cx="5660378" cy="4436830"/>
          </a:xfrm>
        </p:spPr>
        <p:txBody>
          <a:bodyPr>
            <a:normAutofit fontScale="70000" lnSpcReduction="20000"/>
          </a:bodyPr>
          <a:lstStyle/>
          <a:p>
            <a:r>
              <a:rPr lang="en-US" dirty="0" smtClean="0"/>
              <a:t>Proper vaccine handling and preparation is critical in maintaining the integrity of the vaccine during transfer from the manufacturer’s vial to the syringe and ultimately to the patient. Vaccines should be drawn up in a designated clean medication area that is not adjacent to areas where potentially contaminated items are placed. </a:t>
            </a:r>
            <a:r>
              <a:rPr lang="en-US" dirty="0" err="1" smtClean="0"/>
              <a:t>Multidose</a:t>
            </a:r>
            <a:r>
              <a:rPr lang="en-US" dirty="0" smtClean="0"/>
              <a:t> vials to be used for more than one patient should not be kept or accessed in the immediate patient treatment area. This is to prevent inadvertent contamination of the vial through direct or indirect contact with potentially contaminated surfaces or equipment that could then lead to infections in subsequent patients. If a </a:t>
            </a:r>
            <a:r>
              <a:rPr lang="en-US" dirty="0" err="1" smtClean="0"/>
              <a:t>multidose</a:t>
            </a:r>
            <a:r>
              <a:rPr lang="en-US" dirty="0" smtClean="0"/>
              <a:t> vial enters the immediate patient treatment area, it should be discarded after use.</a:t>
            </a:r>
          </a:p>
          <a:p>
            <a:r>
              <a:rPr lang="en-US" b="1" dirty="0" smtClean="0"/>
              <a:t>Equipment Selection </a:t>
            </a:r>
          </a:p>
          <a:p>
            <a:pPr defTabSz="921767">
              <a:defRPr/>
            </a:pPr>
            <a:r>
              <a:rPr lang="en-US" dirty="0" smtClean="0"/>
              <a:t>-</a:t>
            </a:r>
            <a:r>
              <a:rPr lang="en-US" b="1" dirty="0" smtClean="0"/>
              <a:t>Syringe Selection/Needle Selection  -</a:t>
            </a:r>
            <a:r>
              <a:rPr lang="en-US" b="0" dirty="0" smtClean="0"/>
              <a:t>A separate needle and syringe should be used for each injection. A parenteral vaccine may be delivered in either a 1-mL or 3-mL syringe as long as the prescribed dosage is delivered. OSHA requires that safety-engineered injection devices (e.g., needle-shielding syringes or needle-free injectors) be used for injectable vaccination in all clinical settings to reduce risk for injury and disease transmission. Personnel who will be using these products should be involved in evaluation and selection of these products and should receive training with these devices before using them in the clinical area. Some syringes and needles are packaged with an expiration date. This can be a consideration when ordering injection supplies. Never administer medications from the same syringe to more than one patient, even if the needle is changed. Typically, vaccines are not highly viscous so a fine gauge needle (22- to 25-gauge) can be used</a:t>
            </a:r>
          </a:p>
          <a:p>
            <a:r>
              <a:rPr lang="en-US" b="1" dirty="0" smtClean="0"/>
              <a:t>Inspecting Vaccine - </a:t>
            </a:r>
            <a:r>
              <a:rPr lang="en-US" dirty="0" smtClean="0"/>
              <a:t>Each vaccine and diluent vial should be carefully inspected for damage or contamination prior to use. The expiration date printed on the vial or box should be checked.  Expired vaccine or diluent should never be used. </a:t>
            </a:r>
          </a:p>
          <a:p>
            <a:r>
              <a:rPr lang="en-US" b="1" dirty="0" smtClean="0"/>
              <a:t>Reconstitution - </a:t>
            </a:r>
            <a:r>
              <a:rPr lang="en-US" dirty="0" smtClean="0"/>
              <a:t>Vaccines should be reconstituted according to manufacturer guidelines using only the specific diluent supplied by the manufacturer for that vaccine. If the wrong diluent is used, the vaccine dose is not valid and will need to be repeated using the correct diluent.  Reconstitute vaccine just before using. Use all of the diluent supplied for a single dose and then draw up all of the vaccine after it is thoroughly reconstituted. Once reconstituted, the vaccine must be either administered within the time guidelines specified in the manufacturer’s product information or discarded. Changing the needle between drawing vaccine from the vial and administering the vaccine is not necessary unless the needle is contaminated or damaged.  </a:t>
            </a:r>
          </a:p>
          <a:p>
            <a:r>
              <a:rPr lang="en-US" b="1" dirty="0" smtClean="0"/>
              <a:t>Beyond Use Date (BUD)</a:t>
            </a:r>
          </a:p>
          <a:p>
            <a:r>
              <a:rPr lang="en-US" dirty="0" smtClean="0"/>
              <a:t>Some vaccines should be used within a certain time frame after the first time a needle is inserted into a </a:t>
            </a:r>
            <a:r>
              <a:rPr lang="en-US" dirty="0" err="1" smtClean="0"/>
              <a:t>multidose</a:t>
            </a:r>
            <a:r>
              <a:rPr lang="en-US" dirty="0" smtClean="0"/>
              <a:t> vial (commonly referred to as “entering” the vial.) For other vaccines, this time frame is based on the date/time the vaccine was reconstituted. This time frame is called the “beyond use date” or BUD. The BUD is the date or time after which the vaccine should not be used. It may not be the same as the expiration date printed on the vial by the manufacturer. The BUD varies among vaccines and can be found in the package insert. Check the package insert to determine if the vaccine has a BUD and for the correct time frame (e.g., days, hours) the vaccine can be stored once the vial has been entered or has been reconstituted. Calculate the beyond use date using the time interval found in the vaccine’s package insert. Label the vaccine with the correct beyond use date/time and your initials. If the reconstituted vaccine is not used immediately, write the BUD and your initials on the label and store it properly. </a:t>
            </a:r>
            <a:endParaRPr lang="en-US" b="1" dirty="0" smtClean="0"/>
          </a:p>
          <a:p>
            <a:r>
              <a:rPr lang="en-US" dirty="0" smtClean="0"/>
              <a:t>• </a:t>
            </a:r>
            <a:r>
              <a:rPr lang="en-US" b="1" dirty="0" smtClean="0"/>
              <a:t>Filling Syringes - </a:t>
            </a:r>
            <a:r>
              <a:rPr lang="en-US" dirty="0" smtClean="0"/>
              <a:t>Agitate (shake) the vial to mix the vaccine thoroughly and obtain a uniform suspension prior to withdrawing each dose. Whenever solution and container permit, inspect vaccine visually for particulate matter and/or discoloration prior to administration. If problems are noted (e.g., vaccine cannot be re-suspended), the vaccine should not be administered. Standard medication preparation guidelines should be followed for drawing a dose of vaccine into a syringe. </a:t>
            </a:r>
            <a:r>
              <a:rPr lang="en-US" b="1" dirty="0" smtClean="0"/>
              <a:t>A vaccine dose should not be drawn into the syringe until it is to be administered. Sometimes providers pre-fill many syringes themselves. This practice is strongly discouraged by CDC.</a:t>
            </a:r>
            <a:r>
              <a:rPr lang="en-US" dirty="0" smtClean="0"/>
              <a:t> Instilling air into a multi-dose vial prior to withdrawing a vaccine dose may not be necessary. It could cause a “</a:t>
            </a:r>
            <a:r>
              <a:rPr lang="en-US" dirty="0" err="1" smtClean="0"/>
              <a:t>spritz</a:t>
            </a:r>
            <a:r>
              <a:rPr lang="en-US" dirty="0" smtClean="0"/>
              <a:t>” of vaccine to be lost each time the air is injected, which through time can decrease the amount of vaccine in the vial and lead to the loss of a dose (e.g., obtaining only 9 full doses from a 10-dose vial). </a:t>
            </a:r>
          </a:p>
          <a:p>
            <a:endParaRPr lang="en-US" b="1" dirty="0" smtClean="0"/>
          </a:p>
          <a:p>
            <a:r>
              <a:rPr lang="en-US" b="1" dirty="0" smtClean="0"/>
              <a:t>Pink Book Appendix</a:t>
            </a:r>
            <a:r>
              <a:rPr lang="en-US" b="1" baseline="0" dirty="0" smtClean="0"/>
              <a:t> D</a:t>
            </a:r>
            <a:endParaRPr lang="en-US" b="1" dirty="0" smtClean="0"/>
          </a:p>
          <a:p>
            <a:endParaRPr lang="en-US" dirty="0" smtClean="0"/>
          </a:p>
          <a:p>
            <a:endParaRPr lang="en-US" b="1"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15</a:t>
            </a:fld>
            <a:endParaRPr lang="en-US"/>
          </a:p>
        </p:txBody>
      </p:sp>
    </p:spTree>
    <p:extLst>
      <p:ext uri="{BB962C8B-B14F-4D97-AF65-F5344CB8AC3E}">
        <p14:creationId xmlns:p14="http://schemas.microsoft.com/office/powerpoint/2010/main" val="168414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a:latin typeface="Arial" charset="0"/>
                <a:cs typeface="Arial" charset="0"/>
              </a:rPr>
              <a:t>The manufacturer does not specify when IPV expires after opening the multi-dose vial.  Is it okay to use the vaccine until the expiration date on the vial if properly handed and not contaminated?</a:t>
            </a:r>
          </a:p>
          <a:p>
            <a:pPr eaLnBrk="1" hangingPunct="1">
              <a:spcBef>
                <a:spcPct val="0"/>
              </a:spcBef>
            </a:pPr>
            <a:endParaRPr lang="en-US" sz="1000"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355278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a:latin typeface="Arial" charset="0"/>
                <a:cs typeface="Arial" charset="0"/>
              </a:rPr>
              <a:t>Yes.  Since there is not a Beyond Use Date (BUD) noted in the package insert, if the vaccine is stored and handled properly and is normal in appearance, it can be used until the expiration date on the vial.</a:t>
            </a:r>
          </a:p>
          <a:p>
            <a:pPr eaLnBrk="1" hangingPunct="1">
              <a:spcBef>
                <a:spcPct val="0"/>
              </a:spcBef>
            </a:pPr>
            <a:endParaRPr lang="en-US" sz="1000"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4127623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D4DB-0F61-4D1D-9424-BFBCB887C3A0}" type="slidenum">
              <a:rPr lang="en-US">
                <a:solidFill>
                  <a:prstClr val="black"/>
                </a:solidFill>
              </a:rPr>
              <a:pPr/>
              <a:t>18</a:t>
            </a:fld>
            <a:endParaRPr lang="en-US">
              <a:solidFill>
                <a:prstClr val="black"/>
              </a:solidFill>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normAutofit/>
          </a:bodyPr>
          <a:lstStyle/>
          <a:p>
            <a:pPr defTabSz="913952">
              <a:defRPr/>
            </a:pPr>
            <a:r>
              <a:rPr lang="en-US" dirty="0" smtClean="0"/>
              <a:t>The recommended route and site for each vaccine are based on clinical trials, practical experience and theoretical considerations. This information is included in the manufacturer’s product information for each vaccine. There are five routes used to administer vaccines. Deviation from the recommended route may reduce vaccine efficacy or increase local adverse reactions.</a:t>
            </a:r>
          </a:p>
          <a:p>
            <a:pPr defTabSz="913952">
              <a:defRPr/>
            </a:pPr>
            <a:endParaRPr lang="en-US" dirty="0" smtClean="0"/>
          </a:p>
          <a:p>
            <a:pPr defTabSz="913952">
              <a:defRPr/>
            </a:pPr>
            <a:r>
              <a:rPr lang="en-US" dirty="0" smtClean="0"/>
              <a:t>Vaccine Preparation </a:t>
            </a:r>
            <a:r>
              <a:rPr lang="en-US" b="1" dirty="0" smtClean="0"/>
              <a:t>“Nevers”</a:t>
            </a:r>
          </a:p>
          <a:p>
            <a:pPr defTabSz="913952">
              <a:defRPr/>
            </a:pPr>
            <a:r>
              <a:rPr lang="en-US" dirty="0" smtClean="0"/>
              <a:t>•Never combine vaccines into a single syringe except when specifically approved by the FDA and packaged for that specific purpose</a:t>
            </a:r>
          </a:p>
          <a:p>
            <a:pPr defTabSz="913952">
              <a:defRPr/>
            </a:pPr>
            <a:r>
              <a:rPr lang="en-US" dirty="0" smtClean="0"/>
              <a:t>•Never transfer vaccine from one syringe to another</a:t>
            </a:r>
          </a:p>
          <a:p>
            <a:pPr defTabSz="913952">
              <a:defRPr/>
            </a:pPr>
            <a:r>
              <a:rPr lang="en-US" dirty="0" smtClean="0"/>
              <a:t>•Never draw partial doses of vaccine from separate vials to obtain a full dose</a:t>
            </a:r>
          </a:p>
          <a:p>
            <a:pPr defTabSz="913952">
              <a:defRPr/>
            </a:pPr>
            <a:endParaRPr lang="en-US" dirty="0" smtClean="0"/>
          </a:p>
          <a:p>
            <a:pPr defTabSz="913952">
              <a:defRPr/>
            </a:pPr>
            <a:r>
              <a:rPr lang="en-US" b="1" dirty="0" smtClean="0"/>
              <a:t>It is important to administer vaccines correctly to:</a:t>
            </a:r>
          </a:p>
          <a:p>
            <a:pPr defTabSz="913952">
              <a:defRPr/>
            </a:pPr>
            <a:r>
              <a:rPr lang="en-US" dirty="0" smtClean="0"/>
              <a:t>Insure optimal vaccine efficacy</a:t>
            </a:r>
          </a:p>
          <a:p>
            <a:pPr defTabSz="913952">
              <a:defRPr/>
            </a:pPr>
            <a:r>
              <a:rPr lang="en-US" dirty="0" smtClean="0"/>
              <a:t>Decreased Localized and Systemic reaction</a:t>
            </a:r>
          </a:p>
          <a:p>
            <a:pPr defTabSz="913952">
              <a:defRPr/>
            </a:pPr>
            <a:r>
              <a:rPr lang="en-US" dirty="0" smtClean="0"/>
              <a:t>Decreased Pain</a:t>
            </a:r>
          </a:p>
          <a:p>
            <a:pPr defTabSz="913952">
              <a:defRPr/>
            </a:pPr>
            <a:endParaRPr lang="en-US" dirty="0" smtClean="0"/>
          </a:p>
          <a:p>
            <a:pPr defTabSz="913952">
              <a:defRPr/>
            </a:pPr>
            <a:endParaRPr lang="en-US" dirty="0" smtClean="0"/>
          </a:p>
          <a:p>
            <a:pPr defTabSz="913952">
              <a:buFontTx/>
              <a:buChar char="•"/>
              <a:defRPr/>
            </a:pPr>
            <a:endParaRPr lang="en-US" dirty="0" smtClean="0"/>
          </a:p>
          <a:p>
            <a:pPr defTabSz="913952">
              <a:buFontTx/>
              <a:buChar char="•"/>
              <a:defRPr/>
            </a:pPr>
            <a:endParaRPr lang="en-US" dirty="0" smtClean="0"/>
          </a:p>
          <a:p>
            <a:endParaRPr lang="en-US" dirty="0"/>
          </a:p>
          <a:p>
            <a:endParaRPr lang="en-US" dirty="0"/>
          </a:p>
        </p:txBody>
      </p:sp>
    </p:spTree>
    <p:extLst>
      <p:ext uri="{BB962C8B-B14F-4D97-AF65-F5344CB8AC3E}">
        <p14:creationId xmlns:p14="http://schemas.microsoft.com/office/powerpoint/2010/main" val="329373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90538"/>
            <a:ext cx="4679950" cy="3509962"/>
          </a:xfrm>
        </p:spPr>
      </p:sp>
      <p:sp>
        <p:nvSpPr>
          <p:cNvPr id="3" name="Notes Placeholder 2"/>
          <p:cNvSpPr>
            <a:spLocks noGrp="1"/>
          </p:cNvSpPr>
          <p:nvPr>
            <p:ph type="body" idx="1"/>
          </p:nvPr>
        </p:nvSpPr>
        <p:spPr>
          <a:xfrm>
            <a:off x="708349" y="4148138"/>
            <a:ext cx="5660378" cy="4513030"/>
          </a:xfrm>
        </p:spPr>
        <p:txBody>
          <a:bodyPr>
            <a:normAutofit lnSpcReduction="10000"/>
          </a:bodyPr>
          <a:lstStyle/>
          <a:p>
            <a:r>
              <a:rPr lang="en-US" dirty="0" smtClean="0"/>
              <a:t>It is important to inset the needle at the appropriate angle to insure delivery to the muscle or subcutaneous tissue.</a:t>
            </a:r>
          </a:p>
          <a:p>
            <a:r>
              <a:rPr lang="en-US" b="1" dirty="0" smtClean="0"/>
              <a:t>IM: </a:t>
            </a:r>
            <a:r>
              <a:rPr lang="en-US" b="0" dirty="0" smtClean="0"/>
              <a:t>T</a:t>
            </a:r>
            <a:r>
              <a:rPr lang="en-US" dirty="0" smtClean="0"/>
              <a:t>he angle of the needle is perpendicular to the skin, generally, though one can use  a 45 degree angle if it is a certain muscle being reached.  Introduce the needle with a quick thrust.  Retain pressure on the skin around the injection site with the thumb and index fingers of the other hand for the entire time the needle is being inserted.</a:t>
            </a:r>
          </a:p>
          <a:p>
            <a:endParaRPr lang="en-US" dirty="0" smtClean="0"/>
          </a:p>
          <a:p>
            <a:r>
              <a:rPr lang="en-US" b="1" dirty="0" smtClean="0"/>
              <a:t>SC: </a:t>
            </a:r>
            <a:r>
              <a:rPr lang="en-US" dirty="0" smtClean="0"/>
              <a:t>The angle of the needle insertion is 45 degrees to the skin.  Pinching up a bit of the subcutaneous tissue with the other hand may help prevent inadvertent IM injection.</a:t>
            </a:r>
          </a:p>
          <a:p>
            <a:endParaRPr lang="en-US" dirty="0" smtClean="0"/>
          </a:p>
          <a:p>
            <a:r>
              <a:rPr lang="en-US" b="1" dirty="0" smtClean="0"/>
              <a:t>ID: </a:t>
            </a:r>
            <a:r>
              <a:rPr lang="en-US" dirty="0" smtClean="0"/>
              <a:t>The syringe should be gently shaken before the needle cap is removed. Hold the syringe between the thumb and the middle finger. Using a short quick motion insert the needle perpendicular to the skin into the deltoid region of the upper arm. Push on the plunger with the index finger without aspirating. Because the needle is very short the vaccine will be delivered just under the skin into the dermal layer. This vaccine should </a:t>
            </a:r>
            <a:r>
              <a:rPr lang="en-US" b="1" dirty="0" smtClean="0"/>
              <a:t>NOT</a:t>
            </a:r>
            <a:r>
              <a:rPr lang="en-US" dirty="0" smtClean="0"/>
              <a:t> be administered into the volar aspect of the forearm or by the intradermal technique used to administer a tuberculin skin test.</a:t>
            </a:r>
          </a:p>
          <a:p>
            <a:r>
              <a:rPr lang="en-US" dirty="0" smtClean="0"/>
              <a:t> </a:t>
            </a:r>
          </a:p>
          <a:p>
            <a:r>
              <a:rPr lang="en-US" b="1" dirty="0" smtClean="0"/>
              <a:t>Oral (PO) Route - </a:t>
            </a:r>
            <a:r>
              <a:rPr lang="en-US" b="0" dirty="0" smtClean="0"/>
              <a:t>Rotavirus vaccines (RV1/</a:t>
            </a:r>
            <a:r>
              <a:rPr lang="en-US" b="0" dirty="0" err="1" smtClean="0"/>
              <a:t>Rotarix</a:t>
            </a:r>
            <a:r>
              <a:rPr lang="en-US" b="0" dirty="0" smtClean="0"/>
              <a:t>, RV5/</a:t>
            </a:r>
            <a:r>
              <a:rPr lang="en-US" b="0" dirty="0" err="1" smtClean="0"/>
              <a:t>RotaTeq</a:t>
            </a:r>
            <a:r>
              <a:rPr lang="en-US" b="0" dirty="0" smtClean="0"/>
              <a:t>) and oral typhoid (TY21a/</a:t>
            </a:r>
            <a:r>
              <a:rPr lang="en-US" b="0" dirty="0" err="1" smtClean="0"/>
              <a:t>Vivotif</a:t>
            </a:r>
            <a:r>
              <a:rPr lang="en-US" b="0" dirty="0" smtClean="0"/>
              <a:t>) are the only U.S.-licensed vaccines that are administered by the oral route. RV1/</a:t>
            </a:r>
            <a:r>
              <a:rPr lang="en-US" b="0" dirty="0" err="1" smtClean="0"/>
              <a:t>Rotarix</a:t>
            </a:r>
            <a:r>
              <a:rPr lang="en-US" b="0" dirty="0" smtClean="0"/>
              <a:t> requires reconstitution prior to oral administration. Oral vaccines should generally be administered prior to administering injections or performing other procedures that might cause discomfort. Administer the liquid slowly down one side of the inside of the cheek (between the cheek and gum) toward the back of the infant’s mouth. Care should be taken not to go far enough back to initiate the gag reflex. Never administer or spray (squirt) the vaccine directly into the throat. </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19</a:t>
            </a:fld>
            <a:endParaRPr lang="en-US"/>
          </a:p>
        </p:txBody>
      </p:sp>
    </p:spTree>
    <p:extLst>
      <p:ext uri="{BB962C8B-B14F-4D97-AF65-F5344CB8AC3E}">
        <p14:creationId xmlns:p14="http://schemas.microsoft.com/office/powerpoint/2010/main" val="325039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0" dirty="0" smtClean="0"/>
              <a:t>[Presenter is required to read this information to the audience before the program begins.]</a:t>
            </a:r>
          </a:p>
          <a:p>
            <a:pPr eaLnBrk="1" hangingPunct="1"/>
            <a:r>
              <a:rPr lang="en-US" b="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0" dirty="0" smtClean="0"/>
              <a:t>There is no commercial support being received for this event.</a:t>
            </a:r>
          </a:p>
          <a:p>
            <a:pPr eaLnBrk="1" hangingPunct="1"/>
            <a:r>
              <a:rPr lang="en-US" b="0" dirty="0" smtClean="0"/>
              <a:t>The mention of specific brands of vaccines in this presentation is for the purpose of providing education and does not constitute endorsement.</a:t>
            </a:r>
          </a:p>
          <a:p>
            <a:pPr eaLnBrk="1" hangingPunct="1"/>
            <a:r>
              <a:rPr lang="en-US" b="0" dirty="0" smtClean="0"/>
              <a:t>The GA Immunization Program utilizes ACIP recommendations as the basis for this presentation and for our guidelines, policies, and recommendations. </a:t>
            </a:r>
          </a:p>
          <a:p>
            <a:pPr eaLnBrk="1" hangingPunct="1"/>
            <a:r>
              <a:rPr lang="en-US" b="0" dirty="0" smtClean="0"/>
              <a:t> For certain vaccines this may represent a slight departure from or off-label use of the vaccine package insert guidelines.</a:t>
            </a:r>
          </a:p>
        </p:txBody>
      </p:sp>
    </p:spTree>
    <p:extLst>
      <p:ext uri="{BB962C8B-B14F-4D97-AF65-F5344CB8AC3E}">
        <p14:creationId xmlns:p14="http://schemas.microsoft.com/office/powerpoint/2010/main" val="311394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Oral (PO) Route - </a:t>
            </a:r>
            <a:r>
              <a:rPr lang="en-US" b="0" dirty="0" smtClean="0"/>
              <a:t>Rotavirus vaccines (RV1/Rotarix, RV5/RotaTeq) and oral typhoid (TY21a/</a:t>
            </a:r>
            <a:r>
              <a:rPr lang="en-US" b="0" dirty="0" err="1" smtClean="0"/>
              <a:t>Vivotif</a:t>
            </a:r>
            <a:r>
              <a:rPr lang="en-US" b="0" dirty="0" smtClean="0"/>
              <a:t>) are the only U.S.-licensed vaccines that are administered by the oral route. RV1/Rotarix requires reconstitution prior to oral administration. Oral vaccines should generally be administered prior to administering injections or performing other procedures that might cause discomfort. Administer the liquid slowly down one side of the inside of the cheek (between the cheek and gum) toward the back of the infant’s mouth. Care should be taken not to go far enough back to initiate the gag reflex. Never administer or spray (squirt) the vaccine directly into the throat. </a:t>
            </a:r>
          </a:p>
          <a:p>
            <a:endParaRPr lang="en-US" b="0" dirty="0" smtClean="0"/>
          </a:p>
          <a:p>
            <a:r>
              <a:rPr lang="en-US" b="0" dirty="0" smtClean="0"/>
              <a:t>ACIP does not recommend re-administering a dose of rotavirus vaccine to an infant who regurgitates, spits out, or vomits during or after administration. No data exist on the benefits or risks associated with re-administering a dose. The infant should receive the remaining recommended doses of rotavirus vaccine following the routine schedule (with a 4-week minimum interval between doses). There are no restrictions on the infant’s consumption of breast milk or any other liquid before or after administration of either of these vaccines. </a:t>
            </a:r>
            <a:endParaRPr lang="en-US" b="0"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20</a:t>
            </a:fld>
            <a:endParaRPr lang="en-US"/>
          </a:p>
        </p:txBody>
      </p:sp>
    </p:spTree>
    <p:extLst>
      <p:ext uri="{BB962C8B-B14F-4D97-AF65-F5344CB8AC3E}">
        <p14:creationId xmlns:p14="http://schemas.microsoft.com/office/powerpoint/2010/main" val="462993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Intranasal Route -</a:t>
            </a:r>
            <a:r>
              <a:rPr lang="en-US" b="0" dirty="0" smtClean="0"/>
              <a:t>The live attenuated influenza vaccine (LAIV, FluMist) is currently the only vaccine administered by the nasal route </a:t>
            </a:r>
          </a:p>
          <a:p>
            <a:endParaRPr lang="en-US" b="0" dirty="0" smtClean="0"/>
          </a:p>
          <a:p>
            <a:r>
              <a:rPr lang="en-US" b="0" dirty="0" smtClean="0"/>
              <a:t>The patient should be seated in an upright position with head tilted back. Instruct the patient to breathe normally. The provider should gently place a hand behind the patient’s head. The tip of the nasal sprayer should be inserted slightly into the</a:t>
            </a:r>
            <a:r>
              <a:rPr lang="en-US" b="0" baseline="0" dirty="0" smtClean="0"/>
              <a:t> </a:t>
            </a:r>
            <a:r>
              <a:rPr lang="en-US" b="0" dirty="0" smtClean="0"/>
              <a:t>naris. Half of the contents of the sprayer (0.1 mL) are sprayed into the</a:t>
            </a:r>
            <a:r>
              <a:rPr lang="en-US" b="0" baseline="0" dirty="0" smtClean="0"/>
              <a:t> </a:t>
            </a:r>
            <a:r>
              <a:rPr lang="en-US" b="0" dirty="0" smtClean="0"/>
              <a:t>nostril;</a:t>
            </a:r>
            <a:r>
              <a:rPr lang="en-US" b="0" baseline="0" dirty="0" smtClean="0"/>
              <a:t> the dose-divider clip is then removed and the procedure is repeated in the other nostril.</a:t>
            </a:r>
            <a:endParaRPr lang="en-US" b="0" dirty="0" smtClean="0"/>
          </a:p>
          <a:p>
            <a:endParaRPr lang="en-US" b="0" dirty="0" smtClean="0"/>
          </a:p>
          <a:p>
            <a:r>
              <a:rPr lang="en-US" b="0" dirty="0" smtClean="0"/>
              <a:t>The dose does not need to be repeated if the patient coughs, sneezes, or expels the dose in any other way. </a:t>
            </a:r>
            <a:endParaRPr lang="en-US" b="0"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21</a:t>
            </a:fld>
            <a:endParaRPr lang="en-US"/>
          </a:p>
        </p:txBody>
      </p:sp>
    </p:spTree>
    <p:extLst>
      <p:ext uri="{BB962C8B-B14F-4D97-AF65-F5344CB8AC3E}">
        <p14:creationId xmlns:p14="http://schemas.microsoft.com/office/powerpoint/2010/main" val="8020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copy for</a:t>
            </a:r>
            <a:r>
              <a:rPr lang="en-US" baseline="0" dirty="0" smtClean="0"/>
              <a:t> handouts</a:t>
            </a:r>
          </a:p>
          <a:p>
            <a:r>
              <a:rPr lang="en-US" b="1" dirty="0" smtClean="0"/>
              <a:t>SC: </a:t>
            </a:r>
            <a:r>
              <a:rPr lang="en-US" dirty="0" smtClean="0"/>
              <a:t>Needle should be short enough and must be inserted at a 45 degree angle to avoid the muscle. (5/8” ; 23-25 gauge)</a:t>
            </a:r>
          </a:p>
          <a:p>
            <a:r>
              <a:rPr lang="en-US" dirty="0" smtClean="0"/>
              <a:t>Infants- should use the anterolateral aspect of the thigh</a:t>
            </a:r>
          </a:p>
          <a:p>
            <a:r>
              <a:rPr lang="en-US" dirty="0" smtClean="0"/>
              <a:t>Toddlers, children and adults- use outer aspect of upper arm. May also use fatty area of anterolateral thigh for toddlers.</a:t>
            </a:r>
          </a:p>
          <a:p>
            <a:pPr defTabSz="913952">
              <a:defRPr/>
            </a:pPr>
            <a:r>
              <a:rPr lang="en-US" dirty="0" smtClean="0"/>
              <a:t>Pinching up a bit of the subcutaneous tissue with the other hand may help prevent inadvertent IM injection.</a:t>
            </a:r>
          </a:p>
          <a:p>
            <a:endParaRPr lang="en-US" dirty="0" smtClean="0"/>
          </a:p>
          <a:p>
            <a:r>
              <a:rPr lang="en-US" b="1" dirty="0" smtClean="0"/>
              <a:t>Vaccines administered SC:</a:t>
            </a:r>
          </a:p>
          <a:p>
            <a:r>
              <a:rPr lang="en-US" dirty="0"/>
              <a:t>MMR</a:t>
            </a:r>
          </a:p>
          <a:p>
            <a:r>
              <a:rPr lang="en-US" dirty="0"/>
              <a:t>MMRV</a:t>
            </a:r>
          </a:p>
          <a:p>
            <a:r>
              <a:rPr lang="en-US" dirty="0"/>
              <a:t>IPV  (inactivated polio)</a:t>
            </a:r>
          </a:p>
          <a:p>
            <a:r>
              <a:rPr lang="en-US" dirty="0"/>
              <a:t>Pneumococcal (polysaccharide); can also be administered IM</a:t>
            </a:r>
          </a:p>
          <a:p>
            <a:r>
              <a:rPr lang="en-US" dirty="0"/>
              <a:t>Varicella</a:t>
            </a:r>
          </a:p>
          <a:p>
            <a:r>
              <a:rPr lang="en-US" dirty="0"/>
              <a:t>Meningococcal (polysaccharide)</a:t>
            </a:r>
          </a:p>
          <a:p>
            <a:r>
              <a:rPr lang="en-US" dirty="0"/>
              <a:t>Herpes zoster</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22</a:t>
            </a:fld>
            <a:endParaRPr lang="en-US"/>
          </a:p>
        </p:txBody>
      </p:sp>
    </p:spTree>
    <p:extLst>
      <p:ext uri="{BB962C8B-B14F-4D97-AF65-F5344CB8AC3E}">
        <p14:creationId xmlns:p14="http://schemas.microsoft.com/office/powerpoint/2010/main" val="2145262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739" y="4605337"/>
            <a:ext cx="6553200" cy="4213065"/>
          </a:xfrm>
        </p:spPr>
        <p:txBody>
          <a:bodyPr>
            <a:normAutofit/>
          </a:bodyPr>
          <a:lstStyle/>
          <a:p>
            <a:pPr marL="333066" indent="-333066" defTabSz="888178">
              <a:lnSpc>
                <a:spcPct val="80000"/>
              </a:lnSpc>
              <a:spcBef>
                <a:spcPct val="20000"/>
              </a:spcBef>
              <a:buClr>
                <a:srgbClr val="4F81BD"/>
              </a:buClr>
              <a:defRPr/>
            </a:pPr>
            <a:r>
              <a:rPr lang="en-US" sz="1400" dirty="0">
                <a:latin typeface="Segoe UI"/>
              </a:rPr>
              <a:t>MMR, MMRV, IPV(inactivated polio), Pneumococcal (polysaccharide), Varicella, Meningococcal (polysaccharide), Herpes zoster</a:t>
            </a:r>
          </a:p>
          <a:p>
            <a:pPr marL="333066" indent="-333066" defTabSz="888178">
              <a:lnSpc>
                <a:spcPct val="80000"/>
              </a:lnSpc>
              <a:spcBef>
                <a:spcPct val="20000"/>
              </a:spcBef>
              <a:buClr>
                <a:srgbClr val="4F81BD"/>
              </a:buClr>
              <a:defRPr/>
            </a:pPr>
            <a:endParaRPr lang="en-US" sz="2300" dirty="0">
              <a:solidFill>
                <a:srgbClr val="C00000"/>
              </a:solidFill>
              <a:latin typeface="Segoe UI"/>
            </a:endParaRPr>
          </a:p>
          <a:p>
            <a:pPr marL="333066" indent="-333066" defTabSz="888178">
              <a:lnSpc>
                <a:spcPct val="80000"/>
              </a:lnSpc>
              <a:spcBef>
                <a:spcPct val="20000"/>
              </a:spcBef>
              <a:buClr>
                <a:srgbClr val="4F81BD"/>
              </a:buClr>
              <a:defRPr/>
            </a:pPr>
            <a:r>
              <a:rPr lang="en-US" sz="1400" b="1" u="sng" dirty="0">
                <a:latin typeface="Segoe UI"/>
              </a:rPr>
              <a:t>AGE</a:t>
            </a:r>
            <a:r>
              <a:rPr lang="en-US" sz="1400" b="1" dirty="0">
                <a:latin typeface="Segoe UI"/>
              </a:rPr>
              <a:t>: Infants (birth-12 months) administer in fatty tissue over the anterolateral thigh muscle using a 5/8” needle 23-25 gauge; for children 12 mos.-older administer in fatty tissue over the anterolateral thigh or fatty tissue over triceps (upper arm) using a 5/8” needle 23-25 gauge.				</a:t>
            </a:r>
          </a:p>
          <a:p>
            <a:pPr marL="333066" indent="-333066" defTabSz="888178">
              <a:lnSpc>
                <a:spcPct val="80000"/>
              </a:lnSpc>
              <a:spcBef>
                <a:spcPct val="20000"/>
              </a:spcBef>
              <a:buClr>
                <a:srgbClr val="C0504D"/>
              </a:buClr>
              <a:buSzPct val="50000"/>
              <a:defRPr/>
            </a:pPr>
            <a:r>
              <a:rPr lang="en-US" sz="2300" b="1" dirty="0">
                <a:solidFill>
                  <a:prstClr val="black"/>
                </a:solidFill>
                <a:latin typeface="Segoe UI"/>
              </a:rPr>
              <a:t>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23</a:t>
            </a:fld>
            <a:endParaRPr lang="en-US"/>
          </a:p>
        </p:txBody>
      </p:sp>
    </p:spTree>
    <p:extLst>
      <p:ext uri="{BB962C8B-B14F-4D97-AF65-F5344CB8AC3E}">
        <p14:creationId xmlns:p14="http://schemas.microsoft.com/office/powerpoint/2010/main" val="296986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copy for handouts</a:t>
            </a:r>
          </a:p>
          <a:p>
            <a:pPr defTabSz="913952">
              <a:defRPr/>
            </a:pPr>
            <a:endParaRPr lang="en-US" dirty="0" smtClean="0"/>
          </a:p>
          <a:p>
            <a:pPr defTabSz="913952">
              <a:defRPr/>
            </a:pPr>
            <a:r>
              <a:rPr lang="en-US" dirty="0" smtClean="0"/>
              <a:t>Two routinely recommended IM sites:</a:t>
            </a:r>
            <a:r>
              <a:rPr lang="en-US" baseline="0" dirty="0" smtClean="0"/>
              <a:t> </a:t>
            </a:r>
            <a:r>
              <a:rPr lang="en-US" sz="1100" b="1" dirty="0"/>
              <a:t>Anterolateral thigh and deltoid; </a:t>
            </a:r>
            <a:r>
              <a:rPr lang="en-US" sz="1100" dirty="0"/>
              <a:t>Injection at these sites reduces the chance of involving neural or vascular structures. The site depends on the age of the individual and the degree of muscle development.  Because there are no large blood vessels in the recommended sites, aspiration before injection of vaccines is not necessary.  The muscles of the buttock are not used for administration of vaccines in infants and children because of concern about potential injury to the sciatic nerve, which is well documented after injection of antimicrobial agents into the buttock.  If the gluteal muscle must be used, care should be taken to define the anatomic landmarks.</a:t>
            </a:r>
          </a:p>
          <a:p>
            <a:endParaRPr lang="en-US" sz="1100" b="1" dirty="0"/>
          </a:p>
          <a:p>
            <a:pPr defTabSz="913952">
              <a:defRPr/>
            </a:pPr>
            <a:r>
              <a:rPr lang="en-US" sz="1100" b="1" dirty="0"/>
              <a:t>IM: </a:t>
            </a:r>
            <a:r>
              <a:rPr lang="en-US" sz="1100" dirty="0"/>
              <a:t>The angle of the needle is perpendicular to the skin.  Introduce the needle with a quick thrust.  Retain pressure on the skin around the injection site with the thumb and index fingers of the other hand for the entire time the needle is being inserted.</a:t>
            </a:r>
          </a:p>
          <a:p>
            <a:endParaRPr lang="en-US" sz="1100" b="1" dirty="0"/>
          </a:p>
          <a:p>
            <a:r>
              <a:rPr lang="en-US" b="1" dirty="0" smtClean="0"/>
              <a:t>IM Vaccines</a:t>
            </a:r>
            <a:r>
              <a:rPr lang="en-US" dirty="0" smtClean="0"/>
              <a:t>:</a:t>
            </a:r>
          </a:p>
          <a:p>
            <a:r>
              <a:rPr lang="en-US" dirty="0" smtClean="0"/>
              <a:t>DTaP, DT, Tdap, and Td ;</a:t>
            </a:r>
            <a:r>
              <a:rPr lang="en-US" baseline="0" dirty="0" smtClean="0"/>
              <a:t> </a:t>
            </a:r>
            <a:r>
              <a:rPr lang="en-US" dirty="0" smtClean="0"/>
              <a:t>Hepatitis A and B;</a:t>
            </a:r>
            <a:r>
              <a:rPr lang="en-US" baseline="0" dirty="0" smtClean="0"/>
              <a:t> </a:t>
            </a:r>
            <a:r>
              <a:rPr lang="en-US" dirty="0" smtClean="0"/>
              <a:t>Hib ;</a:t>
            </a:r>
            <a:r>
              <a:rPr lang="en-US" baseline="0" dirty="0" smtClean="0"/>
              <a:t> </a:t>
            </a:r>
            <a:r>
              <a:rPr lang="en-US" dirty="0" smtClean="0"/>
              <a:t>Influenza;</a:t>
            </a:r>
            <a:r>
              <a:rPr lang="en-US" baseline="0" dirty="0" smtClean="0"/>
              <a:t> </a:t>
            </a:r>
            <a:r>
              <a:rPr lang="en-US" dirty="0" smtClean="0"/>
              <a:t>IPV;</a:t>
            </a:r>
            <a:r>
              <a:rPr lang="en-US" baseline="0" dirty="0" smtClean="0"/>
              <a:t> </a:t>
            </a:r>
            <a:r>
              <a:rPr lang="en-US" dirty="0" smtClean="0"/>
              <a:t>Pneumococcal (polysaccharide);</a:t>
            </a:r>
            <a:r>
              <a:rPr lang="en-US" baseline="0" dirty="0" smtClean="0"/>
              <a:t> </a:t>
            </a:r>
            <a:r>
              <a:rPr lang="en-US" dirty="0" smtClean="0"/>
              <a:t>Pneumococcal (conjugate);Meningococcal (conjugate);</a:t>
            </a:r>
            <a:r>
              <a:rPr lang="en-US" baseline="0" dirty="0" smtClean="0"/>
              <a:t> </a:t>
            </a:r>
            <a:r>
              <a:rPr lang="en-US" dirty="0" smtClean="0"/>
              <a:t>Human Papillomavirus (HPV)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24</a:t>
            </a:fld>
            <a:endParaRPr lang="en-US"/>
          </a:p>
        </p:txBody>
      </p:sp>
    </p:spTree>
    <p:extLst>
      <p:ext uri="{BB962C8B-B14F-4D97-AF65-F5344CB8AC3E}">
        <p14:creationId xmlns:p14="http://schemas.microsoft.com/office/powerpoint/2010/main" val="145495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What sites are appropriate for infants?  </a:t>
            </a:r>
            <a:r>
              <a:rPr lang="en-US" dirty="0" err="1" smtClean="0"/>
              <a:t>Vastus</a:t>
            </a:r>
            <a:r>
              <a:rPr lang="en-US" dirty="0" smtClean="0"/>
              <a:t> </a:t>
            </a:r>
            <a:r>
              <a:rPr lang="en-US" dirty="0" err="1" smtClean="0"/>
              <a:t>Lateralis</a:t>
            </a:r>
            <a:r>
              <a:rPr lang="en-US" dirty="0" smtClean="0"/>
              <a:t> in the anterolateral aspect of the middle or upper thigh, needs to be used for infants and may be used for children up to three years of age or older. </a:t>
            </a:r>
            <a:r>
              <a:rPr lang="en-US" baseline="0" dirty="0" smtClean="0"/>
              <a:t> </a:t>
            </a:r>
            <a:r>
              <a:rPr lang="en-US" dirty="0" smtClean="0"/>
              <a:t>For infants under 1 month of age, you might use a 5/8” needle (General Recommendations, 12/6/06, Table 7.) but after that, a 1” needle should be used and a 22-25 gauge.</a:t>
            </a:r>
          </a:p>
          <a:p>
            <a:endParaRPr lang="en-US" dirty="0" smtClean="0"/>
          </a:p>
          <a:p>
            <a:r>
              <a:rPr lang="en-US" b="1" dirty="0" smtClean="0"/>
              <a:t>What sites are appropriate for toddlers?</a:t>
            </a:r>
            <a:r>
              <a:rPr lang="en-US" b="1" baseline="0" dirty="0" smtClean="0"/>
              <a:t>  </a:t>
            </a:r>
            <a:r>
              <a:rPr lang="en-US" dirty="0" smtClean="0"/>
              <a:t>By age 12 months, the deltoid may have developed sufficiently to be used. This muscle is shallow and can accommodate only a small volume of fluid. Requires individual decision based on child’s muscle mass. </a:t>
            </a:r>
            <a:r>
              <a:rPr lang="en-US" baseline="0" dirty="0" smtClean="0"/>
              <a:t> </a:t>
            </a:r>
            <a:r>
              <a:rPr lang="en-US" dirty="0" smtClean="0"/>
              <a:t>Anterolateral aspect of mid or upper thigh is also acceptable.</a:t>
            </a:r>
            <a:r>
              <a:rPr lang="en-US" baseline="0" dirty="0" smtClean="0"/>
              <a:t>  </a:t>
            </a:r>
            <a:r>
              <a:rPr lang="en-US" dirty="0" smtClean="0"/>
              <a:t>Both ACIP and the Red Book recommend 1”-1 ¼” for thigh muscle.  A 5/8” needle could be used in the deltoid but it would be necessary to evaluate the individual patient.  Both resources recommend 22-25 gauge needle</a:t>
            </a:r>
          </a:p>
          <a:p>
            <a:endParaRPr lang="en-US" dirty="0" smtClean="0"/>
          </a:p>
          <a:p>
            <a:r>
              <a:rPr lang="en-US" b="1" dirty="0" smtClean="0"/>
              <a:t>What sites are appropriate for older children, adolescents, and adults?</a:t>
            </a:r>
          </a:p>
          <a:p>
            <a:r>
              <a:rPr lang="en-US" dirty="0" smtClean="0"/>
              <a:t>The deltoid</a:t>
            </a:r>
            <a:r>
              <a:rPr lang="en-US" baseline="0" dirty="0" smtClean="0"/>
              <a:t> muscle is recommended for routine intramuscular vaccinations. The anterolateral thigh also can be used.  </a:t>
            </a:r>
            <a:endParaRPr lang="en-US" dirty="0" smtClean="0"/>
          </a:p>
          <a:p>
            <a:r>
              <a:rPr lang="en-US" dirty="0" smtClean="0"/>
              <a:t>What size needle is appropriate for  adolescents and adults?</a:t>
            </a:r>
          </a:p>
          <a:p>
            <a:r>
              <a:rPr lang="en-US" dirty="0" smtClean="0"/>
              <a:t>1-1 ½”, 20-25 gauge</a:t>
            </a:r>
          </a:p>
          <a:p>
            <a:r>
              <a:rPr lang="en-US" dirty="0" smtClean="0"/>
              <a:t>With hepatitis B vaccine, it is important to always use longer size to reach the muscle. </a:t>
            </a:r>
          </a:p>
          <a:p>
            <a:r>
              <a:rPr lang="en-US" dirty="0" smtClean="0"/>
              <a:t>Do not use gluteus muscle for any vaccine except IG.</a:t>
            </a:r>
          </a:p>
          <a:p>
            <a:r>
              <a:rPr lang="en-US" dirty="0" smtClean="0"/>
              <a:t>Needle length can also depend on whether the tissue at the injection site  is stretched flat or bunched.  For further details, please see the ACIP statement, General Recommendations, MMWR 12/1/06, Vol. 55, No. RR-13.</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25</a:t>
            </a:fld>
            <a:endParaRPr lang="en-US"/>
          </a:p>
        </p:txBody>
      </p:sp>
    </p:spTree>
    <p:extLst>
      <p:ext uri="{BB962C8B-B14F-4D97-AF65-F5344CB8AC3E}">
        <p14:creationId xmlns:p14="http://schemas.microsoft.com/office/powerpoint/2010/main" val="1723814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Incorrect</a:t>
            </a:r>
            <a:r>
              <a:rPr lang="en-US" baseline="0" dirty="0" smtClean="0"/>
              <a:t> injection technique can result in serious shoulder injuries called SIRVA (shoulder injury related to vaccine administration), rare but can occur with incorrect injection technique.  SIRVA is thought to occur as a result of unintentional injection of a vaccine antigen into tissues and structures underlying the deltoid muscle or trauma from the needle into and around the underlying bursa.  After a vaccine some patients may experience severe, persistent shoulder pain and prolonged restriction of function, which are thought to occur as a result of an inflammatory reaction.  Most patients develop symptoms within 24 to 48 hours of vaccination.  When presenting to their provider, patients may be diagnosed with deltoid bursitis, or other conditions, such as tendonitis, rotator cuff tear, frozen shoulder, impingement syndrome, adhesive capsulitis, and shoulder bursitis.  </a:t>
            </a:r>
          </a:p>
          <a:p>
            <a:endParaRPr lang="en-US" baseline="0" dirty="0" smtClean="0"/>
          </a:p>
          <a:p>
            <a:r>
              <a:rPr lang="en-US" baseline="0" dirty="0" smtClean="0"/>
              <a:t>It is recommended that both patient and provider be seated to avoid administering too high; administer in the thickest and most central portion of the deltoid.  Injections are given to adults in the middle of the deltoid, meatiest part of the muscle, which provides a lot of space to both maximize the immune response and minimize adverse reactions.</a:t>
            </a:r>
          </a:p>
          <a:p>
            <a:endParaRPr lang="en-US" baseline="0" dirty="0" smtClean="0"/>
          </a:p>
          <a:p>
            <a:r>
              <a:rPr lang="en-US" baseline="0" dirty="0" smtClean="0"/>
              <a:t>Between 2011 and 2014 there were 136 claims to the National Vaccine Injury Compensation Program and 102 claims were awarded compensation for $16 million dollars.  SIRVA has be proposed to be added to the program’s list of covered injuries.</a:t>
            </a:r>
          </a:p>
          <a:p>
            <a:endParaRPr lang="en-US" baseline="0" dirty="0" smtClean="0"/>
          </a:p>
          <a:p>
            <a:r>
              <a:rPr lang="en-US" dirty="0" smtClean="0"/>
              <a:t>http://news.nationalpost.com/health/needle-in-the-wrong-spot-can-turn-injection-into-a-big-pain?__lsa=4eb5-2b72</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26</a:t>
            </a:fld>
            <a:endParaRPr lang="en-US"/>
          </a:p>
        </p:txBody>
      </p:sp>
    </p:spTree>
    <p:extLst>
      <p:ext uri="{BB962C8B-B14F-4D97-AF65-F5344CB8AC3E}">
        <p14:creationId xmlns:p14="http://schemas.microsoft.com/office/powerpoint/2010/main" val="2933769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 </a:t>
            </a:r>
            <a:r>
              <a:rPr lang="en-US" sz="1100" b="1" dirty="0"/>
              <a:t>Intradermal (ID) Route. Fluzone Intradermal is the only U.S.-licensed vaccine that is administered by the intradermal route. It is approved only for use in persons 18 through 64 years of age. This Fluzone formulation is not the same as intramuscular formulations of inactivated influenza vaccine (IIV). Other IIV formulations should NOT be administered by the intradermal route. </a:t>
            </a:r>
          </a:p>
          <a:p>
            <a:r>
              <a:rPr lang="en-US" sz="1100" dirty="0"/>
              <a:t>-</a:t>
            </a:r>
            <a:r>
              <a:rPr lang="en-US" sz="1100" b="1" dirty="0"/>
              <a:t>Site - The site of administration is the deltoid region of the upper arm. The patient should be seated with the arm bent at the elbow and the hand on the hip to ensure that the site of administration is prominent. </a:t>
            </a:r>
          </a:p>
          <a:p>
            <a:endParaRPr lang="en-US" b="1" dirty="0" smtClean="0"/>
          </a:p>
          <a:p>
            <a:r>
              <a:rPr lang="en-US" dirty="0" smtClean="0"/>
              <a:t>-</a:t>
            </a:r>
            <a:r>
              <a:rPr lang="en-US" b="1" dirty="0" smtClean="0"/>
              <a:t>Technique </a:t>
            </a:r>
          </a:p>
          <a:p>
            <a:r>
              <a:rPr lang="en-US" dirty="0" smtClean="0"/>
              <a:t>The syringe should be gently shaken before the needle cap is removed. Hold the syringe between the thumb and the middle finger. Using a short quick motion insert the needle perpendicular to the skin into the deltoid region of the upper arm. Push on the plunger with the index finger without aspirating. Because the needle is very short the vaccine will be delivered just under the skin into the dermal layer. This vaccine should NOT be administered into the volar aspect of the forearm or by the intradermal technique used to administer a tuberculin skin test. </a:t>
            </a:r>
          </a:p>
          <a:p>
            <a:endParaRPr lang="en-US" dirty="0" smtClean="0"/>
          </a:p>
          <a:p>
            <a:pPr>
              <a:lnSpc>
                <a:spcPct val="90000"/>
              </a:lnSpc>
              <a:buClr>
                <a:schemeClr val="accent2"/>
              </a:buClr>
              <a:buSzPct val="50000"/>
              <a:buFont typeface="Wingdings 2" pitchFamily="18" charset="2"/>
              <a:buChar char="¿"/>
            </a:pPr>
            <a:r>
              <a:rPr lang="en-US" sz="1400" b="1" dirty="0"/>
              <a:t>Intradermal (ID)</a:t>
            </a:r>
            <a:endParaRPr lang="en-US" sz="1400" b="1" u="sng" dirty="0"/>
          </a:p>
          <a:p>
            <a:pPr lvl="1">
              <a:lnSpc>
                <a:spcPct val="90000"/>
              </a:lnSpc>
              <a:buFontTx/>
              <a:buNone/>
            </a:pPr>
            <a:r>
              <a:rPr lang="en-US" sz="1400" b="1" dirty="0"/>
              <a:t>PPD (¼ - ¾”) Volar surface 25-27 gauge  of forearm</a:t>
            </a:r>
          </a:p>
          <a:p>
            <a:pPr lvl="1">
              <a:lnSpc>
                <a:spcPct val="90000"/>
              </a:lnSpc>
              <a:buFontTx/>
              <a:buNone/>
            </a:pPr>
            <a:endParaRPr lang="en-US" sz="1400" b="1" dirty="0"/>
          </a:p>
          <a:p>
            <a:pPr lvl="1">
              <a:lnSpc>
                <a:spcPct val="90000"/>
              </a:lnSpc>
              <a:buFontTx/>
              <a:buNone/>
            </a:pPr>
            <a:r>
              <a:rPr lang="en-US" sz="1400" b="1" dirty="0"/>
              <a:t>Fluzone (ID)18-64Yrs; Deltoid area</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27</a:t>
            </a:fld>
            <a:endParaRPr lang="en-US"/>
          </a:p>
        </p:txBody>
      </p:sp>
    </p:spTree>
    <p:extLst>
      <p:ext uri="{BB962C8B-B14F-4D97-AF65-F5344CB8AC3E}">
        <p14:creationId xmlns:p14="http://schemas.microsoft.com/office/powerpoint/2010/main" val="2266887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D715B-94F1-405D-8175-185623B600B6}" type="slidenum">
              <a:rPr lang="en-US"/>
              <a:pPr/>
              <a:t>28</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eaLnBrk="0" hangingPunct="0">
              <a:spcBef>
                <a:spcPct val="0"/>
              </a:spcBef>
            </a:pPr>
            <a:r>
              <a:rPr lang="en-US" dirty="0" smtClean="0"/>
              <a:t>Administer each vaccine at a different anatomic site</a:t>
            </a:r>
          </a:p>
          <a:p>
            <a:pPr eaLnBrk="0" hangingPunct="0">
              <a:spcBef>
                <a:spcPct val="0"/>
              </a:spcBef>
            </a:pPr>
            <a:r>
              <a:rPr lang="en-US" dirty="0" smtClean="0"/>
              <a:t>Use anterolateral thigh for infants and young children</a:t>
            </a:r>
          </a:p>
          <a:p>
            <a:pPr eaLnBrk="0" hangingPunct="0">
              <a:spcBef>
                <a:spcPct val="0"/>
              </a:spcBef>
            </a:pPr>
            <a:r>
              <a:rPr lang="en-US" dirty="0" smtClean="0"/>
              <a:t>Use deltoid for older children and adults if muscle mass is adequate</a:t>
            </a:r>
          </a:p>
          <a:p>
            <a:pPr eaLnBrk="0" hangingPunct="0">
              <a:spcBef>
                <a:spcPct val="0"/>
              </a:spcBef>
            </a:pPr>
            <a:r>
              <a:rPr lang="en-US" dirty="0" smtClean="0"/>
              <a:t>Separate injections by at least 1 inch, or more if possible</a:t>
            </a:r>
          </a:p>
          <a:p>
            <a:pPr eaLnBrk="0" hangingPunct="0">
              <a:spcBef>
                <a:spcPct val="0"/>
              </a:spcBef>
            </a:pPr>
            <a:r>
              <a:rPr lang="en-US" dirty="0" smtClean="0"/>
              <a:t>Use a separate limb for most reactive vaccines (e.g., tetanus toxoid-containing and PCV13), if possible</a:t>
            </a:r>
          </a:p>
          <a:p>
            <a:pPr eaLnBrk="0" hangingPunct="0">
              <a:spcBef>
                <a:spcPct val="0"/>
              </a:spcBef>
            </a:pPr>
            <a:r>
              <a:rPr lang="en-US" dirty="0" smtClean="0"/>
              <a:t>Use combination vaccines when appropriate to reduce the number of injections</a:t>
            </a:r>
          </a:p>
          <a:p>
            <a:pPr eaLnBrk="0" hangingPunct="0">
              <a:spcBef>
                <a:spcPct val="0"/>
              </a:spcBef>
            </a:pPr>
            <a:endParaRPr lang="en-US" dirty="0" smtClean="0"/>
          </a:p>
          <a:p>
            <a:endParaRPr lang="en-US" dirty="0"/>
          </a:p>
        </p:txBody>
      </p:sp>
    </p:spTree>
    <p:extLst>
      <p:ext uri="{BB962C8B-B14F-4D97-AF65-F5344CB8AC3E}">
        <p14:creationId xmlns:p14="http://schemas.microsoft.com/office/powerpoint/2010/main" val="4061810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a:latin typeface="Arial" charset="0"/>
                <a:cs typeface="Arial" charset="0"/>
              </a:rPr>
              <a:t>Are there any guidelines on how many vaccines can be administered at one time?</a:t>
            </a:r>
          </a:p>
          <a:p>
            <a:pPr eaLnBrk="1" hangingPunct="1">
              <a:spcBef>
                <a:spcPct val="0"/>
              </a:spcBef>
            </a:pPr>
            <a:endParaRPr lang="en-US" sz="1000"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301629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 nursing contact hours for this session, you must be present for the entire session and complete an evaluation.</a:t>
            </a:r>
          </a:p>
          <a:p>
            <a:r>
              <a:rPr lang="en-US" dirty="0" smtClean="0"/>
              <a:t>Continuing education will be provided through the Georgia Department of Public Health</a:t>
            </a:r>
          </a:p>
          <a:p>
            <a:r>
              <a:rPr lang="en-US" dirty="0" smtClean="0"/>
              <a:t>Georgia Department of Public Health is an approved provider of continuing nursing education by the Alabama State Nurses Association, an accredited approver by the American Nurses Credentialing Center’s Commission of Accreditation</a:t>
            </a:r>
          </a:p>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355681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a:latin typeface="Arial" charset="0"/>
                <a:cs typeface="Arial" charset="0"/>
              </a:rPr>
              <a:t>There are no limits, which means that as many as nine vaccines could be administered at one visit.  This would be in a circumstance where many doses have been missed previously.  In this circumstance, one useful method to decrease the number of injections is the choice of combination vaccines, which combine antigens in one injection.</a:t>
            </a:r>
          </a:p>
          <a:p>
            <a:pPr eaLnBrk="1" hangingPunct="1">
              <a:spcBef>
                <a:spcPct val="0"/>
              </a:spcBef>
            </a:pPr>
            <a:endParaRPr lang="en-US" sz="1000"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94770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bleeding disorder or receiving anticoagulant therapy may develop hematomas in IM injection sites</a:t>
            </a:r>
          </a:p>
          <a:p>
            <a:r>
              <a:rPr lang="en-US" dirty="0" smtClean="0"/>
              <a:t>Administer vaccines by recommended IM route IF physician familiar with patient’s bleeding risk determines vaccine can be safely administered</a:t>
            </a:r>
          </a:p>
          <a:p>
            <a:r>
              <a:rPr lang="en-US" dirty="0" smtClean="0"/>
              <a:t>Prior to vaccination, instruct about risk of hematoma</a:t>
            </a:r>
          </a:p>
          <a:p>
            <a:r>
              <a:rPr lang="en-US" dirty="0" smtClean="0"/>
              <a:t>Schedule shortly after </a:t>
            </a:r>
            <a:r>
              <a:rPr lang="en-US" dirty="0" err="1" smtClean="0"/>
              <a:t>antihemophelia</a:t>
            </a:r>
            <a:r>
              <a:rPr lang="en-US" dirty="0" smtClean="0"/>
              <a:t> or similar therapy</a:t>
            </a:r>
          </a:p>
          <a:p>
            <a:r>
              <a:rPr lang="en-US" dirty="0" smtClean="0"/>
              <a:t>Use 23-gauge or finer needle and apply firm pressure to injection site for at least 2 minutes after injection</a:t>
            </a:r>
          </a:p>
          <a:p>
            <a:r>
              <a:rPr lang="en-US" dirty="0" smtClean="0"/>
              <a:t>Do NOT rub or massage injection site</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31</a:t>
            </a:fld>
            <a:endParaRPr lang="en-US"/>
          </a:p>
        </p:txBody>
      </p:sp>
    </p:spTree>
    <p:extLst>
      <p:ext uri="{BB962C8B-B14F-4D97-AF65-F5344CB8AC3E}">
        <p14:creationId xmlns:p14="http://schemas.microsoft.com/office/powerpoint/2010/main" val="582580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discourages deviation from recommended route, site, dosage, or number of vaccine doses</a:t>
            </a:r>
          </a:p>
          <a:p>
            <a:r>
              <a:rPr lang="en-US" dirty="0" smtClean="0"/>
              <a:t>Revaccination is recommended if :</a:t>
            </a:r>
          </a:p>
          <a:p>
            <a:r>
              <a:rPr lang="en-US" dirty="0" smtClean="0"/>
              <a:t>hepatitis B vaccine is administered by any route other than IM or in any site of an adult other than deltoid or anterolateral thigh</a:t>
            </a:r>
          </a:p>
          <a:p>
            <a:r>
              <a:rPr lang="en-US" dirty="0" smtClean="0"/>
              <a:t>rabies vaccine is administered in gluteal site</a:t>
            </a:r>
          </a:p>
          <a:p>
            <a:r>
              <a:rPr lang="en-US" dirty="0" smtClean="0"/>
              <a:t>HPV vaccine is administered by any route other than IM</a:t>
            </a:r>
          </a:p>
          <a:p>
            <a:r>
              <a:rPr lang="en-US" dirty="0" smtClean="0"/>
              <a:t>less than the standard dose is administered unless serologic testing indicates an adequate response</a:t>
            </a:r>
          </a:p>
          <a:p>
            <a:r>
              <a:rPr lang="en-US" dirty="0" smtClean="0"/>
              <a:t>if a partial dose of a parenteral vaccine is administered because the syringe or needle leaks or the patient jerks away</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32</a:t>
            </a:fld>
            <a:endParaRPr lang="en-US"/>
          </a:p>
        </p:txBody>
      </p:sp>
    </p:spTree>
    <p:extLst>
      <p:ext uri="{BB962C8B-B14F-4D97-AF65-F5344CB8AC3E}">
        <p14:creationId xmlns:p14="http://schemas.microsoft.com/office/powerpoint/2010/main" val="4228981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Acute Vaccine Reactions - Severe, life-threatening anaphylactic reactions following vaccination are rare. Thorough screening for contraindications and precautions prior to vaccination can often prevent reactions. Staff must have in place and be familiar with procedures for managing a reaction. Staff should be familiar with the signs and symptoms of anaphylaxis because they usually begin within minutes of vaccination. These signs and symptoms can include, but are not limited to: flushing, facial edema, </a:t>
            </a:r>
            <a:r>
              <a:rPr lang="en-US" dirty="0" err="1" smtClean="0"/>
              <a:t>urticaria</a:t>
            </a:r>
            <a:r>
              <a:rPr lang="en-US" dirty="0" smtClean="0"/>
              <a:t>, itching, swelling of the mouth or throat, wheezing, and difficulty breathing. Each staff member should know their role in the event of an emergency and all vaccination providers should be certified in cardiopulmonary resuscitation (CPR). Epinephrine and equipment for maintaining an airway should be available for immediate use. Additional drugs may also be used (see ACIP General Recommendations, Table 8 for more detailed information). After the patient is stabilized, arrangements should be made for immediate transfer to an emergency facility for additional evaluation and treatment. (See “Medical Management of Vaccine Reactions in Children and Teens” at http://www.immunize.org/catg.d/p3082a.pdf and “Medical Management of Vaccine Reactions in Adult Patients” at http://www.immunize.org/catg.d/p3082.pdf.</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33</a:t>
            </a:fld>
            <a:endParaRPr lang="en-US"/>
          </a:p>
        </p:txBody>
      </p:sp>
    </p:spTree>
    <p:extLst>
      <p:ext uri="{BB962C8B-B14F-4D97-AF65-F5344CB8AC3E}">
        <p14:creationId xmlns:p14="http://schemas.microsoft.com/office/powerpoint/2010/main" val="59656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4" tIns="46499" rIns="92994" bIns="46499" anchor="b"/>
          <a:lstStyle/>
          <a:p>
            <a:pPr algn="r"/>
            <a:fld id="{495539B1-7571-4EC0-9783-68BD2DC39476}" type="slidenum">
              <a:rPr lang="en-US" sz="1200">
                <a:solidFill>
                  <a:srgbClr val="000000"/>
                </a:solidFill>
                <a:latin typeface="Calibri" pitchFamily="34" charset="0"/>
                <a:cs typeface="Arial" charset="0"/>
              </a:rPr>
              <a:pPr algn="r"/>
              <a:t>34</a:t>
            </a:fld>
            <a:endParaRPr lang="en-US" sz="1200">
              <a:solidFill>
                <a:srgbClr val="000000"/>
              </a:solidFill>
              <a:latin typeface="Calibri" pitchFamily="34" charset="0"/>
              <a:cs typeface="Arial" charset="0"/>
            </a:endParaRPr>
          </a:p>
        </p:txBody>
      </p:sp>
      <p:sp>
        <p:nvSpPr>
          <p:cNvPr id="296962" name="Rectangle 6"/>
          <p:cNvSpPr txBox="1">
            <a:spLocks noGrp="1" noChangeArrowheads="1"/>
          </p:cNvSpPr>
          <p:nvPr/>
        </p:nvSpPr>
        <p:spPr bwMode="auto">
          <a:xfrm>
            <a:off x="3" y="8893003"/>
            <a:ext cx="3066733" cy="468474"/>
          </a:xfrm>
          <a:prstGeom prst="rect">
            <a:avLst/>
          </a:prstGeom>
          <a:noFill/>
          <a:ln w="9525">
            <a:noFill/>
            <a:miter lim="800000"/>
            <a:headEnd/>
            <a:tailEnd/>
          </a:ln>
        </p:spPr>
        <p:txBody>
          <a:bodyPr lIns="92987" tIns="46495" rIns="92987" bIns="46495" anchor="b"/>
          <a:lstStyle/>
          <a:p>
            <a:endParaRPr lang="en-US" sz="1200">
              <a:solidFill>
                <a:srgbClr val="000000"/>
              </a:solidFill>
              <a:cs typeface="Arial" charset="0"/>
            </a:endParaRPr>
          </a:p>
        </p:txBody>
      </p:sp>
      <p:sp>
        <p:nvSpPr>
          <p:cNvPr id="296963" name="Rectangle 2"/>
          <p:cNvSpPr>
            <a:spLocks noGrp="1" noRot="1" noChangeAspect="1" noChangeArrowheads="1" noTextEdit="1"/>
          </p:cNvSpPr>
          <p:nvPr>
            <p:ph type="sldImg"/>
          </p:nvPr>
        </p:nvSpPr>
        <p:spPr>
          <a:xfrm>
            <a:off x="1236663" y="690563"/>
            <a:ext cx="4681537" cy="3511550"/>
          </a:xfrm>
          <a:ln/>
        </p:spPr>
      </p:sp>
      <p:sp>
        <p:nvSpPr>
          <p:cNvPr id="296964" name="Rectangle 3"/>
          <p:cNvSpPr>
            <a:spLocks noGrp="1" noChangeArrowheads="1"/>
          </p:cNvSpPr>
          <p:nvPr>
            <p:ph type="body" idx="1"/>
          </p:nvPr>
        </p:nvSpPr>
        <p:spPr>
          <a:xfrm>
            <a:off x="471808" y="4448103"/>
            <a:ext cx="6054831" cy="4213064"/>
          </a:xfrm>
          <a:noFill/>
          <a:ln/>
        </p:spPr>
        <p:txBody>
          <a:bodyPr lIns="92994" tIns="46499" rIns="92994" bIns="46499"/>
          <a:lstStyle/>
          <a:p>
            <a:pPr>
              <a:spcBef>
                <a:spcPct val="0"/>
              </a:spcBef>
            </a:pPr>
            <a:r>
              <a:rPr lang="en-US" sz="900" b="1" dirty="0">
                <a:latin typeface="Arial" charset="0"/>
              </a:rPr>
              <a:t>Required for vaccines covered by National Childhood Vaccine Injury Act</a:t>
            </a:r>
          </a:p>
          <a:p>
            <a:pPr>
              <a:spcBef>
                <a:spcPct val="0"/>
              </a:spcBef>
            </a:pPr>
            <a:r>
              <a:rPr lang="en-US" sz="900" dirty="0">
                <a:latin typeface="Arial" charset="0"/>
              </a:rPr>
              <a:t>date of administration, vaccine manufacturer, vaccine lot number, name and title of person who administered, vaccine and address of facility where permanent record will reside, vaccine information statement (VIS), date on VIS</a:t>
            </a:r>
          </a:p>
          <a:p>
            <a:pPr>
              <a:spcBef>
                <a:spcPct val="0"/>
              </a:spcBef>
            </a:pPr>
            <a:r>
              <a:rPr lang="en-US" sz="900" dirty="0">
                <a:latin typeface="Arial" charset="0"/>
              </a:rPr>
              <a:t>date provided to patient or parent/guardian</a:t>
            </a:r>
          </a:p>
          <a:p>
            <a:pPr>
              <a:spcBef>
                <a:spcPct val="0"/>
              </a:spcBef>
            </a:pPr>
            <a:r>
              <a:rPr lang="en-US" sz="900" b="1" dirty="0">
                <a:latin typeface="Arial" charset="0"/>
              </a:rPr>
              <a:t>Best practice documentation</a:t>
            </a:r>
          </a:p>
          <a:p>
            <a:pPr>
              <a:spcBef>
                <a:spcPct val="0"/>
              </a:spcBef>
            </a:pPr>
            <a:r>
              <a:rPr lang="en-US" sz="900" dirty="0">
                <a:latin typeface="Arial" charset="0"/>
              </a:rPr>
              <a:t>vaccine type (ACIP abbreviation), route, dosage (volume), site, Document vaccine refusal, Immunization Information System (IIS)/ Registry, Confidential, population-based, computerized database, All providers are encouraged to use IIS/registry, Some state IIS utilize barcoding technology, 2D barcodes on some vaccine vials and VISs</a:t>
            </a: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extLst>
      <p:ext uri="{BB962C8B-B14F-4D97-AF65-F5344CB8AC3E}">
        <p14:creationId xmlns:p14="http://schemas.microsoft.com/office/powerpoint/2010/main" val="41654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4" tIns="46499" rIns="92994" bIns="46499" anchor="b"/>
          <a:lstStyle/>
          <a:p>
            <a:pPr algn="r"/>
            <a:fld id="{2DB4A0B6-3AC5-413F-96B8-478F17A58909}" type="slidenum">
              <a:rPr lang="en-US" sz="1200">
                <a:solidFill>
                  <a:srgbClr val="000000"/>
                </a:solidFill>
                <a:latin typeface="Calibri" pitchFamily="34" charset="0"/>
                <a:cs typeface="Arial" charset="0"/>
              </a:rPr>
              <a:pPr algn="r"/>
              <a:t>35</a:t>
            </a:fld>
            <a:endParaRPr lang="en-US" sz="1200">
              <a:solidFill>
                <a:srgbClr val="000000"/>
              </a:solidFill>
              <a:latin typeface="Calibri" pitchFamily="34" charset="0"/>
              <a:cs typeface="Arial" charset="0"/>
            </a:endParaRPr>
          </a:p>
        </p:txBody>
      </p:sp>
      <p:sp>
        <p:nvSpPr>
          <p:cNvPr id="292866" name="Rectangle 2"/>
          <p:cNvSpPr>
            <a:spLocks noGrp="1" noRot="1" noChangeAspect="1" noChangeArrowheads="1" noTextEdit="1"/>
          </p:cNvSpPr>
          <p:nvPr>
            <p:ph type="sldImg"/>
          </p:nvPr>
        </p:nvSpPr>
        <p:spPr>
          <a:xfrm>
            <a:off x="1198563" y="701675"/>
            <a:ext cx="4683125" cy="3511550"/>
          </a:xfrm>
          <a:ln/>
        </p:spPr>
      </p:sp>
      <p:sp>
        <p:nvSpPr>
          <p:cNvPr id="292867" name="Rectangle 3"/>
          <p:cNvSpPr>
            <a:spLocks noGrp="1" noChangeArrowheads="1"/>
          </p:cNvSpPr>
          <p:nvPr>
            <p:ph type="body" idx="1"/>
          </p:nvPr>
        </p:nvSpPr>
        <p:spPr>
          <a:xfrm>
            <a:off x="928868" y="4524851"/>
            <a:ext cx="5189855" cy="4214663"/>
          </a:xfrm>
          <a:noFill/>
          <a:ln/>
        </p:spPr>
        <p:txBody>
          <a:bodyPr lIns="92994" tIns="46499" rIns="92994" bIns="46499"/>
          <a:lstStyle/>
          <a:p>
            <a:pPr>
              <a:spcBef>
                <a:spcPct val="0"/>
              </a:spcBef>
            </a:pPr>
            <a:r>
              <a:rPr lang="en-US" sz="1000" dirty="0">
                <a:latin typeface="Arial" charset="0"/>
              </a:rPr>
              <a:t>Be sure to check package insert for correct route, correct sites for the route and correct needle length. </a:t>
            </a:r>
          </a:p>
          <a:p>
            <a:pPr>
              <a:spcBef>
                <a:spcPct val="0"/>
              </a:spcBef>
            </a:pPr>
            <a:r>
              <a:rPr lang="en-US" sz="1000" dirty="0">
                <a:latin typeface="Arial" charset="0"/>
              </a:rPr>
              <a:t>Much of this information is available in the ACIP General Recommendations document.</a:t>
            </a:r>
          </a:p>
          <a:p>
            <a:pPr>
              <a:spcBef>
                <a:spcPct val="0"/>
              </a:spcBef>
            </a:pPr>
            <a:r>
              <a:rPr lang="en-US" sz="1000" dirty="0">
                <a:latin typeface="Arial" charset="0"/>
              </a:rPr>
              <a:t>*Make a chart of this information for use in your office*.  Or have a VACS FACS available in your office. </a:t>
            </a:r>
          </a:p>
          <a:p>
            <a:pPr>
              <a:spcBef>
                <a:spcPct val="0"/>
              </a:spcBef>
            </a:pPr>
            <a:endParaRPr lang="en-US" sz="1000" dirty="0">
              <a:latin typeface="Arial" charset="0"/>
            </a:endParaRPr>
          </a:p>
          <a:p>
            <a:pPr>
              <a:spcBef>
                <a:spcPct val="0"/>
              </a:spcBef>
            </a:pPr>
            <a:r>
              <a:rPr lang="en-US" sz="1000" dirty="0">
                <a:solidFill>
                  <a:srgbClr val="000000"/>
                </a:solidFill>
                <a:latin typeface="Arial" charset="0"/>
              </a:rPr>
              <a:t>Ref: General Recommendations on Immunization MWR 2011; 60 (No. RR-2) Jan 28, 2011</a:t>
            </a:r>
          </a:p>
          <a:p>
            <a:pPr>
              <a:spcBef>
                <a:spcPct val="0"/>
              </a:spcBef>
            </a:pPr>
            <a:r>
              <a:rPr lang="en-US" sz="1000" dirty="0">
                <a:latin typeface="Arial" charset="0"/>
              </a:rPr>
              <a:t> </a:t>
            </a:r>
          </a:p>
          <a:p>
            <a:pPr>
              <a:spcBef>
                <a:spcPct val="0"/>
              </a:spcBef>
            </a:pPr>
            <a:endParaRPr lang="en-US" sz="1000" dirty="0">
              <a:latin typeface="Arial" charset="0"/>
            </a:endParaRPr>
          </a:p>
        </p:txBody>
      </p:sp>
    </p:spTree>
    <p:extLst>
      <p:ext uri="{BB962C8B-B14F-4D97-AF65-F5344CB8AC3E}">
        <p14:creationId xmlns:p14="http://schemas.microsoft.com/office/powerpoint/2010/main" val="2359483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Strategies to Prevent Administration Errors </a:t>
            </a:r>
          </a:p>
          <a:p>
            <a:r>
              <a:rPr lang="en-US" dirty="0" smtClean="0"/>
              <a:t>Vaccine administration errors can result in a patient receiving an ineffective immunization. This can leave the person vulnerable to infection. Vaccine administration errors may also diminish patient confidence in their healthcare providers. Common vaccine administration errors include.  In addition to strict adherence to the “Rights of Medication Administration” and ongoing training and education of staff, listed below are other strategies that can be implemented to help prevent administration errors:</a:t>
            </a:r>
          </a:p>
          <a:p>
            <a:endParaRPr lang="en-US" dirty="0" smtClean="0"/>
          </a:p>
          <a:p>
            <a:r>
              <a:rPr lang="en-US" dirty="0" smtClean="0"/>
              <a:t>--When possible, involve staff in the selection of vaccine products to be used in your facility. Different brands of the same vaccine can have different schedules, age indications, or other indications. Stocking multiple brands might lead to staff confusion and vaccine administration errors. </a:t>
            </a:r>
          </a:p>
          <a:p>
            <a:r>
              <a:rPr lang="en-US" dirty="0" smtClean="0"/>
              <a:t>--Keep current reference materials available for staff on each vaccine used in your facility. Keep reference sheets for timing and spacing, recommended sites, routes, and needle lengths posted for easy reference in your medication preparation area. </a:t>
            </a:r>
          </a:p>
          <a:p>
            <a:r>
              <a:rPr lang="en-US" dirty="0" smtClean="0"/>
              <a:t>--Rotate vaccines so that those with the shortest expiration dates are in the front of the storage unit. Use these first and frequently check the storage unit to remove any expired vaccine. </a:t>
            </a:r>
          </a:p>
          <a:p>
            <a:r>
              <a:rPr lang="en-US" dirty="0" smtClean="0"/>
              <a:t>--Consider the potential for product mix-ups when storing vaccines. Do not store sound-alike and look-alike vaccines next to each other (e.g., DTaP and Tdap). Consider color coding labels on vaccine storage containers and/or including the vaccine type and age indications. </a:t>
            </a:r>
          </a:p>
          <a:p>
            <a:r>
              <a:rPr lang="en-US" dirty="0" smtClean="0"/>
              <a:t>Administer only vaccines that you have prepared for administration. </a:t>
            </a:r>
            <a:endParaRPr lang="en-US" b="1" dirty="0" smtClean="0"/>
          </a:p>
          <a:p>
            <a:r>
              <a:rPr lang="en-US" b="0" dirty="0" smtClean="0"/>
              <a:t>--Triple check your work before you administer a vaccine and ask other staff to do the same. </a:t>
            </a:r>
          </a:p>
          <a:p>
            <a:r>
              <a:rPr lang="en-US" dirty="0" smtClean="0"/>
              <a:t>Counsel parents and patients about vaccines to be administered and on how important it is for them to maintain immunization records on all family members. Educated clients may notice a potential error and help prevent it.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36</a:t>
            </a:fld>
            <a:endParaRPr lang="en-US"/>
          </a:p>
        </p:txBody>
      </p:sp>
    </p:spTree>
    <p:extLst>
      <p:ext uri="{BB962C8B-B14F-4D97-AF65-F5344CB8AC3E}">
        <p14:creationId xmlns:p14="http://schemas.microsoft.com/office/powerpoint/2010/main" val="798241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potential for product mix-ups when storing vaccines. Do not store sound-alike and look-alike vaccines next to each other (e.g., DTaP and Tdap). Consider color coding labels on vaccine storage containers and/or including the vaccine type and age indications.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37</a:t>
            </a:fld>
            <a:endParaRPr lang="en-US"/>
          </a:p>
        </p:txBody>
      </p:sp>
    </p:spTree>
    <p:extLst>
      <p:ext uri="{BB962C8B-B14F-4D97-AF65-F5344CB8AC3E}">
        <p14:creationId xmlns:p14="http://schemas.microsoft.com/office/powerpoint/2010/main" val="2230053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endParaRPr lang="en-US" sz="100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3958998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1" y="4448102"/>
            <a:ext cx="5189855" cy="1950641"/>
          </a:xfrm>
          <a:noFill/>
          <a:ln/>
        </p:spPr>
        <p:txBody>
          <a:bodyPr lIns="92973" tIns="46489" rIns="92973" bIns="46489"/>
          <a:lstStyle/>
          <a:p>
            <a:pPr eaLnBrk="1" hangingPunct="1">
              <a:spcBef>
                <a:spcPct val="0"/>
              </a:spcBef>
            </a:pPr>
            <a:r>
              <a:rPr lang="en-US" sz="1000" dirty="0">
                <a:latin typeface="Arial" charset="0"/>
                <a:cs typeface="Arial" charset="0"/>
              </a:rPr>
              <a:t>If Tdap was inadvertently given to a child under age 7 years, it should not be counted as either the first, second, or third dose of DTaP. The dose should be repeated with DTaP. Continue vaccinating on schedule. If the dose of Tdap was administered for the fourth or fifth DTaP dose, the Tdap dose can be counted as valid. Please remind your staff to always check the vaccine vial at least 3 times before administering any vaccine.</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4" y="1"/>
            <a:ext cx="98293" cy="28780"/>
          </a:xfrm>
          <a:prstGeom prst="rect">
            <a:avLst/>
          </a:prstGeom>
          <a:noFill/>
          <a:ln w="9525">
            <a:noFill/>
            <a:miter lim="800000"/>
            <a:headEnd/>
            <a:tailEnd/>
          </a:ln>
        </p:spPr>
      </p:pic>
    </p:spTree>
    <p:extLst>
      <p:ext uri="{BB962C8B-B14F-4D97-AF65-F5344CB8AC3E}">
        <p14:creationId xmlns:p14="http://schemas.microsoft.com/office/powerpoint/2010/main" val="395899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CC38B-4BFD-4012-A8D1-66F602553498}" type="slidenum">
              <a:rPr lang="en-US"/>
              <a:pPr/>
              <a:t>4</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dirty="0"/>
              <a:t>We will briefly discuss each of these key issues that should be considered when administering vaccines</a:t>
            </a:r>
            <a:r>
              <a:rPr lang="en-US" dirty="0" smtClean="0"/>
              <a:t>.</a:t>
            </a:r>
          </a:p>
          <a:p>
            <a:endParaRPr lang="en-US" dirty="0" smtClean="0"/>
          </a:p>
          <a:p>
            <a:r>
              <a:rPr lang="en-US" dirty="0" smtClean="0"/>
              <a:t>Discuss staff training needs and strategies for communication</a:t>
            </a:r>
          </a:p>
          <a:p>
            <a:endParaRPr lang="en-US" dirty="0" smtClean="0"/>
          </a:p>
          <a:p>
            <a:r>
              <a:rPr lang="en-US" dirty="0" smtClean="0"/>
              <a:t>List positioning, comforting and pain control techniques</a:t>
            </a:r>
          </a:p>
          <a:p>
            <a:endParaRPr lang="en-US" dirty="0" smtClean="0"/>
          </a:p>
          <a:p>
            <a:r>
              <a:rPr lang="en-US" dirty="0" smtClean="0"/>
              <a:t>Discuss vaccine preparation, administration routes, sites, and needle sizes</a:t>
            </a:r>
          </a:p>
          <a:p>
            <a:endParaRPr lang="en-US" dirty="0" smtClean="0"/>
          </a:p>
          <a:p>
            <a:r>
              <a:rPr lang="en-US" dirty="0" smtClean="0"/>
              <a:t>Explain vaccine administration special situations and documentation</a:t>
            </a:r>
          </a:p>
          <a:p>
            <a:endParaRPr lang="en-US" dirty="0" smtClean="0"/>
          </a:p>
          <a:p>
            <a:r>
              <a:rPr lang="en-US" dirty="0" smtClean="0"/>
              <a:t>Discuss avoiding vaccine administration errors and managing adverse events</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80103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63478" y="4448101"/>
            <a:ext cx="5750123" cy="4542435"/>
          </a:xfrm>
          <a:noFill/>
          <a:ln/>
        </p:spPr>
        <p:txBody>
          <a:bodyPr lIns="92966" tIns="46485" rIns="92966" bIns="46485"/>
          <a:lstStyle/>
          <a:p>
            <a:pPr eaLnBrk="1" hangingPunct="1">
              <a:lnSpc>
                <a:spcPct val="90000"/>
              </a:lnSpc>
              <a:spcBef>
                <a:spcPct val="0"/>
              </a:spcBef>
            </a:pPr>
            <a:endParaRPr lang="en-US" sz="900" b="1">
              <a:latin typeface="Arial" charset="0"/>
            </a:endParaRPr>
          </a:p>
        </p:txBody>
      </p:sp>
    </p:spTree>
    <p:extLst>
      <p:ext uri="{BB962C8B-B14F-4D97-AF65-F5344CB8AC3E}">
        <p14:creationId xmlns:p14="http://schemas.microsoft.com/office/powerpoint/2010/main" val="1691548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63478" y="4448101"/>
            <a:ext cx="5750123" cy="4542435"/>
          </a:xfrm>
          <a:noFill/>
          <a:ln/>
        </p:spPr>
        <p:txBody>
          <a:bodyPr lIns="92966" tIns="46485" rIns="92966" bIns="46485"/>
          <a:lstStyle/>
          <a:p>
            <a:pPr eaLnBrk="1" hangingPunct="1">
              <a:lnSpc>
                <a:spcPct val="90000"/>
              </a:lnSpc>
              <a:spcBef>
                <a:spcPct val="0"/>
              </a:spcBef>
            </a:pPr>
            <a:r>
              <a:rPr lang="en-US" sz="900" b="1" dirty="0">
                <a:latin typeface="Arial" charset="0"/>
              </a:rPr>
              <a:t>Lillian received the appropriate amount of tetanus toxoid and MORE diphtheria toxoid and pertussis antigen than is recommended. Count the dose as Tdap. The patient does not need a repeat dose of Tdap. </a:t>
            </a:r>
          </a:p>
          <a:p>
            <a:pPr eaLnBrk="1" hangingPunct="1">
              <a:lnSpc>
                <a:spcPct val="90000"/>
              </a:lnSpc>
              <a:spcBef>
                <a:spcPct val="0"/>
              </a:spcBef>
            </a:pPr>
            <a:r>
              <a:rPr lang="en-US" sz="900" b="1" dirty="0">
                <a:latin typeface="Arial" charset="0"/>
              </a:rPr>
              <a:t>Take measures to prevent this error in the future. </a:t>
            </a:r>
          </a:p>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1691548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Rotate vaccines so that those with the shortest expiration dates are in the front of the storage unit. Use these first and frequently check the storage unit to remove any expired vaccine.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2BAF3D-A8AE-4A79-B353-83D58123110A}" type="slidenum">
              <a:rPr lang="en-US" smtClean="0"/>
              <a:pPr/>
              <a:t>42</a:t>
            </a:fld>
            <a:endParaRPr lang="en-US"/>
          </a:p>
        </p:txBody>
      </p:sp>
    </p:spTree>
    <p:extLst>
      <p:ext uri="{BB962C8B-B14F-4D97-AF65-F5344CB8AC3E}">
        <p14:creationId xmlns:p14="http://schemas.microsoft.com/office/powerpoint/2010/main" val="1230398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noFill/>
          <a:ln/>
        </p:spPr>
        <p:txBody>
          <a:bodyPr lIns="92152" tIns="46076" rIns="92152" bIns="46076"/>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2019634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xfrm>
            <a:off x="692324" y="4369436"/>
            <a:ext cx="5538580" cy="4213384"/>
          </a:xfrm>
          <a:noFill/>
          <a:ln/>
        </p:spPr>
        <p:txBody>
          <a:bodyPr lIns="92152" tIns="46076" rIns="92152" bIns="46076"/>
          <a:lstStyle/>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801933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19188" y="490538"/>
            <a:ext cx="4673600" cy="3505200"/>
          </a:xfrm>
          <a:ln/>
        </p:spPr>
      </p:sp>
      <p:sp>
        <p:nvSpPr>
          <p:cNvPr id="223235" name="Notes Placeholder 2"/>
          <p:cNvSpPr>
            <a:spLocks noGrp="1"/>
          </p:cNvSpPr>
          <p:nvPr>
            <p:ph type="body" idx="1"/>
          </p:nvPr>
        </p:nvSpPr>
        <p:spPr>
          <a:xfrm>
            <a:off x="707068" y="4066382"/>
            <a:ext cx="5650142" cy="4582969"/>
          </a:xfrm>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solidFill>
                  <a:prstClr val="black"/>
                </a:solidFill>
              </a:rPr>
              <a:pPr/>
              <a:t>45</a:t>
            </a:fld>
            <a:endParaRPr lang="en-US" smtClean="0">
              <a:solidFill>
                <a:prstClr val="black"/>
              </a:solidFill>
            </a:endParaRPr>
          </a:p>
        </p:txBody>
      </p:sp>
    </p:spTree>
    <p:extLst>
      <p:ext uri="{BB962C8B-B14F-4D97-AF65-F5344CB8AC3E}">
        <p14:creationId xmlns:p14="http://schemas.microsoft.com/office/powerpoint/2010/main" val="4038638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a:t>The Vaccine Adverse Event Reporting System (VAERS) is a national vaccine safety surveillance program co-sponsored by the Centers for Disease Control and Prevention (CDC) and the Food and Drug Administration (FDA). VAERS is a post-marketing safety surveillance program, collecting information about adverse events (possible side effects) that occur after the administration of vaccines licensed for use in the United States.  VAERS is also standard #11 for the Standards for child, adolescent and adult immunization practices.</a:t>
            </a:r>
          </a:p>
          <a:p>
            <a:endParaRPr lang="en-US" sz="1600" dirty="0"/>
          </a:p>
          <a:p>
            <a:r>
              <a:rPr lang="en-US" sz="1600" dirty="0"/>
              <a:t>VAERS has demonstrated its public health importance by providing health scientists with signals about possible adverse events following immunization. In one instance, VAERS detected reports for intussusception over that what would be expected to occur by chance alone after the </a:t>
            </a:r>
            <a:r>
              <a:rPr lang="en-US" sz="1600" dirty="0" err="1"/>
              <a:t>RotaShield</a:t>
            </a:r>
            <a:r>
              <a:rPr lang="en-US" sz="1600" dirty="0"/>
              <a:t> rotavirus vaccine in 1999. Epidemiologic studies confirmed an increased risk, and these data contributed to the product's removal from the US market. In another example, VAERS determined that there may be a potential for a small increase in risk for  Guillain-Barre' syndrome (GBS) after the meningococcal conjugate vaccine, Menactra. As a result of this finding, a history of GBS became a contraindication to the vaccine and further controlled studies are currently underway to research this issue.</a:t>
            </a:r>
          </a:p>
          <a:p>
            <a:endParaRPr lang="en-US" sz="1600" dirty="0"/>
          </a:p>
          <a:p>
            <a:r>
              <a:rPr lang="en-US" sz="1600" b="1" dirty="0"/>
              <a:t>The primary objectives of VAERS are to:</a:t>
            </a:r>
          </a:p>
          <a:p>
            <a:r>
              <a:rPr lang="en-US" sz="1600" dirty="0"/>
              <a:t> Detect new, unusual, or rare vaccine adverse events;</a:t>
            </a:r>
          </a:p>
          <a:p>
            <a:r>
              <a:rPr lang="en-US" sz="1600" dirty="0"/>
              <a:t> Monitor increases in known adverse events;</a:t>
            </a:r>
          </a:p>
          <a:p>
            <a:r>
              <a:rPr lang="en-US" sz="1600" dirty="0"/>
              <a:t> Identify potential patient risk factors for particular types of adverse events;</a:t>
            </a:r>
          </a:p>
          <a:p>
            <a:r>
              <a:rPr lang="en-US" sz="1600" dirty="0"/>
              <a:t> Identify vaccine lots with increased numbers or types of reported adverse events; and</a:t>
            </a:r>
          </a:p>
          <a:p>
            <a:r>
              <a:rPr lang="en-US" sz="1600" dirty="0"/>
              <a:t> Assess the safety of newly licensed vaccines.</a:t>
            </a:r>
          </a:p>
          <a:p>
            <a:endParaRPr lang="en-US" sz="1600"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91237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4008709" y="8893003"/>
            <a:ext cx="3066733" cy="468474"/>
          </a:xfrm>
          <a:prstGeom prst="rect">
            <a:avLst/>
          </a:prstGeom>
          <a:noFill/>
          <a:ln w="9525">
            <a:noFill/>
            <a:miter lim="800000"/>
            <a:headEnd/>
            <a:tailEnd/>
          </a:ln>
        </p:spPr>
        <p:txBody>
          <a:bodyPr lIns="92987" tIns="46495" rIns="92987" bIns="46495" anchor="b"/>
          <a:lstStyle/>
          <a:p>
            <a:pPr algn="r"/>
            <a:fld id="{D46F9BAC-59A2-4468-9E87-44E0FA02ACC5}" type="slidenum">
              <a:rPr lang="en-US" sz="1200">
                <a:solidFill>
                  <a:srgbClr val="000000"/>
                </a:solidFill>
                <a:cs typeface="Arial" charset="0"/>
              </a:rPr>
              <a:pPr algn="r"/>
              <a:t>47</a:t>
            </a:fld>
            <a:endParaRPr lang="en-US" sz="1200" dirty="0">
              <a:solidFill>
                <a:srgbClr val="000000"/>
              </a:solidFill>
              <a:cs typeface="Arial" charset="0"/>
            </a:endParaRPr>
          </a:p>
        </p:txBody>
      </p:sp>
      <p:sp>
        <p:nvSpPr>
          <p:cNvPr id="276483" name="Rectangle 2"/>
          <p:cNvSpPr>
            <a:spLocks noGrp="1" noRot="1" noChangeAspect="1" noChangeArrowheads="1" noTextEdit="1"/>
          </p:cNvSpPr>
          <p:nvPr>
            <p:ph type="sldImg"/>
          </p:nvPr>
        </p:nvSpPr>
        <p:spPr>
          <a:xfrm>
            <a:off x="1176338" y="414338"/>
            <a:ext cx="4676775" cy="3508375"/>
          </a:xfrm>
          <a:ln/>
        </p:spPr>
      </p:sp>
      <p:sp>
        <p:nvSpPr>
          <p:cNvPr id="276484" name="Rectangle 3"/>
          <p:cNvSpPr>
            <a:spLocks noGrp="1" noChangeArrowheads="1"/>
          </p:cNvSpPr>
          <p:nvPr>
            <p:ph type="body" idx="1"/>
          </p:nvPr>
        </p:nvSpPr>
        <p:spPr>
          <a:xfrm>
            <a:off x="943613" y="4148137"/>
            <a:ext cx="5414324" cy="4513030"/>
          </a:xfrm>
          <a:noFill/>
          <a:ln/>
        </p:spPr>
        <p:txBody>
          <a:bodyPr lIns="92987" tIns="46495" rIns="92987" bIns="46495">
            <a:normAutofit fontScale="70000" lnSpcReduction="20000"/>
          </a:bodyPr>
          <a:lstStyle/>
          <a:p>
            <a:r>
              <a:rPr lang="en-US" sz="1300" dirty="0">
                <a:latin typeface="Arial" charset="0"/>
                <a:sym typeface="Symbol" pitchFamily="18" charset="2"/>
              </a:rPr>
              <a:t>HCP are defined as all paid and unpaid persons working in health-care settings who have the potential for exposure to patients and/or to infectious materials, including body substances, contaminated medical supplies and equipment, contaminated environmental surfaces, or contaminated air. HCP might include (but are not limited to) physicians, nurses, nursing assistants, therapists, technicians, emergency medical service personnel, dental personnel, pharmacists, laboratory personnel, autopsy personnel, students and trainees, contractual staff not employed by the health-care facility, and persons (e.g., clerical, dietary, housekeeping, laundry, security, maintenance, administrative, billing, and volunteers) not directly involved in patient care but potentially exposed to infectious agents that can be transmitted to and from HCP and patients (2).</a:t>
            </a:r>
          </a:p>
          <a:p>
            <a:endParaRPr lang="en-US" sz="1300" dirty="0">
              <a:latin typeface="Arial" charset="0"/>
              <a:sym typeface="Symbol" pitchFamily="18" charset="2"/>
            </a:endParaRPr>
          </a:p>
          <a:p>
            <a:endParaRPr lang="en-US" sz="1300" dirty="0">
              <a:latin typeface="Arial" charset="0"/>
              <a:sym typeface="Symbol" pitchFamily="18" charset="2"/>
            </a:endParaRPr>
          </a:p>
          <a:p>
            <a:r>
              <a:rPr lang="en-US" sz="13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300" baseline="30000" dirty="0">
                <a:latin typeface="Arial" charset="0"/>
                <a:sym typeface="Symbol" pitchFamily="18" charset="2"/>
              </a:rPr>
              <a:t>rd</a:t>
            </a:r>
            <a:r>
              <a:rPr lang="en-US" sz="13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300" u="sng" dirty="0"/>
              <a:t>CDC Guidance for Evaluating Health-Care Personnel for Hepatitis B Virus Protection and for Administering Postexposure Management </a:t>
            </a:r>
            <a:r>
              <a:rPr lang="en-US" sz="1300" b="1" dirty="0"/>
              <a:t>(</a:t>
            </a:r>
            <a:r>
              <a:rPr lang="en-US" sz="1300" dirty="0"/>
              <a:t>Recommendations and Reports / Vol. 62 / No. 10 December 20, 2013)</a:t>
            </a:r>
            <a:endParaRPr lang="en-US" sz="1300" dirty="0">
              <a:latin typeface="Arial" charset="0"/>
              <a:sym typeface="Symbol" pitchFamily="18" charset="2"/>
            </a:endParaRPr>
          </a:p>
          <a:p>
            <a:pPr>
              <a:lnSpc>
                <a:spcPct val="80000"/>
              </a:lnSpc>
              <a:spcBef>
                <a:spcPct val="0"/>
              </a:spcBef>
            </a:pPr>
            <a:endParaRPr lang="en-US" sz="1300" dirty="0">
              <a:latin typeface="Arial" charset="0"/>
            </a:endParaRPr>
          </a:p>
          <a:p>
            <a:pPr>
              <a:lnSpc>
                <a:spcPct val="80000"/>
              </a:lnSpc>
              <a:spcBef>
                <a:spcPct val="0"/>
              </a:spcBef>
            </a:pPr>
            <a:r>
              <a:rPr lang="en-US" sz="1300" b="1" i="1" dirty="0">
                <a:latin typeface="Arial" charset="0"/>
              </a:rPr>
              <a:t>Un-immunized HCP</a:t>
            </a:r>
          </a:p>
          <a:p>
            <a:pPr>
              <a:lnSpc>
                <a:spcPct val="80000"/>
              </a:lnSpc>
              <a:spcBef>
                <a:spcPct val="0"/>
              </a:spcBef>
              <a:buClr>
                <a:srgbClr val="FFFF99"/>
              </a:buClr>
            </a:pPr>
            <a:r>
              <a:rPr lang="en-US" sz="1300" dirty="0">
                <a:latin typeface="Arial" charset="0"/>
              </a:rPr>
              <a:t>Un-immunized healthcare workers are at risk of infecting patients, family members and community contacts</a:t>
            </a:r>
          </a:p>
          <a:p>
            <a:pPr>
              <a:lnSpc>
                <a:spcPct val="80000"/>
              </a:lnSpc>
              <a:spcBef>
                <a:spcPct val="0"/>
              </a:spcBef>
            </a:pPr>
            <a:r>
              <a:rPr lang="en-US" sz="1300" b="1" i="1" dirty="0">
                <a:latin typeface="Arial" charset="0"/>
              </a:rPr>
              <a:t>Immunized HCP </a:t>
            </a:r>
          </a:p>
          <a:p>
            <a:pPr>
              <a:lnSpc>
                <a:spcPct val="80000"/>
              </a:lnSpc>
              <a:spcBef>
                <a:spcPct val="0"/>
              </a:spcBef>
            </a:pPr>
            <a:r>
              <a:rPr lang="en-US" sz="1300" dirty="0">
                <a:latin typeface="Arial" charset="0"/>
              </a:rPr>
              <a:t>Protect patients from VPD’s</a:t>
            </a:r>
          </a:p>
          <a:p>
            <a:pPr>
              <a:lnSpc>
                <a:spcPct val="80000"/>
              </a:lnSpc>
              <a:spcBef>
                <a:spcPct val="0"/>
              </a:spcBef>
            </a:pPr>
            <a:r>
              <a:rPr lang="en-US" sz="13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300" dirty="0">
                <a:latin typeface="Arial" charset="0"/>
              </a:rPr>
              <a:t>Maintain productivity   </a:t>
            </a:r>
          </a:p>
          <a:p>
            <a:pPr>
              <a:lnSpc>
                <a:spcPct val="80000"/>
              </a:lnSpc>
              <a:spcBef>
                <a:spcPct val="0"/>
              </a:spcBef>
            </a:pPr>
            <a:r>
              <a:rPr lang="en-US" sz="1300" dirty="0">
                <a:latin typeface="Arial" charset="0"/>
              </a:rPr>
              <a:t>Reduce illness and illness-related absenteeism</a:t>
            </a:r>
          </a:p>
          <a:p>
            <a:pPr>
              <a:lnSpc>
                <a:spcPct val="80000"/>
              </a:lnSpc>
              <a:spcBef>
                <a:spcPct val="0"/>
              </a:spcBef>
            </a:pPr>
            <a:endParaRPr lang="en-US" sz="1300" dirty="0">
              <a:latin typeface="Arial" charset="0"/>
            </a:endParaRPr>
          </a:p>
          <a:p>
            <a:pPr>
              <a:lnSpc>
                <a:spcPct val="80000"/>
              </a:lnSpc>
              <a:spcBef>
                <a:spcPct val="0"/>
              </a:spcBef>
            </a:pPr>
            <a:r>
              <a:rPr lang="en-US" sz="1300" b="1" dirty="0">
                <a:latin typeface="Arial" charset="0"/>
              </a:rPr>
              <a:t>Evidence of Immunity to MMR</a:t>
            </a:r>
          </a:p>
          <a:p>
            <a:pPr>
              <a:lnSpc>
                <a:spcPct val="80000"/>
              </a:lnSpc>
              <a:spcBef>
                <a:spcPct val="0"/>
              </a:spcBef>
            </a:pPr>
            <a:r>
              <a:rPr lang="en-US" sz="1300" dirty="0">
                <a:latin typeface="Arial" charset="0"/>
              </a:rPr>
              <a:t>Documented administration of two doses of measles and mumps vaccine and one dose of rubella vaccine OR</a:t>
            </a:r>
          </a:p>
          <a:p>
            <a:pPr>
              <a:lnSpc>
                <a:spcPct val="80000"/>
              </a:lnSpc>
              <a:spcBef>
                <a:spcPct val="0"/>
              </a:spcBef>
            </a:pPr>
            <a:r>
              <a:rPr lang="en-US" sz="1300" dirty="0">
                <a:latin typeface="Arial" charset="0"/>
              </a:rPr>
              <a:t>Laboratory evidence of immunity or laboratory confirmation of disease (measles, mumps and rubella) OR</a:t>
            </a:r>
          </a:p>
          <a:p>
            <a:pPr>
              <a:lnSpc>
                <a:spcPct val="80000"/>
              </a:lnSpc>
              <a:spcBef>
                <a:spcPct val="0"/>
              </a:spcBef>
            </a:pPr>
            <a:r>
              <a:rPr lang="en-US" sz="1300" dirty="0">
                <a:latin typeface="Arial" charset="0"/>
              </a:rPr>
              <a:t>Born before 1957 (measles, mumps and rubella)</a:t>
            </a:r>
          </a:p>
          <a:p>
            <a:pPr>
              <a:lnSpc>
                <a:spcPct val="80000"/>
              </a:lnSpc>
              <a:spcBef>
                <a:spcPct val="0"/>
              </a:spcBef>
            </a:pPr>
            <a:endParaRPr lang="en-US" sz="1300" dirty="0">
              <a:latin typeface="Arial" charset="0"/>
            </a:endParaRPr>
          </a:p>
          <a:p>
            <a:pPr>
              <a:lnSpc>
                <a:spcPct val="80000"/>
              </a:lnSpc>
              <a:spcBef>
                <a:spcPct val="0"/>
              </a:spcBef>
            </a:pPr>
            <a:r>
              <a:rPr lang="en-US" sz="1300" b="1" dirty="0">
                <a:latin typeface="Arial" charset="0"/>
              </a:rPr>
              <a:t>References: </a:t>
            </a:r>
            <a:r>
              <a:rPr lang="en-US" sz="1300" dirty="0">
                <a:latin typeface="Arial" charset="0"/>
              </a:rPr>
              <a:t>1.</a:t>
            </a:r>
            <a:r>
              <a:rPr lang="en-US" sz="1300" b="1" dirty="0">
                <a:latin typeface="Arial" charset="0"/>
              </a:rPr>
              <a:t> </a:t>
            </a:r>
            <a:r>
              <a:rPr lang="en-US" sz="1300" dirty="0">
                <a:latin typeface="Arial" charset="0"/>
              </a:rPr>
              <a:t>General Recommendations on Immunization, Recommendations of the Advisory Committee on Immunization Practices (ACIP). MMWR   (RR-2); January 28, 2011</a:t>
            </a:r>
          </a:p>
          <a:p>
            <a:pPr>
              <a:spcBef>
                <a:spcPct val="0"/>
              </a:spcBef>
            </a:pPr>
            <a:r>
              <a:rPr lang="en-US" sz="1300" dirty="0">
                <a:latin typeface="Arial" charset="0"/>
              </a:rPr>
              <a:t>2. Immunization of Health-Care Personnel: Recommendations of ACIP MMWR; November 25, 2011 / 60(RR07);1-45</a:t>
            </a:r>
          </a:p>
          <a:p>
            <a:pPr defTabSz="929954">
              <a:spcBef>
                <a:spcPct val="0"/>
              </a:spcBef>
              <a:defRPr/>
            </a:pPr>
            <a:r>
              <a:rPr lang="en-US" sz="1300" dirty="0">
                <a:latin typeface="Arial" charset="0"/>
              </a:rPr>
              <a:t>3. </a:t>
            </a:r>
            <a:r>
              <a:rPr lang="en-US" sz="1300" u="sng" dirty="0"/>
              <a:t>CDC Guidance for Evaluating Health-Care Personnel for Hepatitis B Virus Protection and for Administering Postexposure Management </a:t>
            </a:r>
            <a:r>
              <a:rPr lang="en-US" sz="1300" b="1" dirty="0"/>
              <a:t>(</a:t>
            </a:r>
            <a:r>
              <a:rPr lang="en-US" sz="1300" dirty="0"/>
              <a:t>Recommendations and Reports / Vol. 62 / No. 10 December 20, 2013)</a:t>
            </a:r>
            <a:endParaRPr lang="en-US" sz="13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3456980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48</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361664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49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452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noTextEdit="1"/>
          </p:cNvSpPr>
          <p:nvPr>
            <p:ph type="sldImg"/>
          </p:nvPr>
        </p:nvSpPr>
        <p:spPr>
          <a:xfrm>
            <a:off x="1617663" y="185738"/>
            <a:ext cx="3644900" cy="2733675"/>
          </a:xfrm>
          <a:ln/>
        </p:spPr>
      </p:sp>
      <p:sp>
        <p:nvSpPr>
          <p:cNvPr id="480258" name="Notes Placeholder 2"/>
          <p:cNvSpPr>
            <a:spLocks noGrp="1"/>
          </p:cNvSpPr>
          <p:nvPr>
            <p:ph type="body" idx="1"/>
          </p:nvPr>
        </p:nvSpPr>
        <p:spPr>
          <a:xfrm>
            <a:off x="774255" y="3199130"/>
            <a:ext cx="5660378" cy="5367337"/>
          </a:xfrm>
          <a:noFill/>
          <a:ln/>
        </p:spPr>
        <p:txBody>
          <a:bodyPr>
            <a:normAutofit fontScale="92500"/>
          </a:bodyPr>
          <a:lstStyle/>
          <a:p>
            <a:r>
              <a:rPr lang="en-US" sz="1000" dirty="0">
                <a:latin typeface="Arial" charset="0"/>
              </a:rPr>
              <a:t>Why do we immunize?  These pictures represent the vaccine preventable diseases that we immunize to prevent.</a:t>
            </a:r>
          </a:p>
          <a:p>
            <a:endParaRPr lang="en-US" sz="1000" dirty="0">
              <a:latin typeface="Arial" charset="0"/>
            </a:endParaRPr>
          </a:p>
          <a:p>
            <a:r>
              <a:rPr lang="en-US" sz="1000" dirty="0">
                <a:latin typeface="Arial" charset="0"/>
              </a:rPr>
              <a:t>We know that it is probably unrealistic to believe we can immunize everyone appropriately. We also know that there will always be young infants who have not received all recommended vaccines because of their age and a significant number of adults who are not adequately immunized. 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For example, because measles is extremely contagious and can spread through the air, the immunity threshold needed to protect a community is high.  The vaccination rate needed for measles is around 92-94%.</a:t>
            </a:r>
          </a:p>
          <a:p>
            <a:endParaRPr lang="en-US" sz="1000" dirty="0">
              <a:latin typeface="Arial" charset="0"/>
            </a:endParaRPr>
          </a:p>
          <a:p>
            <a:r>
              <a:rPr lang="en-US" sz="1000" dirty="0">
                <a:latin typeface="Arial" charset="0"/>
              </a:rPr>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sz="1000" dirty="0">
              <a:latin typeface="Arial" charset="0"/>
            </a:endParaRPr>
          </a:p>
          <a:p>
            <a:r>
              <a:rPr lang="en-US" sz="1000" dirty="0">
                <a:latin typeface="Arial" charset="0"/>
              </a:rPr>
              <a:t>According to the 2015 National Immunization Study, coverage for childhood vaccines remains high. </a:t>
            </a:r>
          </a:p>
          <a:p>
            <a:r>
              <a:rPr lang="en-US" sz="1000" dirty="0">
                <a:latin typeface="Arial" charset="0"/>
              </a:rPr>
              <a:t>-The majority of parents are vaccinating their young children against potentially serious diseases.</a:t>
            </a:r>
          </a:p>
          <a:p>
            <a:r>
              <a:rPr lang="en-US" sz="1000" dirty="0">
                <a:latin typeface="Arial" charset="0"/>
              </a:rPr>
              <a:t>-The percentage of children who receive no vaccinations remains low, less than 1% (0.8%). </a:t>
            </a:r>
          </a:p>
          <a:p>
            <a:r>
              <a:rPr lang="en-US" sz="1000" dirty="0">
                <a:latin typeface="Arial" charset="0"/>
              </a:rPr>
              <a:t>-Nationally, there were no significant changes in vaccination coverage among children 19-35 months of age for routinely recommended childhood vaccinations in 2015.*</a:t>
            </a:r>
          </a:p>
          <a:p>
            <a:r>
              <a:rPr lang="en-US" sz="1000" dirty="0">
                <a:latin typeface="Arial" charset="0"/>
              </a:rPr>
              <a:t>-Vaccination coverage remained over 90% for measles, mumps, rubella (MMR), poliovirus, hepatitis B, and varicella. </a:t>
            </a:r>
          </a:p>
          <a:p>
            <a:r>
              <a:rPr lang="en-US" sz="1000" dirty="0">
                <a:latin typeface="Arial" charset="0"/>
              </a:rPr>
              <a:t>If we look at the coverage rate for children 19-35 months for:</a:t>
            </a:r>
          </a:p>
          <a:p>
            <a:r>
              <a:rPr lang="en-US" sz="1000" dirty="0">
                <a:latin typeface="Arial" charset="0"/>
              </a:rPr>
              <a:t>•Measles, mumps and rubella vaccine (MMR) (1 or more doses) was 92%;  and specifically for Georgia the rate is at 94.2%</a:t>
            </a:r>
          </a:p>
          <a:p>
            <a:r>
              <a:rPr lang="en-US" sz="1000" dirty="0">
                <a:latin typeface="Arial" charset="0"/>
              </a:rPr>
              <a:t>•Polio vaccine series (3 or more doses) was 94% </a:t>
            </a:r>
          </a:p>
          <a:p>
            <a:r>
              <a:rPr lang="en-US" sz="1000" dirty="0">
                <a:latin typeface="Arial" charset="0"/>
              </a:rPr>
              <a:t>•Hepatitis B vaccine series (3 or more doses) was 93%</a:t>
            </a:r>
          </a:p>
          <a:p>
            <a:r>
              <a:rPr lang="en-US" sz="1000" dirty="0">
                <a:latin typeface="Arial" charset="0"/>
              </a:rPr>
              <a:t>•Varicella vaccine ( 1 or more doses) was 92%</a:t>
            </a:r>
          </a:p>
          <a:p>
            <a:endParaRPr lang="en-US" baseline="0" dirty="0" smtClean="0">
              <a:latin typeface="Arial" charset="0"/>
            </a:endParaRPr>
          </a:p>
          <a:p>
            <a:endParaRPr lang="en-US" baseline="0" dirty="0" smtClean="0">
              <a:latin typeface="Arial" charset="0"/>
            </a:endParaRPr>
          </a:p>
          <a:p>
            <a:r>
              <a:rPr lang="en-US" baseline="0" dirty="0" smtClean="0">
                <a:latin typeface="Arial" charset="0"/>
              </a:rPr>
              <a:t> </a:t>
            </a:r>
          </a:p>
          <a:p>
            <a:endParaRPr lang="en-US" baseline="0" dirty="0" smtClean="0">
              <a:latin typeface="Arial" charset="0"/>
            </a:endParaRPr>
          </a:p>
        </p:txBody>
      </p:sp>
      <p:sp>
        <p:nvSpPr>
          <p:cNvPr id="4" name="Slide Number Placeholder 3"/>
          <p:cNvSpPr>
            <a:spLocks noGrp="1"/>
          </p:cNvSpPr>
          <p:nvPr>
            <p:ph type="sldNum" sz="quarter" idx="5"/>
          </p:nvPr>
        </p:nvSpPr>
        <p:spPr/>
        <p:txBody>
          <a:bodyPr/>
          <a:lstStyle/>
          <a:p>
            <a:pPr>
              <a:defRPr/>
            </a:pPr>
            <a:fld id="{9F1BABE4-7EEA-46B8-8E9C-FE794B0993D1}"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27203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504F5-2411-4BFE-932F-D3FD3F4C9711}" type="slidenum">
              <a:rPr lang="en-US" smtClean="0"/>
              <a:pPr/>
              <a:t>50</a:t>
            </a:fld>
            <a:endParaRPr lang="en-US"/>
          </a:p>
        </p:txBody>
      </p:sp>
    </p:spTree>
    <p:extLst>
      <p:ext uri="{BB962C8B-B14F-4D97-AF65-F5344CB8AC3E}">
        <p14:creationId xmlns:p14="http://schemas.microsoft.com/office/powerpoint/2010/main" val="353638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1" y="8678886"/>
            <a:ext cx="3034845" cy="456867"/>
          </a:xfrm>
          <a:prstGeom prst="rect">
            <a:avLst/>
          </a:prstGeom>
          <a:noFill/>
          <a:ln w="9525">
            <a:noFill/>
            <a:miter lim="800000"/>
            <a:headEnd/>
            <a:tailEnd/>
          </a:ln>
        </p:spPr>
        <p:txBody>
          <a:bodyPr lIns="92000" tIns="46001" rIns="92000" bIns="46001"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67025" y="8678886"/>
            <a:ext cx="3034845" cy="456867"/>
          </a:xfrm>
          <a:prstGeom prst="rect">
            <a:avLst/>
          </a:prstGeom>
          <a:noFill/>
          <a:ln w="9525">
            <a:noFill/>
            <a:miter lim="800000"/>
            <a:headEnd/>
            <a:tailEnd/>
          </a:ln>
        </p:spPr>
        <p:txBody>
          <a:bodyPr lIns="92000" tIns="46001" rIns="92000" bIns="46001"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17613" y="685800"/>
            <a:ext cx="4570412" cy="3427413"/>
          </a:xfrm>
          <a:ln/>
        </p:spPr>
      </p:sp>
      <p:sp>
        <p:nvSpPr>
          <p:cNvPr id="113670" name="Rectangle 3"/>
          <p:cNvSpPr>
            <a:spLocks noGrp="1" noChangeArrowheads="1"/>
          </p:cNvSpPr>
          <p:nvPr>
            <p:ph type="body" idx="1"/>
          </p:nvPr>
        </p:nvSpPr>
        <p:spPr>
          <a:xfrm>
            <a:off x="933803" y="4340237"/>
            <a:ext cx="5135893" cy="4111802"/>
          </a:xfrm>
          <a:noFill/>
          <a:ln/>
        </p:spPr>
        <p:txBody>
          <a:bodyPr lIns="92008" tIns="46004" rIns="92008" bIns="46004">
            <a:normAutofit/>
          </a:bodyPr>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endParaRPr lang="en-US" sz="1000" dirty="0">
              <a:latin typeface="Arial" charset="0"/>
            </a:endParaRP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p>
          <a:p>
            <a:pPr>
              <a:spcBef>
                <a:spcPct val="0"/>
              </a:spcBef>
            </a:pPr>
            <a:endParaRPr lang="en-US" sz="1000" dirty="0">
              <a:latin typeface="Arial" charset="0"/>
            </a:endParaRPr>
          </a:p>
          <a:p>
            <a:pPr>
              <a:spcBef>
                <a:spcPct val="0"/>
              </a:spcBef>
            </a:pPr>
            <a:r>
              <a:rPr lang="en-US" sz="1000" dirty="0">
                <a:latin typeface="Arial" charset="0"/>
              </a:rPr>
              <a:t>*** If we look at the highlighted rows, over the past couple of years we have seen a spike in measles and mumps cases in the U.S.  On January 10, 2017,  DPH released a mumps advisory for colleges and universities signed by Dr. Fitzgerald outlining the high number of mumps cases reported to the CDC in 2016 (5, 311), noting the highest number of cases since 2006.  Many cases were associated with outbreaks in college/university settings.  At this time, a small number of mumps cases have been identified on college/university campuses in Georgia. </a:t>
            </a:r>
          </a:p>
          <a:p>
            <a:pPr>
              <a:spcBef>
                <a:spcPct val="0"/>
              </a:spcBef>
            </a:pPr>
            <a:endParaRPr lang="en-US" sz="1000" dirty="0">
              <a:latin typeface="Arial" charset="0"/>
            </a:endParaRPr>
          </a:p>
          <a:p>
            <a:pPr>
              <a:spcBef>
                <a:spcPct val="0"/>
              </a:spcBef>
            </a:pPr>
            <a:r>
              <a:rPr lang="en-US" sz="1000" b="1" dirty="0">
                <a:latin typeface="Arial" charset="0"/>
              </a:rPr>
              <a:t>Reference:</a:t>
            </a:r>
          </a:p>
          <a:p>
            <a:pPr marL="230099" indent="-230099">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30099" indent="-230099" defTabSz="920395">
              <a:spcBef>
                <a:spcPct val="0"/>
              </a:spcBef>
              <a:buFontTx/>
              <a:buAutoNum type="arabicPeriod"/>
              <a:defRPr/>
            </a:pPr>
            <a:r>
              <a:rPr lang="en-US" sz="1000" dirty="0">
                <a:latin typeface="Arial" pitchFamily="34" charset="0"/>
              </a:rPr>
              <a:t>MMWR 63(53);733-746, January 9, 2015</a:t>
            </a:r>
          </a:p>
          <a:p>
            <a:pPr marL="230099" indent="-230099" defTabSz="920395">
              <a:spcBef>
                <a:spcPct val="0"/>
              </a:spcBef>
              <a:buFontTx/>
              <a:buAutoNum type="arabicPeriod"/>
              <a:defRPr/>
            </a:pPr>
            <a:r>
              <a:rPr lang="en-US" sz="1000" dirty="0">
                <a:latin typeface="Arial" pitchFamily="34" charset="0"/>
              </a:rPr>
              <a:t>MMWR 64(52);ND-923-ND-940, January 8, 2016</a:t>
            </a:r>
            <a:endParaRPr lang="en-US" sz="1000" dirty="0">
              <a:cs typeface="Arial" charset="0"/>
            </a:endParaRPr>
          </a:p>
          <a:p>
            <a:pPr marL="230099" indent="-23009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67593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vaccine administration is a critical component of a successful immunization program. It is a key part of ensuring that vaccination is as safe and effective as possible.  </a:t>
            </a:r>
          </a:p>
          <a:p>
            <a:endParaRPr lang="en-US" dirty="0" smtClean="0"/>
          </a:p>
          <a:p>
            <a:r>
              <a:rPr lang="en-US" dirty="0" smtClean="0"/>
              <a:t>The Key to ensuring vaccination is as safe and effective as possible, providers must incorporate:</a:t>
            </a:r>
          </a:p>
          <a:p>
            <a:endParaRPr lang="en-US" dirty="0" smtClean="0"/>
          </a:p>
          <a:p>
            <a:r>
              <a:rPr lang="en-US" dirty="0" smtClean="0"/>
              <a:t>◦professional standards for medication administration</a:t>
            </a:r>
          </a:p>
          <a:p>
            <a:r>
              <a:rPr lang="en-US" dirty="0" smtClean="0"/>
              <a:t>◦manufacturer’s vaccine-specific guidelines</a:t>
            </a:r>
          </a:p>
          <a:p>
            <a:r>
              <a:rPr lang="en-US" dirty="0" smtClean="0"/>
              <a:t>◦evidence-based safe injection practices which can be located on the CDC website; the CDC’s Injection Safety Information for Providers webpage</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7</a:t>
            </a:fld>
            <a:endParaRPr lang="en-US"/>
          </a:p>
        </p:txBody>
      </p:sp>
    </p:spTree>
    <p:extLst>
      <p:ext uri="{BB962C8B-B14F-4D97-AF65-F5344CB8AC3E}">
        <p14:creationId xmlns:p14="http://schemas.microsoft.com/office/powerpoint/2010/main" val="405161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Improper administration of vaccines may result in injuries or prevent the vaccines from providing optimal protection. All personnel who will administer vaccines should receive comprehensive, competency-based training regarding vaccine administration policies and procedures before administering vaccines. Providers need to validate staff’s knowledge and skills regarding vaccine administration with a skills checklist. </a:t>
            </a:r>
          </a:p>
          <a:p>
            <a:endParaRPr lang="en-US" dirty="0" smtClean="0"/>
          </a:p>
          <a:p>
            <a:r>
              <a:rPr lang="en-US" dirty="0" smtClean="0"/>
              <a:t>Competency-based training should be integrated into existing staff education programs such as new staff orientation and annual education requirements. Staff should receive ongoing education, such as whenever vaccine administration recommendations are updated, or when new vaccines are added to the facility’s inventory, to maintain staff competency. Accountability checks should be put in place to ensure policies and procedures are followed. Trainings should also be offered to temporary personnel who may be filling in on days when the facility is short staffed or helping during peak times such as flu season. </a:t>
            </a:r>
          </a:p>
          <a:p>
            <a:endParaRPr lang="en-US" dirty="0" smtClean="0"/>
          </a:p>
          <a:p>
            <a:r>
              <a:rPr lang="en-US" dirty="0" smtClean="0"/>
              <a:t>You can obtain templates for  “Skills Checklist for Immunization” at www.eziz.org/assets/docs/IMM-694.pdf). </a:t>
            </a:r>
          </a:p>
          <a:p>
            <a:r>
              <a:rPr lang="en-US" dirty="0" smtClean="0"/>
              <a:t>http://www.immunize.org/handouts/administering-vaccines.asp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8</a:t>
            </a:fld>
            <a:endParaRPr lang="en-US"/>
          </a:p>
        </p:txBody>
      </p:sp>
    </p:spTree>
    <p:extLst>
      <p:ext uri="{BB962C8B-B14F-4D97-AF65-F5344CB8AC3E}">
        <p14:creationId xmlns:p14="http://schemas.microsoft.com/office/powerpoint/2010/main" val="138992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Vaccine safety concerns and the need for multiple injections have increased anxiety associated with immunizations for patients, parents and health-care personnel. Health-care providers need to display confidence and establish an environment that promotes a sense of security and trust. Everyone involved should work to provide immunizations in the safest and least stressful way possible. Simple strategies that can be used by both parents and providers to make receiving vaccines easier include:</a:t>
            </a:r>
          </a:p>
          <a:p>
            <a:r>
              <a:rPr lang="en-US" dirty="0" smtClean="0"/>
              <a:t>•Displaying a positive attitude through facial expressions, body language, and comments</a:t>
            </a:r>
          </a:p>
          <a:p>
            <a:r>
              <a:rPr lang="en-US" dirty="0" smtClean="0"/>
              <a:t>•Using a soft and calm tone of voice</a:t>
            </a:r>
          </a:p>
          <a:p>
            <a:r>
              <a:rPr lang="en-US" dirty="0" smtClean="0"/>
              <a:t>•Making eye contact, even with small children</a:t>
            </a:r>
          </a:p>
          <a:p>
            <a:r>
              <a:rPr lang="en-US" dirty="0" smtClean="0"/>
              <a:t>•Explaining why vaccines are needed (e.g., “this medicine will protect you from getting sick” or “this shot is a shield to protect your body against infection”)</a:t>
            </a:r>
          </a:p>
          <a:p>
            <a:r>
              <a:rPr lang="en-US" dirty="0" smtClean="0"/>
              <a:t>•Being honest and explaining what to expect (e.g., do not say that “the injection won’t hurt”)</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9</a:t>
            </a:fld>
            <a:endParaRPr lang="en-US"/>
          </a:p>
        </p:txBody>
      </p:sp>
    </p:spTree>
    <p:extLst>
      <p:ext uri="{BB962C8B-B14F-4D97-AF65-F5344CB8AC3E}">
        <p14:creationId xmlns:p14="http://schemas.microsoft.com/office/powerpoint/2010/main" val="80099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68287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74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74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283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789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607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659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143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7814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387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19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211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383723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50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80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045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852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086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47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9802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071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2741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820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001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897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019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27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4/13/2017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7648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4976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4228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7134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7809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1053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323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6091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2115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860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4/13/2017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6568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0641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445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0137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4/13/2017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432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4/13/2017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6432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4/13/2017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817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948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7559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322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4/13/2017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4/13/2017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155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6231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4/13/2017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29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ransition advClick="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13527859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4/13/2017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13577363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010605"/>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4/13/2017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8784114"/>
      </p:ext>
    </p:extLst>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1.wmf"/><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image" Target="../media/image40.wmf"/><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7.wm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295400"/>
            <a:ext cx="9191625" cy="1905000"/>
          </a:xfrm>
          <a:prstGeom prst="rect">
            <a:avLst/>
          </a:prstGeom>
          <a:noFill/>
          <a:ln w="38100">
            <a:noFill/>
            <a:miter lim="800000"/>
            <a:headEnd/>
            <a:tailEnd/>
          </a:ln>
        </p:spPr>
        <p:txBody>
          <a:bodyPr anchor="ctr"/>
          <a:lstStyle/>
          <a:p>
            <a:pPr algn="ctr">
              <a:spcAft>
                <a:spcPct val="25000"/>
              </a:spcAft>
              <a:defRPr/>
            </a:pPr>
            <a:r>
              <a:rPr lang="en-US" sz="4400" dirty="0" smtClean="0">
                <a:solidFill>
                  <a:prstClr val="black">
                    <a:lumMod val="65000"/>
                    <a:lumOff val="35000"/>
                  </a:prstClr>
                </a:solidFill>
                <a:latin typeface="Segoe UI" pitchFamily="34" charset="0"/>
                <a:cs typeface="Segoe UI" pitchFamily="34" charset="0"/>
              </a:rPr>
              <a:t>Vaccine Administration Technique</a:t>
            </a:r>
          </a:p>
        </p:txBody>
      </p:sp>
      <p:sp>
        <p:nvSpPr>
          <p:cNvPr id="5" name="Rectangle 90"/>
          <p:cNvSpPr>
            <a:spLocks noChangeArrowheads="1"/>
          </p:cNvSpPr>
          <p:nvPr/>
        </p:nvSpPr>
        <p:spPr bwMode="auto">
          <a:xfrm>
            <a:off x="2782888" y="3200400"/>
            <a:ext cx="6172200" cy="1693863"/>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a:t>
            </a:r>
            <a:r>
              <a:rPr lang="en-US" sz="2000" dirty="0" smtClean="0">
                <a:solidFill>
                  <a:prstClr val="black">
                    <a:lumMod val="65000"/>
                    <a:lumOff val="35000"/>
                  </a:prstClr>
                </a:solidFill>
                <a:latin typeface="Segoe UI" pitchFamily="34" charset="0"/>
                <a:cs typeface="Segoe UI" pitchFamily="34" charset="0"/>
              </a:rPr>
              <a:t>:</a:t>
            </a:r>
            <a:endParaRPr lang="en-US" sz="2000" dirty="0" smtClean="0">
              <a:solidFill>
                <a:prstClr val="black">
                  <a:lumMod val="65000"/>
                  <a:lumOff val="35000"/>
                </a:prstClr>
              </a:solidFill>
              <a:latin typeface="Segoe UI" pitchFamily="34" charset="0"/>
              <a:cs typeface="Segoe UI" pitchFamily="34" charset="0"/>
            </a:endParaRP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a:t>
            </a:r>
            <a:r>
              <a:rPr lang="en-US" sz="2000" dirty="0" smtClean="0">
                <a:solidFill>
                  <a:prstClr val="black">
                    <a:lumMod val="65000"/>
                    <a:lumOff val="35000"/>
                  </a:prstClr>
                </a:solidFill>
                <a:latin typeface="Segoe UI" pitchFamily="34" charset="0"/>
                <a:cs typeface="Segoe UI" pitchFamily="34" charset="0"/>
              </a:rPr>
              <a:t>:</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71183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
            <a:ext cx="8839200" cy="990600"/>
          </a:xfrm>
        </p:spPr>
        <p:txBody>
          <a:bodyPr/>
          <a:lstStyle/>
          <a:p>
            <a:r>
              <a:rPr lang="en-US" dirty="0" smtClean="0"/>
              <a:t>Positioning and Comforting</a:t>
            </a:r>
            <a:endParaRPr lang="en-US" dirty="0"/>
          </a:p>
        </p:txBody>
      </p:sp>
      <p:sp>
        <p:nvSpPr>
          <p:cNvPr id="3" name="Content Placeholder 2"/>
          <p:cNvSpPr>
            <a:spLocks noGrp="1"/>
          </p:cNvSpPr>
          <p:nvPr>
            <p:ph idx="1"/>
          </p:nvPr>
        </p:nvSpPr>
        <p:spPr>
          <a:xfrm>
            <a:off x="457200" y="1021080"/>
            <a:ext cx="8229600" cy="5105083"/>
          </a:xfrm>
        </p:spPr>
        <p:txBody>
          <a:bodyPr>
            <a:normAutofit/>
          </a:bodyPr>
          <a:lstStyle/>
          <a:p>
            <a:pPr marL="0" indent="0">
              <a:buNone/>
            </a:pPr>
            <a:r>
              <a:rPr lang="en-US" sz="2800" dirty="0"/>
              <a:t>•Encourage parent/guardian to hold child</a:t>
            </a:r>
          </a:p>
          <a:p>
            <a:pPr marL="0" indent="0">
              <a:buNone/>
            </a:pPr>
            <a:r>
              <a:rPr lang="en-US" sz="2800" dirty="0"/>
              <a:t>•Sitting, rather than lying down</a:t>
            </a:r>
          </a:p>
          <a:p>
            <a:pPr marL="0" indent="0">
              <a:buNone/>
            </a:pPr>
            <a:r>
              <a:rPr lang="en-US" sz="2800" dirty="0"/>
              <a:t>•Be aware of syncope (fainting) </a:t>
            </a:r>
            <a:endParaRPr lang="en-US" sz="2800" dirty="0" smtClean="0"/>
          </a:p>
          <a:p>
            <a:pPr>
              <a:buFont typeface="Wingdings" panose="05000000000000000000" pitchFamily="2" charset="2"/>
              <a:buChar char="Ø"/>
            </a:pPr>
            <a:r>
              <a:rPr lang="en-US" sz="2400" dirty="0" smtClean="0"/>
              <a:t>have </a:t>
            </a:r>
            <a:r>
              <a:rPr lang="en-US" sz="2400" dirty="0"/>
              <a:t>patient seated or lying down during vaccination</a:t>
            </a:r>
          </a:p>
          <a:p>
            <a:pPr>
              <a:buFont typeface="Wingdings" panose="05000000000000000000" pitchFamily="2" charset="2"/>
              <a:buChar char="Ø"/>
            </a:pPr>
            <a:r>
              <a:rPr lang="en-US" sz="2400" dirty="0" smtClean="0"/>
              <a:t>be </a:t>
            </a:r>
            <a:r>
              <a:rPr lang="en-US" sz="2400" dirty="0"/>
              <a:t>aware of symptoms that precede syncope</a:t>
            </a:r>
          </a:p>
          <a:p>
            <a:pPr>
              <a:buFont typeface="Wingdings" panose="05000000000000000000" pitchFamily="2" charset="2"/>
              <a:buChar char="Ø"/>
            </a:pPr>
            <a:r>
              <a:rPr lang="en-US" sz="2400" dirty="0" smtClean="0"/>
              <a:t>if </a:t>
            </a:r>
            <a:r>
              <a:rPr lang="en-US" sz="2400" dirty="0"/>
              <a:t>patient faints, provide supportive care and protect patient from injury</a:t>
            </a:r>
          </a:p>
          <a:p>
            <a:pPr>
              <a:buFont typeface="Wingdings" panose="05000000000000000000" pitchFamily="2" charset="2"/>
              <a:buChar char="Ø"/>
            </a:pPr>
            <a:r>
              <a:rPr lang="en-US" sz="2400" dirty="0" smtClean="0"/>
              <a:t>observe </a:t>
            </a:r>
            <a:r>
              <a:rPr lang="en-US" sz="2400" dirty="0"/>
              <a:t>patient (seated or lying down) for at least 15 minutes after vaccination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759354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2514600"/>
          </a:xfrm>
        </p:spPr>
        <p:txBody>
          <a:bodyPr/>
          <a:lstStyle/>
          <a:p>
            <a:pPr marL="0" indent="0" eaLnBrk="1" hangingPunct="1">
              <a:lnSpc>
                <a:spcPct val="90000"/>
              </a:lnSpc>
              <a:spcBef>
                <a:spcPct val="0"/>
              </a:spcBef>
              <a:buFontTx/>
              <a:buNone/>
            </a:pPr>
            <a:r>
              <a:rPr lang="en-US" sz="2400" b="1" i="1" dirty="0" smtClean="0">
                <a:solidFill>
                  <a:srgbClr val="FFFF99"/>
                </a:solidFill>
                <a:latin typeface="+mj-lt"/>
                <a:ea typeface="+mj-ea"/>
                <a:cs typeface="+mj-cs"/>
              </a:rPr>
              <a:t>What is the term used to describe the fear of “needles”?</a:t>
            </a: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a:p>
            <a:pPr marL="0" lvl="0" indent="0" eaLnBrk="1" hangingPunct="1">
              <a:lnSpc>
                <a:spcPct val="90000"/>
              </a:lnSpc>
              <a:spcBef>
                <a:spcPct val="0"/>
              </a:spcBef>
              <a:buNone/>
            </a:pPr>
            <a:endParaRPr lang="en-US" sz="2400" b="1" i="1" dirty="0">
              <a:solidFill>
                <a:srgbClr val="FFFF99"/>
              </a:solidFill>
            </a:endParaRPr>
          </a:p>
          <a:p>
            <a:pPr marL="457200" lvl="0" indent="-457200" eaLnBrk="1" hangingPunct="1">
              <a:lnSpc>
                <a:spcPct val="90000"/>
              </a:lnSpc>
              <a:spcBef>
                <a:spcPct val="0"/>
              </a:spcBef>
              <a:buFontTx/>
              <a:buAutoNum type="alphaLcParenR"/>
            </a:pPr>
            <a:r>
              <a:rPr lang="en-US" sz="2400" b="1" i="1" dirty="0" err="1">
                <a:solidFill>
                  <a:srgbClr val="FFFF99"/>
                </a:solidFill>
              </a:rPr>
              <a:t>Coulrophobia</a:t>
            </a:r>
            <a:endParaRPr lang="en-US" sz="2400" b="1" i="1" dirty="0">
              <a:solidFill>
                <a:srgbClr val="FFFF99"/>
              </a:solidFill>
            </a:endParaRPr>
          </a:p>
          <a:p>
            <a:pPr marL="457200" lvl="0" indent="-457200" eaLnBrk="1" hangingPunct="1">
              <a:lnSpc>
                <a:spcPct val="90000"/>
              </a:lnSpc>
              <a:spcBef>
                <a:spcPct val="0"/>
              </a:spcBef>
              <a:buFontTx/>
              <a:buAutoNum type="alphaLcParenR"/>
            </a:pPr>
            <a:r>
              <a:rPr lang="en-US" sz="2400" b="1" i="1" dirty="0" err="1">
                <a:solidFill>
                  <a:srgbClr val="FFFF99"/>
                </a:solidFill>
              </a:rPr>
              <a:t>Ophidiophobia</a:t>
            </a:r>
            <a:endParaRPr lang="en-US" sz="2400" b="1" i="1" dirty="0">
              <a:solidFill>
                <a:srgbClr val="FFFF99"/>
              </a:solidFill>
            </a:endParaRPr>
          </a:p>
          <a:p>
            <a:pPr marL="457200" lvl="0" indent="-457200" eaLnBrk="1" hangingPunct="1">
              <a:lnSpc>
                <a:spcPct val="90000"/>
              </a:lnSpc>
              <a:spcBef>
                <a:spcPct val="0"/>
              </a:spcBef>
              <a:buFontTx/>
              <a:buAutoNum type="alphaLcParenR"/>
            </a:pPr>
            <a:r>
              <a:rPr lang="en-US" sz="2400" b="1" i="1" dirty="0">
                <a:solidFill>
                  <a:srgbClr val="FFFF99"/>
                </a:solidFill>
              </a:rPr>
              <a:t>Trypanophobia</a:t>
            </a:r>
          </a:p>
          <a:p>
            <a:pPr marL="457200" lvl="0" indent="-457200" eaLnBrk="1" hangingPunct="1">
              <a:lnSpc>
                <a:spcPct val="90000"/>
              </a:lnSpc>
              <a:spcBef>
                <a:spcPct val="0"/>
              </a:spcBef>
              <a:buFontTx/>
              <a:buAutoNum type="alphaLcParenR"/>
            </a:pPr>
            <a:r>
              <a:rPr lang="en-US" sz="2400" b="1" i="1" dirty="0">
                <a:solidFill>
                  <a:srgbClr val="FFFF99"/>
                </a:solidFill>
              </a:rPr>
              <a:t>Acrophobia</a:t>
            </a: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Tree>
    <p:extLst>
      <p:ext uri="{BB962C8B-B14F-4D97-AF65-F5344CB8AC3E}">
        <p14:creationId xmlns:p14="http://schemas.microsoft.com/office/powerpoint/2010/main" val="411014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381000" y="304800"/>
            <a:ext cx="83820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1295400"/>
          </a:xfrm>
        </p:spPr>
        <p:txBody>
          <a:bodyPr/>
          <a:lstStyle/>
          <a:p>
            <a:pPr marL="0" lvl="0" indent="0" eaLnBrk="1" hangingPunct="1">
              <a:lnSpc>
                <a:spcPct val="90000"/>
              </a:lnSpc>
              <a:spcBef>
                <a:spcPct val="0"/>
              </a:spcBef>
              <a:buNone/>
            </a:pPr>
            <a:r>
              <a:rPr lang="en-US" sz="2400" b="1" i="1" dirty="0">
                <a:solidFill>
                  <a:srgbClr val="FFFF99"/>
                </a:solidFill>
              </a:rPr>
              <a:t>What is the term used to describe the fear of “needles”?</a:t>
            </a: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788353" y="3048000"/>
            <a:ext cx="7315200" cy="830997"/>
          </a:xfrm>
          <a:prstGeom prst="rect">
            <a:avLst/>
          </a:prstGeom>
          <a:noFill/>
        </p:spPr>
        <p:txBody>
          <a:bodyPr wrap="square" rtlCol="0">
            <a:spAutoFit/>
          </a:bodyPr>
          <a:lstStyle/>
          <a:p>
            <a:pPr fontAlgn="auto">
              <a:spcBef>
                <a:spcPts val="0"/>
              </a:spcBef>
              <a:spcAft>
                <a:spcPts val="0"/>
              </a:spcAft>
            </a:pPr>
            <a:r>
              <a:rPr lang="en-US" sz="2400" dirty="0" smtClean="0">
                <a:solidFill>
                  <a:srgbClr val="FFFFFF"/>
                </a:solidFill>
                <a:latin typeface="Calibri"/>
              </a:rPr>
              <a:t>c). Trypanophobia- is the fear of needles, blood draws, or injections, and is often simply called needle phobia</a:t>
            </a:r>
            <a:endParaRPr lang="en-US" sz="2400" dirty="0">
              <a:solidFill>
                <a:srgbClr val="FFFFFF"/>
              </a:solidFill>
              <a:latin typeface="Calibri"/>
            </a:endParaRPr>
          </a:p>
        </p:txBody>
      </p:sp>
    </p:spTree>
    <p:extLst>
      <p:ext uri="{BB962C8B-B14F-4D97-AF65-F5344CB8AC3E}">
        <p14:creationId xmlns:p14="http://schemas.microsoft.com/office/powerpoint/2010/main" val="124286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52400" y="-139390"/>
            <a:ext cx="8839200" cy="1447800"/>
          </a:xfrm>
          <a:ln/>
        </p:spPr>
        <p:txBody>
          <a:bodyPr>
            <a:normAutofit/>
          </a:bodyPr>
          <a:lstStyle/>
          <a:p>
            <a:pPr algn="ctr"/>
            <a:r>
              <a:rPr lang="en-US" dirty="0"/>
              <a:t>Pain Control</a:t>
            </a:r>
          </a:p>
        </p:txBody>
      </p:sp>
      <p:sp>
        <p:nvSpPr>
          <p:cNvPr id="374787" name="Rectangle 3"/>
          <p:cNvSpPr>
            <a:spLocks noGrp="1" noChangeArrowheads="1"/>
          </p:cNvSpPr>
          <p:nvPr>
            <p:ph type="body" idx="4294967295"/>
          </p:nvPr>
        </p:nvSpPr>
        <p:spPr>
          <a:xfrm>
            <a:off x="457200" y="1066800"/>
            <a:ext cx="8229600" cy="4419600"/>
          </a:xfrm>
        </p:spPr>
        <p:txBody>
          <a:bodyPr>
            <a:normAutofit fontScale="92500"/>
          </a:bodyPr>
          <a:lstStyle/>
          <a:p>
            <a:pPr marL="0" indent="0">
              <a:lnSpc>
                <a:spcPct val="90000"/>
              </a:lnSpc>
              <a:buNone/>
            </a:pPr>
            <a:r>
              <a:rPr lang="en-US" dirty="0" smtClean="0"/>
              <a:t>Evidence-based </a:t>
            </a:r>
            <a:r>
              <a:rPr lang="en-US" dirty="0"/>
              <a:t>strategies to ease </a:t>
            </a:r>
            <a:r>
              <a:rPr lang="en-US" dirty="0" smtClean="0"/>
              <a:t>pain: </a:t>
            </a:r>
          </a:p>
          <a:p>
            <a:pPr>
              <a:lnSpc>
                <a:spcPct val="90000"/>
              </a:lnSpc>
            </a:pPr>
            <a:r>
              <a:rPr lang="en-US" sz="2800" dirty="0" smtClean="0"/>
              <a:t>breastfeeding</a:t>
            </a:r>
            <a:endParaRPr lang="en-US" sz="2800" dirty="0"/>
          </a:p>
          <a:p>
            <a:pPr>
              <a:lnSpc>
                <a:spcPct val="90000"/>
              </a:lnSpc>
            </a:pPr>
            <a:r>
              <a:rPr lang="en-US" sz="2800" dirty="0" smtClean="0"/>
              <a:t>sweet </a:t>
            </a:r>
            <a:r>
              <a:rPr lang="en-US" sz="2800" dirty="0"/>
              <a:t>tasting solutions</a:t>
            </a:r>
          </a:p>
          <a:p>
            <a:pPr>
              <a:lnSpc>
                <a:spcPct val="90000"/>
              </a:lnSpc>
            </a:pPr>
            <a:r>
              <a:rPr lang="en-US" sz="2800" dirty="0" smtClean="0"/>
              <a:t>injection </a:t>
            </a:r>
            <a:r>
              <a:rPr lang="en-US" sz="2800" dirty="0"/>
              <a:t>technique (aspiration may increase pain)</a:t>
            </a:r>
          </a:p>
          <a:p>
            <a:pPr>
              <a:lnSpc>
                <a:spcPct val="90000"/>
              </a:lnSpc>
            </a:pPr>
            <a:r>
              <a:rPr lang="en-US" sz="2800" dirty="0" smtClean="0"/>
              <a:t>order </a:t>
            </a:r>
            <a:r>
              <a:rPr lang="en-US" sz="2800" dirty="0"/>
              <a:t>of injections (administer most painful vaccine last)</a:t>
            </a:r>
          </a:p>
          <a:p>
            <a:pPr>
              <a:lnSpc>
                <a:spcPct val="90000"/>
              </a:lnSpc>
            </a:pPr>
            <a:r>
              <a:rPr lang="en-US" sz="2800" dirty="0" smtClean="0"/>
              <a:t>tactile </a:t>
            </a:r>
            <a:r>
              <a:rPr lang="en-US" sz="2800" dirty="0"/>
              <a:t>stimulation (rub/stroke near injection site prior to and during injection</a:t>
            </a:r>
          </a:p>
          <a:p>
            <a:pPr>
              <a:lnSpc>
                <a:spcPct val="90000"/>
              </a:lnSpc>
            </a:pPr>
            <a:r>
              <a:rPr lang="en-US" sz="2800" dirty="0" smtClean="0"/>
              <a:t>distraction</a:t>
            </a:r>
            <a:endParaRPr lang="en-US" sz="2800" dirty="0"/>
          </a:p>
          <a:p>
            <a:pPr>
              <a:lnSpc>
                <a:spcPct val="90000"/>
              </a:lnSpc>
            </a:pPr>
            <a:r>
              <a:rPr lang="en-US" sz="2800" dirty="0" smtClean="0"/>
              <a:t>topical </a:t>
            </a:r>
            <a:r>
              <a:rPr lang="en-US" sz="2800" dirty="0"/>
              <a:t>anesthetic</a:t>
            </a:r>
          </a:p>
          <a:p>
            <a:pPr marL="0" indent="0">
              <a:lnSpc>
                <a:spcPct val="90000"/>
              </a:lnSpc>
              <a:buNone/>
            </a:pPr>
            <a:endParaRPr lang="en-US" sz="2800"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839200" cy="914400"/>
          </a:xfrm>
        </p:spPr>
        <p:txBody>
          <a:bodyPr>
            <a:normAutofit/>
          </a:bodyPr>
          <a:lstStyle/>
          <a:p>
            <a:r>
              <a:rPr lang="en-US" sz="4000" dirty="0" smtClean="0"/>
              <a:t>Infection Control</a:t>
            </a:r>
            <a:endParaRPr lang="en-US" sz="4000" dirty="0"/>
          </a:p>
        </p:txBody>
      </p:sp>
      <p:sp>
        <p:nvSpPr>
          <p:cNvPr id="3" name="Content Placeholder 2"/>
          <p:cNvSpPr>
            <a:spLocks noGrp="1"/>
          </p:cNvSpPr>
          <p:nvPr>
            <p:ph idx="1"/>
          </p:nvPr>
        </p:nvSpPr>
        <p:spPr>
          <a:xfrm>
            <a:off x="533400" y="838200"/>
            <a:ext cx="8229600" cy="5867400"/>
          </a:xfrm>
        </p:spPr>
        <p:txBody>
          <a:bodyPr>
            <a:normAutofit lnSpcReduction="10000"/>
          </a:bodyPr>
          <a:lstStyle/>
          <a:p>
            <a:r>
              <a:rPr lang="en-US" dirty="0" smtClean="0"/>
              <a:t>Handwashing</a:t>
            </a:r>
          </a:p>
          <a:p>
            <a:pPr>
              <a:buNone/>
            </a:pPr>
            <a:r>
              <a:rPr lang="en-US" dirty="0" smtClean="0"/>
              <a:t>	</a:t>
            </a:r>
            <a:r>
              <a:rPr lang="en-US" sz="2600" dirty="0" smtClean="0"/>
              <a:t>-Critical to prevent the spread of illness and disease</a:t>
            </a:r>
          </a:p>
          <a:p>
            <a:r>
              <a:rPr lang="en-US" dirty="0" smtClean="0"/>
              <a:t>Gloves</a:t>
            </a:r>
          </a:p>
          <a:p>
            <a:pPr>
              <a:lnSpc>
                <a:spcPct val="120000"/>
              </a:lnSpc>
              <a:buNone/>
            </a:pPr>
            <a:r>
              <a:rPr lang="en-US" dirty="0" smtClean="0"/>
              <a:t>	</a:t>
            </a:r>
            <a:r>
              <a:rPr lang="en-US" sz="2600" dirty="0" smtClean="0"/>
              <a:t>-OSHA regulations do not require gloves to be worn  when administering</a:t>
            </a:r>
          </a:p>
          <a:p>
            <a:r>
              <a:rPr lang="en-US" dirty="0" smtClean="0"/>
              <a:t>Equipment Disposal</a:t>
            </a:r>
          </a:p>
          <a:p>
            <a:pPr>
              <a:lnSpc>
                <a:spcPct val="120000"/>
              </a:lnSpc>
              <a:buNone/>
            </a:pPr>
            <a:r>
              <a:rPr lang="en-US" dirty="0" smtClean="0"/>
              <a:t>	-</a:t>
            </a:r>
            <a:r>
              <a:rPr lang="en-US" sz="2600" dirty="0" smtClean="0"/>
              <a:t>Used needles should not be recapped, cut or detached from the syringes before disposal</a:t>
            </a:r>
          </a:p>
          <a:p>
            <a:pPr>
              <a:lnSpc>
                <a:spcPct val="120000"/>
              </a:lnSpc>
              <a:buNone/>
            </a:pPr>
            <a:r>
              <a:rPr lang="en-US" sz="2600" dirty="0" smtClean="0"/>
              <a:t>	-Filled sharps containers should be disposed of properly	</a:t>
            </a:r>
          </a:p>
          <a:p>
            <a:pPr>
              <a:lnSpc>
                <a:spcPct val="120000"/>
              </a:lnSpc>
              <a:buNone/>
            </a:pPr>
            <a:endParaRPr lang="en-US" sz="1400" dirty="0" smtClean="0"/>
          </a:p>
          <a:p>
            <a:pPr>
              <a:lnSpc>
                <a:spcPct val="120000"/>
              </a:lnSpc>
              <a:buNone/>
            </a:pPr>
            <a:r>
              <a:rPr lang="en-US" sz="1400" b="1" dirty="0" smtClean="0"/>
              <a:t>DHR Rule 290-5-60,”Sharps Injury Prevention</a:t>
            </a:r>
          </a:p>
          <a:p>
            <a:pPr>
              <a:buNone/>
            </a:pPr>
            <a:endParaRPr lang="en-US" dirty="0" smtClean="0"/>
          </a:p>
          <a:p>
            <a:pPr>
              <a:buNone/>
            </a:pPr>
            <a:endParaRPr lang="en-US" dirty="0" smtClean="0"/>
          </a:p>
          <a:p>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Vaccine Preparation</a:t>
            </a:r>
            <a:endParaRPr lang="en-US" sz="4000" dirty="0"/>
          </a:p>
        </p:txBody>
      </p:sp>
      <p:sp>
        <p:nvSpPr>
          <p:cNvPr id="3" name="Content Placeholder 2"/>
          <p:cNvSpPr>
            <a:spLocks noGrp="1"/>
          </p:cNvSpPr>
          <p:nvPr>
            <p:ph idx="1"/>
          </p:nvPr>
        </p:nvSpPr>
        <p:spPr>
          <a:xfrm>
            <a:off x="457200" y="1143000"/>
            <a:ext cx="4419600" cy="4983163"/>
          </a:xfrm>
        </p:spPr>
        <p:txBody>
          <a:bodyPr/>
          <a:lstStyle/>
          <a:p>
            <a:r>
              <a:rPr lang="en-US" sz="2800" dirty="0" smtClean="0"/>
              <a:t>Syringe/Needle Selection</a:t>
            </a:r>
          </a:p>
          <a:p>
            <a:pPr>
              <a:buNone/>
            </a:pPr>
            <a:endParaRPr lang="en-US" sz="2800" dirty="0" smtClean="0"/>
          </a:p>
          <a:p>
            <a:r>
              <a:rPr lang="en-US" sz="2800" dirty="0" smtClean="0"/>
              <a:t>Inspecting Vaccine</a:t>
            </a:r>
          </a:p>
          <a:p>
            <a:pPr>
              <a:buNone/>
            </a:pPr>
            <a:endParaRPr lang="en-US" sz="2800" dirty="0" smtClean="0"/>
          </a:p>
          <a:p>
            <a:r>
              <a:rPr lang="en-US" sz="2800" dirty="0" smtClean="0"/>
              <a:t>Reconstitution</a:t>
            </a:r>
          </a:p>
          <a:p>
            <a:pPr>
              <a:buNone/>
            </a:pPr>
            <a:endParaRPr lang="en-US" sz="2800" dirty="0" smtClean="0"/>
          </a:p>
          <a:p>
            <a:r>
              <a:rPr lang="en-US" sz="2800" dirty="0" smtClean="0"/>
              <a:t>Filling Syringes</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4876800" y="1065573"/>
            <a:ext cx="3200400" cy="1981200"/>
          </a:xfrm>
          <a:prstGeom prst="rect">
            <a:avLst/>
          </a:prstGeom>
        </p:spPr>
      </p:pic>
      <p:sp>
        <p:nvSpPr>
          <p:cNvPr id="5" name="Rectangle 4"/>
          <p:cNvSpPr/>
          <p:nvPr/>
        </p:nvSpPr>
        <p:spPr>
          <a:xfrm>
            <a:off x="4249081" y="3254238"/>
            <a:ext cx="4778359" cy="307777"/>
          </a:xfrm>
          <a:prstGeom prst="rect">
            <a:avLst/>
          </a:prstGeom>
        </p:spPr>
        <p:txBody>
          <a:bodyPr wrap="none">
            <a:spAutoFit/>
          </a:bodyPr>
          <a:lstStyle/>
          <a:p>
            <a:r>
              <a:rPr lang="en-US" sz="1400" b="1" dirty="0">
                <a:solidFill>
                  <a:srgbClr val="000000"/>
                </a:solidFill>
                <a:latin typeface="PFYDC J+ Myriad Pro"/>
              </a:rPr>
              <a:t>Diluent + Lyophilized Powder = Reconstituted Vaccine</a:t>
            </a:r>
            <a:endParaRPr lang="en-US" sz="1400" dirty="0"/>
          </a:p>
        </p:txBody>
      </p:sp>
      <p:pic>
        <p:nvPicPr>
          <p:cNvPr id="6" name="Picture 5"/>
          <p:cNvPicPr>
            <a:picLocks noChangeAspect="1"/>
          </p:cNvPicPr>
          <p:nvPr/>
        </p:nvPicPr>
        <p:blipFill>
          <a:blip r:embed="rId4"/>
          <a:stretch>
            <a:fillRect/>
          </a:stretch>
        </p:blipFill>
        <p:spPr>
          <a:xfrm>
            <a:off x="4393706" y="3769480"/>
            <a:ext cx="4361519" cy="2432883"/>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1295400"/>
          </a:xfrm>
        </p:spPr>
        <p:txBody>
          <a:bodyPr/>
          <a:lstStyle/>
          <a:p>
            <a:pPr marL="0" indent="0" eaLnBrk="1" hangingPunct="1">
              <a:lnSpc>
                <a:spcPct val="90000"/>
              </a:lnSpc>
              <a:spcBef>
                <a:spcPct val="0"/>
              </a:spcBef>
              <a:buFontTx/>
              <a:buNone/>
            </a:pPr>
            <a:r>
              <a:rPr lang="en-US" sz="2400" b="1" i="1" dirty="0" smtClean="0">
                <a:solidFill>
                  <a:srgbClr val="FFFF99"/>
                </a:solidFill>
                <a:latin typeface="+mj-lt"/>
                <a:ea typeface="+mj-ea"/>
                <a:cs typeface="+mj-cs"/>
              </a:rPr>
              <a:t>The manufacturer does not specify when IPV expires after opening the multi-dose vial.  Is it okay to use the vaccine until the expiration date on the vial if properly handled and not contaminated?</a:t>
            </a:r>
            <a:endParaRPr lang="en-US" sz="2400" b="1" i="1" dirty="0">
              <a:solidFill>
                <a:srgbClr val="FFFF99"/>
              </a:solidFill>
              <a:latin typeface="+mj-lt"/>
              <a:ea typeface="+mj-ea"/>
              <a:cs typeface="+mj-cs"/>
            </a:endParaRP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Tree>
    <p:extLst>
      <p:ext uri="{BB962C8B-B14F-4D97-AF65-F5344CB8AC3E}">
        <p14:creationId xmlns:p14="http://schemas.microsoft.com/office/powerpoint/2010/main" val="123910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1295400"/>
          </a:xfrm>
        </p:spPr>
        <p:txBody>
          <a:bodyPr/>
          <a:lstStyle/>
          <a:p>
            <a:pPr marL="0" indent="0" eaLnBrk="1" hangingPunct="1">
              <a:lnSpc>
                <a:spcPct val="90000"/>
              </a:lnSpc>
              <a:spcBef>
                <a:spcPct val="0"/>
              </a:spcBef>
              <a:buFontTx/>
              <a:buNone/>
            </a:pPr>
            <a:r>
              <a:rPr lang="en-US" sz="2400" b="1" i="1" dirty="0" smtClean="0">
                <a:solidFill>
                  <a:srgbClr val="FFFF99"/>
                </a:solidFill>
                <a:latin typeface="+mj-lt"/>
                <a:ea typeface="+mj-ea"/>
                <a:cs typeface="+mj-cs"/>
              </a:rPr>
              <a:t>The manufacturer does not specify when IPV expires after opening the multi-dose vial.  Is it okay to use the vaccine until the expiration date on the vial if properly handled and not contaminated?</a:t>
            </a:r>
            <a:endParaRPr lang="en-US" sz="2400" b="1" i="1" dirty="0">
              <a:solidFill>
                <a:srgbClr val="FFFF99"/>
              </a:solidFill>
              <a:latin typeface="+mj-lt"/>
              <a:ea typeface="+mj-ea"/>
              <a:cs typeface="+mj-cs"/>
            </a:endParaRP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788353" y="3429000"/>
            <a:ext cx="7315200" cy="1569660"/>
          </a:xfrm>
          <a:prstGeom prst="rect">
            <a:avLst/>
          </a:prstGeom>
          <a:noFill/>
        </p:spPr>
        <p:txBody>
          <a:bodyPr wrap="square" rtlCol="0">
            <a:spAutoFit/>
          </a:bodyPr>
          <a:lstStyle/>
          <a:p>
            <a:pPr fontAlgn="auto">
              <a:spcBef>
                <a:spcPts val="0"/>
              </a:spcBef>
              <a:spcAft>
                <a:spcPts val="0"/>
              </a:spcAft>
            </a:pPr>
            <a:r>
              <a:rPr lang="en-US" sz="2400" dirty="0" smtClean="0">
                <a:solidFill>
                  <a:srgbClr val="FFFFFF"/>
                </a:solidFill>
                <a:latin typeface="Calibri"/>
              </a:rPr>
              <a:t>Yes.  Since there is not a Beyond Use Date (BUD) noted in the package insert, if the vaccine is stored and handled properly and is normal in appearance, it can be used until the expiration date on the vial.</a:t>
            </a:r>
            <a:endParaRPr lang="en-US" sz="2400" dirty="0">
              <a:solidFill>
                <a:srgbClr val="FFFFFF"/>
              </a:solidFill>
              <a:latin typeface="Calibri"/>
            </a:endParaRPr>
          </a:p>
        </p:txBody>
      </p:sp>
    </p:spTree>
    <p:extLst>
      <p:ext uri="{BB962C8B-B14F-4D97-AF65-F5344CB8AC3E}">
        <p14:creationId xmlns:p14="http://schemas.microsoft.com/office/powerpoint/2010/main" val="173002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87"/>
            <a:ext cx="9144000" cy="1068387"/>
          </a:xfrm>
          <a:ln/>
        </p:spPr>
        <p:txBody>
          <a:bodyPr>
            <a:normAutofit/>
          </a:bodyPr>
          <a:lstStyle/>
          <a:p>
            <a:pPr algn="ctr"/>
            <a:r>
              <a:rPr lang="en-US" dirty="0" smtClean="0"/>
              <a:t>Route and Site</a:t>
            </a:r>
            <a:endParaRPr lang="en-US" dirty="0"/>
          </a:p>
        </p:txBody>
      </p:sp>
      <p:sp>
        <p:nvSpPr>
          <p:cNvPr id="344067" name="Rectangle 3"/>
          <p:cNvSpPr>
            <a:spLocks noGrp="1" noChangeArrowheads="1"/>
          </p:cNvSpPr>
          <p:nvPr>
            <p:ph type="body" sz="half" idx="1"/>
          </p:nvPr>
        </p:nvSpPr>
        <p:spPr>
          <a:xfrm>
            <a:off x="457200" y="1143000"/>
            <a:ext cx="4724400" cy="4983163"/>
          </a:xfrm>
        </p:spPr>
        <p:txBody>
          <a:bodyPr>
            <a:normAutofit lnSpcReduction="10000"/>
          </a:bodyPr>
          <a:lstStyle/>
          <a:p>
            <a:pPr marL="0" indent="0">
              <a:buNone/>
            </a:pPr>
            <a:r>
              <a:rPr lang="en-US" dirty="0"/>
              <a:t>Vaccine Preparation </a:t>
            </a:r>
            <a:r>
              <a:rPr lang="en-US" b="1" dirty="0"/>
              <a:t>“Nevers”</a:t>
            </a:r>
          </a:p>
          <a:p>
            <a:pPr marL="0" indent="0">
              <a:buNone/>
            </a:pPr>
            <a:r>
              <a:rPr lang="en-US" sz="2800" dirty="0"/>
              <a:t>•</a:t>
            </a:r>
            <a:r>
              <a:rPr lang="en-US" sz="2400" dirty="0"/>
              <a:t>Never combine vaccines into a single syringe except when specifically approved by the FDA and packaged for that specific purpose</a:t>
            </a:r>
          </a:p>
          <a:p>
            <a:pPr marL="0" indent="0">
              <a:buNone/>
            </a:pPr>
            <a:r>
              <a:rPr lang="en-US" sz="2400" dirty="0"/>
              <a:t>•Never transfer vaccine from one syringe to another</a:t>
            </a:r>
          </a:p>
          <a:p>
            <a:pPr marL="0" indent="0">
              <a:buNone/>
            </a:pPr>
            <a:r>
              <a:rPr lang="en-US" sz="2400" dirty="0"/>
              <a:t>•Never draw partial doses of vaccine from separate vials to obtain a full dose</a:t>
            </a:r>
          </a:p>
          <a:p>
            <a:pPr marL="0" indent="0">
              <a:buNone/>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057400"/>
            <a:ext cx="3143250" cy="2895600"/>
          </a:xfrm>
          <a:prstGeom prst="rect">
            <a:avLst/>
          </a:prstGeom>
        </p:spPr>
      </p:pic>
    </p:spTree>
    <p:extLst>
      <p:ext uri="{BB962C8B-B14F-4D97-AF65-F5344CB8AC3E}">
        <p14:creationId xmlns:p14="http://schemas.microsoft.com/office/powerpoint/2010/main" val="184629806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5"/>
            <a:ext cx="8991600" cy="990600"/>
          </a:xfrm>
        </p:spPr>
        <p:txBody>
          <a:bodyPr>
            <a:normAutofit/>
          </a:bodyPr>
          <a:lstStyle/>
          <a:p>
            <a:r>
              <a:rPr lang="en-US" sz="4000" dirty="0" smtClean="0"/>
              <a:t>Routes of Administration</a:t>
            </a:r>
            <a:endParaRPr lang="en-US" sz="4000" dirty="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63000" cy="4038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1993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smtClean="0">
                <a:cs typeface="Arial" pitchFamily="34" charset="0"/>
              </a:rPr>
              <a:t>Disclosure Statements</a:t>
            </a:r>
          </a:p>
        </p:txBody>
      </p:sp>
      <p:sp>
        <p:nvSpPr>
          <p:cNvPr id="38915" name="Rectangle 3"/>
          <p:cNvSpPr>
            <a:spLocks noGrp="1" noChangeArrowheads="1"/>
          </p:cNvSpPr>
          <p:nvPr>
            <p:ph type="body" idx="1"/>
          </p:nvPr>
        </p:nvSpPr>
        <p:spPr>
          <a:xfrm>
            <a:off x="0" y="1066800"/>
            <a:ext cx="8686800" cy="5791200"/>
          </a:xfrm>
        </p:spPr>
        <p:txBody>
          <a:bodyPr>
            <a:noAutofit/>
          </a:bodyPr>
          <a:lstStyle/>
          <a:p>
            <a:pPr eaLnBrk="1" hangingPunct="1"/>
            <a:r>
              <a:rPr lang="en-US" sz="2000" dirty="0" smtClean="0">
                <a:cs typeface="Arial" pitchFamily="34" charset="0"/>
              </a:rPr>
              <a:t>Neither the planners of this session nor I have any conflicts of </a:t>
            </a:r>
            <a:r>
              <a:rPr lang="en-US" sz="2000" smtClean="0">
                <a:cs typeface="Arial" pitchFamily="34" charset="0"/>
              </a:rPr>
              <a:t>interest or financial </a:t>
            </a:r>
            <a:r>
              <a:rPr lang="en-US" sz="2000" dirty="0" smtClean="0">
                <a:cs typeface="Arial" pitchFamily="34" charset="0"/>
              </a:rPr>
              <a:t>relationship with pharmaceutical companies, biomedical device manufacturers, or corporations whose products and services are related to the vaccines we discuss.</a:t>
            </a:r>
          </a:p>
          <a:p>
            <a:pPr eaLnBrk="1" hangingPunct="1"/>
            <a:r>
              <a:rPr lang="en-US" sz="2000" dirty="0" smtClean="0">
                <a:cs typeface="Arial" pitchFamily="34" charset="0"/>
              </a:rPr>
              <a:t>There is no commercial support being received for this event.</a:t>
            </a:r>
          </a:p>
          <a:p>
            <a:pPr eaLnBrk="1" hangingPunct="1"/>
            <a:r>
              <a:rPr lang="en-US" sz="2000" dirty="0" smtClean="0">
                <a:cs typeface="Arial" pitchFamily="34" charset="0"/>
              </a:rPr>
              <a:t>The mention of specific brands of vaccines in this presentation is for the purpose of providing education and does not constitute endorsement.</a:t>
            </a:r>
          </a:p>
          <a:p>
            <a:pPr eaLnBrk="1" hangingPunct="1"/>
            <a:r>
              <a:rPr lang="en-US" sz="2000" dirty="0" smtClean="0">
                <a:cs typeface="Arial" pitchFamily="34" charset="0"/>
              </a:rPr>
              <a:t>The GA Immunization Program utilizes ACIP recommendations as the basis for this presentation and for our guidelines, policies, and recommendations. </a:t>
            </a:r>
          </a:p>
          <a:p>
            <a:pPr eaLnBrk="1" hangingPunct="1"/>
            <a:r>
              <a:rPr lang="en-US" sz="2000" dirty="0" smtClean="0">
                <a:cs typeface="Arial" pitchFamily="34" charset="0"/>
              </a:rPr>
              <a:t>For certain vaccines this may represent a slight departure from or off- label use of the vaccine package insert guidelines.</a:t>
            </a:r>
          </a:p>
        </p:txBody>
      </p:sp>
    </p:spTree>
    <p:extLst>
      <p:ext uri="{BB962C8B-B14F-4D97-AF65-F5344CB8AC3E}">
        <p14:creationId xmlns:p14="http://schemas.microsoft.com/office/powerpoint/2010/main" val="4263199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Oral (PO) Route</a:t>
            </a:r>
            <a:endParaRPr lang="en-US" sz="4000" dirty="0"/>
          </a:p>
        </p:txBody>
      </p:sp>
      <p:pic>
        <p:nvPicPr>
          <p:cNvPr id="4" name="Picture 8" descr="http://www.davidicke.com/images/stories/November20124/_64045528_c0127323-child_being_given_oral_vaccine.jpg"/>
          <p:cNvPicPr>
            <a:picLocks noGrp="1" noChangeAspect="1" noChangeArrowheads="1"/>
          </p:cNvPicPr>
          <p:nvPr>
            <p:ph idx="1"/>
          </p:nvPr>
        </p:nvPicPr>
        <p:blipFill>
          <a:blip r:embed="rId3" cstate="print"/>
          <a:srcRect/>
          <a:stretch>
            <a:fillRect/>
          </a:stretch>
        </p:blipFill>
        <p:spPr bwMode="auto">
          <a:xfrm>
            <a:off x="4191000" y="990600"/>
            <a:ext cx="4419600" cy="4800600"/>
          </a:xfrm>
          <a:prstGeom prst="rect">
            <a:avLst/>
          </a:prstGeom>
          <a:noFill/>
        </p:spPr>
      </p:pic>
      <p:sp>
        <p:nvSpPr>
          <p:cNvPr id="5" name="TextBox 4"/>
          <p:cNvSpPr txBox="1"/>
          <p:nvPr/>
        </p:nvSpPr>
        <p:spPr>
          <a:xfrm>
            <a:off x="304800" y="914400"/>
            <a:ext cx="3733800" cy="4832092"/>
          </a:xfrm>
          <a:prstGeom prst="rect">
            <a:avLst/>
          </a:prstGeom>
          <a:noFill/>
        </p:spPr>
        <p:txBody>
          <a:bodyPr wrap="square" rtlCol="0">
            <a:spAutoFit/>
          </a:bodyPr>
          <a:lstStyle/>
          <a:p>
            <a:r>
              <a:rPr lang="en-US" sz="2800" b="1" dirty="0" smtClean="0"/>
              <a:t>-</a:t>
            </a:r>
            <a:r>
              <a:rPr lang="en-US" sz="2800" dirty="0" smtClean="0">
                <a:latin typeface="+mn-lt"/>
              </a:rPr>
              <a:t>Administer prior to injections</a:t>
            </a:r>
          </a:p>
          <a:p>
            <a:endParaRPr lang="en-US" sz="2800" dirty="0" smtClean="0">
              <a:latin typeface="+mn-lt"/>
            </a:endParaRPr>
          </a:p>
          <a:p>
            <a:r>
              <a:rPr lang="en-US" sz="2800" dirty="0" smtClean="0">
                <a:latin typeface="+mn-lt"/>
              </a:rPr>
              <a:t>-Administer slowly</a:t>
            </a:r>
          </a:p>
          <a:p>
            <a:endParaRPr lang="en-US" sz="2800" dirty="0" smtClean="0">
              <a:latin typeface="+mn-lt"/>
            </a:endParaRPr>
          </a:p>
          <a:p>
            <a:r>
              <a:rPr lang="en-US" sz="2800" dirty="0" smtClean="0">
                <a:latin typeface="+mn-lt"/>
              </a:rPr>
              <a:t>-Careful not to initiate gag reflex</a:t>
            </a:r>
          </a:p>
          <a:p>
            <a:endParaRPr lang="en-US" sz="2800" dirty="0" smtClean="0">
              <a:latin typeface="+mn-lt"/>
            </a:endParaRPr>
          </a:p>
          <a:p>
            <a:r>
              <a:rPr lang="en-US" sz="2800" dirty="0" smtClean="0">
                <a:latin typeface="+mn-lt"/>
              </a:rPr>
              <a:t>-Never administer or squirt directly into the throat</a:t>
            </a:r>
            <a:endParaRPr lang="en-US" sz="2800" dirty="0">
              <a:latin typeface="+mn-lt"/>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Intranasal (IN) Route</a:t>
            </a:r>
            <a:endParaRPr lang="en-US" sz="4000"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038600" y="1371600"/>
            <a:ext cx="5105400" cy="3648075"/>
          </a:xfrm>
          <a:prstGeom prst="rect">
            <a:avLst/>
          </a:prstGeom>
          <a:noFill/>
          <a:ln w="9525">
            <a:noFill/>
            <a:miter lim="800000"/>
            <a:headEnd/>
            <a:tailEnd/>
          </a:ln>
        </p:spPr>
      </p:pic>
      <p:sp>
        <p:nvSpPr>
          <p:cNvPr id="5" name="TextBox 4"/>
          <p:cNvSpPr txBox="1"/>
          <p:nvPr/>
        </p:nvSpPr>
        <p:spPr>
          <a:xfrm>
            <a:off x="0" y="914400"/>
            <a:ext cx="3657600" cy="4893647"/>
          </a:xfrm>
          <a:prstGeom prst="rect">
            <a:avLst/>
          </a:prstGeom>
          <a:noFill/>
        </p:spPr>
        <p:txBody>
          <a:bodyPr wrap="square" rtlCol="0">
            <a:spAutoFit/>
          </a:bodyPr>
          <a:lstStyle/>
          <a:p>
            <a:r>
              <a:rPr lang="en-US" sz="2400" dirty="0"/>
              <a:t>-</a:t>
            </a:r>
            <a:r>
              <a:rPr lang="en-US" sz="2400" dirty="0" smtClean="0">
                <a:latin typeface="+mn-lt"/>
              </a:rPr>
              <a:t>LAIV, </a:t>
            </a:r>
            <a:r>
              <a:rPr lang="en-US" sz="2400" dirty="0" err="1" smtClean="0">
                <a:latin typeface="+mn-lt"/>
              </a:rPr>
              <a:t>FluMist</a:t>
            </a:r>
            <a:endParaRPr lang="en-US" sz="2400" dirty="0" smtClean="0">
              <a:latin typeface="+mn-lt"/>
            </a:endParaRPr>
          </a:p>
          <a:p>
            <a:r>
              <a:rPr lang="en-US" sz="2400" dirty="0" smtClean="0">
                <a:latin typeface="+mn-lt"/>
              </a:rPr>
              <a:t> </a:t>
            </a:r>
          </a:p>
          <a:p>
            <a:r>
              <a:rPr lang="en-US" sz="2400" dirty="0" smtClean="0">
                <a:latin typeface="+mn-lt"/>
              </a:rPr>
              <a:t>-Seated upright position with head tilted back</a:t>
            </a:r>
          </a:p>
          <a:p>
            <a:endParaRPr lang="en-US" sz="2400" dirty="0" smtClean="0">
              <a:latin typeface="+mn-lt"/>
            </a:endParaRPr>
          </a:p>
          <a:p>
            <a:r>
              <a:rPr lang="en-US" sz="2400" dirty="0" smtClean="0">
                <a:latin typeface="+mn-lt"/>
              </a:rPr>
              <a:t>-Breathe normally</a:t>
            </a:r>
          </a:p>
          <a:p>
            <a:endParaRPr lang="en-US" sz="2400" dirty="0" smtClean="0">
              <a:latin typeface="+mn-lt"/>
            </a:endParaRPr>
          </a:p>
          <a:p>
            <a:r>
              <a:rPr lang="en-US" sz="2400" dirty="0" smtClean="0">
                <a:latin typeface="+mn-lt"/>
              </a:rPr>
              <a:t>-Tip of sprayer inserted slightly in naris</a:t>
            </a:r>
          </a:p>
          <a:p>
            <a:endParaRPr lang="en-US" sz="2400" dirty="0" smtClean="0">
              <a:latin typeface="+mn-lt"/>
            </a:endParaRPr>
          </a:p>
          <a:p>
            <a:r>
              <a:rPr lang="en-US" sz="2400" dirty="0" smtClean="0">
                <a:latin typeface="+mn-lt"/>
              </a:rPr>
              <a:t>-</a:t>
            </a:r>
            <a:r>
              <a:rPr lang="en-US" sz="2400" u="sng" dirty="0" smtClean="0">
                <a:latin typeface="+mn-lt"/>
              </a:rPr>
              <a:t>Do Not </a:t>
            </a:r>
            <a:r>
              <a:rPr lang="en-US" sz="2400" dirty="0" smtClean="0">
                <a:latin typeface="+mn-lt"/>
              </a:rPr>
              <a:t>repeat if patient coughs, sneezes, or expels dose</a:t>
            </a:r>
            <a:endParaRPr lang="en-US" sz="2400" dirty="0">
              <a:latin typeface="+mn-lt"/>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990600"/>
          </a:xfrm>
        </p:spPr>
        <p:txBody>
          <a:bodyPr/>
          <a:lstStyle/>
          <a:p>
            <a:r>
              <a:rPr lang="en-US" dirty="0" smtClean="0"/>
              <a:t>SC Injections</a:t>
            </a:r>
            <a:endParaRPr lang="en-US" dirty="0"/>
          </a:p>
        </p:txBody>
      </p:sp>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7280"/>
            <a:ext cx="8382000" cy="4724400"/>
          </a:xfrm>
          <a:prstGeom prst="rect">
            <a:avLst/>
          </a:prstGeom>
          <a:noFill/>
          <a:ln w="285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0785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Vaccines Administered SC</a:t>
            </a:r>
            <a:endParaRPr lang="en-US"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58200" cy="504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2313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IM Injections</a:t>
            </a:r>
            <a:endParaRPr lang="en-US" dirty="0"/>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382000" cy="47720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4473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Vaccines Administered IM</a:t>
            </a:r>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9696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836236"/>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dirty="0" smtClean="0"/>
              <a:t>SIRVA</a:t>
            </a:r>
            <a:endParaRPr lang="en-US" dirty="0"/>
          </a:p>
        </p:txBody>
      </p:sp>
      <p:sp>
        <p:nvSpPr>
          <p:cNvPr id="3" name="Content Placeholder 2"/>
          <p:cNvSpPr>
            <a:spLocks noGrp="1"/>
          </p:cNvSpPr>
          <p:nvPr>
            <p:ph idx="1"/>
          </p:nvPr>
        </p:nvSpPr>
        <p:spPr>
          <a:xfrm>
            <a:off x="457200" y="986589"/>
            <a:ext cx="8229600" cy="4525963"/>
          </a:xfrm>
        </p:spPr>
        <p:txBody>
          <a:bodyPr>
            <a:normAutofit/>
          </a:bodyPr>
          <a:lstStyle/>
          <a:p>
            <a:pPr marL="0" indent="0">
              <a:buNone/>
            </a:pPr>
            <a:r>
              <a:rPr lang="en-US" sz="2800" dirty="0" smtClean="0"/>
              <a:t>Shoulder Injury Related to Vaccine Administration</a:t>
            </a:r>
          </a:p>
          <a:p>
            <a:r>
              <a:rPr lang="en-US" sz="2800" dirty="0" smtClean="0"/>
              <a:t>Incorrect injection technique</a:t>
            </a:r>
          </a:p>
          <a:p>
            <a:r>
              <a:rPr lang="en-US" sz="2800" dirty="0" smtClean="0"/>
              <a:t>Antigen into tissues and structures</a:t>
            </a:r>
          </a:p>
          <a:p>
            <a:r>
              <a:rPr lang="en-US" sz="2800" dirty="0" smtClean="0"/>
              <a:t>Severe, persistent shoulder pain and prolonged restriction of function</a:t>
            </a:r>
          </a:p>
          <a:p>
            <a:r>
              <a:rPr lang="en-US" sz="2800" dirty="0" smtClean="0"/>
              <a:t>Symptoms develop within 24 to 48 hours of vaccination</a:t>
            </a:r>
            <a:endParaRPr lang="en-US" sz="2800" dirty="0"/>
          </a:p>
        </p:txBody>
      </p:sp>
    </p:spTree>
    <p:extLst>
      <p:ext uri="{BB962C8B-B14F-4D97-AF65-F5344CB8AC3E}">
        <p14:creationId xmlns:p14="http://schemas.microsoft.com/office/powerpoint/2010/main" val="387773620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295400"/>
          </a:xfrm>
        </p:spPr>
        <p:txBody>
          <a:bodyPr>
            <a:normAutofit/>
          </a:bodyPr>
          <a:lstStyle/>
          <a:p>
            <a:r>
              <a:rPr lang="en-US" sz="4000" dirty="0" smtClean="0"/>
              <a:t>Intradermal (ID) Route</a:t>
            </a:r>
            <a:endParaRPr lang="en-US" sz="4000"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381000" y="914400"/>
            <a:ext cx="3648075"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04800" y="3200400"/>
            <a:ext cx="3733800" cy="3048000"/>
          </a:xfrm>
          <a:prstGeom prst="rect">
            <a:avLst/>
          </a:prstGeom>
          <a:noFill/>
          <a:ln w="9525">
            <a:noFill/>
            <a:miter lim="800000"/>
            <a:headEnd/>
            <a:tailEnd/>
          </a:ln>
        </p:spPr>
      </p:pic>
      <p:sp>
        <p:nvSpPr>
          <p:cNvPr id="6" name="TextBox 5"/>
          <p:cNvSpPr txBox="1"/>
          <p:nvPr/>
        </p:nvSpPr>
        <p:spPr>
          <a:xfrm>
            <a:off x="4343400" y="685800"/>
            <a:ext cx="4495800" cy="5632311"/>
          </a:xfrm>
          <a:prstGeom prst="rect">
            <a:avLst/>
          </a:prstGeom>
          <a:noFill/>
        </p:spPr>
        <p:txBody>
          <a:bodyPr wrap="square" rtlCol="0">
            <a:spAutoFit/>
          </a:bodyPr>
          <a:lstStyle/>
          <a:p>
            <a:r>
              <a:rPr lang="en-US" sz="2400" b="1" dirty="0" smtClean="0"/>
              <a:t>-</a:t>
            </a:r>
            <a:r>
              <a:rPr lang="en-US" sz="2400" dirty="0" smtClean="0">
                <a:latin typeface="+mn-lt"/>
              </a:rPr>
              <a:t>Fluzone licensed for use in persons 18 through 64 years</a:t>
            </a:r>
          </a:p>
          <a:p>
            <a:endParaRPr lang="en-US" sz="2400" dirty="0" smtClean="0">
              <a:latin typeface="+mn-lt"/>
            </a:endParaRPr>
          </a:p>
          <a:p>
            <a:r>
              <a:rPr lang="en-US" sz="2400" dirty="0" smtClean="0">
                <a:latin typeface="+mn-lt"/>
              </a:rPr>
              <a:t>-Deltoid region of upper arm used</a:t>
            </a:r>
          </a:p>
          <a:p>
            <a:endParaRPr lang="en-US" sz="2400" dirty="0" smtClean="0">
              <a:latin typeface="+mn-lt"/>
            </a:endParaRPr>
          </a:p>
          <a:p>
            <a:r>
              <a:rPr lang="en-US" sz="2400" dirty="0" smtClean="0">
                <a:latin typeface="+mn-lt"/>
              </a:rPr>
              <a:t>-Patient seated with arm bent at elbow and hand on hip to ensure proper administration</a:t>
            </a:r>
          </a:p>
          <a:p>
            <a:endParaRPr lang="en-US" sz="2400" dirty="0" smtClean="0">
              <a:latin typeface="+mn-lt"/>
            </a:endParaRPr>
          </a:p>
          <a:p>
            <a:r>
              <a:rPr lang="en-US" sz="2400" dirty="0" smtClean="0">
                <a:latin typeface="+mn-lt"/>
              </a:rPr>
              <a:t>-</a:t>
            </a:r>
            <a:r>
              <a:rPr lang="en-US" sz="2400" u="sng" dirty="0" smtClean="0">
                <a:latin typeface="+mn-lt"/>
              </a:rPr>
              <a:t>Not</a:t>
            </a:r>
            <a:r>
              <a:rPr lang="en-US" sz="2400" dirty="0" smtClean="0">
                <a:latin typeface="+mn-lt"/>
              </a:rPr>
              <a:t> administered into the </a:t>
            </a:r>
            <a:r>
              <a:rPr lang="en-US" sz="2400" dirty="0" err="1" smtClean="0">
                <a:latin typeface="+mn-lt"/>
              </a:rPr>
              <a:t>volar</a:t>
            </a:r>
            <a:r>
              <a:rPr lang="en-US" sz="2400" dirty="0" smtClean="0">
                <a:latin typeface="+mn-lt"/>
              </a:rPr>
              <a:t> aspect of the forearm or by the </a:t>
            </a:r>
            <a:r>
              <a:rPr lang="en-US" sz="2400" dirty="0" err="1" smtClean="0">
                <a:latin typeface="+mn-lt"/>
              </a:rPr>
              <a:t>intradermal</a:t>
            </a:r>
            <a:r>
              <a:rPr lang="en-US" sz="2400" dirty="0" smtClean="0">
                <a:latin typeface="+mn-lt"/>
              </a:rPr>
              <a:t> technique used to administer a tuberculin skin test</a:t>
            </a:r>
            <a:endParaRPr lang="en-US" sz="2400" dirty="0">
              <a:latin typeface="+mn-lt"/>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52400" y="0"/>
            <a:ext cx="8839200" cy="1295400"/>
          </a:xfrm>
          <a:ln/>
        </p:spPr>
        <p:txBody>
          <a:bodyPr>
            <a:normAutofit/>
          </a:bodyPr>
          <a:lstStyle/>
          <a:p>
            <a:r>
              <a:rPr lang="en-US" sz="4000" dirty="0" smtClean="0"/>
              <a:t>Multiple Vaccines</a:t>
            </a:r>
            <a:endParaRPr lang="en-US" sz="4000" dirty="0"/>
          </a:p>
        </p:txBody>
      </p:sp>
      <p:sp>
        <p:nvSpPr>
          <p:cNvPr id="365571" name="Rectangle 3"/>
          <p:cNvSpPr>
            <a:spLocks noGrp="1" noChangeArrowheads="1"/>
          </p:cNvSpPr>
          <p:nvPr>
            <p:ph type="body" idx="4294967295"/>
          </p:nvPr>
        </p:nvSpPr>
        <p:spPr>
          <a:xfrm>
            <a:off x="381000" y="1371600"/>
            <a:ext cx="8229600" cy="4983163"/>
          </a:xfrm>
        </p:spPr>
        <p:txBody>
          <a:bodyPr>
            <a:normAutofit/>
          </a:bodyPr>
          <a:lstStyle/>
          <a:p>
            <a:pPr>
              <a:lnSpc>
                <a:spcPct val="110000"/>
              </a:lnSpc>
            </a:pPr>
            <a:r>
              <a:rPr lang="en-US" sz="2400" dirty="0" smtClean="0"/>
              <a:t>Administer each vaccine at different anatomic site</a:t>
            </a:r>
          </a:p>
          <a:p>
            <a:pPr>
              <a:lnSpc>
                <a:spcPct val="110000"/>
              </a:lnSpc>
            </a:pPr>
            <a:r>
              <a:rPr lang="en-US" sz="2400" dirty="0" smtClean="0"/>
              <a:t>Use anterolateral thigh for infants and young children</a:t>
            </a:r>
          </a:p>
          <a:p>
            <a:pPr>
              <a:lnSpc>
                <a:spcPct val="110000"/>
              </a:lnSpc>
            </a:pPr>
            <a:r>
              <a:rPr lang="en-US" sz="2400" dirty="0" smtClean="0"/>
              <a:t>Use deltoid for older children and adults if muscle adequate</a:t>
            </a:r>
          </a:p>
          <a:p>
            <a:pPr>
              <a:lnSpc>
                <a:spcPct val="110000"/>
              </a:lnSpc>
            </a:pPr>
            <a:r>
              <a:rPr lang="en-US" sz="2400" dirty="0" smtClean="0"/>
              <a:t>Separate injections by at least 1 inch</a:t>
            </a:r>
          </a:p>
          <a:p>
            <a:pPr>
              <a:lnSpc>
                <a:spcPct val="110000"/>
              </a:lnSpc>
            </a:pPr>
            <a:r>
              <a:rPr lang="en-US" sz="2400" dirty="0" smtClean="0"/>
              <a:t>Use separate limb for most reactive vaccines (tetanus toxoid-containing and PCV13) if possible</a:t>
            </a:r>
          </a:p>
          <a:p>
            <a:pPr>
              <a:lnSpc>
                <a:spcPct val="110000"/>
              </a:lnSpc>
            </a:pPr>
            <a:r>
              <a:rPr lang="en-US" sz="2400" dirty="0" smtClean="0"/>
              <a:t>Use combination vaccines when appropriate</a:t>
            </a:r>
            <a:endParaRPr lang="en-US" sz="2400" dirty="0"/>
          </a:p>
          <a:p>
            <a:pPr marL="0" indent="0">
              <a:lnSpc>
                <a:spcPct val="90000"/>
              </a:lnSpc>
              <a:buNone/>
            </a:pPr>
            <a:endParaRPr lang="en-US" sz="2400" dirty="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Are there any guidelines on how many vaccines can be administered at one time?</a:t>
            </a: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Tree>
    <p:extLst>
      <p:ext uri="{BB962C8B-B14F-4D97-AF65-F5344CB8AC3E}">
        <p14:creationId xmlns:p14="http://schemas.microsoft.com/office/powerpoint/2010/main" val="167703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Disclosure Statement</a:t>
            </a:r>
            <a:endParaRPr lang="en-US" dirty="0"/>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a:t>
            </a:r>
            <a:r>
              <a:rPr lang="en-US" sz="2000" dirty="0" smtClean="0"/>
              <a:t>entire session and </a:t>
            </a:r>
            <a:r>
              <a:rPr lang="en-US" sz="2000" dirty="0"/>
              <a:t>complete an evaluation</a:t>
            </a:r>
            <a:r>
              <a:rPr lang="en-US" sz="2000" dirty="0" smtClean="0"/>
              <a:t>.</a:t>
            </a:r>
          </a:p>
          <a:p>
            <a:r>
              <a:rPr lang="en-US" sz="2000" dirty="0" smtClean="0"/>
              <a:t>Continuing education will be provided through the Georgia Department of Public Health</a:t>
            </a:r>
          </a:p>
          <a:p>
            <a:r>
              <a:rPr lang="en-US" sz="2000" dirty="0" smtClean="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1571238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Are there any guidelines on how many vaccines can be administered at one time?</a:t>
            </a:r>
          </a:p>
          <a:p>
            <a:pPr marL="0" indent="0" eaLnBrk="1" hangingPunct="1">
              <a:lnSpc>
                <a:spcPct val="90000"/>
              </a:lnSpc>
              <a:spcBef>
                <a:spcPct val="0"/>
              </a:spcBef>
              <a:buFontTx/>
              <a:buNone/>
            </a:pPr>
            <a:endParaRPr lang="en-US" sz="2400" b="1" i="1" dirty="0">
              <a:solidFill>
                <a:srgbClr val="FFFF99"/>
              </a:solidFill>
              <a:latin typeface="+mj-lt"/>
              <a:ea typeface="+mj-ea"/>
              <a:cs typeface="+mj-cs"/>
            </a:endParaRP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788353" y="3429000"/>
            <a:ext cx="7315200" cy="2677656"/>
          </a:xfrm>
          <a:prstGeom prst="rect">
            <a:avLst/>
          </a:prstGeom>
          <a:noFill/>
        </p:spPr>
        <p:txBody>
          <a:bodyPr wrap="square" rtlCol="0">
            <a:spAutoFit/>
          </a:bodyPr>
          <a:lstStyle/>
          <a:p>
            <a:pPr fontAlgn="auto">
              <a:spcBef>
                <a:spcPts val="0"/>
              </a:spcBef>
              <a:spcAft>
                <a:spcPts val="0"/>
              </a:spcAft>
            </a:pPr>
            <a:r>
              <a:rPr lang="en-US" sz="2400" dirty="0" smtClean="0">
                <a:solidFill>
                  <a:srgbClr val="FFFFFF"/>
                </a:solidFill>
                <a:latin typeface="Calibri"/>
              </a:rPr>
              <a:t>There are no limits, which means that as many as nine vaccines could be administered at one visit.  This would be in a circumstance where many doses have been missed previously.  In this circumstance, one useful method to decrease the number of injections is the choice of combination vaccines, which combine antigens in one injection.</a:t>
            </a:r>
            <a:endParaRPr lang="en-US" sz="2400" dirty="0">
              <a:solidFill>
                <a:srgbClr val="FFFFFF"/>
              </a:solidFill>
              <a:latin typeface="Calibri"/>
            </a:endParaRPr>
          </a:p>
        </p:txBody>
      </p:sp>
    </p:spTree>
    <p:extLst>
      <p:ext uri="{BB962C8B-B14F-4D97-AF65-F5344CB8AC3E}">
        <p14:creationId xmlns:p14="http://schemas.microsoft.com/office/powerpoint/2010/main" val="268155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Bleeding Disorders</a:t>
            </a:r>
            <a:endParaRPr lang="en-US" dirty="0"/>
          </a:p>
        </p:txBody>
      </p:sp>
      <p:sp>
        <p:nvSpPr>
          <p:cNvPr id="3" name="Content Placeholder 2"/>
          <p:cNvSpPr>
            <a:spLocks noGrp="1"/>
          </p:cNvSpPr>
          <p:nvPr>
            <p:ph idx="1"/>
          </p:nvPr>
        </p:nvSpPr>
        <p:spPr>
          <a:xfrm>
            <a:off x="609600" y="1447800"/>
            <a:ext cx="8229600" cy="5135563"/>
          </a:xfrm>
        </p:spPr>
        <p:txBody>
          <a:bodyPr>
            <a:normAutofit/>
          </a:bodyPr>
          <a:lstStyle/>
          <a:p>
            <a:r>
              <a:rPr lang="en-US" sz="2400" dirty="0" smtClean="0"/>
              <a:t>May develop hematomas in (IM) injection sites</a:t>
            </a:r>
          </a:p>
          <a:p>
            <a:r>
              <a:rPr lang="en-US" sz="2400" dirty="0" smtClean="0"/>
              <a:t>Administer by recommended (IM) route if can be safely administered</a:t>
            </a:r>
          </a:p>
          <a:p>
            <a:r>
              <a:rPr lang="en-US" sz="2400" dirty="0" smtClean="0"/>
              <a:t>Instruct about risk of hematoma</a:t>
            </a:r>
          </a:p>
          <a:p>
            <a:r>
              <a:rPr lang="en-US" sz="2400" dirty="0" smtClean="0"/>
              <a:t>Schedule shortly after antihemophilia or similar therapy</a:t>
            </a:r>
          </a:p>
          <a:p>
            <a:r>
              <a:rPr lang="en-US" sz="2400" dirty="0" smtClean="0"/>
              <a:t>Use 23-guage or finer needle</a:t>
            </a:r>
          </a:p>
          <a:p>
            <a:r>
              <a:rPr lang="en-US" sz="2400" dirty="0" smtClean="0"/>
              <a:t>Apply firm pressure to site at least 2 minutes</a:t>
            </a:r>
          </a:p>
          <a:p>
            <a:r>
              <a:rPr lang="en-US" sz="2400" dirty="0" smtClean="0"/>
              <a:t>Do NOT rub or massage injection site</a:t>
            </a:r>
            <a:endParaRPr lang="en-US" sz="2400" dirty="0"/>
          </a:p>
        </p:txBody>
      </p:sp>
    </p:spTree>
    <p:extLst>
      <p:ext uri="{BB962C8B-B14F-4D97-AF65-F5344CB8AC3E}">
        <p14:creationId xmlns:p14="http://schemas.microsoft.com/office/powerpoint/2010/main" val="249559915"/>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4000" dirty="0" smtClean="0"/>
              <a:t>Non-Standard Administration</a:t>
            </a:r>
            <a:endParaRPr lang="en-US" sz="4000" dirty="0"/>
          </a:p>
        </p:txBody>
      </p:sp>
      <p:sp>
        <p:nvSpPr>
          <p:cNvPr id="3" name="Content Placeholder 2"/>
          <p:cNvSpPr>
            <a:spLocks noGrp="1"/>
          </p:cNvSpPr>
          <p:nvPr>
            <p:ph idx="1"/>
          </p:nvPr>
        </p:nvSpPr>
        <p:spPr>
          <a:xfrm>
            <a:off x="533400" y="1219200"/>
            <a:ext cx="8229600" cy="5364163"/>
          </a:xfrm>
        </p:spPr>
        <p:txBody>
          <a:bodyPr>
            <a:normAutofit/>
          </a:bodyPr>
          <a:lstStyle/>
          <a:p>
            <a:pPr marL="0" indent="0">
              <a:buNone/>
            </a:pPr>
            <a:r>
              <a:rPr lang="en-US" dirty="0" smtClean="0"/>
              <a:t>Revaccination is recommended if:</a:t>
            </a:r>
          </a:p>
          <a:p>
            <a:r>
              <a:rPr lang="en-US" sz="2400" dirty="0" smtClean="0"/>
              <a:t>Hep B vaccine administered by any route other than (IM) or in any site of an adult other than deltoid or anterolateral thigh</a:t>
            </a:r>
          </a:p>
          <a:p>
            <a:r>
              <a:rPr lang="en-US" sz="2400" dirty="0" smtClean="0"/>
              <a:t>Rabies administered in gluteal site</a:t>
            </a:r>
          </a:p>
          <a:p>
            <a:r>
              <a:rPr lang="en-US" sz="2400" dirty="0" smtClean="0"/>
              <a:t>HPV administered by any route other than (IM)</a:t>
            </a:r>
          </a:p>
          <a:p>
            <a:r>
              <a:rPr lang="en-US" sz="2400" dirty="0" smtClean="0"/>
              <a:t>Less than standard dose/partial dose</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dirty="0" smtClean="0"/>
              <a:t>Managing Acute Vaccine Reactions</a:t>
            </a:r>
            <a:endParaRPr lang="en-US" dirty="0"/>
          </a:p>
        </p:txBody>
      </p:sp>
      <p:sp>
        <p:nvSpPr>
          <p:cNvPr id="3" name="Content Placeholder 2"/>
          <p:cNvSpPr>
            <a:spLocks noGrp="1"/>
          </p:cNvSpPr>
          <p:nvPr>
            <p:ph idx="1"/>
          </p:nvPr>
        </p:nvSpPr>
        <p:spPr>
          <a:xfrm>
            <a:off x="457200" y="1454888"/>
            <a:ext cx="8229600" cy="5135563"/>
          </a:xfrm>
        </p:spPr>
        <p:txBody>
          <a:bodyPr>
            <a:normAutofit/>
          </a:bodyPr>
          <a:lstStyle/>
          <a:p>
            <a:r>
              <a:rPr lang="en-US" sz="2800" dirty="0" smtClean="0"/>
              <a:t>Thorough screening for contraindications and precautions</a:t>
            </a:r>
          </a:p>
          <a:p>
            <a:r>
              <a:rPr lang="en-US" sz="2800" dirty="0" smtClean="0"/>
              <a:t>Procedures in place for managing reaction</a:t>
            </a:r>
          </a:p>
          <a:p>
            <a:r>
              <a:rPr lang="en-US" sz="2800" dirty="0" smtClean="0"/>
              <a:t>Be familiar with the signs &amp; symptoms of anaphylaxis</a:t>
            </a:r>
          </a:p>
          <a:p>
            <a:r>
              <a:rPr lang="en-US" sz="2800" dirty="0" smtClean="0"/>
              <a:t>Know staff role in the event of an emergency</a:t>
            </a:r>
          </a:p>
          <a:p>
            <a:r>
              <a:rPr lang="en-US" sz="2800" dirty="0" smtClean="0"/>
              <a:t>CPR certified</a:t>
            </a:r>
          </a:p>
          <a:p>
            <a:r>
              <a:rPr lang="en-US" sz="2800" dirty="0" smtClean="0"/>
              <a:t>Emergency cart &amp; equipment available</a:t>
            </a:r>
            <a:endParaRPr lang="en-US" sz="2800" dirty="0"/>
          </a:p>
        </p:txBody>
      </p:sp>
    </p:spTree>
    <p:extLst>
      <p:ext uri="{BB962C8B-B14F-4D97-AF65-F5344CB8AC3E}">
        <p14:creationId xmlns:p14="http://schemas.microsoft.com/office/powerpoint/2010/main" val="2041574164"/>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457200" y="0"/>
            <a:ext cx="8534400" cy="990600"/>
          </a:xfrm>
        </p:spPr>
        <p:txBody>
          <a:bodyPr>
            <a:normAutofit/>
          </a:bodyPr>
          <a:lstStyle/>
          <a:p>
            <a:pPr eaLnBrk="1" hangingPunct="1"/>
            <a:r>
              <a:rPr lang="en-US" dirty="0" smtClean="0"/>
              <a:t>Always Document…</a:t>
            </a:r>
          </a:p>
        </p:txBody>
      </p:sp>
      <p:sp>
        <p:nvSpPr>
          <p:cNvPr id="295938" name="Rectangle 3"/>
          <p:cNvSpPr>
            <a:spLocks noGrp="1" noChangeArrowheads="1"/>
          </p:cNvSpPr>
          <p:nvPr>
            <p:ph type="body" idx="4294967295"/>
          </p:nvPr>
        </p:nvSpPr>
        <p:spPr>
          <a:xfrm>
            <a:off x="192087" y="1219200"/>
            <a:ext cx="8686800" cy="3276600"/>
          </a:xfrm>
        </p:spPr>
        <p:txBody>
          <a:bodyPr>
            <a:normAutofit/>
          </a:bodyPr>
          <a:lstStyle/>
          <a:p>
            <a:pPr>
              <a:lnSpc>
                <a:spcPct val="80000"/>
              </a:lnSpc>
              <a:spcBef>
                <a:spcPct val="30000"/>
              </a:spcBef>
              <a:buClr>
                <a:schemeClr val="tx1"/>
              </a:buClr>
            </a:pPr>
            <a:r>
              <a:rPr lang="en-US" sz="2400" dirty="0" smtClean="0"/>
              <a:t>Accept only written documentation of prior immunizations</a:t>
            </a:r>
          </a:p>
          <a:p>
            <a:pPr>
              <a:lnSpc>
                <a:spcPct val="80000"/>
              </a:lnSpc>
              <a:spcBef>
                <a:spcPct val="30000"/>
              </a:spcBef>
              <a:buClr>
                <a:schemeClr val="tx1"/>
              </a:buClr>
            </a:pPr>
            <a:r>
              <a:rPr lang="en-US" sz="2400" dirty="0" smtClean="0"/>
              <a:t>After vaccine administration, </a:t>
            </a:r>
            <a:r>
              <a:rPr lang="en-US" sz="2400" u="sng" dirty="0" smtClean="0"/>
              <a:t>document</a:t>
            </a:r>
            <a:r>
              <a:rPr lang="en-US" sz="2400" dirty="0" smtClean="0"/>
              <a:t>:</a:t>
            </a:r>
          </a:p>
          <a:p>
            <a:pPr lvl="1">
              <a:lnSpc>
                <a:spcPct val="80000"/>
              </a:lnSpc>
              <a:spcBef>
                <a:spcPct val="30000"/>
              </a:spcBef>
              <a:buClr>
                <a:schemeClr val="tx1"/>
              </a:buClr>
              <a:buFont typeface="Wingdings" pitchFamily="2" charset="2"/>
              <a:buChar char="ü"/>
            </a:pPr>
            <a:r>
              <a:rPr lang="en-US" sz="2400" dirty="0" smtClean="0"/>
              <a:t>Publication date of VIS  &amp; date VIS given</a:t>
            </a:r>
          </a:p>
          <a:p>
            <a:pPr lvl="1" eaLnBrk="1" hangingPunct="1">
              <a:lnSpc>
                <a:spcPct val="80000"/>
              </a:lnSpc>
              <a:spcBef>
                <a:spcPct val="30000"/>
              </a:spcBef>
              <a:buClr>
                <a:schemeClr val="tx1"/>
              </a:buClr>
              <a:buFont typeface="Wingdings" pitchFamily="2" charset="2"/>
              <a:buChar char="ü"/>
            </a:pPr>
            <a:r>
              <a:rPr lang="en-US" sz="2400" dirty="0" smtClean="0"/>
              <a:t>Date, site, route, antigen(s), manufacturer, lot # </a:t>
            </a:r>
          </a:p>
          <a:p>
            <a:pPr lvl="1" eaLnBrk="1" hangingPunct="1">
              <a:lnSpc>
                <a:spcPct val="80000"/>
              </a:lnSpc>
              <a:spcBef>
                <a:spcPct val="30000"/>
              </a:spcBef>
              <a:buClr>
                <a:schemeClr val="tx1"/>
              </a:buClr>
              <a:buFont typeface="Wingdings" pitchFamily="2" charset="2"/>
              <a:buChar char="ü"/>
            </a:pPr>
            <a:r>
              <a:rPr lang="en-US" sz="2400" dirty="0" smtClean="0"/>
              <a:t>Person administering vaccine, practice name and address</a:t>
            </a:r>
          </a:p>
          <a:p>
            <a:pPr lvl="1">
              <a:lnSpc>
                <a:spcPct val="80000"/>
              </a:lnSpc>
              <a:spcBef>
                <a:spcPct val="30000"/>
              </a:spcBef>
              <a:buClr>
                <a:schemeClr val="tx1"/>
              </a:buClr>
              <a:buFont typeface="Wingdings" pitchFamily="2" charset="2"/>
              <a:buChar char="ü"/>
            </a:pPr>
            <a:r>
              <a:rPr lang="en-US" sz="2400" dirty="0" smtClean="0"/>
              <a:t>Vaccine refusals with a signed “Refusal to Vaccinate Form”</a:t>
            </a:r>
          </a:p>
          <a:p>
            <a:pPr lvl="1">
              <a:lnSpc>
                <a:spcPct val="80000"/>
              </a:lnSpc>
              <a:spcBef>
                <a:spcPct val="30000"/>
              </a:spcBef>
              <a:buClr>
                <a:schemeClr val="tx1"/>
              </a:buClr>
              <a:buFont typeface="Wingdings" pitchFamily="2" charset="2"/>
              <a:buChar char="ü"/>
            </a:pPr>
            <a:r>
              <a:rPr lang="en-US" sz="2400" dirty="0" smtClean="0"/>
              <a:t>GA law does not require signed consent for immunizations</a:t>
            </a:r>
          </a:p>
          <a:p>
            <a:pPr>
              <a:lnSpc>
                <a:spcPct val="80000"/>
              </a:lnSpc>
              <a:spcBef>
                <a:spcPct val="30000"/>
              </a:spcBef>
              <a:buClr>
                <a:schemeClr val="tx1"/>
              </a:buClr>
              <a:buFont typeface="Wingdings" pitchFamily="2" charset="2"/>
              <a:buChar char="ü"/>
            </a:pPr>
            <a:endParaRPr lang="en-US" sz="2600" dirty="0" smtClean="0"/>
          </a:p>
        </p:txBody>
      </p:sp>
      <p:pic>
        <p:nvPicPr>
          <p:cNvPr id="295939" name="Picture 4"/>
          <p:cNvPicPr>
            <a:picLocks noChangeAspect="1" noChangeArrowheads="1"/>
          </p:cNvPicPr>
          <p:nvPr/>
        </p:nvPicPr>
        <p:blipFill>
          <a:blip r:embed="rId3" cstate="print"/>
          <a:srcRect b="40692"/>
          <a:stretch>
            <a:fillRect/>
          </a:stretch>
        </p:blipFill>
        <p:spPr bwMode="auto">
          <a:xfrm>
            <a:off x="304800" y="4550788"/>
            <a:ext cx="2914650" cy="1592263"/>
          </a:xfrm>
          <a:prstGeom prst="rect">
            <a:avLst/>
          </a:prstGeom>
          <a:noFill/>
          <a:ln w="9525">
            <a:solidFill>
              <a:srgbClr val="FF99CC"/>
            </a:solidFill>
            <a:miter lim="800000"/>
            <a:headEnd/>
            <a:tailEnd/>
          </a:ln>
        </p:spPr>
      </p:pic>
      <p:pic>
        <p:nvPicPr>
          <p:cNvPr id="295940" name="Picture 5"/>
          <p:cNvPicPr>
            <a:picLocks noChangeAspect="1" noChangeArrowheads="1"/>
          </p:cNvPicPr>
          <p:nvPr/>
        </p:nvPicPr>
        <p:blipFill>
          <a:blip r:embed="rId4" cstate="print"/>
          <a:srcRect/>
          <a:stretch>
            <a:fillRect/>
          </a:stretch>
        </p:blipFill>
        <p:spPr bwMode="auto">
          <a:xfrm>
            <a:off x="2895600" y="4900477"/>
            <a:ext cx="2924175" cy="1295400"/>
          </a:xfrm>
          <a:prstGeom prst="rect">
            <a:avLst/>
          </a:prstGeom>
          <a:noFill/>
          <a:ln w="9525">
            <a:solidFill>
              <a:srgbClr val="99CCFF"/>
            </a:solidFill>
            <a:miter lim="800000"/>
            <a:headEnd/>
            <a:tailEnd/>
          </a:ln>
        </p:spPr>
      </p:pic>
      <p:pic>
        <p:nvPicPr>
          <p:cNvPr id="295941" name="Picture 6"/>
          <p:cNvPicPr>
            <a:picLocks noChangeAspect="1" noChangeArrowheads="1"/>
          </p:cNvPicPr>
          <p:nvPr/>
        </p:nvPicPr>
        <p:blipFill>
          <a:blip r:embed="rId5" cstate="print"/>
          <a:srcRect/>
          <a:stretch>
            <a:fillRect/>
          </a:stretch>
        </p:blipFill>
        <p:spPr bwMode="auto">
          <a:xfrm>
            <a:off x="5562600" y="4524212"/>
            <a:ext cx="2989263" cy="160178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4071476708"/>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idx="4294967295"/>
          </p:nvPr>
        </p:nvSpPr>
        <p:spPr>
          <a:xfrm>
            <a:off x="0" y="0"/>
            <a:ext cx="9144000" cy="1143000"/>
          </a:xfrm>
        </p:spPr>
        <p:txBody>
          <a:bodyPr>
            <a:noAutofit/>
          </a:bodyPr>
          <a:lstStyle/>
          <a:p>
            <a:pPr eaLnBrk="1" hangingPunct="1"/>
            <a:r>
              <a:rPr lang="en-US" sz="3600" dirty="0" smtClean="0"/>
              <a:t>The 7 Rights of  Vaccine Administration</a:t>
            </a:r>
          </a:p>
        </p:txBody>
      </p:sp>
      <p:sp>
        <p:nvSpPr>
          <p:cNvPr id="291842" name="Rectangle 3"/>
          <p:cNvSpPr>
            <a:spLocks noGrp="1" noChangeArrowheads="1"/>
          </p:cNvSpPr>
          <p:nvPr>
            <p:ph type="body" sz="half" idx="4294967295"/>
          </p:nvPr>
        </p:nvSpPr>
        <p:spPr>
          <a:xfrm>
            <a:off x="762000" y="1143000"/>
            <a:ext cx="7924800" cy="4953000"/>
          </a:xfrm>
        </p:spPr>
        <p:txBody>
          <a:bodyPr>
            <a:normAutofit/>
          </a:bodyPr>
          <a:lstStyle/>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Patient</a:t>
            </a:r>
            <a:endParaRPr lang="en-US" sz="2800" dirty="0" smtClean="0">
              <a:solidFill>
                <a:srgbClr val="C00000"/>
              </a:solidFill>
            </a:endParaRPr>
          </a:p>
          <a:p>
            <a:pPr eaLnBrk="1" hangingPunct="1">
              <a:spcBef>
                <a:spcPct val="30000"/>
              </a:spcBef>
              <a:buClr>
                <a:srgbClr val="C00000"/>
              </a:buClr>
              <a:buFont typeface="Wingdings" pitchFamily="2" charset="2"/>
              <a:buChar char="ü"/>
            </a:pPr>
            <a:r>
              <a:rPr lang="en-US" sz="2800" dirty="0" smtClean="0"/>
              <a:t>Right</a:t>
            </a:r>
            <a:r>
              <a:rPr lang="en-US" sz="2800" dirty="0" smtClean="0">
                <a:solidFill>
                  <a:srgbClr val="C00000"/>
                </a:solidFill>
              </a:rPr>
              <a:t> </a:t>
            </a:r>
            <a:r>
              <a:rPr lang="en-US" sz="2800" b="1" i="1" dirty="0" smtClean="0">
                <a:solidFill>
                  <a:srgbClr val="C00000"/>
                </a:solidFill>
              </a:rPr>
              <a:t>Vaccine or Diluent</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Time*</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Dosage</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Route, Needle Length, Technique</a:t>
            </a:r>
            <a:r>
              <a:rPr lang="en-US" sz="2800" dirty="0" smtClean="0">
                <a:solidFill>
                  <a:srgbClr val="C00000"/>
                </a:solidFill>
              </a:rPr>
              <a:t> </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Site</a:t>
            </a:r>
            <a:r>
              <a:rPr lang="en-US" sz="2800" dirty="0" smtClean="0"/>
              <a:t> for route indicated</a:t>
            </a:r>
          </a:p>
          <a:p>
            <a:pPr eaLnBrk="1" hangingPunct="1">
              <a:spcBef>
                <a:spcPct val="30000"/>
              </a:spcBef>
              <a:buClr>
                <a:srgbClr val="C00000"/>
              </a:buClr>
              <a:buFont typeface="Wingdings" pitchFamily="2" charset="2"/>
              <a:buChar char="ü"/>
            </a:pPr>
            <a:r>
              <a:rPr lang="en-US" sz="2800" dirty="0" smtClean="0"/>
              <a:t>Right</a:t>
            </a:r>
            <a:r>
              <a:rPr lang="en-US" sz="2800" dirty="0" smtClean="0">
                <a:solidFill>
                  <a:schemeClr val="bg1"/>
                </a:solidFill>
              </a:rPr>
              <a:t> </a:t>
            </a:r>
            <a:r>
              <a:rPr lang="en-US" sz="2800" b="1" i="1" dirty="0" smtClean="0">
                <a:solidFill>
                  <a:srgbClr val="C00000"/>
                </a:solidFill>
              </a:rPr>
              <a:t>Documentation</a:t>
            </a:r>
          </a:p>
          <a:p>
            <a:pPr eaLnBrk="1" hangingPunct="1">
              <a:spcBef>
                <a:spcPct val="30000"/>
              </a:spcBef>
              <a:buClr>
                <a:srgbClr val="FFFFCC"/>
              </a:buClr>
              <a:buFontTx/>
              <a:buNone/>
            </a:pPr>
            <a:r>
              <a:rPr lang="en-US" sz="2000" b="1" i="1" dirty="0" smtClean="0"/>
              <a:t>      * Correct age, appropriate interval, and administer before vaccine or diluent expires</a:t>
            </a:r>
          </a:p>
        </p:txBody>
      </p:sp>
      <p:pic>
        <p:nvPicPr>
          <p:cNvPr id="291843" name="Picture 2"/>
          <p:cNvPicPr>
            <a:picLocks noChangeAspect="1" noChangeArrowheads="1"/>
          </p:cNvPicPr>
          <p:nvPr/>
        </p:nvPicPr>
        <p:blipFill>
          <a:blip r:embed="rId3" cstate="print"/>
          <a:srcRect/>
          <a:stretch>
            <a:fillRect/>
          </a:stretch>
        </p:blipFill>
        <p:spPr bwMode="auto">
          <a:xfrm>
            <a:off x="6248400" y="1828799"/>
            <a:ext cx="914400" cy="1166813"/>
          </a:xfrm>
          <a:prstGeom prst="rect">
            <a:avLst/>
          </a:prstGeom>
          <a:noFill/>
          <a:ln w="9525">
            <a:noFill/>
            <a:miter lim="800000"/>
            <a:headEnd/>
            <a:tailEnd/>
          </a:ln>
        </p:spPr>
      </p:pic>
      <p:sp>
        <p:nvSpPr>
          <p:cNvPr id="291844" name="Rectangle 6"/>
          <p:cNvSpPr>
            <a:spLocks noChangeArrowheads="1"/>
          </p:cNvSpPr>
          <p:nvPr/>
        </p:nvSpPr>
        <p:spPr bwMode="auto">
          <a:xfrm>
            <a:off x="1066800" y="6248400"/>
            <a:ext cx="7239000" cy="307777"/>
          </a:xfrm>
          <a:prstGeom prst="rect">
            <a:avLst/>
          </a:prstGeom>
          <a:noFill/>
          <a:ln w="9525">
            <a:noFill/>
            <a:miter lim="800000"/>
            <a:headEnd/>
            <a:tailEnd/>
          </a:ln>
        </p:spPr>
        <p:txBody>
          <a:bodyPr wrap="square">
            <a:spAutoFit/>
          </a:bodyPr>
          <a:lstStyle/>
          <a:p>
            <a:r>
              <a:rPr lang="en-US" sz="1400" b="1" dirty="0">
                <a:solidFill>
                  <a:srgbClr val="FFFFFF"/>
                </a:solidFill>
                <a:latin typeface="Calibri" pitchFamily="34" charset="0"/>
                <a:cs typeface="Arial" charset="0"/>
              </a:rPr>
              <a:t>Ref:  </a:t>
            </a:r>
            <a:r>
              <a:rPr lang="en-US" sz="1400" b="1" dirty="0">
                <a:solidFill>
                  <a:srgbClr val="C00000"/>
                </a:solidFill>
                <a:latin typeface="Calibri" pitchFamily="34" charset="0"/>
                <a:cs typeface="Arial" charset="0"/>
              </a:rPr>
              <a:t>Epidemiology and Prevention of Vaccine-Preventable Diseases. 12th Edition, May 2012.</a:t>
            </a:r>
            <a:endParaRPr lang="en-US" sz="1400" b="1" dirty="0">
              <a:solidFill>
                <a:srgbClr val="C00000"/>
              </a:solidFill>
              <a:cs typeface="Arial" charset="0"/>
            </a:endParaRPr>
          </a:p>
        </p:txBody>
      </p:sp>
    </p:spTree>
    <p:extLst>
      <p:ext uri="{BB962C8B-B14F-4D97-AF65-F5344CB8AC3E}">
        <p14:creationId xmlns:p14="http://schemas.microsoft.com/office/powerpoint/2010/main" val="28842615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dirty="0" smtClean="0"/>
              <a:t>Avoiding Vaccine Errors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When possible, involve staff in selection of vaccine products</a:t>
            </a:r>
          </a:p>
          <a:p>
            <a:r>
              <a:rPr lang="en-US" sz="2800" dirty="0" smtClean="0"/>
              <a:t>Keep current reference materials on each vaccine</a:t>
            </a:r>
          </a:p>
          <a:p>
            <a:r>
              <a:rPr lang="en-US" sz="2800" dirty="0" smtClean="0"/>
              <a:t>Rotate vaccines</a:t>
            </a:r>
          </a:p>
          <a:p>
            <a:r>
              <a:rPr lang="en-US" sz="2800" dirty="0" smtClean="0"/>
              <a:t>Consider the potential for product mix-up</a:t>
            </a:r>
          </a:p>
          <a:p>
            <a:r>
              <a:rPr lang="en-US" sz="2800" dirty="0" smtClean="0"/>
              <a:t>Triple Check Your work</a:t>
            </a:r>
            <a:endParaRPr lang="en-US" sz="2800" dirty="0"/>
          </a:p>
        </p:txBody>
      </p:sp>
    </p:spTree>
    <p:extLst>
      <p:ext uri="{BB962C8B-B14F-4D97-AF65-F5344CB8AC3E}">
        <p14:creationId xmlns:p14="http://schemas.microsoft.com/office/powerpoint/2010/main" val="424607202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lstStyle/>
          <a:p>
            <a:r>
              <a:rPr lang="en-US" dirty="0" smtClean="0"/>
              <a:t>Avoiding Vaccine Errors</a:t>
            </a:r>
            <a:endParaRPr lang="en-US" dirty="0"/>
          </a:p>
        </p:txBody>
      </p:sp>
      <p:sp>
        <p:nvSpPr>
          <p:cNvPr id="3" name="Text Placeholder 2"/>
          <p:cNvSpPr>
            <a:spLocks noGrp="1"/>
          </p:cNvSpPr>
          <p:nvPr>
            <p:ph type="body" idx="1"/>
          </p:nvPr>
        </p:nvSpPr>
        <p:spPr/>
        <p:txBody>
          <a:bodyPr>
            <a:noAutofit/>
          </a:bodyPr>
          <a:lstStyle/>
          <a:p>
            <a:pPr algn="ctr"/>
            <a:r>
              <a:rPr lang="en-US" sz="4000" dirty="0" smtClean="0"/>
              <a:t>DTaP</a:t>
            </a:r>
            <a:endParaRPr lang="en-US" sz="4000" dirty="0"/>
          </a:p>
        </p:txBody>
      </p:sp>
      <p:sp>
        <p:nvSpPr>
          <p:cNvPr id="5" name="Text Placeholder 4"/>
          <p:cNvSpPr>
            <a:spLocks noGrp="1"/>
          </p:cNvSpPr>
          <p:nvPr>
            <p:ph type="body" sz="quarter" idx="3"/>
          </p:nvPr>
        </p:nvSpPr>
        <p:spPr/>
        <p:txBody>
          <a:bodyPr>
            <a:noAutofit/>
          </a:bodyPr>
          <a:lstStyle/>
          <a:p>
            <a:pPr algn="ctr"/>
            <a:r>
              <a:rPr lang="en-US" sz="4000" dirty="0" smtClean="0"/>
              <a:t>Tdap</a:t>
            </a:r>
            <a:endParaRPr lang="en-US" sz="4000" dirty="0"/>
          </a:p>
        </p:txBody>
      </p:sp>
      <p:pic>
        <p:nvPicPr>
          <p:cNvPr id="157698" name="Picture 2"/>
          <p:cNvPicPr>
            <a:picLocks noGrp="1" noChangeAspect="1" noChangeArrowheads="1"/>
          </p:cNvPicPr>
          <p:nvPr>
            <p:ph sz="half" idx="2"/>
          </p:nvPr>
        </p:nvPicPr>
        <p:blipFill>
          <a:blip r:embed="rId3" cstate="print"/>
          <a:srcRect/>
          <a:stretch>
            <a:fillRect/>
          </a:stretch>
        </p:blipFill>
        <p:spPr bwMode="auto">
          <a:xfrm>
            <a:off x="0" y="2209800"/>
            <a:ext cx="4495800" cy="3810000"/>
          </a:xfrm>
          <a:prstGeom prst="rect">
            <a:avLst/>
          </a:prstGeom>
          <a:noFill/>
          <a:ln w="9525">
            <a:noFill/>
            <a:miter lim="800000"/>
            <a:headEnd/>
            <a:tailEnd/>
          </a:ln>
        </p:spPr>
      </p:pic>
      <p:pic>
        <p:nvPicPr>
          <p:cNvPr id="157699" name="Picture 3"/>
          <p:cNvPicPr>
            <a:picLocks noGrp="1" noChangeAspect="1" noChangeArrowheads="1"/>
          </p:cNvPicPr>
          <p:nvPr>
            <p:ph sz="quarter" idx="4"/>
          </p:nvPr>
        </p:nvPicPr>
        <p:blipFill>
          <a:blip r:embed="rId4" cstate="print"/>
          <a:srcRect/>
          <a:stretch>
            <a:fillRect/>
          </a:stretch>
        </p:blipFill>
        <p:spPr bwMode="auto">
          <a:xfrm>
            <a:off x="4648200" y="2209800"/>
            <a:ext cx="4267200" cy="3581401"/>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788353" y="1752600"/>
            <a:ext cx="7467600" cy="1295400"/>
          </a:xfrm>
        </p:spPr>
        <p:txBody>
          <a:bodyPr/>
          <a:lstStyle/>
          <a:p>
            <a:pPr marL="0" indent="0" eaLnBrk="1" hangingPunct="1">
              <a:lnSpc>
                <a:spcPct val="90000"/>
              </a:lnSpc>
              <a:buFontTx/>
              <a:buNone/>
            </a:pPr>
            <a:r>
              <a:rPr lang="en-US" sz="2400" dirty="0" smtClean="0"/>
              <a:t>Four month old Lucas was given Tdap instead of DTaP.</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dirty="0">
              <a:solidFill>
                <a:srgbClr val="FFFFFF"/>
              </a:solidFill>
              <a:latin typeface="Calibri"/>
            </a:endParaRPr>
          </a:p>
        </p:txBody>
      </p:sp>
    </p:spTree>
    <p:extLst>
      <p:ext uri="{BB962C8B-B14F-4D97-AF65-F5344CB8AC3E}">
        <p14:creationId xmlns:p14="http://schemas.microsoft.com/office/powerpoint/2010/main" val="281752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smtClean="0">
                <a:solidFill>
                  <a:srgbClr val="FFFF99"/>
                </a:solidFill>
              </a:rPr>
              <a:t>Test Your Knowledge!</a:t>
            </a:r>
          </a:p>
        </p:txBody>
      </p:sp>
      <p:sp>
        <p:nvSpPr>
          <p:cNvPr id="332803" name="Rectangle 3"/>
          <p:cNvSpPr>
            <a:spLocks noGrp="1" noChangeArrowheads="1"/>
          </p:cNvSpPr>
          <p:nvPr>
            <p:ph type="subTitle" idx="4294967295"/>
          </p:nvPr>
        </p:nvSpPr>
        <p:spPr>
          <a:xfrm>
            <a:off x="914400" y="1431469"/>
            <a:ext cx="7467600" cy="1295400"/>
          </a:xfrm>
        </p:spPr>
        <p:txBody>
          <a:bodyPr/>
          <a:lstStyle/>
          <a:p>
            <a:pPr marL="0" indent="0" eaLnBrk="1" hangingPunct="1">
              <a:lnSpc>
                <a:spcPct val="90000"/>
              </a:lnSpc>
              <a:buFontTx/>
              <a:buNone/>
            </a:pPr>
            <a:r>
              <a:rPr lang="en-US" sz="2400" dirty="0" smtClean="0"/>
              <a:t>Four month old Lucas was given </a:t>
            </a:r>
            <a:r>
              <a:rPr lang="en-US" sz="2400" dirty="0" err="1" smtClean="0"/>
              <a:t>Tdap</a:t>
            </a:r>
            <a:r>
              <a:rPr lang="en-US" sz="2400" dirty="0" smtClean="0"/>
              <a:t> instead of </a:t>
            </a:r>
            <a:r>
              <a:rPr lang="en-US" sz="2400" dirty="0" err="1" smtClean="0"/>
              <a:t>DTaP</a:t>
            </a:r>
            <a:r>
              <a:rPr lang="en-US" sz="2400" dirty="0" smtClean="0"/>
              <a:t>.</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dirty="0">
              <a:solidFill>
                <a:srgbClr val="FFFFFF"/>
              </a:solidFill>
              <a:latin typeface="Calibri"/>
            </a:endParaRPr>
          </a:p>
        </p:txBody>
      </p:sp>
      <p:sp>
        <p:nvSpPr>
          <p:cNvPr id="69635" name="Rectangle 3"/>
          <p:cNvSpPr>
            <a:spLocks noChangeArrowheads="1"/>
          </p:cNvSpPr>
          <p:nvPr/>
        </p:nvSpPr>
        <p:spPr bwMode="auto">
          <a:xfrm>
            <a:off x="914400" y="2896612"/>
            <a:ext cx="76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srgbClr val="FFFFFF"/>
                </a:solidFill>
                <a:latin typeface="Calibri"/>
                <a:ea typeface="Calibri" pitchFamily="34" charset="0"/>
                <a:cs typeface="Times New Roman" pitchFamily="18" charset="0"/>
              </a:rPr>
              <a:t>If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was inadvertently given to a child under age 7 years, it should not be counted as either the first, second, or third dose of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The dose should be repeated with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Continue vaccinating on schedule. If the dose of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was administered for the fourth or fifth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dose, the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dose can be counted as valid. </a:t>
            </a:r>
            <a:r>
              <a:rPr lang="en-US" sz="2400" b="1" dirty="0" smtClean="0">
                <a:solidFill>
                  <a:srgbClr val="FFFF00">
                    <a:lumMod val="40000"/>
                    <a:lumOff val="60000"/>
                  </a:srgbClr>
                </a:solidFill>
                <a:latin typeface="Calibri"/>
                <a:ea typeface="Calibri" pitchFamily="34" charset="0"/>
                <a:cs typeface="Times New Roman" pitchFamily="18" charset="0"/>
              </a:rPr>
              <a:t>Please remind your staff to always check the vaccine vial at least 3 times before administering any vaccine.</a:t>
            </a:r>
            <a:endParaRPr lang="en-US" b="1" dirty="0" smtClean="0">
              <a:solidFill>
                <a:srgbClr val="FFFF00">
                  <a:lumMod val="40000"/>
                  <a:lumOff val="60000"/>
                </a:srgbClr>
              </a:solidFill>
              <a:latin typeface="Arial" pitchFamily="34" charset="0"/>
              <a:cs typeface="Arial" pitchFamily="34" charset="0"/>
            </a:endParaRPr>
          </a:p>
        </p:txBody>
      </p:sp>
      <p:sp>
        <p:nvSpPr>
          <p:cNvPr id="10" name="Rectangle 9"/>
          <p:cNvSpPr/>
          <p:nvPr/>
        </p:nvSpPr>
        <p:spPr>
          <a:xfrm>
            <a:off x="1371600" y="6172200"/>
            <a:ext cx="3214406" cy="307777"/>
          </a:xfrm>
          <a:prstGeom prst="rect">
            <a:avLst/>
          </a:prstGeom>
        </p:spPr>
        <p:txBody>
          <a:bodyPr wrap="none">
            <a:spAutoFit/>
          </a:bodyPr>
          <a:lstStyle/>
          <a:p>
            <a:pPr fontAlgn="auto">
              <a:spcBef>
                <a:spcPts val="0"/>
              </a:spcBef>
              <a:spcAft>
                <a:spcPts val="0"/>
              </a:spcAft>
              <a:defRPr/>
            </a:pPr>
            <a:r>
              <a:rPr lang="en-US" sz="1400" b="1" dirty="0" smtClean="0">
                <a:solidFill>
                  <a:srgbClr val="FFFFFF"/>
                </a:solidFill>
                <a:latin typeface="Calibri"/>
                <a:cs typeface="Arial" charset="0"/>
              </a:rPr>
              <a:t>IAC Ask the Experts - Reviewed July 2014</a:t>
            </a:r>
            <a:endParaRPr lang="en-US" sz="1400" b="1" dirty="0">
              <a:solidFill>
                <a:srgbClr val="FFFFFF"/>
              </a:solidFill>
              <a:latin typeface="Calibri"/>
              <a:cs typeface="Arial" charset="0"/>
            </a:endParaRPr>
          </a:p>
        </p:txBody>
      </p:sp>
    </p:spTree>
    <p:extLst>
      <p:ext uri="{BB962C8B-B14F-4D97-AF65-F5344CB8AC3E}">
        <p14:creationId xmlns:p14="http://schemas.microsoft.com/office/powerpoint/2010/main" val="87666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52400" y="0"/>
            <a:ext cx="8839200" cy="685800"/>
          </a:xfrm>
          <a:ln/>
        </p:spPr>
        <p:txBody>
          <a:bodyPr>
            <a:noAutofit/>
          </a:bodyPr>
          <a:lstStyle/>
          <a:p>
            <a:pPr algn="ctr"/>
            <a:r>
              <a:rPr lang="en-US" dirty="0" smtClean="0"/>
              <a:t>Objectives</a:t>
            </a:r>
            <a:endParaRPr lang="en-US" dirty="0"/>
          </a:p>
        </p:txBody>
      </p:sp>
      <p:sp>
        <p:nvSpPr>
          <p:cNvPr id="328707" name="Rectangle 3"/>
          <p:cNvSpPr>
            <a:spLocks noGrp="1" noChangeArrowheads="1"/>
          </p:cNvSpPr>
          <p:nvPr>
            <p:ph type="body" idx="4294967295"/>
          </p:nvPr>
        </p:nvSpPr>
        <p:spPr>
          <a:xfrm>
            <a:off x="381000" y="838200"/>
            <a:ext cx="7848600" cy="5791200"/>
          </a:xfrm>
        </p:spPr>
        <p:txBody>
          <a:bodyPr>
            <a:normAutofit lnSpcReduction="10000"/>
          </a:bodyPr>
          <a:lstStyle/>
          <a:p>
            <a:r>
              <a:rPr lang="en-US" sz="2400" dirty="0" smtClean="0"/>
              <a:t>Discuss staff training needs and strategies for communication</a:t>
            </a:r>
          </a:p>
          <a:p>
            <a:pPr marL="0" indent="0">
              <a:buNone/>
            </a:pPr>
            <a:endParaRPr lang="en-US" sz="2400" dirty="0" smtClean="0"/>
          </a:p>
          <a:p>
            <a:r>
              <a:rPr lang="en-US" sz="2400" dirty="0" smtClean="0"/>
              <a:t>List positioning, comforting and pain control techniques</a:t>
            </a:r>
          </a:p>
          <a:p>
            <a:pPr marL="0" indent="0">
              <a:buNone/>
            </a:pPr>
            <a:endParaRPr lang="en-US" sz="2400" dirty="0" smtClean="0"/>
          </a:p>
          <a:p>
            <a:r>
              <a:rPr lang="en-US" sz="2400" dirty="0" smtClean="0"/>
              <a:t>Discuss vaccine preparation, administration routes, sites, and needle sizes</a:t>
            </a:r>
          </a:p>
          <a:p>
            <a:pPr marL="0" indent="0">
              <a:buNone/>
            </a:pPr>
            <a:endParaRPr lang="en-US" sz="2400" dirty="0" smtClean="0"/>
          </a:p>
          <a:p>
            <a:r>
              <a:rPr lang="en-US" sz="2400" dirty="0" smtClean="0"/>
              <a:t>Explain vaccine administration special situations and documentation</a:t>
            </a:r>
          </a:p>
          <a:p>
            <a:pPr marL="0" indent="0">
              <a:buNone/>
            </a:pPr>
            <a:endParaRPr lang="en-US" sz="2400" dirty="0"/>
          </a:p>
          <a:p>
            <a:r>
              <a:rPr lang="en-US" sz="2400" dirty="0" smtClean="0"/>
              <a:t>Discuss avoiding vaccine administration errors and managing adverse events</a:t>
            </a:r>
            <a:endParaRPr lang="en-US" sz="2400" dirty="0"/>
          </a:p>
          <a:p>
            <a:pPr>
              <a:buFontTx/>
              <a:buNone/>
            </a:pPr>
            <a:endParaRPr lang="en-US" sz="2800" dirty="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13716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0" y="1600200"/>
            <a:ext cx="7315200" cy="1600200"/>
          </a:xfrm>
        </p:spPr>
        <p:txBody>
          <a:bodyPr/>
          <a:lstStyle/>
          <a:p>
            <a:pPr marL="0" indent="0">
              <a:lnSpc>
                <a:spcPct val="80000"/>
              </a:lnSpc>
              <a:buNone/>
              <a:defRPr/>
            </a:pPr>
            <a:r>
              <a:rPr lang="en-US" sz="2400" dirty="0" smtClean="0"/>
              <a:t>Lillian, a 50 year old grandmother, was given </a:t>
            </a:r>
            <a:r>
              <a:rPr lang="en-US" sz="2400" dirty="0" err="1" smtClean="0"/>
              <a:t>DTaP</a:t>
            </a:r>
            <a:r>
              <a:rPr lang="en-US" sz="2400" dirty="0" smtClean="0"/>
              <a:t> instead of </a:t>
            </a:r>
            <a:r>
              <a:rPr lang="en-US" sz="2400" dirty="0" err="1" smtClean="0"/>
              <a:t>Tdap</a:t>
            </a:r>
            <a:r>
              <a:rPr lang="en-US" sz="2400" dirty="0" smtClean="0"/>
              <a:t>.</a:t>
            </a:r>
          </a:p>
          <a:p>
            <a:pPr marL="0" indent="0">
              <a:lnSpc>
                <a:spcPct val="80000"/>
              </a:lnSpc>
              <a:buNone/>
              <a:defRPr/>
            </a:pPr>
            <a:endParaRPr lang="en-US" sz="2400" dirty="0" smtClean="0"/>
          </a:p>
          <a:p>
            <a:pPr marL="0" indent="0">
              <a:lnSpc>
                <a:spcPct val="80000"/>
              </a:lnSpc>
              <a:buNone/>
              <a:defRPr/>
            </a:pPr>
            <a:r>
              <a:rPr lang="en-US" sz="2400" b="1" dirty="0" smtClean="0">
                <a:solidFill>
                  <a:schemeClr val="tx2">
                    <a:lumMod val="40000"/>
                    <a:lumOff val="60000"/>
                  </a:schemeClr>
                </a:solidFill>
              </a:rPr>
              <a:t>Does she need to receive one dose of </a:t>
            </a:r>
            <a:r>
              <a:rPr lang="en-US" sz="2400" b="1" dirty="0" err="1" smtClean="0">
                <a:solidFill>
                  <a:schemeClr val="tx2">
                    <a:lumMod val="40000"/>
                    <a:lumOff val="60000"/>
                  </a:schemeClr>
                </a:solidFill>
              </a:rPr>
              <a:t>Tdap</a:t>
            </a:r>
            <a:r>
              <a:rPr lang="en-US" sz="2400" b="1" dirty="0" smtClean="0">
                <a:solidFill>
                  <a:schemeClr val="tx2">
                    <a:lumMod val="40000"/>
                    <a:lumOff val="6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a:solidFill>
                <a:srgbClr val="FFFFCC"/>
              </a:solidFill>
              <a:latin typeface="Calibri"/>
              <a:cs typeface="Arial" charset="0"/>
            </a:endParaRPr>
          </a:p>
        </p:txBody>
      </p:sp>
    </p:spTree>
    <p:extLst>
      <p:ext uri="{BB962C8B-B14F-4D97-AF65-F5344CB8AC3E}">
        <p14:creationId xmlns:p14="http://schemas.microsoft.com/office/powerpoint/2010/main" val="412347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13716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0" y="1600200"/>
            <a:ext cx="7315200" cy="1600200"/>
          </a:xfrm>
        </p:spPr>
        <p:txBody>
          <a:bodyPr/>
          <a:lstStyle/>
          <a:p>
            <a:pPr marL="0" indent="0">
              <a:lnSpc>
                <a:spcPct val="80000"/>
              </a:lnSpc>
              <a:buNone/>
              <a:defRPr/>
            </a:pPr>
            <a:r>
              <a:rPr lang="en-US" sz="2400" dirty="0" smtClean="0"/>
              <a:t>Lillian, a 50 year old grandmother, was given </a:t>
            </a:r>
            <a:r>
              <a:rPr lang="en-US" sz="2400" dirty="0" err="1" smtClean="0"/>
              <a:t>DTaP</a:t>
            </a:r>
            <a:r>
              <a:rPr lang="en-US" sz="2400" dirty="0" smtClean="0"/>
              <a:t> instead of </a:t>
            </a:r>
            <a:r>
              <a:rPr lang="en-US" sz="2400" dirty="0" err="1" smtClean="0"/>
              <a:t>Tdap</a:t>
            </a:r>
            <a:r>
              <a:rPr lang="en-US" sz="2400" dirty="0" smtClean="0"/>
              <a:t>.</a:t>
            </a:r>
          </a:p>
          <a:p>
            <a:pPr marL="0" indent="0">
              <a:lnSpc>
                <a:spcPct val="80000"/>
              </a:lnSpc>
              <a:buNone/>
              <a:defRPr/>
            </a:pPr>
            <a:endParaRPr lang="en-US" sz="2400" dirty="0" smtClean="0"/>
          </a:p>
          <a:p>
            <a:pPr marL="0" indent="0">
              <a:lnSpc>
                <a:spcPct val="80000"/>
              </a:lnSpc>
              <a:buNone/>
              <a:defRPr/>
            </a:pPr>
            <a:r>
              <a:rPr lang="en-US" sz="2400" b="1" dirty="0" smtClean="0">
                <a:solidFill>
                  <a:schemeClr val="tx2">
                    <a:lumMod val="40000"/>
                    <a:lumOff val="60000"/>
                  </a:schemeClr>
                </a:solidFill>
              </a:rPr>
              <a:t>Does she need to receive one dose of </a:t>
            </a:r>
            <a:r>
              <a:rPr lang="en-US" sz="2400" b="1" dirty="0" err="1" smtClean="0">
                <a:solidFill>
                  <a:schemeClr val="tx2">
                    <a:lumMod val="40000"/>
                    <a:lumOff val="60000"/>
                  </a:schemeClr>
                </a:solidFill>
              </a:rPr>
              <a:t>Tdap</a:t>
            </a:r>
            <a:r>
              <a:rPr lang="en-US" sz="2400" b="1" dirty="0" smtClean="0">
                <a:solidFill>
                  <a:schemeClr val="tx2">
                    <a:lumMod val="40000"/>
                    <a:lumOff val="60000"/>
                  </a:schemeClr>
                </a:solidFill>
              </a:rPr>
              <a:t>?</a:t>
            </a:r>
            <a:r>
              <a:rPr lang="en-US" sz="2400" b="1" dirty="0" smtClean="0">
                <a:solidFill>
                  <a:schemeClr val="tx2">
                    <a:lumMod val="20000"/>
                    <a:lumOff val="8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a:solidFill>
                <a:srgbClr val="FFFFCC"/>
              </a:solidFill>
              <a:latin typeface="Calibri"/>
              <a:cs typeface="Arial" charset="0"/>
            </a:endParaRPr>
          </a:p>
        </p:txBody>
      </p:sp>
      <p:sp>
        <p:nvSpPr>
          <p:cNvPr id="6" name="Rectangle 5"/>
          <p:cNvSpPr/>
          <p:nvPr/>
        </p:nvSpPr>
        <p:spPr>
          <a:xfrm>
            <a:off x="914400" y="3471208"/>
            <a:ext cx="7315200" cy="1938992"/>
          </a:xfrm>
          <a:prstGeom prst="rect">
            <a:avLst/>
          </a:prstGeom>
        </p:spPr>
        <p:txBody>
          <a:bodyPr wrap="square">
            <a:spAutoFit/>
          </a:bodyPr>
          <a:lstStyle/>
          <a:p>
            <a:pPr fontAlgn="auto">
              <a:spcBef>
                <a:spcPts val="0"/>
              </a:spcBef>
              <a:spcAft>
                <a:spcPts val="0"/>
              </a:spcAft>
            </a:pPr>
            <a:r>
              <a:rPr lang="en-US" sz="2400" dirty="0" smtClean="0">
                <a:solidFill>
                  <a:srgbClr val="FFFFFF"/>
                </a:solidFill>
                <a:latin typeface="Calibri"/>
              </a:rPr>
              <a:t>Lillian received the appropriate amount of tetanus </a:t>
            </a:r>
            <a:r>
              <a:rPr lang="en-US" sz="2400" dirty="0" err="1" smtClean="0">
                <a:solidFill>
                  <a:srgbClr val="FFFFFF"/>
                </a:solidFill>
                <a:latin typeface="Calibri"/>
              </a:rPr>
              <a:t>toxoid</a:t>
            </a:r>
            <a:r>
              <a:rPr lang="en-US" sz="2400" dirty="0" smtClean="0">
                <a:solidFill>
                  <a:srgbClr val="FFFFFF"/>
                </a:solidFill>
                <a:latin typeface="Calibri"/>
              </a:rPr>
              <a:t> and MORE diphtheria </a:t>
            </a:r>
            <a:r>
              <a:rPr lang="en-US" sz="2400" dirty="0" err="1" smtClean="0">
                <a:solidFill>
                  <a:srgbClr val="FFFFFF"/>
                </a:solidFill>
                <a:latin typeface="Calibri"/>
              </a:rPr>
              <a:t>toxoid</a:t>
            </a:r>
            <a:r>
              <a:rPr lang="en-US" sz="2400" dirty="0" smtClean="0">
                <a:solidFill>
                  <a:srgbClr val="FFFFFF"/>
                </a:solidFill>
                <a:latin typeface="Calibri"/>
              </a:rPr>
              <a:t> and </a:t>
            </a:r>
            <a:r>
              <a:rPr lang="en-US" sz="2400" dirty="0" err="1" smtClean="0">
                <a:solidFill>
                  <a:srgbClr val="FFFFFF"/>
                </a:solidFill>
                <a:latin typeface="Calibri"/>
              </a:rPr>
              <a:t>pertussis</a:t>
            </a:r>
            <a:r>
              <a:rPr lang="en-US" sz="2400" dirty="0" smtClean="0">
                <a:solidFill>
                  <a:srgbClr val="FFFFFF"/>
                </a:solidFill>
                <a:latin typeface="Calibri"/>
              </a:rPr>
              <a:t> antigen than is recommended. Count the dose as </a:t>
            </a:r>
            <a:r>
              <a:rPr lang="en-US" sz="2400" dirty="0" err="1" smtClean="0">
                <a:solidFill>
                  <a:srgbClr val="FFFFFF"/>
                </a:solidFill>
                <a:latin typeface="Calibri"/>
              </a:rPr>
              <a:t>Tdap</a:t>
            </a:r>
            <a:r>
              <a:rPr lang="en-US" sz="2400" dirty="0" smtClean="0">
                <a:solidFill>
                  <a:srgbClr val="FFFFFF"/>
                </a:solidFill>
                <a:latin typeface="Calibri"/>
              </a:rPr>
              <a:t>. The patient does not need a repeat dose of </a:t>
            </a:r>
            <a:r>
              <a:rPr lang="en-US" sz="2400" dirty="0" err="1" smtClean="0">
                <a:solidFill>
                  <a:srgbClr val="FFFFFF"/>
                </a:solidFill>
                <a:latin typeface="Calibri"/>
              </a:rPr>
              <a:t>Tdap</a:t>
            </a:r>
            <a:r>
              <a:rPr lang="en-US" sz="2400" dirty="0" smtClean="0">
                <a:solidFill>
                  <a:srgbClr val="FFFFFF"/>
                </a:solidFill>
                <a:latin typeface="Calibri"/>
              </a:rPr>
              <a:t>. </a:t>
            </a:r>
          </a:p>
          <a:p>
            <a:pPr fontAlgn="auto">
              <a:spcBef>
                <a:spcPts val="0"/>
              </a:spcBef>
              <a:spcAft>
                <a:spcPts val="0"/>
              </a:spcAft>
            </a:pPr>
            <a:r>
              <a:rPr lang="en-US" sz="2400" b="1" dirty="0" smtClean="0">
                <a:solidFill>
                  <a:srgbClr val="FFFF00">
                    <a:lumMod val="40000"/>
                    <a:lumOff val="60000"/>
                  </a:srgbClr>
                </a:solidFill>
                <a:latin typeface="Calibri"/>
              </a:rPr>
              <a:t>Take measures to prevent this error in the future.</a:t>
            </a:r>
            <a:r>
              <a:rPr lang="en-US" sz="2400" dirty="0" smtClean="0">
                <a:solidFill>
                  <a:srgbClr val="FFFFFF"/>
                </a:solidFill>
                <a:latin typeface="Calibri"/>
              </a:rPr>
              <a:t> </a:t>
            </a:r>
            <a:endParaRPr lang="en-US" sz="2400" dirty="0">
              <a:solidFill>
                <a:srgbClr val="FFFFFF"/>
              </a:solidFill>
              <a:latin typeface="Calibri"/>
            </a:endParaRPr>
          </a:p>
        </p:txBody>
      </p:sp>
      <p:sp>
        <p:nvSpPr>
          <p:cNvPr id="7" name="Rectangle 6"/>
          <p:cNvSpPr/>
          <p:nvPr/>
        </p:nvSpPr>
        <p:spPr>
          <a:xfrm>
            <a:off x="1371600" y="6172200"/>
            <a:ext cx="3254481" cy="307777"/>
          </a:xfrm>
          <a:prstGeom prst="rect">
            <a:avLst/>
          </a:prstGeom>
        </p:spPr>
        <p:txBody>
          <a:bodyPr wrap="none">
            <a:spAutoFit/>
          </a:bodyPr>
          <a:lstStyle/>
          <a:p>
            <a:pPr fontAlgn="auto">
              <a:spcBef>
                <a:spcPts val="0"/>
              </a:spcBef>
              <a:spcAft>
                <a:spcPts val="0"/>
              </a:spcAft>
              <a:defRPr/>
            </a:pPr>
            <a:r>
              <a:rPr lang="en-US" sz="1400" b="1" dirty="0" smtClean="0">
                <a:solidFill>
                  <a:srgbClr val="FFFFFF"/>
                </a:solidFill>
                <a:latin typeface="Calibri"/>
                <a:cs typeface="Arial" charset="0"/>
              </a:rPr>
              <a:t>IAC Ask the Experts - Reviewed July 2014</a:t>
            </a:r>
            <a:endParaRPr lang="en-US" sz="1400" b="1" dirty="0">
              <a:solidFill>
                <a:srgbClr val="FFFFFF"/>
              </a:solidFill>
              <a:latin typeface="Calibri"/>
              <a:cs typeface="Arial" charset="0"/>
            </a:endParaRPr>
          </a:p>
        </p:txBody>
      </p:sp>
    </p:spTree>
    <p:extLst>
      <p:ext uri="{BB962C8B-B14F-4D97-AF65-F5344CB8AC3E}">
        <p14:creationId xmlns:p14="http://schemas.microsoft.com/office/powerpoint/2010/main" val="102447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Check Expiration Dates</a:t>
            </a:r>
            <a:endParaRPr lang="en-US" sz="4000" dirty="0"/>
          </a:p>
        </p:txBody>
      </p:sp>
      <p:pic>
        <p:nvPicPr>
          <p:cNvPr id="3074" name="Picture 2"/>
          <p:cNvPicPr>
            <a:picLocks noChangeAspect="1" noChangeArrowheads="1"/>
          </p:cNvPicPr>
          <p:nvPr/>
        </p:nvPicPr>
        <p:blipFill>
          <a:blip r:embed="rId3" cstate="print"/>
          <a:srcRect/>
          <a:stretch>
            <a:fillRect/>
          </a:stretch>
        </p:blipFill>
        <p:spPr bwMode="auto">
          <a:xfrm>
            <a:off x="914400" y="914400"/>
            <a:ext cx="6248399" cy="53197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Tree>
    <p:extLst>
      <p:ext uri="{BB962C8B-B14F-4D97-AF65-F5344CB8AC3E}">
        <p14:creationId xmlns:p14="http://schemas.microsoft.com/office/powerpoint/2010/main" val="361471737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
        <p:nvSpPr>
          <p:cNvPr id="5" name="Subtitle 4"/>
          <p:cNvSpPr>
            <a:spLocks noGrp="1"/>
          </p:cNvSpPr>
          <p:nvPr>
            <p:ph type="subTitle" idx="1"/>
          </p:nvPr>
        </p:nvSpPr>
        <p:spPr>
          <a:xfrm>
            <a:off x="914400" y="3886200"/>
            <a:ext cx="7239000" cy="1752600"/>
          </a:xfrm>
        </p:spPr>
        <p:txBody>
          <a:bodyPr/>
          <a:lstStyle/>
          <a:p>
            <a:pPr algn="l"/>
            <a:r>
              <a:rPr lang="en-US" sz="2400" dirty="0" smtClean="0"/>
              <a:t>LAIV can be administered simultaneously with another live vaccine (for example, MMR, </a:t>
            </a:r>
            <a:r>
              <a:rPr lang="en-US" sz="2400" dirty="0" err="1" smtClean="0"/>
              <a:t>varicella</a:t>
            </a:r>
            <a:r>
              <a:rPr lang="en-US" sz="2400" dirty="0" smtClean="0"/>
              <a:t>), but if not given at the same time, ACIP recommends waiting four weeks before administering the second live vaccine.</a:t>
            </a:r>
            <a:endParaRPr lang="en-US" sz="2400" dirty="0"/>
          </a:p>
        </p:txBody>
      </p:sp>
      <p:sp>
        <p:nvSpPr>
          <p:cNvPr id="6" name="Rectangle 5"/>
          <p:cNvSpPr/>
          <p:nvPr/>
        </p:nvSpPr>
        <p:spPr>
          <a:xfrm>
            <a:off x="1143000" y="5867400"/>
            <a:ext cx="3627147" cy="307777"/>
          </a:xfrm>
          <a:prstGeom prst="rect">
            <a:avLst/>
          </a:prstGeom>
        </p:spPr>
        <p:txBody>
          <a:bodyPr wrap="none">
            <a:spAutoFit/>
          </a:bodyPr>
          <a:lstStyle/>
          <a:p>
            <a:pPr fontAlgn="auto">
              <a:spcBef>
                <a:spcPts val="0"/>
              </a:spcBef>
              <a:spcAft>
                <a:spcPts val="0"/>
              </a:spcAft>
            </a:pPr>
            <a:r>
              <a:rPr lang="en-US" sz="1400" b="1" dirty="0" smtClean="0">
                <a:solidFill>
                  <a:srgbClr val="FFFFFF"/>
                </a:solidFill>
                <a:latin typeface="Calibri"/>
                <a:cs typeface="Arial" charset="0"/>
              </a:rPr>
              <a:t>IAC Ask the Experts - Reviewed  January  2014</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5274510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16456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smtClean="0"/>
              <a:t>VAERS</a:t>
            </a:r>
            <a:endParaRPr lang="en-US" dirty="0"/>
          </a:p>
        </p:txBody>
      </p:sp>
      <p:pic>
        <p:nvPicPr>
          <p:cNvPr id="4" name="Content Placeholder 3"/>
          <p:cNvPicPr>
            <a:picLocks noGrp="1" noChangeAspect="1"/>
          </p:cNvPicPr>
          <p:nvPr>
            <p:ph idx="1"/>
          </p:nvPr>
        </p:nvPicPr>
        <p:blipFill>
          <a:blip r:embed="rId3"/>
          <a:stretch>
            <a:fillRect/>
          </a:stretch>
        </p:blipFill>
        <p:spPr>
          <a:xfrm>
            <a:off x="304800" y="1219200"/>
            <a:ext cx="4343400" cy="4830763"/>
          </a:xfrm>
          <a:prstGeom prst="rect">
            <a:avLst/>
          </a:prstGeom>
        </p:spPr>
      </p:pic>
      <p:sp>
        <p:nvSpPr>
          <p:cNvPr id="6" name="Rectangle 5"/>
          <p:cNvSpPr/>
          <p:nvPr/>
        </p:nvSpPr>
        <p:spPr>
          <a:xfrm>
            <a:off x="4947330" y="1219200"/>
            <a:ext cx="3891870" cy="4339650"/>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pPr>
            <a:r>
              <a:rPr lang="en-US" sz="2800" dirty="0" smtClean="0">
                <a:solidFill>
                  <a:prstClr val="black"/>
                </a:solidFill>
                <a:latin typeface="Segoe UI"/>
              </a:rPr>
              <a:t>What can be reported </a:t>
            </a:r>
            <a:r>
              <a:rPr lang="en-US" sz="2800" dirty="0">
                <a:solidFill>
                  <a:prstClr val="black"/>
                </a:solidFill>
                <a:latin typeface="Segoe UI"/>
              </a:rPr>
              <a:t>to </a:t>
            </a:r>
            <a:r>
              <a:rPr lang="en-US" sz="2800" dirty="0" smtClean="0">
                <a:solidFill>
                  <a:prstClr val="black"/>
                </a:solidFill>
                <a:latin typeface="Segoe UI"/>
              </a:rPr>
              <a:t>VAERS</a:t>
            </a:r>
            <a:r>
              <a:rPr lang="en-US" sz="2800" dirty="0">
                <a:solidFill>
                  <a:prstClr val="black"/>
                </a:solidFill>
                <a:latin typeface="Segoe UI"/>
              </a:rPr>
              <a:t>?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Who </a:t>
            </a:r>
            <a:r>
              <a:rPr lang="en-US" sz="2800" dirty="0" smtClean="0">
                <a:solidFill>
                  <a:prstClr val="black"/>
                </a:solidFill>
                <a:latin typeface="Segoe UI"/>
              </a:rPr>
              <a:t>reports </a:t>
            </a:r>
            <a:r>
              <a:rPr lang="en-US" sz="2800" dirty="0">
                <a:solidFill>
                  <a:prstClr val="black"/>
                </a:solidFill>
                <a:latin typeface="Segoe UI"/>
              </a:rPr>
              <a:t>to VAERS?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Does VAERS </a:t>
            </a:r>
            <a:r>
              <a:rPr lang="en-US" sz="2800" dirty="0" smtClean="0">
                <a:solidFill>
                  <a:prstClr val="black"/>
                </a:solidFill>
                <a:latin typeface="Segoe UI"/>
              </a:rPr>
              <a:t>provide general vaccine information</a:t>
            </a:r>
            <a:r>
              <a:rPr lang="en-US" sz="2800" dirty="0">
                <a:solidFill>
                  <a:prstClr val="black"/>
                </a:solidFill>
                <a:latin typeface="Segoe UI"/>
              </a:rPr>
              <a:t>?</a:t>
            </a:r>
          </a:p>
          <a:p>
            <a:pPr fontAlgn="auto">
              <a:spcBef>
                <a:spcPts val="0"/>
              </a:spcBef>
              <a:spcAft>
                <a:spcPts val="0"/>
              </a:spcAft>
            </a:pPr>
            <a:endParaRPr lang="en-US" sz="2000" dirty="0">
              <a:solidFill>
                <a:prstClr val="black"/>
              </a:solidFill>
              <a:latin typeface="Segoe UI"/>
            </a:endParaRPr>
          </a:p>
          <a:p>
            <a:pPr marL="342900" indent="-342900" fontAlgn="auto">
              <a:spcBef>
                <a:spcPts val="0"/>
              </a:spcBef>
              <a:spcAft>
                <a:spcPts val="0"/>
              </a:spcAft>
              <a:buFont typeface="Arial" panose="020B0604020202020204" pitchFamily="34" charset="0"/>
              <a:buChar char="•"/>
            </a:pPr>
            <a:endParaRPr lang="en-US" sz="2000" dirty="0" smtClean="0">
              <a:solidFill>
                <a:prstClr val="black"/>
              </a:solidFill>
              <a:latin typeface="Segoe UI"/>
            </a:endParaRPr>
          </a:p>
          <a:p>
            <a:pPr fontAlgn="auto">
              <a:spcBef>
                <a:spcPts val="0"/>
              </a:spcBef>
              <a:spcAft>
                <a:spcPts val="0"/>
              </a:spcAft>
            </a:pPr>
            <a:endParaRPr lang="en-US" sz="2000" dirty="0">
              <a:solidFill>
                <a:prstClr val="black"/>
              </a:solidFill>
              <a:latin typeface="Segoe UI"/>
            </a:endParaRPr>
          </a:p>
          <a:p>
            <a:pPr fontAlgn="auto">
              <a:spcBef>
                <a:spcPts val="0"/>
              </a:spcBef>
              <a:spcAft>
                <a:spcPts val="0"/>
              </a:spcAft>
            </a:pPr>
            <a:endParaRPr lang="en-US" sz="2000" dirty="0">
              <a:solidFill>
                <a:prstClr val="black"/>
              </a:solidFill>
              <a:latin typeface="Segoe UI"/>
            </a:endParaRPr>
          </a:p>
        </p:txBody>
      </p:sp>
    </p:spTree>
    <p:extLst>
      <p:ext uri="{BB962C8B-B14F-4D97-AF65-F5344CB8AC3E}">
        <p14:creationId xmlns:p14="http://schemas.microsoft.com/office/powerpoint/2010/main" val="3735669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0"/>
            <a:ext cx="8839200" cy="1905000"/>
          </a:xfrm>
        </p:spPr>
        <p:txBody>
          <a:bodyPr>
            <a:normAutofit fontScale="90000"/>
          </a:bodyPr>
          <a:lstStyle/>
          <a:p>
            <a:r>
              <a:rPr lang="en-US" sz="3600" b="1" dirty="0" smtClean="0"/>
              <a:t>Are</a:t>
            </a:r>
            <a:r>
              <a:rPr lang="en-US" sz="3600" b="1" dirty="0" smtClean="0">
                <a:solidFill>
                  <a:srgbClr val="C00000"/>
                </a:solidFill>
              </a:rPr>
              <a:t> </a:t>
            </a:r>
            <a:r>
              <a:rPr lang="en-US" b="1" dirty="0">
                <a:solidFill>
                  <a:srgbClr val="C00000"/>
                </a:solidFill>
              </a:rPr>
              <a:t>YOU</a:t>
            </a:r>
            <a:r>
              <a:rPr lang="en-US" sz="3600" b="1" dirty="0">
                <a:solidFill>
                  <a:srgbClr val="C00000"/>
                </a:solidFill>
              </a:rPr>
              <a:t> </a:t>
            </a:r>
            <a:r>
              <a:rPr lang="en-US" sz="3600" b="1" dirty="0"/>
              <a:t>up to date</a:t>
            </a:r>
            <a:r>
              <a:rPr lang="en-US" sz="3600" b="1" dirty="0" smtClean="0"/>
              <a:t>?</a:t>
            </a:r>
            <a:br>
              <a:rPr lang="en-US" sz="3600" b="1" dirty="0" smtClean="0"/>
            </a:br>
            <a:r>
              <a:rPr lang="en-US" sz="3600" b="1" dirty="0" smtClean="0"/>
              <a:t/>
            </a:r>
            <a:br>
              <a:rPr lang="en-US" sz="3600" b="1" dirty="0" smtClean="0"/>
            </a:br>
            <a:r>
              <a:rPr lang="en-US" sz="3600" dirty="0" smtClean="0">
                <a:solidFill>
                  <a:srgbClr val="C00000"/>
                </a:solidFill>
              </a:rPr>
              <a:t>Healthcare Personnel (HCP) Need These Immunizations  </a:t>
            </a:r>
          </a:p>
        </p:txBody>
      </p:sp>
      <p:sp>
        <p:nvSpPr>
          <p:cNvPr id="1093635" name="Rectangle 3"/>
          <p:cNvSpPr>
            <a:spLocks noGrp="1" noChangeArrowheads="1"/>
          </p:cNvSpPr>
          <p:nvPr>
            <p:ph type="body" idx="4294967295"/>
          </p:nvPr>
        </p:nvSpPr>
        <p:spPr>
          <a:xfrm>
            <a:off x="381000" y="1981200"/>
            <a:ext cx="8229600" cy="35814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Tdap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smtClean="0"/>
              <a:t>Varicella</a:t>
            </a:r>
          </a:p>
          <a:p>
            <a:pPr>
              <a:lnSpc>
                <a:spcPct val="80000"/>
              </a:lnSpc>
              <a:spcBef>
                <a:spcPct val="50000"/>
              </a:spcBef>
              <a:buClr>
                <a:schemeClr val="tx1"/>
              </a:buClr>
              <a:defRPr/>
            </a:pPr>
            <a:r>
              <a:rPr lang="en-US" sz="2800" dirty="0" smtClean="0"/>
              <a:t>Measles, Mumps &amp; Rubella(MMR)</a:t>
            </a:r>
          </a:p>
        </p:txBody>
      </p:sp>
      <p:pic>
        <p:nvPicPr>
          <p:cNvPr id="275460" name="Picture 5" descr="j0386204"/>
          <p:cNvPicPr>
            <a:picLocks noChangeAspect="1" noChangeArrowheads="1"/>
          </p:cNvPicPr>
          <p:nvPr/>
        </p:nvPicPr>
        <p:blipFill>
          <a:blip r:embed="rId3" cstate="print"/>
          <a:srcRect/>
          <a:stretch>
            <a:fillRect/>
          </a:stretch>
        </p:blipFill>
        <p:spPr bwMode="auto">
          <a:xfrm>
            <a:off x="6934200" y="3675321"/>
            <a:ext cx="1676400" cy="2695575"/>
          </a:xfrm>
          <a:prstGeom prst="rect">
            <a:avLst/>
          </a:prstGeom>
          <a:noFill/>
          <a:ln w="9525">
            <a:noFill/>
            <a:miter lim="800000"/>
            <a:headEnd/>
            <a:tailEnd/>
          </a:ln>
        </p:spPr>
      </p:pic>
    </p:spTree>
    <p:extLst>
      <p:ext uri="{BB962C8B-B14F-4D97-AF65-F5344CB8AC3E}">
        <p14:creationId xmlns:p14="http://schemas.microsoft.com/office/powerpoint/2010/main" val="1903896448"/>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400" dirty="0" smtClean="0"/>
              <a:t>Local health department</a:t>
            </a:r>
          </a:p>
          <a:p>
            <a:pPr eaLnBrk="1" hangingPunct="1">
              <a:lnSpc>
                <a:spcPct val="90000"/>
              </a:lnSpc>
            </a:pPr>
            <a:r>
              <a:rPr lang="en-US" sz="2400" dirty="0" smtClean="0"/>
              <a:t>District Immunization Coordinator</a:t>
            </a:r>
          </a:p>
          <a:p>
            <a:pPr eaLnBrk="1" hangingPunct="1">
              <a:lnSpc>
                <a:spcPct val="90000"/>
              </a:lnSpc>
            </a:pPr>
            <a:r>
              <a:rPr lang="en-US" sz="2400" dirty="0" smtClean="0"/>
              <a:t>GA Immunization Program Office</a:t>
            </a:r>
          </a:p>
          <a:p>
            <a:pPr lvl="1" eaLnBrk="1" hangingPunct="1">
              <a:lnSpc>
                <a:spcPct val="90000"/>
              </a:lnSpc>
            </a:pPr>
            <a:r>
              <a:rPr lang="en-US" sz="2400" dirty="0" smtClean="0"/>
              <a:t>On call Help line: 404-657-3158</a:t>
            </a:r>
          </a:p>
          <a:p>
            <a:pPr lvl="1" eaLnBrk="1" hangingPunct="1">
              <a:lnSpc>
                <a:spcPct val="90000"/>
              </a:lnSpc>
            </a:pPr>
            <a:r>
              <a:rPr lang="en-US" sz="2400" dirty="0" smtClean="0"/>
              <a:t>GRITS Help Line:1-866-483-2958</a:t>
            </a:r>
          </a:p>
          <a:p>
            <a:pPr lvl="1" eaLnBrk="1" hangingPunct="1">
              <a:lnSpc>
                <a:spcPct val="90000"/>
              </a:lnSpc>
            </a:pPr>
            <a:r>
              <a:rPr lang="en-US" sz="2400" dirty="0" smtClean="0"/>
              <a:t>VFC Help Line:1-800-848-3868</a:t>
            </a:r>
          </a:p>
          <a:p>
            <a:pPr lvl="1" eaLnBrk="1" hangingPunct="1">
              <a:lnSpc>
                <a:spcPct val="90000"/>
              </a:lnSpc>
            </a:pPr>
            <a:r>
              <a:rPr lang="en-US" sz="2400" dirty="0" smtClean="0"/>
              <a:t>Website http://</a:t>
            </a:r>
            <a:r>
              <a:rPr lang="en-US" sz="2400" dirty="0" smtClean="0">
                <a:solidFill>
                  <a:srgbClr val="FF0000"/>
                </a:solidFill>
              </a:rPr>
              <a:t>dph.georgia.gov/immunization-section</a:t>
            </a:r>
          </a:p>
          <a:p>
            <a:pPr lvl="1" eaLnBrk="1" hangingPunct="1">
              <a:lnSpc>
                <a:spcPct val="90000"/>
              </a:lnSpc>
            </a:pPr>
            <a:r>
              <a:rPr lang="en-US" sz="2400" dirty="0" smtClean="0"/>
              <a:t>Your local Immunization Regional Consultant </a:t>
            </a:r>
            <a:r>
              <a:rPr lang="en-US" sz="2400" smtClean="0"/>
              <a:t>(IRC</a:t>
            </a:r>
            <a:r>
              <a:rPr lang="en-US" sz="2400" dirty="0"/>
              <a:t>)	</a:t>
            </a:r>
            <a:endParaRPr lang="en-US" sz="2400" dirty="0" smtClean="0"/>
          </a:p>
          <a:p>
            <a:pPr eaLnBrk="1" hangingPunct="1">
              <a:lnSpc>
                <a:spcPct val="90000"/>
              </a:lnSpc>
            </a:pPr>
            <a:r>
              <a:rPr lang="en-US" sz="2400" dirty="0" smtClean="0"/>
              <a:t>GA Chapter of the AAP</a:t>
            </a:r>
          </a:p>
          <a:p>
            <a:pPr eaLnBrk="1" hangingPunct="1">
              <a:lnSpc>
                <a:spcPct val="90000"/>
              </a:lnSpc>
            </a:pPr>
            <a:r>
              <a:rPr lang="en-US" sz="2400" dirty="0" smtClean="0"/>
              <a:t>GA Academy of Family Physicians</a:t>
            </a:r>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010400" y="26194"/>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219200"/>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315200" y="1696367"/>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1806350693"/>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2106963586"/>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TextBox 2"/>
          <p:cNvSpPr txBox="1">
            <a:spLocks noChangeArrowheads="1"/>
          </p:cNvSpPr>
          <p:nvPr/>
        </p:nvSpPr>
        <p:spPr bwMode="auto">
          <a:xfrm>
            <a:off x="609600" y="220663"/>
            <a:ext cx="7924800" cy="708025"/>
          </a:xfrm>
          <a:prstGeom prst="rect">
            <a:avLst/>
          </a:prstGeom>
          <a:noFill/>
          <a:ln w="9525">
            <a:noFill/>
            <a:miter lim="800000"/>
            <a:headEnd/>
            <a:tailEnd/>
          </a:ln>
        </p:spPr>
        <p:txBody>
          <a:bodyPr>
            <a:spAutoFit/>
          </a:bodyPr>
          <a:lstStyle/>
          <a:p>
            <a:pPr algn="ctr"/>
            <a:r>
              <a:rPr lang="en-US" sz="4000" dirty="0">
                <a:latin typeface="Segoe UI"/>
              </a:rPr>
              <a:t>Why Do We Immunize?</a:t>
            </a:r>
          </a:p>
        </p:txBody>
      </p:sp>
      <p:sp>
        <p:nvSpPr>
          <p:cNvPr id="4" name="TextBox 3"/>
          <p:cNvSpPr txBox="1">
            <a:spLocks noChangeArrowheads="1"/>
          </p:cNvSpPr>
          <p:nvPr/>
        </p:nvSpPr>
        <p:spPr bwMode="auto">
          <a:xfrm>
            <a:off x="1828800" y="2819400"/>
            <a:ext cx="7086600" cy="1077218"/>
          </a:xfrm>
          <a:prstGeom prst="rect">
            <a:avLst/>
          </a:prstGeom>
          <a:noFill/>
          <a:ln w="9525">
            <a:noFill/>
            <a:miter lim="800000"/>
            <a:headEnd/>
            <a:tailEnd/>
          </a:ln>
        </p:spPr>
        <p:txBody>
          <a:bodyPr wrap="square">
            <a:spAutoFit/>
          </a:bodyPr>
          <a:lstStyle/>
          <a:p>
            <a:r>
              <a:rPr lang="en-US" sz="3200" dirty="0">
                <a:latin typeface="Segoe UI"/>
              </a:rPr>
              <a:t>We Immunize To Prevent These </a:t>
            </a:r>
            <a:r>
              <a:rPr lang="en-US" sz="3200" b="1" dirty="0">
                <a:solidFill>
                  <a:srgbClr val="C00000"/>
                </a:solidFill>
                <a:latin typeface="Segoe UI"/>
              </a:rPr>
              <a:t>Diseases</a:t>
            </a:r>
          </a:p>
        </p:txBody>
      </p:sp>
      <p:pic>
        <p:nvPicPr>
          <p:cNvPr id="261124" name="Picture 20"/>
          <p:cNvPicPr>
            <a:picLocks noChangeAspect="1" noChangeArrowheads="1"/>
          </p:cNvPicPr>
          <p:nvPr/>
        </p:nvPicPr>
        <p:blipFill>
          <a:blip r:embed="rId3" cstate="print"/>
          <a:srcRect/>
          <a:stretch>
            <a:fillRect/>
          </a:stretch>
        </p:blipFill>
        <p:spPr bwMode="auto">
          <a:xfrm>
            <a:off x="7391400" y="228600"/>
            <a:ext cx="1371600" cy="2057400"/>
          </a:xfrm>
          <a:prstGeom prst="rect">
            <a:avLst/>
          </a:prstGeom>
          <a:noFill/>
          <a:ln w="9525">
            <a:noFill/>
            <a:miter lim="800000"/>
            <a:headEnd/>
            <a:tailEnd/>
          </a:ln>
        </p:spPr>
      </p:pic>
      <p:pic>
        <p:nvPicPr>
          <p:cNvPr id="261125" name="Picture 41" descr="Chickenpox image"/>
          <p:cNvPicPr>
            <a:picLocks noChangeAspect="1" noChangeArrowheads="1"/>
          </p:cNvPicPr>
          <p:nvPr/>
        </p:nvPicPr>
        <p:blipFill>
          <a:blip r:embed="rId4" cstate="print"/>
          <a:srcRect/>
          <a:stretch>
            <a:fillRect/>
          </a:stretch>
        </p:blipFill>
        <p:spPr bwMode="auto">
          <a:xfrm>
            <a:off x="6858000" y="3581400"/>
            <a:ext cx="2152650" cy="1419225"/>
          </a:xfrm>
          <a:prstGeom prst="rect">
            <a:avLst/>
          </a:prstGeom>
          <a:noFill/>
          <a:ln w="9525">
            <a:noFill/>
            <a:miter lim="800000"/>
            <a:headEnd/>
            <a:tailEnd/>
          </a:ln>
        </p:spPr>
      </p:pic>
      <p:pic>
        <p:nvPicPr>
          <p:cNvPr id="261126" name="Picture 41"/>
          <p:cNvPicPr>
            <a:picLocks noChangeAspect="1" noChangeArrowheads="1"/>
          </p:cNvPicPr>
          <p:nvPr/>
        </p:nvPicPr>
        <p:blipFill>
          <a:blip r:embed="rId5" cstate="print"/>
          <a:srcRect/>
          <a:stretch>
            <a:fillRect/>
          </a:stretch>
        </p:blipFill>
        <p:spPr bwMode="auto">
          <a:xfrm>
            <a:off x="381000" y="228600"/>
            <a:ext cx="1219200" cy="1846263"/>
          </a:xfrm>
          <a:prstGeom prst="rect">
            <a:avLst/>
          </a:prstGeom>
          <a:noFill/>
          <a:ln w="9525">
            <a:noFill/>
            <a:miter lim="800000"/>
            <a:headEnd/>
            <a:tailEnd/>
          </a:ln>
        </p:spPr>
      </p:pic>
      <p:pic>
        <p:nvPicPr>
          <p:cNvPr id="261127" name="Picture 8"/>
          <p:cNvPicPr>
            <a:picLocks noChangeAspect="1" noChangeArrowheads="1"/>
          </p:cNvPicPr>
          <p:nvPr/>
        </p:nvPicPr>
        <p:blipFill>
          <a:blip r:embed="rId6" cstate="print"/>
          <a:srcRect/>
          <a:stretch>
            <a:fillRect/>
          </a:stretch>
        </p:blipFill>
        <p:spPr bwMode="auto">
          <a:xfrm>
            <a:off x="2209800" y="1066800"/>
            <a:ext cx="2293938" cy="1524000"/>
          </a:xfrm>
          <a:prstGeom prst="rect">
            <a:avLst/>
          </a:prstGeom>
          <a:noFill/>
          <a:ln w="9525">
            <a:noFill/>
            <a:miter lim="800000"/>
            <a:headEnd/>
            <a:tailEnd/>
          </a:ln>
        </p:spPr>
      </p:pic>
      <p:pic>
        <p:nvPicPr>
          <p:cNvPr id="261128" name="Picture 10" descr="img0007"/>
          <p:cNvPicPr>
            <a:picLocks noChangeAspect="1" noChangeArrowheads="1"/>
          </p:cNvPicPr>
          <p:nvPr/>
        </p:nvPicPr>
        <p:blipFill>
          <a:blip r:embed="rId7" cstate="print"/>
          <a:srcRect/>
          <a:stretch>
            <a:fillRect/>
          </a:stretch>
        </p:blipFill>
        <p:spPr bwMode="auto">
          <a:xfrm>
            <a:off x="5029200" y="914400"/>
            <a:ext cx="1771650" cy="1827213"/>
          </a:xfrm>
          <a:prstGeom prst="rect">
            <a:avLst/>
          </a:prstGeom>
          <a:noFill/>
          <a:ln w="9525">
            <a:solidFill>
              <a:schemeClr val="bg1"/>
            </a:solidFill>
            <a:miter lim="800000"/>
            <a:headEnd/>
            <a:tailEnd/>
          </a:ln>
        </p:spPr>
      </p:pic>
      <p:pic>
        <p:nvPicPr>
          <p:cNvPr id="261129" name="Picture 3" descr="img0020"/>
          <p:cNvPicPr>
            <a:picLocks noChangeAspect="1" noChangeArrowheads="1"/>
          </p:cNvPicPr>
          <p:nvPr/>
        </p:nvPicPr>
        <p:blipFill>
          <a:blip r:embed="rId8" cstate="print"/>
          <a:srcRect/>
          <a:stretch>
            <a:fillRect/>
          </a:stretch>
        </p:blipFill>
        <p:spPr bwMode="auto">
          <a:xfrm>
            <a:off x="762000" y="5181600"/>
            <a:ext cx="1866900" cy="1244600"/>
          </a:xfrm>
          <a:prstGeom prst="rect">
            <a:avLst/>
          </a:prstGeom>
          <a:noFill/>
          <a:ln w="9525">
            <a:solidFill>
              <a:schemeClr val="bg1"/>
            </a:solidFill>
            <a:miter lim="800000"/>
            <a:headEnd/>
            <a:tailEnd/>
          </a:ln>
        </p:spPr>
      </p:pic>
      <p:pic>
        <p:nvPicPr>
          <p:cNvPr id="261130" name="Picture 3" descr="measiac004"/>
          <p:cNvPicPr>
            <a:picLocks noChangeAspect="1" noChangeArrowheads="1"/>
          </p:cNvPicPr>
          <p:nvPr/>
        </p:nvPicPr>
        <p:blipFill>
          <a:blip r:embed="rId9" cstate="print"/>
          <a:srcRect/>
          <a:stretch>
            <a:fillRect/>
          </a:stretch>
        </p:blipFill>
        <p:spPr bwMode="auto">
          <a:xfrm>
            <a:off x="228600" y="2362200"/>
            <a:ext cx="1219200" cy="1830388"/>
          </a:xfrm>
          <a:prstGeom prst="rect">
            <a:avLst/>
          </a:prstGeom>
          <a:noFill/>
          <a:ln w="9525">
            <a:solidFill>
              <a:schemeClr val="bg1"/>
            </a:solidFill>
            <a:miter lim="800000"/>
            <a:headEnd/>
            <a:tailEnd/>
          </a:ln>
        </p:spPr>
      </p:pic>
      <p:pic>
        <p:nvPicPr>
          <p:cNvPr id="261131" name="Picture 6" descr="img0016"/>
          <p:cNvPicPr>
            <a:picLocks noChangeAspect="1" noChangeArrowheads="1"/>
          </p:cNvPicPr>
          <p:nvPr/>
        </p:nvPicPr>
        <p:blipFill>
          <a:blip r:embed="rId10" cstate="print"/>
          <a:srcRect/>
          <a:stretch>
            <a:fillRect/>
          </a:stretch>
        </p:blipFill>
        <p:spPr bwMode="auto">
          <a:xfrm>
            <a:off x="1676400" y="3429000"/>
            <a:ext cx="2206625" cy="1643063"/>
          </a:xfrm>
          <a:prstGeom prst="rect">
            <a:avLst/>
          </a:prstGeom>
          <a:noFill/>
          <a:ln w="9525">
            <a:solidFill>
              <a:schemeClr val="bg1"/>
            </a:solidFill>
            <a:miter lim="800000"/>
            <a:headEnd/>
            <a:tailEnd/>
          </a:ln>
        </p:spPr>
      </p:pic>
      <p:pic>
        <p:nvPicPr>
          <p:cNvPr id="261132" name="Picture 7"/>
          <p:cNvPicPr>
            <a:picLocks noChangeAspect="1" noChangeArrowheads="1"/>
          </p:cNvPicPr>
          <p:nvPr/>
        </p:nvPicPr>
        <p:blipFill>
          <a:blip r:embed="rId11" cstate="print"/>
          <a:srcRect/>
          <a:stretch>
            <a:fillRect/>
          </a:stretch>
        </p:blipFill>
        <p:spPr bwMode="auto">
          <a:xfrm>
            <a:off x="7086600" y="5105400"/>
            <a:ext cx="1524000" cy="1171575"/>
          </a:xfrm>
          <a:prstGeom prst="rect">
            <a:avLst/>
          </a:prstGeom>
          <a:noFill/>
          <a:ln w="9525">
            <a:noFill/>
            <a:miter lim="800000"/>
            <a:headEnd/>
            <a:tailEnd/>
          </a:ln>
        </p:spPr>
      </p:pic>
      <p:pic>
        <p:nvPicPr>
          <p:cNvPr id="261133" name="Picture 4" descr="hepacdc001"/>
          <p:cNvPicPr>
            <a:picLocks noChangeAspect="1" noChangeArrowheads="1"/>
          </p:cNvPicPr>
          <p:nvPr/>
        </p:nvPicPr>
        <p:blipFill>
          <a:blip r:embed="rId12" cstate="print"/>
          <a:srcRect/>
          <a:stretch>
            <a:fillRect/>
          </a:stretch>
        </p:blipFill>
        <p:spPr bwMode="auto">
          <a:xfrm>
            <a:off x="3200400" y="5257800"/>
            <a:ext cx="1524000" cy="1092200"/>
          </a:xfrm>
          <a:prstGeom prst="rect">
            <a:avLst/>
          </a:prstGeom>
          <a:noFill/>
          <a:ln w="9525">
            <a:noFill/>
            <a:miter lim="800000"/>
            <a:headEnd/>
            <a:tailEnd/>
          </a:ln>
        </p:spPr>
      </p:pic>
      <p:pic>
        <p:nvPicPr>
          <p:cNvPr id="261134" name="Picture 9" descr="img0018"/>
          <p:cNvPicPr>
            <a:picLocks noChangeAspect="1" noChangeArrowheads="1"/>
          </p:cNvPicPr>
          <p:nvPr/>
        </p:nvPicPr>
        <p:blipFill>
          <a:blip r:embed="rId13" cstate="print"/>
          <a:srcRect/>
          <a:stretch>
            <a:fillRect/>
          </a:stretch>
        </p:blipFill>
        <p:spPr bwMode="auto">
          <a:xfrm>
            <a:off x="4038600" y="3505200"/>
            <a:ext cx="2463800" cy="1295400"/>
          </a:xfrm>
          <a:prstGeom prst="rect">
            <a:avLst/>
          </a:prstGeom>
          <a:noFill/>
          <a:ln w="9525">
            <a:solidFill>
              <a:schemeClr val="bg1"/>
            </a:solidFill>
            <a:miter lim="800000"/>
            <a:headEnd/>
            <a:tailEnd/>
          </a:ln>
        </p:spPr>
      </p:pic>
      <p:pic>
        <p:nvPicPr>
          <p:cNvPr id="261135" name="Picture 7" descr="meniaap002"/>
          <p:cNvPicPr>
            <a:picLocks noChangeAspect="1" noChangeArrowheads="1"/>
          </p:cNvPicPr>
          <p:nvPr/>
        </p:nvPicPr>
        <p:blipFill>
          <a:blip r:embed="rId14" cstate="print"/>
          <a:srcRect/>
          <a:stretch>
            <a:fillRect/>
          </a:stretch>
        </p:blipFill>
        <p:spPr bwMode="auto">
          <a:xfrm>
            <a:off x="5105400" y="5105400"/>
            <a:ext cx="1447800" cy="1368425"/>
          </a:xfrm>
          <a:prstGeom prst="rect">
            <a:avLst/>
          </a:prstGeom>
          <a:noFill/>
          <a:ln w="9525">
            <a:noFill/>
            <a:miter lim="800000"/>
            <a:headEnd/>
            <a:tailEnd/>
          </a:ln>
        </p:spPr>
      </p:pic>
    </p:spTree>
    <p:extLst>
      <p:ext uri="{BB962C8B-B14F-4D97-AF65-F5344CB8AC3E}">
        <p14:creationId xmlns:p14="http://schemas.microsoft.com/office/powerpoint/2010/main" val="419757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261124"/>
                                        </p:tgtEl>
                                        <p:attrNameLst>
                                          <p:attrName>style.visibility</p:attrName>
                                        </p:attrNameLst>
                                      </p:cBhvr>
                                      <p:to>
                                        <p:strVal val="visible"/>
                                      </p:to>
                                    </p:set>
                                    <p:animEffect transition="in" filter="checkerboard(across)">
                                      <p:cBhvr>
                                        <p:cTn id="9" dur="1000"/>
                                        <p:tgtEl>
                                          <p:spTgt spid="261124"/>
                                        </p:tgtEl>
                                      </p:cBhvr>
                                    </p:animEffect>
                                  </p:childTnLst>
                                </p:cTn>
                              </p:par>
                              <p:par>
                                <p:cTn id="10" presetID="5" presetClass="entr" presetSubtype="10" fill="hold" nodeType="with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checkerboard(across)">
                                      <p:cBhvr>
                                        <p:cTn id="12" dur="1000"/>
                                        <p:tgtEl>
                                          <p:spTgt spid="261125"/>
                                        </p:tgtEl>
                                      </p:cBhvr>
                                    </p:animEffect>
                                  </p:childTnLst>
                                </p:cTn>
                              </p:par>
                              <p:par>
                                <p:cTn id="13" presetID="5" presetClass="entr" presetSubtype="10" fill="hold" nodeType="withEffect">
                                  <p:stCondLst>
                                    <p:cond delay="0"/>
                                  </p:stCondLst>
                                  <p:childTnLst>
                                    <p:set>
                                      <p:cBhvr>
                                        <p:cTn id="14" dur="1" fill="hold">
                                          <p:stCondLst>
                                            <p:cond delay="0"/>
                                          </p:stCondLst>
                                        </p:cTn>
                                        <p:tgtEl>
                                          <p:spTgt spid="261126"/>
                                        </p:tgtEl>
                                        <p:attrNameLst>
                                          <p:attrName>style.visibility</p:attrName>
                                        </p:attrNameLst>
                                      </p:cBhvr>
                                      <p:to>
                                        <p:strVal val="visible"/>
                                      </p:to>
                                    </p:set>
                                    <p:animEffect transition="in" filter="checkerboard(across)">
                                      <p:cBhvr>
                                        <p:cTn id="15" dur="1000"/>
                                        <p:tgtEl>
                                          <p:spTgt spid="261126"/>
                                        </p:tgtEl>
                                      </p:cBhvr>
                                    </p:animEffect>
                                  </p:childTnLst>
                                </p:cTn>
                              </p:par>
                              <p:par>
                                <p:cTn id="16" presetID="5" presetClass="entr" presetSubtype="10" fill="hold" nodeType="withEffect">
                                  <p:stCondLst>
                                    <p:cond delay="0"/>
                                  </p:stCondLst>
                                  <p:childTnLst>
                                    <p:set>
                                      <p:cBhvr>
                                        <p:cTn id="17" dur="1" fill="hold">
                                          <p:stCondLst>
                                            <p:cond delay="0"/>
                                          </p:stCondLst>
                                        </p:cTn>
                                        <p:tgtEl>
                                          <p:spTgt spid="261127"/>
                                        </p:tgtEl>
                                        <p:attrNameLst>
                                          <p:attrName>style.visibility</p:attrName>
                                        </p:attrNameLst>
                                      </p:cBhvr>
                                      <p:to>
                                        <p:strVal val="visible"/>
                                      </p:to>
                                    </p:set>
                                    <p:animEffect transition="in" filter="checkerboard(across)">
                                      <p:cBhvr>
                                        <p:cTn id="18" dur="1000"/>
                                        <p:tgtEl>
                                          <p:spTgt spid="261127"/>
                                        </p:tgtEl>
                                      </p:cBhvr>
                                    </p:animEffect>
                                  </p:childTnLst>
                                </p:cTn>
                              </p:par>
                              <p:par>
                                <p:cTn id="19" presetID="5" presetClass="entr" presetSubtype="10" fill="hold" nodeType="withEffect">
                                  <p:stCondLst>
                                    <p:cond delay="0"/>
                                  </p:stCondLst>
                                  <p:childTnLst>
                                    <p:set>
                                      <p:cBhvr>
                                        <p:cTn id="20" dur="1" fill="hold">
                                          <p:stCondLst>
                                            <p:cond delay="0"/>
                                          </p:stCondLst>
                                        </p:cTn>
                                        <p:tgtEl>
                                          <p:spTgt spid="261128"/>
                                        </p:tgtEl>
                                        <p:attrNameLst>
                                          <p:attrName>style.visibility</p:attrName>
                                        </p:attrNameLst>
                                      </p:cBhvr>
                                      <p:to>
                                        <p:strVal val="visible"/>
                                      </p:to>
                                    </p:set>
                                    <p:animEffect transition="in" filter="checkerboard(across)">
                                      <p:cBhvr>
                                        <p:cTn id="21" dur="1000"/>
                                        <p:tgtEl>
                                          <p:spTgt spid="261128"/>
                                        </p:tgtEl>
                                      </p:cBhvr>
                                    </p:animEffect>
                                  </p:childTnLst>
                                </p:cTn>
                              </p:par>
                              <p:par>
                                <p:cTn id="22" presetID="5" presetClass="entr" presetSubtype="10" fill="hold" nodeType="withEffect">
                                  <p:stCondLst>
                                    <p:cond delay="0"/>
                                  </p:stCondLst>
                                  <p:childTnLst>
                                    <p:set>
                                      <p:cBhvr>
                                        <p:cTn id="23" dur="1" fill="hold">
                                          <p:stCondLst>
                                            <p:cond delay="0"/>
                                          </p:stCondLst>
                                        </p:cTn>
                                        <p:tgtEl>
                                          <p:spTgt spid="261129"/>
                                        </p:tgtEl>
                                        <p:attrNameLst>
                                          <p:attrName>style.visibility</p:attrName>
                                        </p:attrNameLst>
                                      </p:cBhvr>
                                      <p:to>
                                        <p:strVal val="visible"/>
                                      </p:to>
                                    </p:set>
                                    <p:animEffect transition="in" filter="checkerboard(across)">
                                      <p:cBhvr>
                                        <p:cTn id="24" dur="1000"/>
                                        <p:tgtEl>
                                          <p:spTgt spid="261129"/>
                                        </p:tgtEl>
                                      </p:cBhvr>
                                    </p:animEffect>
                                  </p:childTnLst>
                                </p:cTn>
                              </p:par>
                              <p:par>
                                <p:cTn id="25" presetID="5" presetClass="entr" presetSubtype="10" fill="hold" nodeType="withEffect">
                                  <p:stCondLst>
                                    <p:cond delay="0"/>
                                  </p:stCondLst>
                                  <p:childTnLst>
                                    <p:set>
                                      <p:cBhvr>
                                        <p:cTn id="26" dur="1" fill="hold">
                                          <p:stCondLst>
                                            <p:cond delay="0"/>
                                          </p:stCondLst>
                                        </p:cTn>
                                        <p:tgtEl>
                                          <p:spTgt spid="261130"/>
                                        </p:tgtEl>
                                        <p:attrNameLst>
                                          <p:attrName>style.visibility</p:attrName>
                                        </p:attrNameLst>
                                      </p:cBhvr>
                                      <p:to>
                                        <p:strVal val="visible"/>
                                      </p:to>
                                    </p:set>
                                    <p:animEffect transition="in" filter="checkerboard(across)">
                                      <p:cBhvr>
                                        <p:cTn id="27" dur="1000"/>
                                        <p:tgtEl>
                                          <p:spTgt spid="261130"/>
                                        </p:tgtEl>
                                      </p:cBhvr>
                                    </p:animEffect>
                                  </p:childTnLst>
                                </p:cTn>
                              </p:par>
                              <p:par>
                                <p:cTn id="28" presetID="5" presetClass="entr" presetSubtype="10" fill="hold" nodeType="withEffect">
                                  <p:stCondLst>
                                    <p:cond delay="0"/>
                                  </p:stCondLst>
                                  <p:childTnLst>
                                    <p:set>
                                      <p:cBhvr>
                                        <p:cTn id="29" dur="1" fill="hold">
                                          <p:stCondLst>
                                            <p:cond delay="0"/>
                                          </p:stCondLst>
                                        </p:cTn>
                                        <p:tgtEl>
                                          <p:spTgt spid="261131"/>
                                        </p:tgtEl>
                                        <p:attrNameLst>
                                          <p:attrName>style.visibility</p:attrName>
                                        </p:attrNameLst>
                                      </p:cBhvr>
                                      <p:to>
                                        <p:strVal val="visible"/>
                                      </p:to>
                                    </p:set>
                                    <p:animEffect transition="in" filter="checkerboard(across)">
                                      <p:cBhvr>
                                        <p:cTn id="30" dur="1000"/>
                                        <p:tgtEl>
                                          <p:spTgt spid="261131"/>
                                        </p:tgtEl>
                                      </p:cBhvr>
                                    </p:animEffect>
                                  </p:childTnLst>
                                </p:cTn>
                              </p:par>
                              <p:par>
                                <p:cTn id="31" presetID="5" presetClass="entr" presetSubtype="10" fill="hold" nodeType="withEffect">
                                  <p:stCondLst>
                                    <p:cond delay="0"/>
                                  </p:stCondLst>
                                  <p:childTnLst>
                                    <p:set>
                                      <p:cBhvr>
                                        <p:cTn id="32" dur="1" fill="hold">
                                          <p:stCondLst>
                                            <p:cond delay="0"/>
                                          </p:stCondLst>
                                        </p:cTn>
                                        <p:tgtEl>
                                          <p:spTgt spid="261132"/>
                                        </p:tgtEl>
                                        <p:attrNameLst>
                                          <p:attrName>style.visibility</p:attrName>
                                        </p:attrNameLst>
                                      </p:cBhvr>
                                      <p:to>
                                        <p:strVal val="visible"/>
                                      </p:to>
                                    </p:set>
                                    <p:animEffect transition="in" filter="checkerboard(across)">
                                      <p:cBhvr>
                                        <p:cTn id="33" dur="1000"/>
                                        <p:tgtEl>
                                          <p:spTgt spid="261132"/>
                                        </p:tgtEl>
                                      </p:cBhvr>
                                    </p:animEffect>
                                  </p:childTnLst>
                                </p:cTn>
                              </p:par>
                              <p:par>
                                <p:cTn id="34" presetID="5" presetClass="entr" presetSubtype="10" fill="hold" nodeType="withEffect">
                                  <p:stCondLst>
                                    <p:cond delay="0"/>
                                  </p:stCondLst>
                                  <p:childTnLst>
                                    <p:set>
                                      <p:cBhvr>
                                        <p:cTn id="35" dur="1" fill="hold">
                                          <p:stCondLst>
                                            <p:cond delay="0"/>
                                          </p:stCondLst>
                                        </p:cTn>
                                        <p:tgtEl>
                                          <p:spTgt spid="261133"/>
                                        </p:tgtEl>
                                        <p:attrNameLst>
                                          <p:attrName>style.visibility</p:attrName>
                                        </p:attrNameLst>
                                      </p:cBhvr>
                                      <p:to>
                                        <p:strVal val="visible"/>
                                      </p:to>
                                    </p:set>
                                    <p:animEffect transition="in" filter="checkerboard(across)">
                                      <p:cBhvr>
                                        <p:cTn id="36" dur="1000"/>
                                        <p:tgtEl>
                                          <p:spTgt spid="261133"/>
                                        </p:tgtEl>
                                      </p:cBhvr>
                                    </p:animEffect>
                                  </p:childTnLst>
                                </p:cTn>
                              </p:par>
                              <p:par>
                                <p:cTn id="37" presetID="5" presetClass="entr" presetSubtype="10" fill="hold" nodeType="withEffect">
                                  <p:stCondLst>
                                    <p:cond delay="0"/>
                                  </p:stCondLst>
                                  <p:childTnLst>
                                    <p:set>
                                      <p:cBhvr>
                                        <p:cTn id="38" dur="1" fill="hold">
                                          <p:stCondLst>
                                            <p:cond delay="0"/>
                                          </p:stCondLst>
                                        </p:cTn>
                                        <p:tgtEl>
                                          <p:spTgt spid="261134"/>
                                        </p:tgtEl>
                                        <p:attrNameLst>
                                          <p:attrName>style.visibility</p:attrName>
                                        </p:attrNameLst>
                                      </p:cBhvr>
                                      <p:to>
                                        <p:strVal val="visible"/>
                                      </p:to>
                                    </p:set>
                                    <p:animEffect transition="in" filter="checkerboard(across)">
                                      <p:cBhvr>
                                        <p:cTn id="39" dur="1000"/>
                                        <p:tgtEl>
                                          <p:spTgt spid="261134"/>
                                        </p:tgtEl>
                                      </p:cBhvr>
                                    </p:animEffect>
                                  </p:childTnLst>
                                </p:cTn>
                              </p:par>
                              <p:par>
                                <p:cTn id="40" presetID="5" presetClass="entr" presetSubtype="10" fill="hold" nodeType="withEffect">
                                  <p:stCondLst>
                                    <p:cond delay="0"/>
                                  </p:stCondLst>
                                  <p:childTnLst>
                                    <p:set>
                                      <p:cBhvr>
                                        <p:cTn id="41" dur="1" fill="hold">
                                          <p:stCondLst>
                                            <p:cond delay="0"/>
                                          </p:stCondLst>
                                        </p:cTn>
                                        <p:tgtEl>
                                          <p:spTgt spid="261135"/>
                                        </p:tgtEl>
                                        <p:attrNameLst>
                                          <p:attrName>style.visibility</p:attrName>
                                        </p:attrNameLst>
                                      </p:cBhvr>
                                      <p:to>
                                        <p:strVal val="visible"/>
                                      </p:to>
                                    </p:set>
                                    <p:animEffect transition="in" filter="checkerboard(across)">
                                      <p:cBhvr>
                                        <p:cTn id="42" dur="1000"/>
                                        <p:tgtEl>
                                          <p:spTgt spid="261135"/>
                                        </p:tgtEl>
                                      </p:cBhvr>
                                    </p:animEffect>
                                  </p:childTnLst>
                                </p:cTn>
                              </p:par>
                              <p:par>
                                <p:cTn id="43" presetID="1" presetClass="exit" presetSubtype="0" fill="hold" nodeType="withEffect">
                                  <p:stCondLst>
                                    <p:cond delay="0"/>
                                  </p:stCondLst>
                                  <p:childTnLst>
                                    <p:set>
                                      <p:cBhvr>
                                        <p:cTn id="44" dur="1" fill="hold">
                                          <p:stCondLst>
                                            <p:cond delay="0"/>
                                          </p:stCondLst>
                                        </p:cTn>
                                        <p:tgtEl>
                                          <p:spTgt spid="24166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52600"/>
            <a:ext cx="8534400" cy="1323439"/>
          </a:xfrm>
          <a:prstGeom prst="rect">
            <a:avLst/>
          </a:prstGeom>
          <a:noFill/>
        </p:spPr>
        <p:txBody>
          <a:bodyPr wrap="square" rtlCol="0">
            <a:spAutoFit/>
          </a:bodyPr>
          <a:lstStyle/>
          <a:p>
            <a:pPr algn="ctr"/>
            <a:r>
              <a:rPr lang="en-US" sz="8000" dirty="0" smtClean="0"/>
              <a:t>QUESTIONS?</a:t>
            </a:r>
            <a:endParaRPr lang="en-US" sz="8000" dirty="0"/>
          </a:p>
        </p:txBody>
      </p:sp>
    </p:spTree>
    <p:extLst>
      <p:ext uri="{BB962C8B-B14F-4D97-AF65-F5344CB8AC3E}">
        <p14:creationId xmlns:p14="http://schemas.microsoft.com/office/powerpoint/2010/main" val="122547953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0" y="723333"/>
          <a:ext cx="8839200" cy="5262625"/>
        </p:xfrm>
        <a:graphic>
          <a:graphicData uri="http://schemas.openxmlformats.org/drawingml/2006/table">
            <a:tbl>
              <a:tblPr/>
              <a:tblGrid>
                <a:gridCol w="21336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7"/>
                  </a:ext>
                </a:extLst>
              </a:tr>
              <a:tr h="511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solidFill>
                  <a:prstClr val="black"/>
                </a:solidFill>
                <a:latin typeface="Calibri"/>
                <a:cs typeface="Arial" charset="0"/>
              </a:rPr>
              <a:t>*MMWR 48(12);243-248 April 2, 1999</a:t>
            </a:r>
          </a:p>
          <a:p>
            <a:r>
              <a:rPr lang="en-US" sz="1400" b="1" dirty="0">
                <a:solidFill>
                  <a:prstClr val="black"/>
                </a:solidFill>
                <a:latin typeface="Calibri"/>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r>
              <a:rPr lang="en-US" sz="1400" b="1" dirty="0">
                <a:solidFill>
                  <a:prstClr val="black"/>
                </a:solidFill>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228531478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Proper Vaccine Administration</a:t>
            </a:r>
            <a:endParaRPr lang="en-US" dirty="0"/>
          </a:p>
        </p:txBody>
      </p:sp>
      <p:sp>
        <p:nvSpPr>
          <p:cNvPr id="3" name="Content Placeholder 2"/>
          <p:cNvSpPr>
            <a:spLocks noGrp="1"/>
          </p:cNvSpPr>
          <p:nvPr>
            <p:ph idx="1"/>
          </p:nvPr>
        </p:nvSpPr>
        <p:spPr>
          <a:xfrm>
            <a:off x="304800" y="1143000"/>
            <a:ext cx="7010400" cy="4800600"/>
          </a:xfrm>
        </p:spPr>
        <p:txBody>
          <a:bodyPr>
            <a:normAutofit/>
          </a:bodyPr>
          <a:lstStyle/>
          <a:p>
            <a:pPr marL="0" indent="0">
              <a:buNone/>
            </a:pPr>
            <a:r>
              <a:rPr lang="en-US" dirty="0" smtClean="0"/>
              <a:t>Key </a:t>
            </a:r>
            <a:r>
              <a:rPr lang="en-US" dirty="0"/>
              <a:t>to ensuring vaccination is as safe and effective as </a:t>
            </a:r>
            <a:r>
              <a:rPr lang="en-US" dirty="0" smtClean="0"/>
              <a:t>possible, incorporate: </a:t>
            </a:r>
          </a:p>
          <a:p>
            <a:r>
              <a:rPr lang="en-US" sz="2400" dirty="0" smtClean="0"/>
              <a:t>Professional </a:t>
            </a:r>
            <a:r>
              <a:rPr lang="en-US" sz="2400" dirty="0"/>
              <a:t>standards for medication administration</a:t>
            </a:r>
          </a:p>
          <a:p>
            <a:r>
              <a:rPr lang="en-US" sz="2400" dirty="0" smtClean="0"/>
              <a:t>Manufacturer’s </a:t>
            </a:r>
            <a:r>
              <a:rPr lang="en-US" sz="2400" dirty="0"/>
              <a:t>vaccine-specific guidelines</a:t>
            </a:r>
          </a:p>
          <a:p>
            <a:r>
              <a:rPr lang="en-US" sz="2400" dirty="0" smtClean="0"/>
              <a:t>Evidence-based </a:t>
            </a:r>
            <a:r>
              <a:rPr lang="en-US" sz="2400" dirty="0"/>
              <a:t>safe injection </a:t>
            </a:r>
            <a:r>
              <a:rPr lang="en-US" sz="2400" dirty="0" smtClean="0"/>
              <a:t>practices</a:t>
            </a:r>
            <a:endParaRPr lang="en-US" dirty="0"/>
          </a:p>
          <a:p>
            <a:pPr marL="0" indent="0">
              <a:buNone/>
            </a:pPr>
            <a:endParaRPr lang="en-US" dirty="0"/>
          </a:p>
        </p:txBody>
      </p:sp>
    </p:spTree>
    <p:extLst>
      <p:ext uri="{BB962C8B-B14F-4D97-AF65-F5344CB8AC3E}">
        <p14:creationId xmlns:p14="http://schemas.microsoft.com/office/powerpoint/2010/main" val="80339358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Staff Training and Education</a:t>
            </a:r>
            <a:endParaRPr lang="en-US" sz="4000" dirty="0"/>
          </a:p>
        </p:txBody>
      </p:sp>
      <p:sp>
        <p:nvSpPr>
          <p:cNvPr id="3" name="Content Placeholder 2"/>
          <p:cNvSpPr>
            <a:spLocks noGrp="1"/>
          </p:cNvSpPr>
          <p:nvPr>
            <p:ph idx="1"/>
          </p:nvPr>
        </p:nvSpPr>
        <p:spPr>
          <a:xfrm>
            <a:off x="457200" y="1295400"/>
            <a:ext cx="8229600" cy="5211763"/>
          </a:xfrm>
        </p:spPr>
        <p:txBody>
          <a:bodyPr>
            <a:normAutofit/>
          </a:bodyPr>
          <a:lstStyle/>
          <a:p>
            <a:pPr marL="0" indent="0">
              <a:buNone/>
            </a:pPr>
            <a:r>
              <a:rPr lang="en-US" dirty="0" smtClean="0"/>
              <a:t>Before </a:t>
            </a:r>
            <a:r>
              <a:rPr lang="en-US" dirty="0"/>
              <a:t>administering vaccines, all </a:t>
            </a:r>
            <a:r>
              <a:rPr lang="en-US" dirty="0" smtClean="0"/>
              <a:t>personnel </a:t>
            </a:r>
            <a:r>
              <a:rPr lang="en-US" dirty="0"/>
              <a:t>who administer vaccines </a:t>
            </a:r>
            <a:r>
              <a:rPr lang="en-US" dirty="0" smtClean="0"/>
              <a:t>should: </a:t>
            </a:r>
          </a:p>
          <a:p>
            <a:pPr>
              <a:buFont typeface="Wingdings" panose="05000000000000000000" pitchFamily="2" charset="2"/>
              <a:buChar char="ü"/>
            </a:pPr>
            <a:r>
              <a:rPr lang="en-US" sz="2800" dirty="0" smtClean="0"/>
              <a:t>receive </a:t>
            </a:r>
            <a:r>
              <a:rPr lang="en-US" sz="2800" dirty="0"/>
              <a:t>competency-based training</a:t>
            </a:r>
          </a:p>
          <a:p>
            <a:pPr>
              <a:buFont typeface="Wingdings" panose="05000000000000000000" pitchFamily="2" charset="2"/>
              <a:buChar char="ü"/>
            </a:pPr>
            <a:r>
              <a:rPr lang="en-US" sz="2800" dirty="0" smtClean="0"/>
              <a:t>validate </a:t>
            </a:r>
            <a:r>
              <a:rPr lang="en-US" sz="2800" dirty="0"/>
              <a:t>knowledge and </a:t>
            </a:r>
            <a:r>
              <a:rPr lang="en-US" sz="2800" dirty="0" smtClean="0"/>
              <a:t>skills</a:t>
            </a:r>
            <a:endParaRPr lang="en-US" dirty="0"/>
          </a:p>
          <a:p>
            <a:pPr marL="0" indent="0">
              <a:buNone/>
            </a:pPr>
            <a:r>
              <a:rPr lang="en-US" dirty="0" smtClean="0"/>
              <a:t>Integrate </a:t>
            </a:r>
            <a:r>
              <a:rPr lang="en-US" dirty="0"/>
              <a:t>training </a:t>
            </a:r>
            <a:r>
              <a:rPr lang="en-US" dirty="0" smtClean="0"/>
              <a:t>into: </a:t>
            </a:r>
          </a:p>
          <a:p>
            <a:pPr>
              <a:buFont typeface="Wingdings" panose="05000000000000000000" pitchFamily="2" charset="2"/>
              <a:buChar char="ü"/>
            </a:pPr>
            <a:r>
              <a:rPr lang="en-US" sz="2600" dirty="0" smtClean="0"/>
              <a:t>new </a:t>
            </a:r>
            <a:r>
              <a:rPr lang="en-US" sz="2600" dirty="0"/>
              <a:t>staff orientation</a:t>
            </a:r>
          </a:p>
          <a:p>
            <a:pPr>
              <a:buFont typeface="Wingdings" panose="05000000000000000000" pitchFamily="2" charset="2"/>
              <a:buChar char="ü"/>
            </a:pPr>
            <a:r>
              <a:rPr lang="en-US" sz="2600" dirty="0" smtClean="0"/>
              <a:t>annual </a:t>
            </a:r>
            <a:r>
              <a:rPr lang="en-US" sz="2600" dirty="0"/>
              <a:t>education requirements</a:t>
            </a:r>
          </a:p>
          <a:p>
            <a:pPr>
              <a:buFont typeface="Wingdings" panose="05000000000000000000" pitchFamily="2" charset="2"/>
              <a:buChar char="ü"/>
            </a:pPr>
            <a:r>
              <a:rPr lang="en-US" sz="2600" dirty="0" smtClean="0"/>
              <a:t>when </a:t>
            </a:r>
            <a:r>
              <a:rPr lang="en-US" sz="2600" dirty="0"/>
              <a:t>vaccine administration recommendations are updated</a:t>
            </a:r>
          </a:p>
          <a:p>
            <a:pPr>
              <a:buFont typeface="Wingdings" panose="05000000000000000000" pitchFamily="2" charset="2"/>
              <a:buChar char="ü"/>
            </a:pPr>
            <a:r>
              <a:rPr lang="en-US" sz="2600" dirty="0" smtClean="0"/>
              <a:t>when </a:t>
            </a:r>
            <a:r>
              <a:rPr lang="en-US" sz="2600" dirty="0"/>
              <a:t>new vaccines are added to the inventory</a:t>
            </a:r>
          </a:p>
          <a:p>
            <a:pPr marL="0" indent="0">
              <a:buNone/>
            </a:pPr>
            <a:endParaRPr lang="en-US" dirty="0"/>
          </a:p>
          <a:p>
            <a:pPr marL="0" indent="0">
              <a:buNone/>
            </a:pPr>
            <a:endParaRPr lang="en-US" dirty="0" smtClean="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839200" cy="990600"/>
          </a:xfrm>
        </p:spPr>
        <p:txBody>
          <a:bodyPr/>
          <a:lstStyle/>
          <a:p>
            <a:r>
              <a:rPr lang="en-US" dirty="0" smtClean="0"/>
              <a:t>Communication</a:t>
            </a:r>
            <a:endParaRPr lang="en-US" dirty="0"/>
          </a:p>
        </p:txBody>
      </p:sp>
      <p:sp>
        <p:nvSpPr>
          <p:cNvPr id="3" name="Content Placeholder 2"/>
          <p:cNvSpPr>
            <a:spLocks noGrp="1"/>
          </p:cNvSpPr>
          <p:nvPr>
            <p:ph idx="1"/>
          </p:nvPr>
        </p:nvSpPr>
        <p:spPr>
          <a:xfrm>
            <a:off x="457200" y="1219200"/>
            <a:ext cx="8229600" cy="4525963"/>
          </a:xfrm>
        </p:spPr>
        <p:txBody>
          <a:bodyPr>
            <a:normAutofit fontScale="92500"/>
          </a:bodyPr>
          <a:lstStyle/>
          <a:p>
            <a:pPr marL="0" indent="0">
              <a:buNone/>
            </a:pPr>
            <a:r>
              <a:rPr lang="en-US" sz="3000" dirty="0"/>
              <a:t>•Consider patient’s age and stage of development</a:t>
            </a:r>
          </a:p>
          <a:p>
            <a:pPr marL="0" indent="0">
              <a:buNone/>
            </a:pPr>
            <a:r>
              <a:rPr lang="en-US" sz="3000" dirty="0"/>
              <a:t>•Encourage participation of parent/guardian and patient</a:t>
            </a:r>
          </a:p>
          <a:p>
            <a:pPr marL="0" indent="0">
              <a:buNone/>
            </a:pPr>
            <a:r>
              <a:rPr lang="en-US" sz="3000" dirty="0"/>
              <a:t>•Use simple strategies to ease vaccination process </a:t>
            </a:r>
            <a:endParaRPr lang="en-US" sz="3000" dirty="0" smtClean="0"/>
          </a:p>
          <a:p>
            <a:pPr>
              <a:buFont typeface="Wingdings" panose="05000000000000000000" pitchFamily="2" charset="2"/>
              <a:buChar char="Ø"/>
            </a:pPr>
            <a:r>
              <a:rPr lang="en-US" sz="2600" dirty="0" smtClean="0"/>
              <a:t>positive </a:t>
            </a:r>
            <a:r>
              <a:rPr lang="en-US" sz="2600" dirty="0"/>
              <a:t>attitude</a:t>
            </a:r>
          </a:p>
          <a:p>
            <a:pPr>
              <a:buFont typeface="Wingdings" panose="05000000000000000000" pitchFamily="2" charset="2"/>
              <a:buChar char="Ø"/>
            </a:pPr>
            <a:r>
              <a:rPr lang="en-US" sz="2600" dirty="0" smtClean="0"/>
              <a:t>soft</a:t>
            </a:r>
            <a:r>
              <a:rPr lang="en-US" sz="2600" dirty="0"/>
              <a:t>, calm voice</a:t>
            </a:r>
          </a:p>
          <a:p>
            <a:pPr>
              <a:buFont typeface="Wingdings" panose="05000000000000000000" pitchFamily="2" charset="2"/>
              <a:buChar char="Ø"/>
            </a:pPr>
            <a:r>
              <a:rPr lang="en-US" sz="2600" dirty="0" smtClean="0"/>
              <a:t>eye </a:t>
            </a:r>
            <a:r>
              <a:rPr lang="en-US" sz="2600" dirty="0"/>
              <a:t>contact</a:t>
            </a:r>
          </a:p>
          <a:p>
            <a:pPr>
              <a:buFont typeface="Wingdings" panose="05000000000000000000" pitchFamily="2" charset="2"/>
              <a:buChar char="Ø"/>
            </a:pPr>
            <a:r>
              <a:rPr lang="en-US" sz="2600" dirty="0" smtClean="0"/>
              <a:t>explain </a:t>
            </a:r>
            <a:r>
              <a:rPr lang="en-US" sz="2600" dirty="0"/>
              <a:t>why the vaccine is needed</a:t>
            </a:r>
          </a:p>
          <a:p>
            <a:pPr>
              <a:buFont typeface="Wingdings" panose="05000000000000000000" pitchFamily="2" charset="2"/>
              <a:buChar char="Ø"/>
            </a:pPr>
            <a:r>
              <a:rPr lang="en-US" sz="2600" dirty="0" smtClean="0"/>
              <a:t>honest </a:t>
            </a:r>
            <a:r>
              <a:rPr lang="en-US" sz="2600" dirty="0"/>
              <a:t>about what to expect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4812944"/>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H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8382</TotalTime>
  <Words>10103</Words>
  <Application>Microsoft Office PowerPoint</Application>
  <PresentationFormat>On-screen Show (4:3)</PresentationFormat>
  <Paragraphs>707</Paragraphs>
  <Slides>50</Slides>
  <Notes>50</Notes>
  <HiddenSlides>2</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50</vt:i4>
      </vt:variant>
    </vt:vector>
  </HeadingPairs>
  <TitlesOfParts>
    <vt:vector size="65" baseType="lpstr">
      <vt:lpstr>Arial</vt:lpstr>
      <vt:lpstr>Arial Narrow</vt:lpstr>
      <vt:lpstr>Calibri</vt:lpstr>
      <vt:lpstr>Myriad Pro</vt:lpstr>
      <vt:lpstr>PFYDC J+ Myriad Pro</vt:lpstr>
      <vt:lpstr>Segoe UI</vt:lpstr>
      <vt:lpstr>Symbol</vt:lpstr>
      <vt:lpstr>Times New Roman</vt:lpstr>
      <vt:lpstr>Wingdings</vt:lpstr>
      <vt:lpstr>Wingdings 2</vt:lpstr>
      <vt:lpstr>template USE ME 2</vt:lpstr>
      <vt:lpstr>DPH_PPT_TEMPLATE</vt:lpstr>
      <vt:lpstr>1_template USE ME 2</vt:lpstr>
      <vt:lpstr>38_Default Design</vt:lpstr>
      <vt:lpstr>39_Default Design</vt:lpstr>
      <vt:lpstr>PowerPoint Presentation</vt:lpstr>
      <vt:lpstr>Disclosure Statements</vt:lpstr>
      <vt:lpstr>Disclosure Statement</vt:lpstr>
      <vt:lpstr>Objectives</vt:lpstr>
      <vt:lpstr>PowerPoint Presentation</vt:lpstr>
      <vt:lpstr>PowerPoint Presentation</vt:lpstr>
      <vt:lpstr>Proper Vaccine Administration</vt:lpstr>
      <vt:lpstr>Staff Training and Education</vt:lpstr>
      <vt:lpstr>Communication</vt:lpstr>
      <vt:lpstr>Positioning and Comforting</vt:lpstr>
      <vt:lpstr>Test Your Knowledge!</vt:lpstr>
      <vt:lpstr>Test Your Knowledge!</vt:lpstr>
      <vt:lpstr>Pain Control</vt:lpstr>
      <vt:lpstr>Infection Control</vt:lpstr>
      <vt:lpstr>Vaccine Preparation</vt:lpstr>
      <vt:lpstr>Test Your Knowledge!</vt:lpstr>
      <vt:lpstr>Test Your Knowledge!</vt:lpstr>
      <vt:lpstr>Route and Site</vt:lpstr>
      <vt:lpstr>Routes of Administration</vt:lpstr>
      <vt:lpstr>Oral (PO) Route</vt:lpstr>
      <vt:lpstr>Intranasal (IN) Route</vt:lpstr>
      <vt:lpstr>SC Injections</vt:lpstr>
      <vt:lpstr>Vaccines Administered SC</vt:lpstr>
      <vt:lpstr>IM Injections</vt:lpstr>
      <vt:lpstr>Vaccines Administered IM</vt:lpstr>
      <vt:lpstr>SIRVA</vt:lpstr>
      <vt:lpstr>Intradermal (ID) Route</vt:lpstr>
      <vt:lpstr>Multiple Vaccines</vt:lpstr>
      <vt:lpstr>Test Your Knowledge!</vt:lpstr>
      <vt:lpstr>Test Your Knowledge!</vt:lpstr>
      <vt:lpstr>Bleeding Disorders</vt:lpstr>
      <vt:lpstr>Non-Standard Administration</vt:lpstr>
      <vt:lpstr>Managing Acute Vaccine Reactions</vt:lpstr>
      <vt:lpstr>Always Document…</vt:lpstr>
      <vt:lpstr>The 7 Rights of  Vaccine Administration</vt:lpstr>
      <vt:lpstr>Avoiding Vaccine Errors</vt:lpstr>
      <vt:lpstr>Avoiding Vaccine Errors</vt:lpstr>
      <vt:lpstr>Test Your Knowledge!</vt:lpstr>
      <vt:lpstr>Test Your Knowledge!</vt:lpstr>
      <vt:lpstr>Test Your Knowledge!</vt:lpstr>
      <vt:lpstr>Test Your Knowledge!</vt:lpstr>
      <vt:lpstr>Check Expiration Dates</vt:lpstr>
      <vt:lpstr>Five-year-old Tonia received her second MMR a week ago.   How long should she wait before receiving live attenuated influenza vaccine (LAIV)?</vt:lpstr>
      <vt:lpstr>Five-year-old Tonia received her second MMR a week ago.   How long should she wait before receiving live attenuated influenza vaccine (LAIV)?</vt:lpstr>
      <vt:lpstr>Vaccine Injury Compensation Program (VICP)</vt:lpstr>
      <vt:lpstr>VAERS</vt:lpstr>
      <vt:lpstr>Are YOU up to date?  Healthcare Personnel (HCP) Need These Immunizations  </vt:lpstr>
      <vt:lpstr>Resources</vt:lpstr>
      <vt:lpstr>Internet 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350</cp:revision>
  <cp:lastPrinted>2017-03-29T20:34:06Z</cp:lastPrinted>
  <dcterms:created xsi:type="dcterms:W3CDTF">2012-06-14T17:04:19Z</dcterms:created>
  <dcterms:modified xsi:type="dcterms:W3CDTF">2017-04-13T20:02:34Z</dcterms:modified>
</cp:coreProperties>
</file>