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5"/>
  </p:notesMasterIdLst>
  <p:sldIdLst>
    <p:sldId id="256" r:id="rId2"/>
    <p:sldId id="257" r:id="rId3"/>
    <p:sldId id="258" r:id="rId4"/>
    <p:sldId id="259" r:id="rId5"/>
    <p:sldId id="260" r:id="rId6"/>
    <p:sldId id="262" r:id="rId7"/>
    <p:sldId id="288" r:id="rId8"/>
    <p:sldId id="261" r:id="rId9"/>
    <p:sldId id="286" r:id="rId10"/>
    <p:sldId id="287" r:id="rId11"/>
    <p:sldId id="263" r:id="rId12"/>
    <p:sldId id="264" r:id="rId13"/>
    <p:sldId id="265" r:id="rId14"/>
    <p:sldId id="270" r:id="rId15"/>
    <p:sldId id="266" r:id="rId16"/>
    <p:sldId id="267" r:id="rId17"/>
    <p:sldId id="268" r:id="rId18"/>
    <p:sldId id="269"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9" d="100"/>
          <a:sy n="99" d="100"/>
        </p:scale>
        <p:origin x="474" y="3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BE7E3310-EF4E-4CDD-8F17-AE64565D5C36}" type="datetimeFigureOut">
              <a:rPr lang="en-US" smtClean="0"/>
              <a:t>7/18/2019</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E578976E-2B9C-4614-BBE3-73C70BC63361}" type="slidenum">
              <a:rPr lang="en-US" smtClean="0"/>
              <a:t>‹#›</a:t>
            </a:fld>
            <a:endParaRPr lang="en-US"/>
          </a:p>
        </p:txBody>
      </p:sp>
    </p:spTree>
    <p:extLst>
      <p:ext uri="{BB962C8B-B14F-4D97-AF65-F5344CB8AC3E}">
        <p14:creationId xmlns:p14="http://schemas.microsoft.com/office/powerpoint/2010/main" val="2039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the grandmother and all household contacts should be vaccinated with the inactivated flu vaccine. Persons vaccinated with LAIV should avoid contact with any person who is severely immunosuppressed for at least 7 days after receiving the LAIV. </a:t>
            </a:r>
          </a:p>
        </p:txBody>
      </p:sp>
      <p:sp>
        <p:nvSpPr>
          <p:cNvPr id="4" name="Slide Number Placeholder 3"/>
          <p:cNvSpPr>
            <a:spLocks noGrp="1"/>
          </p:cNvSpPr>
          <p:nvPr>
            <p:ph type="sldNum" sz="quarter" idx="5"/>
          </p:nvPr>
        </p:nvSpPr>
        <p:spPr/>
        <p:txBody>
          <a:bodyPr/>
          <a:lstStyle/>
          <a:p>
            <a:fld id="{E578976E-2B9C-4614-BBE3-73C70BC63361}" type="slidenum">
              <a:rPr lang="en-US" smtClean="0"/>
              <a:t>17</a:t>
            </a:fld>
            <a:endParaRPr lang="en-US"/>
          </a:p>
        </p:txBody>
      </p:sp>
    </p:spTree>
    <p:extLst>
      <p:ext uri="{BB962C8B-B14F-4D97-AF65-F5344CB8AC3E}">
        <p14:creationId xmlns:p14="http://schemas.microsoft.com/office/powerpoint/2010/main" val="2148116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Cover Slide">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76101"/>
            <a:ext cx="9867900" cy="753883"/>
          </a:xfrm>
          <a:prstGeom prst="rect">
            <a:avLst/>
          </a:prstGeom>
        </p:spPr>
      </p:pic>
      <p:sp>
        <p:nvSpPr>
          <p:cNvPr id="2" name="Title 1"/>
          <p:cNvSpPr>
            <a:spLocks noGrp="1"/>
          </p:cNvSpPr>
          <p:nvPr>
            <p:ph type="ctrTitle" hasCustomPrompt="1"/>
          </p:nvPr>
        </p:nvSpPr>
        <p:spPr>
          <a:xfrm>
            <a:off x="533400" y="1669122"/>
            <a:ext cx="7061200" cy="779862"/>
          </a:xfrm>
          <a:prstGeom prst="rect">
            <a:avLst/>
          </a:prstGeom>
        </p:spPr>
        <p:txBody>
          <a:bodyPr anchor="b">
            <a:normAutofit/>
          </a:bodyPr>
          <a:lstStyle>
            <a:lvl1pPr algn="l">
              <a:defRPr sz="4000" baseline="0">
                <a:solidFill>
                  <a:srgbClr val="EC1C28"/>
                </a:solidFill>
                <a:latin typeface="Segoe UI Light" panose="020B0502040204020203" pitchFamily="34" charset="0"/>
                <a:cs typeface="Segoe UI Light" panose="020B0502040204020203" pitchFamily="34" charset="0"/>
              </a:defRPr>
            </a:lvl1pPr>
          </a:lstStyle>
          <a:p>
            <a:r>
              <a:rPr lang="en-US" dirty="0"/>
              <a:t>Title Heading 1(as needed)</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6985" y="5816200"/>
            <a:ext cx="1574165" cy="719546"/>
          </a:xfrm>
          <a:prstGeom prst="rect">
            <a:avLst/>
          </a:prstGeom>
        </p:spPr>
      </p:pic>
      <p:sp>
        <p:nvSpPr>
          <p:cNvPr id="16" name="Text Placeholder 15"/>
          <p:cNvSpPr>
            <a:spLocks noGrp="1"/>
          </p:cNvSpPr>
          <p:nvPr>
            <p:ph type="body" sz="quarter" idx="10" hasCustomPrompt="1"/>
          </p:nvPr>
        </p:nvSpPr>
        <p:spPr>
          <a:xfrm>
            <a:off x="533400" y="2547302"/>
            <a:ext cx="3829484" cy="577143"/>
          </a:xfrm>
          <a:prstGeom prst="rect">
            <a:avLst/>
          </a:prstGeom>
        </p:spPr>
        <p:txBody>
          <a:bodyPr/>
          <a:lstStyle>
            <a:lvl1pPr marL="0" indent="0">
              <a:buNone/>
              <a:defRPr sz="4000">
                <a:solidFill>
                  <a:schemeClr val="bg1"/>
                </a:solidFill>
                <a:latin typeface="Segoe UI" panose="020B0502040204020203" pitchFamily="34" charset="0"/>
                <a:cs typeface="Segoe UI" panose="020B0502040204020203" pitchFamily="34" charset="0"/>
              </a:defRPr>
            </a:lvl1pPr>
            <a:lvl5pPr marL="1828800" indent="0">
              <a:buNone/>
              <a:defRPr/>
            </a:lvl5pPr>
          </a:lstStyle>
          <a:p>
            <a:pPr algn="ctr"/>
            <a:r>
              <a:rPr lang="en-US" sz="4500" dirty="0">
                <a:solidFill>
                  <a:schemeClr val="bg1"/>
                </a:solidFill>
                <a:latin typeface="Segoe UI Light" panose="020B0502040204020203" pitchFamily="34" charset="0"/>
              </a:rPr>
              <a:t>Title Heading 2</a:t>
            </a:r>
          </a:p>
        </p:txBody>
      </p:sp>
      <p:sp>
        <p:nvSpPr>
          <p:cNvPr id="20" name="Text Placeholder 19"/>
          <p:cNvSpPr>
            <a:spLocks noGrp="1"/>
          </p:cNvSpPr>
          <p:nvPr>
            <p:ph type="body" sz="quarter" idx="12" hasCustomPrompt="1"/>
          </p:nvPr>
        </p:nvSpPr>
        <p:spPr>
          <a:xfrm>
            <a:off x="533400" y="5396580"/>
            <a:ext cx="9633585" cy="419620"/>
          </a:xfrm>
          <a:prstGeom prst="rect">
            <a:avLst/>
          </a:prstGeom>
        </p:spPr>
        <p:txBody>
          <a:bodyPr/>
          <a:lstStyle>
            <a:lvl1pPr marL="0" indent="0">
              <a:buNone/>
              <a:defRPr sz="2000" baseline="0">
                <a:solidFill>
                  <a:schemeClr val="tx1">
                    <a:lumMod val="75000"/>
                    <a:lumOff val="25000"/>
                  </a:schemeClr>
                </a:solidFill>
                <a:latin typeface="Segoe UI Light" panose="020B0502040204020203" pitchFamily="34" charset="0"/>
                <a:cs typeface="Segoe UI Light" panose="020B0502040204020203" pitchFamily="34" charset="0"/>
              </a:defRPr>
            </a:lvl1pPr>
          </a:lstStyle>
          <a:p>
            <a:pPr lvl="0"/>
            <a:r>
              <a:rPr lang="en-US" dirty="0"/>
              <a:t>Audience   /   Presenter’s name   /   Date</a:t>
            </a:r>
          </a:p>
        </p:txBody>
      </p:sp>
      <p:sp>
        <p:nvSpPr>
          <p:cNvPr id="5" name="Text Placeholder 4"/>
          <p:cNvSpPr>
            <a:spLocks noGrp="1"/>
          </p:cNvSpPr>
          <p:nvPr>
            <p:ph type="body" sz="quarter" idx="13" hasCustomPrompt="1"/>
          </p:nvPr>
        </p:nvSpPr>
        <p:spPr>
          <a:xfrm>
            <a:off x="6273800" y="3390900"/>
            <a:ext cx="2959100" cy="4064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1">
                    <a:lumMod val="75000"/>
                    <a:lumOff val="25000"/>
                  </a:schemeClr>
                </a:solidFill>
                <a:latin typeface="Segoe UI Light" panose="020B0502040204020203" pitchFamily="34" charset="0"/>
                <a:cs typeface="Segoe UI Light" panose="020B0502040204020203" pitchFamily="34" charset="0"/>
              </a:rPr>
              <a:t>Sub Heading (as needed)</a:t>
            </a:r>
          </a:p>
          <a:p>
            <a:pPr lvl="0"/>
            <a:endParaRPr lang="en-US" dirty="0"/>
          </a:p>
        </p:txBody>
      </p:sp>
    </p:spTree>
    <p:extLst>
      <p:ext uri="{BB962C8B-B14F-4D97-AF65-F5344CB8AC3E}">
        <p14:creationId xmlns:p14="http://schemas.microsoft.com/office/powerpoint/2010/main" val="130420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ection Headin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54012"/>
            <a:ext cx="9867900" cy="753883"/>
          </a:xfrm>
          <a:prstGeom prst="rect">
            <a:avLst/>
          </a:prstGeom>
        </p:spPr>
      </p:pic>
      <p:sp>
        <p:nvSpPr>
          <p:cNvPr id="5" name="Text Placeholder 4"/>
          <p:cNvSpPr>
            <a:spLocks noGrp="1"/>
          </p:cNvSpPr>
          <p:nvPr>
            <p:ph type="body" sz="quarter" idx="10" hasCustomPrompt="1"/>
          </p:nvPr>
        </p:nvSpPr>
        <p:spPr>
          <a:xfrm>
            <a:off x="571500" y="2508690"/>
            <a:ext cx="4362450" cy="644525"/>
          </a:xfrm>
          <a:prstGeom prst="rect">
            <a:avLst/>
          </a:prstGeom>
        </p:spPr>
        <p:txBody>
          <a:bodyPr/>
          <a:lstStyle>
            <a:lvl1pPr>
              <a:defRPr sz="4000" baseline="0">
                <a:solidFill>
                  <a:schemeClr val="bg1"/>
                </a:solidFill>
              </a:defRPr>
            </a:lvl1pPr>
          </a:lstStyle>
          <a:p>
            <a:pPr lvl="0"/>
            <a:r>
              <a:rPr lang="en-US" dirty="0"/>
              <a:t>SECTION HEADING</a:t>
            </a:r>
          </a:p>
        </p:txBody>
      </p:sp>
    </p:spTree>
    <p:extLst>
      <p:ext uri="{BB962C8B-B14F-4D97-AF65-F5344CB8AC3E}">
        <p14:creationId xmlns:p14="http://schemas.microsoft.com/office/powerpoint/2010/main" val="110974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eader w/1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sz="quarter" idx="10" hasCustomPrompt="1"/>
          </p:nvPr>
        </p:nvSpPr>
        <p:spPr>
          <a:xfrm>
            <a:off x="838200" y="1784350"/>
            <a:ext cx="10515600" cy="4437063"/>
          </a:xfrm>
          <a:prstGeom prst="rect">
            <a:avLst/>
          </a:prstGeom>
        </p:spPr>
        <p:txBody>
          <a:bodyPr/>
          <a:lstStyle>
            <a:lvl1pPr>
              <a:defRPr sz="2400">
                <a:latin typeface="Segoe UI" panose="020B0502040204020203" pitchFamily="34" charset="0"/>
                <a:cs typeface="Segoe UI" panose="020B0502040204020203" pitchFamily="34" charset="0"/>
              </a:defRPr>
            </a:lvl1pPr>
          </a:lstStyle>
          <a:p>
            <a:pPr lvl="0"/>
            <a:r>
              <a:rPr lang="en-US" dirty="0"/>
              <a:t>Content should be written in Segoe UI. Font size should be 24 or 28 depending on amount of text. Font should not be smaller than 18 point.  </a:t>
            </a:r>
          </a:p>
        </p:txBody>
      </p:sp>
    </p:spTree>
    <p:extLst>
      <p:ext uri="{BB962C8B-B14F-4D97-AF65-F5344CB8AC3E}">
        <p14:creationId xmlns:p14="http://schemas.microsoft.com/office/powerpoint/2010/main" val="187514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er w/1 content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sz="quarter" idx="10" hasCustomPrompt="1"/>
          </p:nvPr>
        </p:nvSpPr>
        <p:spPr>
          <a:xfrm>
            <a:off x="838200" y="1784350"/>
            <a:ext cx="10515600" cy="4437063"/>
          </a:xfrm>
          <a:prstGeom prst="rect">
            <a:avLst/>
          </a:prstGeom>
        </p:spPr>
        <p:txBody>
          <a:bodyPr/>
          <a:lstStyle>
            <a:lvl1pPr>
              <a:defRPr sz="2400">
                <a:latin typeface="Segoe UI" panose="020B0502040204020203" pitchFamily="34" charset="0"/>
                <a:cs typeface="Segoe UI" panose="020B0502040204020203" pitchFamily="34" charset="0"/>
              </a:defRPr>
            </a:lvl1pPr>
          </a:lstStyle>
          <a:p>
            <a:pPr lvl="0"/>
            <a:r>
              <a:rPr lang="en-US" dirty="0"/>
              <a:t>Content should be written in Segoe UI. Font size should be 24 or 28 depending on amount of text. Font should not be smaller than 18 point.  </a:t>
            </a:r>
          </a:p>
        </p:txBody>
      </p:sp>
      <p:sp>
        <p:nvSpPr>
          <p:cNvPr id="5" name="Text Placeholder 4"/>
          <p:cNvSpPr>
            <a:spLocks noGrp="1"/>
          </p:cNvSpPr>
          <p:nvPr>
            <p:ph type="body" sz="quarter" idx="11" hasCustomPrompt="1"/>
          </p:nvPr>
        </p:nvSpPr>
        <p:spPr>
          <a:xfrm>
            <a:off x="838200" y="6332276"/>
            <a:ext cx="3225800" cy="2794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200" dirty="0">
                <a:latin typeface="Segoe UI" panose="020B0502040204020203" pitchFamily="34" charset="0"/>
                <a:cs typeface="Segoe UI" panose="020B0502040204020203" pitchFamily="34" charset="0"/>
              </a:rPr>
              <a:t>Source: Segoe UI 10 or 12</a:t>
            </a:r>
          </a:p>
          <a:p>
            <a:pPr lvl="0"/>
            <a:endParaRPr lang="en-US" dirty="0"/>
          </a:p>
        </p:txBody>
      </p:sp>
    </p:spTree>
    <p:extLst>
      <p:ext uri="{BB962C8B-B14F-4D97-AF65-F5344CB8AC3E}">
        <p14:creationId xmlns:p14="http://schemas.microsoft.com/office/powerpoint/2010/main" val="217361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eader w/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sp>
        <p:nvSpPr>
          <p:cNvPr id="4" name="Content Placeholder 3"/>
          <p:cNvSpPr>
            <a:spLocks noGrp="1"/>
          </p:cNvSpPr>
          <p:nvPr>
            <p:ph sz="half" idx="2" hasCustomPrompt="1"/>
          </p:nvPr>
        </p:nvSpPr>
        <p:spPr>
          <a:xfrm>
            <a:off x="6625652" y="1648919"/>
            <a:ext cx="4728148" cy="451203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be smaller than 18 point.  </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86007" y="1648919"/>
            <a:ext cx="39973" cy="4512038"/>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15" name="Content Placeholder 3"/>
          <p:cNvSpPr>
            <a:spLocks noGrp="1"/>
          </p:cNvSpPr>
          <p:nvPr>
            <p:ph sz="half" idx="10" hasCustomPrompt="1"/>
          </p:nvPr>
        </p:nvSpPr>
        <p:spPr>
          <a:xfrm>
            <a:off x="838200" y="1648919"/>
            <a:ext cx="4728148" cy="451203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be smaller than 18 point.  </a:t>
            </a:r>
          </a:p>
        </p:txBody>
      </p:sp>
    </p:spTree>
    <p:extLst>
      <p:ext uri="{BB962C8B-B14F-4D97-AF65-F5344CB8AC3E}">
        <p14:creationId xmlns:p14="http://schemas.microsoft.com/office/powerpoint/2010/main" val="2208121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ag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0">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839788" y="2505075"/>
            <a:ext cx="5157787" cy="368458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to be smaller than 18 point.  </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0">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6172200" y="2505075"/>
            <a:ext cx="5183188" cy="368458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Light. Font size should not to be smaller than 18 point.  </a:t>
            </a:r>
          </a:p>
        </p:txBody>
      </p:sp>
      <p:sp>
        <p:nvSpPr>
          <p:cNvPr id="10"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42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5616" y="4582697"/>
            <a:ext cx="10193313" cy="349068"/>
          </a:xfrm>
          <a:prstGeom prst="rect">
            <a:avLst/>
          </a:prstGeom>
        </p:spPr>
        <p:txBody>
          <a:bodyPr anchor="b">
            <a:noAutofit/>
          </a:bodyPr>
          <a:lstStyle>
            <a:lvl1pPr algn="l">
              <a:defRPr sz="2000" baseline="0">
                <a:latin typeface="Segoe UI Semibold" panose="020B0702040204020203" pitchFamily="34" charset="0"/>
              </a:defRPr>
            </a:lvl1pPr>
          </a:lstStyle>
          <a:p>
            <a:pPr lvl="0"/>
            <a:br>
              <a:rPr lang="en-US" dirty="0"/>
            </a:br>
            <a:r>
              <a:rPr lang="en-US" dirty="0"/>
              <a:t>Font for caption should be Segoe UI </a:t>
            </a:r>
            <a:r>
              <a:rPr lang="en-US" dirty="0" err="1"/>
              <a:t>Semibold</a:t>
            </a:r>
            <a:r>
              <a:rPr lang="en-US" dirty="0"/>
              <a:t>.</a:t>
            </a:r>
          </a:p>
        </p:txBody>
      </p:sp>
      <p:sp>
        <p:nvSpPr>
          <p:cNvPr id="3" name="Picture Placeholder 2"/>
          <p:cNvSpPr>
            <a:spLocks noGrp="1"/>
          </p:cNvSpPr>
          <p:nvPr>
            <p:ph type="pic" idx="1"/>
          </p:nvPr>
        </p:nvSpPr>
        <p:spPr>
          <a:xfrm>
            <a:off x="965617" y="342424"/>
            <a:ext cx="10193312" cy="4113290"/>
          </a:xfrm>
          <a:prstGeom prst="rect">
            <a:avLst/>
          </a:prstGeom>
        </p:spPr>
        <p:txBody>
          <a:bodyPr/>
          <a:lstStyle>
            <a:lvl1pPr marL="0" indent="0">
              <a:buNone/>
              <a:defRPr sz="3200">
                <a:solidFill>
                  <a:schemeClr val="tx1"/>
                </a:solidFill>
                <a:latin typeface="Segoe UI" panose="020B0502040204020203" pitchFamily="34" charset="0"/>
                <a:cs typeface="Segoe UI" panose="020B0502040204020203"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944380" y="5058749"/>
            <a:ext cx="9233941" cy="1357042"/>
          </a:xfrm>
          <a:prstGeom prst="rect">
            <a:avLst/>
          </a:prstGeom>
        </p:spPr>
        <p:txBody>
          <a:bodyPr>
            <a:normAutofit/>
          </a:bodyPr>
          <a:lstStyle>
            <a:lvl1pPr marL="0" indent="0">
              <a:buNone/>
              <a:defRPr sz="18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Content should be written in Segoe UI. Font size should be at least 18 point.</a:t>
            </a:r>
          </a:p>
        </p:txBody>
      </p:sp>
    </p:spTree>
    <p:extLst>
      <p:ext uri="{BB962C8B-B14F-4D97-AF65-F5344CB8AC3E}">
        <p14:creationId xmlns:p14="http://schemas.microsoft.com/office/powerpoint/2010/main" val="2030174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3982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677706" y="6662657"/>
            <a:ext cx="6514294" cy="202838"/>
          </a:xfrm>
          <a:prstGeom prst="rect">
            <a:avLst/>
          </a:prstGeom>
        </p:spPr>
      </p:pic>
      <p:sp>
        <p:nvSpPr>
          <p:cNvPr id="8" name="TextBox 7"/>
          <p:cNvSpPr txBox="1"/>
          <p:nvPr/>
        </p:nvSpPr>
        <p:spPr>
          <a:xfrm>
            <a:off x="7088072" y="6639701"/>
            <a:ext cx="3469216" cy="246221"/>
          </a:xfrm>
          <a:prstGeom prst="rect">
            <a:avLst/>
          </a:prstGeom>
          <a:noFill/>
        </p:spPr>
        <p:txBody>
          <a:bodyPr wrap="square" rtlCol="0">
            <a:spAutoFit/>
          </a:bodyPr>
          <a:lstStyle/>
          <a:p>
            <a:pPr algn="r"/>
            <a:r>
              <a:rPr lang="en-US" sz="1000" spc="100"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GEORGIA DEPARTMENT OF PUBLIC HEALTH</a:t>
            </a:r>
          </a:p>
        </p:txBody>
      </p:sp>
    </p:spTree>
    <p:extLst>
      <p:ext uri="{BB962C8B-B14F-4D97-AF65-F5344CB8AC3E}">
        <p14:creationId xmlns:p14="http://schemas.microsoft.com/office/powerpoint/2010/main" val="117502763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686" r:id="rId3"/>
    <p:sldLayoutId id="2147483708" r:id="rId4"/>
    <p:sldLayoutId id="2147483665" r:id="rId5"/>
    <p:sldLayoutId id="2147483678" r:id="rId6"/>
    <p:sldLayoutId id="2147483670" r:id="rId7"/>
    <p:sldLayoutId id="2147483707" r:id="rId8"/>
  </p:sldLayoutIdLst>
  <p:txStyles>
    <p:title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baprendeencasa.blogspot.com/2012_02_01_archive.html" TargetMode="External"/><Relationship Id="rId2" Type="http://schemas.openxmlformats.org/officeDocument/2006/relationships/image" Target="../media/image5.jpg"/><Relationship Id="rId1" Type="http://schemas.openxmlformats.org/officeDocument/2006/relationships/slideLayout" Target="../slideLayouts/slideLayout3.xml"/><Relationship Id="rId4" Type="http://schemas.openxmlformats.org/officeDocument/2006/relationships/hyperlink" Target="https://creativecommons.org/licenses/by-nc-nd/3.0/"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baprendeencasa.blogspot.com/2012_02_01_archive.html" TargetMode="External"/><Relationship Id="rId2" Type="http://schemas.openxmlformats.org/officeDocument/2006/relationships/image" Target="../media/image5.jpg"/><Relationship Id="rId1" Type="http://schemas.openxmlformats.org/officeDocument/2006/relationships/slideLayout" Target="../slideLayouts/slideLayout3.xml"/><Relationship Id="rId4" Type="http://schemas.openxmlformats.org/officeDocument/2006/relationships/hyperlink" Target="https://creativecommons.org/licenses/by-nc-nd/3.0/"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www.cdc.gov/vaccines/hcp/admin/storage/toolkit/storage-handling-toolkit.pdf" TargetMode="External"/><Relationship Id="rId2" Type="http://schemas.openxmlformats.org/officeDocument/2006/relationships/hyperlink" Target="https://www.cdc.gov/vaccines/hcp/admin/storage/index.html" TargetMode="External"/><Relationship Id="rId1" Type="http://schemas.openxmlformats.org/officeDocument/2006/relationships/slideLayout" Target="../slideLayouts/slideLayout3.xml"/><Relationship Id="rId5" Type="http://schemas.openxmlformats.org/officeDocument/2006/relationships/hyperlink" Target="http://www.eziz.org/" TargetMode="External"/><Relationship Id="rId4" Type="http://schemas.openxmlformats.org/officeDocument/2006/relationships/hyperlink" Target="http://www.immunize.org/"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baprendeencasa.blogspot.com/2012_02_01_archive.html" TargetMode="External"/><Relationship Id="rId2" Type="http://schemas.openxmlformats.org/officeDocument/2006/relationships/image" Target="../media/image5.jpg"/><Relationship Id="rId1" Type="http://schemas.openxmlformats.org/officeDocument/2006/relationships/slideLayout" Target="../slideLayouts/slideLayout3.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mailto:kaleisha.blount@dph.ga.gov" TargetMode="External"/><Relationship Id="rId7" Type="http://schemas.openxmlformats.org/officeDocument/2006/relationships/hyperlink" Target="mailto:ben.sloat@dph.ga.gov" TargetMode="External"/><Relationship Id="rId2" Type="http://schemas.openxmlformats.org/officeDocument/2006/relationships/hyperlink" Target="mailto:Cheryl.Paschal@dph.ga.gov" TargetMode="External"/><Relationship Id="rId1" Type="http://schemas.openxmlformats.org/officeDocument/2006/relationships/slideLayout" Target="../slideLayouts/slideLayout3.xml"/><Relationship Id="rId6" Type="http://schemas.openxmlformats.org/officeDocument/2006/relationships/hyperlink" Target="mailto:DPH-GAVFC@dph.ga.gov" TargetMode="External"/><Relationship Id="rId5" Type="http://schemas.openxmlformats.org/officeDocument/2006/relationships/hyperlink" Target="mailto:saron.ephraim@dph.ga.gov" TargetMode="External"/><Relationship Id="rId4" Type="http://schemas.openxmlformats.org/officeDocument/2006/relationships/hyperlink" Target="mailto:brandon.brown@dph.ga.gov"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399" y="1669122"/>
            <a:ext cx="8865781" cy="779862"/>
          </a:xfrm>
        </p:spPr>
        <p:txBody>
          <a:bodyPr>
            <a:noAutofit/>
          </a:bodyPr>
          <a:lstStyle/>
          <a:p>
            <a:pPr algn="ctr"/>
            <a:r>
              <a:rPr lang="en-US" b="1" dirty="0">
                <a:solidFill>
                  <a:schemeClr val="tx1"/>
                </a:solidFill>
              </a:rPr>
              <a:t>Funding Source for State Supplied Vaccines </a:t>
            </a:r>
          </a:p>
        </p:txBody>
      </p:sp>
      <p:sp>
        <p:nvSpPr>
          <p:cNvPr id="3" name="Text Placeholder 2"/>
          <p:cNvSpPr>
            <a:spLocks noGrp="1"/>
          </p:cNvSpPr>
          <p:nvPr>
            <p:ph type="body" sz="quarter" idx="10"/>
          </p:nvPr>
        </p:nvSpPr>
        <p:spPr>
          <a:xfrm>
            <a:off x="1" y="2579571"/>
            <a:ext cx="3522846" cy="544874"/>
          </a:xfrm>
        </p:spPr>
        <p:txBody>
          <a:bodyPr/>
          <a:lstStyle/>
          <a:p>
            <a:pPr algn="ctr"/>
            <a:r>
              <a:rPr lang="en-US" b="1" dirty="0"/>
              <a:t>DPH</a:t>
            </a:r>
          </a:p>
        </p:txBody>
      </p:sp>
      <p:sp>
        <p:nvSpPr>
          <p:cNvPr id="4" name="Text Placeholder 3"/>
          <p:cNvSpPr>
            <a:spLocks noGrp="1"/>
          </p:cNvSpPr>
          <p:nvPr>
            <p:ph type="body" sz="quarter" idx="12"/>
          </p:nvPr>
        </p:nvSpPr>
        <p:spPr/>
        <p:txBody>
          <a:bodyPr/>
          <a:lstStyle/>
          <a:p>
            <a:r>
              <a:rPr lang="en-US" dirty="0"/>
              <a:t>Audience / Presenter’s Name / Date</a:t>
            </a:r>
          </a:p>
        </p:txBody>
      </p:sp>
      <p:sp>
        <p:nvSpPr>
          <p:cNvPr id="5" name="Text Placeholder 4"/>
          <p:cNvSpPr>
            <a:spLocks noGrp="1"/>
          </p:cNvSpPr>
          <p:nvPr>
            <p:ph type="body" sz="quarter" idx="13"/>
          </p:nvPr>
        </p:nvSpPr>
        <p:spPr>
          <a:xfrm>
            <a:off x="4699591" y="3390900"/>
            <a:ext cx="4944139" cy="406400"/>
          </a:xfrm>
        </p:spPr>
        <p:txBody>
          <a:bodyPr/>
          <a:lstStyle/>
          <a:p>
            <a:pPr algn="r"/>
            <a:r>
              <a:rPr lang="en-US" b="1" dirty="0"/>
              <a:t>2019</a:t>
            </a:r>
          </a:p>
        </p:txBody>
      </p:sp>
    </p:spTree>
    <p:extLst>
      <p:ext uri="{BB962C8B-B14F-4D97-AF65-F5344CB8AC3E}">
        <p14:creationId xmlns:p14="http://schemas.microsoft.com/office/powerpoint/2010/main" val="1075142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DACBB-288B-4866-B084-AD4E7F4659F8}"/>
              </a:ext>
            </a:extLst>
          </p:cNvPr>
          <p:cNvSpPr>
            <a:spLocks noGrp="1"/>
          </p:cNvSpPr>
          <p:nvPr>
            <p:ph type="title"/>
          </p:nvPr>
        </p:nvSpPr>
        <p:spPr/>
        <p:txBody>
          <a:bodyPr/>
          <a:lstStyle/>
          <a:p>
            <a:pPr algn="ctr"/>
            <a:r>
              <a:rPr lang="en-US" dirty="0"/>
              <a:t>Adult Vaccine Program (AVP)	</a:t>
            </a:r>
          </a:p>
        </p:txBody>
      </p:sp>
      <p:sp>
        <p:nvSpPr>
          <p:cNvPr id="3" name="Content Placeholder 2">
            <a:extLst>
              <a:ext uri="{FF2B5EF4-FFF2-40B4-BE49-F238E27FC236}">
                <a16:creationId xmlns:a16="http://schemas.microsoft.com/office/drawing/2014/main" id="{383E705F-D196-4902-AA2F-3D154E41A666}"/>
              </a:ext>
            </a:extLst>
          </p:cNvPr>
          <p:cNvSpPr>
            <a:spLocks noGrp="1"/>
          </p:cNvSpPr>
          <p:nvPr>
            <p:ph sz="quarter" idx="10"/>
          </p:nvPr>
        </p:nvSpPr>
        <p:spPr/>
        <p:txBody>
          <a:bodyPr/>
          <a:lstStyle/>
          <a:p>
            <a:pPr marL="342900" indent="-342900">
              <a:buFont typeface="Arial" panose="020B0604020202020204" pitchFamily="34" charset="0"/>
              <a:buChar char="•"/>
            </a:pPr>
            <a:r>
              <a:rPr lang="en-US" dirty="0"/>
              <a:t>County Health Departments are not a part of AVP </a:t>
            </a:r>
          </a:p>
          <a:p>
            <a:pPr marL="342900" indent="-342900">
              <a:buFont typeface="Arial" panose="020B0604020202020204" pitchFamily="34" charset="0"/>
              <a:buChar char="•"/>
            </a:pPr>
            <a:r>
              <a:rPr lang="en-US" dirty="0"/>
              <a:t>AVP providers are </a:t>
            </a:r>
            <a:r>
              <a:rPr lang="en-US" u="sng" dirty="0">
                <a:highlight>
                  <a:srgbClr val="FFFF00"/>
                </a:highlight>
              </a:rPr>
              <a:t>private doctor </a:t>
            </a:r>
            <a:r>
              <a:rPr lang="en-US" dirty="0"/>
              <a:t>offices who want to carry a limited number of state supplied vaccines </a:t>
            </a:r>
          </a:p>
          <a:p>
            <a:pPr marL="1028700" lvl="1" indent="-342900"/>
            <a:r>
              <a:rPr lang="en-US" dirty="0">
                <a:latin typeface="Segoe UI" panose="020B0502040204020203" pitchFamily="34" charset="0"/>
                <a:cs typeface="Segoe UI" panose="020B0502040204020203" pitchFamily="34" charset="0"/>
              </a:rPr>
              <a:t>Eligible clients include 19+ uninsured and underinsured patients </a:t>
            </a:r>
          </a:p>
          <a:p>
            <a:pPr marL="1028700" lvl="1" indent="-342900"/>
            <a:r>
              <a:rPr lang="en-US" dirty="0">
                <a:latin typeface="Segoe UI" panose="020B0502040204020203" pitchFamily="34" charset="0"/>
                <a:cs typeface="Segoe UI" panose="020B0502040204020203" pitchFamily="34" charset="0"/>
              </a:rPr>
              <a:t>19+ Medicaid patients do not qualify </a:t>
            </a:r>
          </a:p>
          <a:p>
            <a:pPr marL="1028700" lvl="1" indent="-342900"/>
            <a:r>
              <a:rPr lang="en-US" dirty="0">
                <a:latin typeface="Segoe UI" panose="020B0502040204020203" pitchFamily="34" charset="0"/>
                <a:cs typeface="Segoe UI" panose="020B0502040204020203" pitchFamily="34" charset="0"/>
              </a:rPr>
              <a:t>Only have access to Hep A, Hep B, Tdap, Hep A/B combination vaccine, and flu vaccine </a:t>
            </a:r>
          </a:p>
          <a:p>
            <a:pPr marL="342900" indent="-342900">
              <a:buFont typeface="Arial" panose="020B0604020202020204" pitchFamily="34" charset="0"/>
              <a:buChar char="•"/>
            </a:pPr>
            <a:r>
              <a:rPr lang="en-US" dirty="0"/>
              <a:t>State supplied vaccines to County Health Departments can be administered to 19+ uninsured/underinsured patients only (in general 19+ Medicaid patients do not qualify)</a:t>
            </a:r>
          </a:p>
        </p:txBody>
      </p:sp>
    </p:spTree>
    <p:extLst>
      <p:ext uri="{BB962C8B-B14F-4D97-AF65-F5344CB8AC3E}">
        <p14:creationId xmlns:p14="http://schemas.microsoft.com/office/powerpoint/2010/main" val="245737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ircle(in)">
                                      <p:cBhvr>
                                        <p:cTn id="13" dur="2000"/>
                                        <p:tgtEl>
                                          <p:spTgt spid="3">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ircle(in)">
                                      <p:cBhvr>
                                        <p:cTn id="16" dur="20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circle(in)">
                                      <p:cBhvr>
                                        <p:cTn id="2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6589-B84E-4239-8C19-0938B3BC9DC6}"/>
              </a:ext>
            </a:extLst>
          </p:cNvPr>
          <p:cNvSpPr>
            <a:spLocks noGrp="1"/>
          </p:cNvSpPr>
          <p:nvPr>
            <p:ph type="title"/>
          </p:nvPr>
        </p:nvSpPr>
        <p:spPr/>
        <p:txBody>
          <a:bodyPr>
            <a:noAutofit/>
          </a:bodyPr>
          <a:lstStyle/>
          <a:p>
            <a:pPr algn="ctr">
              <a:lnSpc>
                <a:spcPct val="80000"/>
              </a:lnSpc>
            </a:pPr>
            <a:r>
              <a:rPr lang="en-US" dirty="0"/>
              <a:t>Ensuring Vaccine is Administered only to Eligible Patients </a:t>
            </a:r>
          </a:p>
        </p:txBody>
      </p:sp>
      <p:sp>
        <p:nvSpPr>
          <p:cNvPr id="3" name="Content Placeholder 2">
            <a:extLst>
              <a:ext uri="{FF2B5EF4-FFF2-40B4-BE49-F238E27FC236}">
                <a16:creationId xmlns:a16="http://schemas.microsoft.com/office/drawing/2014/main" id="{9F8A618C-8855-4D5D-8024-2201D60AC048}"/>
              </a:ext>
            </a:extLst>
          </p:cNvPr>
          <p:cNvSpPr>
            <a:spLocks noGrp="1"/>
          </p:cNvSpPr>
          <p:nvPr>
            <p:ph sz="quarter" idx="10"/>
          </p:nvPr>
        </p:nvSpPr>
        <p:spPr/>
        <p:txBody>
          <a:bodyPr/>
          <a:lstStyle/>
          <a:p>
            <a:pPr marL="342900" indent="-342900">
              <a:buFont typeface="Arial" panose="020B0604020202020204" pitchFamily="34" charset="0"/>
              <a:buChar char="•"/>
            </a:pPr>
            <a:r>
              <a:rPr lang="en-US" dirty="0"/>
              <a:t>Because of changes related to split funding inventory requirements providers were originally required to store vaccine separately according to funding splits. </a:t>
            </a:r>
          </a:p>
          <a:p>
            <a:endParaRPr lang="en-US" dirty="0"/>
          </a:p>
          <a:p>
            <a:pPr marL="342900" indent="-342900">
              <a:buFont typeface="Arial" panose="020B0604020202020204" pitchFamily="34" charset="0"/>
              <a:buChar char="•"/>
            </a:pPr>
            <a:r>
              <a:rPr lang="en-US" dirty="0"/>
              <a:t>Georgia VFC submitted an alternative proposal in response to CDC’s new requirements regarding vaccine inventory separation by funding source. CDC approved this proposal, and as a result, VFC enrolled providers in Georgia may continue managing two separate vaccine inventories (public and private).  </a:t>
            </a:r>
          </a:p>
          <a:p>
            <a:endParaRPr lang="en-US" dirty="0"/>
          </a:p>
        </p:txBody>
      </p:sp>
    </p:spTree>
    <p:extLst>
      <p:ext uri="{BB962C8B-B14F-4D97-AF65-F5344CB8AC3E}">
        <p14:creationId xmlns:p14="http://schemas.microsoft.com/office/powerpoint/2010/main" val="3817475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8E9B9-A763-45AD-8B23-793BAF3AF165}"/>
              </a:ext>
            </a:extLst>
          </p:cNvPr>
          <p:cNvSpPr>
            <a:spLocks noGrp="1"/>
          </p:cNvSpPr>
          <p:nvPr>
            <p:ph type="title"/>
          </p:nvPr>
        </p:nvSpPr>
        <p:spPr/>
        <p:txBody>
          <a:bodyPr>
            <a:noAutofit/>
          </a:bodyPr>
          <a:lstStyle/>
          <a:p>
            <a:pPr algn="ctr">
              <a:lnSpc>
                <a:spcPct val="80000"/>
              </a:lnSpc>
            </a:pPr>
            <a:r>
              <a:rPr lang="en-US" dirty="0"/>
              <a:t>Ensuring Vaccine is Administered only to Eligible Patients </a:t>
            </a:r>
          </a:p>
        </p:txBody>
      </p:sp>
      <p:sp>
        <p:nvSpPr>
          <p:cNvPr id="3" name="Content Placeholder 2">
            <a:extLst>
              <a:ext uri="{FF2B5EF4-FFF2-40B4-BE49-F238E27FC236}">
                <a16:creationId xmlns:a16="http://schemas.microsoft.com/office/drawing/2014/main" id="{B88F5C19-8949-46A0-A4BB-802C3C35C263}"/>
              </a:ext>
            </a:extLst>
          </p:cNvPr>
          <p:cNvSpPr>
            <a:spLocks noGrp="1"/>
          </p:cNvSpPr>
          <p:nvPr>
            <p:ph sz="quarter" idx="10"/>
          </p:nvPr>
        </p:nvSpPr>
        <p:spPr/>
        <p:txBody>
          <a:bodyPr/>
          <a:lstStyle/>
          <a:p>
            <a:pPr marL="285750" indent="-285750">
              <a:buFont typeface="Arial" panose="020B0604020202020204" pitchFamily="34" charset="0"/>
              <a:buChar char="•"/>
            </a:pPr>
            <a:r>
              <a:rPr lang="en-US" sz="1800" dirty="0"/>
              <a:t>Public vaccine inventory will consist of all vaccines received from the Georgia VFC program regardless of funding source.  </a:t>
            </a:r>
          </a:p>
          <a:p>
            <a:endParaRPr lang="en-US" sz="1800" dirty="0"/>
          </a:p>
          <a:p>
            <a:pPr marL="285750" indent="-285750">
              <a:buFont typeface="Arial" panose="020B0604020202020204" pitchFamily="34" charset="0"/>
              <a:buChar char="•"/>
            </a:pPr>
            <a:r>
              <a:rPr lang="en-US" sz="1800" dirty="0"/>
              <a:t>Patients who meet eligibility requirements for VFC, 317, State, and CHIP (</a:t>
            </a:r>
            <a:r>
              <a:rPr lang="en-US" sz="1800" dirty="0" err="1"/>
              <a:t>PeachCare</a:t>
            </a:r>
            <a:r>
              <a:rPr lang="en-US" sz="1800" dirty="0"/>
              <a:t> for Kids®) vaccines will be able to receive their vaccines from provider public inventory supply.  </a:t>
            </a:r>
          </a:p>
          <a:p>
            <a:endParaRPr lang="en-US" sz="1800" dirty="0"/>
          </a:p>
          <a:p>
            <a:pPr marL="285750" indent="-285750">
              <a:buFont typeface="Arial" panose="020B0604020202020204" pitchFamily="34" charset="0"/>
              <a:buChar char="•"/>
            </a:pPr>
            <a:r>
              <a:rPr lang="en-US" sz="1800" dirty="0"/>
              <a:t>Packing slips will indicate the number of doses allocated per funding category.  </a:t>
            </a:r>
            <a:r>
              <a:rPr lang="en-US" sz="1800" b="1" u="sng" dirty="0"/>
              <a:t>There is no need to separate inventory based on the funding sources, however, providers should review shipping invoices to ensure that the split between sources is a true representation of patient populations served in each facility.  </a:t>
            </a:r>
            <a:r>
              <a:rPr lang="en-US" sz="1800" dirty="0"/>
              <a:t>Contact VFC to report discrepancies and to revise your patient population data. </a:t>
            </a:r>
          </a:p>
          <a:p>
            <a:endParaRPr lang="en-US" sz="1800" dirty="0"/>
          </a:p>
          <a:p>
            <a:pPr marL="285750" indent="-285750">
              <a:buFont typeface="Arial" panose="020B0604020202020204" pitchFamily="34" charset="0"/>
              <a:buChar char="•"/>
            </a:pPr>
            <a:r>
              <a:rPr lang="en-US" sz="1800" dirty="0"/>
              <a:t>Providers should continue to keep all shipping invoices for a minimum of 3 years per VFC program requirements.</a:t>
            </a:r>
          </a:p>
          <a:p>
            <a:endParaRPr lang="en-US" sz="1800" dirty="0"/>
          </a:p>
        </p:txBody>
      </p:sp>
    </p:spTree>
    <p:extLst>
      <p:ext uri="{BB962C8B-B14F-4D97-AF65-F5344CB8AC3E}">
        <p14:creationId xmlns:p14="http://schemas.microsoft.com/office/powerpoint/2010/main" val="105509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B0B59-2A59-404C-AA9C-A93AF54CE92C}"/>
              </a:ext>
            </a:extLst>
          </p:cNvPr>
          <p:cNvSpPr>
            <a:spLocks noGrp="1"/>
          </p:cNvSpPr>
          <p:nvPr>
            <p:ph type="title"/>
          </p:nvPr>
        </p:nvSpPr>
        <p:spPr/>
        <p:txBody>
          <a:bodyPr>
            <a:noAutofit/>
          </a:bodyPr>
          <a:lstStyle/>
          <a:p>
            <a:pPr algn="ctr">
              <a:lnSpc>
                <a:spcPct val="80000"/>
              </a:lnSpc>
            </a:pPr>
            <a:r>
              <a:rPr lang="en-US" dirty="0"/>
              <a:t>Ensuring Vaccine is Administered only to Eligible Patients </a:t>
            </a:r>
          </a:p>
        </p:txBody>
      </p:sp>
      <p:sp>
        <p:nvSpPr>
          <p:cNvPr id="4" name="Content Placeholder 2">
            <a:extLst>
              <a:ext uri="{FF2B5EF4-FFF2-40B4-BE49-F238E27FC236}">
                <a16:creationId xmlns:a16="http://schemas.microsoft.com/office/drawing/2014/main" id="{F34EFBA4-6876-4A0F-98C7-0257A79CF732}"/>
              </a:ext>
            </a:extLst>
          </p:cNvPr>
          <p:cNvSpPr>
            <a:spLocks noGrp="1"/>
          </p:cNvSpPr>
          <p:nvPr>
            <p:ph sz="quarter" idx="10"/>
          </p:nvPr>
        </p:nvSpPr>
        <p:spPr>
          <a:xfrm>
            <a:off x="838200" y="1784350"/>
            <a:ext cx="10515600" cy="4437063"/>
          </a:xfrm>
        </p:spPr>
        <p:txBody>
          <a:bodyPr/>
          <a:lstStyle/>
          <a:p>
            <a:pPr lvl="0" algn="ctr">
              <a:buNone/>
            </a:pPr>
            <a:r>
              <a:rPr lang="en-US" sz="2000" dirty="0"/>
              <a:t>Borrowing of VFC vaccine for administration to non-VFC eligible patients is not allowed without prior approval from the VFC Program.  Corrective Action will be required for providers found borrowing VFC vaccine for non-eligible patients. </a:t>
            </a:r>
          </a:p>
          <a:p>
            <a:pPr>
              <a:buNone/>
            </a:pPr>
            <a:endParaRPr lang="en-US" dirty="0"/>
          </a:p>
        </p:txBody>
      </p:sp>
      <p:sp>
        <p:nvSpPr>
          <p:cNvPr id="5" name="AutoShape 2">
            <a:extLst>
              <a:ext uri="{FF2B5EF4-FFF2-40B4-BE49-F238E27FC236}">
                <a16:creationId xmlns:a16="http://schemas.microsoft.com/office/drawing/2014/main" id="{DB13A352-A135-4E4F-AAB4-C7473391F7A2}"/>
              </a:ext>
            </a:extLst>
          </p:cNvPr>
          <p:cNvSpPr>
            <a:spLocks noChangeArrowheads="1"/>
          </p:cNvSpPr>
          <p:nvPr/>
        </p:nvSpPr>
        <p:spPr bwMode="auto">
          <a:xfrm>
            <a:off x="4057298" y="2908169"/>
            <a:ext cx="3352800" cy="28194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FFFF"/>
          </a:solidFill>
          <a:ln w="63500">
            <a:solidFill>
              <a:srgbClr val="FF0000"/>
            </a:solidFill>
            <a:miter lim="800000"/>
            <a:headEnd/>
            <a:tailEnd/>
          </a:ln>
        </p:spPr>
        <p:txBody>
          <a:bodyPr vert="horz" wrap="square" lIns="91440" tIns="45720" rIns="91440" bIns="45720" numCol="1" anchor="t" anchorCtr="0" compatLnSpc="1">
            <a:prstTxWarp prst="textNoShape">
              <a:avLst/>
            </a:prstTxWarp>
          </a:bodyPr>
          <a:lstStyle/>
          <a:p>
            <a:pPr algn="ctr"/>
            <a:endParaRPr lang="en-US" dirty="0"/>
          </a:p>
        </p:txBody>
      </p:sp>
      <p:sp>
        <p:nvSpPr>
          <p:cNvPr id="6" name="Text Box 3">
            <a:extLst>
              <a:ext uri="{FF2B5EF4-FFF2-40B4-BE49-F238E27FC236}">
                <a16:creationId xmlns:a16="http://schemas.microsoft.com/office/drawing/2014/main" id="{55C9A3FD-3049-46C5-A0C6-68A97CE40688}"/>
              </a:ext>
            </a:extLst>
          </p:cNvPr>
          <p:cNvSpPr txBox="1">
            <a:spLocks noChangeArrowheads="1"/>
          </p:cNvSpPr>
          <p:nvPr/>
        </p:nvSpPr>
        <p:spPr bwMode="auto">
          <a:xfrm>
            <a:off x="4400198" y="4089269"/>
            <a:ext cx="2667000" cy="4572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a:ln>
                  <a:noFill/>
                </a:ln>
                <a:solidFill>
                  <a:schemeClr val="tx1"/>
                </a:solidFill>
                <a:effectLst/>
                <a:latin typeface="Calibri" pitchFamily="34" charset="0"/>
              </a:rPr>
              <a:t>   </a:t>
            </a:r>
            <a:r>
              <a:rPr kumimoji="0" lang="en-US" sz="2400" b="1" i="0" u="none" strike="noStrike" cap="none" normalizeH="0" baseline="0" dirty="0">
                <a:ln>
                  <a:noFill/>
                </a:ln>
                <a:solidFill>
                  <a:schemeClr val="tx1"/>
                </a:solidFill>
                <a:effectLst/>
                <a:latin typeface="Calibri" pitchFamily="34" charset="0"/>
              </a:rPr>
              <a:t>NO BORROWING</a:t>
            </a:r>
            <a:endParaRPr kumimoji="0" lang="en-US" sz="2400" b="0" i="0" u="none" strike="noStrike" cap="none" normalizeH="0" baseline="0" dirty="0">
              <a:ln>
                <a:noFill/>
              </a:ln>
              <a:solidFill>
                <a:schemeClr val="tx1"/>
              </a:solidFill>
              <a:effectLst/>
              <a:latin typeface="Calibri" pitchFamily="34" charset="0"/>
            </a:endParaRPr>
          </a:p>
        </p:txBody>
      </p:sp>
    </p:spTree>
    <p:extLst>
      <p:ext uri="{BB962C8B-B14F-4D97-AF65-F5344CB8AC3E}">
        <p14:creationId xmlns:p14="http://schemas.microsoft.com/office/powerpoint/2010/main" val="469941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30874-8DB3-4442-B1FA-F946B6287B95}"/>
              </a:ext>
            </a:extLst>
          </p:cNvPr>
          <p:cNvSpPr>
            <a:spLocks noGrp="1"/>
          </p:cNvSpPr>
          <p:nvPr>
            <p:ph type="title"/>
          </p:nvPr>
        </p:nvSpPr>
        <p:spPr/>
        <p:txBody>
          <a:bodyPr/>
          <a:lstStyle/>
          <a:p>
            <a:pPr algn="ctr"/>
            <a:r>
              <a:rPr lang="en-US" dirty="0"/>
              <a:t>Questions</a:t>
            </a:r>
          </a:p>
        </p:txBody>
      </p:sp>
      <p:pic>
        <p:nvPicPr>
          <p:cNvPr id="5" name="Content Placeholder 4">
            <a:extLst>
              <a:ext uri="{FF2B5EF4-FFF2-40B4-BE49-F238E27FC236}">
                <a16:creationId xmlns:a16="http://schemas.microsoft.com/office/drawing/2014/main" id="{0848B8B8-ABA9-4975-8410-7A0351BC8F36}"/>
              </a:ext>
            </a:extLst>
          </p:cNvPr>
          <p:cNvPicPr>
            <a:picLocks noGrp="1" noChangeAspect="1"/>
          </p:cNvPicPr>
          <p:nvPr>
            <p:ph sz="quarter" idx="10"/>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81012" y="1784350"/>
            <a:ext cx="4429975" cy="4437063"/>
          </a:xfrm>
        </p:spPr>
      </p:pic>
      <p:sp>
        <p:nvSpPr>
          <p:cNvPr id="6" name="TextBox 5">
            <a:extLst>
              <a:ext uri="{FF2B5EF4-FFF2-40B4-BE49-F238E27FC236}">
                <a16:creationId xmlns:a16="http://schemas.microsoft.com/office/drawing/2014/main" id="{D82BE99A-7264-4F94-A8CB-C4E8F3914869}"/>
              </a:ext>
            </a:extLst>
          </p:cNvPr>
          <p:cNvSpPr txBox="1"/>
          <p:nvPr/>
        </p:nvSpPr>
        <p:spPr>
          <a:xfrm>
            <a:off x="3881012" y="6221413"/>
            <a:ext cx="4429975" cy="230832"/>
          </a:xfrm>
          <a:prstGeom prst="rect">
            <a:avLst/>
          </a:prstGeom>
          <a:noFill/>
        </p:spPr>
        <p:txBody>
          <a:bodyPr wrap="square" rtlCol="0">
            <a:spAutoFit/>
          </a:bodyPr>
          <a:lstStyle/>
          <a:p>
            <a:r>
              <a:rPr lang="en-US" sz="900">
                <a:hlinkClick r:id="rId3" tooltip="http://baprendeencasa.blogspot.com/2012_02_01_archive.html"/>
              </a:rPr>
              <a:t>This Photo</a:t>
            </a:r>
            <a:r>
              <a:rPr lang="en-US" sz="900"/>
              <a:t> by Unknown Author is licensed under </a:t>
            </a:r>
            <a:r>
              <a:rPr lang="en-US" sz="900">
                <a:hlinkClick r:id="rId4" tooltip="https://creativecommons.org/licenses/by-nc-nd/3.0/"/>
              </a:rPr>
              <a:t>CC BY-NC-ND</a:t>
            </a:r>
            <a:endParaRPr lang="en-US" sz="900"/>
          </a:p>
        </p:txBody>
      </p:sp>
    </p:spTree>
    <p:extLst>
      <p:ext uri="{BB962C8B-B14F-4D97-AF65-F5344CB8AC3E}">
        <p14:creationId xmlns:p14="http://schemas.microsoft.com/office/powerpoint/2010/main" val="921461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937A9-76A8-40C7-8C6C-EA05596CD96C}"/>
              </a:ext>
            </a:extLst>
          </p:cNvPr>
          <p:cNvSpPr>
            <a:spLocks noGrp="1"/>
          </p:cNvSpPr>
          <p:nvPr>
            <p:ph type="title"/>
          </p:nvPr>
        </p:nvSpPr>
        <p:spPr/>
        <p:txBody>
          <a:bodyPr/>
          <a:lstStyle/>
          <a:p>
            <a:pPr algn="ctr"/>
            <a:r>
              <a:rPr lang="en-US" dirty="0"/>
              <a:t>QUIZ </a:t>
            </a:r>
          </a:p>
        </p:txBody>
      </p:sp>
      <p:sp>
        <p:nvSpPr>
          <p:cNvPr id="3" name="Content Placeholder 2">
            <a:extLst>
              <a:ext uri="{FF2B5EF4-FFF2-40B4-BE49-F238E27FC236}">
                <a16:creationId xmlns:a16="http://schemas.microsoft.com/office/drawing/2014/main" id="{DD00A04A-14EC-4ACE-BE99-F8C3F6C0EF0C}"/>
              </a:ext>
            </a:extLst>
          </p:cNvPr>
          <p:cNvSpPr>
            <a:spLocks noGrp="1"/>
          </p:cNvSpPr>
          <p:nvPr>
            <p:ph sz="quarter" idx="10"/>
          </p:nvPr>
        </p:nvSpPr>
        <p:spPr/>
        <p:txBody>
          <a:bodyPr/>
          <a:lstStyle/>
          <a:p>
            <a:pPr lvl="0"/>
            <a:r>
              <a:rPr lang="en-US" sz="2000" dirty="0"/>
              <a:t>An uninsured 14-year-old male presents to the clinic with his father. The family recently moved to Georgia. They have a school certificate from another state which indicates the boy last had shots when he got his kindergarten boosters (therefore he is due adolescent vaccinations).  What is the best answer?</a:t>
            </a:r>
          </a:p>
          <a:p>
            <a:pPr marL="800100" lvl="1" indent="-342900">
              <a:buFont typeface="+mj-lt"/>
              <a:buAutoNum type="alphaUcPeriod"/>
            </a:pPr>
            <a:r>
              <a:rPr lang="en-US" sz="2000" dirty="0">
                <a:latin typeface="Segoe UI" panose="020B0502040204020203" pitchFamily="34" charset="0"/>
                <a:cs typeface="Segoe UI" panose="020B0502040204020203" pitchFamily="34" charset="0"/>
              </a:rPr>
              <a:t>Transfer the immunization record onto a 3231 certificate and charge the father $5 for this service.</a:t>
            </a:r>
          </a:p>
          <a:p>
            <a:pPr marL="800100" lvl="1" indent="-342900">
              <a:buFont typeface="+mj-lt"/>
              <a:buAutoNum type="alphaUcPeriod"/>
            </a:pPr>
            <a:r>
              <a:rPr lang="en-US" sz="2000" dirty="0">
                <a:latin typeface="Segoe UI" panose="020B0502040204020203" pitchFamily="34" charset="0"/>
                <a:cs typeface="Segoe UI" panose="020B0502040204020203" pitchFamily="34" charset="0"/>
              </a:rPr>
              <a:t>Administer Tdap, MCV4, and hepatitis A from VFC-supplied vaccine. Ask the father to pay vaccine administration fees and provide a 3231. Tell the father to bring his son back to clinic for HPV vaccine series when the teen begins to have sex. </a:t>
            </a:r>
          </a:p>
          <a:p>
            <a:pPr marL="800100" lvl="1" indent="-342900">
              <a:buFont typeface="+mj-lt"/>
              <a:buAutoNum type="alphaUcPeriod"/>
            </a:pPr>
            <a:r>
              <a:rPr lang="en-US" sz="2000" dirty="0">
                <a:latin typeface="Segoe UI" panose="020B0502040204020203" pitchFamily="34" charset="0"/>
                <a:cs typeface="Segoe UI" panose="020B0502040204020203" pitchFamily="34" charset="0"/>
              </a:rPr>
              <a:t>Discuss vaccine administration fees which the father agrees to pay. Administer Tdap, MCV4, hepatitis A and HPV from VFC-supplied vaccine. Provide the father a 3231.  </a:t>
            </a:r>
          </a:p>
          <a:p>
            <a:pPr marL="800100" lvl="1" indent="-342900">
              <a:buFont typeface="+mj-lt"/>
              <a:buAutoNum type="alphaUcPeriod"/>
            </a:pPr>
            <a:r>
              <a:rPr lang="en-US" sz="2000" dirty="0">
                <a:latin typeface="Segoe UI" panose="020B0502040204020203" pitchFamily="34" charset="0"/>
                <a:cs typeface="Segoe UI" panose="020B0502040204020203" pitchFamily="34" charset="0"/>
              </a:rPr>
              <a:t>Administer Tdap, MCV4, hepatitis A and HPV from VFC-supplied stock, but don’t give the father a 3231 until he is able to pay the administration fees.</a:t>
            </a:r>
          </a:p>
          <a:p>
            <a:endParaRPr lang="en-US" sz="1800" dirty="0"/>
          </a:p>
        </p:txBody>
      </p:sp>
      <p:sp>
        <p:nvSpPr>
          <p:cNvPr id="4" name="Arrow: Right 3">
            <a:extLst>
              <a:ext uri="{FF2B5EF4-FFF2-40B4-BE49-F238E27FC236}">
                <a16:creationId xmlns:a16="http://schemas.microsoft.com/office/drawing/2014/main" id="{3EE253E9-FECD-40E1-80CF-3C5544876E67}"/>
              </a:ext>
            </a:extLst>
          </p:cNvPr>
          <p:cNvSpPr/>
          <p:nvPr/>
        </p:nvSpPr>
        <p:spPr>
          <a:xfrm>
            <a:off x="381000" y="3869211"/>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074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50" fill="hold"/>
                                        <p:tgtEl>
                                          <p:spTgt spid="4"/>
                                        </p:tgtEl>
                                        <p:attrNameLst>
                                          <p:attrName>ppt_x</p:attrName>
                                        </p:attrNameLst>
                                      </p:cBhvr>
                                      <p:tavLst>
                                        <p:tav tm="0">
                                          <p:val>
                                            <p:strVal val="#ppt_x"/>
                                          </p:val>
                                        </p:tav>
                                        <p:tav tm="100000">
                                          <p:val>
                                            <p:strVal val="#ppt_x"/>
                                          </p:val>
                                        </p:tav>
                                      </p:tavLst>
                                    </p:anim>
                                    <p:anim calcmode="lin" valueType="num">
                                      <p:cBhvr additive="base">
                                        <p:cTn id="8"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FA1B-ECFC-4776-8312-30734D1B656A}"/>
              </a:ext>
            </a:extLst>
          </p:cNvPr>
          <p:cNvSpPr>
            <a:spLocks noGrp="1"/>
          </p:cNvSpPr>
          <p:nvPr>
            <p:ph type="title"/>
          </p:nvPr>
        </p:nvSpPr>
        <p:spPr/>
        <p:txBody>
          <a:bodyPr/>
          <a:lstStyle/>
          <a:p>
            <a:pPr algn="ctr"/>
            <a:r>
              <a:rPr lang="en-US" dirty="0"/>
              <a:t>QUIZ</a:t>
            </a:r>
          </a:p>
        </p:txBody>
      </p:sp>
      <p:sp>
        <p:nvSpPr>
          <p:cNvPr id="3" name="Content Placeholder 2">
            <a:extLst>
              <a:ext uri="{FF2B5EF4-FFF2-40B4-BE49-F238E27FC236}">
                <a16:creationId xmlns:a16="http://schemas.microsoft.com/office/drawing/2014/main" id="{728944A6-5796-43AC-AC7A-70C3CD4DAD68}"/>
              </a:ext>
            </a:extLst>
          </p:cNvPr>
          <p:cNvSpPr>
            <a:spLocks noGrp="1"/>
          </p:cNvSpPr>
          <p:nvPr>
            <p:ph sz="quarter" idx="10"/>
          </p:nvPr>
        </p:nvSpPr>
        <p:spPr/>
        <p:txBody>
          <a:bodyPr/>
          <a:lstStyle/>
          <a:p>
            <a:pPr lvl="0"/>
            <a:r>
              <a:rPr lang="en-US" sz="2000" dirty="0"/>
              <a:t>An uninsured 20-year old received two doses of HPV vaccine at her family physician’s office when she was 17 </a:t>
            </a:r>
            <a:r>
              <a:rPr lang="en-US" sz="2000" dirty="0" err="1"/>
              <a:t>yrs</a:t>
            </a:r>
            <a:r>
              <a:rPr lang="en-US" sz="2000" dirty="0"/>
              <a:t> old.  She shows up at the health department wanting to get her third dose of HPV vaccine today. She only has $10.  Which is the appropriate response?</a:t>
            </a:r>
          </a:p>
          <a:p>
            <a:pPr lvl="0"/>
            <a:endParaRPr lang="en-US" sz="2000" dirty="0"/>
          </a:p>
          <a:p>
            <a:pPr marL="914400" lvl="1" indent="-457200">
              <a:buFont typeface="+mj-lt"/>
              <a:buAutoNum type="alphaUcPeriod"/>
            </a:pPr>
            <a:r>
              <a:rPr lang="en-US" sz="2000" dirty="0">
                <a:latin typeface="Segoe UI" panose="020B0502040204020203" pitchFamily="34" charset="0"/>
                <a:cs typeface="Segoe UI" panose="020B0502040204020203" pitchFamily="34" charset="0"/>
              </a:rPr>
              <a:t>Explain that your clinic charges $21.93 for vaccination and instruct the client to return when she can pay the full amount of $21.93.</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Collect the $10 and administer third dose of HPV vaccine from 317 state-supplied stock.</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Explain that since it has been more than 2 years since her last dose of HPV, she will need to start the HPV series over. Administer a HPV dose from state-supplied stock.</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Inform the client that she cannot get the vaccine because she is not enrolled in the family planning clinic.</a:t>
            </a:r>
          </a:p>
          <a:p>
            <a:endParaRPr lang="en-US" sz="2000" dirty="0"/>
          </a:p>
        </p:txBody>
      </p:sp>
      <p:sp>
        <p:nvSpPr>
          <p:cNvPr id="4" name="Text Placeholder 3">
            <a:extLst>
              <a:ext uri="{FF2B5EF4-FFF2-40B4-BE49-F238E27FC236}">
                <a16:creationId xmlns:a16="http://schemas.microsoft.com/office/drawing/2014/main" id="{8FD77521-E966-48A9-B2D3-675586F8F5F2}"/>
              </a:ext>
            </a:extLst>
          </p:cNvPr>
          <p:cNvSpPr>
            <a:spLocks noGrp="1"/>
          </p:cNvSpPr>
          <p:nvPr>
            <p:ph type="body" sz="quarter" idx="11"/>
          </p:nvPr>
        </p:nvSpPr>
        <p:spPr/>
        <p:txBody>
          <a:bodyPr/>
          <a:lstStyle/>
          <a:p>
            <a:endParaRPr lang="en-US"/>
          </a:p>
        </p:txBody>
      </p:sp>
      <p:sp>
        <p:nvSpPr>
          <p:cNvPr id="5" name="Arrow: Right 4">
            <a:extLst>
              <a:ext uri="{FF2B5EF4-FFF2-40B4-BE49-F238E27FC236}">
                <a16:creationId xmlns:a16="http://schemas.microsoft.com/office/drawing/2014/main" id="{9C2DE05C-D9AA-4D86-A756-05BA7C0F5E2C}"/>
              </a:ext>
            </a:extLst>
          </p:cNvPr>
          <p:cNvSpPr/>
          <p:nvPr/>
        </p:nvSpPr>
        <p:spPr>
          <a:xfrm>
            <a:off x="381000" y="3610465"/>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459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ppt_x"/>
                                          </p:val>
                                        </p:tav>
                                        <p:tav tm="100000">
                                          <p:val>
                                            <p:strVal val="#ppt_x"/>
                                          </p:val>
                                        </p:tav>
                                      </p:tavLst>
                                    </p:anim>
                                    <p:anim calcmode="lin" valueType="num">
                                      <p:cBhvr additive="base">
                                        <p:cTn id="8"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60038-0A27-4530-B33E-07CF97DF01FE}"/>
              </a:ext>
            </a:extLst>
          </p:cNvPr>
          <p:cNvSpPr>
            <a:spLocks noGrp="1"/>
          </p:cNvSpPr>
          <p:nvPr>
            <p:ph type="title"/>
          </p:nvPr>
        </p:nvSpPr>
        <p:spPr/>
        <p:txBody>
          <a:bodyPr/>
          <a:lstStyle/>
          <a:p>
            <a:pPr algn="ctr"/>
            <a:r>
              <a:rPr lang="en-US" dirty="0"/>
              <a:t>QUIZ</a:t>
            </a:r>
          </a:p>
        </p:txBody>
      </p:sp>
      <p:sp>
        <p:nvSpPr>
          <p:cNvPr id="3" name="Content Placeholder 2">
            <a:extLst>
              <a:ext uri="{FF2B5EF4-FFF2-40B4-BE49-F238E27FC236}">
                <a16:creationId xmlns:a16="http://schemas.microsoft.com/office/drawing/2014/main" id="{AE5A777F-FCAA-42EC-A2EA-9C2FE1786B7A}"/>
              </a:ext>
            </a:extLst>
          </p:cNvPr>
          <p:cNvSpPr>
            <a:spLocks noGrp="1"/>
          </p:cNvSpPr>
          <p:nvPr>
            <p:ph sz="quarter" idx="10"/>
          </p:nvPr>
        </p:nvSpPr>
        <p:spPr/>
        <p:txBody>
          <a:bodyPr/>
          <a:lstStyle/>
          <a:p>
            <a:pPr lvl="0"/>
            <a:r>
              <a:rPr lang="en-US" sz="2000" dirty="0"/>
              <a:t>A VFC-eligible child is 7 years of age and does not have any high-risk criteria.  He lives in the household with his grandmother who is undergoing chemotherapy. It is March 14</a:t>
            </a:r>
            <a:r>
              <a:rPr lang="en-US" sz="2000" baseline="30000" dirty="0"/>
              <a:t>th</a:t>
            </a:r>
            <a:r>
              <a:rPr lang="en-US" sz="2000" dirty="0"/>
              <a:t>. Which is the best answer?</a:t>
            </a:r>
          </a:p>
          <a:p>
            <a:pPr lvl="0"/>
            <a:endParaRPr lang="en-US" sz="2000" dirty="0"/>
          </a:p>
          <a:p>
            <a:pPr marL="914400" lvl="1" indent="-457200">
              <a:buFont typeface="+mj-lt"/>
              <a:buAutoNum type="alphaUcPeriod"/>
            </a:pPr>
            <a:r>
              <a:rPr lang="en-US" sz="2000" dirty="0">
                <a:latin typeface="Segoe UI" panose="020B0502040204020203" pitchFamily="34" charset="0"/>
                <a:cs typeface="Segoe UI" panose="020B0502040204020203" pitchFamily="34" charset="0"/>
              </a:rPr>
              <a:t>Because our nurses begin conducting daycare audits in March, we only administer flu vaccine from September to January. Refer family to a Walgreens or CVS.</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Because the child is VFC-eligible, VFC-supplied flu vaccine should be administered to the child.</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VFC supplied inactivated flu vaccine and explain that the child should not receive </a:t>
            </a:r>
            <a:r>
              <a:rPr lang="en-US" sz="2000" dirty="0" err="1">
                <a:latin typeface="Segoe UI" panose="020B0502040204020203" pitchFamily="34" charset="0"/>
                <a:cs typeface="Segoe UI" panose="020B0502040204020203" pitchFamily="34" charset="0"/>
              </a:rPr>
              <a:t>FluMist</a:t>
            </a:r>
            <a:r>
              <a:rPr lang="en-US" sz="2000" dirty="0">
                <a:latin typeface="Segoe UI" panose="020B0502040204020203" pitchFamily="34" charset="0"/>
                <a:cs typeface="Segoe UI" panose="020B0502040204020203" pitchFamily="34" charset="0"/>
              </a:rPr>
              <a:t> because he is living with his grandmother who has high-risk conditions.</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Private stock inactivated flu vaccine should be administered to all adults in the household including the grandmother. Administer VFC inactivated flu vaccine to the 7 year old child.</a:t>
            </a:r>
          </a:p>
          <a:p>
            <a:endParaRPr lang="en-US" sz="2000" dirty="0"/>
          </a:p>
        </p:txBody>
      </p:sp>
      <p:sp>
        <p:nvSpPr>
          <p:cNvPr id="4" name="Arrow: Right 3">
            <a:extLst>
              <a:ext uri="{FF2B5EF4-FFF2-40B4-BE49-F238E27FC236}">
                <a16:creationId xmlns:a16="http://schemas.microsoft.com/office/drawing/2014/main" id="{48D0EF7C-3237-4E40-BE98-04D16B7774A0}"/>
              </a:ext>
            </a:extLst>
          </p:cNvPr>
          <p:cNvSpPr/>
          <p:nvPr/>
        </p:nvSpPr>
        <p:spPr>
          <a:xfrm>
            <a:off x="381000" y="5118754"/>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260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50" fill="hold"/>
                                        <p:tgtEl>
                                          <p:spTgt spid="4"/>
                                        </p:tgtEl>
                                        <p:attrNameLst>
                                          <p:attrName>ppt_x</p:attrName>
                                        </p:attrNameLst>
                                      </p:cBhvr>
                                      <p:tavLst>
                                        <p:tav tm="0">
                                          <p:val>
                                            <p:strVal val="#ppt_x"/>
                                          </p:val>
                                        </p:tav>
                                        <p:tav tm="100000">
                                          <p:val>
                                            <p:strVal val="#ppt_x"/>
                                          </p:val>
                                        </p:tav>
                                      </p:tavLst>
                                    </p:anim>
                                    <p:anim calcmode="lin" valueType="num">
                                      <p:cBhvr additive="base">
                                        <p:cTn id="8"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9700E-BB77-4A3F-93B7-732D47076F1A}"/>
              </a:ext>
            </a:extLst>
          </p:cNvPr>
          <p:cNvSpPr>
            <a:spLocks noGrp="1"/>
          </p:cNvSpPr>
          <p:nvPr>
            <p:ph type="title"/>
          </p:nvPr>
        </p:nvSpPr>
        <p:spPr/>
        <p:txBody>
          <a:bodyPr/>
          <a:lstStyle/>
          <a:p>
            <a:pPr algn="ctr"/>
            <a:r>
              <a:rPr lang="en-US" dirty="0"/>
              <a:t>Quality Assurance &amp; Program Accountability </a:t>
            </a:r>
          </a:p>
        </p:txBody>
      </p:sp>
      <p:sp>
        <p:nvSpPr>
          <p:cNvPr id="3" name="Content Placeholder 2">
            <a:extLst>
              <a:ext uri="{FF2B5EF4-FFF2-40B4-BE49-F238E27FC236}">
                <a16:creationId xmlns:a16="http://schemas.microsoft.com/office/drawing/2014/main" id="{4A10B30C-1EB2-4258-8268-DD8CE6BE0E49}"/>
              </a:ext>
            </a:extLst>
          </p:cNvPr>
          <p:cNvSpPr>
            <a:spLocks noGrp="1"/>
          </p:cNvSpPr>
          <p:nvPr>
            <p:ph sz="quarter" idx="10"/>
          </p:nvPr>
        </p:nvSpPr>
        <p:spPr/>
        <p:txBody>
          <a:bodyPr/>
          <a:lstStyle/>
          <a:p>
            <a:pPr algn="ctr"/>
            <a:endParaRPr lang="en-US" dirty="0"/>
          </a:p>
          <a:p>
            <a:pPr algn="ctr"/>
            <a:r>
              <a:rPr lang="en-US" sz="3200" dirty="0"/>
              <a:t>The </a:t>
            </a:r>
            <a:r>
              <a:rPr lang="en-US" sz="3200" dirty="0">
                <a:highlight>
                  <a:srgbClr val="FFFF00"/>
                </a:highlight>
              </a:rPr>
              <a:t>increased cost </a:t>
            </a:r>
            <a:r>
              <a:rPr lang="en-US" sz="3200" dirty="0"/>
              <a:t>of vaccines and the 2012 Office of Inspector General report has brought a renewed </a:t>
            </a:r>
            <a:r>
              <a:rPr lang="en-US" sz="3200" dirty="0">
                <a:highlight>
                  <a:srgbClr val="FFFF00"/>
                </a:highlight>
              </a:rPr>
              <a:t>emphasis on program accountability</a:t>
            </a:r>
            <a:r>
              <a:rPr lang="en-US" sz="3200" dirty="0"/>
              <a:t>. VFC and enrolled provider sites have an ongoing responsibility for ensuring program</a:t>
            </a:r>
            <a:r>
              <a:rPr lang="en-US" sz="3200" dirty="0">
                <a:highlight>
                  <a:srgbClr val="FFFF00"/>
                </a:highlight>
              </a:rPr>
              <a:t> integrity </a:t>
            </a:r>
            <a:r>
              <a:rPr lang="en-US" sz="3200" dirty="0"/>
              <a:t>and </a:t>
            </a:r>
            <a:r>
              <a:rPr lang="en-US" sz="3200" dirty="0">
                <a:highlight>
                  <a:srgbClr val="FFFF00"/>
                </a:highlight>
              </a:rPr>
              <a:t>serving</a:t>
            </a:r>
            <a:r>
              <a:rPr lang="en-US" sz="3200" dirty="0"/>
              <a:t> as </a:t>
            </a:r>
            <a:r>
              <a:rPr lang="en-US" sz="3200" dirty="0">
                <a:highlight>
                  <a:srgbClr val="FFFF00"/>
                </a:highlight>
              </a:rPr>
              <a:t>stewards</a:t>
            </a:r>
            <a:r>
              <a:rPr lang="en-US" sz="3200" dirty="0"/>
              <a:t> of the resources provided by this expansive entitlement program. </a:t>
            </a:r>
          </a:p>
          <a:p>
            <a:endParaRPr lang="en-US" dirty="0"/>
          </a:p>
        </p:txBody>
      </p:sp>
    </p:spTree>
    <p:extLst>
      <p:ext uri="{BB962C8B-B14F-4D97-AF65-F5344CB8AC3E}">
        <p14:creationId xmlns:p14="http://schemas.microsoft.com/office/powerpoint/2010/main" val="3733781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8FFB6-98BC-44E3-BB93-EBB89F5A8746}"/>
              </a:ext>
            </a:extLst>
          </p:cNvPr>
          <p:cNvSpPr>
            <a:spLocks noGrp="1"/>
          </p:cNvSpPr>
          <p:nvPr>
            <p:ph type="title"/>
          </p:nvPr>
        </p:nvSpPr>
        <p:spPr/>
        <p:txBody>
          <a:bodyPr/>
          <a:lstStyle/>
          <a:p>
            <a:pPr algn="ctr"/>
            <a:r>
              <a:rPr lang="en-US" dirty="0"/>
              <a:t>Quality Assurance &amp; Program Accountability </a:t>
            </a:r>
          </a:p>
        </p:txBody>
      </p:sp>
      <p:sp>
        <p:nvSpPr>
          <p:cNvPr id="3" name="Content Placeholder 2">
            <a:extLst>
              <a:ext uri="{FF2B5EF4-FFF2-40B4-BE49-F238E27FC236}">
                <a16:creationId xmlns:a16="http://schemas.microsoft.com/office/drawing/2014/main" id="{BF8C2267-A135-410F-B040-0FE991463BA5}"/>
              </a:ext>
            </a:extLst>
          </p:cNvPr>
          <p:cNvSpPr>
            <a:spLocks noGrp="1"/>
          </p:cNvSpPr>
          <p:nvPr>
            <p:ph sz="quarter" idx="10"/>
          </p:nvPr>
        </p:nvSpPr>
        <p:spPr/>
        <p:txBody>
          <a:bodyPr/>
          <a:lstStyle/>
          <a:p>
            <a:r>
              <a:rPr lang="en-US" dirty="0"/>
              <a:t>To ensure program oversight, enrolled providers will be required to:</a:t>
            </a:r>
          </a:p>
          <a:p>
            <a:endParaRPr lang="en-US" dirty="0"/>
          </a:p>
          <a:p>
            <a:pPr marL="342900" indent="-342900">
              <a:buFont typeface="Arial" panose="020B0604020202020204" pitchFamily="34" charset="0"/>
              <a:buChar char="•"/>
            </a:pPr>
            <a:r>
              <a:rPr lang="en-US" dirty="0"/>
              <a:t>Complete and pass an initial enrollment site visit which includes approval of vaccine storage equipment</a:t>
            </a:r>
          </a:p>
          <a:p>
            <a:pPr marL="342900" indent="-342900">
              <a:buFont typeface="Arial" panose="020B0604020202020204" pitchFamily="34" charset="0"/>
              <a:buChar char="•"/>
            </a:pPr>
            <a:r>
              <a:rPr lang="en-US" dirty="0"/>
              <a:t>Participate in a site visit 1 year following the date of enrollment.</a:t>
            </a:r>
          </a:p>
          <a:p>
            <a:pPr marL="342900" indent="-342900">
              <a:buFont typeface="Arial" panose="020B0604020202020204" pitchFamily="34" charset="0"/>
              <a:buChar char="•"/>
            </a:pPr>
            <a:r>
              <a:rPr lang="en-US" dirty="0"/>
              <a:t>Participate in annual site visits</a:t>
            </a:r>
          </a:p>
          <a:p>
            <a:pPr marL="342900" indent="-342900">
              <a:buFont typeface="Arial" panose="020B0604020202020204" pitchFamily="34" charset="0"/>
              <a:buChar char="•"/>
            </a:pPr>
            <a:r>
              <a:rPr lang="en-US" dirty="0"/>
              <a:t>Participate in unannounced storage and handling visits</a:t>
            </a:r>
          </a:p>
          <a:p>
            <a:pPr marL="342900" indent="-342900">
              <a:buFont typeface="Arial" panose="020B0604020202020204" pitchFamily="34" charset="0"/>
              <a:buChar char="•"/>
            </a:pPr>
            <a:r>
              <a:rPr lang="en-US" dirty="0"/>
              <a:t>Complete annual provider training and recertification</a:t>
            </a:r>
          </a:p>
          <a:p>
            <a:pPr marL="342900" indent="-342900">
              <a:buFont typeface="Arial" panose="020B0604020202020204" pitchFamily="34" charset="0"/>
              <a:buChar char="•"/>
            </a:pPr>
            <a:r>
              <a:rPr lang="en-US" dirty="0"/>
              <a:t>All site visits are completed by our Immunization Regional Consultants (IRCs) </a:t>
            </a:r>
          </a:p>
          <a:p>
            <a:endParaRPr lang="en-US" dirty="0"/>
          </a:p>
        </p:txBody>
      </p:sp>
    </p:spTree>
    <p:extLst>
      <p:ext uri="{BB962C8B-B14F-4D97-AF65-F5344CB8AC3E}">
        <p14:creationId xmlns:p14="http://schemas.microsoft.com/office/powerpoint/2010/main" val="120461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B3DEF-1F44-48F8-B2EC-5D0464BA79EF}"/>
              </a:ext>
            </a:extLst>
          </p:cNvPr>
          <p:cNvSpPr>
            <a:spLocks noGrp="1"/>
          </p:cNvSpPr>
          <p:nvPr>
            <p:ph type="title"/>
          </p:nvPr>
        </p:nvSpPr>
        <p:spPr/>
        <p:txBody>
          <a:bodyPr/>
          <a:lstStyle/>
          <a:p>
            <a:pPr algn="ctr"/>
            <a:r>
              <a:rPr lang="en-US" dirty="0"/>
              <a:t>Outline 	</a:t>
            </a:r>
          </a:p>
        </p:txBody>
      </p:sp>
      <p:sp>
        <p:nvSpPr>
          <p:cNvPr id="3" name="Content Placeholder 2">
            <a:extLst>
              <a:ext uri="{FF2B5EF4-FFF2-40B4-BE49-F238E27FC236}">
                <a16:creationId xmlns:a16="http://schemas.microsoft.com/office/drawing/2014/main" id="{2EAC1B01-382C-4EE8-82DF-74B5E8934B75}"/>
              </a:ext>
            </a:extLst>
          </p:cNvPr>
          <p:cNvSpPr>
            <a:spLocks noGrp="1"/>
          </p:cNvSpPr>
          <p:nvPr>
            <p:ph sz="quarter" idx="10"/>
          </p:nvPr>
        </p:nvSpPr>
        <p:spPr/>
        <p:txBody>
          <a:bodyPr/>
          <a:lstStyle/>
          <a:p>
            <a:pPr marL="342900" indent="-342900">
              <a:buFont typeface="Arial" panose="020B0604020202020204" pitchFamily="34" charset="0"/>
              <a:buChar char="•"/>
            </a:pPr>
            <a:r>
              <a:rPr lang="en-US" sz="2800" dirty="0"/>
              <a:t>VFC Program, State, 317, Adult 317 </a:t>
            </a:r>
          </a:p>
          <a:p>
            <a:pPr marL="342900" indent="-342900">
              <a:buFont typeface="Arial" panose="020B0604020202020204" pitchFamily="34" charset="0"/>
              <a:buChar char="•"/>
            </a:pPr>
            <a:r>
              <a:rPr lang="en-US" sz="2800" dirty="0"/>
              <a:t>Quality Assurance &amp; Program Accountability </a:t>
            </a:r>
          </a:p>
          <a:p>
            <a:pPr marL="342900" indent="-342900">
              <a:buFont typeface="Arial" panose="020B0604020202020204" pitchFamily="34" charset="0"/>
              <a:buChar char="•"/>
            </a:pPr>
            <a:r>
              <a:rPr lang="en-US" sz="2800" dirty="0"/>
              <a:t>Vaccine Management </a:t>
            </a:r>
          </a:p>
          <a:p>
            <a:pPr marL="342900" indent="-342900">
              <a:buFont typeface="Arial" panose="020B0604020202020204" pitchFamily="34" charset="0"/>
              <a:buChar char="•"/>
            </a:pPr>
            <a:r>
              <a:rPr lang="en-US" sz="2800" dirty="0"/>
              <a:t>VFC Provider Requirements at a Glance </a:t>
            </a:r>
          </a:p>
        </p:txBody>
      </p:sp>
    </p:spTree>
    <p:extLst>
      <p:ext uri="{BB962C8B-B14F-4D97-AF65-F5344CB8AC3E}">
        <p14:creationId xmlns:p14="http://schemas.microsoft.com/office/powerpoint/2010/main" val="1055261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4EDC-1653-4194-AB63-2E1F9F9789A8}"/>
              </a:ext>
            </a:extLst>
          </p:cNvPr>
          <p:cNvSpPr>
            <a:spLocks noGrp="1"/>
          </p:cNvSpPr>
          <p:nvPr>
            <p:ph type="title"/>
          </p:nvPr>
        </p:nvSpPr>
        <p:spPr/>
        <p:txBody>
          <a:bodyPr/>
          <a:lstStyle/>
          <a:p>
            <a:pPr algn="ctr"/>
            <a:r>
              <a:rPr lang="en-US" dirty="0"/>
              <a:t>Vaccine Management </a:t>
            </a:r>
          </a:p>
        </p:txBody>
      </p:sp>
      <p:sp>
        <p:nvSpPr>
          <p:cNvPr id="3" name="Content Placeholder 2">
            <a:extLst>
              <a:ext uri="{FF2B5EF4-FFF2-40B4-BE49-F238E27FC236}">
                <a16:creationId xmlns:a16="http://schemas.microsoft.com/office/drawing/2014/main" id="{82C4FA9B-E7F2-48C4-BAF0-0505A58AB2D3}"/>
              </a:ext>
            </a:extLst>
          </p:cNvPr>
          <p:cNvSpPr>
            <a:spLocks noGrp="1"/>
          </p:cNvSpPr>
          <p:nvPr>
            <p:ph sz="quarter" idx="10"/>
          </p:nvPr>
        </p:nvSpPr>
        <p:spPr/>
        <p:txBody>
          <a:bodyPr/>
          <a:lstStyle/>
          <a:p>
            <a:pPr algn="ctr"/>
            <a:r>
              <a:rPr lang="en-US" sz="3600" b="1" dirty="0"/>
              <a:t>Overview: </a:t>
            </a:r>
            <a:r>
              <a:rPr lang="en-US" sz="3600" dirty="0"/>
              <a:t>The management of publicly purchased vaccine is one of the most important activities for which the VFC Program has oversight responsibility. It is essential for awardees to educate and support providers with </a:t>
            </a:r>
            <a:r>
              <a:rPr lang="en-US" sz="3600" dirty="0">
                <a:highlight>
                  <a:srgbClr val="FFFF00"/>
                </a:highlight>
              </a:rPr>
              <a:t>proper vaccine ordering, inventory maintenance, and storage and handling practices</a:t>
            </a:r>
            <a:r>
              <a:rPr lang="en-US" sz="3600" dirty="0"/>
              <a:t>. </a:t>
            </a:r>
          </a:p>
          <a:p>
            <a:endParaRPr lang="en-US" dirty="0"/>
          </a:p>
        </p:txBody>
      </p:sp>
    </p:spTree>
    <p:extLst>
      <p:ext uri="{BB962C8B-B14F-4D97-AF65-F5344CB8AC3E}">
        <p14:creationId xmlns:p14="http://schemas.microsoft.com/office/powerpoint/2010/main" val="2890731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D269A-3D10-47CF-83CD-C182CCAA1681}"/>
              </a:ext>
            </a:extLst>
          </p:cNvPr>
          <p:cNvSpPr>
            <a:spLocks noGrp="1"/>
          </p:cNvSpPr>
          <p:nvPr>
            <p:ph type="title"/>
          </p:nvPr>
        </p:nvSpPr>
        <p:spPr/>
        <p:txBody>
          <a:bodyPr/>
          <a:lstStyle/>
          <a:p>
            <a:pPr algn="ctr"/>
            <a:r>
              <a:rPr lang="en-US" dirty="0"/>
              <a:t>Vaccine Management 	</a:t>
            </a:r>
          </a:p>
        </p:txBody>
      </p:sp>
      <p:sp>
        <p:nvSpPr>
          <p:cNvPr id="3" name="Content Placeholder 2">
            <a:extLst>
              <a:ext uri="{FF2B5EF4-FFF2-40B4-BE49-F238E27FC236}">
                <a16:creationId xmlns:a16="http://schemas.microsoft.com/office/drawing/2014/main" id="{A12A88F0-155A-42AE-AB6C-229E50D0E730}"/>
              </a:ext>
            </a:extLst>
          </p:cNvPr>
          <p:cNvSpPr>
            <a:spLocks noGrp="1"/>
          </p:cNvSpPr>
          <p:nvPr>
            <p:ph sz="quarter" idx="10"/>
          </p:nvPr>
        </p:nvSpPr>
        <p:spPr/>
        <p:txBody>
          <a:bodyPr/>
          <a:lstStyle/>
          <a:p>
            <a:r>
              <a:rPr lang="en-US" sz="3600" dirty="0"/>
              <a:t>Proper vaccine management requires planning to ensure adherence to program guidelines created to address the following areas:</a:t>
            </a:r>
          </a:p>
          <a:p>
            <a:endParaRPr lang="en-US" sz="1200" dirty="0"/>
          </a:p>
          <a:p>
            <a:pPr marL="1028700" lvl="1" indent="-342900"/>
            <a:r>
              <a:rPr lang="en-US" sz="2800" dirty="0">
                <a:latin typeface="Segoe UI" panose="020B0502040204020203" pitchFamily="34" charset="0"/>
                <a:cs typeface="Segoe UI" panose="020B0502040204020203" pitchFamily="34" charset="0"/>
              </a:rPr>
              <a:t>Monthly Reporting</a:t>
            </a:r>
          </a:p>
          <a:p>
            <a:pPr marL="1028700" lvl="1" indent="-342900"/>
            <a:r>
              <a:rPr lang="en-US" sz="2800" dirty="0">
                <a:latin typeface="Segoe UI" panose="020B0502040204020203" pitchFamily="34" charset="0"/>
                <a:cs typeface="Segoe UI" panose="020B0502040204020203" pitchFamily="34" charset="0"/>
              </a:rPr>
              <a:t>Vaccine Loss/Wastage</a:t>
            </a:r>
          </a:p>
          <a:p>
            <a:pPr marL="1028700" lvl="1" indent="-342900"/>
            <a:r>
              <a:rPr lang="en-US" sz="2800" dirty="0">
                <a:latin typeface="Segoe UI" panose="020B0502040204020203" pitchFamily="34" charset="0"/>
                <a:cs typeface="Segoe UI" panose="020B0502040204020203" pitchFamily="34" charset="0"/>
              </a:rPr>
              <a:t>Accountability </a:t>
            </a:r>
          </a:p>
          <a:p>
            <a:pPr marL="1028700" lvl="1" indent="-342900"/>
            <a:r>
              <a:rPr lang="en-US" sz="2800" dirty="0">
                <a:latin typeface="Segoe UI" panose="020B0502040204020203" pitchFamily="34" charset="0"/>
                <a:cs typeface="Segoe UI" panose="020B0502040204020203" pitchFamily="34" charset="0"/>
              </a:rPr>
              <a:t>Fraud &amp; Abuse</a:t>
            </a:r>
          </a:p>
          <a:p>
            <a:endParaRPr lang="en-US" dirty="0"/>
          </a:p>
        </p:txBody>
      </p:sp>
    </p:spTree>
    <p:extLst>
      <p:ext uri="{BB962C8B-B14F-4D97-AF65-F5344CB8AC3E}">
        <p14:creationId xmlns:p14="http://schemas.microsoft.com/office/powerpoint/2010/main" val="624294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8CEF0-7AC4-4870-BDF4-4767FDBEDCB3}"/>
              </a:ext>
            </a:extLst>
          </p:cNvPr>
          <p:cNvSpPr>
            <a:spLocks noGrp="1"/>
          </p:cNvSpPr>
          <p:nvPr>
            <p:ph type="title"/>
          </p:nvPr>
        </p:nvSpPr>
        <p:spPr/>
        <p:txBody>
          <a:bodyPr/>
          <a:lstStyle/>
          <a:p>
            <a:pPr algn="ctr"/>
            <a:r>
              <a:rPr lang="en-US" dirty="0"/>
              <a:t>Vaccine Management </a:t>
            </a:r>
          </a:p>
        </p:txBody>
      </p:sp>
      <p:sp>
        <p:nvSpPr>
          <p:cNvPr id="3" name="Content Placeholder 2">
            <a:extLst>
              <a:ext uri="{FF2B5EF4-FFF2-40B4-BE49-F238E27FC236}">
                <a16:creationId xmlns:a16="http://schemas.microsoft.com/office/drawing/2014/main" id="{53804D87-5F25-44B2-870E-25D88704F911}"/>
              </a:ext>
            </a:extLst>
          </p:cNvPr>
          <p:cNvSpPr>
            <a:spLocks noGrp="1"/>
          </p:cNvSpPr>
          <p:nvPr>
            <p:ph sz="quarter" idx="10"/>
          </p:nvPr>
        </p:nvSpPr>
        <p:spPr/>
        <p:txBody>
          <a:bodyPr/>
          <a:lstStyle/>
          <a:p>
            <a:r>
              <a:rPr lang="en-US" sz="2000" b="1" dirty="0"/>
              <a:t>Proper Vaccine Management can help ensure vaccines administered to eligible patients are viable and effective</a:t>
            </a:r>
          </a:p>
          <a:p>
            <a:r>
              <a:rPr lang="en-US" sz="2000" b="1" dirty="0"/>
              <a:t>Vaccine Management includes:</a:t>
            </a:r>
          </a:p>
          <a:p>
            <a:pPr lvl="1"/>
            <a:r>
              <a:rPr lang="en-US" sz="2000" u="sng" dirty="0">
                <a:latin typeface="Segoe UI" panose="020B0502040204020203" pitchFamily="34" charset="0"/>
                <a:cs typeface="Segoe UI" panose="020B0502040204020203" pitchFamily="34" charset="0"/>
              </a:rPr>
              <a:t>Cold Chain Maintenance</a:t>
            </a:r>
            <a:r>
              <a:rPr lang="en-US" sz="2000" dirty="0">
                <a:latin typeface="Segoe UI" panose="020B0502040204020203" pitchFamily="34" charset="0"/>
                <a:cs typeface="Segoe UI" panose="020B0502040204020203" pitchFamily="34" charset="0"/>
              </a:rPr>
              <a:t>:  system used to maintain and distribute vaccines in optimal condition</a:t>
            </a:r>
          </a:p>
          <a:p>
            <a:pPr lvl="1"/>
            <a:r>
              <a:rPr lang="en-US" sz="2000" u="sng" dirty="0">
                <a:latin typeface="Segoe UI" panose="020B0502040204020203" pitchFamily="34" charset="0"/>
                <a:cs typeface="Segoe UI" panose="020B0502040204020203" pitchFamily="34" charset="0"/>
              </a:rPr>
              <a:t>Vaccine Storage at the appropriate temperatures</a:t>
            </a:r>
            <a:r>
              <a:rPr lang="en-US" sz="2000" dirty="0">
                <a:latin typeface="Segoe UI" panose="020B0502040204020203" pitchFamily="34" charset="0"/>
                <a:cs typeface="Segoe UI" panose="020B0502040204020203" pitchFamily="34" charset="0"/>
              </a:rPr>
              <a:t>:</a:t>
            </a:r>
          </a:p>
          <a:p>
            <a:pPr lvl="2"/>
            <a:r>
              <a:rPr lang="en-US" dirty="0">
                <a:latin typeface="Segoe UI" panose="020B0502040204020203" pitchFamily="34" charset="0"/>
                <a:cs typeface="Segoe UI" panose="020B0502040204020203" pitchFamily="34" charset="0"/>
              </a:rPr>
              <a:t>Refrigerated Vaccines between 36 and 46 degrees F (2 and 8 degrees C)</a:t>
            </a:r>
          </a:p>
          <a:p>
            <a:pPr lvl="2"/>
            <a:r>
              <a:rPr lang="en-US" dirty="0">
                <a:latin typeface="Segoe UI" panose="020B0502040204020203" pitchFamily="34" charset="0"/>
                <a:cs typeface="Segoe UI" panose="020B0502040204020203" pitchFamily="34" charset="0"/>
              </a:rPr>
              <a:t>Frozen Vaccines between -58 and 5 degrees F (-50 and -15 degrees C)</a:t>
            </a:r>
          </a:p>
          <a:p>
            <a:pPr lvl="1"/>
            <a:r>
              <a:rPr lang="en-US" sz="2000" u="sng" dirty="0">
                <a:latin typeface="Segoe UI" panose="020B0502040204020203" pitchFamily="34" charset="0"/>
                <a:cs typeface="Segoe UI" panose="020B0502040204020203" pitchFamily="34" charset="0"/>
              </a:rPr>
              <a:t>Inventory Management:  </a:t>
            </a:r>
            <a:r>
              <a:rPr lang="en-US" sz="2000" dirty="0">
                <a:latin typeface="Segoe UI" panose="020B0502040204020203" pitchFamily="34" charset="0"/>
                <a:cs typeface="Segoe UI" panose="020B0502040204020203" pitchFamily="34" charset="0"/>
              </a:rPr>
              <a:t>providers should maintain enough inventory on hand to allow for potential distribution delays; a minimum of 2-4 weeks is recommended (Georgia Immunization Program (GIP) replenishes at a 3 month inventory level)</a:t>
            </a:r>
          </a:p>
          <a:p>
            <a:pPr lvl="1"/>
            <a:r>
              <a:rPr lang="en-US" sz="2000" u="sng" dirty="0">
                <a:latin typeface="Segoe UI" panose="020B0502040204020203" pitchFamily="34" charset="0"/>
                <a:cs typeface="Segoe UI" panose="020B0502040204020203" pitchFamily="34" charset="0"/>
              </a:rPr>
              <a:t>Temperature Monitoring and Calibrated Thermometers </a:t>
            </a:r>
          </a:p>
          <a:p>
            <a:pPr lvl="2"/>
            <a:r>
              <a:rPr lang="en-US" dirty="0">
                <a:latin typeface="Segoe UI" panose="020B0502040204020203" pitchFamily="34" charset="0"/>
                <a:cs typeface="Segoe UI" panose="020B0502040204020203" pitchFamily="34" charset="0"/>
              </a:rPr>
              <a:t>Starting January 1, 2018, CDC required digital data loggers for providers enrolled in the VFC program</a:t>
            </a:r>
          </a:p>
          <a:p>
            <a:endParaRPr lang="en-US" dirty="0"/>
          </a:p>
        </p:txBody>
      </p:sp>
      <p:sp>
        <p:nvSpPr>
          <p:cNvPr id="4" name="Text Placeholder 3">
            <a:extLst>
              <a:ext uri="{FF2B5EF4-FFF2-40B4-BE49-F238E27FC236}">
                <a16:creationId xmlns:a16="http://schemas.microsoft.com/office/drawing/2014/main" id="{86D3BBBD-F832-447F-ABF5-F3E54D7527DF}"/>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456036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C64C7-CAC7-47D0-81EB-AB255D70547F}"/>
              </a:ext>
            </a:extLst>
          </p:cNvPr>
          <p:cNvSpPr>
            <a:spLocks noGrp="1"/>
          </p:cNvSpPr>
          <p:nvPr>
            <p:ph type="title"/>
          </p:nvPr>
        </p:nvSpPr>
        <p:spPr/>
        <p:txBody>
          <a:bodyPr/>
          <a:lstStyle/>
          <a:p>
            <a:pPr algn="ctr"/>
            <a:r>
              <a:rPr lang="en-US" dirty="0"/>
              <a:t>Vaccine Management </a:t>
            </a:r>
          </a:p>
        </p:txBody>
      </p:sp>
      <p:sp>
        <p:nvSpPr>
          <p:cNvPr id="3" name="Content Placeholder 2">
            <a:extLst>
              <a:ext uri="{FF2B5EF4-FFF2-40B4-BE49-F238E27FC236}">
                <a16:creationId xmlns:a16="http://schemas.microsoft.com/office/drawing/2014/main" id="{50668F08-D4CC-48B3-B18D-ABDD2A537A0B}"/>
              </a:ext>
            </a:extLst>
          </p:cNvPr>
          <p:cNvSpPr>
            <a:spLocks noGrp="1"/>
          </p:cNvSpPr>
          <p:nvPr>
            <p:ph sz="quarter" idx="10"/>
          </p:nvPr>
        </p:nvSpPr>
        <p:spPr/>
        <p:txBody>
          <a:bodyPr/>
          <a:lstStyle/>
          <a:p>
            <a:r>
              <a:rPr lang="en-US" sz="2000" b="1" dirty="0"/>
              <a:t>Provider Responsibilities</a:t>
            </a:r>
          </a:p>
          <a:p>
            <a:pPr lvl="1"/>
            <a:r>
              <a:rPr lang="en-US" sz="2000" dirty="0">
                <a:latin typeface="Segoe UI" panose="020B0502040204020203" pitchFamily="34" charset="0"/>
                <a:cs typeface="Segoe UI" panose="020B0502040204020203" pitchFamily="34" charset="0"/>
              </a:rPr>
              <a:t>Designate a primary and secondary vaccine coordinator</a:t>
            </a:r>
          </a:p>
          <a:p>
            <a:pPr lvl="1"/>
            <a:r>
              <a:rPr lang="en-US" sz="2000" dirty="0">
                <a:latin typeface="Segoe UI" panose="020B0502040204020203" pitchFamily="34" charset="0"/>
                <a:cs typeface="Segoe UI" panose="020B0502040204020203" pitchFamily="34" charset="0"/>
              </a:rPr>
              <a:t>Train all staff involved in receipt of vaccine deliveries (including security)</a:t>
            </a:r>
          </a:p>
          <a:p>
            <a:pPr lvl="1"/>
            <a:r>
              <a:rPr lang="en-US" sz="2000" dirty="0">
                <a:latin typeface="Segoe UI" panose="020B0502040204020203" pitchFamily="34" charset="0"/>
                <a:cs typeface="Segoe UI" panose="020B0502040204020203" pitchFamily="34" charset="0"/>
              </a:rPr>
              <a:t>Review storage unit temperatures daily and document min/max once a day (AM)</a:t>
            </a:r>
          </a:p>
          <a:p>
            <a:pPr lvl="1"/>
            <a:r>
              <a:rPr lang="en-US" sz="2000" dirty="0">
                <a:latin typeface="Segoe UI" panose="020B0502040204020203" pitchFamily="34" charset="0"/>
                <a:cs typeface="Segoe UI" panose="020B0502040204020203" pitchFamily="34" charset="0"/>
              </a:rPr>
              <a:t>Develop and follow routine and emergency vaccine storage and handling plans</a:t>
            </a:r>
          </a:p>
          <a:p>
            <a:pPr lvl="1"/>
            <a:r>
              <a:rPr lang="en-US" sz="2000" dirty="0">
                <a:latin typeface="Segoe UI" panose="020B0502040204020203" pitchFamily="34" charset="0"/>
                <a:cs typeface="Segoe UI" panose="020B0502040204020203" pitchFamily="34" charset="0"/>
              </a:rPr>
              <a:t>Utilize and maintain proper vaccine storage equipment and temp monitoring devices</a:t>
            </a:r>
          </a:p>
          <a:p>
            <a:r>
              <a:rPr lang="en-US" sz="2000" b="1" dirty="0"/>
              <a:t>Vaccine Accountability is one of the program’s highest priorities.  We must ensure:</a:t>
            </a:r>
          </a:p>
          <a:p>
            <a:pPr lvl="1"/>
            <a:r>
              <a:rPr lang="en-US" sz="2000" dirty="0">
                <a:latin typeface="Segoe UI" panose="020B0502040204020203" pitchFamily="34" charset="0"/>
                <a:cs typeface="Segoe UI" panose="020B0502040204020203" pitchFamily="34" charset="0"/>
              </a:rPr>
              <a:t>Vaccines purchased with VFC funds are administered only to VFC-eligible children</a:t>
            </a:r>
          </a:p>
          <a:p>
            <a:pPr lvl="1"/>
            <a:r>
              <a:rPr lang="en-US" sz="2000" dirty="0">
                <a:latin typeface="Segoe UI" panose="020B0502040204020203" pitchFamily="34" charset="0"/>
                <a:cs typeface="Segoe UI" panose="020B0502040204020203" pitchFamily="34" charset="0"/>
              </a:rPr>
              <a:t>Vaccine loss and waste are minimized and measured</a:t>
            </a:r>
          </a:p>
          <a:p>
            <a:pPr lvl="1"/>
            <a:r>
              <a:rPr lang="en-US" sz="2000" dirty="0">
                <a:latin typeface="Segoe UI" panose="020B0502040204020203" pitchFamily="34" charset="0"/>
                <a:cs typeface="Segoe UI" panose="020B0502040204020203" pitchFamily="34" charset="0"/>
              </a:rPr>
              <a:t>VFC program is protected against fraud and abuse</a:t>
            </a:r>
          </a:p>
          <a:p>
            <a:pPr lvl="1"/>
            <a:r>
              <a:rPr lang="en-US" sz="2000" dirty="0">
                <a:latin typeface="Segoe UI" panose="020B0502040204020203" pitchFamily="34" charset="0"/>
                <a:cs typeface="Segoe UI" panose="020B0502040204020203" pitchFamily="34" charset="0"/>
              </a:rPr>
              <a:t>VFC and other federally purchased vaccines are ordered appropriately based on providers eligible populations</a:t>
            </a:r>
          </a:p>
          <a:p>
            <a:pPr marL="457200" lvl="1" indent="0">
              <a:buNone/>
            </a:pPr>
            <a:endParaRPr lang="en-US" dirty="0"/>
          </a:p>
          <a:p>
            <a:endParaRPr lang="en-US" dirty="0"/>
          </a:p>
        </p:txBody>
      </p:sp>
    </p:spTree>
    <p:extLst>
      <p:ext uri="{BB962C8B-B14F-4D97-AF65-F5344CB8AC3E}">
        <p14:creationId xmlns:p14="http://schemas.microsoft.com/office/powerpoint/2010/main" val="3840813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 calcmode="lin" valueType="num">
                                      <p:cBhvr additive="base">
                                        <p:cTn id="2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30874-8DB3-4442-B1FA-F946B6287B95}"/>
              </a:ext>
            </a:extLst>
          </p:cNvPr>
          <p:cNvSpPr>
            <a:spLocks noGrp="1"/>
          </p:cNvSpPr>
          <p:nvPr>
            <p:ph type="title"/>
          </p:nvPr>
        </p:nvSpPr>
        <p:spPr/>
        <p:txBody>
          <a:bodyPr/>
          <a:lstStyle/>
          <a:p>
            <a:pPr algn="ctr"/>
            <a:r>
              <a:rPr lang="en-US" dirty="0"/>
              <a:t>Questions</a:t>
            </a:r>
          </a:p>
        </p:txBody>
      </p:sp>
      <p:pic>
        <p:nvPicPr>
          <p:cNvPr id="5" name="Content Placeholder 4">
            <a:extLst>
              <a:ext uri="{FF2B5EF4-FFF2-40B4-BE49-F238E27FC236}">
                <a16:creationId xmlns:a16="http://schemas.microsoft.com/office/drawing/2014/main" id="{0848B8B8-ABA9-4975-8410-7A0351BC8F36}"/>
              </a:ext>
            </a:extLst>
          </p:cNvPr>
          <p:cNvPicPr>
            <a:picLocks noGrp="1" noChangeAspect="1"/>
          </p:cNvPicPr>
          <p:nvPr>
            <p:ph sz="quarter" idx="10"/>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81012" y="1784350"/>
            <a:ext cx="4429975" cy="4437063"/>
          </a:xfrm>
        </p:spPr>
      </p:pic>
      <p:sp>
        <p:nvSpPr>
          <p:cNvPr id="6" name="TextBox 5">
            <a:extLst>
              <a:ext uri="{FF2B5EF4-FFF2-40B4-BE49-F238E27FC236}">
                <a16:creationId xmlns:a16="http://schemas.microsoft.com/office/drawing/2014/main" id="{D82BE99A-7264-4F94-A8CB-C4E8F3914869}"/>
              </a:ext>
            </a:extLst>
          </p:cNvPr>
          <p:cNvSpPr txBox="1"/>
          <p:nvPr/>
        </p:nvSpPr>
        <p:spPr>
          <a:xfrm>
            <a:off x="3881012" y="6221413"/>
            <a:ext cx="4429975" cy="230832"/>
          </a:xfrm>
          <a:prstGeom prst="rect">
            <a:avLst/>
          </a:prstGeom>
          <a:noFill/>
        </p:spPr>
        <p:txBody>
          <a:bodyPr wrap="square" rtlCol="0">
            <a:spAutoFit/>
          </a:bodyPr>
          <a:lstStyle/>
          <a:p>
            <a:r>
              <a:rPr lang="en-US" sz="900">
                <a:hlinkClick r:id="rId3" tooltip="http://baprendeencasa.blogspot.com/2012_02_01_archive.html"/>
              </a:rPr>
              <a:t>This Photo</a:t>
            </a:r>
            <a:r>
              <a:rPr lang="en-US" sz="900"/>
              <a:t> by Unknown Author is licensed under </a:t>
            </a:r>
            <a:r>
              <a:rPr lang="en-US" sz="900">
                <a:hlinkClick r:id="rId4" tooltip="https://creativecommons.org/licenses/by-nc-nd/3.0/"/>
              </a:rPr>
              <a:t>CC BY-NC-ND</a:t>
            </a:r>
            <a:endParaRPr lang="en-US" sz="900"/>
          </a:p>
        </p:txBody>
      </p:sp>
    </p:spTree>
    <p:extLst>
      <p:ext uri="{BB962C8B-B14F-4D97-AF65-F5344CB8AC3E}">
        <p14:creationId xmlns:p14="http://schemas.microsoft.com/office/powerpoint/2010/main" val="4027917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490D7-7D4A-438A-BB7E-60A89FDCE24C}"/>
              </a:ext>
            </a:extLst>
          </p:cNvPr>
          <p:cNvSpPr>
            <a:spLocks noGrp="1"/>
          </p:cNvSpPr>
          <p:nvPr>
            <p:ph type="title"/>
          </p:nvPr>
        </p:nvSpPr>
        <p:spPr/>
        <p:txBody>
          <a:bodyPr/>
          <a:lstStyle/>
          <a:p>
            <a:pPr algn="ctr"/>
            <a:r>
              <a:rPr lang="en-US" dirty="0"/>
              <a:t>QUIZ</a:t>
            </a:r>
          </a:p>
        </p:txBody>
      </p:sp>
      <p:sp>
        <p:nvSpPr>
          <p:cNvPr id="3" name="Content Placeholder 2">
            <a:extLst>
              <a:ext uri="{FF2B5EF4-FFF2-40B4-BE49-F238E27FC236}">
                <a16:creationId xmlns:a16="http://schemas.microsoft.com/office/drawing/2014/main" id="{19AB1C2A-C0DE-423A-AE0E-3F481BC98ECA}"/>
              </a:ext>
            </a:extLst>
          </p:cNvPr>
          <p:cNvSpPr>
            <a:spLocks noGrp="1"/>
          </p:cNvSpPr>
          <p:nvPr>
            <p:ph sz="quarter" idx="10"/>
          </p:nvPr>
        </p:nvSpPr>
        <p:spPr/>
        <p:txBody>
          <a:bodyPr/>
          <a:lstStyle/>
          <a:p>
            <a:pPr lvl="0"/>
            <a:r>
              <a:rPr lang="en-US" sz="2000" dirty="0"/>
              <a:t>A 12-month old underinsured child presents to the clinic and is due for MMR, Varicella, PCV13, Hepatitis A, and Hib vaccines.  Your clinic charges $10 per injection for administration fees.  The parent only has $20 in hand.  What is best answer?</a:t>
            </a:r>
          </a:p>
          <a:p>
            <a:pPr lvl="0"/>
            <a:endParaRPr lang="en-US" sz="2000" dirty="0"/>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the PCV13 and Hib vaccines.  Defer MMR, Varicella and Hepatitis A until the parent can pay the administration fees.</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all vaccines and collect $20.  </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MMR, Varicella, Hepatitis A. Since child has some doses of PCV13, and Hib vaccines, defer additional doses of these vaccines until parent can pay administration fee. </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MMR, Varicella, and Hib. Because the child does not attend childcare, defer PCV13 and Hepatitis A until the parent can pay administration fee.</a:t>
            </a:r>
          </a:p>
          <a:p>
            <a:endParaRPr lang="en-US" dirty="0"/>
          </a:p>
        </p:txBody>
      </p:sp>
      <p:sp>
        <p:nvSpPr>
          <p:cNvPr id="4" name="Text Placeholder 3">
            <a:extLst>
              <a:ext uri="{FF2B5EF4-FFF2-40B4-BE49-F238E27FC236}">
                <a16:creationId xmlns:a16="http://schemas.microsoft.com/office/drawing/2014/main" id="{B20FE516-26E7-4E5B-8B48-4D473504DC07}"/>
              </a:ext>
            </a:extLst>
          </p:cNvPr>
          <p:cNvSpPr>
            <a:spLocks noGrp="1"/>
          </p:cNvSpPr>
          <p:nvPr>
            <p:ph type="body" sz="quarter" idx="11"/>
          </p:nvPr>
        </p:nvSpPr>
        <p:spPr/>
        <p:txBody>
          <a:bodyPr/>
          <a:lstStyle/>
          <a:p>
            <a:endParaRPr lang="en-US"/>
          </a:p>
        </p:txBody>
      </p:sp>
      <p:sp>
        <p:nvSpPr>
          <p:cNvPr id="5" name="Arrow: Right 4">
            <a:extLst>
              <a:ext uri="{FF2B5EF4-FFF2-40B4-BE49-F238E27FC236}">
                <a16:creationId xmlns:a16="http://schemas.microsoft.com/office/drawing/2014/main" id="{B4652495-CB9C-49ED-9422-AB32E2F840DA}"/>
              </a:ext>
            </a:extLst>
          </p:cNvPr>
          <p:cNvSpPr/>
          <p:nvPr/>
        </p:nvSpPr>
        <p:spPr>
          <a:xfrm>
            <a:off x="381000" y="3621869"/>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2488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ppt_x"/>
                                          </p:val>
                                        </p:tav>
                                        <p:tav tm="100000">
                                          <p:val>
                                            <p:strVal val="#ppt_x"/>
                                          </p:val>
                                        </p:tav>
                                      </p:tavLst>
                                    </p:anim>
                                    <p:anim calcmode="lin" valueType="num">
                                      <p:cBhvr additive="base">
                                        <p:cTn id="8"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A202-8650-4F11-8A9A-A45F491B3DBC}"/>
              </a:ext>
            </a:extLst>
          </p:cNvPr>
          <p:cNvSpPr>
            <a:spLocks noGrp="1"/>
          </p:cNvSpPr>
          <p:nvPr>
            <p:ph type="title"/>
          </p:nvPr>
        </p:nvSpPr>
        <p:spPr/>
        <p:txBody>
          <a:bodyPr/>
          <a:lstStyle/>
          <a:p>
            <a:pPr algn="ctr"/>
            <a:r>
              <a:rPr lang="en-US" dirty="0"/>
              <a:t>QUIZ</a:t>
            </a:r>
          </a:p>
        </p:txBody>
      </p:sp>
      <p:sp>
        <p:nvSpPr>
          <p:cNvPr id="3" name="Content Placeholder 2">
            <a:extLst>
              <a:ext uri="{FF2B5EF4-FFF2-40B4-BE49-F238E27FC236}">
                <a16:creationId xmlns:a16="http://schemas.microsoft.com/office/drawing/2014/main" id="{935823F4-2A86-4B35-948F-8028EB68D3A4}"/>
              </a:ext>
            </a:extLst>
          </p:cNvPr>
          <p:cNvSpPr>
            <a:spLocks noGrp="1"/>
          </p:cNvSpPr>
          <p:nvPr>
            <p:ph sz="quarter" idx="10"/>
          </p:nvPr>
        </p:nvSpPr>
        <p:spPr>
          <a:xfrm>
            <a:off x="838200" y="1784350"/>
            <a:ext cx="10515600" cy="4616450"/>
          </a:xfrm>
        </p:spPr>
        <p:txBody>
          <a:bodyPr/>
          <a:lstStyle/>
          <a:p>
            <a:pPr lvl="0"/>
            <a:r>
              <a:rPr lang="en-US" sz="2000" dirty="0"/>
              <a:t>An 18-year-old mom is having her 2-year-old infant immunized. Infant is past due for shots that were due at age 1 year.  Mom claims they had a hard time getting appointment at the doctor’s office. Both are Medicaid recipients.  Which is the best answer?</a:t>
            </a:r>
          </a:p>
          <a:p>
            <a:pPr lvl="0"/>
            <a:endParaRPr lang="en-US" sz="2000" dirty="0"/>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appropriate vaccines to the toddler using VFC-supplied stock, but MOGE them so they won’t affect your CASA rates.</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appropriate vaccines to the toddler using VFC supplied stock.  Assess mother’s immunization status and give age-appropriate vaccines using state supplied stock.</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appropriate vaccines to the toddler using VFC-supplied stock.  Assess mother’s immunization status and give age-appropriate vaccines using VFC supplied stock.</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Administer appropriate vaccines to the toddler using VFC-supplied stock.  Refer mom to primary care provider for assessment of immunization status and any needed vaccines.</a:t>
            </a:r>
          </a:p>
          <a:p>
            <a:endParaRPr lang="en-US" sz="2000" dirty="0"/>
          </a:p>
        </p:txBody>
      </p:sp>
      <p:sp>
        <p:nvSpPr>
          <p:cNvPr id="4" name="Arrow: Right 3">
            <a:extLst>
              <a:ext uri="{FF2B5EF4-FFF2-40B4-BE49-F238E27FC236}">
                <a16:creationId xmlns:a16="http://schemas.microsoft.com/office/drawing/2014/main" id="{33CFBA5B-2AE5-44CD-8C3D-A1EC4291E1E8}"/>
              </a:ext>
            </a:extLst>
          </p:cNvPr>
          <p:cNvSpPr/>
          <p:nvPr/>
        </p:nvSpPr>
        <p:spPr>
          <a:xfrm>
            <a:off x="381000" y="4209559"/>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002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50" fill="hold"/>
                                        <p:tgtEl>
                                          <p:spTgt spid="4"/>
                                        </p:tgtEl>
                                        <p:attrNameLst>
                                          <p:attrName>ppt_x</p:attrName>
                                        </p:attrNameLst>
                                      </p:cBhvr>
                                      <p:tavLst>
                                        <p:tav tm="0">
                                          <p:val>
                                            <p:strVal val="#ppt_x"/>
                                          </p:val>
                                        </p:tav>
                                        <p:tav tm="100000">
                                          <p:val>
                                            <p:strVal val="#ppt_x"/>
                                          </p:val>
                                        </p:tav>
                                      </p:tavLst>
                                    </p:anim>
                                    <p:anim calcmode="lin" valueType="num">
                                      <p:cBhvr additive="base">
                                        <p:cTn id="8"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FE5B6-E521-4437-85E0-F12D05D65273}"/>
              </a:ext>
            </a:extLst>
          </p:cNvPr>
          <p:cNvSpPr>
            <a:spLocks noGrp="1"/>
          </p:cNvSpPr>
          <p:nvPr>
            <p:ph type="title"/>
          </p:nvPr>
        </p:nvSpPr>
        <p:spPr/>
        <p:txBody>
          <a:bodyPr/>
          <a:lstStyle/>
          <a:p>
            <a:pPr algn="ctr"/>
            <a:r>
              <a:rPr lang="en-US" dirty="0"/>
              <a:t>VFC/AVP Provider Requirements at a Glance </a:t>
            </a:r>
          </a:p>
        </p:txBody>
      </p:sp>
      <p:sp>
        <p:nvSpPr>
          <p:cNvPr id="3" name="Content Placeholder 2">
            <a:extLst>
              <a:ext uri="{FF2B5EF4-FFF2-40B4-BE49-F238E27FC236}">
                <a16:creationId xmlns:a16="http://schemas.microsoft.com/office/drawing/2014/main" id="{B6DB902B-207B-49B3-8061-7BF398361799}"/>
              </a:ext>
            </a:extLst>
          </p:cNvPr>
          <p:cNvSpPr>
            <a:spLocks noGrp="1"/>
          </p:cNvSpPr>
          <p:nvPr>
            <p:ph sz="quarter" idx="10"/>
          </p:nvPr>
        </p:nvSpPr>
        <p:spPr/>
        <p:txBody>
          <a:bodyPr/>
          <a:lstStyle/>
          <a:p>
            <a:pPr marL="342900" indent="-342900">
              <a:buFont typeface="Arial" panose="020B0604020202020204" pitchFamily="34" charset="0"/>
              <a:buChar char="•"/>
            </a:pPr>
            <a:r>
              <a:rPr lang="en-US" sz="2000" b="1" dirty="0"/>
              <a:t>Record</a:t>
            </a:r>
            <a:r>
              <a:rPr lang="en-US" sz="2000" dirty="0"/>
              <a:t> Temps Daily (download weekly)</a:t>
            </a:r>
          </a:p>
          <a:p>
            <a:pPr marL="342900" indent="-342900">
              <a:buFont typeface="Arial" panose="020B0604020202020204" pitchFamily="34" charset="0"/>
              <a:buChar char="•"/>
            </a:pPr>
            <a:r>
              <a:rPr lang="en-US" sz="2000" b="1" dirty="0"/>
              <a:t>Verify</a:t>
            </a:r>
            <a:r>
              <a:rPr lang="en-US" sz="2000" dirty="0"/>
              <a:t> and Document Eligibility (every time, every visit) </a:t>
            </a:r>
          </a:p>
          <a:p>
            <a:pPr marL="342900" indent="-342900">
              <a:buFont typeface="Arial" panose="020B0604020202020204" pitchFamily="34" charset="0"/>
              <a:buChar char="•"/>
            </a:pPr>
            <a:r>
              <a:rPr lang="en-US" sz="2000" b="1" dirty="0"/>
              <a:t>Store</a:t>
            </a:r>
            <a:r>
              <a:rPr lang="en-US" sz="2000" dirty="0"/>
              <a:t> vaccines in appropriate equipment </a:t>
            </a:r>
          </a:p>
          <a:p>
            <a:pPr marL="342900" indent="-342900">
              <a:buFont typeface="Arial" panose="020B0604020202020204" pitchFamily="34" charset="0"/>
              <a:buChar char="•"/>
            </a:pPr>
            <a:r>
              <a:rPr lang="en-US" sz="2000" b="1" dirty="0"/>
              <a:t>Report</a:t>
            </a:r>
            <a:r>
              <a:rPr lang="en-US" sz="2000" dirty="0"/>
              <a:t> doses administered to Medicaid patients separately from doses administered to </a:t>
            </a:r>
            <a:r>
              <a:rPr lang="en-US" sz="2000" dirty="0" err="1"/>
              <a:t>PeachCare</a:t>
            </a:r>
            <a:r>
              <a:rPr lang="en-US" sz="2000" dirty="0"/>
              <a:t>® for Kids patients</a:t>
            </a:r>
          </a:p>
          <a:p>
            <a:pPr marL="342900" indent="-342900">
              <a:buFont typeface="Arial" panose="020B0604020202020204" pitchFamily="34" charset="0"/>
              <a:buChar char="•"/>
            </a:pPr>
            <a:r>
              <a:rPr lang="en-US" sz="2000" b="1" dirty="0"/>
              <a:t>Report</a:t>
            </a:r>
            <a:r>
              <a:rPr lang="en-US" sz="2000" dirty="0"/>
              <a:t> usage, inventory, and wastage monthly via GRITS</a:t>
            </a:r>
          </a:p>
          <a:p>
            <a:pPr marL="342900" indent="-342900">
              <a:buFont typeface="Arial" panose="020B0604020202020204" pitchFamily="34" charset="0"/>
              <a:buChar char="•"/>
            </a:pPr>
            <a:r>
              <a:rPr lang="en-US" sz="2000" b="1" dirty="0"/>
              <a:t>Review</a:t>
            </a:r>
            <a:r>
              <a:rPr lang="en-US" sz="2000" dirty="0"/>
              <a:t> GRITS monthly reports for errors before submitting reports monthly</a:t>
            </a:r>
          </a:p>
          <a:p>
            <a:pPr marL="342900" indent="-342900">
              <a:buFont typeface="Arial" panose="020B0604020202020204" pitchFamily="34" charset="0"/>
              <a:buChar char="•"/>
            </a:pPr>
            <a:r>
              <a:rPr lang="en-US" sz="2000" b="1" dirty="0"/>
              <a:t>Report</a:t>
            </a:r>
            <a:r>
              <a:rPr lang="en-US" sz="2000" dirty="0"/>
              <a:t> short dated vaccines 90 days prior to their expiration </a:t>
            </a:r>
          </a:p>
          <a:p>
            <a:pPr marL="342900" indent="-342900">
              <a:buFont typeface="Arial" panose="020B0604020202020204" pitchFamily="34" charset="0"/>
              <a:buChar char="•"/>
            </a:pPr>
            <a:r>
              <a:rPr lang="en-US" sz="2000" b="1" dirty="0"/>
              <a:t>Return</a:t>
            </a:r>
            <a:r>
              <a:rPr lang="en-US" sz="2000" dirty="0"/>
              <a:t> wasted and/or expired doses to McKesson within 30 days of receiving the return label </a:t>
            </a:r>
          </a:p>
          <a:p>
            <a:pPr marL="342900" indent="-342900">
              <a:buFont typeface="Arial" panose="020B0604020202020204" pitchFamily="34" charset="0"/>
              <a:buChar char="•"/>
            </a:pPr>
            <a:r>
              <a:rPr lang="en-US" sz="2000" b="1" dirty="0"/>
              <a:t>Record</a:t>
            </a:r>
            <a:r>
              <a:rPr lang="en-US" sz="2000" dirty="0"/>
              <a:t> all required information in patient records for every vaccine administered (date, vaccine manufacturer, trade name, lot number, VIS publication date, date VIS was given) </a:t>
            </a:r>
          </a:p>
        </p:txBody>
      </p:sp>
    </p:spTree>
    <p:extLst>
      <p:ext uri="{BB962C8B-B14F-4D97-AF65-F5344CB8AC3E}">
        <p14:creationId xmlns:p14="http://schemas.microsoft.com/office/powerpoint/2010/main" val="386873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F8F8C-16F2-452D-BA11-33564AC124D3}"/>
              </a:ext>
            </a:extLst>
          </p:cNvPr>
          <p:cNvSpPr>
            <a:spLocks noGrp="1"/>
          </p:cNvSpPr>
          <p:nvPr>
            <p:ph type="title"/>
          </p:nvPr>
        </p:nvSpPr>
        <p:spPr/>
        <p:txBody>
          <a:bodyPr/>
          <a:lstStyle/>
          <a:p>
            <a:pPr algn="ctr"/>
            <a:r>
              <a:rPr lang="en-US" dirty="0"/>
              <a:t>VFC/AVP Provider Requirements at a Glance </a:t>
            </a:r>
          </a:p>
        </p:txBody>
      </p:sp>
      <p:sp>
        <p:nvSpPr>
          <p:cNvPr id="3" name="Content Placeholder 2">
            <a:extLst>
              <a:ext uri="{FF2B5EF4-FFF2-40B4-BE49-F238E27FC236}">
                <a16:creationId xmlns:a16="http://schemas.microsoft.com/office/drawing/2014/main" id="{1466E96E-025B-4D94-8E9F-7DB0228E8716}"/>
              </a:ext>
            </a:extLst>
          </p:cNvPr>
          <p:cNvSpPr>
            <a:spLocks noGrp="1"/>
          </p:cNvSpPr>
          <p:nvPr>
            <p:ph sz="quarter" idx="10"/>
          </p:nvPr>
        </p:nvSpPr>
        <p:spPr/>
        <p:txBody>
          <a:bodyPr/>
          <a:lstStyle/>
          <a:p>
            <a:pPr marL="342900" indent="-342900">
              <a:buFont typeface="Arial" panose="020B0604020202020204" pitchFamily="34" charset="0"/>
              <a:buChar char="•"/>
            </a:pPr>
            <a:r>
              <a:rPr lang="en-US" b="1" dirty="0"/>
              <a:t>Maintain</a:t>
            </a:r>
            <a:r>
              <a:rPr lang="en-US" dirty="0"/>
              <a:t> a completed and updated Routine and Emergency Vaccine Handling Plan in an accessible location</a:t>
            </a:r>
          </a:p>
          <a:p>
            <a:pPr marL="342900" indent="-342900">
              <a:buFont typeface="Arial" panose="020B0604020202020204" pitchFamily="34" charset="0"/>
              <a:buChar char="•"/>
            </a:pPr>
            <a:r>
              <a:rPr lang="en-US" b="1" dirty="0"/>
              <a:t>Notify</a:t>
            </a:r>
            <a:r>
              <a:rPr lang="en-US" dirty="0"/>
              <a:t> VFC of change of staff, vacation, power outages, address change, etc. that may impact vaccine shipment </a:t>
            </a:r>
          </a:p>
          <a:p>
            <a:pPr marL="342900" indent="-342900">
              <a:buFont typeface="Arial" panose="020B0604020202020204" pitchFamily="34" charset="0"/>
              <a:buChar char="•"/>
            </a:pPr>
            <a:r>
              <a:rPr lang="en-US" b="1" dirty="0"/>
              <a:t>Review</a:t>
            </a:r>
            <a:r>
              <a:rPr lang="en-US" dirty="0"/>
              <a:t> CDC guidelines for Storage and Handling and set protocols in place to ensure effectiveness of vaccines administered to your patients </a:t>
            </a:r>
          </a:p>
          <a:p>
            <a:pPr marL="1028700" lvl="1" indent="-342900"/>
            <a:r>
              <a:rPr lang="en-US" dirty="0">
                <a:latin typeface="Segoe UI" panose="020B0502040204020203" pitchFamily="34" charset="0"/>
                <a:cs typeface="Segoe UI" panose="020B0502040204020203" pitchFamily="34" charset="0"/>
              </a:rPr>
              <a:t>CDC Vaccine Storage and Handling Home Page: </a:t>
            </a:r>
            <a:r>
              <a:rPr lang="en-US" dirty="0">
                <a:latin typeface="Segoe UI" panose="020B0502040204020203" pitchFamily="34" charset="0"/>
                <a:cs typeface="Segoe UI" panose="020B0502040204020203" pitchFamily="34" charset="0"/>
                <a:hlinkClick r:id="rId2"/>
              </a:rPr>
              <a:t>https://www.cdc.gov/vaccines/hcp/admin/storage/index.html</a:t>
            </a:r>
            <a:endParaRPr lang="en-US" dirty="0">
              <a:latin typeface="Segoe UI" panose="020B0502040204020203" pitchFamily="34" charset="0"/>
              <a:cs typeface="Segoe UI" panose="020B0502040204020203" pitchFamily="34" charset="0"/>
            </a:endParaRPr>
          </a:p>
          <a:p>
            <a:pPr marL="1028700" lvl="1" indent="-342900"/>
            <a:r>
              <a:rPr lang="en-US" dirty="0">
                <a:latin typeface="Segoe UI" panose="020B0502040204020203" pitchFamily="34" charset="0"/>
                <a:cs typeface="Segoe UI" panose="020B0502040204020203" pitchFamily="34" charset="0"/>
              </a:rPr>
              <a:t>CDC’s Storage and Handling Toolkit: </a:t>
            </a:r>
            <a:r>
              <a:rPr lang="en-US" dirty="0">
                <a:latin typeface="Segoe UI" panose="020B0502040204020203" pitchFamily="34" charset="0"/>
                <a:cs typeface="Segoe UI" panose="020B0502040204020203" pitchFamily="34" charset="0"/>
                <a:hlinkClick r:id="rId3"/>
              </a:rPr>
              <a:t>https://www.cdc.gov/vaccines/hcp/admin/storage/toolkit/storage-handling-toolkit.pdf</a:t>
            </a:r>
            <a:endParaRPr lang="en-US" dirty="0">
              <a:latin typeface="Segoe UI" panose="020B0502040204020203" pitchFamily="34" charset="0"/>
              <a:cs typeface="Segoe UI" panose="020B0502040204020203" pitchFamily="34" charset="0"/>
            </a:endParaRPr>
          </a:p>
          <a:p>
            <a:pPr marL="1028700" lvl="1" indent="-342900"/>
            <a:r>
              <a:rPr lang="en-US" dirty="0">
                <a:latin typeface="Segoe UI" panose="020B0502040204020203" pitchFamily="34" charset="0"/>
                <a:cs typeface="Segoe UI" panose="020B0502040204020203" pitchFamily="34" charset="0"/>
              </a:rPr>
              <a:t>Additional Resources include: </a:t>
            </a:r>
            <a:r>
              <a:rPr lang="en-US" dirty="0">
                <a:latin typeface="Segoe UI" panose="020B0502040204020203" pitchFamily="34" charset="0"/>
                <a:cs typeface="Segoe UI" panose="020B0502040204020203" pitchFamily="34" charset="0"/>
                <a:hlinkClick r:id="rId4"/>
              </a:rPr>
              <a:t>www.immunize.org</a:t>
            </a:r>
            <a:r>
              <a:rPr lang="en-US" dirty="0">
                <a:latin typeface="Segoe UI" panose="020B0502040204020203" pitchFamily="34" charset="0"/>
                <a:cs typeface="Segoe UI" panose="020B0502040204020203" pitchFamily="34" charset="0"/>
              </a:rPr>
              <a:t> &amp; </a:t>
            </a:r>
            <a:r>
              <a:rPr lang="en-US" dirty="0">
                <a:latin typeface="Segoe UI" panose="020B0502040204020203" pitchFamily="34" charset="0"/>
                <a:cs typeface="Segoe UI" panose="020B0502040204020203" pitchFamily="34" charset="0"/>
                <a:hlinkClick r:id="rId5"/>
              </a:rPr>
              <a:t>www.eziz.org</a:t>
            </a:r>
            <a:r>
              <a:rPr lang="en-US" dirty="0">
                <a:latin typeface="Segoe UI" panose="020B0502040204020203" pitchFamily="34" charset="0"/>
                <a:cs typeface="Segoe UI" panose="020B0502040204020203" pitchFamily="34" charset="0"/>
              </a:rPr>
              <a:t> </a:t>
            </a:r>
          </a:p>
          <a:p>
            <a:pPr marL="1028700" lvl="1" indent="-342900"/>
            <a:endParaRPr lang="en-US" dirty="0"/>
          </a:p>
        </p:txBody>
      </p:sp>
    </p:spTree>
    <p:extLst>
      <p:ext uri="{BB962C8B-B14F-4D97-AF65-F5344CB8AC3E}">
        <p14:creationId xmlns:p14="http://schemas.microsoft.com/office/powerpoint/2010/main" val="3660108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30874-8DB3-4442-B1FA-F946B6287B95}"/>
              </a:ext>
            </a:extLst>
          </p:cNvPr>
          <p:cNvSpPr>
            <a:spLocks noGrp="1"/>
          </p:cNvSpPr>
          <p:nvPr>
            <p:ph type="title"/>
          </p:nvPr>
        </p:nvSpPr>
        <p:spPr/>
        <p:txBody>
          <a:bodyPr/>
          <a:lstStyle/>
          <a:p>
            <a:pPr algn="ctr"/>
            <a:r>
              <a:rPr lang="en-US" dirty="0"/>
              <a:t>Questions</a:t>
            </a:r>
          </a:p>
        </p:txBody>
      </p:sp>
      <p:pic>
        <p:nvPicPr>
          <p:cNvPr id="5" name="Content Placeholder 4">
            <a:extLst>
              <a:ext uri="{FF2B5EF4-FFF2-40B4-BE49-F238E27FC236}">
                <a16:creationId xmlns:a16="http://schemas.microsoft.com/office/drawing/2014/main" id="{0848B8B8-ABA9-4975-8410-7A0351BC8F36}"/>
              </a:ext>
            </a:extLst>
          </p:cNvPr>
          <p:cNvPicPr>
            <a:picLocks noGrp="1" noChangeAspect="1"/>
          </p:cNvPicPr>
          <p:nvPr>
            <p:ph sz="quarter" idx="10"/>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81012" y="1784350"/>
            <a:ext cx="4429975" cy="4437063"/>
          </a:xfrm>
        </p:spPr>
      </p:pic>
      <p:sp>
        <p:nvSpPr>
          <p:cNvPr id="6" name="TextBox 5">
            <a:extLst>
              <a:ext uri="{FF2B5EF4-FFF2-40B4-BE49-F238E27FC236}">
                <a16:creationId xmlns:a16="http://schemas.microsoft.com/office/drawing/2014/main" id="{D82BE99A-7264-4F94-A8CB-C4E8F3914869}"/>
              </a:ext>
            </a:extLst>
          </p:cNvPr>
          <p:cNvSpPr txBox="1"/>
          <p:nvPr/>
        </p:nvSpPr>
        <p:spPr>
          <a:xfrm>
            <a:off x="3881012" y="6221413"/>
            <a:ext cx="4429975" cy="230832"/>
          </a:xfrm>
          <a:prstGeom prst="rect">
            <a:avLst/>
          </a:prstGeom>
          <a:noFill/>
        </p:spPr>
        <p:txBody>
          <a:bodyPr wrap="square" rtlCol="0">
            <a:spAutoFit/>
          </a:bodyPr>
          <a:lstStyle/>
          <a:p>
            <a:r>
              <a:rPr lang="en-US" sz="900">
                <a:hlinkClick r:id="rId3" tooltip="http://baprendeencasa.blogspot.com/2012_02_01_archive.html"/>
              </a:rPr>
              <a:t>This Photo</a:t>
            </a:r>
            <a:r>
              <a:rPr lang="en-US" sz="900"/>
              <a:t> by Unknown Author is licensed under </a:t>
            </a:r>
            <a:r>
              <a:rPr lang="en-US" sz="900">
                <a:hlinkClick r:id="rId4" tooltip="https://creativecommons.org/licenses/by-nc-nd/3.0/"/>
              </a:rPr>
              <a:t>CC BY-NC-ND</a:t>
            </a:r>
            <a:endParaRPr lang="en-US" sz="900"/>
          </a:p>
        </p:txBody>
      </p:sp>
    </p:spTree>
    <p:extLst>
      <p:ext uri="{BB962C8B-B14F-4D97-AF65-F5344CB8AC3E}">
        <p14:creationId xmlns:p14="http://schemas.microsoft.com/office/powerpoint/2010/main" val="2326187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01F5A-0D96-46CC-B74D-DE8863535BC9}"/>
              </a:ext>
            </a:extLst>
          </p:cNvPr>
          <p:cNvSpPr>
            <a:spLocks noGrp="1"/>
          </p:cNvSpPr>
          <p:nvPr>
            <p:ph type="title"/>
          </p:nvPr>
        </p:nvSpPr>
        <p:spPr/>
        <p:txBody>
          <a:bodyPr/>
          <a:lstStyle/>
          <a:p>
            <a:pPr algn="ctr"/>
            <a:r>
              <a:rPr lang="en-US" dirty="0"/>
              <a:t>VFC Program Overview </a:t>
            </a:r>
          </a:p>
        </p:txBody>
      </p:sp>
      <p:sp>
        <p:nvSpPr>
          <p:cNvPr id="3" name="Content Placeholder 2">
            <a:extLst>
              <a:ext uri="{FF2B5EF4-FFF2-40B4-BE49-F238E27FC236}">
                <a16:creationId xmlns:a16="http://schemas.microsoft.com/office/drawing/2014/main" id="{35869DD2-0EB6-41A8-8EE5-0F861CB8DC81}"/>
              </a:ext>
            </a:extLst>
          </p:cNvPr>
          <p:cNvSpPr>
            <a:spLocks noGrp="1"/>
          </p:cNvSpPr>
          <p:nvPr>
            <p:ph sz="quarter" idx="10"/>
          </p:nvPr>
        </p:nvSpPr>
        <p:spPr/>
        <p:txBody>
          <a:bodyPr/>
          <a:lstStyle/>
          <a:p>
            <a:pPr marL="342900" indent="-342900">
              <a:buFont typeface="Arial" panose="020B0604020202020204" pitchFamily="34" charset="0"/>
              <a:buChar char="•"/>
            </a:pPr>
            <a:r>
              <a:rPr lang="en-US" sz="1800" dirty="0"/>
              <a:t>Vaccines for Children (VFC) program is a federally funded program that provides vaccines at no cost to children who might not otherwise be vaccinated because of inability to pay.</a:t>
            </a:r>
          </a:p>
          <a:p>
            <a:endParaRPr lang="en-US" sz="1800" dirty="0"/>
          </a:p>
          <a:p>
            <a:pPr marL="342900" indent="-342900">
              <a:buFont typeface="Arial" panose="020B0604020202020204" pitchFamily="34" charset="0"/>
              <a:buChar char="•"/>
            </a:pPr>
            <a:r>
              <a:rPr lang="en-US" sz="1800" dirty="0"/>
              <a:t>Program Implemented October 1994 as part of the President’s Childhood Immunization Initiative.</a:t>
            </a:r>
          </a:p>
          <a:p>
            <a:endParaRPr lang="en-US" sz="1800" dirty="0"/>
          </a:p>
          <a:p>
            <a:pPr marL="342900" indent="-342900">
              <a:buFont typeface="Arial" panose="020B0604020202020204" pitchFamily="34" charset="0"/>
              <a:buChar char="•"/>
            </a:pPr>
            <a:r>
              <a:rPr lang="en-US" sz="1800" dirty="0"/>
              <a:t>CDC buys vaccines at a discount and distributes to awardees (State and some local and territorial public health agencies)</a:t>
            </a:r>
          </a:p>
          <a:p>
            <a:endParaRPr lang="en-US" sz="1800" dirty="0"/>
          </a:p>
          <a:p>
            <a:pPr marL="342900" indent="-342900">
              <a:buFont typeface="Arial" panose="020B0604020202020204" pitchFamily="34" charset="0"/>
              <a:buChar char="•"/>
            </a:pPr>
            <a:r>
              <a:rPr lang="en-US" sz="1800" dirty="0"/>
              <a:t>Awardees distribute the vaccines at no cost to private physician offices and public health clinics registered (enrolled) as VFC providers</a:t>
            </a:r>
          </a:p>
          <a:p>
            <a:endParaRPr lang="en-US" sz="1800" dirty="0"/>
          </a:p>
          <a:p>
            <a:pPr marL="342900" indent="-342900">
              <a:buFont typeface="Arial" panose="020B0604020202020204" pitchFamily="34" charset="0"/>
              <a:buChar char="•"/>
            </a:pPr>
            <a:r>
              <a:rPr lang="en-US" sz="1800" dirty="0"/>
              <a:t>Eligible VFC Children entitled to receive pediatric vaccines that are recommended by the Advisory Committee on Immunization Practices through passage of VFC resolutions</a:t>
            </a:r>
          </a:p>
          <a:p>
            <a:endParaRPr lang="en-US" dirty="0"/>
          </a:p>
        </p:txBody>
      </p:sp>
    </p:spTree>
    <p:extLst>
      <p:ext uri="{BB962C8B-B14F-4D97-AF65-F5344CB8AC3E}">
        <p14:creationId xmlns:p14="http://schemas.microsoft.com/office/powerpoint/2010/main" val="5775187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3C94B-C4E9-4235-AA1F-4F7AA4E4B5F9}"/>
              </a:ext>
            </a:extLst>
          </p:cNvPr>
          <p:cNvSpPr>
            <a:spLocks noGrp="1"/>
          </p:cNvSpPr>
          <p:nvPr>
            <p:ph type="title"/>
          </p:nvPr>
        </p:nvSpPr>
        <p:spPr/>
        <p:txBody>
          <a:bodyPr/>
          <a:lstStyle/>
          <a:p>
            <a:pPr algn="ctr"/>
            <a:r>
              <a:rPr lang="en-US" dirty="0"/>
              <a:t>QUIZ </a:t>
            </a:r>
          </a:p>
        </p:txBody>
      </p:sp>
      <p:sp>
        <p:nvSpPr>
          <p:cNvPr id="3" name="Content Placeholder 2">
            <a:extLst>
              <a:ext uri="{FF2B5EF4-FFF2-40B4-BE49-F238E27FC236}">
                <a16:creationId xmlns:a16="http://schemas.microsoft.com/office/drawing/2014/main" id="{B35E99DC-9522-493D-A56A-A561D36621A6}"/>
              </a:ext>
            </a:extLst>
          </p:cNvPr>
          <p:cNvSpPr>
            <a:spLocks noGrp="1"/>
          </p:cNvSpPr>
          <p:nvPr>
            <p:ph sz="quarter" idx="10"/>
          </p:nvPr>
        </p:nvSpPr>
        <p:spPr>
          <a:xfrm>
            <a:off x="838200" y="1605237"/>
            <a:ext cx="10515600" cy="4437063"/>
          </a:xfrm>
        </p:spPr>
        <p:txBody>
          <a:bodyPr/>
          <a:lstStyle/>
          <a:p>
            <a:pPr lvl="0"/>
            <a:r>
              <a:rPr lang="en-US" sz="2000" dirty="0"/>
              <a:t>A 22-year-old male is in the STD clinic because he has a new partner (also a male) and wants to be “checked.”  He has no record of having any vaccines, and you suspect he is in the country illegally.  He has no insurance and only has $50, which is the cost of the visit.  What should be done?</a:t>
            </a:r>
          </a:p>
          <a:p>
            <a:pPr lvl="0"/>
            <a:endParaRPr lang="en-US" sz="2000" dirty="0"/>
          </a:p>
          <a:p>
            <a:pPr marL="914400" lvl="1" indent="-457200">
              <a:buFont typeface="+mj-lt"/>
              <a:buAutoNum type="alphaUcPeriod"/>
            </a:pPr>
            <a:r>
              <a:rPr lang="en-US" sz="2000" dirty="0">
                <a:latin typeface="Segoe UI" panose="020B0502040204020203" pitchFamily="34" charset="0"/>
                <a:cs typeface="Segoe UI" panose="020B0502040204020203" pitchFamily="34" charset="0"/>
              </a:rPr>
              <a:t>Test the client for STDs according to protocol. Administer single adult hepatitis B vaccine and Tdap from state-supplied stock.</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Test the client for STDs according to protocol.  Administer </a:t>
            </a:r>
            <a:r>
              <a:rPr lang="en-US" sz="2000" dirty="0" err="1">
                <a:latin typeface="Segoe UI" panose="020B0502040204020203" pitchFamily="34" charset="0"/>
                <a:cs typeface="Segoe UI" panose="020B0502040204020203" pitchFamily="34" charset="0"/>
              </a:rPr>
              <a:t>Twinrix</a:t>
            </a:r>
            <a:r>
              <a:rPr lang="en-US" sz="2000" dirty="0">
                <a:latin typeface="Segoe UI" panose="020B0502040204020203" pitchFamily="34" charset="0"/>
                <a:cs typeface="Segoe UI" panose="020B0502040204020203" pitchFamily="34" charset="0"/>
              </a:rPr>
              <a:t>, HPV, Tdap, and flu (if during flu season) vaccine from 317 state-supplied stock.  </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Perform the routine STD visit, but ask the client to return for the vaccine when he can pay the administration fees.</a:t>
            </a:r>
          </a:p>
          <a:p>
            <a:pPr marL="914400" lvl="1" indent="-457200">
              <a:buFont typeface="+mj-lt"/>
              <a:buAutoNum type="alphaUcPeriod"/>
            </a:pPr>
            <a:r>
              <a:rPr lang="en-US" sz="2000" dirty="0">
                <a:latin typeface="Segoe UI" panose="020B0502040204020203" pitchFamily="34" charset="0"/>
                <a:cs typeface="Segoe UI" panose="020B0502040204020203" pitchFamily="34" charset="0"/>
              </a:rPr>
              <a:t>Contact Federal Immigration &amp; Naturalization Services (I.N.S.).</a:t>
            </a:r>
          </a:p>
          <a:p>
            <a:endParaRPr lang="en-US" dirty="0"/>
          </a:p>
        </p:txBody>
      </p:sp>
      <p:sp>
        <p:nvSpPr>
          <p:cNvPr id="4" name="Arrow: Right 3">
            <a:extLst>
              <a:ext uri="{FF2B5EF4-FFF2-40B4-BE49-F238E27FC236}">
                <a16:creationId xmlns:a16="http://schemas.microsoft.com/office/drawing/2014/main" id="{B9FB3FFD-A801-4A88-BB51-BFFFEB0FC578}"/>
              </a:ext>
            </a:extLst>
          </p:cNvPr>
          <p:cNvSpPr/>
          <p:nvPr/>
        </p:nvSpPr>
        <p:spPr>
          <a:xfrm>
            <a:off x="381000" y="4137381"/>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8332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50" fill="hold"/>
                                        <p:tgtEl>
                                          <p:spTgt spid="4"/>
                                        </p:tgtEl>
                                        <p:attrNameLst>
                                          <p:attrName>ppt_x</p:attrName>
                                        </p:attrNameLst>
                                      </p:cBhvr>
                                      <p:tavLst>
                                        <p:tav tm="0">
                                          <p:val>
                                            <p:strVal val="#ppt_x"/>
                                          </p:val>
                                        </p:tav>
                                        <p:tav tm="100000">
                                          <p:val>
                                            <p:strVal val="#ppt_x"/>
                                          </p:val>
                                        </p:tav>
                                      </p:tavLst>
                                    </p:anim>
                                    <p:anim calcmode="lin" valueType="num">
                                      <p:cBhvr additive="base">
                                        <p:cTn id="8"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D578E-5A6C-4479-844F-F5E2C9A640C3}"/>
              </a:ext>
            </a:extLst>
          </p:cNvPr>
          <p:cNvSpPr>
            <a:spLocks noGrp="1"/>
          </p:cNvSpPr>
          <p:nvPr>
            <p:ph type="title"/>
          </p:nvPr>
        </p:nvSpPr>
        <p:spPr/>
        <p:txBody>
          <a:bodyPr/>
          <a:lstStyle/>
          <a:p>
            <a:pPr algn="ctr"/>
            <a:r>
              <a:rPr lang="en-US" dirty="0"/>
              <a:t>QUIZ</a:t>
            </a:r>
          </a:p>
        </p:txBody>
      </p:sp>
      <p:sp>
        <p:nvSpPr>
          <p:cNvPr id="3" name="Content Placeholder 2">
            <a:extLst>
              <a:ext uri="{FF2B5EF4-FFF2-40B4-BE49-F238E27FC236}">
                <a16:creationId xmlns:a16="http://schemas.microsoft.com/office/drawing/2014/main" id="{31B92552-B1F7-4158-9371-57456BC7ABEA}"/>
              </a:ext>
            </a:extLst>
          </p:cNvPr>
          <p:cNvSpPr>
            <a:spLocks noGrp="1"/>
          </p:cNvSpPr>
          <p:nvPr>
            <p:ph sz="quarter" idx="10"/>
          </p:nvPr>
        </p:nvSpPr>
        <p:spPr>
          <a:xfrm>
            <a:off x="838200" y="1482690"/>
            <a:ext cx="10515600" cy="5010184"/>
          </a:xfrm>
        </p:spPr>
        <p:txBody>
          <a:bodyPr/>
          <a:lstStyle/>
          <a:p>
            <a:pPr lvl="0"/>
            <a:r>
              <a:rPr lang="en-US" sz="1800" dirty="0"/>
              <a:t>A 70-year-old man with Medicare is in your public health clinic requesting both “flu and pneumonia” vaccines.  He has no shot records with him or in GRITS, and he can’t remember what shots he has received in the past.  Which is the best answer?</a:t>
            </a:r>
          </a:p>
          <a:p>
            <a:pPr lvl="0"/>
            <a:endParaRPr lang="en-US" sz="1800" dirty="0"/>
          </a:p>
          <a:p>
            <a:pPr marL="800100" lvl="1" indent="-342900">
              <a:buFont typeface="+mj-lt"/>
              <a:buAutoNum type="alphaUcPeriod"/>
            </a:pPr>
            <a:r>
              <a:rPr lang="en-US" sz="1800" dirty="0">
                <a:latin typeface="Segoe UI" panose="020B0502040204020203" pitchFamily="34" charset="0"/>
                <a:cs typeface="Segoe UI" panose="020B0502040204020203" pitchFamily="34" charset="0"/>
              </a:rPr>
              <a:t>Administer flu vaccine using private stock.  Bill Medicare Part B for the flu vaccine and administration.  Administer PCV13 and Tdap from state-supplied stock.  Bill Medicare Part B for PCV13 vaccine and administration.  </a:t>
            </a:r>
          </a:p>
          <a:p>
            <a:pPr marL="800100" lvl="1" indent="-342900">
              <a:buFont typeface="+mj-lt"/>
              <a:buAutoNum type="alphaUcPeriod"/>
            </a:pPr>
            <a:r>
              <a:rPr lang="en-US" sz="1800" dirty="0">
                <a:latin typeface="Segoe UI" panose="020B0502040204020203" pitchFamily="34" charset="0"/>
                <a:cs typeface="Segoe UI" panose="020B0502040204020203" pitchFamily="34" charset="0"/>
              </a:rPr>
              <a:t>Administer flu and PPSV23 vaccines using county purchased vaccine.  Bill Medicare Part B for  both vaccines and their administration. Administer Tdap using state-supplied stock since we don’t have a Medicare Part D billing processes.</a:t>
            </a:r>
          </a:p>
          <a:p>
            <a:pPr marL="800100" lvl="1" indent="-342900">
              <a:buFont typeface="+mj-lt"/>
              <a:buAutoNum type="alphaUcPeriod"/>
            </a:pPr>
            <a:r>
              <a:rPr lang="en-US" sz="1800" dirty="0">
                <a:latin typeface="Segoe UI" panose="020B0502040204020203" pitchFamily="34" charset="0"/>
                <a:cs typeface="Segoe UI" panose="020B0502040204020203" pitchFamily="34" charset="0"/>
              </a:rPr>
              <a:t>Administer flu vaccine using private stock.  Bill Medicare Part B for flu vaccine and administration.  Defer PPSV23 and PCV13 because the client has no shot record.  </a:t>
            </a:r>
          </a:p>
          <a:p>
            <a:pPr marL="800100" lvl="1" indent="-342900">
              <a:buFont typeface="+mj-lt"/>
              <a:buAutoNum type="alphaUcPeriod"/>
            </a:pPr>
            <a:r>
              <a:rPr lang="en-US" sz="1800" dirty="0">
                <a:latin typeface="Segoe UI" panose="020B0502040204020203" pitchFamily="34" charset="0"/>
                <a:cs typeface="Segoe UI" panose="020B0502040204020203" pitchFamily="34" charset="0"/>
              </a:rPr>
              <a:t>Administer flu and PCV13 vaccines using county purchased vaccine.  Bill Medicare Part B for  both vaccines and their administration. Administer Tdap and </a:t>
            </a:r>
            <a:r>
              <a:rPr lang="en-US" sz="1800" dirty="0" err="1">
                <a:latin typeface="Segoe UI" panose="020B0502040204020203" pitchFamily="34" charset="0"/>
                <a:cs typeface="Segoe UI" panose="020B0502040204020203" pitchFamily="34" charset="0"/>
              </a:rPr>
              <a:t>Shingrix</a:t>
            </a:r>
            <a:r>
              <a:rPr lang="en-US" sz="1800" dirty="0">
                <a:latin typeface="Segoe UI" panose="020B0502040204020203" pitchFamily="34" charset="0"/>
                <a:cs typeface="Segoe UI" panose="020B0502040204020203" pitchFamily="34" charset="0"/>
              </a:rPr>
              <a:t> from county purchased vaccine. Bill Medicare Part D by utilizing a Medicare Part D billing system such as </a:t>
            </a:r>
            <a:r>
              <a:rPr lang="en-US" sz="1800" dirty="0" err="1">
                <a:latin typeface="Segoe UI" panose="020B0502040204020203" pitchFamily="34" charset="0"/>
                <a:cs typeface="Segoe UI" panose="020B0502040204020203" pitchFamily="34" charset="0"/>
              </a:rPr>
              <a:t>TransACTRX</a:t>
            </a:r>
            <a:r>
              <a:rPr lang="en-US" sz="1800" dirty="0">
                <a:latin typeface="Segoe UI" panose="020B0502040204020203" pitchFamily="34" charset="0"/>
                <a:cs typeface="Segoe UI" panose="020B0502040204020203" pitchFamily="34" charset="0"/>
              </a:rPr>
              <a:t>.</a:t>
            </a:r>
          </a:p>
          <a:p>
            <a:pPr marL="800100" lvl="1" indent="-342900">
              <a:buFont typeface="+mj-lt"/>
              <a:buAutoNum type="alphaUcPeriod"/>
            </a:pPr>
            <a:r>
              <a:rPr lang="en-US" sz="1800" dirty="0">
                <a:latin typeface="Segoe UI" panose="020B0502040204020203" pitchFamily="34" charset="0"/>
                <a:cs typeface="Segoe UI" panose="020B0502040204020203" pitchFamily="34" charset="0"/>
              </a:rPr>
              <a:t>Administer flu and PPV23 vaccines using county purchased vaccine.  Bill Medicare Part B for  both vaccines and their administration. Refer the client to another clinic/pharmacy near your area that offers private stock Tdap and Zoster vaccine.</a:t>
            </a:r>
          </a:p>
          <a:p>
            <a:endParaRPr lang="en-US" sz="1800" dirty="0"/>
          </a:p>
        </p:txBody>
      </p:sp>
      <p:sp>
        <p:nvSpPr>
          <p:cNvPr id="5" name="Arrow: Right 4">
            <a:extLst>
              <a:ext uri="{FF2B5EF4-FFF2-40B4-BE49-F238E27FC236}">
                <a16:creationId xmlns:a16="http://schemas.microsoft.com/office/drawing/2014/main" id="{F833360C-5721-4D4F-B5C8-48F6F95C77F7}"/>
              </a:ext>
            </a:extLst>
          </p:cNvPr>
          <p:cNvSpPr/>
          <p:nvPr/>
        </p:nvSpPr>
        <p:spPr>
          <a:xfrm>
            <a:off x="381000" y="4755330"/>
            <a:ext cx="914400" cy="49019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839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ppt_x"/>
                                          </p:val>
                                        </p:tav>
                                        <p:tav tm="100000">
                                          <p:val>
                                            <p:strVal val="#ppt_x"/>
                                          </p:val>
                                        </p:tav>
                                      </p:tavLst>
                                    </p:anim>
                                    <p:anim calcmode="lin" valueType="num">
                                      <p:cBhvr additive="base">
                                        <p:cTn id="8"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8DF3-3517-4E28-A63C-8308AA968D6D}"/>
              </a:ext>
            </a:extLst>
          </p:cNvPr>
          <p:cNvSpPr>
            <a:spLocks noGrp="1"/>
          </p:cNvSpPr>
          <p:nvPr>
            <p:ph type="title"/>
          </p:nvPr>
        </p:nvSpPr>
        <p:spPr/>
        <p:txBody>
          <a:bodyPr/>
          <a:lstStyle/>
          <a:p>
            <a:pPr algn="ctr"/>
            <a:r>
              <a:rPr lang="en-US" dirty="0"/>
              <a:t>VFC Contact Information </a:t>
            </a:r>
          </a:p>
        </p:txBody>
      </p:sp>
      <p:sp>
        <p:nvSpPr>
          <p:cNvPr id="3" name="Content Placeholder 2">
            <a:extLst>
              <a:ext uri="{FF2B5EF4-FFF2-40B4-BE49-F238E27FC236}">
                <a16:creationId xmlns:a16="http://schemas.microsoft.com/office/drawing/2014/main" id="{77AEDF84-2299-43E3-8470-4334C2448256}"/>
              </a:ext>
            </a:extLst>
          </p:cNvPr>
          <p:cNvSpPr>
            <a:spLocks noGrp="1"/>
          </p:cNvSpPr>
          <p:nvPr>
            <p:ph sz="quarter" idx="10"/>
          </p:nvPr>
        </p:nvSpPr>
        <p:spPr>
          <a:xfrm>
            <a:off x="838200" y="1510972"/>
            <a:ext cx="10515600" cy="4776706"/>
          </a:xfrm>
        </p:spPr>
        <p:txBody>
          <a:bodyPr/>
          <a:lstStyle/>
          <a:p>
            <a:pPr indent="-228600">
              <a:spcBef>
                <a:spcPts val="0"/>
              </a:spcBef>
              <a:defRPr/>
            </a:pPr>
            <a:r>
              <a:rPr lang="en-US" sz="1400" b="1" dirty="0">
                <a:latin typeface="Segoe UI" panose="020B0502040204020203" pitchFamily="34" charset="0"/>
                <a:cs typeface="Segoe UI" panose="020B0502040204020203" pitchFamily="34" charset="0"/>
              </a:rPr>
              <a:t>VFC Program Associate - PH </a:t>
            </a:r>
            <a:r>
              <a:rPr lang="en-US" sz="1400" dirty="0">
                <a:latin typeface="Segoe UI" panose="020B0502040204020203" pitchFamily="34" charset="0"/>
                <a:cs typeface="Segoe UI" panose="020B0502040204020203" pitchFamily="34" charset="0"/>
              </a:rPr>
              <a:t>– Cheryl Paschal: </a:t>
            </a:r>
            <a:r>
              <a:rPr lang="en-US" sz="1400" dirty="0">
                <a:latin typeface="Segoe UI" panose="020B0502040204020203" pitchFamily="34" charset="0"/>
                <a:cs typeface="Segoe UI" panose="020B0502040204020203" pitchFamily="34" charset="0"/>
                <a:hlinkClick r:id="rId2"/>
              </a:rPr>
              <a:t>Cheryl.Paschal@dph.ga.gov</a:t>
            </a:r>
            <a:r>
              <a:rPr lang="en-US" sz="1400" dirty="0">
                <a:latin typeface="Segoe UI" panose="020B0502040204020203" pitchFamily="34" charset="0"/>
                <a:cs typeface="Segoe UI" panose="020B0502040204020203" pitchFamily="34" charset="0"/>
              </a:rPr>
              <a:t>  </a:t>
            </a:r>
          </a:p>
          <a:p>
            <a:pPr marL="0" lvl="2" indent="0">
              <a:spcBef>
                <a:spcPts val="0"/>
              </a:spcBef>
              <a:buNone/>
              <a:defRPr/>
            </a:pPr>
            <a:r>
              <a:rPr lang="en-US" sz="1400" dirty="0">
                <a:latin typeface="Segoe UI" panose="020B0502040204020203" pitchFamily="34" charset="0"/>
                <a:cs typeface="Segoe UI" panose="020B0502040204020203" pitchFamily="34" charset="0"/>
              </a:rPr>
              <a:t>	PH and assigned Private Orders/Comp Reports</a:t>
            </a:r>
          </a:p>
          <a:p>
            <a:pPr marL="0" lvl="2" indent="0">
              <a:spcBef>
                <a:spcPts val="0"/>
              </a:spcBef>
              <a:buNone/>
              <a:defRPr/>
            </a:pPr>
            <a:endParaRPr lang="en-US" sz="1400" dirty="0">
              <a:latin typeface="Segoe UI" panose="020B0502040204020203" pitchFamily="34" charset="0"/>
              <a:cs typeface="Segoe UI" panose="020B0502040204020203" pitchFamily="34" charset="0"/>
            </a:endParaRPr>
          </a:p>
          <a:p>
            <a:pPr indent="-228600">
              <a:spcBef>
                <a:spcPts val="0"/>
              </a:spcBef>
              <a:defRPr/>
            </a:pPr>
            <a:r>
              <a:rPr lang="en-US" sz="1400" b="1" dirty="0"/>
              <a:t>VFC Program</a:t>
            </a:r>
            <a:r>
              <a:rPr lang="en-US" sz="1400" b="1" dirty="0">
                <a:latin typeface="Segoe UI" panose="020B0502040204020203" pitchFamily="34" charset="0"/>
                <a:cs typeface="Segoe UI" panose="020B0502040204020203" pitchFamily="34" charset="0"/>
              </a:rPr>
              <a:t> Management </a:t>
            </a:r>
            <a:r>
              <a:rPr lang="en-US" sz="1400" dirty="0">
                <a:latin typeface="Segoe UI" panose="020B0502040204020203" pitchFamily="34" charset="0"/>
                <a:cs typeface="Segoe UI" panose="020B0502040204020203" pitchFamily="34" charset="0"/>
              </a:rPr>
              <a:t>– </a:t>
            </a:r>
            <a:r>
              <a:rPr lang="en-US" sz="1400" dirty="0" err="1">
                <a:latin typeface="Segoe UI" panose="020B0502040204020203" pitchFamily="34" charset="0"/>
                <a:cs typeface="Segoe UI" panose="020B0502040204020203" pitchFamily="34" charset="0"/>
              </a:rPr>
              <a:t>Kaleisha</a:t>
            </a:r>
            <a:r>
              <a:rPr lang="en-US" sz="1400" dirty="0">
                <a:latin typeface="Segoe UI" panose="020B0502040204020203" pitchFamily="34" charset="0"/>
                <a:cs typeface="Segoe UI" panose="020B0502040204020203" pitchFamily="34" charset="0"/>
              </a:rPr>
              <a:t> Blount : </a:t>
            </a:r>
            <a:r>
              <a:rPr lang="en-US" sz="1400" dirty="0">
                <a:latin typeface="Segoe UI" panose="020B0502040204020203" pitchFamily="34" charset="0"/>
                <a:cs typeface="Segoe UI" panose="020B0502040204020203" pitchFamily="34" charset="0"/>
                <a:hlinkClick r:id="rId3"/>
              </a:rPr>
              <a:t>kaleisha.blount@dph.ga.gov</a:t>
            </a:r>
            <a:r>
              <a:rPr lang="en-US" sz="1400" dirty="0">
                <a:latin typeface="Segoe UI" panose="020B0502040204020203" pitchFamily="34" charset="0"/>
                <a:cs typeface="Segoe UI" panose="020B0502040204020203" pitchFamily="34" charset="0"/>
              </a:rPr>
              <a:t> </a:t>
            </a:r>
          </a:p>
          <a:p>
            <a:pPr marL="0" lvl="2" indent="0">
              <a:spcBef>
                <a:spcPts val="0"/>
              </a:spcBef>
              <a:buNone/>
              <a:defRPr/>
            </a:pPr>
            <a:r>
              <a:rPr lang="en-US" sz="1400" dirty="0">
                <a:latin typeface="Segoe UI" panose="020B0502040204020203" pitchFamily="34" charset="0"/>
                <a:cs typeface="Segoe UI" panose="020B0502040204020203" pitchFamily="34" charset="0"/>
              </a:rPr>
              <a:t>	New Enrollment</a:t>
            </a:r>
          </a:p>
          <a:p>
            <a:pPr marL="0" lvl="2" indent="0">
              <a:spcBef>
                <a:spcPts val="0"/>
              </a:spcBef>
              <a:buNone/>
              <a:defRPr/>
            </a:pPr>
            <a:r>
              <a:rPr lang="en-US" sz="1400" dirty="0">
                <a:latin typeface="Segoe UI" panose="020B0502040204020203" pitchFamily="34" charset="0"/>
                <a:cs typeface="Segoe UI" panose="020B0502040204020203" pitchFamily="34" charset="0"/>
              </a:rPr>
              <a:t>	Suspension</a:t>
            </a:r>
          </a:p>
          <a:p>
            <a:pPr marL="0" lvl="2" indent="0">
              <a:spcBef>
                <a:spcPts val="0"/>
              </a:spcBef>
              <a:buNone/>
              <a:defRPr/>
            </a:pPr>
            <a:r>
              <a:rPr lang="en-US" sz="1400" dirty="0">
                <a:latin typeface="Segoe UI" panose="020B0502040204020203" pitchFamily="34" charset="0"/>
                <a:cs typeface="Segoe UI" panose="020B0502040204020203" pitchFamily="34" charset="0"/>
              </a:rPr>
              <a:t>	Withdrawal from Program</a:t>
            </a:r>
          </a:p>
          <a:p>
            <a:pPr marL="0" lvl="2" indent="0">
              <a:spcBef>
                <a:spcPts val="0"/>
              </a:spcBef>
              <a:buNone/>
              <a:defRPr/>
            </a:pPr>
            <a:r>
              <a:rPr lang="en-US" sz="1400" dirty="0">
                <a:latin typeface="Segoe UI" panose="020B0502040204020203" pitchFamily="34" charset="0"/>
                <a:cs typeface="Segoe UI" panose="020B0502040204020203" pitchFamily="34" charset="0"/>
              </a:rPr>
              <a:t>	Customer Service Issues</a:t>
            </a:r>
          </a:p>
          <a:p>
            <a:pPr marL="0" lvl="2" indent="0">
              <a:spcBef>
                <a:spcPts val="0"/>
              </a:spcBef>
              <a:buNone/>
              <a:defRPr/>
            </a:pPr>
            <a:r>
              <a:rPr lang="en-US" sz="1400" dirty="0">
                <a:latin typeface="Segoe UI" panose="020B0502040204020203" pitchFamily="34" charset="0"/>
                <a:cs typeface="Segoe UI" panose="020B0502040204020203" pitchFamily="34" charset="0"/>
              </a:rPr>
              <a:t>	Storage and Handling Issues </a:t>
            </a:r>
          </a:p>
          <a:p>
            <a:pPr indent="-228600">
              <a:defRPr/>
            </a:pPr>
            <a:r>
              <a:rPr lang="en-US" sz="1400" b="1" dirty="0">
                <a:latin typeface="Segoe UI" panose="020B0502040204020203" pitchFamily="34" charset="0"/>
                <a:cs typeface="Segoe UI" panose="020B0502040204020203" pitchFamily="34" charset="0"/>
              </a:rPr>
              <a:t>Vaccine Logistics Issues </a:t>
            </a:r>
            <a:r>
              <a:rPr lang="en-US" sz="1400" dirty="0">
                <a:latin typeface="Segoe UI" panose="020B0502040204020203" pitchFamily="34" charset="0"/>
                <a:cs typeface="Segoe UI" panose="020B0502040204020203" pitchFamily="34" charset="0"/>
              </a:rPr>
              <a:t>– Brandon Brown:  </a:t>
            </a:r>
            <a:r>
              <a:rPr lang="en-US" sz="1400" dirty="0">
                <a:latin typeface="Segoe UI" panose="020B0502040204020203" pitchFamily="34" charset="0"/>
                <a:cs typeface="Segoe UI" panose="020B0502040204020203" pitchFamily="34" charset="0"/>
                <a:hlinkClick r:id="rId4"/>
              </a:rPr>
              <a:t>brandon.brown@dph.ga.gov</a:t>
            </a:r>
            <a:r>
              <a:rPr lang="en-US" sz="1400" dirty="0">
                <a:latin typeface="Segoe UI" panose="020B0502040204020203" pitchFamily="34" charset="0"/>
                <a:cs typeface="Segoe UI" panose="020B0502040204020203" pitchFamily="34" charset="0"/>
              </a:rPr>
              <a:t>    </a:t>
            </a:r>
          </a:p>
          <a:p>
            <a:pPr marL="914400" lvl="2" indent="0">
              <a:buNone/>
              <a:defRPr/>
            </a:pPr>
            <a:r>
              <a:rPr lang="en-US" sz="1400" dirty="0">
                <a:latin typeface="Segoe UI" panose="020B0502040204020203" pitchFamily="34" charset="0"/>
                <a:cs typeface="Segoe UI" panose="020B0502040204020203" pitchFamily="34" charset="0"/>
              </a:rPr>
              <a:t>Vaccine Loss/Return Requests (Return of Federal Vaccine Form and Return Labels)</a:t>
            </a:r>
          </a:p>
          <a:p>
            <a:pPr marL="914400" lvl="2" indent="0">
              <a:buNone/>
              <a:defRPr/>
            </a:pPr>
            <a:r>
              <a:rPr lang="en-US" sz="1400" dirty="0">
                <a:latin typeface="Segoe UI" panose="020B0502040204020203" pitchFamily="34" charset="0"/>
                <a:cs typeface="Segoe UI" panose="020B0502040204020203" pitchFamily="34" charset="0"/>
              </a:rPr>
              <a:t>Temperature Excursions </a:t>
            </a:r>
          </a:p>
          <a:p>
            <a:pPr marL="914400" lvl="2" indent="0">
              <a:buNone/>
              <a:defRPr/>
            </a:pPr>
            <a:endParaRPr lang="en-US" sz="1400" dirty="0">
              <a:latin typeface="Segoe UI" panose="020B0502040204020203" pitchFamily="34" charset="0"/>
              <a:cs typeface="Segoe UI" panose="020B0502040204020203" pitchFamily="34" charset="0"/>
            </a:endParaRPr>
          </a:p>
          <a:p>
            <a:pPr>
              <a:lnSpc>
                <a:spcPct val="100000"/>
              </a:lnSpc>
              <a:spcBef>
                <a:spcPts val="0"/>
              </a:spcBef>
              <a:defRPr/>
            </a:pPr>
            <a:r>
              <a:rPr lang="en-US" sz="1400" b="1" dirty="0">
                <a:latin typeface="Segoe UI" panose="020B0502040204020203" pitchFamily="34" charset="0"/>
                <a:cs typeface="Segoe UI" panose="020B0502040204020203" pitchFamily="34" charset="0"/>
              </a:rPr>
              <a:t>School Based Flu Program/VFC Flu Vaccine </a:t>
            </a:r>
            <a:r>
              <a:rPr lang="en-US" sz="1400" dirty="0">
                <a:latin typeface="Segoe UI" panose="020B0502040204020203" pitchFamily="34" charset="0"/>
                <a:cs typeface="Segoe UI" panose="020B0502040204020203" pitchFamily="34" charset="0"/>
              </a:rPr>
              <a:t>– Saron Ephraim: </a:t>
            </a:r>
            <a:r>
              <a:rPr lang="en-US" sz="1400" dirty="0">
                <a:latin typeface="Segoe UI" panose="020B0502040204020203" pitchFamily="34" charset="0"/>
                <a:cs typeface="Segoe UI" panose="020B0502040204020203" pitchFamily="34" charset="0"/>
                <a:hlinkClick r:id="rId5"/>
              </a:rPr>
              <a:t>saron.ephraim@dph.ga.gov</a:t>
            </a:r>
            <a:r>
              <a:rPr lang="en-US" sz="1400" dirty="0">
                <a:latin typeface="Segoe UI" panose="020B0502040204020203" pitchFamily="34" charset="0"/>
                <a:cs typeface="Segoe UI" panose="020B0502040204020203" pitchFamily="34" charset="0"/>
              </a:rPr>
              <a:t> </a:t>
            </a:r>
          </a:p>
          <a:p>
            <a:pPr>
              <a:lnSpc>
                <a:spcPct val="100000"/>
              </a:lnSpc>
              <a:spcBef>
                <a:spcPts val="0"/>
              </a:spcBef>
              <a:defRPr/>
            </a:pPr>
            <a:r>
              <a:rPr lang="en-US" sz="1400" dirty="0"/>
              <a:t>	SBF reports/questions </a:t>
            </a:r>
          </a:p>
          <a:p>
            <a:pPr>
              <a:lnSpc>
                <a:spcPct val="100000"/>
              </a:lnSpc>
              <a:spcBef>
                <a:spcPts val="0"/>
              </a:spcBef>
              <a:defRPr/>
            </a:pPr>
            <a:r>
              <a:rPr lang="en-US" sz="1400" b="1" dirty="0">
                <a:latin typeface="Segoe UI" panose="020B0502040204020203" pitchFamily="34" charset="0"/>
                <a:cs typeface="Segoe UI" panose="020B0502040204020203" pitchFamily="34" charset="0"/>
              </a:rPr>
              <a:t>	</a:t>
            </a:r>
            <a:r>
              <a:rPr lang="en-US" sz="1400" dirty="0">
                <a:latin typeface="Segoe UI" panose="020B0502040204020203" pitchFamily="34" charset="0"/>
                <a:cs typeface="Segoe UI" panose="020B0502040204020203" pitchFamily="34" charset="0"/>
              </a:rPr>
              <a:t>Flu pre-book</a:t>
            </a:r>
            <a:r>
              <a:rPr lang="en-US" sz="1400" dirty="0"/>
              <a:t>/waitlist</a:t>
            </a:r>
            <a:endParaRPr lang="en-US" sz="1400" b="1" dirty="0">
              <a:latin typeface="Segoe UI" panose="020B0502040204020203" pitchFamily="34" charset="0"/>
              <a:cs typeface="Segoe UI" panose="020B0502040204020203" pitchFamily="34" charset="0"/>
            </a:endParaRPr>
          </a:p>
          <a:p>
            <a:pPr indent="-228600">
              <a:defRPr/>
            </a:pPr>
            <a:r>
              <a:rPr lang="en-US" sz="1400" b="1" dirty="0">
                <a:latin typeface="Segoe UI" panose="020B0502040204020203" pitchFamily="34" charset="0"/>
                <a:cs typeface="Segoe UI" panose="020B0502040204020203" pitchFamily="34" charset="0"/>
              </a:rPr>
              <a:t>VFC Vaccine Orders and General Issues </a:t>
            </a:r>
            <a:r>
              <a:rPr lang="en-US" sz="1400" dirty="0">
                <a:latin typeface="Segoe UI" panose="020B0502040204020203" pitchFamily="34" charset="0"/>
                <a:cs typeface="Segoe UI" panose="020B0502040204020203" pitchFamily="34" charset="0"/>
              </a:rPr>
              <a:t>– 404/657-5013 or 800/848-3868 or </a:t>
            </a:r>
            <a:r>
              <a:rPr lang="en-US" sz="1400" dirty="0">
                <a:latin typeface="Segoe UI" panose="020B0502040204020203" pitchFamily="34" charset="0"/>
                <a:cs typeface="Segoe UI" panose="020B0502040204020203" pitchFamily="34" charset="0"/>
                <a:hlinkClick r:id="rId6"/>
              </a:rPr>
              <a:t>DPH-GAVFC@dph.ga.gov</a:t>
            </a:r>
            <a:r>
              <a:rPr lang="en-US" sz="1400" dirty="0">
                <a:latin typeface="Segoe UI" panose="020B0502040204020203" pitchFamily="34" charset="0"/>
                <a:cs typeface="Segoe UI" panose="020B0502040204020203" pitchFamily="34" charset="0"/>
              </a:rPr>
              <a:t>   </a:t>
            </a:r>
          </a:p>
          <a:p>
            <a:pPr indent="-228600">
              <a:defRPr/>
            </a:pPr>
            <a:r>
              <a:rPr lang="en-US" sz="1400" b="1" dirty="0">
                <a:latin typeface="Segoe UI" panose="020B0502040204020203" pitchFamily="34" charset="0"/>
                <a:cs typeface="Segoe UI" panose="020B0502040204020203" pitchFamily="34" charset="0"/>
              </a:rPr>
              <a:t>Urgent Issues </a:t>
            </a:r>
            <a:r>
              <a:rPr lang="en-US" sz="1400" dirty="0">
                <a:latin typeface="Segoe UI" panose="020B0502040204020203" pitchFamily="34" charset="0"/>
                <a:cs typeface="Segoe UI" panose="020B0502040204020203" pitchFamily="34" charset="0"/>
              </a:rPr>
              <a:t>– Ben </a:t>
            </a:r>
            <a:r>
              <a:rPr lang="en-US" sz="1400" dirty="0" err="1">
                <a:latin typeface="Segoe UI" panose="020B0502040204020203" pitchFamily="34" charset="0"/>
                <a:cs typeface="Segoe UI" panose="020B0502040204020203" pitchFamily="34" charset="0"/>
              </a:rPr>
              <a:t>Sloat</a:t>
            </a:r>
            <a:r>
              <a:rPr lang="en-US" sz="1400" dirty="0">
                <a:latin typeface="Segoe UI" panose="020B0502040204020203" pitchFamily="34" charset="0"/>
                <a:cs typeface="Segoe UI" panose="020B0502040204020203" pitchFamily="34" charset="0"/>
              </a:rPr>
              <a:t>, Deputy Director/Vaccine Manager:  </a:t>
            </a:r>
            <a:r>
              <a:rPr lang="en-US" sz="1400" dirty="0">
                <a:hlinkClick r:id="rId7"/>
              </a:rPr>
              <a:t>ben.sloat@dph.ga.gov</a:t>
            </a:r>
            <a:r>
              <a:rPr lang="en-US" sz="1400" dirty="0"/>
              <a:t> </a:t>
            </a:r>
            <a:r>
              <a:rPr lang="en-US" sz="1400" dirty="0">
                <a:latin typeface="Segoe UI" panose="020B0502040204020203" pitchFamily="34" charset="0"/>
                <a:cs typeface="Segoe UI" panose="020B0502040204020203" pitchFamily="34" charset="0"/>
              </a:rPr>
              <a:t>  </a:t>
            </a:r>
          </a:p>
          <a:p>
            <a:pPr indent="-228600">
              <a:defRPr/>
            </a:pPr>
            <a:r>
              <a:rPr lang="en-US" sz="1400" b="1" dirty="0">
                <a:latin typeface="Segoe UI" panose="020B0502040204020203" pitchFamily="34" charset="0"/>
                <a:cs typeface="Segoe UI" panose="020B0502040204020203" pitchFamily="34" charset="0"/>
              </a:rPr>
              <a:t>Fraud and Abuse Hotline </a:t>
            </a:r>
            <a:r>
              <a:rPr lang="en-US" sz="1400" dirty="0">
                <a:latin typeface="Segoe UI" panose="020B0502040204020203" pitchFamily="34" charset="0"/>
                <a:cs typeface="Segoe UI" panose="020B0502040204020203" pitchFamily="34" charset="0"/>
              </a:rPr>
              <a:t>– 404/657-5950</a:t>
            </a:r>
          </a:p>
          <a:p>
            <a:endParaRPr lang="en-US" sz="1200" dirty="0"/>
          </a:p>
        </p:txBody>
      </p:sp>
    </p:spTree>
    <p:extLst>
      <p:ext uri="{BB962C8B-B14F-4D97-AF65-F5344CB8AC3E}">
        <p14:creationId xmlns:p14="http://schemas.microsoft.com/office/powerpoint/2010/main" val="7064164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43F063-B0A0-493C-939C-9A44A6EC9E06}"/>
              </a:ext>
            </a:extLst>
          </p:cNvPr>
          <p:cNvSpPr/>
          <p:nvPr/>
        </p:nvSpPr>
        <p:spPr>
          <a:xfrm>
            <a:off x="3046429" y="2467962"/>
            <a:ext cx="6099141" cy="1569660"/>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lIns="91440" tIns="45720" rIns="91440" bIns="45720">
            <a:spAutoFit/>
            <a:scene3d>
              <a:camera prst="orthographicFront"/>
              <a:lightRig rig="threePt" dir="t"/>
            </a:scene3d>
            <a:sp3d extrusionH="57150">
              <a:bevelT w="69850" h="38100" prst="cross"/>
            </a:sp3d>
          </a:bodyPr>
          <a:lstStyle/>
          <a:p>
            <a:pPr algn="ctr"/>
            <a:r>
              <a:rPr lang="en-US" sz="9600" b="1" cap="none" spc="0" dirty="0">
                <a:ln w="12700">
                  <a:solidFill>
                    <a:srgbClr val="FF0000"/>
                  </a:solidFill>
                  <a:prstDash val="solid"/>
                </a:ln>
                <a:solidFill>
                  <a:srgbClr val="FF0000"/>
                </a:solidFill>
                <a:effectLst/>
              </a:rPr>
              <a:t>Thank You!</a:t>
            </a:r>
          </a:p>
        </p:txBody>
      </p:sp>
    </p:spTree>
    <p:extLst>
      <p:ext uri="{BB962C8B-B14F-4D97-AF65-F5344CB8AC3E}">
        <p14:creationId xmlns:p14="http://schemas.microsoft.com/office/powerpoint/2010/main" val="3400027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1DB1D-01A9-4092-88CB-0971D370B183}"/>
              </a:ext>
            </a:extLst>
          </p:cNvPr>
          <p:cNvSpPr>
            <a:spLocks noGrp="1"/>
          </p:cNvSpPr>
          <p:nvPr>
            <p:ph type="title"/>
          </p:nvPr>
        </p:nvSpPr>
        <p:spPr/>
        <p:txBody>
          <a:bodyPr/>
          <a:lstStyle/>
          <a:p>
            <a:pPr algn="ctr"/>
            <a:r>
              <a:rPr lang="en-US" dirty="0"/>
              <a:t>Overview Continued </a:t>
            </a:r>
          </a:p>
        </p:txBody>
      </p:sp>
      <p:sp>
        <p:nvSpPr>
          <p:cNvPr id="3" name="Content Placeholder 2">
            <a:extLst>
              <a:ext uri="{FF2B5EF4-FFF2-40B4-BE49-F238E27FC236}">
                <a16:creationId xmlns:a16="http://schemas.microsoft.com/office/drawing/2014/main" id="{6D896DB7-B2A4-494C-A012-CFB946F39DF4}"/>
              </a:ext>
            </a:extLst>
          </p:cNvPr>
          <p:cNvSpPr>
            <a:spLocks noGrp="1"/>
          </p:cNvSpPr>
          <p:nvPr>
            <p:ph sz="quarter" idx="10"/>
          </p:nvPr>
        </p:nvSpPr>
        <p:spPr/>
        <p:txBody>
          <a:bodyPr/>
          <a:lstStyle/>
          <a:p>
            <a:pPr marL="342900" indent="-342900">
              <a:buFont typeface="Arial" panose="020B0604020202020204" pitchFamily="34" charset="0"/>
              <a:buChar char="•"/>
            </a:pPr>
            <a:r>
              <a:rPr lang="en-US" sz="2000" dirty="0"/>
              <a:t>VFC saves parents and enrolled providers out-of-pocket expenses for vaccine</a:t>
            </a:r>
          </a:p>
          <a:p>
            <a:pPr marL="342900" indent="-342900">
              <a:buFont typeface="Arial" panose="020B0604020202020204" pitchFamily="34" charset="0"/>
              <a:buChar char="•"/>
            </a:pPr>
            <a:r>
              <a:rPr lang="en-US" sz="2000" dirty="0"/>
              <a:t>Provides cost savings to states through bulk purchase of vaccines at lower prices using CDC’s contracts and eliminates state-to-state variations in price</a:t>
            </a:r>
          </a:p>
          <a:p>
            <a:pPr marL="342900" indent="-342900">
              <a:buFont typeface="Arial" panose="020B0604020202020204" pitchFamily="34" charset="0"/>
              <a:buChar char="•"/>
            </a:pPr>
            <a:r>
              <a:rPr lang="en-US" sz="2000" dirty="0"/>
              <a:t>Eliminates/Reduces vaccine cost as a barrier to vaccinating eligible children</a:t>
            </a:r>
          </a:p>
          <a:p>
            <a:pPr marL="342900" indent="-342900">
              <a:buFont typeface="Arial" panose="020B0604020202020204" pitchFamily="34" charset="0"/>
              <a:buChar char="•"/>
            </a:pPr>
            <a:r>
              <a:rPr lang="en-US" sz="2000" dirty="0"/>
              <a:t>Providers enrolled in VFC are made up of the following: Public Health Sites, private provider solo and group practices (OBGYN, Family Practices, Pediatrics, etc.), public hospitals, STD clinics, Family Planning Clinics and Federally Qualified Health Centers. </a:t>
            </a:r>
          </a:p>
          <a:p>
            <a:pPr marL="285750" indent="-285750">
              <a:buFont typeface="Arial" panose="020B0604020202020204" pitchFamily="34" charset="0"/>
              <a:buChar char="•"/>
            </a:pPr>
            <a:r>
              <a:rPr lang="en-US" sz="2000" dirty="0"/>
              <a:t>VFC also has a special agreement with Kaiser. This relationship is managed by the VFC Coordinator.</a:t>
            </a:r>
          </a:p>
          <a:p>
            <a:pPr marL="285750" indent="-285750">
              <a:buFont typeface="Arial" panose="020B0604020202020204" pitchFamily="34" charset="0"/>
              <a:buChar char="•"/>
            </a:pPr>
            <a:r>
              <a:rPr lang="en-US" sz="2000" dirty="0"/>
              <a:t>Georgia Immunization Program offers:</a:t>
            </a:r>
          </a:p>
          <a:p>
            <a:pPr lvl="1"/>
            <a:r>
              <a:rPr lang="en-US" sz="2000" dirty="0"/>
              <a:t>All ACIP recommended vaccines to VFC and State-eligible children; and </a:t>
            </a:r>
          </a:p>
          <a:p>
            <a:pPr lvl="1"/>
            <a:r>
              <a:rPr lang="en-US" sz="2000" dirty="0"/>
              <a:t>Most ACIP recommended vaccines to State-eligible adults </a:t>
            </a:r>
          </a:p>
          <a:p>
            <a:pPr lvl="1"/>
            <a:r>
              <a:rPr lang="en-US" sz="2000" dirty="0"/>
              <a:t>ACIP Meeting in June 2019 changed HPV recommendation </a:t>
            </a:r>
          </a:p>
          <a:p>
            <a:pPr marL="342900" indent="-342900">
              <a:buFont typeface="Arial" panose="020B0604020202020204" pitchFamily="34" charset="0"/>
              <a:buChar char="•"/>
            </a:pPr>
            <a:endParaRPr lang="en-US" sz="1800" dirty="0"/>
          </a:p>
        </p:txBody>
      </p:sp>
    </p:spTree>
    <p:extLst>
      <p:ext uri="{BB962C8B-B14F-4D97-AF65-F5344CB8AC3E}">
        <p14:creationId xmlns:p14="http://schemas.microsoft.com/office/powerpoint/2010/main" val="3565366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A0448-971F-47C6-9500-61BE3C0D0093}"/>
              </a:ext>
            </a:extLst>
          </p:cNvPr>
          <p:cNvSpPr>
            <a:spLocks noGrp="1"/>
          </p:cNvSpPr>
          <p:nvPr>
            <p:ph type="title"/>
          </p:nvPr>
        </p:nvSpPr>
        <p:spPr/>
        <p:txBody>
          <a:bodyPr/>
          <a:lstStyle/>
          <a:p>
            <a:pPr algn="ctr"/>
            <a:r>
              <a:rPr lang="en-US" dirty="0"/>
              <a:t>VFC Eligibility </a:t>
            </a:r>
          </a:p>
        </p:txBody>
      </p:sp>
      <p:sp>
        <p:nvSpPr>
          <p:cNvPr id="3" name="Content Placeholder 2">
            <a:extLst>
              <a:ext uri="{FF2B5EF4-FFF2-40B4-BE49-F238E27FC236}">
                <a16:creationId xmlns:a16="http://schemas.microsoft.com/office/drawing/2014/main" id="{BDD87D41-1EF7-49BA-A4C2-09EA6C276A24}"/>
              </a:ext>
            </a:extLst>
          </p:cNvPr>
          <p:cNvSpPr>
            <a:spLocks noGrp="1"/>
          </p:cNvSpPr>
          <p:nvPr>
            <p:ph sz="quarter" idx="10"/>
          </p:nvPr>
        </p:nvSpPr>
        <p:spPr/>
        <p:txBody>
          <a:bodyPr/>
          <a:lstStyle/>
          <a:p>
            <a:r>
              <a:rPr lang="en-US" sz="2800" b="1" dirty="0"/>
              <a:t>Children 0 through 18 years</a:t>
            </a:r>
            <a:endParaRPr lang="en-US" sz="1000" b="1" dirty="0"/>
          </a:p>
          <a:p>
            <a:pPr lvl="1"/>
            <a:r>
              <a:rPr lang="en-US" dirty="0">
                <a:latin typeface="Segoe UI" panose="020B0502040204020203" pitchFamily="34" charset="0"/>
                <a:cs typeface="Segoe UI" panose="020B0502040204020203" pitchFamily="34" charset="0"/>
              </a:rPr>
              <a:t>Medicaid-eligible (recipients)</a:t>
            </a:r>
          </a:p>
          <a:p>
            <a:pPr lvl="1"/>
            <a:r>
              <a:rPr lang="en-US" dirty="0">
                <a:latin typeface="Segoe UI" panose="020B0502040204020203" pitchFamily="34" charset="0"/>
                <a:cs typeface="Segoe UI" panose="020B0502040204020203" pitchFamily="34" charset="0"/>
              </a:rPr>
              <a:t>Uninsured</a:t>
            </a:r>
          </a:p>
          <a:p>
            <a:pPr lvl="1"/>
            <a:r>
              <a:rPr lang="en-US" dirty="0">
                <a:latin typeface="Segoe UI" panose="020B0502040204020203" pitchFamily="34" charset="0"/>
                <a:cs typeface="Segoe UI" panose="020B0502040204020203" pitchFamily="34" charset="0"/>
              </a:rPr>
              <a:t>American Indian/Alaskan Native</a:t>
            </a:r>
          </a:p>
          <a:p>
            <a:pPr lvl="1"/>
            <a:r>
              <a:rPr lang="en-US" dirty="0">
                <a:latin typeface="Segoe UI" panose="020B0502040204020203" pitchFamily="34" charset="0"/>
                <a:cs typeface="Segoe UI" panose="020B0502040204020203" pitchFamily="34" charset="0"/>
              </a:rPr>
              <a:t>Underinsured (eligible if seen in a FQHC/RHC/Deputized Clinic)</a:t>
            </a:r>
          </a:p>
          <a:p>
            <a:pPr lvl="1"/>
            <a:endParaRPr lang="en-US" sz="1400" b="1" dirty="0">
              <a:latin typeface="Segoe UI" panose="020B0502040204020203" pitchFamily="34" charset="0"/>
              <a:cs typeface="Segoe UI" panose="020B0502040204020203" pitchFamily="34" charset="0"/>
            </a:endParaRPr>
          </a:p>
          <a:p>
            <a:r>
              <a:rPr lang="en-US" sz="2800" b="1" dirty="0"/>
              <a:t>Other State Eligible Populations</a:t>
            </a:r>
          </a:p>
          <a:p>
            <a:pPr lvl="1"/>
            <a:r>
              <a:rPr lang="en-US" dirty="0" err="1">
                <a:latin typeface="Segoe UI" panose="020B0502040204020203" pitchFamily="34" charset="0"/>
                <a:cs typeface="Segoe UI" panose="020B0502040204020203" pitchFamily="34" charset="0"/>
              </a:rPr>
              <a:t>PeachCare</a:t>
            </a:r>
            <a:r>
              <a:rPr lang="en-US" dirty="0">
                <a:latin typeface="Segoe UI" panose="020B0502040204020203" pitchFamily="34" charset="0"/>
                <a:cs typeface="Segoe UI" panose="020B0502040204020203" pitchFamily="34" charset="0"/>
              </a:rPr>
              <a:t>-eligible (recipients)</a:t>
            </a:r>
          </a:p>
          <a:p>
            <a:pPr lvl="1"/>
            <a:r>
              <a:rPr lang="en-US" dirty="0">
                <a:latin typeface="Segoe UI" panose="020B0502040204020203" pitchFamily="34" charset="0"/>
                <a:cs typeface="Segoe UI" panose="020B0502040204020203" pitchFamily="34" charset="0"/>
              </a:rPr>
              <a:t>Under-insured (seen in clinics other than a FQHC/RHC/Deputized Clinic)</a:t>
            </a:r>
          </a:p>
          <a:p>
            <a:endParaRPr lang="en-US" dirty="0"/>
          </a:p>
        </p:txBody>
      </p:sp>
    </p:spTree>
    <p:extLst>
      <p:ext uri="{BB962C8B-B14F-4D97-AF65-F5344CB8AC3E}">
        <p14:creationId xmlns:p14="http://schemas.microsoft.com/office/powerpoint/2010/main" val="1696197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3EDFB-A628-49BE-B6D6-6ADC12CBEF4C}"/>
              </a:ext>
            </a:extLst>
          </p:cNvPr>
          <p:cNvSpPr>
            <a:spLocks noGrp="1"/>
          </p:cNvSpPr>
          <p:nvPr>
            <p:ph type="title"/>
          </p:nvPr>
        </p:nvSpPr>
        <p:spPr/>
        <p:txBody>
          <a:bodyPr/>
          <a:lstStyle/>
          <a:p>
            <a:pPr algn="ctr"/>
            <a:r>
              <a:rPr lang="en-US" dirty="0"/>
              <a:t>VFC Eligibility Continued </a:t>
            </a:r>
          </a:p>
        </p:txBody>
      </p:sp>
      <p:sp>
        <p:nvSpPr>
          <p:cNvPr id="3" name="Content Placeholder 2">
            <a:extLst>
              <a:ext uri="{FF2B5EF4-FFF2-40B4-BE49-F238E27FC236}">
                <a16:creationId xmlns:a16="http://schemas.microsoft.com/office/drawing/2014/main" id="{73290A76-66C0-4D04-ACA9-E03B229662E2}"/>
              </a:ext>
            </a:extLst>
          </p:cNvPr>
          <p:cNvSpPr>
            <a:spLocks noGrp="1"/>
          </p:cNvSpPr>
          <p:nvPr>
            <p:ph sz="quarter" idx="10"/>
          </p:nvPr>
        </p:nvSpPr>
        <p:spPr/>
        <p:txBody>
          <a:bodyPr/>
          <a:lstStyle/>
          <a:p>
            <a:r>
              <a:rPr lang="en-US" b="1" dirty="0"/>
              <a:t>CHIP (</a:t>
            </a:r>
            <a:r>
              <a:rPr lang="en-US" b="1" dirty="0" err="1"/>
              <a:t>PeachCare</a:t>
            </a:r>
            <a:r>
              <a:rPr lang="en-US" b="1" dirty="0"/>
              <a:t> for Kids®)</a:t>
            </a:r>
            <a:r>
              <a:rPr lang="en-US" dirty="0"/>
              <a:t>:  Vaccine purchased with funds received from CMOs for vaccines administered to </a:t>
            </a:r>
            <a:r>
              <a:rPr lang="en-US" dirty="0" err="1"/>
              <a:t>PeachCare</a:t>
            </a:r>
            <a:r>
              <a:rPr lang="en-US" dirty="0"/>
              <a:t> for Kids® recipients. Most eligible patients have insurance through one of the following:</a:t>
            </a:r>
          </a:p>
          <a:p>
            <a:pPr lvl="1"/>
            <a:r>
              <a:rPr lang="en-US" sz="2800" dirty="0">
                <a:latin typeface="Segoe UI" panose="020B0502040204020203" pitchFamily="34" charset="0"/>
                <a:cs typeface="Segoe UI" panose="020B0502040204020203" pitchFamily="34" charset="0"/>
              </a:rPr>
              <a:t>Amerigroup</a:t>
            </a:r>
          </a:p>
          <a:p>
            <a:pPr lvl="1"/>
            <a:r>
              <a:rPr lang="en-US" sz="2800" dirty="0">
                <a:latin typeface="Segoe UI" panose="020B0502040204020203" pitchFamily="34" charset="0"/>
                <a:cs typeface="Segoe UI" panose="020B0502040204020203" pitchFamily="34" charset="0"/>
              </a:rPr>
              <a:t>Peach State</a:t>
            </a:r>
          </a:p>
          <a:p>
            <a:pPr lvl="1"/>
            <a:r>
              <a:rPr lang="en-US" sz="2800" dirty="0">
                <a:latin typeface="Segoe UI" panose="020B0502040204020203" pitchFamily="34" charset="0"/>
                <a:cs typeface="Segoe UI" panose="020B0502040204020203" pitchFamily="34" charset="0"/>
              </a:rPr>
              <a:t>WellCare</a:t>
            </a:r>
          </a:p>
          <a:p>
            <a:pPr lvl="1"/>
            <a:r>
              <a:rPr lang="en-US" sz="2800" dirty="0">
                <a:latin typeface="Segoe UI" panose="020B0502040204020203" pitchFamily="34" charset="0"/>
                <a:cs typeface="Segoe UI" panose="020B0502040204020203" pitchFamily="34" charset="0"/>
              </a:rPr>
              <a:t>CareSource</a:t>
            </a:r>
          </a:p>
          <a:p>
            <a:pPr lvl="3">
              <a:buNone/>
            </a:pPr>
            <a:endParaRPr lang="en-US" dirty="0"/>
          </a:p>
          <a:p>
            <a:endParaRPr lang="en-US" dirty="0"/>
          </a:p>
        </p:txBody>
      </p:sp>
      <p:sp>
        <p:nvSpPr>
          <p:cNvPr id="4" name="Text Placeholder 3">
            <a:extLst>
              <a:ext uri="{FF2B5EF4-FFF2-40B4-BE49-F238E27FC236}">
                <a16:creationId xmlns:a16="http://schemas.microsoft.com/office/drawing/2014/main" id="{87C83AA6-51FF-4C41-A1CE-1ABBEE3F6737}"/>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995230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724E6-1999-4544-9A9D-1DB457FDEA42}"/>
              </a:ext>
            </a:extLst>
          </p:cNvPr>
          <p:cNvSpPr>
            <a:spLocks noGrp="1"/>
          </p:cNvSpPr>
          <p:nvPr>
            <p:ph type="title"/>
          </p:nvPr>
        </p:nvSpPr>
        <p:spPr/>
        <p:txBody>
          <a:bodyPr/>
          <a:lstStyle/>
          <a:p>
            <a:pPr algn="ctr"/>
            <a:r>
              <a:rPr lang="en-US" dirty="0"/>
              <a:t>Medicaid and </a:t>
            </a:r>
            <a:r>
              <a:rPr lang="en-US" dirty="0" err="1"/>
              <a:t>PeachCare</a:t>
            </a:r>
            <a:r>
              <a:rPr lang="en-US" dirty="0"/>
              <a:t> for Kids® </a:t>
            </a:r>
          </a:p>
        </p:txBody>
      </p:sp>
      <p:sp>
        <p:nvSpPr>
          <p:cNvPr id="3" name="Content Placeholder 2">
            <a:extLst>
              <a:ext uri="{FF2B5EF4-FFF2-40B4-BE49-F238E27FC236}">
                <a16:creationId xmlns:a16="http://schemas.microsoft.com/office/drawing/2014/main" id="{5408C8C4-F855-4725-B718-1F4159C7F2C0}"/>
              </a:ext>
            </a:extLst>
          </p:cNvPr>
          <p:cNvSpPr>
            <a:spLocks noGrp="1"/>
          </p:cNvSpPr>
          <p:nvPr>
            <p:ph sz="quarter" idx="10"/>
          </p:nvPr>
        </p:nvSpPr>
        <p:spPr>
          <a:xfrm>
            <a:off x="264042" y="1539800"/>
            <a:ext cx="3847013" cy="4595186"/>
          </a:xfrm>
        </p:spPr>
        <p:txBody>
          <a:bodyPr/>
          <a:lstStyle/>
          <a:p>
            <a:pPr marL="342900" indent="-342900">
              <a:buFont typeface="Arial" panose="020B0604020202020204" pitchFamily="34" charset="0"/>
              <a:buChar char="•"/>
            </a:pPr>
            <a:r>
              <a:rPr lang="en-US" sz="2000" dirty="0"/>
              <a:t>The CMOs can be either Medicaid or </a:t>
            </a:r>
            <a:r>
              <a:rPr lang="en-US" sz="2000" dirty="0" err="1"/>
              <a:t>PeachCare</a:t>
            </a:r>
            <a:r>
              <a:rPr lang="en-US" sz="2000" dirty="0"/>
              <a:t> for Kids </a:t>
            </a:r>
          </a:p>
          <a:p>
            <a:pPr marL="342900" indent="-342900">
              <a:buFont typeface="Arial" panose="020B0604020202020204" pitchFamily="34" charset="0"/>
              <a:buChar char="•"/>
            </a:pPr>
            <a:r>
              <a:rPr lang="en-US" sz="2000" dirty="0"/>
              <a:t>Use insurance verification portal to check if patient is on Medicaid or </a:t>
            </a:r>
            <a:r>
              <a:rPr lang="en-US" sz="2000" dirty="0" err="1"/>
              <a:t>PeachCare</a:t>
            </a:r>
            <a:r>
              <a:rPr lang="en-US" sz="2000" dirty="0"/>
              <a:t> for Kids coverage </a:t>
            </a:r>
          </a:p>
          <a:p>
            <a:pPr marL="342900" indent="-342900">
              <a:buFont typeface="Arial" panose="020B0604020202020204" pitchFamily="34" charset="0"/>
              <a:buChar char="•"/>
            </a:pPr>
            <a:r>
              <a:rPr lang="en-US" sz="2000" dirty="0"/>
              <a:t>Document it properly in GRITS under the insurance eligibility category as “Medicaid” or “</a:t>
            </a:r>
            <a:r>
              <a:rPr lang="en-US" sz="2000" dirty="0" err="1"/>
              <a:t>PeachCare</a:t>
            </a:r>
            <a:r>
              <a:rPr lang="en-US" sz="2000" dirty="0"/>
              <a:t>”</a:t>
            </a:r>
          </a:p>
          <a:p>
            <a:pPr marL="342900" indent="-342900">
              <a:buFont typeface="Arial" panose="020B0604020202020204" pitchFamily="34" charset="0"/>
              <a:buChar char="•"/>
            </a:pPr>
            <a:r>
              <a:rPr lang="en-US" sz="2000" dirty="0"/>
              <a:t>The record to the right has </a:t>
            </a:r>
            <a:r>
              <a:rPr lang="en-US" sz="2000" dirty="0" err="1"/>
              <a:t>Wellcare</a:t>
            </a:r>
            <a:r>
              <a:rPr lang="en-US" sz="2000" dirty="0"/>
              <a:t> but the patient is on Medicaid </a:t>
            </a:r>
          </a:p>
          <a:p>
            <a:endParaRPr lang="en-US" dirty="0"/>
          </a:p>
        </p:txBody>
      </p:sp>
      <p:pic>
        <p:nvPicPr>
          <p:cNvPr id="10" name="Picture 9">
            <a:extLst>
              <a:ext uri="{FF2B5EF4-FFF2-40B4-BE49-F238E27FC236}">
                <a16:creationId xmlns:a16="http://schemas.microsoft.com/office/drawing/2014/main" id="{A6A4BB23-667E-49F5-8365-6AF91F329EE2}"/>
              </a:ext>
            </a:extLst>
          </p:cNvPr>
          <p:cNvPicPr>
            <a:picLocks noChangeAspect="1"/>
          </p:cNvPicPr>
          <p:nvPr/>
        </p:nvPicPr>
        <p:blipFill rotWithShape="1">
          <a:blip r:embed="rId2"/>
          <a:srcRect l="55715" t="20346" r="4443" b="16555"/>
          <a:stretch/>
        </p:blipFill>
        <p:spPr>
          <a:xfrm>
            <a:off x="4111056" y="1561675"/>
            <a:ext cx="8080944" cy="4113579"/>
          </a:xfrm>
          <a:prstGeom prst="rect">
            <a:avLst/>
          </a:prstGeom>
        </p:spPr>
      </p:pic>
    </p:spTree>
    <p:extLst>
      <p:ext uri="{BB962C8B-B14F-4D97-AF65-F5344CB8AC3E}">
        <p14:creationId xmlns:p14="http://schemas.microsoft.com/office/powerpoint/2010/main" val="3266998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58839-59E8-40B0-BA3F-299C8F57E83D}"/>
              </a:ext>
            </a:extLst>
          </p:cNvPr>
          <p:cNvSpPr>
            <a:spLocks noGrp="1"/>
          </p:cNvSpPr>
          <p:nvPr>
            <p:ph type="title"/>
          </p:nvPr>
        </p:nvSpPr>
        <p:spPr/>
        <p:txBody>
          <a:bodyPr/>
          <a:lstStyle/>
          <a:p>
            <a:pPr algn="ctr"/>
            <a:r>
              <a:rPr lang="en-US" dirty="0"/>
              <a:t>VFC Eligibility Continued </a:t>
            </a:r>
          </a:p>
        </p:txBody>
      </p:sp>
      <p:sp>
        <p:nvSpPr>
          <p:cNvPr id="3" name="Content Placeholder 2">
            <a:extLst>
              <a:ext uri="{FF2B5EF4-FFF2-40B4-BE49-F238E27FC236}">
                <a16:creationId xmlns:a16="http://schemas.microsoft.com/office/drawing/2014/main" id="{0D1B17CA-549A-4490-8E1E-CA264021D93A}"/>
              </a:ext>
            </a:extLst>
          </p:cNvPr>
          <p:cNvSpPr>
            <a:spLocks noGrp="1"/>
          </p:cNvSpPr>
          <p:nvPr>
            <p:ph sz="quarter" idx="10"/>
          </p:nvPr>
        </p:nvSpPr>
        <p:spPr/>
        <p:txBody>
          <a:bodyPr/>
          <a:lstStyle/>
          <a:p>
            <a:r>
              <a:rPr lang="en-US" sz="2000" b="1" dirty="0"/>
              <a:t>Insured Children may be considered VFC eligible if:</a:t>
            </a:r>
          </a:p>
          <a:p>
            <a:pPr lvl="1"/>
            <a:r>
              <a:rPr lang="en-US" sz="1800" dirty="0">
                <a:latin typeface="Segoe UI" panose="020B0502040204020203" pitchFamily="34" charset="0"/>
                <a:cs typeface="Segoe UI" panose="020B0502040204020203" pitchFamily="34" charset="0"/>
              </a:rPr>
              <a:t>Seeking contraceptive or STD services at family planning or STD clinics and want to be immunized but does not want to access insurance/does not know insurance status</a:t>
            </a:r>
          </a:p>
          <a:p>
            <a:pPr lvl="1"/>
            <a:r>
              <a:rPr lang="en-US" sz="1800" dirty="0">
                <a:latin typeface="Segoe UI" panose="020B0502040204020203" pitchFamily="34" charset="0"/>
                <a:cs typeface="Segoe UI" panose="020B0502040204020203" pitchFamily="34" charset="0"/>
              </a:rPr>
              <a:t>Has Medicaid as secondary insurance</a:t>
            </a:r>
          </a:p>
          <a:p>
            <a:pPr lvl="1"/>
            <a:r>
              <a:rPr lang="en-US" sz="1800" dirty="0">
                <a:latin typeface="Segoe UI" panose="020B0502040204020203" pitchFamily="34" charset="0"/>
                <a:cs typeface="Segoe UI" panose="020B0502040204020203" pitchFamily="34" charset="0"/>
              </a:rPr>
              <a:t>Plan covers only a portion of the vaccine cost </a:t>
            </a:r>
            <a:r>
              <a:rPr lang="en-US" sz="1800" b="1" u="sng" dirty="0">
                <a:highlight>
                  <a:srgbClr val="FFFF00"/>
                </a:highlight>
                <a:latin typeface="Segoe UI" panose="020B0502040204020203" pitchFamily="34" charset="0"/>
                <a:cs typeface="Segoe UI" panose="020B0502040204020203" pitchFamily="34" charset="0"/>
              </a:rPr>
              <a:t>and</a:t>
            </a:r>
            <a:r>
              <a:rPr lang="en-US" sz="1800" dirty="0">
                <a:latin typeface="Segoe UI" panose="020B0502040204020203" pitchFamily="34" charset="0"/>
                <a:cs typeface="Segoe UI" panose="020B0502040204020203" pitchFamily="34" charset="0"/>
              </a:rPr>
              <a:t> has Medicaid as secondary insurance</a:t>
            </a:r>
          </a:p>
          <a:p>
            <a:pPr lvl="1"/>
            <a:r>
              <a:rPr lang="en-US" sz="1800" dirty="0">
                <a:latin typeface="Segoe UI" panose="020B0502040204020203" pitchFamily="34" charset="0"/>
                <a:cs typeface="Segoe UI" panose="020B0502040204020203" pitchFamily="34" charset="0"/>
              </a:rPr>
              <a:t>Has not yet met plan’s deductible </a:t>
            </a:r>
            <a:r>
              <a:rPr lang="en-US" sz="1800" b="1" u="sng" dirty="0">
                <a:highlight>
                  <a:srgbClr val="FFFF00"/>
                </a:highlight>
                <a:latin typeface="Segoe UI" panose="020B0502040204020203" pitchFamily="34" charset="0"/>
                <a:cs typeface="Segoe UI" panose="020B0502040204020203" pitchFamily="34" charset="0"/>
              </a:rPr>
              <a:t>and</a:t>
            </a:r>
            <a:r>
              <a:rPr lang="en-US" sz="1800" dirty="0">
                <a:latin typeface="Segoe UI" panose="020B0502040204020203" pitchFamily="34" charset="0"/>
                <a:cs typeface="Segoe UI" panose="020B0502040204020203" pitchFamily="34" charset="0"/>
              </a:rPr>
              <a:t> has Medicaid as secondary insurance</a:t>
            </a:r>
          </a:p>
          <a:p>
            <a:pPr lvl="1"/>
            <a:r>
              <a:rPr lang="en-US" sz="1800" dirty="0">
                <a:latin typeface="Segoe UI" panose="020B0502040204020203" pitchFamily="34" charset="0"/>
                <a:cs typeface="Segoe UI" panose="020B0502040204020203" pitchFamily="34" charset="0"/>
              </a:rPr>
              <a:t>Has exceeded plans annually allowed number of provider visits</a:t>
            </a:r>
          </a:p>
          <a:p>
            <a:pPr lvl="1"/>
            <a:r>
              <a:rPr lang="en-US" sz="1800" dirty="0">
                <a:latin typeface="Segoe UI" panose="020B0502040204020203" pitchFamily="34" charset="0"/>
                <a:cs typeface="Segoe UI" panose="020B0502040204020203" pitchFamily="34" charset="0"/>
              </a:rPr>
              <a:t>Cannot not access health insurance due to being incarcerated</a:t>
            </a:r>
          </a:p>
          <a:p>
            <a:r>
              <a:rPr lang="en-US" sz="2000" b="1" dirty="0"/>
              <a:t>VFC providers are required to screen for and document eligibility </a:t>
            </a:r>
            <a:r>
              <a:rPr lang="en-US" sz="2000" b="1" u="sng" dirty="0">
                <a:highlight>
                  <a:srgbClr val="FFFF00"/>
                </a:highlight>
              </a:rPr>
              <a:t>during each immunization visit</a:t>
            </a:r>
            <a:r>
              <a:rPr lang="en-US" sz="2000" b="1" dirty="0"/>
              <a:t>.  Information can be obtained from the parent/guardian.  Providers are not required to verify parents’ responses, and may not withhold vaccines or immunization records as a result of the parents ability to pay or provide proof of income.</a:t>
            </a:r>
          </a:p>
          <a:p>
            <a:endParaRPr lang="en-US" dirty="0"/>
          </a:p>
        </p:txBody>
      </p:sp>
    </p:spTree>
    <p:extLst>
      <p:ext uri="{BB962C8B-B14F-4D97-AF65-F5344CB8AC3E}">
        <p14:creationId xmlns:p14="http://schemas.microsoft.com/office/powerpoint/2010/main" val="14611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9CF15-70F1-4494-9486-DA0303A85F7B}"/>
              </a:ext>
            </a:extLst>
          </p:cNvPr>
          <p:cNvSpPr>
            <a:spLocks noGrp="1"/>
          </p:cNvSpPr>
          <p:nvPr>
            <p:ph type="title"/>
          </p:nvPr>
        </p:nvSpPr>
        <p:spPr/>
        <p:txBody>
          <a:bodyPr/>
          <a:lstStyle/>
          <a:p>
            <a:pPr algn="ctr"/>
            <a:r>
              <a:rPr lang="en-US" dirty="0"/>
              <a:t>317 Supply </a:t>
            </a:r>
          </a:p>
        </p:txBody>
      </p:sp>
      <p:sp>
        <p:nvSpPr>
          <p:cNvPr id="3" name="Content Placeholder 2">
            <a:extLst>
              <a:ext uri="{FF2B5EF4-FFF2-40B4-BE49-F238E27FC236}">
                <a16:creationId xmlns:a16="http://schemas.microsoft.com/office/drawing/2014/main" id="{BBFDE700-12F0-4DB7-9F17-2EBBEC73BBE2}"/>
              </a:ext>
            </a:extLst>
          </p:cNvPr>
          <p:cNvSpPr>
            <a:spLocks noGrp="1"/>
          </p:cNvSpPr>
          <p:nvPr>
            <p:ph sz="quarter" idx="10"/>
          </p:nvPr>
        </p:nvSpPr>
        <p:spPr/>
        <p:txBody>
          <a:bodyPr/>
          <a:lstStyle/>
          <a:p>
            <a:r>
              <a:rPr lang="en-US" sz="2000" b="1" dirty="0"/>
              <a:t>317</a:t>
            </a:r>
            <a:r>
              <a:rPr lang="en-US" sz="2000" dirty="0"/>
              <a:t>: Funds received through the federal immunization grant intended to provide vaccine for underinsured children seen in non-Federally Qualified Health Centers/Rural Health Centers, non-deputized clinics, and </a:t>
            </a:r>
            <a:r>
              <a:rPr lang="en-US" sz="2000" dirty="0">
                <a:effectLst>
                  <a:glow rad="127000">
                    <a:srgbClr val="FFFF00"/>
                  </a:glow>
                </a:effectLst>
              </a:rPr>
              <a:t>uninsured adults seen in Local Public Health Departments and private providers who participate in the Adult Vaccine Program (AVP).  </a:t>
            </a:r>
          </a:p>
          <a:p>
            <a:r>
              <a:rPr lang="en-US" dirty="0"/>
              <a:t>At the County Health Department: </a:t>
            </a:r>
          </a:p>
          <a:p>
            <a:pPr marL="1028700" lvl="1" indent="-342900"/>
            <a:r>
              <a:rPr lang="en-US" dirty="0">
                <a:latin typeface="Segoe UI" panose="020B0502040204020203" pitchFamily="34" charset="0"/>
                <a:cs typeface="Segoe UI" panose="020B0502040204020203" pitchFamily="34" charset="0"/>
              </a:rPr>
              <a:t>19 </a:t>
            </a:r>
            <a:r>
              <a:rPr lang="en-US" dirty="0" err="1">
                <a:latin typeface="Segoe UI" panose="020B0502040204020203" pitchFamily="34" charset="0"/>
                <a:cs typeface="Segoe UI" panose="020B0502040204020203" pitchFamily="34" charset="0"/>
              </a:rPr>
              <a:t>yrs</a:t>
            </a:r>
            <a:r>
              <a:rPr lang="en-US" dirty="0">
                <a:latin typeface="Segoe UI" panose="020B0502040204020203" pitchFamily="34" charset="0"/>
                <a:cs typeface="Segoe UI" panose="020B0502040204020203" pitchFamily="34" charset="0"/>
              </a:rPr>
              <a:t> + </a:t>
            </a:r>
          </a:p>
          <a:p>
            <a:pPr marL="1028700" lvl="1" indent="-342900"/>
            <a:r>
              <a:rPr lang="en-US" dirty="0">
                <a:latin typeface="Segoe UI" panose="020B0502040204020203" pitchFamily="34" charset="0"/>
                <a:cs typeface="Segoe UI" panose="020B0502040204020203" pitchFamily="34" charset="0"/>
              </a:rPr>
              <a:t>Uninsured </a:t>
            </a:r>
          </a:p>
          <a:p>
            <a:pPr marL="1028700" lvl="1" indent="-342900"/>
            <a:r>
              <a:rPr lang="en-US" dirty="0">
                <a:latin typeface="Segoe UI" panose="020B0502040204020203" pitchFamily="34" charset="0"/>
                <a:cs typeface="Segoe UI" panose="020B0502040204020203" pitchFamily="34" charset="0"/>
              </a:rPr>
              <a:t>Underinsured </a:t>
            </a:r>
          </a:p>
          <a:p>
            <a:r>
              <a:rPr lang="en-US" dirty="0"/>
              <a:t>At Adult Vaccine Providers Offices: </a:t>
            </a:r>
          </a:p>
          <a:p>
            <a:pPr marL="1028700" lvl="1" indent="-342900"/>
            <a:r>
              <a:rPr lang="en-US" dirty="0">
                <a:latin typeface="Segoe UI" panose="020B0502040204020203" pitchFamily="34" charset="0"/>
                <a:cs typeface="Segoe UI" panose="020B0502040204020203" pitchFamily="34" charset="0"/>
              </a:rPr>
              <a:t>19 </a:t>
            </a:r>
            <a:r>
              <a:rPr lang="en-US" dirty="0" err="1">
                <a:latin typeface="Segoe UI" panose="020B0502040204020203" pitchFamily="34" charset="0"/>
                <a:cs typeface="Segoe UI" panose="020B0502040204020203" pitchFamily="34" charset="0"/>
              </a:rPr>
              <a:t>yrs</a:t>
            </a:r>
            <a:r>
              <a:rPr lang="en-US" dirty="0">
                <a:latin typeface="Segoe UI" panose="020B0502040204020203" pitchFamily="34" charset="0"/>
                <a:cs typeface="Segoe UI" panose="020B0502040204020203" pitchFamily="34" charset="0"/>
              </a:rPr>
              <a:t>+ </a:t>
            </a:r>
          </a:p>
          <a:p>
            <a:pPr marL="1028700" lvl="1" indent="-342900"/>
            <a:r>
              <a:rPr lang="en-US" dirty="0">
                <a:latin typeface="Segoe UI" panose="020B0502040204020203" pitchFamily="34" charset="0"/>
                <a:cs typeface="Segoe UI" panose="020B0502040204020203" pitchFamily="34" charset="0"/>
              </a:rPr>
              <a:t>Uninsured </a:t>
            </a:r>
          </a:p>
          <a:p>
            <a:pPr marL="1028700" lvl="1" indent="-342900"/>
            <a:r>
              <a:rPr lang="en-US" dirty="0">
                <a:latin typeface="Segoe UI" panose="020B0502040204020203" pitchFamily="34" charset="0"/>
                <a:cs typeface="Segoe UI" panose="020B0502040204020203" pitchFamily="34" charset="0"/>
              </a:rPr>
              <a:t>Underinsured </a:t>
            </a:r>
          </a:p>
        </p:txBody>
      </p:sp>
    </p:spTree>
    <p:extLst>
      <p:ext uri="{BB962C8B-B14F-4D97-AF65-F5344CB8AC3E}">
        <p14:creationId xmlns:p14="http://schemas.microsoft.com/office/powerpoint/2010/main" val="3451246487"/>
      </p:ext>
    </p:extLst>
  </p:cSld>
  <p:clrMapOvr>
    <a:masterClrMapping/>
  </p:clrMapOvr>
</p:sld>
</file>

<file path=ppt/theme/theme1.xml><?xml version="1.0" encoding="utf-8"?>
<a:theme xmlns:a="http://schemas.openxmlformats.org/drawingml/2006/main" name="Final DPH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l DPH Theme" id="{E1CCD909-0D60-49BD-A0F7-5463BC2A0010}" vid="{91C0C1DB-AF6D-4B8B-8C55-A08C88F131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DPH Power Point Template July 2018</Template>
  <TotalTime>731</TotalTime>
  <Words>3022</Words>
  <Application>Microsoft Office PowerPoint</Application>
  <PresentationFormat>Widescreen</PresentationFormat>
  <Paragraphs>229</Paragraphs>
  <Slides>33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Segoe UI</vt:lpstr>
      <vt:lpstr>Segoe UI Light</vt:lpstr>
      <vt:lpstr>Segoe UI Semibold</vt:lpstr>
      <vt:lpstr>Final DPH Theme</vt:lpstr>
      <vt:lpstr>Funding Source for State Supplied Vaccines </vt:lpstr>
      <vt:lpstr>Outline  </vt:lpstr>
      <vt:lpstr>VFC Program Overview </vt:lpstr>
      <vt:lpstr>Overview Continued </vt:lpstr>
      <vt:lpstr>VFC Eligibility </vt:lpstr>
      <vt:lpstr>VFC Eligibility Continued </vt:lpstr>
      <vt:lpstr>Medicaid and PeachCare for Kids® </vt:lpstr>
      <vt:lpstr>VFC Eligibility Continued </vt:lpstr>
      <vt:lpstr>317 Supply </vt:lpstr>
      <vt:lpstr>Adult Vaccine Program (AVP) </vt:lpstr>
      <vt:lpstr>Ensuring Vaccine is Administered only to Eligible Patients </vt:lpstr>
      <vt:lpstr>Ensuring Vaccine is Administered only to Eligible Patients </vt:lpstr>
      <vt:lpstr>Ensuring Vaccine is Administered only to Eligible Patients </vt:lpstr>
      <vt:lpstr>Questions</vt:lpstr>
      <vt:lpstr>QUIZ </vt:lpstr>
      <vt:lpstr>QUIZ</vt:lpstr>
      <vt:lpstr>QUIZ</vt:lpstr>
      <vt:lpstr>Quality Assurance &amp; Program Accountability </vt:lpstr>
      <vt:lpstr>Quality Assurance &amp; Program Accountability </vt:lpstr>
      <vt:lpstr>Vaccine Management </vt:lpstr>
      <vt:lpstr>Vaccine Management  </vt:lpstr>
      <vt:lpstr>Vaccine Management </vt:lpstr>
      <vt:lpstr>Vaccine Management </vt:lpstr>
      <vt:lpstr>Questions</vt:lpstr>
      <vt:lpstr>QUIZ</vt:lpstr>
      <vt:lpstr>QUIZ</vt:lpstr>
      <vt:lpstr>VFC/AVP Provider Requirements at a Glance </vt:lpstr>
      <vt:lpstr>VFC/AVP Provider Requirements at a Glance </vt:lpstr>
      <vt:lpstr>Questions</vt:lpstr>
      <vt:lpstr>QUIZ </vt:lpstr>
      <vt:lpstr>QUIZ</vt:lpstr>
      <vt:lpstr>VFC Contact Information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Ephraim, Saron</dc:creator>
  <cp:lastModifiedBy>Tavarez, Aralis</cp:lastModifiedBy>
  <cp:revision>49</cp:revision>
  <cp:lastPrinted>2019-06-03T17:53:21Z</cp:lastPrinted>
  <dcterms:created xsi:type="dcterms:W3CDTF">2018-07-17T17:54:31Z</dcterms:created>
  <dcterms:modified xsi:type="dcterms:W3CDTF">2019-07-18T14:13:29Z</dcterms:modified>
</cp:coreProperties>
</file>