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 id="2147483830" r:id="rId2"/>
    <p:sldMasterId id="2147483848" r:id="rId3"/>
  </p:sldMasterIdLst>
  <p:notesMasterIdLst>
    <p:notesMasterId r:id="rId46"/>
  </p:notesMasterIdLst>
  <p:handoutMasterIdLst>
    <p:handoutMasterId r:id="rId47"/>
  </p:handoutMasterIdLst>
  <p:sldIdLst>
    <p:sldId id="256" r:id="rId4"/>
    <p:sldId id="301" r:id="rId5"/>
    <p:sldId id="374" r:id="rId6"/>
    <p:sldId id="302" r:id="rId7"/>
    <p:sldId id="303" r:id="rId8"/>
    <p:sldId id="331" r:id="rId9"/>
    <p:sldId id="309" r:id="rId10"/>
    <p:sldId id="357" r:id="rId11"/>
    <p:sldId id="308" r:id="rId12"/>
    <p:sldId id="337" r:id="rId13"/>
    <p:sldId id="314" r:id="rId14"/>
    <p:sldId id="370" r:id="rId15"/>
    <p:sldId id="310" r:id="rId16"/>
    <p:sldId id="315" r:id="rId17"/>
    <p:sldId id="359" r:id="rId18"/>
    <p:sldId id="360" r:id="rId19"/>
    <p:sldId id="361" r:id="rId20"/>
    <p:sldId id="316" r:id="rId21"/>
    <p:sldId id="332" r:id="rId22"/>
    <p:sldId id="355" r:id="rId23"/>
    <p:sldId id="333" r:id="rId24"/>
    <p:sldId id="363" r:id="rId25"/>
    <p:sldId id="364" r:id="rId26"/>
    <p:sldId id="365" r:id="rId27"/>
    <p:sldId id="317" r:id="rId28"/>
    <p:sldId id="319" r:id="rId29"/>
    <p:sldId id="354" r:id="rId30"/>
    <p:sldId id="320" r:id="rId31"/>
    <p:sldId id="318" r:id="rId32"/>
    <p:sldId id="321" r:id="rId33"/>
    <p:sldId id="340" r:id="rId34"/>
    <p:sldId id="339" r:id="rId35"/>
    <p:sldId id="323" r:id="rId36"/>
    <p:sldId id="373" r:id="rId37"/>
    <p:sldId id="367" r:id="rId38"/>
    <p:sldId id="372" r:id="rId39"/>
    <p:sldId id="369" r:id="rId40"/>
    <p:sldId id="329" r:id="rId41"/>
    <p:sldId id="358" r:id="rId42"/>
    <p:sldId id="338" r:id="rId43"/>
    <p:sldId id="327" r:id="rId44"/>
    <p:sldId id="328" r:id="rId45"/>
  </p:sldIdLst>
  <p:sldSz cx="9144000" cy="6858000" type="screen4x3"/>
  <p:notesSz cx="6985000" cy="9271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te of Georgia" initials="T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614"/>
    <a:srgbClr val="E6461A"/>
    <a:srgbClr val="0066FF"/>
    <a:srgbClr val="336699"/>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5027" autoAdjust="0"/>
  </p:normalViewPr>
  <p:slideViewPr>
    <p:cSldViewPr>
      <p:cViewPr varScale="1">
        <p:scale>
          <a:sx n="54" d="100"/>
          <a:sy n="54" d="100"/>
        </p:scale>
        <p:origin x="11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2772" y="-84"/>
      </p:cViewPr>
      <p:guideLst>
        <p:guide orient="horz" pos="2920"/>
        <p:guide pos="2200"/>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C445D1-ACAD-2B4C-8C2B-7642BFB91FF5}" type="doc">
      <dgm:prSet loTypeId="urn:microsoft.com/office/officeart/2005/8/layout/lProcess3" loCatId="" qsTypeId="urn:microsoft.com/office/officeart/2005/8/quickstyle/simple4" qsCatId="simple" csTypeId="urn:microsoft.com/office/officeart/2005/8/colors/colorful1" csCatId="colorful" phldr="1"/>
      <dgm:spPr/>
      <dgm:t>
        <a:bodyPr/>
        <a:lstStyle/>
        <a:p>
          <a:endParaRPr lang="en-US"/>
        </a:p>
      </dgm:t>
    </dgm:pt>
    <dgm:pt modelId="{F57E9C37-03BF-9149-9CB6-01EB60453E36}">
      <dgm:prSet phldrT="[Text]" custT="1"/>
      <dgm:spPr/>
      <dgm:t>
        <a:bodyPr/>
        <a:lstStyle/>
        <a:p>
          <a:r>
            <a:rPr lang="en-US" sz="2000" b="1" dirty="0"/>
            <a:t>Birth</a:t>
          </a:r>
        </a:p>
      </dgm:t>
    </dgm:pt>
    <dgm:pt modelId="{7207E245-283B-9241-B598-722B40D66EE3}" type="parTrans" cxnId="{5C16CDB1-4AE0-6A44-931C-315E96A3B9DB}">
      <dgm:prSet/>
      <dgm:spPr/>
      <dgm:t>
        <a:bodyPr/>
        <a:lstStyle/>
        <a:p>
          <a:endParaRPr lang="en-US" sz="1400"/>
        </a:p>
      </dgm:t>
    </dgm:pt>
    <dgm:pt modelId="{B84C4362-105F-ED4A-9EAB-B98C3D55A5E4}" type="sibTrans" cxnId="{5C16CDB1-4AE0-6A44-931C-315E96A3B9DB}">
      <dgm:prSet/>
      <dgm:spPr/>
      <dgm:t>
        <a:bodyPr/>
        <a:lstStyle/>
        <a:p>
          <a:endParaRPr lang="en-US" sz="1400"/>
        </a:p>
      </dgm:t>
    </dgm:pt>
    <dgm:pt modelId="{5C515252-ABD9-7D46-830A-1FE3D1699B92}">
      <dgm:prSet phldrT="[Text]" custT="1"/>
      <dgm:spPr/>
      <dgm:t>
        <a:bodyPr/>
        <a:lstStyle/>
        <a:p>
          <a:pPr algn="l"/>
          <a:r>
            <a:rPr lang="en-US" sz="2000" dirty="0"/>
            <a:t>-</a:t>
          </a:r>
          <a:r>
            <a:rPr lang="en-US" sz="1800" dirty="0"/>
            <a:t>Administer HBIG </a:t>
          </a:r>
          <a:r>
            <a:rPr lang="en-US" sz="1800" b="1" dirty="0"/>
            <a:t>and </a:t>
          </a:r>
          <a:r>
            <a:rPr lang="en-US" sz="1800" dirty="0" err="1"/>
            <a:t>HepB</a:t>
          </a:r>
          <a:r>
            <a:rPr lang="en-US" sz="1800" dirty="0"/>
            <a:t> birth dose within 12 hours of</a:t>
          </a:r>
          <a:br>
            <a:rPr lang="en-US" sz="1800" dirty="0"/>
          </a:br>
          <a:r>
            <a:rPr lang="en-US" sz="1800" dirty="0"/>
            <a:t>  birth</a:t>
          </a:r>
        </a:p>
      </dgm:t>
    </dgm:pt>
    <dgm:pt modelId="{2A9C3667-3207-F94A-8543-FC7EED46E643}" type="parTrans" cxnId="{AA231747-00AA-1F43-8B32-FA647C62B606}">
      <dgm:prSet/>
      <dgm:spPr/>
      <dgm:t>
        <a:bodyPr/>
        <a:lstStyle/>
        <a:p>
          <a:endParaRPr lang="en-US" sz="1400"/>
        </a:p>
      </dgm:t>
    </dgm:pt>
    <dgm:pt modelId="{3B806805-B5E8-5A4C-9BFD-8138F57167E0}" type="sibTrans" cxnId="{AA231747-00AA-1F43-8B32-FA647C62B606}">
      <dgm:prSet/>
      <dgm:spPr/>
      <dgm:t>
        <a:bodyPr/>
        <a:lstStyle/>
        <a:p>
          <a:endParaRPr lang="en-US" sz="1400"/>
        </a:p>
      </dgm:t>
    </dgm:pt>
    <dgm:pt modelId="{5F508C99-1807-9D4D-8068-F63F568CCC37}">
      <dgm:prSet phldrT="[Text]" custT="1"/>
      <dgm:spPr/>
      <dgm:t>
        <a:bodyPr/>
        <a:lstStyle/>
        <a:p>
          <a:r>
            <a:rPr lang="en-US" sz="2000" b="1" dirty="0"/>
            <a:t>1-2 Months</a:t>
          </a:r>
        </a:p>
      </dgm:t>
    </dgm:pt>
    <dgm:pt modelId="{C6BEDBF9-EC06-074C-AFF2-2D05935A9DE7}" type="parTrans" cxnId="{D7970ED3-1445-704E-82E0-FDD535F957EB}">
      <dgm:prSet/>
      <dgm:spPr/>
      <dgm:t>
        <a:bodyPr/>
        <a:lstStyle/>
        <a:p>
          <a:endParaRPr lang="en-US" sz="1400"/>
        </a:p>
      </dgm:t>
    </dgm:pt>
    <dgm:pt modelId="{AC23473A-2316-EE40-8FAA-72842C2BDEEF}" type="sibTrans" cxnId="{D7970ED3-1445-704E-82E0-FDD535F957EB}">
      <dgm:prSet/>
      <dgm:spPr/>
      <dgm:t>
        <a:bodyPr/>
        <a:lstStyle/>
        <a:p>
          <a:endParaRPr lang="en-US" sz="1400"/>
        </a:p>
      </dgm:t>
    </dgm:pt>
    <dgm:pt modelId="{64F0337B-8AEE-D842-9328-29E87173B01A}">
      <dgm:prSet phldrT="[Text]" custT="1"/>
      <dgm:spPr/>
      <dgm:t>
        <a:bodyPr/>
        <a:lstStyle/>
        <a:p>
          <a:pPr algn="l"/>
          <a:r>
            <a:rPr lang="en-US" sz="1800" dirty="0"/>
            <a:t>-Administer </a:t>
          </a:r>
          <a:r>
            <a:rPr lang="en-US" sz="1800" dirty="0" err="1"/>
            <a:t>HepB</a:t>
          </a:r>
          <a:r>
            <a:rPr lang="en-US" sz="1800" dirty="0"/>
            <a:t> dose #2</a:t>
          </a:r>
        </a:p>
      </dgm:t>
    </dgm:pt>
    <dgm:pt modelId="{31A81309-F61C-CE4F-B832-6D3CBEE0D6B3}" type="parTrans" cxnId="{6038A5CD-BBFC-514F-83A9-017A7C20220A}">
      <dgm:prSet/>
      <dgm:spPr/>
      <dgm:t>
        <a:bodyPr/>
        <a:lstStyle/>
        <a:p>
          <a:endParaRPr lang="en-US" sz="1400"/>
        </a:p>
      </dgm:t>
    </dgm:pt>
    <dgm:pt modelId="{AEF03002-0B3A-3E4C-B810-9D0A0E2B9DAA}" type="sibTrans" cxnId="{6038A5CD-BBFC-514F-83A9-017A7C20220A}">
      <dgm:prSet/>
      <dgm:spPr/>
      <dgm:t>
        <a:bodyPr/>
        <a:lstStyle/>
        <a:p>
          <a:endParaRPr lang="en-US" sz="1400"/>
        </a:p>
      </dgm:t>
    </dgm:pt>
    <dgm:pt modelId="{750DBD16-764F-A042-9ECF-86570CE99932}">
      <dgm:prSet phldrT="[Text]" custT="1"/>
      <dgm:spPr/>
      <dgm:t>
        <a:bodyPr/>
        <a:lstStyle/>
        <a:p>
          <a:r>
            <a:rPr lang="en-US" sz="2000" b="1" dirty="0"/>
            <a:t>4 Months</a:t>
          </a:r>
        </a:p>
      </dgm:t>
    </dgm:pt>
    <dgm:pt modelId="{D5F0B9BA-99FB-A742-AB1D-50DD378C8328}" type="parTrans" cxnId="{2A7B5CD8-B15B-CE40-A750-AE309F8758F4}">
      <dgm:prSet/>
      <dgm:spPr/>
      <dgm:t>
        <a:bodyPr/>
        <a:lstStyle/>
        <a:p>
          <a:endParaRPr lang="en-US" sz="1400"/>
        </a:p>
      </dgm:t>
    </dgm:pt>
    <dgm:pt modelId="{CC1296D4-A807-714B-BF8F-7AB2CEE2D593}" type="sibTrans" cxnId="{2A7B5CD8-B15B-CE40-A750-AE309F8758F4}">
      <dgm:prSet/>
      <dgm:spPr/>
      <dgm:t>
        <a:bodyPr/>
        <a:lstStyle/>
        <a:p>
          <a:endParaRPr lang="en-US" sz="1400"/>
        </a:p>
      </dgm:t>
    </dgm:pt>
    <dgm:pt modelId="{ADDC1D9E-43E3-E445-AB76-9145816FF8AB}">
      <dgm:prSet phldrT="[Text]" custT="1"/>
      <dgm:spPr/>
      <dgm:t>
        <a:bodyPr/>
        <a:lstStyle/>
        <a:p>
          <a:pPr algn="l"/>
          <a:r>
            <a:rPr lang="en-US" sz="1800" dirty="0"/>
            <a:t>-Administer </a:t>
          </a:r>
          <a:r>
            <a:rPr lang="en-US" sz="1800" dirty="0" err="1"/>
            <a:t>HepB</a:t>
          </a:r>
          <a:r>
            <a:rPr lang="en-US" sz="1800" dirty="0"/>
            <a:t> dose #3 if using combination vaccine</a:t>
          </a:r>
        </a:p>
      </dgm:t>
    </dgm:pt>
    <dgm:pt modelId="{455F917C-E31C-AA45-8A90-BB9718B0DE00}" type="parTrans" cxnId="{89219D8A-D63D-4E49-9BAE-5FD5D84C9C07}">
      <dgm:prSet/>
      <dgm:spPr/>
      <dgm:t>
        <a:bodyPr/>
        <a:lstStyle/>
        <a:p>
          <a:endParaRPr lang="en-US" sz="1400"/>
        </a:p>
      </dgm:t>
    </dgm:pt>
    <dgm:pt modelId="{655B1EAF-2E92-A049-B533-DF072498267C}" type="sibTrans" cxnId="{89219D8A-D63D-4E49-9BAE-5FD5D84C9C07}">
      <dgm:prSet/>
      <dgm:spPr/>
      <dgm:t>
        <a:bodyPr/>
        <a:lstStyle/>
        <a:p>
          <a:endParaRPr lang="en-US" sz="1400"/>
        </a:p>
      </dgm:t>
    </dgm:pt>
    <dgm:pt modelId="{6CC231AD-659F-FA46-8B25-5EFC24C64824}">
      <dgm:prSet phldrT="[Text]" custT="1"/>
      <dgm:spPr/>
      <dgm:t>
        <a:bodyPr/>
        <a:lstStyle/>
        <a:p>
          <a:r>
            <a:rPr lang="en-US" sz="2000" b="1" dirty="0"/>
            <a:t>6 Months</a:t>
          </a:r>
        </a:p>
      </dgm:t>
    </dgm:pt>
    <dgm:pt modelId="{79BBB3D5-6602-9749-9D79-9C5562B0C305}" type="parTrans" cxnId="{CE7C1A60-0A24-5249-B1C4-96D1D9C8C2C4}">
      <dgm:prSet/>
      <dgm:spPr/>
      <dgm:t>
        <a:bodyPr/>
        <a:lstStyle/>
        <a:p>
          <a:endParaRPr lang="en-US" sz="1400"/>
        </a:p>
      </dgm:t>
    </dgm:pt>
    <dgm:pt modelId="{B4A64613-5E9A-6143-8BDC-070ACA37D1C4}" type="sibTrans" cxnId="{CE7C1A60-0A24-5249-B1C4-96D1D9C8C2C4}">
      <dgm:prSet/>
      <dgm:spPr/>
      <dgm:t>
        <a:bodyPr/>
        <a:lstStyle/>
        <a:p>
          <a:endParaRPr lang="en-US" sz="1400"/>
        </a:p>
      </dgm:t>
    </dgm:pt>
    <dgm:pt modelId="{EF8C4CC9-7932-2341-801D-1B1B39FC160D}">
      <dgm:prSet phldrT="[Text]" custT="1"/>
      <dgm:spPr/>
      <dgm:t>
        <a:bodyPr/>
        <a:lstStyle/>
        <a:p>
          <a:r>
            <a:rPr lang="en-US" sz="2000" b="1" dirty="0"/>
            <a:t>9 Months</a:t>
          </a:r>
        </a:p>
      </dgm:t>
    </dgm:pt>
    <dgm:pt modelId="{69F6E6C3-C82D-8A4F-9EC4-0599D6D15F8F}" type="parTrans" cxnId="{8BACA014-58B2-8349-91DD-5F24DD7281DD}">
      <dgm:prSet/>
      <dgm:spPr/>
      <dgm:t>
        <a:bodyPr/>
        <a:lstStyle/>
        <a:p>
          <a:endParaRPr lang="en-US" sz="1400"/>
        </a:p>
      </dgm:t>
    </dgm:pt>
    <dgm:pt modelId="{87BBC8A3-3FEC-E543-A8F8-260EF6A8E01E}" type="sibTrans" cxnId="{8BACA014-58B2-8349-91DD-5F24DD7281DD}">
      <dgm:prSet/>
      <dgm:spPr/>
      <dgm:t>
        <a:bodyPr/>
        <a:lstStyle/>
        <a:p>
          <a:endParaRPr lang="en-US" sz="1400"/>
        </a:p>
      </dgm:t>
    </dgm:pt>
    <dgm:pt modelId="{8E72F81C-4D9B-F446-95B0-27EFA3D76213}">
      <dgm:prSet phldrT="[Text]" custT="1"/>
      <dgm:spPr/>
      <dgm:t>
        <a:bodyPr/>
        <a:lstStyle/>
        <a:p>
          <a:pPr algn="l"/>
          <a:r>
            <a:rPr lang="en-US" sz="1800" dirty="0"/>
            <a:t>-Administer </a:t>
          </a:r>
          <a:r>
            <a:rPr lang="en-US" sz="1800" dirty="0" err="1"/>
            <a:t>HepB</a:t>
          </a:r>
          <a:r>
            <a:rPr lang="en-US" sz="1800" dirty="0"/>
            <a:t> dose #3 if using monovalent vaccine </a:t>
          </a:r>
          <a:endParaRPr lang="en-US" sz="900" dirty="0"/>
        </a:p>
        <a:p>
          <a:pPr algn="l"/>
          <a:r>
            <a:rPr lang="en-US" sz="1800" dirty="0"/>
            <a:t>-Administer </a:t>
          </a:r>
          <a:r>
            <a:rPr lang="en-US" sz="1800" dirty="0" err="1"/>
            <a:t>HepB</a:t>
          </a:r>
          <a:r>
            <a:rPr lang="en-US" sz="1800" dirty="0"/>
            <a:t> dose #4 if using combination vaccine</a:t>
          </a:r>
          <a:endParaRPr lang="en-US" sz="900" dirty="0"/>
        </a:p>
      </dgm:t>
    </dgm:pt>
    <dgm:pt modelId="{0EE1AF7F-17B1-3B46-BA4A-0A89B6051249}" type="parTrans" cxnId="{2CEE22BB-A7F5-6144-9D08-3E9F14A7BC64}">
      <dgm:prSet/>
      <dgm:spPr/>
      <dgm:t>
        <a:bodyPr/>
        <a:lstStyle/>
        <a:p>
          <a:endParaRPr lang="en-US" sz="1400"/>
        </a:p>
      </dgm:t>
    </dgm:pt>
    <dgm:pt modelId="{7C6C38ED-4FFC-8448-9ADF-CA4C43F52C33}" type="sibTrans" cxnId="{2CEE22BB-A7F5-6144-9D08-3E9F14A7BC64}">
      <dgm:prSet/>
      <dgm:spPr/>
      <dgm:t>
        <a:bodyPr/>
        <a:lstStyle/>
        <a:p>
          <a:endParaRPr lang="en-US" sz="1400"/>
        </a:p>
      </dgm:t>
    </dgm:pt>
    <dgm:pt modelId="{6AA1CC4D-70F9-DF48-B91F-397819DE9CAE}">
      <dgm:prSet phldrT="[Text]" custT="1"/>
      <dgm:spPr/>
      <dgm:t>
        <a:bodyPr/>
        <a:lstStyle/>
        <a:p>
          <a:pPr algn="l"/>
          <a:r>
            <a:rPr lang="en-US" sz="1800" dirty="0"/>
            <a:t>-Conduct post-vaccination serologic testing </a:t>
          </a:r>
          <a:br>
            <a:rPr lang="en-US" sz="1800" dirty="0"/>
          </a:br>
          <a:r>
            <a:rPr lang="en-US" sz="1800" dirty="0"/>
            <a:t> (</a:t>
          </a:r>
          <a:r>
            <a:rPr lang="en-US" sz="1800" dirty="0" err="1"/>
            <a:t>HBsAg</a:t>
          </a:r>
          <a:r>
            <a:rPr lang="en-US" sz="1800" dirty="0"/>
            <a:t> </a:t>
          </a:r>
          <a:r>
            <a:rPr lang="en-US" sz="1800" b="1" u="sng" dirty="0"/>
            <a:t>and</a:t>
          </a:r>
          <a:r>
            <a:rPr lang="en-US" sz="1800" dirty="0"/>
            <a:t> anti-HBs)</a:t>
          </a:r>
        </a:p>
      </dgm:t>
    </dgm:pt>
    <dgm:pt modelId="{3EDF8104-7A9E-484A-8FF7-C6B5681B7E3C}" type="parTrans" cxnId="{31918ECF-5CAE-A841-9D46-FB2E90F5844D}">
      <dgm:prSet/>
      <dgm:spPr/>
      <dgm:t>
        <a:bodyPr/>
        <a:lstStyle/>
        <a:p>
          <a:endParaRPr lang="en-US" sz="1400"/>
        </a:p>
      </dgm:t>
    </dgm:pt>
    <dgm:pt modelId="{752D5D72-181E-B540-91B0-10A89D8A1D97}" type="sibTrans" cxnId="{31918ECF-5CAE-A841-9D46-FB2E90F5844D}">
      <dgm:prSet/>
      <dgm:spPr/>
      <dgm:t>
        <a:bodyPr/>
        <a:lstStyle/>
        <a:p>
          <a:endParaRPr lang="en-US" sz="1400"/>
        </a:p>
      </dgm:t>
    </dgm:pt>
    <dgm:pt modelId="{2B22DB4A-98D1-9248-8B73-EC3ED798D3EC}" type="pres">
      <dgm:prSet presAssocID="{F3C445D1-ACAD-2B4C-8C2B-7642BFB91FF5}" presName="Name0" presStyleCnt="0">
        <dgm:presLayoutVars>
          <dgm:chPref val="3"/>
          <dgm:dir/>
          <dgm:animLvl val="lvl"/>
          <dgm:resizeHandles/>
        </dgm:presLayoutVars>
      </dgm:prSet>
      <dgm:spPr/>
    </dgm:pt>
    <dgm:pt modelId="{52DF62F6-51B7-7E48-B7B9-29983773063D}" type="pres">
      <dgm:prSet presAssocID="{F57E9C37-03BF-9149-9CB6-01EB60453E36}" presName="horFlow" presStyleCnt="0"/>
      <dgm:spPr/>
    </dgm:pt>
    <dgm:pt modelId="{7872E095-0191-1B47-8EC0-B503CCF69499}" type="pres">
      <dgm:prSet presAssocID="{F57E9C37-03BF-9149-9CB6-01EB60453E36}" presName="bigChev" presStyleLbl="node1" presStyleIdx="0" presStyleCnt="5"/>
      <dgm:spPr/>
    </dgm:pt>
    <dgm:pt modelId="{0E3FAF7A-DDD3-2B4C-A0BA-43D1B570D330}" type="pres">
      <dgm:prSet presAssocID="{2A9C3667-3207-F94A-8543-FC7EED46E643}" presName="parTrans" presStyleCnt="0"/>
      <dgm:spPr/>
    </dgm:pt>
    <dgm:pt modelId="{8A133D96-C2CF-C845-8459-522570F3C0A1}" type="pres">
      <dgm:prSet presAssocID="{5C515252-ABD9-7D46-830A-1FE3D1699B92}" presName="node" presStyleLbl="alignAccFollowNode1" presStyleIdx="0" presStyleCnt="5" custScaleX="441520" custLinFactNeighborY="2337">
        <dgm:presLayoutVars>
          <dgm:bulletEnabled val="1"/>
        </dgm:presLayoutVars>
      </dgm:prSet>
      <dgm:spPr/>
    </dgm:pt>
    <dgm:pt modelId="{C6A318C7-7C8D-FF4F-9737-FCD032602278}" type="pres">
      <dgm:prSet presAssocID="{F57E9C37-03BF-9149-9CB6-01EB60453E36}" presName="vSp" presStyleCnt="0"/>
      <dgm:spPr/>
    </dgm:pt>
    <dgm:pt modelId="{7DBB454B-C749-F34D-95CE-0B1FB87D01B8}" type="pres">
      <dgm:prSet presAssocID="{5F508C99-1807-9D4D-8068-F63F568CCC37}" presName="horFlow" presStyleCnt="0"/>
      <dgm:spPr/>
    </dgm:pt>
    <dgm:pt modelId="{ABF94734-2F40-924B-9B3D-1789B5F1845C}" type="pres">
      <dgm:prSet presAssocID="{5F508C99-1807-9D4D-8068-F63F568CCC37}" presName="bigChev" presStyleLbl="node1" presStyleIdx="1" presStyleCnt="5"/>
      <dgm:spPr/>
    </dgm:pt>
    <dgm:pt modelId="{295F95FE-C13B-B944-82D1-24A765052C29}" type="pres">
      <dgm:prSet presAssocID="{31A81309-F61C-CE4F-B832-6D3CBEE0D6B3}" presName="parTrans" presStyleCnt="0"/>
      <dgm:spPr/>
    </dgm:pt>
    <dgm:pt modelId="{8001D8BB-07C8-F84A-88F0-981B0755C9FB}" type="pres">
      <dgm:prSet presAssocID="{64F0337B-8AEE-D842-9328-29E87173B01A}" presName="node" presStyleLbl="alignAccFollowNode1" presStyleIdx="1" presStyleCnt="5" custScaleX="437783">
        <dgm:presLayoutVars>
          <dgm:bulletEnabled val="1"/>
        </dgm:presLayoutVars>
      </dgm:prSet>
      <dgm:spPr/>
    </dgm:pt>
    <dgm:pt modelId="{B23A8285-2DDB-AB40-8A9F-AD3AA206819A}" type="pres">
      <dgm:prSet presAssocID="{5F508C99-1807-9D4D-8068-F63F568CCC37}" presName="vSp" presStyleCnt="0"/>
      <dgm:spPr/>
    </dgm:pt>
    <dgm:pt modelId="{A37E5695-7CD8-1B42-BCEE-A1DEFDAA850D}" type="pres">
      <dgm:prSet presAssocID="{750DBD16-764F-A042-9ECF-86570CE99932}" presName="horFlow" presStyleCnt="0"/>
      <dgm:spPr/>
    </dgm:pt>
    <dgm:pt modelId="{4902D38B-3430-CC48-A95F-8360E38EBA11}" type="pres">
      <dgm:prSet presAssocID="{750DBD16-764F-A042-9ECF-86570CE99932}" presName="bigChev" presStyleLbl="node1" presStyleIdx="2" presStyleCnt="5"/>
      <dgm:spPr/>
    </dgm:pt>
    <dgm:pt modelId="{CCC299B6-26E7-BA49-B4A8-B20D3647A2CB}" type="pres">
      <dgm:prSet presAssocID="{455F917C-E31C-AA45-8A90-BB9718B0DE00}" presName="parTrans" presStyleCnt="0"/>
      <dgm:spPr/>
    </dgm:pt>
    <dgm:pt modelId="{AEACC23A-B714-9745-BAFA-B2CF86B79BC8}" type="pres">
      <dgm:prSet presAssocID="{ADDC1D9E-43E3-E445-AB76-9145816FF8AB}" presName="node" presStyleLbl="alignAccFollowNode1" presStyleIdx="2" presStyleCnt="5" custScaleX="439366">
        <dgm:presLayoutVars>
          <dgm:bulletEnabled val="1"/>
        </dgm:presLayoutVars>
      </dgm:prSet>
      <dgm:spPr/>
    </dgm:pt>
    <dgm:pt modelId="{00A69CE6-0410-A147-BA36-724703C1496A}" type="pres">
      <dgm:prSet presAssocID="{750DBD16-764F-A042-9ECF-86570CE99932}" presName="vSp" presStyleCnt="0"/>
      <dgm:spPr/>
    </dgm:pt>
    <dgm:pt modelId="{2EEBD45E-C201-A743-8CDC-E851A64880AD}" type="pres">
      <dgm:prSet presAssocID="{6CC231AD-659F-FA46-8B25-5EFC24C64824}" presName="horFlow" presStyleCnt="0"/>
      <dgm:spPr/>
    </dgm:pt>
    <dgm:pt modelId="{9608E959-5A64-1949-9EDE-3471FD985A8B}" type="pres">
      <dgm:prSet presAssocID="{6CC231AD-659F-FA46-8B25-5EFC24C64824}" presName="bigChev" presStyleLbl="node1" presStyleIdx="3" presStyleCnt="5"/>
      <dgm:spPr/>
    </dgm:pt>
    <dgm:pt modelId="{BD7200E4-FEBC-6647-ACA9-A4FFC3CB9263}" type="pres">
      <dgm:prSet presAssocID="{0EE1AF7F-17B1-3B46-BA4A-0A89B6051249}" presName="parTrans" presStyleCnt="0"/>
      <dgm:spPr/>
    </dgm:pt>
    <dgm:pt modelId="{36BD6C20-E0D1-1044-B1E8-DA949D8C9719}" type="pres">
      <dgm:prSet presAssocID="{8E72F81C-4D9B-F446-95B0-27EFA3D76213}" presName="node" presStyleLbl="alignAccFollowNode1" presStyleIdx="3" presStyleCnt="5" custScaleX="441694">
        <dgm:presLayoutVars>
          <dgm:bulletEnabled val="1"/>
        </dgm:presLayoutVars>
      </dgm:prSet>
      <dgm:spPr/>
    </dgm:pt>
    <dgm:pt modelId="{B05B5F1A-2981-5D4E-B3A7-84D1E4244C33}" type="pres">
      <dgm:prSet presAssocID="{6CC231AD-659F-FA46-8B25-5EFC24C64824}" presName="vSp" presStyleCnt="0"/>
      <dgm:spPr/>
    </dgm:pt>
    <dgm:pt modelId="{520EDEBA-D564-E245-B896-C31D37D1FA56}" type="pres">
      <dgm:prSet presAssocID="{EF8C4CC9-7932-2341-801D-1B1B39FC160D}" presName="horFlow" presStyleCnt="0"/>
      <dgm:spPr/>
    </dgm:pt>
    <dgm:pt modelId="{90765328-8BDB-5943-9CC1-DEA2B9724BFC}" type="pres">
      <dgm:prSet presAssocID="{EF8C4CC9-7932-2341-801D-1B1B39FC160D}" presName="bigChev" presStyleLbl="node1" presStyleIdx="4" presStyleCnt="5"/>
      <dgm:spPr/>
    </dgm:pt>
    <dgm:pt modelId="{7790D203-867B-744C-AD5B-51CD957F2722}" type="pres">
      <dgm:prSet presAssocID="{3EDF8104-7A9E-484A-8FF7-C6B5681B7E3C}" presName="parTrans" presStyleCnt="0"/>
      <dgm:spPr/>
    </dgm:pt>
    <dgm:pt modelId="{1864BF19-C089-4445-AC92-F263F01B8B7F}" type="pres">
      <dgm:prSet presAssocID="{6AA1CC4D-70F9-DF48-B91F-397819DE9CAE}" presName="node" presStyleLbl="alignAccFollowNode1" presStyleIdx="4" presStyleCnt="5" custScaleX="436983">
        <dgm:presLayoutVars>
          <dgm:bulletEnabled val="1"/>
        </dgm:presLayoutVars>
      </dgm:prSet>
      <dgm:spPr/>
    </dgm:pt>
  </dgm:ptLst>
  <dgm:cxnLst>
    <dgm:cxn modelId="{8BACA014-58B2-8349-91DD-5F24DD7281DD}" srcId="{F3C445D1-ACAD-2B4C-8C2B-7642BFB91FF5}" destId="{EF8C4CC9-7932-2341-801D-1B1B39FC160D}" srcOrd="4" destOrd="0" parTransId="{69F6E6C3-C82D-8A4F-9EC4-0599D6D15F8F}" sibTransId="{87BBC8A3-3FEC-E543-A8F8-260EF6A8E01E}"/>
    <dgm:cxn modelId="{7EC9FB1A-5B9A-AC4C-9385-DCEA13C08E12}" type="presOf" srcId="{F3C445D1-ACAD-2B4C-8C2B-7642BFB91FF5}" destId="{2B22DB4A-98D1-9248-8B73-EC3ED798D3EC}" srcOrd="0" destOrd="0" presId="urn:microsoft.com/office/officeart/2005/8/layout/lProcess3"/>
    <dgm:cxn modelId="{A305AA29-D1B8-AB41-92CF-6D2BE13A6C7A}" type="presOf" srcId="{8E72F81C-4D9B-F446-95B0-27EFA3D76213}" destId="{36BD6C20-E0D1-1044-B1E8-DA949D8C9719}" srcOrd="0" destOrd="0" presId="urn:microsoft.com/office/officeart/2005/8/layout/lProcess3"/>
    <dgm:cxn modelId="{02089A2D-E16A-6448-A531-831B16478C42}" type="presOf" srcId="{EF8C4CC9-7932-2341-801D-1B1B39FC160D}" destId="{90765328-8BDB-5943-9CC1-DEA2B9724BFC}" srcOrd="0" destOrd="0" presId="urn:microsoft.com/office/officeart/2005/8/layout/lProcess3"/>
    <dgm:cxn modelId="{52BBA635-0701-A042-890B-D2D1A920256F}" type="presOf" srcId="{5C515252-ABD9-7D46-830A-1FE3D1699B92}" destId="{8A133D96-C2CF-C845-8459-522570F3C0A1}" srcOrd="0" destOrd="0" presId="urn:microsoft.com/office/officeart/2005/8/layout/lProcess3"/>
    <dgm:cxn modelId="{CE7C1A60-0A24-5249-B1C4-96D1D9C8C2C4}" srcId="{F3C445D1-ACAD-2B4C-8C2B-7642BFB91FF5}" destId="{6CC231AD-659F-FA46-8B25-5EFC24C64824}" srcOrd="3" destOrd="0" parTransId="{79BBB3D5-6602-9749-9D79-9C5562B0C305}" sibTransId="{B4A64613-5E9A-6143-8BDC-070ACA37D1C4}"/>
    <dgm:cxn modelId="{AA231747-00AA-1F43-8B32-FA647C62B606}" srcId="{F57E9C37-03BF-9149-9CB6-01EB60453E36}" destId="{5C515252-ABD9-7D46-830A-1FE3D1699B92}" srcOrd="0" destOrd="0" parTransId="{2A9C3667-3207-F94A-8543-FC7EED46E643}" sibTransId="{3B806805-B5E8-5A4C-9BFD-8138F57167E0}"/>
    <dgm:cxn modelId="{89219D8A-D63D-4E49-9BAE-5FD5D84C9C07}" srcId="{750DBD16-764F-A042-9ECF-86570CE99932}" destId="{ADDC1D9E-43E3-E445-AB76-9145816FF8AB}" srcOrd="0" destOrd="0" parTransId="{455F917C-E31C-AA45-8A90-BB9718B0DE00}" sibTransId="{655B1EAF-2E92-A049-B533-DF072498267C}"/>
    <dgm:cxn modelId="{EA4D498F-8D69-0E40-BA2D-381F9E4679F3}" type="presOf" srcId="{5F508C99-1807-9D4D-8068-F63F568CCC37}" destId="{ABF94734-2F40-924B-9B3D-1789B5F1845C}" srcOrd="0" destOrd="0" presId="urn:microsoft.com/office/officeart/2005/8/layout/lProcess3"/>
    <dgm:cxn modelId="{DE5DE195-AFF7-9D4B-A6D0-4181ED2494E4}" type="presOf" srcId="{F57E9C37-03BF-9149-9CB6-01EB60453E36}" destId="{7872E095-0191-1B47-8EC0-B503CCF69499}" srcOrd="0" destOrd="0" presId="urn:microsoft.com/office/officeart/2005/8/layout/lProcess3"/>
    <dgm:cxn modelId="{5A30D8A4-2E52-C744-A962-6391CF7CEAAA}" type="presOf" srcId="{750DBD16-764F-A042-9ECF-86570CE99932}" destId="{4902D38B-3430-CC48-A95F-8360E38EBA11}" srcOrd="0" destOrd="0" presId="urn:microsoft.com/office/officeart/2005/8/layout/lProcess3"/>
    <dgm:cxn modelId="{E82B8FB0-ACCF-1246-AD5C-E048025526E6}" type="presOf" srcId="{64F0337B-8AEE-D842-9328-29E87173B01A}" destId="{8001D8BB-07C8-F84A-88F0-981B0755C9FB}" srcOrd="0" destOrd="0" presId="urn:microsoft.com/office/officeart/2005/8/layout/lProcess3"/>
    <dgm:cxn modelId="{5C16CDB1-4AE0-6A44-931C-315E96A3B9DB}" srcId="{F3C445D1-ACAD-2B4C-8C2B-7642BFB91FF5}" destId="{F57E9C37-03BF-9149-9CB6-01EB60453E36}" srcOrd="0" destOrd="0" parTransId="{7207E245-283B-9241-B598-722B40D66EE3}" sibTransId="{B84C4362-105F-ED4A-9EAB-B98C3D55A5E4}"/>
    <dgm:cxn modelId="{2CEE22BB-A7F5-6144-9D08-3E9F14A7BC64}" srcId="{6CC231AD-659F-FA46-8B25-5EFC24C64824}" destId="{8E72F81C-4D9B-F446-95B0-27EFA3D76213}" srcOrd="0" destOrd="0" parTransId="{0EE1AF7F-17B1-3B46-BA4A-0A89B6051249}" sibTransId="{7C6C38ED-4FFC-8448-9ADF-CA4C43F52C33}"/>
    <dgm:cxn modelId="{649CE3C4-2FF4-524B-AACA-173B6B60D2D5}" type="presOf" srcId="{ADDC1D9E-43E3-E445-AB76-9145816FF8AB}" destId="{AEACC23A-B714-9745-BAFA-B2CF86B79BC8}" srcOrd="0" destOrd="0" presId="urn:microsoft.com/office/officeart/2005/8/layout/lProcess3"/>
    <dgm:cxn modelId="{6038A5CD-BBFC-514F-83A9-017A7C20220A}" srcId="{5F508C99-1807-9D4D-8068-F63F568CCC37}" destId="{64F0337B-8AEE-D842-9328-29E87173B01A}" srcOrd="0" destOrd="0" parTransId="{31A81309-F61C-CE4F-B832-6D3CBEE0D6B3}" sibTransId="{AEF03002-0B3A-3E4C-B810-9D0A0E2B9DAA}"/>
    <dgm:cxn modelId="{31918ECF-5CAE-A841-9D46-FB2E90F5844D}" srcId="{EF8C4CC9-7932-2341-801D-1B1B39FC160D}" destId="{6AA1CC4D-70F9-DF48-B91F-397819DE9CAE}" srcOrd="0" destOrd="0" parTransId="{3EDF8104-7A9E-484A-8FF7-C6B5681B7E3C}" sibTransId="{752D5D72-181E-B540-91B0-10A89D8A1D97}"/>
    <dgm:cxn modelId="{D7970ED3-1445-704E-82E0-FDD535F957EB}" srcId="{F3C445D1-ACAD-2B4C-8C2B-7642BFB91FF5}" destId="{5F508C99-1807-9D4D-8068-F63F568CCC37}" srcOrd="1" destOrd="0" parTransId="{C6BEDBF9-EC06-074C-AFF2-2D05935A9DE7}" sibTransId="{AC23473A-2316-EE40-8FAA-72842C2BDEEF}"/>
    <dgm:cxn modelId="{2A7B5CD8-B15B-CE40-A750-AE309F8758F4}" srcId="{F3C445D1-ACAD-2B4C-8C2B-7642BFB91FF5}" destId="{750DBD16-764F-A042-9ECF-86570CE99932}" srcOrd="2" destOrd="0" parTransId="{D5F0B9BA-99FB-A742-AB1D-50DD378C8328}" sibTransId="{CC1296D4-A807-714B-BF8F-7AB2CEE2D593}"/>
    <dgm:cxn modelId="{F66E03DA-98E4-0443-881E-6B53D2AF3C1D}" type="presOf" srcId="{6CC231AD-659F-FA46-8B25-5EFC24C64824}" destId="{9608E959-5A64-1949-9EDE-3471FD985A8B}" srcOrd="0" destOrd="0" presId="urn:microsoft.com/office/officeart/2005/8/layout/lProcess3"/>
    <dgm:cxn modelId="{634FAAF8-2328-C94A-A54A-55F142E5BF76}" type="presOf" srcId="{6AA1CC4D-70F9-DF48-B91F-397819DE9CAE}" destId="{1864BF19-C089-4445-AC92-F263F01B8B7F}" srcOrd="0" destOrd="0" presId="urn:microsoft.com/office/officeart/2005/8/layout/lProcess3"/>
    <dgm:cxn modelId="{937D948A-7CAE-A54B-BDD4-A2B623C44FB2}" type="presParOf" srcId="{2B22DB4A-98D1-9248-8B73-EC3ED798D3EC}" destId="{52DF62F6-51B7-7E48-B7B9-29983773063D}" srcOrd="0" destOrd="0" presId="urn:microsoft.com/office/officeart/2005/8/layout/lProcess3"/>
    <dgm:cxn modelId="{A05A7BCB-FFE1-BA45-AB66-CBD164718602}" type="presParOf" srcId="{52DF62F6-51B7-7E48-B7B9-29983773063D}" destId="{7872E095-0191-1B47-8EC0-B503CCF69499}" srcOrd="0" destOrd="0" presId="urn:microsoft.com/office/officeart/2005/8/layout/lProcess3"/>
    <dgm:cxn modelId="{BC6823EE-033E-0640-8951-DF0DCEAA1549}" type="presParOf" srcId="{52DF62F6-51B7-7E48-B7B9-29983773063D}" destId="{0E3FAF7A-DDD3-2B4C-A0BA-43D1B570D330}" srcOrd="1" destOrd="0" presId="urn:microsoft.com/office/officeart/2005/8/layout/lProcess3"/>
    <dgm:cxn modelId="{8C4EAF25-C1DC-C24F-B718-C38E02D2A66F}" type="presParOf" srcId="{52DF62F6-51B7-7E48-B7B9-29983773063D}" destId="{8A133D96-C2CF-C845-8459-522570F3C0A1}" srcOrd="2" destOrd="0" presId="urn:microsoft.com/office/officeart/2005/8/layout/lProcess3"/>
    <dgm:cxn modelId="{51F4BE0A-A800-0A47-8A30-4DDA3F20441D}" type="presParOf" srcId="{2B22DB4A-98D1-9248-8B73-EC3ED798D3EC}" destId="{C6A318C7-7C8D-FF4F-9737-FCD032602278}" srcOrd="1" destOrd="0" presId="urn:microsoft.com/office/officeart/2005/8/layout/lProcess3"/>
    <dgm:cxn modelId="{CA61233C-7D5C-044C-A129-2967300AFDC5}" type="presParOf" srcId="{2B22DB4A-98D1-9248-8B73-EC3ED798D3EC}" destId="{7DBB454B-C749-F34D-95CE-0B1FB87D01B8}" srcOrd="2" destOrd="0" presId="urn:microsoft.com/office/officeart/2005/8/layout/lProcess3"/>
    <dgm:cxn modelId="{3B37D34D-3DD6-0B42-A231-43F7FFE60F38}" type="presParOf" srcId="{7DBB454B-C749-F34D-95CE-0B1FB87D01B8}" destId="{ABF94734-2F40-924B-9B3D-1789B5F1845C}" srcOrd="0" destOrd="0" presId="urn:microsoft.com/office/officeart/2005/8/layout/lProcess3"/>
    <dgm:cxn modelId="{87E41172-9C29-C844-945A-2FCE0F4EDFD5}" type="presParOf" srcId="{7DBB454B-C749-F34D-95CE-0B1FB87D01B8}" destId="{295F95FE-C13B-B944-82D1-24A765052C29}" srcOrd="1" destOrd="0" presId="urn:microsoft.com/office/officeart/2005/8/layout/lProcess3"/>
    <dgm:cxn modelId="{546C0EB8-4E7F-A947-A77E-17C5DFE6D296}" type="presParOf" srcId="{7DBB454B-C749-F34D-95CE-0B1FB87D01B8}" destId="{8001D8BB-07C8-F84A-88F0-981B0755C9FB}" srcOrd="2" destOrd="0" presId="urn:microsoft.com/office/officeart/2005/8/layout/lProcess3"/>
    <dgm:cxn modelId="{BF91DA27-EA4F-8B4E-89AC-B284178CC854}" type="presParOf" srcId="{2B22DB4A-98D1-9248-8B73-EC3ED798D3EC}" destId="{B23A8285-2DDB-AB40-8A9F-AD3AA206819A}" srcOrd="3" destOrd="0" presId="urn:microsoft.com/office/officeart/2005/8/layout/lProcess3"/>
    <dgm:cxn modelId="{A87DACA6-6613-9946-9EB9-E4E319DC177D}" type="presParOf" srcId="{2B22DB4A-98D1-9248-8B73-EC3ED798D3EC}" destId="{A37E5695-7CD8-1B42-BCEE-A1DEFDAA850D}" srcOrd="4" destOrd="0" presId="urn:microsoft.com/office/officeart/2005/8/layout/lProcess3"/>
    <dgm:cxn modelId="{5477869C-3ED0-004E-83D4-279E36764F4D}" type="presParOf" srcId="{A37E5695-7CD8-1B42-BCEE-A1DEFDAA850D}" destId="{4902D38B-3430-CC48-A95F-8360E38EBA11}" srcOrd="0" destOrd="0" presId="urn:microsoft.com/office/officeart/2005/8/layout/lProcess3"/>
    <dgm:cxn modelId="{48D4C939-4159-B447-8990-A3E9E8E65365}" type="presParOf" srcId="{A37E5695-7CD8-1B42-BCEE-A1DEFDAA850D}" destId="{CCC299B6-26E7-BA49-B4A8-B20D3647A2CB}" srcOrd="1" destOrd="0" presId="urn:microsoft.com/office/officeart/2005/8/layout/lProcess3"/>
    <dgm:cxn modelId="{A8FD2790-D20E-5C48-A146-EE9F12780180}" type="presParOf" srcId="{A37E5695-7CD8-1B42-BCEE-A1DEFDAA850D}" destId="{AEACC23A-B714-9745-BAFA-B2CF86B79BC8}" srcOrd="2" destOrd="0" presId="urn:microsoft.com/office/officeart/2005/8/layout/lProcess3"/>
    <dgm:cxn modelId="{D56D7443-FB1F-1946-A9CF-E78053812EF0}" type="presParOf" srcId="{2B22DB4A-98D1-9248-8B73-EC3ED798D3EC}" destId="{00A69CE6-0410-A147-BA36-724703C1496A}" srcOrd="5" destOrd="0" presId="urn:microsoft.com/office/officeart/2005/8/layout/lProcess3"/>
    <dgm:cxn modelId="{01125182-AAE8-1243-BC88-C8376F5FF9F2}" type="presParOf" srcId="{2B22DB4A-98D1-9248-8B73-EC3ED798D3EC}" destId="{2EEBD45E-C201-A743-8CDC-E851A64880AD}" srcOrd="6" destOrd="0" presId="urn:microsoft.com/office/officeart/2005/8/layout/lProcess3"/>
    <dgm:cxn modelId="{A2F442F0-F278-0845-BE52-94B219D77546}" type="presParOf" srcId="{2EEBD45E-C201-A743-8CDC-E851A64880AD}" destId="{9608E959-5A64-1949-9EDE-3471FD985A8B}" srcOrd="0" destOrd="0" presId="urn:microsoft.com/office/officeart/2005/8/layout/lProcess3"/>
    <dgm:cxn modelId="{863CBA34-DDE7-F24C-B1A3-2B080D966047}" type="presParOf" srcId="{2EEBD45E-C201-A743-8CDC-E851A64880AD}" destId="{BD7200E4-FEBC-6647-ACA9-A4FFC3CB9263}" srcOrd="1" destOrd="0" presId="urn:microsoft.com/office/officeart/2005/8/layout/lProcess3"/>
    <dgm:cxn modelId="{7934B5BB-8256-0C47-9CF3-3A646024733B}" type="presParOf" srcId="{2EEBD45E-C201-A743-8CDC-E851A64880AD}" destId="{36BD6C20-E0D1-1044-B1E8-DA949D8C9719}" srcOrd="2" destOrd="0" presId="urn:microsoft.com/office/officeart/2005/8/layout/lProcess3"/>
    <dgm:cxn modelId="{C12F8D7C-EF8E-594A-BC5F-A2D824CB8213}" type="presParOf" srcId="{2B22DB4A-98D1-9248-8B73-EC3ED798D3EC}" destId="{B05B5F1A-2981-5D4E-B3A7-84D1E4244C33}" srcOrd="7" destOrd="0" presId="urn:microsoft.com/office/officeart/2005/8/layout/lProcess3"/>
    <dgm:cxn modelId="{A32EA841-CCF5-FC4F-A747-2E07E974267F}" type="presParOf" srcId="{2B22DB4A-98D1-9248-8B73-EC3ED798D3EC}" destId="{520EDEBA-D564-E245-B896-C31D37D1FA56}" srcOrd="8" destOrd="0" presId="urn:microsoft.com/office/officeart/2005/8/layout/lProcess3"/>
    <dgm:cxn modelId="{1F4FBAAF-E871-AF41-8A2F-7894849E7D57}" type="presParOf" srcId="{520EDEBA-D564-E245-B896-C31D37D1FA56}" destId="{90765328-8BDB-5943-9CC1-DEA2B9724BFC}" srcOrd="0" destOrd="0" presId="urn:microsoft.com/office/officeart/2005/8/layout/lProcess3"/>
    <dgm:cxn modelId="{50C46E30-C2D7-9442-9C2E-3A45410FE9EE}" type="presParOf" srcId="{520EDEBA-D564-E245-B896-C31D37D1FA56}" destId="{7790D203-867B-744C-AD5B-51CD957F2722}" srcOrd="1" destOrd="0" presId="urn:microsoft.com/office/officeart/2005/8/layout/lProcess3"/>
    <dgm:cxn modelId="{03606A3F-FEE6-FC4B-952E-89D81164A09E}" type="presParOf" srcId="{520EDEBA-D564-E245-B896-C31D37D1FA56}" destId="{1864BF19-C089-4445-AC92-F263F01B8B7F}"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E095-0191-1B47-8EC0-B503CCF69499}">
      <dsp:nvSpPr>
        <dsp:cNvPr id="0" name=""/>
        <dsp:cNvSpPr/>
      </dsp:nvSpPr>
      <dsp:spPr>
        <a:xfrm>
          <a:off x="4723" y="644365"/>
          <a:ext cx="1904572" cy="761828"/>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Birth</a:t>
          </a:r>
        </a:p>
      </dsp:txBody>
      <dsp:txXfrm>
        <a:off x="385637" y="644365"/>
        <a:ext cx="1142744" cy="761828"/>
      </dsp:txXfrm>
    </dsp:sp>
    <dsp:sp modelId="{8A133D96-C2CF-C845-8459-522570F3C0A1}">
      <dsp:nvSpPr>
        <dsp:cNvPr id="0" name=""/>
        <dsp:cNvSpPr/>
      </dsp:nvSpPr>
      <dsp:spPr>
        <a:xfrm>
          <a:off x="1661700" y="723898"/>
          <a:ext cx="6979525" cy="632317"/>
        </a:xfrm>
        <a:prstGeom prst="chevron">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US" sz="2000" kern="1200" dirty="0"/>
            <a:t>-</a:t>
          </a:r>
          <a:r>
            <a:rPr lang="en-US" sz="1800" kern="1200" dirty="0"/>
            <a:t>Administer HBIG </a:t>
          </a:r>
          <a:r>
            <a:rPr lang="en-US" sz="1800" b="1" kern="1200" dirty="0"/>
            <a:t>and </a:t>
          </a:r>
          <a:r>
            <a:rPr lang="en-US" sz="1800" kern="1200" dirty="0" err="1"/>
            <a:t>HepB</a:t>
          </a:r>
          <a:r>
            <a:rPr lang="en-US" sz="1800" kern="1200" dirty="0"/>
            <a:t> birth dose within 12 hours of</a:t>
          </a:r>
          <a:br>
            <a:rPr lang="en-US" sz="1800" kern="1200" dirty="0"/>
          </a:br>
          <a:r>
            <a:rPr lang="en-US" sz="1800" kern="1200" dirty="0"/>
            <a:t>  birth</a:t>
          </a:r>
        </a:p>
      </dsp:txBody>
      <dsp:txXfrm>
        <a:off x="1977859" y="723898"/>
        <a:ext cx="6347208" cy="632317"/>
      </dsp:txXfrm>
    </dsp:sp>
    <dsp:sp modelId="{ABF94734-2F40-924B-9B3D-1789B5F1845C}">
      <dsp:nvSpPr>
        <dsp:cNvPr id="0" name=""/>
        <dsp:cNvSpPr/>
      </dsp:nvSpPr>
      <dsp:spPr>
        <a:xfrm>
          <a:off x="4723" y="1512850"/>
          <a:ext cx="1904572" cy="761828"/>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1-2 Months</a:t>
          </a:r>
        </a:p>
      </dsp:txBody>
      <dsp:txXfrm>
        <a:off x="385637" y="1512850"/>
        <a:ext cx="1142744" cy="761828"/>
      </dsp:txXfrm>
    </dsp:sp>
    <dsp:sp modelId="{8001D8BB-07C8-F84A-88F0-981B0755C9FB}">
      <dsp:nvSpPr>
        <dsp:cNvPr id="0" name=""/>
        <dsp:cNvSpPr/>
      </dsp:nvSpPr>
      <dsp:spPr>
        <a:xfrm>
          <a:off x="1661700" y="1577606"/>
          <a:ext cx="6920451" cy="632317"/>
        </a:xfrm>
        <a:prstGeom prst="chevron">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en-US" sz="1800" kern="1200" dirty="0"/>
            <a:t>-Administer </a:t>
          </a:r>
          <a:r>
            <a:rPr lang="en-US" sz="1800" kern="1200" dirty="0" err="1"/>
            <a:t>HepB</a:t>
          </a:r>
          <a:r>
            <a:rPr lang="en-US" sz="1800" kern="1200" dirty="0"/>
            <a:t> dose #2</a:t>
          </a:r>
        </a:p>
      </dsp:txBody>
      <dsp:txXfrm>
        <a:off x="1977859" y="1577606"/>
        <a:ext cx="6288134" cy="632317"/>
      </dsp:txXfrm>
    </dsp:sp>
    <dsp:sp modelId="{4902D38B-3430-CC48-A95F-8360E38EBA11}">
      <dsp:nvSpPr>
        <dsp:cNvPr id="0" name=""/>
        <dsp:cNvSpPr/>
      </dsp:nvSpPr>
      <dsp:spPr>
        <a:xfrm>
          <a:off x="4723" y="2381335"/>
          <a:ext cx="1904572" cy="761828"/>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4 Months</a:t>
          </a:r>
        </a:p>
      </dsp:txBody>
      <dsp:txXfrm>
        <a:off x="385637" y="2381335"/>
        <a:ext cx="1142744" cy="761828"/>
      </dsp:txXfrm>
    </dsp:sp>
    <dsp:sp modelId="{AEACC23A-B714-9745-BAFA-B2CF86B79BC8}">
      <dsp:nvSpPr>
        <dsp:cNvPr id="0" name=""/>
        <dsp:cNvSpPr/>
      </dsp:nvSpPr>
      <dsp:spPr>
        <a:xfrm>
          <a:off x="1661700" y="2446091"/>
          <a:ext cx="6945475" cy="632317"/>
        </a:xfrm>
        <a:prstGeom prst="chevron">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en-US" sz="1800" kern="1200" dirty="0"/>
            <a:t>-Administer </a:t>
          </a:r>
          <a:r>
            <a:rPr lang="en-US" sz="1800" kern="1200" dirty="0" err="1"/>
            <a:t>HepB</a:t>
          </a:r>
          <a:r>
            <a:rPr lang="en-US" sz="1800" kern="1200" dirty="0"/>
            <a:t> dose #3 if using combination vaccine</a:t>
          </a:r>
        </a:p>
      </dsp:txBody>
      <dsp:txXfrm>
        <a:off x="1977859" y="2446091"/>
        <a:ext cx="6313158" cy="632317"/>
      </dsp:txXfrm>
    </dsp:sp>
    <dsp:sp modelId="{9608E959-5A64-1949-9EDE-3471FD985A8B}">
      <dsp:nvSpPr>
        <dsp:cNvPr id="0" name=""/>
        <dsp:cNvSpPr/>
      </dsp:nvSpPr>
      <dsp:spPr>
        <a:xfrm>
          <a:off x="4723" y="3249820"/>
          <a:ext cx="1904572" cy="761828"/>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6 Months</a:t>
          </a:r>
        </a:p>
      </dsp:txBody>
      <dsp:txXfrm>
        <a:off x="385637" y="3249820"/>
        <a:ext cx="1142744" cy="761828"/>
      </dsp:txXfrm>
    </dsp:sp>
    <dsp:sp modelId="{36BD6C20-E0D1-1044-B1E8-DA949D8C9719}">
      <dsp:nvSpPr>
        <dsp:cNvPr id="0" name=""/>
        <dsp:cNvSpPr/>
      </dsp:nvSpPr>
      <dsp:spPr>
        <a:xfrm>
          <a:off x="1661700" y="3314575"/>
          <a:ext cx="6982276" cy="632317"/>
        </a:xfrm>
        <a:prstGeom prst="chevron">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en-US" sz="1800" kern="1200" dirty="0"/>
            <a:t>-Administer </a:t>
          </a:r>
          <a:r>
            <a:rPr lang="en-US" sz="1800" kern="1200" dirty="0" err="1"/>
            <a:t>HepB</a:t>
          </a:r>
          <a:r>
            <a:rPr lang="en-US" sz="1800" kern="1200" dirty="0"/>
            <a:t> dose #3 if using monovalent vaccine </a:t>
          </a:r>
          <a:endParaRPr lang="en-US" sz="900" kern="1200" dirty="0"/>
        </a:p>
        <a:p>
          <a:pPr marL="0" lvl="0" indent="0" algn="l" defTabSz="800100">
            <a:lnSpc>
              <a:spcPct val="90000"/>
            </a:lnSpc>
            <a:spcBef>
              <a:spcPct val="0"/>
            </a:spcBef>
            <a:spcAft>
              <a:spcPct val="35000"/>
            </a:spcAft>
            <a:buNone/>
          </a:pPr>
          <a:r>
            <a:rPr lang="en-US" sz="1800" kern="1200" dirty="0"/>
            <a:t>-Administer </a:t>
          </a:r>
          <a:r>
            <a:rPr lang="en-US" sz="1800" kern="1200" dirty="0" err="1"/>
            <a:t>HepB</a:t>
          </a:r>
          <a:r>
            <a:rPr lang="en-US" sz="1800" kern="1200" dirty="0"/>
            <a:t> dose #4 if using combination vaccine</a:t>
          </a:r>
          <a:endParaRPr lang="en-US" sz="900" kern="1200" dirty="0"/>
        </a:p>
      </dsp:txBody>
      <dsp:txXfrm>
        <a:off x="1977859" y="3314575"/>
        <a:ext cx="6349959" cy="632317"/>
      </dsp:txXfrm>
    </dsp:sp>
    <dsp:sp modelId="{90765328-8BDB-5943-9CC1-DEA2B9724BFC}">
      <dsp:nvSpPr>
        <dsp:cNvPr id="0" name=""/>
        <dsp:cNvSpPr/>
      </dsp:nvSpPr>
      <dsp:spPr>
        <a:xfrm>
          <a:off x="4723" y="4118305"/>
          <a:ext cx="1904572" cy="761828"/>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9 Months</a:t>
          </a:r>
        </a:p>
      </dsp:txBody>
      <dsp:txXfrm>
        <a:off x="385637" y="4118305"/>
        <a:ext cx="1142744" cy="761828"/>
      </dsp:txXfrm>
    </dsp:sp>
    <dsp:sp modelId="{1864BF19-C089-4445-AC92-F263F01B8B7F}">
      <dsp:nvSpPr>
        <dsp:cNvPr id="0" name=""/>
        <dsp:cNvSpPr/>
      </dsp:nvSpPr>
      <dsp:spPr>
        <a:xfrm>
          <a:off x="1661700" y="4183060"/>
          <a:ext cx="6907804" cy="632317"/>
        </a:xfrm>
        <a:prstGeom prst="chevron">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en-US" sz="1800" kern="1200" dirty="0"/>
            <a:t>-Conduct post-vaccination serologic testing </a:t>
          </a:r>
          <a:br>
            <a:rPr lang="en-US" sz="1800" kern="1200" dirty="0"/>
          </a:br>
          <a:r>
            <a:rPr lang="en-US" sz="1800" kern="1200" dirty="0"/>
            <a:t> (</a:t>
          </a:r>
          <a:r>
            <a:rPr lang="en-US" sz="1800" kern="1200" dirty="0" err="1"/>
            <a:t>HBsAg</a:t>
          </a:r>
          <a:r>
            <a:rPr lang="en-US" sz="1800" kern="1200" dirty="0"/>
            <a:t> </a:t>
          </a:r>
          <a:r>
            <a:rPr lang="en-US" sz="1800" b="1" u="sng" kern="1200" dirty="0"/>
            <a:t>and</a:t>
          </a:r>
          <a:r>
            <a:rPr lang="en-US" sz="1800" kern="1200" dirty="0"/>
            <a:t> anti-HBs)</a:t>
          </a:r>
        </a:p>
      </dsp:txBody>
      <dsp:txXfrm>
        <a:off x="1977859" y="4183060"/>
        <a:ext cx="6275487" cy="63231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66" cy="463867"/>
          </a:xfrm>
          <a:prstGeom prst="rect">
            <a:avLst/>
          </a:prstGeom>
        </p:spPr>
        <p:txBody>
          <a:bodyPr vert="horz" lIns="91147" tIns="45574" rIns="91147" bIns="45574" rtlCol="0"/>
          <a:lstStyle>
            <a:lvl1pPr algn="l">
              <a:defRPr sz="1200"/>
            </a:lvl1pPr>
          </a:lstStyle>
          <a:p>
            <a:endParaRPr lang="en-US"/>
          </a:p>
        </p:txBody>
      </p:sp>
      <p:sp>
        <p:nvSpPr>
          <p:cNvPr id="3" name="Date Placeholder 2"/>
          <p:cNvSpPr>
            <a:spLocks noGrp="1"/>
          </p:cNvSpPr>
          <p:nvPr>
            <p:ph type="dt" sz="quarter" idx="1"/>
          </p:nvPr>
        </p:nvSpPr>
        <p:spPr>
          <a:xfrm>
            <a:off x="3955953" y="0"/>
            <a:ext cx="3027466" cy="463867"/>
          </a:xfrm>
          <a:prstGeom prst="rect">
            <a:avLst/>
          </a:prstGeom>
        </p:spPr>
        <p:txBody>
          <a:bodyPr vert="horz" lIns="91147" tIns="45574" rIns="91147" bIns="45574" rtlCol="0"/>
          <a:lstStyle>
            <a:lvl1pPr algn="r">
              <a:defRPr sz="1200"/>
            </a:lvl1pPr>
          </a:lstStyle>
          <a:p>
            <a:fld id="{FA762E58-EF19-4DC6-B32D-00776AB17231}" type="datetimeFigureOut">
              <a:rPr lang="en-US" smtClean="0"/>
              <a:t>12/22/2017</a:t>
            </a:fld>
            <a:endParaRPr lang="en-US"/>
          </a:p>
        </p:txBody>
      </p:sp>
      <p:sp>
        <p:nvSpPr>
          <p:cNvPr id="4" name="Footer Placeholder 3"/>
          <p:cNvSpPr>
            <a:spLocks noGrp="1"/>
          </p:cNvSpPr>
          <p:nvPr>
            <p:ph type="ftr" sz="quarter" idx="2"/>
          </p:nvPr>
        </p:nvSpPr>
        <p:spPr>
          <a:xfrm>
            <a:off x="1" y="8805550"/>
            <a:ext cx="3027466" cy="463867"/>
          </a:xfrm>
          <a:prstGeom prst="rect">
            <a:avLst/>
          </a:prstGeom>
        </p:spPr>
        <p:txBody>
          <a:bodyPr vert="horz" lIns="91147" tIns="45574" rIns="91147" bIns="45574" rtlCol="0" anchor="b"/>
          <a:lstStyle>
            <a:lvl1pPr algn="l">
              <a:defRPr sz="1200"/>
            </a:lvl1pPr>
          </a:lstStyle>
          <a:p>
            <a:endParaRPr lang="en-US"/>
          </a:p>
        </p:txBody>
      </p:sp>
      <p:sp>
        <p:nvSpPr>
          <p:cNvPr id="5" name="Slide Number Placeholder 4"/>
          <p:cNvSpPr>
            <a:spLocks noGrp="1"/>
          </p:cNvSpPr>
          <p:nvPr>
            <p:ph type="sldNum" sz="quarter" idx="3"/>
          </p:nvPr>
        </p:nvSpPr>
        <p:spPr>
          <a:xfrm>
            <a:off x="3955953" y="8805550"/>
            <a:ext cx="3027466" cy="463867"/>
          </a:xfrm>
          <a:prstGeom prst="rect">
            <a:avLst/>
          </a:prstGeom>
        </p:spPr>
        <p:txBody>
          <a:bodyPr vert="horz" lIns="91147" tIns="45574" rIns="91147" bIns="45574" rtlCol="0" anchor="b"/>
          <a:lstStyle>
            <a:lvl1pPr algn="r">
              <a:defRPr sz="1200"/>
            </a:lvl1pPr>
          </a:lstStyle>
          <a:p>
            <a:fld id="{F3C7BCA2-9E1E-4A1F-8629-EBC47345014D}" type="slidenum">
              <a:rPr lang="en-US" smtClean="0"/>
              <a:t>‹#›</a:t>
            </a:fld>
            <a:endParaRPr lang="en-US"/>
          </a:p>
        </p:txBody>
      </p:sp>
    </p:spTree>
    <p:extLst>
      <p:ext uri="{BB962C8B-B14F-4D97-AF65-F5344CB8AC3E}">
        <p14:creationId xmlns:p14="http://schemas.microsoft.com/office/powerpoint/2010/main" val="3242198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66" cy="463867"/>
          </a:xfrm>
          <a:prstGeom prst="rect">
            <a:avLst/>
          </a:prstGeom>
        </p:spPr>
        <p:txBody>
          <a:bodyPr vert="horz" lIns="91147" tIns="45574" rIns="91147" bIns="45574" rtlCol="0"/>
          <a:lstStyle>
            <a:lvl1pPr algn="l">
              <a:defRPr sz="1200"/>
            </a:lvl1pPr>
          </a:lstStyle>
          <a:p>
            <a:endParaRPr lang="en-US"/>
          </a:p>
        </p:txBody>
      </p:sp>
      <p:sp>
        <p:nvSpPr>
          <p:cNvPr id="3" name="Date Placeholder 2"/>
          <p:cNvSpPr>
            <a:spLocks noGrp="1"/>
          </p:cNvSpPr>
          <p:nvPr>
            <p:ph type="dt" idx="1"/>
          </p:nvPr>
        </p:nvSpPr>
        <p:spPr>
          <a:xfrm>
            <a:off x="3955953" y="0"/>
            <a:ext cx="3027466" cy="463867"/>
          </a:xfrm>
          <a:prstGeom prst="rect">
            <a:avLst/>
          </a:prstGeom>
        </p:spPr>
        <p:txBody>
          <a:bodyPr vert="horz" lIns="91147" tIns="45574" rIns="91147" bIns="45574" rtlCol="0"/>
          <a:lstStyle>
            <a:lvl1pPr algn="r">
              <a:defRPr sz="1200"/>
            </a:lvl1pPr>
          </a:lstStyle>
          <a:p>
            <a:fld id="{4E6D2E93-E5F9-49F8-A911-62A4A05B529C}" type="datetimeFigureOut">
              <a:rPr lang="en-US" smtClean="0"/>
              <a:t>12/22/2017</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1147" tIns="45574" rIns="91147" bIns="45574" rtlCol="0" anchor="ctr"/>
          <a:lstStyle/>
          <a:p>
            <a:endParaRPr lang="en-US"/>
          </a:p>
        </p:txBody>
      </p:sp>
      <p:sp>
        <p:nvSpPr>
          <p:cNvPr id="5" name="Notes Placeholder 4"/>
          <p:cNvSpPr>
            <a:spLocks noGrp="1"/>
          </p:cNvSpPr>
          <p:nvPr>
            <p:ph type="body" sz="quarter" idx="3"/>
          </p:nvPr>
        </p:nvSpPr>
        <p:spPr>
          <a:xfrm>
            <a:off x="699133" y="4404359"/>
            <a:ext cx="5586735" cy="4171634"/>
          </a:xfrm>
          <a:prstGeom prst="rect">
            <a:avLst/>
          </a:prstGeom>
        </p:spPr>
        <p:txBody>
          <a:bodyPr vert="horz" lIns="91147" tIns="45574" rIns="91147" bIns="4557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05550"/>
            <a:ext cx="3027466" cy="463867"/>
          </a:xfrm>
          <a:prstGeom prst="rect">
            <a:avLst/>
          </a:prstGeom>
        </p:spPr>
        <p:txBody>
          <a:bodyPr vert="horz" lIns="91147" tIns="45574" rIns="91147" bIns="45574" rtlCol="0" anchor="b"/>
          <a:lstStyle>
            <a:lvl1pPr algn="l">
              <a:defRPr sz="1200"/>
            </a:lvl1pPr>
          </a:lstStyle>
          <a:p>
            <a:endParaRPr lang="en-US"/>
          </a:p>
        </p:txBody>
      </p:sp>
      <p:sp>
        <p:nvSpPr>
          <p:cNvPr id="7" name="Slide Number Placeholder 6"/>
          <p:cNvSpPr>
            <a:spLocks noGrp="1"/>
          </p:cNvSpPr>
          <p:nvPr>
            <p:ph type="sldNum" sz="quarter" idx="5"/>
          </p:nvPr>
        </p:nvSpPr>
        <p:spPr>
          <a:xfrm>
            <a:off x="3955953" y="8805550"/>
            <a:ext cx="3027466" cy="463867"/>
          </a:xfrm>
          <a:prstGeom prst="rect">
            <a:avLst/>
          </a:prstGeom>
        </p:spPr>
        <p:txBody>
          <a:bodyPr vert="horz" lIns="91147" tIns="45574" rIns="91147" bIns="45574" rtlCol="0" anchor="b"/>
          <a:lstStyle>
            <a:lvl1pPr algn="r">
              <a:defRPr sz="1200"/>
            </a:lvl1pPr>
          </a:lstStyle>
          <a:p>
            <a:fld id="{9E427BF7-B611-4998-A76A-4E6A1CA0CDA1}" type="slidenum">
              <a:rPr lang="en-US" smtClean="0"/>
              <a:t>‹#›</a:t>
            </a:fld>
            <a:endParaRPr lang="en-US"/>
          </a:p>
        </p:txBody>
      </p:sp>
    </p:spTree>
    <p:extLst>
      <p:ext uri="{BB962C8B-B14F-4D97-AF65-F5344CB8AC3E}">
        <p14:creationId xmlns:p14="http://schemas.microsoft.com/office/powerpoint/2010/main" val="1730284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1</a:t>
            </a:fld>
            <a:endParaRPr lang="en-US"/>
          </a:p>
        </p:txBody>
      </p:sp>
    </p:spTree>
    <p:extLst>
      <p:ext uri="{BB962C8B-B14F-4D97-AF65-F5344CB8AC3E}">
        <p14:creationId xmlns:p14="http://schemas.microsoft.com/office/powerpoint/2010/main" val="334276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10</a:t>
            </a:fld>
            <a:endParaRPr lang="en-US"/>
          </a:p>
        </p:txBody>
      </p:sp>
    </p:spTree>
    <p:extLst>
      <p:ext uri="{BB962C8B-B14F-4D97-AF65-F5344CB8AC3E}">
        <p14:creationId xmlns:p14="http://schemas.microsoft.com/office/powerpoint/2010/main" val="1907904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11</a:t>
            </a:fld>
            <a:endParaRPr lang="en-US"/>
          </a:p>
        </p:txBody>
      </p:sp>
    </p:spTree>
    <p:extLst>
      <p:ext uri="{BB962C8B-B14F-4D97-AF65-F5344CB8AC3E}">
        <p14:creationId xmlns:p14="http://schemas.microsoft.com/office/powerpoint/2010/main" val="913195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12</a:t>
            </a:fld>
            <a:endParaRPr lang="en-US"/>
          </a:p>
        </p:txBody>
      </p:sp>
    </p:spTree>
    <p:extLst>
      <p:ext uri="{BB962C8B-B14F-4D97-AF65-F5344CB8AC3E}">
        <p14:creationId xmlns:p14="http://schemas.microsoft.com/office/powerpoint/2010/main" val="1112209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13</a:t>
            </a:fld>
            <a:endParaRPr lang="en-US"/>
          </a:p>
        </p:txBody>
      </p:sp>
    </p:spTree>
    <p:extLst>
      <p:ext uri="{BB962C8B-B14F-4D97-AF65-F5344CB8AC3E}">
        <p14:creationId xmlns:p14="http://schemas.microsoft.com/office/powerpoint/2010/main" val="2335889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E427BF7-B611-4998-A76A-4E6A1CA0CDA1}" type="slidenum">
              <a:rPr lang="en-US" smtClean="0"/>
              <a:t>14</a:t>
            </a:fld>
            <a:endParaRPr lang="en-US"/>
          </a:p>
        </p:txBody>
      </p:sp>
    </p:spTree>
    <p:extLst>
      <p:ext uri="{BB962C8B-B14F-4D97-AF65-F5344CB8AC3E}">
        <p14:creationId xmlns:p14="http://schemas.microsoft.com/office/powerpoint/2010/main" val="3761151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15</a:t>
            </a:fld>
            <a:endParaRPr lang="en-US"/>
          </a:p>
        </p:txBody>
      </p:sp>
    </p:spTree>
    <p:extLst>
      <p:ext uri="{BB962C8B-B14F-4D97-AF65-F5344CB8AC3E}">
        <p14:creationId xmlns:p14="http://schemas.microsoft.com/office/powerpoint/2010/main" val="3529416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16</a:t>
            </a:fld>
            <a:endParaRPr lang="en-US"/>
          </a:p>
        </p:txBody>
      </p:sp>
    </p:spTree>
    <p:extLst>
      <p:ext uri="{BB962C8B-B14F-4D97-AF65-F5344CB8AC3E}">
        <p14:creationId xmlns:p14="http://schemas.microsoft.com/office/powerpoint/2010/main" val="3207326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17</a:t>
            </a:fld>
            <a:endParaRPr lang="en-US"/>
          </a:p>
        </p:txBody>
      </p:sp>
    </p:spTree>
    <p:extLst>
      <p:ext uri="{BB962C8B-B14F-4D97-AF65-F5344CB8AC3E}">
        <p14:creationId xmlns:p14="http://schemas.microsoft.com/office/powerpoint/2010/main" val="182259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a:p>
        </p:txBody>
      </p:sp>
    </p:spTree>
    <p:extLst>
      <p:ext uri="{BB962C8B-B14F-4D97-AF65-F5344CB8AC3E}">
        <p14:creationId xmlns:p14="http://schemas.microsoft.com/office/powerpoint/2010/main" val="1736620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19</a:t>
            </a:fld>
            <a:endParaRPr lang="en-US"/>
          </a:p>
        </p:txBody>
      </p:sp>
    </p:spTree>
    <p:extLst>
      <p:ext uri="{BB962C8B-B14F-4D97-AF65-F5344CB8AC3E}">
        <p14:creationId xmlns:p14="http://schemas.microsoft.com/office/powerpoint/2010/main" val="3876418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2</a:t>
            </a:fld>
            <a:endParaRPr lang="en-US"/>
          </a:p>
        </p:txBody>
      </p:sp>
    </p:spTree>
    <p:extLst>
      <p:ext uri="{BB962C8B-B14F-4D97-AF65-F5344CB8AC3E}">
        <p14:creationId xmlns:p14="http://schemas.microsoft.com/office/powerpoint/2010/main" val="1526648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20</a:t>
            </a:fld>
            <a:endParaRPr lang="en-US"/>
          </a:p>
        </p:txBody>
      </p:sp>
    </p:spTree>
    <p:extLst>
      <p:ext uri="{BB962C8B-B14F-4D97-AF65-F5344CB8AC3E}">
        <p14:creationId xmlns:p14="http://schemas.microsoft.com/office/powerpoint/2010/main" val="1699839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21</a:t>
            </a:fld>
            <a:endParaRPr lang="en-US"/>
          </a:p>
        </p:txBody>
      </p:sp>
    </p:spTree>
    <p:extLst>
      <p:ext uri="{BB962C8B-B14F-4D97-AF65-F5344CB8AC3E}">
        <p14:creationId xmlns:p14="http://schemas.microsoft.com/office/powerpoint/2010/main" val="2370862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22</a:t>
            </a:fld>
            <a:endParaRPr lang="en-US"/>
          </a:p>
        </p:txBody>
      </p:sp>
    </p:spTree>
    <p:extLst>
      <p:ext uri="{BB962C8B-B14F-4D97-AF65-F5344CB8AC3E}">
        <p14:creationId xmlns:p14="http://schemas.microsoft.com/office/powerpoint/2010/main" val="4133785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23</a:t>
            </a:fld>
            <a:endParaRPr lang="en-US"/>
          </a:p>
        </p:txBody>
      </p:sp>
    </p:spTree>
    <p:extLst>
      <p:ext uri="{BB962C8B-B14F-4D97-AF65-F5344CB8AC3E}">
        <p14:creationId xmlns:p14="http://schemas.microsoft.com/office/powerpoint/2010/main" val="98086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24</a:t>
            </a:fld>
            <a:endParaRPr lang="en-US"/>
          </a:p>
        </p:txBody>
      </p:sp>
    </p:spTree>
    <p:extLst>
      <p:ext uri="{BB962C8B-B14F-4D97-AF65-F5344CB8AC3E}">
        <p14:creationId xmlns:p14="http://schemas.microsoft.com/office/powerpoint/2010/main" val="2294634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E427BF7-B611-4998-A76A-4E6A1CA0CDA1}" type="slidenum">
              <a:rPr lang="en-US" smtClean="0"/>
              <a:t>25</a:t>
            </a:fld>
            <a:endParaRPr lang="en-US"/>
          </a:p>
        </p:txBody>
      </p:sp>
    </p:spTree>
    <p:extLst>
      <p:ext uri="{BB962C8B-B14F-4D97-AF65-F5344CB8AC3E}">
        <p14:creationId xmlns:p14="http://schemas.microsoft.com/office/powerpoint/2010/main" val="1701996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26</a:t>
            </a:fld>
            <a:endParaRPr lang="en-US"/>
          </a:p>
        </p:txBody>
      </p:sp>
    </p:spTree>
    <p:extLst>
      <p:ext uri="{BB962C8B-B14F-4D97-AF65-F5344CB8AC3E}">
        <p14:creationId xmlns:p14="http://schemas.microsoft.com/office/powerpoint/2010/main" val="419500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27</a:t>
            </a:fld>
            <a:endParaRPr lang="en-US"/>
          </a:p>
        </p:txBody>
      </p:sp>
    </p:spTree>
    <p:extLst>
      <p:ext uri="{BB962C8B-B14F-4D97-AF65-F5344CB8AC3E}">
        <p14:creationId xmlns:p14="http://schemas.microsoft.com/office/powerpoint/2010/main" val="1556201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28</a:t>
            </a:fld>
            <a:endParaRPr lang="en-US"/>
          </a:p>
        </p:txBody>
      </p:sp>
    </p:spTree>
    <p:extLst>
      <p:ext uri="{BB962C8B-B14F-4D97-AF65-F5344CB8AC3E}">
        <p14:creationId xmlns:p14="http://schemas.microsoft.com/office/powerpoint/2010/main" val="2321736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29</a:t>
            </a:fld>
            <a:endParaRPr lang="en-US"/>
          </a:p>
        </p:txBody>
      </p:sp>
    </p:spTree>
    <p:extLst>
      <p:ext uri="{BB962C8B-B14F-4D97-AF65-F5344CB8AC3E}">
        <p14:creationId xmlns:p14="http://schemas.microsoft.com/office/powerpoint/2010/main" val="41912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C27C4F-2B6F-4D50-8C59-57CD46D25B5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64601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9E427BF7-B611-4998-A76A-4E6A1CA0CDA1}" type="slidenum">
              <a:rPr lang="en-US" smtClean="0"/>
              <a:t>30</a:t>
            </a:fld>
            <a:endParaRPr lang="en-US"/>
          </a:p>
        </p:txBody>
      </p:sp>
    </p:spTree>
    <p:extLst>
      <p:ext uri="{BB962C8B-B14F-4D97-AF65-F5344CB8AC3E}">
        <p14:creationId xmlns:p14="http://schemas.microsoft.com/office/powerpoint/2010/main" val="4674366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31</a:t>
            </a:fld>
            <a:endParaRPr lang="en-US"/>
          </a:p>
        </p:txBody>
      </p:sp>
    </p:spTree>
    <p:extLst>
      <p:ext uri="{BB962C8B-B14F-4D97-AF65-F5344CB8AC3E}">
        <p14:creationId xmlns:p14="http://schemas.microsoft.com/office/powerpoint/2010/main" val="13513117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32</a:t>
            </a:fld>
            <a:endParaRPr lang="en-US"/>
          </a:p>
        </p:txBody>
      </p:sp>
    </p:spTree>
    <p:extLst>
      <p:ext uri="{BB962C8B-B14F-4D97-AF65-F5344CB8AC3E}">
        <p14:creationId xmlns:p14="http://schemas.microsoft.com/office/powerpoint/2010/main" val="1717509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33</a:t>
            </a:fld>
            <a:endParaRPr lang="en-US"/>
          </a:p>
        </p:txBody>
      </p:sp>
    </p:spTree>
    <p:extLst>
      <p:ext uri="{BB962C8B-B14F-4D97-AF65-F5344CB8AC3E}">
        <p14:creationId xmlns:p14="http://schemas.microsoft.com/office/powerpoint/2010/main" val="34213000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7713688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35</a:t>
            </a:fld>
            <a:endParaRPr lang="en-US"/>
          </a:p>
        </p:txBody>
      </p:sp>
    </p:spTree>
    <p:extLst>
      <p:ext uri="{BB962C8B-B14F-4D97-AF65-F5344CB8AC3E}">
        <p14:creationId xmlns:p14="http://schemas.microsoft.com/office/powerpoint/2010/main" val="19077289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E427BF7-B611-4998-A76A-4E6A1CA0CDA1}" type="slidenum">
              <a:rPr lang="en-US" smtClean="0"/>
              <a:t>36</a:t>
            </a:fld>
            <a:endParaRPr lang="en-US"/>
          </a:p>
        </p:txBody>
      </p:sp>
    </p:spTree>
    <p:extLst>
      <p:ext uri="{BB962C8B-B14F-4D97-AF65-F5344CB8AC3E}">
        <p14:creationId xmlns:p14="http://schemas.microsoft.com/office/powerpoint/2010/main" val="6794205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37</a:t>
            </a:fld>
            <a:endParaRPr lang="en-US"/>
          </a:p>
        </p:txBody>
      </p:sp>
    </p:spTree>
    <p:extLst>
      <p:ext uri="{BB962C8B-B14F-4D97-AF65-F5344CB8AC3E}">
        <p14:creationId xmlns:p14="http://schemas.microsoft.com/office/powerpoint/2010/main" val="28026501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38</a:t>
            </a:fld>
            <a:endParaRPr lang="en-US"/>
          </a:p>
        </p:txBody>
      </p:sp>
    </p:spTree>
    <p:extLst>
      <p:ext uri="{BB962C8B-B14F-4D97-AF65-F5344CB8AC3E}">
        <p14:creationId xmlns:p14="http://schemas.microsoft.com/office/powerpoint/2010/main" val="14426319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39</a:t>
            </a:fld>
            <a:endParaRPr lang="en-US"/>
          </a:p>
        </p:txBody>
      </p:sp>
    </p:spTree>
    <p:extLst>
      <p:ext uri="{BB962C8B-B14F-4D97-AF65-F5344CB8AC3E}">
        <p14:creationId xmlns:p14="http://schemas.microsoft.com/office/powerpoint/2010/main" val="2436114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4</a:t>
            </a:fld>
            <a:endParaRPr lang="en-US"/>
          </a:p>
        </p:txBody>
      </p:sp>
    </p:spTree>
    <p:extLst>
      <p:ext uri="{BB962C8B-B14F-4D97-AF65-F5344CB8AC3E}">
        <p14:creationId xmlns:p14="http://schemas.microsoft.com/office/powerpoint/2010/main" val="601888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40</a:t>
            </a:fld>
            <a:endParaRPr lang="en-US"/>
          </a:p>
        </p:txBody>
      </p:sp>
    </p:spTree>
    <p:extLst>
      <p:ext uri="{BB962C8B-B14F-4D97-AF65-F5344CB8AC3E}">
        <p14:creationId xmlns:p14="http://schemas.microsoft.com/office/powerpoint/2010/main" val="26355624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41</a:t>
            </a:fld>
            <a:endParaRPr lang="en-US"/>
          </a:p>
        </p:txBody>
      </p:sp>
    </p:spTree>
    <p:extLst>
      <p:ext uri="{BB962C8B-B14F-4D97-AF65-F5344CB8AC3E}">
        <p14:creationId xmlns:p14="http://schemas.microsoft.com/office/powerpoint/2010/main" val="21476594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E427BF7-B611-4998-A76A-4E6A1CA0CDA1}" type="slidenum">
              <a:rPr lang="en-US" smtClean="0"/>
              <a:t>42</a:t>
            </a:fld>
            <a:endParaRPr lang="en-US"/>
          </a:p>
        </p:txBody>
      </p:sp>
    </p:spTree>
    <p:extLst>
      <p:ext uri="{BB962C8B-B14F-4D97-AF65-F5344CB8AC3E}">
        <p14:creationId xmlns:p14="http://schemas.microsoft.com/office/powerpoint/2010/main" val="2153254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5</a:t>
            </a:fld>
            <a:endParaRPr lang="en-US"/>
          </a:p>
        </p:txBody>
      </p:sp>
    </p:spTree>
    <p:extLst>
      <p:ext uri="{BB962C8B-B14F-4D97-AF65-F5344CB8AC3E}">
        <p14:creationId xmlns:p14="http://schemas.microsoft.com/office/powerpoint/2010/main" val="115191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6</a:t>
            </a:fld>
            <a:endParaRPr lang="en-US"/>
          </a:p>
        </p:txBody>
      </p:sp>
    </p:spTree>
    <p:extLst>
      <p:ext uri="{BB962C8B-B14F-4D97-AF65-F5344CB8AC3E}">
        <p14:creationId xmlns:p14="http://schemas.microsoft.com/office/powerpoint/2010/main" val="161750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7</a:t>
            </a:fld>
            <a:endParaRPr lang="en-US"/>
          </a:p>
        </p:txBody>
      </p:sp>
    </p:spTree>
    <p:extLst>
      <p:ext uri="{BB962C8B-B14F-4D97-AF65-F5344CB8AC3E}">
        <p14:creationId xmlns:p14="http://schemas.microsoft.com/office/powerpoint/2010/main" val="3031770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8</a:t>
            </a:fld>
            <a:endParaRPr lang="en-US"/>
          </a:p>
        </p:txBody>
      </p:sp>
    </p:spTree>
    <p:extLst>
      <p:ext uri="{BB962C8B-B14F-4D97-AF65-F5344CB8AC3E}">
        <p14:creationId xmlns:p14="http://schemas.microsoft.com/office/powerpoint/2010/main" val="3842386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7BF7-B611-4998-A76A-4E6A1CA0CDA1}" type="slidenum">
              <a:rPr lang="en-US" smtClean="0"/>
              <a:t>9</a:t>
            </a:fld>
            <a:endParaRPr lang="en-US"/>
          </a:p>
        </p:txBody>
      </p:sp>
    </p:spTree>
    <p:extLst>
      <p:ext uri="{BB962C8B-B14F-4D97-AF65-F5344CB8AC3E}">
        <p14:creationId xmlns:p14="http://schemas.microsoft.com/office/powerpoint/2010/main" val="1411053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a:stretch>
            <a:fillRect/>
          </a:stretch>
        </p:blipFill>
        <p:spPr bwMode="auto">
          <a:xfrm>
            <a:off x="0" y="-114300"/>
            <a:ext cx="9144000" cy="7105650"/>
          </a:xfrm>
          <a:prstGeom prst="rect">
            <a:avLst/>
          </a:prstGeom>
          <a:noFill/>
          <a:ln w="9525">
            <a:noFill/>
            <a:miter lim="800000"/>
            <a:headEnd/>
            <a:tailEnd/>
          </a:ln>
        </p:spPr>
      </p:pic>
      <p:sp>
        <p:nvSpPr>
          <p:cNvPr id="2" name="Title 1"/>
          <p:cNvSpPr>
            <a:spLocks noGrp="1"/>
          </p:cNvSpPr>
          <p:nvPr>
            <p:ph type="ctrTitle"/>
          </p:nvPr>
        </p:nvSpPr>
        <p:spPr>
          <a:xfrm>
            <a:off x="0" y="1517903"/>
            <a:ext cx="9144000" cy="1901952"/>
          </a:xfrm>
        </p:spPr>
        <p:txBody>
          <a:bodyPr>
            <a:normAutofit/>
          </a:bodyPr>
          <a:lstStyle>
            <a:lvl1pPr>
              <a:defRPr sz="2800" b="1">
                <a:solidFill>
                  <a:schemeClr val="tx1">
                    <a:lumMod val="65000"/>
                    <a:lumOff val="35000"/>
                  </a:schemeClr>
                </a:solidFill>
                <a:latin typeface="+mj-lt"/>
              </a:defRPr>
            </a:lvl1pPr>
          </a:lstStyle>
          <a:p>
            <a:r>
              <a:rPr lang="en-US" dirty="0"/>
              <a:t>Click to edit Master title style</a:t>
            </a:r>
          </a:p>
        </p:txBody>
      </p:sp>
      <p:sp>
        <p:nvSpPr>
          <p:cNvPr id="8" name="Rectangle 90"/>
          <p:cNvSpPr>
            <a:spLocks noChangeArrowheads="1"/>
          </p:cNvSpPr>
          <p:nvPr userDrawn="1"/>
        </p:nvSpPr>
        <p:spPr bwMode="auto">
          <a:xfrm>
            <a:off x="2782888" y="3675063"/>
            <a:ext cx="6172200" cy="1219200"/>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Presentation to: </a:t>
            </a:r>
          </a:p>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   Presented by:</a:t>
            </a:r>
          </a:p>
          <a:p>
            <a:pPr>
              <a:lnSpc>
                <a:spcPct val="80000"/>
              </a:lnSpc>
              <a:spcBef>
                <a:spcPct val="20000"/>
              </a:spcBef>
              <a:spcAft>
                <a:spcPct val="30000"/>
              </a:spcAft>
              <a:defRPr/>
            </a:pPr>
            <a:endParaRPr lang="en-US" sz="2000" dirty="0">
              <a:solidFill>
                <a:schemeClr val="tx1">
                  <a:lumMod val="65000"/>
                  <a:lumOff val="35000"/>
                </a:schemeClr>
              </a:solidFill>
              <a:latin typeface="Segoe UI" pitchFamily="34" charset="0"/>
              <a:cs typeface="Segoe UI" pitchFamily="34" charset="0"/>
            </a:endParaRPr>
          </a:p>
          <a:p>
            <a:pPr>
              <a:lnSpc>
                <a:spcPct val="80000"/>
              </a:lnSpc>
              <a:spcBef>
                <a:spcPct val="20000"/>
              </a:spcBef>
              <a:spcAft>
                <a:spcPct val="30000"/>
              </a:spcAft>
              <a:defRPr/>
            </a:pPr>
            <a:endParaRPr lang="en-US" sz="1400" dirty="0">
              <a:solidFill>
                <a:schemeClr val="tx1">
                  <a:lumMod val="65000"/>
                  <a:lumOff val="35000"/>
                </a:schemeClr>
              </a:solidFill>
              <a:latin typeface="Segoe UI" pitchFamily="34" charset="0"/>
              <a:cs typeface="Segoe UI" pitchFamily="34" charset="0"/>
            </a:endParaRPr>
          </a:p>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                Date:</a:t>
            </a:r>
          </a:p>
          <a:p>
            <a:pPr>
              <a:lnSpc>
                <a:spcPct val="80000"/>
              </a:lnSpc>
              <a:spcBef>
                <a:spcPct val="20000"/>
              </a:spcBef>
              <a:defRPr/>
            </a:pPr>
            <a:endParaRPr lang="en-US" dirty="0">
              <a:solidFill>
                <a:srgbClr val="006699"/>
              </a:solidFill>
              <a:latin typeface="Arial Narrow"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pPr>
                <a:defRPr/>
              </a:pPr>
              <a:t>12/22/2017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pPr>
                <a:defRPr/>
              </a:pPr>
              <a:t>12/22/2017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9906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5/1/2013</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03FF4D-3261-425B-B896-AC22974671E8}" type="slidenum">
              <a:rPr lang="en-US"/>
              <a:pPr>
                <a:defRPr/>
              </a:pPr>
              <a:t>‹#›</a:t>
            </a:fld>
            <a:endParaRPr lang="en-US"/>
          </a:p>
        </p:txBody>
      </p:sp>
    </p:spTree>
    <p:extLst>
      <p:ext uri="{BB962C8B-B14F-4D97-AF65-F5344CB8AC3E}">
        <p14:creationId xmlns:p14="http://schemas.microsoft.com/office/powerpoint/2010/main" val="3941276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9906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5/1/2013</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D9D762-4644-4B43-83E2-CE36BE04F412}" type="slidenum">
              <a:rPr lang="en-US"/>
              <a:pPr>
                <a:defRPr/>
              </a:pPr>
              <a:t>‹#›</a:t>
            </a:fld>
            <a:endParaRPr lang="en-US"/>
          </a:p>
        </p:txBody>
      </p:sp>
    </p:spTree>
    <p:extLst>
      <p:ext uri="{BB962C8B-B14F-4D97-AF65-F5344CB8AC3E}">
        <p14:creationId xmlns:p14="http://schemas.microsoft.com/office/powerpoint/2010/main" val="4117442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9906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r>
              <a:rPr lang="en-US"/>
              <a:t>5/1/2013</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B2F62C-562B-4417-88E1-314A102E6A0F}" type="slidenum">
              <a:rPr lang="en-US"/>
              <a:pPr>
                <a:defRPr/>
              </a:pPr>
              <a:t>‹#›</a:t>
            </a:fld>
            <a:endParaRPr lang="en-US"/>
          </a:p>
        </p:txBody>
      </p:sp>
    </p:spTree>
    <p:extLst>
      <p:ext uri="{BB962C8B-B14F-4D97-AF65-F5344CB8AC3E}">
        <p14:creationId xmlns:p14="http://schemas.microsoft.com/office/powerpoint/2010/main" val="3222037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ct val="100000"/>
              </a:lnSpc>
              <a:defRPr sz="40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3200" b="1" baseline="0">
                <a:solidFill>
                  <a:schemeClr val="bg2"/>
                </a:solidFill>
              </a:defRPr>
            </a:lvl1pPr>
            <a:lvl2pPr>
              <a:buClr>
                <a:schemeClr val="tx1"/>
              </a:buClr>
              <a:buSzPct val="100000"/>
              <a:buFont typeface="Wingdings" pitchFamily="2" charset="2"/>
              <a:buChar char="§"/>
              <a:defRPr sz="28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1886844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1162823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ct val="100000"/>
              </a:lnSpc>
              <a:defRPr sz="40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3200" b="1" baseline="0">
                <a:solidFill>
                  <a:schemeClr val="bg2"/>
                </a:solidFill>
              </a:defRPr>
            </a:lvl1pPr>
            <a:lvl2pPr>
              <a:buClr>
                <a:schemeClr val="tx1"/>
              </a:buClr>
              <a:buSzPct val="100000"/>
              <a:buFont typeface="Wingdings" pitchFamily="2" charset="2"/>
              <a:buChar char="§"/>
              <a:defRPr sz="28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75575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199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1908804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pPr>
                <a:defRPr/>
              </a:pPr>
              <a:t>12/22/2017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752556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4144289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415127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1280301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2819422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533400" y="1600200"/>
            <a:ext cx="8229600" cy="4525963"/>
          </a:xfrm>
          <a:prstGeom prst="rect">
            <a:avLst/>
          </a:prstGeom>
        </p:spPr>
        <p:txBody>
          <a:bodyPr/>
          <a:lstStyle/>
          <a:p>
            <a:pPr lvl="0"/>
            <a:endParaRPr lang="en-US" noProof="0"/>
          </a:p>
        </p:txBody>
      </p:sp>
      <p:sp>
        <p:nvSpPr>
          <p:cNvPr id="4" name="Rectangle 69"/>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altLang="en-US">
              <a:solidFill>
                <a:srgbClr val="FFC000"/>
              </a:solidFill>
              <a:latin typeface="Myriad Web Pro"/>
            </a:endParaRPr>
          </a:p>
        </p:txBody>
      </p:sp>
      <p:sp>
        <p:nvSpPr>
          <p:cNvPr id="5" name="Rectangle 70"/>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altLang="en-US">
              <a:solidFill>
                <a:srgbClr val="FFC000"/>
              </a:solidFill>
              <a:latin typeface="Myriad Web Pro"/>
            </a:endParaRPr>
          </a:p>
        </p:txBody>
      </p:sp>
      <p:sp>
        <p:nvSpPr>
          <p:cNvPr id="6" name="Rectangle 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auto">
              <a:spcBef>
                <a:spcPts val="0"/>
              </a:spcBef>
              <a:spcAft>
                <a:spcPts val="0"/>
              </a:spcAft>
              <a:defRPr/>
            </a:pPr>
            <a:fld id="{1496275C-7471-4807-B62C-37AF4464F4A8}" type="slidenum">
              <a:rPr lang="en-US" altLang="en-US">
                <a:solidFill>
                  <a:srgbClr val="FFC000"/>
                </a:solidFill>
                <a:latin typeface="Myriad Web Pro"/>
              </a:rPr>
              <a:pPr fontAlgn="auto">
                <a:spcBef>
                  <a:spcPts val="0"/>
                </a:spcBef>
                <a:spcAft>
                  <a:spcPts val="0"/>
                </a:spcAft>
                <a:defRPr/>
              </a:pPr>
              <a:t>‹#›</a:t>
            </a:fld>
            <a:endParaRPr lang="en-US" altLang="en-US">
              <a:solidFill>
                <a:srgbClr val="FFC000"/>
              </a:solidFill>
              <a:latin typeface="Myriad Web Pro"/>
            </a:endParaRPr>
          </a:p>
        </p:txBody>
      </p:sp>
    </p:spTree>
    <p:extLst>
      <p:ext uri="{BB962C8B-B14F-4D97-AF65-F5344CB8AC3E}">
        <p14:creationId xmlns:p14="http://schemas.microsoft.com/office/powerpoint/2010/main" val="2200102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
        <p:nvSpPr>
          <p:cNvPr id="2" name="Title 1"/>
          <p:cNvSpPr>
            <a:spLocks noGrp="1"/>
          </p:cNvSpPr>
          <p:nvPr>
            <p:ph type="ctrTitle"/>
          </p:nvPr>
        </p:nvSpPr>
        <p:spPr>
          <a:xfrm>
            <a:off x="685800" y="2130427"/>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69E56878-C671-4DC1-A976-9F0C68F5F628}" type="datetimeFigureOut">
              <a:rPr lang="en-US"/>
              <a:pPr>
                <a:defRPr/>
              </a:pPr>
              <a:t>12/22/2017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C608D7-5077-4FD0-B600-9FB360EA0F3E}" type="slidenum">
              <a:rPr lang="en-US"/>
              <a:pPr>
                <a:defRPr/>
              </a:pPr>
              <a:t>‹#›</a:t>
            </a:fld>
            <a:endParaRPr lang="en-US"/>
          </a:p>
        </p:txBody>
      </p:sp>
    </p:spTree>
    <p:extLst>
      <p:ext uri="{BB962C8B-B14F-4D97-AF65-F5344CB8AC3E}">
        <p14:creationId xmlns:p14="http://schemas.microsoft.com/office/powerpoint/2010/main" val="4031815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ACC7132-BD5F-4DB7-BE8C-E50492AB7E57}" type="datetimeFigureOut">
              <a:rPr lang="en-US"/>
              <a:pPr>
                <a:defRPr/>
              </a:pPr>
              <a:t>12/22/2017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C0EFCA-AB3A-4F6E-ABC4-F1EC84DD64D6}" type="slidenum">
              <a:rPr lang="en-US"/>
              <a:pPr>
                <a:defRPr/>
              </a:pPr>
              <a:t>‹#›</a:t>
            </a:fld>
            <a:endParaRPr lang="en-US"/>
          </a:p>
        </p:txBody>
      </p:sp>
    </p:spTree>
    <p:extLst>
      <p:ext uri="{BB962C8B-B14F-4D97-AF65-F5344CB8AC3E}">
        <p14:creationId xmlns:p14="http://schemas.microsoft.com/office/powerpoint/2010/main" val="4068488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3AFBC24-2F7C-4FEA-BBF8-6281037F0B6B}" type="datetimeFigureOut">
              <a:rPr lang="en-US"/>
              <a:pPr>
                <a:defRPr/>
              </a:pPr>
              <a:t>12/22/2017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82905C-0DCB-460F-85D4-88119B9F6218}" type="slidenum">
              <a:rPr lang="en-US"/>
              <a:pPr>
                <a:defRPr/>
              </a:pPr>
              <a:t>‹#›</a:t>
            </a:fld>
            <a:endParaRPr lang="en-US"/>
          </a:p>
        </p:txBody>
      </p:sp>
    </p:spTree>
    <p:extLst>
      <p:ext uri="{BB962C8B-B14F-4D97-AF65-F5344CB8AC3E}">
        <p14:creationId xmlns:p14="http://schemas.microsoft.com/office/powerpoint/2010/main" val="30785647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CD3BD5B-C15D-46AC-9354-AEF4CB5BB9F7}" type="datetimeFigureOut">
              <a:rPr lang="en-US"/>
              <a:pPr>
                <a:defRPr/>
              </a:pPr>
              <a:t>12/22/2017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63FEFF6-8B94-4249-901E-CEDE363368A9}" type="slidenum">
              <a:rPr lang="en-US"/>
              <a:pPr>
                <a:defRPr/>
              </a:pPr>
              <a:t>‹#›</a:t>
            </a:fld>
            <a:endParaRPr lang="en-US"/>
          </a:p>
        </p:txBody>
      </p:sp>
    </p:spTree>
    <p:extLst>
      <p:ext uri="{BB962C8B-B14F-4D97-AF65-F5344CB8AC3E}">
        <p14:creationId xmlns:p14="http://schemas.microsoft.com/office/powerpoint/2010/main" val="2376748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12/22/2017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3E5A645-E993-433C-8A8F-F7C25812A8C3}" type="datetimeFigureOut">
              <a:rPr lang="en-US"/>
              <a:pPr>
                <a:defRPr/>
              </a:pPr>
              <a:t>12/22/2017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A9442A9-2C67-421F-9E2D-DCD79A364D0B}" type="slidenum">
              <a:rPr lang="en-US"/>
              <a:pPr>
                <a:defRPr/>
              </a:pPr>
              <a:t>‹#›</a:t>
            </a:fld>
            <a:endParaRPr lang="en-US"/>
          </a:p>
        </p:txBody>
      </p:sp>
    </p:spTree>
    <p:extLst>
      <p:ext uri="{BB962C8B-B14F-4D97-AF65-F5344CB8AC3E}">
        <p14:creationId xmlns:p14="http://schemas.microsoft.com/office/powerpoint/2010/main" val="3977680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4CA9952-1D91-4A42-831B-6A649EFBD2D7}" type="datetimeFigureOut">
              <a:rPr lang="en-US"/>
              <a:pPr>
                <a:defRPr/>
              </a:pPr>
              <a:t>12/22/2017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07A0675-BD8D-4D73-A441-F76562ED9B09}" type="slidenum">
              <a:rPr lang="en-US"/>
              <a:pPr>
                <a:defRPr/>
              </a:pPr>
              <a:t>‹#›</a:t>
            </a:fld>
            <a:endParaRPr lang="en-US"/>
          </a:p>
        </p:txBody>
      </p:sp>
    </p:spTree>
    <p:extLst>
      <p:ext uri="{BB962C8B-B14F-4D97-AF65-F5344CB8AC3E}">
        <p14:creationId xmlns:p14="http://schemas.microsoft.com/office/powerpoint/2010/main" val="2334867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D6BA750-AEB2-43F1-98C8-C93719523FEE}" type="datetimeFigureOut">
              <a:rPr lang="en-US"/>
              <a:pPr>
                <a:defRPr/>
              </a:pPr>
              <a:t>12/22/2017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C15984-B783-4072-B5B4-EA99A966B993}" type="slidenum">
              <a:rPr lang="en-US"/>
              <a:pPr>
                <a:defRPr/>
              </a:pPr>
              <a:t>‹#›</a:t>
            </a:fld>
            <a:endParaRPr lang="en-US"/>
          </a:p>
        </p:txBody>
      </p:sp>
    </p:spTree>
    <p:extLst>
      <p:ext uri="{BB962C8B-B14F-4D97-AF65-F5344CB8AC3E}">
        <p14:creationId xmlns:p14="http://schemas.microsoft.com/office/powerpoint/2010/main" val="2298662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F225AB2-8943-451C-8AE0-639310A9D462}" type="datetimeFigureOut">
              <a:rPr lang="en-US"/>
              <a:pPr>
                <a:defRPr/>
              </a:pPr>
              <a:t>12/22/2017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5F9C39-E796-43FB-B17E-9F2734BC29B5}" type="slidenum">
              <a:rPr lang="en-US"/>
              <a:pPr>
                <a:defRPr/>
              </a:pPr>
              <a:t>‹#›</a:t>
            </a:fld>
            <a:endParaRPr lang="en-US"/>
          </a:p>
        </p:txBody>
      </p:sp>
    </p:spTree>
    <p:extLst>
      <p:ext uri="{BB962C8B-B14F-4D97-AF65-F5344CB8AC3E}">
        <p14:creationId xmlns:p14="http://schemas.microsoft.com/office/powerpoint/2010/main" val="39676319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7BEB497-DE68-45AE-A517-0C6C635E4736}" type="datetimeFigureOut">
              <a:rPr lang="en-US"/>
              <a:pPr>
                <a:defRPr/>
              </a:pPr>
              <a:t>12/22/2017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A632C0-948B-4EDE-963A-A519B77D32B1}" type="slidenum">
              <a:rPr lang="en-US"/>
              <a:pPr>
                <a:defRPr/>
              </a:pPr>
              <a:t>‹#›</a:t>
            </a:fld>
            <a:endParaRPr lang="en-US"/>
          </a:p>
        </p:txBody>
      </p:sp>
    </p:spTree>
    <p:extLst>
      <p:ext uri="{BB962C8B-B14F-4D97-AF65-F5344CB8AC3E}">
        <p14:creationId xmlns:p14="http://schemas.microsoft.com/office/powerpoint/2010/main" val="42407020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1A3E11F-8A89-4081-A983-619793D10DB9}" type="datetimeFigureOut">
              <a:rPr lang="en-US"/>
              <a:pPr>
                <a:defRPr/>
              </a:pPr>
              <a:t>12/22/2017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C6FCC2-9967-4BE3-B4F7-7240C66B13FC}" type="slidenum">
              <a:rPr lang="en-US"/>
              <a:pPr>
                <a:defRPr/>
              </a:pPr>
              <a:t>‹#›</a:t>
            </a:fld>
            <a:endParaRPr lang="en-US"/>
          </a:p>
        </p:txBody>
      </p:sp>
    </p:spTree>
    <p:extLst>
      <p:ext uri="{BB962C8B-B14F-4D97-AF65-F5344CB8AC3E}">
        <p14:creationId xmlns:p14="http://schemas.microsoft.com/office/powerpoint/2010/main" val="26655278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1925" y="38100"/>
            <a:ext cx="8763000" cy="1143000"/>
          </a:xfrm>
        </p:spPr>
        <p:txBody>
          <a:bodyPr/>
          <a:lstStyle/>
          <a:p>
            <a:r>
              <a:rPr lang="en-US"/>
              <a:t>Click to edit Master title style</a:t>
            </a:r>
          </a:p>
        </p:txBody>
      </p:sp>
      <p:sp>
        <p:nvSpPr>
          <p:cNvPr id="3" name="Chart Placeholder 2"/>
          <p:cNvSpPr>
            <a:spLocks noGrp="1"/>
          </p:cNvSpPr>
          <p:nvPr>
            <p:ph type="chart" idx="1"/>
          </p:nvPr>
        </p:nvSpPr>
        <p:spPr>
          <a:xfrm>
            <a:off x="152400" y="1666877"/>
            <a:ext cx="8229600" cy="4525963"/>
          </a:xfrm>
        </p:spPr>
        <p:txBody>
          <a:bodyPr/>
          <a:lstStyle/>
          <a:p>
            <a:pPr lvl="0"/>
            <a:endParaRPr lang="en-US" noProof="0"/>
          </a:p>
        </p:txBody>
      </p:sp>
    </p:spTree>
    <p:extLst>
      <p:ext uri="{BB962C8B-B14F-4D97-AF65-F5344CB8AC3E}">
        <p14:creationId xmlns:p14="http://schemas.microsoft.com/office/powerpoint/2010/main" val="15686741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CFE12-A67E-4C17-86B6-9738425BA1A5}" type="datetimeFigureOut">
              <a:rPr lang="en-US" smtClean="0"/>
              <a:pPr/>
              <a:t>12/22/2017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33984A-EEAC-4C59-918C-BD16FF3800BA}" type="slidenum">
              <a:rPr lang="en-US" smtClean="0"/>
              <a:pPr/>
              <a:t>‹#›</a:t>
            </a:fld>
            <a:endParaRPr lang="en-US" dirty="0"/>
          </a:p>
        </p:txBody>
      </p:sp>
    </p:spTree>
    <p:extLst>
      <p:ext uri="{BB962C8B-B14F-4D97-AF65-F5344CB8AC3E}">
        <p14:creationId xmlns:p14="http://schemas.microsoft.com/office/powerpoint/2010/main" val="26632372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2"/>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solidFill>
                  <a:prstClr val="black">
                    <a:tint val="75000"/>
                  </a:prstClr>
                </a:solidFill>
              </a:rPr>
              <a:pPr>
                <a:defRPr/>
              </a:pPr>
              <a:t>12/22/2017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70837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12/22/2017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extLst>
      <p:ext uri="{BB962C8B-B14F-4D97-AF65-F5344CB8AC3E}">
        <p14:creationId xmlns:p14="http://schemas.microsoft.com/office/powerpoint/2010/main" val="302674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pPr>
                <a:defRPr/>
              </a:pPr>
              <a:t>12/22/2017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pPr>
                <a:defRPr/>
              </a:pPr>
              <a:t>12/22/2017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pPr>
                <a:defRPr/>
              </a:pPr>
              <a:t>12/22/2017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pPr>
                <a:defRPr/>
              </a:pPr>
              <a:t>12/22/2017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pPr>
                <a:defRPr/>
              </a:pPr>
              <a:t>12/22/2017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3.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pPr>
                <a:defRPr/>
              </a:pPr>
              <a:t>12/22/2017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a:p>
        </p:txBody>
      </p:sp>
      <p:pic>
        <p:nvPicPr>
          <p:cNvPr id="7" name="Picture 4" descr="DPH_PPT2.jpg"/>
          <p:cNvPicPr>
            <a:picLocks noChangeAspect="1"/>
          </p:cNvPicPr>
          <p:nvPr/>
        </p:nvPicPr>
        <p:blipFill>
          <a:blip r:embed="rId17"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24" r:id="rId4"/>
    <p:sldLayoutId id="2147483817" r:id="rId5"/>
    <p:sldLayoutId id="2147483818" r:id="rId6"/>
    <p:sldLayoutId id="2147483819" r:id="rId7"/>
    <p:sldLayoutId id="2147483820" r:id="rId8"/>
    <p:sldLayoutId id="2147483821" r:id="rId9"/>
    <p:sldLayoutId id="2147483822" r:id="rId10"/>
    <p:sldLayoutId id="2147483823" r:id="rId11"/>
    <p:sldLayoutId id="2147483843" r:id="rId12"/>
    <p:sldLayoutId id="2147483845" r:id="rId13"/>
    <p:sldLayoutId id="2147483846" r:id="rId14"/>
    <p:sldLayoutId id="2147483847" r:id="rId15"/>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398736"/>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2"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152400" y="457200"/>
            <a:ext cx="8839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Use of bullets when you have text</a:t>
            </a:r>
          </a:p>
        </p:txBody>
      </p:sp>
      <p:sp>
        <p:nvSpPr>
          <p:cNvPr id="5123"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F27B549A-5FBD-4E46-AE07-ACB4313DF26F}" type="datetimeFigureOut">
              <a:rPr lang="en-US"/>
              <a:pPr>
                <a:defRPr/>
              </a:pPr>
              <a:t>12/22/2017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F37FC35A-5691-49EF-A244-F5F73421AE4C}" type="slidenum">
              <a:rPr lang="en-US"/>
              <a:pPr>
                <a:defRPr/>
              </a:pPr>
              <a:t>‹#›</a:t>
            </a:fld>
            <a:endParaRPr lang="en-US"/>
          </a:p>
        </p:txBody>
      </p:sp>
      <p:pic>
        <p:nvPicPr>
          <p:cNvPr id="5127" name="Picture 4" descr="DPH_PPT2.jpg"/>
          <p:cNvPicPr>
            <a:picLocks noChangeAspect="1"/>
          </p:cNvPicPr>
          <p:nvPr/>
        </p:nvPicPr>
        <p:blipFill>
          <a:blip r:embed="rId15" cstate="print"/>
          <a:srcRect/>
          <a:stretch>
            <a:fillRect/>
          </a:stretch>
        </p:blipFill>
        <p:spPr bwMode="auto">
          <a:xfrm>
            <a:off x="0" y="-103188"/>
            <a:ext cx="9144000" cy="7064376"/>
          </a:xfrm>
          <a:prstGeom prst="rect">
            <a:avLst/>
          </a:prstGeom>
          <a:noFill/>
          <a:ln w="9525">
            <a:noFill/>
            <a:miter lim="800000"/>
            <a:headEnd/>
            <a:tailEnd/>
          </a:ln>
        </p:spPr>
      </p:pic>
    </p:spTree>
    <p:extLst>
      <p:ext uri="{BB962C8B-B14F-4D97-AF65-F5344CB8AC3E}">
        <p14:creationId xmlns:p14="http://schemas.microsoft.com/office/powerpoint/2010/main" val="510124721"/>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Segoe UI" pitchFamily="34" charset="0"/>
        </a:defRPr>
      </a:lvl2pPr>
      <a:lvl3pPr algn="ctr" rtl="0" eaLnBrk="0" fontAlgn="base" hangingPunct="0">
        <a:spcBef>
          <a:spcPct val="0"/>
        </a:spcBef>
        <a:spcAft>
          <a:spcPct val="0"/>
        </a:spcAft>
        <a:defRPr sz="4400">
          <a:solidFill>
            <a:schemeClr val="tx1"/>
          </a:solidFill>
          <a:latin typeface="Segoe UI" pitchFamily="34" charset="0"/>
        </a:defRPr>
      </a:lvl3pPr>
      <a:lvl4pPr algn="ctr" rtl="0" eaLnBrk="0" fontAlgn="base" hangingPunct="0">
        <a:spcBef>
          <a:spcPct val="0"/>
        </a:spcBef>
        <a:spcAft>
          <a:spcPct val="0"/>
        </a:spcAft>
        <a:defRPr sz="4400">
          <a:solidFill>
            <a:schemeClr val="tx1"/>
          </a:solidFill>
          <a:latin typeface="Segoe UI" pitchFamily="34" charset="0"/>
        </a:defRPr>
      </a:lvl4pPr>
      <a:lvl5pPr algn="ctr" rtl="0" eaLnBrk="0" fontAlgn="base" hangingPunct="0">
        <a:spcBef>
          <a:spcPct val="0"/>
        </a:spcBef>
        <a:spcAft>
          <a:spcPct val="0"/>
        </a:spcAft>
        <a:defRPr sz="4400">
          <a:solidFill>
            <a:schemeClr val="tx1"/>
          </a:solidFill>
          <a:latin typeface="Segoe UI" pitchFamily="34" charset="0"/>
        </a:defRPr>
      </a:lvl5pPr>
      <a:lvl6pPr marL="457200" algn="ctr" rtl="0" fontAlgn="base">
        <a:spcBef>
          <a:spcPct val="0"/>
        </a:spcBef>
        <a:spcAft>
          <a:spcPct val="0"/>
        </a:spcAft>
        <a:defRPr sz="4400">
          <a:solidFill>
            <a:schemeClr val="tx1"/>
          </a:solidFill>
          <a:latin typeface="Segoe UI" pitchFamily="34" charset="0"/>
        </a:defRPr>
      </a:lvl6pPr>
      <a:lvl7pPr marL="914400" algn="ctr" rtl="0" fontAlgn="base">
        <a:spcBef>
          <a:spcPct val="0"/>
        </a:spcBef>
        <a:spcAft>
          <a:spcPct val="0"/>
        </a:spcAft>
        <a:defRPr sz="4400">
          <a:solidFill>
            <a:schemeClr val="tx1"/>
          </a:solidFill>
          <a:latin typeface="Segoe UI" pitchFamily="34" charset="0"/>
        </a:defRPr>
      </a:lvl7pPr>
      <a:lvl8pPr marL="1371600" algn="ctr" rtl="0" fontAlgn="base">
        <a:spcBef>
          <a:spcPct val="0"/>
        </a:spcBef>
        <a:spcAft>
          <a:spcPct val="0"/>
        </a:spcAft>
        <a:defRPr sz="4400">
          <a:solidFill>
            <a:schemeClr val="tx1"/>
          </a:solidFill>
          <a:latin typeface="Segoe UI" pitchFamily="34" charset="0"/>
        </a:defRPr>
      </a:lvl8pPr>
      <a:lvl9pPr marL="1828800" algn="ctr" rtl="0" fontAlgn="base">
        <a:spcBef>
          <a:spcPct val="0"/>
        </a:spcBef>
        <a:spcAft>
          <a:spcPct val="0"/>
        </a:spcAft>
        <a:defRPr sz="4400">
          <a:solidFill>
            <a:schemeClr val="tx1"/>
          </a:solidFill>
          <a:latin typeface="Segoe U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www.grits.state.ga.us"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dph.georgia.gov/perinatal-hepatitis-b"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hyperlink" Target="http://www.cdc.gov/mmwr/preview/mmwrhtml/rr5416a1.htm?s_cid=rr5416a1_e" TargetMode="External"/><Relationship Id="rId5" Type="http://schemas.openxmlformats.org/officeDocument/2006/relationships/hyperlink" Target="http://redbook.solutions.aap.org/" TargetMode="External"/><Relationship Id="rId4" Type="http://schemas.openxmlformats.org/officeDocument/2006/relationships/hyperlink" Target="http://www.cdc.gov/vaccines/pubs/pinkbook/hepb.html"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Tracy.Kavanaugh@dph.ga.gov"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47625" y="1516063"/>
            <a:ext cx="9191625" cy="1905000"/>
          </a:xfrm>
          <a:prstGeom prst="rect">
            <a:avLst/>
          </a:prstGeom>
          <a:noFill/>
          <a:ln w="38100">
            <a:noFill/>
            <a:miter lim="800000"/>
            <a:headEnd/>
            <a:tailEnd/>
          </a:ln>
        </p:spPr>
        <p:txBody>
          <a:bodyPr anchor="ctr"/>
          <a:lstStyle/>
          <a:p>
            <a:pPr algn="ctr">
              <a:spcAft>
                <a:spcPct val="25000"/>
              </a:spcAft>
              <a:defRPr/>
            </a:pPr>
            <a:endParaRPr lang="en-US" sz="2800" b="1" dirty="0">
              <a:solidFill>
                <a:schemeClr val="tx1">
                  <a:lumMod val="65000"/>
                  <a:lumOff val="35000"/>
                </a:schemeClr>
              </a:solidFill>
              <a:latin typeface="Segoe UI" pitchFamily="34" charset="0"/>
              <a:cs typeface="Segoe UI" pitchFamily="34" charset="0"/>
            </a:endParaRPr>
          </a:p>
        </p:txBody>
      </p:sp>
      <p:sp>
        <p:nvSpPr>
          <p:cNvPr id="12" name="Title 11"/>
          <p:cNvSpPr>
            <a:spLocks noGrp="1"/>
          </p:cNvSpPr>
          <p:nvPr>
            <p:ph type="ctrTitle"/>
          </p:nvPr>
        </p:nvSpPr>
        <p:spPr/>
        <p:txBody>
          <a:bodyPr/>
          <a:lstStyle/>
          <a:p>
            <a:r>
              <a:rPr lang="en-US" dirty="0"/>
              <a:t>A Pediatric Guide:  Caring for Infants Born to Hepatitis B Infected Mothers</a:t>
            </a:r>
          </a:p>
        </p:txBody>
      </p:sp>
      <p:sp>
        <p:nvSpPr>
          <p:cNvPr id="9" name="Text Placeholder 5"/>
          <p:cNvSpPr>
            <a:spLocks noGrp="1"/>
          </p:cNvSpPr>
          <p:nvPr>
            <p:ph type="body" sz="quarter" idx="4294967295"/>
          </p:nvPr>
        </p:nvSpPr>
        <p:spPr>
          <a:xfrm>
            <a:off x="4724400" y="3611880"/>
            <a:ext cx="4191000" cy="381000"/>
          </a:xfrm>
        </p:spPr>
        <p:txBody>
          <a:bodyPr>
            <a:no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solidFill>
                  <a:srgbClr val="595959"/>
                </a:solidFill>
              </a:rPr>
              <a:t>Georgia Pediatric Providers</a:t>
            </a:r>
          </a:p>
        </p:txBody>
      </p:sp>
      <p:sp>
        <p:nvSpPr>
          <p:cNvPr id="10" name="Text Placeholder 5"/>
          <p:cNvSpPr>
            <a:spLocks noGrp="1"/>
          </p:cNvSpPr>
          <p:nvPr>
            <p:ph type="body" sz="quarter" idx="4294967295"/>
          </p:nvPr>
        </p:nvSpPr>
        <p:spPr>
          <a:xfrm>
            <a:off x="4724400" y="4009644"/>
            <a:ext cx="4191000" cy="381000"/>
          </a:xfrm>
        </p:spPr>
        <p:txBody>
          <a:bodyPr>
            <a:no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solidFill>
                  <a:srgbClr val="595959"/>
                </a:solidFill>
              </a:rPr>
              <a:t>Tracy Kavanaugh, MS, MCHES</a:t>
            </a:r>
            <a:br>
              <a:rPr lang="en-US" dirty="0">
                <a:solidFill>
                  <a:srgbClr val="595959"/>
                </a:solidFill>
              </a:rPr>
            </a:br>
            <a:r>
              <a:rPr lang="en-US" i="1" dirty="0">
                <a:solidFill>
                  <a:srgbClr val="595959"/>
                </a:solidFill>
              </a:rPr>
              <a:t>Georgia Perinatal Hepatitis B Prevention Program Coordinator</a:t>
            </a:r>
          </a:p>
          <a:p>
            <a:pPr lvl="0"/>
            <a:endParaRPr lang="en-US" dirty="0">
              <a:solidFill>
                <a:srgbClr val="595959"/>
              </a:solidFill>
            </a:endParaRPr>
          </a:p>
        </p:txBody>
      </p:sp>
      <p:sp>
        <p:nvSpPr>
          <p:cNvPr id="11" name="Text Placeholder 5"/>
          <p:cNvSpPr>
            <a:spLocks noGrp="1"/>
          </p:cNvSpPr>
          <p:nvPr>
            <p:ph type="body" sz="quarter" idx="4294967295"/>
          </p:nvPr>
        </p:nvSpPr>
        <p:spPr>
          <a:xfrm>
            <a:off x="4724400" y="5067300"/>
            <a:ext cx="4191000" cy="381000"/>
          </a:xfrm>
        </p:spPr>
        <p:txBody>
          <a:bodyPr>
            <a:no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solidFill>
                  <a:srgbClr val="595959"/>
                </a:solidFill>
              </a:rPr>
              <a:t>December 11,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14"/>
            <a:ext cx="8839200" cy="990600"/>
          </a:xfrm>
        </p:spPr>
        <p:txBody>
          <a:bodyPr/>
          <a:lstStyle/>
          <a:p>
            <a:r>
              <a:rPr lang="en-US" b="1" dirty="0"/>
              <a:t>Chronic Hepatitis B Infection</a:t>
            </a:r>
          </a:p>
        </p:txBody>
      </p:sp>
      <p:sp>
        <p:nvSpPr>
          <p:cNvPr id="3" name="Content Placeholder 2"/>
          <p:cNvSpPr>
            <a:spLocks noGrp="1"/>
          </p:cNvSpPr>
          <p:nvPr>
            <p:ph idx="1"/>
          </p:nvPr>
        </p:nvSpPr>
        <p:spPr>
          <a:xfrm>
            <a:off x="457200" y="1333500"/>
            <a:ext cx="8382000" cy="5067300"/>
          </a:xfrm>
        </p:spPr>
        <p:txBody>
          <a:bodyPr>
            <a:normAutofit lnSpcReduction="10000"/>
          </a:bodyPr>
          <a:lstStyle/>
          <a:p>
            <a:pPr marL="0" indent="0">
              <a:lnSpc>
                <a:spcPct val="80000"/>
              </a:lnSpc>
              <a:buNone/>
            </a:pPr>
            <a:r>
              <a:rPr lang="en-US" altLang="en-US" b="1" dirty="0"/>
              <a:t>Chronic hepatitis B virus infection</a:t>
            </a:r>
            <a:r>
              <a:rPr lang="en-US" altLang="en-US" dirty="0"/>
              <a:t> is defined as continued infection for more than six months.  The age at infection also influences outcome.</a:t>
            </a:r>
          </a:p>
          <a:p>
            <a:pPr marL="0" indent="0">
              <a:lnSpc>
                <a:spcPct val="80000"/>
              </a:lnSpc>
              <a:buNone/>
            </a:pPr>
            <a:r>
              <a:rPr lang="en-US" altLang="en-US" sz="800" dirty="0"/>
              <a:t> </a:t>
            </a:r>
            <a:endParaRPr lang="en-US" altLang="en-US" sz="900" dirty="0"/>
          </a:p>
          <a:p>
            <a:pPr lvl="1">
              <a:lnSpc>
                <a:spcPct val="80000"/>
              </a:lnSpc>
            </a:pPr>
            <a:r>
              <a:rPr lang="en-US" altLang="en-US" sz="2400" b="1" dirty="0"/>
              <a:t>Infants:</a:t>
            </a:r>
            <a:r>
              <a:rPr lang="en-US" altLang="en-US" sz="2400" dirty="0"/>
              <a:t> 90% become chronic HBV carriers</a:t>
            </a:r>
          </a:p>
          <a:p>
            <a:pPr marL="457200" lvl="1" indent="0">
              <a:lnSpc>
                <a:spcPct val="80000"/>
              </a:lnSpc>
              <a:buNone/>
            </a:pPr>
            <a:r>
              <a:rPr lang="en-US" altLang="en-US" sz="800" dirty="0"/>
              <a:t> </a:t>
            </a:r>
          </a:p>
          <a:p>
            <a:pPr lvl="1">
              <a:lnSpc>
                <a:spcPct val="80000"/>
              </a:lnSpc>
            </a:pPr>
            <a:r>
              <a:rPr lang="en-US" altLang="en-US" sz="2400" b="1" dirty="0"/>
              <a:t>Children Ages 1-5:</a:t>
            </a:r>
            <a:r>
              <a:rPr lang="en-US" altLang="en-US" sz="2400" dirty="0"/>
              <a:t> 30%-50%</a:t>
            </a:r>
          </a:p>
          <a:p>
            <a:pPr marL="457200" lvl="1" indent="0">
              <a:lnSpc>
                <a:spcPct val="80000"/>
              </a:lnSpc>
              <a:buNone/>
            </a:pPr>
            <a:r>
              <a:rPr lang="en-US" altLang="en-US" sz="800" dirty="0"/>
              <a:t> </a:t>
            </a:r>
          </a:p>
          <a:p>
            <a:pPr lvl="1">
              <a:lnSpc>
                <a:spcPct val="80000"/>
              </a:lnSpc>
            </a:pPr>
            <a:r>
              <a:rPr lang="en-US" altLang="en-US" sz="2400" b="1" dirty="0"/>
              <a:t>Older children and adults:</a:t>
            </a:r>
            <a:r>
              <a:rPr lang="en-US" altLang="en-US" sz="2400" dirty="0"/>
              <a:t> 5%</a:t>
            </a:r>
          </a:p>
          <a:p>
            <a:pPr marL="457200" lvl="1" indent="0">
              <a:lnSpc>
                <a:spcPct val="80000"/>
              </a:lnSpc>
              <a:buNone/>
            </a:pPr>
            <a:r>
              <a:rPr lang="en-US" altLang="en-US" sz="800" dirty="0"/>
              <a:t> </a:t>
            </a:r>
            <a:r>
              <a:rPr lang="en-US" altLang="en-US" sz="1600" dirty="0"/>
              <a:t> </a:t>
            </a:r>
            <a:endParaRPr lang="en-US" altLang="en-US" sz="800" dirty="0"/>
          </a:p>
          <a:p>
            <a:pPr>
              <a:lnSpc>
                <a:spcPct val="80000"/>
              </a:lnSpc>
            </a:pPr>
            <a:r>
              <a:rPr lang="en-US" altLang="en-US" dirty="0"/>
              <a:t>Increased lifetime risk for cirrhosis and hepatocellular carcinoma</a:t>
            </a:r>
          </a:p>
          <a:p>
            <a:pPr marL="0" indent="0">
              <a:lnSpc>
                <a:spcPct val="80000"/>
              </a:lnSpc>
              <a:buNone/>
            </a:pPr>
            <a:r>
              <a:rPr lang="en-US" altLang="en-US" sz="800" dirty="0"/>
              <a:t> </a:t>
            </a:r>
            <a:r>
              <a:rPr lang="en-US" altLang="en-US" sz="1600" dirty="0"/>
              <a:t> </a:t>
            </a:r>
            <a:endParaRPr lang="en-US" altLang="en-US" sz="900" dirty="0"/>
          </a:p>
          <a:p>
            <a:pPr>
              <a:lnSpc>
                <a:spcPct val="80000"/>
              </a:lnSpc>
            </a:pPr>
            <a:r>
              <a:rPr lang="en-US" altLang="en-US" dirty="0"/>
              <a:t>Major reservoir for continued HBV transmission</a:t>
            </a:r>
            <a:endParaRPr lang="en-US" altLang="en-US" sz="2400" dirty="0"/>
          </a:p>
          <a:p>
            <a:endParaRPr lang="en-US" dirty="0"/>
          </a:p>
        </p:txBody>
      </p:sp>
    </p:spTree>
    <p:extLst>
      <p:ext uri="{BB962C8B-B14F-4D97-AF65-F5344CB8AC3E}">
        <p14:creationId xmlns:p14="http://schemas.microsoft.com/office/powerpoint/2010/main" val="2633731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152400" y="-76200"/>
            <a:ext cx="8839200" cy="990600"/>
          </a:xfrm>
        </p:spPr>
        <p:txBody>
          <a:bodyPr/>
          <a:lstStyle/>
          <a:p>
            <a:r>
              <a:rPr lang="en-US" altLang="en-US" b="1" dirty="0">
                <a:solidFill>
                  <a:srgbClr val="000000"/>
                </a:solidFill>
              </a:rPr>
              <a:t>Hepatitis B Serology Overview</a:t>
            </a:r>
          </a:p>
        </p:txBody>
      </p:sp>
      <p:sp>
        <p:nvSpPr>
          <p:cNvPr id="19460" name="Text Box 4"/>
          <p:cNvSpPr txBox="1">
            <a:spLocks noChangeArrowheads="1"/>
          </p:cNvSpPr>
          <p:nvPr/>
        </p:nvSpPr>
        <p:spPr bwMode="auto">
          <a:xfrm>
            <a:off x="381000" y="914400"/>
            <a:ext cx="83439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Segoe UI" pitchFamily="34" charset="0"/>
              </a:defRPr>
            </a:lvl1pPr>
            <a:lvl2pPr>
              <a:defRPr sz="2800">
                <a:solidFill>
                  <a:schemeClr val="tx1"/>
                </a:solidFill>
                <a:latin typeface="Segoe UI" pitchFamily="34" charset="0"/>
              </a:defRPr>
            </a:lvl2pPr>
            <a:lvl3pPr>
              <a:defRPr sz="2400">
                <a:solidFill>
                  <a:schemeClr val="tx1"/>
                </a:solidFill>
                <a:latin typeface="Segoe UI" pitchFamily="34" charset="0"/>
              </a:defRPr>
            </a:lvl3pPr>
            <a:lvl4pPr>
              <a:defRPr sz="2000">
                <a:solidFill>
                  <a:schemeClr val="tx1"/>
                </a:solidFill>
                <a:latin typeface="Segoe UI" pitchFamily="34" charset="0"/>
              </a:defRPr>
            </a:lvl4pPr>
            <a:lvl5pPr>
              <a:defRPr sz="2000">
                <a:solidFill>
                  <a:schemeClr val="tx1"/>
                </a:solidFill>
                <a:latin typeface="Segoe UI" pitchFamily="34" charset="0"/>
              </a:defRPr>
            </a:lvl5pPr>
            <a:lvl6pPr eaLnBrk="0" fontAlgn="base" hangingPunct="0">
              <a:spcAft>
                <a:spcPct val="0"/>
              </a:spcAft>
              <a:buFont typeface="Arial" charset="0"/>
              <a:buChar char="»"/>
              <a:defRPr sz="2000">
                <a:solidFill>
                  <a:schemeClr val="tx1"/>
                </a:solidFill>
                <a:latin typeface="Segoe UI" pitchFamily="34" charset="0"/>
              </a:defRPr>
            </a:lvl6pPr>
            <a:lvl7pPr eaLnBrk="0" fontAlgn="base" hangingPunct="0">
              <a:spcAft>
                <a:spcPct val="0"/>
              </a:spcAft>
              <a:buFont typeface="Arial" charset="0"/>
              <a:buChar char="»"/>
              <a:defRPr sz="2000">
                <a:solidFill>
                  <a:schemeClr val="tx1"/>
                </a:solidFill>
                <a:latin typeface="Segoe UI" pitchFamily="34" charset="0"/>
              </a:defRPr>
            </a:lvl7pPr>
            <a:lvl8pPr eaLnBrk="0" fontAlgn="base" hangingPunct="0">
              <a:spcAft>
                <a:spcPct val="0"/>
              </a:spcAft>
              <a:buFont typeface="Arial" charset="0"/>
              <a:buChar char="»"/>
              <a:defRPr sz="2000">
                <a:solidFill>
                  <a:schemeClr val="tx1"/>
                </a:solidFill>
                <a:latin typeface="Segoe UI" pitchFamily="34" charset="0"/>
              </a:defRPr>
            </a:lvl8pPr>
            <a:lvl9pPr eaLnBrk="0" fontAlgn="base" hangingPunct="0">
              <a:spcAft>
                <a:spcPct val="0"/>
              </a:spcAft>
              <a:buFont typeface="Arial" charset="0"/>
              <a:buChar char="»"/>
              <a:defRPr sz="2000">
                <a:solidFill>
                  <a:schemeClr val="tx1"/>
                </a:solidFill>
                <a:latin typeface="Segoe UI" pitchFamily="34" charset="0"/>
              </a:defRPr>
            </a:lvl9pPr>
          </a:lstStyle>
          <a:p>
            <a:pPr marL="342900" indent="-342900">
              <a:spcBef>
                <a:spcPct val="50000"/>
              </a:spcBef>
              <a:buFont typeface="Arial" panose="020B0604020202020204" pitchFamily="34" charset="0"/>
              <a:buChar char="•"/>
            </a:pPr>
            <a:r>
              <a:rPr lang="en-US" altLang="en-US" sz="2400" b="1" dirty="0">
                <a:latin typeface="Arial" charset="0"/>
              </a:rPr>
              <a:t>Hepatitis B surface antigen (</a:t>
            </a:r>
            <a:r>
              <a:rPr lang="en-US" altLang="en-US" sz="2400" b="1" dirty="0" err="1">
                <a:latin typeface="Arial" charset="0"/>
              </a:rPr>
              <a:t>HBsAg</a:t>
            </a:r>
            <a:r>
              <a:rPr lang="en-US" altLang="en-US" sz="2400" b="1" dirty="0">
                <a:latin typeface="Arial" charset="0"/>
              </a:rPr>
              <a:t>):</a:t>
            </a:r>
            <a:r>
              <a:rPr lang="en-US" altLang="en-US" sz="2400" dirty="0">
                <a:latin typeface="Arial" charset="0"/>
              </a:rPr>
              <a:t> The presence of </a:t>
            </a:r>
            <a:r>
              <a:rPr lang="en-US" altLang="en-US" sz="2400" dirty="0" err="1">
                <a:latin typeface="Arial" charset="0"/>
              </a:rPr>
              <a:t>HBsAg</a:t>
            </a:r>
            <a:r>
              <a:rPr lang="en-US" altLang="en-US" sz="2400" dirty="0">
                <a:latin typeface="Arial" charset="0"/>
              </a:rPr>
              <a:t> indicates that the person is </a:t>
            </a:r>
            <a:r>
              <a:rPr lang="en-US" altLang="en-US" sz="2400" u="sng" dirty="0">
                <a:latin typeface="Arial" charset="0"/>
              </a:rPr>
              <a:t>infectious</a:t>
            </a:r>
            <a:r>
              <a:rPr lang="en-US" altLang="en-US" sz="2400" dirty="0">
                <a:latin typeface="Arial" charset="0"/>
              </a:rPr>
              <a:t>.  </a:t>
            </a:r>
          </a:p>
          <a:p>
            <a:pPr marL="342900" indent="-342900">
              <a:spcBef>
                <a:spcPct val="50000"/>
              </a:spcBef>
              <a:buFont typeface="Arial" panose="020B0604020202020204" pitchFamily="34" charset="0"/>
              <a:buChar char="•"/>
            </a:pPr>
            <a:r>
              <a:rPr lang="en-US" altLang="en-US" sz="2400" b="1" dirty="0">
                <a:latin typeface="Arial" charset="0"/>
              </a:rPr>
              <a:t>Hepatitis B “e” antigen (</a:t>
            </a:r>
            <a:r>
              <a:rPr lang="en-US" altLang="en-US" sz="2400" b="1" dirty="0" err="1">
                <a:latin typeface="Arial" charset="0"/>
              </a:rPr>
              <a:t>HBeAg</a:t>
            </a:r>
            <a:r>
              <a:rPr lang="en-US" altLang="en-US" sz="2400" b="1" dirty="0">
                <a:latin typeface="Arial" charset="0"/>
              </a:rPr>
              <a:t>):</a:t>
            </a:r>
            <a:r>
              <a:rPr lang="en-US" altLang="en-US" sz="2400" dirty="0">
                <a:latin typeface="Arial" charset="0"/>
              </a:rPr>
              <a:t> Marker associated with the number of infective HBV particles in the serum. </a:t>
            </a:r>
          </a:p>
          <a:p>
            <a:pPr marL="342900" indent="-342900">
              <a:spcBef>
                <a:spcPct val="50000"/>
              </a:spcBef>
              <a:buFont typeface="Arial" panose="020B0604020202020204" pitchFamily="34" charset="0"/>
              <a:buChar char="•"/>
            </a:pPr>
            <a:r>
              <a:rPr lang="en-US" altLang="en-US" sz="2400" b="1" dirty="0" err="1">
                <a:latin typeface="Arial" charset="0"/>
              </a:rPr>
              <a:t>IgM</a:t>
            </a:r>
            <a:r>
              <a:rPr lang="en-US" altLang="en-US" sz="2400" b="1" dirty="0">
                <a:latin typeface="Arial" charset="0"/>
              </a:rPr>
              <a:t> antibody to hepatitis B core antigen (</a:t>
            </a:r>
            <a:r>
              <a:rPr lang="en-US" altLang="en-US" sz="2400" b="1" dirty="0" err="1">
                <a:latin typeface="Arial" charset="0"/>
              </a:rPr>
              <a:t>IgM</a:t>
            </a:r>
            <a:r>
              <a:rPr lang="en-US" altLang="en-US" sz="2400" b="1" dirty="0">
                <a:latin typeface="Arial" charset="0"/>
              </a:rPr>
              <a:t> anti-</a:t>
            </a:r>
            <a:r>
              <a:rPr lang="en-US" altLang="en-US" sz="2400" b="1" dirty="0" err="1">
                <a:latin typeface="Arial" charset="0"/>
              </a:rPr>
              <a:t>HBc</a:t>
            </a:r>
            <a:r>
              <a:rPr lang="en-US" altLang="en-US" sz="2400" b="1" dirty="0">
                <a:latin typeface="Arial" charset="0"/>
              </a:rPr>
              <a:t>): </a:t>
            </a:r>
            <a:r>
              <a:rPr lang="en-US" altLang="en-US" sz="2400" dirty="0">
                <a:latin typeface="Arial" charset="0"/>
              </a:rPr>
              <a:t>Positivity indicates recent infection with HBV      (</a:t>
            </a:r>
            <a:r>
              <a:rPr lang="en-US" altLang="en-US" sz="2400" u="sng" dirty="0">
                <a:latin typeface="Arial" charset="0"/>
              </a:rPr>
              <a:t>&lt;</a:t>
            </a:r>
            <a:r>
              <a:rPr lang="en-US" altLang="en-US" sz="2400" dirty="0">
                <a:latin typeface="Arial" charset="0"/>
              </a:rPr>
              <a:t>6 months).  Indicates acute infection.</a:t>
            </a:r>
          </a:p>
          <a:p>
            <a:pPr marL="342900" indent="-342900">
              <a:spcBef>
                <a:spcPct val="50000"/>
              </a:spcBef>
              <a:buFont typeface="Arial" panose="020B0604020202020204" pitchFamily="34" charset="0"/>
              <a:buChar char="•"/>
            </a:pPr>
            <a:r>
              <a:rPr lang="en-US" altLang="en-US" sz="2400" b="1" dirty="0">
                <a:latin typeface="Arial" charset="0"/>
              </a:rPr>
              <a:t>Hepatitis B surface antibody (anti-HBs): </a:t>
            </a:r>
            <a:r>
              <a:rPr lang="en-US" altLang="en-US" sz="2400" dirty="0">
                <a:latin typeface="Arial" charset="0"/>
              </a:rPr>
              <a:t>The presence indicates recovery and immunity from HBV.  It develops in people who have been successfully vaccinated.</a:t>
            </a:r>
          </a:p>
          <a:p>
            <a:pPr marL="342900" indent="-342900">
              <a:spcBef>
                <a:spcPct val="50000"/>
              </a:spcBef>
              <a:buFont typeface="Arial" panose="020B0604020202020204" pitchFamily="34" charset="0"/>
              <a:buChar char="•"/>
            </a:pPr>
            <a:r>
              <a:rPr lang="en-US" altLang="en-US" sz="2400" b="1" dirty="0">
                <a:latin typeface="Arial" charset="0"/>
              </a:rPr>
              <a:t>Total hepatitis B core antibody (anti-</a:t>
            </a:r>
            <a:r>
              <a:rPr lang="en-US" altLang="en-US" sz="2400" b="1" dirty="0" err="1">
                <a:latin typeface="Arial" charset="0"/>
              </a:rPr>
              <a:t>HBc</a:t>
            </a:r>
            <a:r>
              <a:rPr lang="en-US" altLang="en-US" sz="2400" b="1" dirty="0">
                <a:latin typeface="Arial" charset="0"/>
              </a:rPr>
              <a:t>): </a:t>
            </a:r>
            <a:r>
              <a:rPr lang="en-US" altLang="en-US" sz="2400" dirty="0">
                <a:latin typeface="Arial" charset="0"/>
              </a:rPr>
              <a:t>Appears at the onset of infection and persists for life.  Presence indicates previous or ongoing infection.</a:t>
            </a:r>
          </a:p>
          <a:p>
            <a:pPr>
              <a:spcBef>
                <a:spcPct val="50000"/>
              </a:spcBef>
            </a:pPr>
            <a:endParaRPr lang="en-US" altLang="en-US" sz="2400" dirty="0">
              <a:latin typeface="Arial" charset="0"/>
            </a:endParaRPr>
          </a:p>
        </p:txBody>
      </p:sp>
    </p:spTree>
    <p:extLst>
      <p:ext uri="{BB962C8B-B14F-4D97-AF65-F5344CB8AC3E}">
        <p14:creationId xmlns:p14="http://schemas.microsoft.com/office/powerpoint/2010/main" val="4066519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90500"/>
            <a:ext cx="8382000" cy="5793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4957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152400" y="266700"/>
            <a:ext cx="8839200" cy="990600"/>
          </a:xfrm>
        </p:spPr>
        <p:txBody>
          <a:bodyPr>
            <a:normAutofit fontScale="90000"/>
          </a:bodyPr>
          <a:lstStyle/>
          <a:p>
            <a:br>
              <a:rPr lang="en-US" altLang="en-US" sz="900" dirty="0">
                <a:solidFill>
                  <a:srgbClr val="006699"/>
                </a:solidFill>
              </a:rPr>
            </a:br>
            <a:br>
              <a:rPr lang="en-US" altLang="en-US" sz="900" dirty="0">
                <a:solidFill>
                  <a:srgbClr val="006699"/>
                </a:solidFill>
              </a:rPr>
            </a:br>
            <a:r>
              <a:rPr lang="en-US" altLang="en-US" sz="4000" b="1" dirty="0"/>
              <a:t>How is Hepatitis B transmitted?</a:t>
            </a:r>
            <a:br>
              <a:rPr lang="en-US" altLang="en-US" sz="4000" b="1" dirty="0">
                <a:solidFill>
                  <a:srgbClr val="006699"/>
                </a:solidFill>
              </a:rPr>
            </a:br>
            <a:endParaRPr lang="en-US" altLang="en-US" sz="4000" b="1" dirty="0">
              <a:solidFill>
                <a:srgbClr val="006699"/>
              </a:solidFill>
            </a:endParaRPr>
          </a:p>
        </p:txBody>
      </p:sp>
      <p:sp>
        <p:nvSpPr>
          <p:cNvPr id="15363" name="Rectangle 3"/>
          <p:cNvSpPr>
            <a:spLocks noGrp="1"/>
          </p:cNvSpPr>
          <p:nvPr>
            <p:ph type="body" idx="1"/>
          </p:nvPr>
        </p:nvSpPr>
        <p:spPr>
          <a:xfrm>
            <a:off x="152400" y="1295400"/>
            <a:ext cx="8839200" cy="5334000"/>
          </a:xfrm>
        </p:spPr>
        <p:txBody>
          <a:bodyPr>
            <a:normAutofit fontScale="85000" lnSpcReduction="10000"/>
          </a:bodyPr>
          <a:lstStyle/>
          <a:p>
            <a:pPr marL="0" indent="0">
              <a:lnSpc>
                <a:spcPct val="80000"/>
              </a:lnSpc>
              <a:buClr>
                <a:schemeClr val="hlink"/>
              </a:buClr>
              <a:buSzPct val="76000"/>
              <a:buNone/>
            </a:pPr>
            <a:r>
              <a:rPr lang="en-US" altLang="en-US" sz="2800" b="1" dirty="0"/>
              <a:t>Contact with infectious blood, semen and other body fluids:</a:t>
            </a:r>
          </a:p>
          <a:p>
            <a:pPr>
              <a:lnSpc>
                <a:spcPct val="80000"/>
              </a:lnSpc>
              <a:buClr>
                <a:schemeClr val="hlink"/>
              </a:buClr>
              <a:buSzPct val="70000"/>
              <a:buFont typeface="Wingdings" pitchFamily="2" charset="2"/>
              <a:buNone/>
            </a:pPr>
            <a:r>
              <a:rPr lang="en-US" altLang="en-US" sz="1200" dirty="0"/>
              <a:t> </a:t>
            </a:r>
            <a:endParaRPr lang="en-US" altLang="en-US" sz="1400" dirty="0"/>
          </a:p>
          <a:p>
            <a:pPr lvl="1">
              <a:lnSpc>
                <a:spcPct val="80000"/>
              </a:lnSpc>
              <a:buClr>
                <a:schemeClr val="tx1"/>
              </a:buClr>
              <a:buSzPct val="70000"/>
            </a:pPr>
            <a:r>
              <a:rPr lang="en-US" altLang="en-US" sz="2600" b="1" dirty="0">
                <a:solidFill>
                  <a:srgbClr val="FF0000"/>
                </a:solidFill>
              </a:rPr>
              <a:t>Spread from an infected mother to her baby during birth</a:t>
            </a:r>
            <a:r>
              <a:rPr lang="en-US" altLang="en-US" sz="2600" dirty="0">
                <a:solidFill>
                  <a:srgbClr val="FF0000"/>
                </a:solidFill>
              </a:rPr>
              <a:t> </a:t>
            </a:r>
          </a:p>
          <a:p>
            <a:pPr lvl="1">
              <a:lnSpc>
                <a:spcPct val="80000"/>
              </a:lnSpc>
              <a:buClr>
                <a:schemeClr val="accent2"/>
              </a:buClr>
              <a:buSzPct val="70000"/>
              <a:buFont typeface="Wingdings" pitchFamily="2" charset="2"/>
              <a:buNone/>
            </a:pPr>
            <a:r>
              <a:rPr lang="en-US" altLang="en-US" sz="800" dirty="0">
                <a:solidFill>
                  <a:srgbClr val="FF0000"/>
                </a:solidFill>
              </a:rPr>
              <a:t> </a:t>
            </a:r>
            <a:r>
              <a:rPr lang="en-US" altLang="en-US" sz="1400" dirty="0">
                <a:solidFill>
                  <a:srgbClr val="FF0000"/>
                </a:solidFill>
              </a:rPr>
              <a:t> </a:t>
            </a:r>
            <a:endParaRPr lang="en-US" altLang="en-US" sz="1000" dirty="0">
              <a:solidFill>
                <a:srgbClr val="FF0000"/>
              </a:solidFill>
            </a:endParaRPr>
          </a:p>
          <a:p>
            <a:pPr lvl="1">
              <a:lnSpc>
                <a:spcPct val="80000"/>
              </a:lnSpc>
              <a:buClr>
                <a:schemeClr val="tx1"/>
              </a:buClr>
              <a:buSzPct val="70000"/>
            </a:pPr>
            <a:r>
              <a:rPr lang="en-US" altLang="en-US" sz="2600" dirty="0"/>
              <a:t>Sex with an infected partner </a:t>
            </a:r>
          </a:p>
          <a:p>
            <a:pPr marL="457200" lvl="1" indent="0">
              <a:lnSpc>
                <a:spcPct val="80000"/>
              </a:lnSpc>
              <a:buClr>
                <a:schemeClr val="accent2"/>
              </a:buClr>
              <a:buSzPct val="70000"/>
              <a:buNone/>
            </a:pPr>
            <a:endParaRPr lang="en-US" altLang="en-US" sz="1800" dirty="0"/>
          </a:p>
          <a:p>
            <a:pPr lvl="1">
              <a:lnSpc>
                <a:spcPct val="80000"/>
              </a:lnSpc>
              <a:buClr>
                <a:schemeClr val="tx1"/>
              </a:buClr>
              <a:buSzPct val="70000"/>
            </a:pPr>
            <a:r>
              <a:rPr lang="en-US" altLang="en-US" sz="2600" dirty="0"/>
              <a:t>Direct contact with the blood of an infected person </a:t>
            </a:r>
          </a:p>
          <a:p>
            <a:pPr lvl="1">
              <a:lnSpc>
                <a:spcPct val="80000"/>
              </a:lnSpc>
              <a:buClr>
                <a:schemeClr val="accent2"/>
              </a:buClr>
              <a:buSzPct val="70000"/>
              <a:buFont typeface="Wingdings" pitchFamily="2" charset="2"/>
              <a:buChar char="n"/>
            </a:pPr>
            <a:endParaRPr lang="en-US" altLang="en-US" sz="1800" dirty="0"/>
          </a:p>
          <a:p>
            <a:pPr lvl="1">
              <a:lnSpc>
                <a:spcPct val="80000"/>
              </a:lnSpc>
              <a:buClr>
                <a:schemeClr val="tx1"/>
              </a:buClr>
              <a:buSzPct val="70000"/>
            </a:pPr>
            <a:r>
              <a:rPr lang="en-US" altLang="en-US" sz="2600" dirty="0"/>
              <a:t>Exposure to blood from needle sticks or other sharp instruments</a:t>
            </a:r>
          </a:p>
          <a:p>
            <a:pPr lvl="1">
              <a:lnSpc>
                <a:spcPct val="80000"/>
              </a:lnSpc>
              <a:buClr>
                <a:schemeClr val="accent2"/>
              </a:buClr>
              <a:buSzPct val="70000"/>
              <a:buFont typeface="Wingdings" pitchFamily="2" charset="2"/>
              <a:buNone/>
            </a:pPr>
            <a:r>
              <a:rPr lang="en-US" altLang="en-US" sz="1400" dirty="0"/>
              <a:t> </a:t>
            </a:r>
            <a:endParaRPr lang="en-US" altLang="en-US" sz="1800" dirty="0"/>
          </a:p>
          <a:p>
            <a:pPr lvl="1">
              <a:lnSpc>
                <a:spcPct val="80000"/>
              </a:lnSpc>
              <a:buClr>
                <a:schemeClr val="tx1"/>
              </a:buClr>
              <a:buSzPct val="70000"/>
            </a:pPr>
            <a:r>
              <a:rPr lang="en-US" altLang="en-US" sz="2600" dirty="0"/>
              <a:t>Sharing needles, syringes, or other drug-injection equipment </a:t>
            </a:r>
          </a:p>
          <a:p>
            <a:pPr lvl="1">
              <a:lnSpc>
                <a:spcPct val="80000"/>
              </a:lnSpc>
              <a:buClr>
                <a:schemeClr val="accent2"/>
              </a:buClr>
              <a:buSzPct val="70000"/>
              <a:buFont typeface="Wingdings" pitchFamily="2" charset="2"/>
              <a:buNone/>
            </a:pPr>
            <a:r>
              <a:rPr lang="en-US" altLang="en-US" sz="1400" dirty="0"/>
              <a:t> </a:t>
            </a:r>
            <a:endParaRPr lang="en-US" altLang="en-US" sz="1800" dirty="0"/>
          </a:p>
          <a:p>
            <a:pPr lvl="1">
              <a:lnSpc>
                <a:spcPct val="80000"/>
              </a:lnSpc>
              <a:buClr>
                <a:schemeClr val="tx1"/>
              </a:buClr>
              <a:buSzPct val="70000"/>
            </a:pPr>
            <a:r>
              <a:rPr lang="en-US" altLang="en-US" sz="2600" dirty="0"/>
              <a:t>Sharing items such as razors or toothbrushes with an infected person</a:t>
            </a:r>
            <a:r>
              <a:rPr lang="en-US" altLang="en-US" sz="2300" dirty="0"/>
              <a:t> </a:t>
            </a:r>
            <a:endParaRPr lang="en-US" altLang="en-US" sz="1600" dirty="0"/>
          </a:p>
          <a:p>
            <a:pPr>
              <a:spcBef>
                <a:spcPts val="1800"/>
              </a:spcBef>
            </a:pPr>
            <a:r>
              <a:rPr lang="en-US" sz="2800" b="1" dirty="0"/>
              <a:t>Modes of transmission for infants/children:</a:t>
            </a:r>
          </a:p>
          <a:p>
            <a:pPr lvl="1">
              <a:spcBef>
                <a:spcPts val="600"/>
              </a:spcBef>
            </a:pPr>
            <a:r>
              <a:rPr lang="en-US" sz="2400" dirty="0"/>
              <a:t>From infected mother to infant during delivery</a:t>
            </a:r>
          </a:p>
          <a:p>
            <a:pPr lvl="1">
              <a:spcBef>
                <a:spcPts val="600"/>
              </a:spcBef>
            </a:pPr>
            <a:r>
              <a:rPr lang="en-US" sz="2400" dirty="0"/>
              <a:t>From infected household contact (including mother) to infant</a:t>
            </a:r>
          </a:p>
        </p:txBody>
      </p:sp>
    </p:spTree>
    <p:extLst>
      <p:ext uri="{BB962C8B-B14F-4D97-AF65-F5344CB8AC3E}">
        <p14:creationId xmlns:p14="http://schemas.microsoft.com/office/powerpoint/2010/main" val="1452832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304800" y="304800"/>
            <a:ext cx="8839200" cy="990600"/>
          </a:xfrm>
        </p:spPr>
        <p:txBody>
          <a:bodyPr/>
          <a:lstStyle/>
          <a:p>
            <a:r>
              <a:rPr lang="en-US" altLang="en-US" b="1" dirty="0">
                <a:solidFill>
                  <a:srgbClr val="000000"/>
                </a:solidFill>
              </a:rPr>
              <a:t>Perinatal HBV Transmission</a:t>
            </a:r>
          </a:p>
        </p:txBody>
      </p:sp>
      <p:sp>
        <p:nvSpPr>
          <p:cNvPr id="20483" name="Rectangle 3"/>
          <p:cNvSpPr>
            <a:spLocks noGrp="1"/>
          </p:cNvSpPr>
          <p:nvPr>
            <p:ph type="body" idx="1"/>
          </p:nvPr>
        </p:nvSpPr>
        <p:spPr>
          <a:xfrm>
            <a:off x="457200" y="1371600"/>
            <a:ext cx="8343900" cy="4754563"/>
          </a:xfrm>
        </p:spPr>
        <p:txBody>
          <a:bodyPr>
            <a:normAutofit fontScale="77500" lnSpcReduction="20000"/>
          </a:bodyPr>
          <a:lstStyle/>
          <a:p>
            <a:r>
              <a:rPr lang="en-US" altLang="en-US" b="1" dirty="0"/>
              <a:t>Perinatal transmission from mother to infant at birth is highly efficient.</a:t>
            </a:r>
          </a:p>
          <a:p>
            <a:pPr marL="0" indent="0">
              <a:buNone/>
            </a:pPr>
            <a:r>
              <a:rPr lang="en-US" altLang="en-US" sz="800" b="1" dirty="0"/>
              <a:t> </a:t>
            </a:r>
            <a:endParaRPr lang="en-US" altLang="en-US" sz="1000" b="1" dirty="0"/>
          </a:p>
          <a:p>
            <a:pPr lvl="1"/>
            <a:r>
              <a:rPr lang="en-US" altLang="en-US" dirty="0"/>
              <a:t>Transmission usually occurs from blood exposure during labor and delivery</a:t>
            </a:r>
          </a:p>
          <a:p>
            <a:pPr lvl="1"/>
            <a:endParaRPr lang="en-US" altLang="en-US" sz="1100" dirty="0"/>
          </a:p>
          <a:p>
            <a:pPr lvl="1"/>
            <a:r>
              <a:rPr lang="en-US" altLang="en-US" dirty="0"/>
              <a:t>In utero transmission of HBV is rare                          (accounts for less than 2% of perinatal infections)</a:t>
            </a:r>
          </a:p>
          <a:p>
            <a:pPr marL="457200" lvl="1" indent="0">
              <a:buNone/>
            </a:pPr>
            <a:r>
              <a:rPr lang="en-US" altLang="en-US" sz="800" dirty="0"/>
              <a:t> </a:t>
            </a:r>
            <a:endParaRPr lang="en-US" altLang="en-US" sz="1000" dirty="0"/>
          </a:p>
          <a:p>
            <a:r>
              <a:rPr lang="en-US" altLang="en-US" sz="3300" b="1" dirty="0"/>
              <a:t>Risk of an infant acquiring HBV at birth without </a:t>
            </a:r>
            <a:r>
              <a:rPr lang="en-US" altLang="en-US" sz="3300" b="1" dirty="0" err="1"/>
              <a:t>postexposure</a:t>
            </a:r>
            <a:r>
              <a:rPr lang="en-US" altLang="en-US" sz="3300" b="1" dirty="0"/>
              <a:t> prophylaxis:</a:t>
            </a:r>
          </a:p>
          <a:p>
            <a:pPr marL="0" indent="0">
              <a:buNone/>
            </a:pPr>
            <a:endParaRPr lang="en-US" altLang="en-US" sz="1000" b="1" dirty="0"/>
          </a:p>
          <a:p>
            <a:pPr lvl="1"/>
            <a:r>
              <a:rPr lang="en-US" altLang="en-US" dirty="0"/>
              <a:t>Mother is </a:t>
            </a:r>
            <a:r>
              <a:rPr lang="en-US" altLang="en-US" dirty="0" err="1"/>
              <a:t>HBsAg</a:t>
            </a:r>
            <a:r>
              <a:rPr lang="en-US" altLang="en-US" dirty="0"/>
              <a:t>-positive &amp; </a:t>
            </a:r>
            <a:r>
              <a:rPr lang="en-US" altLang="en-US" dirty="0" err="1"/>
              <a:t>HBeAg</a:t>
            </a:r>
            <a:r>
              <a:rPr lang="en-US" altLang="en-US" dirty="0"/>
              <a:t>-positive</a:t>
            </a:r>
          </a:p>
          <a:p>
            <a:pPr lvl="2"/>
            <a:r>
              <a:rPr lang="en-US" altLang="en-US" dirty="0"/>
              <a:t>70%-90% will be come infected without PEP</a:t>
            </a:r>
          </a:p>
          <a:p>
            <a:pPr marL="914400" lvl="2" indent="0">
              <a:buNone/>
            </a:pPr>
            <a:endParaRPr lang="en-US" altLang="en-US" sz="900" dirty="0"/>
          </a:p>
          <a:p>
            <a:pPr lvl="1"/>
            <a:r>
              <a:rPr lang="en-US" altLang="en-US" dirty="0"/>
              <a:t>Mother is </a:t>
            </a:r>
            <a:r>
              <a:rPr lang="en-US" altLang="en-US" dirty="0" err="1"/>
              <a:t>HBsAg</a:t>
            </a:r>
            <a:r>
              <a:rPr lang="en-US" altLang="en-US" dirty="0"/>
              <a:t>-positive only</a:t>
            </a:r>
          </a:p>
          <a:p>
            <a:pPr lvl="2"/>
            <a:r>
              <a:rPr lang="en-US" altLang="en-US" dirty="0"/>
              <a:t>&lt;10% will become infected without PEP</a:t>
            </a:r>
          </a:p>
          <a:p>
            <a:pPr lvl="1"/>
            <a:endParaRPr lang="en-US" altLang="en-US" dirty="0"/>
          </a:p>
          <a:p>
            <a:pPr lvl="1">
              <a:buFont typeface="Arial" charset="0"/>
              <a:buNone/>
            </a:pPr>
            <a:endParaRPr lang="en-US" altLang="en-US" dirty="0"/>
          </a:p>
        </p:txBody>
      </p:sp>
    </p:spTree>
    <p:extLst>
      <p:ext uri="{BB962C8B-B14F-4D97-AF65-F5344CB8AC3E}">
        <p14:creationId xmlns:p14="http://schemas.microsoft.com/office/powerpoint/2010/main" val="1330212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Breastfeeding and HBV</a:t>
            </a:r>
          </a:p>
        </p:txBody>
      </p:sp>
      <p:sp>
        <p:nvSpPr>
          <p:cNvPr id="3" name="Content Placeholder 2"/>
          <p:cNvSpPr>
            <a:spLocks noGrp="1"/>
          </p:cNvSpPr>
          <p:nvPr>
            <p:ph idx="1"/>
          </p:nvPr>
        </p:nvSpPr>
        <p:spPr/>
        <p:txBody>
          <a:bodyPr/>
          <a:lstStyle/>
          <a:p>
            <a:r>
              <a:rPr lang="en-US" dirty="0"/>
              <a:t>Breastfeeding is not contraindicated for </a:t>
            </a:r>
            <a:r>
              <a:rPr lang="en-US" dirty="0" err="1"/>
              <a:t>HBsAg</a:t>
            </a:r>
            <a:r>
              <a:rPr lang="en-US" dirty="0"/>
              <a:t>-positive mothers</a:t>
            </a:r>
          </a:p>
          <a:p>
            <a:pPr marL="457200" lvl="1" indent="0">
              <a:buNone/>
            </a:pPr>
            <a:r>
              <a:rPr lang="en-US" sz="800" dirty="0"/>
              <a:t> </a:t>
            </a:r>
          </a:p>
          <a:p>
            <a:r>
              <a:rPr lang="en-US" dirty="0"/>
              <a:t>Studies suggest breastfeeding does not increase the risk for acquisition of HBV</a:t>
            </a:r>
          </a:p>
        </p:txBody>
      </p:sp>
    </p:spTree>
    <p:extLst>
      <p:ext uri="{BB962C8B-B14F-4D97-AF65-F5344CB8AC3E}">
        <p14:creationId xmlns:p14="http://schemas.microsoft.com/office/powerpoint/2010/main" val="1827587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Household transmission</a:t>
            </a:r>
          </a:p>
        </p:txBody>
      </p:sp>
      <p:sp>
        <p:nvSpPr>
          <p:cNvPr id="3" name="Content Placeholder 2"/>
          <p:cNvSpPr>
            <a:spLocks noGrp="1"/>
          </p:cNvSpPr>
          <p:nvPr>
            <p:ph idx="1"/>
          </p:nvPr>
        </p:nvSpPr>
        <p:spPr/>
        <p:txBody>
          <a:bodyPr>
            <a:normAutofit lnSpcReduction="10000"/>
          </a:bodyPr>
          <a:lstStyle/>
          <a:p>
            <a:r>
              <a:rPr lang="en-US" b="1" dirty="0"/>
              <a:t>Frequent interpersonal contact: </a:t>
            </a:r>
          </a:p>
          <a:p>
            <a:pPr lvl="1"/>
            <a:r>
              <a:rPr lang="en-US" dirty="0" err="1"/>
              <a:t>Nonintact</a:t>
            </a:r>
            <a:r>
              <a:rPr lang="en-US" dirty="0"/>
              <a:t> skin with or mucous membranes with blood-containing secretions</a:t>
            </a:r>
          </a:p>
          <a:p>
            <a:pPr lvl="1"/>
            <a:r>
              <a:rPr lang="en-US" dirty="0"/>
              <a:t>Open skin lesions</a:t>
            </a:r>
          </a:p>
          <a:p>
            <a:pPr lvl="1"/>
            <a:r>
              <a:rPr lang="en-US" dirty="0"/>
              <a:t>Blood-containing saliva</a:t>
            </a:r>
          </a:p>
          <a:p>
            <a:pPr marL="457200" lvl="1" indent="0">
              <a:buNone/>
            </a:pPr>
            <a:endParaRPr lang="en-US" sz="900" dirty="0"/>
          </a:p>
          <a:p>
            <a:r>
              <a:rPr lang="en-US" b="1" dirty="0"/>
              <a:t>Sharing inanimate objects</a:t>
            </a:r>
          </a:p>
          <a:p>
            <a:pPr lvl="1"/>
            <a:r>
              <a:rPr lang="en-US" dirty="0"/>
              <a:t>Nail clippers</a:t>
            </a:r>
          </a:p>
          <a:p>
            <a:pPr lvl="1"/>
            <a:r>
              <a:rPr lang="en-US" dirty="0"/>
              <a:t>Toothbrushes</a:t>
            </a:r>
          </a:p>
          <a:p>
            <a:pPr lvl="1"/>
            <a:r>
              <a:rPr lang="en-US" dirty="0"/>
              <a:t>Razors</a:t>
            </a:r>
          </a:p>
          <a:p>
            <a:pPr marL="457200" lvl="1" indent="0">
              <a:buNone/>
            </a:pPr>
            <a:endParaRPr lang="en-US" dirty="0"/>
          </a:p>
        </p:txBody>
      </p:sp>
    </p:spTree>
    <p:extLst>
      <p:ext uri="{BB962C8B-B14F-4D97-AF65-F5344CB8AC3E}">
        <p14:creationId xmlns:p14="http://schemas.microsoft.com/office/powerpoint/2010/main" val="4245673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ACIP’s HBV Prevention Strategies</a:t>
            </a:r>
          </a:p>
        </p:txBody>
      </p:sp>
      <p:sp>
        <p:nvSpPr>
          <p:cNvPr id="3" name="Content Placeholder 2"/>
          <p:cNvSpPr>
            <a:spLocks noGrp="1"/>
          </p:cNvSpPr>
          <p:nvPr>
            <p:ph idx="1"/>
          </p:nvPr>
        </p:nvSpPr>
        <p:spPr/>
        <p:txBody>
          <a:bodyPr>
            <a:normAutofit/>
          </a:bodyPr>
          <a:lstStyle/>
          <a:p>
            <a:r>
              <a:rPr lang="en-US" dirty="0"/>
              <a:t>Routine screening of all pregnant women</a:t>
            </a:r>
          </a:p>
          <a:p>
            <a:pPr marL="0" indent="0">
              <a:buNone/>
            </a:pPr>
            <a:r>
              <a:rPr lang="en-US" sz="800" dirty="0"/>
              <a:t> </a:t>
            </a:r>
            <a:endParaRPr lang="en-US" sz="900" dirty="0"/>
          </a:p>
          <a:p>
            <a:r>
              <a:rPr lang="en-US" dirty="0" err="1"/>
              <a:t>Immunoprophylaxis</a:t>
            </a:r>
            <a:r>
              <a:rPr lang="en-US" dirty="0"/>
              <a:t> of infants born to </a:t>
            </a:r>
            <a:r>
              <a:rPr lang="en-US" dirty="0" err="1"/>
              <a:t>HBsAg</a:t>
            </a:r>
            <a:r>
              <a:rPr lang="en-US" dirty="0"/>
              <a:t>-positive women and women with unknown </a:t>
            </a:r>
            <a:r>
              <a:rPr lang="en-US" dirty="0" err="1"/>
              <a:t>HBsAg</a:t>
            </a:r>
            <a:r>
              <a:rPr lang="en-US" dirty="0"/>
              <a:t> status</a:t>
            </a:r>
          </a:p>
          <a:p>
            <a:pPr marL="0" indent="0">
              <a:buNone/>
            </a:pPr>
            <a:r>
              <a:rPr lang="en-US" sz="800" dirty="0"/>
              <a:t> </a:t>
            </a:r>
            <a:endParaRPr lang="en-US" sz="900" dirty="0"/>
          </a:p>
          <a:p>
            <a:r>
              <a:rPr lang="en-US" dirty="0"/>
              <a:t>Universal immunization of infants at birth</a:t>
            </a:r>
          </a:p>
          <a:p>
            <a:pPr marL="0" indent="0">
              <a:buNone/>
            </a:pPr>
            <a:r>
              <a:rPr lang="en-US" sz="800" dirty="0"/>
              <a:t> </a:t>
            </a:r>
            <a:endParaRPr lang="en-US" sz="900" dirty="0"/>
          </a:p>
          <a:p>
            <a:r>
              <a:rPr lang="en-US" dirty="0"/>
              <a:t>Routine immunization of children who have previously not been immunized</a:t>
            </a:r>
          </a:p>
          <a:p>
            <a:pPr marL="0" indent="0">
              <a:buNone/>
            </a:pPr>
            <a:r>
              <a:rPr lang="en-US" sz="800" dirty="0"/>
              <a:t> </a:t>
            </a:r>
            <a:endParaRPr lang="en-US" sz="900" dirty="0"/>
          </a:p>
          <a:p>
            <a:endParaRPr lang="en-US" dirty="0"/>
          </a:p>
        </p:txBody>
      </p:sp>
    </p:spTree>
    <p:extLst>
      <p:ext uri="{BB962C8B-B14F-4D97-AF65-F5344CB8AC3E}">
        <p14:creationId xmlns:p14="http://schemas.microsoft.com/office/powerpoint/2010/main" val="4187378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152400" y="76200"/>
            <a:ext cx="8839200" cy="990600"/>
          </a:xfrm>
        </p:spPr>
        <p:txBody>
          <a:bodyPr/>
          <a:lstStyle/>
          <a:p>
            <a:r>
              <a:rPr lang="en-US" altLang="en-US" b="1" dirty="0">
                <a:solidFill>
                  <a:srgbClr val="000000"/>
                </a:solidFill>
              </a:rPr>
              <a:t>HBV </a:t>
            </a:r>
            <a:r>
              <a:rPr lang="en-US" altLang="en-US" b="1" dirty="0" err="1">
                <a:solidFill>
                  <a:srgbClr val="000000"/>
                </a:solidFill>
              </a:rPr>
              <a:t>Postexposure</a:t>
            </a:r>
            <a:r>
              <a:rPr lang="en-US" altLang="en-US" b="1" dirty="0">
                <a:solidFill>
                  <a:srgbClr val="000000"/>
                </a:solidFill>
              </a:rPr>
              <a:t> Prophylaxis</a:t>
            </a:r>
          </a:p>
        </p:txBody>
      </p:sp>
      <p:sp>
        <p:nvSpPr>
          <p:cNvPr id="21507" name="Rectangle 3"/>
          <p:cNvSpPr>
            <a:spLocks noGrp="1"/>
          </p:cNvSpPr>
          <p:nvPr>
            <p:ph type="body" idx="1"/>
          </p:nvPr>
        </p:nvSpPr>
        <p:spPr>
          <a:xfrm>
            <a:off x="170658" y="1143000"/>
            <a:ext cx="8991600" cy="4525963"/>
          </a:xfrm>
        </p:spPr>
        <p:txBody>
          <a:bodyPr>
            <a:normAutofit lnSpcReduction="10000"/>
          </a:bodyPr>
          <a:lstStyle/>
          <a:p>
            <a:r>
              <a:rPr lang="en-US" altLang="en-US" b="1" dirty="0"/>
              <a:t>Hepatitis B Immune Globulin (HBIG)</a:t>
            </a:r>
          </a:p>
          <a:p>
            <a:pPr>
              <a:buFont typeface="Arial" charset="0"/>
              <a:buNone/>
            </a:pPr>
            <a:endParaRPr lang="en-US" altLang="en-US" sz="1000" b="1" dirty="0"/>
          </a:p>
          <a:p>
            <a:pPr lvl="1"/>
            <a:r>
              <a:rPr lang="en-US" altLang="en-US" dirty="0"/>
              <a:t>Made from human blood samples that contain antibodies against the Hepatitis B virus. </a:t>
            </a:r>
          </a:p>
          <a:p>
            <a:pPr lvl="1">
              <a:buFont typeface="Arial" charset="0"/>
              <a:buNone/>
            </a:pPr>
            <a:endParaRPr lang="en-US" altLang="en-US" sz="1000" dirty="0"/>
          </a:p>
          <a:p>
            <a:pPr lvl="1"/>
            <a:r>
              <a:rPr lang="en-US" altLang="en-US" dirty="0"/>
              <a:t>Provides short-term protection (approximately 3-6 months) against Hepatitis B.</a:t>
            </a:r>
            <a:endParaRPr lang="en-US" altLang="en-US" sz="1800" dirty="0"/>
          </a:p>
          <a:p>
            <a:pPr marL="457200" lvl="1" indent="0">
              <a:buNone/>
            </a:pPr>
            <a:endParaRPr lang="en-US" altLang="en-US" sz="1000" dirty="0"/>
          </a:p>
          <a:p>
            <a:pPr>
              <a:buFont typeface="Arial" charset="0"/>
              <a:buNone/>
            </a:pPr>
            <a:r>
              <a:rPr lang="en-US" altLang="en-US" dirty="0"/>
              <a:t>	HBIG must be given to contacts within </a:t>
            </a:r>
            <a:r>
              <a:rPr lang="en-US" altLang="en-US" b="1" u="sng" dirty="0"/>
              <a:t>7</a:t>
            </a:r>
            <a:r>
              <a:rPr lang="en-US" altLang="en-US" dirty="0"/>
              <a:t> days of blood exposure to be effective.</a:t>
            </a:r>
          </a:p>
          <a:p>
            <a:pPr>
              <a:buFont typeface="Arial" charset="0"/>
              <a:buNone/>
            </a:pPr>
            <a:endParaRPr lang="en-US" altLang="en-US" sz="800" dirty="0"/>
          </a:p>
          <a:p>
            <a:r>
              <a:rPr lang="en-US" altLang="en-US" b="1" dirty="0"/>
              <a:t>Hepatitis B Vaccine (</a:t>
            </a:r>
            <a:r>
              <a:rPr lang="en-US" altLang="en-US" b="1" dirty="0" err="1"/>
              <a:t>HepB</a:t>
            </a:r>
            <a:r>
              <a:rPr lang="en-US" altLang="en-US" b="1" dirty="0"/>
              <a:t>)</a:t>
            </a:r>
          </a:p>
          <a:p>
            <a:pPr>
              <a:buFont typeface="Arial" charset="0"/>
              <a:buNone/>
            </a:pPr>
            <a:endParaRPr lang="en-US" altLang="en-US" dirty="0"/>
          </a:p>
        </p:txBody>
      </p:sp>
      <p:sp>
        <p:nvSpPr>
          <p:cNvPr id="2" name="TextBox 1"/>
          <p:cNvSpPr txBox="1"/>
          <p:nvPr/>
        </p:nvSpPr>
        <p:spPr>
          <a:xfrm>
            <a:off x="1219200" y="5829300"/>
            <a:ext cx="6972300" cy="461665"/>
          </a:xfrm>
          <a:prstGeom prst="rect">
            <a:avLst/>
          </a:prstGeom>
          <a:noFill/>
        </p:spPr>
        <p:txBody>
          <a:bodyPr wrap="square" rtlCol="0">
            <a:spAutoFit/>
          </a:bodyPr>
          <a:lstStyle/>
          <a:p>
            <a:pPr algn="ctr"/>
            <a:r>
              <a:rPr lang="en-US" sz="2400" dirty="0"/>
              <a:t>Administer HBIG &amp; </a:t>
            </a:r>
            <a:r>
              <a:rPr lang="en-US" sz="2400" dirty="0" err="1"/>
              <a:t>HepB</a:t>
            </a:r>
            <a:r>
              <a:rPr lang="en-US" sz="2400" dirty="0"/>
              <a:t> within 12 hours of birth</a:t>
            </a:r>
          </a:p>
        </p:txBody>
      </p:sp>
    </p:spTree>
    <p:extLst>
      <p:ext uri="{BB962C8B-B14F-4D97-AF65-F5344CB8AC3E}">
        <p14:creationId xmlns:p14="http://schemas.microsoft.com/office/powerpoint/2010/main" val="4270911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Hepatitis B Birth Dose</a:t>
            </a:r>
          </a:p>
        </p:txBody>
      </p:sp>
      <p:sp>
        <p:nvSpPr>
          <p:cNvPr id="3" name="Content Placeholder 2"/>
          <p:cNvSpPr>
            <a:spLocks noGrp="1"/>
          </p:cNvSpPr>
          <p:nvPr>
            <p:ph idx="1"/>
          </p:nvPr>
        </p:nvSpPr>
        <p:spPr>
          <a:xfrm>
            <a:off x="457200" y="1600200"/>
            <a:ext cx="8343900" cy="4762500"/>
          </a:xfrm>
        </p:spPr>
        <p:txBody>
          <a:bodyPr>
            <a:normAutofit lnSpcReduction="10000"/>
          </a:bodyPr>
          <a:lstStyle/>
          <a:p>
            <a:r>
              <a:rPr lang="en-US" dirty="0"/>
              <a:t>Recommended for all medically stable infants weighing 2,000 grams or more</a:t>
            </a:r>
          </a:p>
          <a:p>
            <a:endParaRPr lang="en-US" sz="800" dirty="0"/>
          </a:p>
          <a:p>
            <a:r>
              <a:rPr lang="en-US" dirty="0"/>
              <a:t>Administer within 24 hours of birth</a:t>
            </a:r>
          </a:p>
          <a:p>
            <a:pPr lvl="1"/>
            <a:r>
              <a:rPr lang="en-US" sz="2600" dirty="0">
                <a:solidFill>
                  <a:srgbClr val="000000"/>
                </a:solidFill>
              </a:rPr>
              <a:t>For infants &lt;2000g, administer </a:t>
            </a:r>
            <a:r>
              <a:rPr lang="en-US" sz="2600" dirty="0" err="1">
                <a:solidFill>
                  <a:srgbClr val="000000"/>
                </a:solidFill>
              </a:rPr>
              <a:t>HepB</a:t>
            </a:r>
            <a:r>
              <a:rPr lang="en-US" sz="2600" dirty="0">
                <a:solidFill>
                  <a:srgbClr val="000000"/>
                </a:solidFill>
              </a:rPr>
              <a:t> vaccine by 1 month of age or before hospital discharge, whichever is first</a:t>
            </a:r>
          </a:p>
          <a:p>
            <a:pPr marL="0" indent="0">
              <a:buNone/>
            </a:pPr>
            <a:endParaRPr lang="en-US" sz="800" dirty="0"/>
          </a:p>
          <a:p>
            <a:r>
              <a:rPr lang="en-US" dirty="0"/>
              <a:t>Provides a “safety net” for infants</a:t>
            </a:r>
          </a:p>
          <a:p>
            <a:pPr marL="0" indent="0">
              <a:buNone/>
            </a:pPr>
            <a:endParaRPr lang="en-US" sz="800" dirty="0"/>
          </a:p>
          <a:p>
            <a:r>
              <a:rPr lang="en-US" dirty="0"/>
              <a:t>Increases likelihood that child will complete the series on schedule</a:t>
            </a:r>
          </a:p>
        </p:txBody>
      </p:sp>
    </p:spTree>
    <p:extLst>
      <p:ext uri="{BB962C8B-B14F-4D97-AF65-F5344CB8AC3E}">
        <p14:creationId xmlns:p14="http://schemas.microsoft.com/office/powerpoint/2010/main" val="1793589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
            <a:ext cx="8839200" cy="990600"/>
          </a:xfrm>
        </p:spPr>
        <p:txBody>
          <a:bodyPr/>
          <a:lstStyle/>
          <a:p>
            <a:r>
              <a:rPr lang="en-US" b="1" dirty="0"/>
              <a:t>Disclosure</a:t>
            </a:r>
          </a:p>
        </p:txBody>
      </p:sp>
      <p:sp>
        <p:nvSpPr>
          <p:cNvPr id="3" name="Content Placeholder 2"/>
          <p:cNvSpPr>
            <a:spLocks noGrp="1"/>
          </p:cNvSpPr>
          <p:nvPr>
            <p:ph sz="half" idx="1"/>
          </p:nvPr>
        </p:nvSpPr>
        <p:spPr>
          <a:xfrm>
            <a:off x="457200" y="1219200"/>
            <a:ext cx="8115300" cy="4906963"/>
          </a:xfrm>
        </p:spPr>
        <p:txBody>
          <a:bodyPr>
            <a:normAutofit fontScale="92500" lnSpcReduction="20000"/>
          </a:bodyPr>
          <a:lstStyle/>
          <a:p>
            <a:r>
              <a:rPr lang="en-US" dirty="0">
                <a:cs typeface="Arial" pitchFamily="34" charset="0"/>
              </a:rPr>
              <a:t>We have no financial relationship with pharmaceutical companies, biomedical device manufacturers, or corporations whose products and services are related to the vaccines we discuss.</a:t>
            </a:r>
          </a:p>
          <a:p>
            <a:endParaRPr lang="en-US" sz="1000" dirty="0">
              <a:cs typeface="Arial" pitchFamily="34" charset="0"/>
            </a:endParaRPr>
          </a:p>
          <a:p>
            <a:r>
              <a:rPr lang="en-US" dirty="0">
                <a:cs typeface="Arial" pitchFamily="34" charset="0"/>
              </a:rPr>
              <a:t>There is no commercial support for this event.</a:t>
            </a:r>
          </a:p>
          <a:p>
            <a:endParaRPr lang="en-US" sz="900" dirty="0">
              <a:cs typeface="Arial" pitchFamily="34" charset="0"/>
            </a:endParaRPr>
          </a:p>
          <a:p>
            <a:r>
              <a:rPr lang="en-US" dirty="0">
                <a:cs typeface="Arial" pitchFamily="34" charset="0"/>
              </a:rPr>
              <a:t>Mention of specific vaccine brands in this training is for the purpose of providing education and does not constitute endorsement.</a:t>
            </a:r>
          </a:p>
          <a:p>
            <a:endParaRPr lang="en-US" sz="900" dirty="0">
              <a:cs typeface="Arial" pitchFamily="34" charset="0"/>
            </a:endParaRPr>
          </a:p>
          <a:p>
            <a:r>
              <a:rPr lang="en-US" dirty="0">
                <a:cs typeface="Arial" pitchFamily="34" charset="0"/>
              </a:rPr>
              <a:t>The Georgia Immunization Program utilizes the recommendations of the Advisory Committee on Immunization Practices (ACIP) as the basis for this training and our guidelines, policies, and recommendations. </a:t>
            </a:r>
          </a:p>
          <a:p>
            <a:endParaRPr lang="en-US" dirty="0"/>
          </a:p>
        </p:txBody>
      </p:sp>
    </p:spTree>
    <p:extLst>
      <p:ext uri="{BB962C8B-B14F-4D97-AF65-F5344CB8AC3E}">
        <p14:creationId xmlns:p14="http://schemas.microsoft.com/office/powerpoint/2010/main" val="3992925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00"/>
                </a:solidFill>
              </a:rPr>
              <a:t>Hepatitis B Vaccine</a:t>
            </a:r>
          </a:p>
        </p:txBody>
      </p:sp>
      <p:sp>
        <p:nvSpPr>
          <p:cNvPr id="3" name="Content Placeholder 2"/>
          <p:cNvSpPr>
            <a:spLocks noGrp="1"/>
          </p:cNvSpPr>
          <p:nvPr>
            <p:ph idx="1"/>
          </p:nvPr>
        </p:nvSpPr>
        <p:spPr/>
        <p:txBody>
          <a:bodyPr/>
          <a:lstStyle/>
          <a:p>
            <a:r>
              <a:rPr lang="en-US" dirty="0"/>
              <a:t>Single-Antigen / Monovalent Formulation:</a:t>
            </a:r>
          </a:p>
          <a:p>
            <a:pPr lvl="1"/>
            <a:r>
              <a:rPr lang="en-US" dirty="0" err="1"/>
              <a:t>Recombivax</a:t>
            </a:r>
            <a:r>
              <a:rPr lang="en-US" dirty="0"/>
              <a:t> HB®</a:t>
            </a:r>
          </a:p>
          <a:p>
            <a:pPr lvl="1"/>
            <a:r>
              <a:rPr lang="en-US" dirty="0" err="1"/>
              <a:t>Engerix</a:t>
            </a:r>
            <a:r>
              <a:rPr lang="en-US" dirty="0"/>
              <a:t>-B® </a:t>
            </a:r>
          </a:p>
          <a:p>
            <a:pPr lvl="1"/>
            <a:endParaRPr lang="en-US" dirty="0"/>
          </a:p>
          <a:p>
            <a:r>
              <a:rPr lang="en-US" dirty="0"/>
              <a:t>Combination Formulation:</a:t>
            </a:r>
          </a:p>
          <a:p>
            <a:pPr lvl="1"/>
            <a:r>
              <a:rPr lang="en-US" dirty="0" err="1"/>
              <a:t>Pediarix</a:t>
            </a:r>
            <a:r>
              <a:rPr lang="en-US" dirty="0"/>
              <a:t>®  </a:t>
            </a:r>
          </a:p>
        </p:txBody>
      </p:sp>
    </p:spTree>
    <p:extLst>
      <p:ext uri="{BB962C8B-B14F-4D97-AF65-F5344CB8AC3E}">
        <p14:creationId xmlns:p14="http://schemas.microsoft.com/office/powerpoint/2010/main" val="3755548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r>
              <a:rPr lang="en-US" b="1" dirty="0"/>
              <a:t>Newborn Exam - Hospital</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All mothers and their infants:</a:t>
            </a:r>
          </a:p>
          <a:p>
            <a:pPr marL="0" indent="0">
              <a:buNone/>
            </a:pPr>
            <a:endParaRPr lang="en-US" sz="900" dirty="0"/>
          </a:p>
          <a:p>
            <a:r>
              <a:rPr lang="en-US" sz="3200" dirty="0"/>
              <a:t>Ensure that all mothers have been tested for </a:t>
            </a:r>
            <a:r>
              <a:rPr lang="en-US" sz="3200" dirty="0" err="1"/>
              <a:t>HBsAg</a:t>
            </a:r>
            <a:r>
              <a:rPr lang="en-US" sz="3200" dirty="0"/>
              <a:t> prenatally or at the time of admission</a:t>
            </a:r>
          </a:p>
          <a:p>
            <a:pPr marL="0" indent="0">
              <a:buNone/>
            </a:pPr>
            <a:r>
              <a:rPr lang="en-US" sz="800" dirty="0"/>
              <a:t>             </a:t>
            </a:r>
            <a:endParaRPr lang="en-US" sz="3200" dirty="0"/>
          </a:p>
          <a:p>
            <a:r>
              <a:rPr lang="en-US" dirty="0"/>
              <a:t>Verify the mother’s </a:t>
            </a:r>
            <a:r>
              <a:rPr lang="en-US" dirty="0" err="1"/>
              <a:t>HBsAg</a:t>
            </a:r>
            <a:r>
              <a:rPr lang="en-US" dirty="0"/>
              <a:t> result using an original laboratory report</a:t>
            </a:r>
          </a:p>
          <a:p>
            <a:pPr lvl="1"/>
            <a:r>
              <a:rPr lang="en-US" b="1" dirty="0">
                <a:solidFill>
                  <a:srgbClr val="FF0000"/>
                </a:solidFill>
              </a:rPr>
              <a:t>Do not rely on the prenatal flow sheet!</a:t>
            </a:r>
          </a:p>
          <a:p>
            <a:pPr marL="457200" lvl="1" indent="0">
              <a:buNone/>
            </a:pPr>
            <a:endParaRPr lang="en-US" sz="900" b="1" dirty="0">
              <a:solidFill>
                <a:srgbClr val="FF0000"/>
              </a:solidFill>
            </a:endParaRPr>
          </a:p>
          <a:p>
            <a:r>
              <a:rPr lang="en-US" dirty="0"/>
              <a:t>Administer a dose of single-antigen hepatitis B vaccine to all infants weighing </a:t>
            </a:r>
            <a:r>
              <a:rPr lang="en-US" u="sng" dirty="0"/>
              <a:t>&gt;</a:t>
            </a:r>
            <a:r>
              <a:rPr lang="en-US" dirty="0"/>
              <a:t>2,000 grams within 24 hours of birth</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186591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ACIP Recommendations </a:t>
            </a:r>
            <a:br>
              <a:rPr lang="en-US" b="1" dirty="0"/>
            </a:br>
            <a:r>
              <a:rPr lang="en-US" sz="3600" b="1" dirty="0"/>
              <a:t>PEP: Maternal </a:t>
            </a:r>
            <a:r>
              <a:rPr lang="en-US" sz="3600" b="1" dirty="0" err="1"/>
              <a:t>HBsAg</a:t>
            </a:r>
            <a:r>
              <a:rPr lang="en-US" sz="3600" b="1" dirty="0"/>
              <a:t>-Positive</a:t>
            </a:r>
            <a:br>
              <a:rPr lang="en-US" sz="3100" b="1" dirty="0"/>
            </a:br>
            <a:r>
              <a:rPr lang="en-US" sz="2700" b="1" dirty="0"/>
              <a:t>All birth weights</a:t>
            </a:r>
          </a:p>
        </p:txBody>
      </p:sp>
      <p:sp>
        <p:nvSpPr>
          <p:cNvPr id="3" name="Content Placeholder 2"/>
          <p:cNvSpPr>
            <a:spLocks noGrp="1"/>
          </p:cNvSpPr>
          <p:nvPr>
            <p:ph idx="1"/>
          </p:nvPr>
        </p:nvSpPr>
        <p:spPr>
          <a:xfrm>
            <a:off x="457200" y="1752600"/>
            <a:ext cx="8229600" cy="4525963"/>
          </a:xfrm>
        </p:spPr>
        <p:txBody>
          <a:bodyPr/>
          <a:lstStyle/>
          <a:p>
            <a:pPr marL="0" indent="0">
              <a:buNone/>
            </a:pPr>
            <a:r>
              <a:rPr lang="en-US" dirty="0">
                <a:solidFill>
                  <a:srgbClr val="000000"/>
                </a:solidFill>
              </a:rPr>
              <a:t>Infants born to </a:t>
            </a:r>
            <a:r>
              <a:rPr lang="en-US" dirty="0" err="1">
                <a:solidFill>
                  <a:srgbClr val="000000"/>
                </a:solidFill>
              </a:rPr>
              <a:t>HBsAg</a:t>
            </a:r>
            <a:r>
              <a:rPr lang="en-US" dirty="0">
                <a:solidFill>
                  <a:srgbClr val="000000"/>
                </a:solidFill>
              </a:rPr>
              <a:t>-positive women      (all birth weights)</a:t>
            </a:r>
          </a:p>
          <a:p>
            <a:pPr marL="0" indent="0">
              <a:buNone/>
            </a:pPr>
            <a:r>
              <a:rPr lang="en-US" sz="800" dirty="0">
                <a:solidFill>
                  <a:srgbClr val="000000"/>
                </a:solidFill>
              </a:rPr>
              <a:t>  </a:t>
            </a:r>
          </a:p>
          <a:p>
            <a:pPr lvl="1"/>
            <a:r>
              <a:rPr lang="en-US" dirty="0">
                <a:solidFill>
                  <a:srgbClr val="000000"/>
                </a:solidFill>
              </a:rPr>
              <a:t>Administer HBIG and single antigen hepatitis B vaccine within 12 hours of  birth (separate injection sites)</a:t>
            </a:r>
          </a:p>
          <a:p>
            <a:pPr marL="457200" lvl="1" indent="0">
              <a:buNone/>
            </a:pPr>
            <a:r>
              <a:rPr lang="en-US" sz="800" dirty="0">
                <a:solidFill>
                  <a:srgbClr val="000000"/>
                </a:solidFill>
              </a:rPr>
              <a:t> </a:t>
            </a:r>
          </a:p>
          <a:p>
            <a:pPr lvl="1"/>
            <a:r>
              <a:rPr lang="en-US" dirty="0">
                <a:solidFill>
                  <a:srgbClr val="000000"/>
                </a:solidFill>
              </a:rPr>
              <a:t>Document date and time of administration</a:t>
            </a:r>
          </a:p>
          <a:p>
            <a:pPr lvl="1"/>
            <a:endParaRPr lang="en-US" dirty="0">
              <a:solidFill>
                <a:srgbClr val="000000"/>
              </a:solidFill>
            </a:endParaRPr>
          </a:p>
          <a:p>
            <a:endParaRPr lang="en-US" dirty="0">
              <a:solidFill>
                <a:srgbClr val="000000"/>
              </a:solidFill>
            </a:endParaRPr>
          </a:p>
          <a:p>
            <a:endParaRPr lang="en-US" dirty="0"/>
          </a:p>
        </p:txBody>
      </p:sp>
    </p:spTree>
    <p:extLst>
      <p:ext uri="{BB962C8B-B14F-4D97-AF65-F5344CB8AC3E}">
        <p14:creationId xmlns:p14="http://schemas.microsoft.com/office/powerpoint/2010/main" val="2037281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ACIP Recommendations</a:t>
            </a:r>
            <a:br>
              <a:rPr lang="en-US" b="1" dirty="0"/>
            </a:br>
            <a:r>
              <a:rPr lang="en-US" sz="3600" b="1" dirty="0"/>
              <a:t>PEP:  Maternal </a:t>
            </a:r>
            <a:r>
              <a:rPr lang="en-US" sz="3600" b="1" dirty="0" err="1"/>
              <a:t>HBsAg</a:t>
            </a:r>
            <a:r>
              <a:rPr lang="en-US" sz="3600" b="1" dirty="0"/>
              <a:t> Unknown</a:t>
            </a:r>
            <a:br>
              <a:rPr lang="en-US" sz="3600" b="1" dirty="0"/>
            </a:br>
            <a:r>
              <a:rPr lang="en-US" sz="2700" b="1" dirty="0"/>
              <a:t>Infant Low Birth weight (Less than 2,000 grams)</a:t>
            </a:r>
            <a:endParaRPr lang="en-US" sz="3600" b="1" dirty="0"/>
          </a:p>
        </p:txBody>
      </p:sp>
      <p:sp>
        <p:nvSpPr>
          <p:cNvPr id="3" name="Content Placeholder 2"/>
          <p:cNvSpPr>
            <a:spLocks noGrp="1"/>
          </p:cNvSpPr>
          <p:nvPr>
            <p:ph idx="1"/>
          </p:nvPr>
        </p:nvSpPr>
        <p:spPr>
          <a:xfrm>
            <a:off x="457200" y="1905000"/>
            <a:ext cx="8229600" cy="4221163"/>
          </a:xfrm>
        </p:spPr>
        <p:txBody>
          <a:bodyPr/>
          <a:lstStyle/>
          <a:p>
            <a:pPr marL="0" indent="0">
              <a:buNone/>
            </a:pPr>
            <a:r>
              <a:rPr lang="en-US" dirty="0">
                <a:solidFill>
                  <a:srgbClr val="000000"/>
                </a:solidFill>
              </a:rPr>
              <a:t>Infants born to women with Unknown </a:t>
            </a:r>
            <a:r>
              <a:rPr lang="en-US" dirty="0" err="1">
                <a:solidFill>
                  <a:srgbClr val="000000"/>
                </a:solidFill>
              </a:rPr>
              <a:t>HBsAg</a:t>
            </a:r>
            <a:r>
              <a:rPr lang="en-US" dirty="0">
                <a:solidFill>
                  <a:srgbClr val="000000"/>
                </a:solidFill>
              </a:rPr>
              <a:t> status and birth weight &lt;2000 grams</a:t>
            </a:r>
          </a:p>
          <a:p>
            <a:pPr marL="0" indent="0">
              <a:buNone/>
            </a:pPr>
            <a:r>
              <a:rPr lang="en-US" sz="800" dirty="0">
                <a:solidFill>
                  <a:srgbClr val="000000"/>
                </a:solidFill>
              </a:rPr>
              <a:t>    </a:t>
            </a:r>
          </a:p>
          <a:p>
            <a:pPr lvl="1"/>
            <a:r>
              <a:rPr lang="en-US" dirty="0">
                <a:solidFill>
                  <a:srgbClr val="000000"/>
                </a:solidFill>
              </a:rPr>
              <a:t>Administer both HBIG and monovalent hepatitis B vaccine within 12 hours of birth at separate injection sites </a:t>
            </a:r>
          </a:p>
          <a:p>
            <a:pPr marL="457200" lvl="1" indent="0">
              <a:buNone/>
            </a:pPr>
            <a:endParaRPr lang="en-US" sz="800" dirty="0">
              <a:solidFill>
                <a:srgbClr val="000000"/>
              </a:solidFill>
            </a:endParaRPr>
          </a:p>
          <a:p>
            <a:pPr lvl="1"/>
            <a:r>
              <a:rPr lang="en-US" dirty="0">
                <a:solidFill>
                  <a:srgbClr val="000000"/>
                </a:solidFill>
              </a:rPr>
              <a:t>Test mother, document, and communicate </a:t>
            </a:r>
            <a:r>
              <a:rPr lang="en-US" dirty="0" err="1">
                <a:solidFill>
                  <a:srgbClr val="000000"/>
                </a:solidFill>
              </a:rPr>
              <a:t>HBsAg</a:t>
            </a:r>
            <a:r>
              <a:rPr lang="en-US" dirty="0">
                <a:solidFill>
                  <a:srgbClr val="000000"/>
                </a:solidFill>
              </a:rPr>
              <a:t> results to mother’s provider(s)</a:t>
            </a:r>
          </a:p>
          <a:p>
            <a:pPr lvl="1"/>
            <a:endParaRPr lang="en-US" dirty="0"/>
          </a:p>
        </p:txBody>
      </p:sp>
    </p:spTree>
    <p:extLst>
      <p:ext uri="{BB962C8B-B14F-4D97-AF65-F5344CB8AC3E}">
        <p14:creationId xmlns:p14="http://schemas.microsoft.com/office/powerpoint/2010/main" val="1826601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prstClr val="black"/>
                </a:solidFill>
              </a:rPr>
              <a:t>ACIP Recommendations</a:t>
            </a:r>
            <a:br>
              <a:rPr lang="en-US" sz="2900" b="1" dirty="0">
                <a:solidFill>
                  <a:prstClr val="black"/>
                </a:solidFill>
              </a:rPr>
            </a:br>
            <a:r>
              <a:rPr lang="en-US" sz="2900" b="1" dirty="0">
                <a:solidFill>
                  <a:prstClr val="black"/>
                </a:solidFill>
              </a:rPr>
              <a:t>  </a:t>
            </a:r>
            <a:r>
              <a:rPr lang="en-US" sz="3600" b="1" dirty="0">
                <a:solidFill>
                  <a:prstClr val="black"/>
                </a:solidFill>
              </a:rPr>
              <a:t>PEP: Maternal </a:t>
            </a:r>
            <a:r>
              <a:rPr lang="en-US" sz="3600" b="1" dirty="0" err="1">
                <a:solidFill>
                  <a:prstClr val="black"/>
                </a:solidFill>
              </a:rPr>
              <a:t>HBsAg</a:t>
            </a:r>
            <a:r>
              <a:rPr lang="en-US" sz="3600" b="1" dirty="0">
                <a:solidFill>
                  <a:prstClr val="black"/>
                </a:solidFill>
              </a:rPr>
              <a:t> Status Unknown</a:t>
            </a:r>
            <a:br>
              <a:rPr lang="en-US" sz="2900" b="1" dirty="0">
                <a:solidFill>
                  <a:prstClr val="black"/>
                </a:solidFill>
              </a:rPr>
            </a:br>
            <a:r>
              <a:rPr lang="en-US" sz="2700" b="1" dirty="0">
                <a:solidFill>
                  <a:prstClr val="black"/>
                </a:solidFill>
              </a:rPr>
              <a:t>Infant Birth Weight ≥2000 grams</a:t>
            </a:r>
            <a:endParaRPr lang="en-US" sz="2700" dirty="0"/>
          </a:p>
        </p:txBody>
      </p:sp>
      <p:sp>
        <p:nvSpPr>
          <p:cNvPr id="3" name="Content Placeholder 2"/>
          <p:cNvSpPr>
            <a:spLocks noGrp="1"/>
          </p:cNvSpPr>
          <p:nvPr>
            <p:ph idx="1"/>
          </p:nvPr>
        </p:nvSpPr>
        <p:spPr>
          <a:xfrm>
            <a:off x="495300" y="1866900"/>
            <a:ext cx="8229600" cy="4525963"/>
          </a:xfrm>
        </p:spPr>
        <p:txBody>
          <a:bodyPr>
            <a:normAutofit fontScale="85000" lnSpcReduction="20000"/>
          </a:bodyPr>
          <a:lstStyle/>
          <a:p>
            <a:pPr marL="0" indent="0">
              <a:buNone/>
            </a:pPr>
            <a:r>
              <a:rPr lang="en-US" dirty="0">
                <a:solidFill>
                  <a:srgbClr val="000000"/>
                </a:solidFill>
              </a:rPr>
              <a:t>Infants born to women with Unknown </a:t>
            </a:r>
            <a:r>
              <a:rPr lang="en-US" dirty="0" err="1">
                <a:solidFill>
                  <a:srgbClr val="000000"/>
                </a:solidFill>
              </a:rPr>
              <a:t>HBsAg</a:t>
            </a:r>
            <a:r>
              <a:rPr lang="en-US" dirty="0">
                <a:solidFill>
                  <a:srgbClr val="000000"/>
                </a:solidFill>
              </a:rPr>
              <a:t> status and birth weight  ≥2000 grams</a:t>
            </a:r>
          </a:p>
          <a:p>
            <a:pPr marL="0" indent="0">
              <a:buNone/>
            </a:pPr>
            <a:r>
              <a:rPr lang="en-US" sz="800" dirty="0">
                <a:solidFill>
                  <a:srgbClr val="000000"/>
                </a:solidFill>
              </a:rPr>
              <a:t> </a:t>
            </a:r>
            <a:endParaRPr lang="en-US" sz="900" dirty="0">
              <a:solidFill>
                <a:srgbClr val="000000"/>
              </a:solidFill>
            </a:endParaRPr>
          </a:p>
          <a:p>
            <a:pPr lvl="1"/>
            <a:r>
              <a:rPr lang="en-US" dirty="0">
                <a:solidFill>
                  <a:srgbClr val="000000"/>
                </a:solidFill>
              </a:rPr>
              <a:t>Test mother for </a:t>
            </a:r>
            <a:r>
              <a:rPr lang="en-US" dirty="0" err="1">
                <a:solidFill>
                  <a:srgbClr val="000000"/>
                </a:solidFill>
              </a:rPr>
              <a:t>HBsAg</a:t>
            </a:r>
            <a:r>
              <a:rPr lang="en-US" dirty="0">
                <a:solidFill>
                  <a:srgbClr val="000000"/>
                </a:solidFill>
              </a:rPr>
              <a:t> as soon as possible</a:t>
            </a:r>
          </a:p>
          <a:p>
            <a:pPr marL="457200" lvl="1" indent="0">
              <a:buNone/>
            </a:pPr>
            <a:r>
              <a:rPr lang="en-US" sz="800" dirty="0">
                <a:solidFill>
                  <a:srgbClr val="000000"/>
                </a:solidFill>
              </a:rPr>
              <a:t> </a:t>
            </a:r>
            <a:endParaRPr lang="en-US" sz="900" dirty="0">
              <a:solidFill>
                <a:srgbClr val="000000"/>
              </a:solidFill>
            </a:endParaRPr>
          </a:p>
          <a:p>
            <a:pPr lvl="1"/>
            <a:r>
              <a:rPr lang="en-US" dirty="0">
                <a:solidFill>
                  <a:srgbClr val="000000"/>
                </a:solidFill>
              </a:rPr>
              <a:t>Administer monovalent hepatitis B vaccine within 12 hours of birth – </a:t>
            </a:r>
          </a:p>
          <a:p>
            <a:pPr lvl="2"/>
            <a:r>
              <a:rPr lang="en-US" b="1" dirty="0">
                <a:solidFill>
                  <a:srgbClr val="000000"/>
                </a:solidFill>
              </a:rPr>
              <a:t>Do not wait for mother’s results</a:t>
            </a:r>
          </a:p>
          <a:p>
            <a:pPr lvl="1"/>
            <a:endParaRPr lang="en-US" sz="900" b="1" dirty="0">
              <a:solidFill>
                <a:srgbClr val="000000"/>
              </a:solidFill>
            </a:endParaRPr>
          </a:p>
          <a:p>
            <a:pPr lvl="1"/>
            <a:r>
              <a:rPr lang="en-US" sz="2600" dirty="0">
                <a:solidFill>
                  <a:srgbClr val="000000"/>
                </a:solidFill>
              </a:rPr>
              <a:t>If results are positive, administer HBIG to infant within 7 days</a:t>
            </a:r>
          </a:p>
          <a:p>
            <a:pPr lvl="1"/>
            <a:endParaRPr lang="en-US" sz="900" dirty="0">
              <a:solidFill>
                <a:srgbClr val="000000"/>
              </a:solidFill>
            </a:endParaRPr>
          </a:p>
          <a:p>
            <a:pPr lvl="1"/>
            <a:endParaRPr lang="en-US" sz="1050" b="1" dirty="0">
              <a:solidFill>
                <a:srgbClr val="000000"/>
              </a:solidFill>
            </a:endParaRPr>
          </a:p>
          <a:p>
            <a:pPr lvl="1">
              <a:spcBef>
                <a:spcPts val="0"/>
              </a:spcBef>
            </a:pPr>
            <a:r>
              <a:rPr lang="en-US" sz="2400" dirty="0">
                <a:solidFill>
                  <a:srgbClr val="000000"/>
                </a:solidFill>
              </a:rPr>
              <a:t>If infant is discharged before results known, inform</a:t>
            </a:r>
          </a:p>
          <a:p>
            <a:pPr lvl="2">
              <a:spcBef>
                <a:spcPts val="0"/>
              </a:spcBef>
            </a:pPr>
            <a:r>
              <a:rPr lang="en-US" dirty="0">
                <a:solidFill>
                  <a:srgbClr val="000000"/>
                </a:solidFill>
              </a:rPr>
              <a:t>Mother</a:t>
            </a:r>
          </a:p>
          <a:p>
            <a:pPr lvl="2">
              <a:spcBef>
                <a:spcPts val="0"/>
              </a:spcBef>
            </a:pPr>
            <a:r>
              <a:rPr lang="en-US" dirty="0">
                <a:solidFill>
                  <a:srgbClr val="000000"/>
                </a:solidFill>
              </a:rPr>
              <a:t>Pediatric provider</a:t>
            </a:r>
          </a:p>
          <a:p>
            <a:pPr lvl="2">
              <a:spcBef>
                <a:spcPts val="0"/>
              </a:spcBef>
            </a:pPr>
            <a:r>
              <a:rPr lang="en-US" dirty="0">
                <a:solidFill>
                  <a:srgbClr val="000000"/>
                </a:solidFill>
              </a:rPr>
              <a:t>Perinatal Hepatitis B Prevention Coordinator</a:t>
            </a:r>
          </a:p>
          <a:p>
            <a:pPr lvl="1"/>
            <a:endParaRPr lang="en-US" sz="1050" b="1" dirty="0">
              <a:solidFill>
                <a:srgbClr val="000000"/>
              </a:solidFill>
            </a:endParaRPr>
          </a:p>
          <a:p>
            <a:pPr lvl="1"/>
            <a:endParaRPr lang="en-US" sz="1600" dirty="0">
              <a:solidFill>
                <a:srgbClr val="000000"/>
              </a:solidFill>
            </a:endParaRPr>
          </a:p>
          <a:p>
            <a:pPr lvl="1"/>
            <a:endParaRPr lang="en-US" dirty="0"/>
          </a:p>
        </p:txBody>
      </p:sp>
    </p:spTree>
    <p:extLst>
      <p:ext uri="{BB962C8B-B14F-4D97-AF65-F5344CB8AC3E}">
        <p14:creationId xmlns:p14="http://schemas.microsoft.com/office/powerpoint/2010/main" val="201336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0" y="0"/>
            <a:ext cx="8839200" cy="990600"/>
          </a:xfrm>
        </p:spPr>
        <p:txBody>
          <a:bodyPr/>
          <a:lstStyle/>
          <a:p>
            <a:r>
              <a:rPr lang="en-US" altLang="en-US" b="1" dirty="0"/>
              <a:t>Hepatitis B Vaccine</a:t>
            </a:r>
          </a:p>
        </p:txBody>
      </p:sp>
      <p:sp>
        <p:nvSpPr>
          <p:cNvPr id="22531" name="Rectangle 3"/>
          <p:cNvSpPr>
            <a:spLocks noGrp="1"/>
          </p:cNvSpPr>
          <p:nvPr>
            <p:ph type="body" idx="1"/>
          </p:nvPr>
        </p:nvSpPr>
        <p:spPr>
          <a:xfrm>
            <a:off x="419100" y="3009900"/>
            <a:ext cx="8229600" cy="1900557"/>
          </a:xfrm>
        </p:spPr>
        <p:txBody>
          <a:bodyPr>
            <a:normAutofit/>
          </a:bodyPr>
          <a:lstStyle/>
          <a:p>
            <a:pPr>
              <a:lnSpc>
                <a:spcPct val="90000"/>
              </a:lnSpc>
              <a:buFont typeface="Arial" charset="0"/>
              <a:buNone/>
            </a:pPr>
            <a:r>
              <a:rPr lang="en-US" altLang="en-US" sz="2800" dirty="0"/>
              <a:t>	The hepatitis B vaccine is usually given as a series of 3 shots over a 6-month period.  </a:t>
            </a:r>
          </a:p>
          <a:p>
            <a:pPr>
              <a:lnSpc>
                <a:spcPct val="90000"/>
              </a:lnSpc>
              <a:buFont typeface="Arial" charset="0"/>
              <a:buNone/>
            </a:pPr>
            <a:endParaRPr lang="en-US" altLang="en-US" sz="2800" b="1" dirty="0"/>
          </a:p>
          <a:p>
            <a:pPr>
              <a:lnSpc>
                <a:spcPct val="90000"/>
              </a:lnSpc>
              <a:buFont typeface="Arial" charset="0"/>
              <a:buNone/>
            </a:pPr>
            <a:r>
              <a:rPr lang="en-US" altLang="en-US" sz="2800" dirty="0"/>
              <a:t>	</a:t>
            </a:r>
          </a:p>
          <a:p>
            <a:pPr>
              <a:lnSpc>
                <a:spcPct val="90000"/>
              </a:lnSpc>
            </a:pPr>
            <a:endParaRPr lang="en-US" alt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3372001370"/>
              </p:ext>
            </p:extLst>
          </p:nvPr>
        </p:nvGraphicFramePr>
        <p:xfrm>
          <a:off x="1028700" y="4000500"/>
          <a:ext cx="7124700" cy="2062480"/>
        </p:xfrm>
        <a:graphic>
          <a:graphicData uri="http://schemas.openxmlformats.org/drawingml/2006/table">
            <a:tbl>
              <a:tblPr firstRow="1" bandRow="1">
                <a:tableStyleId>{85BE263C-DBD7-4A20-BB59-AAB30ACAA65A}</a:tableStyleId>
              </a:tblPr>
              <a:tblGrid>
                <a:gridCol w="1462947">
                  <a:extLst>
                    <a:ext uri="{9D8B030D-6E8A-4147-A177-3AD203B41FA5}">
                      <a16:colId xmlns:a16="http://schemas.microsoft.com/office/drawing/2014/main" val="20000"/>
                    </a:ext>
                  </a:extLst>
                </a:gridCol>
                <a:gridCol w="2613753">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70840">
                <a:tc>
                  <a:txBody>
                    <a:bodyPr/>
                    <a:lstStyle/>
                    <a:p>
                      <a:pPr algn="ctr"/>
                      <a:r>
                        <a:rPr lang="en-US" dirty="0">
                          <a:solidFill>
                            <a:schemeClr val="tx1"/>
                          </a:solidFill>
                        </a:rPr>
                        <a: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dirty="0">
                          <a:solidFill>
                            <a:schemeClr val="tx1"/>
                          </a:solidFill>
                        </a:rPr>
                        <a:t>Monovalent </a:t>
                      </a:r>
                      <a:r>
                        <a:rPr lang="en-US" dirty="0" err="1">
                          <a:solidFill>
                            <a:schemeClr val="tx1"/>
                          </a:solidFill>
                        </a:rPr>
                        <a:t>HepB</a:t>
                      </a:r>
                      <a:endParaRPr lang="en-US" dirty="0">
                        <a:solidFill>
                          <a:schemeClr val="tx1"/>
                        </a:solidFill>
                      </a:endParaRPr>
                    </a:p>
                    <a:p>
                      <a:pPr algn="ctr"/>
                      <a:r>
                        <a:rPr lang="en-US" sz="1400" b="0" dirty="0">
                          <a:solidFill>
                            <a:schemeClr val="tx1"/>
                          </a:solidFill>
                        </a:rPr>
                        <a:t>(</a:t>
                      </a:r>
                      <a:r>
                        <a:rPr lang="en-US" sz="1400" b="0" dirty="0" err="1">
                          <a:solidFill>
                            <a:schemeClr val="tx1"/>
                          </a:solidFill>
                        </a:rPr>
                        <a:t>Engerix</a:t>
                      </a:r>
                      <a:r>
                        <a:rPr lang="en-US" sz="1400" b="0" dirty="0">
                          <a:solidFill>
                            <a:schemeClr val="tx1"/>
                          </a:solidFill>
                        </a:rPr>
                        <a:t>-B &amp; </a:t>
                      </a:r>
                      <a:r>
                        <a:rPr lang="en-US" sz="1400" b="0" dirty="0" err="1">
                          <a:solidFill>
                            <a:schemeClr val="tx1"/>
                          </a:solidFill>
                        </a:rPr>
                        <a:t>Recomvivax</a:t>
                      </a:r>
                      <a:r>
                        <a:rPr lang="en-US" sz="1400" b="0" dirty="0">
                          <a:solidFill>
                            <a:schemeClr val="tx1"/>
                          </a:solidFill>
                        </a:rPr>
                        <a:t> HB)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dirty="0">
                          <a:solidFill>
                            <a:schemeClr val="tx1"/>
                          </a:solidFill>
                        </a:rPr>
                        <a:t>Combination </a:t>
                      </a:r>
                      <a:r>
                        <a:rPr lang="en-US" dirty="0" err="1">
                          <a:solidFill>
                            <a:schemeClr val="tx1"/>
                          </a:solidFill>
                        </a:rPr>
                        <a:t>HepB</a:t>
                      </a:r>
                      <a:endParaRPr lang="en-US" dirty="0">
                        <a:solidFill>
                          <a:schemeClr val="tx1"/>
                        </a:solidFill>
                      </a:endParaRPr>
                    </a:p>
                    <a:p>
                      <a:pPr algn="ctr"/>
                      <a:r>
                        <a:rPr lang="en-US" sz="1400" b="0" dirty="0">
                          <a:solidFill>
                            <a:schemeClr val="tx1"/>
                          </a:solidFill>
                        </a:rPr>
                        <a:t>(</a:t>
                      </a:r>
                      <a:r>
                        <a:rPr lang="en-US" sz="1400" b="0" dirty="0" err="1">
                          <a:solidFill>
                            <a:schemeClr val="tx1"/>
                          </a:solidFill>
                        </a:rPr>
                        <a:t>Pediarix</a:t>
                      </a:r>
                      <a:r>
                        <a:rPr lang="en-US" sz="14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70840">
                <a:tc>
                  <a:txBody>
                    <a:bodyPr/>
                    <a:lstStyle/>
                    <a:p>
                      <a:r>
                        <a:rPr lang="en-US" dirty="0">
                          <a:solidFill>
                            <a:schemeClr val="tx1"/>
                          </a:solidFill>
                        </a:rPr>
                        <a:t>Birth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tx1"/>
                          </a:solidFill>
                        </a:rPr>
                        <a:t>Administer Monovalent </a:t>
                      </a:r>
                      <a:r>
                        <a:rPr lang="en-US" sz="1600" dirty="0" err="1">
                          <a:solidFill>
                            <a:schemeClr val="tx1"/>
                          </a:solidFill>
                        </a:rPr>
                        <a:t>HepB</a:t>
                      </a:r>
                      <a:r>
                        <a:rPr lang="en-US" sz="16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solidFill>
                            <a:schemeClr val="tx1"/>
                          </a:solidFill>
                        </a:rPr>
                        <a:t>1-2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solidFill>
                            <a:schemeClr val="tx1"/>
                          </a:solidFill>
                        </a:rPr>
                        <a:t>4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dirty="0">
                          <a:solidFill>
                            <a:schemeClr val="tx1"/>
                          </a:solidFill>
                        </a:rPr>
                        <a:t>6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Rectangle 2"/>
          <p:cNvSpPr/>
          <p:nvPr/>
        </p:nvSpPr>
        <p:spPr>
          <a:xfrm>
            <a:off x="952500" y="6057900"/>
            <a:ext cx="6134100" cy="276999"/>
          </a:xfrm>
          <a:prstGeom prst="rect">
            <a:avLst/>
          </a:prstGeom>
        </p:spPr>
        <p:txBody>
          <a:bodyPr wrap="square">
            <a:spAutoFit/>
          </a:bodyPr>
          <a:lstStyle/>
          <a:p>
            <a:r>
              <a:rPr lang="en-US" altLang="en-US" sz="1200" dirty="0"/>
              <a:t>*</a:t>
            </a:r>
            <a:r>
              <a:rPr lang="en-US" altLang="en-US" sz="1200" dirty="0" err="1"/>
              <a:t>Pediarix</a:t>
            </a:r>
            <a:r>
              <a:rPr lang="en-US" altLang="en-US" sz="1200" dirty="0"/>
              <a:t> is licensed for children 6 weeks through 6 years of age. </a:t>
            </a:r>
            <a:endParaRPr lang="en-US" sz="1200" dirty="0"/>
          </a:p>
        </p:txBody>
      </p:sp>
      <p:pic>
        <p:nvPicPr>
          <p:cNvPr id="4" name="Picture 3"/>
          <p:cNvPicPr>
            <a:picLocks noChangeAspect="1"/>
          </p:cNvPicPr>
          <p:nvPr/>
        </p:nvPicPr>
        <p:blipFill>
          <a:blip r:embed="rId3"/>
          <a:stretch>
            <a:fillRect/>
          </a:stretch>
        </p:blipFill>
        <p:spPr>
          <a:xfrm>
            <a:off x="0" y="1257300"/>
            <a:ext cx="9036843" cy="1257300"/>
          </a:xfrm>
          <a:prstGeom prst="rect">
            <a:avLst/>
          </a:prstGeom>
        </p:spPr>
      </p:pic>
    </p:spTree>
    <p:extLst>
      <p:ext uri="{BB962C8B-B14F-4D97-AF65-F5344CB8AC3E}">
        <p14:creationId xmlns:p14="http://schemas.microsoft.com/office/powerpoint/2010/main" val="1514831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0" y="0"/>
            <a:ext cx="8839200" cy="990600"/>
          </a:xfrm>
        </p:spPr>
        <p:txBody>
          <a:bodyPr/>
          <a:lstStyle/>
          <a:p>
            <a:r>
              <a:rPr lang="en-US" altLang="en-US" b="1" dirty="0">
                <a:solidFill>
                  <a:srgbClr val="000000"/>
                </a:solidFill>
              </a:rPr>
              <a:t>Low Birth Weight Infants</a:t>
            </a:r>
          </a:p>
        </p:txBody>
      </p:sp>
      <p:sp>
        <p:nvSpPr>
          <p:cNvPr id="25603" name="Rectangle 3"/>
          <p:cNvSpPr>
            <a:spLocks noGrp="1"/>
          </p:cNvSpPr>
          <p:nvPr>
            <p:ph type="body" idx="1"/>
          </p:nvPr>
        </p:nvSpPr>
        <p:spPr>
          <a:xfrm>
            <a:off x="0" y="1066800"/>
            <a:ext cx="8991600" cy="5008563"/>
          </a:xfrm>
        </p:spPr>
        <p:txBody>
          <a:bodyPr>
            <a:normAutofit/>
          </a:bodyPr>
          <a:lstStyle/>
          <a:p>
            <a:pPr>
              <a:lnSpc>
                <a:spcPct val="90000"/>
              </a:lnSpc>
            </a:pPr>
            <a:r>
              <a:rPr lang="en-US" altLang="en-US" sz="2800" dirty="0"/>
              <a:t>Preterm infants born to </a:t>
            </a:r>
            <a:r>
              <a:rPr lang="en-US" altLang="en-US" sz="2800" dirty="0" err="1"/>
              <a:t>HBsAg</a:t>
            </a:r>
            <a:r>
              <a:rPr lang="en-US" altLang="en-US" sz="2800" dirty="0"/>
              <a:t>-positive women and women with unknown </a:t>
            </a:r>
            <a:r>
              <a:rPr lang="en-US" altLang="en-US" sz="2800" dirty="0" err="1"/>
              <a:t>HBsAg</a:t>
            </a:r>
            <a:r>
              <a:rPr lang="en-US" altLang="en-US" sz="2800" dirty="0"/>
              <a:t> status must receive </a:t>
            </a:r>
            <a:r>
              <a:rPr lang="en-US" altLang="en-US" sz="2800" dirty="0" err="1"/>
              <a:t>immunoprophylaxis</a:t>
            </a:r>
            <a:r>
              <a:rPr lang="en-US" altLang="en-US" sz="2800" dirty="0"/>
              <a:t> with hepatitis B vaccine and hepatitis B immune globulin (HBIG) within 12 hours of birth.</a:t>
            </a:r>
          </a:p>
          <a:p>
            <a:pPr>
              <a:lnSpc>
                <a:spcPct val="90000"/>
              </a:lnSpc>
            </a:pPr>
            <a:endParaRPr lang="en-US" altLang="en-US" sz="1050" dirty="0"/>
          </a:p>
          <a:p>
            <a:pPr>
              <a:lnSpc>
                <a:spcPct val="90000"/>
              </a:lnSpc>
            </a:pPr>
            <a:r>
              <a:rPr lang="en-US" altLang="en-US" sz="2800" dirty="0"/>
              <a:t>Preterm infants with low </a:t>
            </a:r>
            <a:r>
              <a:rPr lang="en-US" altLang="en-US" sz="2800" dirty="0" err="1"/>
              <a:t>birthweight</a:t>
            </a:r>
            <a:r>
              <a:rPr lang="en-US" altLang="en-US" sz="2800" dirty="0"/>
              <a:t> (i.e., less than 2,000 grams or 4.4 </a:t>
            </a:r>
            <a:r>
              <a:rPr lang="en-US" altLang="en-US" sz="2800" dirty="0" err="1"/>
              <a:t>lbs</a:t>
            </a:r>
            <a:r>
              <a:rPr lang="en-US" altLang="en-US" sz="2800" dirty="0"/>
              <a:t>) have a decreased response to hepatitis B vaccine administered before 1 month of age.  Preterm infants should receive 4 doses of hepatitis B vaccine.</a:t>
            </a:r>
          </a:p>
          <a:p>
            <a:pPr marL="0" indent="0">
              <a:lnSpc>
                <a:spcPct val="90000"/>
              </a:lnSpc>
              <a:buNone/>
            </a:pPr>
            <a:endParaRPr lang="en-US" altLang="en-US" sz="1000" dirty="0"/>
          </a:p>
        </p:txBody>
      </p:sp>
    </p:spTree>
    <p:extLst>
      <p:ext uri="{BB962C8B-B14F-4D97-AF65-F5344CB8AC3E}">
        <p14:creationId xmlns:p14="http://schemas.microsoft.com/office/powerpoint/2010/main" val="3882784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dirty="0"/>
              <a:t>Low Birth Weight infants born to </a:t>
            </a:r>
            <a:r>
              <a:rPr lang="en-US" sz="3100" dirty="0" err="1"/>
              <a:t>HBsAg</a:t>
            </a:r>
            <a:r>
              <a:rPr lang="en-US" sz="3100" dirty="0"/>
              <a:t>-positive  women</a:t>
            </a:r>
            <a:br>
              <a:rPr lang="en-US" sz="3100" dirty="0"/>
            </a:br>
            <a:r>
              <a:rPr lang="en-US" sz="2700" dirty="0"/>
              <a:t> (Birth weight &lt;2,000 grams)</a:t>
            </a:r>
          </a:p>
        </p:txBody>
      </p:sp>
      <p:sp>
        <p:nvSpPr>
          <p:cNvPr id="3" name="Content Placeholder 2"/>
          <p:cNvSpPr>
            <a:spLocks noGrp="1"/>
          </p:cNvSpPr>
          <p:nvPr>
            <p:ph idx="1"/>
          </p:nvPr>
        </p:nvSpPr>
        <p:spPr>
          <a:xfrm>
            <a:off x="457200" y="1828800"/>
            <a:ext cx="8229600" cy="4191000"/>
          </a:xfrm>
        </p:spPr>
        <p:txBody>
          <a:bodyPr>
            <a:normAutofit lnSpcReduction="10000"/>
          </a:bodyPr>
          <a:lstStyle/>
          <a:p>
            <a:pPr marL="0" indent="0">
              <a:buNone/>
            </a:pPr>
            <a:r>
              <a:rPr lang="en-US" sz="2400" b="1" u="sng" dirty="0">
                <a:solidFill>
                  <a:srgbClr val="FF0000"/>
                </a:solidFill>
              </a:rPr>
              <a:t>DO NOT COUNT Birth Dose of Hepatitis B in Series </a:t>
            </a:r>
            <a:endParaRPr lang="en-US" sz="2400" u="sng" dirty="0">
              <a:solidFill>
                <a:srgbClr val="FF0000"/>
              </a:solidFill>
            </a:endParaRPr>
          </a:p>
          <a:p>
            <a:pPr marL="0" lvl="0" indent="0">
              <a:buClr>
                <a:srgbClr val="FFC000"/>
              </a:buClr>
              <a:buNone/>
            </a:pPr>
            <a:endParaRPr lang="en-US" sz="1800" dirty="0">
              <a:solidFill>
                <a:schemeClr val="tx1"/>
              </a:solidFill>
            </a:endParaRPr>
          </a:p>
          <a:p>
            <a:pPr marL="0" lvl="0" indent="0">
              <a:buClr>
                <a:srgbClr val="FFC000"/>
              </a:buClr>
              <a:buNone/>
            </a:pPr>
            <a:r>
              <a:rPr lang="en-US" sz="2000" dirty="0">
                <a:solidFill>
                  <a:schemeClr val="tx1"/>
                </a:solidFill>
              </a:rPr>
              <a:t>If using single antigen vaccine for series, administer:</a:t>
            </a:r>
          </a:p>
          <a:p>
            <a:pPr marL="0" lvl="0" indent="0">
              <a:buClr>
                <a:srgbClr val="FFC000"/>
              </a:buClr>
              <a:buNone/>
            </a:pPr>
            <a:r>
              <a:rPr lang="en-US" sz="1800" b="0" dirty="0">
                <a:solidFill>
                  <a:schemeClr val="tx1"/>
                </a:solidFill>
              </a:rPr>
              <a:t>Dose #1 at birth</a:t>
            </a:r>
          </a:p>
          <a:p>
            <a:pPr marL="0" lvl="0" indent="0">
              <a:buClr>
                <a:srgbClr val="FFC000"/>
              </a:buClr>
              <a:buNone/>
            </a:pPr>
            <a:r>
              <a:rPr lang="en-US" sz="1800" b="0" dirty="0">
                <a:solidFill>
                  <a:schemeClr val="tx1"/>
                </a:solidFill>
              </a:rPr>
              <a:t>Dose #2 at 1 month of age</a:t>
            </a:r>
          </a:p>
          <a:p>
            <a:pPr marL="0" lvl="0" indent="0">
              <a:buClr>
                <a:srgbClr val="FFC000"/>
              </a:buClr>
              <a:buNone/>
            </a:pPr>
            <a:r>
              <a:rPr lang="en-US" sz="1800" b="0" dirty="0">
                <a:solidFill>
                  <a:schemeClr val="tx1"/>
                </a:solidFill>
              </a:rPr>
              <a:t>Dose #3 at 2 months of age</a:t>
            </a:r>
          </a:p>
          <a:p>
            <a:pPr marL="0" lvl="0" indent="0">
              <a:buClr>
                <a:srgbClr val="FFC000"/>
              </a:buClr>
              <a:buNone/>
            </a:pPr>
            <a:r>
              <a:rPr lang="en-US" sz="1800" b="0" dirty="0">
                <a:solidFill>
                  <a:schemeClr val="tx1"/>
                </a:solidFill>
              </a:rPr>
              <a:t>Dose #4 at 6 months of age (not before 24 weeks of age) </a:t>
            </a:r>
          </a:p>
          <a:p>
            <a:pPr marL="0" lvl="0" indent="0">
              <a:buClr>
                <a:srgbClr val="FFC000"/>
              </a:buClr>
              <a:buNone/>
            </a:pPr>
            <a:endParaRPr lang="en-US" sz="1800" dirty="0">
              <a:solidFill>
                <a:schemeClr val="tx1"/>
              </a:solidFill>
            </a:endParaRPr>
          </a:p>
          <a:p>
            <a:pPr marL="0" lvl="0" indent="0">
              <a:buClr>
                <a:srgbClr val="FFC000"/>
              </a:buClr>
              <a:buNone/>
            </a:pPr>
            <a:r>
              <a:rPr lang="en-US" sz="2000" dirty="0">
                <a:solidFill>
                  <a:schemeClr val="tx1"/>
                </a:solidFill>
              </a:rPr>
              <a:t>If using combination vaccine for series, administer:</a:t>
            </a:r>
          </a:p>
          <a:p>
            <a:pPr marL="0" lvl="0" indent="0">
              <a:buClr>
                <a:srgbClr val="FFC000"/>
              </a:buClr>
              <a:buNone/>
            </a:pPr>
            <a:r>
              <a:rPr lang="en-US" sz="1800" b="0" dirty="0">
                <a:solidFill>
                  <a:schemeClr val="tx1"/>
                </a:solidFill>
              </a:rPr>
              <a:t>Dose #1 at birth</a:t>
            </a:r>
          </a:p>
          <a:p>
            <a:pPr marL="0" lvl="0" indent="0">
              <a:buClr>
                <a:srgbClr val="FFC000"/>
              </a:buClr>
              <a:buNone/>
            </a:pPr>
            <a:r>
              <a:rPr lang="en-US" sz="1800" b="0" dirty="0">
                <a:solidFill>
                  <a:schemeClr val="tx1"/>
                </a:solidFill>
              </a:rPr>
              <a:t>Dose #2 at 2 months </a:t>
            </a:r>
          </a:p>
          <a:p>
            <a:pPr marL="0" lvl="0" indent="0">
              <a:buClr>
                <a:srgbClr val="FFC000"/>
              </a:buClr>
              <a:buNone/>
            </a:pPr>
            <a:r>
              <a:rPr lang="en-US" sz="1800" b="0" dirty="0">
                <a:solidFill>
                  <a:schemeClr val="tx1"/>
                </a:solidFill>
              </a:rPr>
              <a:t>Dose #3 at 4 months</a:t>
            </a:r>
          </a:p>
          <a:p>
            <a:pPr marL="0" lvl="0" indent="0">
              <a:buClr>
                <a:srgbClr val="FFC000"/>
              </a:buClr>
              <a:buNone/>
            </a:pPr>
            <a:r>
              <a:rPr lang="en-US" sz="1800" b="0" dirty="0">
                <a:solidFill>
                  <a:schemeClr val="tx1"/>
                </a:solidFill>
              </a:rPr>
              <a:t>Dose #4 at 6 months (not before 24 weeks of age)</a:t>
            </a:r>
            <a:endParaRPr lang="en-US" sz="1800" b="0" u="sng" dirty="0">
              <a:solidFill>
                <a:schemeClr val="tx1"/>
              </a:solidFill>
            </a:endParaRPr>
          </a:p>
        </p:txBody>
      </p:sp>
    </p:spTree>
    <p:extLst>
      <p:ext uri="{BB962C8B-B14F-4D97-AF65-F5344CB8AC3E}">
        <p14:creationId xmlns:p14="http://schemas.microsoft.com/office/powerpoint/2010/main" val="1550340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457200" y="87313"/>
            <a:ext cx="8305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dirty="0"/>
              <a:t>Infants born to </a:t>
            </a:r>
            <a:r>
              <a:rPr lang="en-US" altLang="en-US" sz="2400" b="1" dirty="0" err="1"/>
              <a:t>HBsAg</a:t>
            </a:r>
            <a:r>
              <a:rPr lang="en-US" altLang="en-US" sz="2400" b="1" dirty="0"/>
              <a:t>-positive mothers should complete the </a:t>
            </a:r>
            <a:r>
              <a:rPr lang="en-US" altLang="en-US" sz="2400" b="1" dirty="0" err="1"/>
              <a:t>HepB</a:t>
            </a:r>
            <a:r>
              <a:rPr lang="en-US" altLang="en-US" sz="2400" b="1" dirty="0"/>
              <a:t> vaccine series at 6 months of age.</a:t>
            </a:r>
          </a:p>
        </p:txBody>
      </p:sp>
      <p:sp>
        <p:nvSpPr>
          <p:cNvPr id="26627" name="Text Box 3"/>
          <p:cNvSpPr txBox="1">
            <a:spLocks noChangeArrowheads="1"/>
          </p:cNvSpPr>
          <p:nvPr/>
        </p:nvSpPr>
        <p:spPr bwMode="auto">
          <a:xfrm>
            <a:off x="2673350" y="4100513"/>
            <a:ext cx="66833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Segoe UI" pitchFamily="34" charset="0"/>
              </a:defRPr>
            </a:lvl1pPr>
            <a:lvl2pPr>
              <a:defRPr sz="2800">
                <a:solidFill>
                  <a:schemeClr val="tx1"/>
                </a:solidFill>
                <a:latin typeface="Segoe UI" pitchFamily="34" charset="0"/>
              </a:defRPr>
            </a:lvl2pPr>
            <a:lvl3pPr>
              <a:defRPr sz="2400">
                <a:solidFill>
                  <a:schemeClr val="tx1"/>
                </a:solidFill>
                <a:latin typeface="Segoe UI" pitchFamily="34" charset="0"/>
              </a:defRPr>
            </a:lvl3pPr>
            <a:lvl4pPr>
              <a:defRPr sz="2000">
                <a:solidFill>
                  <a:schemeClr val="tx1"/>
                </a:solidFill>
                <a:latin typeface="Segoe UI" pitchFamily="34" charset="0"/>
              </a:defRPr>
            </a:lvl4pPr>
            <a:lvl5pPr>
              <a:defRPr sz="2000">
                <a:solidFill>
                  <a:schemeClr val="tx1"/>
                </a:solidFill>
                <a:latin typeface="Segoe UI" pitchFamily="34" charset="0"/>
              </a:defRPr>
            </a:lvl5pPr>
            <a:lvl6pPr eaLnBrk="0" fontAlgn="base" hangingPunct="0">
              <a:spcAft>
                <a:spcPct val="0"/>
              </a:spcAft>
              <a:buFont typeface="Arial" charset="0"/>
              <a:buChar char="»"/>
              <a:defRPr sz="2000">
                <a:solidFill>
                  <a:schemeClr val="tx1"/>
                </a:solidFill>
                <a:latin typeface="Segoe UI" pitchFamily="34" charset="0"/>
              </a:defRPr>
            </a:lvl6pPr>
            <a:lvl7pPr eaLnBrk="0" fontAlgn="base" hangingPunct="0">
              <a:spcAft>
                <a:spcPct val="0"/>
              </a:spcAft>
              <a:buFont typeface="Arial" charset="0"/>
              <a:buChar char="»"/>
              <a:defRPr sz="2000">
                <a:solidFill>
                  <a:schemeClr val="tx1"/>
                </a:solidFill>
                <a:latin typeface="Segoe UI" pitchFamily="34" charset="0"/>
              </a:defRPr>
            </a:lvl7pPr>
            <a:lvl8pPr eaLnBrk="0" fontAlgn="base" hangingPunct="0">
              <a:spcAft>
                <a:spcPct val="0"/>
              </a:spcAft>
              <a:buFont typeface="Arial" charset="0"/>
              <a:buChar char="»"/>
              <a:defRPr sz="2000">
                <a:solidFill>
                  <a:schemeClr val="tx1"/>
                </a:solidFill>
                <a:latin typeface="Segoe UI" pitchFamily="34" charset="0"/>
              </a:defRPr>
            </a:lvl8pPr>
            <a:lvl9pPr eaLnBrk="0" fontAlgn="base" hangingPunct="0">
              <a:spcAft>
                <a:spcPct val="0"/>
              </a:spcAft>
              <a:buFont typeface="Arial" charset="0"/>
              <a:buChar char="»"/>
              <a:defRPr sz="2000">
                <a:solidFill>
                  <a:schemeClr val="tx1"/>
                </a:solidFill>
                <a:latin typeface="Segoe UI" pitchFamily="34" charset="0"/>
              </a:defRPr>
            </a:lvl9pPr>
          </a:lstStyle>
          <a:p>
            <a:endParaRPr lang="en-US" altLang="en-US" sz="1800">
              <a:latin typeface="Arial" charset="0"/>
            </a:endParaRPr>
          </a:p>
        </p:txBody>
      </p:sp>
      <p:sp>
        <p:nvSpPr>
          <p:cNvPr id="26628" name="Rectangle 4"/>
          <p:cNvSpPr>
            <a:spLocks noChangeArrowheads="1"/>
          </p:cNvSpPr>
          <p:nvPr/>
        </p:nvSpPr>
        <p:spPr bwMode="auto">
          <a:xfrm>
            <a:off x="830263" y="385763"/>
            <a:ext cx="5824537" cy="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tLang="en-US"/>
          </a:p>
        </p:txBody>
      </p:sp>
      <p:sp>
        <p:nvSpPr>
          <p:cNvPr id="26629" name="Rectangle 5"/>
          <p:cNvSpPr>
            <a:spLocks noChangeArrowheads="1"/>
          </p:cNvSpPr>
          <p:nvPr/>
        </p:nvSpPr>
        <p:spPr bwMode="auto">
          <a:xfrm>
            <a:off x="830263" y="385763"/>
            <a:ext cx="5824537" cy="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tLang="en-US"/>
          </a:p>
        </p:txBody>
      </p:sp>
      <p:sp>
        <p:nvSpPr>
          <p:cNvPr id="26630" name="Rectangle 6"/>
          <p:cNvSpPr>
            <a:spLocks noChangeArrowheads="1"/>
          </p:cNvSpPr>
          <p:nvPr/>
        </p:nvSpPr>
        <p:spPr bwMode="auto">
          <a:xfrm>
            <a:off x="830263" y="385763"/>
            <a:ext cx="1084262" cy="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tLang="en-US"/>
          </a:p>
        </p:txBody>
      </p:sp>
      <p:sp>
        <p:nvSpPr>
          <p:cNvPr id="26631" name="Rectangle 7"/>
          <p:cNvSpPr>
            <a:spLocks noGrp="1"/>
          </p:cNvSpPr>
          <p:nvPr>
            <p:ph type="body" idx="1"/>
          </p:nvPr>
        </p:nvSpPr>
        <p:spPr>
          <a:xfrm>
            <a:off x="0" y="990600"/>
            <a:ext cx="9144000" cy="5410200"/>
          </a:xfrm>
        </p:spPr>
        <p:txBody>
          <a:bodyPr>
            <a:normAutofit fontScale="92500" lnSpcReduction="10000"/>
          </a:bodyPr>
          <a:lstStyle/>
          <a:p>
            <a:pPr>
              <a:lnSpc>
                <a:spcPct val="80000"/>
              </a:lnSpc>
            </a:pPr>
            <a:r>
              <a:rPr lang="en-US" altLang="en-US" sz="1800" b="1" i="1" dirty="0"/>
              <a:t>American Academy of Pediatrics (Red Book)</a:t>
            </a:r>
            <a:endParaRPr lang="en-US" altLang="en-US" sz="1800" dirty="0"/>
          </a:p>
          <a:p>
            <a:pPr>
              <a:lnSpc>
                <a:spcPct val="80000"/>
              </a:lnSpc>
              <a:buNone/>
            </a:pPr>
            <a:r>
              <a:rPr lang="en-US" altLang="en-US" sz="1800" dirty="0"/>
              <a:t>	Transmission of perinatal HBV infection can be prevented in approximately 95% of infants born to </a:t>
            </a:r>
            <a:r>
              <a:rPr lang="en-US" altLang="en-US" sz="1800" dirty="0" err="1"/>
              <a:t>HBsAg</a:t>
            </a:r>
            <a:r>
              <a:rPr lang="en-US" altLang="en-US" sz="1800" dirty="0"/>
              <a:t>-positive mothers by early active and passive </a:t>
            </a:r>
            <a:r>
              <a:rPr lang="en-US" altLang="en-US" sz="1800" dirty="0" err="1"/>
              <a:t>immunoprophylaxis</a:t>
            </a:r>
            <a:r>
              <a:rPr lang="en-US" altLang="en-US" sz="1800" dirty="0"/>
              <a:t> of the infant (</a:t>
            </a:r>
            <a:r>
              <a:rPr lang="en-US" altLang="en-US" sz="1800" dirty="0" err="1"/>
              <a:t>ie</a:t>
            </a:r>
            <a:r>
              <a:rPr lang="en-US" altLang="en-US" sz="1800" dirty="0"/>
              <a:t>, immunization and HBIG administration within 12 hours of birth).  </a:t>
            </a:r>
            <a:r>
              <a:rPr lang="en-US" altLang="en-US" sz="1800" b="1" dirty="0"/>
              <a:t>Immunization subsequently should be completed during the first 6 months of life.  </a:t>
            </a:r>
            <a:r>
              <a:rPr lang="en-US" altLang="en-US" sz="1800" dirty="0"/>
              <a:t>Hepatitis B immunization alone, initiated at or shortly after birth, also is highly effective for preventing perinatal HBV infections. (AAP Red Book </a:t>
            </a:r>
            <a:r>
              <a:rPr lang="en-US" sz="1800" dirty="0"/>
              <a:t>2015: page 419.)</a:t>
            </a:r>
            <a:endParaRPr lang="en-US" altLang="en-US" sz="1800" dirty="0"/>
          </a:p>
          <a:p>
            <a:pPr>
              <a:lnSpc>
                <a:spcPct val="80000"/>
              </a:lnSpc>
            </a:pPr>
            <a:endParaRPr lang="en-US" altLang="en-US" sz="1800" b="1" i="1" dirty="0"/>
          </a:p>
          <a:p>
            <a:pPr>
              <a:lnSpc>
                <a:spcPct val="80000"/>
              </a:lnSpc>
            </a:pPr>
            <a:r>
              <a:rPr lang="en-US" altLang="en-US" sz="1800" b="1" i="1" dirty="0"/>
              <a:t>Epidemiology and Prevention of Vaccine-Preventable Diseases (Pink Book)</a:t>
            </a:r>
            <a:endParaRPr lang="en-US" altLang="en-US" sz="1800" dirty="0"/>
          </a:p>
          <a:p>
            <a:pPr>
              <a:lnSpc>
                <a:spcPct val="80000"/>
              </a:lnSpc>
              <a:buFont typeface="Arial" charset="0"/>
              <a:buNone/>
            </a:pPr>
            <a:r>
              <a:rPr lang="en-US" altLang="en-US" sz="1800" dirty="0"/>
              <a:t>	Hepatitis B vaccination is recommended for all infants soon after birth and before hospital discharge. Infants and children younger than 11 years of age should receive 0.5 mL (5 mcg) of pediatric or adult formulation </a:t>
            </a:r>
            <a:r>
              <a:rPr lang="en-US" altLang="en-US" sz="1800" dirty="0" err="1"/>
              <a:t>Recombivax</a:t>
            </a:r>
            <a:r>
              <a:rPr lang="en-US" altLang="en-US" sz="1800" dirty="0"/>
              <a:t> HB (Merck) or 0.5 mL (10 mcg) of pediatric </a:t>
            </a:r>
            <a:r>
              <a:rPr lang="en-US" altLang="en-US" sz="1800" dirty="0" err="1"/>
              <a:t>Engerix</a:t>
            </a:r>
            <a:r>
              <a:rPr lang="en-US" altLang="en-US" sz="1800" dirty="0"/>
              <a:t>-B (GlaxoSmithKline). Primary vaccination consists of three intramuscular doses of vaccine. The usual schedule is 0, 1 to 2, and 6 to 18 months.</a:t>
            </a:r>
            <a:r>
              <a:rPr lang="en-US" altLang="en-US" sz="1800" b="1" dirty="0"/>
              <a:t> Infants whose mothers are </a:t>
            </a:r>
            <a:r>
              <a:rPr lang="en-US" altLang="en-US" sz="1800" b="1" dirty="0" err="1"/>
              <a:t>HBsAg</a:t>
            </a:r>
            <a:r>
              <a:rPr lang="en-US" altLang="en-US" sz="1800" b="1" dirty="0"/>
              <a:t> positive or whose </a:t>
            </a:r>
            <a:r>
              <a:rPr lang="en-US" altLang="en-US" sz="1800" b="1" dirty="0" err="1"/>
              <a:t>HBsAg</a:t>
            </a:r>
            <a:r>
              <a:rPr lang="en-US" altLang="en-US" sz="1800" b="1" dirty="0"/>
              <a:t> status is unknown should receive the last (third or fourth) dose by 6 months of age (12 to 15 months if </a:t>
            </a:r>
            <a:r>
              <a:rPr lang="en-US" altLang="en-US" sz="1800" b="1" dirty="0" err="1"/>
              <a:t>Comvax</a:t>
            </a:r>
            <a:r>
              <a:rPr lang="en-US" altLang="en-US" sz="1800" b="1" dirty="0"/>
              <a:t> is used).</a:t>
            </a:r>
          </a:p>
          <a:p>
            <a:pPr>
              <a:lnSpc>
                <a:spcPct val="80000"/>
              </a:lnSpc>
              <a:buFont typeface="Arial" charset="0"/>
              <a:buNone/>
            </a:pPr>
            <a:r>
              <a:rPr lang="en-US" altLang="en-US" sz="1800" b="1" dirty="0"/>
              <a:t>	</a:t>
            </a:r>
            <a:r>
              <a:rPr lang="en-US" altLang="en-US" sz="1800" dirty="0"/>
              <a:t>(Pink Book 2015: p. 161)</a:t>
            </a:r>
          </a:p>
          <a:p>
            <a:pPr>
              <a:lnSpc>
                <a:spcPct val="80000"/>
              </a:lnSpc>
            </a:pPr>
            <a:endParaRPr lang="en-US" altLang="en-US" sz="1800" b="1" i="1" dirty="0"/>
          </a:p>
          <a:p>
            <a:pPr>
              <a:lnSpc>
                <a:spcPct val="80000"/>
              </a:lnSpc>
            </a:pPr>
            <a:r>
              <a:rPr lang="en-US" altLang="en-US" sz="1800" b="1" i="1" dirty="0"/>
              <a:t>Control of Communicable Diseases Manual</a:t>
            </a:r>
            <a:endParaRPr lang="en-US" altLang="en-US" sz="1800" b="1" dirty="0"/>
          </a:p>
          <a:p>
            <a:pPr>
              <a:lnSpc>
                <a:spcPct val="80000"/>
              </a:lnSpc>
              <a:buFont typeface="Arial" charset="0"/>
              <a:buNone/>
            </a:pPr>
            <a:r>
              <a:rPr lang="en-US" altLang="en-US" sz="1800" dirty="0"/>
              <a:t>       Vaccines licensed in different parts of the world may have varying dosages and schedules; in the USA they are most commonly administered in 3 IM doses:  for infants, the first dose is given at birth or at 1-2 months of age with subsequent doses 1 to 2 and 6 to 18 months later.  </a:t>
            </a:r>
            <a:r>
              <a:rPr lang="en-US" altLang="en-US" sz="1800" b="1" dirty="0"/>
              <a:t>For infants born to </a:t>
            </a:r>
            <a:r>
              <a:rPr lang="en-US" altLang="en-US" sz="1800" b="1" dirty="0" err="1"/>
              <a:t>HBsAg</a:t>
            </a:r>
            <a:r>
              <a:rPr lang="en-US" altLang="en-US" sz="1800" b="1" dirty="0"/>
              <a:t> positive women, the schedule should be birth, 1-2 and 6 months of age. </a:t>
            </a:r>
            <a:r>
              <a:rPr lang="en-US" altLang="en-US" sz="1800" dirty="0"/>
              <a:t>(Control of Communicable Diseases Manual 2008; page 288)</a:t>
            </a:r>
          </a:p>
          <a:p>
            <a:pPr>
              <a:lnSpc>
                <a:spcPct val="80000"/>
              </a:lnSpc>
              <a:buFont typeface="Arial" charset="0"/>
              <a:buNone/>
            </a:pPr>
            <a:br>
              <a:rPr lang="en-US" altLang="en-US" sz="1800" dirty="0"/>
            </a:br>
            <a:endParaRPr lang="en-US" altLang="en-US" sz="1800" dirty="0"/>
          </a:p>
        </p:txBody>
      </p:sp>
    </p:spTree>
    <p:extLst>
      <p:ext uri="{BB962C8B-B14F-4D97-AF65-F5344CB8AC3E}">
        <p14:creationId xmlns:p14="http://schemas.microsoft.com/office/powerpoint/2010/main" val="3582281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0" y="0"/>
            <a:ext cx="9144000" cy="990600"/>
          </a:xfrm>
        </p:spPr>
        <p:txBody>
          <a:bodyPr/>
          <a:lstStyle/>
          <a:p>
            <a:r>
              <a:rPr lang="en-US" altLang="en-US" b="1" dirty="0" err="1"/>
              <a:t>HepB</a:t>
            </a:r>
            <a:r>
              <a:rPr lang="en-US" altLang="en-US" b="1" dirty="0"/>
              <a:t> Vaccine Effectiveness</a:t>
            </a:r>
          </a:p>
        </p:txBody>
      </p:sp>
      <p:sp>
        <p:nvSpPr>
          <p:cNvPr id="29699" name="Rectangle 3"/>
          <p:cNvSpPr>
            <a:spLocks noGrp="1"/>
          </p:cNvSpPr>
          <p:nvPr>
            <p:ph type="body" sz="half" idx="1"/>
          </p:nvPr>
        </p:nvSpPr>
        <p:spPr>
          <a:xfrm>
            <a:off x="304800" y="1143000"/>
            <a:ext cx="8636000" cy="4525963"/>
          </a:xfrm>
        </p:spPr>
        <p:txBody>
          <a:bodyPr/>
          <a:lstStyle/>
          <a:p>
            <a:r>
              <a:rPr lang="en-US" altLang="en-US" sz="2800" dirty="0"/>
              <a:t>After 3 doses of </a:t>
            </a:r>
            <a:r>
              <a:rPr lang="en-US" altLang="en-US" sz="2800" dirty="0" err="1"/>
              <a:t>HepB</a:t>
            </a:r>
            <a:r>
              <a:rPr lang="en-US" altLang="en-US" sz="2800" dirty="0"/>
              <a:t> vaccine, more than 90% of healthy adults and </a:t>
            </a:r>
            <a:r>
              <a:rPr lang="en-US" altLang="en-US" sz="2800" b="1" dirty="0"/>
              <a:t>more than 95% of infants, children, and adolescents (from birth to 19 years of age) develop adequate antibody response. </a:t>
            </a:r>
          </a:p>
          <a:p>
            <a:pPr>
              <a:buFont typeface="Arial" charset="0"/>
              <a:buNone/>
            </a:pPr>
            <a:endParaRPr lang="en-US" altLang="en-US" sz="800" b="1" dirty="0"/>
          </a:p>
          <a:p>
            <a:pPr algn="ctr">
              <a:buFont typeface="Arial" charset="0"/>
              <a:buNone/>
            </a:pPr>
            <a:r>
              <a:rPr lang="en-US" altLang="en-US" sz="2800" b="1" dirty="0"/>
              <a:t>Protection by Age Group and Dose</a:t>
            </a:r>
          </a:p>
        </p:txBody>
      </p:sp>
      <p:graphicFrame>
        <p:nvGraphicFramePr>
          <p:cNvPr id="32796" name="Group 28"/>
          <p:cNvGraphicFramePr>
            <a:graphicFrameLocks noGrp="1"/>
          </p:cNvGraphicFramePr>
          <p:nvPr>
            <p:ph sz="half" idx="2"/>
          </p:nvPr>
        </p:nvGraphicFramePr>
        <p:xfrm>
          <a:off x="1143000" y="4114800"/>
          <a:ext cx="6997700" cy="2073276"/>
        </p:xfrm>
        <a:graphic>
          <a:graphicData uri="http://schemas.openxmlformats.org/drawingml/2006/table">
            <a:tbl>
              <a:tblPr/>
              <a:tblGrid>
                <a:gridCol w="1192213">
                  <a:extLst>
                    <a:ext uri="{9D8B030D-6E8A-4147-A177-3AD203B41FA5}">
                      <a16:colId xmlns:a16="http://schemas.microsoft.com/office/drawing/2014/main" val="20000"/>
                    </a:ext>
                  </a:extLst>
                </a:gridCol>
                <a:gridCol w="2254250">
                  <a:extLst>
                    <a:ext uri="{9D8B030D-6E8A-4147-A177-3AD203B41FA5}">
                      <a16:colId xmlns:a16="http://schemas.microsoft.com/office/drawing/2014/main" val="20001"/>
                    </a:ext>
                  </a:extLst>
                </a:gridCol>
                <a:gridCol w="3551237">
                  <a:extLst>
                    <a:ext uri="{9D8B030D-6E8A-4147-A177-3AD203B41FA5}">
                      <a16:colId xmlns:a16="http://schemas.microsoft.com/office/drawing/2014/main" val="20002"/>
                    </a:ext>
                  </a:extLst>
                </a:gridCol>
              </a:tblGrid>
              <a:tr h="518319">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800" b="1" i="0" u="none" strike="noStrike" cap="none" normalizeH="0" baseline="0">
                          <a:ln>
                            <a:noFill/>
                          </a:ln>
                          <a:solidFill>
                            <a:schemeClr val="tx1"/>
                          </a:solidFill>
                          <a:effectLst/>
                          <a:latin typeface="Segoe UI" pitchFamily="34" charset="0"/>
                        </a:rPr>
                        <a:t>Dose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800" b="1" i="0" u="none" strike="noStrike" cap="none" normalizeH="0" baseline="0">
                          <a:ln>
                            <a:noFill/>
                          </a:ln>
                          <a:solidFill>
                            <a:schemeClr val="tx1"/>
                          </a:solidFill>
                          <a:effectLst/>
                          <a:latin typeface="Segoe UI" pitchFamily="34" charset="0"/>
                        </a:rPr>
                        <a:t>Infants</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800" b="1" i="0" u="none" strike="noStrike" cap="none" normalizeH="0" baseline="0">
                          <a:ln>
                            <a:noFill/>
                          </a:ln>
                          <a:solidFill>
                            <a:schemeClr val="tx1"/>
                          </a:solidFill>
                          <a:effectLst/>
                          <a:latin typeface="Segoe UI" pitchFamily="34" charset="0"/>
                        </a:rPr>
                        <a:t>Teens and Adults</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518319">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800" b="0" i="0" u="none" strike="noStrike" cap="none" normalizeH="0" baseline="0">
                          <a:ln>
                            <a:noFill/>
                          </a:ln>
                          <a:solidFill>
                            <a:schemeClr val="tx1"/>
                          </a:solidFill>
                          <a:effectLst/>
                          <a:latin typeface="Segoe UI" pitchFamily="34"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800" b="0" i="0" u="none" strike="noStrike" cap="none" normalizeH="0" baseline="0">
                          <a:ln>
                            <a:noFill/>
                          </a:ln>
                          <a:solidFill>
                            <a:schemeClr val="tx1"/>
                          </a:solidFill>
                          <a:effectLst/>
                          <a:latin typeface="Segoe UI" pitchFamily="34" charset="0"/>
                        </a:rPr>
                        <a:t>16% - 40%</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800" b="0" i="0" u="none" strike="noStrike" cap="none" normalizeH="0" baseline="0">
                          <a:ln>
                            <a:noFill/>
                          </a:ln>
                          <a:solidFill>
                            <a:schemeClr val="tx1"/>
                          </a:solidFill>
                          <a:effectLst/>
                          <a:latin typeface="Segoe UI" pitchFamily="34" charset="0"/>
                        </a:rPr>
                        <a:t>20% -30%</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18319">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800" b="0" i="0" u="none" strike="noStrike" cap="none" normalizeH="0" baseline="0">
                          <a:ln>
                            <a:noFill/>
                          </a:ln>
                          <a:solidFill>
                            <a:schemeClr val="tx1"/>
                          </a:solidFill>
                          <a:effectLst/>
                          <a:latin typeface="Segoe UI" pitchFamily="34"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800" b="0" i="0" u="none" strike="noStrike" cap="none" normalizeH="0" baseline="0">
                          <a:ln>
                            <a:noFill/>
                          </a:ln>
                          <a:solidFill>
                            <a:schemeClr val="tx1"/>
                          </a:solidFill>
                          <a:effectLst/>
                          <a:latin typeface="Segoe UI" pitchFamily="34" charset="0"/>
                        </a:rPr>
                        <a:t>80% - 95%</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800" b="0" i="0" u="none" strike="noStrike" cap="none" normalizeH="0" baseline="0">
                          <a:ln>
                            <a:noFill/>
                          </a:ln>
                          <a:solidFill>
                            <a:schemeClr val="tx1"/>
                          </a:solidFill>
                          <a:effectLst/>
                          <a:latin typeface="Segoe UI" pitchFamily="34" charset="0"/>
                        </a:rPr>
                        <a:t>75% - 80%</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18319">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800" b="0" i="0" u="none" strike="noStrike" cap="none" normalizeH="0" baseline="0">
                          <a:ln>
                            <a:noFill/>
                          </a:ln>
                          <a:solidFill>
                            <a:schemeClr val="tx1"/>
                          </a:solidFill>
                          <a:effectLst/>
                          <a:latin typeface="Segoe UI" pitchFamily="34" charset="0"/>
                        </a:rPr>
                        <a:t>3</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800" b="0" i="0" u="none" strike="noStrike" cap="none" normalizeH="0" baseline="0">
                          <a:ln>
                            <a:noFill/>
                          </a:ln>
                          <a:solidFill>
                            <a:schemeClr val="tx1"/>
                          </a:solidFill>
                          <a:effectLst/>
                          <a:latin typeface="Segoe UI" pitchFamily="34" charset="0"/>
                        </a:rPr>
                        <a:t>98% - 100%</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2800" b="0" i="0" u="none" strike="noStrike" cap="none" normalizeH="0" baseline="0">
                          <a:ln>
                            <a:noFill/>
                          </a:ln>
                          <a:solidFill>
                            <a:schemeClr val="tx1"/>
                          </a:solidFill>
                          <a:effectLst/>
                          <a:latin typeface="Segoe UI" pitchFamily="34" charset="0"/>
                        </a:rPr>
                        <a:t>90% - 95%</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64073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r>
              <a:rPr lang="en-US" b="1" dirty="0"/>
              <a:t>Disclosure Statement</a:t>
            </a:r>
          </a:p>
        </p:txBody>
      </p:sp>
      <p:sp>
        <p:nvSpPr>
          <p:cNvPr id="3" name="Content Placeholder 2"/>
          <p:cNvSpPr>
            <a:spLocks noGrp="1"/>
          </p:cNvSpPr>
          <p:nvPr>
            <p:ph idx="1"/>
          </p:nvPr>
        </p:nvSpPr>
        <p:spPr>
          <a:xfrm>
            <a:off x="457200" y="1241612"/>
            <a:ext cx="8229600" cy="4525963"/>
          </a:xfrm>
        </p:spPr>
        <p:txBody>
          <a:bodyPr/>
          <a:lstStyle/>
          <a:p>
            <a:r>
              <a:rPr lang="en-US" sz="2000" dirty="0"/>
              <a:t>To obtain nursing contact hours for this session, you must be present for the entire hour and complete an evaluation.</a:t>
            </a:r>
          </a:p>
          <a:p>
            <a:r>
              <a:rPr lang="en-US" sz="2000" dirty="0"/>
              <a:t>Continuing education will be provided through the Georgia Department of Public Health</a:t>
            </a:r>
          </a:p>
          <a:p>
            <a:r>
              <a:rPr lang="en-US" sz="2000" dirty="0"/>
              <a:t>Georgia Department of Public Health is an approved provider of continuing nursing education by the Alabama State Nurses Association, an accredited approver by the American Nurses Credentialing Center’s Commission of Accreditation</a:t>
            </a:r>
          </a:p>
        </p:txBody>
      </p:sp>
    </p:spTree>
    <p:extLst>
      <p:ext uri="{BB962C8B-B14F-4D97-AF65-F5344CB8AC3E}">
        <p14:creationId xmlns:p14="http://schemas.microsoft.com/office/powerpoint/2010/main" val="1073628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90500" y="304800"/>
            <a:ext cx="8839200" cy="990600"/>
          </a:xfrm>
        </p:spPr>
        <p:txBody>
          <a:bodyPr>
            <a:normAutofit fontScale="90000"/>
          </a:bodyPr>
          <a:lstStyle/>
          <a:p>
            <a:r>
              <a:rPr lang="en-US" altLang="en-US" sz="3600" b="1" dirty="0">
                <a:solidFill>
                  <a:srgbClr val="000000"/>
                </a:solidFill>
              </a:rPr>
              <a:t>Post Vaccination Serologic Testing (PVST)</a:t>
            </a:r>
            <a:endParaRPr lang="en-US" altLang="en-US" sz="3600" dirty="0">
              <a:solidFill>
                <a:srgbClr val="000000"/>
              </a:solidFill>
            </a:endParaRPr>
          </a:p>
        </p:txBody>
      </p:sp>
      <p:sp>
        <p:nvSpPr>
          <p:cNvPr id="32771" name="Content Placeholder 2"/>
          <p:cNvSpPr>
            <a:spLocks noGrp="1"/>
          </p:cNvSpPr>
          <p:nvPr>
            <p:ph idx="1"/>
          </p:nvPr>
        </p:nvSpPr>
        <p:spPr>
          <a:xfrm>
            <a:off x="457200" y="1447800"/>
            <a:ext cx="8191500" cy="4678363"/>
          </a:xfrm>
        </p:spPr>
        <p:txBody>
          <a:bodyPr>
            <a:normAutofit fontScale="92500"/>
          </a:bodyPr>
          <a:lstStyle/>
          <a:p>
            <a:r>
              <a:rPr lang="en-US" altLang="en-US" sz="2400" dirty="0"/>
              <a:t>High-risk infants must have a PVST between 9-12 months of age (generally done at the 9 month well-check visit)</a:t>
            </a:r>
          </a:p>
          <a:p>
            <a:pPr marL="0" indent="0">
              <a:buNone/>
            </a:pPr>
            <a:r>
              <a:rPr lang="en-US" altLang="en-US" sz="800" dirty="0"/>
              <a:t> </a:t>
            </a:r>
            <a:endParaRPr lang="en-US" altLang="en-US" sz="900" dirty="0"/>
          </a:p>
          <a:p>
            <a:r>
              <a:rPr lang="en-US" altLang="en-US" sz="2400" dirty="0"/>
              <a:t>PVST should not be performed before 9 months of age</a:t>
            </a:r>
          </a:p>
          <a:p>
            <a:pPr marL="0" indent="0">
              <a:buNone/>
            </a:pPr>
            <a:r>
              <a:rPr lang="en-US" altLang="en-US" sz="800" dirty="0"/>
              <a:t> </a:t>
            </a:r>
            <a:endParaRPr lang="en-US" altLang="en-US" sz="900" dirty="0"/>
          </a:p>
          <a:p>
            <a:r>
              <a:rPr lang="en-US" altLang="en-US" sz="2400" dirty="0"/>
              <a:t>PVST must be drawn a minimum of 30 days after last hepatitis B vaccine dose</a:t>
            </a:r>
          </a:p>
          <a:p>
            <a:pPr lvl="1"/>
            <a:r>
              <a:rPr lang="en-US" altLang="en-US" sz="2000" dirty="0"/>
              <a:t>Transient </a:t>
            </a:r>
            <a:r>
              <a:rPr lang="en-US" altLang="en-US" sz="2000" dirty="0" err="1"/>
              <a:t>HBsAg</a:t>
            </a:r>
            <a:r>
              <a:rPr lang="en-US" altLang="en-US" sz="2000" dirty="0"/>
              <a:t> </a:t>
            </a:r>
            <a:r>
              <a:rPr lang="en-US" altLang="en-US" sz="2000" dirty="0" err="1"/>
              <a:t>antigenemia</a:t>
            </a:r>
            <a:endParaRPr lang="en-US" altLang="en-US" sz="2000" dirty="0"/>
          </a:p>
          <a:p>
            <a:pPr marL="457200" lvl="1" indent="0">
              <a:buNone/>
            </a:pPr>
            <a:r>
              <a:rPr lang="en-US" altLang="en-US" sz="800" dirty="0"/>
              <a:t> </a:t>
            </a:r>
            <a:endParaRPr lang="en-US" altLang="en-US" sz="900" dirty="0"/>
          </a:p>
          <a:p>
            <a:r>
              <a:rPr lang="en-US" altLang="en-US" sz="2400" dirty="0"/>
              <a:t>PVST consists of two lab tests:</a:t>
            </a:r>
          </a:p>
          <a:p>
            <a:pPr lvl="1"/>
            <a:r>
              <a:rPr lang="en-US" altLang="en-US" sz="2400" dirty="0"/>
              <a:t>Hepatitis B Surface Antigen (</a:t>
            </a:r>
            <a:r>
              <a:rPr lang="en-US" altLang="en-US" sz="2400" dirty="0" err="1"/>
              <a:t>HBsAg</a:t>
            </a:r>
            <a:r>
              <a:rPr lang="en-US" altLang="en-US" sz="2400" dirty="0"/>
              <a:t>)</a:t>
            </a:r>
          </a:p>
          <a:p>
            <a:pPr lvl="2"/>
            <a:r>
              <a:rPr lang="en-US" altLang="en-US" dirty="0"/>
              <a:t>Lab result indicates if HBV infection is present</a:t>
            </a:r>
          </a:p>
          <a:p>
            <a:pPr lvl="1"/>
            <a:r>
              <a:rPr lang="en-US" altLang="en-US" sz="2400" dirty="0"/>
              <a:t>Hepatitis B Surface Antibody (anti-HBs)</a:t>
            </a:r>
          </a:p>
          <a:p>
            <a:pPr lvl="2"/>
            <a:r>
              <a:rPr lang="en-US" altLang="en-US" dirty="0"/>
              <a:t>Lab result indicates if child developed immunity</a:t>
            </a:r>
          </a:p>
          <a:p>
            <a:pPr lvl="2"/>
            <a:endParaRPr lang="en-US" altLang="en-US" dirty="0"/>
          </a:p>
        </p:txBody>
      </p:sp>
    </p:spTree>
    <p:extLst>
      <p:ext uri="{BB962C8B-B14F-4D97-AF65-F5344CB8AC3E}">
        <p14:creationId xmlns:p14="http://schemas.microsoft.com/office/powerpoint/2010/main" val="1340559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Post-Vaccination Testing FAQs</a:t>
            </a:r>
          </a:p>
        </p:txBody>
      </p:sp>
      <p:sp>
        <p:nvSpPr>
          <p:cNvPr id="3" name="Content Placeholder 2"/>
          <p:cNvSpPr>
            <a:spLocks noGrp="1"/>
          </p:cNvSpPr>
          <p:nvPr>
            <p:ph idx="1"/>
          </p:nvPr>
        </p:nvSpPr>
        <p:spPr/>
        <p:txBody>
          <a:bodyPr>
            <a:normAutofit fontScale="92500" lnSpcReduction="10000"/>
          </a:bodyPr>
          <a:lstStyle/>
          <a:p>
            <a:r>
              <a:rPr lang="en-US" b="1" dirty="0"/>
              <a:t>Why is the PVST necessary?</a:t>
            </a:r>
          </a:p>
          <a:p>
            <a:pPr lvl="1"/>
            <a:r>
              <a:rPr lang="en-US" dirty="0"/>
              <a:t>Without testing infant’s </a:t>
            </a:r>
            <a:r>
              <a:rPr lang="en-US" dirty="0" err="1"/>
              <a:t>HBsAg</a:t>
            </a:r>
            <a:r>
              <a:rPr lang="en-US" dirty="0"/>
              <a:t> status is unknown</a:t>
            </a:r>
          </a:p>
          <a:p>
            <a:pPr lvl="1"/>
            <a:r>
              <a:rPr lang="en-US" dirty="0"/>
              <a:t>Is child protected, infected or still susceptible to HBV?</a:t>
            </a:r>
          </a:p>
          <a:p>
            <a:pPr marL="457200" lvl="1" indent="0">
              <a:buNone/>
            </a:pPr>
            <a:endParaRPr lang="en-US" sz="1100" dirty="0"/>
          </a:p>
          <a:p>
            <a:r>
              <a:rPr lang="en-US" b="1" dirty="0"/>
              <a:t>What tests should be ordered?</a:t>
            </a:r>
          </a:p>
          <a:p>
            <a:pPr lvl="1"/>
            <a:r>
              <a:rPr lang="en-US" dirty="0"/>
              <a:t>HBsAg and Anti-HBs</a:t>
            </a:r>
          </a:p>
          <a:p>
            <a:pPr lvl="1"/>
            <a:r>
              <a:rPr lang="en-US" dirty="0"/>
              <a:t>Do  NOT test for antibody to hepatitis B core antigen (Anti-</a:t>
            </a:r>
            <a:r>
              <a:rPr lang="en-US" dirty="0" err="1"/>
              <a:t>HBc</a:t>
            </a:r>
            <a:r>
              <a:rPr lang="en-US" dirty="0"/>
              <a:t>) </a:t>
            </a:r>
          </a:p>
          <a:p>
            <a:pPr lvl="2"/>
            <a:r>
              <a:rPr lang="en-US" dirty="0"/>
              <a:t>Passively acquired maternal Anti-</a:t>
            </a:r>
            <a:r>
              <a:rPr lang="en-US" dirty="0" err="1"/>
              <a:t>HBc</a:t>
            </a:r>
            <a:r>
              <a:rPr lang="en-US" dirty="0"/>
              <a:t> can be detected to age 24 months</a:t>
            </a:r>
          </a:p>
          <a:p>
            <a:pPr marL="914400" lvl="2" indent="0">
              <a:buNone/>
            </a:pPr>
            <a:endParaRPr lang="en-US" dirty="0"/>
          </a:p>
          <a:p>
            <a:endParaRPr lang="en-US" dirty="0"/>
          </a:p>
        </p:txBody>
      </p:sp>
    </p:spTree>
    <p:extLst>
      <p:ext uri="{BB962C8B-B14F-4D97-AF65-F5344CB8AC3E}">
        <p14:creationId xmlns:p14="http://schemas.microsoft.com/office/powerpoint/2010/main" val="220406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PVST FAQs continued…</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Why wait and test at 9 months of age or older?</a:t>
            </a:r>
          </a:p>
          <a:p>
            <a:pPr lvl="1"/>
            <a:r>
              <a:rPr lang="en-US" dirty="0"/>
              <a:t>To determine true Anti-HBs status </a:t>
            </a:r>
          </a:p>
          <a:p>
            <a:pPr lvl="1"/>
            <a:r>
              <a:rPr lang="en-US" dirty="0"/>
              <a:t>Earlier testing may  detect Anti-HBs from HBIG administered at  birth and not response to vaccination</a:t>
            </a:r>
          </a:p>
          <a:p>
            <a:pPr lvl="1"/>
            <a:r>
              <a:rPr lang="en-US" dirty="0"/>
              <a:t>To detect late occurring infection</a:t>
            </a:r>
          </a:p>
          <a:p>
            <a:pPr marL="457200" lvl="1" indent="0">
              <a:buNone/>
            </a:pPr>
            <a:endParaRPr lang="en-US" sz="1100" dirty="0"/>
          </a:p>
          <a:p>
            <a:r>
              <a:rPr lang="en-US" b="1" dirty="0"/>
              <a:t>Why  wait to test 1-2 months after series completion? </a:t>
            </a:r>
          </a:p>
          <a:p>
            <a:pPr lvl="1"/>
            <a:r>
              <a:rPr lang="en-US" dirty="0"/>
              <a:t>Transient </a:t>
            </a:r>
            <a:r>
              <a:rPr lang="en-US" dirty="0" err="1"/>
              <a:t>HBsAg</a:t>
            </a:r>
            <a:r>
              <a:rPr lang="en-US" dirty="0"/>
              <a:t>-positivity can occur up to 3 weeks after vaccination</a:t>
            </a:r>
          </a:p>
          <a:p>
            <a:pPr lvl="1"/>
            <a:endParaRPr lang="en-US" sz="1100" dirty="0"/>
          </a:p>
          <a:p>
            <a:r>
              <a:rPr lang="en-US" b="1" dirty="0"/>
              <a:t>Can the testing wait until the infant is older?</a:t>
            </a:r>
          </a:p>
          <a:p>
            <a:pPr lvl="1"/>
            <a:r>
              <a:rPr lang="en-US" dirty="0"/>
              <a:t>Currently, ACIP recommends testing between 9-12  months (usually at the next well child visit)</a:t>
            </a:r>
          </a:p>
          <a:p>
            <a:pPr lvl="1"/>
            <a:r>
              <a:rPr lang="en-US" dirty="0"/>
              <a:t>Be aware that after completion of the primary hepatitis B vaccine  series the Anti-HBs levels decline rapidly in the first year</a:t>
            </a:r>
          </a:p>
          <a:p>
            <a:endParaRPr lang="en-US" dirty="0"/>
          </a:p>
        </p:txBody>
      </p:sp>
    </p:spTree>
    <p:extLst>
      <p:ext uri="{BB962C8B-B14F-4D97-AF65-F5344CB8AC3E}">
        <p14:creationId xmlns:p14="http://schemas.microsoft.com/office/powerpoint/2010/main" val="1846413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normAutofit/>
          </a:bodyPr>
          <a:lstStyle/>
          <a:p>
            <a:r>
              <a:rPr lang="en-US" altLang="en-US" sz="3600" b="1" dirty="0">
                <a:solidFill>
                  <a:srgbClr val="000000"/>
                </a:solidFill>
              </a:rPr>
              <a:t>Management of Nonresponse to </a:t>
            </a:r>
            <a:r>
              <a:rPr lang="en-US" altLang="en-US" sz="3600" b="1" dirty="0" err="1">
                <a:solidFill>
                  <a:srgbClr val="000000"/>
                </a:solidFill>
              </a:rPr>
              <a:t>HepB</a:t>
            </a:r>
            <a:endParaRPr lang="en-US" altLang="en-US" sz="3600" b="1" dirty="0">
              <a:solidFill>
                <a:srgbClr val="000000"/>
              </a:solidFill>
            </a:endParaRPr>
          </a:p>
        </p:txBody>
      </p:sp>
      <p:sp>
        <p:nvSpPr>
          <p:cNvPr id="30723" name="Rectangle 3"/>
          <p:cNvSpPr>
            <a:spLocks noGrp="1"/>
          </p:cNvSpPr>
          <p:nvPr>
            <p:ph type="body" idx="1"/>
          </p:nvPr>
        </p:nvSpPr>
        <p:spPr/>
        <p:txBody>
          <a:bodyPr>
            <a:normAutofit fontScale="70000" lnSpcReduction="20000"/>
          </a:bodyPr>
          <a:lstStyle/>
          <a:p>
            <a:r>
              <a:rPr lang="en-US" altLang="en-US" b="1" dirty="0"/>
              <a:t>Persons who lack antibody response should receive additional </a:t>
            </a:r>
            <a:r>
              <a:rPr lang="en-US" altLang="en-US" b="1" dirty="0" err="1"/>
              <a:t>HepB</a:t>
            </a:r>
            <a:r>
              <a:rPr lang="en-US" altLang="en-US" b="1" dirty="0"/>
              <a:t> vaccine</a:t>
            </a:r>
          </a:p>
          <a:p>
            <a:pPr lvl="1"/>
            <a:r>
              <a:rPr lang="en-US" altLang="en-US" dirty="0"/>
              <a:t>Administer challenge dose of single-antigen </a:t>
            </a:r>
            <a:r>
              <a:rPr lang="en-US" altLang="en-US" dirty="0" err="1"/>
              <a:t>HepB</a:t>
            </a:r>
            <a:r>
              <a:rPr lang="en-US" altLang="en-US" dirty="0"/>
              <a:t> vaccine and complete and collect PVST:  30-60 days after dose</a:t>
            </a:r>
          </a:p>
          <a:p>
            <a:pPr lvl="1"/>
            <a:r>
              <a:rPr lang="en-US" altLang="en-US" dirty="0"/>
              <a:t>If infant did not develop adequate antibody after challenge dose, administer two additional </a:t>
            </a:r>
            <a:r>
              <a:rPr lang="en-US" altLang="en-US" dirty="0" err="1"/>
              <a:t>HepB</a:t>
            </a:r>
            <a:r>
              <a:rPr lang="en-US" altLang="en-US" dirty="0"/>
              <a:t> doses followed by PVST 30-60 days after final dose </a:t>
            </a:r>
            <a:r>
              <a:rPr lang="en-US" altLang="en-US" sz="1800" dirty="0"/>
              <a:t>(must be at least 8 weeks between </a:t>
            </a:r>
            <a:r>
              <a:rPr lang="en-US" altLang="en-US" sz="1800" dirty="0" err="1"/>
              <a:t>HepB</a:t>
            </a:r>
            <a:r>
              <a:rPr lang="en-US" altLang="en-US" sz="1800" dirty="0"/>
              <a:t> dose #2 &amp; dose #3 and at least 16 weeks between dose #1 and dose #3)</a:t>
            </a:r>
            <a:endParaRPr lang="en-US" altLang="en-US" b="1" dirty="0"/>
          </a:p>
          <a:p>
            <a:pPr lvl="2"/>
            <a:endParaRPr lang="en-US" altLang="en-US" dirty="0"/>
          </a:p>
          <a:p>
            <a:r>
              <a:rPr lang="en-US" altLang="en-US" b="1" dirty="0"/>
              <a:t>Fewer than 5% of persons fail to develop immunity after six doses</a:t>
            </a:r>
          </a:p>
          <a:p>
            <a:pPr lvl="1"/>
            <a:r>
              <a:rPr lang="en-US" altLang="en-US" dirty="0" err="1"/>
              <a:t>Hyporesponder</a:t>
            </a:r>
            <a:endParaRPr lang="en-US" altLang="en-US" dirty="0"/>
          </a:p>
          <a:p>
            <a:pPr lvl="1"/>
            <a:r>
              <a:rPr lang="en-US" altLang="en-US" dirty="0"/>
              <a:t>Chronic infection</a:t>
            </a:r>
          </a:p>
          <a:p>
            <a:pPr lvl="1"/>
            <a:r>
              <a:rPr lang="en-US" altLang="en-US" dirty="0"/>
              <a:t>No further doses are recommended</a:t>
            </a:r>
          </a:p>
          <a:p>
            <a:pPr lvl="2"/>
            <a:r>
              <a:rPr lang="en-US" altLang="en-US" dirty="0"/>
              <a:t>Counsel client</a:t>
            </a:r>
          </a:p>
          <a:p>
            <a:pPr lvl="2"/>
            <a:r>
              <a:rPr lang="en-US" altLang="en-US" dirty="0"/>
              <a:t>Risk Reduction</a:t>
            </a:r>
          </a:p>
        </p:txBody>
      </p:sp>
    </p:spTree>
    <p:extLst>
      <p:ext uri="{BB962C8B-B14F-4D97-AF65-F5344CB8AC3E}">
        <p14:creationId xmlns:p14="http://schemas.microsoft.com/office/powerpoint/2010/main" val="746875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135" y="-114300"/>
            <a:ext cx="4563865" cy="6858000"/>
          </a:xfrm>
          <a:prstGeom prst="rect">
            <a:avLst/>
          </a:prstGeom>
        </p:spPr>
      </p:pic>
      <p:sp>
        <p:nvSpPr>
          <p:cNvPr id="7" name="Title 6"/>
          <p:cNvSpPr>
            <a:spLocks noGrp="1"/>
          </p:cNvSpPr>
          <p:nvPr>
            <p:ph type="title"/>
          </p:nvPr>
        </p:nvSpPr>
        <p:spPr>
          <a:xfrm>
            <a:off x="76201" y="-76200"/>
            <a:ext cx="6248399" cy="990600"/>
          </a:xfrm>
        </p:spPr>
        <p:txBody>
          <a:bodyPr>
            <a:noAutofit/>
          </a:bodyPr>
          <a:lstStyle/>
          <a:p>
            <a:r>
              <a:rPr lang="en-US" sz="3200" b="1" dirty="0"/>
              <a:t>Georgia Perinatal Hepatitis B Prevention Program (PHBPP)</a:t>
            </a:r>
          </a:p>
        </p:txBody>
      </p:sp>
      <p:sp>
        <p:nvSpPr>
          <p:cNvPr id="8" name="Content Placeholder 7"/>
          <p:cNvSpPr>
            <a:spLocks noGrp="1"/>
          </p:cNvSpPr>
          <p:nvPr>
            <p:ph sz="half" idx="1"/>
          </p:nvPr>
        </p:nvSpPr>
        <p:spPr>
          <a:xfrm>
            <a:off x="240632" y="2197684"/>
            <a:ext cx="8229600" cy="4525963"/>
          </a:xfrm>
        </p:spPr>
        <p:txBody>
          <a:bodyPr>
            <a:noAutofit/>
          </a:bodyPr>
          <a:lstStyle/>
          <a:p>
            <a:pPr marL="0" indent="0">
              <a:buNone/>
            </a:pPr>
            <a:r>
              <a:rPr lang="en-US" sz="2400" b="1" u="sng" dirty="0">
                <a:solidFill>
                  <a:schemeClr val="tx2"/>
                </a:solidFill>
              </a:rPr>
              <a:t>18 District PHBPP Case Managers:</a:t>
            </a:r>
          </a:p>
          <a:p>
            <a:pPr marL="0" indent="0">
              <a:buNone/>
            </a:pPr>
            <a:endParaRPr lang="en-US" sz="900" dirty="0"/>
          </a:p>
          <a:p>
            <a:r>
              <a:rPr lang="en-US" sz="2400" dirty="0"/>
              <a:t>Identify hepatitis B-infected pregnant </a:t>
            </a:r>
            <a:br>
              <a:rPr lang="en-US" sz="2400" dirty="0"/>
            </a:br>
            <a:r>
              <a:rPr lang="en-US" sz="2400" dirty="0"/>
              <a:t>women</a:t>
            </a:r>
          </a:p>
          <a:p>
            <a:r>
              <a:rPr lang="en-US" sz="2400" dirty="0"/>
              <a:t>Ensure hepatitis B immune globulin </a:t>
            </a:r>
            <a:br>
              <a:rPr lang="en-US" sz="2400" dirty="0"/>
            </a:br>
            <a:r>
              <a:rPr lang="en-US" sz="2400" dirty="0"/>
              <a:t>(HBIG) and hepatitis B vaccine are </a:t>
            </a:r>
            <a:br>
              <a:rPr lang="en-US" sz="2400" dirty="0"/>
            </a:br>
            <a:r>
              <a:rPr lang="en-US" sz="2400" dirty="0"/>
              <a:t>administered within 12 hours of birth</a:t>
            </a:r>
          </a:p>
          <a:p>
            <a:r>
              <a:rPr lang="en-US" sz="2400" dirty="0"/>
              <a:t>Ensure hepatitis B vaccines are administered </a:t>
            </a:r>
            <a:br>
              <a:rPr lang="en-US" sz="2400" dirty="0"/>
            </a:br>
            <a:r>
              <a:rPr lang="en-US" sz="2400" dirty="0"/>
              <a:t>at the recommended intervals </a:t>
            </a:r>
          </a:p>
          <a:p>
            <a:r>
              <a:rPr lang="en-US" sz="2400" dirty="0"/>
              <a:t>Coordinate post-vaccination serologic </a:t>
            </a:r>
            <a:br>
              <a:rPr lang="en-US" sz="2400" dirty="0"/>
            </a:br>
            <a:r>
              <a:rPr lang="en-US" sz="2400" dirty="0"/>
              <a:t>testing (PVST) at 9-12 months of age</a:t>
            </a:r>
          </a:p>
        </p:txBody>
      </p:sp>
      <p:sp>
        <p:nvSpPr>
          <p:cNvPr id="4" name="TextBox 3"/>
          <p:cNvSpPr txBox="1"/>
          <p:nvPr/>
        </p:nvSpPr>
        <p:spPr>
          <a:xfrm>
            <a:off x="457200" y="914400"/>
            <a:ext cx="5943600" cy="1200329"/>
          </a:xfrm>
          <a:prstGeom prst="rect">
            <a:avLst/>
          </a:prstGeom>
          <a:noFill/>
        </p:spPr>
        <p:txBody>
          <a:bodyPr wrap="square" rtlCol="0">
            <a:spAutoFit/>
          </a:bodyPr>
          <a:lstStyle/>
          <a:p>
            <a:r>
              <a:rPr lang="en-US" dirty="0"/>
              <a:t>The Georgia Perinatal Hepatitis B Prevention Program (PHBPP) identifies pregnant women infected with hepatitis B virus (HBV) and provides case management activities for the women and their newborn infants. </a:t>
            </a:r>
          </a:p>
        </p:txBody>
      </p:sp>
    </p:spTree>
    <p:extLst>
      <p:ext uri="{BB962C8B-B14F-4D97-AF65-F5344CB8AC3E}">
        <p14:creationId xmlns:p14="http://schemas.microsoft.com/office/powerpoint/2010/main" val="2511338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6800" y="1295400"/>
            <a:ext cx="7162800" cy="5116286"/>
          </a:xfrm>
          <a:prstGeom prst="rect">
            <a:avLst/>
          </a:prstGeom>
        </p:spPr>
      </p:pic>
      <p:sp>
        <p:nvSpPr>
          <p:cNvPr id="4" name="Title 3"/>
          <p:cNvSpPr>
            <a:spLocks noGrp="1"/>
          </p:cNvSpPr>
          <p:nvPr>
            <p:ph type="title"/>
          </p:nvPr>
        </p:nvSpPr>
        <p:spPr>
          <a:xfrm>
            <a:off x="190500" y="190500"/>
            <a:ext cx="8839200" cy="990600"/>
          </a:xfrm>
        </p:spPr>
        <p:txBody>
          <a:bodyPr>
            <a:noAutofit/>
          </a:bodyPr>
          <a:lstStyle/>
          <a:p>
            <a:r>
              <a:rPr lang="en-US" sz="3600" b="1" dirty="0"/>
              <a:t>Identified HBV-Exposed Births by County, Georgia, 2013-2015</a:t>
            </a:r>
          </a:p>
        </p:txBody>
      </p:sp>
    </p:spTree>
    <p:extLst>
      <p:ext uri="{BB962C8B-B14F-4D97-AF65-F5344CB8AC3E}">
        <p14:creationId xmlns:p14="http://schemas.microsoft.com/office/powerpoint/2010/main" val="2892087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0500"/>
            <a:ext cx="8839200" cy="990600"/>
          </a:xfrm>
        </p:spPr>
        <p:txBody>
          <a:bodyPr>
            <a:normAutofit fontScale="90000"/>
          </a:bodyPr>
          <a:lstStyle/>
          <a:p>
            <a:r>
              <a:rPr lang="en-US" b="1" dirty="0"/>
              <a:t>Mother’s Country of Birth</a:t>
            </a:r>
            <a:br>
              <a:rPr lang="en-US" b="1" dirty="0"/>
            </a:br>
            <a:r>
              <a:rPr lang="en-US" sz="2700" b="1" dirty="0"/>
              <a:t>HBV-Exposed Infants – Georgia Summary</a:t>
            </a:r>
            <a:endParaRPr lang="en-US" sz="3100" b="1" dirty="0"/>
          </a:p>
        </p:txBody>
      </p:sp>
      <p:sp>
        <p:nvSpPr>
          <p:cNvPr id="3" name="Content Placeholder 2"/>
          <p:cNvSpPr>
            <a:spLocks noGrp="1"/>
          </p:cNvSpPr>
          <p:nvPr>
            <p:ph sz="half" idx="1"/>
          </p:nvPr>
        </p:nvSpPr>
        <p:spPr>
          <a:xfrm>
            <a:off x="6096000" y="1638300"/>
            <a:ext cx="3048000" cy="4525963"/>
          </a:xfrm>
        </p:spPr>
        <p:txBody>
          <a:bodyPr>
            <a:normAutofit fontScale="92500" lnSpcReduction="20000"/>
          </a:bodyPr>
          <a:lstStyle/>
          <a:p>
            <a:pPr marL="0" indent="0">
              <a:buNone/>
            </a:pPr>
            <a:r>
              <a:rPr lang="en-US" sz="2400" b="1" u="sng" dirty="0"/>
              <a:t>GA Birth Cohort 2015</a:t>
            </a:r>
          </a:p>
          <a:p>
            <a:r>
              <a:rPr lang="en-US" dirty="0"/>
              <a:t>United States  </a:t>
            </a:r>
          </a:p>
          <a:p>
            <a:r>
              <a:rPr lang="en-US" dirty="0"/>
              <a:t>China</a:t>
            </a:r>
          </a:p>
          <a:p>
            <a:r>
              <a:rPr lang="en-US" dirty="0"/>
              <a:t>Vietnam</a:t>
            </a:r>
          </a:p>
          <a:p>
            <a:r>
              <a:rPr lang="en-US" dirty="0"/>
              <a:t>Nigeria</a:t>
            </a:r>
          </a:p>
          <a:p>
            <a:r>
              <a:rPr lang="en-US" dirty="0"/>
              <a:t>Burma</a:t>
            </a:r>
          </a:p>
          <a:p>
            <a:r>
              <a:rPr lang="en-US" dirty="0"/>
              <a:t>Ghana</a:t>
            </a:r>
          </a:p>
          <a:p>
            <a:r>
              <a:rPr lang="en-US" dirty="0"/>
              <a:t>Ethiopia</a:t>
            </a:r>
          </a:p>
          <a:p>
            <a:r>
              <a:rPr lang="en-US" dirty="0"/>
              <a:t>Liberia</a:t>
            </a:r>
          </a:p>
          <a:p>
            <a:r>
              <a:rPr lang="en-US" dirty="0"/>
              <a:t>Korea</a:t>
            </a:r>
          </a:p>
          <a:p>
            <a:r>
              <a:rPr lang="en-US" dirty="0"/>
              <a:t>Philippines</a:t>
            </a:r>
          </a:p>
          <a:p>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596265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409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90600"/>
          </a:xfrm>
        </p:spPr>
        <p:txBody>
          <a:bodyPr>
            <a:noAutofit/>
          </a:bodyPr>
          <a:lstStyle/>
          <a:p>
            <a:r>
              <a:rPr lang="en-US" sz="3200" b="1" dirty="0"/>
              <a:t>Georgia Perinatal Case Management Summary</a:t>
            </a:r>
            <a:endParaRPr lang="en-US" sz="3200" dirty="0"/>
          </a:p>
        </p:txBody>
      </p:sp>
      <p:graphicFrame>
        <p:nvGraphicFramePr>
          <p:cNvPr id="6" name="Table 5"/>
          <p:cNvGraphicFramePr>
            <a:graphicFrameLocks noGrp="1"/>
          </p:cNvGraphicFramePr>
          <p:nvPr>
            <p:extLst>
              <p:ext uri="{D42A27DB-BD31-4B8C-83A1-F6EECF244321}">
                <p14:modId xmlns:p14="http://schemas.microsoft.com/office/powerpoint/2010/main" val="2054620849"/>
              </p:ext>
            </p:extLst>
          </p:nvPr>
        </p:nvGraphicFramePr>
        <p:xfrm>
          <a:off x="876300" y="2514600"/>
          <a:ext cx="7162800" cy="2895600"/>
        </p:xfrm>
        <a:graphic>
          <a:graphicData uri="http://schemas.openxmlformats.org/drawingml/2006/table">
            <a:tbl>
              <a:tblPr firstRow="1" firstCol="1" bandRow="1"/>
              <a:tblGrid>
                <a:gridCol w="10287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gridCol w="1638300">
                  <a:extLst>
                    <a:ext uri="{9D8B030D-6E8A-4147-A177-3AD203B41FA5}">
                      <a16:colId xmlns:a16="http://schemas.microsoft.com/office/drawing/2014/main" val="20002"/>
                    </a:ext>
                  </a:extLst>
                </a:gridCol>
                <a:gridCol w="1523999">
                  <a:extLst>
                    <a:ext uri="{9D8B030D-6E8A-4147-A177-3AD203B41FA5}">
                      <a16:colId xmlns:a16="http://schemas.microsoft.com/office/drawing/2014/main" val="20003"/>
                    </a:ext>
                  </a:extLst>
                </a:gridCol>
                <a:gridCol w="1485901">
                  <a:extLst>
                    <a:ext uri="{9D8B030D-6E8A-4147-A177-3AD203B41FA5}">
                      <a16:colId xmlns:a16="http://schemas.microsoft.com/office/drawing/2014/main" val="20004"/>
                    </a:ext>
                  </a:extLst>
                </a:gridCol>
              </a:tblGrid>
              <a:tr h="897239">
                <a:tc>
                  <a:txBody>
                    <a:bodyPr/>
                    <a:lstStyle/>
                    <a:p>
                      <a:pPr marL="0" marR="0" algn="ctr">
                        <a:lnSpc>
                          <a:spcPct val="115000"/>
                        </a:lnSpc>
                        <a:spcBef>
                          <a:spcPts val="0"/>
                        </a:spcBef>
                        <a:spcAft>
                          <a:spcPts val="0"/>
                        </a:spcAft>
                      </a:pPr>
                      <a:r>
                        <a:rPr lang="en-US" sz="1800" dirty="0">
                          <a:solidFill>
                            <a:srgbClr val="FFFFFF"/>
                          </a:solidFill>
                          <a:effectLst/>
                          <a:latin typeface="Cambria"/>
                          <a:ea typeface="Times New Roman"/>
                          <a:cs typeface="Times New Roman"/>
                        </a:rPr>
                        <a:t> </a:t>
                      </a:r>
                      <a:r>
                        <a:rPr lang="en-US" sz="800" dirty="0">
                          <a:solidFill>
                            <a:srgbClr val="FFFFFF"/>
                          </a:solidFill>
                          <a:effectLst/>
                          <a:latin typeface="Cambria"/>
                          <a:ea typeface="Times New Roman"/>
                          <a:cs typeface="Times New Roman"/>
                        </a:rPr>
                        <a:t> </a:t>
                      </a:r>
                      <a:r>
                        <a:rPr lang="en-US" sz="1400" b="1" dirty="0">
                          <a:solidFill>
                            <a:schemeClr val="tx1"/>
                          </a:solidFill>
                          <a:effectLst/>
                          <a:latin typeface="Cambria"/>
                          <a:ea typeface="Times New Roman"/>
                          <a:cs typeface="Times New Roman"/>
                        </a:rPr>
                        <a:t>Birth</a:t>
                      </a:r>
                      <a:r>
                        <a:rPr lang="en-US" sz="1400" b="1" baseline="0" dirty="0">
                          <a:solidFill>
                            <a:schemeClr val="tx1"/>
                          </a:solidFill>
                          <a:effectLst/>
                          <a:latin typeface="Cambria"/>
                          <a:ea typeface="Times New Roman"/>
                          <a:cs typeface="Times New Roman"/>
                        </a:rPr>
                        <a:t> Cohort</a:t>
                      </a:r>
                    </a:p>
                    <a:p>
                      <a:pPr marL="0" marR="0" algn="ctr">
                        <a:lnSpc>
                          <a:spcPct val="115000"/>
                        </a:lnSpc>
                        <a:spcBef>
                          <a:spcPts val="0"/>
                        </a:spcBef>
                        <a:spcAft>
                          <a:spcPts val="0"/>
                        </a:spcAft>
                      </a:pPr>
                      <a:r>
                        <a:rPr lang="en-US" sz="1400" b="1" baseline="0" dirty="0">
                          <a:solidFill>
                            <a:schemeClr val="tx1"/>
                          </a:solidFill>
                          <a:effectLst/>
                          <a:latin typeface="Cambria"/>
                          <a:ea typeface="Calibri"/>
                          <a:cs typeface="Times New Roman"/>
                        </a:rPr>
                        <a:t>Year</a:t>
                      </a:r>
                      <a:endParaRPr lang="en-US" sz="1400" b="1" dirty="0">
                        <a:solidFill>
                          <a:schemeClr val="tx1"/>
                        </a:solidFill>
                        <a:effectLst/>
                        <a:latin typeface="Calibri"/>
                        <a:ea typeface="Calibri"/>
                        <a:cs typeface="Times New Roman"/>
                      </a:endParaRPr>
                    </a:p>
                  </a:txBody>
                  <a:tcPr marL="68264" marR="68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effectLst/>
                          <a:latin typeface="Cambria"/>
                          <a:ea typeface="Times New Roman"/>
                          <a:cs typeface="Times New Roman"/>
                        </a:rPr>
                        <a:t>Infants Case Managed</a:t>
                      </a:r>
                      <a:endParaRPr lang="en-US" sz="1800" dirty="0">
                        <a:solidFill>
                          <a:srgbClr val="000000"/>
                        </a:solidFill>
                        <a:effectLst/>
                        <a:latin typeface="Calibri"/>
                        <a:ea typeface="Calibri"/>
                        <a:cs typeface="Times New Roman"/>
                      </a:endParaRPr>
                    </a:p>
                  </a:txBody>
                  <a:tcPr marL="68264" marR="682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effectLst/>
                          <a:latin typeface="Cambria"/>
                          <a:ea typeface="Times New Roman"/>
                          <a:cs typeface="Times New Roman"/>
                        </a:rPr>
                        <a:t>Tested &amp; Developed Immunity</a:t>
                      </a:r>
                      <a:endParaRPr lang="en-US" sz="1800" dirty="0">
                        <a:solidFill>
                          <a:srgbClr val="000000"/>
                        </a:solidFill>
                        <a:effectLst/>
                        <a:latin typeface="Calibri"/>
                        <a:ea typeface="Calibri"/>
                        <a:cs typeface="Times New Roman"/>
                      </a:endParaRPr>
                    </a:p>
                  </a:txBody>
                  <a:tcPr marL="68264" marR="682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effectLst/>
                          <a:latin typeface="Cambria"/>
                          <a:ea typeface="Times New Roman"/>
                          <a:cs typeface="Times New Roman"/>
                        </a:rPr>
                        <a:t>Developed Immunity (%)</a:t>
                      </a:r>
                      <a:endParaRPr lang="en-US" sz="1800" dirty="0">
                        <a:solidFill>
                          <a:srgbClr val="000000"/>
                        </a:solidFill>
                        <a:effectLst/>
                        <a:latin typeface="Calibri"/>
                        <a:ea typeface="Calibri"/>
                        <a:cs typeface="Times New Roman"/>
                      </a:endParaRPr>
                    </a:p>
                  </a:txBody>
                  <a:tcPr marL="68264" marR="682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effectLst/>
                          <a:latin typeface="Cambria"/>
                          <a:ea typeface="Times New Roman"/>
                          <a:cs typeface="Times New Roman"/>
                        </a:rPr>
                        <a:t>HBV-Infected Infants</a:t>
                      </a:r>
                      <a:endParaRPr lang="en-US" sz="1800" dirty="0">
                        <a:solidFill>
                          <a:srgbClr val="000000"/>
                        </a:solidFill>
                        <a:effectLst/>
                        <a:latin typeface="Calibri"/>
                        <a:ea typeface="Calibri"/>
                        <a:cs typeface="Times New Roman"/>
                      </a:endParaRPr>
                    </a:p>
                  </a:txBody>
                  <a:tcPr marL="68264" marR="682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2461">
                <a:tc>
                  <a:txBody>
                    <a:bodyPr/>
                    <a:lstStyle/>
                    <a:p>
                      <a:pPr marL="0" marR="0">
                        <a:lnSpc>
                          <a:spcPct val="115000"/>
                        </a:lnSpc>
                        <a:spcBef>
                          <a:spcPts val="0"/>
                        </a:spcBef>
                        <a:spcAft>
                          <a:spcPts val="0"/>
                        </a:spcAft>
                      </a:pPr>
                      <a:r>
                        <a:rPr lang="en-US" sz="1800" b="1" dirty="0">
                          <a:solidFill>
                            <a:srgbClr val="000000"/>
                          </a:solidFill>
                          <a:effectLst/>
                          <a:latin typeface="Calibri"/>
                          <a:ea typeface="Calibri"/>
                          <a:cs typeface="Times New Roman"/>
                        </a:rPr>
                        <a:t>2013</a:t>
                      </a:r>
                      <a:endParaRPr lang="en-US" sz="1800" dirty="0">
                        <a:solidFill>
                          <a:srgbClr val="000000"/>
                        </a:solidFill>
                        <a:effectLst/>
                        <a:latin typeface="Calibri"/>
                        <a:ea typeface="Calibri"/>
                        <a:cs typeface="Times New Roman"/>
                      </a:endParaRPr>
                    </a:p>
                  </a:txBody>
                  <a:tcPr marL="68264" marR="68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1800" dirty="0">
                          <a:solidFill>
                            <a:srgbClr val="000000"/>
                          </a:solidFill>
                          <a:effectLst/>
                          <a:latin typeface="Calibri"/>
                          <a:ea typeface="Calibri"/>
                          <a:cs typeface="Times New Roman"/>
                        </a:rPr>
                        <a:t>312</a:t>
                      </a:r>
                    </a:p>
                  </a:txBody>
                  <a:tcPr marL="68264" marR="68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1800" dirty="0">
                          <a:solidFill>
                            <a:srgbClr val="000000"/>
                          </a:solidFill>
                          <a:effectLst/>
                          <a:latin typeface="Calibri"/>
                          <a:ea typeface="Calibri"/>
                          <a:cs typeface="Times New Roman"/>
                        </a:rPr>
                        <a:t>226</a:t>
                      </a:r>
                    </a:p>
                  </a:txBody>
                  <a:tcPr marL="68264" marR="68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1800" dirty="0">
                          <a:solidFill>
                            <a:srgbClr val="000000"/>
                          </a:solidFill>
                          <a:effectLst/>
                          <a:latin typeface="Calibri"/>
                          <a:ea typeface="Calibri"/>
                          <a:cs typeface="Times New Roman"/>
                        </a:rPr>
                        <a:t>72%</a:t>
                      </a:r>
                    </a:p>
                  </a:txBody>
                  <a:tcPr marL="68264" marR="68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1800" dirty="0">
                          <a:solidFill>
                            <a:srgbClr val="000000"/>
                          </a:solidFill>
                          <a:effectLst/>
                          <a:latin typeface="Calibri"/>
                          <a:ea typeface="Calibri"/>
                          <a:cs typeface="Times New Roman"/>
                        </a:rPr>
                        <a:t>0</a:t>
                      </a:r>
                    </a:p>
                  </a:txBody>
                  <a:tcPr marL="68264" marR="68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10001"/>
                  </a:ext>
                </a:extLst>
              </a:tr>
              <a:tr h="495300">
                <a:tc>
                  <a:txBody>
                    <a:bodyPr/>
                    <a:lstStyle/>
                    <a:p>
                      <a:pPr marL="0" marR="0">
                        <a:lnSpc>
                          <a:spcPct val="115000"/>
                        </a:lnSpc>
                        <a:spcBef>
                          <a:spcPts val="0"/>
                        </a:spcBef>
                        <a:spcAft>
                          <a:spcPts val="0"/>
                        </a:spcAft>
                      </a:pPr>
                      <a:r>
                        <a:rPr lang="en-US" sz="1800" b="1" dirty="0">
                          <a:solidFill>
                            <a:srgbClr val="000000"/>
                          </a:solidFill>
                          <a:effectLst/>
                          <a:latin typeface="Calibri"/>
                          <a:ea typeface="Calibri"/>
                          <a:cs typeface="Times New Roman"/>
                        </a:rPr>
                        <a:t>2014</a:t>
                      </a:r>
                      <a:endParaRPr lang="en-US" sz="1800" dirty="0">
                        <a:solidFill>
                          <a:srgbClr val="000000"/>
                        </a:solidFill>
                        <a:effectLst/>
                        <a:latin typeface="Calibri"/>
                        <a:ea typeface="Calibri"/>
                        <a:cs typeface="Times New Roman"/>
                      </a:endParaRPr>
                    </a:p>
                  </a:txBody>
                  <a:tcPr marL="68264" marR="68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solidFill>
                            <a:srgbClr val="000000"/>
                          </a:solidFill>
                          <a:effectLst/>
                          <a:latin typeface="Calibri"/>
                          <a:ea typeface="Calibri"/>
                          <a:cs typeface="Times New Roman"/>
                        </a:rPr>
                        <a:t>311</a:t>
                      </a:r>
                    </a:p>
                  </a:txBody>
                  <a:tcPr marL="68264" marR="68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solidFill>
                            <a:srgbClr val="000000"/>
                          </a:solidFill>
                          <a:effectLst/>
                          <a:latin typeface="Calibri"/>
                          <a:ea typeface="Calibri"/>
                          <a:cs typeface="Times New Roman"/>
                        </a:rPr>
                        <a:t>238</a:t>
                      </a:r>
                    </a:p>
                  </a:txBody>
                  <a:tcPr marL="68264" marR="68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solidFill>
                            <a:srgbClr val="000000"/>
                          </a:solidFill>
                          <a:effectLst/>
                          <a:latin typeface="Calibri"/>
                          <a:ea typeface="Calibri"/>
                          <a:cs typeface="Times New Roman"/>
                        </a:rPr>
                        <a:t>77%</a:t>
                      </a:r>
                    </a:p>
                  </a:txBody>
                  <a:tcPr marL="68264" marR="68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solidFill>
                            <a:srgbClr val="000000"/>
                          </a:solidFill>
                          <a:effectLst/>
                          <a:latin typeface="Calibri"/>
                          <a:ea typeface="Calibri"/>
                          <a:cs typeface="Times New Roman"/>
                        </a:rPr>
                        <a:t>&lt;5</a:t>
                      </a:r>
                    </a:p>
                  </a:txBody>
                  <a:tcPr marL="68264" marR="68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95300">
                <a:tc>
                  <a:txBody>
                    <a:bodyPr/>
                    <a:lstStyle/>
                    <a:p>
                      <a:pPr marL="0" marR="0">
                        <a:lnSpc>
                          <a:spcPct val="115000"/>
                        </a:lnSpc>
                        <a:spcBef>
                          <a:spcPts val="0"/>
                        </a:spcBef>
                        <a:spcAft>
                          <a:spcPts val="0"/>
                        </a:spcAft>
                      </a:pPr>
                      <a:r>
                        <a:rPr lang="en-US" sz="1800" b="1" dirty="0">
                          <a:solidFill>
                            <a:srgbClr val="000000"/>
                          </a:solidFill>
                          <a:effectLst/>
                          <a:latin typeface="Calibri"/>
                          <a:ea typeface="Calibri"/>
                          <a:cs typeface="Times New Roman"/>
                        </a:rPr>
                        <a:t>2015</a:t>
                      </a:r>
                      <a:endParaRPr lang="en-US" sz="1800" dirty="0">
                        <a:solidFill>
                          <a:srgbClr val="000000"/>
                        </a:solidFill>
                        <a:effectLst/>
                        <a:latin typeface="Calibri"/>
                        <a:ea typeface="Calibri"/>
                        <a:cs typeface="Times New Roman"/>
                      </a:endParaRPr>
                    </a:p>
                  </a:txBody>
                  <a:tcPr marL="68264" marR="68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800" dirty="0">
                          <a:solidFill>
                            <a:srgbClr val="000000"/>
                          </a:solidFill>
                          <a:effectLst/>
                          <a:latin typeface="Calibri"/>
                          <a:ea typeface="Calibri"/>
                          <a:cs typeface="Times New Roman"/>
                        </a:rPr>
                        <a:t>386</a:t>
                      </a:r>
                    </a:p>
                  </a:txBody>
                  <a:tcPr marL="68264" marR="68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800" dirty="0">
                          <a:solidFill>
                            <a:srgbClr val="000000"/>
                          </a:solidFill>
                          <a:effectLst/>
                          <a:latin typeface="Calibri"/>
                          <a:ea typeface="Calibri"/>
                          <a:cs typeface="Times New Roman"/>
                        </a:rPr>
                        <a:t>226</a:t>
                      </a:r>
                    </a:p>
                  </a:txBody>
                  <a:tcPr marL="68264" marR="68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800" dirty="0">
                          <a:solidFill>
                            <a:srgbClr val="000000"/>
                          </a:solidFill>
                          <a:effectLst/>
                          <a:latin typeface="Calibri"/>
                          <a:ea typeface="Calibri"/>
                          <a:cs typeface="Times New Roman"/>
                        </a:rPr>
                        <a:t>72%</a:t>
                      </a:r>
                    </a:p>
                  </a:txBody>
                  <a:tcPr marL="68264" marR="68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800" dirty="0">
                          <a:solidFill>
                            <a:srgbClr val="000000"/>
                          </a:solidFill>
                          <a:effectLst/>
                          <a:latin typeface="Calibri"/>
                          <a:ea typeface="Calibri"/>
                          <a:cs typeface="Times New Roman"/>
                        </a:rPr>
                        <a:t>0</a:t>
                      </a:r>
                    </a:p>
                  </a:txBody>
                  <a:tcPr marL="68264" marR="68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495300">
                <a:tc>
                  <a:txBody>
                    <a:bodyPr/>
                    <a:lstStyle/>
                    <a:p>
                      <a:pPr marL="0" marR="0">
                        <a:lnSpc>
                          <a:spcPct val="115000"/>
                        </a:lnSpc>
                        <a:spcBef>
                          <a:spcPts val="0"/>
                        </a:spcBef>
                        <a:spcAft>
                          <a:spcPts val="0"/>
                        </a:spcAft>
                      </a:pPr>
                      <a:r>
                        <a:rPr lang="en-US" sz="1800" b="1" dirty="0">
                          <a:solidFill>
                            <a:srgbClr val="000000"/>
                          </a:solidFill>
                          <a:effectLst/>
                          <a:latin typeface="Calibri"/>
                          <a:ea typeface="Calibri"/>
                          <a:cs typeface="Times New Roman"/>
                        </a:rPr>
                        <a:t>TOTAL</a:t>
                      </a:r>
                    </a:p>
                  </a:txBody>
                  <a:tcPr marL="68264" marR="68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800" b="1" dirty="0">
                          <a:solidFill>
                            <a:srgbClr val="000000"/>
                          </a:solidFill>
                          <a:effectLst/>
                          <a:latin typeface="Calibri"/>
                          <a:ea typeface="Calibri"/>
                          <a:cs typeface="Times New Roman"/>
                        </a:rPr>
                        <a:t>937</a:t>
                      </a:r>
                    </a:p>
                  </a:txBody>
                  <a:tcPr marL="68264" marR="68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800" b="1" dirty="0">
                          <a:solidFill>
                            <a:srgbClr val="000000"/>
                          </a:solidFill>
                          <a:effectLst/>
                          <a:latin typeface="Calibri"/>
                          <a:ea typeface="Calibri"/>
                          <a:cs typeface="Times New Roman"/>
                        </a:rPr>
                        <a:t>690</a:t>
                      </a:r>
                    </a:p>
                  </a:txBody>
                  <a:tcPr marL="68264" marR="68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800" b="1" dirty="0">
                          <a:solidFill>
                            <a:srgbClr val="000000"/>
                          </a:solidFill>
                          <a:effectLst/>
                          <a:latin typeface="Calibri"/>
                          <a:ea typeface="Calibri"/>
                          <a:cs typeface="Times New Roman"/>
                        </a:rPr>
                        <a:t>74%</a:t>
                      </a:r>
                    </a:p>
                  </a:txBody>
                  <a:tcPr marL="68264" marR="68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800" b="1" dirty="0">
                          <a:solidFill>
                            <a:srgbClr val="000000"/>
                          </a:solidFill>
                          <a:effectLst/>
                          <a:latin typeface="Calibri"/>
                          <a:ea typeface="Calibri"/>
                          <a:cs typeface="Times New Roman"/>
                        </a:rPr>
                        <a:t>&lt;5</a:t>
                      </a:r>
                    </a:p>
                  </a:txBody>
                  <a:tcPr marL="68264" marR="68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
        <p:nvSpPr>
          <p:cNvPr id="9" name="TextBox 8"/>
          <p:cNvSpPr txBox="1"/>
          <p:nvPr/>
        </p:nvSpPr>
        <p:spPr>
          <a:xfrm>
            <a:off x="381000" y="1257300"/>
            <a:ext cx="8343900" cy="1231106"/>
          </a:xfrm>
          <a:prstGeom prst="rect">
            <a:avLst/>
          </a:prstGeom>
          <a:noFill/>
        </p:spPr>
        <p:txBody>
          <a:bodyPr wrap="square" rtlCol="0">
            <a:spAutoFit/>
          </a:bodyPr>
          <a:lstStyle/>
          <a:p>
            <a:pPr marL="285750" indent="-285750">
              <a:buFont typeface="Arial" panose="020B0604020202020204" pitchFamily="34" charset="0"/>
              <a:buChar char="•"/>
            </a:pPr>
            <a:r>
              <a:rPr lang="en-US" sz="2400" dirty="0"/>
              <a:t>Track 4 birth cohorts concurrently</a:t>
            </a:r>
            <a:br>
              <a:rPr lang="en-US" sz="2400" dirty="0"/>
            </a:br>
            <a:endParaRPr lang="en-US" sz="800" dirty="0"/>
          </a:p>
          <a:p>
            <a:pPr marL="285750" indent="-285750">
              <a:buFont typeface="Arial" panose="020B0604020202020204" pitchFamily="34" charset="0"/>
              <a:buChar char="•"/>
            </a:pPr>
            <a:r>
              <a:rPr lang="en-US" sz="2400" dirty="0"/>
              <a:t>Track each case an average of 14 months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98830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0"/>
            <a:ext cx="8839200" cy="990600"/>
          </a:xfrm>
        </p:spPr>
        <p:txBody>
          <a:bodyPr/>
          <a:lstStyle/>
          <a:p>
            <a:r>
              <a:rPr lang="en-US" b="1" dirty="0"/>
              <a:t>Pediatric Best Practices</a:t>
            </a:r>
          </a:p>
        </p:txBody>
      </p:sp>
      <p:sp>
        <p:nvSpPr>
          <p:cNvPr id="3" name="Content Placeholder 2"/>
          <p:cNvSpPr>
            <a:spLocks noGrp="1"/>
          </p:cNvSpPr>
          <p:nvPr>
            <p:ph sz="half" idx="1"/>
          </p:nvPr>
        </p:nvSpPr>
        <p:spPr>
          <a:xfrm>
            <a:off x="457200" y="990600"/>
            <a:ext cx="8267700" cy="5135563"/>
          </a:xfrm>
        </p:spPr>
        <p:txBody>
          <a:bodyPr>
            <a:normAutofit fontScale="92500" lnSpcReduction="10000"/>
          </a:bodyPr>
          <a:lstStyle/>
          <a:p>
            <a:r>
              <a:rPr lang="en-US" dirty="0"/>
              <a:t>Newborn exam - Verify that HBIG &amp; </a:t>
            </a:r>
            <a:r>
              <a:rPr lang="en-US" dirty="0" err="1"/>
              <a:t>HepB</a:t>
            </a:r>
            <a:r>
              <a:rPr lang="en-US" dirty="0"/>
              <a:t> were administered to exposed infants</a:t>
            </a:r>
          </a:p>
          <a:p>
            <a:pPr marL="0" indent="0">
              <a:buNone/>
            </a:pPr>
            <a:endParaRPr lang="en-US" sz="900" dirty="0"/>
          </a:p>
          <a:p>
            <a:r>
              <a:rPr lang="en-US" dirty="0"/>
              <a:t>Review hospital discharge papers</a:t>
            </a:r>
            <a:br>
              <a:rPr lang="en-US" dirty="0"/>
            </a:br>
            <a:r>
              <a:rPr lang="en-US" sz="800" dirty="0"/>
              <a:t> </a:t>
            </a:r>
            <a:endParaRPr lang="en-US" dirty="0"/>
          </a:p>
          <a:p>
            <a:r>
              <a:rPr lang="en-US" dirty="0"/>
              <a:t>Check GRITS for birth dose &amp; HBIG</a:t>
            </a:r>
          </a:p>
          <a:p>
            <a:endParaRPr lang="en-US" dirty="0"/>
          </a:p>
          <a:p>
            <a:pPr marL="0" indent="0">
              <a:buNone/>
            </a:pPr>
            <a:endParaRPr lang="en-US" dirty="0"/>
          </a:p>
          <a:p>
            <a:pPr marL="0" indent="0">
              <a:buNone/>
            </a:pPr>
            <a:endParaRPr lang="en-US" dirty="0"/>
          </a:p>
          <a:p>
            <a:r>
              <a:rPr lang="en-US" dirty="0"/>
              <a:t>Ask parent or legal guardian about the mother’s HBV status</a:t>
            </a:r>
          </a:p>
          <a:p>
            <a:pPr marL="0" indent="0">
              <a:buNone/>
            </a:pPr>
            <a:r>
              <a:rPr lang="en-US" sz="800" dirty="0"/>
              <a:t> </a:t>
            </a:r>
            <a:endParaRPr lang="en-US" sz="900" dirty="0"/>
          </a:p>
          <a:p>
            <a:r>
              <a:rPr lang="en-US" dirty="0"/>
              <a:t>Administer </a:t>
            </a:r>
            <a:r>
              <a:rPr lang="en-US" dirty="0" err="1"/>
              <a:t>HepB</a:t>
            </a:r>
            <a:r>
              <a:rPr lang="en-US" dirty="0"/>
              <a:t> vaccines at recommended intervals</a:t>
            </a:r>
          </a:p>
          <a:p>
            <a:pPr marL="0" indent="0">
              <a:buNone/>
            </a:pPr>
            <a:r>
              <a:rPr lang="en-US" sz="800" dirty="0"/>
              <a:t> </a:t>
            </a:r>
            <a:endParaRPr lang="en-US" sz="900" dirty="0"/>
          </a:p>
          <a:p>
            <a:r>
              <a:rPr lang="en-US" dirty="0"/>
              <a:t>Complete </a:t>
            </a:r>
            <a:r>
              <a:rPr lang="en-US" dirty="0" err="1"/>
              <a:t>HepB</a:t>
            </a:r>
            <a:r>
              <a:rPr lang="en-US" dirty="0"/>
              <a:t> series at 6 months of age</a:t>
            </a: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5300" y="3055204"/>
            <a:ext cx="8375917" cy="869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581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Best Practices continued…</a:t>
            </a:r>
          </a:p>
        </p:txBody>
      </p:sp>
      <p:sp>
        <p:nvSpPr>
          <p:cNvPr id="3" name="Content Placeholder 2"/>
          <p:cNvSpPr>
            <a:spLocks noGrp="1"/>
          </p:cNvSpPr>
          <p:nvPr>
            <p:ph sz="half" idx="1"/>
          </p:nvPr>
        </p:nvSpPr>
        <p:spPr>
          <a:xfrm>
            <a:off x="457200" y="1485900"/>
            <a:ext cx="8382000" cy="4876799"/>
          </a:xfrm>
        </p:spPr>
        <p:txBody>
          <a:bodyPr>
            <a:normAutofit fontScale="92500"/>
          </a:bodyPr>
          <a:lstStyle/>
          <a:p>
            <a:r>
              <a:rPr lang="en-US" dirty="0"/>
              <a:t>Report vaccines to GRITS in a timely manner</a:t>
            </a:r>
          </a:p>
          <a:p>
            <a:pPr lvl="1"/>
            <a:r>
              <a:rPr lang="en-US" altLang="en-US" dirty="0"/>
              <a:t>Immunizations are required to reported to DPH within 30 days of administration.</a:t>
            </a:r>
          </a:p>
          <a:p>
            <a:pPr lvl="1"/>
            <a:r>
              <a:rPr lang="en-US" altLang="en-US" dirty="0"/>
              <a:t>GRITS web address:  </a:t>
            </a:r>
            <a:r>
              <a:rPr lang="en-US" altLang="en-US" dirty="0">
                <a:hlinkClick r:id="rId3"/>
              </a:rPr>
              <a:t>www.grits.state.ga.us</a:t>
            </a:r>
            <a:br>
              <a:rPr lang="en-US" altLang="en-US" dirty="0"/>
            </a:br>
            <a:r>
              <a:rPr lang="en-US" altLang="en-US" sz="800" dirty="0"/>
              <a:t> </a:t>
            </a:r>
            <a:endParaRPr lang="en-US" dirty="0"/>
          </a:p>
          <a:p>
            <a:r>
              <a:rPr lang="en-US" dirty="0"/>
              <a:t>Order post-vaccination serologic testing at 9 months of age</a:t>
            </a:r>
            <a:br>
              <a:rPr lang="en-US" dirty="0"/>
            </a:br>
            <a:r>
              <a:rPr lang="en-US" sz="800" dirty="0"/>
              <a:t> </a:t>
            </a:r>
            <a:endParaRPr lang="en-US" dirty="0"/>
          </a:p>
          <a:p>
            <a:r>
              <a:rPr lang="en-US" dirty="0"/>
              <a:t>Administer additional doses infants lacking immunity</a:t>
            </a:r>
          </a:p>
          <a:p>
            <a:pPr marL="0" indent="0">
              <a:buNone/>
            </a:pPr>
            <a:endParaRPr lang="en-US" sz="900" dirty="0"/>
          </a:p>
          <a:p>
            <a:r>
              <a:rPr lang="en-US" dirty="0"/>
              <a:t>Screen siblings of tracked cases &amp; children born in endemic areas (adoptees)</a:t>
            </a:r>
            <a:br>
              <a:rPr lang="en-US" dirty="0"/>
            </a:br>
            <a:r>
              <a:rPr lang="en-US" sz="800" dirty="0"/>
              <a:t> </a:t>
            </a:r>
            <a:endParaRPr lang="en-US" dirty="0"/>
          </a:p>
          <a:p>
            <a:r>
              <a:rPr lang="en-US" dirty="0"/>
              <a:t>Report findings to Public Health</a:t>
            </a:r>
          </a:p>
          <a:p>
            <a:endParaRPr lang="en-US" dirty="0"/>
          </a:p>
        </p:txBody>
      </p:sp>
    </p:spTree>
    <p:extLst>
      <p:ext uri="{BB962C8B-B14F-4D97-AF65-F5344CB8AC3E}">
        <p14:creationId xmlns:p14="http://schemas.microsoft.com/office/powerpoint/2010/main" val="368860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90600"/>
          </a:xfrm>
        </p:spPr>
        <p:txBody>
          <a:bodyPr/>
          <a:lstStyle/>
          <a:p>
            <a:r>
              <a:rPr lang="en-US" b="1" dirty="0"/>
              <a:t>Objectives</a:t>
            </a:r>
          </a:p>
        </p:txBody>
      </p:sp>
      <p:sp>
        <p:nvSpPr>
          <p:cNvPr id="3" name="Content Placeholder 2"/>
          <p:cNvSpPr>
            <a:spLocks noGrp="1"/>
          </p:cNvSpPr>
          <p:nvPr>
            <p:ph sz="half" idx="1"/>
          </p:nvPr>
        </p:nvSpPr>
        <p:spPr>
          <a:xfrm>
            <a:off x="457200" y="1219200"/>
            <a:ext cx="8458200" cy="5181600"/>
          </a:xfrm>
        </p:spPr>
        <p:txBody>
          <a:bodyPr>
            <a:normAutofit fontScale="92500" lnSpcReduction="20000"/>
          </a:bodyPr>
          <a:lstStyle/>
          <a:p>
            <a:pPr marL="0" lvl="0" indent="0">
              <a:buNone/>
            </a:pPr>
            <a:r>
              <a:rPr lang="en-US" sz="3000" dirty="0"/>
              <a:t>At the end of the training, participants will be able to:</a:t>
            </a:r>
            <a:br>
              <a:rPr lang="en-US" dirty="0"/>
            </a:br>
            <a:r>
              <a:rPr lang="en-US" sz="800" b="1" dirty="0"/>
              <a:t> </a:t>
            </a:r>
            <a:endParaRPr lang="en-US" b="1" dirty="0"/>
          </a:p>
          <a:p>
            <a:pPr lvl="0"/>
            <a:r>
              <a:rPr lang="en-US" dirty="0">
                <a:solidFill>
                  <a:srgbClr val="000000"/>
                </a:solidFill>
              </a:rPr>
              <a:t>Describe the implications of perinatal hepatitis B infection</a:t>
            </a:r>
            <a:br>
              <a:rPr lang="en-US" dirty="0">
                <a:solidFill>
                  <a:srgbClr val="000000"/>
                </a:solidFill>
              </a:rPr>
            </a:br>
            <a:r>
              <a:rPr lang="en-US" sz="800" dirty="0">
                <a:solidFill>
                  <a:srgbClr val="000000"/>
                </a:solidFill>
              </a:rPr>
              <a:t>.</a:t>
            </a:r>
            <a:endParaRPr lang="en-US" dirty="0">
              <a:solidFill>
                <a:srgbClr val="000000"/>
              </a:solidFill>
            </a:endParaRPr>
          </a:p>
          <a:p>
            <a:pPr lvl="0"/>
            <a:r>
              <a:rPr lang="en-US" dirty="0"/>
              <a:t>Assess infants and children for perinatal hepatitis B exposure </a:t>
            </a:r>
            <a:br>
              <a:rPr lang="en-US" dirty="0"/>
            </a:br>
            <a:r>
              <a:rPr lang="en-US" sz="800" dirty="0"/>
              <a:t> </a:t>
            </a:r>
            <a:endParaRPr lang="en-US" dirty="0"/>
          </a:p>
          <a:p>
            <a:pPr lvl="0"/>
            <a:r>
              <a:rPr lang="en-US" dirty="0"/>
              <a:t>List the recommended immunization schedule for infants exposed to hepatitis B at birth</a:t>
            </a:r>
            <a:br>
              <a:rPr lang="en-US" dirty="0"/>
            </a:br>
            <a:r>
              <a:rPr lang="en-US" sz="800" dirty="0"/>
              <a:t> </a:t>
            </a:r>
            <a:endParaRPr lang="en-US" dirty="0"/>
          </a:p>
          <a:p>
            <a:pPr lvl="0"/>
            <a:r>
              <a:rPr lang="en-US" dirty="0"/>
              <a:t>Identify the laboratory tests included in post-vaccination serologic testing</a:t>
            </a:r>
            <a:br>
              <a:rPr lang="en-US" dirty="0"/>
            </a:br>
            <a:r>
              <a:rPr lang="en-US" sz="800" dirty="0"/>
              <a:t> </a:t>
            </a:r>
            <a:endParaRPr lang="en-US" dirty="0"/>
          </a:p>
          <a:p>
            <a:pPr lvl="0"/>
            <a:r>
              <a:rPr lang="en-US" dirty="0"/>
              <a:t>Collaborate with the Georgia Perinatal Hepatitis B Prevention Program on case management </a:t>
            </a:r>
          </a:p>
        </p:txBody>
      </p:sp>
    </p:spTree>
    <p:extLst>
      <p:ext uri="{BB962C8B-B14F-4D97-AF65-F5344CB8AC3E}">
        <p14:creationId xmlns:p14="http://schemas.microsoft.com/office/powerpoint/2010/main" val="639959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0500"/>
            <a:ext cx="8839200" cy="990600"/>
          </a:xfrm>
        </p:spPr>
        <p:txBody>
          <a:bodyPr/>
          <a:lstStyle/>
          <a:p>
            <a:r>
              <a:rPr lang="en-US" b="1" dirty="0"/>
              <a:t>Intervention by Age</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945649770"/>
              </p:ext>
            </p:extLst>
          </p:nvPr>
        </p:nvGraphicFramePr>
        <p:xfrm>
          <a:off x="381000" y="723900"/>
          <a:ext cx="8648700" cy="552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9996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14300"/>
            <a:ext cx="8839200" cy="990600"/>
          </a:xfrm>
        </p:spPr>
        <p:txBody>
          <a:bodyPr/>
          <a:lstStyle/>
          <a:p>
            <a:r>
              <a:rPr lang="en-US" b="1" dirty="0"/>
              <a:t>Resources</a:t>
            </a:r>
          </a:p>
        </p:txBody>
      </p:sp>
      <p:sp>
        <p:nvSpPr>
          <p:cNvPr id="4" name="Content Placeholder 3"/>
          <p:cNvSpPr>
            <a:spLocks noGrp="1"/>
          </p:cNvSpPr>
          <p:nvPr>
            <p:ph sz="half" idx="2"/>
          </p:nvPr>
        </p:nvSpPr>
        <p:spPr>
          <a:xfrm>
            <a:off x="838200" y="1143000"/>
            <a:ext cx="7848600" cy="4906963"/>
          </a:xfrm>
        </p:spPr>
        <p:txBody>
          <a:bodyPr>
            <a:normAutofit fontScale="70000" lnSpcReduction="20000"/>
          </a:bodyPr>
          <a:lstStyle/>
          <a:p>
            <a:r>
              <a:rPr lang="en-US" b="1" dirty="0"/>
              <a:t>Georgia Perinatal Hepatitis B Prevention Program Webpage</a:t>
            </a:r>
            <a:br>
              <a:rPr lang="en-US" b="1" dirty="0"/>
            </a:br>
            <a:r>
              <a:rPr lang="en-US" dirty="0">
                <a:hlinkClick r:id="rId3"/>
              </a:rPr>
              <a:t>http://dph.georgia.gov/perinatal-hepatitis-b</a:t>
            </a:r>
            <a:endParaRPr lang="en-US" dirty="0"/>
          </a:p>
          <a:p>
            <a:pPr marL="0" indent="0">
              <a:buNone/>
            </a:pPr>
            <a:endParaRPr lang="en-US" dirty="0"/>
          </a:p>
          <a:p>
            <a:r>
              <a:rPr lang="en-US" b="1" dirty="0"/>
              <a:t>Epidemiology and Prevention of Vaccine Preventable Disease (“The Pink Book”)</a:t>
            </a:r>
            <a:br>
              <a:rPr lang="en-US" dirty="0"/>
            </a:br>
            <a:r>
              <a:rPr lang="en-US" dirty="0">
                <a:hlinkClick r:id="rId4"/>
              </a:rPr>
              <a:t>http://www.cdc.gov/vaccines/pubs/pinkbook/hepb.html</a:t>
            </a:r>
            <a:endParaRPr lang="en-US" dirty="0"/>
          </a:p>
          <a:p>
            <a:pPr marL="0" indent="0">
              <a:buNone/>
            </a:pPr>
            <a:endParaRPr lang="en-US" dirty="0"/>
          </a:p>
          <a:p>
            <a:r>
              <a:rPr lang="en-US" b="1" dirty="0"/>
              <a:t>Red Book:  2015 Report of the Committee on Infectious Diseases</a:t>
            </a:r>
          </a:p>
          <a:p>
            <a:pPr marL="0" indent="0">
              <a:buNone/>
            </a:pPr>
            <a:r>
              <a:rPr lang="en-US" dirty="0"/>
              <a:t>    </a:t>
            </a:r>
            <a:r>
              <a:rPr lang="en-US" dirty="0">
                <a:hlinkClick r:id="rId5"/>
              </a:rPr>
              <a:t>http://redbook.solutions.aap.org/</a:t>
            </a:r>
            <a:endParaRPr lang="en-US" dirty="0"/>
          </a:p>
          <a:p>
            <a:pPr marL="0" indent="0">
              <a:buNone/>
            </a:pPr>
            <a:endParaRPr lang="en-US" dirty="0"/>
          </a:p>
          <a:p>
            <a:r>
              <a:rPr lang="en-US" b="1" dirty="0"/>
              <a:t>MMWR - A Comprehensive Immunization Strategy to Eliminate Transmission of Hepatitis B Virus Infection in the United States</a:t>
            </a:r>
            <a:br>
              <a:rPr lang="en-US" dirty="0"/>
            </a:br>
            <a:r>
              <a:rPr lang="en-US" dirty="0">
                <a:hlinkClick r:id="rId6"/>
              </a:rPr>
              <a:t>http://www.cdc.gov/mmwr/preview/mmwrhtml/rr5416a1.htm?s_cid=rr5416a1_e</a:t>
            </a:r>
            <a:endParaRPr lang="en-US"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25809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90500"/>
            <a:ext cx="8839200" cy="990600"/>
          </a:xfrm>
        </p:spPr>
        <p:txBody>
          <a:bodyPr/>
          <a:lstStyle/>
          <a:p>
            <a:r>
              <a:rPr lang="en-US" b="1" dirty="0"/>
              <a:t>Contact Information</a:t>
            </a:r>
          </a:p>
        </p:txBody>
      </p:sp>
      <p:sp>
        <p:nvSpPr>
          <p:cNvPr id="3" name="Content Placeholder 2"/>
          <p:cNvSpPr>
            <a:spLocks noGrp="1"/>
          </p:cNvSpPr>
          <p:nvPr>
            <p:ph sz="half" idx="1"/>
          </p:nvPr>
        </p:nvSpPr>
        <p:spPr>
          <a:xfrm>
            <a:off x="381000" y="1371600"/>
            <a:ext cx="8686800" cy="4792663"/>
          </a:xfrm>
        </p:spPr>
        <p:txBody>
          <a:bodyPr>
            <a:normAutofit/>
          </a:bodyPr>
          <a:lstStyle/>
          <a:p>
            <a:pPr marL="0" indent="0">
              <a:buNone/>
            </a:pPr>
            <a:r>
              <a:rPr lang="en-US" sz="2600" b="1" dirty="0"/>
              <a:t>Tracy Kavanaugh, MS, MCHES</a:t>
            </a:r>
          </a:p>
          <a:p>
            <a:pPr marL="0" indent="0">
              <a:buNone/>
            </a:pPr>
            <a:r>
              <a:rPr lang="en-US" sz="2600" i="1" dirty="0"/>
              <a:t>Georgia Perinatal Hepatitis B Program Coordinator</a:t>
            </a:r>
          </a:p>
          <a:p>
            <a:pPr marL="0" indent="0">
              <a:buNone/>
            </a:pPr>
            <a:r>
              <a:rPr lang="en-US" sz="2600" dirty="0"/>
              <a:t>Georgia Department of Public Health</a:t>
            </a:r>
          </a:p>
          <a:p>
            <a:pPr marL="0" indent="0">
              <a:buNone/>
            </a:pPr>
            <a:r>
              <a:rPr lang="en-US" sz="2600" dirty="0"/>
              <a:t>Acute Disease Epidemiology Section</a:t>
            </a:r>
          </a:p>
          <a:p>
            <a:pPr marL="0" indent="0">
              <a:buNone/>
            </a:pPr>
            <a:r>
              <a:rPr lang="en-US" sz="2600" dirty="0"/>
              <a:t>2 Peachtree Street NW, Suite 14-263</a:t>
            </a:r>
          </a:p>
          <a:p>
            <a:pPr marL="0" indent="0">
              <a:buNone/>
            </a:pPr>
            <a:r>
              <a:rPr lang="en-US" sz="2600" dirty="0"/>
              <a:t>Atlanta, GA  30303-3142</a:t>
            </a:r>
          </a:p>
          <a:p>
            <a:pPr marL="0" indent="0">
              <a:buNone/>
            </a:pPr>
            <a:r>
              <a:rPr lang="en-US" sz="2600" dirty="0"/>
              <a:t>Office:  404-651-5196</a:t>
            </a:r>
          </a:p>
          <a:p>
            <a:pPr marL="0" indent="0">
              <a:buNone/>
            </a:pPr>
            <a:r>
              <a:rPr lang="en-US" sz="2600" dirty="0"/>
              <a:t>Fax:  404-657-6871</a:t>
            </a:r>
          </a:p>
          <a:p>
            <a:pPr marL="0" indent="0">
              <a:buNone/>
            </a:pPr>
            <a:r>
              <a:rPr lang="en-US" sz="2600" dirty="0"/>
              <a:t>Email:  </a:t>
            </a:r>
            <a:r>
              <a:rPr lang="en-US" sz="2600" dirty="0">
                <a:hlinkClick r:id="rId3"/>
              </a:rPr>
              <a:t>Tracy.Kavanaugh@dph.ga.gov</a:t>
            </a:r>
            <a:endParaRPr lang="en-US" sz="2600" dirty="0"/>
          </a:p>
          <a:p>
            <a:pPr marL="0" indent="0">
              <a:buNone/>
            </a:pPr>
            <a:endParaRPr lang="en-US" sz="2600" dirty="0"/>
          </a:p>
          <a:p>
            <a:pPr marL="0" indent="0">
              <a:buNone/>
            </a:pPr>
            <a:endParaRPr lang="en-US" sz="2400" dirty="0"/>
          </a:p>
        </p:txBody>
      </p:sp>
    </p:spTree>
    <p:extLst>
      <p:ext uri="{BB962C8B-B14F-4D97-AF65-F5344CB8AC3E}">
        <p14:creationId xmlns:p14="http://schemas.microsoft.com/office/powerpoint/2010/main" val="3061628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tgkavanaugh\Desktop\li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7575" y="114300"/>
            <a:ext cx="1457325" cy="1714500"/>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p:cNvSpPr>
          <p:nvPr>
            <p:ph type="title"/>
          </p:nvPr>
        </p:nvSpPr>
        <p:spPr>
          <a:xfrm>
            <a:off x="0" y="495300"/>
            <a:ext cx="8839200" cy="990600"/>
          </a:xfrm>
        </p:spPr>
        <p:txBody>
          <a:bodyPr/>
          <a:lstStyle/>
          <a:p>
            <a:r>
              <a:rPr lang="en-US" altLang="en-US" b="1" dirty="0"/>
              <a:t>Hepatitis B Infection</a:t>
            </a:r>
          </a:p>
        </p:txBody>
      </p:sp>
      <p:sp>
        <p:nvSpPr>
          <p:cNvPr id="8195" name="Rectangle 3"/>
          <p:cNvSpPr>
            <a:spLocks noGrp="1" noChangeArrowheads="1"/>
          </p:cNvSpPr>
          <p:nvPr>
            <p:ph type="body" idx="1"/>
          </p:nvPr>
        </p:nvSpPr>
        <p:spPr>
          <a:xfrm>
            <a:off x="571500" y="1763110"/>
            <a:ext cx="8229600" cy="4449763"/>
          </a:xfrm>
          <a:noFill/>
        </p:spPr>
        <p:txBody>
          <a:bodyPr>
            <a:normAutofit fontScale="77500" lnSpcReduction="20000"/>
          </a:bodyPr>
          <a:lstStyle/>
          <a:p>
            <a:pPr marL="0" indent="0">
              <a:buNone/>
            </a:pPr>
            <a:r>
              <a:rPr lang="en-US" altLang="en-US" dirty="0"/>
              <a:t>Hepatitis B is viral infection that attacks the liver.</a:t>
            </a:r>
          </a:p>
          <a:p>
            <a:pPr marL="0" indent="0">
              <a:buNone/>
            </a:pPr>
            <a:r>
              <a:rPr lang="en-US" altLang="en-US" sz="800" dirty="0"/>
              <a:t> </a:t>
            </a:r>
            <a:br>
              <a:rPr lang="en-US" altLang="en-US" dirty="0"/>
            </a:br>
            <a:r>
              <a:rPr lang="en-US" altLang="en-US" sz="800" dirty="0"/>
              <a:t>     </a:t>
            </a:r>
            <a:endParaRPr lang="en-US" altLang="en-US" dirty="0"/>
          </a:p>
          <a:p>
            <a:r>
              <a:rPr lang="en-US" b="1" u="sng" dirty="0"/>
              <a:t>Globally</a:t>
            </a:r>
          </a:p>
          <a:p>
            <a:pPr lvl="1"/>
            <a:r>
              <a:rPr lang="en-US" dirty="0"/>
              <a:t>HBV infection affects approximately 240 million people</a:t>
            </a:r>
          </a:p>
          <a:p>
            <a:pPr marL="457200" lvl="1" indent="0">
              <a:buNone/>
            </a:pPr>
            <a:r>
              <a:rPr lang="en-US" sz="800" dirty="0"/>
              <a:t> </a:t>
            </a:r>
            <a:endParaRPr lang="en-US" sz="1100" dirty="0"/>
          </a:p>
          <a:p>
            <a:pPr lvl="1"/>
            <a:r>
              <a:rPr lang="en-US" dirty="0"/>
              <a:t>An estimated 786,000 people worldwide die from HBV-related liver disease each year</a:t>
            </a:r>
          </a:p>
          <a:p>
            <a:pPr marL="457200" lvl="1" indent="0">
              <a:buNone/>
            </a:pPr>
            <a:endParaRPr lang="en-US" dirty="0"/>
          </a:p>
          <a:p>
            <a:r>
              <a:rPr lang="en-US" b="1" u="sng" dirty="0"/>
              <a:t>United States</a:t>
            </a:r>
          </a:p>
          <a:p>
            <a:pPr lvl="1"/>
            <a:r>
              <a:rPr lang="en-US" dirty="0"/>
              <a:t>An estimated 800,000–1.4 million persons in the United States have chronic HBV infection</a:t>
            </a:r>
          </a:p>
          <a:p>
            <a:pPr marL="0" indent="0">
              <a:buNone/>
            </a:pPr>
            <a:r>
              <a:rPr lang="en-US" sz="800" u="sng" dirty="0"/>
              <a:t> </a:t>
            </a:r>
            <a:br>
              <a:rPr lang="en-US" u="sng" dirty="0"/>
            </a:br>
            <a:r>
              <a:rPr lang="en-US" sz="800" u="sng" dirty="0"/>
              <a:t> </a:t>
            </a:r>
            <a:endParaRPr lang="en-US" u="sng" dirty="0"/>
          </a:p>
          <a:p>
            <a:pPr lvl="1"/>
            <a:r>
              <a:rPr lang="en-US" altLang="en-US" dirty="0"/>
              <a:t>Each year about 2,000 to 4,000 people die in the United States from cirrhosis or liver cancer caused by </a:t>
            </a:r>
            <a:r>
              <a:rPr lang="en-US" altLang="en-US"/>
              <a:t>hepatitis B</a:t>
            </a:r>
            <a:br>
              <a:rPr lang="en-US" altLang="en-US" dirty="0"/>
            </a:br>
            <a:r>
              <a:rPr lang="en-US" altLang="en-US" sz="400" dirty="0"/>
              <a:t> </a:t>
            </a:r>
            <a:endParaRPr lang="en-US" altLang="en-US" dirty="0"/>
          </a:p>
        </p:txBody>
      </p:sp>
    </p:spTree>
    <p:extLst>
      <p:ext uri="{BB962C8B-B14F-4D97-AF65-F5344CB8AC3E}">
        <p14:creationId xmlns:p14="http://schemas.microsoft.com/office/powerpoint/2010/main" val="885168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0" y="114300"/>
            <a:ext cx="8839200" cy="990600"/>
          </a:xfrm>
        </p:spPr>
        <p:txBody>
          <a:bodyPr>
            <a:normAutofit/>
          </a:bodyPr>
          <a:lstStyle/>
          <a:p>
            <a:r>
              <a:rPr lang="en-US" altLang="en-US" b="1" dirty="0"/>
              <a:t>Hepatitis B Epidemiology</a:t>
            </a:r>
          </a:p>
        </p:txBody>
      </p:sp>
      <p:graphicFrame>
        <p:nvGraphicFramePr>
          <p:cNvPr id="23578" name="Group 26"/>
          <p:cNvGraphicFramePr>
            <a:graphicFrameLocks noGrp="1"/>
          </p:cNvGraphicFramePr>
          <p:nvPr>
            <p:ph idx="1"/>
            <p:extLst>
              <p:ext uri="{D42A27DB-BD31-4B8C-83A1-F6EECF244321}">
                <p14:modId xmlns:p14="http://schemas.microsoft.com/office/powerpoint/2010/main" val="597862809"/>
              </p:ext>
            </p:extLst>
          </p:nvPr>
        </p:nvGraphicFramePr>
        <p:xfrm>
          <a:off x="457200" y="1143000"/>
          <a:ext cx="8229600" cy="5074920"/>
        </p:xfrm>
        <a:graphic>
          <a:graphicData uri="http://schemas.openxmlformats.org/drawingml/2006/table">
            <a:tbl>
              <a:tblPr/>
              <a:tblGrid>
                <a:gridCol w="37719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518110">
                <a:tc>
                  <a:txBody>
                    <a:bodyPr/>
                    <a:lstStyle/>
                    <a:p>
                      <a:pPr marL="0" marR="0" lvl="0" indent="0" algn="r" defTabSz="914400" rtl="0" eaLnBrk="0" fontAlgn="base" latinLnBrk="0" hangingPunct="0">
                        <a:lnSpc>
                          <a:spcPct val="100000"/>
                        </a:lnSpc>
                        <a:spcBef>
                          <a:spcPct val="20000"/>
                        </a:spcBef>
                        <a:spcAft>
                          <a:spcPct val="0"/>
                        </a:spcAft>
                        <a:buClrTx/>
                        <a:buSzTx/>
                        <a:buFont typeface="Arial" pitchFamily="34" charset="0"/>
                        <a:buNone/>
                        <a:tabLst/>
                      </a:pPr>
                      <a:r>
                        <a:rPr kumimoji="0" lang="en-US" sz="2800" b="1" i="0" u="none" strike="noStrike" cap="none" normalizeH="0" baseline="0" dirty="0">
                          <a:ln>
                            <a:noFill/>
                          </a:ln>
                          <a:solidFill>
                            <a:schemeClr val="tx1"/>
                          </a:solidFill>
                          <a:effectLst/>
                          <a:latin typeface="Segoe UI" pitchFamily="34" charset="0"/>
                        </a:rPr>
                        <a:t>Infectious Agent:</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2800" b="0" i="0" u="none" strike="noStrike" cap="none" normalizeH="0" baseline="0">
                          <a:ln>
                            <a:noFill/>
                          </a:ln>
                          <a:solidFill>
                            <a:schemeClr val="tx1"/>
                          </a:solidFill>
                          <a:effectLst/>
                          <a:latin typeface="Segoe UI" pitchFamily="34" charset="0"/>
                        </a:rPr>
                        <a:t>Hepatitis B Virus (HBV)</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71491">
                <a:tc>
                  <a:txBody>
                    <a:bodyPr/>
                    <a:lstStyle/>
                    <a:p>
                      <a:pPr marL="0" marR="0" lvl="0" indent="0" algn="r" defTabSz="914400" rtl="0" eaLnBrk="0" fontAlgn="base" latinLnBrk="0" hangingPunct="0">
                        <a:lnSpc>
                          <a:spcPct val="100000"/>
                        </a:lnSpc>
                        <a:spcBef>
                          <a:spcPct val="20000"/>
                        </a:spcBef>
                        <a:spcAft>
                          <a:spcPct val="0"/>
                        </a:spcAft>
                        <a:buClrTx/>
                        <a:buSzTx/>
                        <a:buFont typeface="Arial" pitchFamily="34" charset="0"/>
                        <a:buNone/>
                        <a:tabLst/>
                      </a:pPr>
                      <a:r>
                        <a:rPr kumimoji="0" lang="en-US" sz="2800" b="1" i="0" u="none" strike="noStrike" cap="none" normalizeH="0" baseline="0">
                          <a:ln>
                            <a:noFill/>
                          </a:ln>
                          <a:solidFill>
                            <a:schemeClr val="tx1"/>
                          </a:solidFill>
                          <a:effectLst/>
                          <a:latin typeface="Segoe UI" pitchFamily="34" charset="0"/>
                        </a:rPr>
                        <a:t>Incubation Period:</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2800" b="0" i="0" u="none" strike="noStrike" cap="none" normalizeH="0" baseline="0" dirty="0">
                          <a:ln>
                            <a:noFill/>
                          </a:ln>
                          <a:solidFill>
                            <a:schemeClr val="tx1"/>
                          </a:solidFill>
                          <a:effectLst/>
                          <a:latin typeface="Segoe UI" pitchFamily="34" charset="0"/>
                        </a:rPr>
                        <a:t>Symptoms begin an average of 90 days (range: 45–160 days) after exposure to HBV</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39575">
                <a:tc>
                  <a:txBody>
                    <a:bodyPr/>
                    <a:lstStyle/>
                    <a:p>
                      <a:pPr marL="0" marR="0" lvl="0" indent="0" algn="r" defTabSz="914400" rtl="0" eaLnBrk="0" fontAlgn="base" latinLnBrk="0" hangingPunct="0">
                        <a:lnSpc>
                          <a:spcPct val="100000"/>
                        </a:lnSpc>
                        <a:spcBef>
                          <a:spcPct val="20000"/>
                        </a:spcBef>
                        <a:spcAft>
                          <a:spcPct val="0"/>
                        </a:spcAft>
                        <a:buClrTx/>
                        <a:buSzTx/>
                        <a:buFont typeface="Arial" pitchFamily="34" charset="0"/>
                        <a:buNone/>
                        <a:tabLst/>
                      </a:pPr>
                      <a:r>
                        <a:rPr kumimoji="0" lang="en-US" sz="2800" b="1" i="0" u="none" strike="noStrike" cap="none" normalizeH="0" baseline="0" dirty="0">
                          <a:ln>
                            <a:noFill/>
                          </a:ln>
                          <a:solidFill>
                            <a:schemeClr val="tx1"/>
                          </a:solidFill>
                          <a:effectLst/>
                          <a:latin typeface="Segoe UI" pitchFamily="34" charset="0"/>
                        </a:rPr>
                        <a:t>Transmission:</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2800" b="0" i="0" u="none" strike="noStrike" cap="none" normalizeH="0" baseline="0" dirty="0">
                          <a:ln>
                            <a:noFill/>
                          </a:ln>
                          <a:solidFill>
                            <a:schemeClr val="tx1"/>
                          </a:solidFill>
                          <a:effectLst/>
                          <a:latin typeface="Segoe UI" pitchFamily="34" charset="0"/>
                        </a:rPr>
                        <a:t>Contact with infected blood or body fluids</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41161">
                <a:tc>
                  <a:txBody>
                    <a:bodyPr/>
                    <a:lstStyle/>
                    <a:p>
                      <a:pPr marL="0" marR="0" lvl="0" indent="0" algn="r" defTabSz="914400" rtl="0" eaLnBrk="0" fontAlgn="base" latinLnBrk="0" hangingPunct="0">
                        <a:lnSpc>
                          <a:spcPct val="100000"/>
                        </a:lnSpc>
                        <a:spcBef>
                          <a:spcPct val="20000"/>
                        </a:spcBef>
                        <a:spcAft>
                          <a:spcPct val="0"/>
                        </a:spcAft>
                        <a:buClrTx/>
                        <a:buSzTx/>
                        <a:buFont typeface="Arial" pitchFamily="34" charset="0"/>
                        <a:buNone/>
                        <a:tabLst/>
                      </a:pPr>
                      <a:r>
                        <a:rPr kumimoji="0" lang="en-US" sz="2800" b="1" i="0" u="none" strike="noStrike" cap="none" normalizeH="0" baseline="0" dirty="0">
                          <a:ln>
                            <a:noFill/>
                          </a:ln>
                          <a:solidFill>
                            <a:schemeClr val="tx1"/>
                          </a:solidFill>
                          <a:effectLst/>
                          <a:latin typeface="Segoe UI" pitchFamily="34" charset="0"/>
                        </a:rPr>
                        <a:t>Communicability:</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2800" b="0" i="0" u="none" strike="noStrike" cap="none" normalizeH="0" baseline="0" dirty="0">
                          <a:ln>
                            <a:noFill/>
                          </a:ln>
                          <a:solidFill>
                            <a:schemeClr val="tx1"/>
                          </a:solidFill>
                          <a:effectLst/>
                          <a:latin typeface="Segoe UI" pitchFamily="34" charset="0"/>
                        </a:rPr>
                        <a:t>Persons who are </a:t>
                      </a:r>
                      <a:r>
                        <a:rPr kumimoji="0" lang="en-US" sz="2800" b="0" i="0" u="none" strike="noStrike" cap="none" normalizeH="0" baseline="0" dirty="0" err="1">
                          <a:ln>
                            <a:noFill/>
                          </a:ln>
                          <a:solidFill>
                            <a:schemeClr val="tx1"/>
                          </a:solidFill>
                          <a:effectLst/>
                          <a:latin typeface="Segoe UI" pitchFamily="34" charset="0"/>
                        </a:rPr>
                        <a:t>HBsAg</a:t>
                      </a:r>
                      <a:r>
                        <a:rPr kumimoji="0" lang="en-US" sz="2800" b="0" i="0" u="none" strike="noStrike" cap="none" normalizeH="0" baseline="0" dirty="0">
                          <a:ln>
                            <a:noFill/>
                          </a:ln>
                          <a:solidFill>
                            <a:schemeClr val="tx1"/>
                          </a:solidFill>
                          <a:effectLst/>
                          <a:latin typeface="Segoe UI" pitchFamily="34" charset="0"/>
                        </a:rPr>
                        <a:t> (+) are potentially infectious</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7744">
                <a:tc>
                  <a:txBody>
                    <a:bodyPr/>
                    <a:lstStyle/>
                    <a:p>
                      <a:pPr marL="0" marR="0" lvl="0" indent="0" algn="r" defTabSz="914400" rtl="0" eaLnBrk="0" fontAlgn="base" latinLnBrk="0" hangingPunct="0">
                        <a:lnSpc>
                          <a:spcPct val="100000"/>
                        </a:lnSpc>
                        <a:spcBef>
                          <a:spcPct val="20000"/>
                        </a:spcBef>
                        <a:spcAft>
                          <a:spcPct val="0"/>
                        </a:spcAft>
                        <a:buClrTx/>
                        <a:buSzTx/>
                        <a:buFont typeface="Arial" pitchFamily="34" charset="0"/>
                        <a:buNone/>
                        <a:tabLst/>
                      </a:pPr>
                      <a:r>
                        <a:rPr kumimoji="0" lang="en-US" sz="2800" b="1" i="0" u="none" strike="noStrike" cap="none" normalizeH="0" baseline="0" dirty="0">
                          <a:ln>
                            <a:noFill/>
                          </a:ln>
                          <a:solidFill>
                            <a:schemeClr val="tx1"/>
                          </a:solidFill>
                          <a:effectLst/>
                          <a:latin typeface="Segoe UI" pitchFamily="34" charset="0"/>
                        </a:rPr>
                        <a:t>Clinical Presentation:</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2800" b="0" i="0" u="none" strike="noStrike" cap="none" normalizeH="0" baseline="0" dirty="0">
                          <a:ln>
                            <a:noFill/>
                          </a:ln>
                          <a:solidFill>
                            <a:schemeClr val="tx1"/>
                          </a:solidFill>
                          <a:effectLst/>
                          <a:latin typeface="Segoe UI" pitchFamily="34" charset="0"/>
                        </a:rPr>
                        <a:t>Acute or Chronic Illness</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35568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304800" y="0"/>
            <a:ext cx="8839200" cy="990600"/>
          </a:xfrm>
        </p:spPr>
        <p:txBody>
          <a:bodyPr/>
          <a:lstStyle/>
          <a:p>
            <a:r>
              <a:rPr lang="en-US" altLang="en-US" b="1" dirty="0"/>
              <a:t>Acute Hepatitis B Infection</a:t>
            </a:r>
          </a:p>
        </p:txBody>
      </p:sp>
      <p:sp>
        <p:nvSpPr>
          <p:cNvPr id="14339" name="Rectangle 3"/>
          <p:cNvSpPr>
            <a:spLocks noGrp="1"/>
          </p:cNvSpPr>
          <p:nvPr>
            <p:ph type="body" idx="1"/>
          </p:nvPr>
        </p:nvSpPr>
        <p:spPr>
          <a:xfrm>
            <a:off x="190500" y="1219200"/>
            <a:ext cx="8724900" cy="5181600"/>
          </a:xfrm>
        </p:spPr>
        <p:txBody>
          <a:bodyPr>
            <a:normAutofit/>
          </a:bodyPr>
          <a:lstStyle/>
          <a:p>
            <a:pPr marL="457200" lvl="1" indent="0">
              <a:lnSpc>
                <a:spcPct val="80000"/>
              </a:lnSpc>
              <a:buNone/>
            </a:pPr>
            <a:r>
              <a:rPr lang="en-US" altLang="en-US" sz="2400" b="1" dirty="0"/>
              <a:t>Acute hepatitis B virus infection</a:t>
            </a:r>
            <a:r>
              <a:rPr lang="en-US" altLang="en-US" sz="2400" dirty="0"/>
              <a:t> is a short-term illness that occurs within the first 6 months after someone is exposed to the hepatitis B virus. Acute infection can — but does not always — lead to chronic infection. </a:t>
            </a:r>
          </a:p>
          <a:p>
            <a:pPr marL="457200" lvl="1" indent="0">
              <a:lnSpc>
                <a:spcPct val="80000"/>
              </a:lnSpc>
              <a:buNone/>
            </a:pPr>
            <a:endParaRPr lang="en-US" altLang="en-US" sz="2400" dirty="0"/>
          </a:p>
          <a:p>
            <a:pPr marL="457200" lvl="1" indent="0">
              <a:lnSpc>
                <a:spcPct val="80000"/>
              </a:lnSpc>
              <a:buNone/>
            </a:pPr>
            <a:r>
              <a:rPr lang="en-US" altLang="en-US" sz="2400" b="1" dirty="0"/>
              <a:t>Symptoms of acute hepatitis B infection:</a:t>
            </a:r>
          </a:p>
          <a:p>
            <a:pPr lvl="1">
              <a:lnSpc>
                <a:spcPct val="80000"/>
              </a:lnSpc>
              <a:buFont typeface="Arial" charset="0"/>
              <a:buNone/>
            </a:pPr>
            <a:endParaRPr lang="en-US" altLang="en-US" sz="2400" dirty="0"/>
          </a:p>
          <a:p>
            <a:pPr>
              <a:lnSpc>
                <a:spcPct val="80000"/>
              </a:lnSpc>
            </a:pPr>
            <a:endParaRPr lang="en-US" alt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3707426182"/>
              </p:ext>
            </p:extLst>
          </p:nvPr>
        </p:nvGraphicFramePr>
        <p:xfrm>
          <a:off x="723900" y="3352800"/>
          <a:ext cx="7239000" cy="2286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457200">
                <a:tc>
                  <a:txBody>
                    <a:bodyPr/>
                    <a:lstStyle/>
                    <a:p>
                      <a:pPr marL="285750" indent="-285750">
                        <a:buFont typeface="Arial"/>
                        <a:buChar char="•"/>
                      </a:pPr>
                      <a:r>
                        <a:rPr lang="en-US" sz="2400" b="0" dirty="0">
                          <a:solidFill>
                            <a:schemeClr val="tx1"/>
                          </a:solidFill>
                        </a:rPr>
                        <a:t>Nausea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altLang="en-US" sz="2400" b="0" dirty="0">
                          <a:solidFill>
                            <a:schemeClr val="tx1"/>
                          </a:solidFill>
                        </a:rPr>
                        <a:t>Abdominal pain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altLang="en-US" sz="2400" b="0" dirty="0">
                          <a:solidFill>
                            <a:schemeClr val="tx1"/>
                          </a:solidFill>
                        </a:rPr>
                        <a:t>Vomiting</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altLang="en-US" sz="2400" b="0" dirty="0">
                          <a:solidFill>
                            <a:schemeClr val="tx1"/>
                          </a:solidFill>
                        </a:rPr>
                        <a:t>Dark urine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pPr marL="285750" indent="-285750">
                        <a:buFont typeface="Arial"/>
                        <a:buChar char="•"/>
                      </a:pPr>
                      <a:r>
                        <a:rPr lang="en-US" sz="2400" b="0" dirty="0">
                          <a:solidFill>
                            <a:schemeClr val="tx1"/>
                          </a:solidFill>
                        </a:rPr>
                        <a:t>Fever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a:buChar char="•"/>
                      </a:pPr>
                      <a:r>
                        <a:rPr lang="en-US" altLang="en-US" sz="2400" b="0" dirty="0">
                          <a:solidFill>
                            <a:schemeClr val="tx1"/>
                          </a:solidFill>
                        </a:rPr>
                        <a:t>Jaundice</a:t>
                      </a:r>
                      <a:endParaRPr lang="en-US" sz="2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pPr marL="285750" indent="-285750">
                        <a:buFont typeface="Arial"/>
                        <a:buChar char="•"/>
                      </a:pPr>
                      <a:r>
                        <a:rPr lang="en-US" sz="2400" b="0" dirty="0">
                          <a:solidFill>
                            <a:schemeClr val="tx1"/>
                          </a:solidFill>
                        </a:rPr>
                        <a:t>Loss of appetite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altLang="en-US" sz="2400" b="0" dirty="0">
                          <a:solidFill>
                            <a:schemeClr val="tx1"/>
                          </a:solidFill>
                        </a:rPr>
                        <a:t>Gray-colored stools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pPr marL="285750" indent="-285750">
                        <a:buFont typeface="Arial"/>
                        <a:buChar char="•"/>
                      </a:pPr>
                      <a:r>
                        <a:rPr lang="en-US" sz="2400" b="0" dirty="0">
                          <a:solidFill>
                            <a:schemeClr val="tx1"/>
                          </a:solidFill>
                        </a:rPr>
                        <a:t>Fatigue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a:buChar char="•"/>
                      </a:pPr>
                      <a:r>
                        <a:rPr lang="en-US" altLang="en-US" sz="2400" b="0" dirty="0">
                          <a:solidFill>
                            <a:schemeClr val="tx1"/>
                          </a:solidFill>
                        </a:rPr>
                        <a:t>Asymptomatic</a:t>
                      </a:r>
                      <a:endParaRPr lang="en-US" sz="2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13302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Acute HBV Infection continued…</a:t>
            </a:r>
          </a:p>
        </p:txBody>
      </p:sp>
      <p:sp>
        <p:nvSpPr>
          <p:cNvPr id="3" name="Content Placeholder 2"/>
          <p:cNvSpPr>
            <a:spLocks noGrp="1"/>
          </p:cNvSpPr>
          <p:nvPr>
            <p:ph idx="1"/>
          </p:nvPr>
        </p:nvSpPr>
        <p:spPr/>
        <p:txBody>
          <a:bodyPr/>
          <a:lstStyle/>
          <a:p>
            <a:pPr>
              <a:lnSpc>
                <a:spcPct val="90000"/>
              </a:lnSpc>
            </a:pPr>
            <a:r>
              <a:rPr lang="en-US" altLang="en-US" dirty="0"/>
              <a:t>Most people with acute disease recover with no lasting liver damage; acute illness is rarely fatal.</a:t>
            </a:r>
          </a:p>
          <a:p>
            <a:pPr>
              <a:lnSpc>
                <a:spcPct val="90000"/>
              </a:lnSpc>
            </a:pPr>
            <a:endParaRPr lang="en-US" altLang="en-US" sz="1600" dirty="0"/>
          </a:p>
          <a:p>
            <a:pPr lvl="1">
              <a:lnSpc>
                <a:spcPct val="90000"/>
              </a:lnSpc>
            </a:pPr>
            <a:r>
              <a:rPr lang="en-US" altLang="en-US" dirty="0"/>
              <a:t>1% -2 % acutely infected persons develop fulminant hepatitis </a:t>
            </a:r>
          </a:p>
          <a:p>
            <a:pPr marL="457200" lvl="1" indent="0">
              <a:lnSpc>
                <a:spcPct val="90000"/>
              </a:lnSpc>
              <a:buNone/>
            </a:pPr>
            <a:endParaRPr lang="en-US" altLang="en-US" sz="800" dirty="0"/>
          </a:p>
          <a:p>
            <a:pPr lvl="1">
              <a:lnSpc>
                <a:spcPct val="90000"/>
              </a:lnSpc>
            </a:pPr>
            <a:r>
              <a:rPr lang="en-US" altLang="en-US" dirty="0"/>
              <a:t>About 200 to 300 Americans die each year</a:t>
            </a:r>
            <a:endParaRPr lang="en-US" dirty="0"/>
          </a:p>
        </p:txBody>
      </p:sp>
    </p:spTree>
    <p:extLst>
      <p:ext uri="{BB962C8B-B14F-4D97-AF65-F5344CB8AC3E}">
        <p14:creationId xmlns:p14="http://schemas.microsoft.com/office/powerpoint/2010/main" val="1592581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304800" y="228600"/>
            <a:ext cx="8839200" cy="990600"/>
          </a:xfrm>
        </p:spPr>
        <p:txBody>
          <a:bodyPr>
            <a:normAutofit fontScale="90000"/>
          </a:bodyPr>
          <a:lstStyle/>
          <a:p>
            <a:r>
              <a:rPr lang="en-US" altLang="en-US" sz="4000" b="1" dirty="0"/>
              <a:t>Likelihood of Developing Acute Hepatitis B Symptoms</a:t>
            </a:r>
          </a:p>
        </p:txBody>
      </p:sp>
      <p:sp>
        <p:nvSpPr>
          <p:cNvPr id="13315" name="Rectangle 3"/>
          <p:cNvSpPr>
            <a:spLocks noGrp="1"/>
          </p:cNvSpPr>
          <p:nvPr>
            <p:ph type="body" sz="half" idx="1"/>
          </p:nvPr>
        </p:nvSpPr>
        <p:spPr>
          <a:xfrm>
            <a:off x="457200" y="1447800"/>
            <a:ext cx="7762875" cy="1830388"/>
          </a:xfrm>
        </p:spPr>
        <p:txBody>
          <a:bodyPr/>
          <a:lstStyle/>
          <a:p>
            <a:pPr>
              <a:buFont typeface="Arial" charset="0"/>
              <a:buNone/>
            </a:pPr>
            <a:r>
              <a:rPr lang="en-US" altLang="en-US" sz="2800" dirty="0"/>
              <a:t>    The likelihood of developing symptoms of acute hepatitis B is age dependent:</a:t>
            </a:r>
          </a:p>
          <a:p>
            <a:pPr>
              <a:buFont typeface="Arial" charset="0"/>
              <a:buNone/>
            </a:pPr>
            <a:endParaRPr lang="en-US" altLang="en-US" sz="2800" dirty="0"/>
          </a:p>
        </p:txBody>
      </p:sp>
      <p:graphicFrame>
        <p:nvGraphicFramePr>
          <p:cNvPr id="22556" name="Group 28"/>
          <p:cNvGraphicFramePr>
            <a:graphicFrameLocks noGrp="1"/>
          </p:cNvGraphicFramePr>
          <p:nvPr>
            <p:ph sz="half" idx="2"/>
            <p:extLst>
              <p:ext uri="{D42A27DB-BD31-4B8C-83A1-F6EECF244321}">
                <p14:modId xmlns:p14="http://schemas.microsoft.com/office/powerpoint/2010/main" val="1229613096"/>
              </p:ext>
            </p:extLst>
          </p:nvPr>
        </p:nvGraphicFramePr>
        <p:xfrm>
          <a:off x="1828800" y="2800350"/>
          <a:ext cx="5991225" cy="2835276"/>
        </p:xfrm>
        <a:graphic>
          <a:graphicData uri="http://schemas.openxmlformats.org/drawingml/2006/table">
            <a:tbl>
              <a:tblPr/>
              <a:tblGrid>
                <a:gridCol w="2995613">
                  <a:extLst>
                    <a:ext uri="{9D8B030D-6E8A-4147-A177-3AD203B41FA5}">
                      <a16:colId xmlns:a16="http://schemas.microsoft.com/office/drawing/2014/main" val="20000"/>
                    </a:ext>
                  </a:extLst>
                </a:gridCol>
                <a:gridCol w="2995612">
                  <a:extLst>
                    <a:ext uri="{9D8B030D-6E8A-4147-A177-3AD203B41FA5}">
                      <a16:colId xmlns:a16="http://schemas.microsoft.com/office/drawing/2014/main" val="20001"/>
                    </a:ext>
                  </a:extLst>
                </a:gridCol>
              </a:tblGrid>
              <a:tr h="945092">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2800" b="1" i="0" u="none" strike="noStrike" cap="none" normalizeH="0" baseline="0" dirty="0">
                          <a:ln>
                            <a:noFill/>
                          </a:ln>
                          <a:solidFill>
                            <a:schemeClr val="tx1"/>
                          </a:solidFill>
                          <a:effectLst/>
                          <a:latin typeface="Segoe UI" pitchFamily="34" charset="0"/>
                        </a:rPr>
                        <a:t>Infants less than 1 year of age</a:t>
                      </a:r>
                    </a:p>
                  </a:txBody>
                  <a:tcPr marT="45730" marB="4573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2800" b="0" i="0" u="none" strike="noStrike" cap="none" normalizeH="0" baseline="0">
                          <a:ln>
                            <a:noFill/>
                          </a:ln>
                          <a:solidFill>
                            <a:schemeClr val="tx1"/>
                          </a:solidFill>
                          <a:effectLst/>
                          <a:latin typeface="Segoe UI" pitchFamily="34" charset="0"/>
                        </a:rPr>
                        <a:t>Less than 1% have symptoms</a:t>
                      </a:r>
                    </a:p>
                  </a:txBody>
                  <a:tcPr marT="45730" marB="4573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5092">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2800" b="1" i="0" u="none" strike="noStrike" cap="none" normalizeH="0" baseline="0">
                          <a:ln>
                            <a:noFill/>
                          </a:ln>
                          <a:solidFill>
                            <a:schemeClr val="tx1"/>
                          </a:solidFill>
                          <a:effectLst/>
                          <a:latin typeface="Segoe UI" pitchFamily="34" charset="0"/>
                        </a:rPr>
                        <a:t>1-5 years of age</a:t>
                      </a:r>
                    </a:p>
                  </a:txBody>
                  <a:tcPr marT="45730" marB="4573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2800" b="0" i="0" u="none" strike="noStrike" cap="none" normalizeH="0" baseline="0">
                          <a:ln>
                            <a:noFill/>
                          </a:ln>
                          <a:solidFill>
                            <a:schemeClr val="tx1"/>
                          </a:solidFill>
                          <a:effectLst/>
                          <a:latin typeface="Segoe UI" pitchFamily="34" charset="0"/>
                        </a:rPr>
                        <a:t>5% - 15% have symptoms</a:t>
                      </a:r>
                    </a:p>
                  </a:txBody>
                  <a:tcPr marT="45730" marB="4573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5092">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2800" b="1" i="0" u="none" strike="noStrike" cap="none" normalizeH="0" baseline="0" dirty="0">
                          <a:ln>
                            <a:noFill/>
                          </a:ln>
                          <a:solidFill>
                            <a:schemeClr val="tx1"/>
                          </a:solidFill>
                          <a:effectLst/>
                          <a:latin typeface="Segoe UI" pitchFamily="34" charset="0"/>
                        </a:rPr>
                        <a:t>5 years of age and older</a:t>
                      </a:r>
                    </a:p>
                  </a:txBody>
                  <a:tcPr marT="45730" marB="4573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2800" b="0" i="0" u="none" strike="noStrike" cap="none" normalizeH="0" baseline="0" dirty="0">
                          <a:ln>
                            <a:noFill/>
                          </a:ln>
                          <a:solidFill>
                            <a:schemeClr val="tx1"/>
                          </a:solidFill>
                          <a:effectLst/>
                          <a:latin typeface="Segoe UI" pitchFamily="34" charset="0"/>
                        </a:rPr>
                        <a:t>30% - 50% have symptoms</a:t>
                      </a:r>
                    </a:p>
                  </a:txBody>
                  <a:tcPr marT="45730" marB="4573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4857595"/>
      </p:ext>
    </p:extLst>
  </p:cSld>
  <p:clrMapOvr>
    <a:masterClrMapping/>
  </p:clrMapOvr>
</p:sld>
</file>

<file path=ppt/theme/theme1.xml><?xml version="1.0" encoding="utf-8"?>
<a:theme xmlns:a="http://schemas.openxmlformats.org/drawingml/2006/main" name="DPH_PPT_TEMPLATE-1">
  <a:themeElements>
    <a:clrScheme name="DPH">
      <a:dk1>
        <a:sysClr val="windowText" lastClr="000000"/>
      </a:dk1>
      <a:lt1>
        <a:sysClr val="window" lastClr="FFFFFF"/>
      </a:lt1>
      <a:dk2>
        <a:srgbClr val="1F497D"/>
      </a:dk2>
      <a:lt2>
        <a:srgbClr val="EEECE1"/>
      </a:lt2>
      <a:accent1>
        <a:srgbClr val="CE242E"/>
      </a:accent1>
      <a:accent2>
        <a:srgbClr val="1F497D"/>
      </a:accent2>
      <a:accent3>
        <a:srgbClr val="9BBB59"/>
      </a:accent3>
      <a:accent4>
        <a:srgbClr val="8064A2"/>
      </a:accent4>
      <a:accent5>
        <a:srgbClr val="4BACC6"/>
      </a:accent5>
      <a:accent6>
        <a:srgbClr val="671117"/>
      </a:accent6>
      <a:hlink>
        <a:srgbClr val="0F243E"/>
      </a:hlink>
      <a:folHlink>
        <a:srgbClr val="4F6128"/>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HHSTP_PPT_dark(">
  <a:themeElements>
    <a:clrScheme name="NCIRD Dark PPT Colors">
      <a:dk1>
        <a:srgbClr val="FFC000"/>
      </a:dk1>
      <a:lt1>
        <a:srgbClr val="0F56DC"/>
      </a:lt1>
      <a:dk2>
        <a:srgbClr val="FFFFFF"/>
      </a:dk2>
      <a:lt2>
        <a:srgbClr val="FFFFFF"/>
      </a:lt2>
      <a:accent1>
        <a:srgbClr val="747F81"/>
      </a:accent1>
      <a:accent2>
        <a:srgbClr val="532E60"/>
      </a:accent2>
      <a:accent3>
        <a:srgbClr val="662046"/>
      </a:accent3>
      <a:accent4>
        <a:srgbClr val="9A996E"/>
      </a:accent4>
      <a:accent5>
        <a:srgbClr val="E8CE79"/>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DPH_PPT_TEMPLATE-1</Template>
  <TotalTime>4355</TotalTime>
  <Words>2318</Words>
  <Application>Microsoft Office PowerPoint</Application>
  <PresentationFormat>On-screen Show (4:3)</PresentationFormat>
  <Paragraphs>468</Paragraphs>
  <Slides>42</Slides>
  <Notes>42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42</vt:i4>
      </vt:variant>
    </vt:vector>
  </HeadingPairs>
  <TitlesOfParts>
    <vt:vector size="54" baseType="lpstr">
      <vt:lpstr>Arial</vt:lpstr>
      <vt:lpstr>Arial Narrow</vt:lpstr>
      <vt:lpstr>Calibri</vt:lpstr>
      <vt:lpstr>Cambria</vt:lpstr>
      <vt:lpstr>Courier New</vt:lpstr>
      <vt:lpstr>Myriad Web Pro</vt:lpstr>
      <vt:lpstr>Segoe UI</vt:lpstr>
      <vt:lpstr>Times New Roman</vt:lpstr>
      <vt:lpstr>Wingdings</vt:lpstr>
      <vt:lpstr>DPH_PPT_TEMPLATE-1</vt:lpstr>
      <vt:lpstr>NCHHSTP_PPT_dark(</vt:lpstr>
      <vt:lpstr>template USE ME 2</vt:lpstr>
      <vt:lpstr>A Pediatric Guide:  Caring for Infants Born to Hepatitis B Infected Mothers</vt:lpstr>
      <vt:lpstr>Disclosure</vt:lpstr>
      <vt:lpstr>Disclosure Statement</vt:lpstr>
      <vt:lpstr>Objectives</vt:lpstr>
      <vt:lpstr>Hepatitis B Infection</vt:lpstr>
      <vt:lpstr>Hepatitis B Epidemiology</vt:lpstr>
      <vt:lpstr>Acute Hepatitis B Infection</vt:lpstr>
      <vt:lpstr>Acute HBV Infection continued…</vt:lpstr>
      <vt:lpstr>Likelihood of Developing Acute Hepatitis B Symptoms</vt:lpstr>
      <vt:lpstr>Chronic Hepatitis B Infection</vt:lpstr>
      <vt:lpstr>Hepatitis B Serology Overview</vt:lpstr>
      <vt:lpstr>PowerPoint Presentation</vt:lpstr>
      <vt:lpstr>  How is Hepatitis B transmitted? </vt:lpstr>
      <vt:lpstr>Perinatal HBV Transmission</vt:lpstr>
      <vt:lpstr>Breastfeeding and HBV</vt:lpstr>
      <vt:lpstr>Household transmission</vt:lpstr>
      <vt:lpstr>ACIP’s HBV Prevention Strategies</vt:lpstr>
      <vt:lpstr>HBV Postexposure Prophylaxis</vt:lpstr>
      <vt:lpstr>Hepatitis B Birth Dose</vt:lpstr>
      <vt:lpstr>Hepatitis B Vaccine</vt:lpstr>
      <vt:lpstr>Newborn Exam - Hospital</vt:lpstr>
      <vt:lpstr>ACIP Recommendations  PEP: Maternal HBsAg-Positive All birth weights</vt:lpstr>
      <vt:lpstr>ACIP Recommendations PEP:  Maternal HBsAg Unknown Infant Low Birth weight (Less than 2,000 grams)</vt:lpstr>
      <vt:lpstr>ACIP Recommendations   PEP: Maternal HBsAg Status Unknown Infant Birth Weight ≥2000 grams</vt:lpstr>
      <vt:lpstr>Hepatitis B Vaccine</vt:lpstr>
      <vt:lpstr>Low Birth Weight Infants</vt:lpstr>
      <vt:lpstr>Low Birth Weight infants born to HBsAg-positive  women  (Birth weight &lt;2,000 grams)</vt:lpstr>
      <vt:lpstr>PowerPoint Presentation</vt:lpstr>
      <vt:lpstr>HepB Vaccine Effectiveness</vt:lpstr>
      <vt:lpstr>Post Vaccination Serologic Testing (PVST)</vt:lpstr>
      <vt:lpstr>Post-Vaccination Testing FAQs</vt:lpstr>
      <vt:lpstr>PVST FAQs continued…</vt:lpstr>
      <vt:lpstr>Management of Nonresponse to HepB</vt:lpstr>
      <vt:lpstr>Georgia Perinatal Hepatitis B Prevention Program (PHBPP)</vt:lpstr>
      <vt:lpstr>Identified HBV-Exposed Births by County, Georgia, 2013-2015</vt:lpstr>
      <vt:lpstr>Mother’s Country of Birth HBV-Exposed Infants – Georgia Summary</vt:lpstr>
      <vt:lpstr>Georgia Perinatal Case Management Summary</vt:lpstr>
      <vt:lpstr>Pediatric Best Practices</vt:lpstr>
      <vt:lpstr>Best Practices continued…</vt:lpstr>
      <vt:lpstr>Intervention by Age</vt:lpstr>
      <vt:lpstr>Resources</vt:lpstr>
      <vt:lpstr>Contact Information</vt:lpstr>
    </vt:vector>
  </TitlesOfParts>
  <Company>Georgia Department of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A. Miller</dc:creator>
  <cp:lastModifiedBy>McGruder, Janet</cp:lastModifiedBy>
  <cp:revision>407</cp:revision>
  <cp:lastPrinted>2015-05-01T21:23:58Z</cp:lastPrinted>
  <dcterms:created xsi:type="dcterms:W3CDTF">2014-03-11T14:24:55Z</dcterms:created>
  <dcterms:modified xsi:type="dcterms:W3CDTF">2017-12-22T17:34:37Z</dcterms:modified>
</cp:coreProperties>
</file>